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4"/>
  </p:notesMasterIdLst>
  <p:sldIdLst>
    <p:sldId id="256" r:id="rId2"/>
    <p:sldId id="257" r:id="rId3"/>
    <p:sldId id="263" r:id="rId4"/>
    <p:sldId id="258" r:id="rId5"/>
    <p:sldId id="262" r:id="rId6"/>
    <p:sldId id="288" r:id="rId7"/>
    <p:sldId id="266" r:id="rId8"/>
    <p:sldId id="267" r:id="rId9"/>
    <p:sldId id="269" r:id="rId10"/>
    <p:sldId id="282" r:id="rId11"/>
    <p:sldId id="314" r:id="rId12"/>
    <p:sldId id="315" r:id="rId13"/>
    <p:sldId id="316" r:id="rId14"/>
    <p:sldId id="293" r:id="rId15"/>
    <p:sldId id="313" r:id="rId16"/>
    <p:sldId id="317" r:id="rId17"/>
    <p:sldId id="286" r:id="rId18"/>
    <p:sldId id="280" r:id="rId19"/>
    <p:sldId id="323" r:id="rId20"/>
    <p:sldId id="273" r:id="rId21"/>
    <p:sldId id="306" r:id="rId22"/>
    <p:sldId id="308" r:id="rId23"/>
    <p:sldId id="307" r:id="rId24"/>
    <p:sldId id="312" r:id="rId25"/>
    <p:sldId id="309" r:id="rId26"/>
    <p:sldId id="311" r:id="rId27"/>
    <p:sldId id="320" r:id="rId28"/>
    <p:sldId id="321" r:id="rId29"/>
    <p:sldId id="318" r:id="rId30"/>
    <p:sldId id="322" r:id="rId31"/>
    <p:sldId id="305" r:id="rId32"/>
    <p:sldId id="302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mato%20hiramatsu\Documents\&#21330;&#35542;\SST&#30456;&#3830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mato%20hiramatsu\Documents\&#21330;&#35542;\SST&#30456;&#3830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絶対風速</a:t>
            </a:r>
            <a:r>
              <a:rPr lang="en-US" altLang="ja-JP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[m/s]</a:t>
            </a:r>
            <a:r>
              <a:rPr lang="ja-JP" altLang="en-US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と冷水域の</a:t>
            </a:r>
            <a:r>
              <a:rPr lang="en-US" altLang="ja-JP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SST[</a:t>
            </a:r>
            <a:r>
              <a:rPr lang="ja-JP" altLang="en-US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lang="en-US" altLang="ja-JP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lang="ja-JP" altLang="en-US" sz="1600" b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Sheet2!$C$3:$C$26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Sheet2!$D$3:$D$26</c:f>
              <c:numCache>
                <c:formatCode>General</c:formatCode>
                <c:ptCount val="24"/>
                <c:pt idx="0">
                  <c:v>5.7092900000000002</c:v>
                </c:pt>
                <c:pt idx="1">
                  <c:v>4.8523800000000001</c:v>
                </c:pt>
                <c:pt idx="2">
                  <c:v>7.6931500000000002</c:v>
                </c:pt>
                <c:pt idx="3">
                  <c:v>5.4072899999999997</c:v>
                </c:pt>
                <c:pt idx="4">
                  <c:v>7.1456099999999996</c:v>
                </c:pt>
                <c:pt idx="5">
                  <c:v>5.1011699999999998</c:v>
                </c:pt>
                <c:pt idx="6">
                  <c:v>5.9962499999999999</c:v>
                </c:pt>
                <c:pt idx="7">
                  <c:v>4.8372900000000003</c:v>
                </c:pt>
                <c:pt idx="8">
                  <c:v>5.3044500000000001</c:v>
                </c:pt>
                <c:pt idx="9">
                  <c:v>6.6926399999999999</c:v>
                </c:pt>
                <c:pt idx="10">
                  <c:v>7.0514400000000004</c:v>
                </c:pt>
                <c:pt idx="11">
                  <c:v>6.5125900000000003</c:v>
                </c:pt>
                <c:pt idx="12">
                  <c:v>7.3057499999999997</c:v>
                </c:pt>
                <c:pt idx="13">
                  <c:v>4.6814900000000002</c:v>
                </c:pt>
                <c:pt idx="14">
                  <c:v>5.71706</c:v>
                </c:pt>
                <c:pt idx="15">
                  <c:v>5.5098700000000003</c:v>
                </c:pt>
                <c:pt idx="16">
                  <c:v>6.2175799999999999</c:v>
                </c:pt>
                <c:pt idx="17">
                  <c:v>5.9113199999999999</c:v>
                </c:pt>
                <c:pt idx="18">
                  <c:v>9.0311699999999995</c:v>
                </c:pt>
                <c:pt idx="19">
                  <c:v>6.6678300000000004</c:v>
                </c:pt>
                <c:pt idx="20">
                  <c:v>5.9686199999999996</c:v>
                </c:pt>
                <c:pt idx="21">
                  <c:v>4.4107200000000004</c:v>
                </c:pt>
                <c:pt idx="22">
                  <c:v>5.8449799999999996</c:v>
                </c:pt>
                <c:pt idx="23">
                  <c:v>5.5127499999999996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5C-4ADB-84FB-5BADE050C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469135"/>
        <c:axId val="1137476207"/>
      </c:lineChart>
      <c:lineChart>
        <c:grouping val="standard"/>
        <c:varyColors val="0"/>
        <c:ser>
          <c:idx val="1"/>
          <c:order val="1"/>
          <c:tx>
            <c:v>Cold</c:v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Sheet2!$C$3:$C$26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Sheet2!$E$3:$E$26</c:f>
              <c:numCache>
                <c:formatCode>General</c:formatCode>
                <c:ptCount val="24"/>
                <c:pt idx="0">
                  <c:v>-6.0569600000000001E-2</c:v>
                </c:pt>
                <c:pt idx="1">
                  <c:v>-7.2237800000000005E-2</c:v>
                </c:pt>
                <c:pt idx="2">
                  <c:v>-7.6715599999999995E-2</c:v>
                </c:pt>
                <c:pt idx="3">
                  <c:v>-0.18396399999999999</c:v>
                </c:pt>
                <c:pt idx="4">
                  <c:v>-2.2017700000000001E-2</c:v>
                </c:pt>
                <c:pt idx="5">
                  <c:v>-0.23019600000000001</c:v>
                </c:pt>
                <c:pt idx="6">
                  <c:v>-3.6897800000000001E-2</c:v>
                </c:pt>
                <c:pt idx="7">
                  <c:v>5.8188800000000002E-3</c:v>
                </c:pt>
                <c:pt idx="8">
                  <c:v>-1.42583E-2</c:v>
                </c:pt>
                <c:pt idx="9">
                  <c:v>4.72618E-3</c:v>
                </c:pt>
                <c:pt idx="10">
                  <c:v>-7.2126599999999999E-2</c:v>
                </c:pt>
                <c:pt idx="11">
                  <c:v>-0.11110399999999999</c:v>
                </c:pt>
                <c:pt idx="12">
                  <c:v>-7.5382299999999999E-2</c:v>
                </c:pt>
                <c:pt idx="13">
                  <c:v>-0.134987</c:v>
                </c:pt>
                <c:pt idx="14">
                  <c:v>-5.91075E-2</c:v>
                </c:pt>
                <c:pt idx="15">
                  <c:v>-0.16652900000000001</c:v>
                </c:pt>
                <c:pt idx="16">
                  <c:v>-7.3459099999999999E-2</c:v>
                </c:pt>
                <c:pt idx="17">
                  <c:v>-2.3864900000000001E-2</c:v>
                </c:pt>
                <c:pt idx="18">
                  <c:v>2.5623300000000002E-2</c:v>
                </c:pt>
                <c:pt idx="19">
                  <c:v>-4.2191299999999998E-3</c:v>
                </c:pt>
                <c:pt idx="20">
                  <c:v>1.34599E-2</c:v>
                </c:pt>
                <c:pt idx="21">
                  <c:v>-3.3368799999999997E-2</c:v>
                </c:pt>
                <c:pt idx="22">
                  <c:v>-9.4902700000000006E-2</c:v>
                </c:pt>
                <c:pt idx="23">
                  <c:v>-0.187801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C-4ADB-84FB-5BADE050C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613360"/>
        <c:axId val="1728611280"/>
      </c:lineChart>
      <c:catAx>
        <c:axId val="113746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defRPr>
            </a:pPr>
            <a:endParaRPr lang="ja-JP"/>
          </a:p>
        </c:txPr>
        <c:crossAx val="1137476207"/>
        <c:crosses val="autoZero"/>
        <c:auto val="1"/>
        <c:lblAlgn val="ctr"/>
        <c:lblOffset val="100"/>
        <c:noMultiLvlLbl val="0"/>
      </c:catAx>
      <c:valAx>
        <c:axId val="1137476207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defRPr>
            </a:pPr>
            <a:endParaRPr lang="ja-JP"/>
          </a:p>
        </c:txPr>
        <c:crossAx val="1137469135"/>
        <c:crosses val="autoZero"/>
        <c:crossBetween val="between"/>
      </c:valAx>
      <c:valAx>
        <c:axId val="17286112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defRPr>
            </a:pPr>
            <a:endParaRPr lang="ja-JP"/>
          </a:p>
        </c:txPr>
        <c:crossAx val="1728613360"/>
        <c:crosses val="max"/>
        <c:crossBetween val="between"/>
      </c:valAx>
      <c:catAx>
        <c:axId val="172861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861128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絶対風速</a:t>
            </a:r>
            <a:r>
              <a:rPr lang="en-US" altLang="ja-JP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[m/s]</a:t>
            </a:r>
            <a:r>
              <a:rPr lang="ja-JP" altLang="en-US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と暖水域の</a:t>
            </a:r>
            <a:r>
              <a:rPr lang="en-US" altLang="ja-JP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SST[</a:t>
            </a:r>
            <a:r>
              <a:rPr lang="ja-JP" altLang="en-US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lang="en-US" altLang="ja-JP" sz="1600" b="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lang="ja-JP" altLang="en-US" sz="1600" b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Sheet2!$C$3:$C$26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Sheet2!$D$3:$D$26</c:f>
              <c:numCache>
                <c:formatCode>General</c:formatCode>
                <c:ptCount val="24"/>
                <c:pt idx="0">
                  <c:v>5.7092900000000002</c:v>
                </c:pt>
                <c:pt idx="1">
                  <c:v>4.8523800000000001</c:v>
                </c:pt>
                <c:pt idx="2">
                  <c:v>7.6931500000000002</c:v>
                </c:pt>
                <c:pt idx="3">
                  <c:v>5.4072899999999997</c:v>
                </c:pt>
                <c:pt idx="4">
                  <c:v>7.1456099999999996</c:v>
                </c:pt>
                <c:pt idx="5">
                  <c:v>5.1011699999999998</c:v>
                </c:pt>
                <c:pt idx="6">
                  <c:v>5.9962499999999999</c:v>
                </c:pt>
                <c:pt idx="7">
                  <c:v>4.8372900000000003</c:v>
                </c:pt>
                <c:pt idx="8">
                  <c:v>5.3044500000000001</c:v>
                </c:pt>
                <c:pt idx="9">
                  <c:v>6.6926399999999999</c:v>
                </c:pt>
                <c:pt idx="10">
                  <c:v>7.0514400000000004</c:v>
                </c:pt>
                <c:pt idx="11">
                  <c:v>6.5125900000000003</c:v>
                </c:pt>
                <c:pt idx="12">
                  <c:v>7.3057499999999997</c:v>
                </c:pt>
                <c:pt idx="13">
                  <c:v>4.6814900000000002</c:v>
                </c:pt>
                <c:pt idx="14">
                  <c:v>5.71706</c:v>
                </c:pt>
                <c:pt idx="15">
                  <c:v>5.5098700000000003</c:v>
                </c:pt>
                <c:pt idx="16">
                  <c:v>6.2175799999999999</c:v>
                </c:pt>
                <c:pt idx="17">
                  <c:v>5.9113199999999999</c:v>
                </c:pt>
                <c:pt idx="18">
                  <c:v>9.0311699999999995</c:v>
                </c:pt>
                <c:pt idx="19">
                  <c:v>6.6678300000000004</c:v>
                </c:pt>
                <c:pt idx="20">
                  <c:v>5.9686199999999996</c:v>
                </c:pt>
                <c:pt idx="21">
                  <c:v>4.4107200000000004</c:v>
                </c:pt>
                <c:pt idx="22">
                  <c:v>5.8449799999999996</c:v>
                </c:pt>
                <c:pt idx="23">
                  <c:v>5.5127499999999996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B2-4A76-925D-EFA4CFE99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469135"/>
        <c:axId val="1137476207"/>
      </c:lineChart>
      <c:lineChart>
        <c:grouping val="standard"/>
        <c:varyColors val="0"/>
        <c:ser>
          <c:idx val="1"/>
          <c:order val="1"/>
          <c:tx>
            <c:v>warm</c:v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Sheet2!$C$3:$C$26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Sheet2!$F$3:$F$26</c:f>
              <c:numCache>
                <c:formatCode>General</c:formatCode>
                <c:ptCount val="24"/>
                <c:pt idx="0">
                  <c:v>5.6626599999999999E-2</c:v>
                </c:pt>
                <c:pt idx="1">
                  <c:v>4.9863900000000003E-2</c:v>
                </c:pt>
                <c:pt idx="2">
                  <c:v>8.8070099999999998E-2</c:v>
                </c:pt>
                <c:pt idx="3">
                  <c:v>2.5676500000000001E-2</c:v>
                </c:pt>
                <c:pt idx="4">
                  <c:v>1.42141E-2</c:v>
                </c:pt>
                <c:pt idx="5">
                  <c:v>-2.4608600000000001E-2</c:v>
                </c:pt>
                <c:pt idx="6">
                  <c:v>6.0134699999999999E-2</c:v>
                </c:pt>
                <c:pt idx="7">
                  <c:v>5.5836999999999998E-2</c:v>
                </c:pt>
                <c:pt idx="8">
                  <c:v>2.6408899999999999E-2</c:v>
                </c:pt>
                <c:pt idx="9">
                  <c:v>0.107166</c:v>
                </c:pt>
                <c:pt idx="10">
                  <c:v>0.102718</c:v>
                </c:pt>
                <c:pt idx="11">
                  <c:v>0.16446</c:v>
                </c:pt>
                <c:pt idx="12">
                  <c:v>7.3670100000000002E-2</c:v>
                </c:pt>
                <c:pt idx="13">
                  <c:v>7.1141899999999994E-2</c:v>
                </c:pt>
                <c:pt idx="14">
                  <c:v>3.21742E-2</c:v>
                </c:pt>
                <c:pt idx="15">
                  <c:v>9.0746800000000002E-2</c:v>
                </c:pt>
                <c:pt idx="16">
                  <c:v>0.104628</c:v>
                </c:pt>
                <c:pt idx="17">
                  <c:v>2.1246999999999999E-2</c:v>
                </c:pt>
                <c:pt idx="18">
                  <c:v>0.109322</c:v>
                </c:pt>
                <c:pt idx="19">
                  <c:v>9.5980999999999997E-2</c:v>
                </c:pt>
                <c:pt idx="20">
                  <c:v>4.5279E-2</c:v>
                </c:pt>
                <c:pt idx="21">
                  <c:v>0.118077</c:v>
                </c:pt>
                <c:pt idx="22">
                  <c:v>4.28563E-2</c:v>
                </c:pt>
                <c:pt idx="23">
                  <c:v>3.4119699999999998E-3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B2-4A76-925D-EFA4CFE99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613360"/>
        <c:axId val="1728611280"/>
      </c:lineChart>
      <c:catAx>
        <c:axId val="113746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defRPr>
            </a:pPr>
            <a:endParaRPr lang="ja-JP"/>
          </a:p>
        </c:txPr>
        <c:crossAx val="1137476207"/>
        <c:crosses val="autoZero"/>
        <c:auto val="1"/>
        <c:lblAlgn val="ctr"/>
        <c:lblOffset val="100"/>
        <c:noMultiLvlLbl val="0"/>
      </c:catAx>
      <c:valAx>
        <c:axId val="1137476207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defRPr>
            </a:pPr>
            <a:endParaRPr lang="ja-JP"/>
          </a:p>
        </c:txPr>
        <c:crossAx val="1137469135"/>
        <c:crosses val="autoZero"/>
        <c:crossBetween val="between"/>
      </c:valAx>
      <c:valAx>
        <c:axId val="17286112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defRPr>
            </a:pPr>
            <a:endParaRPr lang="ja-JP"/>
          </a:p>
        </c:txPr>
        <c:crossAx val="1728613360"/>
        <c:crosses val="max"/>
        <c:crossBetween val="between"/>
      </c:valAx>
      <c:catAx>
        <c:axId val="172861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861128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8038-510F-45F9-BF8D-D22EE542ADAB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430FC-3B6E-4F20-9085-7BABE696A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7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数値予報</a:t>
            </a:r>
            <a:r>
              <a:rPr kumimoji="1" lang="en-US" altLang="ja-JP" dirty="0" smtClean="0"/>
              <a:t>GPV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MSM</a:t>
            </a:r>
            <a:r>
              <a:rPr kumimoji="1" lang="ja-JP" altLang="en-US" dirty="0" smtClean="0"/>
              <a:t>　水平解像度</a:t>
            </a:r>
            <a:r>
              <a:rPr kumimoji="1" lang="en-US" altLang="ja-JP" dirty="0" smtClean="0"/>
              <a:t>5km</a:t>
            </a:r>
          </a:p>
          <a:p>
            <a:r>
              <a:rPr kumimoji="1" lang="en-US" altLang="ja-JP" dirty="0" smtClean="0"/>
              <a:t>JCOPE 0.083°(1/12)</a:t>
            </a:r>
            <a:r>
              <a:rPr kumimoji="1" lang="ja-JP" altLang="en-US" dirty="0" smtClean="0"/>
              <a:t>格子</a:t>
            </a:r>
            <a:endParaRPr kumimoji="1" lang="en-US" altLang="ja-JP" dirty="0" smtClean="0"/>
          </a:p>
          <a:p>
            <a:r>
              <a:rPr kumimoji="1" lang="en-US" altLang="ja-JP" dirty="0" smtClean="0"/>
              <a:t>JRA-55 1.25°</a:t>
            </a:r>
            <a:r>
              <a:rPr kumimoji="1" lang="ja-JP" altLang="en-US" dirty="0" smtClean="0"/>
              <a:t>格子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08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冷水域の相関係</a:t>
            </a:r>
            <a:r>
              <a:rPr kumimoji="1" lang="ja-JP" altLang="en-US" dirty="0"/>
              <a:t>数</a:t>
            </a:r>
            <a:r>
              <a:rPr kumimoji="1" lang="en-US" altLang="ja-JP" dirty="0" smtClean="0"/>
              <a:t>0.355112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暖水域の相関係数</a:t>
            </a:r>
            <a:r>
              <a:rPr kumimoji="1" lang="en-US" altLang="ja-JP" dirty="0" smtClean="0"/>
              <a:t>0.353699</a:t>
            </a:r>
          </a:p>
          <a:p>
            <a:r>
              <a:rPr kumimoji="1" lang="ja-JP" altLang="en-US" dirty="0" smtClean="0"/>
              <a:t>見た感じ弱い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92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753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53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屋久島の特殊地形があることで、島を回り込む風が強くなり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Ctl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20</a:t>
            </a:r>
            <a:r>
              <a:rPr kumimoji="1" lang="ja-JP" altLang="en-US" dirty="0" err="1"/>
              <a:t>，</a:t>
            </a:r>
            <a:r>
              <a:rPr kumimoji="1" lang="en-US" altLang="ja-JP" dirty="0"/>
              <a:t>1m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16</a:t>
            </a:r>
            <a:r>
              <a:rPr kumimoji="1" lang="ja-JP" altLang="en-US" dirty="0" err="1"/>
              <a:t>ぐら</a:t>
            </a:r>
            <a:r>
              <a:rPr kumimoji="1" lang="ja-JP" altLang="en-US" dirty="0"/>
              <a:t>いなので屋久島の山があるかないかが</a:t>
            </a:r>
            <a:r>
              <a:rPr kumimoji="1" lang="en-US" altLang="ja-JP" dirty="0"/>
              <a:t>20%</a:t>
            </a:r>
            <a:r>
              <a:rPr kumimoji="1" lang="ja-JP" altLang="en-US" dirty="0"/>
              <a:t>の効果を持っている．</a:t>
            </a:r>
          </a:p>
        </p:txBody>
      </p:sp>
    </p:spTree>
    <p:extLst>
      <p:ext uri="{BB962C8B-B14F-4D97-AF65-F5344CB8AC3E}">
        <p14:creationId xmlns:p14="http://schemas.microsoft.com/office/powerpoint/2010/main" val="2628850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屋久島の特殊地形があることで、島を回り込む風が強くなり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Ctl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20</a:t>
            </a:r>
            <a:r>
              <a:rPr kumimoji="1" lang="ja-JP" altLang="en-US" dirty="0" err="1"/>
              <a:t>，</a:t>
            </a:r>
            <a:r>
              <a:rPr kumimoji="1" lang="en-US" altLang="ja-JP" dirty="0"/>
              <a:t>1m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16</a:t>
            </a:r>
            <a:r>
              <a:rPr kumimoji="1" lang="ja-JP" altLang="en-US" dirty="0" err="1"/>
              <a:t>ぐら</a:t>
            </a:r>
            <a:r>
              <a:rPr kumimoji="1" lang="ja-JP" altLang="en-US" dirty="0"/>
              <a:t>いなので屋久島の山があるかないかが</a:t>
            </a:r>
            <a:r>
              <a:rPr kumimoji="1" lang="en-US" altLang="ja-JP" dirty="0"/>
              <a:t>20%</a:t>
            </a:r>
            <a:r>
              <a:rPr kumimoji="1" lang="ja-JP" altLang="en-US" dirty="0"/>
              <a:t>の効果を持っている．</a:t>
            </a:r>
          </a:p>
        </p:txBody>
      </p:sp>
    </p:spTree>
    <p:extLst>
      <p:ext uri="{BB962C8B-B14F-4D97-AF65-F5344CB8AC3E}">
        <p14:creationId xmlns:p14="http://schemas.microsoft.com/office/powerpoint/2010/main" val="243733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年分しかないけど、屋久島付近を見るため高解像度の</a:t>
            </a:r>
            <a:r>
              <a:rPr kumimoji="1" lang="en-US" altLang="ja-JP" dirty="0"/>
              <a:t>MSM</a:t>
            </a:r>
            <a:r>
              <a:rPr kumimoji="1" lang="ja-JP" altLang="en-US" dirty="0"/>
              <a:t>を使用した。</a:t>
            </a:r>
            <a:endParaRPr kumimoji="1" lang="en-US" altLang="ja-JP" dirty="0"/>
          </a:p>
          <a:p>
            <a:r>
              <a:rPr kumimoji="1" lang="ja-JP" altLang="en-US" dirty="0"/>
              <a:t>これで現実にエクマンが起こっていそうだとわかる。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3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年分しかないけど、屋久島付近を見るため高解像度の</a:t>
            </a:r>
            <a:r>
              <a:rPr kumimoji="1" lang="en-US" altLang="ja-JP" dirty="0"/>
              <a:t>MSM</a:t>
            </a:r>
            <a:r>
              <a:rPr kumimoji="1" lang="ja-JP" altLang="en-US" dirty="0"/>
              <a:t>を使用した。</a:t>
            </a:r>
            <a:endParaRPr kumimoji="1" lang="en-US" altLang="ja-JP" dirty="0"/>
          </a:p>
          <a:p>
            <a:r>
              <a:rPr kumimoji="1" lang="ja-JP" altLang="en-US" dirty="0"/>
              <a:t>これで現実にエクマンが起こっていそうだとわかる。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47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水温構造はエクマンパンピングによって決まるわけではなく，大規模場の影響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黒潮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に大きく依存している．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高解像度の</a:t>
            </a:r>
            <a:r>
              <a:rPr kumimoji="1" lang="en-US" altLang="ja-JP" dirty="0" smtClean="0"/>
              <a:t>JCOPE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が現実の水温を再現しているとする．それにスムージング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平滑化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処理を施すことで値が粗くなる．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つまり，</a:t>
            </a:r>
            <a:r>
              <a:rPr kumimoji="1" lang="en-US" altLang="ja-JP" dirty="0" smtClean="0"/>
              <a:t>average</a:t>
            </a:r>
            <a:r>
              <a:rPr kumimoji="1" lang="ja-JP" altLang="en-US" dirty="0" smtClean="0"/>
              <a:t>は黒潮やエクマンによって作られた水温構造であり，スムージングをかけたものは黒潮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大規模場の効果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でつくられている水温構造だと言える．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この差を取ることで局所的な水温構造が見える．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102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7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252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屋久島の特殊地形があることで、島を回り込む風が強くなり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Ctl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20</a:t>
            </a:r>
            <a:r>
              <a:rPr kumimoji="1" lang="ja-JP" altLang="en-US" dirty="0" err="1"/>
              <a:t>，</a:t>
            </a:r>
            <a:r>
              <a:rPr kumimoji="1" lang="en-US" altLang="ja-JP" dirty="0"/>
              <a:t>1m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16</a:t>
            </a:r>
            <a:r>
              <a:rPr kumimoji="1" lang="ja-JP" altLang="en-US" dirty="0" err="1"/>
              <a:t>ぐら</a:t>
            </a:r>
            <a:r>
              <a:rPr kumimoji="1" lang="ja-JP" altLang="en-US" dirty="0"/>
              <a:t>いなので屋久島の山があるかないかが</a:t>
            </a:r>
            <a:r>
              <a:rPr kumimoji="1" lang="en-US" altLang="ja-JP" dirty="0"/>
              <a:t>20%</a:t>
            </a:r>
            <a:r>
              <a:rPr kumimoji="1" lang="ja-JP" altLang="en-US" dirty="0"/>
              <a:t>の効果を持っている．</a:t>
            </a:r>
          </a:p>
        </p:txBody>
      </p:sp>
    </p:spTree>
    <p:extLst>
      <p:ext uri="{BB962C8B-B14F-4D97-AF65-F5344CB8AC3E}">
        <p14:creationId xmlns:p14="http://schemas.microsoft.com/office/powerpoint/2010/main" val="394333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88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年分しかないけど、屋久島付近を見るため高解像度の</a:t>
            </a:r>
            <a:r>
              <a:rPr kumimoji="1" lang="en-US" altLang="ja-JP" dirty="0"/>
              <a:t>MSM</a:t>
            </a:r>
            <a:r>
              <a:rPr kumimoji="1" lang="ja-JP" altLang="en-US" dirty="0"/>
              <a:t>を使用した。</a:t>
            </a:r>
            <a:endParaRPr kumimoji="1" lang="en-US" altLang="ja-JP" dirty="0"/>
          </a:p>
          <a:p>
            <a:r>
              <a:rPr kumimoji="1" lang="ja-JP" altLang="en-US" dirty="0"/>
              <a:t>これで現実にエクマンが起こっていそうだとわかる。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8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水温構造はエクマンパンピングによって決まるわけではなく，大規模場の影響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黒潮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に大きく依存している．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高解像度の</a:t>
            </a:r>
            <a:r>
              <a:rPr kumimoji="1" lang="en-US" altLang="ja-JP" dirty="0" smtClean="0"/>
              <a:t>JCOPE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が現実の水温を再現しているとする．それにスムージング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平滑化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処理を施すことで値が粗くなる．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つまり，</a:t>
            </a:r>
            <a:r>
              <a:rPr kumimoji="1" lang="en-US" altLang="ja-JP" dirty="0" smtClean="0"/>
              <a:t>average</a:t>
            </a:r>
            <a:r>
              <a:rPr kumimoji="1" lang="ja-JP" altLang="en-US" dirty="0" smtClean="0"/>
              <a:t>は黒潮やエクマンによって作られた水温構造であり，スムージングをかけたものは黒潮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大規模場の効果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でつくられている水温構造だと言える．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この差を取ることで局所的な水温構造が見える．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34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21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水温構造はエクマンパンピングによって決まるわけではなく，大規模場の影響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黒潮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に大きく依存している．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高解像度の</a:t>
            </a:r>
            <a:r>
              <a:rPr kumimoji="1" lang="en-US" altLang="ja-JP" dirty="0" smtClean="0"/>
              <a:t>JCOPE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が現実の水温を再現しているとする．それにスムージング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平滑化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処理を施すことで値が粗くなる．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つまり，</a:t>
            </a:r>
            <a:r>
              <a:rPr kumimoji="1" lang="en-US" altLang="ja-JP" dirty="0" smtClean="0"/>
              <a:t>average</a:t>
            </a:r>
            <a:r>
              <a:rPr kumimoji="1" lang="ja-JP" altLang="en-US" dirty="0" smtClean="0"/>
              <a:t>は黒潮やエクマンによって作られた水温構造であり，スムージングをかけたものは黒潮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大規模場の効果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でつくられている水温構造だと言える．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この差を取ることで局所的な水温構造が見える．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59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30FC-3B6E-4F20-9085-7BABE696A74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2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2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5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17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98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15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01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7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98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27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45E1F-023F-4DBB-AC51-4F40CECA3B92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FB7C-B58C-4B5F-9FB0-0B5DF7FA8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7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7" Type="http://schemas.openxmlformats.org/officeDocument/2006/relationships/image" Target="../media/image10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0" y="715119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屋久島を回り込む風が発生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させる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エクマンパンピング</a:t>
            </a:r>
            <a:r>
              <a:rPr kumimoji="1"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による</a:t>
            </a:r>
            <a:endParaRPr kumimoji="1" lang="en-US" altLang="ja-JP" sz="4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周辺海水温への影響</a:t>
            </a:r>
            <a:endParaRPr kumimoji="1" lang="en-US" altLang="ja-JP" sz="4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5283679" y="5677553"/>
            <a:ext cx="3860321" cy="12718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ja-JP" altLang="en-US" sz="22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気象気候ダイナミクス研究室</a:t>
            </a:r>
            <a:endParaRPr lang="en-US" altLang="ja-JP" sz="22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r"/>
            <a:r>
              <a:rPr lang="en-US" altLang="ja-JP" sz="22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513373</a:t>
            </a:r>
            <a:r>
              <a:rPr lang="ja-JP" altLang="en-US" sz="22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平松大和</a:t>
            </a:r>
          </a:p>
          <a:p>
            <a:pPr algn="r"/>
            <a:r>
              <a:rPr lang="ja-JP" altLang="en-US" sz="22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指導教員　立花義裕教授</a:t>
            </a:r>
          </a:p>
          <a:p>
            <a:endParaRPr kumimoji="1" lang="ja-JP" altLang="en-US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54696" y="0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2017/2/27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8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"/>
            <a:ext cx="2834641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MSM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3283" y="1"/>
            <a:ext cx="6150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2007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１月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エクマンパンピング流速</a:t>
            </a:r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[cm/s]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6"/>
          <a:stretch/>
        </p:blipFill>
        <p:spPr>
          <a:xfrm>
            <a:off x="689707" y="3822192"/>
            <a:ext cx="2629312" cy="292489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8" t="9864" b="7601"/>
          <a:stretch/>
        </p:blipFill>
        <p:spPr>
          <a:xfrm>
            <a:off x="3500357" y="2180216"/>
            <a:ext cx="547756" cy="32839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9"/>
          <a:stretch/>
        </p:blipFill>
        <p:spPr>
          <a:xfrm>
            <a:off x="4229451" y="1493534"/>
            <a:ext cx="4548790" cy="44742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8" t="15849" b="14679"/>
          <a:stretch/>
        </p:blipFill>
        <p:spPr>
          <a:xfrm>
            <a:off x="8266176" y="2036604"/>
            <a:ext cx="728472" cy="37606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5"/>
          <a:stretch/>
        </p:blipFill>
        <p:spPr>
          <a:xfrm>
            <a:off x="689706" y="827682"/>
            <a:ext cx="2510693" cy="28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11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2575" y="124856"/>
            <a:ext cx="477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月の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3"/>
          <a:stretch/>
        </p:blipFill>
        <p:spPr>
          <a:xfrm>
            <a:off x="8417709" y="1602918"/>
            <a:ext cx="516121" cy="43512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0"/>
          <a:stretch/>
        </p:blipFill>
        <p:spPr>
          <a:xfrm>
            <a:off x="560135" y="3778532"/>
            <a:ext cx="2658553" cy="296041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3" t="9752" b="8767"/>
          <a:stretch/>
        </p:blipFill>
        <p:spPr>
          <a:xfrm>
            <a:off x="3218688" y="2134217"/>
            <a:ext cx="442425" cy="34839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1"/>
          <a:stretch/>
        </p:blipFill>
        <p:spPr>
          <a:xfrm>
            <a:off x="588069" y="747729"/>
            <a:ext cx="2602685" cy="29473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5"/>
          <a:stretch/>
        </p:blipFill>
        <p:spPr>
          <a:xfrm>
            <a:off x="3974521" y="1376881"/>
            <a:ext cx="4443188" cy="49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5"/>
          <a:stretch/>
        </p:blipFill>
        <p:spPr>
          <a:xfrm>
            <a:off x="6737260" y="1"/>
            <a:ext cx="2415884" cy="271787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9944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13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7676388" y="1728216"/>
            <a:ext cx="576072" cy="9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7684598" y="1496545"/>
            <a:ext cx="576072" cy="9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82575" y="124856"/>
            <a:ext cx="477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月の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75969"/>
            <a:ext cx="4142234" cy="34563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7" y="3013551"/>
            <a:ext cx="4422570" cy="36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82575" y="124856"/>
            <a:ext cx="477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月の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4"/>
          <a:stretch/>
        </p:blipFill>
        <p:spPr>
          <a:xfrm>
            <a:off x="6565392" y="0"/>
            <a:ext cx="2578608" cy="28886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3227832"/>
            <a:ext cx="2902213" cy="35204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93" y="931876"/>
            <a:ext cx="3044759" cy="36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3"/>
          <a:stretch/>
        </p:blipFill>
        <p:spPr>
          <a:xfrm>
            <a:off x="488542" y="3936349"/>
            <a:ext cx="2542807" cy="282791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0"/>
          <a:stretch/>
        </p:blipFill>
        <p:spPr>
          <a:xfrm>
            <a:off x="3054454" y="1810745"/>
            <a:ext cx="438195" cy="439392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8"/>
          <a:stretch/>
        </p:blipFill>
        <p:spPr>
          <a:xfrm>
            <a:off x="447061" y="954365"/>
            <a:ext cx="2542807" cy="283354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4"/>
          <a:stretch/>
        </p:blipFill>
        <p:spPr>
          <a:xfrm>
            <a:off x="3757640" y="1256963"/>
            <a:ext cx="4660069" cy="522046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82575" y="124856"/>
            <a:ext cx="477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1993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 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endParaRPr kumimoji="1"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平均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3"/>
          <a:stretch/>
        </p:blipFill>
        <p:spPr>
          <a:xfrm>
            <a:off x="8417709" y="1602918"/>
            <a:ext cx="516121" cy="43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9944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4"/>
          <a:stretch/>
        </p:blipFill>
        <p:spPr>
          <a:xfrm>
            <a:off x="6565392" y="0"/>
            <a:ext cx="2578608" cy="2888695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7548372" y="1819656"/>
            <a:ext cx="576072" cy="9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7548372" y="1536192"/>
            <a:ext cx="576072" cy="9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582575" y="124856"/>
            <a:ext cx="477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1993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 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endParaRPr kumimoji="1"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平均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55852"/>
            <a:ext cx="4103560" cy="34241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73" y="3215360"/>
            <a:ext cx="4365437" cy="36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4"/>
          <a:stretch/>
        </p:blipFill>
        <p:spPr>
          <a:xfrm>
            <a:off x="6565392" y="0"/>
            <a:ext cx="2578608" cy="28886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04" y="238488"/>
            <a:ext cx="2952335" cy="35288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051387"/>
            <a:ext cx="3017519" cy="36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"/>
            <a:ext cx="1458745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相関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61974" y="1"/>
            <a:ext cx="3375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1993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(24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年間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</a:p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絶対風速と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の相関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9708" y="3230597"/>
            <a:ext cx="228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相関係数  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0.36</a:t>
            </a:r>
          </a:p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有意水準  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90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%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095810"/>
              </p:ext>
            </p:extLst>
          </p:nvPr>
        </p:nvGraphicFramePr>
        <p:xfrm>
          <a:off x="73045" y="879782"/>
          <a:ext cx="5567764" cy="287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575701"/>
              </p:ext>
            </p:extLst>
          </p:nvPr>
        </p:nvGraphicFramePr>
        <p:xfrm>
          <a:off x="0" y="3754527"/>
          <a:ext cx="5729708" cy="310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729708" y="5615452"/>
            <a:ext cx="293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相関係数  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0.35</a:t>
            </a:r>
          </a:p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有意水準  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90%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640809" y="1"/>
            <a:ext cx="3521479" cy="2971799"/>
            <a:chOff x="5640809" y="1"/>
            <a:chExt cx="3521479" cy="2971799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809" y="1"/>
              <a:ext cx="3521479" cy="2971799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6464808" y="771351"/>
              <a:ext cx="1719072" cy="1834689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7022591" y="1856232"/>
              <a:ext cx="425195" cy="237744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178041" y="1073505"/>
              <a:ext cx="749807" cy="27066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2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"/>
            <a:ext cx="1984249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まとめ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218" y="907411"/>
            <a:ext cx="87411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・屋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久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島の特殊な地形によって，島を回り込む風は強く吹いている．</a:t>
            </a:r>
            <a:endParaRPr kumimoji="1"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おいて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，エクマンパンピング流速の大きい値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が屋久島沿岸域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で見られる．</a:t>
            </a:r>
            <a:endParaRPr kumimoji="1"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大規模場の影響を取り除くことでエクマンパンピングによる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の変化が見られる．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・風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の強さとエクマンパンピングによる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の変化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にわずかに相関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が見られる．</a:t>
            </a:r>
          </a:p>
          <a:p>
            <a:endParaRPr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069080" y="3568757"/>
            <a:ext cx="589119" cy="731890"/>
          </a:xfrm>
          <a:prstGeom prst="downArrow">
            <a:avLst>
              <a:gd name="adj1" fmla="val 43954"/>
              <a:gd name="adj2" fmla="val 64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89119" y="4653299"/>
            <a:ext cx="7752448" cy="17931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屋久島の特殊地形が屋久島の周囲を吹く風を強くし，それがエクマンパン</a:t>
            </a:r>
            <a:r>
              <a:rPr lang="ja-JP" altLang="en-US" sz="2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ピングを強めている</a:t>
            </a:r>
            <a:r>
              <a:rPr lang="ja-JP" altLang="en-US" sz="28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．</a:t>
            </a:r>
            <a:endParaRPr lang="en-US" altLang="ja-JP" sz="2800" b="1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それ</a:t>
            </a:r>
            <a:r>
              <a:rPr lang="ja-JP" altLang="en-US" sz="2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</a:t>
            </a:r>
            <a:r>
              <a:rPr lang="ja-JP" altLang="en-US" sz="28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よって黒潮</a:t>
            </a:r>
            <a:r>
              <a:rPr lang="ja-JP" altLang="en-US" sz="2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との</a:t>
            </a:r>
            <a:r>
              <a:rPr lang="en-US" altLang="ja-JP" sz="2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lang="ja-JP" altLang="en-US" sz="28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勾配をきつくしている可能性が示唆された．</a:t>
            </a:r>
            <a:endParaRPr kumimoji="1" lang="ja-JP" altLang="en-US" sz="28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2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49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1572768" cy="66423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導入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361688" y="561112"/>
            <a:ext cx="4782312" cy="358630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0" y="6584949"/>
            <a:ext cx="60902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http://www.cm.nitech.ac.jp/cho/earth_science/Lesson-11.pdf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97" y="909365"/>
            <a:ext cx="40354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&lt;</a:t>
            </a:r>
            <a:r>
              <a:rPr kumimoji="1" lang="ja-JP" altLang="en-US" sz="3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エクマンパンピング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&gt;</a:t>
            </a:r>
            <a:endParaRPr kumimoji="1"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陸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と平行に風が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吹く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時，北半球では陸を左に見て陸から離れるように海洋表層水が流れ，下層から冷たい海水が湧昇することが一般的に言われている．</a:t>
            </a:r>
            <a:r>
              <a:rPr kumimoji="1"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植田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: 2012</a:t>
            </a:r>
            <a:r>
              <a:rPr kumimoji="1"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0262" y="5462175"/>
            <a:ext cx="683968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風によって発生するエクマン湧昇が海面水温を冷やし，大気現象に影響を及ぼす．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lang="en-US" altLang="ja-JP" sz="24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Xie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et al. 2005]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70262" y="4755481"/>
            <a:ext cx="2087592" cy="6901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先行研究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6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5501205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冬季東アジアモンスーン指標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3722" y="760999"/>
            <a:ext cx="357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JRA-55 1993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年～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年の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2" y="1585352"/>
            <a:ext cx="5577560" cy="4378062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4260915" y="1492734"/>
            <a:ext cx="556182" cy="4868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4945023" y="4273641"/>
            <a:ext cx="556182" cy="486895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2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1" y="1"/>
            <a:ext cx="2798065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210" y="710587"/>
            <a:ext cx="106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70358" y="6054482"/>
            <a:ext cx="252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色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: 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絶対風速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[m/s]</a:t>
            </a:r>
          </a:p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矢印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: </a:t>
            </a:r>
            <a:r>
              <a:rPr kumimoji="1" lang="en-US" altLang="ja-JP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Ctl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10m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風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[m/s]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0"/>
          <a:stretch/>
        </p:blipFill>
        <p:spPr>
          <a:xfrm>
            <a:off x="67474" y="1499782"/>
            <a:ext cx="3828178" cy="45420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5" t="8840" b="10533"/>
          <a:stretch/>
        </p:blipFill>
        <p:spPr>
          <a:xfrm>
            <a:off x="3782785" y="2075688"/>
            <a:ext cx="493200" cy="372605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84612" y="710587"/>
            <a:ext cx="106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5"/>
          <a:stretch/>
        </p:blipFill>
        <p:spPr>
          <a:xfrm>
            <a:off x="4534193" y="1499782"/>
            <a:ext cx="3840123" cy="45420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8" t="9808" b="12092"/>
          <a:stretch/>
        </p:blipFill>
        <p:spPr>
          <a:xfrm>
            <a:off x="8347444" y="2096773"/>
            <a:ext cx="478895" cy="36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1" y="1"/>
            <a:ext cx="2648309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24285" y="45203"/>
            <a:ext cx="408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平均 熱フラックス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差からの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水温低下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/day)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の計算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09515" y="5200257"/>
                <a:ext cx="2570672" cy="665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色</a:t>
                </a:r>
                <a:r>
                  <a:rPr kumimoji="1"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</a:t>
                </a:r>
                <a:r>
                  <a: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熱フラックス</a:t>
                </a:r>
                <a:r>
                  <a:rPr kumimoji="1"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]</a:t>
                </a:r>
              </a:p>
              <a:p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線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</a:t>
                </a:r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絶対風速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[</a:t>
                </a:r>
                <a:r>
                  <a:rPr lang="en-US" altLang="ja-JP" i="1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m/s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]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5" y="5200257"/>
                <a:ext cx="2570672" cy="665952"/>
              </a:xfrm>
              <a:prstGeom prst="rect">
                <a:avLst/>
              </a:prstGeom>
              <a:blipFill>
                <a:blip r:embed="rId3"/>
                <a:stretch>
                  <a:fillRect l="-2138" t="-61468" r="-6888" b="-577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43" y="1437503"/>
            <a:ext cx="4622401" cy="4002347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7660946" y="5680456"/>
            <a:ext cx="1436471" cy="719817"/>
            <a:chOff x="4413713" y="5031206"/>
            <a:chExt cx="1436471" cy="719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4552849" y="5073438"/>
                  <a:ext cx="1158201" cy="597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849" y="5073438"/>
                  <a:ext cx="1158201" cy="597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角丸四角形 2"/>
            <p:cNvSpPr/>
            <p:nvPr/>
          </p:nvSpPr>
          <p:spPr>
            <a:xfrm>
              <a:off x="4413713" y="5031206"/>
              <a:ext cx="1436471" cy="719817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5"/>
          <a:stretch/>
        </p:blipFill>
        <p:spPr>
          <a:xfrm>
            <a:off x="155753" y="1416679"/>
            <a:ext cx="3318502" cy="373982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8"/>
          <a:stretch/>
        </p:blipFill>
        <p:spPr>
          <a:xfrm>
            <a:off x="3426549" y="1437503"/>
            <a:ext cx="390144" cy="38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" y="2444434"/>
            <a:ext cx="4423902" cy="395636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1" y="1"/>
            <a:ext cx="2919360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00" y="2444434"/>
            <a:ext cx="4423902" cy="3956366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68642" y="1292724"/>
            <a:ext cx="106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33834" y="1292724"/>
            <a:ext cx="106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2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434"/>
            <a:ext cx="4485372" cy="395636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1" y="1"/>
            <a:ext cx="2919360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00" y="2444434"/>
            <a:ext cx="4423903" cy="3956366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68642" y="1292724"/>
            <a:ext cx="106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33834" y="1292724"/>
            <a:ext cx="106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4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"/>
            <a:ext cx="2834641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MSM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3283" y="1"/>
            <a:ext cx="6150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2007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１月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エクマンパンピング流速</a:t>
            </a:r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[cm/s]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123491" y="1127844"/>
            <a:ext cx="1261872" cy="636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endParaRPr kumimoji="1" lang="ja-JP" altLang="en-US" sz="2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033820" y="1127844"/>
            <a:ext cx="1261872" cy="636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endParaRPr kumimoji="1" lang="ja-JP" altLang="en-US" sz="2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9"/>
          <a:stretch/>
        </p:blipFill>
        <p:spPr>
          <a:xfrm>
            <a:off x="156860" y="2179086"/>
            <a:ext cx="3813048" cy="426736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7"/>
          <a:stretch/>
        </p:blipFill>
        <p:spPr>
          <a:xfrm>
            <a:off x="4754880" y="2183128"/>
            <a:ext cx="3794760" cy="426332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 t="9348" b="7434"/>
          <a:stretch/>
        </p:blipFill>
        <p:spPr>
          <a:xfrm>
            <a:off x="8549640" y="2540853"/>
            <a:ext cx="585275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"/>
            <a:ext cx="2834641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MSM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3283" y="1"/>
            <a:ext cx="6150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2007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１月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平均エクマンパンピング流速</a:t>
            </a:r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[cm/s]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74851" y="1127844"/>
            <a:ext cx="2762709" cy="636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2011 - average</a:t>
            </a:r>
            <a:endParaRPr kumimoji="1" lang="ja-JP" altLang="en-US" sz="2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640627" y="1127844"/>
            <a:ext cx="2762709" cy="636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r>
              <a:rPr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average</a:t>
            </a:r>
            <a:endParaRPr kumimoji="1" lang="ja-JP" altLang="en-US" sz="2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9"/>
          <a:stretch/>
        </p:blipFill>
        <p:spPr>
          <a:xfrm>
            <a:off x="201169" y="2152967"/>
            <a:ext cx="4340834" cy="427025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9" t="15045" b="12865"/>
          <a:stretch/>
        </p:blipFill>
        <p:spPr>
          <a:xfrm>
            <a:off x="4227128" y="2715326"/>
            <a:ext cx="629749" cy="33197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/>
          <a:stretch/>
        </p:blipFill>
        <p:spPr>
          <a:xfrm>
            <a:off x="4816451" y="2152967"/>
            <a:ext cx="4327549" cy="42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2575" y="124856"/>
            <a:ext cx="477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月の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3"/>
          <a:stretch/>
        </p:blipFill>
        <p:spPr>
          <a:xfrm>
            <a:off x="8417709" y="1602918"/>
            <a:ext cx="516121" cy="43512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4"/>
          <a:stretch/>
        </p:blipFill>
        <p:spPr>
          <a:xfrm>
            <a:off x="508311" y="848084"/>
            <a:ext cx="2546143" cy="281841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8" t="8810" b="8425"/>
          <a:stretch/>
        </p:blipFill>
        <p:spPr>
          <a:xfrm>
            <a:off x="3054454" y="2257290"/>
            <a:ext cx="423357" cy="34000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3"/>
          <a:stretch/>
        </p:blipFill>
        <p:spPr>
          <a:xfrm>
            <a:off x="474769" y="3850345"/>
            <a:ext cx="2544051" cy="28593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5"/>
          <a:stretch/>
        </p:blipFill>
        <p:spPr>
          <a:xfrm>
            <a:off x="3855953" y="1078824"/>
            <a:ext cx="4561756" cy="51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5"/>
          <a:stretch/>
        </p:blipFill>
        <p:spPr>
          <a:xfrm>
            <a:off x="6543272" y="-9143"/>
            <a:ext cx="2619016" cy="294639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2" y="1"/>
            <a:ext cx="3273554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7548372" y="1819656"/>
            <a:ext cx="576072" cy="9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7548372" y="1536192"/>
            <a:ext cx="576072" cy="9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82575" y="124856"/>
            <a:ext cx="477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2014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月の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" y="798234"/>
            <a:ext cx="4358704" cy="36840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09" y="3170568"/>
            <a:ext cx="4362710" cy="3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6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1572768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導入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980976" y="5259369"/>
            <a:ext cx="7228936" cy="1388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屋久島沿岸域でエクマンパンピングが起こっているならば，周辺海水温に影響を及ぼすのかを検証する．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3011" y="4596702"/>
            <a:ext cx="243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MSM, JCOPE</a:t>
            </a:r>
            <a:r>
              <a:rPr kumimoji="1" lang="ja-JP" altLang="en-US" sz="1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のデータを使用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19254" y="82349"/>
            <a:ext cx="484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2007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年の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月の</a:t>
            </a:r>
            <a:endParaRPr kumimoji="1"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エクマンパンピング流速と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黒潮流路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155" y="812944"/>
            <a:ext cx="4133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月におけるエクマンパンピング</a:t>
            </a:r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流速が，屋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久島沿岸域で顕著に見られる．</a:t>
            </a:r>
          </a:p>
        </p:txBody>
      </p:sp>
      <p:sp>
        <p:nvSpPr>
          <p:cNvPr id="10" name="下矢印 9"/>
          <p:cNvSpPr/>
          <p:nvPr/>
        </p:nvSpPr>
        <p:spPr>
          <a:xfrm>
            <a:off x="1872160" y="2218371"/>
            <a:ext cx="551633" cy="955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155" y="3193704"/>
            <a:ext cx="4252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屋久島周辺の水温構造に影響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を及ぼして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いる可能性が考えられる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．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989243" y="4702706"/>
            <a:ext cx="2299180" cy="7438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目的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4386977" y="1247344"/>
            <a:ext cx="4736768" cy="3151021"/>
            <a:chOff x="345172" y="1638027"/>
            <a:chExt cx="6590050" cy="5060393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1" r="12478"/>
            <a:stretch/>
          </p:blipFill>
          <p:spPr>
            <a:xfrm>
              <a:off x="345172" y="1638027"/>
              <a:ext cx="6099142" cy="5060393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70" t="9702" b="8465"/>
            <a:stretch/>
          </p:blipFill>
          <p:spPr>
            <a:xfrm>
              <a:off x="6278252" y="2452708"/>
              <a:ext cx="656970" cy="3678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7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87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"/>
            <a:ext cx="4334257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エクマンのメカニズム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4576" y="1767608"/>
            <a:ext cx="488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コリオリ力によって，風向から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45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°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右に傾いて海洋表層水が流れる．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</a:t>
            </a:r>
            <a:r>
              <a:rPr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吹送流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2409700" y="2484268"/>
            <a:ext cx="340460" cy="5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4576" y="3067678"/>
            <a:ext cx="4610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表層より下の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海水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渦動粘性による摩擦力によって引きずられ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る．</a:t>
            </a:r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この時もコリオリの力によって右に傾く．</a:t>
            </a:r>
            <a:r>
              <a:rPr kumimoji="1"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kumimoji="1"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エクマンスパイラル</a:t>
            </a:r>
            <a:r>
              <a:rPr kumimoji="1"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409700" y="4228041"/>
            <a:ext cx="340460" cy="5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4576" y="4846685"/>
            <a:ext cx="461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海水</a:t>
            </a:r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を鉛直積分すると風向に対してちょうど右に</a:t>
            </a:r>
            <a:r>
              <a:rPr kumimoji="1"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90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°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傾いている．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エクマン輸送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20" y="274599"/>
            <a:ext cx="3986528" cy="298601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75488" y="6657945"/>
            <a:ext cx="8887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https://www.google.co.jp/search?q=%E3%82%A8%E3%82%AF%E3%83%9E%E3%83%B3&amp;biw=1107&amp;bih=850&amp;source=lnms&amp;tbm=isch&amp;sa=X&amp;ved=0ahUKEwi1963_kI7SAhVJHpQKHX_TCzkQ_AUIBigB&amp;dpr=1#imgrc=230leB1MBpzk1M: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1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1"/>
            <a:ext cx="3182113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スムージング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568979" y="511227"/>
            <a:ext cx="3182112" cy="2898990"/>
            <a:chOff x="5559552" y="332118"/>
            <a:chExt cx="3182112" cy="2898990"/>
          </a:xfrm>
        </p:grpSpPr>
        <p:sp>
          <p:nvSpPr>
            <p:cNvPr id="3" name="正方形/長方形 2"/>
            <p:cNvSpPr/>
            <p:nvPr/>
          </p:nvSpPr>
          <p:spPr>
            <a:xfrm>
              <a:off x="5559552" y="33211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0.3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620256" y="33211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0.5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7680960" y="33211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0.3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559552" y="129844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0.5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7680960" y="129844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0.5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559552" y="226477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0.3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7680960" y="226477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0.3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620256" y="1298448"/>
              <a:ext cx="1060704" cy="966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620256" y="2264778"/>
              <a:ext cx="1060704" cy="96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0.5</a:t>
              </a:r>
              <a:endPara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37744" y="1181448"/>
            <a:ext cx="479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9grid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加重平均を各格子点で行う．</a:t>
            </a:r>
            <a:endParaRPr kumimoji="1"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重み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各グリッドの値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の和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/4.2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/>
          <a:stretch/>
        </p:blipFill>
        <p:spPr>
          <a:xfrm>
            <a:off x="173736" y="3049088"/>
            <a:ext cx="4261104" cy="38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下矢印 6"/>
          <p:cNvSpPr/>
          <p:nvPr/>
        </p:nvSpPr>
        <p:spPr>
          <a:xfrm>
            <a:off x="3724448" y="2194698"/>
            <a:ext cx="529414" cy="906375"/>
          </a:xfrm>
          <a:prstGeom prst="downArrow">
            <a:avLst>
              <a:gd name="adj1" fmla="val 50000"/>
              <a:gd name="adj2" fmla="val 6188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22314" y="3276032"/>
            <a:ext cx="7333680" cy="101996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屋久島の地形がエクマンパンピングの発生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にどの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ような影響を及ぼしているかを見る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97654" y="1315467"/>
            <a:ext cx="8116577" cy="902931"/>
            <a:chOff x="1556857" y="698731"/>
            <a:chExt cx="7635880" cy="985734"/>
          </a:xfrm>
        </p:grpSpPr>
        <p:sp>
          <p:nvSpPr>
            <p:cNvPr id="4" name="角丸四角形 3"/>
            <p:cNvSpPr/>
            <p:nvPr/>
          </p:nvSpPr>
          <p:spPr>
            <a:xfrm>
              <a:off x="1556857" y="698731"/>
              <a:ext cx="2306820" cy="979163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再現実験</a:t>
              </a:r>
              <a:endParaRPr kumimoji="1" lang="en-US" altLang="ja-JP" sz="28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en-US" altLang="ja-JP" sz="28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CTL_RUN</a:t>
              </a:r>
              <a:endParaRPr kumimoji="1" lang="ja-JP" altLang="en-US" sz="28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5631322" y="712870"/>
              <a:ext cx="3561415" cy="97159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屋久島の地形を削った</a:t>
              </a:r>
              <a:endPara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2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1m_RUN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345837" y="929232"/>
              <a:ext cx="803325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 err="1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ー</a:t>
              </a:r>
              <a:endParaRPr kumimoji="1"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5550154" y="2292272"/>
            <a:ext cx="2542537" cy="7101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屋久島全域を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0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海抜</a:t>
            </a:r>
            <a:r>
              <a:rPr lang="en-US" altLang="ja-JP" sz="20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1m</a:t>
            </a:r>
            <a:r>
              <a:rPr lang="ja-JP" altLang="en-US" sz="20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の平地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に変更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1"/>
            <a:ext cx="2751826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解析手法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67195" y="5642481"/>
            <a:ext cx="6243919" cy="10243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再解析データを用いて，</a:t>
            </a:r>
            <a:endParaRPr kumimoji="1" lang="en-US" altLang="ja-JP" sz="2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海水温に変化が見られるか確認する</a:t>
            </a:r>
            <a:r>
              <a:rPr lang="en-US" altLang="ja-JP" sz="2800" dirty="0" err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kumimoji="1" lang="ja-JP" altLang="en-US" sz="28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．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3724448" y="4622259"/>
            <a:ext cx="529414" cy="906375"/>
          </a:xfrm>
          <a:prstGeom prst="downArrow">
            <a:avLst>
              <a:gd name="adj1" fmla="val 50000"/>
              <a:gd name="adj2" fmla="val 6188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82296" y="1179575"/>
            <a:ext cx="8879448" cy="3280003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9" y="664235"/>
            <a:ext cx="61291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 v3.4.1</a:t>
            </a:r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領域気象モデル</a:t>
            </a:r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lang="ja-JP" altLang="en-US" sz="2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01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2175" y="1535571"/>
            <a:ext cx="53916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計算領域</a:t>
            </a:r>
            <a:endParaRPr kumimoji="1"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中心緯度　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30.673°N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中心経度　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130.68°E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水平格子間隔　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- 3.5km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水平格子点数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X100 ×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Y111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計算間隔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秒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初期条件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_&amp;_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境界条件　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MSM(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気象庁メソモデル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NCEP-FNL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OISST</a:t>
            </a: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・計算期間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00:00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18:00</a:t>
            </a:r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"/>
            <a:ext cx="2816352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実験設定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2175" y="715758"/>
            <a:ext cx="6252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 v3.4.1(</a:t>
            </a:r>
            <a:r>
              <a:rPr lang="ja-JP" altLang="en-US" sz="3600" b="1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領域気象モデル</a:t>
            </a:r>
            <a:r>
              <a:rPr lang="en-US" altLang="ja-JP" sz="3600" b="1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lang="ja-JP" altLang="en-US" sz="3600" b="1" u="sng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26163" t="35586" r="54579" b="34350"/>
          <a:stretch/>
        </p:blipFill>
        <p:spPr>
          <a:xfrm>
            <a:off x="5221224" y="1380123"/>
            <a:ext cx="3845982" cy="46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1"/>
            <a:ext cx="2751826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使用データ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66" y="1005091"/>
            <a:ext cx="86781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</a:t>
            </a:r>
            <a:r>
              <a:rPr lang="en-US" altLang="ja-JP" sz="3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MSM(</a:t>
            </a:r>
            <a:r>
              <a:rPr lang="ja-JP" altLang="en-US" sz="3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気象庁メソモデル</a:t>
            </a:r>
            <a:r>
              <a:rPr lang="en-US" altLang="ja-JP" sz="3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</a:p>
          <a:p>
            <a:r>
              <a:rPr lang="en-US" altLang="ja-JP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- 10m</a:t>
            </a:r>
            <a:r>
              <a:rPr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風速</a:t>
            </a:r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</a:t>
            </a:r>
            <a:r>
              <a:rPr lang="en-US" altLang="ja-JP" sz="36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JCOPE</a:t>
            </a:r>
            <a:r>
              <a:rPr lang="ja-JP" altLang="en-US" sz="3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再解析データ</a:t>
            </a:r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- </a:t>
            </a:r>
            <a:r>
              <a:rPr lang="en-US" altLang="ja-JP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SST</a:t>
            </a:r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</a:t>
            </a:r>
            <a:r>
              <a:rPr lang="en-US" altLang="ja-JP" sz="3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JRA-55</a:t>
            </a:r>
            <a:r>
              <a:rPr lang="ja-JP" altLang="en-US" sz="3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気象庁長期再解析データ</a:t>
            </a:r>
            <a:endParaRPr lang="en-US" altLang="ja-JP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- 10m</a:t>
            </a:r>
            <a:r>
              <a:rPr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風速</a:t>
            </a:r>
            <a:endParaRPr kumimoji="1" lang="ja-JP" altLang="en-US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8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1" y="1"/>
            <a:ext cx="2798065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02152" y="-17987"/>
            <a:ext cx="5632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 平均絶対風速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[m/s]</a:t>
            </a:r>
          </a:p>
          <a:p>
            <a:r>
              <a:rPr lang="en-US" altLang="ja-JP" sz="28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Ctl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– 1m 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屋久島の地形があることによる影響</a:t>
            </a:r>
            <a:r>
              <a:rPr lang="en-US" altLang="ja-JP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kumimoji="1"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50691" y="6104293"/>
            <a:ext cx="252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色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: 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絶対風速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[m/s]</a:t>
            </a:r>
          </a:p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矢印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: </a:t>
            </a:r>
            <a:r>
              <a:rPr kumimoji="1" lang="en-US" altLang="ja-JP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Ctl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10m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風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[m/s]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114735" y="2469680"/>
            <a:ext cx="3840479" cy="215135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屋久島の地形が存在する</a:t>
            </a:r>
            <a:r>
              <a:rPr kumimoji="1" lang="en-US" altLang="ja-JP" sz="24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Ctl</a:t>
            </a:r>
            <a:r>
              <a:rPr lang="en-US" altLang="ja-JP" sz="24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_run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では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，島を回り込む風速が大きい．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また，島の風上と風下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風速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が小さくなる．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5"/>
          <a:stretch/>
        </p:blipFill>
        <p:spPr>
          <a:xfrm>
            <a:off x="123058" y="1133509"/>
            <a:ext cx="4265543" cy="504527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8" t="9808" b="12092"/>
          <a:stretch/>
        </p:blipFill>
        <p:spPr>
          <a:xfrm>
            <a:off x="4275985" y="1672398"/>
            <a:ext cx="501797" cy="38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1" y="1"/>
            <a:ext cx="2919360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19359" y="80158"/>
            <a:ext cx="69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2011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 エクマンパンピング流速</a:t>
            </a:r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[cm/s]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66953" y="805184"/>
            <a:ext cx="785005" cy="4855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</a:t>
            </a:r>
            <a:r>
              <a:rPr kumimoji="1" lang="en-US" altLang="ja-JP" sz="2400" b="1" dirty="0" err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tl</a:t>
            </a:r>
            <a:endParaRPr kumimoji="1" lang="ja-JP" altLang="en-US" sz="24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6953" y="3734122"/>
            <a:ext cx="785005" cy="4855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1m</a:t>
            </a:r>
            <a:endParaRPr kumimoji="1" lang="ja-JP" altLang="en-US" sz="24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218440" y="664235"/>
            <a:ext cx="3818153" cy="2493186"/>
            <a:chOff x="4764024" y="664234"/>
            <a:chExt cx="3818153" cy="2353487"/>
          </a:xfrm>
        </p:grpSpPr>
        <p:sp>
          <p:nvSpPr>
            <p:cNvPr id="13" name="角丸四角形 12"/>
            <p:cNvSpPr/>
            <p:nvPr/>
          </p:nvSpPr>
          <p:spPr>
            <a:xfrm>
              <a:off x="4764024" y="664234"/>
              <a:ext cx="3818153" cy="2353487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4836719" y="887543"/>
                  <a:ext cx="1722922" cy="276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719" y="887543"/>
                  <a:ext cx="1722922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836719" y="1179453"/>
                  <a:ext cx="1042280" cy="5286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719" y="1179453"/>
                  <a:ext cx="1042280" cy="5286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5595389" y="1762016"/>
                  <a:ext cx="2155422" cy="276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𝑊𝑒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𝑑𝑖𝑣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𝑉𝑒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389" y="1762016"/>
                  <a:ext cx="2155422" cy="276999"/>
                </a:xfrm>
                <a:prstGeom prst="rect">
                  <a:avLst/>
                </a:prstGeom>
                <a:blipFill>
                  <a:blip r:embed="rId8"/>
                  <a:stretch>
                    <a:fillRect t="-4167" b="-270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6880150" y="879060"/>
                  <a:ext cx="1631537" cy="5759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ja-JP" altLang="en-US" dirty="0"/>
                </a:p>
                <a:p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150" y="879060"/>
                  <a:ext cx="1631537" cy="5759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880150" y="1238521"/>
                  <a:ext cx="1271883" cy="52860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𝑉𝑒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150" y="1238521"/>
                  <a:ext cx="1271883" cy="52860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4836719" y="2126588"/>
                  <a:ext cx="3674968" cy="784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τ: 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風応力　</a:t>
                  </a:r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ρ: 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空気の密度　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: 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海面摩擦係数　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a14:m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:10m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風速　</a:t>
                  </a:r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W: 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絶対風速　</a:t>
                  </a:r>
                  <a:endParaRPr kumimoji="1" lang="en-US" altLang="ja-JP" sz="1200" dirty="0" smtClean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  <a:p>
                  <a:r>
                    <a:rPr kumimoji="1" lang="en-US" altLang="ja-JP" sz="1200" dirty="0" err="1" smtClean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Ue,Ve</a:t>
                  </a:r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: 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エクマン輸送　</a:t>
                  </a:r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f: 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コリオリパラメーター　</a:t>
                  </a:r>
                  <a:endParaRPr kumimoji="1" lang="en-US" altLang="ja-JP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  <a:p>
                  <a:r>
                    <a:rPr kumimoji="1" lang="en-US" altLang="ja-JP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We: </a:t>
                  </a:r>
                  <a:r>
                    <a:rPr kumimoji="1" lang="ja-JP" altLang="en-US" sz="120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エクマンパンピング流速</a:t>
                  </a: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719" y="2126588"/>
                  <a:ext cx="3674968" cy="784434"/>
                </a:xfrm>
                <a:prstGeom prst="rect">
                  <a:avLst/>
                </a:prstGeom>
                <a:blipFill>
                  <a:blip r:embed="rId11"/>
                  <a:stretch>
                    <a:fillRect l="-166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正方形/長方形 24"/>
          <p:cNvSpPr/>
          <p:nvPr/>
        </p:nvSpPr>
        <p:spPr>
          <a:xfrm>
            <a:off x="3575260" y="5788688"/>
            <a:ext cx="1518215" cy="65776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沈降流</a:t>
            </a:r>
            <a:endParaRPr kumimoji="1" lang="en-US" altLang="ja-JP" sz="2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(SST</a:t>
            </a:r>
            <a:r>
              <a:rPr kumimoji="1"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上がる</a:t>
            </a:r>
            <a:r>
              <a:rPr kumimoji="1" lang="en-US" altLang="ja-JP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kumimoji="1" lang="ja-JP" altLang="en-US" sz="2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575260" y="1170803"/>
            <a:ext cx="1518215" cy="638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湧昇流</a:t>
            </a:r>
            <a:endParaRPr kumimoji="1" lang="en-US" altLang="ja-JP" sz="2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(SST</a:t>
            </a:r>
            <a:r>
              <a:rPr kumimoji="1" lang="ja-JP" altLang="en-US" sz="20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下がる</a:t>
            </a:r>
            <a:r>
              <a:rPr kumimoji="1" lang="en-US" altLang="ja-JP" sz="2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kumimoji="1" lang="ja-JP" altLang="en-US" sz="2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4"/>
          <a:stretch/>
        </p:blipFill>
        <p:spPr>
          <a:xfrm>
            <a:off x="884741" y="760297"/>
            <a:ext cx="2668140" cy="300085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4" t="5382" b="2957"/>
          <a:stretch/>
        </p:blipFill>
        <p:spPr>
          <a:xfrm>
            <a:off x="3610482" y="2031764"/>
            <a:ext cx="545069" cy="36249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6"/>
          <a:stretch/>
        </p:blipFill>
        <p:spPr>
          <a:xfrm>
            <a:off x="913885" y="3863192"/>
            <a:ext cx="2609851" cy="29663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21" y="3259627"/>
            <a:ext cx="3911584" cy="349819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2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1" y="1"/>
            <a:ext cx="2648309" cy="664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WRF</a:t>
            </a:r>
            <a:r>
              <a:rPr kumimoji="1"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の結果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24285" y="45203"/>
            <a:ext cx="408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月平均 熱フラックス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差からの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水温低下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℃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/day)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の計算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09515" y="5200257"/>
                <a:ext cx="2570672" cy="665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色</a:t>
                </a:r>
                <a:r>
                  <a:rPr kumimoji="1"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</a:t>
                </a:r>
                <a:r>
                  <a: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熱フラックス</a:t>
                </a:r>
                <a:r>
                  <a:rPr kumimoji="1"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]</a:t>
                </a:r>
              </a:p>
              <a:p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線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</a:t>
                </a:r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絶対風速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[</a:t>
                </a:r>
                <a:r>
                  <a:rPr lang="en-US" altLang="ja-JP" i="1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m/s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]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5" y="5200257"/>
                <a:ext cx="2570672" cy="665952"/>
              </a:xfrm>
              <a:prstGeom prst="rect">
                <a:avLst/>
              </a:prstGeom>
              <a:blipFill>
                <a:blip r:embed="rId3"/>
                <a:stretch>
                  <a:fillRect l="-2138" t="-61468" r="-6888" b="-577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61" y="988674"/>
            <a:ext cx="4622401" cy="400408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089298" y="5533233"/>
            <a:ext cx="5771072" cy="12333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１ヶ月間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この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熱フラックスが出続けると</a:t>
            </a:r>
            <a:endParaRPr kumimoji="1"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屋久島があることで１日当たりこれだけ</a:t>
            </a:r>
            <a:endParaRPr kumimoji="1"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水温を下げるポテンシャルがある</a:t>
            </a:r>
            <a:r>
              <a:rPr kumimoji="1" lang="ja-JP" altLang="en-US" sz="2800" dirty="0"/>
              <a:t>．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8"/>
          <a:stretch/>
        </p:blipFill>
        <p:spPr>
          <a:xfrm>
            <a:off x="76055" y="1211182"/>
            <a:ext cx="3404942" cy="3830824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7780681" y="4700942"/>
            <a:ext cx="1436471" cy="719817"/>
            <a:chOff x="4413713" y="5031206"/>
            <a:chExt cx="1436471" cy="719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4552849" y="5073438"/>
                  <a:ext cx="1158201" cy="597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849" y="5073438"/>
                  <a:ext cx="1158201" cy="597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角丸四角形 2"/>
            <p:cNvSpPr/>
            <p:nvPr/>
          </p:nvSpPr>
          <p:spPr>
            <a:xfrm>
              <a:off x="4413713" y="5031206"/>
              <a:ext cx="1436471" cy="719817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8"/>
          <a:stretch/>
        </p:blipFill>
        <p:spPr>
          <a:xfrm>
            <a:off x="3363656" y="1137338"/>
            <a:ext cx="383469" cy="38308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400800" y="644644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4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6740</TotalTime>
  <Words>1534</Words>
  <Application>Microsoft Office PowerPoint</Application>
  <PresentationFormat>画面に合わせる (4:3)</PresentationFormat>
  <Paragraphs>235</Paragraphs>
  <Slides>32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HGPｺﾞｼｯｸE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平松 大和</dc:creator>
  <cp:lastModifiedBy>平松 大和</cp:lastModifiedBy>
  <cp:revision>212</cp:revision>
  <dcterms:created xsi:type="dcterms:W3CDTF">2017-02-09T12:42:50Z</dcterms:created>
  <dcterms:modified xsi:type="dcterms:W3CDTF">2017-02-27T12:47:34Z</dcterms:modified>
</cp:coreProperties>
</file>