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6"/>
  </p:notesMasterIdLst>
  <p:sldIdLst>
    <p:sldId id="256" r:id="rId2"/>
    <p:sldId id="289" r:id="rId3"/>
    <p:sldId id="288" r:id="rId4"/>
    <p:sldId id="262" r:id="rId5"/>
    <p:sldId id="258" r:id="rId6"/>
    <p:sldId id="259" r:id="rId7"/>
    <p:sldId id="267" r:id="rId8"/>
    <p:sldId id="268" r:id="rId9"/>
    <p:sldId id="270" r:id="rId10"/>
    <p:sldId id="294" r:id="rId11"/>
    <p:sldId id="293" r:id="rId12"/>
    <p:sldId id="273" r:id="rId13"/>
    <p:sldId id="280" r:id="rId14"/>
    <p:sldId id="292" r:id="rId15"/>
    <p:sldId id="295" r:id="rId16"/>
    <p:sldId id="277" r:id="rId17"/>
    <p:sldId id="282" r:id="rId18"/>
    <p:sldId id="283" r:id="rId19"/>
    <p:sldId id="284" r:id="rId20"/>
    <p:sldId id="272" r:id="rId21"/>
    <p:sldId id="269" r:id="rId22"/>
    <p:sldId id="281" r:id="rId23"/>
    <p:sldId id="274" r:id="rId24"/>
    <p:sldId id="296" r:id="rId25"/>
    <p:sldId id="297" r:id="rId26"/>
    <p:sldId id="298" r:id="rId27"/>
    <p:sldId id="299" r:id="rId28"/>
    <p:sldId id="300" r:id="rId29"/>
    <p:sldId id="301" r:id="rId30"/>
    <p:sldId id="263" r:id="rId31"/>
    <p:sldId id="266" r:id="rId32"/>
    <p:sldId id="276" r:id="rId33"/>
    <p:sldId id="302" r:id="rId34"/>
    <p:sldId id="30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seikyo177" initials="b" lastIdx="1" clrIdx="0">
    <p:extLst>
      <p:ext uri="{19B8F6BF-5375-455C-9EA6-DF929625EA0E}">
        <p15:presenceInfo xmlns:p15="http://schemas.microsoft.com/office/powerpoint/2012/main" userId="bseikyo17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144F"/>
    <a:srgbClr val="BF9000"/>
    <a:srgbClr val="112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2" autoAdjust="0"/>
    <p:restoredTop sz="94270" autoAdjust="0"/>
  </p:normalViewPr>
  <p:slideViewPr>
    <p:cSldViewPr snapToGrid="0">
      <p:cViewPr>
        <p:scale>
          <a:sx n="68" d="100"/>
          <a:sy n="68" d="100"/>
        </p:scale>
        <p:origin x="582" y="-96"/>
      </p:cViewPr>
      <p:guideLst/>
    </p:cSldViewPr>
  </p:slideViewPr>
  <p:outlineViewPr>
    <p:cViewPr>
      <p:scale>
        <a:sx n="33" d="100"/>
        <a:sy n="33" d="100"/>
      </p:scale>
      <p:origin x="0" y="-62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ohei\Desktop\&#12464;&#12521;&#125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yohei\Desktop\&#12464;&#12521;&#1250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yohei\Desktop\windros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571782514254684"/>
          <c:y val="4.5369618919518032E-2"/>
          <c:w val="0.69712428726581588"/>
          <c:h val="0.8494687831049843"/>
        </c:manualLayout>
      </c:layout>
      <c:bar3DChart>
        <c:barDir val="bar"/>
        <c:grouping val="stacked"/>
        <c:varyColors val="0"/>
        <c:ser>
          <c:idx val="0"/>
          <c:order val="0"/>
          <c:tx>
            <c:v>爆弾低気圧</c:v>
          </c:tx>
          <c:spPr>
            <a:solidFill>
              <a:srgbClr val="FF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Sheet1!$A$5:$A$12</c:f>
              <c:strCache>
                <c:ptCount val="8"/>
                <c:pt idx="0">
                  <c:v>10月</c:v>
                </c:pt>
                <c:pt idx="1">
                  <c:v>11月</c:v>
                </c:pt>
                <c:pt idx="2">
                  <c:v>12月</c:v>
                </c:pt>
                <c:pt idx="3">
                  <c:v>1月</c:v>
                </c:pt>
                <c:pt idx="4">
                  <c:v>2月</c:v>
                </c:pt>
                <c:pt idx="5">
                  <c:v>3月</c:v>
                </c:pt>
                <c:pt idx="6">
                  <c:v>4月</c:v>
                </c:pt>
                <c:pt idx="7">
                  <c:v>5月</c:v>
                </c:pt>
              </c:strCache>
            </c:strRef>
          </c:cat>
          <c:val>
            <c:numRef>
              <c:f>Sheet1!$C$5:$C$12</c:f>
              <c:numCache>
                <c:formatCode>General</c:formatCode>
                <c:ptCount val="8"/>
                <c:pt idx="0">
                  <c:v>3.6</c:v>
                </c:pt>
                <c:pt idx="1">
                  <c:v>4.3</c:v>
                </c:pt>
                <c:pt idx="2">
                  <c:v>5.6</c:v>
                </c:pt>
                <c:pt idx="3">
                  <c:v>5.6</c:v>
                </c:pt>
                <c:pt idx="4">
                  <c:v>5.7</c:v>
                </c:pt>
                <c:pt idx="5">
                  <c:v>6.2</c:v>
                </c:pt>
                <c:pt idx="6">
                  <c:v>2.8</c:v>
                </c:pt>
                <c:pt idx="7">
                  <c:v>5.7</c:v>
                </c:pt>
              </c:numCache>
            </c:numRef>
          </c:val>
          <c:extLst>
            <c:ext xmlns:c16="http://schemas.microsoft.com/office/drawing/2014/chart" uri="{C3380CC4-5D6E-409C-BE32-E72D297353CC}">
              <c16:uniqueId val="{00000000-0FD5-4F3F-9426-EAC9FD42B002}"/>
            </c:ext>
          </c:extLst>
        </c:ser>
        <c:ser>
          <c:idx val="1"/>
          <c:order val="1"/>
          <c:tx>
            <c:v>それ以外の低気圧</c:v>
          </c:tx>
          <c:spPr>
            <a:solidFill>
              <a:srgbClr val="00B0F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Sheet1!$A$5:$A$12</c:f>
              <c:strCache>
                <c:ptCount val="8"/>
                <c:pt idx="0">
                  <c:v>10月</c:v>
                </c:pt>
                <c:pt idx="1">
                  <c:v>11月</c:v>
                </c:pt>
                <c:pt idx="2">
                  <c:v>12月</c:v>
                </c:pt>
                <c:pt idx="3">
                  <c:v>1月</c:v>
                </c:pt>
                <c:pt idx="4">
                  <c:v>2月</c:v>
                </c:pt>
                <c:pt idx="5">
                  <c:v>3月</c:v>
                </c:pt>
                <c:pt idx="6">
                  <c:v>4月</c:v>
                </c:pt>
                <c:pt idx="7">
                  <c:v>5月</c:v>
                </c:pt>
              </c:strCache>
            </c:strRef>
          </c:cat>
          <c:val>
            <c:numRef>
              <c:f>Sheet1!$D$5:$D$12</c:f>
              <c:numCache>
                <c:formatCode>General</c:formatCode>
                <c:ptCount val="8"/>
                <c:pt idx="0">
                  <c:v>8</c:v>
                </c:pt>
                <c:pt idx="1">
                  <c:v>5.8999999999999995</c:v>
                </c:pt>
                <c:pt idx="2">
                  <c:v>5</c:v>
                </c:pt>
                <c:pt idx="3">
                  <c:v>5.2000000000000011</c:v>
                </c:pt>
                <c:pt idx="4">
                  <c:v>5.6000000000000005</c:v>
                </c:pt>
                <c:pt idx="5">
                  <c:v>8.3000000000000007</c:v>
                </c:pt>
                <c:pt idx="6">
                  <c:v>10</c:v>
                </c:pt>
                <c:pt idx="7">
                  <c:v>7.2</c:v>
                </c:pt>
              </c:numCache>
            </c:numRef>
          </c:val>
          <c:extLst>
            <c:ext xmlns:c16="http://schemas.microsoft.com/office/drawing/2014/chart" uri="{C3380CC4-5D6E-409C-BE32-E72D297353CC}">
              <c16:uniqueId val="{00000001-0FD5-4F3F-9426-EAC9FD42B002}"/>
            </c:ext>
          </c:extLst>
        </c:ser>
        <c:dLbls>
          <c:showLegendKey val="0"/>
          <c:showVal val="1"/>
          <c:showCatName val="0"/>
          <c:showSerName val="0"/>
          <c:showPercent val="0"/>
          <c:showBubbleSize val="0"/>
        </c:dLbls>
        <c:gapWidth val="79"/>
        <c:shape val="box"/>
        <c:axId val="306754496"/>
        <c:axId val="306754888"/>
        <c:axId val="0"/>
      </c:bar3DChart>
      <c:catAx>
        <c:axId val="306754496"/>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ja-JP"/>
          </a:p>
        </c:txPr>
        <c:crossAx val="306754888"/>
        <c:crosses val="autoZero"/>
        <c:auto val="1"/>
        <c:lblAlgn val="ctr"/>
        <c:lblOffset val="100"/>
        <c:noMultiLvlLbl val="0"/>
      </c:catAx>
      <c:valAx>
        <c:axId val="306754888"/>
        <c:scaling>
          <c:orientation val="minMax"/>
        </c:scaling>
        <c:delete val="1"/>
        <c:axPos val="t"/>
        <c:numFmt formatCode="General" sourceLinked="1"/>
        <c:majorTickMark val="none"/>
        <c:minorTickMark val="none"/>
        <c:tickLblPos val="nextTo"/>
        <c:crossAx val="306754496"/>
        <c:crosses val="autoZero"/>
        <c:crossBetween val="between"/>
      </c:valAx>
      <c:spPr>
        <a:noFill/>
        <a:ln>
          <a:noFill/>
        </a:ln>
        <a:effectLst/>
      </c:spPr>
    </c:plotArea>
    <c:legend>
      <c:legendPos val="t"/>
      <c:layout>
        <c:manualLayout>
          <c:xMode val="edge"/>
          <c:yMode val="edge"/>
          <c:x val="2.2849201767515571E-2"/>
          <c:y val="0.9047692488341077"/>
          <c:w val="0.97715079823248441"/>
          <c:h val="8.951170262345337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march'!$K$6:$K$21</c:f>
              <c:strCache>
                <c:ptCount val="15"/>
                <c:pt idx="0">
                  <c:v>北</c:v>
                </c:pt>
                <c:pt idx="2">
                  <c:v>北東</c:v>
                </c:pt>
                <c:pt idx="4">
                  <c:v>東</c:v>
                </c:pt>
                <c:pt idx="6">
                  <c:v>南東</c:v>
                </c:pt>
                <c:pt idx="8">
                  <c:v>南</c:v>
                </c:pt>
                <c:pt idx="10">
                  <c:v>南西</c:v>
                </c:pt>
                <c:pt idx="12">
                  <c:v>西</c:v>
                </c:pt>
                <c:pt idx="14">
                  <c:v>北西</c:v>
                </c:pt>
              </c:strCache>
            </c:strRef>
          </c:cat>
          <c:val>
            <c:numRef>
              <c:f>'sum march'!$AA$6:$AA$21</c:f>
              <c:numCache>
                <c:formatCode>0_);[Red]\(0\)</c:formatCode>
                <c:ptCount val="16"/>
                <c:pt idx="0">
                  <c:v>171</c:v>
                </c:pt>
                <c:pt idx="1">
                  <c:v>172</c:v>
                </c:pt>
                <c:pt idx="2">
                  <c:v>111</c:v>
                </c:pt>
                <c:pt idx="3">
                  <c:v>102</c:v>
                </c:pt>
                <c:pt idx="4">
                  <c:v>70</c:v>
                </c:pt>
                <c:pt idx="5">
                  <c:v>31</c:v>
                </c:pt>
                <c:pt idx="6">
                  <c:v>23</c:v>
                </c:pt>
                <c:pt idx="7">
                  <c:v>9</c:v>
                </c:pt>
                <c:pt idx="8">
                  <c:v>23</c:v>
                </c:pt>
                <c:pt idx="9">
                  <c:v>24</c:v>
                </c:pt>
                <c:pt idx="10">
                  <c:v>114</c:v>
                </c:pt>
                <c:pt idx="11">
                  <c:v>178</c:v>
                </c:pt>
                <c:pt idx="12">
                  <c:v>211</c:v>
                </c:pt>
                <c:pt idx="13">
                  <c:v>173</c:v>
                </c:pt>
                <c:pt idx="14">
                  <c:v>208</c:v>
                </c:pt>
                <c:pt idx="15">
                  <c:v>201</c:v>
                </c:pt>
              </c:numCache>
            </c:numRef>
          </c:val>
          <c:extLst>
            <c:ext xmlns:c16="http://schemas.microsoft.com/office/drawing/2014/chart" uri="{C3380CC4-5D6E-409C-BE32-E72D297353CC}">
              <c16:uniqueId val="{00000000-D9DE-4F12-A3D5-716AA8EF9CA6}"/>
            </c:ext>
          </c:extLst>
        </c:ser>
        <c:ser>
          <c:idx val="1"/>
          <c:order val="1"/>
          <c:spPr>
            <a:solidFill>
              <a:srgbClr val="92D050"/>
            </a:solidFill>
            <a:ln w="25400" cap="flat" cmpd="sng" algn="ctr">
              <a:solidFill>
                <a:schemeClr val="accent6">
                  <a:lumMod val="50000"/>
                </a:schemeClr>
              </a:solidFill>
              <a:round/>
            </a:ln>
            <a:effectLst/>
          </c:spPr>
          <c:val>
            <c:numRef>
              <c:f>'sum march'!$Z$6:$Z$21</c:f>
              <c:numCache>
                <c:formatCode>0_);[Red]\(0\)</c:formatCode>
                <c:ptCount val="16"/>
                <c:pt idx="0">
                  <c:v>169</c:v>
                </c:pt>
                <c:pt idx="1">
                  <c:v>171</c:v>
                </c:pt>
                <c:pt idx="2">
                  <c:v>111</c:v>
                </c:pt>
                <c:pt idx="3">
                  <c:v>102</c:v>
                </c:pt>
                <c:pt idx="4">
                  <c:v>69</c:v>
                </c:pt>
                <c:pt idx="5">
                  <c:v>31</c:v>
                </c:pt>
                <c:pt idx="6">
                  <c:v>23</c:v>
                </c:pt>
                <c:pt idx="7">
                  <c:v>9</c:v>
                </c:pt>
                <c:pt idx="8">
                  <c:v>23</c:v>
                </c:pt>
                <c:pt idx="9">
                  <c:v>22</c:v>
                </c:pt>
                <c:pt idx="10">
                  <c:v>104</c:v>
                </c:pt>
                <c:pt idx="11">
                  <c:v>158</c:v>
                </c:pt>
                <c:pt idx="12">
                  <c:v>177</c:v>
                </c:pt>
                <c:pt idx="13">
                  <c:v>158</c:v>
                </c:pt>
                <c:pt idx="14">
                  <c:v>173</c:v>
                </c:pt>
                <c:pt idx="15">
                  <c:v>174</c:v>
                </c:pt>
              </c:numCache>
            </c:numRef>
          </c:val>
          <c:extLst>
            <c:ext xmlns:c16="http://schemas.microsoft.com/office/drawing/2014/chart" uri="{C3380CC4-5D6E-409C-BE32-E72D297353CC}">
              <c16:uniqueId val="{00000001-D9DE-4F12-A3D5-716AA8EF9CA6}"/>
            </c:ext>
          </c:extLst>
        </c:ser>
        <c:ser>
          <c:idx val="2"/>
          <c:order val="2"/>
          <c:tx>
            <c:strRef>
              <c:f>'sum march'!$S$6:$S$21</c:f>
              <c:strCache>
                <c:ptCount val="16"/>
                <c:pt idx="0">
                  <c:v>72 </c:v>
                </c:pt>
                <c:pt idx="1">
                  <c:v>85 </c:v>
                </c:pt>
                <c:pt idx="2">
                  <c:v>72 </c:v>
                </c:pt>
                <c:pt idx="3">
                  <c:v>62 </c:v>
                </c:pt>
                <c:pt idx="4">
                  <c:v>43 </c:v>
                </c:pt>
                <c:pt idx="5">
                  <c:v>19 </c:v>
                </c:pt>
                <c:pt idx="6">
                  <c:v>16 </c:v>
                </c:pt>
                <c:pt idx="7">
                  <c:v>7 </c:v>
                </c:pt>
                <c:pt idx="8">
                  <c:v>8 </c:v>
                </c:pt>
                <c:pt idx="9">
                  <c:v>7 </c:v>
                </c:pt>
                <c:pt idx="10">
                  <c:v>17 </c:v>
                </c:pt>
                <c:pt idx="11">
                  <c:v>45 </c:v>
                </c:pt>
                <c:pt idx="12">
                  <c:v>41 </c:v>
                </c:pt>
                <c:pt idx="13">
                  <c:v>31 </c:v>
                </c:pt>
                <c:pt idx="14">
                  <c:v>55 </c:v>
                </c:pt>
                <c:pt idx="15">
                  <c:v>59 </c:v>
                </c:pt>
              </c:strCache>
            </c:strRef>
          </c:tx>
          <c:spPr>
            <a:solidFill>
              <a:srgbClr val="00B0F0"/>
            </a:solidFill>
            <a:ln w="25400" cap="flat" cmpd="sng" algn="ctr">
              <a:solidFill>
                <a:schemeClr val="accent1">
                  <a:lumMod val="50000"/>
                </a:schemeClr>
              </a:solidFill>
              <a:round/>
            </a:ln>
            <a:effectLst/>
          </c:spPr>
          <c:val>
            <c:numRef>
              <c:f>'sum march'!$S$6:$S$21</c:f>
              <c:numCache>
                <c:formatCode>0_);[Red]\(0\)</c:formatCode>
                <c:ptCount val="16"/>
                <c:pt idx="0">
                  <c:v>72</c:v>
                </c:pt>
                <c:pt idx="1">
                  <c:v>85</c:v>
                </c:pt>
                <c:pt idx="2">
                  <c:v>72</c:v>
                </c:pt>
                <c:pt idx="3">
                  <c:v>62</c:v>
                </c:pt>
                <c:pt idx="4">
                  <c:v>43</c:v>
                </c:pt>
                <c:pt idx="5">
                  <c:v>19</c:v>
                </c:pt>
                <c:pt idx="6">
                  <c:v>16</c:v>
                </c:pt>
                <c:pt idx="7">
                  <c:v>7</c:v>
                </c:pt>
                <c:pt idx="8">
                  <c:v>8</c:v>
                </c:pt>
                <c:pt idx="9">
                  <c:v>7</c:v>
                </c:pt>
                <c:pt idx="10">
                  <c:v>17</c:v>
                </c:pt>
                <c:pt idx="11">
                  <c:v>45</c:v>
                </c:pt>
                <c:pt idx="12">
                  <c:v>41</c:v>
                </c:pt>
                <c:pt idx="13">
                  <c:v>31</c:v>
                </c:pt>
                <c:pt idx="14">
                  <c:v>55</c:v>
                </c:pt>
                <c:pt idx="15">
                  <c:v>59</c:v>
                </c:pt>
              </c:numCache>
            </c:numRef>
          </c:val>
          <c:extLst>
            <c:ext xmlns:c16="http://schemas.microsoft.com/office/drawing/2014/chart" uri="{C3380CC4-5D6E-409C-BE32-E72D297353CC}">
              <c16:uniqueId val="{00000002-D9DE-4F12-A3D5-716AA8EF9CA6}"/>
            </c:ext>
          </c:extLst>
        </c:ser>
        <c:dLbls>
          <c:showLegendKey val="0"/>
          <c:showVal val="0"/>
          <c:showCatName val="0"/>
          <c:showSerName val="0"/>
          <c:showPercent val="0"/>
          <c:showBubbleSize val="0"/>
        </c:dLbls>
        <c:axId val="361381016"/>
        <c:axId val="361381408"/>
      </c:radarChart>
      <c:catAx>
        <c:axId val="361381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81408"/>
        <c:crosses val="autoZero"/>
        <c:auto val="1"/>
        <c:lblAlgn val="ctr"/>
        <c:lblOffset val="100"/>
        <c:noMultiLvlLbl val="0"/>
      </c:catAx>
      <c:valAx>
        <c:axId val="361381408"/>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81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52340332458443"/>
          <c:y val="0.10565087560776212"/>
          <c:w val="0.7155225284339457"/>
          <c:h val="0.66669626952368655"/>
        </c:manualLayout>
      </c:layout>
      <c:lineChart>
        <c:grouping val="standard"/>
        <c:varyColors val="0"/>
        <c:ser>
          <c:idx val="1"/>
          <c:order val="0"/>
          <c:tx>
            <c:v>最高気温の平均</c:v>
          </c:tx>
          <c:spPr>
            <a:ln w="57150" cap="rnd">
              <a:solidFill>
                <a:schemeClr val="accent2"/>
              </a:solidFill>
              <a:round/>
            </a:ln>
            <a:effectLst/>
          </c:spPr>
          <c:marker>
            <c:symbol val="diamond"/>
            <c:size val="15"/>
            <c:spPr>
              <a:solidFill>
                <a:schemeClr val="bg1"/>
              </a:solidFill>
              <a:ln w="25400">
                <a:solidFill>
                  <a:schemeClr val="accent2"/>
                </a:solidFill>
              </a:ln>
              <a:effectLst/>
            </c:spPr>
          </c:marker>
          <c:val>
            <c:numRef>
              <c:f>Sheet1!$D$19:$D$30</c:f>
              <c:numCache>
                <c:formatCode>General</c:formatCode>
                <c:ptCount val="12"/>
                <c:pt idx="0">
                  <c:v>-2.1960000000000002</c:v>
                </c:pt>
                <c:pt idx="1">
                  <c:v>-1.399</c:v>
                </c:pt>
                <c:pt idx="2">
                  <c:v>2.5059999999999998</c:v>
                </c:pt>
                <c:pt idx="3">
                  <c:v>9.2799999999999994</c:v>
                </c:pt>
                <c:pt idx="4">
                  <c:v>15.162000000000001</c:v>
                </c:pt>
                <c:pt idx="5">
                  <c:v>19.242000000000001</c:v>
                </c:pt>
                <c:pt idx="6">
                  <c:v>22.483000000000001</c:v>
                </c:pt>
                <c:pt idx="7">
                  <c:v>24.099</c:v>
                </c:pt>
                <c:pt idx="8">
                  <c:v>20.859000000000002</c:v>
                </c:pt>
                <c:pt idx="9">
                  <c:v>14.769</c:v>
                </c:pt>
                <c:pt idx="10">
                  <c:v>7.3250000000000002</c:v>
                </c:pt>
                <c:pt idx="11">
                  <c:v>0.57099999999999995</c:v>
                </c:pt>
              </c:numCache>
            </c:numRef>
          </c:val>
          <c:smooth val="0"/>
          <c:extLst>
            <c:ext xmlns:c16="http://schemas.microsoft.com/office/drawing/2014/chart" uri="{C3380CC4-5D6E-409C-BE32-E72D297353CC}">
              <c16:uniqueId val="{00000000-1D74-4BF0-A82C-B5C016F85330}"/>
            </c:ext>
          </c:extLst>
        </c:ser>
        <c:ser>
          <c:idx val="0"/>
          <c:order val="1"/>
          <c:tx>
            <c:v>海面水温の平均</c:v>
          </c:tx>
          <c:spPr>
            <a:ln w="57150" cap="rnd">
              <a:solidFill>
                <a:srgbClr val="00B0F0"/>
              </a:solidFill>
              <a:round/>
            </a:ln>
            <a:effectLst/>
          </c:spPr>
          <c:marker>
            <c:symbol val="square"/>
            <c:size val="11"/>
            <c:spPr>
              <a:solidFill>
                <a:schemeClr val="bg1"/>
              </a:solidFill>
              <a:ln w="38100">
                <a:solidFill>
                  <a:srgbClr val="00B0F0"/>
                </a:solidFill>
              </a:ln>
              <a:effectLst/>
            </c:spPr>
          </c:marker>
          <c:val>
            <c:numRef>
              <c:f>Sheet1!$E$19:$E$30</c:f>
              <c:numCache>
                <c:formatCode>General</c:formatCode>
                <c:ptCount val="12"/>
                <c:pt idx="0">
                  <c:v>4.4080000000000004</c:v>
                </c:pt>
                <c:pt idx="1">
                  <c:v>3.0259999999999998</c:v>
                </c:pt>
                <c:pt idx="2">
                  <c:v>3.0249999999999999</c:v>
                </c:pt>
                <c:pt idx="3">
                  <c:v>4.1989999999999998</c:v>
                </c:pt>
                <c:pt idx="4">
                  <c:v>6.7350000000000003</c:v>
                </c:pt>
                <c:pt idx="5">
                  <c:v>11.037000000000001</c:v>
                </c:pt>
                <c:pt idx="6">
                  <c:v>15.287000000000001</c:v>
                </c:pt>
                <c:pt idx="7">
                  <c:v>18.491</c:v>
                </c:pt>
                <c:pt idx="8">
                  <c:v>17.962</c:v>
                </c:pt>
                <c:pt idx="9">
                  <c:v>14.321999999999999</c:v>
                </c:pt>
                <c:pt idx="10">
                  <c:v>10.298999999999999</c:v>
                </c:pt>
                <c:pt idx="11">
                  <c:v>6.9290000000000003</c:v>
                </c:pt>
              </c:numCache>
            </c:numRef>
          </c:val>
          <c:smooth val="0"/>
          <c:extLst>
            <c:ext xmlns:c16="http://schemas.microsoft.com/office/drawing/2014/chart" uri="{C3380CC4-5D6E-409C-BE32-E72D297353CC}">
              <c16:uniqueId val="{00000001-1D74-4BF0-A82C-B5C016F85330}"/>
            </c:ext>
          </c:extLst>
        </c:ser>
        <c:dLbls>
          <c:showLegendKey val="0"/>
          <c:showVal val="0"/>
          <c:showCatName val="0"/>
          <c:showSerName val="0"/>
          <c:showPercent val="0"/>
          <c:showBubbleSize val="0"/>
        </c:dLbls>
        <c:marker val="1"/>
        <c:smooth val="0"/>
        <c:axId val="361790896"/>
        <c:axId val="361792072"/>
      </c:lineChart>
      <c:lineChart>
        <c:grouping val="standard"/>
        <c:varyColors val="0"/>
        <c:ser>
          <c:idx val="2"/>
          <c:order val="2"/>
          <c:tx>
            <c:v>陸‐海</c:v>
          </c:tx>
          <c:spPr>
            <a:ln w="57150" cap="flat" cmpd="sng">
              <a:solidFill>
                <a:srgbClr val="00B050"/>
              </a:solidFill>
              <a:prstDash val="sysDot"/>
              <a:miter lim="800000"/>
            </a:ln>
            <a:effectLst/>
          </c:spPr>
          <c:marker>
            <c:symbol val="circle"/>
            <c:size val="12"/>
            <c:spPr>
              <a:solidFill>
                <a:srgbClr val="00B050"/>
              </a:solidFill>
              <a:ln w="38100">
                <a:noFill/>
              </a:ln>
              <a:effectLst/>
            </c:spPr>
          </c:marker>
          <c:val>
            <c:numRef>
              <c:f>Sheet1!$F$19:$F$30</c:f>
              <c:numCache>
                <c:formatCode>General</c:formatCode>
                <c:ptCount val="12"/>
                <c:pt idx="0">
                  <c:v>-6.604000000000001</c:v>
                </c:pt>
                <c:pt idx="1">
                  <c:v>-4.4249999999999998</c:v>
                </c:pt>
                <c:pt idx="2">
                  <c:v>-0.51900000000000013</c:v>
                </c:pt>
                <c:pt idx="3">
                  <c:v>5.0809999999999995</c:v>
                </c:pt>
                <c:pt idx="4">
                  <c:v>8.4269999999999996</c:v>
                </c:pt>
                <c:pt idx="5">
                  <c:v>8.2050000000000001</c:v>
                </c:pt>
                <c:pt idx="6">
                  <c:v>7.1959999999999997</c:v>
                </c:pt>
                <c:pt idx="7">
                  <c:v>5.6080000000000005</c:v>
                </c:pt>
                <c:pt idx="8">
                  <c:v>2.897000000000002</c:v>
                </c:pt>
                <c:pt idx="9">
                  <c:v>0.44700000000000095</c:v>
                </c:pt>
                <c:pt idx="10">
                  <c:v>-2.9739999999999993</c:v>
                </c:pt>
                <c:pt idx="11">
                  <c:v>-6.3580000000000005</c:v>
                </c:pt>
              </c:numCache>
            </c:numRef>
          </c:val>
          <c:smooth val="0"/>
          <c:extLst>
            <c:ext xmlns:c16="http://schemas.microsoft.com/office/drawing/2014/chart" uri="{C3380CC4-5D6E-409C-BE32-E72D297353CC}">
              <c16:uniqueId val="{00000002-1D74-4BF0-A82C-B5C016F85330}"/>
            </c:ext>
          </c:extLst>
        </c:ser>
        <c:dLbls>
          <c:showLegendKey val="0"/>
          <c:showVal val="0"/>
          <c:showCatName val="0"/>
          <c:showSerName val="0"/>
          <c:showPercent val="0"/>
          <c:showBubbleSize val="0"/>
        </c:dLbls>
        <c:marker val="1"/>
        <c:smooth val="0"/>
        <c:axId val="361790112"/>
        <c:axId val="361788936"/>
      </c:lineChart>
      <c:catAx>
        <c:axId val="361790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ja-JP" sz="1200" b="1"/>
                  <a:t>[</a:t>
                </a:r>
                <a:r>
                  <a:rPr lang="ja-JP" altLang="en-US" sz="1200" b="1"/>
                  <a:t>月</a:t>
                </a:r>
                <a:r>
                  <a:rPr lang="en-US" altLang="ja-JP" sz="1200" b="1"/>
                  <a:t>]</a:t>
                </a:r>
                <a:endParaRPr lang="ja-JP" altLang="en-US" sz="1200" b="1"/>
              </a:p>
            </c:rich>
          </c:tx>
          <c:layout>
            <c:manualLayout>
              <c:xMode val="edge"/>
              <c:yMode val="edge"/>
              <c:x val="0.82018744531933496"/>
              <c:y val="0.896768641624714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title>
        <c:majorTickMark val="none"/>
        <c:minorTickMark val="none"/>
        <c:tickLblPos val="low"/>
        <c:spPr>
          <a:noFill/>
          <a:ln w="381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ja-JP"/>
          </a:p>
        </c:txPr>
        <c:crossAx val="361792072"/>
        <c:crosses val="autoZero"/>
        <c:auto val="1"/>
        <c:lblAlgn val="ctr"/>
        <c:lblOffset val="100"/>
        <c:noMultiLvlLbl val="0"/>
      </c:catAx>
      <c:valAx>
        <c:axId val="361792072"/>
        <c:scaling>
          <c:orientation val="minMax"/>
          <c:max val="25"/>
        </c:scaling>
        <c:delete val="0"/>
        <c:axPos val="l"/>
        <c:majorGridlines>
          <c:spPr>
            <a:ln w="381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ja-JP" altLang="en-US" sz="2400" b="1"/>
                  <a:t>温度</a:t>
                </a:r>
                <a:r>
                  <a:rPr lang="en-US" altLang="ja-JP" sz="2400" b="1"/>
                  <a:t>[</a:t>
                </a:r>
                <a:r>
                  <a:rPr lang="ja-JP" altLang="en-US" sz="2400" b="1"/>
                  <a:t>℃</a:t>
                </a:r>
                <a:r>
                  <a:rPr lang="en-US" altLang="ja-JP" sz="2400" b="1"/>
                  <a:t>]</a:t>
                </a:r>
                <a:endParaRPr lang="ja-JP" altLang="en-US" sz="2400" b="1"/>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ja-JP"/>
          </a:p>
        </c:txPr>
        <c:crossAx val="361790896"/>
        <c:crosses val="autoZero"/>
        <c:crossBetween val="between"/>
      </c:valAx>
      <c:valAx>
        <c:axId val="361788936"/>
        <c:scaling>
          <c:orientation val="minMax"/>
          <c:max val="12"/>
          <c:min val="-12"/>
        </c:scaling>
        <c:delete val="0"/>
        <c:axPos val="r"/>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ja-JP" altLang="en-US" sz="2400" b="1"/>
                  <a:t>陸－海</a:t>
                </a:r>
                <a:r>
                  <a:rPr lang="en-US" altLang="ja-JP" sz="2400" b="1"/>
                  <a:t>[</a:t>
                </a:r>
                <a:r>
                  <a:rPr lang="ja-JP" altLang="en-US" sz="2400" b="1"/>
                  <a:t>℃</a:t>
                </a:r>
                <a:r>
                  <a:rPr lang="en-US" altLang="ja-JP" sz="2400" b="1"/>
                  <a:t>]</a:t>
                </a:r>
                <a:endParaRPr lang="ja-JP" altLang="en-US" sz="2400" b="1"/>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ja-JP"/>
          </a:p>
        </c:txPr>
        <c:crossAx val="361790112"/>
        <c:crosses val="max"/>
        <c:crossBetween val="between"/>
        <c:majorUnit val="4"/>
      </c:valAx>
      <c:catAx>
        <c:axId val="361790112"/>
        <c:scaling>
          <c:orientation val="minMax"/>
        </c:scaling>
        <c:delete val="1"/>
        <c:axPos val="b"/>
        <c:majorTickMark val="out"/>
        <c:minorTickMark val="none"/>
        <c:tickLblPos val="nextTo"/>
        <c:crossAx val="361788936"/>
        <c:crosses val="autoZero"/>
        <c:auto val="1"/>
        <c:lblAlgn val="ctr"/>
        <c:lblOffset val="100"/>
        <c:noMultiLvlLbl val="0"/>
      </c:catAx>
      <c:spPr>
        <a:noFill/>
        <a:ln>
          <a:noFill/>
        </a:ln>
        <a:effectLst/>
      </c:spPr>
    </c:plotArea>
    <c:legend>
      <c:legendPos val="r"/>
      <c:layout>
        <c:manualLayout>
          <c:xMode val="edge"/>
          <c:yMode val="edge"/>
          <c:x val="1.3885206409876102E-2"/>
          <c:y val="0.87491303535250475"/>
          <c:w val="0.96527779600787189"/>
          <c:h val="0.12508687233767909"/>
        </c:manualLayout>
      </c:layout>
      <c:overlay val="0"/>
      <c:spPr>
        <a:solidFill>
          <a:schemeClr val="bg1"/>
        </a:solidFill>
        <a:ln w="28575">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may'!$K$6:$K$21</c:f>
              <c:strCache>
                <c:ptCount val="15"/>
                <c:pt idx="0">
                  <c:v>北</c:v>
                </c:pt>
                <c:pt idx="2">
                  <c:v>北東</c:v>
                </c:pt>
                <c:pt idx="4">
                  <c:v>東</c:v>
                </c:pt>
                <c:pt idx="6">
                  <c:v>南東</c:v>
                </c:pt>
                <c:pt idx="8">
                  <c:v>南</c:v>
                </c:pt>
                <c:pt idx="10">
                  <c:v>南西</c:v>
                </c:pt>
                <c:pt idx="12">
                  <c:v>西</c:v>
                </c:pt>
                <c:pt idx="14">
                  <c:v>北西</c:v>
                </c:pt>
              </c:strCache>
            </c:strRef>
          </c:cat>
          <c:val>
            <c:numRef>
              <c:f>'sum may'!$W$6:$W$21</c:f>
              <c:numCache>
                <c:formatCode>0_);[Red]\(0\)</c:formatCode>
                <c:ptCount val="16"/>
                <c:pt idx="0">
                  <c:v>1115</c:v>
                </c:pt>
                <c:pt idx="1">
                  <c:v>1424</c:v>
                </c:pt>
                <c:pt idx="2">
                  <c:v>1297</c:v>
                </c:pt>
                <c:pt idx="3">
                  <c:v>1522</c:v>
                </c:pt>
                <c:pt idx="4">
                  <c:v>1167</c:v>
                </c:pt>
                <c:pt idx="5">
                  <c:v>625</c:v>
                </c:pt>
                <c:pt idx="6">
                  <c:v>777</c:v>
                </c:pt>
                <c:pt idx="7">
                  <c:v>780</c:v>
                </c:pt>
                <c:pt idx="8">
                  <c:v>1401</c:v>
                </c:pt>
                <c:pt idx="9">
                  <c:v>1334</c:v>
                </c:pt>
                <c:pt idx="10">
                  <c:v>1616</c:v>
                </c:pt>
                <c:pt idx="11">
                  <c:v>1114</c:v>
                </c:pt>
                <c:pt idx="12">
                  <c:v>866</c:v>
                </c:pt>
                <c:pt idx="13">
                  <c:v>731</c:v>
                </c:pt>
                <c:pt idx="14">
                  <c:v>845</c:v>
                </c:pt>
                <c:pt idx="15">
                  <c:v>1022</c:v>
                </c:pt>
              </c:numCache>
            </c:numRef>
          </c:val>
          <c:extLst>
            <c:ext xmlns:c16="http://schemas.microsoft.com/office/drawing/2014/chart" uri="{C3380CC4-5D6E-409C-BE32-E72D297353CC}">
              <c16:uniqueId val="{00000000-6ABE-4687-A507-5D5896FFE654}"/>
            </c:ext>
          </c:extLst>
        </c:ser>
        <c:ser>
          <c:idx val="1"/>
          <c:order val="1"/>
          <c:spPr>
            <a:solidFill>
              <a:srgbClr val="92D050"/>
            </a:solidFill>
            <a:ln w="25400" cap="flat" cmpd="sng" algn="ctr">
              <a:solidFill>
                <a:schemeClr val="accent6">
                  <a:lumMod val="75000"/>
                </a:schemeClr>
              </a:solidFill>
              <a:round/>
            </a:ln>
            <a:effectLst/>
          </c:spPr>
          <c:val>
            <c:numRef>
              <c:f>'sum may'!$V$6:$V$21</c:f>
              <c:numCache>
                <c:formatCode>0_);[Red]\(0\)</c:formatCode>
                <c:ptCount val="16"/>
                <c:pt idx="0">
                  <c:v>1098</c:v>
                </c:pt>
                <c:pt idx="1">
                  <c:v>1423</c:v>
                </c:pt>
                <c:pt idx="2">
                  <c:v>1296</c:v>
                </c:pt>
                <c:pt idx="3">
                  <c:v>1519</c:v>
                </c:pt>
                <c:pt idx="4">
                  <c:v>1154</c:v>
                </c:pt>
                <c:pt idx="5">
                  <c:v>615</c:v>
                </c:pt>
                <c:pt idx="6">
                  <c:v>719</c:v>
                </c:pt>
                <c:pt idx="7">
                  <c:v>747</c:v>
                </c:pt>
                <c:pt idx="8">
                  <c:v>1231</c:v>
                </c:pt>
                <c:pt idx="9">
                  <c:v>1222</c:v>
                </c:pt>
                <c:pt idx="10">
                  <c:v>1518</c:v>
                </c:pt>
                <c:pt idx="11">
                  <c:v>1021</c:v>
                </c:pt>
                <c:pt idx="12">
                  <c:v>773</c:v>
                </c:pt>
                <c:pt idx="13">
                  <c:v>671</c:v>
                </c:pt>
                <c:pt idx="14">
                  <c:v>788</c:v>
                </c:pt>
                <c:pt idx="15">
                  <c:v>983</c:v>
                </c:pt>
              </c:numCache>
            </c:numRef>
          </c:val>
          <c:extLst>
            <c:ext xmlns:c16="http://schemas.microsoft.com/office/drawing/2014/chart" uri="{C3380CC4-5D6E-409C-BE32-E72D297353CC}">
              <c16:uniqueId val="{00000001-6ABE-4687-A507-5D5896FFE654}"/>
            </c:ext>
          </c:extLst>
        </c:ser>
        <c:ser>
          <c:idx val="2"/>
          <c:order val="2"/>
          <c:spPr>
            <a:solidFill>
              <a:srgbClr val="00B0F0"/>
            </a:solidFill>
            <a:ln w="25400" cap="flat" cmpd="sng" algn="ctr">
              <a:solidFill>
                <a:srgbClr val="007FAC"/>
              </a:solidFill>
              <a:round/>
            </a:ln>
            <a:effectLst/>
          </c:spPr>
          <c:val>
            <c:numRef>
              <c:f>'sum may'!$M$6:$M$21</c:f>
              <c:numCache>
                <c:formatCode>0_);[Red]\(0\)</c:formatCode>
                <c:ptCount val="16"/>
                <c:pt idx="0">
                  <c:v>555</c:v>
                </c:pt>
                <c:pt idx="1">
                  <c:v>846</c:v>
                </c:pt>
                <c:pt idx="2">
                  <c:v>785</c:v>
                </c:pt>
                <c:pt idx="3">
                  <c:v>841</c:v>
                </c:pt>
                <c:pt idx="4">
                  <c:v>576</c:v>
                </c:pt>
                <c:pt idx="5">
                  <c:v>339</c:v>
                </c:pt>
                <c:pt idx="6">
                  <c:v>376</c:v>
                </c:pt>
                <c:pt idx="7">
                  <c:v>356</c:v>
                </c:pt>
                <c:pt idx="8">
                  <c:v>420</c:v>
                </c:pt>
                <c:pt idx="9">
                  <c:v>387</c:v>
                </c:pt>
                <c:pt idx="10">
                  <c:v>420</c:v>
                </c:pt>
                <c:pt idx="11">
                  <c:v>361</c:v>
                </c:pt>
                <c:pt idx="12">
                  <c:v>271</c:v>
                </c:pt>
                <c:pt idx="13">
                  <c:v>188</c:v>
                </c:pt>
                <c:pt idx="14">
                  <c:v>340</c:v>
                </c:pt>
                <c:pt idx="15">
                  <c:v>500</c:v>
                </c:pt>
              </c:numCache>
            </c:numRef>
          </c:val>
          <c:extLst>
            <c:ext xmlns:c16="http://schemas.microsoft.com/office/drawing/2014/chart" uri="{C3380CC4-5D6E-409C-BE32-E72D297353CC}">
              <c16:uniqueId val="{00000002-6ABE-4687-A507-5D5896FFE654}"/>
            </c:ext>
          </c:extLst>
        </c:ser>
        <c:dLbls>
          <c:showLegendKey val="0"/>
          <c:showVal val="0"/>
          <c:showCatName val="0"/>
          <c:showSerName val="0"/>
          <c:showPercent val="0"/>
          <c:showBubbleSize val="0"/>
        </c:dLbls>
        <c:axId val="306758416"/>
        <c:axId val="306758808"/>
      </c:radarChart>
      <c:catAx>
        <c:axId val="30675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06758808"/>
        <c:crosses val="autoZero"/>
        <c:auto val="1"/>
        <c:lblAlgn val="ctr"/>
        <c:lblOffset val="100"/>
        <c:noMultiLvlLbl val="0"/>
      </c:catAx>
      <c:valAx>
        <c:axId val="306758808"/>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06758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april'!$K$6:$K$21</c:f>
              <c:strCache>
                <c:ptCount val="15"/>
                <c:pt idx="0">
                  <c:v>北</c:v>
                </c:pt>
                <c:pt idx="2">
                  <c:v>北東</c:v>
                </c:pt>
                <c:pt idx="4">
                  <c:v>東</c:v>
                </c:pt>
                <c:pt idx="6">
                  <c:v>南東</c:v>
                </c:pt>
                <c:pt idx="8">
                  <c:v>南</c:v>
                </c:pt>
                <c:pt idx="10">
                  <c:v>南西</c:v>
                </c:pt>
                <c:pt idx="12">
                  <c:v>西</c:v>
                </c:pt>
                <c:pt idx="14">
                  <c:v>北西</c:v>
                </c:pt>
              </c:strCache>
            </c:strRef>
          </c:cat>
          <c:val>
            <c:numRef>
              <c:f>'sum april'!$W$6:$W$21</c:f>
              <c:numCache>
                <c:formatCode>0_);[Red]\(0\)</c:formatCode>
                <c:ptCount val="16"/>
                <c:pt idx="0">
                  <c:v>1020</c:v>
                </c:pt>
                <c:pt idx="1">
                  <c:v>1168</c:v>
                </c:pt>
                <c:pt idx="2">
                  <c:v>1090</c:v>
                </c:pt>
                <c:pt idx="3">
                  <c:v>983</c:v>
                </c:pt>
                <c:pt idx="4">
                  <c:v>786</c:v>
                </c:pt>
                <c:pt idx="5">
                  <c:v>436</c:v>
                </c:pt>
                <c:pt idx="6">
                  <c:v>581</c:v>
                </c:pt>
                <c:pt idx="7">
                  <c:v>597</c:v>
                </c:pt>
                <c:pt idx="8">
                  <c:v>1233</c:v>
                </c:pt>
                <c:pt idx="9">
                  <c:v>1332</c:v>
                </c:pt>
                <c:pt idx="10">
                  <c:v>1883</c:v>
                </c:pt>
                <c:pt idx="11">
                  <c:v>1470</c:v>
                </c:pt>
                <c:pt idx="12">
                  <c:v>1816</c:v>
                </c:pt>
                <c:pt idx="13">
                  <c:v>1003</c:v>
                </c:pt>
                <c:pt idx="14">
                  <c:v>1144</c:v>
                </c:pt>
                <c:pt idx="15">
                  <c:v>1114</c:v>
                </c:pt>
              </c:numCache>
            </c:numRef>
          </c:val>
          <c:extLst>
            <c:ext xmlns:c16="http://schemas.microsoft.com/office/drawing/2014/chart" uri="{C3380CC4-5D6E-409C-BE32-E72D297353CC}">
              <c16:uniqueId val="{00000000-2EE0-48EA-84F4-0B61158D839D}"/>
            </c:ext>
          </c:extLst>
        </c:ser>
        <c:ser>
          <c:idx val="1"/>
          <c:order val="1"/>
          <c:spPr>
            <a:solidFill>
              <a:srgbClr val="92D050"/>
            </a:solidFill>
            <a:ln w="25400" cap="flat" cmpd="sng" algn="ctr">
              <a:solidFill>
                <a:schemeClr val="accent6">
                  <a:lumMod val="75000"/>
                </a:schemeClr>
              </a:solidFill>
              <a:round/>
            </a:ln>
            <a:effectLst/>
          </c:spPr>
          <c:val>
            <c:numRef>
              <c:f>'sum april'!$V$6:$V$21</c:f>
              <c:numCache>
                <c:formatCode>0_);[Red]\(0\)</c:formatCode>
                <c:ptCount val="16"/>
                <c:pt idx="0">
                  <c:v>1007</c:v>
                </c:pt>
                <c:pt idx="1">
                  <c:v>1162</c:v>
                </c:pt>
                <c:pt idx="2">
                  <c:v>1088</c:v>
                </c:pt>
                <c:pt idx="3">
                  <c:v>980</c:v>
                </c:pt>
                <c:pt idx="4">
                  <c:v>774</c:v>
                </c:pt>
                <c:pt idx="5">
                  <c:v>416</c:v>
                </c:pt>
                <c:pt idx="6">
                  <c:v>532</c:v>
                </c:pt>
                <c:pt idx="7">
                  <c:v>551</c:v>
                </c:pt>
                <c:pt idx="8">
                  <c:v>1094</c:v>
                </c:pt>
                <c:pt idx="9">
                  <c:v>1248</c:v>
                </c:pt>
                <c:pt idx="10">
                  <c:v>1753</c:v>
                </c:pt>
                <c:pt idx="11">
                  <c:v>1361</c:v>
                </c:pt>
                <c:pt idx="12">
                  <c:v>1668</c:v>
                </c:pt>
                <c:pt idx="13">
                  <c:v>910</c:v>
                </c:pt>
                <c:pt idx="14">
                  <c:v>1000</c:v>
                </c:pt>
                <c:pt idx="15">
                  <c:v>1043</c:v>
                </c:pt>
              </c:numCache>
            </c:numRef>
          </c:val>
          <c:extLst>
            <c:ext xmlns:c16="http://schemas.microsoft.com/office/drawing/2014/chart" uri="{C3380CC4-5D6E-409C-BE32-E72D297353CC}">
              <c16:uniqueId val="{00000001-2EE0-48EA-84F4-0B61158D839D}"/>
            </c:ext>
          </c:extLst>
        </c:ser>
        <c:ser>
          <c:idx val="2"/>
          <c:order val="2"/>
          <c:spPr>
            <a:solidFill>
              <a:srgbClr val="00B0F0"/>
            </a:solidFill>
            <a:ln w="25400" cap="flat" cmpd="sng" algn="ctr">
              <a:solidFill>
                <a:srgbClr val="007FAC"/>
              </a:solidFill>
              <a:round/>
            </a:ln>
            <a:effectLst/>
          </c:spPr>
          <c:val>
            <c:numRef>
              <c:f>'sum april'!$M$6:$M$21</c:f>
              <c:numCache>
                <c:formatCode>0_);[Red]\(0\)</c:formatCode>
                <c:ptCount val="16"/>
                <c:pt idx="0">
                  <c:v>432</c:v>
                </c:pt>
                <c:pt idx="1">
                  <c:v>631</c:v>
                </c:pt>
                <c:pt idx="2">
                  <c:v>612</c:v>
                </c:pt>
                <c:pt idx="3">
                  <c:v>562</c:v>
                </c:pt>
                <c:pt idx="4">
                  <c:v>411</c:v>
                </c:pt>
                <c:pt idx="5">
                  <c:v>219</c:v>
                </c:pt>
                <c:pt idx="6">
                  <c:v>274</c:v>
                </c:pt>
                <c:pt idx="7">
                  <c:v>248</c:v>
                </c:pt>
                <c:pt idx="8">
                  <c:v>361</c:v>
                </c:pt>
                <c:pt idx="9">
                  <c:v>397</c:v>
                </c:pt>
                <c:pt idx="10">
                  <c:v>467</c:v>
                </c:pt>
                <c:pt idx="11">
                  <c:v>468</c:v>
                </c:pt>
                <c:pt idx="12">
                  <c:v>862</c:v>
                </c:pt>
                <c:pt idx="13">
                  <c:v>217</c:v>
                </c:pt>
                <c:pt idx="14">
                  <c:v>348</c:v>
                </c:pt>
                <c:pt idx="15">
                  <c:v>440</c:v>
                </c:pt>
              </c:numCache>
            </c:numRef>
          </c:val>
          <c:extLst>
            <c:ext xmlns:c16="http://schemas.microsoft.com/office/drawing/2014/chart" uri="{C3380CC4-5D6E-409C-BE32-E72D297353CC}">
              <c16:uniqueId val="{00000002-2EE0-48EA-84F4-0B61158D839D}"/>
            </c:ext>
          </c:extLst>
        </c:ser>
        <c:dLbls>
          <c:showLegendKey val="0"/>
          <c:showVal val="0"/>
          <c:showCatName val="0"/>
          <c:showSerName val="0"/>
          <c:showPercent val="0"/>
          <c:showBubbleSize val="0"/>
        </c:dLbls>
        <c:axId val="361379056"/>
        <c:axId val="361376312"/>
      </c:radarChart>
      <c:catAx>
        <c:axId val="36137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76312"/>
        <c:crosses val="autoZero"/>
        <c:auto val="1"/>
        <c:lblAlgn val="ctr"/>
        <c:lblOffset val="100"/>
        <c:noMultiLvlLbl val="0"/>
      </c:catAx>
      <c:valAx>
        <c:axId val="361376312"/>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march'!$K$6:$K$21</c:f>
              <c:strCache>
                <c:ptCount val="15"/>
                <c:pt idx="0">
                  <c:v>北</c:v>
                </c:pt>
                <c:pt idx="2">
                  <c:v>北東</c:v>
                </c:pt>
                <c:pt idx="4">
                  <c:v>東</c:v>
                </c:pt>
                <c:pt idx="6">
                  <c:v>南東</c:v>
                </c:pt>
                <c:pt idx="8">
                  <c:v>南</c:v>
                </c:pt>
                <c:pt idx="10">
                  <c:v>南西</c:v>
                </c:pt>
                <c:pt idx="12">
                  <c:v>西</c:v>
                </c:pt>
                <c:pt idx="14">
                  <c:v>北西</c:v>
                </c:pt>
              </c:strCache>
            </c:strRef>
          </c:cat>
          <c:val>
            <c:numRef>
              <c:f>'sum march'!$W$6:$W$21</c:f>
              <c:numCache>
                <c:formatCode>0_);[Red]\(0\)</c:formatCode>
                <c:ptCount val="16"/>
                <c:pt idx="0">
                  <c:v>1185</c:v>
                </c:pt>
                <c:pt idx="1">
                  <c:v>1278</c:v>
                </c:pt>
                <c:pt idx="2">
                  <c:v>982</c:v>
                </c:pt>
                <c:pt idx="3">
                  <c:v>982</c:v>
                </c:pt>
                <c:pt idx="4">
                  <c:v>749</c:v>
                </c:pt>
                <c:pt idx="5">
                  <c:v>383</c:v>
                </c:pt>
                <c:pt idx="6">
                  <c:v>518</c:v>
                </c:pt>
                <c:pt idx="7">
                  <c:v>497</c:v>
                </c:pt>
                <c:pt idx="8">
                  <c:v>889</c:v>
                </c:pt>
                <c:pt idx="9">
                  <c:v>1045</c:v>
                </c:pt>
                <c:pt idx="10">
                  <c:v>1851</c:v>
                </c:pt>
                <c:pt idx="11">
                  <c:v>1671</c:v>
                </c:pt>
                <c:pt idx="12">
                  <c:v>1510</c:v>
                </c:pt>
                <c:pt idx="13">
                  <c:v>1237</c:v>
                </c:pt>
                <c:pt idx="14">
                  <c:v>1477</c:v>
                </c:pt>
                <c:pt idx="15">
                  <c:v>1405</c:v>
                </c:pt>
              </c:numCache>
            </c:numRef>
          </c:val>
          <c:extLst>
            <c:ext xmlns:c16="http://schemas.microsoft.com/office/drawing/2014/chart" uri="{C3380CC4-5D6E-409C-BE32-E72D297353CC}">
              <c16:uniqueId val="{00000000-90B6-45EB-AE4E-566DB8627A2A}"/>
            </c:ext>
          </c:extLst>
        </c:ser>
        <c:ser>
          <c:idx val="1"/>
          <c:order val="1"/>
          <c:spPr>
            <a:solidFill>
              <a:srgbClr val="92D050"/>
            </a:solidFill>
            <a:ln w="25400" cap="flat" cmpd="sng" algn="ctr">
              <a:solidFill>
                <a:schemeClr val="accent6">
                  <a:lumMod val="75000"/>
                </a:schemeClr>
              </a:solidFill>
              <a:round/>
            </a:ln>
            <a:effectLst/>
          </c:spPr>
          <c:val>
            <c:numRef>
              <c:f>'sum march'!$V$6:$V$21</c:f>
              <c:numCache>
                <c:formatCode>0_);[Red]\(0\)</c:formatCode>
                <c:ptCount val="16"/>
                <c:pt idx="0">
                  <c:v>1165</c:v>
                </c:pt>
                <c:pt idx="1">
                  <c:v>1274</c:v>
                </c:pt>
                <c:pt idx="2">
                  <c:v>977</c:v>
                </c:pt>
                <c:pt idx="3">
                  <c:v>973</c:v>
                </c:pt>
                <c:pt idx="4">
                  <c:v>743</c:v>
                </c:pt>
                <c:pt idx="5">
                  <c:v>366</c:v>
                </c:pt>
                <c:pt idx="6">
                  <c:v>468</c:v>
                </c:pt>
                <c:pt idx="7">
                  <c:v>468</c:v>
                </c:pt>
                <c:pt idx="8">
                  <c:v>801</c:v>
                </c:pt>
                <c:pt idx="9">
                  <c:v>994</c:v>
                </c:pt>
                <c:pt idx="10">
                  <c:v>1752</c:v>
                </c:pt>
                <c:pt idx="11">
                  <c:v>1537</c:v>
                </c:pt>
                <c:pt idx="12">
                  <c:v>1353</c:v>
                </c:pt>
                <c:pt idx="13">
                  <c:v>1163</c:v>
                </c:pt>
                <c:pt idx="14">
                  <c:v>1328</c:v>
                </c:pt>
                <c:pt idx="15">
                  <c:v>1302</c:v>
                </c:pt>
              </c:numCache>
            </c:numRef>
          </c:val>
          <c:extLst>
            <c:ext xmlns:c16="http://schemas.microsoft.com/office/drawing/2014/chart" uri="{C3380CC4-5D6E-409C-BE32-E72D297353CC}">
              <c16:uniqueId val="{00000001-90B6-45EB-AE4E-566DB8627A2A}"/>
            </c:ext>
          </c:extLst>
        </c:ser>
        <c:ser>
          <c:idx val="2"/>
          <c:order val="2"/>
          <c:spPr>
            <a:solidFill>
              <a:srgbClr val="00B0F0"/>
            </a:solidFill>
            <a:ln w="25400" cap="flat" cmpd="sng" algn="ctr">
              <a:solidFill>
                <a:srgbClr val="007FAC"/>
              </a:solidFill>
              <a:round/>
            </a:ln>
            <a:effectLst/>
          </c:spPr>
          <c:val>
            <c:numRef>
              <c:f>'sum march'!$M$6:$M$21</c:f>
              <c:numCache>
                <c:formatCode>0_);[Red]\(0\)</c:formatCode>
                <c:ptCount val="16"/>
                <c:pt idx="0">
                  <c:v>568</c:v>
                </c:pt>
                <c:pt idx="1">
                  <c:v>745</c:v>
                </c:pt>
                <c:pt idx="2">
                  <c:v>657</c:v>
                </c:pt>
                <c:pt idx="3">
                  <c:v>690</c:v>
                </c:pt>
                <c:pt idx="4">
                  <c:v>503</c:v>
                </c:pt>
                <c:pt idx="5">
                  <c:v>227</c:v>
                </c:pt>
                <c:pt idx="6">
                  <c:v>278</c:v>
                </c:pt>
                <c:pt idx="7">
                  <c:v>263</c:v>
                </c:pt>
                <c:pt idx="8">
                  <c:v>327</c:v>
                </c:pt>
                <c:pt idx="9">
                  <c:v>401</c:v>
                </c:pt>
                <c:pt idx="10">
                  <c:v>591</c:v>
                </c:pt>
                <c:pt idx="11">
                  <c:v>639</c:v>
                </c:pt>
                <c:pt idx="12">
                  <c:v>386</c:v>
                </c:pt>
                <c:pt idx="13">
                  <c:v>294</c:v>
                </c:pt>
                <c:pt idx="14">
                  <c:v>503</c:v>
                </c:pt>
                <c:pt idx="15">
                  <c:v>548</c:v>
                </c:pt>
              </c:numCache>
            </c:numRef>
          </c:val>
          <c:extLst>
            <c:ext xmlns:c16="http://schemas.microsoft.com/office/drawing/2014/chart" uri="{C3380CC4-5D6E-409C-BE32-E72D297353CC}">
              <c16:uniqueId val="{00000002-90B6-45EB-AE4E-566DB8627A2A}"/>
            </c:ext>
          </c:extLst>
        </c:ser>
        <c:dLbls>
          <c:showLegendKey val="0"/>
          <c:showVal val="0"/>
          <c:showCatName val="0"/>
          <c:showSerName val="0"/>
          <c:showPercent val="0"/>
          <c:showBubbleSize val="0"/>
        </c:dLbls>
        <c:axId val="361379448"/>
        <c:axId val="361379840"/>
      </c:radarChart>
      <c:catAx>
        <c:axId val="36137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79840"/>
        <c:crosses val="autoZero"/>
        <c:auto val="1"/>
        <c:lblAlgn val="ctr"/>
        <c:lblOffset val="100"/>
        <c:noMultiLvlLbl val="0"/>
      </c:catAx>
      <c:valAx>
        <c:axId val="361379840"/>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9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march'!$K$6:$K$21</c:f>
              <c:strCache>
                <c:ptCount val="15"/>
                <c:pt idx="0">
                  <c:v>北</c:v>
                </c:pt>
                <c:pt idx="2">
                  <c:v>北東</c:v>
                </c:pt>
                <c:pt idx="4">
                  <c:v>東</c:v>
                </c:pt>
                <c:pt idx="6">
                  <c:v>南東</c:v>
                </c:pt>
                <c:pt idx="8">
                  <c:v>南</c:v>
                </c:pt>
                <c:pt idx="10">
                  <c:v>南西</c:v>
                </c:pt>
                <c:pt idx="12">
                  <c:v>西</c:v>
                </c:pt>
                <c:pt idx="14">
                  <c:v>北西</c:v>
                </c:pt>
              </c:strCache>
            </c:strRef>
          </c:cat>
          <c:val>
            <c:numRef>
              <c:f>'sum march'!$Y$6:$Y$21</c:f>
              <c:numCache>
                <c:formatCode>0_);[Red]\(0\)</c:formatCode>
                <c:ptCount val="16"/>
                <c:pt idx="0">
                  <c:v>40</c:v>
                </c:pt>
                <c:pt idx="1">
                  <c:v>29</c:v>
                </c:pt>
                <c:pt idx="2">
                  <c:v>42</c:v>
                </c:pt>
                <c:pt idx="3">
                  <c:v>38</c:v>
                </c:pt>
                <c:pt idx="4">
                  <c:v>39</c:v>
                </c:pt>
                <c:pt idx="5">
                  <c:v>33</c:v>
                </c:pt>
                <c:pt idx="6">
                  <c:v>71</c:v>
                </c:pt>
                <c:pt idx="7">
                  <c:v>93</c:v>
                </c:pt>
                <c:pt idx="8">
                  <c:v>200</c:v>
                </c:pt>
                <c:pt idx="9">
                  <c:v>271</c:v>
                </c:pt>
                <c:pt idx="10">
                  <c:v>344</c:v>
                </c:pt>
                <c:pt idx="11">
                  <c:v>270</c:v>
                </c:pt>
                <c:pt idx="12">
                  <c:v>158</c:v>
                </c:pt>
                <c:pt idx="13">
                  <c:v>83</c:v>
                </c:pt>
                <c:pt idx="14">
                  <c:v>63</c:v>
                </c:pt>
                <c:pt idx="15">
                  <c:v>31</c:v>
                </c:pt>
              </c:numCache>
            </c:numRef>
          </c:val>
          <c:extLst>
            <c:ext xmlns:c16="http://schemas.microsoft.com/office/drawing/2014/chart" uri="{C3380CC4-5D6E-409C-BE32-E72D297353CC}">
              <c16:uniqueId val="{00000000-A516-42CE-AC57-E22CA76AF444}"/>
            </c:ext>
          </c:extLst>
        </c:ser>
        <c:ser>
          <c:idx val="1"/>
          <c:order val="1"/>
          <c:spPr>
            <a:solidFill>
              <a:srgbClr val="92D050"/>
            </a:solidFill>
            <a:ln w="25400" cap="flat" cmpd="sng" algn="ctr">
              <a:solidFill>
                <a:schemeClr val="accent6">
                  <a:lumMod val="50000"/>
                </a:schemeClr>
              </a:solidFill>
              <a:round/>
            </a:ln>
            <a:effectLst/>
          </c:spPr>
          <c:val>
            <c:numRef>
              <c:f>'sum march'!$X$6:$X$21</c:f>
              <c:numCache>
                <c:formatCode>0_);[Red]\(0\)</c:formatCode>
                <c:ptCount val="16"/>
                <c:pt idx="0">
                  <c:v>40</c:v>
                </c:pt>
                <c:pt idx="1">
                  <c:v>29</c:v>
                </c:pt>
                <c:pt idx="2">
                  <c:v>42</c:v>
                </c:pt>
                <c:pt idx="3">
                  <c:v>38</c:v>
                </c:pt>
                <c:pt idx="4">
                  <c:v>39</c:v>
                </c:pt>
                <c:pt idx="5">
                  <c:v>32</c:v>
                </c:pt>
                <c:pt idx="6">
                  <c:v>55</c:v>
                </c:pt>
                <c:pt idx="7">
                  <c:v>83</c:v>
                </c:pt>
                <c:pt idx="8">
                  <c:v>168</c:v>
                </c:pt>
                <c:pt idx="9">
                  <c:v>256</c:v>
                </c:pt>
                <c:pt idx="10">
                  <c:v>313</c:v>
                </c:pt>
                <c:pt idx="11">
                  <c:v>252</c:v>
                </c:pt>
                <c:pt idx="12">
                  <c:v>144</c:v>
                </c:pt>
                <c:pt idx="13">
                  <c:v>77</c:v>
                </c:pt>
                <c:pt idx="14">
                  <c:v>57</c:v>
                </c:pt>
                <c:pt idx="15">
                  <c:v>31</c:v>
                </c:pt>
              </c:numCache>
            </c:numRef>
          </c:val>
          <c:extLst>
            <c:ext xmlns:c16="http://schemas.microsoft.com/office/drawing/2014/chart" uri="{C3380CC4-5D6E-409C-BE32-E72D297353CC}">
              <c16:uniqueId val="{00000001-A516-42CE-AC57-E22CA76AF444}"/>
            </c:ext>
          </c:extLst>
        </c:ser>
        <c:ser>
          <c:idx val="2"/>
          <c:order val="2"/>
          <c:spPr>
            <a:solidFill>
              <a:srgbClr val="00B0F0"/>
            </a:solidFill>
            <a:ln w="25400" cap="flat" cmpd="sng" algn="ctr">
              <a:solidFill>
                <a:srgbClr val="0070C0"/>
              </a:solidFill>
              <a:round/>
            </a:ln>
            <a:effectLst/>
          </c:spPr>
          <c:val>
            <c:numRef>
              <c:f>'sum march'!$P$6:$P$21</c:f>
              <c:numCache>
                <c:formatCode>0_);[Red]\(0\)</c:formatCode>
                <c:ptCount val="16"/>
                <c:pt idx="0">
                  <c:v>20</c:v>
                </c:pt>
                <c:pt idx="1">
                  <c:v>18</c:v>
                </c:pt>
                <c:pt idx="2">
                  <c:v>38</c:v>
                </c:pt>
                <c:pt idx="3">
                  <c:v>29</c:v>
                </c:pt>
                <c:pt idx="4">
                  <c:v>27</c:v>
                </c:pt>
                <c:pt idx="5">
                  <c:v>18</c:v>
                </c:pt>
                <c:pt idx="6">
                  <c:v>29</c:v>
                </c:pt>
                <c:pt idx="7">
                  <c:v>42</c:v>
                </c:pt>
                <c:pt idx="8">
                  <c:v>53</c:v>
                </c:pt>
                <c:pt idx="9">
                  <c:v>72</c:v>
                </c:pt>
                <c:pt idx="10">
                  <c:v>90</c:v>
                </c:pt>
                <c:pt idx="11">
                  <c:v>97</c:v>
                </c:pt>
                <c:pt idx="12">
                  <c:v>39</c:v>
                </c:pt>
                <c:pt idx="13">
                  <c:v>16</c:v>
                </c:pt>
                <c:pt idx="14">
                  <c:v>23</c:v>
                </c:pt>
                <c:pt idx="15">
                  <c:v>16</c:v>
                </c:pt>
              </c:numCache>
            </c:numRef>
          </c:val>
          <c:extLst>
            <c:ext xmlns:c16="http://schemas.microsoft.com/office/drawing/2014/chart" uri="{C3380CC4-5D6E-409C-BE32-E72D297353CC}">
              <c16:uniqueId val="{00000002-A516-42CE-AC57-E22CA76AF444}"/>
            </c:ext>
          </c:extLst>
        </c:ser>
        <c:dLbls>
          <c:showLegendKey val="0"/>
          <c:showVal val="0"/>
          <c:showCatName val="0"/>
          <c:showSerName val="0"/>
          <c:showPercent val="0"/>
          <c:showBubbleSize val="0"/>
        </c:dLbls>
        <c:axId val="306752536"/>
        <c:axId val="306756848"/>
      </c:radarChart>
      <c:catAx>
        <c:axId val="30675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06756848"/>
        <c:crosses val="autoZero"/>
        <c:auto val="1"/>
        <c:lblAlgn val="ctr"/>
        <c:lblOffset val="100"/>
        <c:noMultiLvlLbl val="0"/>
      </c:catAx>
      <c:valAx>
        <c:axId val="306756848"/>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06752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may'!$K$6:$K$21</c:f>
              <c:strCache>
                <c:ptCount val="15"/>
                <c:pt idx="0">
                  <c:v>北</c:v>
                </c:pt>
                <c:pt idx="2">
                  <c:v>北東</c:v>
                </c:pt>
                <c:pt idx="4">
                  <c:v>東</c:v>
                </c:pt>
                <c:pt idx="6">
                  <c:v>南東</c:v>
                </c:pt>
                <c:pt idx="8">
                  <c:v>南</c:v>
                </c:pt>
                <c:pt idx="10">
                  <c:v>南西</c:v>
                </c:pt>
                <c:pt idx="12">
                  <c:v>西</c:v>
                </c:pt>
                <c:pt idx="14">
                  <c:v>北西</c:v>
                </c:pt>
              </c:strCache>
            </c:strRef>
          </c:cat>
          <c:val>
            <c:numRef>
              <c:f>'sum may'!$W$6:$W$21</c:f>
              <c:numCache>
                <c:formatCode>0_);[Red]\(0\)</c:formatCode>
                <c:ptCount val="16"/>
                <c:pt idx="0">
                  <c:v>1115</c:v>
                </c:pt>
                <c:pt idx="1">
                  <c:v>1424</c:v>
                </c:pt>
                <c:pt idx="2">
                  <c:v>1297</c:v>
                </c:pt>
                <c:pt idx="3">
                  <c:v>1522</c:v>
                </c:pt>
                <c:pt idx="4">
                  <c:v>1167</c:v>
                </c:pt>
                <c:pt idx="5">
                  <c:v>625</c:v>
                </c:pt>
                <c:pt idx="6">
                  <c:v>777</c:v>
                </c:pt>
                <c:pt idx="7">
                  <c:v>780</c:v>
                </c:pt>
                <c:pt idx="8">
                  <c:v>1401</c:v>
                </c:pt>
                <c:pt idx="9">
                  <c:v>1334</c:v>
                </c:pt>
                <c:pt idx="10">
                  <c:v>1616</c:v>
                </c:pt>
                <c:pt idx="11">
                  <c:v>1114</c:v>
                </c:pt>
                <c:pt idx="12">
                  <c:v>866</c:v>
                </c:pt>
                <c:pt idx="13">
                  <c:v>731</c:v>
                </c:pt>
                <c:pt idx="14">
                  <c:v>845</c:v>
                </c:pt>
                <c:pt idx="15">
                  <c:v>1022</c:v>
                </c:pt>
              </c:numCache>
            </c:numRef>
          </c:val>
          <c:extLst>
            <c:ext xmlns:c16="http://schemas.microsoft.com/office/drawing/2014/chart" uri="{C3380CC4-5D6E-409C-BE32-E72D297353CC}">
              <c16:uniqueId val="{00000000-8BEC-4B56-9953-FCF3AA16265C}"/>
            </c:ext>
          </c:extLst>
        </c:ser>
        <c:ser>
          <c:idx val="1"/>
          <c:order val="1"/>
          <c:spPr>
            <a:solidFill>
              <a:srgbClr val="92D050"/>
            </a:solidFill>
            <a:ln w="25400" cap="flat" cmpd="sng" algn="ctr">
              <a:solidFill>
                <a:schemeClr val="accent6">
                  <a:lumMod val="75000"/>
                </a:schemeClr>
              </a:solidFill>
              <a:round/>
            </a:ln>
            <a:effectLst/>
          </c:spPr>
          <c:val>
            <c:numRef>
              <c:f>'sum may'!$V$6:$V$21</c:f>
              <c:numCache>
                <c:formatCode>0_);[Red]\(0\)</c:formatCode>
                <c:ptCount val="16"/>
                <c:pt idx="0">
                  <c:v>1098</c:v>
                </c:pt>
                <c:pt idx="1">
                  <c:v>1423</c:v>
                </c:pt>
                <c:pt idx="2">
                  <c:v>1296</c:v>
                </c:pt>
                <c:pt idx="3">
                  <c:v>1519</c:v>
                </c:pt>
                <c:pt idx="4">
                  <c:v>1154</c:v>
                </c:pt>
                <c:pt idx="5">
                  <c:v>615</c:v>
                </c:pt>
                <c:pt idx="6">
                  <c:v>719</c:v>
                </c:pt>
                <c:pt idx="7">
                  <c:v>747</c:v>
                </c:pt>
                <c:pt idx="8">
                  <c:v>1231</c:v>
                </c:pt>
                <c:pt idx="9">
                  <c:v>1222</c:v>
                </c:pt>
                <c:pt idx="10">
                  <c:v>1518</c:v>
                </c:pt>
                <c:pt idx="11">
                  <c:v>1021</c:v>
                </c:pt>
                <c:pt idx="12">
                  <c:v>773</c:v>
                </c:pt>
                <c:pt idx="13">
                  <c:v>671</c:v>
                </c:pt>
                <c:pt idx="14">
                  <c:v>788</c:v>
                </c:pt>
                <c:pt idx="15">
                  <c:v>983</c:v>
                </c:pt>
              </c:numCache>
            </c:numRef>
          </c:val>
          <c:extLst>
            <c:ext xmlns:c16="http://schemas.microsoft.com/office/drawing/2014/chart" uri="{C3380CC4-5D6E-409C-BE32-E72D297353CC}">
              <c16:uniqueId val="{00000001-8BEC-4B56-9953-FCF3AA16265C}"/>
            </c:ext>
          </c:extLst>
        </c:ser>
        <c:ser>
          <c:idx val="2"/>
          <c:order val="2"/>
          <c:spPr>
            <a:solidFill>
              <a:srgbClr val="00B0F0"/>
            </a:solidFill>
            <a:ln w="25400" cap="flat" cmpd="sng" algn="ctr">
              <a:solidFill>
                <a:srgbClr val="007FAC"/>
              </a:solidFill>
              <a:round/>
            </a:ln>
            <a:effectLst/>
          </c:spPr>
          <c:val>
            <c:numRef>
              <c:f>'sum may'!$M$6:$M$21</c:f>
              <c:numCache>
                <c:formatCode>0_);[Red]\(0\)</c:formatCode>
                <c:ptCount val="16"/>
                <c:pt idx="0">
                  <c:v>555</c:v>
                </c:pt>
                <c:pt idx="1">
                  <c:v>846</c:v>
                </c:pt>
                <c:pt idx="2">
                  <c:v>785</c:v>
                </c:pt>
                <c:pt idx="3">
                  <c:v>841</c:v>
                </c:pt>
                <c:pt idx="4">
                  <c:v>576</c:v>
                </c:pt>
                <c:pt idx="5">
                  <c:v>339</c:v>
                </c:pt>
                <c:pt idx="6">
                  <c:v>376</c:v>
                </c:pt>
                <c:pt idx="7">
                  <c:v>356</c:v>
                </c:pt>
                <c:pt idx="8">
                  <c:v>420</c:v>
                </c:pt>
                <c:pt idx="9">
                  <c:v>387</c:v>
                </c:pt>
                <c:pt idx="10">
                  <c:v>420</c:v>
                </c:pt>
                <c:pt idx="11">
                  <c:v>361</c:v>
                </c:pt>
                <c:pt idx="12">
                  <c:v>271</c:v>
                </c:pt>
                <c:pt idx="13">
                  <c:v>188</c:v>
                </c:pt>
                <c:pt idx="14">
                  <c:v>340</c:v>
                </c:pt>
                <c:pt idx="15">
                  <c:v>500</c:v>
                </c:pt>
              </c:numCache>
            </c:numRef>
          </c:val>
          <c:extLst>
            <c:ext xmlns:c16="http://schemas.microsoft.com/office/drawing/2014/chart" uri="{C3380CC4-5D6E-409C-BE32-E72D297353CC}">
              <c16:uniqueId val="{00000002-8BEC-4B56-9953-FCF3AA16265C}"/>
            </c:ext>
          </c:extLst>
        </c:ser>
        <c:dLbls>
          <c:showLegendKey val="0"/>
          <c:showVal val="0"/>
          <c:showCatName val="0"/>
          <c:showSerName val="0"/>
          <c:showPercent val="0"/>
          <c:showBubbleSize val="0"/>
        </c:dLbls>
        <c:axId val="306758416"/>
        <c:axId val="306758808"/>
      </c:radarChart>
      <c:catAx>
        <c:axId val="30675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06758808"/>
        <c:crosses val="autoZero"/>
        <c:auto val="1"/>
        <c:lblAlgn val="ctr"/>
        <c:lblOffset val="100"/>
        <c:noMultiLvlLbl val="0"/>
      </c:catAx>
      <c:valAx>
        <c:axId val="306758808"/>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06758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may'!$K$6:$K$21</c:f>
              <c:strCache>
                <c:ptCount val="15"/>
                <c:pt idx="0">
                  <c:v>北</c:v>
                </c:pt>
                <c:pt idx="2">
                  <c:v>北東</c:v>
                </c:pt>
                <c:pt idx="4">
                  <c:v>東</c:v>
                </c:pt>
                <c:pt idx="6">
                  <c:v>南東</c:v>
                </c:pt>
                <c:pt idx="8">
                  <c:v>南</c:v>
                </c:pt>
                <c:pt idx="10">
                  <c:v>南西</c:v>
                </c:pt>
                <c:pt idx="12">
                  <c:v>西</c:v>
                </c:pt>
                <c:pt idx="14">
                  <c:v>北西</c:v>
                </c:pt>
              </c:strCache>
            </c:strRef>
          </c:cat>
          <c:val>
            <c:numRef>
              <c:f>'sum may'!$Y$6:$Y$21</c:f>
              <c:numCache>
                <c:formatCode>0_);[Red]\(0\)</c:formatCode>
                <c:ptCount val="16"/>
                <c:pt idx="0">
                  <c:v>105</c:v>
                </c:pt>
                <c:pt idx="1">
                  <c:v>162</c:v>
                </c:pt>
                <c:pt idx="2">
                  <c:v>130</c:v>
                </c:pt>
                <c:pt idx="3">
                  <c:v>136</c:v>
                </c:pt>
                <c:pt idx="4">
                  <c:v>124</c:v>
                </c:pt>
                <c:pt idx="5">
                  <c:v>74</c:v>
                </c:pt>
                <c:pt idx="6">
                  <c:v>63</c:v>
                </c:pt>
                <c:pt idx="7">
                  <c:v>84</c:v>
                </c:pt>
                <c:pt idx="8">
                  <c:v>155</c:v>
                </c:pt>
                <c:pt idx="9">
                  <c:v>182</c:v>
                </c:pt>
                <c:pt idx="10">
                  <c:v>243</c:v>
                </c:pt>
                <c:pt idx="11">
                  <c:v>151</c:v>
                </c:pt>
                <c:pt idx="12">
                  <c:v>119</c:v>
                </c:pt>
                <c:pt idx="13">
                  <c:v>98</c:v>
                </c:pt>
                <c:pt idx="14">
                  <c:v>81</c:v>
                </c:pt>
                <c:pt idx="15">
                  <c:v>103</c:v>
                </c:pt>
              </c:numCache>
            </c:numRef>
          </c:val>
          <c:extLst>
            <c:ext xmlns:c16="http://schemas.microsoft.com/office/drawing/2014/chart" uri="{C3380CC4-5D6E-409C-BE32-E72D297353CC}">
              <c16:uniqueId val="{00000000-79F2-4CBC-B819-E0913B6EE986}"/>
            </c:ext>
          </c:extLst>
        </c:ser>
        <c:ser>
          <c:idx val="1"/>
          <c:order val="1"/>
          <c:spPr>
            <a:solidFill>
              <a:srgbClr val="92D050"/>
            </a:solidFill>
            <a:ln w="25400" cap="flat" cmpd="sng" algn="ctr">
              <a:solidFill>
                <a:schemeClr val="accent6">
                  <a:lumMod val="50000"/>
                </a:schemeClr>
              </a:solidFill>
              <a:round/>
            </a:ln>
            <a:effectLst/>
          </c:spPr>
          <c:val>
            <c:numRef>
              <c:f>'sum may'!$X$6:$X$21</c:f>
              <c:numCache>
                <c:formatCode>0_);[Red]\(0\)</c:formatCode>
                <c:ptCount val="16"/>
                <c:pt idx="0">
                  <c:v>105</c:v>
                </c:pt>
                <c:pt idx="1">
                  <c:v>162</c:v>
                </c:pt>
                <c:pt idx="2">
                  <c:v>130</c:v>
                </c:pt>
                <c:pt idx="3">
                  <c:v>136</c:v>
                </c:pt>
                <c:pt idx="4">
                  <c:v>122</c:v>
                </c:pt>
                <c:pt idx="5">
                  <c:v>73</c:v>
                </c:pt>
                <c:pt idx="6">
                  <c:v>61</c:v>
                </c:pt>
                <c:pt idx="7">
                  <c:v>78</c:v>
                </c:pt>
                <c:pt idx="8">
                  <c:v>131</c:v>
                </c:pt>
                <c:pt idx="9">
                  <c:v>169</c:v>
                </c:pt>
                <c:pt idx="10">
                  <c:v>223</c:v>
                </c:pt>
                <c:pt idx="11">
                  <c:v>137</c:v>
                </c:pt>
                <c:pt idx="12">
                  <c:v>107</c:v>
                </c:pt>
                <c:pt idx="13">
                  <c:v>94</c:v>
                </c:pt>
                <c:pt idx="14">
                  <c:v>81</c:v>
                </c:pt>
                <c:pt idx="15">
                  <c:v>103</c:v>
                </c:pt>
              </c:numCache>
            </c:numRef>
          </c:val>
          <c:extLst>
            <c:ext xmlns:c16="http://schemas.microsoft.com/office/drawing/2014/chart" uri="{C3380CC4-5D6E-409C-BE32-E72D297353CC}">
              <c16:uniqueId val="{00000001-79F2-4CBC-B819-E0913B6EE986}"/>
            </c:ext>
          </c:extLst>
        </c:ser>
        <c:ser>
          <c:idx val="2"/>
          <c:order val="2"/>
          <c:spPr>
            <a:solidFill>
              <a:srgbClr val="00B0F0"/>
            </a:solidFill>
            <a:ln w="25400" cap="flat" cmpd="sng" algn="ctr">
              <a:solidFill>
                <a:srgbClr val="0070C0"/>
              </a:solidFill>
              <a:round/>
            </a:ln>
            <a:effectLst/>
          </c:spPr>
          <c:val>
            <c:numRef>
              <c:f>'sum may'!$P$6:$P$21</c:f>
              <c:numCache>
                <c:formatCode>0_);[Red]\(0\)</c:formatCode>
                <c:ptCount val="16"/>
                <c:pt idx="0">
                  <c:v>79</c:v>
                </c:pt>
                <c:pt idx="1">
                  <c:v>120</c:v>
                </c:pt>
                <c:pt idx="2">
                  <c:v>95</c:v>
                </c:pt>
                <c:pt idx="3">
                  <c:v>95</c:v>
                </c:pt>
                <c:pt idx="4">
                  <c:v>76</c:v>
                </c:pt>
                <c:pt idx="5">
                  <c:v>40</c:v>
                </c:pt>
                <c:pt idx="6">
                  <c:v>34</c:v>
                </c:pt>
                <c:pt idx="7">
                  <c:v>28</c:v>
                </c:pt>
                <c:pt idx="8">
                  <c:v>35</c:v>
                </c:pt>
                <c:pt idx="9">
                  <c:v>29</c:v>
                </c:pt>
                <c:pt idx="10">
                  <c:v>36</c:v>
                </c:pt>
                <c:pt idx="11">
                  <c:v>34</c:v>
                </c:pt>
                <c:pt idx="12">
                  <c:v>29</c:v>
                </c:pt>
                <c:pt idx="13">
                  <c:v>30</c:v>
                </c:pt>
                <c:pt idx="14">
                  <c:v>60</c:v>
                </c:pt>
                <c:pt idx="15">
                  <c:v>86</c:v>
                </c:pt>
              </c:numCache>
            </c:numRef>
          </c:val>
          <c:extLst>
            <c:ext xmlns:c16="http://schemas.microsoft.com/office/drawing/2014/chart" uri="{C3380CC4-5D6E-409C-BE32-E72D297353CC}">
              <c16:uniqueId val="{00000002-79F2-4CBC-B819-E0913B6EE986}"/>
            </c:ext>
          </c:extLst>
        </c:ser>
        <c:dLbls>
          <c:showLegendKey val="0"/>
          <c:showVal val="0"/>
          <c:showCatName val="0"/>
          <c:showSerName val="0"/>
          <c:showPercent val="0"/>
          <c:showBubbleSize val="0"/>
        </c:dLbls>
        <c:axId val="361381800"/>
        <c:axId val="361380232"/>
      </c:radarChart>
      <c:catAx>
        <c:axId val="361381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80232"/>
        <c:crosses val="autoZero"/>
        <c:auto val="1"/>
        <c:lblAlgn val="ctr"/>
        <c:lblOffset val="100"/>
        <c:noMultiLvlLbl val="0"/>
      </c:catAx>
      <c:valAx>
        <c:axId val="361380232"/>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81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may'!$K$6:$K$21</c:f>
              <c:strCache>
                <c:ptCount val="15"/>
                <c:pt idx="0">
                  <c:v>北</c:v>
                </c:pt>
                <c:pt idx="2">
                  <c:v>北東</c:v>
                </c:pt>
                <c:pt idx="4">
                  <c:v>東</c:v>
                </c:pt>
                <c:pt idx="6">
                  <c:v>南東</c:v>
                </c:pt>
                <c:pt idx="8">
                  <c:v>南</c:v>
                </c:pt>
                <c:pt idx="10">
                  <c:v>南西</c:v>
                </c:pt>
                <c:pt idx="12">
                  <c:v>西</c:v>
                </c:pt>
                <c:pt idx="14">
                  <c:v>北西</c:v>
                </c:pt>
              </c:strCache>
            </c:strRef>
          </c:cat>
          <c:val>
            <c:numRef>
              <c:f>'sum may'!$AA$6:$AA$21</c:f>
              <c:numCache>
                <c:formatCode>0_);[Red]\(0\)</c:formatCode>
                <c:ptCount val="16"/>
                <c:pt idx="0">
                  <c:v>117</c:v>
                </c:pt>
                <c:pt idx="1">
                  <c:v>128</c:v>
                </c:pt>
                <c:pt idx="2">
                  <c:v>123</c:v>
                </c:pt>
                <c:pt idx="3">
                  <c:v>133</c:v>
                </c:pt>
                <c:pt idx="4">
                  <c:v>99</c:v>
                </c:pt>
                <c:pt idx="5">
                  <c:v>64</c:v>
                </c:pt>
                <c:pt idx="6">
                  <c:v>67</c:v>
                </c:pt>
                <c:pt idx="7">
                  <c:v>64</c:v>
                </c:pt>
                <c:pt idx="8">
                  <c:v>154</c:v>
                </c:pt>
                <c:pt idx="9">
                  <c:v>112</c:v>
                </c:pt>
                <c:pt idx="10">
                  <c:v>101</c:v>
                </c:pt>
                <c:pt idx="11">
                  <c:v>102</c:v>
                </c:pt>
                <c:pt idx="12">
                  <c:v>65</c:v>
                </c:pt>
                <c:pt idx="13">
                  <c:v>68</c:v>
                </c:pt>
                <c:pt idx="14">
                  <c:v>90</c:v>
                </c:pt>
                <c:pt idx="15">
                  <c:v>117</c:v>
                </c:pt>
              </c:numCache>
            </c:numRef>
          </c:val>
          <c:extLst>
            <c:ext xmlns:c16="http://schemas.microsoft.com/office/drawing/2014/chart" uri="{C3380CC4-5D6E-409C-BE32-E72D297353CC}">
              <c16:uniqueId val="{00000000-553A-4FDA-B9CB-E4A185642AD4}"/>
            </c:ext>
          </c:extLst>
        </c:ser>
        <c:ser>
          <c:idx val="1"/>
          <c:order val="1"/>
          <c:spPr>
            <a:solidFill>
              <a:srgbClr val="92D050"/>
            </a:solidFill>
            <a:ln w="25400" cap="flat" cmpd="sng" algn="ctr">
              <a:solidFill>
                <a:schemeClr val="accent6">
                  <a:lumMod val="50000"/>
                </a:schemeClr>
              </a:solidFill>
              <a:round/>
            </a:ln>
            <a:effectLst/>
          </c:spPr>
          <c:val>
            <c:numRef>
              <c:f>'sum may'!$Z$6:$Z$21</c:f>
              <c:numCache>
                <c:formatCode>0_);[Red]\(0\)</c:formatCode>
                <c:ptCount val="16"/>
                <c:pt idx="0">
                  <c:v>115</c:v>
                </c:pt>
                <c:pt idx="1">
                  <c:v>127</c:v>
                </c:pt>
                <c:pt idx="2">
                  <c:v>122</c:v>
                </c:pt>
                <c:pt idx="3">
                  <c:v>132</c:v>
                </c:pt>
                <c:pt idx="4">
                  <c:v>96</c:v>
                </c:pt>
                <c:pt idx="5">
                  <c:v>64</c:v>
                </c:pt>
                <c:pt idx="6">
                  <c:v>63</c:v>
                </c:pt>
                <c:pt idx="7">
                  <c:v>62</c:v>
                </c:pt>
                <c:pt idx="8">
                  <c:v>144</c:v>
                </c:pt>
                <c:pt idx="9">
                  <c:v>109</c:v>
                </c:pt>
                <c:pt idx="10">
                  <c:v>97</c:v>
                </c:pt>
                <c:pt idx="11">
                  <c:v>98</c:v>
                </c:pt>
                <c:pt idx="12">
                  <c:v>60</c:v>
                </c:pt>
                <c:pt idx="13">
                  <c:v>61</c:v>
                </c:pt>
                <c:pt idx="14">
                  <c:v>79</c:v>
                </c:pt>
                <c:pt idx="15">
                  <c:v>113</c:v>
                </c:pt>
              </c:numCache>
            </c:numRef>
          </c:val>
          <c:extLst>
            <c:ext xmlns:c16="http://schemas.microsoft.com/office/drawing/2014/chart" uri="{C3380CC4-5D6E-409C-BE32-E72D297353CC}">
              <c16:uniqueId val="{00000001-553A-4FDA-B9CB-E4A185642AD4}"/>
            </c:ext>
          </c:extLst>
        </c:ser>
        <c:ser>
          <c:idx val="2"/>
          <c:order val="2"/>
          <c:tx>
            <c:strRef>
              <c:f>'sum may'!$S$6:$S$21</c:f>
              <c:strCache>
                <c:ptCount val="16"/>
                <c:pt idx="0">
                  <c:v>24 </c:v>
                </c:pt>
                <c:pt idx="1">
                  <c:v>55 </c:v>
                </c:pt>
                <c:pt idx="2">
                  <c:v>62 </c:v>
                </c:pt>
                <c:pt idx="3">
                  <c:v>61 </c:v>
                </c:pt>
                <c:pt idx="4">
                  <c:v>43 </c:v>
                </c:pt>
                <c:pt idx="5">
                  <c:v>33 </c:v>
                </c:pt>
                <c:pt idx="6">
                  <c:v>40 </c:v>
                </c:pt>
                <c:pt idx="7">
                  <c:v>31 </c:v>
                </c:pt>
                <c:pt idx="8">
                  <c:v>61 </c:v>
                </c:pt>
                <c:pt idx="9">
                  <c:v>59 </c:v>
                </c:pt>
                <c:pt idx="10">
                  <c:v>47 </c:v>
                </c:pt>
                <c:pt idx="11">
                  <c:v>54 </c:v>
                </c:pt>
                <c:pt idx="12">
                  <c:v>38 </c:v>
                </c:pt>
                <c:pt idx="13">
                  <c:v>21 </c:v>
                </c:pt>
                <c:pt idx="14">
                  <c:v>23 </c:v>
                </c:pt>
                <c:pt idx="15">
                  <c:v>30 </c:v>
                </c:pt>
              </c:strCache>
            </c:strRef>
          </c:tx>
          <c:spPr>
            <a:solidFill>
              <a:srgbClr val="00B0F0"/>
            </a:solidFill>
            <a:ln w="25400" cap="flat" cmpd="sng" algn="ctr">
              <a:solidFill>
                <a:schemeClr val="accent1">
                  <a:lumMod val="50000"/>
                </a:schemeClr>
              </a:solidFill>
              <a:round/>
            </a:ln>
            <a:effectLst/>
          </c:spPr>
          <c:val>
            <c:numRef>
              <c:f>'sum may'!$S$6:$S$21</c:f>
              <c:numCache>
                <c:formatCode>0_);[Red]\(0\)</c:formatCode>
                <c:ptCount val="16"/>
                <c:pt idx="0">
                  <c:v>24</c:v>
                </c:pt>
                <c:pt idx="1">
                  <c:v>55</c:v>
                </c:pt>
                <c:pt idx="2">
                  <c:v>62</c:v>
                </c:pt>
                <c:pt idx="3">
                  <c:v>61</c:v>
                </c:pt>
                <c:pt idx="4">
                  <c:v>43</c:v>
                </c:pt>
                <c:pt idx="5">
                  <c:v>33</c:v>
                </c:pt>
                <c:pt idx="6">
                  <c:v>40</c:v>
                </c:pt>
                <c:pt idx="7">
                  <c:v>31</c:v>
                </c:pt>
                <c:pt idx="8">
                  <c:v>61</c:v>
                </c:pt>
                <c:pt idx="9">
                  <c:v>59</c:v>
                </c:pt>
                <c:pt idx="10">
                  <c:v>47</c:v>
                </c:pt>
                <c:pt idx="11">
                  <c:v>54</c:v>
                </c:pt>
                <c:pt idx="12">
                  <c:v>38</c:v>
                </c:pt>
                <c:pt idx="13">
                  <c:v>21</c:v>
                </c:pt>
                <c:pt idx="14">
                  <c:v>23</c:v>
                </c:pt>
                <c:pt idx="15">
                  <c:v>30</c:v>
                </c:pt>
              </c:numCache>
            </c:numRef>
          </c:val>
          <c:extLst>
            <c:ext xmlns:c16="http://schemas.microsoft.com/office/drawing/2014/chart" uri="{C3380CC4-5D6E-409C-BE32-E72D297353CC}">
              <c16:uniqueId val="{00000002-553A-4FDA-B9CB-E4A185642AD4}"/>
            </c:ext>
          </c:extLst>
        </c:ser>
        <c:dLbls>
          <c:showLegendKey val="0"/>
          <c:showVal val="0"/>
          <c:showCatName val="0"/>
          <c:showSerName val="0"/>
          <c:showPercent val="0"/>
          <c:showBubbleSize val="0"/>
        </c:dLbls>
        <c:axId val="361377096"/>
        <c:axId val="361382584"/>
      </c:radarChart>
      <c:catAx>
        <c:axId val="361377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82584"/>
        <c:crosses val="autoZero"/>
        <c:auto val="1"/>
        <c:lblAlgn val="ctr"/>
        <c:lblOffset val="100"/>
        <c:noMultiLvlLbl val="0"/>
      </c:catAx>
      <c:valAx>
        <c:axId val="361382584"/>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7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april'!$K$6:$K$21</c:f>
              <c:strCache>
                <c:ptCount val="15"/>
                <c:pt idx="0">
                  <c:v>北</c:v>
                </c:pt>
                <c:pt idx="2">
                  <c:v>北東</c:v>
                </c:pt>
                <c:pt idx="4">
                  <c:v>東</c:v>
                </c:pt>
                <c:pt idx="6">
                  <c:v>南東</c:v>
                </c:pt>
                <c:pt idx="8">
                  <c:v>南</c:v>
                </c:pt>
                <c:pt idx="10">
                  <c:v>南西</c:v>
                </c:pt>
                <c:pt idx="12">
                  <c:v>西</c:v>
                </c:pt>
                <c:pt idx="14">
                  <c:v>北西</c:v>
                </c:pt>
              </c:strCache>
            </c:strRef>
          </c:cat>
          <c:val>
            <c:numRef>
              <c:f>'sum april'!$W$6:$W$21</c:f>
              <c:numCache>
                <c:formatCode>0_);[Red]\(0\)</c:formatCode>
                <c:ptCount val="16"/>
                <c:pt idx="0">
                  <c:v>1020</c:v>
                </c:pt>
                <c:pt idx="1">
                  <c:v>1168</c:v>
                </c:pt>
                <c:pt idx="2">
                  <c:v>1090</c:v>
                </c:pt>
                <c:pt idx="3">
                  <c:v>983</c:v>
                </c:pt>
                <c:pt idx="4">
                  <c:v>786</c:v>
                </c:pt>
                <c:pt idx="5">
                  <c:v>436</c:v>
                </c:pt>
                <c:pt idx="6">
                  <c:v>581</c:v>
                </c:pt>
                <c:pt idx="7">
                  <c:v>597</c:v>
                </c:pt>
                <c:pt idx="8">
                  <c:v>1233</c:v>
                </c:pt>
                <c:pt idx="9">
                  <c:v>1332</c:v>
                </c:pt>
                <c:pt idx="10">
                  <c:v>1883</c:v>
                </c:pt>
                <c:pt idx="11">
                  <c:v>1470</c:v>
                </c:pt>
                <c:pt idx="12">
                  <c:v>1816</c:v>
                </c:pt>
                <c:pt idx="13">
                  <c:v>1003</c:v>
                </c:pt>
                <c:pt idx="14">
                  <c:v>1144</c:v>
                </c:pt>
                <c:pt idx="15">
                  <c:v>1114</c:v>
                </c:pt>
              </c:numCache>
            </c:numRef>
          </c:val>
          <c:extLst>
            <c:ext xmlns:c16="http://schemas.microsoft.com/office/drawing/2014/chart" uri="{C3380CC4-5D6E-409C-BE32-E72D297353CC}">
              <c16:uniqueId val="{00000000-CBC7-409A-9469-A1D966484F71}"/>
            </c:ext>
          </c:extLst>
        </c:ser>
        <c:ser>
          <c:idx val="1"/>
          <c:order val="1"/>
          <c:spPr>
            <a:solidFill>
              <a:srgbClr val="92D050"/>
            </a:solidFill>
            <a:ln w="25400" cap="flat" cmpd="sng" algn="ctr">
              <a:solidFill>
                <a:schemeClr val="accent6">
                  <a:lumMod val="75000"/>
                </a:schemeClr>
              </a:solidFill>
              <a:round/>
            </a:ln>
            <a:effectLst/>
          </c:spPr>
          <c:val>
            <c:numRef>
              <c:f>'sum april'!$V$6:$V$21</c:f>
              <c:numCache>
                <c:formatCode>0_);[Red]\(0\)</c:formatCode>
                <c:ptCount val="16"/>
                <c:pt idx="0">
                  <c:v>1007</c:v>
                </c:pt>
                <c:pt idx="1">
                  <c:v>1162</c:v>
                </c:pt>
                <c:pt idx="2">
                  <c:v>1088</c:v>
                </c:pt>
                <c:pt idx="3">
                  <c:v>980</c:v>
                </c:pt>
                <c:pt idx="4">
                  <c:v>774</c:v>
                </c:pt>
                <c:pt idx="5">
                  <c:v>416</c:v>
                </c:pt>
                <c:pt idx="6">
                  <c:v>532</c:v>
                </c:pt>
                <c:pt idx="7">
                  <c:v>551</c:v>
                </c:pt>
                <c:pt idx="8">
                  <c:v>1094</c:v>
                </c:pt>
                <c:pt idx="9">
                  <c:v>1248</c:v>
                </c:pt>
                <c:pt idx="10">
                  <c:v>1753</c:v>
                </c:pt>
                <c:pt idx="11">
                  <c:v>1361</c:v>
                </c:pt>
                <c:pt idx="12">
                  <c:v>1668</c:v>
                </c:pt>
                <c:pt idx="13">
                  <c:v>910</c:v>
                </c:pt>
                <c:pt idx="14">
                  <c:v>1000</c:v>
                </c:pt>
                <c:pt idx="15">
                  <c:v>1043</c:v>
                </c:pt>
              </c:numCache>
            </c:numRef>
          </c:val>
          <c:extLst>
            <c:ext xmlns:c16="http://schemas.microsoft.com/office/drawing/2014/chart" uri="{C3380CC4-5D6E-409C-BE32-E72D297353CC}">
              <c16:uniqueId val="{00000001-CBC7-409A-9469-A1D966484F71}"/>
            </c:ext>
          </c:extLst>
        </c:ser>
        <c:ser>
          <c:idx val="2"/>
          <c:order val="2"/>
          <c:spPr>
            <a:solidFill>
              <a:srgbClr val="00B0F0"/>
            </a:solidFill>
            <a:ln w="25400" cap="flat" cmpd="sng" algn="ctr">
              <a:solidFill>
                <a:srgbClr val="007FAC"/>
              </a:solidFill>
              <a:round/>
            </a:ln>
            <a:effectLst/>
          </c:spPr>
          <c:val>
            <c:numRef>
              <c:f>'sum april'!$M$6:$M$21</c:f>
              <c:numCache>
                <c:formatCode>0_);[Red]\(0\)</c:formatCode>
                <c:ptCount val="16"/>
                <c:pt idx="0">
                  <c:v>432</c:v>
                </c:pt>
                <c:pt idx="1">
                  <c:v>631</c:v>
                </c:pt>
                <c:pt idx="2">
                  <c:v>612</c:v>
                </c:pt>
                <c:pt idx="3">
                  <c:v>562</c:v>
                </c:pt>
                <c:pt idx="4">
                  <c:v>411</c:v>
                </c:pt>
                <c:pt idx="5">
                  <c:v>219</c:v>
                </c:pt>
                <c:pt idx="6">
                  <c:v>274</c:v>
                </c:pt>
                <c:pt idx="7">
                  <c:v>248</c:v>
                </c:pt>
                <c:pt idx="8">
                  <c:v>361</c:v>
                </c:pt>
                <c:pt idx="9">
                  <c:v>397</c:v>
                </c:pt>
                <c:pt idx="10">
                  <c:v>467</c:v>
                </c:pt>
                <c:pt idx="11">
                  <c:v>468</c:v>
                </c:pt>
                <c:pt idx="12">
                  <c:v>862</c:v>
                </c:pt>
                <c:pt idx="13">
                  <c:v>217</c:v>
                </c:pt>
                <c:pt idx="14">
                  <c:v>348</c:v>
                </c:pt>
                <c:pt idx="15">
                  <c:v>440</c:v>
                </c:pt>
              </c:numCache>
            </c:numRef>
          </c:val>
          <c:extLst>
            <c:ext xmlns:c16="http://schemas.microsoft.com/office/drawing/2014/chart" uri="{C3380CC4-5D6E-409C-BE32-E72D297353CC}">
              <c16:uniqueId val="{00000002-CBC7-409A-9469-A1D966484F71}"/>
            </c:ext>
          </c:extLst>
        </c:ser>
        <c:dLbls>
          <c:showLegendKey val="0"/>
          <c:showVal val="0"/>
          <c:showCatName val="0"/>
          <c:showSerName val="0"/>
          <c:showPercent val="0"/>
          <c:showBubbleSize val="0"/>
        </c:dLbls>
        <c:axId val="361379056"/>
        <c:axId val="361376312"/>
      </c:radarChart>
      <c:catAx>
        <c:axId val="36137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76312"/>
        <c:crosses val="autoZero"/>
        <c:auto val="1"/>
        <c:lblAlgn val="ctr"/>
        <c:lblOffset val="100"/>
        <c:noMultiLvlLbl val="0"/>
      </c:catAx>
      <c:valAx>
        <c:axId val="361376312"/>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april'!$K$6:$K$21</c:f>
              <c:strCache>
                <c:ptCount val="15"/>
                <c:pt idx="0">
                  <c:v>北</c:v>
                </c:pt>
                <c:pt idx="2">
                  <c:v>北東</c:v>
                </c:pt>
                <c:pt idx="4">
                  <c:v>東</c:v>
                </c:pt>
                <c:pt idx="6">
                  <c:v>南東</c:v>
                </c:pt>
                <c:pt idx="8">
                  <c:v>南</c:v>
                </c:pt>
                <c:pt idx="10">
                  <c:v>南西</c:v>
                </c:pt>
                <c:pt idx="12">
                  <c:v>西</c:v>
                </c:pt>
                <c:pt idx="14">
                  <c:v>北西</c:v>
                </c:pt>
              </c:strCache>
            </c:strRef>
          </c:cat>
          <c:val>
            <c:numRef>
              <c:f>'sum april'!$Y$6:$Y$21</c:f>
              <c:numCache>
                <c:formatCode>0_);[Red]\(0\)</c:formatCode>
                <c:ptCount val="16"/>
                <c:pt idx="0">
                  <c:v>41</c:v>
                </c:pt>
                <c:pt idx="1">
                  <c:v>56</c:v>
                </c:pt>
                <c:pt idx="2">
                  <c:v>60</c:v>
                </c:pt>
                <c:pt idx="3">
                  <c:v>61</c:v>
                </c:pt>
                <c:pt idx="4">
                  <c:v>59</c:v>
                </c:pt>
                <c:pt idx="5">
                  <c:v>26</c:v>
                </c:pt>
                <c:pt idx="6">
                  <c:v>58</c:v>
                </c:pt>
                <c:pt idx="7">
                  <c:v>53</c:v>
                </c:pt>
                <c:pt idx="8">
                  <c:v>186</c:v>
                </c:pt>
                <c:pt idx="9">
                  <c:v>233</c:v>
                </c:pt>
                <c:pt idx="10">
                  <c:v>355</c:v>
                </c:pt>
                <c:pt idx="11">
                  <c:v>236</c:v>
                </c:pt>
                <c:pt idx="12">
                  <c:v>141</c:v>
                </c:pt>
                <c:pt idx="13">
                  <c:v>94</c:v>
                </c:pt>
                <c:pt idx="14">
                  <c:v>57</c:v>
                </c:pt>
                <c:pt idx="15">
                  <c:v>40</c:v>
                </c:pt>
              </c:numCache>
            </c:numRef>
          </c:val>
          <c:extLst>
            <c:ext xmlns:c16="http://schemas.microsoft.com/office/drawing/2014/chart" uri="{C3380CC4-5D6E-409C-BE32-E72D297353CC}">
              <c16:uniqueId val="{00000000-10F1-468E-9F98-D2E3EDF83900}"/>
            </c:ext>
          </c:extLst>
        </c:ser>
        <c:ser>
          <c:idx val="1"/>
          <c:order val="1"/>
          <c:spPr>
            <a:solidFill>
              <a:srgbClr val="92D050"/>
            </a:solidFill>
            <a:ln w="25400" cap="flat" cmpd="sng" algn="ctr">
              <a:solidFill>
                <a:schemeClr val="accent6">
                  <a:lumMod val="50000"/>
                </a:schemeClr>
              </a:solidFill>
              <a:round/>
            </a:ln>
            <a:effectLst/>
          </c:spPr>
          <c:val>
            <c:numRef>
              <c:f>'sum april'!$X$6:$X$21</c:f>
              <c:numCache>
                <c:formatCode>0_);[Red]\(0\)</c:formatCode>
                <c:ptCount val="16"/>
                <c:pt idx="0">
                  <c:v>38</c:v>
                </c:pt>
                <c:pt idx="1">
                  <c:v>56</c:v>
                </c:pt>
                <c:pt idx="2">
                  <c:v>60</c:v>
                </c:pt>
                <c:pt idx="3">
                  <c:v>60</c:v>
                </c:pt>
                <c:pt idx="4">
                  <c:v>59</c:v>
                </c:pt>
                <c:pt idx="5">
                  <c:v>25</c:v>
                </c:pt>
                <c:pt idx="6">
                  <c:v>53</c:v>
                </c:pt>
                <c:pt idx="7">
                  <c:v>52</c:v>
                </c:pt>
                <c:pt idx="8">
                  <c:v>170</c:v>
                </c:pt>
                <c:pt idx="9">
                  <c:v>218</c:v>
                </c:pt>
                <c:pt idx="10">
                  <c:v>328</c:v>
                </c:pt>
                <c:pt idx="11">
                  <c:v>220</c:v>
                </c:pt>
                <c:pt idx="12">
                  <c:v>133</c:v>
                </c:pt>
                <c:pt idx="13">
                  <c:v>94</c:v>
                </c:pt>
                <c:pt idx="14">
                  <c:v>54</c:v>
                </c:pt>
                <c:pt idx="15">
                  <c:v>39</c:v>
                </c:pt>
              </c:numCache>
            </c:numRef>
          </c:val>
          <c:extLst>
            <c:ext xmlns:c16="http://schemas.microsoft.com/office/drawing/2014/chart" uri="{C3380CC4-5D6E-409C-BE32-E72D297353CC}">
              <c16:uniqueId val="{00000001-10F1-468E-9F98-D2E3EDF83900}"/>
            </c:ext>
          </c:extLst>
        </c:ser>
        <c:ser>
          <c:idx val="2"/>
          <c:order val="2"/>
          <c:spPr>
            <a:solidFill>
              <a:srgbClr val="00B0F0"/>
            </a:solidFill>
            <a:ln w="25400" cap="flat" cmpd="sng" algn="ctr">
              <a:solidFill>
                <a:srgbClr val="0070C0"/>
              </a:solidFill>
              <a:round/>
            </a:ln>
            <a:effectLst/>
          </c:spPr>
          <c:val>
            <c:numRef>
              <c:f>'sum april'!$P$6:$P$21</c:f>
              <c:numCache>
                <c:formatCode>0_);[Red]\(0\)</c:formatCode>
                <c:ptCount val="16"/>
                <c:pt idx="0">
                  <c:v>13</c:v>
                </c:pt>
                <c:pt idx="1">
                  <c:v>35</c:v>
                </c:pt>
                <c:pt idx="2">
                  <c:v>41</c:v>
                </c:pt>
                <c:pt idx="3">
                  <c:v>37</c:v>
                </c:pt>
                <c:pt idx="4">
                  <c:v>30</c:v>
                </c:pt>
                <c:pt idx="5">
                  <c:v>12</c:v>
                </c:pt>
                <c:pt idx="6">
                  <c:v>32</c:v>
                </c:pt>
                <c:pt idx="7">
                  <c:v>30</c:v>
                </c:pt>
                <c:pt idx="8">
                  <c:v>58</c:v>
                </c:pt>
                <c:pt idx="9">
                  <c:v>74</c:v>
                </c:pt>
                <c:pt idx="10">
                  <c:v>72</c:v>
                </c:pt>
                <c:pt idx="11">
                  <c:v>66</c:v>
                </c:pt>
                <c:pt idx="12">
                  <c:v>36</c:v>
                </c:pt>
                <c:pt idx="13">
                  <c:v>19</c:v>
                </c:pt>
                <c:pt idx="14">
                  <c:v>19</c:v>
                </c:pt>
                <c:pt idx="15">
                  <c:v>20</c:v>
                </c:pt>
              </c:numCache>
            </c:numRef>
          </c:val>
          <c:extLst>
            <c:ext xmlns:c16="http://schemas.microsoft.com/office/drawing/2014/chart" uri="{C3380CC4-5D6E-409C-BE32-E72D297353CC}">
              <c16:uniqueId val="{00000002-10F1-468E-9F98-D2E3EDF83900}"/>
            </c:ext>
          </c:extLst>
        </c:ser>
        <c:dLbls>
          <c:showLegendKey val="0"/>
          <c:showVal val="0"/>
          <c:showCatName val="0"/>
          <c:showSerName val="0"/>
          <c:showPercent val="0"/>
          <c:showBubbleSize val="0"/>
        </c:dLbls>
        <c:axId val="361375528"/>
        <c:axId val="361377880"/>
      </c:radarChart>
      <c:catAx>
        <c:axId val="361375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77880"/>
        <c:crosses val="autoZero"/>
        <c:auto val="1"/>
        <c:lblAlgn val="ctr"/>
        <c:lblOffset val="100"/>
        <c:noMultiLvlLbl val="0"/>
      </c:catAx>
      <c:valAx>
        <c:axId val="361377880"/>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5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april'!$K$6:$K$21</c:f>
              <c:strCache>
                <c:ptCount val="15"/>
                <c:pt idx="0">
                  <c:v>北</c:v>
                </c:pt>
                <c:pt idx="2">
                  <c:v>北東</c:v>
                </c:pt>
                <c:pt idx="4">
                  <c:v>東</c:v>
                </c:pt>
                <c:pt idx="6">
                  <c:v>南東</c:v>
                </c:pt>
                <c:pt idx="8">
                  <c:v>南</c:v>
                </c:pt>
                <c:pt idx="10">
                  <c:v>南西</c:v>
                </c:pt>
                <c:pt idx="12">
                  <c:v>西</c:v>
                </c:pt>
                <c:pt idx="14">
                  <c:v>北西</c:v>
                </c:pt>
              </c:strCache>
            </c:strRef>
          </c:cat>
          <c:val>
            <c:numRef>
              <c:f>'sum april'!$AA$6:$AA$21</c:f>
              <c:numCache>
                <c:formatCode>0_);[Red]\(0\)</c:formatCode>
                <c:ptCount val="16"/>
                <c:pt idx="0">
                  <c:v>180</c:v>
                </c:pt>
                <c:pt idx="1">
                  <c:v>197</c:v>
                </c:pt>
                <c:pt idx="2">
                  <c:v>143</c:v>
                </c:pt>
                <c:pt idx="3">
                  <c:v>102</c:v>
                </c:pt>
                <c:pt idx="4">
                  <c:v>89</c:v>
                </c:pt>
                <c:pt idx="5">
                  <c:v>43</c:v>
                </c:pt>
                <c:pt idx="6">
                  <c:v>35</c:v>
                </c:pt>
                <c:pt idx="7">
                  <c:v>29</c:v>
                </c:pt>
                <c:pt idx="8">
                  <c:v>52</c:v>
                </c:pt>
                <c:pt idx="9">
                  <c:v>33</c:v>
                </c:pt>
                <c:pt idx="10">
                  <c:v>83</c:v>
                </c:pt>
                <c:pt idx="11">
                  <c:v>94</c:v>
                </c:pt>
                <c:pt idx="12">
                  <c:v>113</c:v>
                </c:pt>
                <c:pt idx="13">
                  <c:v>127</c:v>
                </c:pt>
                <c:pt idx="14">
                  <c:v>219</c:v>
                </c:pt>
                <c:pt idx="15">
                  <c:v>212</c:v>
                </c:pt>
              </c:numCache>
            </c:numRef>
          </c:val>
          <c:extLst>
            <c:ext xmlns:c16="http://schemas.microsoft.com/office/drawing/2014/chart" uri="{C3380CC4-5D6E-409C-BE32-E72D297353CC}">
              <c16:uniqueId val="{00000000-EDDD-404D-9D41-E771126B7CEF}"/>
            </c:ext>
          </c:extLst>
        </c:ser>
        <c:ser>
          <c:idx val="1"/>
          <c:order val="1"/>
          <c:spPr>
            <a:solidFill>
              <a:srgbClr val="92D050"/>
            </a:solidFill>
            <a:ln w="25400" cap="flat" cmpd="sng" algn="ctr">
              <a:solidFill>
                <a:schemeClr val="accent6">
                  <a:lumMod val="50000"/>
                </a:schemeClr>
              </a:solidFill>
              <a:round/>
            </a:ln>
            <a:effectLst/>
          </c:spPr>
          <c:val>
            <c:numRef>
              <c:f>'sum april'!$Z$6:$Z$21</c:f>
              <c:numCache>
                <c:formatCode>0_);[Red]\(0\)</c:formatCode>
                <c:ptCount val="16"/>
                <c:pt idx="0">
                  <c:v>179</c:v>
                </c:pt>
                <c:pt idx="1">
                  <c:v>196</c:v>
                </c:pt>
                <c:pt idx="2">
                  <c:v>142</c:v>
                </c:pt>
                <c:pt idx="3">
                  <c:v>102</c:v>
                </c:pt>
                <c:pt idx="4">
                  <c:v>88</c:v>
                </c:pt>
                <c:pt idx="5">
                  <c:v>43</c:v>
                </c:pt>
                <c:pt idx="6">
                  <c:v>31</c:v>
                </c:pt>
                <c:pt idx="7">
                  <c:v>29</c:v>
                </c:pt>
                <c:pt idx="8">
                  <c:v>48</c:v>
                </c:pt>
                <c:pt idx="9">
                  <c:v>32</c:v>
                </c:pt>
                <c:pt idx="10">
                  <c:v>75</c:v>
                </c:pt>
                <c:pt idx="11">
                  <c:v>87</c:v>
                </c:pt>
                <c:pt idx="12">
                  <c:v>97</c:v>
                </c:pt>
                <c:pt idx="13">
                  <c:v>109</c:v>
                </c:pt>
                <c:pt idx="14">
                  <c:v>188</c:v>
                </c:pt>
                <c:pt idx="15">
                  <c:v>192</c:v>
                </c:pt>
              </c:numCache>
            </c:numRef>
          </c:val>
          <c:extLst>
            <c:ext xmlns:c16="http://schemas.microsoft.com/office/drawing/2014/chart" uri="{C3380CC4-5D6E-409C-BE32-E72D297353CC}">
              <c16:uniqueId val="{00000001-EDDD-404D-9D41-E771126B7CEF}"/>
            </c:ext>
          </c:extLst>
        </c:ser>
        <c:ser>
          <c:idx val="2"/>
          <c:order val="2"/>
          <c:tx>
            <c:strRef>
              <c:f>'sum april'!$S$6:$S$21</c:f>
              <c:strCache>
                <c:ptCount val="16"/>
                <c:pt idx="0">
                  <c:v>79 </c:v>
                </c:pt>
                <c:pt idx="1">
                  <c:v>109 </c:v>
                </c:pt>
                <c:pt idx="2">
                  <c:v>76 </c:v>
                </c:pt>
                <c:pt idx="3">
                  <c:v>66 </c:v>
                </c:pt>
                <c:pt idx="4">
                  <c:v>56 </c:v>
                </c:pt>
                <c:pt idx="5">
                  <c:v>22 </c:v>
                </c:pt>
                <c:pt idx="6">
                  <c:v>23 </c:v>
                </c:pt>
                <c:pt idx="7">
                  <c:v>15 </c:v>
                </c:pt>
                <c:pt idx="8">
                  <c:v>16 </c:v>
                </c:pt>
                <c:pt idx="9">
                  <c:v>7 </c:v>
                </c:pt>
                <c:pt idx="10">
                  <c:v>24 </c:v>
                </c:pt>
                <c:pt idx="11">
                  <c:v>37 </c:v>
                </c:pt>
                <c:pt idx="12">
                  <c:v>26 </c:v>
                </c:pt>
                <c:pt idx="13">
                  <c:v>29 </c:v>
                </c:pt>
                <c:pt idx="14">
                  <c:v>56 </c:v>
                </c:pt>
                <c:pt idx="15">
                  <c:v>85 </c:v>
                </c:pt>
              </c:strCache>
            </c:strRef>
          </c:tx>
          <c:spPr>
            <a:solidFill>
              <a:srgbClr val="00B0F0"/>
            </a:solidFill>
            <a:ln w="25400" cap="flat" cmpd="sng" algn="ctr">
              <a:solidFill>
                <a:schemeClr val="accent1">
                  <a:lumMod val="50000"/>
                </a:schemeClr>
              </a:solidFill>
              <a:round/>
            </a:ln>
            <a:effectLst/>
          </c:spPr>
          <c:val>
            <c:numRef>
              <c:f>'sum april'!$S$6:$S$21</c:f>
              <c:numCache>
                <c:formatCode>0_);[Red]\(0\)</c:formatCode>
                <c:ptCount val="16"/>
                <c:pt idx="0">
                  <c:v>79</c:v>
                </c:pt>
                <c:pt idx="1">
                  <c:v>109</c:v>
                </c:pt>
                <c:pt idx="2">
                  <c:v>76</c:v>
                </c:pt>
                <c:pt idx="3">
                  <c:v>66</c:v>
                </c:pt>
                <c:pt idx="4">
                  <c:v>56</c:v>
                </c:pt>
                <c:pt idx="5">
                  <c:v>22</c:v>
                </c:pt>
                <c:pt idx="6">
                  <c:v>23</c:v>
                </c:pt>
                <c:pt idx="7">
                  <c:v>15</c:v>
                </c:pt>
                <c:pt idx="8">
                  <c:v>16</c:v>
                </c:pt>
                <c:pt idx="9">
                  <c:v>7</c:v>
                </c:pt>
                <c:pt idx="10">
                  <c:v>24</c:v>
                </c:pt>
                <c:pt idx="11">
                  <c:v>37</c:v>
                </c:pt>
                <c:pt idx="12">
                  <c:v>26</c:v>
                </c:pt>
                <c:pt idx="13">
                  <c:v>29</c:v>
                </c:pt>
                <c:pt idx="14">
                  <c:v>56</c:v>
                </c:pt>
                <c:pt idx="15">
                  <c:v>85</c:v>
                </c:pt>
              </c:numCache>
            </c:numRef>
          </c:val>
          <c:extLst>
            <c:ext xmlns:c16="http://schemas.microsoft.com/office/drawing/2014/chart" uri="{C3380CC4-5D6E-409C-BE32-E72D297353CC}">
              <c16:uniqueId val="{00000002-EDDD-404D-9D41-E771126B7CEF}"/>
            </c:ext>
          </c:extLst>
        </c:ser>
        <c:dLbls>
          <c:showLegendKey val="0"/>
          <c:showVal val="0"/>
          <c:showCatName val="0"/>
          <c:showSerName val="0"/>
          <c:showPercent val="0"/>
          <c:showBubbleSize val="0"/>
        </c:dLbls>
        <c:axId val="361376704"/>
        <c:axId val="361378272"/>
      </c:radarChart>
      <c:catAx>
        <c:axId val="36137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78272"/>
        <c:crosses val="autoZero"/>
        <c:auto val="1"/>
        <c:lblAlgn val="ctr"/>
        <c:lblOffset val="100"/>
        <c:noMultiLvlLbl val="0"/>
      </c:catAx>
      <c:valAx>
        <c:axId val="361378272"/>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6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rgbClr val="FF0000"/>
            </a:solidFill>
            <a:ln w="25400" cap="flat" cmpd="sng" algn="ctr">
              <a:solidFill>
                <a:srgbClr val="C00000"/>
              </a:solidFill>
              <a:round/>
            </a:ln>
            <a:effectLst/>
          </c:spPr>
          <c:cat>
            <c:strRef>
              <c:f>'sum march'!$K$6:$K$21</c:f>
              <c:strCache>
                <c:ptCount val="15"/>
                <c:pt idx="0">
                  <c:v>北</c:v>
                </c:pt>
                <c:pt idx="2">
                  <c:v>北東</c:v>
                </c:pt>
                <c:pt idx="4">
                  <c:v>東</c:v>
                </c:pt>
                <c:pt idx="6">
                  <c:v>南東</c:v>
                </c:pt>
                <c:pt idx="8">
                  <c:v>南</c:v>
                </c:pt>
                <c:pt idx="10">
                  <c:v>南西</c:v>
                </c:pt>
                <c:pt idx="12">
                  <c:v>西</c:v>
                </c:pt>
                <c:pt idx="14">
                  <c:v>北西</c:v>
                </c:pt>
              </c:strCache>
            </c:strRef>
          </c:cat>
          <c:val>
            <c:numRef>
              <c:f>'sum march'!$W$6:$W$21</c:f>
              <c:numCache>
                <c:formatCode>0_);[Red]\(0\)</c:formatCode>
                <c:ptCount val="16"/>
                <c:pt idx="0">
                  <c:v>1185</c:v>
                </c:pt>
                <c:pt idx="1">
                  <c:v>1278</c:v>
                </c:pt>
                <c:pt idx="2">
                  <c:v>982</c:v>
                </c:pt>
                <c:pt idx="3">
                  <c:v>982</c:v>
                </c:pt>
                <c:pt idx="4">
                  <c:v>749</c:v>
                </c:pt>
                <c:pt idx="5">
                  <c:v>383</c:v>
                </c:pt>
                <c:pt idx="6">
                  <c:v>518</c:v>
                </c:pt>
                <c:pt idx="7">
                  <c:v>497</c:v>
                </c:pt>
                <c:pt idx="8">
                  <c:v>889</c:v>
                </c:pt>
                <c:pt idx="9">
                  <c:v>1045</c:v>
                </c:pt>
                <c:pt idx="10">
                  <c:v>1851</c:v>
                </c:pt>
                <c:pt idx="11">
                  <c:v>1671</c:v>
                </c:pt>
                <c:pt idx="12">
                  <c:v>1510</c:v>
                </c:pt>
                <c:pt idx="13">
                  <c:v>1237</c:v>
                </c:pt>
                <c:pt idx="14">
                  <c:v>1477</c:v>
                </c:pt>
                <c:pt idx="15">
                  <c:v>1405</c:v>
                </c:pt>
              </c:numCache>
            </c:numRef>
          </c:val>
          <c:extLst>
            <c:ext xmlns:c16="http://schemas.microsoft.com/office/drawing/2014/chart" uri="{C3380CC4-5D6E-409C-BE32-E72D297353CC}">
              <c16:uniqueId val="{00000000-B030-4F8E-895E-5032750C9996}"/>
            </c:ext>
          </c:extLst>
        </c:ser>
        <c:ser>
          <c:idx val="1"/>
          <c:order val="1"/>
          <c:spPr>
            <a:solidFill>
              <a:srgbClr val="92D050"/>
            </a:solidFill>
            <a:ln w="25400" cap="flat" cmpd="sng" algn="ctr">
              <a:solidFill>
                <a:schemeClr val="accent6">
                  <a:lumMod val="75000"/>
                </a:schemeClr>
              </a:solidFill>
              <a:round/>
            </a:ln>
            <a:effectLst/>
          </c:spPr>
          <c:val>
            <c:numRef>
              <c:f>'sum march'!$V$6:$V$21</c:f>
              <c:numCache>
                <c:formatCode>0_);[Red]\(0\)</c:formatCode>
                <c:ptCount val="16"/>
                <c:pt idx="0">
                  <c:v>1165</c:v>
                </c:pt>
                <c:pt idx="1">
                  <c:v>1274</c:v>
                </c:pt>
                <c:pt idx="2">
                  <c:v>977</c:v>
                </c:pt>
                <c:pt idx="3">
                  <c:v>973</c:v>
                </c:pt>
                <c:pt idx="4">
                  <c:v>743</c:v>
                </c:pt>
                <c:pt idx="5">
                  <c:v>366</c:v>
                </c:pt>
                <c:pt idx="6">
                  <c:v>468</c:v>
                </c:pt>
                <c:pt idx="7">
                  <c:v>468</c:v>
                </c:pt>
                <c:pt idx="8">
                  <c:v>801</c:v>
                </c:pt>
                <c:pt idx="9">
                  <c:v>994</c:v>
                </c:pt>
                <c:pt idx="10">
                  <c:v>1752</c:v>
                </c:pt>
                <c:pt idx="11">
                  <c:v>1537</c:v>
                </c:pt>
                <c:pt idx="12">
                  <c:v>1353</c:v>
                </c:pt>
                <c:pt idx="13">
                  <c:v>1163</c:v>
                </c:pt>
                <c:pt idx="14">
                  <c:v>1328</c:v>
                </c:pt>
                <c:pt idx="15">
                  <c:v>1302</c:v>
                </c:pt>
              </c:numCache>
            </c:numRef>
          </c:val>
          <c:extLst>
            <c:ext xmlns:c16="http://schemas.microsoft.com/office/drawing/2014/chart" uri="{C3380CC4-5D6E-409C-BE32-E72D297353CC}">
              <c16:uniqueId val="{00000001-B030-4F8E-895E-5032750C9996}"/>
            </c:ext>
          </c:extLst>
        </c:ser>
        <c:ser>
          <c:idx val="2"/>
          <c:order val="2"/>
          <c:spPr>
            <a:solidFill>
              <a:srgbClr val="00B0F0"/>
            </a:solidFill>
            <a:ln w="25400" cap="flat" cmpd="sng" algn="ctr">
              <a:solidFill>
                <a:srgbClr val="007FAC"/>
              </a:solidFill>
              <a:round/>
            </a:ln>
            <a:effectLst/>
          </c:spPr>
          <c:val>
            <c:numRef>
              <c:f>'sum march'!$M$6:$M$21</c:f>
              <c:numCache>
                <c:formatCode>0_);[Red]\(0\)</c:formatCode>
                <c:ptCount val="16"/>
                <c:pt idx="0">
                  <c:v>568</c:v>
                </c:pt>
                <c:pt idx="1">
                  <c:v>745</c:v>
                </c:pt>
                <c:pt idx="2">
                  <c:v>657</c:v>
                </c:pt>
                <c:pt idx="3">
                  <c:v>690</c:v>
                </c:pt>
                <c:pt idx="4">
                  <c:v>503</c:v>
                </c:pt>
                <c:pt idx="5">
                  <c:v>227</c:v>
                </c:pt>
                <c:pt idx="6">
                  <c:v>278</c:v>
                </c:pt>
                <c:pt idx="7">
                  <c:v>263</c:v>
                </c:pt>
                <c:pt idx="8">
                  <c:v>327</c:v>
                </c:pt>
                <c:pt idx="9">
                  <c:v>401</c:v>
                </c:pt>
                <c:pt idx="10">
                  <c:v>591</c:v>
                </c:pt>
                <c:pt idx="11">
                  <c:v>639</c:v>
                </c:pt>
                <c:pt idx="12">
                  <c:v>386</c:v>
                </c:pt>
                <c:pt idx="13">
                  <c:v>294</c:v>
                </c:pt>
                <c:pt idx="14">
                  <c:v>503</c:v>
                </c:pt>
                <c:pt idx="15">
                  <c:v>548</c:v>
                </c:pt>
              </c:numCache>
            </c:numRef>
          </c:val>
          <c:extLst>
            <c:ext xmlns:c16="http://schemas.microsoft.com/office/drawing/2014/chart" uri="{C3380CC4-5D6E-409C-BE32-E72D297353CC}">
              <c16:uniqueId val="{00000002-B030-4F8E-895E-5032750C9996}"/>
            </c:ext>
          </c:extLst>
        </c:ser>
        <c:dLbls>
          <c:showLegendKey val="0"/>
          <c:showVal val="0"/>
          <c:showCatName val="0"/>
          <c:showSerName val="0"/>
          <c:showPercent val="0"/>
          <c:showBubbleSize val="0"/>
        </c:dLbls>
        <c:axId val="361379448"/>
        <c:axId val="361379840"/>
      </c:radarChart>
      <c:catAx>
        <c:axId val="36137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HG創英ﾌﾟﾚｾﾞﾝｽEB" panose="02020809000000000000" pitchFamily="17" charset="-128"/>
                <a:ea typeface="HG創英ﾌﾟﾚｾﾞﾝｽEB" panose="02020809000000000000" pitchFamily="17" charset="-128"/>
                <a:cs typeface="+mn-cs"/>
              </a:defRPr>
            </a:pPr>
            <a:endParaRPr lang="ja-JP"/>
          </a:p>
        </c:txPr>
        <c:crossAx val="361379840"/>
        <c:crosses val="autoZero"/>
        <c:auto val="1"/>
        <c:lblAlgn val="ctr"/>
        <c:lblOffset val="100"/>
        <c:noMultiLvlLbl val="0"/>
      </c:catAx>
      <c:valAx>
        <c:axId val="361379840"/>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ja-JP"/>
          </a:p>
        </c:txPr>
        <c:crossAx val="361379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800"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2-11T21:26:55.959" idx="1">
    <p:pos x="10" y="10"/>
    <p:text/>
    <p:extLst>
      <p:ext uri="{C676402C-5697-4E1C-873F-D02D1690AC5C}">
        <p15:threadingInfo xmlns:p15="http://schemas.microsoft.com/office/powerpoint/2012/main" timeZoneBias="-54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5" Type="http://schemas.openxmlformats.org/officeDocument/2006/relationships/image" Target="../media/image9.wmf"/><Relationship Id="rId4"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A72D3-DD5A-4916-89F1-A4F05F2C45C7}" type="datetimeFigureOut">
              <a:rPr kumimoji="1" lang="ja-JP" altLang="en-US" smtClean="0"/>
              <a:t>2017/2/22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93068-B871-4822-8FBF-79CC0FA999D1}" type="slidenum">
              <a:rPr kumimoji="1" lang="ja-JP" altLang="en-US" smtClean="0"/>
              <a:t>‹#›</a:t>
            </a:fld>
            <a:endParaRPr kumimoji="1" lang="ja-JP" altLang="en-US"/>
          </a:p>
        </p:txBody>
      </p:sp>
    </p:spTree>
    <p:extLst>
      <p:ext uri="{BB962C8B-B14F-4D97-AF65-F5344CB8AC3E}">
        <p14:creationId xmlns:p14="http://schemas.microsoft.com/office/powerpoint/2010/main" val="28141742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1</a:t>
            </a:fld>
            <a:endParaRPr kumimoji="1" lang="ja-JP" altLang="en-US"/>
          </a:p>
        </p:txBody>
      </p:sp>
    </p:spTree>
    <p:extLst>
      <p:ext uri="{BB962C8B-B14F-4D97-AF65-F5344CB8AC3E}">
        <p14:creationId xmlns:p14="http://schemas.microsoft.com/office/powerpoint/2010/main" val="2224039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12</a:t>
            </a:fld>
            <a:endParaRPr kumimoji="1" lang="ja-JP" altLang="en-US"/>
          </a:p>
        </p:txBody>
      </p:sp>
    </p:spTree>
    <p:extLst>
      <p:ext uri="{BB962C8B-B14F-4D97-AF65-F5344CB8AC3E}">
        <p14:creationId xmlns:p14="http://schemas.microsoft.com/office/powerpoint/2010/main" val="3547196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28</a:t>
            </a:fld>
            <a:endParaRPr kumimoji="1" lang="ja-JP" altLang="en-US"/>
          </a:p>
        </p:txBody>
      </p:sp>
    </p:spTree>
    <p:extLst>
      <p:ext uri="{BB962C8B-B14F-4D97-AF65-F5344CB8AC3E}">
        <p14:creationId xmlns:p14="http://schemas.microsoft.com/office/powerpoint/2010/main" val="89802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突然ですが、あなたはコンビニの店長としましょう。この時期においしいおでんっていつから店頭に並べればいいでしょうか？</a:t>
            </a:r>
            <a:endParaRPr kumimoji="1" lang="en-US" altLang="ja-JP" dirty="0"/>
          </a:p>
          <a:p>
            <a:r>
              <a:rPr kumimoji="1" lang="ja-JP" altLang="en-US" dirty="0"/>
              <a:t>意外と難しいんじゃないですかね？</a:t>
            </a:r>
            <a:endParaRPr kumimoji="1" lang="en-US" altLang="ja-JP" dirty="0"/>
          </a:p>
          <a:p>
            <a:r>
              <a:rPr kumimoji="1" lang="ja-JP" altLang="en-US" dirty="0"/>
              <a:t>私は次のようなマーケティング方法で解決できると考えます。</a:t>
            </a:r>
            <a:endParaRPr kumimoji="1" lang="en-US" altLang="ja-JP"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2</a:t>
            </a:fld>
            <a:endParaRPr kumimoji="1" lang="ja-JP" altLang="en-US"/>
          </a:p>
        </p:txBody>
      </p:sp>
    </p:spTree>
    <p:extLst>
      <p:ext uri="{BB962C8B-B14F-4D97-AF65-F5344CB8AC3E}">
        <p14:creationId xmlns:p14="http://schemas.microsoft.com/office/powerpoint/2010/main" val="122433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それがウェザーマーチャンダイジングといいます。</a:t>
            </a:r>
            <a:endParaRPr kumimoji="1" lang="en-US" altLang="ja-JP" dirty="0"/>
          </a:p>
          <a:p>
            <a:r>
              <a:rPr kumimoji="1" lang="ja-JP" altLang="en-US" dirty="0"/>
              <a:t>何かっていいますと、統計的資料をもとに気象情報を商品戦略に生かす手法や技術のことを指します。</a:t>
            </a:r>
            <a:endParaRPr kumimoji="1" lang="en-US" altLang="ja-JP" dirty="0"/>
          </a:p>
          <a:p>
            <a:r>
              <a:rPr kumimoji="1" lang="ja-JP" altLang="en-US" dirty="0"/>
              <a:t>夏の終わり頃に気温が下がり始めて体感的に寒いなーってかんじ始めたときにおでんの売り上げが上がります。</a:t>
            </a:r>
            <a:endParaRPr kumimoji="1" lang="en-US" altLang="ja-JP" dirty="0"/>
          </a:p>
          <a:p>
            <a:r>
              <a:rPr kumimoji="1" lang="ja-JP" altLang="en-US" dirty="0"/>
              <a:t>つまり、このときにおでんを売り始めれば利益を上げることができるということです。</a:t>
            </a:r>
            <a:endParaRPr kumimoji="1" lang="en-US" altLang="ja-JP" dirty="0"/>
          </a:p>
          <a:p>
            <a:r>
              <a:rPr kumimoji="1" lang="ja-JP" altLang="en-US" dirty="0"/>
              <a:t>常磐（</a:t>
            </a:r>
            <a:r>
              <a:rPr kumimoji="1" lang="en-US" altLang="ja-JP" dirty="0"/>
              <a:t>2012</a:t>
            </a:r>
            <a:r>
              <a:rPr kumimoji="1" lang="ja-JP" altLang="en-US" dirty="0"/>
              <a:t>）ではこのように体感温度の変化に伴って売り上げがよくなる商品が他にもたくさんあることを示しています。</a:t>
            </a:r>
            <a:endParaRPr kumimoji="1" lang="en-US" altLang="ja-JP" dirty="0"/>
          </a:p>
          <a:p>
            <a:r>
              <a:rPr kumimoji="1" lang="ja-JP" altLang="en-US" dirty="0"/>
              <a:t>つまりこのマーケティング手法を用いれば、利益をどんどん出すことができます。</a:t>
            </a:r>
            <a:endParaRPr kumimoji="1" lang="en-US" altLang="ja-JP" dirty="0"/>
          </a:p>
          <a:p>
            <a:r>
              <a:rPr kumimoji="1" lang="ja-JP" altLang="en-US" dirty="0"/>
              <a:t>商品によっては店頭に並ぶまでに時間がかかるものもございます。</a:t>
            </a:r>
            <a:endParaRPr kumimoji="1" lang="en-US" altLang="ja-JP" dirty="0"/>
          </a:p>
          <a:p>
            <a:r>
              <a:rPr kumimoji="1" lang="ja-JP" altLang="en-US" dirty="0"/>
              <a:t>なので、長期予報というものがより重要になってくると思います。しかし、長期予報はまだまだ完璧なものとはいえません。</a:t>
            </a:r>
            <a:endParaRPr kumimoji="1" lang="en-US" altLang="ja-JP" dirty="0"/>
          </a:p>
          <a:p>
            <a:r>
              <a:rPr kumimoji="1" lang="ja-JP" altLang="en-US" dirty="0"/>
              <a:t>そのようなときに、その地方、その季節がそもそも平均的にどれくらいの気温の振れ幅があるかというのをしっかり理解するということは大変重要になってきます。</a:t>
            </a:r>
            <a:endParaRPr kumimoji="1" lang="en-US" altLang="ja-JP" dirty="0"/>
          </a:p>
          <a:p>
            <a:r>
              <a:rPr kumimoji="1" lang="ja-JP" altLang="en-US" dirty="0"/>
              <a:t>がしかし、日々の気温の差の地域性・季節性について統計的にみた研究例はありません！！</a:t>
            </a:r>
            <a:endParaRPr kumimoji="1" lang="en-US" altLang="ja-JP" dirty="0"/>
          </a:p>
          <a:p>
            <a:r>
              <a:rPr kumimoji="1" lang="ja-JP" altLang="en-US" dirty="0"/>
              <a:t>よって、本研究の目的としましては、</a:t>
            </a:r>
            <a:endParaRPr kumimoji="1" lang="en-US" altLang="ja-JP" dirty="0"/>
          </a:p>
          <a:p>
            <a:r>
              <a:rPr kumimoji="1" lang="ja-JP" altLang="en-US" dirty="0"/>
              <a:t>日本全国における日々の気温急変現象の地域性・季節性を統計的に解析することと</a:t>
            </a:r>
            <a:endParaRPr kumimoji="1" lang="en-US" altLang="ja-JP" dirty="0"/>
          </a:p>
          <a:p>
            <a:r>
              <a:rPr kumimoji="1" lang="en-US" altLang="ja-JP" dirty="0"/>
              <a:t>2</a:t>
            </a:r>
            <a:r>
              <a:rPr kumimoji="1" lang="ja-JP" altLang="en-US" dirty="0"/>
              <a:t>つ目として、その前日差の急変がどのようなメカニズムで大きくなりやすいのかを解明することといたします。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3</a:t>
            </a:fld>
            <a:endParaRPr kumimoji="1" lang="ja-JP" altLang="en-US"/>
          </a:p>
        </p:txBody>
      </p:sp>
    </p:spTree>
    <p:extLst>
      <p:ext uri="{BB962C8B-B14F-4D97-AF65-F5344CB8AC3E}">
        <p14:creationId xmlns:p14="http://schemas.microsoft.com/office/powerpoint/2010/main" val="2493610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使用データはアメダスで測られた日最高気温のデータです。</a:t>
            </a:r>
            <a:endParaRPr kumimoji="1" lang="en-US" altLang="ja-JP" dirty="0"/>
          </a:p>
          <a:p>
            <a:r>
              <a:rPr kumimoji="1" lang="ja-JP" altLang="en-US" dirty="0"/>
              <a:t>解析期間はこの期間の計</a:t>
            </a:r>
            <a:r>
              <a:rPr kumimoji="1" lang="en-US" altLang="ja-JP" dirty="0"/>
              <a:t>30</a:t>
            </a:r>
            <a:r>
              <a:rPr kumimoji="1" lang="ja-JP" altLang="en-US" dirty="0"/>
              <a:t>年間分のデータを使用しています。</a:t>
            </a:r>
            <a:endParaRPr kumimoji="1" lang="en-US" altLang="ja-JP" dirty="0"/>
          </a:p>
          <a:p>
            <a:r>
              <a:rPr kumimoji="1" lang="ja-JP" altLang="en-US" dirty="0"/>
              <a:t>再解析データとして</a:t>
            </a:r>
            <a:r>
              <a:rPr kumimoji="1" lang="en-US" altLang="ja-JP" dirty="0"/>
              <a:t>OI-</a:t>
            </a:r>
            <a:r>
              <a:rPr kumimoji="1" lang="en-US" altLang="ja-JP" dirty="0" err="1"/>
              <a:t>sst</a:t>
            </a:r>
            <a:r>
              <a:rPr kumimoji="1" lang="ja-JP" altLang="en-US" dirty="0"/>
              <a:t>という海面水温のデータも使用しています。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4</a:t>
            </a:fld>
            <a:endParaRPr kumimoji="1" lang="ja-JP" altLang="en-US"/>
          </a:p>
        </p:txBody>
      </p:sp>
    </p:spTree>
    <p:extLst>
      <p:ext uri="{BB962C8B-B14F-4D97-AF65-F5344CB8AC3E}">
        <p14:creationId xmlns:p14="http://schemas.microsoft.com/office/powerpoint/2010/main" val="2674446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さきほどから述べている日々の気温の差を前日差といいます。前日差は天気予報でも一般的なように、今日の最高気温ー昨日の最高気温という風に考えます。</a:t>
            </a:r>
            <a:endParaRPr kumimoji="1" lang="en-US" altLang="ja-JP" dirty="0"/>
          </a:p>
          <a:p>
            <a:r>
              <a:rPr kumimoji="1" lang="ja-JP" altLang="en-US" dirty="0"/>
              <a:t>ここで統計的に前日差を評価するために二つの指数を作っちゃいました。笑</a:t>
            </a:r>
            <a:endParaRPr kumimoji="1" lang="en-US" altLang="ja-JP" dirty="0"/>
          </a:p>
          <a:p>
            <a:r>
              <a:rPr kumimoji="1" lang="ja-JP" altLang="en-US" dirty="0"/>
              <a:t>基本的には標準偏差の計算方法なんですが、指数にはそれぞれ条件がございます。</a:t>
            </a:r>
            <a:endParaRPr kumimoji="1" lang="en-US" altLang="ja-JP" dirty="0"/>
          </a:p>
          <a:p>
            <a:r>
              <a:rPr kumimoji="1" lang="ja-JP" altLang="en-US" dirty="0"/>
              <a:t>統計的に各月ごとに</a:t>
            </a:r>
            <a:r>
              <a:rPr kumimoji="1" lang="en-US" altLang="ja-JP" dirty="0"/>
              <a:t>30</a:t>
            </a:r>
            <a:r>
              <a:rPr kumimoji="1" lang="ja-JP" altLang="en-US" dirty="0"/>
              <a:t>年分のデータの前日差寒い日ランキング上位</a:t>
            </a:r>
            <a:r>
              <a:rPr kumimoji="1" lang="en-US" altLang="ja-JP" dirty="0"/>
              <a:t>10</a:t>
            </a:r>
            <a:r>
              <a:rPr kumimoji="1" lang="ja-JP" altLang="en-US" dirty="0"/>
              <a:t>パーセントまでの値を計算式に入れたものを気温急低下指数</a:t>
            </a:r>
            <a:endParaRPr kumimoji="1" lang="en-US" altLang="ja-JP" dirty="0"/>
          </a:p>
          <a:p>
            <a:r>
              <a:rPr kumimoji="1" lang="ja-JP" altLang="en-US" dirty="0"/>
              <a:t>同様に前日差暑い日ランキング上位</a:t>
            </a:r>
            <a:r>
              <a:rPr kumimoji="1" lang="en-US" altLang="ja-JP" dirty="0"/>
              <a:t>10</a:t>
            </a:r>
            <a:r>
              <a:rPr kumimoji="1" lang="ja-JP" altLang="en-US" dirty="0"/>
              <a:t>パーセントまでの値を計算式に入れたものを気温急上昇指数とし評価していきます。</a:t>
            </a:r>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5</a:t>
            </a:fld>
            <a:endParaRPr kumimoji="1" lang="ja-JP" altLang="en-US"/>
          </a:p>
        </p:txBody>
      </p:sp>
    </p:spTree>
    <p:extLst>
      <p:ext uri="{BB962C8B-B14F-4D97-AF65-F5344CB8AC3E}">
        <p14:creationId xmlns:p14="http://schemas.microsoft.com/office/powerpoint/2010/main" val="361473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先ほどの指数を用いて気温急低下マップと気温急上昇マップというものを作成しました。</a:t>
            </a:r>
            <a:endParaRPr kumimoji="1" lang="en-US" altLang="ja-JP" dirty="0"/>
          </a:p>
          <a:p>
            <a:r>
              <a:rPr kumimoji="1" lang="ja-JP" altLang="en-US" dirty="0"/>
              <a:t>月がどんどん変わっていくアニメーションとなっていて、</a:t>
            </a:r>
            <a:endParaRPr kumimoji="1" lang="en-US" altLang="ja-JP" dirty="0"/>
          </a:p>
          <a:p>
            <a:r>
              <a:rPr kumimoji="1" lang="ja-JP" altLang="en-US" dirty="0"/>
              <a:t>それぞれ値が大きいほど気温の急低下、急上昇の値が大きいことを示します。</a:t>
            </a:r>
            <a:endParaRPr kumimoji="1" lang="en-US" altLang="ja-JP" dirty="0"/>
          </a:p>
          <a:p>
            <a:r>
              <a:rPr kumimoji="1" lang="ja-JP" altLang="en-US" dirty="0"/>
              <a:t>これが一つ目の目的の気温急変現象の地域性・と季節性を見ることができました。</a:t>
            </a:r>
            <a:endParaRPr kumimoji="1" lang="en-US" altLang="ja-JP" dirty="0"/>
          </a:p>
          <a:p>
            <a:r>
              <a:rPr kumimoji="1" lang="ja-JP" altLang="en-US" dirty="0"/>
              <a:t>特徴としてはいろいろあるのですが、今回言いたいこととしては春に気温の急変のピークはむかえます。</a:t>
            </a:r>
            <a:endParaRPr kumimoji="1" lang="en-US" altLang="ja-JP" dirty="0"/>
          </a:p>
          <a:p>
            <a:r>
              <a:rPr kumimoji="1" lang="ja-JP" altLang="en-US" dirty="0"/>
              <a:t>ということで春に着目してみましょう。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6</a:t>
            </a:fld>
            <a:endParaRPr kumimoji="1" lang="ja-JP" altLang="en-US"/>
          </a:p>
        </p:txBody>
      </p:sp>
    </p:spTree>
    <p:extLst>
      <p:ext uri="{BB962C8B-B14F-4D97-AF65-F5344CB8AC3E}">
        <p14:creationId xmlns:p14="http://schemas.microsoft.com/office/powerpoint/2010/main" val="342677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上が気温急低下マップ</a:t>
            </a:r>
            <a:endParaRPr kumimoji="1" lang="en-US" altLang="ja-JP" dirty="0"/>
          </a:p>
          <a:p>
            <a:r>
              <a:rPr kumimoji="1" lang="ja-JP" altLang="en-US" dirty="0"/>
              <a:t>下が気温急上昇マップで左から</a:t>
            </a:r>
            <a:r>
              <a:rPr kumimoji="1" lang="en-US" altLang="ja-JP" dirty="0"/>
              <a:t>3</a:t>
            </a:r>
            <a:r>
              <a:rPr kumimoji="1" lang="ja-JP" altLang="en-US" dirty="0"/>
              <a:t>月</a:t>
            </a:r>
            <a:r>
              <a:rPr kumimoji="1" lang="en-US" altLang="ja-JP" dirty="0"/>
              <a:t>4</a:t>
            </a:r>
            <a:r>
              <a:rPr kumimoji="1" lang="ja-JP" altLang="en-US" dirty="0"/>
              <a:t>月</a:t>
            </a:r>
            <a:r>
              <a:rPr kumimoji="1" lang="en-US" altLang="ja-JP" dirty="0"/>
              <a:t>5</a:t>
            </a:r>
            <a:r>
              <a:rPr kumimoji="1" lang="ja-JP" altLang="en-US" dirty="0"/>
              <a:t>月となります。</a:t>
            </a:r>
            <a:endParaRPr kumimoji="1" lang="en-US" altLang="ja-JP" dirty="0"/>
          </a:p>
          <a:p>
            <a:r>
              <a:rPr kumimoji="1" lang="ja-JP" altLang="en-US" dirty="0"/>
              <a:t>春は急低下のほうが大きいことがこれらからはっきりとわかります。</a:t>
            </a:r>
            <a:endParaRPr kumimoji="1" lang="en-US" altLang="ja-JP" dirty="0"/>
          </a:p>
          <a:p>
            <a:r>
              <a:rPr kumimoji="1" lang="ja-JP" altLang="en-US" dirty="0">
                <a:solidFill>
                  <a:srgbClr val="FF0000"/>
                </a:solidFill>
              </a:rPr>
              <a:t>シグナルが強い地域はいくつかございますが、その中の北海道東部に着目すると、</a:t>
            </a:r>
            <a:r>
              <a:rPr kumimoji="1" lang="en-US" altLang="ja-JP" dirty="0">
                <a:solidFill>
                  <a:srgbClr val="FF0000"/>
                </a:solidFill>
              </a:rPr>
              <a:t>3</a:t>
            </a:r>
            <a:r>
              <a:rPr kumimoji="1" lang="ja-JP" altLang="en-US" dirty="0">
                <a:solidFill>
                  <a:srgbClr val="FF0000"/>
                </a:solidFill>
              </a:rPr>
              <a:t>月にはあまりシグナルがでてなく、</a:t>
            </a:r>
            <a:r>
              <a:rPr kumimoji="1" lang="en-US" altLang="ja-JP" dirty="0">
                <a:solidFill>
                  <a:srgbClr val="FF0000"/>
                </a:solidFill>
              </a:rPr>
              <a:t>5</a:t>
            </a:r>
            <a:r>
              <a:rPr kumimoji="1" lang="ja-JP" altLang="en-US" dirty="0">
                <a:solidFill>
                  <a:srgbClr val="FF0000"/>
                </a:solidFill>
              </a:rPr>
              <a:t>月にピークを迎えます。</a:t>
            </a:r>
            <a:endParaRPr kumimoji="1" lang="en-US" altLang="ja-JP" dirty="0">
              <a:solidFill>
                <a:srgbClr val="FF0000"/>
              </a:solidFill>
            </a:endParaRPr>
          </a:p>
          <a:p>
            <a:r>
              <a:rPr kumimoji="1" lang="ja-JP" altLang="en-US" dirty="0"/>
              <a:t>前日差の急変がどのようなメカニズムで大きくなるのかを解明するという二つ目の目的のために今回は</a:t>
            </a:r>
            <a:r>
              <a:rPr kumimoji="1" lang="en-US" altLang="ja-JP" dirty="0"/>
              <a:t>5</a:t>
            </a:r>
            <a:r>
              <a:rPr kumimoji="1" lang="ja-JP" altLang="en-US" dirty="0"/>
              <a:t>月までシグナルが強かった北海道東部に着目していきたいと思います。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7</a:t>
            </a:fld>
            <a:endParaRPr kumimoji="1" lang="ja-JP" altLang="en-US"/>
          </a:p>
        </p:txBody>
      </p:sp>
    </p:spTree>
    <p:extLst>
      <p:ext uri="{BB962C8B-B14F-4D97-AF65-F5344CB8AC3E}">
        <p14:creationId xmlns:p14="http://schemas.microsoft.com/office/powerpoint/2010/main" val="15551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それでは実際、前日差が大きくなるイベントというのは左で書いてあるときに大きくなるというのが知られています。</a:t>
            </a:r>
            <a:endParaRPr kumimoji="1" lang="en-US" altLang="ja-JP" dirty="0"/>
          </a:p>
          <a:p>
            <a:r>
              <a:rPr kumimoji="1" lang="ja-JP" altLang="en-US" dirty="0"/>
              <a:t>これを見てみると、低気圧がもたらしているものが多いということがわかりますので</a:t>
            </a:r>
            <a:endParaRPr kumimoji="1" lang="en-US" altLang="ja-JP" dirty="0"/>
          </a:p>
          <a:p>
            <a:r>
              <a:rPr kumimoji="1" lang="ja-JP" altLang="en-US" dirty="0"/>
              <a:t>次に、各月の低気圧の通過頻度を見てみました。</a:t>
            </a:r>
            <a:endParaRPr kumimoji="1" lang="en-US" altLang="ja-JP" dirty="0"/>
          </a:p>
          <a:p>
            <a:r>
              <a:rPr kumimoji="1" lang="ja-JP" altLang="en-US" dirty="0"/>
              <a:t>北海道北東部は</a:t>
            </a:r>
            <a:r>
              <a:rPr kumimoji="1" lang="en-US" altLang="ja-JP" dirty="0"/>
              <a:t>3</a:t>
            </a:r>
            <a:r>
              <a:rPr kumimoji="1" lang="ja-JP" altLang="en-US" dirty="0"/>
              <a:t>月はまだシグナルが弱かったにも関わらず、低気圧の通過頻度は</a:t>
            </a:r>
            <a:r>
              <a:rPr kumimoji="1" lang="en-US" altLang="ja-JP" dirty="0"/>
              <a:t>3</a:t>
            </a:r>
            <a:r>
              <a:rPr kumimoji="1" lang="ja-JP" altLang="en-US" dirty="0"/>
              <a:t>月にピークを迎えています。</a:t>
            </a:r>
            <a:endParaRPr kumimoji="1" lang="en-US" altLang="ja-JP" dirty="0"/>
          </a:p>
          <a:p>
            <a:r>
              <a:rPr kumimoji="1" lang="ja-JP" altLang="en-US" dirty="0"/>
              <a:t>前日差が大きくなるイベントは低気圧がもたらすものが多かったにも関わらず、北海道東部での急低下のピークは</a:t>
            </a:r>
            <a:r>
              <a:rPr kumimoji="1" lang="en-US" altLang="ja-JP" dirty="0"/>
              <a:t>5</a:t>
            </a:r>
            <a:r>
              <a:rPr kumimoji="1" lang="ja-JP" altLang="en-US" dirty="0"/>
              <a:t>月だったのはなぜなんでしょうか？</a:t>
            </a:r>
            <a:endParaRPr kumimoji="1" lang="en-US" altLang="ja-JP" dirty="0"/>
          </a:p>
          <a:p>
            <a:r>
              <a:rPr kumimoji="1" lang="ja-JP" altLang="en-US" dirty="0"/>
              <a:t>ということで前日差はそもそも最高気温の差なので、温度が大事だと思いますので、原点にもどり、気温と水温の図を見てみましょう。</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8</a:t>
            </a:fld>
            <a:endParaRPr kumimoji="1" lang="ja-JP" altLang="en-US"/>
          </a:p>
        </p:txBody>
      </p:sp>
    </p:spTree>
    <p:extLst>
      <p:ext uri="{BB962C8B-B14F-4D97-AF65-F5344CB8AC3E}">
        <p14:creationId xmlns:p14="http://schemas.microsoft.com/office/powerpoint/2010/main" val="377973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上が最高気温と海面水温の気候値をプロットしたもので下が先ほどの気温急低下マップで、左から</a:t>
            </a:r>
            <a:r>
              <a:rPr kumimoji="1" lang="en-US" altLang="ja-JP" dirty="0"/>
              <a:t>3</a:t>
            </a:r>
            <a:r>
              <a:rPr kumimoji="1" lang="ja-JP" altLang="en-US" dirty="0"/>
              <a:t>月</a:t>
            </a:r>
            <a:r>
              <a:rPr kumimoji="1" lang="en-US" altLang="ja-JP" dirty="0"/>
              <a:t>4</a:t>
            </a:r>
            <a:r>
              <a:rPr kumimoji="1" lang="ja-JP" altLang="en-US" dirty="0"/>
              <a:t>月</a:t>
            </a:r>
            <a:r>
              <a:rPr kumimoji="1" lang="en-US" altLang="ja-JP" dirty="0"/>
              <a:t>5</a:t>
            </a:r>
            <a:r>
              <a:rPr kumimoji="1" lang="ja-JP" altLang="en-US" dirty="0"/>
              <a:t>月となります。</a:t>
            </a:r>
            <a:endParaRPr kumimoji="1" lang="en-US" altLang="ja-JP" dirty="0"/>
          </a:p>
          <a:p>
            <a:r>
              <a:rPr kumimoji="1" lang="ja-JP" altLang="en-US" dirty="0"/>
              <a:t>北海道東部では季節進行に伴って海と陸の温度コントラストが次第に大きくなっていく地域性が顕著にあります。</a:t>
            </a:r>
            <a:endParaRPr kumimoji="1" lang="en-US" altLang="ja-JP" dirty="0"/>
          </a:p>
          <a:p>
            <a:r>
              <a:rPr kumimoji="1" lang="ja-JP" altLang="en-US" dirty="0"/>
              <a:t>その季節進行と急低下マップのシグナルの季節進行が見事に一致することから、海陸の温度コントラストが重要であると示唆されます。</a:t>
            </a:r>
            <a:endParaRPr kumimoji="1" lang="en-US" altLang="ja-JP" dirty="0"/>
          </a:p>
          <a:p>
            <a:r>
              <a:rPr kumimoji="1" lang="ja-JP" altLang="en-US" dirty="0"/>
              <a:t>そのメカニズムとしては次のように考えられます。</a:t>
            </a:r>
          </a:p>
        </p:txBody>
      </p:sp>
      <p:sp>
        <p:nvSpPr>
          <p:cNvPr id="4" name="スライド番号プレースホルダー 3"/>
          <p:cNvSpPr>
            <a:spLocks noGrp="1"/>
          </p:cNvSpPr>
          <p:nvPr>
            <p:ph type="sldNum" sz="quarter" idx="10"/>
          </p:nvPr>
        </p:nvSpPr>
        <p:spPr/>
        <p:txBody>
          <a:bodyPr/>
          <a:lstStyle/>
          <a:p>
            <a:fld id="{66D93068-B871-4822-8FBF-79CC0FA999D1}" type="slidenum">
              <a:rPr kumimoji="1" lang="ja-JP" altLang="en-US" smtClean="0"/>
              <a:t>9</a:t>
            </a:fld>
            <a:endParaRPr kumimoji="1" lang="ja-JP" altLang="en-US"/>
          </a:p>
        </p:txBody>
      </p:sp>
    </p:spTree>
    <p:extLst>
      <p:ext uri="{BB962C8B-B14F-4D97-AF65-F5344CB8AC3E}">
        <p14:creationId xmlns:p14="http://schemas.microsoft.com/office/powerpoint/2010/main" val="173849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33077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135369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361967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76636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416815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127976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25523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109084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379073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79539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8381E6-6651-433B-A557-5189214B8F6C}" type="datetimeFigureOut">
              <a:rPr kumimoji="1" lang="ja-JP" altLang="en-US" smtClean="0"/>
              <a:t>2017/2/22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217492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381E6-6651-433B-A557-5189214B8F6C}" type="datetimeFigureOut">
              <a:rPr kumimoji="1" lang="ja-JP" altLang="en-US" smtClean="0"/>
              <a:t>2017/2/22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634A0-F708-475B-9527-64C232B8C380}" type="slidenum">
              <a:rPr kumimoji="1" lang="ja-JP" altLang="en-US" smtClean="0"/>
              <a:t>‹#›</a:t>
            </a:fld>
            <a:endParaRPr kumimoji="1" lang="ja-JP" altLang="en-US"/>
          </a:p>
        </p:txBody>
      </p:sp>
    </p:spTree>
    <p:extLst>
      <p:ext uri="{BB962C8B-B14F-4D97-AF65-F5344CB8AC3E}">
        <p14:creationId xmlns:p14="http://schemas.microsoft.com/office/powerpoint/2010/main" val="25549852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image" Target="../media/image3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chart" Target="../charts/chart10.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hyperlink" Target="http://www.jma-net.go.jp/tsu/guid/location.html" TargetMode="External"/><Relationship Id="rId2" Type="http://schemas.openxmlformats.org/officeDocument/2006/relationships/hyperlink" Target="http://lab.lbw.jp/c-ok-oden.html" TargetMode="External"/><Relationship Id="rId1" Type="http://schemas.openxmlformats.org/officeDocument/2006/relationships/slideLayout" Target="../slideLayouts/slideLayout2.xml"/><Relationship Id="rId4" Type="http://schemas.openxmlformats.org/officeDocument/2006/relationships/hyperlink" Target="http://fujin.geo.kyushu-u.ac.jp/~hayasaki/meteorol/cyclon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7" Type="http://schemas.openxmlformats.org/officeDocument/2006/relationships/image" Target="../media/image37.gif"/><Relationship Id="rId2"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3.gif"/><Relationship Id="rId2"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31.gif"/><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gif"/></Relationships>
</file>

<file path=ppt/slides/_rels/slide2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2.gif"/><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54.gif"/><Relationship Id="rId7"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55.gif"/></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62.gif"/><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gif"/><Relationship Id="rId7" Type="http://schemas.openxmlformats.org/officeDocument/2006/relationships/image" Target="../media/image70.gif"/><Relationship Id="rId2" Type="http://schemas.openxmlformats.org/officeDocument/2006/relationships/image" Target="../media/image65.gif"/><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image" Target="../media/image67.gif"/></Relationships>
</file>

<file path=ppt/slides/_rels/slide34.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73.gif"/><Relationship Id="rId7" Type="http://schemas.openxmlformats.org/officeDocument/2006/relationships/image" Target="../media/image77.gif"/><Relationship Id="rId2" Type="http://schemas.openxmlformats.org/officeDocument/2006/relationships/image" Target="../media/image72.gif"/><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9.wmf"/><Relationship Id="rId3" Type="http://schemas.openxmlformats.org/officeDocument/2006/relationships/notesSlide" Target="../notesSlides/notesSlide5.xml"/><Relationship Id="rId7" Type="http://schemas.openxmlformats.org/officeDocument/2006/relationships/image" Target="../media/image6.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5" Type="http://schemas.openxmlformats.org/officeDocument/2006/relationships/image" Target="../media/image5.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7.wmf"/><Relationship Id="rId1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0.gif"/><Relationship Id="rId3" Type="http://schemas.openxmlformats.org/officeDocument/2006/relationships/image" Target="../media/image23.gif"/><Relationship Id="rId7" Type="http://schemas.openxmlformats.org/officeDocument/2006/relationships/image" Target="../media/image27.gif"/><Relationship Id="rId12"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gif"/><Relationship Id="rId11" Type="http://schemas.openxmlformats.org/officeDocument/2006/relationships/image" Target="../media/image17.gif"/><Relationship Id="rId5" Type="http://schemas.openxmlformats.org/officeDocument/2006/relationships/image" Target="../media/image25.gif"/><Relationship Id="rId10" Type="http://schemas.openxmlformats.org/officeDocument/2006/relationships/image" Target="../media/image16.gif"/><Relationship Id="rId4" Type="http://schemas.openxmlformats.org/officeDocument/2006/relationships/image" Target="../media/image24.gif"/><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1" y="0"/>
            <a:ext cx="9144000" cy="6857999"/>
          </a:xfrm>
          <a:prstGeom prst="rect">
            <a:avLst/>
          </a:prstGeom>
        </p:spPr>
      </p:pic>
      <p:sp>
        <p:nvSpPr>
          <p:cNvPr id="2" name="タイトル 1"/>
          <p:cNvSpPr>
            <a:spLocks noGrp="1"/>
          </p:cNvSpPr>
          <p:nvPr>
            <p:ph type="ctrTitle"/>
          </p:nvPr>
        </p:nvSpPr>
        <p:spPr/>
        <p:txBody>
          <a:bodyPr/>
          <a:lstStyle/>
          <a:p>
            <a:r>
              <a:rPr kumimoji="1" lang="ja-JP" altLang="en-US" b="1" dirty="0">
                <a:ln w="3175">
                  <a:solidFill>
                    <a:schemeClr val="tx1"/>
                  </a:solidFill>
                </a:ln>
                <a:solidFill>
                  <a:schemeClr val="bg1"/>
                </a:solidFill>
                <a:latin typeface="+mn-ea"/>
                <a:ea typeface="+mn-ea"/>
              </a:rPr>
              <a:t>気温急変の</a:t>
            </a:r>
            <a:br>
              <a:rPr kumimoji="1" lang="en-US" altLang="ja-JP" b="1" dirty="0">
                <a:ln w="3175">
                  <a:solidFill>
                    <a:schemeClr val="tx1"/>
                  </a:solidFill>
                </a:ln>
                <a:solidFill>
                  <a:schemeClr val="bg1"/>
                </a:solidFill>
                <a:latin typeface="+mn-ea"/>
                <a:ea typeface="+mn-ea"/>
              </a:rPr>
            </a:br>
            <a:r>
              <a:rPr kumimoji="1" lang="ja-JP" altLang="en-US" b="1" dirty="0">
                <a:ln w="3175">
                  <a:solidFill>
                    <a:schemeClr val="tx1"/>
                  </a:solidFill>
                </a:ln>
                <a:solidFill>
                  <a:schemeClr val="bg1"/>
                </a:solidFill>
                <a:latin typeface="+mn-ea"/>
                <a:ea typeface="+mn-ea"/>
              </a:rPr>
              <a:t>気候学的見解</a:t>
            </a:r>
          </a:p>
        </p:txBody>
      </p:sp>
      <p:sp>
        <p:nvSpPr>
          <p:cNvPr id="3" name="サブタイトル 2"/>
          <p:cNvSpPr>
            <a:spLocks noGrp="1"/>
          </p:cNvSpPr>
          <p:nvPr>
            <p:ph type="subTitle" idx="1"/>
          </p:nvPr>
        </p:nvSpPr>
        <p:spPr>
          <a:xfrm>
            <a:off x="2003612" y="4839167"/>
            <a:ext cx="6858000" cy="1655762"/>
          </a:xfrm>
        </p:spPr>
        <p:txBody>
          <a:bodyPr>
            <a:normAutofit fontScale="92500" lnSpcReduction="20000"/>
          </a:bodyPr>
          <a:lstStyle/>
          <a:p>
            <a:endParaRPr lang="en-US" altLang="ja-JP" dirty="0"/>
          </a:p>
          <a:p>
            <a:pPr algn="r"/>
            <a:r>
              <a:rPr lang="ja-JP" altLang="en-US" sz="3000" b="1" dirty="0">
                <a:ln w="0">
                  <a:noFill/>
                </a:ln>
                <a:solidFill>
                  <a:schemeClr val="bg1"/>
                </a:solidFill>
              </a:rPr>
              <a:t>気象・気候ダイナミクス研究室</a:t>
            </a:r>
            <a:endParaRPr lang="en-US" altLang="ja-JP" sz="3000" b="1" dirty="0">
              <a:ln w="0">
                <a:noFill/>
              </a:ln>
              <a:solidFill>
                <a:schemeClr val="bg1"/>
              </a:solidFill>
            </a:endParaRPr>
          </a:p>
          <a:p>
            <a:pPr algn="r"/>
            <a:r>
              <a:rPr kumimoji="1" lang="en-US" altLang="ja-JP" sz="3000" b="1" dirty="0">
                <a:ln w="0">
                  <a:noFill/>
                </a:ln>
                <a:solidFill>
                  <a:schemeClr val="bg1"/>
                </a:solidFill>
              </a:rPr>
              <a:t>513349</a:t>
            </a:r>
            <a:r>
              <a:rPr kumimoji="1" lang="ja-JP" altLang="en-US" sz="3000" b="1" dirty="0">
                <a:ln w="0">
                  <a:noFill/>
                </a:ln>
                <a:solidFill>
                  <a:schemeClr val="bg1"/>
                </a:solidFill>
              </a:rPr>
              <a:t>　関 陽平</a:t>
            </a:r>
            <a:endParaRPr kumimoji="1" lang="en-US" altLang="ja-JP" sz="3000" b="1" dirty="0">
              <a:ln w="0">
                <a:noFill/>
              </a:ln>
              <a:solidFill>
                <a:schemeClr val="bg1"/>
              </a:solidFill>
            </a:endParaRPr>
          </a:p>
          <a:p>
            <a:pPr algn="r"/>
            <a:r>
              <a:rPr kumimoji="1" lang="ja-JP" altLang="en-US" sz="3000" b="1" dirty="0">
                <a:ln w="0">
                  <a:noFill/>
                </a:ln>
                <a:solidFill>
                  <a:schemeClr val="bg1"/>
                </a:solidFill>
              </a:rPr>
              <a:t>指導教員　立花 義裕 教授</a:t>
            </a:r>
            <a:endParaRPr kumimoji="1" lang="ja-JP" altLang="en-US" b="1" dirty="0">
              <a:ln w="0">
                <a:noFill/>
              </a:ln>
              <a:solidFill>
                <a:schemeClr val="bg1"/>
              </a:solidFill>
            </a:endParaRPr>
          </a:p>
        </p:txBody>
      </p:sp>
      <p:sp>
        <p:nvSpPr>
          <p:cNvPr id="7" name="正方形/長方形 6"/>
          <p:cNvSpPr/>
          <p:nvPr/>
        </p:nvSpPr>
        <p:spPr>
          <a:xfrm>
            <a:off x="1" y="5722357"/>
            <a:ext cx="4329952" cy="954107"/>
          </a:xfrm>
          <a:prstGeom prst="rect">
            <a:avLst/>
          </a:prstGeom>
        </p:spPr>
        <p:txBody>
          <a:bodyPr wrap="square">
            <a:spAutoFit/>
          </a:bodyPr>
          <a:lstStyle/>
          <a:p>
            <a:r>
              <a:rPr lang="ja-JP" altLang="en-US" sz="1400" dirty="0">
                <a:solidFill>
                  <a:schemeClr val="bg1"/>
                </a:solidFill>
              </a:rPr>
              <a:t>天都山から見た網走湖</a:t>
            </a:r>
            <a:r>
              <a:rPr lang="en-US" altLang="ja-JP" sz="1400" dirty="0">
                <a:solidFill>
                  <a:schemeClr val="bg1"/>
                </a:solidFill>
              </a:rPr>
              <a:t>https://ja.wikipedia.org/wiki/%E5%A4%A9%E9%83%BD%E5%B1%B1#/media/File:130713_Lake_Abashiri_view_from_Mount_Tento_in_Abashiri_Hokkaido_Japan01n.jpg</a:t>
            </a:r>
            <a:endParaRPr lang="ja-JP" altLang="en-US" sz="1400" dirty="0">
              <a:solidFill>
                <a:schemeClr val="bg1"/>
              </a:solidFill>
            </a:endParaRPr>
          </a:p>
        </p:txBody>
      </p:sp>
    </p:spTree>
    <p:extLst>
      <p:ext uri="{BB962C8B-B14F-4D97-AF65-F5344CB8AC3E}">
        <p14:creationId xmlns:p14="http://schemas.microsoft.com/office/powerpoint/2010/main" val="166191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07" y="-640601"/>
            <a:ext cx="13649938" cy="10237453"/>
          </a:xfrm>
          <a:prstGeom prst="rect">
            <a:avLst/>
          </a:prstGeom>
          <a:scene3d>
            <a:camera prst="perspectiveRelaxedModerately">
              <a:rot lat="18000000" lon="0" rev="0"/>
            </a:camera>
            <a:lightRig rig="threePt" dir="t"/>
          </a:scene3d>
        </p:spPr>
      </p:pic>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rgbClr val="FFD966"/>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rgbClr val="FFD966"/>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115338" y="746625"/>
            <a:ext cx="9237981" cy="584775"/>
          </a:xfrm>
          <a:prstGeom prst="rect">
            <a:avLst/>
          </a:prstGeom>
          <a:noFill/>
        </p:spPr>
        <p:txBody>
          <a:bodyPr wrap="square" rtlCol="0">
            <a:spAutoFit/>
          </a:bodyPr>
          <a:lstStyle/>
          <a:p>
            <a:r>
              <a:rPr kumimoji="1" lang="ja-JP" altLang="en-US" sz="3200" b="1" dirty="0"/>
              <a:t>○季節進行に伴う北海道東部の地域性の結論</a:t>
            </a:r>
          </a:p>
        </p:txBody>
      </p:sp>
      <p:sp>
        <p:nvSpPr>
          <p:cNvPr id="17" name="テキスト ボックス 16"/>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407053" y="1548505"/>
            <a:ext cx="5931432" cy="1077218"/>
          </a:xfrm>
          <a:prstGeom prst="rect">
            <a:avLst/>
          </a:prstGeom>
          <a:noFill/>
        </p:spPr>
        <p:txBody>
          <a:bodyPr wrap="none" rtlCol="0">
            <a:spAutoFit/>
          </a:bodyPr>
          <a:lstStyle/>
          <a:p>
            <a:r>
              <a:rPr kumimoji="1" lang="en-US" altLang="ja-JP" sz="3600" b="1" dirty="0"/>
              <a:t>3</a:t>
            </a:r>
            <a:r>
              <a:rPr kumimoji="1" lang="ja-JP" altLang="en-US" sz="3600" b="1" dirty="0"/>
              <a:t>月想定</a:t>
            </a:r>
            <a:endParaRPr kumimoji="1" lang="en-US" altLang="ja-JP" sz="3600" b="1" dirty="0"/>
          </a:p>
          <a:p>
            <a:r>
              <a:rPr kumimoji="1" lang="ja-JP" altLang="en-US" sz="2800" b="1" dirty="0">
                <a:solidFill>
                  <a:srgbClr val="00B0F0"/>
                </a:solidFill>
              </a:rPr>
              <a:t>海面水温</a:t>
            </a:r>
            <a:r>
              <a:rPr kumimoji="1" lang="ja-JP" altLang="en-US" sz="2800" b="1" dirty="0"/>
              <a:t>≒</a:t>
            </a:r>
            <a:r>
              <a:rPr kumimoji="1" lang="ja-JP" altLang="en-US" sz="2800" b="1" dirty="0">
                <a:solidFill>
                  <a:srgbClr val="00B0F0"/>
                </a:solidFill>
              </a:rPr>
              <a:t>陸地の最高気温</a:t>
            </a:r>
            <a:r>
              <a:rPr kumimoji="1" lang="ja-JP" altLang="en-US" sz="2800" b="1" dirty="0"/>
              <a:t>　のとき</a:t>
            </a:r>
          </a:p>
        </p:txBody>
      </p:sp>
      <p:sp>
        <p:nvSpPr>
          <p:cNvPr id="25" name="テキスト ボックス 24"/>
          <p:cNvSpPr txBox="1"/>
          <p:nvPr/>
        </p:nvSpPr>
        <p:spPr>
          <a:xfrm rot="21266694">
            <a:off x="4840696" y="4648265"/>
            <a:ext cx="4098008" cy="1569660"/>
          </a:xfrm>
          <a:prstGeom prst="rect">
            <a:avLst/>
          </a:prstGeom>
          <a:noFill/>
          <a:ln w="6350">
            <a:noFill/>
          </a:ln>
        </p:spPr>
        <p:txBody>
          <a:bodyPr vert="horz" wrap="square" rtlCol="0">
            <a:spAutoFit/>
          </a:bodyPr>
          <a:lstStyle/>
          <a:p>
            <a:r>
              <a:rPr kumimoji="1" lang="ja-JP" altLang="en-US" sz="4800" dirty="0">
                <a:ln w="19050">
                  <a:solidFill>
                    <a:schemeClr val="bg1"/>
                  </a:solidFill>
                </a:ln>
                <a:latin typeface="HG創英角ﾎﾟｯﾌﾟ体" panose="040B0A09000000000000" pitchFamily="49" charset="-128"/>
                <a:ea typeface="HG創英角ﾎﾟｯﾌﾟ体" panose="040B0A09000000000000" pitchFamily="49" charset="-128"/>
              </a:rPr>
              <a:t>気温の低下が小さい</a:t>
            </a:r>
          </a:p>
        </p:txBody>
      </p:sp>
      <p:grpSp>
        <p:nvGrpSpPr>
          <p:cNvPr id="30" name="グループ化 29"/>
          <p:cNvGrpSpPr/>
          <p:nvPr/>
        </p:nvGrpSpPr>
        <p:grpSpPr>
          <a:xfrm>
            <a:off x="4774345" y="196900"/>
            <a:ext cx="2174221" cy="5236194"/>
            <a:chOff x="4774345" y="196900"/>
            <a:chExt cx="2174221" cy="5236194"/>
          </a:xfrm>
        </p:grpSpPr>
        <p:sp>
          <p:nvSpPr>
            <p:cNvPr id="19" name="下矢印 18"/>
            <p:cNvSpPr/>
            <p:nvPr/>
          </p:nvSpPr>
          <p:spPr>
            <a:xfrm>
              <a:off x="4774345" y="1285234"/>
              <a:ext cx="1608309" cy="4147860"/>
            </a:xfrm>
            <a:prstGeom prst="downArrow">
              <a:avLst>
                <a:gd name="adj1" fmla="val 61872"/>
                <a:gd name="adj2" fmla="val 75424"/>
              </a:avLst>
            </a:prstGeom>
            <a:solidFill>
              <a:srgbClr val="1D95FF"/>
            </a:solidFill>
            <a:ln>
              <a:noFill/>
            </a:ln>
            <a:effectLst>
              <a:outerShdw blurRad="44450" dist="27940" dir="5400000" algn="ctr">
                <a:srgbClr val="000000">
                  <a:alpha val="32000"/>
                </a:srgbClr>
              </a:outerShdw>
            </a:effectLst>
            <a:scene3d>
              <a:camera prst="orthographicFront">
                <a:rot lat="17400000" lon="2400000" rev="18600000"/>
              </a:camera>
              <a:lightRig rig="freezing" dir="t"/>
            </a:scene3d>
            <a:sp3d extrusionH="152400">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en-US" altLang="ja-JP" dirty="0"/>
            </a:p>
          </p:txBody>
        </p:sp>
        <p:sp>
          <p:nvSpPr>
            <p:cNvPr id="28" name="テキスト ボックス 27"/>
            <p:cNvSpPr txBox="1"/>
            <p:nvPr/>
          </p:nvSpPr>
          <p:spPr>
            <a:xfrm rot="18863211">
              <a:off x="4637952" y="1984294"/>
              <a:ext cx="4098008" cy="523220"/>
            </a:xfrm>
            <a:prstGeom prst="rect">
              <a:avLst/>
            </a:prstGeom>
            <a:noFill/>
            <a:ln w="6350">
              <a:noFill/>
            </a:ln>
          </p:spPr>
          <p:txBody>
            <a:bodyPr vert="horz" wrap="square" rtlCol="0">
              <a:spAutoFit/>
            </a:bodyPr>
            <a:lstStyle/>
            <a:p>
              <a:r>
                <a:rPr kumimoji="1" lang="en-US" altLang="ja-JP" sz="2800" b="1" dirty="0">
                  <a:ln w="19050">
                    <a:noFill/>
                  </a:ln>
                  <a:solidFill>
                    <a:schemeClr val="bg1"/>
                  </a:solidFill>
                  <a:latin typeface="+mn-ea"/>
                </a:rPr>
                <a:t>Wind</a:t>
              </a:r>
              <a:endParaRPr kumimoji="1" lang="ja-JP" altLang="en-US" sz="2800" b="1" dirty="0">
                <a:ln w="19050">
                  <a:noFill/>
                </a:ln>
                <a:solidFill>
                  <a:schemeClr val="bg1"/>
                </a:solidFill>
                <a:latin typeface="+mn-ea"/>
              </a:endParaRPr>
            </a:p>
          </p:txBody>
        </p:sp>
      </p:grpSp>
      <p:sp>
        <p:nvSpPr>
          <p:cNvPr id="32" name="テキスト ボックス 31"/>
          <p:cNvSpPr txBox="1"/>
          <p:nvPr/>
        </p:nvSpPr>
        <p:spPr>
          <a:xfrm rot="16038867">
            <a:off x="7186023" y="1322523"/>
            <a:ext cx="1015663" cy="1447562"/>
          </a:xfrm>
          <a:prstGeom prst="rect">
            <a:avLst/>
          </a:prstGeom>
          <a:noFill/>
        </p:spPr>
        <p:txBody>
          <a:bodyPr vert="eaVert" wrap="square" rtlCol="0">
            <a:spAutoFit/>
          </a:bodyPr>
          <a:lstStyle/>
          <a:p>
            <a:r>
              <a:rPr kumimoji="1" lang="en-US" altLang="ja-JP" sz="54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rPr>
              <a:t>NEW</a:t>
            </a:r>
            <a:endParaRPr kumimoji="1" lang="ja-JP" altLang="en-US" sz="44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4887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307" y="-640602"/>
            <a:ext cx="13649938" cy="10237453"/>
          </a:xfrm>
          <a:prstGeom prst="rect">
            <a:avLst/>
          </a:prstGeom>
          <a:scene3d>
            <a:camera prst="perspectiveRelaxedModerately">
              <a:rot lat="18000000" lon="0" rev="0"/>
            </a:camera>
            <a:lightRig rig="threePt" dir="t"/>
          </a:scene3d>
        </p:spPr>
      </p:pic>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rgbClr val="F1C950"/>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rgbClr val="F1C950"/>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3957454" y="4290823"/>
            <a:ext cx="2295650" cy="707886"/>
          </a:xfrm>
          <a:prstGeom prst="rect">
            <a:avLst/>
          </a:prstGeom>
          <a:noFill/>
          <a:ln w="6350">
            <a:noFill/>
          </a:ln>
          <a:scene3d>
            <a:camera prst="orthographicFront">
              <a:rot lat="2400000" lon="600000" rev="600000"/>
            </a:camera>
            <a:lightRig rig="threePt" dir="t"/>
          </a:scene3d>
        </p:spPr>
        <p:txBody>
          <a:bodyPr vert="horz" wrap="square" rtlCol="0">
            <a:spAutoFit/>
          </a:bodyPr>
          <a:lstStyle/>
          <a:p>
            <a:r>
              <a:rPr kumimoji="1" lang="en-US" altLang="ja-JP" sz="4000" b="1" dirty="0">
                <a:ln w="28575">
                  <a:solidFill>
                    <a:schemeClr val="accent2"/>
                  </a:solidFill>
                </a:ln>
                <a:solidFill>
                  <a:schemeClr val="bg1"/>
                </a:solidFill>
                <a:latin typeface="+mn-ea"/>
              </a:rPr>
              <a:t>warmer</a:t>
            </a:r>
            <a:endParaRPr kumimoji="1" lang="ja-JP" altLang="en-US" sz="4000" b="1" dirty="0">
              <a:ln w="28575">
                <a:solidFill>
                  <a:schemeClr val="accent2"/>
                </a:solidFill>
              </a:ln>
              <a:solidFill>
                <a:schemeClr val="bg1"/>
              </a:solidFill>
              <a:latin typeface="+mn-ea"/>
            </a:endParaRPr>
          </a:p>
        </p:txBody>
      </p:sp>
      <p:sp>
        <p:nvSpPr>
          <p:cNvPr id="25" name="テキスト ボックス 24"/>
          <p:cNvSpPr txBox="1"/>
          <p:nvPr/>
        </p:nvSpPr>
        <p:spPr>
          <a:xfrm>
            <a:off x="5105279" y="3522287"/>
            <a:ext cx="1765961" cy="707886"/>
          </a:xfrm>
          <a:prstGeom prst="rect">
            <a:avLst/>
          </a:prstGeom>
          <a:noFill/>
          <a:ln w="6350">
            <a:noFill/>
          </a:ln>
          <a:scene3d>
            <a:camera prst="orthographicFront">
              <a:rot lat="2400000" lon="600000" rev="600000"/>
            </a:camera>
            <a:lightRig rig="threePt" dir="t"/>
          </a:scene3d>
        </p:spPr>
        <p:txBody>
          <a:bodyPr vert="horz" wrap="square" rtlCol="0">
            <a:spAutoFit/>
          </a:bodyPr>
          <a:lstStyle/>
          <a:p>
            <a:r>
              <a:rPr kumimoji="1" lang="en-US" altLang="ja-JP" sz="4000" b="1" dirty="0">
                <a:ln w="28575">
                  <a:solidFill>
                    <a:srgbClr val="00B0F0"/>
                  </a:solidFill>
                </a:ln>
                <a:solidFill>
                  <a:schemeClr val="bg1"/>
                </a:solidFill>
                <a:latin typeface="+mn-ea"/>
              </a:rPr>
              <a:t>colder</a:t>
            </a:r>
            <a:endParaRPr kumimoji="1" lang="ja-JP" altLang="en-US" sz="4000" b="1" dirty="0">
              <a:ln w="28575">
                <a:solidFill>
                  <a:srgbClr val="00B0F0"/>
                </a:solidFill>
              </a:ln>
              <a:solidFill>
                <a:schemeClr val="bg1"/>
              </a:solidFill>
              <a:latin typeface="+mn-ea"/>
            </a:endParaRPr>
          </a:p>
        </p:txBody>
      </p:sp>
      <p:sp>
        <p:nvSpPr>
          <p:cNvPr id="27" name="テキスト ボックス 26"/>
          <p:cNvSpPr txBox="1"/>
          <p:nvPr/>
        </p:nvSpPr>
        <p:spPr>
          <a:xfrm>
            <a:off x="115339" y="746625"/>
            <a:ext cx="8392041" cy="584775"/>
          </a:xfrm>
          <a:prstGeom prst="rect">
            <a:avLst/>
          </a:prstGeom>
          <a:noFill/>
        </p:spPr>
        <p:txBody>
          <a:bodyPr wrap="none" rtlCol="0">
            <a:spAutoFit/>
          </a:bodyPr>
          <a:lstStyle/>
          <a:p>
            <a:r>
              <a:rPr kumimoji="1" lang="ja-JP" altLang="en-US" sz="3200" b="1" dirty="0"/>
              <a:t>○季節進行に伴う北海道東部の地域性の結論</a:t>
            </a:r>
          </a:p>
        </p:txBody>
      </p:sp>
      <p:sp>
        <p:nvSpPr>
          <p:cNvPr id="22" name="テキスト ボックス 21"/>
          <p:cNvSpPr txBox="1"/>
          <p:nvPr/>
        </p:nvSpPr>
        <p:spPr>
          <a:xfrm rot="21202870">
            <a:off x="3884090" y="4352124"/>
            <a:ext cx="5165376" cy="1938992"/>
          </a:xfrm>
          <a:prstGeom prst="rect">
            <a:avLst/>
          </a:prstGeom>
          <a:noFill/>
          <a:ln w="6350">
            <a:noFill/>
          </a:ln>
        </p:spPr>
        <p:txBody>
          <a:bodyPr vert="horz" wrap="square" rtlCol="0">
            <a:spAutoFit/>
          </a:bodyPr>
          <a:lstStyle/>
          <a:p>
            <a:r>
              <a:rPr kumimoji="1" lang="ja-JP" altLang="en-US" sz="7200" dirty="0">
                <a:ln w="19050">
                  <a:solidFill>
                    <a:schemeClr val="bg1"/>
                  </a:solidFill>
                </a:ln>
                <a:solidFill>
                  <a:srgbClr val="112DFB"/>
                </a:solidFill>
                <a:latin typeface="HG創英角ﾎﾟｯﾌﾟ体" panose="040B0A09000000000000" pitchFamily="49" charset="-128"/>
                <a:ea typeface="HG創英角ﾎﾟｯﾌﾟ体" panose="040B0A09000000000000" pitchFamily="49" charset="-128"/>
              </a:rPr>
              <a:t>より</a:t>
            </a:r>
            <a:r>
              <a:rPr kumimoji="1" lang="ja-JP" altLang="en-US" sz="4800" dirty="0">
                <a:ln w="19050">
                  <a:solidFill>
                    <a:schemeClr val="bg1"/>
                  </a:solidFill>
                </a:ln>
                <a:solidFill>
                  <a:srgbClr val="112DFB"/>
                </a:solidFill>
                <a:latin typeface="HG創英角ﾎﾟｯﾌﾟ体" panose="040B0A09000000000000" pitchFamily="49" charset="-128"/>
                <a:ea typeface="HG創英角ﾎﾟｯﾌﾟ体" panose="040B0A09000000000000" pitchFamily="49" charset="-128"/>
              </a:rPr>
              <a:t>気温を</a:t>
            </a:r>
            <a:endParaRPr kumimoji="1" lang="en-US" altLang="ja-JP" sz="4800" dirty="0">
              <a:ln w="19050">
                <a:solidFill>
                  <a:schemeClr val="bg1"/>
                </a:solidFill>
              </a:ln>
              <a:solidFill>
                <a:srgbClr val="112DFB"/>
              </a:solidFill>
              <a:latin typeface="HG創英角ﾎﾟｯﾌﾟ体" panose="040B0A09000000000000" pitchFamily="49" charset="-128"/>
              <a:ea typeface="HG創英角ﾎﾟｯﾌﾟ体" panose="040B0A09000000000000" pitchFamily="49" charset="-128"/>
            </a:endParaRPr>
          </a:p>
          <a:p>
            <a:r>
              <a:rPr kumimoji="1" lang="ja-JP" altLang="en-US" sz="4800" dirty="0">
                <a:ln w="19050">
                  <a:solidFill>
                    <a:schemeClr val="bg1"/>
                  </a:solidFill>
                </a:ln>
                <a:solidFill>
                  <a:srgbClr val="112DFB"/>
                </a:solidFill>
                <a:latin typeface="HG創英角ﾎﾟｯﾌﾟ体" panose="040B0A09000000000000" pitchFamily="49" charset="-128"/>
                <a:ea typeface="HG創英角ﾎﾟｯﾌﾟ体" panose="040B0A09000000000000" pitchFamily="49" charset="-128"/>
              </a:rPr>
              <a:t>下げる風となる！</a:t>
            </a:r>
          </a:p>
        </p:txBody>
      </p:sp>
      <p:sp>
        <p:nvSpPr>
          <p:cNvPr id="34" name="テキスト ボックス 33"/>
          <p:cNvSpPr txBox="1"/>
          <p:nvPr/>
        </p:nvSpPr>
        <p:spPr>
          <a:xfrm>
            <a:off x="407053" y="1548499"/>
            <a:ext cx="5929828" cy="1077218"/>
          </a:xfrm>
          <a:prstGeom prst="rect">
            <a:avLst/>
          </a:prstGeom>
          <a:noFill/>
        </p:spPr>
        <p:txBody>
          <a:bodyPr wrap="none" rtlCol="0">
            <a:spAutoFit/>
          </a:bodyPr>
          <a:lstStyle/>
          <a:p>
            <a:r>
              <a:rPr kumimoji="1" lang="en-US" altLang="ja-JP" sz="3600" b="1" dirty="0"/>
              <a:t>5</a:t>
            </a:r>
            <a:r>
              <a:rPr kumimoji="1" lang="ja-JP" altLang="en-US" sz="3600" b="1" dirty="0"/>
              <a:t>月想定</a:t>
            </a:r>
            <a:endParaRPr kumimoji="1" lang="en-US" altLang="ja-JP" sz="3600" b="1" dirty="0"/>
          </a:p>
          <a:p>
            <a:r>
              <a:rPr kumimoji="1" lang="ja-JP" altLang="en-US" sz="2800" b="1" dirty="0">
                <a:solidFill>
                  <a:srgbClr val="00B0F0"/>
                </a:solidFill>
              </a:rPr>
              <a:t>海面水温</a:t>
            </a:r>
            <a:r>
              <a:rPr kumimoji="1" lang="ja-JP" altLang="en-US" sz="2800" b="1" dirty="0"/>
              <a:t>＜</a:t>
            </a:r>
            <a:r>
              <a:rPr kumimoji="1" lang="ja-JP" altLang="en-US" sz="2800" b="1" dirty="0">
                <a:solidFill>
                  <a:srgbClr val="FF0000"/>
                </a:solidFill>
              </a:rPr>
              <a:t>陸地の最高気温</a:t>
            </a:r>
            <a:r>
              <a:rPr kumimoji="1" lang="ja-JP" altLang="en-US" sz="2800" b="1" dirty="0"/>
              <a:t>　のとき</a:t>
            </a:r>
          </a:p>
        </p:txBody>
      </p:sp>
      <p:grpSp>
        <p:nvGrpSpPr>
          <p:cNvPr id="12" name="グループ化 11"/>
          <p:cNvGrpSpPr/>
          <p:nvPr/>
        </p:nvGrpSpPr>
        <p:grpSpPr>
          <a:xfrm>
            <a:off x="4774345" y="196900"/>
            <a:ext cx="2174221" cy="5236194"/>
            <a:chOff x="4774345" y="196900"/>
            <a:chExt cx="2174221" cy="5236194"/>
          </a:xfrm>
        </p:grpSpPr>
        <p:sp>
          <p:nvSpPr>
            <p:cNvPr id="31" name="下矢印 30"/>
            <p:cNvSpPr/>
            <p:nvPr/>
          </p:nvSpPr>
          <p:spPr>
            <a:xfrm>
              <a:off x="4774345" y="1285234"/>
              <a:ext cx="1608309" cy="4147860"/>
            </a:xfrm>
            <a:prstGeom prst="downArrow">
              <a:avLst>
                <a:gd name="adj1" fmla="val 61872"/>
                <a:gd name="adj2" fmla="val 75424"/>
              </a:avLst>
            </a:prstGeom>
            <a:solidFill>
              <a:srgbClr val="66EEFF"/>
            </a:solidFill>
            <a:ln>
              <a:noFill/>
            </a:ln>
            <a:effectLst>
              <a:outerShdw blurRad="44450" dist="27940" dir="5400000" algn="ctr">
                <a:srgbClr val="000000">
                  <a:alpha val="32000"/>
                </a:srgbClr>
              </a:outerShdw>
            </a:effectLst>
            <a:scene3d>
              <a:camera prst="orthographicFront">
                <a:rot lat="17400000" lon="2400000" rev="18600000"/>
              </a:camera>
              <a:lightRig rig="freezing" dir="t"/>
            </a:scene3d>
            <a:sp3d extrusionH="152400">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en-US" altLang="ja-JP" dirty="0"/>
            </a:p>
          </p:txBody>
        </p:sp>
        <p:sp>
          <p:nvSpPr>
            <p:cNvPr id="35" name="テキスト ボックス 34"/>
            <p:cNvSpPr txBox="1"/>
            <p:nvPr/>
          </p:nvSpPr>
          <p:spPr>
            <a:xfrm rot="18863211">
              <a:off x="4637952" y="1984294"/>
              <a:ext cx="4098008" cy="523220"/>
            </a:xfrm>
            <a:prstGeom prst="rect">
              <a:avLst/>
            </a:prstGeom>
            <a:noFill/>
            <a:ln w="6350">
              <a:noFill/>
            </a:ln>
          </p:spPr>
          <p:txBody>
            <a:bodyPr vert="horz" wrap="square" rtlCol="0">
              <a:spAutoFit/>
            </a:bodyPr>
            <a:lstStyle/>
            <a:p>
              <a:r>
                <a:rPr kumimoji="1" lang="en-US" altLang="ja-JP" sz="2800" b="1" dirty="0">
                  <a:ln w="19050">
                    <a:noFill/>
                  </a:ln>
                  <a:solidFill>
                    <a:schemeClr val="bg1"/>
                  </a:solidFill>
                  <a:latin typeface="+mn-ea"/>
                </a:rPr>
                <a:t>Wind</a:t>
              </a:r>
              <a:endParaRPr kumimoji="1" lang="ja-JP" altLang="en-US" sz="2800" b="1" dirty="0">
                <a:ln w="19050">
                  <a:noFill/>
                </a:ln>
                <a:solidFill>
                  <a:schemeClr val="bg1"/>
                </a:solidFill>
                <a:latin typeface="+mn-ea"/>
              </a:endParaRPr>
            </a:p>
          </p:txBody>
        </p:sp>
      </p:grpSp>
      <p:sp>
        <p:nvSpPr>
          <p:cNvPr id="17" name="テキスト ボックス 16"/>
          <p:cNvSpPr txBox="1"/>
          <p:nvPr/>
        </p:nvSpPr>
        <p:spPr>
          <a:xfrm>
            <a:off x="791307" y="2571432"/>
            <a:ext cx="7561385" cy="2062103"/>
          </a:xfrm>
          <a:prstGeom prst="rect">
            <a:avLst/>
          </a:prstGeom>
          <a:solidFill>
            <a:srgbClr val="E2144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kumimoji="1" lang="ja-JP" altLang="en-US" sz="3200" b="1" dirty="0">
                <a:solidFill>
                  <a:schemeClr val="bg1"/>
                </a:solidFill>
              </a:rPr>
              <a:t>北海道東部の春に着目した結果、気温急変の気候学的見解の一つとして、気温の急低下の大きさは海と陸の温度コントラストが重要になることが示唆された。</a:t>
            </a:r>
            <a:endParaRPr kumimoji="1" lang="en-US" altLang="ja-JP" sz="3200" b="1" dirty="0">
              <a:solidFill>
                <a:schemeClr val="bg1"/>
              </a:solidFill>
            </a:endParaRPr>
          </a:p>
        </p:txBody>
      </p:sp>
      <p:sp>
        <p:nvSpPr>
          <p:cNvPr id="36" name="テキスト ボックス 35"/>
          <p:cNvSpPr txBox="1"/>
          <p:nvPr/>
        </p:nvSpPr>
        <p:spPr>
          <a:xfrm rot="16038867">
            <a:off x="7186023" y="1322523"/>
            <a:ext cx="1015663" cy="1447562"/>
          </a:xfrm>
          <a:prstGeom prst="rect">
            <a:avLst/>
          </a:prstGeom>
          <a:noFill/>
        </p:spPr>
        <p:txBody>
          <a:bodyPr vert="eaVert" wrap="square" rtlCol="0">
            <a:spAutoFit/>
          </a:bodyPr>
          <a:lstStyle/>
          <a:p>
            <a:r>
              <a:rPr kumimoji="1" lang="en-US" altLang="ja-JP" sz="54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rPr>
              <a:t>NEW</a:t>
            </a:r>
            <a:endParaRPr kumimoji="1" lang="ja-JP" altLang="en-US" sz="44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7438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グラフ 41"/>
          <p:cNvGraphicFramePr>
            <a:graphicFrameLocks/>
          </p:cNvGraphicFramePr>
          <p:nvPr>
            <p:extLst>
              <p:ext uri="{D42A27DB-BD31-4B8C-83A1-F6EECF244321}">
                <p14:modId xmlns:p14="http://schemas.microsoft.com/office/powerpoint/2010/main" val="481254159"/>
              </p:ext>
            </p:extLst>
          </p:nvPr>
        </p:nvGraphicFramePr>
        <p:xfrm>
          <a:off x="5032659" y="656097"/>
          <a:ext cx="2517386" cy="2533146"/>
        </p:xfrm>
        <a:graphic>
          <a:graphicData uri="http://schemas.openxmlformats.org/drawingml/2006/chart">
            <c:chart xmlns:c="http://schemas.openxmlformats.org/drawingml/2006/chart" xmlns:r="http://schemas.openxmlformats.org/officeDocument/2006/relationships" r:id="rId3"/>
          </a:graphicData>
        </a:graphic>
      </p:graphicFrame>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16" name="グループ化 15"/>
          <p:cNvGrpSpPr/>
          <p:nvPr/>
        </p:nvGrpSpPr>
        <p:grpSpPr>
          <a:xfrm>
            <a:off x="-1698173" y="5933661"/>
            <a:ext cx="278296" cy="924339"/>
            <a:chOff x="-1" y="5933661"/>
            <a:chExt cx="278296" cy="924339"/>
          </a:xfrm>
        </p:grpSpPr>
        <p:sp>
          <p:nvSpPr>
            <p:cNvPr id="17" name="正方形/長方形 16"/>
            <p:cNvSpPr/>
            <p:nvPr/>
          </p:nvSpPr>
          <p:spPr>
            <a:xfrm>
              <a:off x="0" y="6549887"/>
              <a:ext cx="278295" cy="308113"/>
            </a:xfrm>
            <a:prstGeom prst="rect">
              <a:avLst/>
            </a:prstGeom>
            <a:solidFill>
              <a:srgbClr val="112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0" y="6241774"/>
              <a:ext cx="278295" cy="308113"/>
            </a:xfrm>
            <a:prstGeom prst="rect">
              <a:avLst/>
            </a:prstGeom>
            <a:solidFill>
              <a:srgbClr val="E2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 y="5933661"/>
              <a:ext cx="278295" cy="308113"/>
            </a:xfrm>
            <a:prstGeom prst="rect">
              <a:avLst/>
            </a:prstGeom>
            <a:solidFill>
              <a:srgbClr val="A4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213868" y="1554427"/>
            <a:ext cx="728084" cy="523220"/>
          </a:xfrm>
          <a:prstGeom prst="rect">
            <a:avLst/>
          </a:prstGeom>
          <a:noFill/>
        </p:spPr>
        <p:txBody>
          <a:bodyPr wrap="none" rtlCol="0">
            <a:spAutoFit/>
          </a:bodyPr>
          <a:lstStyle/>
          <a:p>
            <a:r>
              <a:rPr kumimoji="1" lang="en-US" altLang="ja-JP" sz="2800" b="1" dirty="0"/>
              <a:t>3</a:t>
            </a:r>
            <a:r>
              <a:rPr kumimoji="1" lang="ja-JP" altLang="en-US" sz="2800" b="1" dirty="0"/>
              <a:t>月</a:t>
            </a:r>
            <a:endParaRPr kumimoji="1" lang="ja-JP" altLang="en-US" sz="1600" b="1" dirty="0"/>
          </a:p>
        </p:txBody>
      </p:sp>
      <p:sp>
        <p:nvSpPr>
          <p:cNvPr id="27" name="テキスト ボックス 26"/>
          <p:cNvSpPr txBox="1"/>
          <p:nvPr/>
        </p:nvSpPr>
        <p:spPr>
          <a:xfrm>
            <a:off x="213868" y="3383038"/>
            <a:ext cx="728084" cy="523220"/>
          </a:xfrm>
          <a:prstGeom prst="rect">
            <a:avLst/>
          </a:prstGeom>
          <a:noFill/>
        </p:spPr>
        <p:txBody>
          <a:bodyPr wrap="none" rtlCol="0">
            <a:spAutoFit/>
          </a:bodyPr>
          <a:lstStyle/>
          <a:p>
            <a:r>
              <a:rPr kumimoji="1" lang="en-US" altLang="ja-JP" sz="2800" b="1" dirty="0"/>
              <a:t>4</a:t>
            </a:r>
            <a:r>
              <a:rPr kumimoji="1" lang="ja-JP" altLang="en-US" sz="2800" b="1" dirty="0"/>
              <a:t>月</a:t>
            </a:r>
            <a:endParaRPr kumimoji="1" lang="ja-JP" altLang="en-US" sz="1600" b="1" dirty="0"/>
          </a:p>
        </p:txBody>
      </p:sp>
      <p:sp>
        <p:nvSpPr>
          <p:cNvPr id="28" name="テキスト ボックス 27"/>
          <p:cNvSpPr txBox="1"/>
          <p:nvPr/>
        </p:nvSpPr>
        <p:spPr>
          <a:xfrm>
            <a:off x="1090863" y="-1973179"/>
            <a:ext cx="2487669" cy="646331"/>
          </a:xfrm>
          <a:prstGeom prst="rect">
            <a:avLst/>
          </a:prstGeom>
          <a:noFill/>
        </p:spPr>
        <p:txBody>
          <a:bodyPr wrap="none" rtlCol="0">
            <a:spAutoFit/>
          </a:bodyPr>
          <a:lstStyle/>
          <a:p>
            <a:r>
              <a:rPr kumimoji="1" lang="ja-JP" altLang="en-US" dirty="0"/>
              <a:t>最大瞬間風速</a:t>
            </a:r>
            <a:endParaRPr kumimoji="1" lang="en-US" altLang="ja-JP" dirty="0"/>
          </a:p>
          <a:p>
            <a:r>
              <a:rPr kumimoji="1" lang="ja-JP" altLang="en-US" dirty="0"/>
              <a:t>風向と風速の</a:t>
            </a:r>
            <a:r>
              <a:rPr kumimoji="1" lang="en-US" altLang="ja-JP" dirty="0"/>
              <a:t>wind</a:t>
            </a:r>
            <a:r>
              <a:rPr kumimoji="1" lang="ja-JP" altLang="en-US" dirty="0"/>
              <a:t> </a:t>
            </a:r>
            <a:r>
              <a:rPr kumimoji="1" lang="en-US" altLang="ja-JP" dirty="0"/>
              <a:t>rose</a:t>
            </a:r>
          </a:p>
        </p:txBody>
      </p:sp>
      <p:sp>
        <p:nvSpPr>
          <p:cNvPr id="32" name="テキスト ボックス 31"/>
          <p:cNvSpPr txBox="1"/>
          <p:nvPr/>
        </p:nvSpPr>
        <p:spPr>
          <a:xfrm>
            <a:off x="288518" y="5517885"/>
            <a:ext cx="728084" cy="523220"/>
          </a:xfrm>
          <a:prstGeom prst="rect">
            <a:avLst/>
          </a:prstGeom>
          <a:noFill/>
        </p:spPr>
        <p:txBody>
          <a:bodyPr wrap="none" rtlCol="0">
            <a:spAutoFit/>
          </a:bodyPr>
          <a:lstStyle/>
          <a:p>
            <a:r>
              <a:rPr kumimoji="1" lang="en-US" altLang="ja-JP" sz="2800" b="1" dirty="0"/>
              <a:t>5</a:t>
            </a:r>
            <a:r>
              <a:rPr kumimoji="1" lang="ja-JP" altLang="en-US" sz="2800" b="1" dirty="0"/>
              <a:t>月</a:t>
            </a:r>
            <a:endParaRPr kumimoji="1" lang="ja-JP" altLang="en-US" sz="1600" b="1" dirty="0"/>
          </a:p>
        </p:txBody>
      </p:sp>
      <p:sp>
        <p:nvSpPr>
          <p:cNvPr id="3" name="テキスト ボックス 2"/>
          <p:cNvSpPr txBox="1"/>
          <p:nvPr/>
        </p:nvSpPr>
        <p:spPr>
          <a:xfrm>
            <a:off x="5433699" y="591851"/>
            <a:ext cx="1723549" cy="400110"/>
          </a:xfrm>
          <a:prstGeom prst="rect">
            <a:avLst/>
          </a:prstGeom>
          <a:noFill/>
        </p:spPr>
        <p:txBody>
          <a:bodyPr wrap="none" rtlCol="0">
            <a:spAutoFit/>
          </a:bodyPr>
          <a:lstStyle/>
          <a:p>
            <a:r>
              <a:rPr kumimoji="1" lang="ja-JP" altLang="en-US" sz="2000" b="1" dirty="0">
                <a:solidFill>
                  <a:srgbClr val="E2144F"/>
                </a:solidFill>
              </a:rPr>
              <a:t>急上昇した日</a:t>
            </a:r>
          </a:p>
        </p:txBody>
      </p:sp>
      <p:graphicFrame>
        <p:nvGraphicFramePr>
          <p:cNvPr id="34" name="グラフ 33"/>
          <p:cNvGraphicFramePr>
            <a:graphicFrameLocks/>
          </p:cNvGraphicFramePr>
          <p:nvPr>
            <p:extLst>
              <p:ext uri="{D42A27DB-BD31-4B8C-83A1-F6EECF244321}">
                <p14:modId xmlns:p14="http://schemas.microsoft.com/office/powerpoint/2010/main" val="3716693960"/>
              </p:ext>
            </p:extLst>
          </p:nvPr>
        </p:nvGraphicFramePr>
        <p:xfrm>
          <a:off x="620506" y="4600678"/>
          <a:ext cx="2513026" cy="25331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グラフ 34"/>
          <p:cNvGraphicFramePr>
            <a:graphicFrameLocks/>
          </p:cNvGraphicFramePr>
          <p:nvPr>
            <p:extLst>
              <p:ext uri="{D42A27DB-BD31-4B8C-83A1-F6EECF244321}">
                <p14:modId xmlns:p14="http://schemas.microsoft.com/office/powerpoint/2010/main" val="681794836"/>
              </p:ext>
            </p:extLst>
          </p:nvPr>
        </p:nvGraphicFramePr>
        <p:xfrm>
          <a:off x="5032354" y="4600678"/>
          <a:ext cx="2513026" cy="25331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グラフ 35"/>
          <p:cNvGraphicFramePr>
            <a:graphicFrameLocks/>
          </p:cNvGraphicFramePr>
          <p:nvPr>
            <p:extLst>
              <p:ext uri="{D42A27DB-BD31-4B8C-83A1-F6EECF244321}">
                <p14:modId xmlns:p14="http://schemas.microsoft.com/office/powerpoint/2010/main" val="1370073951"/>
              </p:ext>
            </p:extLst>
          </p:nvPr>
        </p:nvGraphicFramePr>
        <p:xfrm>
          <a:off x="2895587" y="4600678"/>
          <a:ext cx="2513026" cy="25331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7" name="グラフ 36"/>
          <p:cNvGraphicFramePr>
            <a:graphicFrameLocks/>
          </p:cNvGraphicFramePr>
          <p:nvPr>
            <p:extLst>
              <p:ext uri="{D42A27DB-BD31-4B8C-83A1-F6EECF244321}">
                <p14:modId xmlns:p14="http://schemas.microsoft.com/office/powerpoint/2010/main" val="1414926613"/>
              </p:ext>
            </p:extLst>
          </p:nvPr>
        </p:nvGraphicFramePr>
        <p:xfrm>
          <a:off x="618478" y="2623669"/>
          <a:ext cx="2517386" cy="253314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8" name="グラフ 37"/>
          <p:cNvGraphicFramePr>
            <a:graphicFrameLocks/>
          </p:cNvGraphicFramePr>
          <p:nvPr>
            <p:extLst>
              <p:ext uri="{D42A27DB-BD31-4B8C-83A1-F6EECF244321}">
                <p14:modId xmlns:p14="http://schemas.microsoft.com/office/powerpoint/2010/main" val="687353219"/>
              </p:ext>
            </p:extLst>
          </p:nvPr>
        </p:nvGraphicFramePr>
        <p:xfrm>
          <a:off x="5032659" y="2623669"/>
          <a:ext cx="2517386" cy="253314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グラフ 38"/>
          <p:cNvGraphicFramePr>
            <a:graphicFrameLocks/>
          </p:cNvGraphicFramePr>
          <p:nvPr>
            <p:extLst>
              <p:ext uri="{D42A27DB-BD31-4B8C-83A1-F6EECF244321}">
                <p14:modId xmlns:p14="http://schemas.microsoft.com/office/powerpoint/2010/main" val="907378436"/>
              </p:ext>
            </p:extLst>
          </p:nvPr>
        </p:nvGraphicFramePr>
        <p:xfrm>
          <a:off x="2895892" y="2623669"/>
          <a:ext cx="2517386" cy="253314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0" name="グラフ 39"/>
          <p:cNvGraphicFramePr>
            <a:graphicFrameLocks/>
          </p:cNvGraphicFramePr>
          <p:nvPr>
            <p:extLst>
              <p:ext uri="{D42A27DB-BD31-4B8C-83A1-F6EECF244321}">
                <p14:modId xmlns:p14="http://schemas.microsoft.com/office/powerpoint/2010/main" val="696350309"/>
              </p:ext>
            </p:extLst>
          </p:nvPr>
        </p:nvGraphicFramePr>
        <p:xfrm>
          <a:off x="618478" y="656097"/>
          <a:ext cx="2517386" cy="253314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グラフ 40"/>
          <p:cNvGraphicFramePr>
            <a:graphicFrameLocks/>
          </p:cNvGraphicFramePr>
          <p:nvPr>
            <p:extLst>
              <p:ext uri="{D42A27DB-BD31-4B8C-83A1-F6EECF244321}">
                <p14:modId xmlns:p14="http://schemas.microsoft.com/office/powerpoint/2010/main" val="3008044196"/>
              </p:ext>
            </p:extLst>
          </p:nvPr>
        </p:nvGraphicFramePr>
        <p:xfrm>
          <a:off x="2895892" y="656097"/>
          <a:ext cx="2517386" cy="2533146"/>
        </p:xfrm>
        <a:graphic>
          <a:graphicData uri="http://schemas.openxmlformats.org/drawingml/2006/chart">
            <c:chart xmlns:c="http://schemas.openxmlformats.org/drawingml/2006/chart" xmlns:r="http://schemas.openxmlformats.org/officeDocument/2006/relationships" r:id="rId11"/>
          </a:graphicData>
        </a:graphic>
      </p:graphicFrame>
      <p:sp>
        <p:nvSpPr>
          <p:cNvPr id="2" name="テキスト ボックス 1"/>
          <p:cNvSpPr txBox="1"/>
          <p:nvPr/>
        </p:nvSpPr>
        <p:spPr>
          <a:xfrm>
            <a:off x="150497" y="591851"/>
            <a:ext cx="3005951" cy="400110"/>
          </a:xfrm>
          <a:prstGeom prst="rect">
            <a:avLst/>
          </a:prstGeom>
          <a:noFill/>
        </p:spPr>
        <p:txBody>
          <a:bodyPr wrap="none" rtlCol="0">
            <a:spAutoFit/>
          </a:bodyPr>
          <a:lstStyle/>
          <a:p>
            <a:r>
              <a:rPr kumimoji="1" lang="ja-JP" altLang="en-US" sz="2000" b="1" dirty="0"/>
              <a:t>日最大瞬間風速の風配図</a:t>
            </a:r>
          </a:p>
        </p:txBody>
      </p:sp>
      <p:sp>
        <p:nvSpPr>
          <p:cNvPr id="33" name="テキスト ボックス 32"/>
          <p:cNvSpPr txBox="1"/>
          <p:nvPr/>
        </p:nvSpPr>
        <p:spPr>
          <a:xfrm>
            <a:off x="3298365" y="591851"/>
            <a:ext cx="1723549" cy="400110"/>
          </a:xfrm>
          <a:prstGeom prst="rect">
            <a:avLst/>
          </a:prstGeom>
          <a:noFill/>
        </p:spPr>
        <p:txBody>
          <a:bodyPr wrap="none" rtlCol="0">
            <a:spAutoFit/>
          </a:bodyPr>
          <a:lstStyle/>
          <a:p>
            <a:r>
              <a:rPr kumimoji="1" lang="ja-JP" altLang="en-US" sz="2000" b="1" dirty="0">
                <a:solidFill>
                  <a:srgbClr val="112DFB"/>
                </a:solidFill>
              </a:rPr>
              <a:t>急低下した日</a:t>
            </a:r>
          </a:p>
        </p:txBody>
      </p:sp>
      <p:sp>
        <p:nvSpPr>
          <p:cNvPr id="5" name="正方形/長方形 4"/>
          <p:cNvSpPr/>
          <p:nvPr/>
        </p:nvSpPr>
        <p:spPr>
          <a:xfrm>
            <a:off x="7555883" y="5637488"/>
            <a:ext cx="1881920" cy="1015663"/>
          </a:xfrm>
          <a:prstGeom prst="rect">
            <a:avLst/>
          </a:prstGeom>
        </p:spPr>
        <p:txBody>
          <a:bodyPr wrap="square">
            <a:spAutoFit/>
          </a:bodyPr>
          <a:lstStyle/>
          <a:p>
            <a:r>
              <a:rPr kumimoji="1" lang="ja-JP" altLang="en-US" sz="2000" b="1" dirty="0">
                <a:solidFill>
                  <a:srgbClr val="00B0F0"/>
                </a:solidFill>
                <a:latin typeface="+mn-ea"/>
              </a:rPr>
              <a:t>青 </a:t>
            </a:r>
            <a:r>
              <a:rPr kumimoji="1" lang="en-US" altLang="ja-JP" sz="2000" b="1" dirty="0">
                <a:solidFill>
                  <a:srgbClr val="00B0F0"/>
                </a:solidFill>
                <a:latin typeface="+mn-ea"/>
              </a:rPr>
              <a:t>0~4m/s</a:t>
            </a:r>
          </a:p>
          <a:p>
            <a:r>
              <a:rPr kumimoji="1" lang="ja-JP" altLang="en-US" sz="2000" b="1" dirty="0">
                <a:solidFill>
                  <a:srgbClr val="92D050"/>
                </a:solidFill>
                <a:latin typeface="+mn-ea"/>
              </a:rPr>
              <a:t>緑 </a:t>
            </a:r>
            <a:r>
              <a:rPr kumimoji="1" lang="en-US" altLang="ja-JP" sz="2000" b="1" dirty="0">
                <a:solidFill>
                  <a:srgbClr val="92D050"/>
                </a:solidFill>
                <a:latin typeface="+mn-ea"/>
              </a:rPr>
              <a:t>5~9m/s</a:t>
            </a:r>
          </a:p>
          <a:p>
            <a:r>
              <a:rPr kumimoji="1" lang="ja-JP" altLang="en-US" sz="2000" b="1" dirty="0">
                <a:solidFill>
                  <a:srgbClr val="FF0000"/>
                </a:solidFill>
                <a:latin typeface="+mn-ea"/>
              </a:rPr>
              <a:t>赤 </a:t>
            </a:r>
            <a:r>
              <a:rPr kumimoji="1" lang="en-US" altLang="ja-JP" sz="2000" b="1" dirty="0">
                <a:solidFill>
                  <a:srgbClr val="FF0000"/>
                </a:solidFill>
                <a:latin typeface="+mn-ea"/>
              </a:rPr>
              <a:t>10~m/s</a:t>
            </a:r>
          </a:p>
        </p:txBody>
      </p:sp>
      <p:pic>
        <p:nvPicPr>
          <p:cNvPr id="29" name="図 28"/>
          <p:cNvPicPr>
            <a:picLocks noChangeAspect="1"/>
          </p:cNvPicPr>
          <p:nvPr/>
        </p:nvPicPr>
        <p:blipFill rotWithShape="1">
          <a:blip r:embed="rId12"/>
          <a:srcRect t="38348"/>
          <a:stretch/>
        </p:blipFill>
        <p:spPr>
          <a:xfrm>
            <a:off x="7181012" y="1011674"/>
            <a:ext cx="2119027" cy="1848767"/>
          </a:xfrm>
          <a:prstGeom prst="rect">
            <a:avLst/>
          </a:prstGeom>
        </p:spPr>
      </p:pic>
    </p:spTree>
    <p:extLst>
      <p:ext uri="{BB962C8B-B14F-4D97-AF65-F5344CB8AC3E}">
        <p14:creationId xmlns:p14="http://schemas.microsoft.com/office/powerpoint/2010/main" val="58133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参考引用文献</a:t>
            </a:r>
          </a:p>
        </p:txBody>
      </p:sp>
      <p:sp>
        <p:nvSpPr>
          <p:cNvPr id="3" name="コンテンツ プレースホルダー 2"/>
          <p:cNvSpPr>
            <a:spLocks noGrp="1"/>
          </p:cNvSpPr>
          <p:nvPr>
            <p:ph idx="1"/>
          </p:nvPr>
        </p:nvSpPr>
        <p:spPr/>
        <p:txBody>
          <a:bodyPr>
            <a:normAutofit fontScale="92500" lnSpcReduction="20000"/>
          </a:bodyPr>
          <a:lstStyle/>
          <a:p>
            <a:r>
              <a:rPr lang="ja-JP" altLang="en-US" dirty="0"/>
              <a:t>おでん </a:t>
            </a:r>
            <a:r>
              <a:rPr lang="en-US" altLang="ja-JP" dirty="0"/>
              <a:t>-</a:t>
            </a:r>
            <a:r>
              <a:rPr lang="ja-JP" altLang="en-US" dirty="0"/>
              <a:t> セブン</a:t>
            </a:r>
            <a:r>
              <a:rPr lang="en-US" altLang="ja-JP" dirty="0"/>
              <a:t>-</a:t>
            </a:r>
            <a:r>
              <a:rPr lang="ja-JP" altLang="en-US" dirty="0"/>
              <a:t>イレブンｰ 近くて便利</a:t>
            </a:r>
            <a:r>
              <a:rPr lang="en-US" altLang="ja-JP" dirty="0"/>
              <a:t>http://www.sej.co.jp/i/products/oden</a:t>
            </a:r>
          </a:p>
          <a:p>
            <a:r>
              <a:rPr lang="ja-JP" altLang="en-US" dirty="0"/>
              <a:t>式会社ライフビジネスウェザー 生活気象ラボ　おでんと気温の関係 </a:t>
            </a:r>
            <a:r>
              <a:rPr lang="en-US" altLang="ja-JP" dirty="0">
                <a:hlinkClick r:id="rId2"/>
              </a:rPr>
              <a:t>http://lab.lbw.jp/c-ok-oden.html</a:t>
            </a:r>
            <a:endParaRPr lang="en-US" altLang="ja-JP" dirty="0"/>
          </a:p>
          <a:p>
            <a:r>
              <a:rPr lang="ja-JP" altLang="ja-JP" dirty="0"/>
              <a:t>常盤勝美（</a:t>
            </a:r>
            <a:r>
              <a:rPr lang="en-US" altLang="ja-JP" dirty="0"/>
              <a:t>2012</a:t>
            </a:r>
            <a:r>
              <a:rPr lang="ja-JP" altLang="ja-JP" dirty="0"/>
              <a:t>）マーチャンダイジングと季節</a:t>
            </a:r>
            <a:r>
              <a:rPr lang="en-US" altLang="ja-JP" dirty="0"/>
              <a:t>. </a:t>
            </a:r>
            <a:r>
              <a:rPr lang="ja-JP" altLang="ja-JP" dirty="0"/>
              <a:t>地球環境</a:t>
            </a:r>
            <a:r>
              <a:rPr lang="en-US" altLang="ja-JP" dirty="0"/>
              <a:t>, Vol </a:t>
            </a:r>
            <a:r>
              <a:rPr lang="en-US" altLang="ja-JP" b="1" dirty="0"/>
              <a:t>17</a:t>
            </a:r>
            <a:r>
              <a:rPr lang="en-US" altLang="ja-JP" dirty="0"/>
              <a:t>, No.1, 99-106.</a:t>
            </a:r>
          </a:p>
          <a:p>
            <a:r>
              <a:rPr lang="ja-JP" altLang="en-US" dirty="0"/>
              <a:t>津市地方気象台 </a:t>
            </a:r>
            <a:r>
              <a:rPr lang="en-US" altLang="ja-JP" dirty="0">
                <a:hlinkClick r:id="rId3"/>
              </a:rPr>
              <a:t>http://www.jma-net.go.jp/tsu/guid/location.html</a:t>
            </a:r>
            <a:endParaRPr lang="en-US" altLang="ja-JP" dirty="0"/>
          </a:p>
          <a:p>
            <a:r>
              <a:rPr lang="en-US" altLang="ja-JP" dirty="0"/>
              <a:t>TBS</a:t>
            </a:r>
            <a:r>
              <a:rPr lang="ja-JP" altLang="en-US" dirty="0"/>
              <a:t>お天気ガイド予想最高気温（全国）</a:t>
            </a:r>
            <a:r>
              <a:rPr lang="en-US" altLang="ja-JP" dirty="0"/>
              <a:t>http://www.tbs.co.jp/weather/forecast/temp/high/</a:t>
            </a:r>
            <a:endParaRPr lang="ja-JP" altLang="en-US" dirty="0"/>
          </a:p>
          <a:p>
            <a:r>
              <a:rPr lang="ja-JP" altLang="en-US" dirty="0"/>
              <a:t>高・低気圧</a:t>
            </a:r>
            <a:r>
              <a:rPr lang="en-US" altLang="ja-JP" dirty="0"/>
              <a:t>,</a:t>
            </a:r>
            <a:r>
              <a:rPr lang="ja-JP" altLang="en-US" dirty="0"/>
              <a:t> 前線 </a:t>
            </a:r>
            <a:r>
              <a:rPr lang="en-US" altLang="ja-JP" dirty="0"/>
              <a:t>‐</a:t>
            </a:r>
            <a:r>
              <a:rPr lang="ja-JP" altLang="en-US" dirty="0"/>
              <a:t> 早崎</a:t>
            </a:r>
            <a:r>
              <a:rPr lang="en-US" altLang="ja-JP" dirty="0"/>
              <a:t>web</a:t>
            </a:r>
            <a:r>
              <a:rPr lang="ja-JP" altLang="en-US" dirty="0"/>
              <a:t>トップ </a:t>
            </a:r>
            <a:r>
              <a:rPr lang="en-US" altLang="ja-JP" dirty="0">
                <a:hlinkClick r:id="rId4"/>
              </a:rPr>
              <a:t>http://fujin.geo.kyushu-u.ac.jp/~hayasaki/meteorol/cyclone</a:t>
            </a:r>
            <a:endParaRPr lang="en-US" altLang="ja-JP" dirty="0"/>
          </a:p>
        </p:txBody>
      </p:sp>
    </p:spTree>
    <p:extLst>
      <p:ext uri="{BB962C8B-B14F-4D97-AF65-F5344CB8AC3E}">
        <p14:creationId xmlns:p14="http://schemas.microsoft.com/office/powerpoint/2010/main" val="137058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1" name="図 10"/>
          <p:cNvPicPr>
            <a:picLocks noChangeAspect="1"/>
          </p:cNvPicPr>
          <p:nvPr/>
        </p:nvPicPr>
        <p:blipFill rotWithShape="1">
          <a:blip r:embed="rId2"/>
          <a:srcRect t="-279" r="25739"/>
          <a:stretch/>
        </p:blipFill>
        <p:spPr>
          <a:xfrm>
            <a:off x="4285761" y="6909621"/>
            <a:ext cx="3682034" cy="3513483"/>
          </a:xfrm>
          <a:prstGeom prst="rect">
            <a:avLst/>
          </a:prstGeom>
        </p:spPr>
      </p:pic>
      <p:pic>
        <p:nvPicPr>
          <p:cNvPr id="12" name="図 11"/>
          <p:cNvPicPr>
            <a:picLocks noChangeAspect="1"/>
          </p:cNvPicPr>
          <p:nvPr/>
        </p:nvPicPr>
        <p:blipFill rotWithShape="1">
          <a:blip r:embed="rId3"/>
          <a:srcRect t="6173" r="25049"/>
          <a:stretch/>
        </p:blipFill>
        <p:spPr>
          <a:xfrm>
            <a:off x="8152617" y="7022649"/>
            <a:ext cx="3716215" cy="3287426"/>
          </a:xfrm>
          <a:prstGeom prst="rect">
            <a:avLst/>
          </a:prstGeom>
        </p:spPr>
      </p:pic>
      <p:graphicFrame>
        <p:nvGraphicFramePr>
          <p:cNvPr id="19" name="グラフ 18"/>
          <p:cNvGraphicFramePr>
            <a:graphicFrameLocks/>
          </p:cNvGraphicFramePr>
          <p:nvPr>
            <p:extLst>
              <p:ext uri="{D42A27DB-BD31-4B8C-83A1-F6EECF244321}">
                <p14:modId xmlns:p14="http://schemas.microsoft.com/office/powerpoint/2010/main" val="1250979580"/>
              </p:ext>
            </p:extLst>
          </p:nvPr>
        </p:nvGraphicFramePr>
        <p:xfrm>
          <a:off x="-127346" y="1289538"/>
          <a:ext cx="9142392" cy="5361374"/>
        </p:xfrm>
        <a:graphic>
          <a:graphicData uri="http://schemas.openxmlformats.org/drawingml/2006/chart">
            <c:chart xmlns:c="http://schemas.openxmlformats.org/drawingml/2006/chart" xmlns:r="http://schemas.openxmlformats.org/officeDocument/2006/relationships" r:id="rId4"/>
          </a:graphicData>
        </a:graphic>
      </p:graphicFrame>
      <p:sp>
        <p:nvSpPr>
          <p:cNvPr id="20" name="テキスト ボックス 19"/>
          <p:cNvSpPr txBox="1"/>
          <p:nvPr/>
        </p:nvSpPr>
        <p:spPr>
          <a:xfrm>
            <a:off x="181565" y="789764"/>
            <a:ext cx="8833481" cy="523220"/>
          </a:xfrm>
          <a:prstGeom prst="rect">
            <a:avLst/>
          </a:prstGeom>
          <a:noFill/>
        </p:spPr>
        <p:txBody>
          <a:bodyPr wrap="square" rtlCol="0">
            <a:spAutoFit/>
          </a:bodyPr>
          <a:lstStyle/>
          <a:p>
            <a:r>
              <a:rPr kumimoji="1" lang="ja-JP" altLang="en-US" sz="2800" b="1" dirty="0"/>
              <a:t>最高気温の平均と北海道周辺の海面水温平均とその差</a:t>
            </a:r>
          </a:p>
        </p:txBody>
      </p:sp>
      <p:sp>
        <p:nvSpPr>
          <p:cNvPr id="14" name="テキスト ボックス 13"/>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4845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pic>
        <p:nvPicPr>
          <p:cNvPr id="16" name="図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55" y="-221691"/>
            <a:ext cx="5321439" cy="3991079"/>
          </a:xfrm>
          <a:prstGeom prst="rect">
            <a:avLst/>
          </a:prstGeom>
        </p:spPr>
      </p:pic>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504" y="-228584"/>
            <a:ext cx="5321439" cy="3991079"/>
          </a:xfrm>
          <a:prstGeom prst="rect">
            <a:avLst/>
          </a:prstGeom>
        </p:spPr>
      </p:pic>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090" y="-223250"/>
            <a:ext cx="5321439" cy="3991079"/>
          </a:xfrm>
          <a:prstGeom prst="rect">
            <a:avLst/>
          </a:prstGeom>
        </p:spPr>
      </p:pic>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957" y="3185726"/>
            <a:ext cx="5181141" cy="3661257"/>
          </a:xfrm>
          <a:prstGeom prst="rect">
            <a:avLst/>
          </a:prstGeom>
        </p:spPr>
      </p:pic>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7110" y="3175819"/>
            <a:ext cx="5181141" cy="3661257"/>
          </a:xfrm>
          <a:prstGeom prst="rect">
            <a:avLst/>
          </a:prstGeom>
        </p:spPr>
      </p:pic>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5172" y="3175819"/>
            <a:ext cx="5181141" cy="3661257"/>
          </a:xfrm>
          <a:prstGeom prst="rect">
            <a:avLst/>
          </a:prstGeom>
        </p:spPr>
      </p:pic>
    </p:spTree>
    <p:extLst>
      <p:ext uri="{BB962C8B-B14F-4D97-AF65-F5344CB8AC3E}">
        <p14:creationId xmlns:p14="http://schemas.microsoft.com/office/powerpoint/2010/main" val="3449068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673" y="-208058"/>
            <a:ext cx="5273882" cy="3955412"/>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182" y="-208058"/>
            <a:ext cx="5273882" cy="3955412"/>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572" y="3166606"/>
            <a:ext cx="5218264" cy="3687491"/>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0706" y="3162703"/>
            <a:ext cx="5218264" cy="3687491"/>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046" y="3170509"/>
            <a:ext cx="5218264" cy="3687491"/>
          </a:xfrm>
          <a:prstGeom prst="rect">
            <a:avLst/>
          </a:prstGeom>
        </p:spPr>
      </p:pic>
      <p:sp>
        <p:nvSpPr>
          <p:cNvPr id="15" name="テキスト ボックス 14"/>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2348" y="-208058"/>
            <a:ext cx="5273882" cy="3955412"/>
          </a:xfrm>
          <a:prstGeom prst="rect">
            <a:avLst/>
          </a:prstGeom>
        </p:spPr>
      </p:pic>
    </p:spTree>
    <p:extLst>
      <p:ext uri="{BB962C8B-B14F-4D97-AF65-F5344CB8AC3E}">
        <p14:creationId xmlns:p14="http://schemas.microsoft.com/office/powerpoint/2010/main" val="376264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7881294">
            <a:off x="3840918" y="3875926"/>
            <a:ext cx="2302355" cy="7875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本州</a:t>
            </a:r>
          </a:p>
        </p:txBody>
      </p:sp>
      <p:sp>
        <p:nvSpPr>
          <p:cNvPr id="5" name="二等辺三角形 4"/>
          <p:cNvSpPr/>
          <p:nvPr/>
        </p:nvSpPr>
        <p:spPr>
          <a:xfrm rot="5977010">
            <a:off x="5838645" y="1592350"/>
            <a:ext cx="1130308" cy="1732129"/>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北海道</a:t>
            </a:r>
          </a:p>
        </p:txBody>
      </p:sp>
      <p:sp>
        <p:nvSpPr>
          <p:cNvPr id="6" name="二等辺三角形 5"/>
          <p:cNvSpPr/>
          <p:nvPr/>
        </p:nvSpPr>
        <p:spPr>
          <a:xfrm rot="10485116">
            <a:off x="632351" y="4907422"/>
            <a:ext cx="1344713" cy="1609913"/>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九州</a:t>
            </a:r>
          </a:p>
        </p:txBody>
      </p:sp>
      <p:sp>
        <p:nvSpPr>
          <p:cNvPr id="7" name="二等辺三角形 6"/>
          <p:cNvSpPr/>
          <p:nvPr/>
        </p:nvSpPr>
        <p:spPr>
          <a:xfrm rot="10112945">
            <a:off x="2317840" y="4715082"/>
            <a:ext cx="3219643" cy="1213648"/>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片側の 2 つの角を切り取った四角形 7"/>
          <p:cNvSpPr/>
          <p:nvPr/>
        </p:nvSpPr>
        <p:spPr>
          <a:xfrm rot="10800000">
            <a:off x="1866337" y="5624543"/>
            <a:ext cx="1406943" cy="704145"/>
          </a:xfrm>
          <a:prstGeom prst="snip2Same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四国</a:t>
            </a:r>
          </a:p>
        </p:txBody>
      </p:sp>
      <p:cxnSp>
        <p:nvCxnSpPr>
          <p:cNvPr id="32" name="直線コネクタ 31"/>
          <p:cNvCxnSpPr/>
          <p:nvPr/>
        </p:nvCxnSpPr>
        <p:spPr>
          <a:xfrm>
            <a:off x="6403799" y="3987739"/>
            <a:ext cx="0" cy="2012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6403799" y="5957779"/>
            <a:ext cx="2642171" cy="18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6403800" y="4993923"/>
            <a:ext cx="775221" cy="188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702823" y="4463038"/>
            <a:ext cx="461665" cy="553998"/>
          </a:xfrm>
          <a:prstGeom prst="rect">
            <a:avLst/>
          </a:prstGeom>
          <a:noFill/>
        </p:spPr>
        <p:txBody>
          <a:bodyPr vert="eaVert" wrap="none" rtlCol="0">
            <a:spAutoFit/>
          </a:bodyPr>
          <a:lstStyle/>
          <a:p>
            <a:r>
              <a:rPr kumimoji="1" lang="ja-JP" altLang="en-US" dirty="0"/>
              <a:t>気温</a:t>
            </a:r>
          </a:p>
        </p:txBody>
      </p:sp>
      <p:sp>
        <p:nvSpPr>
          <p:cNvPr id="40" name="テキスト ボックス 39"/>
          <p:cNvSpPr txBox="1"/>
          <p:nvPr/>
        </p:nvSpPr>
        <p:spPr>
          <a:xfrm>
            <a:off x="7313894" y="6144022"/>
            <a:ext cx="646331" cy="369332"/>
          </a:xfrm>
          <a:prstGeom prst="rect">
            <a:avLst/>
          </a:prstGeom>
          <a:noFill/>
        </p:spPr>
        <p:txBody>
          <a:bodyPr wrap="none" rtlCol="0">
            <a:spAutoFit/>
          </a:bodyPr>
          <a:lstStyle/>
          <a:p>
            <a:r>
              <a:rPr kumimoji="1" lang="ja-JP" altLang="en-US" dirty="0"/>
              <a:t>時間</a:t>
            </a:r>
          </a:p>
        </p:txBody>
      </p:sp>
      <p:sp>
        <p:nvSpPr>
          <p:cNvPr id="13" name="テキスト ボックス 12"/>
          <p:cNvSpPr txBox="1"/>
          <p:nvPr/>
        </p:nvSpPr>
        <p:spPr>
          <a:xfrm>
            <a:off x="7141284" y="492251"/>
            <a:ext cx="1470274" cy="707886"/>
          </a:xfrm>
          <a:prstGeom prst="rect">
            <a:avLst/>
          </a:prstGeom>
          <a:noFill/>
        </p:spPr>
        <p:txBody>
          <a:bodyPr wrap="none" rtlCol="0">
            <a:spAutoFit/>
          </a:bodyPr>
          <a:lstStyle/>
          <a:p>
            <a:r>
              <a:rPr kumimoji="1" lang="en-US" altLang="ja-JP" sz="4000" dirty="0"/>
              <a:t>1</a:t>
            </a:r>
            <a:r>
              <a:rPr kumimoji="1" lang="ja-JP" altLang="en-US" sz="4000" dirty="0"/>
              <a:t>日目</a:t>
            </a:r>
          </a:p>
        </p:txBody>
      </p:sp>
      <p:sp>
        <p:nvSpPr>
          <p:cNvPr id="27" name="フローチャート: せん孔テープ 26"/>
          <p:cNvSpPr/>
          <p:nvPr/>
        </p:nvSpPr>
        <p:spPr>
          <a:xfrm rot="3191929" flipH="1">
            <a:off x="4244113" y="4129153"/>
            <a:ext cx="182720" cy="216201"/>
          </a:xfrm>
          <a:prstGeom prst="flowChartPunchedTap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L 字 2"/>
          <p:cNvSpPr/>
          <p:nvPr/>
        </p:nvSpPr>
        <p:spPr>
          <a:xfrm rot="-360000" flipV="1">
            <a:off x="3906882" y="4402836"/>
            <a:ext cx="207571" cy="386716"/>
          </a:xfrm>
          <a:prstGeom prst="corner">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104627" y="3621477"/>
            <a:ext cx="1220206" cy="461665"/>
          </a:xfrm>
          <a:prstGeom prst="rect">
            <a:avLst/>
          </a:prstGeom>
          <a:noFill/>
        </p:spPr>
        <p:txBody>
          <a:bodyPr wrap="none" rtlCol="0">
            <a:spAutoFit/>
          </a:bodyPr>
          <a:lstStyle/>
          <a:p>
            <a:r>
              <a:rPr kumimoji="1" lang="en-US" altLang="ja-JP" sz="2400">
                <a:solidFill>
                  <a:srgbClr val="112DFB"/>
                </a:solidFill>
                <a:latin typeface="HGS創英ﾌﾟﾚｾﾞﾝｽEB" panose="02020800000000000000" pitchFamily="18" charset="-128"/>
                <a:ea typeface="HGS創英ﾌﾟﾚｾﾞﾝｽEB" panose="02020800000000000000" pitchFamily="18" charset="-128"/>
              </a:rPr>
              <a:t>Cold sst</a:t>
            </a:r>
            <a:endParaRPr kumimoji="1" lang="ja-JP" altLang="en-US" sz="2400">
              <a:solidFill>
                <a:srgbClr val="112DFB"/>
              </a:solidFill>
              <a:latin typeface="HGS創英ﾌﾟﾚｾﾞﾝｽEB" panose="02020800000000000000" pitchFamily="18" charset="-128"/>
              <a:ea typeface="HGS創英ﾌﾟﾚｾﾞﾝｽEB" panose="02020800000000000000" pitchFamily="18" charset="-128"/>
            </a:endParaRPr>
          </a:p>
        </p:txBody>
      </p:sp>
      <p:sp>
        <p:nvSpPr>
          <p:cNvPr id="26" name="テキスト ボックス 25"/>
          <p:cNvSpPr txBox="1"/>
          <p:nvPr/>
        </p:nvSpPr>
        <p:spPr>
          <a:xfrm>
            <a:off x="4453835" y="5590451"/>
            <a:ext cx="1367682" cy="461665"/>
          </a:xfrm>
          <a:prstGeom prst="rect">
            <a:avLst/>
          </a:prstGeom>
          <a:noFill/>
        </p:spPr>
        <p:txBody>
          <a:bodyPr wrap="none" rtlCol="0">
            <a:spAutoFit/>
          </a:bodyPr>
          <a:lstStyle/>
          <a:p>
            <a:r>
              <a:rPr kumimoji="1" lang="en-US" altLang="ja-JP" sz="2400">
                <a:solidFill>
                  <a:schemeClr val="accent2"/>
                </a:solidFill>
                <a:latin typeface="HGS創英ﾌﾟﾚｾﾞﾝｽEB" panose="02020800000000000000" pitchFamily="18" charset="-128"/>
                <a:ea typeface="HGS創英ﾌﾟﾚｾﾞﾝｽEB" panose="02020800000000000000" pitchFamily="18" charset="-128"/>
              </a:rPr>
              <a:t>Warm sst</a:t>
            </a:r>
            <a:endParaRPr kumimoji="1" lang="ja-JP" altLang="en-US" sz="240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23" name="テキスト ボックス 22"/>
          <p:cNvSpPr txBox="1"/>
          <p:nvPr/>
        </p:nvSpPr>
        <p:spPr>
          <a:xfrm>
            <a:off x="7990859" y="3931415"/>
            <a:ext cx="1005403" cy="646331"/>
          </a:xfrm>
          <a:prstGeom prst="rect">
            <a:avLst/>
          </a:prstGeom>
          <a:noFill/>
        </p:spPr>
        <p:txBody>
          <a:bodyPr wrap="none" rtlCol="0">
            <a:spAutoFit/>
          </a:bodyPr>
          <a:lstStyle/>
          <a:p>
            <a:endParaRPr kumimoji="1" lang="en-US" altLang="ja-JP" dirty="0">
              <a:latin typeface="HGS創英ﾌﾟﾚｾﾞﾝｽEB" panose="02020800000000000000" pitchFamily="18" charset="-128"/>
              <a:ea typeface="HGS創英ﾌﾟﾚｾﾞﾝｽEB" panose="02020800000000000000" pitchFamily="18" charset="-128"/>
            </a:endParaRPr>
          </a:p>
          <a:p>
            <a:r>
              <a:rPr kumimoji="1" lang="ja-JP" altLang="en-US" dirty="0">
                <a:latin typeface="HGS創英ﾌﾟﾚｾﾞﾝｽEB" panose="02020800000000000000" pitchFamily="18" charset="-128"/>
                <a:ea typeface="HGS創英ﾌﾟﾚｾﾞﾝｽEB" panose="02020800000000000000" pitchFamily="18" charset="-128"/>
              </a:rPr>
              <a:t>破線</a:t>
            </a:r>
            <a:r>
              <a:rPr kumimoji="1" lang="en-US" altLang="ja-JP" dirty="0">
                <a:latin typeface="HGS創英ﾌﾟﾚｾﾞﾝｽEB" panose="02020800000000000000" pitchFamily="18" charset="-128"/>
                <a:ea typeface="HGS創英ﾌﾟﾚｾﾞﾝｽEB" panose="02020800000000000000" pitchFamily="18" charset="-128"/>
              </a:rPr>
              <a:t>4</a:t>
            </a:r>
            <a:r>
              <a:rPr kumimoji="1" lang="ja-JP" altLang="en-US" dirty="0">
                <a:latin typeface="HGS創英ﾌﾟﾚｾﾞﾝｽEB" panose="02020800000000000000" pitchFamily="18" charset="-128"/>
                <a:ea typeface="HGS創英ﾌﾟﾚｾﾞﾝｽEB" panose="02020800000000000000" pitchFamily="18" charset="-128"/>
              </a:rPr>
              <a:t>月</a:t>
            </a:r>
            <a:endParaRPr kumimoji="1" lang="en-US" altLang="ja-JP" dirty="0">
              <a:latin typeface="HGS創英ﾌﾟﾚｾﾞﾝｽEB" panose="02020800000000000000" pitchFamily="18" charset="-128"/>
              <a:ea typeface="HGS創英ﾌﾟﾚｾﾞﾝｽEB" panose="02020800000000000000" pitchFamily="18" charset="-128"/>
            </a:endParaRPr>
          </a:p>
        </p:txBody>
      </p:sp>
      <p:cxnSp>
        <p:nvCxnSpPr>
          <p:cNvPr id="24" name="直線コネクタ 23"/>
          <p:cNvCxnSpPr/>
          <p:nvPr/>
        </p:nvCxnSpPr>
        <p:spPr>
          <a:xfrm rot="-180000" flipH="1" flipV="1">
            <a:off x="7748664" y="4424476"/>
            <a:ext cx="238867" cy="758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30506" y="524221"/>
            <a:ext cx="5211683" cy="954107"/>
          </a:xfrm>
          <a:prstGeom prst="rect">
            <a:avLst/>
          </a:prstGeom>
          <a:noFill/>
        </p:spPr>
        <p:txBody>
          <a:bodyPr wrap="none" rtlCol="0">
            <a:spAutoFit/>
          </a:bodyPr>
          <a:lstStyle/>
          <a:p>
            <a:r>
              <a:rPr kumimoji="1" lang="ja-JP" altLang="en-US" sz="2800" b="1" dirty="0"/>
              <a:t>○気温急低下が気温急上昇より</a:t>
            </a:r>
            <a:endParaRPr kumimoji="1" lang="en-US" altLang="ja-JP" sz="2800" b="1" dirty="0"/>
          </a:p>
          <a:p>
            <a:r>
              <a:rPr kumimoji="1" lang="ja-JP" altLang="en-US" sz="2800" b="1" dirty="0"/>
              <a:t>シグナルが大きい理由</a:t>
            </a:r>
          </a:p>
        </p:txBody>
      </p:sp>
      <p:sp>
        <p:nvSpPr>
          <p:cNvPr id="9" name="テキスト ボックス 8"/>
          <p:cNvSpPr txBox="1"/>
          <p:nvPr/>
        </p:nvSpPr>
        <p:spPr>
          <a:xfrm>
            <a:off x="561541" y="1708173"/>
            <a:ext cx="4417764" cy="646331"/>
          </a:xfrm>
          <a:prstGeom prst="rect">
            <a:avLst/>
          </a:prstGeom>
          <a:noFill/>
        </p:spPr>
        <p:txBody>
          <a:bodyPr wrap="square" rtlCol="0">
            <a:spAutoFit/>
          </a:bodyPr>
          <a:lstStyle/>
          <a:p>
            <a:r>
              <a:rPr kumimoji="1" lang="ja-JP" altLang="en-US" b="1" dirty="0"/>
              <a:t>偏西風が西から東に吹いていて、低気圧も同様に西から東に移動することが重要</a:t>
            </a:r>
          </a:p>
        </p:txBody>
      </p:sp>
    </p:spTree>
    <p:extLst>
      <p:ext uri="{BB962C8B-B14F-4D97-AF65-F5344CB8AC3E}">
        <p14:creationId xmlns:p14="http://schemas.microsoft.com/office/powerpoint/2010/main" val="4287332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7881294">
            <a:off x="3840918" y="3875926"/>
            <a:ext cx="2302355" cy="7875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本州</a:t>
            </a:r>
          </a:p>
        </p:txBody>
      </p:sp>
      <p:sp>
        <p:nvSpPr>
          <p:cNvPr id="5" name="二等辺三角形 4"/>
          <p:cNvSpPr/>
          <p:nvPr/>
        </p:nvSpPr>
        <p:spPr>
          <a:xfrm rot="5977010">
            <a:off x="5838645" y="1592350"/>
            <a:ext cx="1130308" cy="1732129"/>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北海道</a:t>
            </a:r>
          </a:p>
        </p:txBody>
      </p:sp>
      <p:sp>
        <p:nvSpPr>
          <p:cNvPr id="6" name="二等辺三角形 5"/>
          <p:cNvSpPr/>
          <p:nvPr/>
        </p:nvSpPr>
        <p:spPr>
          <a:xfrm rot="10485116">
            <a:off x="632351" y="4907422"/>
            <a:ext cx="1344713" cy="1609913"/>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九州</a:t>
            </a:r>
          </a:p>
        </p:txBody>
      </p:sp>
      <p:sp>
        <p:nvSpPr>
          <p:cNvPr id="7" name="二等辺三角形 6"/>
          <p:cNvSpPr/>
          <p:nvPr/>
        </p:nvSpPr>
        <p:spPr>
          <a:xfrm rot="10112945">
            <a:off x="2317840" y="4715082"/>
            <a:ext cx="3219643" cy="1213648"/>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片側の 2 つの角を切り取った四角形 7"/>
          <p:cNvSpPr/>
          <p:nvPr/>
        </p:nvSpPr>
        <p:spPr>
          <a:xfrm rot="10800000">
            <a:off x="1866337" y="5624543"/>
            <a:ext cx="1406943" cy="704145"/>
          </a:xfrm>
          <a:prstGeom prst="snip2Same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四国</a:t>
            </a:r>
          </a:p>
        </p:txBody>
      </p:sp>
      <p:cxnSp>
        <p:nvCxnSpPr>
          <p:cNvPr id="32" name="直線コネクタ 31"/>
          <p:cNvCxnSpPr/>
          <p:nvPr/>
        </p:nvCxnSpPr>
        <p:spPr>
          <a:xfrm>
            <a:off x="6403799" y="3987739"/>
            <a:ext cx="0" cy="2012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6403799" y="5957779"/>
            <a:ext cx="2642171" cy="18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6403800" y="4993923"/>
            <a:ext cx="775221" cy="188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702823" y="4463038"/>
            <a:ext cx="461665" cy="553998"/>
          </a:xfrm>
          <a:prstGeom prst="rect">
            <a:avLst/>
          </a:prstGeom>
          <a:noFill/>
        </p:spPr>
        <p:txBody>
          <a:bodyPr vert="eaVert" wrap="none" rtlCol="0">
            <a:spAutoFit/>
          </a:bodyPr>
          <a:lstStyle/>
          <a:p>
            <a:r>
              <a:rPr kumimoji="1" lang="ja-JP" altLang="en-US" dirty="0"/>
              <a:t>気温</a:t>
            </a:r>
          </a:p>
        </p:txBody>
      </p:sp>
      <p:sp>
        <p:nvSpPr>
          <p:cNvPr id="40" name="テキスト ボックス 39"/>
          <p:cNvSpPr txBox="1"/>
          <p:nvPr/>
        </p:nvSpPr>
        <p:spPr>
          <a:xfrm>
            <a:off x="7313894" y="6144022"/>
            <a:ext cx="646331" cy="369332"/>
          </a:xfrm>
          <a:prstGeom prst="rect">
            <a:avLst/>
          </a:prstGeom>
          <a:noFill/>
        </p:spPr>
        <p:txBody>
          <a:bodyPr wrap="none" rtlCol="0">
            <a:spAutoFit/>
          </a:bodyPr>
          <a:lstStyle/>
          <a:p>
            <a:r>
              <a:rPr kumimoji="1" lang="ja-JP" altLang="en-US" dirty="0"/>
              <a:t>時間</a:t>
            </a:r>
          </a:p>
        </p:txBody>
      </p:sp>
      <p:sp>
        <p:nvSpPr>
          <p:cNvPr id="13" name="テキスト ボックス 12"/>
          <p:cNvSpPr txBox="1"/>
          <p:nvPr/>
        </p:nvSpPr>
        <p:spPr>
          <a:xfrm>
            <a:off x="7141284" y="492251"/>
            <a:ext cx="1470274" cy="707886"/>
          </a:xfrm>
          <a:prstGeom prst="rect">
            <a:avLst/>
          </a:prstGeom>
          <a:noFill/>
        </p:spPr>
        <p:txBody>
          <a:bodyPr wrap="none" rtlCol="0">
            <a:spAutoFit/>
          </a:bodyPr>
          <a:lstStyle/>
          <a:p>
            <a:r>
              <a:rPr kumimoji="1" lang="en-US" altLang="ja-JP" sz="4000" dirty="0"/>
              <a:t>2</a:t>
            </a:r>
            <a:r>
              <a:rPr kumimoji="1" lang="ja-JP" altLang="en-US" sz="4000"/>
              <a:t>日目</a:t>
            </a:r>
            <a:endParaRPr kumimoji="1" lang="ja-JP" altLang="en-US" sz="4000" dirty="0"/>
          </a:p>
        </p:txBody>
      </p:sp>
      <p:sp>
        <p:nvSpPr>
          <p:cNvPr id="27" name="フローチャート: せん孔テープ 26"/>
          <p:cNvSpPr/>
          <p:nvPr/>
        </p:nvSpPr>
        <p:spPr>
          <a:xfrm rot="3191929" flipH="1">
            <a:off x="4244113" y="4129153"/>
            <a:ext cx="182720" cy="216201"/>
          </a:xfrm>
          <a:prstGeom prst="flowChartPunchedTap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L 字 2"/>
          <p:cNvSpPr/>
          <p:nvPr/>
        </p:nvSpPr>
        <p:spPr>
          <a:xfrm rot="-360000" flipV="1">
            <a:off x="3906882" y="4402836"/>
            <a:ext cx="207571" cy="386716"/>
          </a:xfrm>
          <a:prstGeom prst="corner">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337114" y="3411378"/>
            <a:ext cx="1220206" cy="461665"/>
          </a:xfrm>
          <a:prstGeom prst="rect">
            <a:avLst/>
          </a:prstGeom>
          <a:noFill/>
        </p:spPr>
        <p:txBody>
          <a:bodyPr wrap="none" rtlCol="0">
            <a:spAutoFit/>
          </a:bodyPr>
          <a:lstStyle/>
          <a:p>
            <a:r>
              <a:rPr kumimoji="1" lang="en-US" altLang="ja-JP" sz="2400">
                <a:solidFill>
                  <a:srgbClr val="112DFB"/>
                </a:solidFill>
                <a:latin typeface="HGS創英ﾌﾟﾚｾﾞﾝｽEB" panose="02020800000000000000" pitchFamily="18" charset="-128"/>
                <a:ea typeface="HGS創英ﾌﾟﾚｾﾞﾝｽEB" panose="02020800000000000000" pitchFamily="18" charset="-128"/>
              </a:rPr>
              <a:t>Cold sst</a:t>
            </a:r>
            <a:endParaRPr kumimoji="1" lang="ja-JP" altLang="en-US" sz="2400">
              <a:solidFill>
                <a:srgbClr val="112DFB"/>
              </a:solidFill>
              <a:latin typeface="HGS創英ﾌﾟﾚｾﾞﾝｽEB" panose="02020800000000000000" pitchFamily="18" charset="-128"/>
              <a:ea typeface="HGS創英ﾌﾟﾚｾﾞﾝｽEB" panose="02020800000000000000" pitchFamily="18" charset="-128"/>
            </a:endParaRPr>
          </a:p>
        </p:txBody>
      </p:sp>
      <p:sp>
        <p:nvSpPr>
          <p:cNvPr id="26" name="テキスト ボックス 25"/>
          <p:cNvSpPr txBox="1"/>
          <p:nvPr/>
        </p:nvSpPr>
        <p:spPr>
          <a:xfrm>
            <a:off x="4453835" y="5590451"/>
            <a:ext cx="1367682" cy="461665"/>
          </a:xfrm>
          <a:prstGeom prst="rect">
            <a:avLst/>
          </a:prstGeom>
          <a:noFill/>
        </p:spPr>
        <p:txBody>
          <a:bodyPr wrap="none" rtlCol="0">
            <a:spAutoFit/>
          </a:bodyPr>
          <a:lstStyle/>
          <a:p>
            <a:r>
              <a:rPr kumimoji="1" lang="en-US" altLang="ja-JP" sz="2400">
                <a:solidFill>
                  <a:schemeClr val="accent2"/>
                </a:solidFill>
                <a:latin typeface="HGS創英ﾌﾟﾚｾﾞﾝｽEB" panose="02020800000000000000" pitchFamily="18" charset="-128"/>
                <a:ea typeface="HGS創英ﾌﾟﾚｾﾞﾝｽEB" panose="02020800000000000000" pitchFamily="18" charset="-128"/>
              </a:rPr>
              <a:t>Warm sst</a:t>
            </a:r>
            <a:endParaRPr kumimoji="1" lang="ja-JP" altLang="en-US" sz="240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2" name="円/楕円 1"/>
          <p:cNvSpPr/>
          <p:nvPr/>
        </p:nvSpPr>
        <p:spPr>
          <a:xfrm>
            <a:off x="1551558" y="3411378"/>
            <a:ext cx="1877803" cy="1624552"/>
          </a:xfrm>
          <a:prstGeom prst="ellipse">
            <a:avLst/>
          </a:prstGeom>
          <a:solidFill>
            <a:schemeClr val="bg1"/>
          </a:solidFill>
          <a:ln w="5715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767171"/>
                </a:solidFill>
                <a:latin typeface="HGS創英ﾌﾟﾚｾﾞﾝｽEB" panose="02020800000000000000" pitchFamily="18" charset="-128"/>
                <a:ea typeface="HGS創英ﾌﾟﾚｾﾞﾝｽEB" panose="02020800000000000000" pitchFamily="18" charset="-128"/>
              </a:rPr>
              <a:t>低気圧</a:t>
            </a:r>
            <a:endParaRPr kumimoji="1" lang="ja-JP" altLang="en-US" sz="2400">
              <a:latin typeface="HGS創英ﾌﾟﾚｾﾞﾝｽEB" panose="02020800000000000000" pitchFamily="18" charset="-128"/>
              <a:ea typeface="HGS創英ﾌﾟﾚｾﾞﾝｽEB" panose="02020800000000000000" pitchFamily="18" charset="-128"/>
            </a:endParaRPr>
          </a:p>
        </p:txBody>
      </p:sp>
      <p:sp>
        <p:nvSpPr>
          <p:cNvPr id="25" name="上矢印 24"/>
          <p:cNvSpPr/>
          <p:nvPr/>
        </p:nvSpPr>
        <p:spPr>
          <a:xfrm>
            <a:off x="3606941" y="5026698"/>
            <a:ext cx="1174489" cy="1713562"/>
          </a:xfrm>
          <a:prstGeom prst="upArrow">
            <a:avLst/>
          </a:prstGeom>
          <a:gradFill flip="none" rotWithShape="1">
            <a:gsLst>
              <a:gs pos="0">
                <a:srgbClr val="FF0000"/>
              </a:gs>
              <a:gs pos="50000">
                <a:schemeClr val="accent4"/>
              </a:gs>
              <a:gs pos="100000">
                <a:schemeClr val="accent1">
                  <a:tint val="23500"/>
                  <a:satMod val="160000"/>
                </a:schemeClr>
              </a:gs>
            </a:gsLst>
            <a:path path="circle">
              <a:fillToRect l="100000" t="100000"/>
            </a:path>
            <a:tileRect r="-100000" b="-10000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カーブ矢印 11"/>
          <p:cNvSpPr/>
          <p:nvPr/>
        </p:nvSpPr>
        <p:spPr>
          <a:xfrm rot="10561795">
            <a:off x="2965349" y="2674788"/>
            <a:ext cx="992778" cy="2651308"/>
          </a:xfrm>
          <a:prstGeom prst="curvedRightArrow">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右カーブ矢印 29"/>
          <p:cNvSpPr/>
          <p:nvPr/>
        </p:nvSpPr>
        <p:spPr>
          <a:xfrm>
            <a:off x="1043116" y="2839605"/>
            <a:ext cx="992778" cy="2651308"/>
          </a:xfrm>
          <a:prstGeom prst="curvedRightArrow">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1" name="直線コネクタ 30"/>
          <p:cNvCxnSpPr/>
          <p:nvPr/>
        </p:nvCxnSpPr>
        <p:spPr>
          <a:xfrm flipH="1">
            <a:off x="7179022" y="4407565"/>
            <a:ext cx="372484" cy="5919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990859" y="3931415"/>
            <a:ext cx="1005403" cy="646331"/>
          </a:xfrm>
          <a:prstGeom prst="rect">
            <a:avLst/>
          </a:prstGeom>
          <a:noFill/>
        </p:spPr>
        <p:txBody>
          <a:bodyPr wrap="none" rtlCol="0">
            <a:spAutoFit/>
          </a:bodyPr>
          <a:lstStyle/>
          <a:p>
            <a:endParaRPr kumimoji="1" lang="en-US" altLang="ja-JP" dirty="0">
              <a:latin typeface="HGS創英ﾌﾟﾚｾﾞﾝｽEB" panose="02020800000000000000" pitchFamily="18" charset="-128"/>
              <a:ea typeface="HGS創英ﾌﾟﾚｾﾞﾝｽEB" panose="02020800000000000000" pitchFamily="18" charset="-128"/>
            </a:endParaRPr>
          </a:p>
          <a:p>
            <a:r>
              <a:rPr kumimoji="1" lang="ja-JP" altLang="en-US" dirty="0">
                <a:latin typeface="HGS創英ﾌﾟﾚｾﾞﾝｽEB" panose="02020800000000000000" pitchFamily="18" charset="-128"/>
                <a:ea typeface="HGS創英ﾌﾟﾚｾﾞﾝｽEB" panose="02020800000000000000" pitchFamily="18" charset="-128"/>
              </a:rPr>
              <a:t>破線</a:t>
            </a:r>
            <a:r>
              <a:rPr kumimoji="1" lang="en-US" altLang="ja-JP" dirty="0">
                <a:latin typeface="HGS創英ﾌﾟﾚｾﾞﾝｽEB" panose="02020800000000000000" pitchFamily="18" charset="-128"/>
                <a:ea typeface="HGS創英ﾌﾟﾚｾﾞﾝｽEB" panose="02020800000000000000" pitchFamily="18" charset="-128"/>
              </a:rPr>
              <a:t>4</a:t>
            </a:r>
            <a:r>
              <a:rPr kumimoji="1" lang="ja-JP" altLang="en-US" dirty="0">
                <a:latin typeface="HGS創英ﾌﾟﾚｾﾞﾝｽEB" panose="02020800000000000000" pitchFamily="18" charset="-128"/>
                <a:ea typeface="HGS創英ﾌﾟﾚｾﾞﾝｽEB" panose="02020800000000000000" pitchFamily="18" charset="-128"/>
              </a:rPr>
              <a:t>月</a:t>
            </a:r>
            <a:endParaRPr kumimoji="1" lang="en-US" altLang="ja-JP" dirty="0">
              <a:latin typeface="HGS創英ﾌﾟﾚｾﾞﾝｽEB" panose="02020800000000000000" pitchFamily="18" charset="-128"/>
              <a:ea typeface="HGS創英ﾌﾟﾚｾﾞﾝｽEB" panose="02020800000000000000" pitchFamily="18" charset="-128"/>
            </a:endParaRPr>
          </a:p>
        </p:txBody>
      </p:sp>
      <p:cxnSp>
        <p:nvCxnSpPr>
          <p:cNvPr id="37" name="直線コネクタ 36"/>
          <p:cNvCxnSpPr/>
          <p:nvPr/>
        </p:nvCxnSpPr>
        <p:spPr>
          <a:xfrm rot="-180000" flipH="1" flipV="1">
            <a:off x="7748664" y="4424476"/>
            <a:ext cx="238867" cy="758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30506" y="524221"/>
            <a:ext cx="5211683" cy="954107"/>
          </a:xfrm>
          <a:prstGeom prst="rect">
            <a:avLst/>
          </a:prstGeom>
          <a:noFill/>
        </p:spPr>
        <p:txBody>
          <a:bodyPr wrap="none" rtlCol="0">
            <a:spAutoFit/>
          </a:bodyPr>
          <a:lstStyle/>
          <a:p>
            <a:r>
              <a:rPr kumimoji="1" lang="ja-JP" altLang="en-US" sz="2800" b="1" dirty="0"/>
              <a:t>○気温急低下が気温急上昇より</a:t>
            </a:r>
            <a:endParaRPr kumimoji="1" lang="en-US" altLang="ja-JP" sz="2800" b="1" dirty="0"/>
          </a:p>
          <a:p>
            <a:r>
              <a:rPr kumimoji="1" lang="ja-JP" altLang="en-US" sz="2800" b="1" dirty="0"/>
              <a:t>シグナルが大きい理由</a:t>
            </a:r>
          </a:p>
        </p:txBody>
      </p:sp>
      <p:sp>
        <p:nvSpPr>
          <p:cNvPr id="29" name="テキスト ボックス 28"/>
          <p:cNvSpPr txBox="1"/>
          <p:nvPr/>
        </p:nvSpPr>
        <p:spPr>
          <a:xfrm>
            <a:off x="561541" y="1708173"/>
            <a:ext cx="4417764" cy="646331"/>
          </a:xfrm>
          <a:prstGeom prst="rect">
            <a:avLst/>
          </a:prstGeom>
          <a:noFill/>
        </p:spPr>
        <p:txBody>
          <a:bodyPr wrap="square" rtlCol="0">
            <a:spAutoFit/>
          </a:bodyPr>
          <a:lstStyle/>
          <a:p>
            <a:r>
              <a:rPr kumimoji="1" lang="ja-JP" altLang="en-US" b="1" dirty="0"/>
              <a:t>偏西風が西から東に吹いていて、低気圧も同様に西から東に移動することが重要</a:t>
            </a:r>
          </a:p>
        </p:txBody>
      </p:sp>
    </p:spTree>
    <p:extLst>
      <p:ext uri="{BB962C8B-B14F-4D97-AF65-F5344CB8AC3E}">
        <p14:creationId xmlns:p14="http://schemas.microsoft.com/office/powerpoint/2010/main" val="78986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7881294">
            <a:off x="3840918" y="3875926"/>
            <a:ext cx="2302355" cy="7875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本州</a:t>
            </a:r>
          </a:p>
        </p:txBody>
      </p:sp>
      <p:sp>
        <p:nvSpPr>
          <p:cNvPr id="5" name="二等辺三角形 4"/>
          <p:cNvSpPr/>
          <p:nvPr/>
        </p:nvSpPr>
        <p:spPr>
          <a:xfrm rot="5977010">
            <a:off x="5838645" y="1592350"/>
            <a:ext cx="1130308" cy="1732129"/>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北海道</a:t>
            </a:r>
          </a:p>
        </p:txBody>
      </p:sp>
      <p:sp>
        <p:nvSpPr>
          <p:cNvPr id="6" name="二等辺三角形 5"/>
          <p:cNvSpPr/>
          <p:nvPr/>
        </p:nvSpPr>
        <p:spPr>
          <a:xfrm rot="10485116">
            <a:off x="632351" y="4907422"/>
            <a:ext cx="1344713" cy="1609913"/>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九州</a:t>
            </a:r>
          </a:p>
        </p:txBody>
      </p:sp>
      <p:sp>
        <p:nvSpPr>
          <p:cNvPr id="7" name="二等辺三角形 6"/>
          <p:cNvSpPr/>
          <p:nvPr/>
        </p:nvSpPr>
        <p:spPr>
          <a:xfrm rot="10112945">
            <a:off x="2317840" y="4715082"/>
            <a:ext cx="3219643" cy="1213648"/>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片側の 2 つの角を切り取った四角形 7"/>
          <p:cNvSpPr/>
          <p:nvPr/>
        </p:nvSpPr>
        <p:spPr>
          <a:xfrm rot="10800000">
            <a:off x="1866337" y="5624543"/>
            <a:ext cx="1406943" cy="704145"/>
          </a:xfrm>
          <a:prstGeom prst="snip2Same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四国</a:t>
            </a:r>
          </a:p>
        </p:txBody>
      </p:sp>
      <p:cxnSp>
        <p:nvCxnSpPr>
          <p:cNvPr id="32" name="直線コネクタ 31"/>
          <p:cNvCxnSpPr/>
          <p:nvPr/>
        </p:nvCxnSpPr>
        <p:spPr>
          <a:xfrm>
            <a:off x="6403799" y="3987739"/>
            <a:ext cx="0" cy="2012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6403799" y="5957779"/>
            <a:ext cx="2642171" cy="188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6403800" y="4993923"/>
            <a:ext cx="775221" cy="188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702823" y="4463038"/>
            <a:ext cx="461665" cy="553998"/>
          </a:xfrm>
          <a:prstGeom prst="rect">
            <a:avLst/>
          </a:prstGeom>
          <a:noFill/>
        </p:spPr>
        <p:txBody>
          <a:bodyPr vert="eaVert" wrap="none" rtlCol="0">
            <a:spAutoFit/>
          </a:bodyPr>
          <a:lstStyle/>
          <a:p>
            <a:r>
              <a:rPr kumimoji="1" lang="ja-JP" altLang="en-US" dirty="0"/>
              <a:t>気温</a:t>
            </a:r>
          </a:p>
        </p:txBody>
      </p:sp>
      <p:sp>
        <p:nvSpPr>
          <p:cNvPr id="40" name="テキスト ボックス 39"/>
          <p:cNvSpPr txBox="1"/>
          <p:nvPr/>
        </p:nvSpPr>
        <p:spPr>
          <a:xfrm>
            <a:off x="7313894" y="6144022"/>
            <a:ext cx="646331" cy="369332"/>
          </a:xfrm>
          <a:prstGeom prst="rect">
            <a:avLst/>
          </a:prstGeom>
          <a:noFill/>
        </p:spPr>
        <p:txBody>
          <a:bodyPr wrap="none" rtlCol="0">
            <a:spAutoFit/>
          </a:bodyPr>
          <a:lstStyle/>
          <a:p>
            <a:r>
              <a:rPr kumimoji="1" lang="ja-JP" altLang="en-US" dirty="0"/>
              <a:t>時間</a:t>
            </a:r>
          </a:p>
        </p:txBody>
      </p:sp>
      <p:sp>
        <p:nvSpPr>
          <p:cNvPr id="13" name="テキスト ボックス 12"/>
          <p:cNvSpPr txBox="1"/>
          <p:nvPr/>
        </p:nvSpPr>
        <p:spPr>
          <a:xfrm>
            <a:off x="7141284" y="492251"/>
            <a:ext cx="1470274" cy="707886"/>
          </a:xfrm>
          <a:prstGeom prst="rect">
            <a:avLst/>
          </a:prstGeom>
          <a:noFill/>
        </p:spPr>
        <p:txBody>
          <a:bodyPr wrap="none" rtlCol="0">
            <a:spAutoFit/>
          </a:bodyPr>
          <a:lstStyle/>
          <a:p>
            <a:r>
              <a:rPr kumimoji="1" lang="en-US" altLang="ja-JP" sz="4000" dirty="0"/>
              <a:t>3</a:t>
            </a:r>
            <a:r>
              <a:rPr kumimoji="1" lang="ja-JP" altLang="en-US" sz="4000"/>
              <a:t>日目</a:t>
            </a:r>
            <a:endParaRPr kumimoji="1" lang="ja-JP" altLang="en-US" sz="4000" dirty="0"/>
          </a:p>
        </p:txBody>
      </p:sp>
      <p:sp>
        <p:nvSpPr>
          <p:cNvPr id="27" name="フローチャート: せん孔テープ 26"/>
          <p:cNvSpPr/>
          <p:nvPr/>
        </p:nvSpPr>
        <p:spPr>
          <a:xfrm rot="3191929" flipH="1">
            <a:off x="4244113" y="4129153"/>
            <a:ext cx="182720" cy="216201"/>
          </a:xfrm>
          <a:prstGeom prst="flowChartPunchedTap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p:nvGrpSpPr>
        <p:grpSpPr>
          <a:xfrm>
            <a:off x="4067037" y="4170163"/>
            <a:ext cx="283536" cy="751298"/>
            <a:chOff x="3208656" y="636998"/>
            <a:chExt cx="770422" cy="2017193"/>
          </a:xfrm>
          <a:solidFill>
            <a:schemeClr val="bg1"/>
          </a:solidFill>
        </p:grpSpPr>
        <p:sp>
          <p:nvSpPr>
            <p:cNvPr id="19" name="二等辺三角形 18"/>
            <p:cNvSpPr/>
            <p:nvPr/>
          </p:nvSpPr>
          <p:spPr>
            <a:xfrm>
              <a:off x="3208656" y="1183761"/>
              <a:ext cx="770422" cy="1470430"/>
            </a:xfrm>
            <a:prstGeom prst="triangle">
              <a:avLst/>
            </a:prstGeom>
            <a:grp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p:cNvSpPr/>
            <p:nvPr/>
          </p:nvSpPr>
          <p:spPr>
            <a:xfrm>
              <a:off x="3273280" y="636998"/>
              <a:ext cx="641174" cy="678094"/>
            </a:xfrm>
            <a:prstGeom prst="ellipse">
              <a:avLst/>
            </a:prstGeom>
            <a:grp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L 字 2"/>
          <p:cNvSpPr/>
          <p:nvPr/>
        </p:nvSpPr>
        <p:spPr>
          <a:xfrm rot="-360000" flipV="1">
            <a:off x="3906882" y="4402836"/>
            <a:ext cx="207571" cy="386716"/>
          </a:xfrm>
          <a:prstGeom prst="corner">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337114" y="3411378"/>
            <a:ext cx="1220206" cy="461665"/>
          </a:xfrm>
          <a:prstGeom prst="rect">
            <a:avLst/>
          </a:prstGeom>
          <a:noFill/>
        </p:spPr>
        <p:txBody>
          <a:bodyPr wrap="none" rtlCol="0">
            <a:spAutoFit/>
          </a:bodyPr>
          <a:lstStyle/>
          <a:p>
            <a:r>
              <a:rPr kumimoji="1" lang="en-US" altLang="ja-JP" sz="2400">
                <a:solidFill>
                  <a:srgbClr val="112DFB"/>
                </a:solidFill>
                <a:latin typeface="HGS創英ﾌﾟﾚｾﾞﾝｽEB" panose="02020800000000000000" pitchFamily="18" charset="-128"/>
                <a:ea typeface="HGS創英ﾌﾟﾚｾﾞﾝｽEB" panose="02020800000000000000" pitchFamily="18" charset="-128"/>
              </a:rPr>
              <a:t>Cold sst</a:t>
            </a:r>
            <a:endParaRPr kumimoji="1" lang="ja-JP" altLang="en-US" sz="2400">
              <a:solidFill>
                <a:srgbClr val="112DFB"/>
              </a:solidFill>
              <a:latin typeface="HGS創英ﾌﾟﾚｾﾞﾝｽEB" panose="02020800000000000000" pitchFamily="18" charset="-128"/>
              <a:ea typeface="HGS創英ﾌﾟﾚｾﾞﾝｽEB" panose="02020800000000000000" pitchFamily="18" charset="-128"/>
            </a:endParaRPr>
          </a:p>
        </p:txBody>
      </p:sp>
      <p:sp>
        <p:nvSpPr>
          <p:cNvPr id="26" name="テキスト ボックス 25"/>
          <p:cNvSpPr txBox="1"/>
          <p:nvPr/>
        </p:nvSpPr>
        <p:spPr>
          <a:xfrm>
            <a:off x="4453835" y="5590451"/>
            <a:ext cx="1367682" cy="461665"/>
          </a:xfrm>
          <a:prstGeom prst="rect">
            <a:avLst/>
          </a:prstGeom>
          <a:noFill/>
        </p:spPr>
        <p:txBody>
          <a:bodyPr wrap="none" rtlCol="0">
            <a:spAutoFit/>
          </a:bodyPr>
          <a:lstStyle/>
          <a:p>
            <a:r>
              <a:rPr kumimoji="1" lang="en-US" altLang="ja-JP" sz="2400">
                <a:solidFill>
                  <a:schemeClr val="accent2"/>
                </a:solidFill>
                <a:latin typeface="HGS創英ﾌﾟﾚｾﾞﾝｽEB" panose="02020800000000000000" pitchFamily="18" charset="-128"/>
                <a:ea typeface="HGS創英ﾌﾟﾚｾﾞﾝｽEB" panose="02020800000000000000" pitchFamily="18" charset="-128"/>
              </a:rPr>
              <a:t>Warm sst</a:t>
            </a:r>
            <a:endParaRPr kumimoji="1" lang="ja-JP" altLang="en-US" sz="2400">
              <a:solidFill>
                <a:schemeClr val="accent2"/>
              </a:solidFill>
              <a:latin typeface="HGS創英ﾌﾟﾚｾﾞﾝｽEB" panose="02020800000000000000" pitchFamily="18" charset="-128"/>
              <a:ea typeface="HGS創英ﾌﾟﾚｾﾞﾝｽEB" panose="02020800000000000000" pitchFamily="18" charset="-128"/>
            </a:endParaRPr>
          </a:p>
        </p:txBody>
      </p:sp>
      <p:sp>
        <p:nvSpPr>
          <p:cNvPr id="2" name="円/楕円 1"/>
          <p:cNvSpPr/>
          <p:nvPr/>
        </p:nvSpPr>
        <p:spPr>
          <a:xfrm>
            <a:off x="4921784" y="2575353"/>
            <a:ext cx="1877803" cy="1624552"/>
          </a:xfrm>
          <a:prstGeom prst="ellipse">
            <a:avLst/>
          </a:prstGeom>
          <a:solidFill>
            <a:schemeClr val="bg1"/>
          </a:solidFill>
          <a:ln w="5715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767171"/>
                </a:solidFill>
                <a:latin typeface="HGS創英ﾌﾟﾚｾﾞﾝｽEB" panose="02020800000000000000" pitchFamily="18" charset="-128"/>
                <a:ea typeface="HGS創英ﾌﾟﾚｾﾞﾝｽEB" panose="02020800000000000000" pitchFamily="18" charset="-128"/>
              </a:rPr>
              <a:t>低気圧</a:t>
            </a:r>
            <a:endParaRPr kumimoji="1" lang="ja-JP" altLang="en-US" sz="2400">
              <a:latin typeface="HGS創英ﾌﾟﾚｾﾞﾝｽEB" panose="02020800000000000000" pitchFamily="18" charset="-128"/>
              <a:ea typeface="HGS創英ﾌﾟﾚｾﾞﾝｽEB" panose="02020800000000000000" pitchFamily="18" charset="-128"/>
            </a:endParaRPr>
          </a:p>
        </p:txBody>
      </p:sp>
      <p:sp>
        <p:nvSpPr>
          <p:cNvPr id="12" name="右カーブ矢印 11"/>
          <p:cNvSpPr/>
          <p:nvPr/>
        </p:nvSpPr>
        <p:spPr>
          <a:xfrm rot="10561795">
            <a:off x="6335575" y="1838763"/>
            <a:ext cx="992778" cy="2651308"/>
          </a:xfrm>
          <a:prstGeom prst="curvedRightArrow">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右カーブ矢印 29"/>
          <p:cNvSpPr/>
          <p:nvPr/>
        </p:nvSpPr>
        <p:spPr>
          <a:xfrm>
            <a:off x="4413342" y="2003580"/>
            <a:ext cx="992778" cy="2651308"/>
          </a:xfrm>
          <a:prstGeom prst="curvedRightArrow">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1" name="直線コネクタ 30"/>
          <p:cNvCxnSpPr/>
          <p:nvPr/>
        </p:nvCxnSpPr>
        <p:spPr>
          <a:xfrm flipH="1">
            <a:off x="7179022" y="4407565"/>
            <a:ext cx="372484" cy="59193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円/楕円 27"/>
          <p:cNvSpPr/>
          <p:nvPr/>
        </p:nvSpPr>
        <p:spPr>
          <a:xfrm>
            <a:off x="292312" y="2733544"/>
            <a:ext cx="1877803" cy="1624552"/>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FFC000"/>
                </a:solidFill>
                <a:latin typeface="HGS創英ﾌﾟﾚｾﾞﾝｽEB" panose="02020800000000000000" pitchFamily="18" charset="-128"/>
                <a:ea typeface="HGS創英ﾌﾟﾚｾﾞﾝｽEB" panose="02020800000000000000" pitchFamily="18" charset="-128"/>
              </a:rPr>
              <a:t>高気圧</a:t>
            </a:r>
          </a:p>
        </p:txBody>
      </p:sp>
      <p:sp>
        <p:nvSpPr>
          <p:cNvPr id="34" name="上矢印 33"/>
          <p:cNvSpPr/>
          <p:nvPr/>
        </p:nvSpPr>
        <p:spPr>
          <a:xfrm rot="10142320">
            <a:off x="2820935" y="2356133"/>
            <a:ext cx="1634369" cy="1898851"/>
          </a:xfrm>
          <a:prstGeom prst="upArrow">
            <a:avLst/>
          </a:prstGeom>
          <a:gradFill flip="none" rotWithShape="1">
            <a:gsLst>
              <a:gs pos="0">
                <a:srgbClr val="00B0F0"/>
              </a:gs>
              <a:gs pos="50000">
                <a:schemeClr val="accent1">
                  <a:lumMod val="60000"/>
                  <a:lumOff val="40000"/>
                </a:schemeClr>
              </a:gs>
              <a:gs pos="100000">
                <a:schemeClr val="accent1">
                  <a:tint val="23500"/>
                  <a:satMod val="160000"/>
                </a:schemeClr>
              </a:gs>
            </a:gsLst>
            <a:path path="circle">
              <a:fillToRect l="100000" t="100000"/>
            </a:path>
            <a:tileRect r="-100000" b="-10000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p:nvPr/>
        </p:nvCxnSpPr>
        <p:spPr>
          <a:xfrm flipH="1" flipV="1">
            <a:off x="7551507" y="4422809"/>
            <a:ext cx="408718" cy="144459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660710" y="3097204"/>
            <a:ext cx="7920430" cy="923330"/>
          </a:xfrm>
          <a:prstGeom prst="rect">
            <a:avLst/>
          </a:prstGeom>
          <a:solidFill>
            <a:srgbClr val="FFFF00">
              <a:alpha val="94000"/>
            </a:srgbClr>
          </a:solidFill>
          <a:effectLst>
            <a:softEdge rad="127000"/>
          </a:effectLst>
        </p:spPr>
        <p:txBody>
          <a:bodyPr wrap="square" rtlCol="0">
            <a:spAutoFit/>
          </a:bodyPr>
          <a:lstStyle/>
          <a:p>
            <a:r>
              <a:rPr kumimoji="1" lang="ja-JP" altLang="en-US" sz="5400">
                <a:solidFill>
                  <a:srgbClr val="E2144F"/>
                </a:solidFill>
                <a:latin typeface="HGS創英ﾌﾟﾚｾﾞﾝｽEB" panose="02020800000000000000" pitchFamily="18" charset="-128"/>
                <a:ea typeface="HGS創英ﾌﾟﾚｾﾞﾝｽEB" panose="02020800000000000000" pitchFamily="18" charset="-128"/>
              </a:rPr>
              <a:t>気温の急変が起こる！！</a:t>
            </a:r>
          </a:p>
        </p:txBody>
      </p:sp>
      <p:sp>
        <p:nvSpPr>
          <p:cNvPr id="37" name="テキスト ボックス 36"/>
          <p:cNvSpPr txBox="1"/>
          <p:nvPr/>
        </p:nvSpPr>
        <p:spPr>
          <a:xfrm>
            <a:off x="7990859" y="3931415"/>
            <a:ext cx="1005403" cy="646331"/>
          </a:xfrm>
          <a:prstGeom prst="rect">
            <a:avLst/>
          </a:prstGeom>
          <a:noFill/>
        </p:spPr>
        <p:txBody>
          <a:bodyPr wrap="none" rtlCol="0">
            <a:spAutoFit/>
          </a:bodyPr>
          <a:lstStyle/>
          <a:p>
            <a:endParaRPr kumimoji="1" lang="en-US" altLang="ja-JP" dirty="0">
              <a:latin typeface="HGS創英ﾌﾟﾚｾﾞﾝｽEB" panose="02020800000000000000" pitchFamily="18" charset="-128"/>
              <a:ea typeface="HGS創英ﾌﾟﾚｾﾞﾝｽEB" panose="02020800000000000000" pitchFamily="18" charset="-128"/>
            </a:endParaRPr>
          </a:p>
          <a:p>
            <a:r>
              <a:rPr kumimoji="1" lang="ja-JP" altLang="en-US" dirty="0">
                <a:latin typeface="HGS創英ﾌﾟﾚｾﾞﾝｽEB" panose="02020800000000000000" pitchFamily="18" charset="-128"/>
                <a:ea typeface="HGS創英ﾌﾟﾚｾﾞﾝｽEB" panose="02020800000000000000" pitchFamily="18" charset="-128"/>
              </a:rPr>
              <a:t>破線</a:t>
            </a:r>
            <a:r>
              <a:rPr kumimoji="1" lang="en-US" altLang="ja-JP" dirty="0">
                <a:latin typeface="HGS創英ﾌﾟﾚｾﾞﾝｽEB" panose="02020800000000000000" pitchFamily="18" charset="-128"/>
                <a:ea typeface="HGS創英ﾌﾟﾚｾﾞﾝｽEB" panose="02020800000000000000" pitchFamily="18" charset="-128"/>
              </a:rPr>
              <a:t>4</a:t>
            </a:r>
            <a:r>
              <a:rPr kumimoji="1" lang="ja-JP" altLang="en-US" dirty="0">
                <a:latin typeface="HGS創英ﾌﾟﾚｾﾞﾝｽEB" panose="02020800000000000000" pitchFamily="18" charset="-128"/>
                <a:ea typeface="HGS創英ﾌﾟﾚｾﾞﾝｽEB" panose="02020800000000000000" pitchFamily="18" charset="-128"/>
              </a:rPr>
              <a:t>月</a:t>
            </a:r>
            <a:endParaRPr kumimoji="1" lang="en-US" altLang="ja-JP" dirty="0">
              <a:latin typeface="HGS創英ﾌﾟﾚｾﾞﾝｽEB" panose="02020800000000000000" pitchFamily="18" charset="-128"/>
              <a:ea typeface="HGS創英ﾌﾟﾚｾﾞﾝｽEB" panose="02020800000000000000" pitchFamily="18" charset="-128"/>
            </a:endParaRPr>
          </a:p>
        </p:txBody>
      </p:sp>
      <p:cxnSp>
        <p:nvCxnSpPr>
          <p:cNvPr id="38" name="直線コネクタ 37"/>
          <p:cNvCxnSpPr/>
          <p:nvPr/>
        </p:nvCxnSpPr>
        <p:spPr>
          <a:xfrm rot="-180000" flipH="1" flipV="1">
            <a:off x="7748664" y="4424476"/>
            <a:ext cx="238867" cy="758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330506" y="524221"/>
            <a:ext cx="5211683" cy="954107"/>
          </a:xfrm>
          <a:prstGeom prst="rect">
            <a:avLst/>
          </a:prstGeom>
          <a:noFill/>
        </p:spPr>
        <p:txBody>
          <a:bodyPr wrap="none" rtlCol="0">
            <a:spAutoFit/>
          </a:bodyPr>
          <a:lstStyle/>
          <a:p>
            <a:r>
              <a:rPr kumimoji="1" lang="ja-JP" altLang="en-US" sz="2800" b="1" dirty="0"/>
              <a:t>○気温急低下が気温急上昇より</a:t>
            </a:r>
            <a:endParaRPr kumimoji="1" lang="en-US" altLang="ja-JP" sz="2800" b="1" dirty="0"/>
          </a:p>
          <a:p>
            <a:r>
              <a:rPr kumimoji="1" lang="ja-JP" altLang="en-US" sz="2800" b="1" dirty="0"/>
              <a:t>シグナルが大きい理由</a:t>
            </a:r>
          </a:p>
        </p:txBody>
      </p:sp>
      <p:sp>
        <p:nvSpPr>
          <p:cNvPr id="42" name="テキスト ボックス 41"/>
          <p:cNvSpPr txBox="1"/>
          <p:nvPr/>
        </p:nvSpPr>
        <p:spPr>
          <a:xfrm>
            <a:off x="561541" y="1708173"/>
            <a:ext cx="4417764" cy="646331"/>
          </a:xfrm>
          <a:prstGeom prst="rect">
            <a:avLst/>
          </a:prstGeom>
          <a:noFill/>
        </p:spPr>
        <p:txBody>
          <a:bodyPr wrap="square" rtlCol="0">
            <a:spAutoFit/>
          </a:bodyPr>
          <a:lstStyle/>
          <a:p>
            <a:r>
              <a:rPr kumimoji="1" lang="ja-JP" altLang="en-US" b="1" dirty="0"/>
              <a:t>偏西風が西から東に吹いていて、低気圧も同様に西から東に移動することが重要</a:t>
            </a:r>
          </a:p>
        </p:txBody>
      </p:sp>
    </p:spTree>
    <p:extLst>
      <p:ext uri="{BB962C8B-B14F-4D97-AF65-F5344CB8AC3E}">
        <p14:creationId xmlns:p14="http://schemas.microsoft.com/office/powerpoint/2010/main" val="396120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975" y="0"/>
            <a:ext cx="14668499" cy="8646695"/>
          </a:xfrm>
          <a:prstGeom prst="rect">
            <a:avLst/>
          </a:prstGeom>
        </p:spPr>
      </p:pic>
      <p:sp>
        <p:nvSpPr>
          <p:cNvPr id="4" name="テキスト ボックス 3"/>
          <p:cNvSpPr txBox="1"/>
          <p:nvPr/>
        </p:nvSpPr>
        <p:spPr>
          <a:xfrm>
            <a:off x="956930" y="749673"/>
            <a:ext cx="7208876" cy="5447645"/>
          </a:xfrm>
          <a:prstGeom prst="rect">
            <a:avLst/>
          </a:prstGeom>
          <a:solidFill>
            <a:schemeClr val="bg1">
              <a:alpha val="97000"/>
            </a:schemeClr>
          </a:solidFill>
          <a:effectLst>
            <a:softEdge rad="50800"/>
          </a:effectLst>
        </p:spPr>
        <p:txBody>
          <a:bodyPr wrap="square" rtlCol="0">
            <a:spAutoFit/>
          </a:bodyPr>
          <a:lstStyle/>
          <a:p>
            <a:r>
              <a:rPr kumimoji="1" lang="ja-JP" altLang="en-US" sz="4400" b="1" dirty="0"/>
              <a:t>　</a:t>
            </a:r>
            <a:endParaRPr kumimoji="1" lang="en-US" altLang="ja-JP" sz="4400" b="1" dirty="0"/>
          </a:p>
          <a:p>
            <a:r>
              <a:rPr kumimoji="1" lang="ja-JP" altLang="en-US" sz="4400" b="1" dirty="0"/>
              <a:t>　</a:t>
            </a:r>
            <a:r>
              <a:rPr kumimoji="1" lang="ja-JP" altLang="en-US" sz="3600" b="1" dirty="0"/>
              <a:t>突然ですが、あなたはコンビニの店長としましょう。</a:t>
            </a:r>
            <a:endParaRPr kumimoji="1" lang="en-US" altLang="ja-JP" sz="3600" b="1" dirty="0"/>
          </a:p>
          <a:p>
            <a:endParaRPr kumimoji="1" lang="en-US" altLang="ja-JP" sz="3600" b="1" dirty="0"/>
          </a:p>
          <a:p>
            <a:r>
              <a:rPr kumimoji="1" lang="ja-JP" altLang="en-US" sz="3600" b="1" dirty="0"/>
              <a:t>この時期おいしいおでん。</a:t>
            </a:r>
            <a:endParaRPr kumimoji="1" lang="en-US" altLang="ja-JP" sz="3600" b="1" dirty="0"/>
          </a:p>
          <a:p>
            <a:endParaRPr kumimoji="1" lang="en-US" altLang="ja-JP" sz="3600" b="1" dirty="0"/>
          </a:p>
          <a:p>
            <a:r>
              <a:rPr kumimoji="1" lang="ja-JP" altLang="en-US" sz="3600" b="1" dirty="0"/>
              <a:t>おでんっていつから店頭に並べればいいでしょうか？</a:t>
            </a:r>
            <a:endParaRPr kumimoji="1" lang="en-US" altLang="ja-JP" sz="3600" b="1" dirty="0"/>
          </a:p>
          <a:p>
            <a:endParaRPr kumimoji="1" lang="en-US" altLang="ja-JP" sz="4400" dirty="0"/>
          </a:p>
        </p:txBody>
      </p:sp>
      <p:sp>
        <p:nvSpPr>
          <p:cNvPr id="6" name="正方形/長方形 5"/>
          <p:cNvSpPr/>
          <p:nvPr/>
        </p:nvSpPr>
        <p:spPr>
          <a:xfrm>
            <a:off x="5023622" y="6361430"/>
            <a:ext cx="3845220" cy="369332"/>
          </a:xfrm>
          <a:prstGeom prst="rect">
            <a:avLst/>
          </a:prstGeom>
        </p:spPr>
        <p:txBody>
          <a:bodyPr wrap="none">
            <a:spAutoFit/>
          </a:bodyPr>
          <a:lstStyle/>
          <a:p>
            <a:r>
              <a:rPr lang="en-US" altLang="ja-JP" dirty="0"/>
              <a:t>http://www.sej.co.jp/i/products/oden/</a:t>
            </a:r>
            <a:endParaRPr lang="ja-JP" altLang="en-US" dirty="0"/>
          </a:p>
        </p:txBody>
      </p:sp>
    </p:spTree>
    <p:extLst>
      <p:ext uri="{BB962C8B-B14F-4D97-AF65-F5344CB8AC3E}">
        <p14:creationId xmlns:p14="http://schemas.microsoft.com/office/powerpoint/2010/main" val="3883955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1" name="図 10"/>
          <p:cNvPicPr>
            <a:picLocks noChangeAspect="1"/>
          </p:cNvPicPr>
          <p:nvPr/>
        </p:nvPicPr>
        <p:blipFill rotWithShape="1">
          <a:blip r:embed="rId2"/>
          <a:srcRect t="38348"/>
          <a:stretch/>
        </p:blipFill>
        <p:spPr>
          <a:xfrm>
            <a:off x="638900" y="515421"/>
            <a:ext cx="3242657" cy="2829089"/>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717" y="1514759"/>
            <a:ext cx="6858000" cy="514350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717" y="-1581008"/>
            <a:ext cx="6858000" cy="514350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771" y="1514759"/>
            <a:ext cx="6858000" cy="5143500"/>
          </a:xfrm>
          <a:prstGeom prst="rect">
            <a:avLst/>
          </a:prstGeom>
        </p:spPr>
      </p:pic>
    </p:spTree>
    <p:extLst>
      <p:ext uri="{BB962C8B-B14F-4D97-AF65-F5344CB8AC3E}">
        <p14:creationId xmlns:p14="http://schemas.microsoft.com/office/powerpoint/2010/main" val="61092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9" y="-104776"/>
            <a:ext cx="10467975" cy="7397203"/>
          </a:xfrm>
          <a:prstGeom prst="rect">
            <a:avLst/>
          </a:prstGeom>
        </p:spPr>
      </p:pic>
    </p:spTree>
    <p:extLst>
      <p:ext uri="{BB962C8B-B14F-4D97-AF65-F5344CB8AC3E}">
        <p14:creationId xmlns:p14="http://schemas.microsoft.com/office/powerpoint/2010/main" val="187376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extLst>
              <p:ext uri="{D42A27DB-BD31-4B8C-83A1-F6EECF244321}">
                <p14:modId xmlns:p14="http://schemas.microsoft.com/office/powerpoint/2010/main" val="2921986998"/>
              </p:ext>
            </p:extLst>
          </p:nvPr>
        </p:nvGraphicFramePr>
        <p:xfrm>
          <a:off x="0" y="466722"/>
          <a:ext cx="9144000" cy="640646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684561958"/>
                    </a:ext>
                  </a:extLst>
                </a:gridCol>
                <a:gridCol w="3048000">
                  <a:extLst>
                    <a:ext uri="{9D8B030D-6E8A-4147-A177-3AD203B41FA5}">
                      <a16:colId xmlns:a16="http://schemas.microsoft.com/office/drawing/2014/main" val="62300034"/>
                    </a:ext>
                  </a:extLst>
                </a:gridCol>
                <a:gridCol w="3048000">
                  <a:extLst>
                    <a:ext uri="{9D8B030D-6E8A-4147-A177-3AD203B41FA5}">
                      <a16:colId xmlns:a16="http://schemas.microsoft.com/office/drawing/2014/main" val="2771899338"/>
                    </a:ext>
                  </a:extLst>
                </a:gridCol>
              </a:tblGrid>
              <a:tr h="3203231">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357962192"/>
                  </a:ext>
                </a:extLst>
              </a:tr>
              <a:tr h="3203231">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2282435712"/>
                  </a:ext>
                </a:extLst>
              </a:tr>
            </a:tbl>
          </a:graphicData>
        </a:graphic>
      </p:graphicFrame>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130" y="462819"/>
            <a:ext cx="5218264" cy="3687491"/>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264" y="458916"/>
            <a:ext cx="5218264" cy="3687491"/>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961" y="3580371"/>
            <a:ext cx="5218264" cy="3687491"/>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72" y="3531673"/>
            <a:ext cx="5218264" cy="3687491"/>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705" y="3523864"/>
            <a:ext cx="5218264" cy="3687491"/>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488" y="466722"/>
            <a:ext cx="5218264" cy="3687491"/>
          </a:xfrm>
          <a:prstGeom prst="rect">
            <a:avLst/>
          </a:prstGeom>
        </p:spPr>
      </p:pic>
    </p:spTree>
    <p:extLst>
      <p:ext uri="{BB962C8B-B14F-4D97-AF65-F5344CB8AC3E}">
        <p14:creationId xmlns:p14="http://schemas.microsoft.com/office/powerpoint/2010/main" val="1613097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184496" y="774648"/>
            <a:ext cx="8959504" cy="2585323"/>
          </a:xfrm>
          <a:prstGeom prst="rect">
            <a:avLst/>
          </a:prstGeom>
          <a:noFill/>
        </p:spPr>
        <p:txBody>
          <a:bodyPr wrap="none" rtlCol="0">
            <a:spAutoFit/>
          </a:bodyPr>
          <a:lstStyle/>
          <a:p>
            <a:r>
              <a:rPr kumimoji="1" lang="ja-JP" altLang="en-US" b="1" dirty="0"/>
              <a:t>季節性は</a:t>
            </a:r>
            <a:endParaRPr kumimoji="1" lang="en-US" altLang="ja-JP" b="1" dirty="0"/>
          </a:p>
          <a:p>
            <a:r>
              <a:rPr kumimoji="1" lang="en-US" altLang="ja-JP" b="1" dirty="0"/>
              <a:t>1</a:t>
            </a:r>
            <a:r>
              <a:rPr kumimoji="1" lang="ja-JP" altLang="en-US" b="1" dirty="0"/>
              <a:t>　低気圧の通過する回数や強度、進路（</a:t>
            </a:r>
            <a:r>
              <a:rPr kumimoji="1" lang="en-US" altLang="ja-JP" b="1" dirty="0"/>
              <a:t>3</a:t>
            </a:r>
            <a:r>
              <a:rPr kumimoji="1" lang="ja-JP" altLang="en-US" b="1" dirty="0"/>
              <a:t>月ピーク、夏は高気圧に覆われて少ない）</a:t>
            </a:r>
            <a:endParaRPr kumimoji="1" lang="en-US" altLang="ja-JP" b="1" dirty="0"/>
          </a:p>
          <a:p>
            <a:r>
              <a:rPr kumimoji="1" lang="en-US" altLang="ja-JP" b="1" dirty="0"/>
              <a:t>2</a:t>
            </a:r>
            <a:r>
              <a:rPr kumimoji="1" lang="ja-JP" altLang="en-US" b="1" dirty="0"/>
              <a:t>　海と陸の熱容量の違いから、寒気を弱めるか否か（海のほうが陸より暖かいとき</a:t>
            </a:r>
            <a:endParaRPr kumimoji="1" lang="en-US" altLang="ja-JP" b="1" dirty="0"/>
          </a:p>
          <a:p>
            <a:r>
              <a:rPr kumimoji="1" lang="ja-JP" altLang="en-US" b="1" dirty="0"/>
              <a:t>は海から大気に熱を運ぶ量が多いので、寒気を弱めている）</a:t>
            </a:r>
            <a:endParaRPr kumimoji="1" lang="en-US" altLang="ja-JP" b="1" dirty="0"/>
          </a:p>
          <a:p>
            <a:endParaRPr kumimoji="1" lang="en-US" altLang="ja-JP" b="1" dirty="0"/>
          </a:p>
          <a:p>
            <a:r>
              <a:rPr kumimoji="1" lang="ja-JP" altLang="en-US" b="1" dirty="0"/>
              <a:t>地域性は</a:t>
            </a:r>
            <a:endParaRPr kumimoji="1" lang="en-US" altLang="ja-JP" b="1" dirty="0"/>
          </a:p>
          <a:p>
            <a:r>
              <a:rPr kumimoji="1" lang="en-US" altLang="ja-JP" b="1" dirty="0"/>
              <a:t>1</a:t>
            </a:r>
            <a:r>
              <a:rPr kumimoji="1" lang="ja-JP" altLang="en-US" b="1" dirty="0"/>
              <a:t>　暖流からの山越え気流が起こる場所</a:t>
            </a:r>
            <a:endParaRPr kumimoji="1" lang="en-US" altLang="ja-JP" b="1" dirty="0"/>
          </a:p>
          <a:p>
            <a:r>
              <a:rPr kumimoji="1" lang="en-US" altLang="ja-JP" b="1" dirty="0"/>
              <a:t>2</a:t>
            </a:r>
            <a:r>
              <a:rPr kumimoji="1" lang="ja-JP" altLang="en-US" b="1" dirty="0"/>
              <a:t>　冷たい海の影響が受けやすい場所</a:t>
            </a:r>
            <a:endParaRPr kumimoji="1" lang="en-US" altLang="ja-JP" b="1" dirty="0"/>
          </a:p>
          <a:p>
            <a:r>
              <a:rPr kumimoji="1" lang="en-US" altLang="ja-JP" b="1" dirty="0"/>
              <a:t>3</a:t>
            </a:r>
            <a:r>
              <a:rPr kumimoji="1" lang="ja-JP" altLang="en-US" b="1" dirty="0"/>
              <a:t>　風向が上記の方向から吹きやすい場所</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597" y="2710149"/>
            <a:ext cx="4574403" cy="4147851"/>
          </a:xfrm>
          <a:prstGeom prst="rect">
            <a:avLst/>
          </a:prstGeom>
        </p:spPr>
      </p:pic>
      <p:sp>
        <p:nvSpPr>
          <p:cNvPr id="5" name="正方形/長方形 4"/>
          <p:cNvSpPr/>
          <p:nvPr/>
        </p:nvSpPr>
        <p:spPr>
          <a:xfrm>
            <a:off x="5376619" y="6302146"/>
            <a:ext cx="3376670" cy="523220"/>
          </a:xfrm>
          <a:prstGeom prst="rect">
            <a:avLst/>
          </a:prstGeom>
        </p:spPr>
        <p:txBody>
          <a:bodyPr wrap="square">
            <a:spAutoFit/>
          </a:bodyPr>
          <a:lstStyle/>
          <a:p>
            <a:r>
              <a:rPr lang="en-US" altLang="ja-JP" sz="1400" dirty="0"/>
              <a:t>http://www1.kaiho.mlit.go.jp/KAN8/sv/teach/kaisyo/stream4.html</a:t>
            </a:r>
            <a:endParaRPr lang="ja-JP" altLang="en-US" sz="1400" dirty="0"/>
          </a:p>
        </p:txBody>
      </p:sp>
    </p:spTree>
    <p:extLst>
      <p:ext uri="{BB962C8B-B14F-4D97-AF65-F5344CB8AC3E}">
        <p14:creationId xmlns:p14="http://schemas.microsoft.com/office/powerpoint/2010/main" val="3052778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287528" y="639582"/>
            <a:ext cx="4456669" cy="1200329"/>
          </a:xfrm>
          <a:prstGeom prst="rect">
            <a:avLst/>
          </a:prstGeom>
          <a:noFill/>
        </p:spPr>
        <p:txBody>
          <a:bodyPr wrap="none" rtlCol="0">
            <a:spAutoFit/>
          </a:bodyPr>
          <a:lstStyle/>
          <a:p>
            <a:r>
              <a:rPr kumimoji="1" lang="ja-JP" altLang="en-US" b="1" dirty="0"/>
              <a:t>地域性は</a:t>
            </a:r>
            <a:endParaRPr kumimoji="1" lang="en-US" altLang="ja-JP" b="1" dirty="0"/>
          </a:p>
          <a:p>
            <a:r>
              <a:rPr kumimoji="1" lang="en-US" altLang="ja-JP" b="1" dirty="0">
                <a:solidFill>
                  <a:srgbClr val="FF0000"/>
                </a:solidFill>
              </a:rPr>
              <a:t>1</a:t>
            </a:r>
            <a:r>
              <a:rPr kumimoji="1" lang="ja-JP" altLang="en-US" b="1" dirty="0">
                <a:solidFill>
                  <a:srgbClr val="FF0000"/>
                </a:solidFill>
              </a:rPr>
              <a:t>　暖流からの山越え気流が起こる場所</a:t>
            </a:r>
            <a:endParaRPr kumimoji="1" lang="en-US" altLang="ja-JP" b="1" dirty="0">
              <a:solidFill>
                <a:srgbClr val="FF0000"/>
              </a:solidFill>
            </a:endParaRPr>
          </a:p>
          <a:p>
            <a:r>
              <a:rPr kumimoji="1" lang="en-US" altLang="ja-JP" b="1" dirty="0">
                <a:solidFill>
                  <a:srgbClr val="112DFB"/>
                </a:solidFill>
              </a:rPr>
              <a:t>2</a:t>
            </a:r>
            <a:r>
              <a:rPr kumimoji="1" lang="ja-JP" altLang="en-US" b="1" dirty="0">
                <a:solidFill>
                  <a:srgbClr val="112DFB"/>
                </a:solidFill>
              </a:rPr>
              <a:t>　冷たい海の影響が受けやすい場所</a:t>
            </a:r>
            <a:endParaRPr kumimoji="1" lang="en-US" altLang="ja-JP" b="1" dirty="0">
              <a:solidFill>
                <a:srgbClr val="112DFB"/>
              </a:solidFill>
            </a:endParaRPr>
          </a:p>
          <a:p>
            <a:r>
              <a:rPr kumimoji="1" lang="en-US" altLang="ja-JP" b="1" dirty="0"/>
              <a:t>3</a:t>
            </a:r>
            <a:r>
              <a:rPr kumimoji="1" lang="ja-JP" altLang="en-US" b="1" dirty="0"/>
              <a:t>　風向が上記の方向から吹きやすい場所</a:t>
            </a:r>
          </a:p>
        </p:txBody>
      </p:sp>
      <p:pic>
        <p:nvPicPr>
          <p:cNvPr id="11" name="図 10"/>
          <p:cNvPicPr>
            <a:picLocks noChangeAspect="1"/>
          </p:cNvPicPr>
          <p:nvPr/>
        </p:nvPicPr>
        <p:blipFill rotWithShape="1">
          <a:blip r:embed="rId2"/>
          <a:srcRect t="38348"/>
          <a:stretch/>
        </p:blipFill>
        <p:spPr>
          <a:xfrm>
            <a:off x="-385979" y="2177595"/>
            <a:ext cx="5859016" cy="5111758"/>
          </a:xfrm>
          <a:prstGeom prst="rect">
            <a:avLst/>
          </a:prstGeom>
        </p:spPr>
      </p:pic>
      <p:sp>
        <p:nvSpPr>
          <p:cNvPr id="6" name="テキスト ボックス 5"/>
          <p:cNvSpPr txBox="1"/>
          <p:nvPr/>
        </p:nvSpPr>
        <p:spPr>
          <a:xfrm>
            <a:off x="346914" y="5183891"/>
            <a:ext cx="800219" cy="1118255"/>
          </a:xfrm>
          <a:prstGeom prst="rect">
            <a:avLst/>
          </a:prstGeom>
          <a:noFill/>
        </p:spPr>
        <p:txBody>
          <a:bodyPr vert="eaVert" wrap="none" rtlCol="0">
            <a:spAutoFit/>
          </a:bodyPr>
          <a:lstStyle/>
          <a:p>
            <a:r>
              <a:rPr kumimoji="1" lang="ja-JP" altLang="en-US" sz="4000" b="1" dirty="0">
                <a:ln w="19050">
                  <a:solidFill>
                    <a:schemeClr val="bg1"/>
                  </a:solidFill>
                </a:ln>
                <a:solidFill>
                  <a:srgbClr val="FF0000"/>
                </a:solidFill>
              </a:rPr>
              <a:t>暖流</a:t>
            </a:r>
          </a:p>
        </p:txBody>
      </p:sp>
      <p:sp>
        <p:nvSpPr>
          <p:cNvPr id="13" name="右矢印 12"/>
          <p:cNvSpPr/>
          <p:nvPr/>
        </p:nvSpPr>
        <p:spPr>
          <a:xfrm rot="19857418">
            <a:off x="1120499" y="5122056"/>
            <a:ext cx="810774" cy="421159"/>
          </a:xfrm>
          <a:prstGeom prst="rightArrow">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カーブ矢印 13"/>
          <p:cNvSpPr/>
          <p:nvPr/>
        </p:nvSpPr>
        <p:spPr>
          <a:xfrm rot="19475263">
            <a:off x="2022480" y="4274313"/>
            <a:ext cx="986763" cy="431434"/>
          </a:xfrm>
          <a:prstGeom prst="curvedDownArrow">
            <a:avLst>
              <a:gd name="adj1" fmla="val 25000"/>
              <a:gd name="adj2" fmla="val 58360"/>
              <a:gd name="adj3" fmla="val 25000"/>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右矢印 14"/>
          <p:cNvSpPr/>
          <p:nvPr/>
        </p:nvSpPr>
        <p:spPr>
          <a:xfrm rot="6552671">
            <a:off x="3097681" y="3291762"/>
            <a:ext cx="810774" cy="421159"/>
          </a:xfrm>
          <a:prstGeom prst="rightArrow">
            <a:avLst/>
          </a:prstGeom>
          <a:solidFill>
            <a:srgbClr val="112DF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7161" y="3050238"/>
            <a:ext cx="3262432" cy="707886"/>
          </a:xfrm>
          <a:prstGeom prst="rect">
            <a:avLst/>
          </a:prstGeom>
          <a:noFill/>
        </p:spPr>
        <p:txBody>
          <a:bodyPr vert="horz" wrap="none" rtlCol="0">
            <a:spAutoFit/>
          </a:bodyPr>
          <a:lstStyle/>
          <a:p>
            <a:r>
              <a:rPr kumimoji="1" lang="ja-JP" altLang="en-US" sz="4000" b="1" dirty="0">
                <a:ln w="19050">
                  <a:solidFill>
                    <a:schemeClr val="bg1"/>
                  </a:solidFill>
                </a:ln>
                <a:solidFill>
                  <a:srgbClr val="FF0000"/>
                </a:solidFill>
              </a:rPr>
              <a:t>フェーン発生</a:t>
            </a:r>
          </a:p>
        </p:txBody>
      </p:sp>
      <p:sp>
        <p:nvSpPr>
          <p:cNvPr id="19" name="楕円 18"/>
          <p:cNvSpPr/>
          <p:nvPr/>
        </p:nvSpPr>
        <p:spPr>
          <a:xfrm>
            <a:off x="1014818" y="5082377"/>
            <a:ext cx="264629" cy="25025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606765" y="2177595"/>
            <a:ext cx="4210206" cy="4524315"/>
          </a:xfrm>
          <a:prstGeom prst="rect">
            <a:avLst/>
          </a:prstGeom>
          <a:noFill/>
        </p:spPr>
        <p:txBody>
          <a:bodyPr vert="horz" wrap="square" rtlCol="0">
            <a:spAutoFit/>
          </a:bodyPr>
          <a:lstStyle/>
          <a:p>
            <a:r>
              <a:rPr kumimoji="1" lang="ja-JP" altLang="en-US" sz="2400" b="1" dirty="0">
                <a:ln w="19050">
                  <a:noFill/>
                </a:ln>
              </a:rPr>
              <a:t>地点</a:t>
            </a:r>
            <a:r>
              <a:rPr kumimoji="1" lang="en-US" altLang="ja-JP" sz="2400" b="1" dirty="0">
                <a:ln w="19050">
                  <a:noFill/>
                </a:ln>
              </a:rPr>
              <a:t>A</a:t>
            </a:r>
            <a:r>
              <a:rPr kumimoji="1" lang="ja-JP" altLang="en-US" sz="2400" b="1" dirty="0">
                <a:ln w="19050">
                  <a:noFill/>
                </a:ln>
              </a:rPr>
              <a:t>では水蒸気を多く含んで相当温位では大きいが温位では小さい</a:t>
            </a:r>
            <a:endParaRPr kumimoji="1" lang="en-US" altLang="ja-JP" sz="2400" b="1" dirty="0">
              <a:ln w="19050">
                <a:noFill/>
              </a:ln>
            </a:endParaRPr>
          </a:p>
          <a:p>
            <a:r>
              <a:rPr kumimoji="1" lang="ja-JP" altLang="en-US" sz="2400" b="1" dirty="0">
                <a:ln w="19050">
                  <a:noFill/>
                </a:ln>
              </a:rPr>
              <a:t>地点</a:t>
            </a:r>
            <a:r>
              <a:rPr kumimoji="1" lang="en-US" altLang="ja-JP" sz="2400" b="1" dirty="0">
                <a:ln w="19050">
                  <a:noFill/>
                </a:ln>
              </a:rPr>
              <a:t>B</a:t>
            </a:r>
            <a:r>
              <a:rPr kumimoji="1" lang="ja-JP" altLang="en-US" sz="2400" b="1" dirty="0">
                <a:ln w="19050">
                  <a:noFill/>
                </a:ln>
              </a:rPr>
              <a:t>に行った時には熱力学的、力学的フェーンにより温位が高くなる</a:t>
            </a:r>
            <a:endParaRPr kumimoji="1" lang="en-US" altLang="ja-JP" sz="2400" b="1" dirty="0">
              <a:ln w="19050">
                <a:noFill/>
              </a:ln>
            </a:endParaRPr>
          </a:p>
          <a:p>
            <a:r>
              <a:rPr kumimoji="1" lang="ja-JP" altLang="en-US" sz="2400" b="1" dirty="0">
                <a:ln w="19050">
                  <a:noFill/>
                </a:ln>
              </a:rPr>
              <a:t>よって、気温が急上昇する</a:t>
            </a:r>
            <a:endParaRPr kumimoji="1" lang="en-US" altLang="ja-JP" sz="2400" b="1" dirty="0">
              <a:ln w="19050">
                <a:noFill/>
              </a:ln>
            </a:endParaRPr>
          </a:p>
          <a:p>
            <a:endParaRPr kumimoji="1" lang="en-US" altLang="ja-JP" sz="2400" b="1" dirty="0">
              <a:ln w="19050">
                <a:noFill/>
              </a:ln>
            </a:endParaRPr>
          </a:p>
          <a:p>
            <a:r>
              <a:rPr kumimoji="1" lang="ja-JP" altLang="en-US" sz="2400" b="1" dirty="0">
                <a:ln w="19050">
                  <a:noFill/>
                </a:ln>
              </a:rPr>
              <a:t>その後北風に変われば、気温が高くなっていた分、下がる温度も大きいので急低下が起こる</a:t>
            </a:r>
            <a:endParaRPr kumimoji="1" lang="en-US" altLang="ja-JP" sz="2400" b="1" dirty="0">
              <a:ln w="19050">
                <a:noFill/>
              </a:ln>
            </a:endParaRPr>
          </a:p>
        </p:txBody>
      </p:sp>
      <p:sp>
        <p:nvSpPr>
          <p:cNvPr id="22" name="テキスト ボックス 21"/>
          <p:cNvSpPr txBox="1"/>
          <p:nvPr/>
        </p:nvSpPr>
        <p:spPr>
          <a:xfrm>
            <a:off x="5041578" y="995978"/>
            <a:ext cx="3775393" cy="707886"/>
          </a:xfrm>
          <a:prstGeom prst="rect">
            <a:avLst/>
          </a:prstGeom>
          <a:noFill/>
        </p:spPr>
        <p:txBody>
          <a:bodyPr wrap="none" rtlCol="0">
            <a:spAutoFit/>
          </a:bodyPr>
          <a:lstStyle/>
          <a:p>
            <a:r>
              <a:rPr kumimoji="1" lang="ja-JP" altLang="en-US" sz="2000" b="1" dirty="0">
                <a:solidFill>
                  <a:srgbClr val="BF9000"/>
                </a:solidFill>
              </a:rPr>
              <a:t>もちろん海陸温度コントラスト</a:t>
            </a:r>
            <a:endParaRPr kumimoji="1" lang="en-US" altLang="ja-JP" sz="2000" b="1" dirty="0">
              <a:solidFill>
                <a:srgbClr val="BF9000"/>
              </a:solidFill>
            </a:endParaRPr>
          </a:p>
          <a:p>
            <a:r>
              <a:rPr kumimoji="1" lang="ja-JP" altLang="en-US" sz="2000" b="1" dirty="0">
                <a:solidFill>
                  <a:srgbClr val="BF9000"/>
                </a:solidFill>
              </a:rPr>
              <a:t>も大きいほど強くなりやすい</a:t>
            </a:r>
          </a:p>
        </p:txBody>
      </p:sp>
    </p:spTree>
    <p:extLst>
      <p:ext uri="{BB962C8B-B14F-4D97-AF65-F5344CB8AC3E}">
        <p14:creationId xmlns:p14="http://schemas.microsoft.com/office/powerpoint/2010/main" val="3227914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287528" y="639582"/>
            <a:ext cx="4456669" cy="1200329"/>
          </a:xfrm>
          <a:prstGeom prst="rect">
            <a:avLst/>
          </a:prstGeom>
          <a:noFill/>
        </p:spPr>
        <p:txBody>
          <a:bodyPr wrap="none" rtlCol="0">
            <a:spAutoFit/>
          </a:bodyPr>
          <a:lstStyle/>
          <a:p>
            <a:r>
              <a:rPr kumimoji="1" lang="ja-JP" altLang="en-US" b="1" dirty="0"/>
              <a:t>地域性は</a:t>
            </a:r>
            <a:endParaRPr kumimoji="1" lang="en-US" altLang="ja-JP" b="1" dirty="0"/>
          </a:p>
          <a:p>
            <a:r>
              <a:rPr kumimoji="1" lang="en-US" altLang="ja-JP" b="1" dirty="0"/>
              <a:t>1</a:t>
            </a:r>
            <a:r>
              <a:rPr kumimoji="1" lang="ja-JP" altLang="en-US" b="1" dirty="0"/>
              <a:t>　暖流からの山越え気流が起こる場所</a:t>
            </a:r>
            <a:endParaRPr kumimoji="1" lang="en-US" altLang="ja-JP" b="1" dirty="0"/>
          </a:p>
          <a:p>
            <a:r>
              <a:rPr kumimoji="1" lang="en-US" altLang="ja-JP" b="1" dirty="0"/>
              <a:t>2</a:t>
            </a:r>
            <a:r>
              <a:rPr kumimoji="1" lang="ja-JP" altLang="en-US" b="1" dirty="0"/>
              <a:t>　冷たい海の影響が受けやすい場所</a:t>
            </a:r>
            <a:endParaRPr kumimoji="1" lang="en-US" altLang="ja-JP" b="1" dirty="0"/>
          </a:p>
          <a:p>
            <a:r>
              <a:rPr kumimoji="1" lang="en-US" altLang="ja-JP" b="1" dirty="0"/>
              <a:t>3</a:t>
            </a:r>
            <a:r>
              <a:rPr kumimoji="1" lang="ja-JP" altLang="en-US" b="1" dirty="0"/>
              <a:t>　風向が上記の方向から吹きやすい場所</a:t>
            </a:r>
          </a:p>
        </p:txBody>
      </p:sp>
      <p:pic>
        <p:nvPicPr>
          <p:cNvPr id="11" name="図 10"/>
          <p:cNvPicPr>
            <a:picLocks noChangeAspect="1"/>
          </p:cNvPicPr>
          <p:nvPr/>
        </p:nvPicPr>
        <p:blipFill rotWithShape="1">
          <a:blip r:embed="rId2"/>
          <a:srcRect t="38348"/>
          <a:stretch/>
        </p:blipFill>
        <p:spPr>
          <a:xfrm>
            <a:off x="-385979" y="2177595"/>
            <a:ext cx="5859016" cy="5111758"/>
          </a:xfrm>
          <a:prstGeom prst="rect">
            <a:avLst/>
          </a:prstGeom>
        </p:spPr>
      </p:pic>
      <p:sp>
        <p:nvSpPr>
          <p:cNvPr id="6" name="テキスト ボックス 5"/>
          <p:cNvSpPr txBox="1"/>
          <p:nvPr/>
        </p:nvSpPr>
        <p:spPr>
          <a:xfrm>
            <a:off x="346914" y="5183891"/>
            <a:ext cx="800219" cy="1118255"/>
          </a:xfrm>
          <a:prstGeom prst="rect">
            <a:avLst/>
          </a:prstGeom>
          <a:noFill/>
        </p:spPr>
        <p:txBody>
          <a:bodyPr vert="eaVert" wrap="none" rtlCol="0">
            <a:spAutoFit/>
          </a:bodyPr>
          <a:lstStyle/>
          <a:p>
            <a:r>
              <a:rPr kumimoji="1" lang="ja-JP" altLang="en-US" sz="4000" b="1" dirty="0">
                <a:ln w="19050">
                  <a:solidFill>
                    <a:schemeClr val="bg1"/>
                  </a:solidFill>
                </a:ln>
                <a:solidFill>
                  <a:srgbClr val="FF0000"/>
                </a:solidFill>
              </a:rPr>
              <a:t>暖流</a:t>
            </a:r>
          </a:p>
        </p:txBody>
      </p:sp>
      <p:sp>
        <p:nvSpPr>
          <p:cNvPr id="15" name="右矢印 14"/>
          <p:cNvSpPr/>
          <p:nvPr/>
        </p:nvSpPr>
        <p:spPr>
          <a:xfrm rot="6552671">
            <a:off x="3097681" y="3291762"/>
            <a:ext cx="810774" cy="421159"/>
          </a:xfrm>
          <a:prstGeom prst="rightArrow">
            <a:avLst/>
          </a:prstGeom>
          <a:solidFill>
            <a:srgbClr val="112DF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7161" y="3050238"/>
            <a:ext cx="3262432" cy="707886"/>
          </a:xfrm>
          <a:prstGeom prst="rect">
            <a:avLst/>
          </a:prstGeom>
          <a:noFill/>
        </p:spPr>
        <p:txBody>
          <a:bodyPr vert="horz" wrap="none" rtlCol="0">
            <a:spAutoFit/>
          </a:bodyPr>
          <a:lstStyle/>
          <a:p>
            <a:r>
              <a:rPr kumimoji="1" lang="ja-JP" altLang="en-US" sz="4000" b="1" dirty="0">
                <a:ln w="19050">
                  <a:solidFill>
                    <a:schemeClr val="bg1"/>
                  </a:solidFill>
                </a:ln>
                <a:solidFill>
                  <a:srgbClr val="FF0000"/>
                </a:solidFill>
              </a:rPr>
              <a:t>フェーン発生</a:t>
            </a:r>
          </a:p>
        </p:txBody>
      </p:sp>
      <p:sp>
        <p:nvSpPr>
          <p:cNvPr id="19" name="楕円 18"/>
          <p:cNvSpPr/>
          <p:nvPr/>
        </p:nvSpPr>
        <p:spPr>
          <a:xfrm>
            <a:off x="1014818" y="5082377"/>
            <a:ext cx="264629" cy="25025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606765" y="2177595"/>
            <a:ext cx="4210206" cy="3785652"/>
          </a:xfrm>
          <a:prstGeom prst="rect">
            <a:avLst/>
          </a:prstGeom>
          <a:noFill/>
        </p:spPr>
        <p:txBody>
          <a:bodyPr vert="horz" wrap="square" rtlCol="0">
            <a:spAutoFit/>
          </a:bodyPr>
          <a:lstStyle/>
          <a:p>
            <a:r>
              <a:rPr kumimoji="1" lang="ja-JP" altLang="en-US" sz="2400" b="1" dirty="0">
                <a:ln w="19050">
                  <a:noFill/>
                </a:ln>
              </a:rPr>
              <a:t>地点</a:t>
            </a:r>
            <a:r>
              <a:rPr kumimoji="1" lang="en-US" altLang="ja-JP" sz="2400" b="1" dirty="0">
                <a:ln w="19050">
                  <a:noFill/>
                </a:ln>
              </a:rPr>
              <a:t>A</a:t>
            </a:r>
            <a:r>
              <a:rPr kumimoji="1" lang="ja-JP" altLang="en-US" sz="2400" b="1" dirty="0">
                <a:ln w="19050">
                  <a:noFill/>
                </a:ln>
              </a:rPr>
              <a:t>では先ほど述べたように、フェーンが起こる前なので、まだ温位が低く、急上昇しにくく</a:t>
            </a:r>
            <a:endParaRPr kumimoji="1" lang="en-US" altLang="ja-JP" sz="2400" b="1" dirty="0">
              <a:ln w="19050">
                <a:noFill/>
              </a:ln>
            </a:endParaRPr>
          </a:p>
          <a:p>
            <a:r>
              <a:rPr kumimoji="1" lang="ja-JP" altLang="en-US" sz="2400" b="1" dirty="0">
                <a:ln w="19050">
                  <a:noFill/>
                </a:ln>
              </a:rPr>
              <a:t>逆に、熱力学的、力学的フェーンにより北風の温位が高くなる</a:t>
            </a:r>
            <a:endParaRPr kumimoji="1" lang="en-US" altLang="ja-JP" sz="2400" b="1" dirty="0">
              <a:ln w="19050">
                <a:noFill/>
              </a:ln>
            </a:endParaRPr>
          </a:p>
          <a:p>
            <a:r>
              <a:rPr kumimoji="1" lang="ja-JP" altLang="en-US" sz="2400" b="1" dirty="0">
                <a:ln w="19050">
                  <a:noFill/>
                </a:ln>
              </a:rPr>
              <a:t>よって、気温が急低下しにくい</a:t>
            </a:r>
            <a:endParaRPr kumimoji="1" lang="en-US" altLang="ja-JP" sz="2400" b="1" dirty="0">
              <a:ln w="19050">
                <a:noFill/>
              </a:ln>
            </a:endParaRPr>
          </a:p>
          <a:p>
            <a:endParaRPr kumimoji="1" lang="en-US" altLang="ja-JP" sz="2400" b="1" dirty="0">
              <a:ln w="19050">
                <a:noFill/>
              </a:ln>
            </a:endParaRPr>
          </a:p>
        </p:txBody>
      </p:sp>
      <p:sp>
        <p:nvSpPr>
          <p:cNvPr id="3" name="テキスト ボックス 2"/>
          <p:cNvSpPr txBox="1"/>
          <p:nvPr/>
        </p:nvSpPr>
        <p:spPr>
          <a:xfrm>
            <a:off x="4410698" y="919777"/>
            <a:ext cx="4801314" cy="369332"/>
          </a:xfrm>
          <a:prstGeom prst="rect">
            <a:avLst/>
          </a:prstGeom>
          <a:noFill/>
        </p:spPr>
        <p:txBody>
          <a:bodyPr wrap="none" rtlCol="0">
            <a:spAutoFit/>
          </a:bodyPr>
          <a:lstStyle/>
          <a:p>
            <a:r>
              <a:rPr kumimoji="1" lang="ja-JP" altLang="en-US" b="1" dirty="0">
                <a:solidFill>
                  <a:srgbClr val="FF0000"/>
                </a:solidFill>
              </a:rPr>
              <a:t>逆に、暖流近くでは急変が起こりにくい理由</a:t>
            </a:r>
          </a:p>
        </p:txBody>
      </p:sp>
      <p:sp>
        <p:nvSpPr>
          <p:cNvPr id="5" name="右カーブ矢印 4"/>
          <p:cNvSpPr/>
          <p:nvPr/>
        </p:nvSpPr>
        <p:spPr>
          <a:xfrm rot="4064986">
            <a:off x="2104599" y="3801763"/>
            <a:ext cx="548519" cy="1308508"/>
          </a:xfrm>
          <a:prstGeom prst="curved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219950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ext uri="{D42A27DB-BD31-4B8C-83A1-F6EECF244321}">
                <p14:modId xmlns:p14="http://schemas.microsoft.com/office/powerpoint/2010/main" val="1113249592"/>
              </p:ext>
            </p:extLst>
          </p:nvPr>
        </p:nvGraphicFramePr>
        <p:xfrm>
          <a:off x="5495809" y="1824739"/>
          <a:ext cx="2513026" cy="25331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グラフ 22"/>
          <p:cNvGraphicFramePr>
            <a:graphicFrameLocks/>
          </p:cNvGraphicFramePr>
          <p:nvPr>
            <p:extLst>
              <p:ext uri="{D42A27DB-BD31-4B8C-83A1-F6EECF244321}">
                <p14:modId xmlns:p14="http://schemas.microsoft.com/office/powerpoint/2010/main" val="1770105793"/>
              </p:ext>
            </p:extLst>
          </p:nvPr>
        </p:nvGraphicFramePr>
        <p:xfrm>
          <a:off x="3319915" y="1812242"/>
          <a:ext cx="2517386" cy="2533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グラフ 23"/>
          <p:cNvGraphicFramePr>
            <a:graphicFrameLocks/>
          </p:cNvGraphicFramePr>
          <p:nvPr>
            <p:extLst>
              <p:ext uri="{D42A27DB-BD31-4B8C-83A1-F6EECF244321}">
                <p14:modId xmlns:p14="http://schemas.microsoft.com/office/powerpoint/2010/main" val="1923875662"/>
              </p:ext>
            </p:extLst>
          </p:nvPr>
        </p:nvGraphicFramePr>
        <p:xfrm>
          <a:off x="1016602" y="1810393"/>
          <a:ext cx="2517386" cy="2533146"/>
        </p:xfrm>
        <a:graphic>
          <a:graphicData uri="http://schemas.openxmlformats.org/drawingml/2006/chart">
            <c:chart xmlns:c="http://schemas.openxmlformats.org/drawingml/2006/chart" xmlns:r="http://schemas.openxmlformats.org/officeDocument/2006/relationships" r:id="rId4"/>
          </a:graphicData>
        </a:graphic>
      </p:graphicFrame>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287528" y="639582"/>
            <a:ext cx="4456669" cy="1200329"/>
          </a:xfrm>
          <a:prstGeom prst="rect">
            <a:avLst/>
          </a:prstGeom>
          <a:noFill/>
        </p:spPr>
        <p:txBody>
          <a:bodyPr wrap="none" rtlCol="0">
            <a:spAutoFit/>
          </a:bodyPr>
          <a:lstStyle/>
          <a:p>
            <a:r>
              <a:rPr kumimoji="1" lang="ja-JP" altLang="en-US" b="1" dirty="0"/>
              <a:t>地域性は</a:t>
            </a:r>
            <a:endParaRPr kumimoji="1" lang="en-US" altLang="ja-JP" b="1" dirty="0"/>
          </a:p>
          <a:p>
            <a:r>
              <a:rPr kumimoji="1" lang="en-US" altLang="ja-JP" b="1" dirty="0"/>
              <a:t>1</a:t>
            </a:r>
            <a:r>
              <a:rPr kumimoji="1" lang="ja-JP" altLang="en-US" b="1" dirty="0"/>
              <a:t>　暖流からの山越え気流が起こる場所</a:t>
            </a:r>
            <a:endParaRPr kumimoji="1" lang="en-US" altLang="ja-JP" b="1" dirty="0"/>
          </a:p>
          <a:p>
            <a:r>
              <a:rPr kumimoji="1" lang="en-US" altLang="ja-JP" b="1" dirty="0"/>
              <a:t>2</a:t>
            </a:r>
            <a:r>
              <a:rPr kumimoji="1" lang="ja-JP" altLang="en-US" b="1" dirty="0"/>
              <a:t>　冷たい海の影響が受けやすい場所</a:t>
            </a:r>
            <a:endParaRPr kumimoji="1" lang="en-US" altLang="ja-JP" b="1" dirty="0"/>
          </a:p>
          <a:p>
            <a:r>
              <a:rPr kumimoji="1" lang="en-US" altLang="ja-JP" b="1" dirty="0"/>
              <a:t>3</a:t>
            </a:r>
            <a:r>
              <a:rPr kumimoji="1" lang="ja-JP" altLang="en-US" b="1" dirty="0"/>
              <a:t>　</a:t>
            </a:r>
            <a:r>
              <a:rPr kumimoji="1" lang="ja-JP" altLang="en-US" b="1" dirty="0">
                <a:solidFill>
                  <a:srgbClr val="FF0000"/>
                </a:solidFill>
              </a:rPr>
              <a:t>風向が上記の方向から吹きやすい場所</a:t>
            </a:r>
          </a:p>
        </p:txBody>
      </p:sp>
      <p:sp>
        <p:nvSpPr>
          <p:cNvPr id="20" name="テキスト ボックス 19"/>
          <p:cNvSpPr txBox="1"/>
          <p:nvPr/>
        </p:nvSpPr>
        <p:spPr>
          <a:xfrm>
            <a:off x="2389332" y="4270633"/>
            <a:ext cx="7087322" cy="830997"/>
          </a:xfrm>
          <a:prstGeom prst="rect">
            <a:avLst/>
          </a:prstGeom>
          <a:noFill/>
        </p:spPr>
        <p:txBody>
          <a:bodyPr vert="horz" wrap="square" rtlCol="0">
            <a:spAutoFit/>
          </a:bodyPr>
          <a:lstStyle/>
          <a:p>
            <a:r>
              <a:rPr kumimoji="1" lang="ja-JP" altLang="en-US" sz="2400" b="1" dirty="0">
                <a:ln w="19050">
                  <a:noFill/>
                </a:ln>
              </a:rPr>
              <a:t>フェーンが起こる南西よりの風が多い</a:t>
            </a:r>
            <a:endParaRPr kumimoji="1" lang="en-US" altLang="ja-JP" sz="2400" b="1" dirty="0">
              <a:ln w="19050">
                <a:noFill/>
              </a:ln>
            </a:endParaRPr>
          </a:p>
          <a:p>
            <a:r>
              <a:rPr kumimoji="1" lang="ja-JP" altLang="en-US" sz="2400" b="1" dirty="0">
                <a:ln w="19050">
                  <a:noFill/>
                </a:ln>
              </a:rPr>
              <a:t>そのため気温の急変が起きやすい</a:t>
            </a:r>
            <a:endParaRPr kumimoji="1" lang="en-US" altLang="ja-JP" sz="2400" b="1" dirty="0">
              <a:ln w="19050">
                <a:noFill/>
              </a:ln>
            </a:endParaRPr>
          </a:p>
        </p:txBody>
      </p:sp>
      <p:sp>
        <p:nvSpPr>
          <p:cNvPr id="16" name="テキスト ボックス 15"/>
          <p:cNvSpPr txBox="1"/>
          <p:nvPr/>
        </p:nvSpPr>
        <p:spPr>
          <a:xfrm>
            <a:off x="772148" y="1932057"/>
            <a:ext cx="728084" cy="523220"/>
          </a:xfrm>
          <a:prstGeom prst="rect">
            <a:avLst/>
          </a:prstGeom>
          <a:noFill/>
        </p:spPr>
        <p:txBody>
          <a:bodyPr wrap="none" rtlCol="0">
            <a:spAutoFit/>
          </a:bodyPr>
          <a:lstStyle/>
          <a:p>
            <a:r>
              <a:rPr kumimoji="1" lang="en-US" altLang="ja-JP" sz="2800" b="1" dirty="0"/>
              <a:t>3</a:t>
            </a:r>
            <a:r>
              <a:rPr kumimoji="1" lang="ja-JP" altLang="en-US" sz="2800" b="1" dirty="0"/>
              <a:t>月</a:t>
            </a:r>
            <a:endParaRPr kumimoji="1" lang="ja-JP" altLang="en-US" sz="1600" b="1" dirty="0"/>
          </a:p>
        </p:txBody>
      </p:sp>
      <p:sp>
        <p:nvSpPr>
          <p:cNvPr id="18" name="テキスト ボックス 17"/>
          <p:cNvSpPr txBox="1"/>
          <p:nvPr/>
        </p:nvSpPr>
        <p:spPr>
          <a:xfrm>
            <a:off x="3307724" y="1932057"/>
            <a:ext cx="728084" cy="523220"/>
          </a:xfrm>
          <a:prstGeom prst="rect">
            <a:avLst/>
          </a:prstGeom>
          <a:noFill/>
        </p:spPr>
        <p:txBody>
          <a:bodyPr wrap="none" rtlCol="0">
            <a:spAutoFit/>
          </a:bodyPr>
          <a:lstStyle/>
          <a:p>
            <a:r>
              <a:rPr kumimoji="1" lang="en-US" altLang="ja-JP" sz="2800" b="1" dirty="0"/>
              <a:t>4</a:t>
            </a:r>
            <a:r>
              <a:rPr kumimoji="1" lang="ja-JP" altLang="en-US" sz="2800" b="1" dirty="0"/>
              <a:t>月</a:t>
            </a:r>
            <a:endParaRPr kumimoji="1" lang="ja-JP" altLang="en-US" sz="1600" b="1" dirty="0"/>
          </a:p>
        </p:txBody>
      </p:sp>
      <p:sp>
        <p:nvSpPr>
          <p:cNvPr id="21" name="テキスト ボックス 20"/>
          <p:cNvSpPr txBox="1"/>
          <p:nvPr/>
        </p:nvSpPr>
        <p:spPr>
          <a:xfrm>
            <a:off x="5615370" y="1932057"/>
            <a:ext cx="728084" cy="523220"/>
          </a:xfrm>
          <a:prstGeom prst="rect">
            <a:avLst/>
          </a:prstGeom>
          <a:noFill/>
        </p:spPr>
        <p:txBody>
          <a:bodyPr wrap="none" rtlCol="0">
            <a:spAutoFit/>
          </a:bodyPr>
          <a:lstStyle/>
          <a:p>
            <a:r>
              <a:rPr kumimoji="1" lang="en-US" altLang="ja-JP" sz="2800" b="1" dirty="0"/>
              <a:t>5</a:t>
            </a:r>
            <a:r>
              <a:rPr kumimoji="1" lang="ja-JP" altLang="en-US" sz="2800" b="1" dirty="0"/>
              <a:t>月</a:t>
            </a:r>
            <a:endParaRPr kumimoji="1" lang="ja-JP" altLang="en-US" sz="1600" b="1" dirty="0"/>
          </a:p>
        </p:txBody>
      </p:sp>
      <p:sp>
        <p:nvSpPr>
          <p:cNvPr id="25" name="テキスト ボックス 24"/>
          <p:cNvSpPr txBox="1"/>
          <p:nvPr/>
        </p:nvSpPr>
        <p:spPr>
          <a:xfrm>
            <a:off x="5673169" y="1605939"/>
            <a:ext cx="3005951" cy="400110"/>
          </a:xfrm>
          <a:prstGeom prst="rect">
            <a:avLst/>
          </a:prstGeom>
          <a:noFill/>
        </p:spPr>
        <p:txBody>
          <a:bodyPr wrap="none" rtlCol="0">
            <a:spAutoFit/>
          </a:bodyPr>
          <a:lstStyle/>
          <a:p>
            <a:r>
              <a:rPr kumimoji="1" lang="ja-JP" altLang="en-US" sz="2000" b="1" dirty="0"/>
              <a:t>日最大瞬間風速の風配図</a:t>
            </a:r>
          </a:p>
        </p:txBody>
      </p:sp>
      <p:sp>
        <p:nvSpPr>
          <p:cNvPr id="12" name="正方形/長方形 11"/>
          <p:cNvSpPr/>
          <p:nvPr/>
        </p:nvSpPr>
        <p:spPr>
          <a:xfrm>
            <a:off x="103332" y="5070458"/>
            <a:ext cx="4572000" cy="1754326"/>
          </a:xfrm>
          <a:prstGeom prst="rect">
            <a:avLst/>
          </a:prstGeom>
        </p:spPr>
        <p:txBody>
          <a:bodyPr>
            <a:spAutoFit/>
          </a:bodyPr>
          <a:lstStyle/>
          <a:p>
            <a:r>
              <a:rPr lang="ja-JP" altLang="en-US" b="1" dirty="0">
                <a:solidFill>
                  <a:srgbClr val="000000"/>
                </a:solidFill>
              </a:rPr>
              <a:t>風配図</a:t>
            </a:r>
            <a:r>
              <a:rPr lang="ja-JP" altLang="en-US" dirty="0">
                <a:solidFill>
                  <a:srgbClr val="000000"/>
                </a:solidFill>
              </a:rPr>
              <a:t>（ふうはいず）またはウインドローズ</a:t>
            </a:r>
            <a:r>
              <a:rPr lang="en-US" altLang="ja-JP" dirty="0">
                <a:solidFill>
                  <a:srgbClr val="000000"/>
                </a:solidFill>
              </a:rPr>
              <a:t>(wind rose)</a:t>
            </a:r>
            <a:r>
              <a:rPr lang="ja-JP" altLang="en-US" dirty="0">
                <a:solidFill>
                  <a:srgbClr val="000000"/>
                </a:solidFill>
              </a:rPr>
              <a:t>とは、ある地点のある期間における、各方位の風向および風速の頻度を表した図。 その場所の卓越風や、その他風の特徴を知ることを主な目的として作成される。</a:t>
            </a:r>
            <a:r>
              <a:rPr lang="en-US" altLang="ja-JP" dirty="0">
                <a:solidFill>
                  <a:srgbClr val="000000"/>
                </a:solidFill>
              </a:rPr>
              <a:t>https://ja.wikipedia.org/wiki/</a:t>
            </a:r>
            <a:r>
              <a:rPr lang="ja-JP" altLang="en-US" dirty="0">
                <a:solidFill>
                  <a:srgbClr val="000000"/>
                </a:solidFill>
              </a:rPr>
              <a:t>風配図</a:t>
            </a:r>
            <a:endParaRPr lang="ja-JP" altLang="en-US" dirty="0"/>
          </a:p>
        </p:txBody>
      </p:sp>
    </p:spTree>
    <p:extLst>
      <p:ext uri="{BB962C8B-B14F-4D97-AF65-F5344CB8AC3E}">
        <p14:creationId xmlns:p14="http://schemas.microsoft.com/office/powerpoint/2010/main" val="3994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907647"/>
            <a:ext cx="4449126" cy="343575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 y="1907647"/>
            <a:ext cx="4449126" cy="3435750"/>
          </a:xfrm>
          <a:prstGeom prst="rect">
            <a:avLst/>
          </a:prstGeom>
        </p:spPr>
      </p:pic>
      <p:sp>
        <p:nvSpPr>
          <p:cNvPr id="6" name="テキスト ボックス 5"/>
          <p:cNvSpPr txBox="1"/>
          <p:nvPr/>
        </p:nvSpPr>
        <p:spPr>
          <a:xfrm>
            <a:off x="231354" y="725520"/>
            <a:ext cx="3583032" cy="461665"/>
          </a:xfrm>
          <a:prstGeom prst="rect">
            <a:avLst/>
          </a:prstGeom>
          <a:noFill/>
        </p:spPr>
        <p:txBody>
          <a:bodyPr wrap="none" rtlCol="0">
            <a:spAutoFit/>
          </a:bodyPr>
          <a:lstStyle/>
          <a:p>
            <a:r>
              <a:rPr kumimoji="1" lang="en-US" altLang="ja-JP" sz="2400" b="1" dirty="0"/>
              <a:t>JRA-55</a:t>
            </a:r>
            <a:r>
              <a:rPr kumimoji="1" lang="ja-JP" altLang="en-US" sz="2400" b="1" dirty="0"/>
              <a:t> 海面熱フラックス</a:t>
            </a:r>
            <a:endParaRPr kumimoji="1" lang="en-US" altLang="ja-JP" sz="2400" b="1" dirty="0"/>
          </a:p>
        </p:txBody>
      </p:sp>
      <p:sp>
        <p:nvSpPr>
          <p:cNvPr id="11" name="テキスト ボックス 10"/>
          <p:cNvSpPr txBox="1"/>
          <p:nvPr/>
        </p:nvSpPr>
        <p:spPr>
          <a:xfrm>
            <a:off x="319489" y="1445980"/>
            <a:ext cx="3701669" cy="646331"/>
          </a:xfrm>
          <a:prstGeom prst="rect">
            <a:avLst/>
          </a:prstGeom>
          <a:solidFill>
            <a:schemeClr val="bg1"/>
          </a:solidFill>
        </p:spPr>
        <p:txBody>
          <a:bodyPr wrap="square" rtlCol="0">
            <a:spAutoFit/>
          </a:bodyPr>
          <a:lstStyle/>
          <a:p>
            <a:r>
              <a:rPr kumimoji="1" lang="en-US" altLang="ja-JP" b="1" dirty="0"/>
              <a:t>3</a:t>
            </a:r>
            <a:r>
              <a:rPr kumimoji="1" lang="ja-JP" altLang="en-US" b="1" dirty="0"/>
              <a:t>月－</a:t>
            </a:r>
            <a:r>
              <a:rPr kumimoji="1" lang="en-US" altLang="ja-JP" b="1" dirty="0"/>
              <a:t>4</a:t>
            </a:r>
            <a:r>
              <a:rPr kumimoji="1" lang="ja-JP" altLang="en-US" b="1" dirty="0"/>
              <a:t>月 海面熱フラックス</a:t>
            </a:r>
            <a:r>
              <a:rPr kumimoji="1" lang="en-US" altLang="ja-JP" b="1" dirty="0"/>
              <a:t>[</a:t>
            </a:r>
            <a:r>
              <a:rPr kumimoji="1" lang="ja-JP" altLang="en-US" b="1" dirty="0"/>
              <a:t>色</a:t>
            </a:r>
            <a:r>
              <a:rPr kumimoji="1" lang="en-US" altLang="ja-JP" b="1" dirty="0"/>
              <a:t>]</a:t>
            </a:r>
          </a:p>
          <a:p>
            <a:r>
              <a:rPr kumimoji="1" lang="en-US" altLang="ja-JP" b="1" dirty="0"/>
              <a:t>3</a:t>
            </a:r>
            <a:r>
              <a:rPr kumimoji="1" lang="ja-JP" altLang="en-US" b="1" dirty="0"/>
              <a:t>月の熱フラックス</a:t>
            </a:r>
            <a:r>
              <a:rPr kumimoji="1" lang="en-US" altLang="ja-JP" b="1" dirty="0"/>
              <a:t>[</a:t>
            </a:r>
            <a:r>
              <a:rPr kumimoji="1" lang="ja-JP" altLang="en-US" b="1" dirty="0"/>
              <a:t>線</a:t>
            </a:r>
            <a:r>
              <a:rPr kumimoji="1" lang="en-US" altLang="ja-JP" b="1" dirty="0"/>
              <a:t>]</a:t>
            </a:r>
            <a:endParaRPr kumimoji="1" lang="ja-JP" altLang="en-US" b="1" dirty="0"/>
          </a:p>
        </p:txBody>
      </p:sp>
      <p:sp>
        <p:nvSpPr>
          <p:cNvPr id="26" name="テキスト ボックス 25"/>
          <p:cNvSpPr txBox="1"/>
          <p:nvPr/>
        </p:nvSpPr>
        <p:spPr>
          <a:xfrm>
            <a:off x="4768615" y="1445979"/>
            <a:ext cx="3701669" cy="646331"/>
          </a:xfrm>
          <a:prstGeom prst="rect">
            <a:avLst/>
          </a:prstGeom>
          <a:solidFill>
            <a:schemeClr val="bg1"/>
          </a:solidFill>
        </p:spPr>
        <p:txBody>
          <a:bodyPr wrap="square" rtlCol="0">
            <a:spAutoFit/>
          </a:bodyPr>
          <a:lstStyle/>
          <a:p>
            <a:r>
              <a:rPr kumimoji="1" lang="en-US" altLang="ja-JP" b="1" dirty="0"/>
              <a:t>4</a:t>
            </a:r>
            <a:r>
              <a:rPr kumimoji="1" lang="ja-JP" altLang="en-US" b="1" dirty="0"/>
              <a:t>月－</a:t>
            </a:r>
            <a:r>
              <a:rPr kumimoji="1" lang="en-US" altLang="ja-JP" b="1" dirty="0"/>
              <a:t>5</a:t>
            </a:r>
            <a:r>
              <a:rPr kumimoji="1" lang="ja-JP" altLang="en-US" b="1" dirty="0"/>
              <a:t>月 海面熱フラックス</a:t>
            </a:r>
            <a:r>
              <a:rPr kumimoji="1" lang="en-US" altLang="ja-JP" b="1" dirty="0"/>
              <a:t>[</a:t>
            </a:r>
            <a:r>
              <a:rPr kumimoji="1" lang="ja-JP" altLang="en-US" b="1" dirty="0"/>
              <a:t>色</a:t>
            </a:r>
            <a:r>
              <a:rPr kumimoji="1" lang="en-US" altLang="ja-JP" b="1" dirty="0"/>
              <a:t>]</a:t>
            </a:r>
          </a:p>
          <a:p>
            <a:r>
              <a:rPr kumimoji="1" lang="en-US" altLang="ja-JP" b="1" dirty="0"/>
              <a:t>4</a:t>
            </a:r>
            <a:r>
              <a:rPr kumimoji="1" lang="ja-JP" altLang="en-US" b="1" dirty="0"/>
              <a:t>月の熱フラックス</a:t>
            </a:r>
            <a:r>
              <a:rPr kumimoji="1" lang="en-US" altLang="ja-JP" b="1" dirty="0"/>
              <a:t>[</a:t>
            </a:r>
            <a:r>
              <a:rPr kumimoji="1" lang="ja-JP" altLang="en-US" b="1" dirty="0"/>
              <a:t>線</a:t>
            </a:r>
            <a:r>
              <a:rPr kumimoji="1" lang="en-US" altLang="ja-JP" b="1" dirty="0"/>
              <a:t>]</a:t>
            </a:r>
            <a:endParaRPr kumimoji="1" lang="ja-JP" altLang="en-US" b="1" dirty="0"/>
          </a:p>
        </p:txBody>
      </p:sp>
      <p:sp>
        <p:nvSpPr>
          <p:cNvPr id="13" name="右矢印 12"/>
          <p:cNvSpPr/>
          <p:nvPr/>
        </p:nvSpPr>
        <p:spPr>
          <a:xfrm>
            <a:off x="511091" y="5611230"/>
            <a:ext cx="425343" cy="430483"/>
          </a:xfrm>
          <a:prstGeom prst="rightArrow">
            <a:avLst/>
          </a:prstGeom>
          <a:solidFill>
            <a:schemeClr val="bg1"/>
          </a:solidFill>
          <a:ln w="38100">
            <a:solidFill>
              <a:srgbClr val="E21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36434" y="5611230"/>
            <a:ext cx="5267789" cy="461665"/>
          </a:xfrm>
          <a:prstGeom prst="rect">
            <a:avLst/>
          </a:prstGeom>
          <a:noFill/>
        </p:spPr>
        <p:txBody>
          <a:bodyPr wrap="none" rtlCol="0">
            <a:spAutoFit/>
          </a:bodyPr>
          <a:lstStyle/>
          <a:p>
            <a:r>
              <a:rPr kumimoji="1" lang="ja-JP" altLang="en-US" sz="2400" b="1" dirty="0"/>
              <a:t>海面熱フラックスは　</a:t>
            </a:r>
            <a:r>
              <a:rPr kumimoji="1" lang="en-US" altLang="ja-JP" sz="2400" b="1" dirty="0"/>
              <a:t>3</a:t>
            </a:r>
            <a:r>
              <a:rPr kumimoji="1" lang="ja-JP" altLang="en-US" sz="2400" b="1" dirty="0"/>
              <a:t>月＞</a:t>
            </a:r>
            <a:r>
              <a:rPr kumimoji="1" lang="en-US" altLang="ja-JP" sz="2400" b="1" dirty="0"/>
              <a:t>4</a:t>
            </a:r>
            <a:r>
              <a:rPr kumimoji="1" lang="ja-JP" altLang="en-US" sz="2400" b="1" dirty="0"/>
              <a:t>月＞</a:t>
            </a:r>
            <a:r>
              <a:rPr kumimoji="1" lang="en-US" altLang="ja-JP" sz="2400" b="1" dirty="0"/>
              <a:t>5</a:t>
            </a:r>
            <a:r>
              <a:rPr kumimoji="1" lang="ja-JP" altLang="en-US" sz="2400" b="1" dirty="0"/>
              <a:t>月</a:t>
            </a:r>
          </a:p>
        </p:txBody>
      </p:sp>
      <p:sp>
        <p:nvSpPr>
          <p:cNvPr id="27" name="右矢印 26"/>
          <p:cNvSpPr/>
          <p:nvPr/>
        </p:nvSpPr>
        <p:spPr>
          <a:xfrm>
            <a:off x="2343656" y="6125486"/>
            <a:ext cx="425343" cy="430483"/>
          </a:xfrm>
          <a:prstGeom prst="rightArrow">
            <a:avLst/>
          </a:prstGeom>
          <a:solidFill>
            <a:schemeClr val="bg1"/>
          </a:solidFill>
          <a:ln w="38100">
            <a:solidFill>
              <a:srgbClr val="E21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2972737" y="6109894"/>
            <a:ext cx="4254691" cy="461665"/>
          </a:xfrm>
          <a:prstGeom prst="rect">
            <a:avLst/>
          </a:prstGeom>
          <a:noFill/>
        </p:spPr>
        <p:txBody>
          <a:bodyPr wrap="none" rtlCol="0">
            <a:spAutoFit/>
          </a:bodyPr>
          <a:lstStyle/>
          <a:p>
            <a:r>
              <a:rPr kumimoji="1" lang="ja-JP" altLang="en-US" sz="2400" b="1" dirty="0"/>
              <a:t>海によって大気は暖められる</a:t>
            </a:r>
          </a:p>
        </p:txBody>
      </p:sp>
    </p:spTree>
    <p:extLst>
      <p:ext uri="{BB962C8B-B14F-4D97-AF65-F5344CB8AC3E}">
        <p14:creationId xmlns:p14="http://schemas.microsoft.com/office/powerpoint/2010/main" val="2738150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6" name="図 15"/>
          <p:cNvPicPr>
            <a:picLocks noChangeAspect="1"/>
          </p:cNvPicPr>
          <p:nvPr/>
        </p:nvPicPr>
        <p:blipFill>
          <a:blip r:embed="rId3"/>
          <a:stretch>
            <a:fillRect/>
          </a:stretch>
        </p:blipFill>
        <p:spPr>
          <a:xfrm>
            <a:off x="-818208" y="389788"/>
            <a:ext cx="5130119" cy="3625203"/>
          </a:xfrm>
          <a:prstGeom prst="rect">
            <a:avLst/>
          </a:prstGeom>
        </p:spPr>
      </p:pic>
      <p:pic>
        <p:nvPicPr>
          <p:cNvPr id="17" name="図 16"/>
          <p:cNvPicPr>
            <a:picLocks noChangeAspect="1"/>
          </p:cNvPicPr>
          <p:nvPr/>
        </p:nvPicPr>
        <p:blipFill>
          <a:blip r:embed="rId4"/>
          <a:stretch>
            <a:fillRect/>
          </a:stretch>
        </p:blipFill>
        <p:spPr>
          <a:xfrm>
            <a:off x="2262738" y="401177"/>
            <a:ext cx="5130119" cy="3625203"/>
          </a:xfrm>
          <a:prstGeom prst="rect">
            <a:avLst/>
          </a:prstGeom>
        </p:spPr>
      </p:pic>
      <p:pic>
        <p:nvPicPr>
          <p:cNvPr id="18" name="図 17"/>
          <p:cNvPicPr>
            <a:picLocks noChangeAspect="1"/>
          </p:cNvPicPr>
          <p:nvPr/>
        </p:nvPicPr>
        <p:blipFill>
          <a:blip r:embed="rId5"/>
          <a:stretch>
            <a:fillRect/>
          </a:stretch>
        </p:blipFill>
        <p:spPr>
          <a:xfrm>
            <a:off x="5346441" y="373619"/>
            <a:ext cx="5130119" cy="3625203"/>
          </a:xfrm>
          <a:prstGeom prst="rect">
            <a:avLst/>
          </a:prstGeom>
        </p:spPr>
      </p:pic>
      <p:pic>
        <p:nvPicPr>
          <p:cNvPr id="19" name="図 18"/>
          <p:cNvPicPr>
            <a:picLocks noChangeAspect="1"/>
          </p:cNvPicPr>
          <p:nvPr/>
        </p:nvPicPr>
        <p:blipFill>
          <a:blip r:embed="rId6"/>
          <a:stretch>
            <a:fillRect/>
          </a:stretch>
        </p:blipFill>
        <p:spPr>
          <a:xfrm>
            <a:off x="-818208" y="3674995"/>
            <a:ext cx="5130119" cy="3625203"/>
          </a:xfrm>
          <a:prstGeom prst="rect">
            <a:avLst/>
          </a:prstGeom>
        </p:spPr>
      </p:pic>
      <p:pic>
        <p:nvPicPr>
          <p:cNvPr id="20" name="図 19"/>
          <p:cNvPicPr>
            <a:picLocks noChangeAspect="1"/>
          </p:cNvPicPr>
          <p:nvPr/>
        </p:nvPicPr>
        <p:blipFill>
          <a:blip r:embed="rId7"/>
          <a:stretch>
            <a:fillRect/>
          </a:stretch>
        </p:blipFill>
        <p:spPr>
          <a:xfrm>
            <a:off x="2353732" y="3703985"/>
            <a:ext cx="5130119" cy="3625203"/>
          </a:xfrm>
          <a:prstGeom prst="rect">
            <a:avLst/>
          </a:prstGeom>
        </p:spPr>
      </p:pic>
      <p:pic>
        <p:nvPicPr>
          <p:cNvPr id="21" name="図 20"/>
          <p:cNvPicPr>
            <a:picLocks noChangeAspect="1"/>
          </p:cNvPicPr>
          <p:nvPr/>
        </p:nvPicPr>
        <p:blipFill>
          <a:blip r:embed="rId8"/>
          <a:stretch>
            <a:fillRect/>
          </a:stretch>
        </p:blipFill>
        <p:spPr>
          <a:xfrm>
            <a:off x="5346441" y="3703984"/>
            <a:ext cx="5130119" cy="3625203"/>
          </a:xfrm>
          <a:prstGeom prst="rect">
            <a:avLst/>
          </a:prstGeom>
        </p:spPr>
      </p:pic>
      <p:sp>
        <p:nvSpPr>
          <p:cNvPr id="22" name="テキスト ボックス 21"/>
          <p:cNvSpPr txBox="1"/>
          <p:nvPr/>
        </p:nvSpPr>
        <p:spPr>
          <a:xfrm>
            <a:off x="2262738" y="605232"/>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1</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23" name="テキスト ボックス 22"/>
          <p:cNvSpPr txBox="1"/>
          <p:nvPr/>
        </p:nvSpPr>
        <p:spPr>
          <a:xfrm>
            <a:off x="8440000" y="605232"/>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3</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24" name="テキスト ボックス 23"/>
          <p:cNvSpPr txBox="1"/>
          <p:nvPr/>
        </p:nvSpPr>
        <p:spPr>
          <a:xfrm>
            <a:off x="5377920" y="605232"/>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2</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25" name="テキスト ボックス 24"/>
          <p:cNvSpPr txBox="1"/>
          <p:nvPr/>
        </p:nvSpPr>
        <p:spPr>
          <a:xfrm>
            <a:off x="8440000" y="3853103"/>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6</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29" name="テキスト ボックス 28"/>
          <p:cNvSpPr txBox="1"/>
          <p:nvPr/>
        </p:nvSpPr>
        <p:spPr>
          <a:xfrm>
            <a:off x="5377919" y="3853103"/>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5</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pic>
        <p:nvPicPr>
          <p:cNvPr id="30" name="図 29"/>
          <p:cNvPicPr>
            <a:picLocks noChangeAspect="1"/>
          </p:cNvPicPr>
          <p:nvPr/>
        </p:nvPicPr>
        <p:blipFill rotWithShape="1">
          <a:blip r:embed="rId5"/>
          <a:srcRect l="74815" t="38540" r="17758"/>
          <a:stretch/>
        </p:blipFill>
        <p:spPr>
          <a:xfrm rot="5400000">
            <a:off x="3208291" y="1886550"/>
            <a:ext cx="679932" cy="3976176"/>
          </a:xfrm>
          <a:prstGeom prst="rect">
            <a:avLst/>
          </a:prstGeom>
        </p:spPr>
      </p:pic>
      <p:sp>
        <p:nvSpPr>
          <p:cNvPr id="43" name="テキスト ボックス 42"/>
          <p:cNvSpPr txBox="1"/>
          <p:nvPr/>
        </p:nvSpPr>
        <p:spPr>
          <a:xfrm>
            <a:off x="-33932" y="3519319"/>
            <a:ext cx="2626040" cy="369332"/>
          </a:xfrm>
          <a:prstGeom prst="rect">
            <a:avLst/>
          </a:prstGeom>
          <a:noFill/>
        </p:spPr>
        <p:txBody>
          <a:bodyPr wrap="none" rtlCol="0">
            <a:spAutoFit/>
          </a:bodyPr>
          <a:lstStyle/>
          <a:p>
            <a:r>
              <a:rPr kumimoji="1" lang="ja-JP" altLang="en-US" dirty="0">
                <a:latin typeface="HGS創英ﾌﾟﾚｾﾞﾝｽEB" panose="02020800000000000000" pitchFamily="18" charset="-128"/>
                <a:ea typeface="HGS創英ﾌﾟﾚｾﾞﾝｽEB" panose="02020800000000000000" pitchFamily="18" charset="-128"/>
              </a:rPr>
              <a:t>各地点の最高気温と</a:t>
            </a:r>
            <a:r>
              <a:rPr kumimoji="1" lang="en-US" altLang="ja-JP" dirty="0">
                <a:latin typeface="HGS創英ﾌﾟﾚｾﾞﾝｽEB" panose="02020800000000000000" pitchFamily="18" charset="-128"/>
                <a:ea typeface="HGS創英ﾌﾟﾚｾﾞﾝｽEB" panose="02020800000000000000" pitchFamily="18" charset="-128"/>
              </a:rPr>
              <a:t>SST</a:t>
            </a:r>
            <a:endParaRPr kumimoji="1" lang="ja-JP" altLang="en-US" dirty="0">
              <a:latin typeface="HGS創英ﾌﾟﾚｾﾞﾝｽEB" panose="02020800000000000000" pitchFamily="18" charset="-128"/>
              <a:ea typeface="HGS創英ﾌﾟﾚｾﾞﾝｽEB" panose="02020800000000000000" pitchFamily="18" charset="-128"/>
            </a:endParaRPr>
          </a:p>
        </p:txBody>
      </p:sp>
    </p:spTree>
    <p:extLst>
      <p:ext uri="{BB962C8B-B14F-4D97-AF65-F5344CB8AC3E}">
        <p14:creationId xmlns:p14="http://schemas.microsoft.com/office/powerpoint/2010/main" val="25434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94340" y="449647"/>
            <a:ext cx="5130119" cy="3625203"/>
          </a:xfrm>
          <a:prstGeom prst="rect">
            <a:avLst/>
          </a:prstGeom>
        </p:spPr>
      </p:pic>
      <p:pic>
        <p:nvPicPr>
          <p:cNvPr id="5" name="図 4"/>
          <p:cNvPicPr>
            <a:picLocks noChangeAspect="1"/>
          </p:cNvPicPr>
          <p:nvPr/>
        </p:nvPicPr>
        <p:blipFill>
          <a:blip r:embed="rId3"/>
          <a:stretch>
            <a:fillRect/>
          </a:stretch>
        </p:blipFill>
        <p:spPr>
          <a:xfrm>
            <a:off x="2145792" y="449647"/>
            <a:ext cx="5130119" cy="3625203"/>
          </a:xfrm>
          <a:prstGeom prst="rect">
            <a:avLst/>
          </a:prstGeom>
        </p:spPr>
      </p:pic>
      <p:pic>
        <p:nvPicPr>
          <p:cNvPr id="6" name="図 5"/>
          <p:cNvPicPr>
            <a:picLocks noChangeAspect="1"/>
          </p:cNvPicPr>
          <p:nvPr/>
        </p:nvPicPr>
        <p:blipFill>
          <a:blip r:embed="rId4"/>
          <a:stretch>
            <a:fillRect/>
          </a:stretch>
        </p:blipFill>
        <p:spPr>
          <a:xfrm>
            <a:off x="5114134" y="449647"/>
            <a:ext cx="5130119" cy="3625203"/>
          </a:xfrm>
          <a:prstGeom prst="rect">
            <a:avLst/>
          </a:prstGeom>
        </p:spPr>
      </p:pic>
      <p:pic>
        <p:nvPicPr>
          <p:cNvPr id="7" name="図 6"/>
          <p:cNvPicPr>
            <a:picLocks noChangeAspect="1"/>
          </p:cNvPicPr>
          <p:nvPr/>
        </p:nvPicPr>
        <p:blipFill>
          <a:blip r:embed="rId5"/>
          <a:stretch>
            <a:fillRect/>
          </a:stretch>
        </p:blipFill>
        <p:spPr>
          <a:xfrm>
            <a:off x="-894340" y="3689242"/>
            <a:ext cx="5130119" cy="3625203"/>
          </a:xfrm>
          <a:prstGeom prst="rect">
            <a:avLst/>
          </a:prstGeom>
        </p:spPr>
      </p:pic>
      <p:pic>
        <p:nvPicPr>
          <p:cNvPr id="8" name="図 7"/>
          <p:cNvPicPr>
            <a:picLocks noChangeAspect="1"/>
          </p:cNvPicPr>
          <p:nvPr/>
        </p:nvPicPr>
        <p:blipFill>
          <a:blip r:embed="rId6"/>
          <a:stretch>
            <a:fillRect/>
          </a:stretch>
        </p:blipFill>
        <p:spPr>
          <a:xfrm>
            <a:off x="2241236" y="3689242"/>
            <a:ext cx="5130119" cy="3625203"/>
          </a:xfrm>
          <a:prstGeom prst="rect">
            <a:avLst/>
          </a:prstGeom>
        </p:spPr>
      </p:pic>
      <p:pic>
        <p:nvPicPr>
          <p:cNvPr id="9" name="図 8"/>
          <p:cNvPicPr>
            <a:picLocks noChangeAspect="1"/>
          </p:cNvPicPr>
          <p:nvPr/>
        </p:nvPicPr>
        <p:blipFill>
          <a:blip r:embed="rId7"/>
          <a:stretch>
            <a:fillRect/>
          </a:stretch>
        </p:blipFill>
        <p:spPr>
          <a:xfrm>
            <a:off x="5249125" y="3689241"/>
            <a:ext cx="5130119" cy="3625203"/>
          </a:xfrm>
          <a:prstGeom prst="rect">
            <a:avLst/>
          </a:prstGeom>
        </p:spPr>
      </p:pic>
      <p:sp>
        <p:nvSpPr>
          <p:cNvPr id="10" name="テキスト ボックス 9"/>
          <p:cNvSpPr txBox="1"/>
          <p:nvPr/>
        </p:nvSpPr>
        <p:spPr>
          <a:xfrm>
            <a:off x="2262738" y="605232"/>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7</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11" name="テキスト ボックス 10"/>
          <p:cNvSpPr txBox="1"/>
          <p:nvPr/>
        </p:nvSpPr>
        <p:spPr>
          <a:xfrm>
            <a:off x="8440000" y="605232"/>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9</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12" name="テキスト ボックス 11"/>
          <p:cNvSpPr txBox="1"/>
          <p:nvPr/>
        </p:nvSpPr>
        <p:spPr>
          <a:xfrm>
            <a:off x="5377920" y="605232"/>
            <a:ext cx="54373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8</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13" name="テキスト ボックス 12"/>
          <p:cNvSpPr txBox="1"/>
          <p:nvPr/>
        </p:nvSpPr>
        <p:spPr>
          <a:xfrm>
            <a:off x="8297125" y="3853103"/>
            <a:ext cx="67197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12</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14" name="テキスト ボックス 13"/>
          <p:cNvSpPr txBox="1"/>
          <p:nvPr/>
        </p:nvSpPr>
        <p:spPr>
          <a:xfrm>
            <a:off x="5255655" y="3853103"/>
            <a:ext cx="67197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11</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15" name="テキスト ボックス 14"/>
          <p:cNvSpPr txBox="1"/>
          <p:nvPr/>
        </p:nvSpPr>
        <p:spPr>
          <a:xfrm>
            <a:off x="-33932" y="3519319"/>
            <a:ext cx="2626040" cy="369332"/>
          </a:xfrm>
          <a:prstGeom prst="rect">
            <a:avLst/>
          </a:prstGeom>
          <a:noFill/>
        </p:spPr>
        <p:txBody>
          <a:bodyPr wrap="none" rtlCol="0">
            <a:spAutoFit/>
          </a:bodyPr>
          <a:lstStyle/>
          <a:p>
            <a:r>
              <a:rPr kumimoji="1" lang="ja-JP" altLang="en-US" dirty="0">
                <a:latin typeface="HGS創英ﾌﾟﾚｾﾞﾝｽEB" panose="02020800000000000000" pitchFamily="18" charset="-128"/>
                <a:ea typeface="HGS創英ﾌﾟﾚｾﾞﾝｽEB" panose="02020800000000000000" pitchFamily="18" charset="-128"/>
              </a:rPr>
              <a:t>各地点の最高気温と</a:t>
            </a:r>
            <a:r>
              <a:rPr kumimoji="1" lang="en-US" altLang="ja-JP" dirty="0">
                <a:latin typeface="HGS創英ﾌﾟﾚｾﾞﾝｽEB" panose="02020800000000000000" pitchFamily="18" charset="-128"/>
                <a:ea typeface="HGS創英ﾌﾟﾚｾﾞﾝｽEB" panose="02020800000000000000" pitchFamily="18" charset="-128"/>
              </a:rPr>
              <a:t>SST</a:t>
            </a:r>
            <a:endParaRPr kumimoji="1" lang="ja-JP" altLang="en-US" dirty="0">
              <a:latin typeface="HGS創英ﾌﾟﾚｾﾞﾝｽEB" panose="02020800000000000000" pitchFamily="18" charset="-128"/>
              <a:ea typeface="HGS創英ﾌﾟﾚｾﾞﾝｽEB" panose="02020800000000000000" pitchFamily="18" charset="-128"/>
            </a:endParaRPr>
          </a:p>
        </p:txBody>
      </p:sp>
      <p:sp>
        <p:nvSpPr>
          <p:cNvPr id="16" name="テキスト ボックス 15"/>
          <p:cNvSpPr txBox="1"/>
          <p:nvPr/>
        </p:nvSpPr>
        <p:spPr>
          <a:xfrm>
            <a:off x="2119863" y="3853103"/>
            <a:ext cx="671979" cy="369332"/>
          </a:xfrm>
          <a:prstGeom prst="rect">
            <a:avLst/>
          </a:prstGeom>
          <a:noFill/>
        </p:spPr>
        <p:txBody>
          <a:bodyPr wrap="none" rtlCol="0">
            <a:spAutoFit/>
          </a:bodyPr>
          <a:lstStyle/>
          <a:p>
            <a:r>
              <a:rPr kumimoji="1" lang="en-US" altLang="ja-JP" dirty="0">
                <a:latin typeface="HGS創英ﾌﾟﾚｾﾞﾝｽEB" panose="02020800000000000000" pitchFamily="18" charset="-128"/>
                <a:ea typeface="HGS創英ﾌﾟﾚｾﾞﾝｽEB" panose="02020800000000000000" pitchFamily="18" charset="-128"/>
              </a:rPr>
              <a:t>10</a:t>
            </a:r>
            <a:r>
              <a:rPr kumimoji="1" lang="ja-JP" altLang="en-US" dirty="0">
                <a:latin typeface="HGS創英ﾌﾟﾚｾﾞﾝｽEB" panose="02020800000000000000" pitchFamily="18" charset="-128"/>
                <a:ea typeface="HGS創英ﾌﾟﾚｾﾞﾝｽEB" panose="02020800000000000000" pitchFamily="18" charset="-128"/>
              </a:rPr>
              <a:t>月</a:t>
            </a:r>
          </a:p>
        </p:txBody>
      </p:sp>
      <p:sp>
        <p:nvSpPr>
          <p:cNvPr id="17" name="正方形/長方形 16"/>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9" name="テキスト ボックス 18"/>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7932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162145" y="1194063"/>
            <a:ext cx="9110186" cy="461665"/>
          </a:xfrm>
          <a:prstGeom prst="rect">
            <a:avLst/>
          </a:prstGeom>
          <a:noFill/>
        </p:spPr>
        <p:txBody>
          <a:bodyPr wrap="none" rtlCol="0">
            <a:spAutoFit/>
          </a:bodyPr>
          <a:lstStyle/>
          <a:p>
            <a:r>
              <a:rPr kumimoji="1" lang="ja-JP" altLang="en-US" sz="2400" b="1" dirty="0"/>
              <a:t>☞統計的資料をもとに</a:t>
            </a:r>
            <a:r>
              <a:rPr kumimoji="1" lang="ja-JP" altLang="en-US" sz="2400" b="1" dirty="0">
                <a:solidFill>
                  <a:srgbClr val="FF0000"/>
                </a:solidFill>
              </a:rPr>
              <a:t>気象情報を商品戦略に生かす</a:t>
            </a:r>
            <a:r>
              <a:rPr kumimoji="1" lang="ja-JP" altLang="en-US" sz="2400" b="1" dirty="0"/>
              <a:t>手法や技術</a:t>
            </a:r>
          </a:p>
        </p:txBody>
      </p:sp>
      <p:sp>
        <p:nvSpPr>
          <p:cNvPr id="15" name="テキスト ボックス 14"/>
          <p:cNvSpPr txBox="1"/>
          <p:nvPr/>
        </p:nvSpPr>
        <p:spPr>
          <a:xfrm>
            <a:off x="246470" y="626277"/>
            <a:ext cx="6340197" cy="584775"/>
          </a:xfrm>
          <a:prstGeom prst="rect">
            <a:avLst/>
          </a:prstGeom>
          <a:noFill/>
        </p:spPr>
        <p:txBody>
          <a:bodyPr wrap="none" rtlCol="0">
            <a:spAutoFit/>
          </a:bodyPr>
          <a:lstStyle/>
          <a:p>
            <a:r>
              <a:rPr kumimoji="1" lang="ja-JP" altLang="en-US" sz="3200" b="1" dirty="0"/>
              <a:t>○ウェザーマーチャンダイジング</a:t>
            </a:r>
          </a:p>
        </p:txBody>
      </p:sp>
      <p:grpSp>
        <p:nvGrpSpPr>
          <p:cNvPr id="12" name="グループ化 11"/>
          <p:cNvGrpSpPr/>
          <p:nvPr/>
        </p:nvGrpSpPr>
        <p:grpSpPr>
          <a:xfrm>
            <a:off x="473638" y="1857775"/>
            <a:ext cx="8487201" cy="4853846"/>
            <a:chOff x="145708" y="1635612"/>
            <a:chExt cx="8852584" cy="5080349"/>
          </a:xfrm>
        </p:grpSpPr>
        <p:pic>
          <p:nvPicPr>
            <p:cNvPr id="16" name="Picture 7" descr="http://lab.lbw.jp/_src/sc1484/ode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8" y="1635612"/>
              <a:ext cx="8852584" cy="508034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246470" y="6438962"/>
              <a:ext cx="5487400" cy="276999"/>
            </a:xfrm>
            <a:prstGeom prst="rect">
              <a:avLst/>
            </a:prstGeom>
            <a:noFill/>
          </p:spPr>
          <p:txBody>
            <a:bodyPr wrap="none" rtlCol="0">
              <a:spAutoFit/>
            </a:bodyPr>
            <a:lstStyle/>
            <a:p>
              <a:r>
                <a:rPr kumimoji="1" lang="ja-JP" altLang="en-US" sz="1200" dirty="0"/>
                <a:t>（株式会社ライフビジネスウェザー 生活気象ラボ おでんと気温の関係より）</a:t>
              </a:r>
            </a:p>
          </p:txBody>
        </p:sp>
      </p:grpSp>
      <p:sp>
        <p:nvSpPr>
          <p:cNvPr id="11" name="テキスト ボックス 10"/>
          <p:cNvSpPr txBox="1"/>
          <p:nvPr/>
        </p:nvSpPr>
        <p:spPr>
          <a:xfrm>
            <a:off x="4644736" y="1692190"/>
            <a:ext cx="4499264" cy="1200329"/>
          </a:xfrm>
          <a:prstGeom prst="rect">
            <a:avLst/>
          </a:prstGeom>
          <a:noFill/>
        </p:spPr>
        <p:txBody>
          <a:bodyPr wrap="square" rtlCol="0">
            <a:spAutoFit/>
          </a:bodyPr>
          <a:lstStyle/>
          <a:p>
            <a:r>
              <a:rPr kumimoji="1" lang="ja-JP" altLang="en-US" sz="2400" b="1" dirty="0"/>
              <a:t>常盤（</a:t>
            </a:r>
            <a:r>
              <a:rPr kumimoji="1" lang="en-US" altLang="ja-JP" sz="2400" b="1" dirty="0"/>
              <a:t>2012</a:t>
            </a:r>
            <a:r>
              <a:rPr kumimoji="1" lang="ja-JP" altLang="en-US" sz="2400" b="1" dirty="0"/>
              <a:t>）では体感温度の変化に伴って売り上げがよくなる商品があることを示している。</a:t>
            </a:r>
          </a:p>
        </p:txBody>
      </p:sp>
      <p:grpSp>
        <p:nvGrpSpPr>
          <p:cNvPr id="13" name="グループ化 12"/>
          <p:cNvGrpSpPr/>
          <p:nvPr/>
        </p:nvGrpSpPr>
        <p:grpSpPr>
          <a:xfrm>
            <a:off x="940371" y="4197927"/>
            <a:ext cx="7263258" cy="2952550"/>
            <a:chOff x="940371" y="4197927"/>
            <a:chExt cx="7263258" cy="2952550"/>
          </a:xfrm>
          <a:scene3d>
            <a:camera prst="orthographicFront">
              <a:rot lat="0" lon="0" rev="0"/>
            </a:camera>
            <a:lightRig rig="contrasting" dir="t">
              <a:rot lat="0" lon="0" rev="7800000"/>
            </a:lightRig>
          </a:scene3d>
        </p:grpSpPr>
        <p:sp>
          <p:nvSpPr>
            <p:cNvPr id="3" name="角丸四角形 2"/>
            <p:cNvSpPr/>
            <p:nvPr/>
          </p:nvSpPr>
          <p:spPr>
            <a:xfrm>
              <a:off x="940371" y="4197927"/>
              <a:ext cx="7263258" cy="2583734"/>
            </a:xfrm>
            <a:prstGeom prst="roundRect">
              <a:avLst/>
            </a:prstGeom>
            <a:noFill/>
            <a:ln w="38100">
              <a:solidFill>
                <a:schemeClr val="accent4">
                  <a:lumMod val="50000"/>
                </a:schemeClr>
              </a:solid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047196" y="4349710"/>
              <a:ext cx="7148958" cy="2800767"/>
            </a:xfrm>
            <a:prstGeom prst="rect">
              <a:avLst/>
            </a:prstGeom>
            <a:noFill/>
            <a:ln>
              <a:noFill/>
            </a:ln>
            <a:effectLst/>
            <a:sp3d>
              <a:bevelT w="139700" h="139700"/>
            </a:sp3d>
          </p:spPr>
          <p:txBody>
            <a:bodyPr wrap="square" rtlCol="0">
              <a:spAutoFit/>
            </a:bodyPr>
            <a:lstStyle/>
            <a:p>
              <a:r>
                <a:rPr kumimoji="1" lang="ja-JP" altLang="en-US" sz="3600" b="1" dirty="0">
                  <a:solidFill>
                    <a:schemeClr val="accent4">
                      <a:lumMod val="50000"/>
                    </a:schemeClr>
                  </a:solidFill>
                </a:rPr>
                <a:t>○目的</a:t>
              </a:r>
              <a:endParaRPr kumimoji="1" lang="en-US" altLang="ja-JP" sz="3600" b="1" dirty="0">
                <a:solidFill>
                  <a:schemeClr val="accent4">
                    <a:lumMod val="50000"/>
                  </a:schemeClr>
                </a:solidFill>
              </a:endParaRPr>
            </a:p>
            <a:p>
              <a:r>
                <a:rPr kumimoji="1" lang="en-US" altLang="ja-JP" sz="2800" b="1" dirty="0">
                  <a:solidFill>
                    <a:schemeClr val="accent4">
                      <a:lumMod val="50000"/>
                    </a:schemeClr>
                  </a:solidFill>
                </a:rPr>
                <a:t>1</a:t>
              </a:r>
              <a:r>
                <a:rPr kumimoji="1" lang="ja-JP" altLang="en-US" sz="2800" b="1" dirty="0">
                  <a:solidFill>
                    <a:schemeClr val="accent4">
                      <a:lumMod val="50000"/>
                    </a:schemeClr>
                  </a:solidFill>
                </a:rPr>
                <a:t>　日本全国における日々の気温急変現象の地域性・季節性を統計的に解析すること</a:t>
              </a:r>
              <a:endParaRPr kumimoji="1" lang="en-US" altLang="ja-JP" sz="2800" b="1" dirty="0">
                <a:solidFill>
                  <a:schemeClr val="accent4">
                    <a:lumMod val="50000"/>
                  </a:schemeClr>
                </a:solidFill>
              </a:endParaRPr>
            </a:p>
            <a:p>
              <a:r>
                <a:rPr kumimoji="1" lang="en-US" altLang="ja-JP" sz="2800" b="1" dirty="0">
                  <a:solidFill>
                    <a:schemeClr val="accent4">
                      <a:lumMod val="50000"/>
                    </a:schemeClr>
                  </a:solidFill>
                </a:rPr>
                <a:t>2</a:t>
              </a:r>
              <a:r>
                <a:rPr kumimoji="1" lang="ja-JP" altLang="en-US" sz="2800" b="1" dirty="0">
                  <a:solidFill>
                    <a:schemeClr val="accent4">
                      <a:lumMod val="50000"/>
                    </a:schemeClr>
                  </a:solidFill>
                </a:rPr>
                <a:t>　日々の気温急変がどのようなメカニズムで大きくなりやすいのかを解明すること</a:t>
              </a:r>
              <a:endParaRPr kumimoji="1" lang="en-US" altLang="ja-JP" sz="2800" b="1" dirty="0">
                <a:solidFill>
                  <a:schemeClr val="accent4">
                    <a:lumMod val="50000"/>
                  </a:schemeClr>
                </a:solidFill>
              </a:endParaRPr>
            </a:p>
            <a:p>
              <a:endParaRPr kumimoji="1" lang="ja-JP" altLang="en-US" sz="2800" b="1" dirty="0">
                <a:solidFill>
                  <a:schemeClr val="bg1"/>
                </a:solidFill>
              </a:endParaRPr>
            </a:p>
          </p:txBody>
        </p:sp>
      </p:grpSp>
      <p:sp>
        <p:nvSpPr>
          <p:cNvPr id="18" name="テキスト ボックス 17"/>
          <p:cNvSpPr txBox="1"/>
          <p:nvPr/>
        </p:nvSpPr>
        <p:spPr>
          <a:xfrm>
            <a:off x="4717239" y="2945058"/>
            <a:ext cx="4243600" cy="1200329"/>
          </a:xfrm>
          <a:prstGeom prst="rect">
            <a:avLst/>
          </a:prstGeom>
          <a:noFill/>
        </p:spPr>
        <p:txBody>
          <a:bodyPr wrap="square" rtlCol="0">
            <a:spAutoFit/>
          </a:bodyPr>
          <a:lstStyle/>
          <a:p>
            <a:r>
              <a:rPr kumimoji="1" lang="ja-JP" altLang="en-US" sz="2400" b="1" dirty="0">
                <a:solidFill>
                  <a:srgbClr val="FF0000"/>
                </a:solidFill>
              </a:rPr>
              <a:t>日々の気温の差の地域性・季節性について統計的に見た研究例はない！</a:t>
            </a:r>
          </a:p>
        </p:txBody>
      </p:sp>
    </p:spTree>
    <p:extLst>
      <p:ext uri="{BB962C8B-B14F-4D97-AF65-F5344CB8AC3E}">
        <p14:creationId xmlns:p14="http://schemas.microsoft.com/office/powerpoint/2010/main" val="9721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2"/>
                                        </p:tgtEl>
                                      </p:cBhvr>
                                      <p:by x="50000" y="50000"/>
                                    </p:animScale>
                                  </p:childTnLst>
                                </p:cTn>
                              </p:par>
                              <p:par>
                                <p:cTn id="7" presetID="42" presetClass="path" presetSubtype="0" accel="50000" decel="50000" fill="hold" nodeType="withEffect">
                                  <p:stCondLst>
                                    <p:cond delay="0"/>
                                  </p:stCondLst>
                                  <p:childTnLst>
                                    <p:animMotion origin="layout" path="M -0.09879 -0.06945 L -0.24879 -0.2081 " pathEditMode="relative" rAng="0" ptsTypes="AA">
                                      <p:cBhvr>
                                        <p:cTn id="8" dur="1600" fill="hold"/>
                                        <p:tgtEl>
                                          <p:spTgt spid="12"/>
                                        </p:tgtEl>
                                        <p:attrNameLst>
                                          <p:attrName>ppt_x</p:attrName>
                                          <p:attrName>ppt_y</p:attrName>
                                        </p:attrNameLst>
                                      </p:cBhvr>
                                      <p:rCtr x="-7500" y="-6944"/>
                                    </p:animMotion>
                                  </p:childTnLst>
                                </p:cTn>
                              </p:par>
                            </p:childTnLst>
                          </p:cTn>
                        </p:par>
                        <p:par>
                          <p:cTn id="9" fill="hold">
                            <p:stCondLst>
                              <p:cond delay="16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3" name="楕円 2"/>
          <p:cNvSpPr/>
          <p:nvPr/>
        </p:nvSpPr>
        <p:spPr>
          <a:xfrm>
            <a:off x="2115280" y="1476375"/>
            <a:ext cx="653719" cy="6429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ΔT</a:t>
            </a:r>
            <a:endParaRPr kumimoji="1" lang="ja-JP" altLang="en-US" sz="2000" b="1" dirty="0">
              <a:solidFill>
                <a:schemeClr val="tx1"/>
              </a:solidFill>
            </a:endParaRPr>
          </a:p>
        </p:txBody>
      </p:sp>
      <p:sp>
        <p:nvSpPr>
          <p:cNvPr id="11" name="楕円 10"/>
          <p:cNvSpPr/>
          <p:nvPr/>
        </p:nvSpPr>
        <p:spPr>
          <a:xfrm>
            <a:off x="3508217" y="2673604"/>
            <a:ext cx="777544" cy="7715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16" name="楕円 15"/>
          <p:cNvSpPr/>
          <p:nvPr/>
        </p:nvSpPr>
        <p:spPr>
          <a:xfrm>
            <a:off x="5712723" y="2771351"/>
            <a:ext cx="1649350" cy="16750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17" name="楕円 16"/>
          <p:cNvSpPr/>
          <p:nvPr/>
        </p:nvSpPr>
        <p:spPr>
          <a:xfrm>
            <a:off x="1504801" y="2673604"/>
            <a:ext cx="1125247" cy="115728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0" name="楕円 19"/>
          <p:cNvSpPr/>
          <p:nvPr/>
        </p:nvSpPr>
        <p:spPr>
          <a:xfrm>
            <a:off x="7277100" y="4095750"/>
            <a:ext cx="734656" cy="69424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2" name="楕円 21"/>
          <p:cNvSpPr/>
          <p:nvPr/>
        </p:nvSpPr>
        <p:spPr>
          <a:xfrm>
            <a:off x="2729882" y="4411377"/>
            <a:ext cx="907744" cy="92154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3" name="楕円 22"/>
          <p:cNvSpPr/>
          <p:nvPr/>
        </p:nvSpPr>
        <p:spPr>
          <a:xfrm>
            <a:off x="5979411" y="1483517"/>
            <a:ext cx="547221" cy="51673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ΔT</a:t>
            </a:r>
            <a:endParaRPr kumimoji="1" lang="ja-JP" altLang="en-US" sz="1400" b="1" dirty="0">
              <a:solidFill>
                <a:schemeClr val="tx1"/>
              </a:solidFill>
            </a:endParaRPr>
          </a:p>
        </p:txBody>
      </p:sp>
      <p:sp>
        <p:nvSpPr>
          <p:cNvPr id="24" name="楕円 23"/>
          <p:cNvSpPr/>
          <p:nvPr/>
        </p:nvSpPr>
        <p:spPr>
          <a:xfrm>
            <a:off x="3922788" y="4324350"/>
            <a:ext cx="477762" cy="46564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tx1"/>
                </a:solidFill>
              </a:rPr>
              <a:t>ΔT</a:t>
            </a:r>
            <a:endParaRPr kumimoji="1" lang="ja-JP" altLang="en-US" sz="1050" b="1" dirty="0">
              <a:solidFill>
                <a:schemeClr val="tx1"/>
              </a:solidFill>
            </a:endParaRPr>
          </a:p>
        </p:txBody>
      </p:sp>
      <p:sp>
        <p:nvSpPr>
          <p:cNvPr id="25" name="楕円 24"/>
          <p:cNvSpPr/>
          <p:nvPr/>
        </p:nvSpPr>
        <p:spPr>
          <a:xfrm>
            <a:off x="4870146" y="4675656"/>
            <a:ext cx="1174433" cy="131453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6" name="楕円 25"/>
          <p:cNvSpPr/>
          <p:nvPr/>
        </p:nvSpPr>
        <p:spPr>
          <a:xfrm>
            <a:off x="4260169" y="1167287"/>
            <a:ext cx="882191" cy="105259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7" name="テキスト ボックス 26"/>
          <p:cNvSpPr txBox="1"/>
          <p:nvPr/>
        </p:nvSpPr>
        <p:spPr>
          <a:xfrm>
            <a:off x="276009" y="767177"/>
            <a:ext cx="3005951" cy="400110"/>
          </a:xfrm>
          <a:prstGeom prst="rect">
            <a:avLst/>
          </a:prstGeom>
          <a:noFill/>
        </p:spPr>
        <p:txBody>
          <a:bodyPr wrap="none" rtlCol="0">
            <a:spAutoFit/>
          </a:bodyPr>
          <a:lstStyle/>
          <a:p>
            <a:r>
              <a:rPr kumimoji="1" lang="ja-JP" altLang="en-US" sz="2000" b="1" dirty="0"/>
              <a:t>◎パーセンタイルの説明</a:t>
            </a:r>
          </a:p>
        </p:txBody>
      </p:sp>
    </p:spTree>
    <p:extLst>
      <p:ext uri="{BB962C8B-B14F-4D97-AF65-F5344CB8AC3E}">
        <p14:creationId xmlns:p14="http://schemas.microsoft.com/office/powerpoint/2010/main" val="13257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3" name="楕円 2"/>
          <p:cNvSpPr/>
          <p:nvPr/>
        </p:nvSpPr>
        <p:spPr>
          <a:xfrm>
            <a:off x="1083634" y="3103810"/>
            <a:ext cx="653719" cy="64293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ΔT</a:t>
            </a:r>
            <a:endParaRPr kumimoji="1" lang="ja-JP" altLang="en-US" sz="2000" b="1" dirty="0">
              <a:solidFill>
                <a:schemeClr val="tx1"/>
              </a:solidFill>
            </a:endParaRPr>
          </a:p>
        </p:txBody>
      </p:sp>
      <p:sp>
        <p:nvSpPr>
          <p:cNvPr id="11" name="楕円 10"/>
          <p:cNvSpPr/>
          <p:nvPr/>
        </p:nvSpPr>
        <p:spPr>
          <a:xfrm>
            <a:off x="2489659" y="2964729"/>
            <a:ext cx="777544" cy="77152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12" name="楕円 11"/>
          <p:cNvSpPr/>
          <p:nvPr/>
        </p:nvSpPr>
        <p:spPr>
          <a:xfrm>
            <a:off x="6238118" y="2408577"/>
            <a:ext cx="1174433" cy="131453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16" name="楕円 15"/>
          <p:cNvSpPr/>
          <p:nvPr/>
        </p:nvSpPr>
        <p:spPr>
          <a:xfrm>
            <a:off x="7422533" y="2036133"/>
            <a:ext cx="1649350" cy="167509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17" name="楕円 16"/>
          <p:cNvSpPr/>
          <p:nvPr/>
        </p:nvSpPr>
        <p:spPr>
          <a:xfrm>
            <a:off x="5112871" y="2553941"/>
            <a:ext cx="1125247" cy="115728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0" name="楕円 19"/>
          <p:cNvSpPr/>
          <p:nvPr/>
        </p:nvSpPr>
        <p:spPr>
          <a:xfrm>
            <a:off x="1746178" y="3052500"/>
            <a:ext cx="734656" cy="69424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1" name="楕円 20"/>
          <p:cNvSpPr/>
          <p:nvPr/>
        </p:nvSpPr>
        <p:spPr>
          <a:xfrm>
            <a:off x="4197680" y="2686050"/>
            <a:ext cx="882191" cy="105259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2" name="楕円 21"/>
          <p:cNvSpPr/>
          <p:nvPr/>
        </p:nvSpPr>
        <p:spPr>
          <a:xfrm>
            <a:off x="3283847" y="2815970"/>
            <a:ext cx="907744" cy="92154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rPr>
              <a:t>ΔT</a:t>
            </a:r>
            <a:endParaRPr kumimoji="1" lang="ja-JP" altLang="en-US" sz="2400" b="1" dirty="0">
              <a:solidFill>
                <a:schemeClr val="tx1"/>
              </a:solidFill>
            </a:endParaRPr>
          </a:p>
        </p:txBody>
      </p:sp>
      <p:sp>
        <p:nvSpPr>
          <p:cNvPr id="23" name="楕円 22"/>
          <p:cNvSpPr/>
          <p:nvPr/>
        </p:nvSpPr>
        <p:spPr>
          <a:xfrm>
            <a:off x="523956" y="3219521"/>
            <a:ext cx="547221" cy="51673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ΔT</a:t>
            </a:r>
            <a:endParaRPr kumimoji="1" lang="ja-JP" altLang="en-US" sz="1400" b="1" dirty="0">
              <a:solidFill>
                <a:schemeClr val="tx1"/>
              </a:solidFill>
            </a:endParaRPr>
          </a:p>
        </p:txBody>
      </p:sp>
      <p:sp>
        <p:nvSpPr>
          <p:cNvPr id="24" name="楕円 23"/>
          <p:cNvSpPr/>
          <p:nvPr/>
        </p:nvSpPr>
        <p:spPr>
          <a:xfrm>
            <a:off x="31281" y="3264631"/>
            <a:ext cx="477762" cy="465647"/>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tx1"/>
                </a:solidFill>
              </a:rPr>
              <a:t>ΔT</a:t>
            </a:r>
            <a:endParaRPr kumimoji="1" lang="ja-JP" altLang="en-US" sz="1050" b="1" dirty="0">
              <a:solidFill>
                <a:schemeClr val="tx1"/>
              </a:solidFill>
            </a:endParaRPr>
          </a:p>
        </p:txBody>
      </p:sp>
      <p:cxnSp>
        <p:nvCxnSpPr>
          <p:cNvPr id="5" name="直線コネクタ 4"/>
          <p:cNvCxnSpPr/>
          <p:nvPr/>
        </p:nvCxnSpPr>
        <p:spPr>
          <a:xfrm flipV="1">
            <a:off x="7144" y="3723110"/>
            <a:ext cx="8863012" cy="26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右矢印 13"/>
          <p:cNvSpPr/>
          <p:nvPr/>
        </p:nvSpPr>
        <p:spPr>
          <a:xfrm>
            <a:off x="3771900" y="2048819"/>
            <a:ext cx="1666875" cy="347876"/>
          </a:xfrm>
          <a:prstGeom prst="rightArrow">
            <a:avLst>
              <a:gd name="adj1" fmla="val 50000"/>
              <a:gd name="adj2" fmla="val 104761"/>
            </a:avLst>
          </a:prstGeom>
          <a:solidFill>
            <a:schemeClr val="bg1"/>
          </a:solidFill>
          <a:ln w="38100" cmpd="dbl">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09043" y="1581659"/>
            <a:ext cx="4339650" cy="369332"/>
          </a:xfrm>
          <a:prstGeom prst="rect">
            <a:avLst/>
          </a:prstGeom>
          <a:noFill/>
        </p:spPr>
        <p:txBody>
          <a:bodyPr wrap="none" rtlCol="0">
            <a:spAutoFit/>
          </a:bodyPr>
          <a:lstStyle/>
          <a:p>
            <a:r>
              <a:rPr kumimoji="1" lang="ja-JP" altLang="en-US" dirty="0"/>
              <a:t>前日差の値が小さいものから並べていく</a:t>
            </a:r>
          </a:p>
        </p:txBody>
      </p:sp>
      <p:sp>
        <p:nvSpPr>
          <p:cNvPr id="18" name="テキスト ボックス 17"/>
          <p:cNvSpPr txBox="1"/>
          <p:nvPr/>
        </p:nvSpPr>
        <p:spPr>
          <a:xfrm>
            <a:off x="1528862" y="4392059"/>
            <a:ext cx="6219825" cy="1477328"/>
          </a:xfrm>
          <a:prstGeom prst="rect">
            <a:avLst/>
          </a:prstGeom>
          <a:noFill/>
        </p:spPr>
        <p:txBody>
          <a:bodyPr wrap="square" rtlCol="0">
            <a:spAutoFit/>
          </a:bodyPr>
          <a:lstStyle/>
          <a:p>
            <a:r>
              <a:rPr kumimoji="1" lang="ja-JP" altLang="en-US" dirty="0"/>
              <a:t>〇パーセンタイル　小さい順に並べて、全体の〇パーセント番目にあたる値</a:t>
            </a:r>
            <a:endParaRPr kumimoji="1" lang="en-US" altLang="ja-JP" dirty="0"/>
          </a:p>
          <a:p>
            <a:endParaRPr kumimoji="1" lang="en-US" altLang="ja-JP" dirty="0"/>
          </a:p>
          <a:p>
            <a:r>
              <a:rPr kumimoji="1" lang="ja-JP" altLang="en-US" dirty="0"/>
              <a:t>データ数が</a:t>
            </a:r>
            <a:r>
              <a:rPr kumimoji="1" lang="en-US" altLang="ja-JP" dirty="0"/>
              <a:t>100</a:t>
            </a:r>
            <a:r>
              <a:rPr kumimoji="1" lang="ja-JP" altLang="en-US" dirty="0"/>
              <a:t>個あれば、</a:t>
            </a:r>
            <a:r>
              <a:rPr kumimoji="1" lang="en-US" altLang="ja-JP" dirty="0"/>
              <a:t>10</a:t>
            </a:r>
            <a:r>
              <a:rPr kumimoji="1" lang="ja-JP" altLang="en-US" dirty="0"/>
              <a:t>パーセンタイルは値が</a:t>
            </a:r>
            <a:r>
              <a:rPr kumimoji="1" lang="en-US" altLang="ja-JP" dirty="0"/>
              <a:t>10</a:t>
            </a:r>
            <a:r>
              <a:rPr kumimoji="1" lang="ja-JP" altLang="en-US" dirty="0"/>
              <a:t>番目に小さいものを指す。</a:t>
            </a:r>
            <a:endParaRPr kumimoji="1" lang="en-US" altLang="ja-JP" dirty="0"/>
          </a:p>
        </p:txBody>
      </p:sp>
      <p:sp>
        <p:nvSpPr>
          <p:cNvPr id="25" name="テキスト ボックス 24"/>
          <p:cNvSpPr txBox="1"/>
          <p:nvPr/>
        </p:nvSpPr>
        <p:spPr>
          <a:xfrm>
            <a:off x="276009" y="767177"/>
            <a:ext cx="3005951" cy="400110"/>
          </a:xfrm>
          <a:prstGeom prst="rect">
            <a:avLst/>
          </a:prstGeom>
          <a:noFill/>
        </p:spPr>
        <p:txBody>
          <a:bodyPr wrap="none" rtlCol="0">
            <a:spAutoFit/>
          </a:bodyPr>
          <a:lstStyle/>
          <a:p>
            <a:r>
              <a:rPr kumimoji="1" lang="ja-JP" altLang="en-US" sz="2000" b="1" dirty="0"/>
              <a:t>◎パーセンタイルの説明</a:t>
            </a:r>
          </a:p>
        </p:txBody>
      </p:sp>
    </p:spTree>
    <p:extLst>
      <p:ext uri="{BB962C8B-B14F-4D97-AF65-F5344CB8AC3E}">
        <p14:creationId xmlns:p14="http://schemas.microsoft.com/office/powerpoint/2010/main" val="3743066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p:cNvSpPr txBox="1"/>
          <p:nvPr/>
        </p:nvSpPr>
        <p:spPr>
          <a:xfrm>
            <a:off x="6871240" y="48695"/>
            <a:ext cx="1369286"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Future work</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11" name="グループ化 10"/>
          <p:cNvGrpSpPr/>
          <p:nvPr/>
        </p:nvGrpSpPr>
        <p:grpSpPr>
          <a:xfrm>
            <a:off x="4543449" y="1050137"/>
            <a:ext cx="4419487" cy="3051251"/>
            <a:chOff x="-10450" y="1131614"/>
            <a:chExt cx="4419487" cy="3051251"/>
          </a:xfrm>
        </p:grpSpPr>
        <p:pic>
          <p:nvPicPr>
            <p:cNvPr id="12" name="図 11"/>
            <p:cNvPicPr>
              <a:picLocks noChangeAspect="1"/>
            </p:cNvPicPr>
            <p:nvPr/>
          </p:nvPicPr>
          <p:blipFill>
            <a:blip r:embed="rId2"/>
            <a:stretch>
              <a:fillRect/>
            </a:stretch>
          </p:blipFill>
          <p:spPr>
            <a:xfrm>
              <a:off x="-10450" y="1131614"/>
              <a:ext cx="4419487" cy="3051251"/>
            </a:xfrm>
            <a:prstGeom prst="rect">
              <a:avLst/>
            </a:prstGeom>
          </p:spPr>
        </p:pic>
        <p:sp>
          <p:nvSpPr>
            <p:cNvPr id="13" name="テキスト ボックス 12"/>
            <p:cNvSpPr txBox="1"/>
            <p:nvPr/>
          </p:nvSpPr>
          <p:spPr>
            <a:xfrm>
              <a:off x="3303981" y="3480434"/>
              <a:ext cx="663964" cy="461665"/>
            </a:xfrm>
            <a:prstGeom prst="rect">
              <a:avLst/>
            </a:prstGeom>
            <a:solidFill>
              <a:schemeClr val="bg1"/>
            </a:solidFill>
            <a:ln w="28575">
              <a:solidFill>
                <a:schemeClr val="tx1"/>
              </a:solidFill>
            </a:ln>
          </p:spPr>
          <p:txBody>
            <a:bodyPr wrap="none" rtlCol="0">
              <a:spAutoFit/>
            </a:bodyPr>
            <a:lstStyle/>
            <a:p>
              <a:r>
                <a:rPr kumimoji="1" lang="en-US" altLang="ja-JP" sz="2400" dirty="0">
                  <a:latin typeface="HGS創英ﾌﾟﾚｾﾞﾝｽEB" panose="02020800000000000000" pitchFamily="18" charset="-128"/>
                  <a:ea typeface="HGS創英ﾌﾟﾚｾﾞﾝｽEB" panose="02020800000000000000" pitchFamily="18" charset="-128"/>
                </a:rPr>
                <a:t>3</a:t>
              </a:r>
              <a:r>
                <a:rPr kumimoji="1" lang="ja-JP" altLang="en-US" sz="2400" dirty="0">
                  <a:latin typeface="HGS創英ﾌﾟﾚｾﾞﾝｽEB" panose="02020800000000000000" pitchFamily="18" charset="-128"/>
                  <a:ea typeface="HGS創英ﾌﾟﾚｾﾞﾝｽEB" panose="02020800000000000000" pitchFamily="18" charset="-128"/>
                </a:rPr>
                <a:t>月</a:t>
              </a:r>
            </a:p>
          </p:txBody>
        </p:sp>
      </p:grpSp>
      <p:pic>
        <p:nvPicPr>
          <p:cNvPr id="14" name="図 13"/>
          <p:cNvPicPr>
            <a:picLocks noChangeAspect="1"/>
          </p:cNvPicPr>
          <p:nvPr/>
        </p:nvPicPr>
        <p:blipFill>
          <a:blip r:embed="rId3"/>
          <a:stretch>
            <a:fillRect/>
          </a:stretch>
        </p:blipFill>
        <p:spPr>
          <a:xfrm>
            <a:off x="-10450" y="3951605"/>
            <a:ext cx="4419487" cy="3051251"/>
          </a:xfrm>
          <a:prstGeom prst="rect">
            <a:avLst/>
          </a:prstGeom>
        </p:spPr>
      </p:pic>
      <p:pic>
        <p:nvPicPr>
          <p:cNvPr id="15" name="図 14"/>
          <p:cNvPicPr>
            <a:picLocks noChangeAspect="1"/>
          </p:cNvPicPr>
          <p:nvPr/>
        </p:nvPicPr>
        <p:blipFill>
          <a:blip r:embed="rId4"/>
          <a:stretch>
            <a:fillRect/>
          </a:stretch>
        </p:blipFill>
        <p:spPr>
          <a:xfrm>
            <a:off x="4561550" y="3951604"/>
            <a:ext cx="4419487" cy="3051251"/>
          </a:xfrm>
          <a:prstGeom prst="rect">
            <a:avLst/>
          </a:prstGeom>
        </p:spPr>
      </p:pic>
      <p:sp>
        <p:nvSpPr>
          <p:cNvPr id="16" name="テキスト ボックス 15"/>
          <p:cNvSpPr txBox="1"/>
          <p:nvPr/>
        </p:nvSpPr>
        <p:spPr>
          <a:xfrm>
            <a:off x="3303981" y="6300425"/>
            <a:ext cx="663964" cy="461665"/>
          </a:xfrm>
          <a:prstGeom prst="rect">
            <a:avLst/>
          </a:prstGeom>
          <a:solidFill>
            <a:schemeClr val="bg1"/>
          </a:solidFill>
          <a:ln w="28575">
            <a:solidFill>
              <a:schemeClr val="tx1"/>
            </a:solidFill>
          </a:ln>
        </p:spPr>
        <p:txBody>
          <a:bodyPr wrap="none" rtlCol="0">
            <a:spAutoFit/>
          </a:bodyPr>
          <a:lstStyle/>
          <a:p>
            <a:r>
              <a:rPr kumimoji="1" lang="en-US" altLang="ja-JP" sz="2400" dirty="0">
                <a:latin typeface="HGS創英ﾌﾟﾚｾﾞﾝｽEB" panose="02020800000000000000" pitchFamily="18" charset="-128"/>
                <a:ea typeface="HGS創英ﾌﾟﾚｾﾞﾝｽEB" panose="02020800000000000000" pitchFamily="18" charset="-128"/>
              </a:rPr>
              <a:t>4</a:t>
            </a:r>
            <a:r>
              <a:rPr kumimoji="1" lang="ja-JP" altLang="en-US" sz="2400" dirty="0">
                <a:latin typeface="HGS創英ﾌﾟﾚｾﾞﾝｽEB" panose="02020800000000000000" pitchFamily="18" charset="-128"/>
                <a:ea typeface="HGS創英ﾌﾟﾚｾﾞﾝｽEB" panose="02020800000000000000" pitchFamily="18" charset="-128"/>
              </a:rPr>
              <a:t>月</a:t>
            </a:r>
          </a:p>
        </p:txBody>
      </p:sp>
      <p:sp>
        <p:nvSpPr>
          <p:cNvPr id="17" name="テキスト ボックス 16"/>
          <p:cNvSpPr txBox="1"/>
          <p:nvPr/>
        </p:nvSpPr>
        <p:spPr>
          <a:xfrm>
            <a:off x="7865417" y="6304561"/>
            <a:ext cx="663964" cy="461665"/>
          </a:xfrm>
          <a:prstGeom prst="rect">
            <a:avLst/>
          </a:prstGeom>
          <a:solidFill>
            <a:schemeClr val="bg1"/>
          </a:solidFill>
          <a:ln w="28575">
            <a:solidFill>
              <a:schemeClr val="tx1"/>
            </a:solidFill>
          </a:ln>
        </p:spPr>
        <p:txBody>
          <a:bodyPr wrap="none" rtlCol="0">
            <a:spAutoFit/>
          </a:bodyPr>
          <a:lstStyle/>
          <a:p>
            <a:r>
              <a:rPr kumimoji="1" lang="en-US" altLang="ja-JP" sz="2400" dirty="0">
                <a:latin typeface="HGS創英ﾌﾟﾚｾﾞﾝｽEB" panose="02020800000000000000" pitchFamily="18" charset="-128"/>
                <a:ea typeface="HGS創英ﾌﾟﾚｾﾞﾝｽEB" panose="02020800000000000000" pitchFamily="18" charset="-128"/>
              </a:rPr>
              <a:t>5</a:t>
            </a:r>
            <a:r>
              <a:rPr kumimoji="1" lang="ja-JP" altLang="en-US" sz="2400" dirty="0">
                <a:latin typeface="HGS創英ﾌﾟﾚｾﾞﾝｽEB" panose="02020800000000000000" pitchFamily="18" charset="-128"/>
                <a:ea typeface="HGS創英ﾌﾟﾚｾﾞﾝｽEB" panose="02020800000000000000" pitchFamily="18" charset="-128"/>
              </a:rPr>
              <a:t>月</a:t>
            </a:r>
          </a:p>
        </p:txBody>
      </p:sp>
    </p:spTree>
    <p:extLst>
      <p:ext uri="{BB962C8B-B14F-4D97-AF65-F5344CB8AC3E}">
        <p14:creationId xmlns:p14="http://schemas.microsoft.com/office/powerpoint/2010/main" val="2636211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rotWithShape="1">
          <a:blip r:embed="rId2"/>
          <a:srcRect l="75043" t="631" r="17489" b="3475"/>
          <a:stretch/>
        </p:blipFill>
        <p:spPr>
          <a:xfrm rot="5400000">
            <a:off x="1810737" y="921595"/>
            <a:ext cx="553289" cy="5020752"/>
          </a:xfrm>
          <a:prstGeom prst="rect">
            <a:avLst/>
          </a:prstGeom>
        </p:spPr>
      </p:pic>
      <p:sp>
        <p:nvSpPr>
          <p:cNvPr id="17" name="テキスト ボックス 16"/>
          <p:cNvSpPr txBox="1"/>
          <p:nvPr/>
        </p:nvSpPr>
        <p:spPr>
          <a:xfrm>
            <a:off x="2525770" y="2903435"/>
            <a:ext cx="6614311" cy="369332"/>
          </a:xfrm>
          <a:prstGeom prst="rect">
            <a:avLst/>
          </a:prstGeom>
          <a:noFill/>
        </p:spPr>
        <p:txBody>
          <a:bodyPr wrap="none" rtlCol="0">
            <a:spAutoFit/>
          </a:bodyPr>
          <a:lstStyle/>
          <a:p>
            <a:r>
              <a:rPr kumimoji="1" lang="en-US" altLang="ja-JP" dirty="0"/>
              <a:t>1</a:t>
            </a:r>
            <a:r>
              <a:rPr kumimoji="1" lang="ja-JP" altLang="en-US" dirty="0"/>
              <a:t>月　　　　　　　　　　　　　　　　　</a:t>
            </a:r>
            <a:r>
              <a:rPr kumimoji="1" lang="en-US" altLang="ja-JP" dirty="0"/>
              <a:t>2</a:t>
            </a:r>
            <a:r>
              <a:rPr kumimoji="1" lang="ja-JP" altLang="en-US" dirty="0"/>
              <a:t>月　　　　　　　　　　　　　　　　　</a:t>
            </a:r>
            <a:r>
              <a:rPr kumimoji="1" lang="en-US" altLang="ja-JP" dirty="0"/>
              <a:t>3</a:t>
            </a:r>
            <a:r>
              <a:rPr kumimoji="1" lang="ja-JP" altLang="en-US" dirty="0"/>
              <a:t>月</a:t>
            </a:r>
          </a:p>
        </p:txBody>
      </p:sp>
      <p:sp>
        <p:nvSpPr>
          <p:cNvPr id="18" name="テキスト ボックス 17"/>
          <p:cNvSpPr txBox="1"/>
          <p:nvPr/>
        </p:nvSpPr>
        <p:spPr>
          <a:xfrm>
            <a:off x="2529689" y="3395184"/>
            <a:ext cx="6574236" cy="369332"/>
          </a:xfrm>
          <a:prstGeom prst="rect">
            <a:avLst/>
          </a:prstGeom>
          <a:noFill/>
        </p:spPr>
        <p:txBody>
          <a:bodyPr wrap="none" rtlCol="0">
            <a:spAutoFit/>
          </a:bodyPr>
          <a:lstStyle/>
          <a:p>
            <a:r>
              <a:rPr kumimoji="1" lang="en-US" altLang="ja-JP"/>
              <a:t>4</a:t>
            </a:r>
            <a:r>
              <a:rPr kumimoji="1" lang="ja-JP" altLang="en-US"/>
              <a:t>月　　　　　　　　　　　　　　　　　</a:t>
            </a:r>
            <a:r>
              <a:rPr kumimoji="1" lang="en-US" altLang="ja-JP"/>
              <a:t>5</a:t>
            </a:r>
            <a:r>
              <a:rPr kumimoji="1" lang="ja-JP" altLang="en-US"/>
              <a:t>月　　　　　　　　　　　　　　　　　</a:t>
            </a:r>
            <a:r>
              <a:rPr kumimoji="1" lang="en-US" altLang="ja-JP"/>
              <a:t>6</a:t>
            </a:r>
            <a:r>
              <a:rPr kumimoji="1" lang="ja-JP" altLang="en-US"/>
              <a:t>月</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535" y="2704747"/>
            <a:ext cx="7097155" cy="5322866"/>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620" y="85469"/>
            <a:ext cx="4576599" cy="3432449"/>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564" y="-957482"/>
            <a:ext cx="6858000" cy="5143500"/>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311" y="-647993"/>
            <a:ext cx="6858000" cy="5143500"/>
          </a:xfrm>
          <a:prstGeom prst="rect">
            <a:avLst/>
          </a:prstGeom>
        </p:spPr>
      </p:pic>
      <p:pic>
        <p:nvPicPr>
          <p:cNvPr id="12" name="図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852" y="3431971"/>
            <a:ext cx="6858000" cy="5143500"/>
          </a:xfrm>
          <a:prstGeom prst="rect">
            <a:avLst/>
          </a:prstGeom>
        </p:spPr>
      </p:pic>
      <p:pic>
        <p:nvPicPr>
          <p:cNvPr id="13" name="図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495" y="2884113"/>
            <a:ext cx="6858000" cy="5143500"/>
          </a:xfrm>
          <a:prstGeom prst="rect">
            <a:avLst/>
          </a:prstGeom>
        </p:spPr>
      </p:pic>
    </p:spTree>
    <p:extLst>
      <p:ext uri="{BB962C8B-B14F-4D97-AF65-F5344CB8AC3E}">
        <p14:creationId xmlns:p14="http://schemas.microsoft.com/office/powerpoint/2010/main" val="1692889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201749" y="3729724"/>
            <a:ext cx="4958201" cy="3503717"/>
          </a:xfrm>
          <a:prstGeom prst="rect">
            <a:avLst/>
          </a:prstGeom>
        </p:spPr>
      </p:pic>
      <p:pic>
        <p:nvPicPr>
          <p:cNvPr id="5" name="図 4"/>
          <p:cNvPicPr>
            <a:picLocks noChangeAspect="1"/>
          </p:cNvPicPr>
          <p:nvPr/>
        </p:nvPicPr>
        <p:blipFill>
          <a:blip r:embed="rId3"/>
          <a:stretch>
            <a:fillRect/>
          </a:stretch>
        </p:blipFill>
        <p:spPr>
          <a:xfrm>
            <a:off x="-990353" y="-377180"/>
            <a:ext cx="5208754" cy="3680770"/>
          </a:xfrm>
          <a:prstGeom prst="rect">
            <a:avLst/>
          </a:prstGeom>
        </p:spPr>
      </p:pic>
      <p:pic>
        <p:nvPicPr>
          <p:cNvPr id="6" name="図 5"/>
          <p:cNvPicPr>
            <a:picLocks noChangeAspect="1"/>
          </p:cNvPicPr>
          <p:nvPr/>
        </p:nvPicPr>
        <p:blipFill>
          <a:blip r:embed="rId4"/>
          <a:stretch>
            <a:fillRect/>
          </a:stretch>
        </p:blipFill>
        <p:spPr>
          <a:xfrm>
            <a:off x="2111065" y="-431784"/>
            <a:ext cx="5224265" cy="3691731"/>
          </a:xfrm>
          <a:prstGeom prst="rect">
            <a:avLst/>
          </a:prstGeom>
        </p:spPr>
      </p:pic>
      <p:pic>
        <p:nvPicPr>
          <p:cNvPr id="7" name="図 6"/>
          <p:cNvPicPr>
            <a:picLocks noChangeAspect="1"/>
          </p:cNvPicPr>
          <p:nvPr/>
        </p:nvPicPr>
        <p:blipFill>
          <a:blip r:embed="rId5"/>
          <a:stretch>
            <a:fillRect/>
          </a:stretch>
        </p:blipFill>
        <p:spPr>
          <a:xfrm>
            <a:off x="5227994" y="-320002"/>
            <a:ext cx="4907895" cy="3468168"/>
          </a:xfrm>
          <a:prstGeom prst="rect">
            <a:avLst/>
          </a:prstGeom>
        </p:spPr>
      </p:pic>
      <p:pic>
        <p:nvPicPr>
          <p:cNvPr id="8" name="図 7"/>
          <p:cNvPicPr>
            <a:picLocks noChangeAspect="1"/>
          </p:cNvPicPr>
          <p:nvPr/>
        </p:nvPicPr>
        <p:blipFill>
          <a:blip r:embed="rId6"/>
          <a:stretch>
            <a:fillRect/>
          </a:stretch>
        </p:blipFill>
        <p:spPr>
          <a:xfrm>
            <a:off x="-990353" y="3693196"/>
            <a:ext cx="5061582" cy="3576771"/>
          </a:xfrm>
          <a:prstGeom prst="rect">
            <a:avLst/>
          </a:prstGeom>
        </p:spPr>
      </p:pic>
      <p:pic>
        <p:nvPicPr>
          <p:cNvPr id="9" name="図 8"/>
          <p:cNvPicPr>
            <a:picLocks noChangeAspect="1"/>
          </p:cNvPicPr>
          <p:nvPr/>
        </p:nvPicPr>
        <p:blipFill>
          <a:blip r:embed="rId7"/>
          <a:stretch>
            <a:fillRect/>
          </a:stretch>
        </p:blipFill>
        <p:spPr>
          <a:xfrm>
            <a:off x="2056946" y="3649554"/>
            <a:ext cx="5185101" cy="3664056"/>
          </a:xfrm>
          <a:prstGeom prst="rect">
            <a:avLst/>
          </a:prstGeom>
        </p:spPr>
      </p:pic>
      <p:sp>
        <p:nvSpPr>
          <p:cNvPr id="10" name="テキスト ボックス 9"/>
          <p:cNvSpPr txBox="1"/>
          <p:nvPr/>
        </p:nvSpPr>
        <p:spPr>
          <a:xfrm>
            <a:off x="2525770" y="2903435"/>
            <a:ext cx="6500497" cy="369332"/>
          </a:xfrm>
          <a:prstGeom prst="rect">
            <a:avLst/>
          </a:prstGeom>
          <a:noFill/>
        </p:spPr>
        <p:txBody>
          <a:bodyPr wrap="none" rtlCol="0">
            <a:spAutoFit/>
          </a:bodyPr>
          <a:lstStyle/>
          <a:p>
            <a:r>
              <a:rPr kumimoji="1" lang="en-US" altLang="ja-JP"/>
              <a:t>7</a:t>
            </a:r>
            <a:r>
              <a:rPr kumimoji="1" lang="ja-JP" altLang="en-US"/>
              <a:t>月　　　　　　　　　　　　　　　　　</a:t>
            </a:r>
            <a:r>
              <a:rPr kumimoji="1" lang="en-US" altLang="ja-JP"/>
              <a:t>8</a:t>
            </a:r>
            <a:r>
              <a:rPr kumimoji="1" lang="ja-JP" altLang="en-US"/>
              <a:t>月　　　　　　　　　　　　　　　　　</a:t>
            </a:r>
            <a:r>
              <a:rPr kumimoji="1" lang="en-US" altLang="ja-JP"/>
              <a:t>9</a:t>
            </a:r>
            <a:r>
              <a:rPr kumimoji="1" lang="ja-JP" altLang="en-US"/>
              <a:t>月</a:t>
            </a:r>
          </a:p>
        </p:txBody>
      </p:sp>
      <p:sp>
        <p:nvSpPr>
          <p:cNvPr id="11" name="テキスト ボックス 10"/>
          <p:cNvSpPr txBox="1"/>
          <p:nvPr/>
        </p:nvSpPr>
        <p:spPr>
          <a:xfrm>
            <a:off x="2410421" y="3395184"/>
            <a:ext cx="6556603" cy="369332"/>
          </a:xfrm>
          <a:prstGeom prst="rect">
            <a:avLst/>
          </a:prstGeom>
          <a:noFill/>
        </p:spPr>
        <p:txBody>
          <a:bodyPr wrap="none" rtlCol="0">
            <a:spAutoFit/>
          </a:bodyPr>
          <a:lstStyle/>
          <a:p>
            <a:r>
              <a:rPr kumimoji="1" lang="en-US" altLang="ja-JP"/>
              <a:t>10</a:t>
            </a:r>
            <a:r>
              <a:rPr kumimoji="1" lang="ja-JP" altLang="en-US"/>
              <a:t>月　　　　　　　　　　　　　　　　 </a:t>
            </a:r>
            <a:r>
              <a:rPr kumimoji="1" lang="en-US" altLang="ja-JP"/>
              <a:t>11</a:t>
            </a:r>
            <a:r>
              <a:rPr kumimoji="1" lang="ja-JP" altLang="en-US"/>
              <a:t>月　　　　　　　　　　　　　　　　</a:t>
            </a:r>
            <a:r>
              <a:rPr kumimoji="1" lang="en-US" altLang="ja-JP"/>
              <a:t>12</a:t>
            </a:r>
            <a:r>
              <a:rPr kumimoji="1" lang="ja-JP" altLang="en-US"/>
              <a:t>月</a:t>
            </a:r>
          </a:p>
        </p:txBody>
      </p:sp>
      <p:pic>
        <p:nvPicPr>
          <p:cNvPr id="12" name="図 11"/>
          <p:cNvPicPr>
            <a:picLocks noChangeAspect="1"/>
          </p:cNvPicPr>
          <p:nvPr/>
        </p:nvPicPr>
        <p:blipFill rotWithShape="1">
          <a:blip r:embed="rId8"/>
          <a:srcRect l="75391" t="1124" r="17489" b="3475"/>
          <a:stretch/>
        </p:blipFill>
        <p:spPr>
          <a:xfrm rot="5400000">
            <a:off x="1810737" y="947353"/>
            <a:ext cx="527531" cy="4994994"/>
          </a:xfrm>
          <a:prstGeom prst="rect">
            <a:avLst/>
          </a:prstGeom>
        </p:spPr>
      </p:pic>
    </p:spTree>
    <p:extLst>
      <p:ext uri="{BB962C8B-B14F-4D97-AF65-F5344CB8AC3E}">
        <p14:creationId xmlns:p14="http://schemas.microsoft.com/office/powerpoint/2010/main" val="3956783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0" y="466723"/>
            <a:ext cx="9144000" cy="6494085"/>
          </a:xfrm>
          <a:prstGeom prst="rect">
            <a:avLst/>
          </a:prstGeom>
          <a:solidFill>
            <a:schemeClr val="bg1">
              <a:alpha val="60000"/>
            </a:schemeClr>
          </a:solidFill>
          <a:ln w="50800">
            <a:noFill/>
          </a:ln>
        </p:spPr>
        <p:txBody>
          <a:bodyPr wrap="square" rtlCol="0">
            <a:spAutoFit/>
          </a:bodyPr>
          <a:lstStyle/>
          <a:p>
            <a:r>
              <a:rPr kumimoji="1" lang="ja-JP" altLang="en-US" sz="3200" dirty="0">
                <a:latin typeface="HGS創英ﾌﾟﾚｾﾞﾝｽEB" panose="02020800000000000000" pitchFamily="18" charset="-128"/>
                <a:ea typeface="HGS創英ﾌﾟﾚｾﾞﾝｽEB" panose="02020800000000000000" pitchFamily="18" charset="-128"/>
              </a:rPr>
              <a:t>　</a:t>
            </a:r>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a:t>
            </a:r>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地方気象観測システム（</a:t>
            </a:r>
            <a:r>
              <a:rPr kumimoji="1" lang="en-US" altLang="ja-JP" sz="3200" dirty="0" err="1">
                <a:latin typeface="HGS創英ﾌﾟﾚｾﾞﾝｽEB" panose="02020800000000000000" pitchFamily="18" charset="-128"/>
                <a:ea typeface="HGS創英ﾌﾟﾚｾﾞﾝｽEB" panose="02020800000000000000" pitchFamily="18" charset="-128"/>
              </a:rPr>
              <a:t>AMeDAS</a:t>
            </a:r>
            <a:r>
              <a:rPr kumimoji="1" lang="ja-JP" altLang="en-US" sz="3200" dirty="0">
                <a:latin typeface="HGS創英ﾌﾟﾚｾﾞﾝｽEB" panose="02020800000000000000" pitchFamily="18" charset="-128"/>
                <a:ea typeface="HGS創英ﾌﾟﾚｾﾞﾝｽEB" panose="02020800000000000000" pitchFamily="18" charset="-128"/>
              </a:rPr>
              <a:t>）データ</a:t>
            </a:r>
            <a:endParaRPr kumimoji="1" lang="en-US" altLang="ja-JP" sz="3200" dirty="0">
              <a:latin typeface="HGS創英ﾌﾟﾚｾﾞﾝｽEB" panose="02020800000000000000" pitchFamily="18" charset="-128"/>
              <a:ea typeface="HGS創英ﾌﾟﾚｾﾞﾝｽEB" panose="02020800000000000000" pitchFamily="18" charset="-128"/>
            </a:endParaRPr>
          </a:p>
          <a:p>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対象地点　：気温を観測している</a:t>
            </a:r>
            <a:r>
              <a:rPr kumimoji="1" lang="en-US" altLang="ja-JP" sz="3200" dirty="0">
                <a:latin typeface="HGS創英ﾌﾟﾚｾﾞﾝｽEB" panose="02020800000000000000" pitchFamily="18" charset="-128"/>
                <a:ea typeface="HGS創英ﾌﾟﾚｾﾞﾝｽEB" panose="02020800000000000000" pitchFamily="18" charset="-128"/>
              </a:rPr>
              <a:t>819</a:t>
            </a:r>
            <a:r>
              <a:rPr kumimoji="1" lang="ja-JP" altLang="en-US" sz="3200" dirty="0">
                <a:latin typeface="HGS創英ﾌﾟﾚｾﾞﾝｽEB" panose="02020800000000000000" pitchFamily="18" charset="-128"/>
                <a:ea typeface="HGS創英ﾌﾟﾚｾﾞﾝｽEB" panose="02020800000000000000" pitchFamily="18" charset="-128"/>
              </a:rPr>
              <a:t>地点</a:t>
            </a:r>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対象データ：</a:t>
            </a:r>
            <a:r>
              <a:rPr kumimoji="1" lang="ja-JP" altLang="en-US" sz="3200" u="sng" dirty="0">
                <a:solidFill>
                  <a:srgbClr val="E2144F"/>
                </a:solidFill>
                <a:latin typeface="HGS創英ﾌﾟﾚｾﾞﾝｽEB" panose="02020800000000000000" pitchFamily="18" charset="-128"/>
                <a:ea typeface="HGS創英ﾌﾟﾚｾﾞﾝｽEB" panose="02020800000000000000" pitchFamily="18" charset="-128"/>
              </a:rPr>
              <a:t>日最高気温  </a:t>
            </a:r>
            <a:endParaRPr kumimoji="1" lang="en-US" altLang="ja-JP" sz="3200" u="sng" dirty="0">
              <a:solidFill>
                <a:srgbClr val="E2144F"/>
              </a:solidFill>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解析期間　：</a:t>
            </a:r>
            <a:r>
              <a:rPr kumimoji="1" lang="en-US" altLang="ja-JP" sz="3200" dirty="0">
                <a:latin typeface="HGS創英ﾌﾟﾚｾﾞﾝｽEB" panose="02020800000000000000" pitchFamily="18" charset="-128"/>
                <a:ea typeface="HGS創英ﾌﾟﾚｾﾞﾝｽEB" panose="02020800000000000000" pitchFamily="18" charset="-128"/>
              </a:rPr>
              <a:t>1986</a:t>
            </a:r>
            <a:r>
              <a:rPr kumimoji="1" lang="ja-JP" altLang="en-US" sz="3200" dirty="0">
                <a:latin typeface="HGS創英ﾌﾟﾚｾﾞﾝｽEB" panose="02020800000000000000" pitchFamily="18" charset="-128"/>
                <a:ea typeface="HGS創英ﾌﾟﾚｾﾞﾝｽEB" panose="02020800000000000000" pitchFamily="18" charset="-128"/>
              </a:rPr>
              <a:t>年</a:t>
            </a:r>
            <a:r>
              <a:rPr kumimoji="1" lang="en-US" altLang="ja-JP" sz="3200" dirty="0">
                <a:latin typeface="HGS創英ﾌﾟﾚｾﾞﾝｽEB" panose="02020800000000000000" pitchFamily="18" charset="-128"/>
                <a:ea typeface="HGS創英ﾌﾟﾚｾﾞﾝｽEB" panose="02020800000000000000" pitchFamily="18" charset="-128"/>
              </a:rPr>
              <a:t>1</a:t>
            </a:r>
            <a:r>
              <a:rPr kumimoji="1" lang="ja-JP" altLang="en-US" sz="3200" dirty="0">
                <a:latin typeface="HGS創英ﾌﾟﾚｾﾞﾝｽEB" panose="02020800000000000000" pitchFamily="18" charset="-128"/>
                <a:ea typeface="HGS創英ﾌﾟﾚｾﾞﾝｽEB" panose="02020800000000000000" pitchFamily="18" charset="-128"/>
              </a:rPr>
              <a:t>月</a:t>
            </a:r>
            <a:r>
              <a:rPr kumimoji="1" lang="en-US" altLang="ja-JP" sz="3200" dirty="0">
                <a:latin typeface="HGS創英ﾌﾟﾚｾﾞﾝｽEB" panose="02020800000000000000" pitchFamily="18" charset="-128"/>
                <a:ea typeface="HGS創英ﾌﾟﾚｾﾞﾝｽEB" panose="02020800000000000000" pitchFamily="18" charset="-128"/>
              </a:rPr>
              <a:t>1</a:t>
            </a:r>
            <a:r>
              <a:rPr kumimoji="1" lang="ja-JP" altLang="en-US" sz="3200" dirty="0">
                <a:latin typeface="HGS創英ﾌﾟﾚｾﾞﾝｽEB" panose="02020800000000000000" pitchFamily="18" charset="-128"/>
                <a:ea typeface="HGS創英ﾌﾟﾚｾﾞﾝｽEB" panose="02020800000000000000" pitchFamily="18" charset="-128"/>
              </a:rPr>
              <a:t>日から</a:t>
            </a:r>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a:t>
            </a:r>
            <a:r>
              <a:rPr kumimoji="1" lang="en-US" altLang="ja-JP" sz="3200" dirty="0">
                <a:latin typeface="HGS創英ﾌﾟﾚｾﾞﾝｽEB" panose="02020800000000000000" pitchFamily="18" charset="-128"/>
                <a:ea typeface="HGS創英ﾌﾟﾚｾﾞﾝｽEB" panose="02020800000000000000" pitchFamily="18" charset="-128"/>
              </a:rPr>
              <a:t>2015</a:t>
            </a:r>
            <a:r>
              <a:rPr kumimoji="1" lang="ja-JP" altLang="en-US" sz="3200" dirty="0">
                <a:latin typeface="HGS創英ﾌﾟﾚｾﾞﾝｽEB" panose="02020800000000000000" pitchFamily="18" charset="-128"/>
                <a:ea typeface="HGS創英ﾌﾟﾚｾﾞﾝｽEB" panose="02020800000000000000" pitchFamily="18" charset="-128"/>
              </a:rPr>
              <a:t>年</a:t>
            </a:r>
            <a:r>
              <a:rPr kumimoji="1" lang="en-US" altLang="ja-JP" sz="3200" dirty="0">
                <a:latin typeface="HGS創英ﾌﾟﾚｾﾞﾝｽEB" panose="02020800000000000000" pitchFamily="18" charset="-128"/>
                <a:ea typeface="HGS創英ﾌﾟﾚｾﾞﾝｽEB" panose="02020800000000000000" pitchFamily="18" charset="-128"/>
              </a:rPr>
              <a:t>12</a:t>
            </a:r>
            <a:r>
              <a:rPr kumimoji="1" lang="ja-JP" altLang="en-US" sz="3200" dirty="0">
                <a:latin typeface="HGS創英ﾌﾟﾚｾﾞﾝｽEB" panose="02020800000000000000" pitchFamily="18" charset="-128"/>
                <a:ea typeface="HGS創英ﾌﾟﾚｾﾞﾝｽEB" panose="02020800000000000000" pitchFamily="18" charset="-128"/>
              </a:rPr>
              <a:t>月</a:t>
            </a:r>
            <a:r>
              <a:rPr kumimoji="1" lang="en-US" altLang="ja-JP" sz="3200" dirty="0">
                <a:latin typeface="HGS創英ﾌﾟﾚｾﾞﾝｽEB" panose="02020800000000000000" pitchFamily="18" charset="-128"/>
                <a:ea typeface="HGS創英ﾌﾟﾚｾﾞﾝｽEB" panose="02020800000000000000" pitchFamily="18" charset="-128"/>
              </a:rPr>
              <a:t>31</a:t>
            </a:r>
            <a:r>
              <a:rPr kumimoji="1" lang="ja-JP" altLang="en-US" sz="3200" dirty="0">
                <a:latin typeface="HGS創英ﾌﾟﾚｾﾞﾝｽEB" panose="02020800000000000000" pitchFamily="18" charset="-128"/>
                <a:ea typeface="HGS創英ﾌﾟﾚｾﾞﾝｽEB" panose="02020800000000000000" pitchFamily="18" charset="-128"/>
              </a:rPr>
              <a:t>日　</a:t>
            </a:r>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再解析データ　　　　</a:t>
            </a:r>
            <a:endParaRPr kumimoji="1" lang="en-US" altLang="ja-JP" sz="3200" dirty="0">
              <a:latin typeface="HGS創英ﾌﾟﾚｾﾞﾝｽEB" panose="02020800000000000000" pitchFamily="18" charset="-128"/>
              <a:ea typeface="HGS創英ﾌﾟﾚｾﾞﾝｽEB" panose="02020800000000000000" pitchFamily="18" charset="-128"/>
            </a:endParaRPr>
          </a:p>
          <a:p>
            <a:r>
              <a:rPr kumimoji="1" lang="ja-JP" altLang="en-US" sz="3200" dirty="0">
                <a:latin typeface="HGS創英ﾌﾟﾚｾﾞﾝｽEB" panose="02020800000000000000" pitchFamily="18" charset="-128"/>
                <a:ea typeface="HGS創英ﾌﾟﾚｾﾞﾝｽEB" panose="02020800000000000000" pitchFamily="18" charset="-128"/>
              </a:rPr>
              <a:t>　</a:t>
            </a:r>
            <a:r>
              <a:rPr kumimoji="1" lang="en-US" altLang="ja-JP" sz="3200" dirty="0">
                <a:latin typeface="HGS創英ﾌﾟﾚｾﾞﾝｽEB" panose="02020800000000000000" pitchFamily="18" charset="-128"/>
                <a:ea typeface="HGS創英ﾌﾟﾚｾﾞﾝｽEB" panose="02020800000000000000" pitchFamily="18" charset="-128"/>
              </a:rPr>
              <a:t>OI-SST</a:t>
            </a:r>
            <a:r>
              <a:rPr kumimoji="1" lang="ja-JP" altLang="en-US" sz="3200" dirty="0">
                <a:latin typeface="HGS創英ﾌﾟﾚｾﾞﾝｽEB" panose="02020800000000000000" pitchFamily="18" charset="-128"/>
                <a:ea typeface="HGS創英ﾌﾟﾚｾﾞﾝｽEB" panose="02020800000000000000" pitchFamily="18" charset="-128"/>
              </a:rPr>
              <a:t>   解像度</a:t>
            </a:r>
            <a:r>
              <a:rPr kumimoji="1" lang="en-US" altLang="ja-JP" sz="3200" dirty="0">
                <a:latin typeface="HGS創英ﾌﾟﾚｾﾞﾝｽEB" panose="02020800000000000000" pitchFamily="18" charset="-128"/>
                <a:ea typeface="HGS創英ﾌﾟﾚｾﾞﾝｽEB" panose="02020800000000000000" pitchFamily="18" charset="-128"/>
              </a:rPr>
              <a:t>0.25°×0.25°(</a:t>
            </a:r>
            <a:r>
              <a:rPr kumimoji="1" lang="ja-JP" altLang="en-US" sz="3200" dirty="0">
                <a:latin typeface="HGS創英ﾌﾟﾚｾﾞﾝｽEB" panose="02020800000000000000" pitchFamily="18" charset="-128"/>
                <a:ea typeface="HGS創英ﾌﾟﾚｾﾞﾝｽEB" panose="02020800000000000000" pitchFamily="18" charset="-128"/>
              </a:rPr>
              <a:t>海面水温</a:t>
            </a:r>
            <a:r>
              <a:rPr kumimoji="1" lang="en-US" altLang="ja-JP" sz="3200" dirty="0">
                <a:latin typeface="HGS創英ﾌﾟﾚｾﾞﾝｽEB" panose="02020800000000000000" pitchFamily="18" charset="-128"/>
                <a:ea typeface="HGS創英ﾌﾟﾚｾﾞﾝｽEB" panose="02020800000000000000" pitchFamily="18" charset="-128"/>
              </a:rPr>
              <a:t>)</a:t>
            </a:r>
          </a:p>
          <a:p>
            <a:r>
              <a:rPr kumimoji="1" lang="ja-JP" altLang="en-US" sz="3200" dirty="0">
                <a:latin typeface="HGS創英ﾌﾟﾚｾﾞﾝｽEB" panose="02020800000000000000" pitchFamily="18" charset="-128"/>
                <a:ea typeface="HGS創英ﾌﾟﾚｾﾞﾝｽEB" panose="02020800000000000000" pitchFamily="18" charset="-128"/>
              </a:rPr>
              <a:t>　</a:t>
            </a:r>
            <a:endParaRPr kumimoji="1" lang="en-US" altLang="ja-JP" sz="3200" dirty="0">
              <a:latin typeface="HGS創英ﾌﾟﾚｾﾞﾝｽEB" panose="02020800000000000000" pitchFamily="18" charset="-128"/>
              <a:ea typeface="HGS創英ﾌﾟﾚｾﾞﾝｽEB" panose="02020800000000000000" pitchFamily="18" charset="-128"/>
            </a:endParaRPr>
          </a:p>
          <a:p>
            <a:endParaRPr kumimoji="1" lang="en-US" altLang="ja-JP" sz="3200" dirty="0">
              <a:latin typeface="HGS創英ﾌﾟﾚｾﾞﾝｽEB" panose="02020800000000000000" pitchFamily="18" charset="-128"/>
              <a:ea typeface="HGS創英ﾌﾟﾚｾﾞﾝｽEB" panose="02020800000000000000" pitchFamily="18" charset="-128"/>
            </a:endParaRPr>
          </a:p>
          <a:p>
            <a:endParaRPr kumimoji="1" lang="en-US" altLang="ja-JP" sz="3200" dirty="0">
              <a:latin typeface="HGS創英ﾌﾟﾚｾﾞﾝｽEB" panose="02020800000000000000" pitchFamily="18" charset="-128"/>
              <a:ea typeface="HGS創英ﾌﾟﾚｾﾞﾝｽEB" panose="02020800000000000000" pitchFamily="18" charset="-128"/>
            </a:endParaRPr>
          </a:p>
        </p:txBody>
      </p:sp>
      <p:sp>
        <p:nvSpPr>
          <p:cNvPr id="13" name="正方形/長方形 12"/>
          <p:cNvSpPr/>
          <p:nvPr/>
        </p:nvSpPr>
        <p:spPr>
          <a:xfrm>
            <a:off x="5325714" y="6404310"/>
            <a:ext cx="5601768" cy="307777"/>
          </a:xfrm>
          <a:prstGeom prst="rect">
            <a:avLst/>
          </a:prstGeom>
        </p:spPr>
        <p:txBody>
          <a:bodyPr wrap="square">
            <a:spAutoFit/>
          </a:bodyPr>
          <a:lstStyle/>
          <a:p>
            <a:r>
              <a:rPr lang="en-US" altLang="ja-JP" sz="1400" dirty="0"/>
              <a:t>http://www.jma-net.go.jp/tsu/guid/location.html</a:t>
            </a:r>
            <a:endParaRPr lang="ja-JP" altLang="en-US" sz="1400" dirty="0"/>
          </a:p>
        </p:txBody>
      </p:sp>
      <p:sp>
        <p:nvSpPr>
          <p:cNvPr id="14" name="テキスト ボックス 13"/>
          <p:cNvSpPr txBox="1"/>
          <p:nvPr/>
        </p:nvSpPr>
        <p:spPr>
          <a:xfrm>
            <a:off x="6730779" y="6123088"/>
            <a:ext cx="2410534" cy="369332"/>
          </a:xfrm>
          <a:prstGeom prst="rect">
            <a:avLst/>
          </a:prstGeom>
          <a:noFill/>
        </p:spPr>
        <p:txBody>
          <a:bodyPr wrap="square" rtlCol="0">
            <a:spAutoFit/>
          </a:bodyPr>
          <a:lstStyle/>
          <a:p>
            <a:r>
              <a:rPr kumimoji="1" lang="ja-JP" altLang="en-US" dirty="0">
                <a:latin typeface="HGP創英ﾌﾟﾚｾﾞﾝｽEB" panose="02020800000000000000" pitchFamily="18" charset="-128"/>
                <a:ea typeface="HGP創英ﾌﾟﾚｾﾞﾝｽEB" panose="02020800000000000000" pitchFamily="18" charset="-128"/>
              </a:rPr>
              <a:t>写真：津市地方気象台</a:t>
            </a:r>
          </a:p>
        </p:txBody>
      </p:sp>
      <p:sp>
        <p:nvSpPr>
          <p:cNvPr id="15" name="テキスト ボックス 14"/>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46067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186561986"/>
              </p:ext>
            </p:extLst>
          </p:nvPr>
        </p:nvGraphicFramePr>
        <p:xfrm>
          <a:off x="2677780" y="5459045"/>
          <a:ext cx="5326289" cy="862470"/>
        </p:xfrm>
        <a:graphic>
          <a:graphicData uri="http://schemas.openxmlformats.org/presentationml/2006/ole">
            <mc:AlternateContent xmlns:mc="http://schemas.openxmlformats.org/markup-compatibility/2006">
              <mc:Choice xmlns:v="urn:schemas-microsoft-com:vml" Requires="v">
                <p:oleObj spid="_x0000_s2413" name="数式" r:id="rId4" imgW="2743200" imgH="444240" progId="Equation.3">
                  <p:embed/>
                </p:oleObj>
              </mc:Choice>
              <mc:Fallback>
                <p:oleObj name="数式" r:id="rId4" imgW="2743200" imgH="444240" progId="Equation.3">
                  <p:embed/>
                  <p:pic>
                    <p:nvPicPr>
                      <p:cNvPr id="11" name="オブジェクト 10"/>
                      <p:cNvPicPr/>
                      <p:nvPr/>
                    </p:nvPicPr>
                    <p:blipFill>
                      <a:blip r:embed="rId5"/>
                      <a:stretch>
                        <a:fillRect/>
                      </a:stretch>
                    </p:blipFill>
                    <p:spPr>
                      <a:xfrm>
                        <a:off x="2677780" y="5459045"/>
                        <a:ext cx="5326289" cy="862470"/>
                      </a:xfrm>
                      <a:prstGeom prst="rect">
                        <a:avLst/>
                      </a:prstGeom>
                    </p:spPr>
                  </p:pic>
                </p:oleObj>
              </mc:Fallback>
            </mc:AlternateContent>
          </a:graphicData>
        </a:graphic>
      </p:graphicFrame>
      <p:graphicFrame>
        <p:nvGraphicFramePr>
          <p:cNvPr id="12" name="オブジェクト 11"/>
          <p:cNvGraphicFramePr>
            <a:graphicFrameLocks noChangeAspect="1"/>
          </p:cNvGraphicFramePr>
          <p:nvPr>
            <p:extLst>
              <p:ext uri="{D42A27DB-BD31-4B8C-83A1-F6EECF244321}">
                <p14:modId xmlns:p14="http://schemas.microsoft.com/office/powerpoint/2010/main" val="905114932"/>
              </p:ext>
            </p:extLst>
          </p:nvPr>
        </p:nvGraphicFramePr>
        <p:xfrm>
          <a:off x="3991269" y="6321515"/>
          <a:ext cx="4308474" cy="411163"/>
        </p:xfrm>
        <a:graphic>
          <a:graphicData uri="http://schemas.openxmlformats.org/presentationml/2006/ole">
            <mc:AlternateContent xmlns:mc="http://schemas.openxmlformats.org/markup-compatibility/2006">
              <mc:Choice xmlns:v="urn:schemas-microsoft-com:vml" Requires="v">
                <p:oleObj spid="_x0000_s2414" name="数式" r:id="rId6" imgW="2387520" imgH="266400" progId="Equation.3">
                  <p:embed/>
                </p:oleObj>
              </mc:Choice>
              <mc:Fallback>
                <p:oleObj name="数式" r:id="rId6" imgW="2387520" imgH="266400" progId="Equation.3">
                  <p:embed/>
                  <p:pic>
                    <p:nvPicPr>
                      <p:cNvPr id="12" name="オブジェクト 11"/>
                      <p:cNvPicPr/>
                      <p:nvPr/>
                    </p:nvPicPr>
                    <p:blipFill>
                      <a:blip r:embed="rId7"/>
                      <a:stretch>
                        <a:fillRect/>
                      </a:stretch>
                    </p:blipFill>
                    <p:spPr>
                      <a:xfrm>
                        <a:off x="3991269" y="6321515"/>
                        <a:ext cx="4308474" cy="411163"/>
                      </a:xfrm>
                      <a:prstGeom prst="rect">
                        <a:avLst/>
                      </a:prstGeom>
                    </p:spPr>
                  </p:pic>
                </p:oleObj>
              </mc:Fallback>
            </mc:AlternateContent>
          </a:graphicData>
        </a:graphic>
      </p:graphicFrame>
      <p:graphicFrame>
        <p:nvGraphicFramePr>
          <p:cNvPr id="13" name="オブジェクト 12"/>
          <p:cNvGraphicFramePr>
            <a:graphicFrameLocks noChangeAspect="1"/>
          </p:cNvGraphicFramePr>
          <p:nvPr>
            <p:extLst>
              <p:ext uri="{D42A27DB-BD31-4B8C-83A1-F6EECF244321}">
                <p14:modId xmlns:p14="http://schemas.microsoft.com/office/powerpoint/2010/main" val="3002078122"/>
              </p:ext>
            </p:extLst>
          </p:nvPr>
        </p:nvGraphicFramePr>
        <p:xfrm>
          <a:off x="2692299" y="4209047"/>
          <a:ext cx="5253470" cy="851660"/>
        </p:xfrm>
        <a:graphic>
          <a:graphicData uri="http://schemas.openxmlformats.org/presentationml/2006/ole">
            <mc:AlternateContent xmlns:mc="http://schemas.openxmlformats.org/markup-compatibility/2006">
              <mc:Choice xmlns:v="urn:schemas-microsoft-com:vml" Requires="v">
                <p:oleObj spid="_x0000_s2415" name="数式" r:id="rId8" imgW="2743200" imgH="444240" progId="Equation.3">
                  <p:embed/>
                </p:oleObj>
              </mc:Choice>
              <mc:Fallback>
                <p:oleObj name="数式" r:id="rId8" imgW="2743200" imgH="444240" progId="Equation.3">
                  <p:embed/>
                  <p:pic>
                    <p:nvPicPr>
                      <p:cNvPr id="13" name="オブジェクト 12"/>
                      <p:cNvPicPr/>
                      <p:nvPr/>
                    </p:nvPicPr>
                    <p:blipFill>
                      <a:blip r:embed="rId9"/>
                      <a:stretch>
                        <a:fillRect/>
                      </a:stretch>
                    </p:blipFill>
                    <p:spPr>
                      <a:xfrm>
                        <a:off x="2692299" y="4209047"/>
                        <a:ext cx="5253470" cy="851660"/>
                      </a:xfrm>
                      <a:prstGeom prst="rect">
                        <a:avLst/>
                      </a:prstGeom>
                      <a:ln w="12700">
                        <a:noFill/>
                      </a:ln>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537903238"/>
              </p:ext>
            </p:extLst>
          </p:nvPr>
        </p:nvGraphicFramePr>
        <p:xfrm>
          <a:off x="3991269" y="4966535"/>
          <a:ext cx="4286250" cy="411163"/>
        </p:xfrm>
        <a:graphic>
          <a:graphicData uri="http://schemas.openxmlformats.org/presentationml/2006/ole">
            <mc:AlternateContent xmlns:mc="http://schemas.openxmlformats.org/markup-compatibility/2006">
              <mc:Choice xmlns:v="urn:schemas-microsoft-com:vml" Requires="v">
                <p:oleObj spid="_x0000_s2416" name="数式" r:id="rId10" imgW="2374560" imgH="266400" progId="Equation.3">
                  <p:embed/>
                </p:oleObj>
              </mc:Choice>
              <mc:Fallback>
                <p:oleObj name="数式" r:id="rId10" imgW="2374560" imgH="266400" progId="Equation.3">
                  <p:embed/>
                  <p:pic>
                    <p:nvPicPr>
                      <p:cNvPr id="14" name="オブジェクト 13"/>
                      <p:cNvPicPr/>
                      <p:nvPr/>
                    </p:nvPicPr>
                    <p:blipFill>
                      <a:blip r:embed="rId11"/>
                      <a:stretch>
                        <a:fillRect/>
                      </a:stretch>
                    </p:blipFill>
                    <p:spPr>
                      <a:xfrm>
                        <a:off x="3991269" y="4966535"/>
                        <a:ext cx="4286250" cy="411163"/>
                      </a:xfrm>
                      <a:prstGeom prst="rect">
                        <a:avLst/>
                      </a:prstGeom>
                    </p:spPr>
                  </p:pic>
                </p:oleObj>
              </mc:Fallback>
            </mc:AlternateContent>
          </a:graphicData>
        </a:graphic>
      </p:graphicFrame>
      <p:graphicFrame>
        <p:nvGraphicFramePr>
          <p:cNvPr id="16" name="オブジェクト 15"/>
          <p:cNvGraphicFramePr>
            <a:graphicFrameLocks noChangeAspect="1"/>
          </p:cNvGraphicFramePr>
          <p:nvPr>
            <p:extLst>
              <p:ext uri="{D42A27DB-BD31-4B8C-83A1-F6EECF244321}">
                <p14:modId xmlns:p14="http://schemas.microsoft.com/office/powerpoint/2010/main" val="622382272"/>
              </p:ext>
            </p:extLst>
          </p:nvPr>
        </p:nvGraphicFramePr>
        <p:xfrm>
          <a:off x="4220308" y="1161788"/>
          <a:ext cx="4798664" cy="508906"/>
        </p:xfrm>
        <a:graphic>
          <a:graphicData uri="http://schemas.openxmlformats.org/presentationml/2006/ole">
            <mc:AlternateContent xmlns:mc="http://schemas.openxmlformats.org/markup-compatibility/2006">
              <mc:Choice xmlns:v="urn:schemas-microsoft-com:vml" Requires="v">
                <p:oleObj spid="_x0000_s2417" name="数式" r:id="rId12" imgW="1739880" imgH="241200" progId="Equation.3">
                  <p:embed/>
                </p:oleObj>
              </mc:Choice>
              <mc:Fallback>
                <p:oleObj name="数式" r:id="rId12" imgW="1739880" imgH="241200" progId="Equation.3">
                  <p:embed/>
                  <p:pic>
                    <p:nvPicPr>
                      <p:cNvPr id="12" name="オブジェクト 11"/>
                      <p:cNvPicPr/>
                      <p:nvPr/>
                    </p:nvPicPr>
                    <p:blipFill>
                      <a:blip r:embed="rId13"/>
                      <a:stretch>
                        <a:fillRect/>
                      </a:stretch>
                    </p:blipFill>
                    <p:spPr>
                      <a:xfrm>
                        <a:off x="4220308" y="1161788"/>
                        <a:ext cx="4798664" cy="508906"/>
                      </a:xfrm>
                      <a:prstGeom prst="rect">
                        <a:avLst/>
                      </a:prstGeom>
                    </p:spPr>
                  </p:pic>
                </p:oleObj>
              </mc:Fallback>
            </mc:AlternateContent>
          </a:graphicData>
        </a:graphic>
      </p:graphicFrame>
      <p:sp>
        <p:nvSpPr>
          <p:cNvPr id="17" name="テキスト ボックス 16"/>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4269408" y="1628330"/>
            <a:ext cx="877163" cy="369332"/>
          </a:xfrm>
          <a:prstGeom prst="rect">
            <a:avLst/>
          </a:prstGeom>
        </p:spPr>
        <p:txBody>
          <a:bodyPr wrap="none">
            <a:spAutoFit/>
          </a:bodyPr>
          <a:lstStyle/>
          <a:p>
            <a:r>
              <a:rPr kumimoji="1" lang="ja-JP" altLang="en-US" b="1" dirty="0">
                <a:latin typeface="+mn-ea"/>
              </a:rPr>
              <a:t>前日差</a:t>
            </a:r>
            <a:endParaRPr lang="ja-JP" altLang="en-US" dirty="0"/>
          </a:p>
        </p:txBody>
      </p:sp>
      <p:sp>
        <p:nvSpPr>
          <p:cNvPr id="5" name="正方形/長方形 4"/>
          <p:cNvSpPr/>
          <p:nvPr/>
        </p:nvSpPr>
        <p:spPr>
          <a:xfrm>
            <a:off x="5237209" y="1639095"/>
            <a:ext cx="1800493" cy="369332"/>
          </a:xfrm>
          <a:prstGeom prst="rect">
            <a:avLst/>
          </a:prstGeom>
        </p:spPr>
        <p:txBody>
          <a:bodyPr wrap="none">
            <a:spAutoFit/>
          </a:bodyPr>
          <a:lstStyle/>
          <a:p>
            <a:r>
              <a:rPr kumimoji="1" lang="ja-JP" altLang="en-US" b="1" dirty="0">
                <a:latin typeface="+mn-ea"/>
              </a:rPr>
              <a:t>今日の最高気温</a:t>
            </a:r>
            <a:endParaRPr lang="ja-JP" altLang="en-US" dirty="0"/>
          </a:p>
        </p:txBody>
      </p:sp>
      <p:sp>
        <p:nvSpPr>
          <p:cNvPr id="18" name="正方形/長方形 17"/>
          <p:cNvSpPr/>
          <p:nvPr/>
        </p:nvSpPr>
        <p:spPr>
          <a:xfrm>
            <a:off x="7171231" y="1620179"/>
            <a:ext cx="1800493" cy="369332"/>
          </a:xfrm>
          <a:prstGeom prst="rect">
            <a:avLst/>
          </a:prstGeom>
        </p:spPr>
        <p:txBody>
          <a:bodyPr wrap="none">
            <a:spAutoFit/>
          </a:bodyPr>
          <a:lstStyle/>
          <a:p>
            <a:r>
              <a:rPr kumimoji="1" lang="ja-JP" altLang="en-US" b="1" dirty="0">
                <a:latin typeface="+mn-ea"/>
              </a:rPr>
              <a:t>前日の最高気温</a:t>
            </a:r>
            <a:endParaRPr lang="ja-JP" altLang="en-US" dirty="0"/>
          </a:p>
        </p:txBody>
      </p:sp>
      <p:sp>
        <p:nvSpPr>
          <p:cNvPr id="20" name="テキスト ボックス 19"/>
          <p:cNvSpPr txBox="1"/>
          <p:nvPr/>
        </p:nvSpPr>
        <p:spPr>
          <a:xfrm>
            <a:off x="87511" y="3747706"/>
            <a:ext cx="5362976" cy="307777"/>
          </a:xfrm>
          <a:prstGeom prst="rect">
            <a:avLst/>
          </a:prstGeom>
          <a:noFill/>
        </p:spPr>
        <p:txBody>
          <a:bodyPr wrap="square" rtlCol="0">
            <a:spAutoFit/>
          </a:bodyPr>
          <a:lstStyle/>
          <a:p>
            <a:r>
              <a:rPr kumimoji="1" lang="en-US" altLang="ja-JP" sz="1400" dirty="0"/>
              <a:t>TBS</a:t>
            </a:r>
            <a:r>
              <a:rPr kumimoji="1" lang="ja-JP" altLang="en-US" sz="1400" dirty="0"/>
              <a:t>テレビ：お天気ガイド予報最高気温</a:t>
            </a:r>
            <a:r>
              <a:rPr kumimoji="1" lang="en-US" altLang="ja-JP" sz="1400" dirty="0"/>
              <a:t>(</a:t>
            </a:r>
            <a:r>
              <a:rPr kumimoji="1" lang="ja-JP" altLang="en-US" sz="1400" dirty="0"/>
              <a:t>全国</a:t>
            </a:r>
            <a:r>
              <a:rPr kumimoji="1" lang="en-US" altLang="ja-JP" sz="1400" dirty="0"/>
              <a:t>)</a:t>
            </a:r>
            <a:r>
              <a:rPr kumimoji="1" lang="ja-JP" altLang="en-US" sz="1400" dirty="0"/>
              <a:t>より</a:t>
            </a:r>
          </a:p>
        </p:txBody>
      </p:sp>
      <p:sp>
        <p:nvSpPr>
          <p:cNvPr id="21" name="テキスト ボックス 20"/>
          <p:cNvSpPr txBox="1"/>
          <p:nvPr/>
        </p:nvSpPr>
        <p:spPr>
          <a:xfrm>
            <a:off x="4451771" y="2630700"/>
            <a:ext cx="4335737" cy="1477328"/>
          </a:xfrm>
          <a:prstGeom prst="rect">
            <a:avLst/>
          </a:prstGeom>
          <a:noFill/>
        </p:spPr>
        <p:txBody>
          <a:bodyPr wrap="square" rtlCol="0">
            <a:spAutoFit/>
          </a:bodyPr>
          <a:lstStyle/>
          <a:p>
            <a:r>
              <a:rPr kumimoji="1" lang="ja-JP" altLang="en-US" b="1" dirty="0"/>
              <a:t>統計的に各月ごとに</a:t>
            </a:r>
            <a:r>
              <a:rPr kumimoji="1" lang="en-US" altLang="ja-JP" b="1" dirty="0"/>
              <a:t>30</a:t>
            </a:r>
            <a:r>
              <a:rPr kumimoji="1" lang="ja-JP" altLang="en-US" b="1" dirty="0"/>
              <a:t>年分のデータの</a:t>
            </a:r>
            <a:endParaRPr kumimoji="1" lang="en-US" altLang="ja-JP" b="1" dirty="0"/>
          </a:p>
          <a:p>
            <a:r>
              <a:rPr kumimoji="1" lang="ja-JP" altLang="en-US" b="1" dirty="0">
                <a:solidFill>
                  <a:srgbClr val="112DFB"/>
                </a:solidFill>
              </a:rPr>
              <a:t>前日差寒い日ランキング上位</a:t>
            </a:r>
            <a:r>
              <a:rPr kumimoji="1" lang="en-US" altLang="ja-JP" b="1" dirty="0">
                <a:solidFill>
                  <a:srgbClr val="112DFB"/>
                </a:solidFill>
              </a:rPr>
              <a:t>10%</a:t>
            </a:r>
            <a:r>
              <a:rPr kumimoji="1" lang="ja-JP" altLang="en-US" b="1" dirty="0">
                <a:solidFill>
                  <a:srgbClr val="112DFB"/>
                </a:solidFill>
              </a:rPr>
              <a:t>まで</a:t>
            </a:r>
            <a:endParaRPr kumimoji="1" lang="en-US" altLang="ja-JP" b="1" dirty="0">
              <a:solidFill>
                <a:srgbClr val="112DFB"/>
              </a:solidFill>
            </a:endParaRPr>
          </a:p>
          <a:p>
            <a:r>
              <a:rPr kumimoji="1" lang="ja-JP" altLang="en-US" dirty="0"/>
              <a:t>☞</a:t>
            </a:r>
            <a:r>
              <a:rPr kumimoji="1" lang="ja-JP" altLang="en-US" b="1" dirty="0">
                <a:solidFill>
                  <a:srgbClr val="112DFB"/>
                </a:solidFill>
              </a:rPr>
              <a:t>気温急低下指数</a:t>
            </a:r>
            <a:endParaRPr kumimoji="1" lang="en-US" altLang="ja-JP" b="1" dirty="0">
              <a:solidFill>
                <a:srgbClr val="112DFB"/>
              </a:solidFill>
            </a:endParaRPr>
          </a:p>
          <a:p>
            <a:r>
              <a:rPr kumimoji="1" lang="ja-JP" altLang="en-US" b="1" dirty="0">
                <a:solidFill>
                  <a:srgbClr val="E2144F"/>
                </a:solidFill>
              </a:rPr>
              <a:t>前日差暑い日ランキング上位</a:t>
            </a:r>
            <a:r>
              <a:rPr kumimoji="1" lang="en-US" altLang="ja-JP" b="1" dirty="0">
                <a:solidFill>
                  <a:srgbClr val="E2144F"/>
                </a:solidFill>
              </a:rPr>
              <a:t>10%</a:t>
            </a:r>
            <a:r>
              <a:rPr kumimoji="1" lang="ja-JP" altLang="en-US" b="1" dirty="0">
                <a:solidFill>
                  <a:srgbClr val="E2144F"/>
                </a:solidFill>
              </a:rPr>
              <a:t>まで</a:t>
            </a:r>
            <a:endParaRPr kumimoji="1" lang="en-US" altLang="ja-JP" b="1" dirty="0">
              <a:solidFill>
                <a:srgbClr val="E2144F"/>
              </a:solidFill>
            </a:endParaRPr>
          </a:p>
          <a:p>
            <a:r>
              <a:rPr kumimoji="1" lang="ja-JP" altLang="en-US" dirty="0"/>
              <a:t>☞</a:t>
            </a:r>
            <a:r>
              <a:rPr kumimoji="1" lang="ja-JP" altLang="en-US" b="1" dirty="0">
                <a:solidFill>
                  <a:srgbClr val="E2144F"/>
                </a:solidFill>
              </a:rPr>
              <a:t>気温急上昇指数</a:t>
            </a:r>
          </a:p>
        </p:txBody>
      </p:sp>
      <p:sp>
        <p:nvSpPr>
          <p:cNvPr id="37" name="テキスト ボックス 36"/>
          <p:cNvSpPr txBox="1"/>
          <p:nvPr/>
        </p:nvSpPr>
        <p:spPr>
          <a:xfrm>
            <a:off x="4159295" y="2184992"/>
            <a:ext cx="4714752" cy="461665"/>
          </a:xfrm>
          <a:prstGeom prst="rect">
            <a:avLst/>
          </a:prstGeom>
          <a:noFill/>
        </p:spPr>
        <p:txBody>
          <a:bodyPr wrap="none" rtlCol="0">
            <a:spAutoFit/>
          </a:bodyPr>
          <a:lstStyle/>
          <a:p>
            <a:r>
              <a:rPr kumimoji="1" lang="ja-JP" altLang="en-US" sz="2400" b="1" dirty="0"/>
              <a:t>○指数の条件</a:t>
            </a:r>
            <a:r>
              <a:rPr kumimoji="1" lang="en-US" altLang="ja-JP" b="1" dirty="0"/>
              <a:t>(</a:t>
            </a:r>
            <a:r>
              <a:rPr kumimoji="1" lang="ja-JP" altLang="en-US" b="1" dirty="0"/>
              <a:t>急変現象に着目するため</a:t>
            </a:r>
            <a:r>
              <a:rPr kumimoji="1" lang="en-US" altLang="ja-JP" b="1" dirty="0"/>
              <a:t>)</a:t>
            </a:r>
            <a:endParaRPr kumimoji="1" lang="ja-JP" altLang="en-US" sz="2400" b="1" dirty="0"/>
          </a:p>
        </p:txBody>
      </p:sp>
      <p:sp>
        <p:nvSpPr>
          <p:cNvPr id="38" name="テキスト ボックス 37"/>
          <p:cNvSpPr txBox="1"/>
          <p:nvPr/>
        </p:nvSpPr>
        <p:spPr>
          <a:xfrm>
            <a:off x="4159295" y="641004"/>
            <a:ext cx="2031325" cy="461665"/>
          </a:xfrm>
          <a:prstGeom prst="rect">
            <a:avLst/>
          </a:prstGeom>
          <a:noFill/>
        </p:spPr>
        <p:txBody>
          <a:bodyPr wrap="none" rtlCol="0">
            <a:spAutoFit/>
          </a:bodyPr>
          <a:lstStyle/>
          <a:p>
            <a:r>
              <a:rPr kumimoji="1" lang="ja-JP" altLang="en-US" sz="2400" b="1" dirty="0"/>
              <a:t>○前日差とは</a:t>
            </a:r>
          </a:p>
        </p:txBody>
      </p:sp>
      <p:sp>
        <p:nvSpPr>
          <p:cNvPr id="39" name="角丸四角形 38"/>
          <p:cNvSpPr/>
          <p:nvPr/>
        </p:nvSpPr>
        <p:spPr>
          <a:xfrm>
            <a:off x="2535380" y="4221914"/>
            <a:ext cx="6203372" cy="1185984"/>
          </a:xfrm>
          <a:prstGeom prst="roundRect">
            <a:avLst/>
          </a:prstGeom>
          <a:noFill/>
          <a:ln w="38100">
            <a:solidFill>
              <a:srgbClr val="112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2535380" y="5495539"/>
            <a:ext cx="6203372" cy="1185984"/>
          </a:xfrm>
          <a:prstGeom prst="roundRect">
            <a:avLst/>
          </a:prstGeom>
          <a:noFill/>
          <a:ln w="38100">
            <a:solidFill>
              <a:srgbClr val="E21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654523" y="4334665"/>
            <a:ext cx="677108" cy="2248760"/>
          </a:xfrm>
          <a:prstGeom prst="rect">
            <a:avLst/>
          </a:prstGeom>
          <a:noFill/>
        </p:spPr>
        <p:txBody>
          <a:bodyPr vert="eaVert" wrap="square" rtlCol="0">
            <a:spAutoFit/>
          </a:bodyPr>
          <a:lstStyle/>
          <a:p>
            <a:r>
              <a:rPr kumimoji="1" lang="ja-JP" altLang="en-US" sz="3200" b="1" dirty="0">
                <a:ln w="15875">
                  <a:solidFill>
                    <a:schemeClr val="bg1"/>
                  </a:solidFill>
                </a:ln>
                <a:solidFill>
                  <a:schemeClr val="accent4">
                    <a:lumMod val="75000"/>
                  </a:schemeClr>
                </a:solidFill>
                <a:latin typeface="HG創英角ﾎﾟｯﾌﾟ体" panose="040B0A09000000000000" pitchFamily="49" charset="-128"/>
                <a:ea typeface="HG創英角ﾎﾟｯﾌﾟ体" panose="040B0A09000000000000" pitchFamily="49" charset="-128"/>
              </a:rPr>
              <a:t>オリジナル</a:t>
            </a:r>
          </a:p>
        </p:txBody>
      </p:sp>
      <p:sp>
        <p:nvSpPr>
          <p:cNvPr id="46" name="テキスト ボックス 45"/>
          <p:cNvSpPr txBox="1"/>
          <p:nvPr/>
        </p:nvSpPr>
        <p:spPr>
          <a:xfrm>
            <a:off x="1317558" y="4949571"/>
            <a:ext cx="504935" cy="1107996"/>
          </a:xfrm>
          <a:prstGeom prst="rect">
            <a:avLst/>
          </a:prstGeom>
          <a:noFill/>
        </p:spPr>
        <p:txBody>
          <a:bodyPr wrap="square" rtlCol="0">
            <a:spAutoFit/>
          </a:bodyPr>
          <a:lstStyle/>
          <a:p>
            <a:r>
              <a:rPr kumimoji="1" lang="ja-JP" altLang="en-US" sz="6600" dirty="0"/>
              <a:t>☞</a:t>
            </a:r>
          </a:p>
        </p:txBody>
      </p:sp>
      <p:pic>
        <p:nvPicPr>
          <p:cNvPr id="3" name="図 2"/>
          <p:cNvPicPr>
            <a:picLocks noChangeAspect="1"/>
          </p:cNvPicPr>
          <p:nvPr/>
        </p:nvPicPr>
        <p:blipFill rotWithShape="1">
          <a:blip r:embed="rId14">
            <a:extLst>
              <a:ext uri="{28A0092B-C50C-407E-A947-70E740481C1C}">
                <a14:useLocalDpi xmlns:a14="http://schemas.microsoft.com/office/drawing/2010/main" val="0"/>
              </a:ext>
            </a:extLst>
          </a:blip>
          <a:srcRect l="17340" t="1712" r="14236"/>
          <a:stretch/>
        </p:blipFill>
        <p:spPr>
          <a:xfrm>
            <a:off x="250473" y="750691"/>
            <a:ext cx="3649696" cy="2949012"/>
          </a:xfrm>
          <a:prstGeom prst="rect">
            <a:avLst/>
          </a:prstGeom>
        </p:spPr>
      </p:pic>
    </p:spTree>
    <p:extLst>
      <p:ext uri="{BB962C8B-B14F-4D97-AF65-F5344CB8AC3E}">
        <p14:creationId xmlns:p14="http://schemas.microsoft.com/office/powerpoint/2010/main" val="152730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5" name="図 14"/>
          <p:cNvPicPr>
            <a:picLocks noChangeAspect="1"/>
          </p:cNvPicPr>
          <p:nvPr/>
        </p:nvPicPr>
        <p:blipFill>
          <a:blip r:embed="rId3"/>
          <a:stretch>
            <a:fillRect/>
          </a:stretch>
        </p:blipFill>
        <p:spPr>
          <a:xfrm>
            <a:off x="-1357536" y="321857"/>
            <a:ext cx="8020050" cy="5667375"/>
          </a:xfrm>
          <a:prstGeom prst="rect">
            <a:avLst/>
          </a:prstGeom>
        </p:spPr>
      </p:pic>
      <p:pic>
        <p:nvPicPr>
          <p:cNvPr id="16" name="図 15"/>
          <p:cNvPicPr>
            <a:picLocks noChangeAspect="1"/>
          </p:cNvPicPr>
          <p:nvPr/>
        </p:nvPicPr>
        <p:blipFill>
          <a:blip r:embed="rId4"/>
          <a:stretch>
            <a:fillRect/>
          </a:stretch>
        </p:blipFill>
        <p:spPr>
          <a:xfrm>
            <a:off x="3114242" y="321857"/>
            <a:ext cx="8020050" cy="5667375"/>
          </a:xfrm>
          <a:prstGeom prst="rect">
            <a:avLst/>
          </a:prstGeom>
        </p:spPr>
      </p:pic>
      <p:sp>
        <p:nvSpPr>
          <p:cNvPr id="2" name="テキスト ボックス 1"/>
          <p:cNvSpPr txBox="1"/>
          <p:nvPr/>
        </p:nvSpPr>
        <p:spPr>
          <a:xfrm>
            <a:off x="59764" y="627600"/>
            <a:ext cx="3467616" cy="584775"/>
          </a:xfrm>
          <a:prstGeom prst="rect">
            <a:avLst/>
          </a:prstGeom>
          <a:noFill/>
        </p:spPr>
        <p:txBody>
          <a:bodyPr wrap="none" rtlCol="0">
            <a:spAutoFit/>
          </a:bodyPr>
          <a:lstStyle/>
          <a:p>
            <a:r>
              <a:rPr kumimoji="1" lang="ja-JP" altLang="en-US" sz="3200" b="1" dirty="0">
                <a:solidFill>
                  <a:srgbClr val="112DFB"/>
                </a:solidFill>
              </a:rPr>
              <a:t>気温急低下マップ</a:t>
            </a:r>
          </a:p>
        </p:txBody>
      </p:sp>
      <p:sp>
        <p:nvSpPr>
          <p:cNvPr id="17" name="テキスト ボックス 16"/>
          <p:cNvSpPr txBox="1"/>
          <p:nvPr/>
        </p:nvSpPr>
        <p:spPr>
          <a:xfrm>
            <a:off x="4612198" y="631860"/>
            <a:ext cx="3467616" cy="584775"/>
          </a:xfrm>
          <a:prstGeom prst="rect">
            <a:avLst/>
          </a:prstGeom>
          <a:noFill/>
        </p:spPr>
        <p:txBody>
          <a:bodyPr wrap="none" rtlCol="0">
            <a:spAutoFit/>
          </a:bodyPr>
          <a:lstStyle/>
          <a:p>
            <a:r>
              <a:rPr kumimoji="1" lang="ja-JP" altLang="en-US" sz="3200" b="1" dirty="0">
                <a:solidFill>
                  <a:srgbClr val="E2144F"/>
                </a:solidFill>
              </a:rPr>
              <a:t>気温急上昇マップ</a:t>
            </a:r>
          </a:p>
        </p:txBody>
      </p:sp>
      <p:sp>
        <p:nvSpPr>
          <p:cNvPr id="3" name="テキスト ボックス 2"/>
          <p:cNvSpPr txBox="1"/>
          <p:nvPr/>
        </p:nvSpPr>
        <p:spPr>
          <a:xfrm>
            <a:off x="227173" y="5194997"/>
            <a:ext cx="4450023" cy="1569660"/>
          </a:xfrm>
          <a:prstGeom prst="rect">
            <a:avLst/>
          </a:prstGeom>
          <a:ln w="38100">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ja-JP" altLang="en-US" sz="2400" b="1" dirty="0"/>
              <a:t>○見方</a:t>
            </a:r>
            <a:endParaRPr kumimoji="1" lang="en-US" altLang="ja-JP" sz="2400" b="1" dirty="0"/>
          </a:p>
          <a:p>
            <a:r>
              <a:rPr kumimoji="1" lang="ja-JP" altLang="en-US" b="1" dirty="0"/>
              <a:t>・値が大きいほどそれぞれ急低下、急上昇が大きい。</a:t>
            </a:r>
            <a:endParaRPr kumimoji="1" lang="en-US" altLang="ja-JP" b="1" dirty="0"/>
          </a:p>
          <a:p>
            <a:r>
              <a:rPr kumimoji="1" lang="ja-JP" altLang="en-US" b="1" dirty="0"/>
              <a:t>・色 </a:t>
            </a:r>
            <a:r>
              <a:rPr kumimoji="1" lang="en-US" altLang="ja-JP" b="1" dirty="0"/>
              <a:t>30</a:t>
            </a:r>
            <a:r>
              <a:rPr kumimoji="1" lang="ja-JP" altLang="en-US" b="1" dirty="0"/>
              <a:t>年間の気候値の急低下指数</a:t>
            </a:r>
            <a:r>
              <a:rPr kumimoji="1" lang="en-US" altLang="ja-JP" b="1" dirty="0"/>
              <a:t>(</a:t>
            </a:r>
            <a:r>
              <a:rPr kumimoji="1" lang="ja-JP" altLang="en-US" b="1" dirty="0"/>
              <a:t>左図</a:t>
            </a:r>
            <a:r>
              <a:rPr kumimoji="1" lang="en-US" altLang="ja-JP" b="1" dirty="0"/>
              <a:t>)</a:t>
            </a:r>
            <a:r>
              <a:rPr kumimoji="1" lang="ja-JP" altLang="en-US" b="1" dirty="0"/>
              <a:t>　同じく気候値の急上昇指数</a:t>
            </a:r>
            <a:r>
              <a:rPr kumimoji="1" lang="en-US" altLang="ja-JP" b="1" dirty="0"/>
              <a:t>(</a:t>
            </a:r>
            <a:r>
              <a:rPr kumimoji="1" lang="ja-JP" altLang="en-US" b="1" dirty="0"/>
              <a:t>右図</a:t>
            </a:r>
            <a:r>
              <a:rPr kumimoji="1" lang="en-US" altLang="ja-JP" b="1" dirty="0"/>
              <a:t>)</a:t>
            </a:r>
            <a:endParaRPr kumimoji="1" lang="ja-JP" altLang="en-US" b="1" dirty="0"/>
          </a:p>
        </p:txBody>
      </p:sp>
      <p:sp>
        <p:nvSpPr>
          <p:cNvPr id="12" name="テキスト ボックス 11"/>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p:cNvSpPr txBox="1"/>
          <p:nvPr/>
        </p:nvSpPr>
        <p:spPr>
          <a:xfrm>
            <a:off x="4635062" y="5194997"/>
            <a:ext cx="3749725" cy="1569660"/>
          </a:xfrm>
          <a:prstGeom prst="rect">
            <a:avLst/>
          </a:prstGeom>
          <a:noFill/>
        </p:spPr>
        <p:txBody>
          <a:bodyPr wrap="square" rtlCol="0">
            <a:spAutoFit/>
          </a:bodyPr>
          <a:lstStyle/>
          <a:p>
            <a:r>
              <a:rPr kumimoji="1" lang="ja-JP" altLang="en-US" sz="2400" b="1" dirty="0"/>
              <a:t>○特徴</a:t>
            </a:r>
            <a:endParaRPr kumimoji="1" lang="en-US" altLang="ja-JP" sz="2400" b="1" dirty="0"/>
          </a:p>
          <a:p>
            <a:r>
              <a:rPr kumimoji="1" lang="ja-JP" altLang="en-US" b="1" dirty="0"/>
              <a:t>・</a:t>
            </a:r>
            <a:r>
              <a:rPr kumimoji="1" lang="ja-JP" altLang="en-US" b="1" dirty="0">
                <a:solidFill>
                  <a:srgbClr val="FF0000"/>
                </a:solidFill>
              </a:rPr>
              <a:t>春にピーク</a:t>
            </a:r>
            <a:r>
              <a:rPr kumimoji="1" lang="ja-JP" altLang="en-US" b="1" dirty="0"/>
              <a:t>をむかえる</a:t>
            </a:r>
            <a:endParaRPr kumimoji="1" lang="en-US" altLang="ja-JP" b="1" dirty="0"/>
          </a:p>
          <a:p>
            <a:r>
              <a:rPr kumimoji="1" lang="ja-JP" altLang="en-US" b="1" dirty="0"/>
              <a:t>・多くの月では</a:t>
            </a:r>
            <a:r>
              <a:rPr kumimoji="1" lang="ja-JP" altLang="en-US" b="1" dirty="0">
                <a:solidFill>
                  <a:srgbClr val="FF0000"/>
                </a:solidFill>
              </a:rPr>
              <a:t>気温急低下のほうが値が大きい地点が多い</a:t>
            </a:r>
            <a:br>
              <a:rPr kumimoji="1" lang="en-US" altLang="ja-JP" b="1" dirty="0"/>
            </a:br>
            <a:r>
              <a:rPr kumimoji="1" lang="ja-JP" altLang="en-US" b="1" dirty="0"/>
              <a:t>　　　　　　　　　　　などなど</a:t>
            </a:r>
          </a:p>
        </p:txBody>
      </p:sp>
      <p:grpSp>
        <p:nvGrpSpPr>
          <p:cNvPr id="18" name="グループ化 17"/>
          <p:cNvGrpSpPr/>
          <p:nvPr/>
        </p:nvGrpSpPr>
        <p:grpSpPr>
          <a:xfrm>
            <a:off x="-1698173" y="5933661"/>
            <a:ext cx="278296" cy="924339"/>
            <a:chOff x="-1" y="5933661"/>
            <a:chExt cx="278296" cy="924339"/>
          </a:xfrm>
        </p:grpSpPr>
        <p:sp>
          <p:nvSpPr>
            <p:cNvPr id="19" name="正方形/長方形 18"/>
            <p:cNvSpPr/>
            <p:nvPr/>
          </p:nvSpPr>
          <p:spPr>
            <a:xfrm>
              <a:off x="0" y="6549887"/>
              <a:ext cx="278295" cy="308113"/>
            </a:xfrm>
            <a:prstGeom prst="rect">
              <a:avLst/>
            </a:prstGeom>
            <a:solidFill>
              <a:srgbClr val="112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0" y="6241774"/>
              <a:ext cx="278295" cy="308113"/>
            </a:xfrm>
            <a:prstGeom prst="rect">
              <a:avLst/>
            </a:prstGeom>
            <a:solidFill>
              <a:srgbClr val="E2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 y="5933661"/>
              <a:ext cx="278295" cy="308113"/>
            </a:xfrm>
            <a:prstGeom prst="rect">
              <a:avLst/>
            </a:prstGeom>
            <a:solidFill>
              <a:srgbClr val="A4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角丸四角形 5"/>
          <p:cNvSpPr/>
          <p:nvPr/>
        </p:nvSpPr>
        <p:spPr>
          <a:xfrm>
            <a:off x="170529" y="5178903"/>
            <a:ext cx="8771170" cy="1585754"/>
          </a:xfrm>
          <a:prstGeom prst="roundRect">
            <a:avLst/>
          </a:prstGeom>
          <a:noFill/>
          <a:ln w="76200">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rot="16038867">
            <a:off x="110981" y="1172319"/>
            <a:ext cx="800219" cy="875732"/>
          </a:xfrm>
          <a:prstGeom prst="rect">
            <a:avLst/>
          </a:prstGeom>
          <a:noFill/>
        </p:spPr>
        <p:txBody>
          <a:bodyPr vert="eaVert" wrap="square" rtlCol="0">
            <a:spAutoFit/>
          </a:bodyPr>
          <a:lstStyle/>
          <a:p>
            <a:r>
              <a:rPr kumimoji="1" lang="en-US" altLang="ja-JP" sz="40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rPr>
              <a:t>NEW</a:t>
            </a:r>
            <a:endParaRPr kumimoji="1" lang="ja-JP" altLang="en-US" sz="32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endParaRPr>
          </a:p>
        </p:txBody>
      </p:sp>
      <p:sp>
        <p:nvSpPr>
          <p:cNvPr id="23" name="テキスト ボックス 22"/>
          <p:cNvSpPr txBox="1"/>
          <p:nvPr/>
        </p:nvSpPr>
        <p:spPr>
          <a:xfrm rot="16038867">
            <a:off x="4628023" y="1172319"/>
            <a:ext cx="800219" cy="875732"/>
          </a:xfrm>
          <a:prstGeom prst="rect">
            <a:avLst/>
          </a:prstGeom>
          <a:noFill/>
        </p:spPr>
        <p:txBody>
          <a:bodyPr vert="eaVert" wrap="square" rtlCol="0">
            <a:spAutoFit/>
          </a:bodyPr>
          <a:lstStyle/>
          <a:p>
            <a:r>
              <a:rPr kumimoji="1" lang="en-US" altLang="ja-JP" sz="40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rPr>
              <a:t>NEW</a:t>
            </a:r>
            <a:endParaRPr kumimoji="1" lang="ja-JP" altLang="en-US" sz="3200" b="1" dirty="0">
              <a:ln w="15875">
                <a:solidFill>
                  <a:schemeClr val="bg1"/>
                </a:solidFill>
              </a:ln>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716258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138669" y="3700284"/>
            <a:ext cx="4853648" cy="3429834"/>
          </a:xfrm>
          <a:prstGeom prst="rect">
            <a:avLst/>
          </a:prstGeom>
        </p:spPr>
      </p:pic>
      <p:pic>
        <p:nvPicPr>
          <p:cNvPr id="28" name="図 27"/>
          <p:cNvPicPr>
            <a:picLocks noChangeAspect="1"/>
          </p:cNvPicPr>
          <p:nvPr/>
        </p:nvPicPr>
        <p:blipFill>
          <a:blip r:embed="rId4"/>
          <a:stretch>
            <a:fillRect/>
          </a:stretch>
        </p:blipFill>
        <p:spPr>
          <a:xfrm>
            <a:off x="2670441" y="3700284"/>
            <a:ext cx="4853648" cy="3429834"/>
          </a:xfrm>
          <a:prstGeom prst="rect">
            <a:avLst/>
          </a:prstGeom>
        </p:spPr>
      </p:pic>
      <p:pic>
        <p:nvPicPr>
          <p:cNvPr id="29" name="図 28"/>
          <p:cNvPicPr>
            <a:picLocks noChangeAspect="1"/>
          </p:cNvPicPr>
          <p:nvPr/>
        </p:nvPicPr>
        <p:blipFill>
          <a:blip r:embed="rId5"/>
          <a:stretch>
            <a:fillRect/>
          </a:stretch>
        </p:blipFill>
        <p:spPr>
          <a:xfrm>
            <a:off x="5497978" y="3700283"/>
            <a:ext cx="4853648" cy="3429834"/>
          </a:xfrm>
          <a:prstGeom prst="rect">
            <a:avLst/>
          </a:prstGeom>
        </p:spPr>
      </p:pic>
      <p:pic>
        <p:nvPicPr>
          <p:cNvPr id="12" name="図 11"/>
          <p:cNvPicPr>
            <a:picLocks noChangeAspect="1"/>
          </p:cNvPicPr>
          <p:nvPr/>
        </p:nvPicPr>
        <p:blipFill>
          <a:blip r:embed="rId6"/>
          <a:stretch>
            <a:fillRect/>
          </a:stretch>
        </p:blipFill>
        <p:spPr>
          <a:xfrm>
            <a:off x="-143840" y="577395"/>
            <a:ext cx="4853648" cy="3429834"/>
          </a:xfrm>
          <a:prstGeom prst="rect">
            <a:avLst/>
          </a:prstGeom>
        </p:spPr>
      </p:pic>
      <p:pic>
        <p:nvPicPr>
          <p:cNvPr id="30" name="図 29"/>
          <p:cNvPicPr>
            <a:picLocks noChangeAspect="1"/>
          </p:cNvPicPr>
          <p:nvPr/>
        </p:nvPicPr>
        <p:blipFill>
          <a:blip r:embed="rId7"/>
          <a:stretch>
            <a:fillRect/>
          </a:stretch>
        </p:blipFill>
        <p:spPr>
          <a:xfrm>
            <a:off x="2675612" y="577395"/>
            <a:ext cx="4853648" cy="3429834"/>
          </a:xfrm>
          <a:prstGeom prst="rect">
            <a:avLst/>
          </a:prstGeom>
        </p:spPr>
      </p:pic>
      <p:sp>
        <p:nvSpPr>
          <p:cNvPr id="21" name="テキスト ボックス 20"/>
          <p:cNvSpPr txBox="1"/>
          <p:nvPr/>
        </p:nvSpPr>
        <p:spPr>
          <a:xfrm>
            <a:off x="768591" y="673567"/>
            <a:ext cx="663964" cy="461665"/>
          </a:xfrm>
          <a:prstGeom prst="rect">
            <a:avLst/>
          </a:prstGeom>
          <a:solidFill>
            <a:schemeClr val="bg1"/>
          </a:solidFill>
        </p:spPr>
        <p:txBody>
          <a:bodyPr wrap="none" rtlCol="0">
            <a:spAutoFit/>
          </a:bodyPr>
          <a:lstStyle/>
          <a:p>
            <a:r>
              <a:rPr kumimoji="1" lang="en-US" altLang="ja-JP" sz="2400" b="1" dirty="0">
                <a:solidFill>
                  <a:srgbClr val="112DFB"/>
                </a:solidFill>
                <a:latin typeface="+mn-ea"/>
              </a:rPr>
              <a:t>3</a:t>
            </a:r>
            <a:r>
              <a:rPr kumimoji="1" lang="ja-JP" altLang="en-US" sz="2400" b="1" dirty="0">
                <a:solidFill>
                  <a:srgbClr val="112DFB"/>
                </a:solidFill>
                <a:latin typeface="+mn-ea"/>
              </a:rPr>
              <a:t>月</a:t>
            </a:r>
            <a:endParaRPr kumimoji="1" lang="en-US" altLang="ja-JP" sz="2400" b="1" dirty="0">
              <a:solidFill>
                <a:srgbClr val="112DFB"/>
              </a:solidFill>
              <a:latin typeface="+mn-ea"/>
            </a:endParaRPr>
          </a:p>
        </p:txBody>
      </p:sp>
      <p:sp>
        <p:nvSpPr>
          <p:cNvPr id="22" name="テキスト ボックス 21"/>
          <p:cNvSpPr txBox="1"/>
          <p:nvPr/>
        </p:nvSpPr>
        <p:spPr>
          <a:xfrm>
            <a:off x="3525292" y="673567"/>
            <a:ext cx="663964" cy="461665"/>
          </a:xfrm>
          <a:prstGeom prst="rect">
            <a:avLst/>
          </a:prstGeom>
          <a:solidFill>
            <a:schemeClr val="bg1"/>
          </a:solidFill>
        </p:spPr>
        <p:txBody>
          <a:bodyPr wrap="none" rtlCol="0">
            <a:spAutoFit/>
          </a:bodyPr>
          <a:lstStyle/>
          <a:p>
            <a:r>
              <a:rPr kumimoji="1" lang="en-US" altLang="ja-JP" sz="2400" b="1" dirty="0">
                <a:solidFill>
                  <a:srgbClr val="112DFB"/>
                </a:solidFill>
                <a:latin typeface="+mn-ea"/>
              </a:rPr>
              <a:t>4</a:t>
            </a:r>
            <a:r>
              <a:rPr kumimoji="1" lang="ja-JP" altLang="en-US" sz="2400" b="1" dirty="0">
                <a:solidFill>
                  <a:srgbClr val="112DFB"/>
                </a:solidFill>
                <a:latin typeface="+mn-ea"/>
              </a:rPr>
              <a:t>月</a:t>
            </a:r>
            <a:endParaRPr kumimoji="1" lang="en-US" altLang="ja-JP" sz="2400" b="1" dirty="0">
              <a:solidFill>
                <a:srgbClr val="112DFB"/>
              </a:solidFill>
              <a:latin typeface="+mn-ea"/>
            </a:endParaRPr>
          </a:p>
        </p:txBody>
      </p:sp>
      <p:pic>
        <p:nvPicPr>
          <p:cNvPr id="31" name="図 30"/>
          <p:cNvPicPr>
            <a:picLocks noChangeAspect="1"/>
          </p:cNvPicPr>
          <p:nvPr/>
        </p:nvPicPr>
        <p:blipFill>
          <a:blip r:embed="rId8"/>
          <a:stretch>
            <a:fillRect/>
          </a:stretch>
        </p:blipFill>
        <p:spPr>
          <a:xfrm>
            <a:off x="5492807" y="577395"/>
            <a:ext cx="4853648" cy="3429834"/>
          </a:xfrm>
          <a:prstGeom prst="rect">
            <a:avLst/>
          </a:prstGeom>
        </p:spPr>
      </p:pic>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正方形/長方形 12"/>
          <p:cNvSpPr/>
          <p:nvPr/>
        </p:nvSpPr>
        <p:spPr>
          <a:xfrm>
            <a:off x="278294" y="1421013"/>
            <a:ext cx="8950726" cy="707886"/>
          </a:xfrm>
          <a:prstGeom prst="rect">
            <a:avLst/>
          </a:prstGeom>
        </p:spPr>
        <p:txBody>
          <a:bodyPr wrap="square">
            <a:spAutoFit/>
          </a:bodyPr>
          <a:lstStyle/>
          <a:p>
            <a:r>
              <a:rPr lang="ja-JP" altLang="en-US" sz="4000" dirty="0">
                <a:solidFill>
                  <a:srgbClr val="000000"/>
                </a:solidFill>
                <a:latin typeface="HGS創英ﾌﾟﾚｾﾞﾝｽEB" panose="02020800000000000000" pitchFamily="18" charset="-128"/>
                <a:ea typeface="HGS創英ﾌﾟﾚｾﾞﾝｽEB" panose="02020800000000000000" pitchFamily="18" charset="-128"/>
              </a:rPr>
              <a:t>　　　</a:t>
            </a:r>
            <a:r>
              <a:rPr lang="ja-JP" altLang="en-US" sz="2800" dirty="0">
                <a:solidFill>
                  <a:srgbClr val="000000"/>
                </a:solidFill>
                <a:latin typeface="HGS創英ﾌﾟﾚｾﾞﾝｽEB" panose="02020800000000000000" pitchFamily="18" charset="-128"/>
                <a:ea typeface="HGS創英ﾌﾟﾚｾﾞﾝｽEB" panose="02020800000000000000" pitchFamily="18" charset="-128"/>
              </a:rPr>
              <a:t>　　　　　　　　　　　　　　　　　　　　　　　　　　　　</a:t>
            </a:r>
            <a:endParaRPr lang="ja-JP" altLang="en-US" dirty="0"/>
          </a:p>
        </p:txBody>
      </p:sp>
      <p:grpSp>
        <p:nvGrpSpPr>
          <p:cNvPr id="14" name="グループ化 13"/>
          <p:cNvGrpSpPr/>
          <p:nvPr/>
        </p:nvGrpSpPr>
        <p:grpSpPr>
          <a:xfrm>
            <a:off x="-1698173" y="5933661"/>
            <a:ext cx="278296" cy="924339"/>
            <a:chOff x="-1" y="5933661"/>
            <a:chExt cx="278296" cy="924339"/>
          </a:xfrm>
        </p:grpSpPr>
        <p:sp>
          <p:nvSpPr>
            <p:cNvPr id="18" name="正方形/長方形 17"/>
            <p:cNvSpPr/>
            <p:nvPr/>
          </p:nvSpPr>
          <p:spPr>
            <a:xfrm>
              <a:off x="0" y="6549887"/>
              <a:ext cx="278295" cy="308113"/>
            </a:xfrm>
            <a:prstGeom prst="rect">
              <a:avLst/>
            </a:prstGeom>
            <a:solidFill>
              <a:srgbClr val="112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0" y="6241774"/>
              <a:ext cx="278295" cy="308113"/>
            </a:xfrm>
            <a:prstGeom prst="rect">
              <a:avLst/>
            </a:prstGeom>
            <a:solidFill>
              <a:srgbClr val="E2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 y="5933661"/>
              <a:ext cx="278295" cy="308113"/>
            </a:xfrm>
            <a:prstGeom prst="rect">
              <a:avLst/>
            </a:prstGeom>
            <a:solidFill>
              <a:srgbClr val="A4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6353142" y="673567"/>
            <a:ext cx="663964" cy="461665"/>
          </a:xfrm>
          <a:prstGeom prst="rect">
            <a:avLst/>
          </a:prstGeom>
          <a:solidFill>
            <a:schemeClr val="bg1"/>
          </a:solidFill>
        </p:spPr>
        <p:txBody>
          <a:bodyPr wrap="none" rtlCol="0">
            <a:spAutoFit/>
          </a:bodyPr>
          <a:lstStyle/>
          <a:p>
            <a:r>
              <a:rPr kumimoji="1" lang="en-US" altLang="ja-JP" sz="2400" b="1" dirty="0">
                <a:solidFill>
                  <a:srgbClr val="112DFB"/>
                </a:solidFill>
                <a:latin typeface="+mn-ea"/>
              </a:rPr>
              <a:t>5</a:t>
            </a:r>
            <a:r>
              <a:rPr kumimoji="1" lang="ja-JP" altLang="en-US" sz="2400" b="1" dirty="0">
                <a:solidFill>
                  <a:srgbClr val="112DFB"/>
                </a:solidFill>
                <a:latin typeface="+mn-ea"/>
              </a:rPr>
              <a:t>月</a:t>
            </a:r>
            <a:endParaRPr kumimoji="1" lang="en-US" altLang="ja-JP" sz="2400" b="1" dirty="0">
              <a:solidFill>
                <a:srgbClr val="112DFB"/>
              </a:solidFill>
              <a:latin typeface="+mn-ea"/>
            </a:endParaRPr>
          </a:p>
        </p:txBody>
      </p:sp>
      <p:sp>
        <p:nvSpPr>
          <p:cNvPr id="24" name="テキスト ボックス 23"/>
          <p:cNvSpPr txBox="1"/>
          <p:nvPr/>
        </p:nvSpPr>
        <p:spPr>
          <a:xfrm>
            <a:off x="768591" y="3803576"/>
            <a:ext cx="663964" cy="461665"/>
          </a:xfrm>
          <a:prstGeom prst="rect">
            <a:avLst/>
          </a:prstGeom>
          <a:solidFill>
            <a:schemeClr val="bg1"/>
          </a:solidFill>
        </p:spPr>
        <p:txBody>
          <a:bodyPr wrap="none" rtlCol="0">
            <a:spAutoFit/>
          </a:bodyPr>
          <a:lstStyle/>
          <a:p>
            <a:r>
              <a:rPr kumimoji="1" lang="en-US" altLang="ja-JP" sz="2400" b="1" dirty="0">
                <a:solidFill>
                  <a:srgbClr val="E2144F"/>
                </a:solidFill>
                <a:latin typeface="+mn-ea"/>
              </a:rPr>
              <a:t>3</a:t>
            </a:r>
            <a:r>
              <a:rPr kumimoji="1" lang="ja-JP" altLang="en-US" sz="2400" b="1" dirty="0">
                <a:solidFill>
                  <a:srgbClr val="E2144F"/>
                </a:solidFill>
                <a:latin typeface="+mn-ea"/>
              </a:rPr>
              <a:t>月</a:t>
            </a:r>
            <a:endParaRPr kumimoji="1" lang="en-US" altLang="ja-JP" sz="2400" b="1" dirty="0">
              <a:solidFill>
                <a:srgbClr val="E2144F"/>
              </a:solidFill>
              <a:latin typeface="+mn-ea"/>
            </a:endParaRPr>
          </a:p>
        </p:txBody>
      </p:sp>
      <p:sp>
        <p:nvSpPr>
          <p:cNvPr id="25" name="テキスト ボックス 24"/>
          <p:cNvSpPr txBox="1"/>
          <p:nvPr/>
        </p:nvSpPr>
        <p:spPr>
          <a:xfrm>
            <a:off x="3537126" y="3803576"/>
            <a:ext cx="663964" cy="461665"/>
          </a:xfrm>
          <a:prstGeom prst="rect">
            <a:avLst/>
          </a:prstGeom>
          <a:solidFill>
            <a:schemeClr val="bg1"/>
          </a:solidFill>
        </p:spPr>
        <p:txBody>
          <a:bodyPr wrap="none" rtlCol="0">
            <a:spAutoFit/>
          </a:bodyPr>
          <a:lstStyle/>
          <a:p>
            <a:r>
              <a:rPr kumimoji="1" lang="en-US" altLang="ja-JP" sz="2400" b="1" dirty="0">
                <a:solidFill>
                  <a:srgbClr val="E2144F"/>
                </a:solidFill>
                <a:latin typeface="+mn-ea"/>
              </a:rPr>
              <a:t>4</a:t>
            </a:r>
            <a:r>
              <a:rPr kumimoji="1" lang="ja-JP" altLang="en-US" sz="2400" b="1" dirty="0">
                <a:solidFill>
                  <a:srgbClr val="E2144F"/>
                </a:solidFill>
                <a:latin typeface="+mn-ea"/>
              </a:rPr>
              <a:t>月</a:t>
            </a:r>
            <a:endParaRPr kumimoji="1" lang="en-US" altLang="ja-JP" sz="2400" b="1" dirty="0">
              <a:solidFill>
                <a:srgbClr val="E2144F"/>
              </a:solidFill>
              <a:latin typeface="+mn-ea"/>
            </a:endParaRPr>
          </a:p>
        </p:txBody>
      </p:sp>
      <p:sp>
        <p:nvSpPr>
          <p:cNvPr id="26" name="テキスト ボックス 25"/>
          <p:cNvSpPr txBox="1"/>
          <p:nvPr/>
        </p:nvSpPr>
        <p:spPr>
          <a:xfrm>
            <a:off x="6353142" y="3803576"/>
            <a:ext cx="663964" cy="461665"/>
          </a:xfrm>
          <a:prstGeom prst="rect">
            <a:avLst/>
          </a:prstGeom>
          <a:solidFill>
            <a:schemeClr val="bg1"/>
          </a:solidFill>
        </p:spPr>
        <p:txBody>
          <a:bodyPr wrap="none" rtlCol="0">
            <a:spAutoFit/>
          </a:bodyPr>
          <a:lstStyle/>
          <a:p>
            <a:r>
              <a:rPr kumimoji="1" lang="en-US" altLang="ja-JP" sz="2400" b="1" dirty="0">
                <a:solidFill>
                  <a:srgbClr val="E2144F"/>
                </a:solidFill>
                <a:latin typeface="+mn-ea"/>
              </a:rPr>
              <a:t>5</a:t>
            </a:r>
            <a:r>
              <a:rPr kumimoji="1" lang="ja-JP" altLang="en-US" sz="2400" b="1" dirty="0">
                <a:solidFill>
                  <a:srgbClr val="E2144F"/>
                </a:solidFill>
                <a:latin typeface="+mn-ea"/>
              </a:rPr>
              <a:t>月</a:t>
            </a:r>
            <a:endParaRPr kumimoji="1" lang="en-US" altLang="ja-JP" sz="2400" b="1" dirty="0">
              <a:solidFill>
                <a:srgbClr val="E2144F"/>
              </a:solidFill>
              <a:latin typeface="+mn-ea"/>
            </a:endParaRPr>
          </a:p>
        </p:txBody>
      </p:sp>
      <p:sp>
        <p:nvSpPr>
          <p:cNvPr id="33" name="テキスト ボックス 32"/>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18126" y="552187"/>
            <a:ext cx="615553" cy="2964914"/>
          </a:xfrm>
          <a:prstGeom prst="rect">
            <a:avLst/>
          </a:prstGeom>
          <a:noFill/>
        </p:spPr>
        <p:txBody>
          <a:bodyPr vert="eaVert" wrap="none" rtlCol="0">
            <a:spAutoFit/>
          </a:bodyPr>
          <a:lstStyle/>
          <a:p>
            <a:r>
              <a:rPr kumimoji="1" lang="ja-JP" altLang="en-US" sz="2800" b="1" dirty="0">
                <a:solidFill>
                  <a:srgbClr val="112DFB"/>
                </a:solidFill>
              </a:rPr>
              <a:t>気温急低下マップ</a:t>
            </a:r>
          </a:p>
        </p:txBody>
      </p:sp>
      <p:sp>
        <p:nvSpPr>
          <p:cNvPr id="34" name="テキスト ボックス 33"/>
          <p:cNvSpPr txBox="1"/>
          <p:nvPr/>
        </p:nvSpPr>
        <p:spPr>
          <a:xfrm>
            <a:off x="7185" y="3638481"/>
            <a:ext cx="615553" cy="2964914"/>
          </a:xfrm>
          <a:prstGeom prst="rect">
            <a:avLst/>
          </a:prstGeom>
          <a:noFill/>
        </p:spPr>
        <p:txBody>
          <a:bodyPr vert="eaVert" wrap="none" rtlCol="0">
            <a:spAutoFit/>
          </a:bodyPr>
          <a:lstStyle/>
          <a:p>
            <a:r>
              <a:rPr kumimoji="1" lang="ja-JP" altLang="en-US" sz="2800" b="1" dirty="0">
                <a:solidFill>
                  <a:srgbClr val="E2144F"/>
                </a:solidFill>
              </a:rPr>
              <a:t>気温急上昇マップ</a:t>
            </a:r>
          </a:p>
        </p:txBody>
      </p:sp>
      <p:sp>
        <p:nvSpPr>
          <p:cNvPr id="32" name="角丸四角形 31"/>
          <p:cNvSpPr/>
          <p:nvPr/>
        </p:nvSpPr>
        <p:spPr>
          <a:xfrm>
            <a:off x="99953" y="2234671"/>
            <a:ext cx="8944094" cy="2611655"/>
          </a:xfrm>
          <a:prstGeom prst="roundRect">
            <a:avLst/>
          </a:prstGeom>
          <a:solidFill>
            <a:schemeClr val="bg1">
              <a:alpha val="90000"/>
            </a:schemeClr>
          </a:solidFill>
          <a:ln w="38100">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767171"/>
                </a:solidFill>
                <a:latin typeface="+mn-ea"/>
              </a:rPr>
              <a:t>気温急変の季節性・地域性を理解するために、シグナルが強かった</a:t>
            </a:r>
            <a:endParaRPr kumimoji="1" lang="en-US" altLang="ja-JP" sz="4000" b="1" dirty="0">
              <a:solidFill>
                <a:srgbClr val="767171"/>
              </a:solidFill>
              <a:latin typeface="+mn-ea"/>
            </a:endParaRPr>
          </a:p>
          <a:p>
            <a:pPr algn="ctr"/>
            <a:r>
              <a:rPr kumimoji="1" lang="ja-JP" altLang="en-US" sz="4000" b="1" dirty="0">
                <a:solidFill>
                  <a:srgbClr val="FF0000"/>
                </a:solidFill>
                <a:latin typeface="+mn-ea"/>
              </a:rPr>
              <a:t>北海道東部</a:t>
            </a:r>
            <a:r>
              <a:rPr kumimoji="1" lang="ja-JP" altLang="en-US" sz="4000" b="1" dirty="0">
                <a:solidFill>
                  <a:srgbClr val="767171"/>
                </a:solidFill>
                <a:latin typeface="+mn-ea"/>
              </a:rPr>
              <a:t>に着目する</a:t>
            </a:r>
            <a:endParaRPr kumimoji="1" lang="en-US" altLang="ja-JP" sz="4000" b="1" dirty="0">
              <a:solidFill>
                <a:srgbClr val="767171"/>
              </a:solidFill>
              <a:latin typeface="+mn-ea"/>
            </a:endParaRPr>
          </a:p>
        </p:txBody>
      </p:sp>
    </p:spTree>
    <p:extLst>
      <p:ext uri="{BB962C8B-B14F-4D97-AF65-F5344CB8AC3E}">
        <p14:creationId xmlns:p14="http://schemas.microsoft.com/office/powerpoint/2010/main" val="211181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6" name="テキスト ボックス 15"/>
          <p:cNvSpPr txBox="1"/>
          <p:nvPr/>
        </p:nvSpPr>
        <p:spPr>
          <a:xfrm>
            <a:off x="4983959" y="6262104"/>
            <a:ext cx="4076565" cy="338554"/>
          </a:xfrm>
          <a:prstGeom prst="rect">
            <a:avLst/>
          </a:prstGeom>
          <a:noFill/>
        </p:spPr>
        <p:txBody>
          <a:bodyPr wrap="none" rtlCol="0">
            <a:spAutoFit/>
          </a:bodyPr>
          <a:lstStyle/>
          <a:p>
            <a:r>
              <a:rPr kumimoji="1" lang="ja-JP" altLang="en-US" sz="1600" dirty="0"/>
              <a:t>（高・低気圧</a:t>
            </a:r>
            <a:r>
              <a:rPr kumimoji="1" lang="en-US" altLang="ja-JP" sz="1600" dirty="0"/>
              <a:t>,</a:t>
            </a:r>
            <a:r>
              <a:rPr kumimoji="1" lang="ja-JP" altLang="en-US" sz="1600" dirty="0"/>
              <a:t> 前線 </a:t>
            </a:r>
            <a:r>
              <a:rPr kumimoji="1" lang="en-US" altLang="ja-JP" sz="1600" dirty="0"/>
              <a:t>‐</a:t>
            </a:r>
            <a:r>
              <a:rPr kumimoji="1" lang="ja-JP" altLang="en-US" sz="1600" dirty="0"/>
              <a:t> 早崎</a:t>
            </a:r>
            <a:r>
              <a:rPr kumimoji="1" lang="en-US" altLang="ja-JP" sz="1600" dirty="0"/>
              <a:t>web</a:t>
            </a:r>
            <a:r>
              <a:rPr kumimoji="1" lang="ja-JP" altLang="en-US" sz="1600" dirty="0"/>
              <a:t>トップより）</a:t>
            </a:r>
          </a:p>
        </p:txBody>
      </p:sp>
      <p:sp>
        <p:nvSpPr>
          <p:cNvPr id="18" name="角丸四角形 17"/>
          <p:cNvSpPr/>
          <p:nvPr/>
        </p:nvSpPr>
        <p:spPr>
          <a:xfrm>
            <a:off x="-3466070" y="557843"/>
            <a:ext cx="3202085" cy="2761787"/>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ja-JP" altLang="en-US" b="1" dirty="0">
                <a:solidFill>
                  <a:schemeClr val="tx1"/>
                </a:solidFill>
                <a:latin typeface="+mn-ea"/>
              </a:rPr>
              <a:t>日本付近</a:t>
            </a:r>
            <a:r>
              <a:rPr lang="en-US" altLang="ja-JP" b="1" dirty="0">
                <a:solidFill>
                  <a:schemeClr val="tx1"/>
                </a:solidFill>
                <a:latin typeface="+mn-ea"/>
              </a:rPr>
              <a:t>(30-50N, 130-150E) </a:t>
            </a:r>
            <a:r>
              <a:rPr lang="ja-JP" altLang="en-US" b="1" dirty="0">
                <a:solidFill>
                  <a:schemeClr val="tx1"/>
                </a:solidFill>
                <a:latin typeface="+mn-ea"/>
              </a:rPr>
              <a:t>を通過する全低気圧・爆弾低気圧の頻度</a:t>
            </a:r>
            <a:r>
              <a:rPr lang="en-US" altLang="ja-JP" b="1" dirty="0">
                <a:solidFill>
                  <a:schemeClr val="tx1"/>
                </a:solidFill>
                <a:latin typeface="+mn-ea"/>
              </a:rPr>
              <a:t>(</a:t>
            </a:r>
            <a:r>
              <a:rPr lang="ja-JP" altLang="en-US" b="1" dirty="0">
                <a:solidFill>
                  <a:schemeClr val="tx1"/>
                </a:solidFill>
                <a:latin typeface="+mn-ea"/>
              </a:rPr>
              <a:t>単位</a:t>
            </a:r>
            <a:r>
              <a:rPr lang="en-US" altLang="ja-JP" b="1" dirty="0">
                <a:solidFill>
                  <a:schemeClr val="tx1"/>
                </a:solidFill>
                <a:latin typeface="+mn-ea"/>
              </a:rPr>
              <a:t>: </a:t>
            </a:r>
            <a:r>
              <a:rPr lang="ja-JP" altLang="en-US" b="1" dirty="0">
                <a:solidFill>
                  <a:schemeClr val="tx1"/>
                </a:solidFill>
                <a:latin typeface="+mn-ea"/>
              </a:rPr>
              <a:t>平均個数</a:t>
            </a:r>
            <a:r>
              <a:rPr lang="en-US" altLang="ja-JP" b="1" dirty="0">
                <a:solidFill>
                  <a:schemeClr val="tx1"/>
                </a:solidFill>
                <a:latin typeface="+mn-ea"/>
              </a:rPr>
              <a:t>/month).10</a:t>
            </a:r>
            <a:r>
              <a:rPr lang="ja-JP" altLang="en-US" b="1" dirty="0">
                <a:solidFill>
                  <a:schemeClr val="tx1"/>
                </a:solidFill>
                <a:latin typeface="+mn-ea"/>
              </a:rPr>
              <a:t>月</a:t>
            </a:r>
            <a:r>
              <a:rPr lang="en-US" altLang="ja-JP" b="1" dirty="0">
                <a:solidFill>
                  <a:schemeClr val="tx1"/>
                </a:solidFill>
                <a:latin typeface="+mn-ea"/>
              </a:rPr>
              <a:t>-5</a:t>
            </a:r>
            <a:r>
              <a:rPr lang="ja-JP" altLang="en-US" b="1" dirty="0">
                <a:solidFill>
                  <a:schemeClr val="tx1"/>
                </a:solidFill>
                <a:latin typeface="+mn-ea"/>
              </a:rPr>
              <a:t>月のみ</a:t>
            </a:r>
            <a:r>
              <a:rPr lang="en-US" altLang="ja-JP" b="1" dirty="0">
                <a:solidFill>
                  <a:schemeClr val="tx1"/>
                </a:solidFill>
                <a:latin typeface="+mn-ea"/>
              </a:rPr>
              <a:t>,1979</a:t>
            </a:r>
            <a:r>
              <a:rPr lang="ja-JP" altLang="en-US" b="1" dirty="0">
                <a:solidFill>
                  <a:schemeClr val="tx1"/>
                </a:solidFill>
                <a:latin typeface="+mn-ea"/>
              </a:rPr>
              <a:t>年</a:t>
            </a:r>
            <a:r>
              <a:rPr lang="en-US" altLang="ja-JP" b="1" dirty="0">
                <a:solidFill>
                  <a:schemeClr val="tx1"/>
                </a:solidFill>
                <a:latin typeface="+mn-ea"/>
              </a:rPr>
              <a:t>10</a:t>
            </a:r>
            <a:r>
              <a:rPr lang="ja-JP" altLang="en-US" b="1" dirty="0">
                <a:solidFill>
                  <a:schemeClr val="tx1"/>
                </a:solidFill>
                <a:latin typeface="+mn-ea"/>
              </a:rPr>
              <a:t>月</a:t>
            </a:r>
            <a:r>
              <a:rPr lang="en-US" altLang="ja-JP" b="1" dirty="0">
                <a:solidFill>
                  <a:schemeClr val="tx1"/>
                </a:solidFill>
                <a:latin typeface="+mn-ea"/>
              </a:rPr>
              <a:t>〜2012</a:t>
            </a:r>
            <a:r>
              <a:rPr lang="ja-JP" altLang="en-US" b="1" dirty="0">
                <a:solidFill>
                  <a:schemeClr val="tx1"/>
                </a:solidFill>
                <a:latin typeface="+mn-ea"/>
              </a:rPr>
              <a:t>年</a:t>
            </a:r>
            <a:r>
              <a:rPr lang="en-US" altLang="ja-JP" b="1" dirty="0">
                <a:solidFill>
                  <a:schemeClr val="tx1"/>
                </a:solidFill>
                <a:latin typeface="+mn-ea"/>
              </a:rPr>
              <a:t>5</a:t>
            </a:r>
            <a:r>
              <a:rPr lang="ja-JP" altLang="en-US" b="1" dirty="0">
                <a:solidFill>
                  <a:schemeClr val="tx1"/>
                </a:solidFill>
                <a:latin typeface="+mn-ea"/>
              </a:rPr>
              <a:t>月の平均</a:t>
            </a:r>
            <a:r>
              <a:rPr lang="en-US" altLang="ja-JP" b="1" dirty="0">
                <a:solidFill>
                  <a:schemeClr val="tx1"/>
                </a:solidFill>
                <a:latin typeface="+mn-ea"/>
              </a:rPr>
              <a:t>(33-yr mean).</a:t>
            </a:r>
            <a:r>
              <a:rPr lang="ja-JP" altLang="en-US" b="1" dirty="0">
                <a:solidFill>
                  <a:schemeClr val="tx1"/>
                </a:solidFill>
                <a:latin typeface="+mn-ea"/>
              </a:rPr>
              <a:t> 使用データは</a:t>
            </a:r>
            <a:r>
              <a:rPr lang="en-US" altLang="ja-JP" b="1" dirty="0">
                <a:solidFill>
                  <a:schemeClr val="tx1"/>
                </a:solidFill>
                <a:latin typeface="+mn-ea"/>
              </a:rPr>
              <a:t>JRA25/JCDAS (1.25 deg.</a:t>
            </a:r>
            <a:r>
              <a:rPr lang="ja-JP" altLang="en-US" b="1" dirty="0">
                <a:solidFill>
                  <a:schemeClr val="tx1"/>
                </a:solidFill>
                <a:latin typeface="+mn-ea"/>
              </a:rPr>
              <a:t>間隔</a:t>
            </a:r>
            <a:r>
              <a:rPr lang="en-US" altLang="ja-JP" b="1" dirty="0">
                <a:solidFill>
                  <a:schemeClr val="tx1"/>
                </a:solidFill>
                <a:latin typeface="+mn-ea"/>
              </a:rPr>
              <a:t>),</a:t>
            </a:r>
            <a:endParaRPr lang="ja-JP" altLang="en-US" b="1" dirty="0">
              <a:solidFill>
                <a:schemeClr val="tx1"/>
              </a:solidFill>
              <a:latin typeface="+mn-ea"/>
            </a:endParaRPr>
          </a:p>
        </p:txBody>
      </p:sp>
      <p:sp>
        <p:nvSpPr>
          <p:cNvPr id="2" name="テキスト ボックス 1"/>
          <p:cNvSpPr txBox="1"/>
          <p:nvPr/>
        </p:nvSpPr>
        <p:spPr>
          <a:xfrm>
            <a:off x="9473090" y="3945374"/>
            <a:ext cx="3505508" cy="3139321"/>
          </a:xfrm>
          <a:prstGeom prst="rect">
            <a:avLst/>
          </a:prstGeom>
          <a:noFill/>
        </p:spPr>
        <p:txBody>
          <a:bodyPr wrap="square" rtlCol="0">
            <a:spAutoFit/>
          </a:bodyPr>
          <a:lstStyle/>
          <a:p>
            <a:r>
              <a:rPr kumimoji="1" lang="ja-JP" altLang="en-US" dirty="0">
                <a:solidFill>
                  <a:srgbClr val="FF0000"/>
                </a:solidFill>
              </a:rPr>
              <a:t>春と秋は移動性高気圧と低気圧が交互に現れ、不安定</a:t>
            </a:r>
            <a:endParaRPr kumimoji="1" lang="en-US" altLang="ja-JP" dirty="0">
              <a:solidFill>
                <a:srgbClr val="FF0000"/>
              </a:solidFill>
            </a:endParaRPr>
          </a:p>
          <a:p>
            <a:r>
              <a:rPr kumimoji="1" lang="ja-JP" altLang="en-US" dirty="0"/>
              <a:t>夏は太平洋高気圧が張り出して穏やか</a:t>
            </a:r>
            <a:endParaRPr kumimoji="1" lang="en-US" altLang="ja-JP" dirty="0"/>
          </a:p>
          <a:p>
            <a:r>
              <a:rPr kumimoji="1" lang="ja-JP" altLang="en-US" dirty="0"/>
              <a:t>冬は西高東低の気圧配置が多く常寒い</a:t>
            </a:r>
            <a:endParaRPr kumimoji="1" lang="en-US" altLang="ja-JP" dirty="0"/>
          </a:p>
          <a:p>
            <a:r>
              <a:rPr kumimoji="1" lang="ja-JP" altLang="en-US" dirty="0">
                <a:solidFill>
                  <a:srgbClr val="FF0000"/>
                </a:solidFill>
              </a:rPr>
              <a:t>低気圧の通過だけでは前日差の大小は語れない！！！</a:t>
            </a:r>
            <a:endParaRPr kumimoji="1" lang="en-US" altLang="ja-JP" dirty="0">
              <a:solidFill>
                <a:srgbClr val="FF0000"/>
              </a:solidFill>
            </a:endParaRPr>
          </a:p>
          <a:p>
            <a:r>
              <a:rPr kumimoji="1" lang="ja-JP" altLang="en-US" dirty="0">
                <a:solidFill>
                  <a:srgbClr val="FF0000"/>
                </a:solidFill>
              </a:rPr>
              <a:t>他の要因はなんだ！？</a:t>
            </a:r>
            <a:endParaRPr kumimoji="1" lang="en-US" altLang="ja-JP" dirty="0">
              <a:solidFill>
                <a:srgbClr val="FF0000"/>
              </a:solidFill>
            </a:endParaRPr>
          </a:p>
          <a:p>
            <a:endParaRPr kumimoji="1" lang="en-US" altLang="ja-JP" dirty="0"/>
          </a:p>
          <a:p>
            <a:endParaRPr kumimoji="1" lang="ja-JP" altLang="en-US" dirty="0"/>
          </a:p>
        </p:txBody>
      </p:sp>
      <p:pic>
        <p:nvPicPr>
          <p:cNvPr id="21" name="図 20"/>
          <p:cNvPicPr>
            <a:picLocks noChangeAspect="1"/>
          </p:cNvPicPr>
          <p:nvPr/>
        </p:nvPicPr>
        <p:blipFill>
          <a:blip r:embed="rId3"/>
          <a:stretch>
            <a:fillRect/>
          </a:stretch>
        </p:blipFill>
        <p:spPr>
          <a:xfrm>
            <a:off x="9307494" y="632521"/>
            <a:ext cx="4419487" cy="3051251"/>
          </a:xfrm>
          <a:prstGeom prst="rect">
            <a:avLst/>
          </a:prstGeom>
        </p:spPr>
      </p:pic>
      <p:sp>
        <p:nvSpPr>
          <p:cNvPr id="22" name="テキスト ボックス 21"/>
          <p:cNvSpPr txBox="1"/>
          <p:nvPr/>
        </p:nvSpPr>
        <p:spPr>
          <a:xfrm>
            <a:off x="11039310" y="3222107"/>
            <a:ext cx="663964" cy="461665"/>
          </a:xfrm>
          <a:prstGeom prst="rect">
            <a:avLst/>
          </a:prstGeom>
          <a:solidFill>
            <a:schemeClr val="bg1"/>
          </a:solidFill>
          <a:ln w="28575">
            <a:solidFill>
              <a:schemeClr val="tx1"/>
            </a:solidFill>
          </a:ln>
        </p:spPr>
        <p:txBody>
          <a:bodyPr wrap="none" rtlCol="0">
            <a:spAutoFit/>
          </a:bodyPr>
          <a:lstStyle/>
          <a:p>
            <a:r>
              <a:rPr kumimoji="1" lang="en-US" altLang="ja-JP" sz="2400" dirty="0">
                <a:latin typeface="HGS創英ﾌﾟﾚｾﾞﾝｽEB" panose="02020800000000000000" pitchFamily="18" charset="-128"/>
                <a:ea typeface="HGS創英ﾌﾟﾚｾﾞﾝｽEB" panose="02020800000000000000" pitchFamily="18" charset="-128"/>
              </a:rPr>
              <a:t>4</a:t>
            </a:r>
            <a:r>
              <a:rPr kumimoji="1" lang="ja-JP" altLang="en-US" sz="2400" dirty="0">
                <a:latin typeface="HGS創英ﾌﾟﾚｾﾞﾝｽEB" panose="02020800000000000000" pitchFamily="18" charset="-128"/>
                <a:ea typeface="HGS創英ﾌﾟﾚｾﾞﾝｽEB" panose="02020800000000000000" pitchFamily="18" charset="-128"/>
              </a:rPr>
              <a:t>月</a:t>
            </a:r>
          </a:p>
        </p:txBody>
      </p:sp>
      <p:sp>
        <p:nvSpPr>
          <p:cNvPr id="23" name="テキスト ボックス 22"/>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1875736750"/>
              </p:ext>
            </p:extLst>
          </p:nvPr>
        </p:nvGraphicFramePr>
        <p:xfrm>
          <a:off x="4685020" y="1561147"/>
          <a:ext cx="4229016" cy="4502305"/>
        </p:xfrm>
        <a:graphic>
          <a:graphicData uri="http://schemas.openxmlformats.org/drawingml/2006/chart">
            <c:chart xmlns:c="http://schemas.openxmlformats.org/drawingml/2006/chart" xmlns:r="http://schemas.openxmlformats.org/officeDocument/2006/relationships" r:id="rId4"/>
          </a:graphicData>
        </a:graphic>
      </p:graphicFrame>
      <p:sp>
        <p:nvSpPr>
          <p:cNvPr id="5" name="正方形/長方形 4"/>
          <p:cNvSpPr/>
          <p:nvPr/>
        </p:nvSpPr>
        <p:spPr>
          <a:xfrm>
            <a:off x="4638640" y="780941"/>
            <a:ext cx="3147978" cy="830997"/>
          </a:xfrm>
          <a:prstGeom prst="rect">
            <a:avLst/>
          </a:prstGeom>
        </p:spPr>
        <p:txBody>
          <a:bodyPr wrap="none">
            <a:spAutoFit/>
          </a:bodyPr>
          <a:lstStyle/>
          <a:p>
            <a:pPr algn="ctr">
              <a:defRPr sz="2000" b="1" i="0" u="none" strike="noStrike" kern="1200" cap="all" spc="120" normalizeH="0" baseline="0">
                <a:solidFill>
                  <a:prstClr val="black">
                    <a:lumMod val="65000"/>
                    <a:lumOff val="35000"/>
                  </a:prstClr>
                </a:solidFill>
                <a:latin typeface="+mn-lt"/>
                <a:ea typeface="+mn-ea"/>
                <a:cs typeface="+mn-cs"/>
              </a:defRPr>
            </a:pPr>
            <a:r>
              <a:rPr lang="ja-JP" altLang="en-US" sz="2400" dirty="0"/>
              <a:t>各月の低気圧の</a:t>
            </a:r>
            <a:endParaRPr lang="en-US" altLang="ja-JP" sz="2400" dirty="0"/>
          </a:p>
          <a:p>
            <a:pPr algn="ctr">
              <a:defRPr sz="2000" b="1" i="0" u="none" strike="noStrike" kern="1200" cap="all" spc="120" normalizeH="0" baseline="0">
                <a:solidFill>
                  <a:prstClr val="black">
                    <a:lumMod val="65000"/>
                    <a:lumOff val="35000"/>
                  </a:prstClr>
                </a:solidFill>
                <a:latin typeface="+mn-lt"/>
                <a:ea typeface="+mn-ea"/>
                <a:cs typeface="+mn-cs"/>
              </a:defRPr>
            </a:pPr>
            <a:r>
              <a:rPr lang="ja-JP" altLang="en-US" sz="2400" dirty="0"/>
              <a:t>　　通過頻度</a:t>
            </a:r>
            <a:r>
              <a:rPr lang="en-US" altLang="ja-JP" sz="2400" dirty="0"/>
              <a:t>[</a:t>
            </a:r>
            <a:r>
              <a:rPr lang="ja-JP" altLang="en-US" sz="2400" dirty="0"/>
              <a:t>個</a:t>
            </a:r>
            <a:r>
              <a:rPr lang="en-US" altLang="ja-JP" sz="2400" dirty="0"/>
              <a:t>/</a:t>
            </a:r>
            <a:r>
              <a:rPr lang="ja-JP" altLang="en-US" sz="2400" dirty="0"/>
              <a:t>月</a:t>
            </a:r>
            <a:r>
              <a:rPr lang="en-US" altLang="ja-JP" sz="2400" dirty="0"/>
              <a:t>]</a:t>
            </a:r>
            <a:endParaRPr lang="ja-JP" altLang="ja-JP" sz="2400" dirty="0"/>
          </a:p>
        </p:txBody>
      </p:sp>
      <p:sp>
        <p:nvSpPr>
          <p:cNvPr id="3" name="テキスト ボックス 2"/>
          <p:cNvSpPr txBox="1"/>
          <p:nvPr/>
        </p:nvSpPr>
        <p:spPr>
          <a:xfrm>
            <a:off x="228303" y="761883"/>
            <a:ext cx="4378122" cy="461665"/>
          </a:xfrm>
          <a:prstGeom prst="rect">
            <a:avLst/>
          </a:prstGeom>
          <a:noFill/>
        </p:spPr>
        <p:txBody>
          <a:bodyPr wrap="none" rtlCol="0">
            <a:spAutoFit/>
          </a:bodyPr>
          <a:lstStyle/>
          <a:p>
            <a:r>
              <a:rPr kumimoji="1" lang="ja-JP" altLang="en-US" sz="2400" b="1" dirty="0"/>
              <a:t>○前日差が大きくなる日</a:t>
            </a:r>
            <a:r>
              <a:rPr kumimoji="1" lang="en-US" altLang="ja-JP" sz="2400" b="1" dirty="0"/>
              <a:t>(</a:t>
            </a:r>
            <a:r>
              <a:rPr kumimoji="1" lang="ja-JP" altLang="en-US" sz="2400" b="1" dirty="0"/>
              <a:t>事例</a:t>
            </a:r>
            <a:r>
              <a:rPr kumimoji="1" lang="en-US" altLang="ja-JP" sz="2400" b="1" dirty="0"/>
              <a:t>)</a:t>
            </a:r>
            <a:endParaRPr kumimoji="1" lang="ja-JP" altLang="en-US" sz="2400" b="1" dirty="0"/>
          </a:p>
        </p:txBody>
      </p:sp>
      <p:grpSp>
        <p:nvGrpSpPr>
          <p:cNvPr id="40" name="グループ化 39"/>
          <p:cNvGrpSpPr/>
          <p:nvPr/>
        </p:nvGrpSpPr>
        <p:grpSpPr>
          <a:xfrm>
            <a:off x="1617463" y="1344630"/>
            <a:ext cx="2758866" cy="1717186"/>
            <a:chOff x="-388990" y="1578250"/>
            <a:chExt cx="2758866" cy="1717186"/>
          </a:xfrm>
        </p:grpSpPr>
        <p:grpSp>
          <p:nvGrpSpPr>
            <p:cNvPr id="37" name="グループ化 36"/>
            <p:cNvGrpSpPr/>
            <p:nvPr/>
          </p:nvGrpSpPr>
          <p:grpSpPr>
            <a:xfrm>
              <a:off x="-388990" y="1582172"/>
              <a:ext cx="2501847" cy="1713264"/>
              <a:chOff x="1071249" y="1629849"/>
              <a:chExt cx="2501847" cy="1713264"/>
            </a:xfrm>
          </p:grpSpPr>
          <p:grpSp>
            <p:nvGrpSpPr>
              <p:cNvPr id="34" name="グループ化 33"/>
              <p:cNvGrpSpPr/>
              <p:nvPr/>
            </p:nvGrpSpPr>
            <p:grpSpPr>
              <a:xfrm>
                <a:off x="1071249" y="1869327"/>
                <a:ext cx="2381611" cy="1473786"/>
                <a:chOff x="646423" y="1979153"/>
                <a:chExt cx="2381611" cy="1473786"/>
              </a:xfrm>
            </p:grpSpPr>
            <p:sp>
              <p:nvSpPr>
                <p:cNvPr id="27" name="フローチャート: 論理積ゲート 26"/>
                <p:cNvSpPr/>
                <p:nvPr/>
              </p:nvSpPr>
              <p:spPr>
                <a:xfrm rot="18360888">
                  <a:off x="2734790" y="2217573"/>
                  <a:ext cx="71479" cy="74428"/>
                </a:xfrm>
                <a:prstGeom prst="flowChartDela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論理積ゲート 27"/>
                <p:cNvSpPr/>
                <p:nvPr/>
              </p:nvSpPr>
              <p:spPr>
                <a:xfrm rot="19803753">
                  <a:off x="2859135" y="2365149"/>
                  <a:ext cx="71479" cy="74428"/>
                </a:xfrm>
                <a:prstGeom prst="flowChartDela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646423" y="1979153"/>
                  <a:ext cx="2381611" cy="1473786"/>
                  <a:chOff x="646423" y="1979153"/>
                  <a:chExt cx="2381611" cy="1473786"/>
                </a:xfrm>
              </p:grpSpPr>
              <p:sp>
                <p:nvSpPr>
                  <p:cNvPr id="6" name="円弧 5"/>
                  <p:cNvSpPr/>
                  <p:nvPr/>
                </p:nvSpPr>
                <p:spPr>
                  <a:xfrm>
                    <a:off x="646423" y="1979153"/>
                    <a:ext cx="2303015" cy="1473786"/>
                  </a:xfrm>
                  <a:prstGeom prst="arc">
                    <a:avLst>
                      <a:gd name="adj1" fmla="val 18681388"/>
                      <a:gd name="adj2" fmla="val 224117"/>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円弧 8"/>
                  <p:cNvSpPr/>
                  <p:nvPr/>
                </p:nvSpPr>
                <p:spPr>
                  <a:xfrm rot="2755655">
                    <a:off x="1566800" y="1814178"/>
                    <a:ext cx="380084" cy="1670749"/>
                  </a:xfrm>
                  <a:prstGeom prst="arc">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フローチャート: 論理積ゲート 10"/>
                  <p:cNvSpPr/>
                  <p:nvPr/>
                </p:nvSpPr>
                <p:spPr>
                  <a:xfrm rot="18360888">
                    <a:off x="2584078" y="2115991"/>
                    <a:ext cx="71479" cy="74428"/>
                  </a:xfrm>
                  <a:prstGeom prst="flowChartDela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論理積ゲート 28"/>
                  <p:cNvSpPr/>
                  <p:nvPr/>
                </p:nvSpPr>
                <p:spPr>
                  <a:xfrm rot="20143855">
                    <a:off x="2956555" y="2563723"/>
                    <a:ext cx="71479" cy="74428"/>
                  </a:xfrm>
                  <a:prstGeom prst="flowChartDela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ローチャート: 論理積ゲート 29"/>
                  <p:cNvSpPr/>
                  <p:nvPr/>
                </p:nvSpPr>
                <p:spPr>
                  <a:xfrm rot="18360888">
                    <a:off x="2460434" y="2039193"/>
                    <a:ext cx="71479" cy="74428"/>
                  </a:xfrm>
                  <a:prstGeom prst="flowChartDela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p:cNvSpPr/>
                  <p:nvPr/>
                </p:nvSpPr>
                <p:spPr>
                  <a:xfrm rot="7083558">
                    <a:off x="2357099" y="2194781"/>
                    <a:ext cx="93531" cy="10946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7012596">
                    <a:off x="2266031" y="2333464"/>
                    <a:ext cx="93531" cy="10946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7619647">
                    <a:off x="2129990" y="2506429"/>
                    <a:ext cx="93531" cy="10946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p:cNvSpPr/>
                  <p:nvPr/>
                </p:nvSpPr>
                <p:spPr>
                  <a:xfrm rot="7619647">
                    <a:off x="2014892" y="2652814"/>
                    <a:ext cx="93531" cy="10946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5" name="テキスト ボックス 34"/>
              <p:cNvSpPr txBox="1"/>
              <p:nvPr/>
            </p:nvSpPr>
            <p:spPr>
              <a:xfrm>
                <a:off x="2589741" y="2372306"/>
                <a:ext cx="983355" cy="369332"/>
              </a:xfrm>
              <a:prstGeom prst="rect">
                <a:avLst/>
              </a:prstGeom>
              <a:noFill/>
            </p:spPr>
            <p:txBody>
              <a:bodyPr wrap="square" rtlCol="0">
                <a:spAutoFit/>
              </a:bodyPr>
              <a:lstStyle/>
              <a:p>
                <a:r>
                  <a:rPr kumimoji="1" lang="ja-JP" altLang="en-US" b="1" dirty="0">
                    <a:solidFill>
                      <a:srgbClr val="FF0000"/>
                    </a:solidFill>
                  </a:rPr>
                  <a:t>暖気</a:t>
                </a:r>
              </a:p>
            </p:txBody>
          </p:sp>
          <p:sp>
            <p:nvSpPr>
              <p:cNvPr id="36" name="テキスト ボックス 35"/>
              <p:cNvSpPr txBox="1"/>
              <p:nvPr/>
            </p:nvSpPr>
            <p:spPr>
              <a:xfrm>
                <a:off x="2140263" y="1629849"/>
                <a:ext cx="1194718" cy="369332"/>
              </a:xfrm>
              <a:prstGeom prst="rect">
                <a:avLst/>
              </a:prstGeom>
              <a:noFill/>
            </p:spPr>
            <p:txBody>
              <a:bodyPr wrap="square" rtlCol="0">
                <a:spAutoFit/>
              </a:bodyPr>
              <a:lstStyle/>
              <a:p>
                <a:r>
                  <a:rPr kumimoji="1" lang="ja-JP" altLang="en-US" b="1" dirty="0">
                    <a:solidFill>
                      <a:schemeClr val="accent5"/>
                    </a:solidFill>
                  </a:rPr>
                  <a:t>寒気</a:t>
                </a:r>
              </a:p>
            </p:txBody>
          </p:sp>
        </p:grpSp>
        <p:sp>
          <p:nvSpPr>
            <p:cNvPr id="39" name="テキスト ボックス 38"/>
            <p:cNvSpPr txBox="1"/>
            <p:nvPr/>
          </p:nvSpPr>
          <p:spPr>
            <a:xfrm flipH="1">
              <a:off x="1393677" y="1578250"/>
              <a:ext cx="976199" cy="369332"/>
            </a:xfrm>
            <a:prstGeom prst="rect">
              <a:avLst/>
            </a:prstGeom>
            <a:noFill/>
          </p:spPr>
          <p:txBody>
            <a:bodyPr wrap="square" rtlCol="0">
              <a:spAutoFit/>
            </a:bodyPr>
            <a:lstStyle/>
            <a:p>
              <a:r>
                <a:rPr kumimoji="1" lang="ja-JP" altLang="en-US" b="1" dirty="0"/>
                <a:t>低気圧</a:t>
              </a:r>
            </a:p>
          </p:txBody>
        </p:sp>
      </p:grpSp>
      <p:sp>
        <p:nvSpPr>
          <p:cNvPr id="59" name="テキスト ボックス 58"/>
          <p:cNvSpPr txBox="1"/>
          <p:nvPr/>
        </p:nvSpPr>
        <p:spPr>
          <a:xfrm>
            <a:off x="1233716" y="4999204"/>
            <a:ext cx="3518912" cy="400110"/>
          </a:xfrm>
          <a:prstGeom prst="rect">
            <a:avLst/>
          </a:prstGeom>
          <a:noFill/>
        </p:spPr>
        <p:txBody>
          <a:bodyPr wrap="none" rtlCol="0">
            <a:spAutoFit/>
          </a:bodyPr>
          <a:lstStyle/>
          <a:p>
            <a:r>
              <a:rPr kumimoji="1" lang="ja-JP" altLang="en-US" sz="2000" b="1" dirty="0"/>
              <a:t>・冬の強い寒気の襲来の前後</a:t>
            </a:r>
          </a:p>
        </p:txBody>
      </p:sp>
      <p:sp>
        <p:nvSpPr>
          <p:cNvPr id="60" name="テキスト ボックス 59"/>
          <p:cNvSpPr txBox="1"/>
          <p:nvPr/>
        </p:nvSpPr>
        <p:spPr>
          <a:xfrm>
            <a:off x="219538" y="1682881"/>
            <a:ext cx="2749471" cy="400110"/>
          </a:xfrm>
          <a:prstGeom prst="rect">
            <a:avLst/>
          </a:prstGeom>
          <a:noFill/>
        </p:spPr>
        <p:txBody>
          <a:bodyPr wrap="none" rtlCol="0">
            <a:spAutoFit/>
          </a:bodyPr>
          <a:lstStyle/>
          <a:p>
            <a:r>
              <a:rPr kumimoji="1" lang="ja-JP" altLang="en-US" sz="2000" b="1" dirty="0"/>
              <a:t>・寒冷前線の通過前後</a:t>
            </a:r>
          </a:p>
        </p:txBody>
      </p:sp>
      <p:pic>
        <p:nvPicPr>
          <p:cNvPr id="62" name="図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93" y="4371988"/>
            <a:ext cx="824893" cy="824893"/>
          </a:xfrm>
          <a:prstGeom prst="rect">
            <a:avLst/>
          </a:prstGeom>
        </p:spPr>
      </p:pic>
      <p:sp>
        <p:nvSpPr>
          <p:cNvPr id="63" name="テキスト ボックス 62"/>
          <p:cNvSpPr txBox="1"/>
          <p:nvPr/>
        </p:nvSpPr>
        <p:spPr>
          <a:xfrm>
            <a:off x="442800" y="3685847"/>
            <a:ext cx="1467068" cy="400110"/>
          </a:xfrm>
          <a:prstGeom prst="rect">
            <a:avLst/>
          </a:prstGeom>
          <a:noFill/>
        </p:spPr>
        <p:txBody>
          <a:bodyPr wrap="none" rtlCol="0">
            <a:spAutoFit/>
          </a:bodyPr>
          <a:lstStyle/>
          <a:p>
            <a:r>
              <a:rPr kumimoji="1" lang="ja-JP" altLang="en-US" sz="2000" b="1" dirty="0"/>
              <a:t>・雨の前後</a:t>
            </a:r>
          </a:p>
        </p:txBody>
      </p:sp>
      <p:pic>
        <p:nvPicPr>
          <p:cNvPr id="65" name="図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3058" y="3271987"/>
            <a:ext cx="1586135" cy="1187839"/>
          </a:xfrm>
          <a:prstGeom prst="rect">
            <a:avLst/>
          </a:prstGeom>
        </p:spPr>
      </p:pic>
      <p:sp>
        <p:nvSpPr>
          <p:cNvPr id="79" name="テキスト ボックス 78"/>
          <p:cNvSpPr txBox="1"/>
          <p:nvPr/>
        </p:nvSpPr>
        <p:spPr>
          <a:xfrm>
            <a:off x="2085459" y="2579422"/>
            <a:ext cx="2749471" cy="707886"/>
          </a:xfrm>
          <a:prstGeom prst="rect">
            <a:avLst/>
          </a:prstGeom>
          <a:noFill/>
        </p:spPr>
        <p:txBody>
          <a:bodyPr wrap="none" rtlCol="0">
            <a:spAutoFit/>
          </a:bodyPr>
          <a:lstStyle/>
          <a:p>
            <a:r>
              <a:rPr kumimoji="1" lang="ja-JP" altLang="en-US" sz="2000" b="1" dirty="0"/>
              <a:t>・低気圧の通過に伴う</a:t>
            </a:r>
            <a:endParaRPr kumimoji="1" lang="en-US" altLang="ja-JP" sz="2000" b="1" dirty="0"/>
          </a:p>
          <a:p>
            <a:r>
              <a:rPr kumimoji="1" lang="ja-JP" altLang="en-US" sz="2000" b="1" dirty="0"/>
              <a:t>フェーン現象の発生時</a:t>
            </a:r>
          </a:p>
        </p:txBody>
      </p:sp>
      <p:grpSp>
        <p:nvGrpSpPr>
          <p:cNvPr id="83" name="グループ化 82"/>
          <p:cNvGrpSpPr/>
          <p:nvPr/>
        </p:nvGrpSpPr>
        <p:grpSpPr>
          <a:xfrm>
            <a:off x="358018" y="2540371"/>
            <a:ext cx="1806620" cy="563319"/>
            <a:chOff x="817362" y="5529068"/>
            <a:chExt cx="2845753" cy="563319"/>
          </a:xfrm>
        </p:grpSpPr>
        <p:sp>
          <p:nvSpPr>
            <p:cNvPr id="77" name="右矢印 76"/>
            <p:cNvSpPr/>
            <p:nvPr/>
          </p:nvSpPr>
          <p:spPr>
            <a:xfrm rot="19165638">
              <a:off x="1473698" y="5529068"/>
              <a:ext cx="542140" cy="227220"/>
            </a:xfrm>
            <a:prstGeom prst="rightArrow">
              <a:avLst/>
            </a:prstGeom>
            <a:gradFill>
              <a:gsLst>
                <a:gs pos="0">
                  <a:srgbClr val="00B0F0"/>
                </a:gs>
                <a:gs pos="100000">
                  <a:srgbClr val="0070C0"/>
                </a:gs>
              </a:gsLst>
              <a:lin ang="10800000" scaled="1"/>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78" name="右矢印 77"/>
            <p:cNvSpPr/>
            <p:nvPr/>
          </p:nvSpPr>
          <p:spPr>
            <a:xfrm rot="2515815">
              <a:off x="2470414" y="5557647"/>
              <a:ext cx="497513" cy="243346"/>
            </a:xfrm>
            <a:prstGeom prst="rightArrow">
              <a:avLst/>
            </a:prstGeom>
            <a:gradFill>
              <a:gsLst>
                <a:gs pos="100000">
                  <a:srgbClr val="FFFF00"/>
                </a:gs>
                <a:gs pos="0">
                  <a:srgbClr val="FF0000"/>
                </a:gs>
              </a:gsLst>
              <a:lin ang="10800000" scaled="1"/>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80" name="右矢印 79"/>
            <p:cNvSpPr/>
            <p:nvPr/>
          </p:nvSpPr>
          <p:spPr>
            <a:xfrm>
              <a:off x="817362" y="5865167"/>
              <a:ext cx="542140" cy="227220"/>
            </a:xfrm>
            <a:prstGeom prst="rightArrow">
              <a:avLst/>
            </a:prstGeom>
            <a:gradFill>
              <a:gsLst>
                <a:gs pos="0">
                  <a:srgbClr val="00B0F0"/>
                </a:gs>
                <a:gs pos="100000">
                  <a:srgbClr val="0070C0"/>
                </a:gs>
              </a:gsLst>
              <a:lin ang="10800000" scaled="1"/>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81" name="右矢印 80"/>
            <p:cNvSpPr/>
            <p:nvPr/>
          </p:nvSpPr>
          <p:spPr>
            <a:xfrm>
              <a:off x="3165602" y="5849041"/>
              <a:ext cx="497513" cy="243346"/>
            </a:xfrm>
            <a:prstGeom prst="rightArrow">
              <a:avLst/>
            </a:prstGeom>
            <a:gradFill>
              <a:gsLst>
                <a:gs pos="100000">
                  <a:srgbClr val="FFFF00"/>
                </a:gs>
                <a:gs pos="0">
                  <a:srgbClr val="FF0000"/>
                </a:gs>
              </a:gsLst>
              <a:lin ang="10800000" scaled="1"/>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grpSp>
      <p:sp>
        <p:nvSpPr>
          <p:cNvPr id="85" name="テキスト ボックス 84"/>
          <p:cNvSpPr txBox="1"/>
          <p:nvPr/>
        </p:nvSpPr>
        <p:spPr>
          <a:xfrm>
            <a:off x="224149" y="5675063"/>
            <a:ext cx="5381491" cy="461665"/>
          </a:xfrm>
          <a:prstGeom prst="rect">
            <a:avLst/>
          </a:prstGeom>
          <a:noFill/>
        </p:spPr>
        <p:txBody>
          <a:bodyPr wrap="square" rtlCol="0">
            <a:spAutoFit/>
          </a:bodyPr>
          <a:lstStyle/>
          <a:p>
            <a:r>
              <a:rPr kumimoji="1" lang="ja-JP" altLang="en-US" sz="2400" b="1" dirty="0"/>
              <a:t>☞ 低気圧がもたらすものが多い</a:t>
            </a:r>
          </a:p>
        </p:txBody>
      </p:sp>
      <p:sp>
        <p:nvSpPr>
          <p:cNvPr id="88" name="フリーフォーム 87"/>
          <p:cNvSpPr/>
          <p:nvPr/>
        </p:nvSpPr>
        <p:spPr>
          <a:xfrm>
            <a:off x="680823" y="2716362"/>
            <a:ext cx="1105786" cy="425303"/>
          </a:xfrm>
          <a:custGeom>
            <a:avLst/>
            <a:gdLst>
              <a:gd name="connsiteX0" fmla="*/ 0 w 1105786"/>
              <a:gd name="connsiteY0" fmla="*/ 414670 h 425303"/>
              <a:gd name="connsiteX1" fmla="*/ 116958 w 1105786"/>
              <a:gd name="connsiteY1" fmla="*/ 329610 h 425303"/>
              <a:gd name="connsiteX2" fmla="*/ 148856 w 1105786"/>
              <a:gd name="connsiteY2" fmla="*/ 318977 h 425303"/>
              <a:gd name="connsiteX3" fmla="*/ 212651 w 1105786"/>
              <a:gd name="connsiteY3" fmla="*/ 265814 h 425303"/>
              <a:gd name="connsiteX4" fmla="*/ 244549 w 1105786"/>
              <a:gd name="connsiteY4" fmla="*/ 255182 h 425303"/>
              <a:gd name="connsiteX5" fmla="*/ 340242 w 1105786"/>
              <a:gd name="connsiteY5" fmla="*/ 202019 h 425303"/>
              <a:gd name="connsiteX6" fmla="*/ 350874 w 1105786"/>
              <a:gd name="connsiteY6" fmla="*/ 170121 h 425303"/>
              <a:gd name="connsiteX7" fmla="*/ 414670 w 1105786"/>
              <a:gd name="connsiteY7" fmla="*/ 127591 h 425303"/>
              <a:gd name="connsiteX8" fmla="*/ 467832 w 1105786"/>
              <a:gd name="connsiteY8" fmla="*/ 74428 h 425303"/>
              <a:gd name="connsiteX9" fmla="*/ 520995 w 1105786"/>
              <a:gd name="connsiteY9" fmla="*/ 21265 h 425303"/>
              <a:gd name="connsiteX10" fmla="*/ 584790 w 1105786"/>
              <a:gd name="connsiteY10" fmla="*/ 0 h 425303"/>
              <a:gd name="connsiteX11" fmla="*/ 606056 w 1105786"/>
              <a:gd name="connsiteY11" fmla="*/ 21265 h 425303"/>
              <a:gd name="connsiteX12" fmla="*/ 637953 w 1105786"/>
              <a:gd name="connsiteY12" fmla="*/ 31898 h 425303"/>
              <a:gd name="connsiteX13" fmla="*/ 659218 w 1105786"/>
              <a:gd name="connsiteY13" fmla="*/ 63796 h 425303"/>
              <a:gd name="connsiteX14" fmla="*/ 691116 w 1105786"/>
              <a:gd name="connsiteY14" fmla="*/ 85061 h 425303"/>
              <a:gd name="connsiteX15" fmla="*/ 723014 w 1105786"/>
              <a:gd name="connsiteY15" fmla="*/ 148856 h 425303"/>
              <a:gd name="connsiteX16" fmla="*/ 754911 w 1105786"/>
              <a:gd name="connsiteY16" fmla="*/ 170121 h 425303"/>
              <a:gd name="connsiteX17" fmla="*/ 829339 w 1105786"/>
              <a:gd name="connsiteY17" fmla="*/ 233917 h 425303"/>
              <a:gd name="connsiteX18" fmla="*/ 893135 w 1105786"/>
              <a:gd name="connsiteY18" fmla="*/ 255182 h 425303"/>
              <a:gd name="connsiteX19" fmla="*/ 925032 w 1105786"/>
              <a:gd name="connsiteY19" fmla="*/ 265814 h 425303"/>
              <a:gd name="connsiteX20" fmla="*/ 999460 w 1105786"/>
              <a:gd name="connsiteY20" fmla="*/ 340242 h 425303"/>
              <a:gd name="connsiteX21" fmla="*/ 1031358 w 1105786"/>
              <a:gd name="connsiteY21" fmla="*/ 361507 h 425303"/>
              <a:gd name="connsiteX22" fmla="*/ 1063256 w 1105786"/>
              <a:gd name="connsiteY22" fmla="*/ 393405 h 425303"/>
              <a:gd name="connsiteX23" fmla="*/ 1105786 w 1105786"/>
              <a:gd name="connsiteY23" fmla="*/ 425303 h 42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5786" h="425303">
                <a:moveTo>
                  <a:pt x="0" y="414670"/>
                </a:moveTo>
                <a:cubicBezTo>
                  <a:pt x="20681" y="398125"/>
                  <a:pt x="93336" y="337484"/>
                  <a:pt x="116958" y="329610"/>
                </a:cubicBezTo>
                <a:cubicBezTo>
                  <a:pt x="127591" y="326066"/>
                  <a:pt x="138831" y="323989"/>
                  <a:pt x="148856" y="318977"/>
                </a:cubicBezTo>
                <a:cubicBezTo>
                  <a:pt x="218432" y="284188"/>
                  <a:pt x="142101" y="312846"/>
                  <a:pt x="212651" y="265814"/>
                </a:cubicBezTo>
                <a:cubicBezTo>
                  <a:pt x="221976" y="259597"/>
                  <a:pt x="233916" y="258726"/>
                  <a:pt x="244549" y="255182"/>
                </a:cubicBezTo>
                <a:cubicBezTo>
                  <a:pt x="317669" y="206435"/>
                  <a:pt x="284098" y="220734"/>
                  <a:pt x="340242" y="202019"/>
                </a:cubicBezTo>
                <a:cubicBezTo>
                  <a:pt x="343786" y="191386"/>
                  <a:pt x="342949" y="178046"/>
                  <a:pt x="350874" y="170121"/>
                </a:cubicBezTo>
                <a:cubicBezTo>
                  <a:pt x="368946" y="152049"/>
                  <a:pt x="414670" y="127591"/>
                  <a:pt x="414670" y="127591"/>
                </a:cubicBezTo>
                <a:cubicBezTo>
                  <a:pt x="457199" y="63796"/>
                  <a:pt x="411127" y="124046"/>
                  <a:pt x="467832" y="74428"/>
                </a:cubicBezTo>
                <a:cubicBezTo>
                  <a:pt x="486692" y="57925"/>
                  <a:pt x="497220" y="29190"/>
                  <a:pt x="520995" y="21265"/>
                </a:cubicBezTo>
                <a:lnTo>
                  <a:pt x="584790" y="0"/>
                </a:lnTo>
                <a:cubicBezTo>
                  <a:pt x="591879" y="7088"/>
                  <a:pt x="597460" y="16107"/>
                  <a:pt x="606056" y="21265"/>
                </a:cubicBezTo>
                <a:cubicBezTo>
                  <a:pt x="615666" y="27031"/>
                  <a:pt x="629201" y="24897"/>
                  <a:pt x="637953" y="31898"/>
                </a:cubicBezTo>
                <a:cubicBezTo>
                  <a:pt x="647931" y="39881"/>
                  <a:pt x="650182" y="54760"/>
                  <a:pt x="659218" y="63796"/>
                </a:cubicBezTo>
                <a:cubicBezTo>
                  <a:pt x="668254" y="72832"/>
                  <a:pt x="680483" y="77973"/>
                  <a:pt x="691116" y="85061"/>
                </a:cubicBezTo>
                <a:cubicBezTo>
                  <a:pt x="699764" y="111004"/>
                  <a:pt x="702402" y="128244"/>
                  <a:pt x="723014" y="148856"/>
                </a:cubicBezTo>
                <a:cubicBezTo>
                  <a:pt x="732050" y="157892"/>
                  <a:pt x="745209" y="161805"/>
                  <a:pt x="754911" y="170121"/>
                </a:cubicBezTo>
                <a:cubicBezTo>
                  <a:pt x="783284" y="194441"/>
                  <a:pt x="795543" y="218897"/>
                  <a:pt x="829339" y="233917"/>
                </a:cubicBezTo>
                <a:cubicBezTo>
                  <a:pt x="849823" y="243021"/>
                  <a:pt x="871870" y="248094"/>
                  <a:pt x="893135" y="255182"/>
                </a:cubicBezTo>
                <a:lnTo>
                  <a:pt x="925032" y="265814"/>
                </a:lnTo>
                <a:cubicBezTo>
                  <a:pt x="973780" y="338935"/>
                  <a:pt x="943317" y="321528"/>
                  <a:pt x="999460" y="340242"/>
                </a:cubicBezTo>
                <a:cubicBezTo>
                  <a:pt x="1010093" y="347330"/>
                  <a:pt x="1021541" y="353326"/>
                  <a:pt x="1031358" y="361507"/>
                </a:cubicBezTo>
                <a:cubicBezTo>
                  <a:pt x="1042910" y="371133"/>
                  <a:pt x="1050745" y="385064"/>
                  <a:pt x="1063256" y="393405"/>
                </a:cubicBezTo>
                <a:cubicBezTo>
                  <a:pt x="1112526" y="426252"/>
                  <a:pt x="1083172" y="380078"/>
                  <a:pt x="1105786" y="425303"/>
                </a:cubicBezTo>
              </a:path>
            </a:pathLst>
          </a:cu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0" name="直線コネクタ 89"/>
          <p:cNvCxnSpPr/>
          <p:nvPr/>
        </p:nvCxnSpPr>
        <p:spPr>
          <a:xfrm>
            <a:off x="5082772" y="4552493"/>
            <a:ext cx="397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p:cNvSpPr txBox="1"/>
          <p:nvPr/>
        </p:nvSpPr>
        <p:spPr>
          <a:xfrm rot="2545115">
            <a:off x="7225332" y="1631392"/>
            <a:ext cx="3163865" cy="400110"/>
          </a:xfrm>
          <a:prstGeom prst="rect">
            <a:avLst/>
          </a:prstGeom>
          <a:noFill/>
          <a:ln w="6350">
            <a:noFill/>
          </a:ln>
        </p:spPr>
        <p:txBody>
          <a:bodyPr vert="horz" wrap="square" rtlCol="0">
            <a:spAutoFit/>
          </a:bodyPr>
          <a:lstStyle/>
          <a:p>
            <a:r>
              <a:rPr kumimoji="1" lang="ja-JP" altLang="en-US" sz="2000" b="1" dirty="0">
                <a:ln w="19050">
                  <a:solidFill>
                    <a:schemeClr val="bg1"/>
                  </a:solidFill>
                </a:ln>
                <a:solidFill>
                  <a:schemeClr val="accent4">
                    <a:lumMod val="75000"/>
                  </a:schemeClr>
                </a:solidFill>
                <a:latin typeface="HG創英角ﾎﾟｯﾌﾟ体" panose="040B0A09000000000000" pitchFamily="49" charset="-128"/>
                <a:ea typeface="HG創英角ﾎﾟｯﾌﾟ体" panose="040B0A09000000000000" pitchFamily="49" charset="-128"/>
              </a:rPr>
              <a:t>ということで</a:t>
            </a:r>
          </a:p>
        </p:txBody>
      </p:sp>
      <p:grpSp>
        <p:nvGrpSpPr>
          <p:cNvPr id="15" name="グループ化 14"/>
          <p:cNvGrpSpPr/>
          <p:nvPr/>
        </p:nvGrpSpPr>
        <p:grpSpPr>
          <a:xfrm>
            <a:off x="530106" y="1891912"/>
            <a:ext cx="8055158" cy="3136850"/>
            <a:chOff x="680823" y="1804129"/>
            <a:chExt cx="8055158" cy="3136850"/>
          </a:xfrm>
        </p:grpSpPr>
        <p:sp>
          <p:nvSpPr>
            <p:cNvPr id="92" name="角丸四角形 91"/>
            <p:cNvSpPr/>
            <p:nvPr/>
          </p:nvSpPr>
          <p:spPr>
            <a:xfrm>
              <a:off x="680823" y="2117944"/>
              <a:ext cx="8055158" cy="282303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953794" y="2482770"/>
              <a:ext cx="7533133" cy="2308324"/>
            </a:xfrm>
            <a:prstGeom prst="rect">
              <a:avLst/>
            </a:prstGeom>
            <a:noFill/>
          </p:spPr>
          <p:txBody>
            <a:bodyPr wrap="square" rtlCol="0">
              <a:spAutoFit/>
            </a:bodyPr>
            <a:lstStyle/>
            <a:p>
              <a:r>
                <a:rPr kumimoji="1" lang="ja-JP" altLang="en-US" sz="3600" b="1" dirty="0">
                  <a:solidFill>
                    <a:schemeClr val="bg1"/>
                  </a:solidFill>
                </a:rPr>
                <a:t>前日差が大きくなるイベントは低気圧がもたらすものが多かったにもかかわらず、北海道東部での急低下のピークは</a:t>
              </a:r>
              <a:r>
                <a:rPr kumimoji="1" lang="en-US" altLang="ja-JP" sz="3600" b="1" dirty="0">
                  <a:solidFill>
                    <a:schemeClr val="bg1"/>
                  </a:solidFill>
                </a:rPr>
                <a:t>5</a:t>
              </a:r>
              <a:r>
                <a:rPr kumimoji="1" lang="ja-JP" altLang="en-US" sz="3600" b="1" dirty="0">
                  <a:solidFill>
                    <a:schemeClr val="bg1"/>
                  </a:solidFill>
                </a:rPr>
                <a:t>月だったのはなぜか？？</a:t>
              </a:r>
            </a:p>
          </p:txBody>
        </p:sp>
        <p:sp>
          <p:nvSpPr>
            <p:cNvPr id="93" name="テキスト ボックス 92"/>
            <p:cNvSpPr txBox="1"/>
            <p:nvPr/>
          </p:nvSpPr>
          <p:spPr>
            <a:xfrm rot="21130475">
              <a:off x="713156" y="1804129"/>
              <a:ext cx="2257686" cy="769441"/>
            </a:xfrm>
            <a:prstGeom prst="rect">
              <a:avLst/>
            </a:prstGeom>
            <a:noFill/>
            <a:ln w="6350">
              <a:noFill/>
            </a:ln>
          </p:spPr>
          <p:txBody>
            <a:bodyPr vert="horz" wrap="square" rtlCol="0">
              <a:spAutoFit/>
            </a:bodyPr>
            <a:lstStyle/>
            <a:p>
              <a:r>
                <a:rPr kumimoji="1" lang="ja-JP" altLang="en-US" sz="4400" dirty="0">
                  <a:ln w="19050">
                    <a:solidFill>
                      <a:schemeClr val="bg1"/>
                    </a:solidFill>
                  </a:ln>
                  <a:solidFill>
                    <a:schemeClr val="accent4">
                      <a:lumMod val="75000"/>
                    </a:schemeClr>
                  </a:solidFill>
                  <a:latin typeface="HG創英角ﾎﾟｯﾌﾟ体" panose="040B0A09000000000000" pitchFamily="49" charset="-128"/>
                  <a:ea typeface="HG創英角ﾎﾟｯﾌﾟ体" panose="040B0A09000000000000" pitchFamily="49" charset="-128"/>
                </a:rPr>
                <a:t>なぜ？</a:t>
              </a:r>
            </a:p>
          </p:txBody>
        </p:sp>
      </p:grpSp>
    </p:spTree>
    <p:extLst>
      <p:ext uri="{BB962C8B-B14F-4D97-AF65-F5344CB8AC3E}">
        <p14:creationId xmlns:p14="http://schemas.microsoft.com/office/powerpoint/2010/main" val="419346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25096" y="432414"/>
            <a:ext cx="8990024" cy="3304779"/>
            <a:chOff x="125096" y="432414"/>
            <a:chExt cx="8990024" cy="3304779"/>
          </a:xfrm>
        </p:grpSpPr>
        <p:pic>
          <p:nvPicPr>
            <p:cNvPr id="36" name="図 35"/>
            <p:cNvPicPr>
              <a:picLocks noChangeAspect="1"/>
            </p:cNvPicPr>
            <p:nvPr/>
          </p:nvPicPr>
          <p:blipFill rotWithShape="1">
            <a:blip r:embed="rId3"/>
            <a:srcRect r="24573"/>
            <a:stretch/>
          </p:blipFill>
          <p:spPr>
            <a:xfrm>
              <a:off x="125096" y="450608"/>
              <a:ext cx="3508090" cy="3286585"/>
            </a:xfrm>
            <a:prstGeom prst="rect">
              <a:avLst/>
            </a:prstGeom>
          </p:spPr>
        </p:pic>
        <p:pic>
          <p:nvPicPr>
            <p:cNvPr id="37" name="図 36"/>
            <p:cNvPicPr>
              <a:picLocks noChangeAspect="1"/>
            </p:cNvPicPr>
            <p:nvPr/>
          </p:nvPicPr>
          <p:blipFill rotWithShape="1">
            <a:blip r:embed="rId4"/>
            <a:srcRect r="25302"/>
            <a:stretch/>
          </p:blipFill>
          <p:spPr>
            <a:xfrm>
              <a:off x="2885989" y="445543"/>
              <a:ext cx="3474159" cy="3286585"/>
            </a:xfrm>
            <a:prstGeom prst="rect">
              <a:avLst/>
            </a:prstGeom>
          </p:spPr>
        </p:pic>
        <p:pic>
          <p:nvPicPr>
            <p:cNvPr id="38" name="図 37"/>
            <p:cNvPicPr>
              <a:picLocks noChangeAspect="1"/>
            </p:cNvPicPr>
            <p:nvPr/>
          </p:nvPicPr>
          <p:blipFill rotWithShape="1">
            <a:blip r:embed="rId5"/>
            <a:srcRect r="25182"/>
            <a:stretch/>
          </p:blipFill>
          <p:spPr>
            <a:xfrm>
              <a:off x="5635415" y="432414"/>
              <a:ext cx="3479705" cy="3286585"/>
            </a:xfrm>
            <a:prstGeom prst="rect">
              <a:avLst/>
            </a:prstGeom>
          </p:spPr>
        </p:pic>
      </p:grpSp>
      <p:sp>
        <p:nvSpPr>
          <p:cNvPr id="4" name="正方形/長方形 3"/>
          <p:cNvSpPr/>
          <p:nvPr/>
        </p:nvSpPr>
        <p:spPr>
          <a:xfrm rot="16200000">
            <a:off x="4338638" y="-4338638"/>
            <a:ext cx="466724" cy="91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511091" y="48695"/>
            <a:ext cx="1366080"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Introduction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768999" y="48695"/>
            <a:ext cx="1516762"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Data/Method</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p:cNvSpPr txBox="1"/>
          <p:nvPr/>
        </p:nvSpPr>
        <p:spPr>
          <a:xfrm>
            <a:off x="5177589" y="48695"/>
            <a:ext cx="801823" cy="369332"/>
          </a:xfrm>
          <a:prstGeom prst="rect">
            <a:avLst/>
          </a:prstGeom>
          <a:noFill/>
        </p:spPr>
        <p:txBody>
          <a:bodyPr wrap="none" rtlCol="0">
            <a:spAutoFit/>
          </a:bodyPr>
          <a:lstStyle/>
          <a:p>
            <a:r>
              <a:rPr kumimoji="1" lang="en-US" altLang="ja-JP" dirty="0">
                <a:solidFill>
                  <a:schemeClr val="bg1"/>
                </a:solidFill>
                <a:latin typeface="HGP創英角ｺﾞｼｯｸUB" panose="020B0900000000000000" pitchFamily="50" charset="-128"/>
                <a:ea typeface="HGP創英角ｺﾞｼｯｸUB" panose="020B0900000000000000" pitchFamily="50" charset="-128"/>
              </a:rPr>
              <a:t>Result</a:t>
            </a:r>
            <a:endParaRPr kumimoji="1"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1" name="図 10"/>
          <p:cNvPicPr>
            <a:picLocks noChangeAspect="1"/>
          </p:cNvPicPr>
          <p:nvPr/>
        </p:nvPicPr>
        <p:blipFill rotWithShape="1">
          <a:blip r:embed="rId6"/>
          <a:srcRect t="-279" r="25739"/>
          <a:stretch/>
        </p:blipFill>
        <p:spPr>
          <a:xfrm>
            <a:off x="4285761" y="6909621"/>
            <a:ext cx="3682034" cy="3513483"/>
          </a:xfrm>
          <a:prstGeom prst="rect">
            <a:avLst/>
          </a:prstGeom>
        </p:spPr>
      </p:pic>
      <p:pic>
        <p:nvPicPr>
          <p:cNvPr id="12" name="図 11"/>
          <p:cNvPicPr>
            <a:picLocks noChangeAspect="1"/>
          </p:cNvPicPr>
          <p:nvPr/>
        </p:nvPicPr>
        <p:blipFill rotWithShape="1">
          <a:blip r:embed="rId7"/>
          <a:srcRect t="6173" r="25049"/>
          <a:stretch/>
        </p:blipFill>
        <p:spPr>
          <a:xfrm>
            <a:off x="8152617" y="7022649"/>
            <a:ext cx="3716215" cy="3287426"/>
          </a:xfrm>
          <a:prstGeom prst="rect">
            <a:avLst/>
          </a:prstGeom>
        </p:spPr>
      </p:pic>
      <p:pic>
        <p:nvPicPr>
          <p:cNvPr id="15" name="図 14"/>
          <p:cNvPicPr>
            <a:picLocks noChangeAspect="1"/>
          </p:cNvPicPr>
          <p:nvPr/>
        </p:nvPicPr>
        <p:blipFill rotWithShape="1">
          <a:blip r:embed="rId8">
            <a:extLst>
              <a:ext uri="{28A0092B-C50C-407E-A947-70E740481C1C}">
                <a14:useLocalDpi xmlns:a14="http://schemas.microsoft.com/office/drawing/2010/main" val="0"/>
              </a:ext>
            </a:extLst>
          </a:blip>
          <a:srcRect r="24086"/>
          <a:stretch/>
        </p:blipFill>
        <p:spPr>
          <a:xfrm>
            <a:off x="-49885" y="137372"/>
            <a:ext cx="3683071" cy="3638716"/>
          </a:xfrm>
          <a:prstGeom prst="rect">
            <a:avLst/>
          </a:prstGeom>
        </p:spPr>
      </p:pic>
      <p:pic>
        <p:nvPicPr>
          <p:cNvPr id="16" name="図 15"/>
          <p:cNvPicPr>
            <a:picLocks noChangeAspect="1"/>
          </p:cNvPicPr>
          <p:nvPr/>
        </p:nvPicPr>
        <p:blipFill rotWithShape="1">
          <a:blip r:embed="rId9">
            <a:extLst>
              <a:ext uri="{28A0092B-C50C-407E-A947-70E740481C1C}">
                <a14:useLocalDpi xmlns:a14="http://schemas.microsoft.com/office/drawing/2010/main" val="0"/>
              </a:ext>
            </a:extLst>
          </a:blip>
          <a:srcRect r="23550"/>
          <a:stretch/>
        </p:blipFill>
        <p:spPr>
          <a:xfrm>
            <a:off x="2724594" y="141475"/>
            <a:ext cx="3709076" cy="3638716"/>
          </a:xfrm>
          <a:prstGeom prst="rect">
            <a:avLst/>
          </a:prstGeom>
        </p:spPr>
      </p:pic>
      <p:pic>
        <p:nvPicPr>
          <p:cNvPr id="21" name="図 20"/>
          <p:cNvPicPr>
            <a:picLocks noChangeAspect="1"/>
          </p:cNvPicPr>
          <p:nvPr/>
        </p:nvPicPr>
        <p:blipFill>
          <a:blip r:embed="rId10"/>
          <a:stretch>
            <a:fillRect/>
          </a:stretch>
        </p:blipFill>
        <p:spPr>
          <a:xfrm>
            <a:off x="121664" y="3770375"/>
            <a:ext cx="4657796" cy="3291435"/>
          </a:xfrm>
          <a:prstGeom prst="rect">
            <a:avLst/>
          </a:prstGeom>
        </p:spPr>
      </p:pic>
      <p:pic>
        <p:nvPicPr>
          <p:cNvPr id="22" name="図 21"/>
          <p:cNvPicPr>
            <a:picLocks noChangeAspect="1"/>
          </p:cNvPicPr>
          <p:nvPr/>
        </p:nvPicPr>
        <p:blipFill>
          <a:blip r:embed="rId11"/>
          <a:stretch>
            <a:fillRect/>
          </a:stretch>
        </p:blipFill>
        <p:spPr>
          <a:xfrm>
            <a:off x="2824122" y="3770375"/>
            <a:ext cx="4657796" cy="3291435"/>
          </a:xfrm>
          <a:prstGeom prst="rect">
            <a:avLst/>
          </a:prstGeom>
        </p:spPr>
      </p:pic>
      <p:pic>
        <p:nvPicPr>
          <p:cNvPr id="23" name="図 22"/>
          <p:cNvPicPr>
            <a:picLocks noChangeAspect="1"/>
          </p:cNvPicPr>
          <p:nvPr/>
        </p:nvPicPr>
        <p:blipFill>
          <a:blip r:embed="rId12"/>
          <a:stretch>
            <a:fillRect/>
          </a:stretch>
        </p:blipFill>
        <p:spPr>
          <a:xfrm>
            <a:off x="5578500" y="3770375"/>
            <a:ext cx="4657796" cy="3291435"/>
          </a:xfrm>
          <a:prstGeom prst="rect">
            <a:avLst/>
          </a:prstGeom>
        </p:spPr>
      </p:pic>
      <p:sp>
        <p:nvSpPr>
          <p:cNvPr id="25" name="テキスト ボックス 24"/>
          <p:cNvSpPr txBox="1"/>
          <p:nvPr/>
        </p:nvSpPr>
        <p:spPr>
          <a:xfrm>
            <a:off x="984483" y="3877728"/>
            <a:ext cx="935410" cy="461665"/>
          </a:xfrm>
          <a:prstGeom prst="rect">
            <a:avLst/>
          </a:prstGeom>
          <a:solidFill>
            <a:schemeClr val="bg1"/>
          </a:solidFill>
        </p:spPr>
        <p:txBody>
          <a:bodyPr wrap="square" rtlCol="0">
            <a:spAutoFit/>
          </a:bodyPr>
          <a:lstStyle/>
          <a:p>
            <a:r>
              <a:rPr kumimoji="1" lang="ja-JP" altLang="en-US" sz="2400" b="1" dirty="0">
                <a:solidFill>
                  <a:srgbClr val="112DFB"/>
                </a:solidFill>
              </a:rPr>
              <a:t>３月</a:t>
            </a:r>
          </a:p>
        </p:txBody>
      </p:sp>
      <p:sp>
        <p:nvSpPr>
          <p:cNvPr id="27" name="テキスト ボックス 26"/>
          <p:cNvSpPr txBox="1"/>
          <p:nvPr/>
        </p:nvSpPr>
        <p:spPr>
          <a:xfrm>
            <a:off x="6871240" y="48695"/>
            <a:ext cx="1274708" cy="369332"/>
          </a:xfrm>
          <a:prstGeom prst="rect">
            <a:avLst/>
          </a:prstGeom>
          <a:noFill/>
        </p:spPr>
        <p:txBody>
          <a:bodyPr wrap="none" rtlCol="0">
            <a:spAutoFit/>
          </a:bodyPr>
          <a:lstStyle/>
          <a:p>
            <a:r>
              <a:rPr kumimoji="1" lang="en-US" altLang="ja-JP"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rPr>
              <a:t>Conclusion</a:t>
            </a:r>
            <a:endParaRPr kumimoji="1" lang="ja-JP" altLang="en-US" dirty="0">
              <a:solidFill>
                <a:schemeClr val="accent4">
                  <a:lumMod val="60000"/>
                  <a:lumOff val="40000"/>
                </a:schemeClr>
              </a:solidFill>
              <a:latin typeface="HGP創英角ｺﾞｼｯｸUB" panose="020B0900000000000000" pitchFamily="50" charset="-128"/>
              <a:ea typeface="HGP創英角ｺﾞｼｯｸUB" panose="020B0900000000000000" pitchFamily="50" charset="-128"/>
            </a:endParaRPr>
          </a:p>
        </p:txBody>
      </p:sp>
      <p:grpSp>
        <p:nvGrpSpPr>
          <p:cNvPr id="18" name="グループ化 17"/>
          <p:cNvGrpSpPr/>
          <p:nvPr/>
        </p:nvGrpSpPr>
        <p:grpSpPr>
          <a:xfrm>
            <a:off x="-1698173" y="5933661"/>
            <a:ext cx="278296" cy="924339"/>
            <a:chOff x="-1" y="5933661"/>
            <a:chExt cx="278296" cy="924339"/>
          </a:xfrm>
        </p:grpSpPr>
        <p:sp>
          <p:nvSpPr>
            <p:cNvPr id="19" name="正方形/長方形 18"/>
            <p:cNvSpPr/>
            <p:nvPr/>
          </p:nvSpPr>
          <p:spPr>
            <a:xfrm>
              <a:off x="0" y="6549887"/>
              <a:ext cx="278295" cy="308113"/>
            </a:xfrm>
            <a:prstGeom prst="rect">
              <a:avLst/>
            </a:prstGeom>
            <a:solidFill>
              <a:srgbClr val="112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0" y="6241774"/>
              <a:ext cx="278295" cy="308113"/>
            </a:xfrm>
            <a:prstGeom prst="rect">
              <a:avLst/>
            </a:prstGeom>
            <a:solidFill>
              <a:srgbClr val="E2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 y="5933661"/>
              <a:ext cx="278295" cy="308113"/>
            </a:xfrm>
            <a:prstGeom prst="rect">
              <a:avLst/>
            </a:prstGeom>
            <a:solidFill>
              <a:srgbClr val="A41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p:cNvSpPr txBox="1"/>
          <p:nvPr/>
        </p:nvSpPr>
        <p:spPr>
          <a:xfrm>
            <a:off x="203342" y="4004734"/>
            <a:ext cx="553998" cy="2554545"/>
          </a:xfrm>
          <a:prstGeom prst="rect">
            <a:avLst/>
          </a:prstGeom>
          <a:noFill/>
        </p:spPr>
        <p:txBody>
          <a:bodyPr vert="eaVert" wrap="none" rtlCol="0">
            <a:spAutoFit/>
          </a:bodyPr>
          <a:lstStyle/>
          <a:p>
            <a:r>
              <a:rPr kumimoji="1" lang="ja-JP" altLang="en-US" sz="2400" b="1" dirty="0">
                <a:solidFill>
                  <a:srgbClr val="112DFB"/>
                </a:solidFill>
              </a:rPr>
              <a:t>気温急低下マップ</a:t>
            </a:r>
          </a:p>
        </p:txBody>
      </p:sp>
      <p:sp>
        <p:nvSpPr>
          <p:cNvPr id="30" name="テキスト ボックス 29"/>
          <p:cNvSpPr txBox="1"/>
          <p:nvPr/>
        </p:nvSpPr>
        <p:spPr>
          <a:xfrm>
            <a:off x="-14737" y="612885"/>
            <a:ext cx="923330" cy="2862322"/>
          </a:xfrm>
          <a:prstGeom prst="rect">
            <a:avLst/>
          </a:prstGeom>
          <a:noFill/>
        </p:spPr>
        <p:txBody>
          <a:bodyPr vert="eaVert" wrap="none" rtlCol="0">
            <a:spAutoFit/>
          </a:bodyPr>
          <a:lstStyle/>
          <a:p>
            <a:r>
              <a:rPr kumimoji="1" lang="ja-JP" altLang="en-US" sz="2400" b="1" dirty="0"/>
              <a:t>最高気温と海面水温</a:t>
            </a:r>
            <a:endParaRPr kumimoji="1" lang="en-US" altLang="ja-JP" sz="2400" b="1" dirty="0"/>
          </a:p>
          <a:p>
            <a:r>
              <a:rPr kumimoji="1" lang="ja-JP" altLang="en-US" sz="2400" b="1" dirty="0"/>
              <a:t>の気候値</a:t>
            </a:r>
          </a:p>
        </p:txBody>
      </p:sp>
      <p:sp>
        <p:nvSpPr>
          <p:cNvPr id="31" name="テキスト ボックス 30"/>
          <p:cNvSpPr txBox="1"/>
          <p:nvPr/>
        </p:nvSpPr>
        <p:spPr>
          <a:xfrm>
            <a:off x="3709076" y="3877728"/>
            <a:ext cx="935410" cy="461665"/>
          </a:xfrm>
          <a:prstGeom prst="rect">
            <a:avLst/>
          </a:prstGeom>
          <a:solidFill>
            <a:schemeClr val="bg1"/>
          </a:solidFill>
        </p:spPr>
        <p:txBody>
          <a:bodyPr wrap="square" rtlCol="0">
            <a:spAutoFit/>
          </a:bodyPr>
          <a:lstStyle/>
          <a:p>
            <a:r>
              <a:rPr kumimoji="1" lang="ja-JP" altLang="en-US" sz="2400" b="1" dirty="0">
                <a:solidFill>
                  <a:srgbClr val="112DFB"/>
                </a:solidFill>
              </a:rPr>
              <a:t>４月</a:t>
            </a:r>
          </a:p>
        </p:txBody>
      </p:sp>
      <p:sp>
        <p:nvSpPr>
          <p:cNvPr id="32" name="テキスト ボックス 31"/>
          <p:cNvSpPr txBox="1"/>
          <p:nvPr/>
        </p:nvSpPr>
        <p:spPr>
          <a:xfrm>
            <a:off x="6433669" y="3882121"/>
            <a:ext cx="935410" cy="461665"/>
          </a:xfrm>
          <a:prstGeom prst="rect">
            <a:avLst/>
          </a:prstGeom>
          <a:solidFill>
            <a:schemeClr val="bg1"/>
          </a:solidFill>
        </p:spPr>
        <p:txBody>
          <a:bodyPr wrap="square" rtlCol="0">
            <a:spAutoFit/>
          </a:bodyPr>
          <a:lstStyle/>
          <a:p>
            <a:r>
              <a:rPr kumimoji="1" lang="ja-JP" altLang="en-US" sz="2400" b="1" dirty="0">
                <a:solidFill>
                  <a:srgbClr val="112DFB"/>
                </a:solidFill>
              </a:rPr>
              <a:t>５月</a:t>
            </a:r>
          </a:p>
        </p:txBody>
      </p:sp>
      <p:sp>
        <p:nvSpPr>
          <p:cNvPr id="33" name="テキスト ボックス 32"/>
          <p:cNvSpPr txBox="1"/>
          <p:nvPr/>
        </p:nvSpPr>
        <p:spPr>
          <a:xfrm>
            <a:off x="984483" y="481462"/>
            <a:ext cx="935410" cy="461665"/>
          </a:xfrm>
          <a:prstGeom prst="rect">
            <a:avLst/>
          </a:prstGeom>
          <a:solidFill>
            <a:schemeClr val="bg1"/>
          </a:solidFill>
        </p:spPr>
        <p:txBody>
          <a:bodyPr wrap="square" rtlCol="0">
            <a:spAutoFit/>
          </a:bodyPr>
          <a:lstStyle/>
          <a:p>
            <a:r>
              <a:rPr kumimoji="1" lang="ja-JP" altLang="en-US" sz="2400" b="1" dirty="0"/>
              <a:t>３月</a:t>
            </a:r>
          </a:p>
        </p:txBody>
      </p:sp>
      <p:sp>
        <p:nvSpPr>
          <p:cNvPr id="34" name="テキスト ボックス 33"/>
          <p:cNvSpPr txBox="1"/>
          <p:nvPr/>
        </p:nvSpPr>
        <p:spPr>
          <a:xfrm>
            <a:off x="3709076" y="481462"/>
            <a:ext cx="935410" cy="461665"/>
          </a:xfrm>
          <a:prstGeom prst="rect">
            <a:avLst/>
          </a:prstGeom>
          <a:solidFill>
            <a:schemeClr val="bg1"/>
          </a:solidFill>
        </p:spPr>
        <p:txBody>
          <a:bodyPr wrap="square" rtlCol="0">
            <a:spAutoFit/>
          </a:bodyPr>
          <a:lstStyle/>
          <a:p>
            <a:r>
              <a:rPr kumimoji="1" lang="ja-JP" altLang="en-US" sz="2400" b="1" dirty="0"/>
              <a:t>４月</a:t>
            </a:r>
          </a:p>
        </p:txBody>
      </p:sp>
      <p:pic>
        <p:nvPicPr>
          <p:cNvPr id="24" name="図 23"/>
          <p:cNvPicPr>
            <a:picLocks noChangeAspect="1"/>
          </p:cNvPicPr>
          <p:nvPr/>
        </p:nvPicPr>
        <p:blipFill rotWithShape="1">
          <a:blip r:embed="rId13">
            <a:extLst>
              <a:ext uri="{28A0092B-C50C-407E-A947-70E740481C1C}">
                <a14:useLocalDpi xmlns:a14="http://schemas.microsoft.com/office/drawing/2010/main" val="0"/>
              </a:ext>
            </a:extLst>
          </a:blip>
          <a:srcRect l="85513" t="35032" r="5001" b="10468"/>
          <a:stretch/>
        </p:blipFill>
        <p:spPr>
          <a:xfrm rot="5400000">
            <a:off x="1668737" y="1630282"/>
            <a:ext cx="841748" cy="3627122"/>
          </a:xfrm>
          <a:prstGeom prst="rect">
            <a:avLst/>
          </a:prstGeom>
        </p:spPr>
      </p:pic>
      <p:pic>
        <p:nvPicPr>
          <p:cNvPr id="17" name="図 16"/>
          <p:cNvPicPr>
            <a:picLocks noChangeAspect="1"/>
          </p:cNvPicPr>
          <p:nvPr/>
        </p:nvPicPr>
        <p:blipFill rotWithShape="1">
          <a:blip r:embed="rId13">
            <a:extLst>
              <a:ext uri="{28A0092B-C50C-407E-A947-70E740481C1C}">
                <a14:useLocalDpi xmlns:a14="http://schemas.microsoft.com/office/drawing/2010/main" val="0"/>
              </a:ext>
            </a:extLst>
          </a:blip>
          <a:srcRect r="13857" b="788"/>
          <a:stretch/>
        </p:blipFill>
        <p:spPr>
          <a:xfrm>
            <a:off x="5475728" y="140227"/>
            <a:ext cx="4179364" cy="3610062"/>
          </a:xfrm>
          <a:prstGeom prst="rect">
            <a:avLst/>
          </a:prstGeom>
        </p:spPr>
      </p:pic>
      <p:sp>
        <p:nvSpPr>
          <p:cNvPr id="35" name="テキスト ボックス 34"/>
          <p:cNvSpPr txBox="1"/>
          <p:nvPr/>
        </p:nvSpPr>
        <p:spPr>
          <a:xfrm>
            <a:off x="6433669" y="485855"/>
            <a:ext cx="935410" cy="461665"/>
          </a:xfrm>
          <a:prstGeom prst="rect">
            <a:avLst/>
          </a:prstGeom>
          <a:solidFill>
            <a:schemeClr val="bg1"/>
          </a:solidFill>
        </p:spPr>
        <p:txBody>
          <a:bodyPr wrap="square" rtlCol="0">
            <a:spAutoFit/>
          </a:bodyPr>
          <a:lstStyle/>
          <a:p>
            <a:r>
              <a:rPr kumimoji="1" lang="ja-JP" altLang="en-US" sz="2400" b="1" dirty="0"/>
              <a:t>５月</a:t>
            </a:r>
          </a:p>
        </p:txBody>
      </p:sp>
      <p:sp>
        <p:nvSpPr>
          <p:cNvPr id="3" name="テキスト ボックス 2"/>
          <p:cNvSpPr txBox="1"/>
          <p:nvPr/>
        </p:nvSpPr>
        <p:spPr>
          <a:xfrm>
            <a:off x="4325606" y="3270634"/>
            <a:ext cx="4728868" cy="738664"/>
          </a:xfrm>
          <a:prstGeom prst="rect">
            <a:avLst/>
          </a:prstGeom>
          <a:noFill/>
        </p:spPr>
        <p:txBody>
          <a:bodyPr wrap="square" rtlCol="0">
            <a:spAutoFit/>
          </a:bodyPr>
          <a:lstStyle/>
          <a:p>
            <a:r>
              <a:rPr kumimoji="1" lang="ja-JP" altLang="en-US" b="1" dirty="0"/>
              <a:t>観測地の最高気温と再解析データの海面水温の図を同時に載せた図自体が</a:t>
            </a:r>
            <a:r>
              <a:rPr kumimoji="1" lang="en-US" altLang="ja-JP" sz="2400" b="1" dirty="0">
                <a:solidFill>
                  <a:srgbClr val="FF0000"/>
                </a:solidFill>
              </a:rPr>
              <a:t>NEW</a:t>
            </a:r>
            <a:r>
              <a:rPr kumimoji="1" lang="ja-JP" altLang="en-US" b="1" dirty="0">
                <a:solidFill>
                  <a:srgbClr val="FF0000"/>
                </a:solidFill>
              </a:rPr>
              <a:t>！</a:t>
            </a:r>
          </a:p>
        </p:txBody>
      </p:sp>
    </p:spTree>
    <p:extLst>
      <p:ext uri="{BB962C8B-B14F-4D97-AF65-F5344CB8AC3E}">
        <p14:creationId xmlns:p14="http://schemas.microsoft.com/office/powerpoint/2010/main" val="34849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8058</TotalTime>
  <Words>2358</Words>
  <Application>Microsoft Office PowerPoint</Application>
  <PresentationFormat>画面に合わせる (4:3)</PresentationFormat>
  <Paragraphs>444</Paragraphs>
  <Slides>34</Slides>
  <Notes>11</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46" baseType="lpstr">
      <vt:lpstr>HGP創英ﾌﾟﾚｾﾞﾝｽEB</vt:lpstr>
      <vt:lpstr>HGP創英角ｺﾞｼｯｸUB</vt:lpstr>
      <vt:lpstr>HGS創英ﾌﾟﾚｾﾞﾝｽEB</vt:lpstr>
      <vt:lpstr>HG創英角ﾎﾟｯﾌﾟ体</vt:lpstr>
      <vt:lpstr>ＭＳ Ｐゴシック</vt:lpstr>
      <vt:lpstr>游ゴシック</vt:lpstr>
      <vt:lpstr>游ゴシック Light</vt:lpstr>
      <vt:lpstr>Arial</vt:lpstr>
      <vt:lpstr>Calibri</vt:lpstr>
      <vt:lpstr>Calibri Light</vt:lpstr>
      <vt:lpstr>Office Theme</vt:lpstr>
      <vt:lpstr>数式</vt:lpstr>
      <vt:lpstr>気温急変の 気候学的見解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参考引用文献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関 陽平</dc:creator>
  <cp:lastModifiedBy>関 陽平</cp:lastModifiedBy>
  <cp:revision>188</cp:revision>
  <dcterms:created xsi:type="dcterms:W3CDTF">2017-02-06T08:22:37Z</dcterms:created>
  <dcterms:modified xsi:type="dcterms:W3CDTF">2017-02-22T09:29:40Z</dcterms:modified>
</cp:coreProperties>
</file>