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56" r:id="rId2"/>
    <p:sldId id="278" r:id="rId3"/>
    <p:sldId id="263" r:id="rId4"/>
    <p:sldId id="261" r:id="rId5"/>
    <p:sldId id="275" r:id="rId6"/>
    <p:sldId id="276" r:id="rId7"/>
    <p:sldId id="262" r:id="rId8"/>
    <p:sldId id="258" r:id="rId9"/>
    <p:sldId id="257" r:id="rId10"/>
    <p:sldId id="272" r:id="rId11"/>
    <p:sldId id="270" r:id="rId12"/>
    <p:sldId id="268" r:id="rId13"/>
    <p:sldId id="265" r:id="rId14"/>
    <p:sldId id="269" r:id="rId15"/>
    <p:sldId id="259" r:id="rId16"/>
    <p:sldId id="277" r:id="rId17"/>
    <p:sldId id="271" r:id="rId18"/>
    <p:sldId id="273" r:id="rId19"/>
    <p:sldId id="266" r:id="rId20"/>
    <p:sldId id="267"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sz="2000" b="1" dirty="0" smtClean="0">
                <a:solidFill>
                  <a:schemeClr val="tx1"/>
                </a:solidFill>
              </a:rPr>
              <a:t>2005</a:t>
            </a:r>
            <a:r>
              <a:rPr lang="ja-JP" altLang="en-US" sz="2000" b="1" dirty="0" smtClean="0">
                <a:solidFill>
                  <a:schemeClr val="tx1"/>
                </a:solidFill>
              </a:rPr>
              <a:t>年</a:t>
            </a:r>
            <a:r>
              <a:rPr lang="en-US" altLang="ja-JP" sz="2000" b="1" dirty="0" smtClean="0">
                <a:solidFill>
                  <a:schemeClr val="tx1"/>
                </a:solidFill>
              </a:rPr>
              <a:t>12</a:t>
            </a:r>
            <a:r>
              <a:rPr lang="ja-JP" altLang="en-US" sz="2000" b="1" dirty="0" smtClean="0">
                <a:solidFill>
                  <a:schemeClr val="tx1"/>
                </a:solidFill>
              </a:rPr>
              <a:t>月</a:t>
            </a:r>
            <a:r>
              <a:rPr lang="en-US" altLang="ja-JP" sz="2000" b="1" dirty="0" smtClean="0">
                <a:solidFill>
                  <a:schemeClr val="tx1"/>
                </a:solidFill>
              </a:rPr>
              <a:t>Mo index</a:t>
            </a:r>
            <a:endParaRPr lang="en-US" altLang="ja-JP" sz="2000" b="1" dirty="0">
              <a:solidFill>
                <a:schemeClr val="tx1"/>
              </a:solidFill>
            </a:endParaRPr>
          </a:p>
        </c:rich>
      </c:tx>
      <c:layout>
        <c:manualLayout>
          <c:xMode val="edge"/>
          <c:yMode val="edge"/>
          <c:x val="0.30888884494678182"/>
          <c:y val="4.35729847494553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0"/>
          <c:order val="0"/>
          <c:tx>
            <c:strRef>
              <c:f>Sheet1!$C$2</c:f>
              <c:strCache>
                <c:ptCount val="1"/>
                <c:pt idx="0">
                  <c:v>Moindex</c:v>
                </c:pt>
              </c:strCache>
            </c:strRef>
          </c:tx>
          <c:spPr>
            <a:ln w="50800" cap="rnd">
              <a:solidFill>
                <a:schemeClr val="accent6">
                  <a:lumMod val="75000"/>
                </a:schemeClr>
              </a:solidFill>
              <a:round/>
            </a:ln>
            <a:effectLst/>
          </c:spPr>
          <c:marker>
            <c:symbol val="circle"/>
            <c:size val="5"/>
            <c:spPr>
              <a:solidFill>
                <a:schemeClr val="accent6">
                  <a:lumMod val="75000"/>
                </a:schemeClr>
              </a:solidFill>
              <a:ln w="57150">
                <a:solidFill>
                  <a:schemeClr val="accent6">
                    <a:lumMod val="75000"/>
                  </a:schemeClr>
                </a:solidFill>
              </a:ln>
              <a:effectLst/>
            </c:spPr>
          </c:marker>
          <c:xVal>
            <c:numRef>
              <c:f>Sheet1!$B$3:$B$29</c:f>
              <c:numCache>
                <c:formatCode>General</c:formatCode>
                <c:ptCount val="2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numCache>
            </c:numRef>
          </c:xVal>
          <c:yVal>
            <c:numRef>
              <c:f>Sheet1!$C$3:$C$29</c:f>
              <c:numCache>
                <c:formatCode>General</c:formatCode>
                <c:ptCount val="27"/>
                <c:pt idx="1">
                  <c:v>36.226700000000001</c:v>
                </c:pt>
                <c:pt idx="2">
                  <c:v>45.909599999999998</c:v>
                </c:pt>
                <c:pt idx="3">
                  <c:v>45.008200000000002</c:v>
                </c:pt>
                <c:pt idx="4">
                  <c:v>42.367699999999999</c:v>
                </c:pt>
                <c:pt idx="5">
                  <c:v>23.396100000000001</c:v>
                </c:pt>
                <c:pt idx="6">
                  <c:v>12.8401</c:v>
                </c:pt>
                <c:pt idx="7">
                  <c:v>16.4968</c:v>
                </c:pt>
                <c:pt idx="8">
                  <c:v>26.6126</c:v>
                </c:pt>
                <c:pt idx="9">
                  <c:v>39.582999999999998</c:v>
                </c:pt>
                <c:pt idx="10">
                  <c:v>36.096600000000002</c:v>
                </c:pt>
                <c:pt idx="11">
                  <c:v>37.697499999999998</c:v>
                </c:pt>
                <c:pt idx="12">
                  <c:v>39.718800000000002</c:v>
                </c:pt>
                <c:pt idx="16">
                  <c:v>26.423400000000001</c:v>
                </c:pt>
                <c:pt idx="17">
                  <c:v>38.189100000000003</c:v>
                </c:pt>
                <c:pt idx="18">
                  <c:v>27.668299999999999</c:v>
                </c:pt>
                <c:pt idx="20">
                  <c:v>12.192399999999999</c:v>
                </c:pt>
                <c:pt idx="21">
                  <c:v>25.5809</c:v>
                </c:pt>
                <c:pt idx="24">
                  <c:v>35.759099999999997</c:v>
                </c:pt>
                <c:pt idx="25">
                  <c:v>45.723700000000001</c:v>
                </c:pt>
                <c:pt idx="26">
                  <c:v>30.8276</c:v>
                </c:pt>
              </c:numCache>
            </c:numRef>
          </c:yVal>
          <c:smooth val="0"/>
          <c:extLst xmlns:c16r2="http://schemas.microsoft.com/office/drawing/2015/06/chart">
            <c:ext xmlns:c16="http://schemas.microsoft.com/office/drawing/2014/chart" uri="{C3380CC4-5D6E-409C-BE32-E72D297353CC}">
              <c16:uniqueId val="{00000000-5E34-4373-B5E9-14DB92B82F23}"/>
            </c:ext>
          </c:extLst>
        </c:ser>
        <c:dLbls>
          <c:showLegendKey val="0"/>
          <c:showVal val="0"/>
          <c:showCatName val="0"/>
          <c:showSerName val="0"/>
          <c:showPercent val="0"/>
          <c:showBubbleSize val="0"/>
        </c:dLbls>
        <c:axId val="357166968"/>
        <c:axId val="357168536"/>
      </c:scatterChart>
      <c:valAx>
        <c:axId val="3571669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357168536"/>
        <c:crosses val="autoZero"/>
        <c:crossBetween val="midCat"/>
        <c:majorUnit val="2"/>
      </c:valAx>
      <c:valAx>
        <c:axId val="357168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357166968"/>
        <c:crosses val="autoZero"/>
        <c:crossBetween val="midCat"/>
      </c:valAx>
      <c:spPr>
        <a:noFill/>
        <a:ln>
          <a:solidFill>
            <a:schemeClr val="bg1">
              <a:lumMod val="6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53196D-E4F6-43A7-9F85-FD663E50F61C}" type="datetimeFigureOut">
              <a:rPr kumimoji="1" lang="ja-JP" altLang="en-US" smtClean="0"/>
              <a:t>2017/2/27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42BBF-7922-43E2-9F8F-641D2BC262BE}" type="slidenum">
              <a:rPr kumimoji="1" lang="ja-JP" altLang="en-US" smtClean="0"/>
              <a:t>‹#›</a:t>
            </a:fld>
            <a:endParaRPr kumimoji="1" lang="ja-JP" altLang="en-US"/>
          </a:p>
        </p:txBody>
      </p:sp>
    </p:spTree>
    <p:extLst>
      <p:ext uri="{BB962C8B-B14F-4D97-AF65-F5344CB8AC3E}">
        <p14:creationId xmlns:p14="http://schemas.microsoft.com/office/powerpoint/2010/main" val="286997290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mtClean="0"/>
              <a:t>ジオポ　→　日にち、翌日　→　</a:t>
            </a:r>
            <a:endParaRPr lang="en-US" altLang="ja-JP" smtClean="0"/>
          </a:p>
          <a:p>
            <a:endParaRPr lang="en-US" altLang="ja-JP" smtClean="0"/>
          </a:p>
          <a:p>
            <a:r>
              <a:rPr lang="ja-JP" altLang="en-US" smtClean="0"/>
              <a:t>この結果が現れる特徴的な場があることが分かった</a:t>
            </a:r>
            <a:endParaRPr kumimoji="1" lang="ja-JP" altLang="en-US"/>
          </a:p>
        </p:txBody>
      </p:sp>
      <p:sp>
        <p:nvSpPr>
          <p:cNvPr id="4" name="スライド番号プレースホルダー 3"/>
          <p:cNvSpPr>
            <a:spLocks noGrp="1"/>
          </p:cNvSpPr>
          <p:nvPr>
            <p:ph type="sldNum" sz="quarter" idx="10"/>
          </p:nvPr>
        </p:nvSpPr>
        <p:spPr/>
        <p:txBody>
          <a:bodyPr/>
          <a:lstStyle/>
          <a:p>
            <a:fld id="{61608A64-15B5-4F75-A731-36580A45F1EC}" type="slidenum">
              <a:rPr kumimoji="1" lang="ja-JP" altLang="en-US" smtClean="0"/>
              <a:t>4</a:t>
            </a:fld>
            <a:endParaRPr kumimoji="1" lang="ja-JP" altLang="en-US"/>
          </a:p>
        </p:txBody>
      </p:sp>
    </p:spTree>
    <p:extLst>
      <p:ext uri="{BB962C8B-B14F-4D97-AF65-F5344CB8AC3E}">
        <p14:creationId xmlns:p14="http://schemas.microsoft.com/office/powerpoint/2010/main" val="377721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smtClean="0"/>
              <a:t>もう一つ低気圧の発達によって引き起こされるものとして次のものがあります </a:t>
            </a:r>
          </a:p>
          <a:p>
            <a:endParaRPr kumimoji="1" lang="ja-JP" altLang="en-US"/>
          </a:p>
        </p:txBody>
      </p:sp>
      <p:sp>
        <p:nvSpPr>
          <p:cNvPr id="4" name="スライド番号プレースホルダー 3"/>
          <p:cNvSpPr>
            <a:spLocks noGrp="1"/>
          </p:cNvSpPr>
          <p:nvPr>
            <p:ph type="sldNum" sz="quarter" idx="10"/>
          </p:nvPr>
        </p:nvSpPr>
        <p:spPr/>
        <p:txBody>
          <a:bodyPr/>
          <a:lstStyle/>
          <a:p>
            <a:fld id="{61608A64-15B5-4F75-A731-36580A45F1EC}" type="slidenum">
              <a:rPr kumimoji="1" lang="ja-JP" altLang="en-US" smtClean="0"/>
              <a:t>7</a:t>
            </a:fld>
            <a:endParaRPr kumimoji="1" lang="ja-JP" altLang="en-US"/>
          </a:p>
        </p:txBody>
      </p:sp>
    </p:spTree>
    <p:extLst>
      <p:ext uri="{BB962C8B-B14F-4D97-AF65-F5344CB8AC3E}">
        <p14:creationId xmlns:p14="http://schemas.microsoft.com/office/powerpoint/2010/main" val="3802427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示唆した。これまで着目されていない筋状雲が総観規模に与える影響が明らかになりました</a:t>
            </a:r>
            <a:endParaRPr kumimoji="1" lang="en-US" altLang="ja-JP" smtClean="0"/>
          </a:p>
        </p:txBody>
      </p:sp>
      <p:sp>
        <p:nvSpPr>
          <p:cNvPr id="4" name="スライド番号プレースホルダー 3"/>
          <p:cNvSpPr>
            <a:spLocks noGrp="1"/>
          </p:cNvSpPr>
          <p:nvPr>
            <p:ph type="sldNum" sz="quarter" idx="10"/>
          </p:nvPr>
        </p:nvSpPr>
        <p:spPr/>
        <p:txBody>
          <a:bodyPr/>
          <a:lstStyle/>
          <a:p>
            <a:fld id="{61608A64-15B5-4F75-A731-36580A45F1EC}" type="slidenum">
              <a:rPr kumimoji="1" lang="ja-JP" altLang="en-US" smtClean="0"/>
              <a:t>15</a:t>
            </a:fld>
            <a:endParaRPr kumimoji="1" lang="ja-JP" altLang="en-US"/>
          </a:p>
        </p:txBody>
      </p:sp>
    </p:spTree>
    <p:extLst>
      <p:ext uri="{BB962C8B-B14F-4D97-AF65-F5344CB8AC3E}">
        <p14:creationId xmlns:p14="http://schemas.microsoft.com/office/powerpoint/2010/main" val="7191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3DA4C0C9-B38A-4887-9CC4-3FD3C89B4C4F}"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276347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E2888BF-CE99-4F21-B0EB-D28E7C460887}"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205852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9E42608-7445-4631-85EC-15103626C959}"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895364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E307B22-6CC0-4238-9A3A-7B599CFFA568}"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304486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01217FF8-67B0-4110-89A6-326D98DFB589}" type="datetime1">
              <a:rPr kumimoji="1" lang="ja-JP" altLang="en-US" smtClean="0"/>
              <a:t>2017/2/27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273890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D6D7A1-164C-4767-B1C7-0B3F1800A718}"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17952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E7459BE-8EDC-4F4D-9FD4-F70D1D910430}" type="datetime1">
              <a:rPr kumimoji="1" lang="ja-JP" altLang="en-US" smtClean="0"/>
              <a:t>2017/2/27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361542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A235823-A9C4-4C18-B483-EAE5DBAB2458}" type="datetime1">
              <a:rPr kumimoji="1" lang="ja-JP" altLang="en-US" smtClean="0"/>
              <a:t>2017/2/27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61198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B963C0-B4FF-45EB-8E66-0417F73AAAFF}" type="datetime1">
              <a:rPr kumimoji="1" lang="ja-JP" altLang="en-US" smtClean="0"/>
              <a:t>2017/2/27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60308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A9B6F28-B26D-4C4E-A5E1-995C4451A406}"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2995787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6793EB0-ABA3-44F6-9C7F-2384C68A0EF1}" type="datetime1">
              <a:rPr kumimoji="1" lang="ja-JP" altLang="en-US" smtClean="0"/>
              <a:t>2017/2/27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425429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E259E-F566-4C7E-981D-532BFA191D0A}" type="datetime1">
              <a:rPr kumimoji="1" lang="ja-JP" altLang="en-US" smtClean="0"/>
              <a:t>2017/2/27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B452C-AE74-4C74-BCE7-637539504C3A}" type="slidenum">
              <a:rPr kumimoji="1" lang="ja-JP" altLang="en-US" smtClean="0"/>
              <a:t>‹#›</a:t>
            </a:fld>
            <a:endParaRPr kumimoji="1" lang="ja-JP" altLang="en-US"/>
          </a:p>
        </p:txBody>
      </p:sp>
    </p:spTree>
    <p:extLst>
      <p:ext uri="{BB962C8B-B14F-4D97-AF65-F5344CB8AC3E}">
        <p14:creationId xmlns:p14="http://schemas.microsoft.com/office/powerpoint/2010/main" val="297795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50.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dirty="0"/>
          </a:p>
        </p:txBody>
      </p:sp>
      <p:pic>
        <p:nvPicPr>
          <p:cNvPr id="4" name="図 3" descr="... / 樹木, 雪, 冬, EPS ID:2014100817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26"/>
            <a:ext cx="9143999" cy="6858000"/>
          </a:xfrm>
          <a:prstGeom prst="rect">
            <a:avLst/>
          </a:prstGeom>
          <a:noFill/>
          <a:effectLst>
            <a:glow rad="127000">
              <a:schemeClr val="accent1"/>
            </a:glow>
            <a:reflection endPos="0" dist="50800" dir="5400000" sy="-100000" algn="bl" rotWithShape="0"/>
            <a:softEdge rad="127000"/>
          </a:effectLst>
        </p:spPr>
      </p:pic>
      <p:sp>
        <p:nvSpPr>
          <p:cNvPr id="6" name="サブタイトル 2"/>
          <p:cNvSpPr txBox="1">
            <a:spLocks/>
          </p:cNvSpPr>
          <p:nvPr/>
        </p:nvSpPr>
        <p:spPr>
          <a:xfrm>
            <a:off x="1372167" y="4723044"/>
            <a:ext cx="7543800" cy="85725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b="1" dirty="0" smtClean="0"/>
              <a:t>気象気候ダイナミクス研究室</a:t>
            </a:r>
            <a:endParaRPr lang="en-US" altLang="ja-JP" b="1" dirty="0" smtClean="0"/>
          </a:p>
          <a:p>
            <a:pPr algn="r"/>
            <a:r>
              <a:rPr lang="ja-JP" altLang="en-US" b="1" dirty="0" smtClean="0"/>
              <a:t>４年</a:t>
            </a:r>
            <a:endParaRPr lang="en-US" altLang="ja-JP" b="1" dirty="0" smtClean="0"/>
          </a:p>
          <a:p>
            <a:pPr algn="r"/>
            <a:r>
              <a:rPr lang="ja-JP" altLang="en-US" b="1" dirty="0" smtClean="0"/>
              <a:t>山本雪乃</a:t>
            </a:r>
            <a:endParaRPr lang="ja-JP" altLang="en-US" b="1" dirty="0"/>
          </a:p>
        </p:txBody>
      </p:sp>
      <p:sp>
        <p:nvSpPr>
          <p:cNvPr id="7" name="テキスト ボックス 6"/>
          <p:cNvSpPr txBox="1"/>
          <p:nvPr/>
        </p:nvSpPr>
        <p:spPr>
          <a:xfrm>
            <a:off x="-74815" y="1607217"/>
            <a:ext cx="9218815" cy="1569660"/>
          </a:xfrm>
          <a:prstGeom prst="rect">
            <a:avLst/>
          </a:prstGeom>
          <a:noFill/>
        </p:spPr>
        <p:txBody>
          <a:bodyPr wrap="square" rtlCol="0">
            <a:spAutoFit/>
          </a:bodyPr>
          <a:lstStyle/>
          <a:p>
            <a:pPr algn="ctr"/>
            <a:r>
              <a:rPr kumimoji="1" lang="ja-JP" altLang="en-US" sz="3200" b="1" dirty="0" smtClean="0">
                <a:latin typeface="HG創英角ｺﾞｼｯｸUB" panose="020B0909000000000000" pitchFamily="49" charset="-128"/>
                <a:ea typeface="HG創英角ｺﾞｼｯｸUB" panose="020B0909000000000000" pitchFamily="49" charset="-128"/>
              </a:rPr>
              <a:t>冬季モンスーンによる</a:t>
            </a:r>
            <a:endParaRPr kumimoji="1" lang="en-US" altLang="ja-JP" sz="3200" b="1" dirty="0" smtClean="0">
              <a:latin typeface="HG創英角ｺﾞｼｯｸUB" panose="020B0909000000000000" pitchFamily="49" charset="-128"/>
              <a:ea typeface="HG創英角ｺﾞｼｯｸUB" panose="020B0909000000000000" pitchFamily="49" charset="-128"/>
            </a:endParaRPr>
          </a:p>
          <a:p>
            <a:pPr algn="ctr"/>
            <a:r>
              <a:rPr lang="ja-JP" altLang="en-US" sz="3200" b="1" dirty="0" smtClean="0">
                <a:latin typeface="HG創英角ｺﾞｼｯｸUB" panose="020B0909000000000000" pitchFamily="49" charset="-128"/>
                <a:ea typeface="HG創英角ｺﾞｼｯｸUB" panose="020B0909000000000000" pitchFamily="49" charset="-128"/>
              </a:rPr>
              <a:t>日本海筋状雲群がもたらす総観規模低気圧の強化</a:t>
            </a:r>
            <a:endParaRPr lang="en-US" altLang="ja-JP" sz="3200" b="1" dirty="0" smtClean="0">
              <a:latin typeface="HG創英角ｺﾞｼｯｸUB" panose="020B0909000000000000" pitchFamily="49" charset="-128"/>
              <a:ea typeface="HG創英角ｺﾞｼｯｸUB" panose="020B0909000000000000" pitchFamily="49" charset="-128"/>
            </a:endParaRPr>
          </a:p>
          <a:p>
            <a:pPr algn="ctr"/>
            <a:r>
              <a:rPr kumimoji="1" lang="ja-JP" altLang="en-US" sz="3200" b="1" dirty="0" smtClean="0">
                <a:latin typeface="HG創英角ｺﾞｼｯｸUB" panose="020B0909000000000000" pitchFamily="49" charset="-128"/>
                <a:ea typeface="HG創英角ｺﾞｼｯｸUB" panose="020B0909000000000000" pitchFamily="49" charset="-128"/>
              </a:rPr>
              <a:t>～その低気圧はモンスーンを強める～</a:t>
            </a:r>
            <a:endParaRPr kumimoji="1" lang="ja-JP" altLang="en-US" sz="3200" b="1" dirty="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2730360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7AB452C-AE74-4C74-BCE7-637539504C3A}" type="slidenum">
              <a:rPr kumimoji="1" lang="ja-JP" altLang="en-US" smtClean="0"/>
              <a:t>10</a:t>
            </a:fld>
            <a:endParaRPr kumimoji="1" lang="ja-JP" altLang="en-US"/>
          </a:p>
        </p:txBody>
      </p:sp>
      <p:sp>
        <p:nvSpPr>
          <p:cNvPr id="3" name="角丸四角形 2"/>
          <p:cNvSpPr/>
          <p:nvPr/>
        </p:nvSpPr>
        <p:spPr>
          <a:xfrm>
            <a:off x="119938" y="77256"/>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407205" y="89650"/>
            <a:ext cx="3425141" cy="523220"/>
          </a:xfrm>
          <a:prstGeom prst="rect">
            <a:avLst/>
          </a:prstGeom>
          <a:noFill/>
        </p:spPr>
        <p:txBody>
          <a:bodyPr wrap="square" rtlCol="0">
            <a:spAutoFit/>
          </a:bodyPr>
          <a:lstStyle/>
          <a:p>
            <a:r>
              <a:rPr lang="en-US" altLang="ja-JP" sz="2800" b="1" dirty="0" smtClean="0"/>
              <a:t>2</a:t>
            </a:r>
            <a:r>
              <a:rPr kumimoji="1" lang="en-US" altLang="ja-JP" sz="2800" b="1" dirty="0" smtClean="0"/>
              <a:t>way</a:t>
            </a:r>
            <a:r>
              <a:rPr lang="ja-JP" altLang="en-US" sz="2800" b="1" dirty="0" smtClean="0"/>
              <a:t>−</a:t>
            </a:r>
            <a:r>
              <a:rPr lang="en-US" altLang="ja-JP" sz="2800" b="1" dirty="0" err="1" smtClean="0"/>
              <a:t>No_nesting</a:t>
            </a:r>
            <a:endParaRPr kumimoji="1" lang="ja-JP" altLang="en-US" sz="2800" b="1" dirty="0"/>
          </a:p>
        </p:txBody>
      </p:sp>
      <p:sp>
        <p:nvSpPr>
          <p:cNvPr id="5" name="テキスト ボックス 4"/>
          <p:cNvSpPr txBox="1"/>
          <p:nvPr/>
        </p:nvSpPr>
        <p:spPr>
          <a:xfrm>
            <a:off x="4307780" y="168387"/>
            <a:ext cx="4359317" cy="461665"/>
          </a:xfrm>
          <a:prstGeom prst="rect">
            <a:avLst/>
          </a:prstGeom>
          <a:noFill/>
        </p:spPr>
        <p:txBody>
          <a:bodyPr wrap="square" rtlCol="0">
            <a:spAutoFit/>
          </a:bodyPr>
          <a:lstStyle/>
          <a:p>
            <a:r>
              <a:rPr lang="ja-JP" altLang="en-US" sz="2400" b="1" dirty="0"/>
              <a:t>ジオポテンシャル</a:t>
            </a:r>
            <a:r>
              <a:rPr lang="ja-JP" altLang="en-US" sz="2400" b="1" dirty="0" smtClean="0"/>
              <a:t>高度偏差</a:t>
            </a:r>
            <a:r>
              <a:rPr lang="en-US" altLang="ja-JP" sz="2400" b="1" dirty="0" smtClean="0"/>
              <a:t>(m)</a:t>
            </a:r>
            <a:endParaRPr kumimoji="1" lang="ja-JP" altLang="en-US" sz="2400" b="1" dirty="0"/>
          </a:p>
        </p:txBody>
      </p:sp>
      <p:sp>
        <p:nvSpPr>
          <p:cNvPr id="6" name="テキスト ボックス 5"/>
          <p:cNvSpPr txBox="1"/>
          <p:nvPr/>
        </p:nvSpPr>
        <p:spPr>
          <a:xfrm>
            <a:off x="0" y="6542178"/>
            <a:ext cx="7044744" cy="369332"/>
          </a:xfrm>
          <a:prstGeom prst="rect">
            <a:avLst/>
          </a:prstGeom>
          <a:noFill/>
        </p:spPr>
        <p:txBody>
          <a:bodyPr wrap="square" rtlCol="0">
            <a:spAutoFit/>
          </a:bodyPr>
          <a:lstStyle/>
          <a:p>
            <a:r>
              <a:rPr kumimoji="1" lang="ja-JP" altLang="en-US" b="1" dirty="0" smtClean="0"/>
              <a:t>線：</a:t>
            </a:r>
            <a:r>
              <a:rPr kumimoji="1" lang="en-US" altLang="ja-JP" b="1" dirty="0" smtClean="0"/>
              <a:t>2way</a:t>
            </a:r>
            <a:r>
              <a:rPr kumimoji="1" lang="ja-JP" altLang="en-US" b="1" dirty="0" smtClean="0"/>
              <a:t>のジオポテンシャル高度　色：</a:t>
            </a:r>
            <a:r>
              <a:rPr kumimoji="1" lang="en-US" altLang="ja-JP" b="1" dirty="0" smtClean="0"/>
              <a:t>2way-Nonesting</a:t>
            </a:r>
            <a:r>
              <a:rPr kumimoji="1" lang="ja-JP" altLang="en-US" b="1" dirty="0" smtClean="0"/>
              <a:t>の差</a:t>
            </a:r>
            <a:endParaRPr kumimoji="1" lang="ja-JP" altLang="en-US" b="1" dirty="0"/>
          </a:p>
        </p:txBody>
      </p:sp>
      <p:sp>
        <p:nvSpPr>
          <p:cNvPr id="7" name="テキスト ボックス 6"/>
          <p:cNvSpPr txBox="1"/>
          <p:nvPr/>
        </p:nvSpPr>
        <p:spPr>
          <a:xfrm>
            <a:off x="7445485" y="629656"/>
            <a:ext cx="1890522" cy="369332"/>
          </a:xfrm>
          <a:prstGeom prst="rect">
            <a:avLst/>
          </a:prstGeom>
          <a:noFill/>
        </p:spPr>
        <p:txBody>
          <a:bodyPr wrap="square" rtlCol="0">
            <a:spAutoFit/>
          </a:bodyPr>
          <a:lstStyle/>
          <a:p>
            <a:pPr algn="ctr"/>
            <a:r>
              <a:rPr lang="ja-JP" altLang="en-US" b="1" smtClean="0">
                <a:solidFill>
                  <a:srgbClr val="FF0000"/>
                </a:solidFill>
              </a:rPr>
              <a:t>雲</a:t>
            </a:r>
            <a:r>
              <a:rPr lang="ja-JP" altLang="en-US" b="1" dirty="0">
                <a:solidFill>
                  <a:srgbClr val="FF0000"/>
                </a:solidFill>
              </a:rPr>
              <a:t>発生</a:t>
            </a:r>
            <a:r>
              <a:rPr lang="ja-JP" altLang="en-US" b="1" dirty="0" smtClean="0">
                <a:solidFill>
                  <a:srgbClr val="FF0000"/>
                </a:solidFill>
              </a:rPr>
              <a:t>の翌日</a:t>
            </a:r>
            <a:endParaRPr kumimoji="1" lang="ja-JP" altLang="en-US" b="1" dirty="0">
              <a:solidFill>
                <a:srgbClr val="FF0000"/>
              </a:solidFill>
            </a:endParaRPr>
          </a:p>
        </p:txBody>
      </p:sp>
      <p:sp>
        <p:nvSpPr>
          <p:cNvPr id="10" name="角丸四角形 9"/>
          <p:cNvSpPr/>
          <p:nvPr/>
        </p:nvSpPr>
        <p:spPr>
          <a:xfrm>
            <a:off x="329279" y="914156"/>
            <a:ext cx="1174201" cy="359356"/>
          </a:xfrm>
          <a:prstGeom prst="round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rPr>
              <a:t>500hPa</a:t>
            </a:r>
            <a:endParaRPr kumimoji="1" lang="ja-JP" altLang="en-US" sz="2400" b="1" dirty="0">
              <a:solidFill>
                <a:schemeClr val="tx1"/>
              </a:solidFill>
            </a:endParaRPr>
          </a:p>
        </p:txBody>
      </p:sp>
      <p:grpSp>
        <p:nvGrpSpPr>
          <p:cNvPr id="15" name="グループ化 14"/>
          <p:cNvGrpSpPr/>
          <p:nvPr/>
        </p:nvGrpSpPr>
        <p:grpSpPr>
          <a:xfrm>
            <a:off x="119938" y="1311002"/>
            <a:ext cx="4455913" cy="3556682"/>
            <a:chOff x="4621584" y="1269438"/>
            <a:chExt cx="4455913" cy="3556682"/>
          </a:xfrm>
        </p:grpSpPr>
        <p:sp>
          <p:nvSpPr>
            <p:cNvPr id="8" name="テキスト ボックス 7"/>
            <p:cNvSpPr txBox="1"/>
            <p:nvPr/>
          </p:nvSpPr>
          <p:spPr>
            <a:xfrm>
              <a:off x="6005126" y="1269438"/>
              <a:ext cx="1688830" cy="461665"/>
            </a:xfrm>
            <a:prstGeom prst="rect">
              <a:avLst/>
            </a:prstGeom>
            <a:noFill/>
          </p:spPr>
          <p:txBody>
            <a:bodyPr wrap="square" rtlCol="0">
              <a:spAutoFit/>
            </a:bodyPr>
            <a:lstStyle/>
            <a:p>
              <a:r>
                <a:rPr kumimoji="1" lang="en-US" altLang="ja-JP" sz="2400" b="1" dirty="0" smtClean="0"/>
                <a:t>2014/12/17</a:t>
              </a:r>
              <a:endParaRPr kumimoji="1" lang="ja-JP" altLang="en-US" sz="2400" b="1"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584" y="1731103"/>
              <a:ext cx="4455913" cy="3095017"/>
            </a:xfrm>
            <a:prstGeom prst="rect">
              <a:avLst/>
            </a:prstGeom>
          </p:spPr>
        </p:pic>
        <p:sp>
          <p:nvSpPr>
            <p:cNvPr id="14" name="正方形/長方形 13"/>
            <p:cNvSpPr/>
            <p:nvPr/>
          </p:nvSpPr>
          <p:spPr>
            <a:xfrm>
              <a:off x="5981880" y="3285034"/>
              <a:ext cx="684927" cy="356057"/>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grpSp>
      <p:pic>
        <p:nvPicPr>
          <p:cNvPr id="16" name="図 15"/>
          <p:cNvPicPr>
            <a:picLocks noChangeAspect="1"/>
          </p:cNvPicPr>
          <p:nvPr/>
        </p:nvPicPr>
        <p:blipFill rotWithShape="1">
          <a:blip r:embed="rId3" cstate="print">
            <a:extLst>
              <a:ext uri="{28A0092B-C50C-407E-A947-70E740481C1C}">
                <a14:useLocalDpi xmlns:a14="http://schemas.microsoft.com/office/drawing/2010/main" val="0"/>
              </a:ext>
            </a:extLst>
          </a:blip>
          <a:srcRect r="8329"/>
          <a:stretch/>
        </p:blipFill>
        <p:spPr>
          <a:xfrm>
            <a:off x="4832346" y="1693882"/>
            <a:ext cx="3783127" cy="2937777"/>
          </a:xfrm>
          <a:prstGeom prst="rect">
            <a:avLst/>
          </a:prstGeom>
        </p:spPr>
      </p:pic>
      <p:sp>
        <p:nvSpPr>
          <p:cNvPr id="17" name="正方形/長方形 16"/>
          <p:cNvSpPr/>
          <p:nvPr/>
        </p:nvSpPr>
        <p:spPr>
          <a:xfrm>
            <a:off x="5911850" y="3255151"/>
            <a:ext cx="637810" cy="300812"/>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18" name="テキスト ボックス 17"/>
          <p:cNvSpPr txBox="1"/>
          <p:nvPr/>
        </p:nvSpPr>
        <p:spPr>
          <a:xfrm>
            <a:off x="5894766" y="1261565"/>
            <a:ext cx="2299955" cy="461665"/>
          </a:xfrm>
          <a:prstGeom prst="rect">
            <a:avLst/>
          </a:prstGeom>
          <a:noFill/>
        </p:spPr>
        <p:txBody>
          <a:bodyPr wrap="square" rtlCol="0">
            <a:spAutoFit/>
          </a:bodyPr>
          <a:lstStyle/>
          <a:p>
            <a:r>
              <a:rPr kumimoji="1" lang="en-US" altLang="ja-JP" sz="2400" b="1" dirty="0" smtClean="0"/>
              <a:t>2015/01/01</a:t>
            </a:r>
            <a:endParaRPr kumimoji="1" lang="ja-JP" altLang="en-US" sz="2400" b="1" dirty="0"/>
          </a:p>
        </p:txBody>
      </p:sp>
      <p:sp>
        <p:nvSpPr>
          <p:cNvPr id="19" name="テキスト ボックス 18"/>
          <p:cNvSpPr txBox="1"/>
          <p:nvPr/>
        </p:nvSpPr>
        <p:spPr>
          <a:xfrm>
            <a:off x="5933611" y="4956549"/>
            <a:ext cx="2275736" cy="461665"/>
          </a:xfrm>
          <a:prstGeom prst="rect">
            <a:avLst/>
          </a:prstGeom>
          <a:noFill/>
        </p:spPr>
        <p:txBody>
          <a:bodyPr wrap="square" rtlCol="0">
            <a:spAutoFit/>
          </a:bodyPr>
          <a:lstStyle/>
          <a:p>
            <a:r>
              <a:rPr lang="ja-JP" altLang="en-US" sz="2400" b="1" dirty="0" smtClean="0">
                <a:solidFill>
                  <a:srgbClr val="FF0000"/>
                </a:solidFill>
              </a:rPr>
              <a:t>遠隔影響なし</a:t>
            </a:r>
            <a:endParaRPr kumimoji="1" lang="ja-JP" altLang="en-US" sz="2400" b="1" dirty="0">
              <a:solidFill>
                <a:srgbClr val="FF0000"/>
              </a:solidFill>
            </a:endParaRPr>
          </a:p>
        </p:txBody>
      </p:sp>
      <p:sp>
        <p:nvSpPr>
          <p:cNvPr id="20" name="テキスト ボックス 19"/>
          <p:cNvSpPr txBox="1"/>
          <p:nvPr/>
        </p:nvSpPr>
        <p:spPr>
          <a:xfrm>
            <a:off x="1503480" y="4998533"/>
            <a:ext cx="2080419" cy="461665"/>
          </a:xfrm>
          <a:prstGeom prst="rect">
            <a:avLst/>
          </a:prstGeom>
          <a:noFill/>
        </p:spPr>
        <p:txBody>
          <a:bodyPr wrap="square" rtlCol="0">
            <a:spAutoFit/>
          </a:bodyPr>
          <a:lstStyle/>
          <a:p>
            <a:r>
              <a:rPr lang="ja-JP" altLang="en-US" sz="2400" b="1" dirty="0" smtClean="0">
                <a:solidFill>
                  <a:srgbClr val="FF0000"/>
                </a:solidFill>
              </a:rPr>
              <a:t>遠隔影響あり</a:t>
            </a:r>
            <a:endParaRPr kumimoji="1" lang="ja-JP" altLang="en-US" sz="2400" b="1" dirty="0">
              <a:solidFill>
                <a:srgbClr val="FF0000"/>
              </a:solidFill>
            </a:endParaRPr>
          </a:p>
        </p:txBody>
      </p:sp>
    </p:spTree>
    <p:extLst>
      <p:ext uri="{BB962C8B-B14F-4D97-AF65-F5344CB8AC3E}">
        <p14:creationId xmlns:p14="http://schemas.microsoft.com/office/powerpoint/2010/main" val="142400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48463" y="75559"/>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439669" y="127029"/>
            <a:ext cx="5617835" cy="461665"/>
          </a:xfrm>
          <a:prstGeom prst="rect">
            <a:avLst/>
          </a:prstGeom>
          <a:noFill/>
        </p:spPr>
        <p:txBody>
          <a:bodyPr wrap="square" rtlCol="0">
            <a:spAutoFit/>
          </a:bodyPr>
          <a:lstStyle/>
          <a:p>
            <a:r>
              <a:rPr lang="ja-JP" altLang="en-US" sz="2400" b="1" dirty="0" smtClean="0"/>
              <a:t>日平均ジオポテンシャル高度の偏差</a:t>
            </a:r>
            <a:r>
              <a:rPr lang="en-US" altLang="ja-JP" sz="2400" b="1" dirty="0" smtClean="0"/>
              <a:t>(m)</a:t>
            </a:r>
            <a:endParaRPr kumimoji="1" lang="ja-JP" altLang="en-US" sz="2400" b="1" dirty="0"/>
          </a:p>
        </p:txBody>
      </p:sp>
      <p:grpSp>
        <p:nvGrpSpPr>
          <p:cNvPr id="11" name="グループ化 10"/>
          <p:cNvGrpSpPr/>
          <p:nvPr/>
        </p:nvGrpSpPr>
        <p:grpSpPr>
          <a:xfrm>
            <a:off x="4455622" y="5458277"/>
            <a:ext cx="4240503" cy="998933"/>
            <a:chOff x="448481" y="-639"/>
            <a:chExt cx="3069462" cy="990372"/>
          </a:xfrm>
        </p:grpSpPr>
        <p:sp>
          <p:nvSpPr>
            <p:cNvPr id="12" name="角丸四角形 11"/>
            <p:cNvSpPr/>
            <p:nvPr/>
          </p:nvSpPr>
          <p:spPr>
            <a:xfrm>
              <a:off x="448481" y="-639"/>
              <a:ext cx="3069462" cy="990372"/>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角丸四角形 4"/>
            <p:cNvSpPr txBox="1"/>
            <p:nvPr/>
          </p:nvSpPr>
          <p:spPr>
            <a:xfrm>
              <a:off x="546297" y="93206"/>
              <a:ext cx="2755757" cy="8378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ja-JP" altLang="en-US" sz="2400" b="1" dirty="0" smtClean="0"/>
                <a:t>日本海上空での</a:t>
              </a:r>
              <a:endParaRPr lang="en-US" altLang="ja-JP" sz="2400" b="1" dirty="0" smtClean="0"/>
            </a:p>
            <a:p>
              <a:pPr lvl="0" algn="ctr" defTabSz="800100">
                <a:lnSpc>
                  <a:spcPct val="90000"/>
                </a:lnSpc>
                <a:spcBef>
                  <a:spcPct val="0"/>
                </a:spcBef>
                <a:spcAft>
                  <a:spcPts val="0"/>
                </a:spcAft>
              </a:pPr>
              <a:r>
                <a:rPr lang="ja-JP" altLang="en-US" sz="2400" b="1" dirty="0" smtClean="0"/>
                <a:t>低圧偏差は見られない</a:t>
              </a:r>
            </a:p>
          </p:txBody>
        </p:sp>
      </p:grpSp>
      <p:sp>
        <p:nvSpPr>
          <p:cNvPr id="14" name="テキスト ボックス 13"/>
          <p:cNvSpPr txBox="1"/>
          <p:nvPr/>
        </p:nvSpPr>
        <p:spPr>
          <a:xfrm>
            <a:off x="18378" y="6521548"/>
            <a:ext cx="6473861" cy="307777"/>
          </a:xfrm>
          <a:prstGeom prst="rect">
            <a:avLst/>
          </a:prstGeom>
          <a:noFill/>
        </p:spPr>
        <p:txBody>
          <a:bodyPr wrap="square" rtlCol="0">
            <a:spAutoFit/>
          </a:bodyPr>
          <a:lstStyle/>
          <a:p>
            <a:r>
              <a:rPr kumimoji="1" lang="ja-JP" altLang="en-US" sz="1400" b="1" dirty="0" smtClean="0"/>
              <a:t>線 </a:t>
            </a:r>
            <a:r>
              <a:rPr kumimoji="1" lang="en-US" altLang="ja-JP" sz="1400" b="1" dirty="0" smtClean="0"/>
              <a:t>: </a:t>
            </a:r>
            <a:r>
              <a:rPr kumimoji="1" lang="ja-JP" altLang="en-US" sz="1400" b="1" dirty="0" smtClean="0"/>
              <a:t>日平均気候値　色：</a:t>
            </a:r>
            <a:r>
              <a:rPr lang="ja-JP" altLang="en-US" sz="1400" b="1" dirty="0"/>
              <a:t>ジオポテンシャル</a:t>
            </a:r>
            <a:r>
              <a:rPr lang="ja-JP" altLang="en-US" sz="1400" b="1" dirty="0" smtClean="0"/>
              <a:t>高度偏差</a:t>
            </a:r>
            <a:endParaRPr kumimoji="1" lang="ja-JP" altLang="en-US" sz="1400" b="1" dirty="0"/>
          </a:p>
        </p:txBody>
      </p:sp>
      <p:sp>
        <p:nvSpPr>
          <p:cNvPr id="15" name="テキスト ボックス 14"/>
          <p:cNvSpPr txBox="1"/>
          <p:nvPr/>
        </p:nvSpPr>
        <p:spPr>
          <a:xfrm>
            <a:off x="5949412" y="588694"/>
            <a:ext cx="2903643" cy="646331"/>
          </a:xfrm>
          <a:prstGeom prst="rect">
            <a:avLst/>
          </a:prstGeom>
          <a:noFill/>
        </p:spPr>
        <p:txBody>
          <a:bodyPr wrap="square" rtlCol="0">
            <a:spAutoFit/>
          </a:bodyPr>
          <a:lstStyle/>
          <a:p>
            <a:r>
              <a:rPr lang="ja-JP" altLang="en-US" b="1" dirty="0" smtClean="0"/>
              <a:t>使用再解析データ　</a:t>
            </a:r>
            <a:r>
              <a:rPr lang="en-US" altLang="ja-JP" b="1" dirty="0" smtClean="0"/>
              <a:t>JRA-55</a:t>
            </a:r>
          </a:p>
          <a:p>
            <a:endParaRPr kumimoji="1" lang="ja-JP" altLang="en-US" b="1" dirty="0"/>
          </a:p>
        </p:txBody>
      </p:sp>
      <p:sp>
        <p:nvSpPr>
          <p:cNvPr id="16" name="スライド番号プレースホルダー 15"/>
          <p:cNvSpPr>
            <a:spLocks noGrp="1"/>
          </p:cNvSpPr>
          <p:nvPr>
            <p:ph type="sldNum" sz="quarter" idx="12"/>
          </p:nvPr>
        </p:nvSpPr>
        <p:spPr>
          <a:xfrm>
            <a:off x="7057504" y="6492875"/>
            <a:ext cx="2057400" cy="365125"/>
          </a:xfrm>
        </p:spPr>
        <p:txBody>
          <a:bodyPr/>
          <a:lstStyle/>
          <a:p>
            <a:fld id="{039CE57A-AE85-45BB-B33C-6FF7A959CA3C}" type="slidenum">
              <a:rPr kumimoji="1" lang="ja-JP" altLang="en-US" smtClean="0">
                <a:solidFill>
                  <a:schemeClr val="tx1"/>
                </a:solidFill>
              </a:rPr>
              <a:t>11</a:t>
            </a:fld>
            <a:endParaRPr kumimoji="1" lang="ja-JP" altLang="en-US" dirty="0">
              <a:solidFill>
                <a:schemeClr val="tx1"/>
              </a:solidFill>
            </a:endParaRPr>
          </a:p>
        </p:txBody>
      </p:sp>
      <p:sp>
        <p:nvSpPr>
          <p:cNvPr id="21" name="テキスト ボックス 20"/>
          <p:cNvSpPr txBox="1"/>
          <p:nvPr/>
        </p:nvSpPr>
        <p:spPr>
          <a:xfrm>
            <a:off x="4870092" y="1091797"/>
            <a:ext cx="3101813" cy="461665"/>
          </a:xfrm>
          <a:prstGeom prst="rect">
            <a:avLst/>
          </a:prstGeom>
          <a:noFill/>
        </p:spPr>
        <p:txBody>
          <a:bodyPr wrap="square" rtlCol="0">
            <a:spAutoFit/>
          </a:bodyPr>
          <a:lstStyle/>
          <a:p>
            <a:r>
              <a:rPr lang="ja-JP" altLang="en-US" sz="2400" b="1" dirty="0" smtClean="0">
                <a:solidFill>
                  <a:srgbClr val="FF0000"/>
                </a:solidFill>
              </a:rPr>
              <a:t>遠隔影響がない事例</a:t>
            </a:r>
            <a:endParaRPr kumimoji="1" lang="ja-JP" altLang="en-US" sz="2400" b="1" dirty="0">
              <a:solidFill>
                <a:srgbClr val="FF0000"/>
              </a:solidFill>
            </a:endParaRPr>
          </a:p>
        </p:txBody>
      </p:sp>
      <p:grpSp>
        <p:nvGrpSpPr>
          <p:cNvPr id="26" name="グループ化 25"/>
          <p:cNvGrpSpPr/>
          <p:nvPr/>
        </p:nvGrpSpPr>
        <p:grpSpPr>
          <a:xfrm>
            <a:off x="4710197" y="1613899"/>
            <a:ext cx="4080485" cy="3699138"/>
            <a:chOff x="408387" y="1224510"/>
            <a:chExt cx="4080485" cy="3699138"/>
          </a:xfrm>
        </p:grpSpPr>
        <p:pic>
          <p:nvPicPr>
            <p:cNvPr id="24" name="図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387" y="1423138"/>
              <a:ext cx="4080485" cy="3500510"/>
            </a:xfrm>
            <a:prstGeom prst="rect">
              <a:avLst/>
            </a:prstGeom>
          </p:spPr>
        </p:pic>
        <p:sp>
          <p:nvSpPr>
            <p:cNvPr id="25" name="角丸四角形 24"/>
            <p:cNvSpPr/>
            <p:nvPr/>
          </p:nvSpPr>
          <p:spPr>
            <a:xfrm>
              <a:off x="1537425" y="1224510"/>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rPr>
                <a:t>50</a:t>
              </a:r>
              <a:r>
                <a:rPr lang="en-US" altLang="ja-JP" sz="2000" b="1" dirty="0" smtClean="0">
                  <a:solidFill>
                    <a:schemeClr val="bg1"/>
                  </a:solidFill>
                </a:rPr>
                <a:t>0</a:t>
              </a:r>
              <a:r>
                <a:rPr kumimoji="1" lang="en-US" altLang="ja-JP" sz="2000" b="1" dirty="0" smtClean="0">
                  <a:solidFill>
                    <a:schemeClr val="bg1"/>
                  </a:solidFill>
                </a:rPr>
                <a:t>hpa</a:t>
              </a:r>
              <a:endParaRPr kumimoji="1" lang="ja-JP" altLang="en-US" sz="2000" b="1" dirty="0">
                <a:solidFill>
                  <a:schemeClr val="bg1"/>
                </a:solidFill>
              </a:endParaRPr>
            </a:p>
          </p:txBody>
        </p:sp>
      </p:grpSp>
      <p:sp>
        <p:nvSpPr>
          <p:cNvPr id="17" name="テキスト ボックス 16"/>
          <p:cNvSpPr txBox="1"/>
          <p:nvPr/>
        </p:nvSpPr>
        <p:spPr>
          <a:xfrm>
            <a:off x="757033" y="1100706"/>
            <a:ext cx="3101813" cy="461665"/>
          </a:xfrm>
          <a:prstGeom prst="rect">
            <a:avLst/>
          </a:prstGeom>
          <a:noFill/>
        </p:spPr>
        <p:txBody>
          <a:bodyPr wrap="square" rtlCol="0">
            <a:spAutoFit/>
          </a:bodyPr>
          <a:lstStyle/>
          <a:p>
            <a:r>
              <a:rPr lang="ja-JP" altLang="en-US" sz="2400" b="1" dirty="0" smtClean="0">
                <a:solidFill>
                  <a:srgbClr val="FF0000"/>
                </a:solidFill>
              </a:rPr>
              <a:t>遠隔影響がある事例</a:t>
            </a:r>
            <a:endParaRPr kumimoji="1" lang="ja-JP" altLang="en-US" sz="2400" b="1" dirty="0">
              <a:solidFill>
                <a:srgbClr val="FF0000"/>
              </a:solidFill>
            </a:endParaRPr>
          </a:p>
        </p:txBody>
      </p:sp>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3852" r="11656"/>
          <a:stretch/>
        </p:blipFill>
        <p:spPr>
          <a:xfrm>
            <a:off x="543201" y="1949590"/>
            <a:ext cx="3681317" cy="3437057"/>
          </a:xfrm>
          <a:prstGeom prst="rect">
            <a:avLst/>
          </a:prstGeom>
        </p:spPr>
      </p:pic>
      <p:sp>
        <p:nvSpPr>
          <p:cNvPr id="19" name="角丸四角形 18"/>
          <p:cNvSpPr/>
          <p:nvPr/>
        </p:nvSpPr>
        <p:spPr>
          <a:xfrm>
            <a:off x="1619140" y="1591615"/>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bg1"/>
                </a:solidFill>
              </a:rPr>
              <a:t>50</a:t>
            </a:r>
            <a:r>
              <a:rPr lang="en-US" altLang="ja-JP" sz="2000" b="1" dirty="0" smtClean="0">
                <a:solidFill>
                  <a:schemeClr val="bg1"/>
                </a:solidFill>
              </a:rPr>
              <a:t>0</a:t>
            </a:r>
            <a:r>
              <a:rPr kumimoji="1" lang="en-US" altLang="ja-JP" sz="2000" b="1" dirty="0" smtClean="0">
                <a:solidFill>
                  <a:schemeClr val="bg1"/>
                </a:solidFill>
              </a:rPr>
              <a:t>hpa</a:t>
            </a:r>
            <a:endParaRPr kumimoji="1" lang="ja-JP" altLang="en-US" sz="2000" b="1" dirty="0">
              <a:solidFill>
                <a:schemeClr val="bg1"/>
              </a:solidFill>
            </a:endParaRPr>
          </a:p>
        </p:txBody>
      </p:sp>
    </p:spTree>
    <p:extLst>
      <p:ext uri="{BB962C8B-B14F-4D97-AF65-F5344CB8AC3E}">
        <p14:creationId xmlns:p14="http://schemas.microsoft.com/office/powerpoint/2010/main" val="4032289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64200"/>
            <a:ext cx="2057400" cy="365125"/>
          </a:xfrm>
        </p:spPr>
        <p:txBody>
          <a:bodyPr/>
          <a:lstStyle/>
          <a:p>
            <a:fld id="{87AB452C-AE74-4C74-BCE7-637539504C3A}" type="slidenum">
              <a:rPr kumimoji="1" lang="ja-JP" altLang="en-US" smtClean="0">
                <a:solidFill>
                  <a:schemeClr val="tx1"/>
                </a:solidFill>
              </a:rPr>
              <a:t>12</a:t>
            </a:fld>
            <a:endParaRPr kumimoji="1" lang="ja-JP" altLang="en-US" dirty="0">
              <a:solidFill>
                <a:schemeClr val="tx1"/>
              </a:solidFill>
            </a:endParaRPr>
          </a:p>
        </p:txBody>
      </p:sp>
      <p:sp>
        <p:nvSpPr>
          <p:cNvPr id="5" name="角丸四角形 4"/>
          <p:cNvSpPr/>
          <p:nvPr/>
        </p:nvSpPr>
        <p:spPr>
          <a:xfrm>
            <a:off x="5940796" y="1718661"/>
            <a:ext cx="1145803" cy="329338"/>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1000</a:t>
            </a:r>
            <a:r>
              <a:rPr kumimoji="1" lang="en-US" altLang="ja-JP" sz="2000" b="1" dirty="0" smtClean="0">
                <a:solidFill>
                  <a:schemeClr val="bg1"/>
                </a:solidFill>
              </a:rPr>
              <a:t>hpa</a:t>
            </a:r>
            <a:endParaRPr kumimoji="1" lang="ja-JP" altLang="en-US" sz="2000" b="1" dirty="0">
              <a:solidFill>
                <a:schemeClr val="bg1"/>
              </a:solidFill>
            </a:endParaRPr>
          </a:p>
        </p:txBody>
      </p:sp>
      <p:sp>
        <p:nvSpPr>
          <p:cNvPr id="6" name="角丸四角形 5"/>
          <p:cNvSpPr/>
          <p:nvPr/>
        </p:nvSpPr>
        <p:spPr>
          <a:xfrm>
            <a:off x="148463" y="75559"/>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39669" y="127029"/>
            <a:ext cx="5617835" cy="461665"/>
          </a:xfrm>
          <a:prstGeom prst="rect">
            <a:avLst/>
          </a:prstGeom>
          <a:noFill/>
        </p:spPr>
        <p:txBody>
          <a:bodyPr wrap="square" rtlCol="0">
            <a:spAutoFit/>
          </a:bodyPr>
          <a:lstStyle/>
          <a:p>
            <a:r>
              <a:rPr lang="ja-JP" altLang="en-US" sz="2400" b="1" dirty="0" smtClean="0"/>
              <a:t>日平均ジオポテンシャル高度の偏差</a:t>
            </a:r>
            <a:r>
              <a:rPr lang="en-US" altLang="ja-JP" sz="2400" b="1" dirty="0" smtClean="0"/>
              <a:t>(m)</a:t>
            </a:r>
            <a:endParaRPr kumimoji="1" lang="ja-JP" altLang="en-US" sz="2400" b="1" dirty="0"/>
          </a:p>
        </p:txBody>
      </p:sp>
      <p:sp>
        <p:nvSpPr>
          <p:cNvPr id="8" name="テキスト ボックス 7"/>
          <p:cNvSpPr txBox="1"/>
          <p:nvPr/>
        </p:nvSpPr>
        <p:spPr>
          <a:xfrm>
            <a:off x="18378" y="6521548"/>
            <a:ext cx="6473861" cy="307777"/>
          </a:xfrm>
          <a:prstGeom prst="rect">
            <a:avLst/>
          </a:prstGeom>
          <a:noFill/>
        </p:spPr>
        <p:txBody>
          <a:bodyPr wrap="square" rtlCol="0">
            <a:spAutoFit/>
          </a:bodyPr>
          <a:lstStyle/>
          <a:p>
            <a:r>
              <a:rPr kumimoji="1" lang="ja-JP" altLang="en-US" sz="1400" b="1" dirty="0" smtClean="0"/>
              <a:t>線 </a:t>
            </a:r>
            <a:r>
              <a:rPr kumimoji="1" lang="en-US" altLang="ja-JP" sz="1400" b="1" dirty="0" smtClean="0"/>
              <a:t>: </a:t>
            </a:r>
            <a:r>
              <a:rPr kumimoji="1" lang="ja-JP" altLang="en-US" sz="1400" b="1" dirty="0" smtClean="0"/>
              <a:t>日平均気候値　色：</a:t>
            </a:r>
            <a:r>
              <a:rPr lang="ja-JP" altLang="en-US" sz="1400" b="1" dirty="0"/>
              <a:t>ジオポテンシャル</a:t>
            </a:r>
            <a:r>
              <a:rPr lang="ja-JP" altLang="en-US" sz="1400" b="1" dirty="0" smtClean="0"/>
              <a:t>高度偏差</a:t>
            </a:r>
            <a:endParaRPr kumimoji="1" lang="ja-JP" altLang="en-US" sz="1400" b="1" dirty="0"/>
          </a:p>
        </p:txBody>
      </p:sp>
      <p:sp>
        <p:nvSpPr>
          <p:cNvPr id="9" name="テキスト ボックス 8"/>
          <p:cNvSpPr txBox="1"/>
          <p:nvPr/>
        </p:nvSpPr>
        <p:spPr>
          <a:xfrm>
            <a:off x="5949412" y="588694"/>
            <a:ext cx="2903643" cy="646331"/>
          </a:xfrm>
          <a:prstGeom prst="rect">
            <a:avLst/>
          </a:prstGeom>
          <a:noFill/>
        </p:spPr>
        <p:txBody>
          <a:bodyPr wrap="square" rtlCol="0">
            <a:spAutoFit/>
          </a:bodyPr>
          <a:lstStyle/>
          <a:p>
            <a:r>
              <a:rPr lang="ja-JP" altLang="en-US" b="1" dirty="0" smtClean="0"/>
              <a:t>使用再解析データ　</a:t>
            </a:r>
            <a:r>
              <a:rPr lang="en-US" altLang="ja-JP" b="1" dirty="0" smtClean="0"/>
              <a:t>JRA-55</a:t>
            </a:r>
          </a:p>
          <a:p>
            <a:endParaRPr kumimoji="1" lang="ja-JP" altLang="en-US" b="1" dirty="0"/>
          </a:p>
        </p:txBody>
      </p:sp>
      <p:sp>
        <p:nvSpPr>
          <p:cNvPr id="10" name="テキスト ボックス 9"/>
          <p:cNvSpPr txBox="1"/>
          <p:nvPr/>
        </p:nvSpPr>
        <p:spPr>
          <a:xfrm>
            <a:off x="5003096" y="1092379"/>
            <a:ext cx="3101813" cy="461665"/>
          </a:xfrm>
          <a:prstGeom prst="rect">
            <a:avLst/>
          </a:prstGeom>
          <a:noFill/>
        </p:spPr>
        <p:txBody>
          <a:bodyPr wrap="square" rtlCol="0">
            <a:spAutoFit/>
          </a:bodyPr>
          <a:lstStyle/>
          <a:p>
            <a:r>
              <a:rPr lang="ja-JP" altLang="en-US" sz="2400" b="1" dirty="0" smtClean="0">
                <a:solidFill>
                  <a:srgbClr val="FF0000"/>
                </a:solidFill>
              </a:rPr>
              <a:t>遠隔影響がない事例</a:t>
            </a:r>
            <a:endParaRPr kumimoji="1" lang="ja-JP" altLang="en-US" sz="2400" b="1" dirty="0">
              <a:solidFill>
                <a:srgbClr val="FF0000"/>
              </a:solidFill>
            </a:endParaRPr>
          </a:p>
        </p:txBody>
      </p:sp>
      <p:sp>
        <p:nvSpPr>
          <p:cNvPr id="11" name="テキスト ボックス 10"/>
          <p:cNvSpPr txBox="1"/>
          <p:nvPr/>
        </p:nvSpPr>
        <p:spPr>
          <a:xfrm>
            <a:off x="757033" y="1100706"/>
            <a:ext cx="3101813" cy="461665"/>
          </a:xfrm>
          <a:prstGeom prst="rect">
            <a:avLst/>
          </a:prstGeom>
          <a:noFill/>
        </p:spPr>
        <p:txBody>
          <a:bodyPr wrap="square" rtlCol="0">
            <a:spAutoFit/>
          </a:bodyPr>
          <a:lstStyle/>
          <a:p>
            <a:r>
              <a:rPr lang="ja-JP" altLang="en-US" sz="2400" b="1" dirty="0" smtClean="0">
                <a:solidFill>
                  <a:srgbClr val="FF0000"/>
                </a:solidFill>
              </a:rPr>
              <a:t>遠隔影響がある事例</a:t>
            </a:r>
            <a:endParaRPr kumimoji="1" lang="ja-JP" altLang="en-US" sz="2400" b="1" dirty="0">
              <a:solidFill>
                <a:srgbClr val="FF0000"/>
              </a:solidFill>
            </a:endParaRPr>
          </a:p>
        </p:txBody>
      </p:sp>
      <p:sp>
        <p:nvSpPr>
          <p:cNvPr id="15" name="角丸四角形 14"/>
          <p:cNvSpPr/>
          <p:nvPr/>
        </p:nvSpPr>
        <p:spPr>
          <a:xfrm>
            <a:off x="1543173" y="1718661"/>
            <a:ext cx="1208340" cy="330018"/>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1000</a:t>
            </a:r>
            <a:r>
              <a:rPr kumimoji="1" lang="en-US" altLang="ja-JP" sz="2000" b="1" dirty="0" smtClean="0">
                <a:solidFill>
                  <a:schemeClr val="bg1"/>
                </a:solidFill>
              </a:rPr>
              <a:t>hpa</a:t>
            </a:r>
            <a:endParaRPr kumimoji="1" lang="ja-JP" altLang="en-US" sz="2000" b="1" dirty="0">
              <a:solidFill>
                <a:schemeClr val="bg1"/>
              </a:solidFill>
            </a:endParaRPr>
          </a:p>
        </p:txBody>
      </p:sp>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t="4412"/>
          <a:stretch/>
        </p:blipFill>
        <p:spPr>
          <a:xfrm>
            <a:off x="468967" y="2334348"/>
            <a:ext cx="4124279" cy="3381971"/>
          </a:xfrm>
          <a:prstGeom prst="rect">
            <a:avLst/>
          </a:prstGeom>
        </p:spPr>
      </p:pic>
      <p:pic>
        <p:nvPicPr>
          <p:cNvPr id="18" name="図 17"/>
          <p:cNvPicPr>
            <a:picLocks noChangeAspect="1"/>
          </p:cNvPicPr>
          <p:nvPr/>
        </p:nvPicPr>
        <p:blipFill rotWithShape="1">
          <a:blip r:embed="rId3" cstate="print">
            <a:extLst>
              <a:ext uri="{28A0092B-C50C-407E-A947-70E740481C1C}">
                <a14:useLocalDpi xmlns:a14="http://schemas.microsoft.com/office/drawing/2010/main" val="0"/>
              </a:ext>
            </a:extLst>
          </a:blip>
          <a:srcRect t="4090"/>
          <a:stretch/>
        </p:blipFill>
        <p:spPr>
          <a:xfrm>
            <a:off x="4895031" y="2307709"/>
            <a:ext cx="4110436" cy="3381971"/>
          </a:xfrm>
          <a:prstGeom prst="rect">
            <a:avLst/>
          </a:prstGeom>
        </p:spPr>
      </p:pic>
    </p:spTree>
    <p:extLst>
      <p:ext uri="{BB962C8B-B14F-4D97-AF65-F5344CB8AC3E}">
        <p14:creationId xmlns:p14="http://schemas.microsoft.com/office/powerpoint/2010/main" val="858908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7AB452C-AE74-4C74-BCE7-637539504C3A}" type="slidenum">
              <a:rPr kumimoji="1" lang="ja-JP" altLang="en-US" smtClean="0">
                <a:solidFill>
                  <a:schemeClr val="tx1"/>
                </a:solidFill>
              </a:rPr>
              <a:t>13</a:t>
            </a:fld>
            <a:endParaRPr kumimoji="1" lang="ja-JP" altLang="en-US" dirty="0">
              <a:solidFill>
                <a:schemeClr val="tx1"/>
              </a:solidFill>
            </a:endParaRPr>
          </a:p>
        </p:txBody>
      </p:sp>
      <p:sp>
        <p:nvSpPr>
          <p:cNvPr id="6" name="角丸四角形 5"/>
          <p:cNvSpPr/>
          <p:nvPr/>
        </p:nvSpPr>
        <p:spPr>
          <a:xfrm>
            <a:off x="119938" y="77256"/>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07205" y="89650"/>
            <a:ext cx="3425141" cy="523220"/>
          </a:xfrm>
          <a:prstGeom prst="rect">
            <a:avLst/>
          </a:prstGeom>
          <a:noFill/>
        </p:spPr>
        <p:txBody>
          <a:bodyPr wrap="square" rtlCol="0">
            <a:spAutoFit/>
          </a:bodyPr>
          <a:lstStyle/>
          <a:p>
            <a:r>
              <a:rPr lang="en-US" altLang="ja-JP" sz="2800" b="1" dirty="0" smtClean="0"/>
              <a:t>2</a:t>
            </a:r>
            <a:r>
              <a:rPr kumimoji="1" lang="en-US" altLang="ja-JP" sz="2800" b="1" dirty="0" smtClean="0"/>
              <a:t>way</a:t>
            </a:r>
            <a:r>
              <a:rPr lang="ja-JP" altLang="en-US" sz="2800" b="1" dirty="0" smtClean="0"/>
              <a:t>−</a:t>
            </a:r>
            <a:r>
              <a:rPr lang="en-US" altLang="ja-JP" sz="2800" b="1" dirty="0" err="1" smtClean="0"/>
              <a:t>No_nesting</a:t>
            </a:r>
            <a:endParaRPr kumimoji="1" lang="ja-JP" altLang="en-US" sz="2800" b="1" dirty="0"/>
          </a:p>
        </p:txBody>
      </p:sp>
      <p:sp>
        <p:nvSpPr>
          <p:cNvPr id="8" name="テキスト ボックス 7"/>
          <p:cNvSpPr txBox="1"/>
          <p:nvPr/>
        </p:nvSpPr>
        <p:spPr>
          <a:xfrm>
            <a:off x="4307780" y="168387"/>
            <a:ext cx="4359317" cy="461665"/>
          </a:xfrm>
          <a:prstGeom prst="rect">
            <a:avLst/>
          </a:prstGeom>
          <a:noFill/>
        </p:spPr>
        <p:txBody>
          <a:bodyPr wrap="square" rtlCol="0">
            <a:spAutoFit/>
          </a:bodyPr>
          <a:lstStyle/>
          <a:p>
            <a:r>
              <a:rPr lang="ja-JP" altLang="en-US" sz="2400" b="1" dirty="0"/>
              <a:t>ジオポテンシャル</a:t>
            </a:r>
            <a:r>
              <a:rPr lang="ja-JP" altLang="en-US" sz="2400" b="1" dirty="0" smtClean="0"/>
              <a:t>高度偏差</a:t>
            </a:r>
            <a:r>
              <a:rPr lang="en-US" altLang="ja-JP" sz="2400" b="1" dirty="0" smtClean="0"/>
              <a:t>(m)</a:t>
            </a:r>
            <a:endParaRPr kumimoji="1" lang="ja-JP" altLang="en-US" sz="2400" b="1" dirty="0"/>
          </a:p>
        </p:txBody>
      </p:sp>
      <p:grpSp>
        <p:nvGrpSpPr>
          <p:cNvPr id="12" name="グループ化 11"/>
          <p:cNvGrpSpPr/>
          <p:nvPr/>
        </p:nvGrpSpPr>
        <p:grpSpPr>
          <a:xfrm>
            <a:off x="1250469" y="999497"/>
            <a:ext cx="6638752" cy="5858503"/>
            <a:chOff x="1250469" y="999497"/>
            <a:chExt cx="6638752" cy="5858503"/>
          </a:xfrm>
        </p:grpSpPr>
        <p:grpSp>
          <p:nvGrpSpPr>
            <p:cNvPr id="10" name="グループ化 9"/>
            <p:cNvGrpSpPr/>
            <p:nvPr/>
          </p:nvGrpSpPr>
          <p:grpSpPr>
            <a:xfrm>
              <a:off x="1250469" y="999497"/>
              <a:ext cx="6638752" cy="5858503"/>
              <a:chOff x="814647" y="567235"/>
              <a:chExt cx="6638752" cy="5858503"/>
            </a:xfrm>
          </p:grpSpPr>
          <p:grpSp>
            <p:nvGrpSpPr>
              <p:cNvPr id="9" name="グループ化 8"/>
              <p:cNvGrpSpPr/>
              <p:nvPr/>
            </p:nvGrpSpPr>
            <p:grpSpPr>
              <a:xfrm>
                <a:off x="814647" y="567235"/>
                <a:ext cx="6638752" cy="5858503"/>
                <a:chOff x="814647" y="567235"/>
                <a:chExt cx="6638752" cy="5858503"/>
              </a:xfrm>
            </p:grpSpPr>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t="4540"/>
                <a:stretch/>
              </p:blipFill>
              <p:spPr>
                <a:xfrm>
                  <a:off x="814647" y="939338"/>
                  <a:ext cx="6638752" cy="5486400"/>
                </a:xfrm>
                <a:prstGeom prst="rect">
                  <a:avLst/>
                </a:prstGeom>
              </p:spPr>
            </p:pic>
            <p:sp>
              <p:nvSpPr>
                <p:cNvPr id="4" name="テキスト ボックス 3"/>
                <p:cNvSpPr txBox="1"/>
                <p:nvPr/>
              </p:nvSpPr>
              <p:spPr>
                <a:xfrm>
                  <a:off x="2843506" y="567235"/>
                  <a:ext cx="42430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2014</a:t>
                  </a:r>
                  <a:r>
                    <a:rPr kumimoji="1" lang="ja-JP" altLang="en-US"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月の </a:t>
                  </a: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MO index</a:t>
                  </a:r>
                  <a:endParaRPr kumimoji="1" lang="ja-JP" altLang="en-US" sz="2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5" name="上矢印 4"/>
              <p:cNvSpPr/>
              <p:nvPr/>
            </p:nvSpPr>
            <p:spPr>
              <a:xfrm>
                <a:off x="4016934" y="4088690"/>
                <a:ext cx="234177" cy="392663"/>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11" name="上矢印 10"/>
            <p:cNvSpPr/>
            <p:nvPr/>
          </p:nvSpPr>
          <p:spPr>
            <a:xfrm>
              <a:off x="7028410" y="4128289"/>
              <a:ext cx="234177" cy="392663"/>
            </a:xfrm>
            <a:prstGeom prst="upArrow">
              <a:avLst/>
            </a:prstGeom>
            <a:solidFill>
              <a:schemeClr val="accent5">
                <a:lumMod val="60000"/>
                <a:lumOff val="40000"/>
              </a:schemeClr>
            </a:solidFill>
            <a:ln w="28575">
              <a:solidFill>
                <a:srgbClr val="0070C0"/>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Tree>
    <p:extLst>
      <p:ext uri="{BB962C8B-B14F-4D97-AF65-F5344CB8AC3E}">
        <p14:creationId xmlns:p14="http://schemas.microsoft.com/office/powerpoint/2010/main" val="2203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角丸四角形 1"/>
          <p:cNvSpPr/>
          <p:nvPr/>
        </p:nvSpPr>
        <p:spPr>
          <a:xfrm>
            <a:off x="52272" y="81463"/>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185319" y="34696"/>
            <a:ext cx="4758281" cy="584775"/>
          </a:xfrm>
          <a:prstGeom prst="rect">
            <a:avLst/>
          </a:prstGeom>
          <a:noFill/>
        </p:spPr>
        <p:txBody>
          <a:bodyPr wrap="square" rtlCol="0">
            <a:spAutoFit/>
          </a:bodyPr>
          <a:lstStyle/>
          <a:p>
            <a:r>
              <a:rPr lang="ja-JP" altLang="en-US" sz="3200" b="1" dirty="0" smtClean="0">
                <a:solidFill>
                  <a:srgbClr val="FF0000"/>
                </a:solidFill>
              </a:rPr>
              <a:t>遠隔影響がない事例</a:t>
            </a:r>
            <a:endParaRPr kumimoji="1" lang="ja-JP" altLang="en-US" sz="3200" b="1" dirty="0">
              <a:solidFill>
                <a:srgbClr val="FF0000"/>
              </a:solidFill>
            </a:endParaRPr>
          </a:p>
        </p:txBody>
      </p:sp>
      <p:sp>
        <p:nvSpPr>
          <p:cNvPr id="4" name="テキスト ボックス 3"/>
          <p:cNvSpPr txBox="1"/>
          <p:nvPr/>
        </p:nvSpPr>
        <p:spPr>
          <a:xfrm>
            <a:off x="2026981" y="628883"/>
            <a:ext cx="2299955" cy="461665"/>
          </a:xfrm>
          <a:prstGeom prst="rect">
            <a:avLst/>
          </a:prstGeom>
          <a:noFill/>
        </p:spPr>
        <p:txBody>
          <a:bodyPr wrap="square" rtlCol="0">
            <a:spAutoFit/>
          </a:bodyPr>
          <a:lstStyle/>
          <a:p>
            <a:r>
              <a:rPr kumimoji="1" lang="en-US" altLang="ja-JP" sz="2400" b="1" dirty="0" smtClean="0"/>
              <a:t>2015/01/01</a:t>
            </a:r>
            <a:endParaRPr kumimoji="1" lang="ja-JP" altLang="en-US" sz="2400" b="1" dirty="0"/>
          </a:p>
        </p:txBody>
      </p:sp>
      <p:sp>
        <p:nvSpPr>
          <p:cNvPr id="5" name="テキスト ボックス 4"/>
          <p:cNvSpPr txBox="1"/>
          <p:nvPr/>
        </p:nvSpPr>
        <p:spPr>
          <a:xfrm>
            <a:off x="6168043" y="667374"/>
            <a:ext cx="2210912" cy="461665"/>
          </a:xfrm>
          <a:prstGeom prst="rect">
            <a:avLst/>
          </a:prstGeom>
          <a:noFill/>
        </p:spPr>
        <p:txBody>
          <a:bodyPr wrap="square" rtlCol="0">
            <a:spAutoFit/>
          </a:bodyPr>
          <a:lstStyle/>
          <a:p>
            <a:r>
              <a:rPr lang="ja-JP" altLang="en-US" sz="2400" b="1" dirty="0"/>
              <a:t> </a:t>
            </a:r>
            <a:r>
              <a:rPr kumimoji="1" lang="en-US" altLang="ja-JP" sz="2400" b="1" dirty="0" smtClean="0"/>
              <a:t>2005/12/07</a:t>
            </a:r>
            <a:endParaRPr kumimoji="1" lang="ja-JP" altLang="en-US" sz="2400" b="1" dirty="0"/>
          </a:p>
        </p:txBody>
      </p:sp>
      <p:sp>
        <p:nvSpPr>
          <p:cNvPr id="6" name="角丸四角形 5"/>
          <p:cNvSpPr/>
          <p:nvPr/>
        </p:nvSpPr>
        <p:spPr>
          <a:xfrm>
            <a:off x="66502" y="4973934"/>
            <a:ext cx="1030774" cy="331665"/>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smtClean="0">
                <a:solidFill>
                  <a:schemeClr val="bg1"/>
                </a:solidFill>
              </a:rPr>
              <a:t>500hpa</a:t>
            </a:r>
            <a:endParaRPr kumimoji="1" lang="ja-JP" altLang="en-US" sz="2000" b="1" dirty="0">
              <a:solidFill>
                <a:schemeClr val="bg1"/>
              </a:solidFill>
            </a:endParaRPr>
          </a:p>
        </p:txBody>
      </p:sp>
      <p:sp>
        <p:nvSpPr>
          <p:cNvPr id="7" name="角丸四角形 6"/>
          <p:cNvSpPr/>
          <p:nvPr/>
        </p:nvSpPr>
        <p:spPr>
          <a:xfrm>
            <a:off x="66502" y="2201156"/>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85</a:t>
            </a:r>
            <a:r>
              <a:rPr lang="en-US" altLang="ja-JP" sz="2000" b="1" dirty="0">
                <a:solidFill>
                  <a:schemeClr val="bg1"/>
                </a:solidFill>
              </a:rPr>
              <a:t>0</a:t>
            </a:r>
            <a:r>
              <a:rPr kumimoji="1" lang="en-US" altLang="ja-JP" sz="2000" b="1" dirty="0" smtClean="0">
                <a:solidFill>
                  <a:schemeClr val="bg1"/>
                </a:solidFill>
              </a:rPr>
              <a:t>hpa</a:t>
            </a:r>
            <a:endParaRPr kumimoji="1" lang="ja-JP" altLang="en-US" sz="2000" b="1" dirty="0">
              <a:solidFill>
                <a:schemeClr val="bg1"/>
              </a:solidFill>
            </a:endParaRPr>
          </a:p>
        </p:txBody>
      </p:sp>
      <p:sp>
        <p:nvSpPr>
          <p:cNvPr id="21" name="テキスト ボックス 20"/>
          <p:cNvSpPr txBox="1"/>
          <p:nvPr/>
        </p:nvSpPr>
        <p:spPr>
          <a:xfrm>
            <a:off x="0" y="6604463"/>
            <a:ext cx="6013461" cy="307777"/>
          </a:xfrm>
          <a:prstGeom prst="rect">
            <a:avLst/>
          </a:prstGeom>
          <a:noFill/>
        </p:spPr>
        <p:txBody>
          <a:bodyPr wrap="square" rtlCol="0">
            <a:spAutoFit/>
          </a:bodyPr>
          <a:lstStyle/>
          <a:p>
            <a:r>
              <a:rPr kumimoji="1" lang="ja-JP" altLang="en-US" sz="1400" b="1" dirty="0" smtClean="0"/>
              <a:t>線：</a:t>
            </a:r>
            <a:r>
              <a:rPr kumimoji="1" lang="en-US" altLang="ja-JP" sz="1400" b="1" dirty="0" smtClean="0"/>
              <a:t>2way</a:t>
            </a:r>
            <a:r>
              <a:rPr kumimoji="1" lang="ja-JP" altLang="en-US" sz="1400" b="1" dirty="0" smtClean="0"/>
              <a:t>のジオポテンシャル高度　色：</a:t>
            </a:r>
            <a:r>
              <a:rPr kumimoji="1" lang="en-US" altLang="ja-JP" sz="1400" b="1" dirty="0" smtClean="0"/>
              <a:t>2way-nonesting</a:t>
            </a:r>
            <a:r>
              <a:rPr kumimoji="1" lang="ja-JP" altLang="en-US" sz="1400" b="1" dirty="0" smtClean="0"/>
              <a:t>の差</a:t>
            </a:r>
            <a:endParaRPr kumimoji="1" lang="ja-JP" altLang="en-US" sz="1400" b="1" dirty="0"/>
          </a:p>
        </p:txBody>
      </p:sp>
      <p:sp>
        <p:nvSpPr>
          <p:cNvPr id="31" name="テキスト ボックス 30"/>
          <p:cNvSpPr txBox="1"/>
          <p:nvPr/>
        </p:nvSpPr>
        <p:spPr>
          <a:xfrm>
            <a:off x="5718859" y="-55996"/>
            <a:ext cx="3425141" cy="461665"/>
          </a:xfrm>
          <a:prstGeom prst="rect">
            <a:avLst/>
          </a:prstGeom>
          <a:noFill/>
        </p:spPr>
        <p:txBody>
          <a:bodyPr wrap="square" rtlCol="0">
            <a:spAutoFit/>
          </a:bodyPr>
          <a:lstStyle/>
          <a:p>
            <a:r>
              <a:rPr lang="en-US" altLang="ja-JP" sz="2400" b="1" dirty="0" smtClean="0"/>
              <a:t>2</a:t>
            </a:r>
            <a:r>
              <a:rPr kumimoji="1" lang="en-US" altLang="ja-JP" sz="2400" b="1" dirty="0" smtClean="0"/>
              <a:t>way</a:t>
            </a:r>
            <a:r>
              <a:rPr lang="ja-JP" altLang="en-US" sz="2400" b="1" dirty="0" smtClean="0"/>
              <a:t>−</a:t>
            </a:r>
            <a:r>
              <a:rPr lang="en-US" altLang="ja-JP" sz="2400" b="1" dirty="0" err="1" smtClean="0"/>
              <a:t>No_nesting</a:t>
            </a:r>
            <a:endParaRPr kumimoji="1" lang="ja-JP" altLang="en-US" sz="2400" b="1" dirty="0"/>
          </a:p>
        </p:txBody>
      </p:sp>
      <p:sp>
        <p:nvSpPr>
          <p:cNvPr id="32" name="テキスト ボックス 31"/>
          <p:cNvSpPr txBox="1"/>
          <p:nvPr/>
        </p:nvSpPr>
        <p:spPr>
          <a:xfrm>
            <a:off x="5411859" y="322480"/>
            <a:ext cx="4359317" cy="400110"/>
          </a:xfrm>
          <a:prstGeom prst="rect">
            <a:avLst/>
          </a:prstGeom>
          <a:noFill/>
        </p:spPr>
        <p:txBody>
          <a:bodyPr wrap="square" rtlCol="0">
            <a:spAutoFit/>
          </a:bodyPr>
          <a:lstStyle/>
          <a:p>
            <a:r>
              <a:rPr lang="ja-JP" altLang="en-US" sz="2000" b="1" dirty="0"/>
              <a:t>ジオポテンシャル</a:t>
            </a:r>
            <a:r>
              <a:rPr lang="ja-JP" altLang="en-US" sz="2000" b="1" dirty="0" smtClean="0"/>
              <a:t>高度偏差</a:t>
            </a:r>
            <a:r>
              <a:rPr lang="en-US" altLang="ja-JP" sz="2000" b="1" dirty="0" smtClean="0"/>
              <a:t>(m)</a:t>
            </a:r>
            <a:endParaRPr kumimoji="1" lang="ja-JP" altLang="en-US" sz="2000" b="1" dirty="0"/>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r="8329"/>
          <a:stretch/>
        </p:blipFill>
        <p:spPr>
          <a:xfrm>
            <a:off x="1353302" y="3825478"/>
            <a:ext cx="3451453" cy="2680216"/>
          </a:xfrm>
          <a:prstGeom prst="rect">
            <a:avLst/>
          </a:prstGeom>
        </p:spPr>
      </p:pic>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r="8182"/>
          <a:stretch/>
        </p:blipFill>
        <p:spPr>
          <a:xfrm>
            <a:off x="1353303" y="999156"/>
            <a:ext cx="3451453" cy="2675912"/>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9721" y="3870359"/>
            <a:ext cx="3898670" cy="2707963"/>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7126" y="1112297"/>
            <a:ext cx="3823860" cy="2656000"/>
          </a:xfrm>
          <a:prstGeom prst="rect">
            <a:avLst/>
          </a:prstGeom>
        </p:spPr>
      </p:pic>
      <p:sp>
        <p:nvSpPr>
          <p:cNvPr id="22" name="正方形/長方形 21"/>
          <p:cNvSpPr/>
          <p:nvPr/>
        </p:nvSpPr>
        <p:spPr>
          <a:xfrm>
            <a:off x="2432806" y="2264170"/>
            <a:ext cx="581892" cy="290232"/>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23" name="正方形/長方形 22"/>
          <p:cNvSpPr/>
          <p:nvPr/>
        </p:nvSpPr>
        <p:spPr>
          <a:xfrm>
            <a:off x="2432806" y="5139766"/>
            <a:ext cx="581892" cy="290232"/>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24" name="正方形/長方形 23"/>
          <p:cNvSpPr/>
          <p:nvPr/>
        </p:nvSpPr>
        <p:spPr>
          <a:xfrm>
            <a:off x="6267796" y="2440297"/>
            <a:ext cx="581892" cy="290232"/>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25" name="正方形/長方形 24"/>
          <p:cNvSpPr/>
          <p:nvPr/>
        </p:nvSpPr>
        <p:spPr>
          <a:xfrm>
            <a:off x="6267796" y="5242376"/>
            <a:ext cx="581892" cy="290232"/>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14" name="スライド番号プレースホルダー 13"/>
          <p:cNvSpPr>
            <a:spLocks noGrp="1"/>
          </p:cNvSpPr>
          <p:nvPr>
            <p:ph type="sldNum" sz="quarter" idx="12"/>
          </p:nvPr>
        </p:nvSpPr>
        <p:spPr>
          <a:xfrm>
            <a:off x="7049056" y="6492875"/>
            <a:ext cx="2057400" cy="365125"/>
          </a:xfrm>
        </p:spPr>
        <p:txBody>
          <a:bodyPr/>
          <a:lstStyle/>
          <a:p>
            <a:fld id="{039CE57A-AE85-45BB-B33C-6FF7A959CA3C}" type="slidenum">
              <a:rPr kumimoji="1" lang="ja-JP" altLang="en-US" smtClean="0">
                <a:solidFill>
                  <a:schemeClr val="tx1"/>
                </a:solidFill>
              </a:rPr>
              <a:t>14</a:t>
            </a:fld>
            <a:endParaRPr kumimoji="1" lang="ja-JP" altLang="en-US" dirty="0">
              <a:solidFill>
                <a:schemeClr val="tx1"/>
              </a:solidFill>
            </a:endParaRPr>
          </a:p>
        </p:txBody>
      </p:sp>
    </p:spTree>
    <p:extLst>
      <p:ext uri="{BB962C8B-B14F-4D97-AF65-F5344CB8AC3E}">
        <p14:creationId xmlns:p14="http://schemas.microsoft.com/office/powerpoint/2010/main" val="1045755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039CE57A-AE85-45BB-B33C-6FF7A959CA3C}" type="slidenum">
              <a:rPr kumimoji="1" lang="ja-JP" altLang="en-US" smtClean="0">
                <a:solidFill>
                  <a:schemeClr val="tx1"/>
                </a:solidFill>
              </a:rPr>
              <a:t>15</a:t>
            </a:fld>
            <a:endParaRPr kumimoji="1" lang="ja-JP" altLang="en-US" dirty="0">
              <a:solidFill>
                <a:schemeClr val="tx1"/>
              </a:solidFill>
            </a:endParaRPr>
          </a:p>
        </p:txBody>
      </p:sp>
      <p:pic>
        <p:nvPicPr>
          <p:cNvPr id="5" name="図 4"/>
          <p:cNvPicPr>
            <a:picLocks noChangeAspect="1"/>
          </p:cNvPicPr>
          <p:nvPr/>
        </p:nvPicPr>
        <p:blipFill rotWithShape="1">
          <a:blip r:embed="rId3"/>
          <a:srcRect l="22233" t="916" r="460"/>
          <a:stretch/>
        </p:blipFill>
        <p:spPr>
          <a:xfrm>
            <a:off x="-1379913" y="831040"/>
            <a:ext cx="9027622" cy="6579942"/>
          </a:xfrm>
          <a:prstGeom prst="rect">
            <a:avLst/>
          </a:prstGeom>
          <a:scene3d>
            <a:camera prst="perspectiveRelaxed"/>
            <a:lightRig rig="threePt" dir="t"/>
          </a:scene3d>
          <a:sp3d prstMaterial="matte"/>
        </p:spPr>
      </p:pic>
      <p:sp>
        <p:nvSpPr>
          <p:cNvPr id="6" name="楕円 5"/>
          <p:cNvSpPr/>
          <p:nvPr/>
        </p:nvSpPr>
        <p:spPr>
          <a:xfrm>
            <a:off x="3524090" y="1504069"/>
            <a:ext cx="2925884" cy="2157348"/>
          </a:xfrm>
          <a:prstGeom prst="ellipse">
            <a:avLst/>
          </a:prstGeom>
          <a:solidFill>
            <a:srgbClr val="39CAF7"/>
          </a:solidFill>
          <a:ln>
            <a:solidFill>
              <a:srgbClr val="32F4FE"/>
            </a:solidFill>
          </a:ln>
          <a:effectLst>
            <a:outerShdw blurRad="152400" dist="317500" dir="5400000" sx="90000" sy="-19000" rotWithShape="0">
              <a:prstClr val="black">
                <a:alpha val="15000"/>
              </a:prstClr>
            </a:outerShdw>
          </a:effectLst>
          <a:scene3d>
            <a:camera prst="perspectiveRelaxed">
              <a:rot lat="19173601" lon="0" rev="0"/>
            </a:camera>
            <a:lightRig rig="threePt" dir="t"/>
          </a:scene3d>
          <a:sp3d prstMaterial="metal">
            <a:bevelT h="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0" b="1" dirty="0" smtClean="0">
                <a:solidFill>
                  <a:schemeClr val="tx1"/>
                </a:solidFill>
              </a:rPr>
              <a:t>冷</a:t>
            </a:r>
            <a:endParaRPr kumimoji="1" lang="ja-JP" altLang="en-US" sz="6000" b="1" dirty="0">
              <a:solidFill>
                <a:schemeClr val="tx1"/>
              </a:solidFill>
            </a:endParaRPr>
          </a:p>
        </p:txBody>
      </p:sp>
      <p:sp>
        <p:nvSpPr>
          <p:cNvPr id="7" name="雲 6"/>
          <p:cNvSpPr/>
          <p:nvPr/>
        </p:nvSpPr>
        <p:spPr>
          <a:xfrm>
            <a:off x="4033086" y="3361574"/>
            <a:ext cx="1729388" cy="999132"/>
          </a:xfrm>
          <a:prstGeom prst="cloud">
            <a:avLst/>
          </a:prstGeom>
          <a:solidFill>
            <a:schemeClr val="accent1">
              <a:lumMod val="60000"/>
              <a:lumOff val="40000"/>
              <a:alpha val="66000"/>
            </a:schemeClr>
          </a:solidFill>
          <a:ln w="38100">
            <a:solidFill>
              <a:schemeClr val="accent1">
                <a:lumMod val="60000"/>
                <a:lumOff val="40000"/>
              </a:schemeClr>
            </a:solidFill>
          </a:ln>
          <a:scene3d>
            <a:camera prst="orthographicFront"/>
            <a:lightRig rig="threePt" dir="t"/>
          </a:scene3d>
          <a:sp3d prstMaterial="matte">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4209677" y="3359136"/>
            <a:ext cx="1264365" cy="615890"/>
          </a:xfrm>
          <a:prstGeom prst="roundRect">
            <a:avLst/>
          </a:prstGeom>
          <a:solidFill>
            <a:srgbClr val="D82406">
              <a:alpha val="96000"/>
            </a:srgbClr>
          </a:solidFill>
          <a:ln>
            <a:noFill/>
          </a:ln>
          <a:effectLst>
            <a:outerShdw blurRad="76200" dist="12700" dir="2700000" sy="-23000" kx="-800400" algn="bl" rotWithShape="0">
              <a:prstClr val="black">
                <a:alpha val="53000"/>
              </a:prstClr>
            </a:outerShdw>
            <a:softEdge rad="12700"/>
          </a:effectLst>
          <a:scene3d>
            <a:camera prst="isometricOffAxis1Top">
              <a:rot lat="20101104" lon="19732862" rev="1882048"/>
            </a:camera>
            <a:lightRig rig="harsh" dir="t"/>
          </a:scene3d>
          <a:sp3d prstMaterial="matte">
            <a:bevelT w="190500" h="190500"/>
            <a:bevelB w="0" h="0"/>
            <a:extrusionClr>
              <a:srgbClr val="FF0000"/>
            </a:extrusionClr>
            <a:contourClr>
              <a:srgbClr val="FF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mn-ea"/>
              </a:rPr>
              <a:t>熱源</a:t>
            </a:r>
            <a:endParaRPr kumimoji="1" lang="ja-JP" altLang="en-US" sz="3200" b="1" dirty="0">
              <a:latin typeface="+mn-ea"/>
            </a:endParaRPr>
          </a:p>
        </p:txBody>
      </p:sp>
      <p:sp>
        <p:nvSpPr>
          <p:cNvPr id="9" name="楕円 8"/>
          <p:cNvSpPr/>
          <p:nvPr/>
        </p:nvSpPr>
        <p:spPr>
          <a:xfrm>
            <a:off x="3512828" y="1245109"/>
            <a:ext cx="3177743" cy="2116465"/>
          </a:xfrm>
          <a:prstGeom prst="ellipse">
            <a:avLst/>
          </a:prstGeom>
          <a:solidFill>
            <a:schemeClr val="accent1">
              <a:lumMod val="75000"/>
              <a:alpha val="44000"/>
            </a:schemeClr>
          </a:solidFill>
          <a:ln>
            <a:solidFill>
              <a:srgbClr val="002060"/>
            </a:solidFill>
          </a:ln>
          <a:effectLst>
            <a:outerShdw blurRad="152400" dist="317500" dir="5400000" sx="90000" sy="-19000" rotWithShape="0">
              <a:prstClr val="black">
                <a:alpha val="47000"/>
              </a:prstClr>
            </a:outerShdw>
          </a:effectLst>
          <a:scene3d>
            <a:camera prst="perspectiveRelaxedModerately"/>
            <a:lightRig rig="threePt" dir="t"/>
          </a:scene3d>
          <a:sp3d prstMaterial="matte">
            <a:bevelT w="88900" h="279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b="1" dirty="0">
                <a:solidFill>
                  <a:schemeClr val="tx1"/>
                </a:solidFill>
              </a:rPr>
              <a:t>低</a:t>
            </a:r>
            <a:endParaRPr kumimoji="1" lang="ja-JP" altLang="en-US" sz="7200" b="1" dirty="0">
              <a:solidFill>
                <a:schemeClr val="tx1"/>
              </a:solidFill>
            </a:endParaRPr>
          </a:p>
        </p:txBody>
      </p:sp>
      <p:sp>
        <p:nvSpPr>
          <p:cNvPr id="10" name="楕円 9"/>
          <p:cNvSpPr/>
          <p:nvPr/>
        </p:nvSpPr>
        <p:spPr>
          <a:xfrm>
            <a:off x="5524537" y="1504069"/>
            <a:ext cx="3539315" cy="2418448"/>
          </a:xfrm>
          <a:prstGeom prst="ellipse">
            <a:avLst/>
          </a:prstGeom>
          <a:solidFill>
            <a:srgbClr val="002060">
              <a:alpha val="49000"/>
            </a:srgbClr>
          </a:solidFill>
          <a:ln>
            <a:solidFill>
              <a:srgbClr val="002060"/>
            </a:solidFill>
          </a:ln>
          <a:effectLst/>
          <a:scene3d>
            <a:camera prst="perspectiveRelaxed">
              <a:rot lat="19773601" lon="0" rev="0"/>
            </a:camera>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200" b="1" dirty="0">
                <a:solidFill>
                  <a:schemeClr val="tx1"/>
                </a:solidFill>
              </a:rPr>
              <a:t>低</a:t>
            </a:r>
            <a:endParaRPr kumimoji="1" lang="ja-JP" altLang="en-US" sz="7200" b="1" dirty="0">
              <a:solidFill>
                <a:schemeClr val="tx1"/>
              </a:solidFill>
            </a:endParaRPr>
          </a:p>
        </p:txBody>
      </p:sp>
      <p:sp>
        <p:nvSpPr>
          <p:cNvPr id="11" name="楕円 10"/>
          <p:cNvSpPr/>
          <p:nvPr/>
        </p:nvSpPr>
        <p:spPr>
          <a:xfrm>
            <a:off x="234593" y="1473869"/>
            <a:ext cx="3115072" cy="2448648"/>
          </a:xfrm>
          <a:prstGeom prst="ellipse">
            <a:avLst/>
          </a:prstGeom>
          <a:solidFill>
            <a:srgbClr val="FF0000">
              <a:alpha val="56000"/>
            </a:srgbClr>
          </a:solidFill>
          <a:ln>
            <a:solidFill>
              <a:srgbClr val="FF0000"/>
            </a:solidFill>
          </a:ln>
          <a:scene3d>
            <a:camera prst="perspectiveRelaxed">
              <a:rot lat="19773601" lon="0" rev="0"/>
            </a:camera>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b="1" dirty="0">
                <a:solidFill>
                  <a:schemeClr val="tx1"/>
                </a:solidFill>
              </a:rPr>
              <a:t>高</a:t>
            </a:r>
            <a:endParaRPr kumimoji="1" lang="ja-JP" altLang="en-US" sz="6600" b="1" dirty="0">
              <a:solidFill>
                <a:schemeClr val="tx1"/>
              </a:solidFill>
            </a:endParaRPr>
          </a:p>
        </p:txBody>
      </p:sp>
      <p:sp>
        <p:nvSpPr>
          <p:cNvPr id="13" name="下矢印 12"/>
          <p:cNvSpPr/>
          <p:nvPr/>
        </p:nvSpPr>
        <p:spPr>
          <a:xfrm rot="20152697">
            <a:off x="3190583" y="387111"/>
            <a:ext cx="1519744" cy="3455725"/>
          </a:xfrm>
          <a:prstGeom prst="downArrow">
            <a:avLst/>
          </a:prstGeom>
          <a:solidFill>
            <a:srgbClr val="65D7FF"/>
          </a:solidFill>
          <a:ln>
            <a:solidFill>
              <a:srgbClr val="00B0F0"/>
            </a:solidFill>
          </a:ln>
          <a:scene3d>
            <a:camera prst="orthographicFront">
              <a:rot lat="19499990" lon="0" rev="0"/>
            </a:camera>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モンス┃ン</a:t>
            </a:r>
            <a:endParaRPr kumimoji="1" lang="ja-JP" altLang="en-US" sz="2800" b="1" dirty="0">
              <a:solidFill>
                <a:schemeClr val="tx1"/>
              </a:solidFill>
            </a:endParaRPr>
          </a:p>
        </p:txBody>
      </p:sp>
      <p:sp>
        <p:nvSpPr>
          <p:cNvPr id="16" name="下矢印 15"/>
          <p:cNvSpPr/>
          <p:nvPr/>
        </p:nvSpPr>
        <p:spPr>
          <a:xfrm rot="19919867">
            <a:off x="3808682" y="1228665"/>
            <a:ext cx="802408" cy="2746216"/>
          </a:xfrm>
          <a:prstGeom prst="downArrow">
            <a:avLst/>
          </a:prstGeom>
          <a:solidFill>
            <a:srgbClr val="65D7FF"/>
          </a:solidFill>
          <a:ln>
            <a:solidFill>
              <a:srgbClr val="00B0F0"/>
            </a:solidFill>
          </a:ln>
          <a:scene3d>
            <a:camera prst="perspectiveRelaxed">
              <a:rot lat="19473601" lon="0" rev="0"/>
            </a:camera>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モンス┃ン</a:t>
            </a:r>
            <a:endParaRPr kumimoji="1" lang="ja-JP" altLang="en-US" sz="2800" b="1" dirty="0">
              <a:solidFill>
                <a:schemeClr val="tx1"/>
              </a:solidFill>
            </a:endParaRPr>
          </a:p>
        </p:txBody>
      </p:sp>
      <p:sp>
        <p:nvSpPr>
          <p:cNvPr id="20" name="角丸四角形 19"/>
          <p:cNvSpPr/>
          <p:nvPr/>
        </p:nvSpPr>
        <p:spPr>
          <a:xfrm>
            <a:off x="148463" y="75559"/>
            <a:ext cx="1480832"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bg1"/>
                </a:solidFill>
                <a:latin typeface="メイリオ" panose="020B0604030504040204" pitchFamily="50" charset="-128"/>
                <a:ea typeface="メイリオ" panose="020B0604030504040204" pitchFamily="50" charset="-128"/>
              </a:rPr>
              <a:t>まと</a:t>
            </a:r>
            <a:r>
              <a:rPr lang="ja-JP" altLang="en-US" sz="3200" b="1" dirty="0">
                <a:solidFill>
                  <a:schemeClr val="bg1"/>
                </a:solidFill>
                <a:latin typeface="メイリオ" panose="020B0604030504040204" pitchFamily="50" charset="-128"/>
                <a:ea typeface="メイリオ" panose="020B0604030504040204" pitchFamily="50" charset="-128"/>
              </a:rPr>
              <a:t>め</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3656031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6" presetClass="emph" presetSubtype="0" fill="hold" grpId="0" nodeType="withEffect" p14:presetBounceEnd="3000">
                                      <p:stCondLst>
                                        <p:cond delay="0"/>
                                      </p:stCondLst>
                                      <p:childTnLst>
                                        <p:animScale p14:bounceEnd="3000">
                                          <p:cBhvr>
                                            <p:cTn id="47" dur="750" fill="hold"/>
                                            <p:tgtEl>
                                              <p:spTgt spid="10"/>
                                            </p:tgtEl>
                                          </p:cBhvr>
                                          <p:by x="110000" y="110000"/>
                                        </p:animScale>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3" grpId="0" animBg="1"/>
          <p:bldP spid="16" grpId="0" animBg="1"/>
          <p:bldP spid="16"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6" presetClass="emph" presetSubtype="0" fill="hold" grpId="0" nodeType="withEffect">
                                      <p:stCondLst>
                                        <p:cond delay="0"/>
                                      </p:stCondLst>
                                      <p:childTnLst>
                                        <p:animScale>
                                          <p:cBhvr>
                                            <p:cTn id="47" dur="750" fill="hold"/>
                                            <p:tgtEl>
                                              <p:spTgt spid="10"/>
                                            </p:tgtEl>
                                          </p:cBhvr>
                                          <p:by x="110000" y="110000"/>
                                        </p:animScale>
                                      </p:childTnLst>
                                    </p:cTn>
                                  </p:par>
                                  <p:par>
                                    <p:cTn id="48" presetID="10" presetClass="exit" presetSubtype="0" fill="hold" grpId="1" nodeType="withEffect">
                                      <p:stCondLst>
                                        <p:cond delay="0"/>
                                      </p:stCondLst>
                                      <p:childTnLst>
                                        <p:animEffect transition="out" filter="fade">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3" grpId="0" animBg="1"/>
          <p:bldP spid="16" grpId="0" animBg="1"/>
          <p:bldP spid="16"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7AB452C-AE74-4C74-BCE7-637539504C3A}" type="slidenum">
              <a:rPr kumimoji="1" lang="ja-JP" altLang="en-US" smtClean="0">
                <a:solidFill>
                  <a:schemeClr val="tx1"/>
                </a:solidFill>
              </a:rPr>
              <a:t>16</a:t>
            </a:fld>
            <a:endParaRPr kumimoji="1" lang="ja-JP" altLang="en-US" dirty="0">
              <a:solidFill>
                <a:schemeClr val="tx1"/>
              </a:solidFill>
            </a:endParaRPr>
          </a:p>
        </p:txBody>
      </p:sp>
    </p:spTree>
    <p:extLst>
      <p:ext uri="{BB962C8B-B14F-4D97-AF65-F5344CB8AC3E}">
        <p14:creationId xmlns:p14="http://schemas.microsoft.com/office/powerpoint/2010/main" val="3799229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86600" y="6492875"/>
            <a:ext cx="2057400" cy="365125"/>
          </a:xfrm>
        </p:spPr>
        <p:txBody>
          <a:bodyPr/>
          <a:lstStyle/>
          <a:p>
            <a:fld id="{87AB452C-AE74-4C74-BCE7-637539504C3A}" type="slidenum">
              <a:rPr kumimoji="1" lang="ja-JP" altLang="en-US" smtClean="0">
                <a:solidFill>
                  <a:schemeClr val="tx1"/>
                </a:solidFill>
              </a:rPr>
              <a:t>17</a:t>
            </a:fld>
            <a:endParaRPr kumimoji="1" lang="ja-JP" altLang="en-US" dirty="0">
              <a:solidFill>
                <a:schemeClr val="tx1"/>
              </a:solidFill>
            </a:endParaRPr>
          </a:p>
        </p:txBody>
      </p:sp>
    </p:spTree>
    <p:extLst>
      <p:ext uri="{BB962C8B-B14F-4D97-AF65-F5344CB8AC3E}">
        <p14:creationId xmlns:p14="http://schemas.microsoft.com/office/powerpoint/2010/main" val="20167461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0095" y="0"/>
            <a:ext cx="1688830" cy="400110"/>
          </a:xfrm>
          <a:prstGeom prst="rect">
            <a:avLst/>
          </a:prstGeom>
          <a:noFill/>
        </p:spPr>
        <p:txBody>
          <a:bodyPr wrap="square" rtlCol="0">
            <a:spAutoFit/>
          </a:bodyPr>
          <a:lstStyle/>
          <a:p>
            <a:r>
              <a:rPr lang="ja-JP" altLang="en-US" sz="2000" b="1" dirty="0" smtClean="0"/>
              <a:t>⑤</a:t>
            </a:r>
            <a:r>
              <a:rPr kumimoji="1" lang="en-US" altLang="ja-JP" sz="2000" b="1" dirty="0" smtClean="0"/>
              <a:t>2014/12/16</a:t>
            </a:r>
            <a:endParaRPr kumimoji="1" lang="ja-JP" altLang="en-US" sz="2000" b="1" dirty="0"/>
          </a:p>
        </p:txBody>
      </p:sp>
      <p:sp>
        <p:nvSpPr>
          <p:cNvPr id="3" name="テキスト ボックス 2"/>
          <p:cNvSpPr txBox="1"/>
          <p:nvPr/>
        </p:nvSpPr>
        <p:spPr>
          <a:xfrm>
            <a:off x="934510" y="236054"/>
            <a:ext cx="1216882" cy="400110"/>
          </a:xfrm>
          <a:prstGeom prst="rect">
            <a:avLst/>
          </a:prstGeom>
          <a:noFill/>
        </p:spPr>
        <p:txBody>
          <a:bodyPr wrap="square" rtlCol="0">
            <a:spAutoFit/>
          </a:bodyPr>
          <a:lstStyle/>
          <a:p>
            <a:r>
              <a:rPr lang="en-US" altLang="ja-JP" sz="2000" b="1" dirty="0" smtClean="0"/>
              <a:t>12z12/16</a:t>
            </a:r>
            <a:endParaRPr kumimoji="1" lang="ja-JP" altLang="en-US" sz="2000" b="1" dirty="0"/>
          </a:p>
        </p:txBody>
      </p:sp>
      <p:sp>
        <p:nvSpPr>
          <p:cNvPr id="4" name="テキスト ボックス 3"/>
          <p:cNvSpPr txBox="1"/>
          <p:nvPr/>
        </p:nvSpPr>
        <p:spPr>
          <a:xfrm>
            <a:off x="3996364" y="147397"/>
            <a:ext cx="1216882" cy="400110"/>
          </a:xfrm>
          <a:prstGeom prst="rect">
            <a:avLst/>
          </a:prstGeom>
          <a:noFill/>
        </p:spPr>
        <p:txBody>
          <a:bodyPr wrap="square" rtlCol="0">
            <a:spAutoFit/>
          </a:bodyPr>
          <a:lstStyle/>
          <a:p>
            <a:r>
              <a:rPr lang="en-US" altLang="ja-JP" sz="2000" b="1" dirty="0" smtClean="0"/>
              <a:t>00z12/17</a:t>
            </a:r>
            <a:endParaRPr kumimoji="1" lang="ja-JP" altLang="en-US" sz="2000" b="1" dirty="0"/>
          </a:p>
        </p:txBody>
      </p:sp>
      <p:sp>
        <p:nvSpPr>
          <p:cNvPr id="5" name="テキスト ボックス 4"/>
          <p:cNvSpPr txBox="1"/>
          <p:nvPr/>
        </p:nvSpPr>
        <p:spPr>
          <a:xfrm>
            <a:off x="7172992" y="101268"/>
            <a:ext cx="1216882" cy="400110"/>
          </a:xfrm>
          <a:prstGeom prst="rect">
            <a:avLst/>
          </a:prstGeom>
          <a:noFill/>
        </p:spPr>
        <p:txBody>
          <a:bodyPr wrap="square" rtlCol="0">
            <a:spAutoFit/>
          </a:bodyPr>
          <a:lstStyle/>
          <a:p>
            <a:r>
              <a:rPr lang="en-US" altLang="ja-JP" sz="2000" b="1" dirty="0" smtClean="0"/>
              <a:t>12z12/17</a:t>
            </a:r>
            <a:endParaRPr kumimoji="1" lang="ja-JP" altLang="en-US" sz="2000" b="1"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3775" y="493122"/>
            <a:ext cx="2962059" cy="2057406"/>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5834" y="442773"/>
            <a:ext cx="3027772" cy="210304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003" y="2555234"/>
            <a:ext cx="3070997" cy="213307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0874" y="4697719"/>
            <a:ext cx="2952732" cy="2050927"/>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0817" y="547507"/>
            <a:ext cx="2796636" cy="1942505"/>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071" y="2468615"/>
            <a:ext cx="2920543" cy="2028569"/>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0817" y="4688307"/>
            <a:ext cx="2796636" cy="1942505"/>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4311" y="2555234"/>
            <a:ext cx="2949611" cy="2048760"/>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4513" y="4688307"/>
            <a:ext cx="2829205" cy="1965127"/>
          </a:xfrm>
          <a:prstGeom prst="rect">
            <a:avLst/>
          </a:prstGeom>
        </p:spPr>
      </p:pic>
      <p:sp>
        <p:nvSpPr>
          <p:cNvPr id="17" name="角丸四角形 16"/>
          <p:cNvSpPr/>
          <p:nvPr/>
        </p:nvSpPr>
        <p:spPr>
          <a:xfrm>
            <a:off x="306234" y="553904"/>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300</a:t>
            </a:r>
            <a:r>
              <a:rPr kumimoji="1" lang="en-US" altLang="ja-JP" sz="2000" b="1" dirty="0" smtClean="0">
                <a:solidFill>
                  <a:schemeClr val="bg1"/>
                </a:solidFill>
              </a:rPr>
              <a:t>hpa</a:t>
            </a:r>
            <a:endParaRPr kumimoji="1" lang="ja-JP" altLang="en-US" sz="2000" b="1" dirty="0">
              <a:solidFill>
                <a:schemeClr val="bg1"/>
              </a:solidFill>
            </a:endParaRPr>
          </a:p>
        </p:txBody>
      </p:sp>
      <p:sp>
        <p:nvSpPr>
          <p:cNvPr id="18" name="角丸四角形 17"/>
          <p:cNvSpPr/>
          <p:nvPr/>
        </p:nvSpPr>
        <p:spPr>
          <a:xfrm>
            <a:off x="285103" y="2568886"/>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500</a:t>
            </a:r>
            <a:r>
              <a:rPr kumimoji="1" lang="en-US" altLang="ja-JP" sz="2000" b="1" dirty="0" smtClean="0">
                <a:solidFill>
                  <a:schemeClr val="bg1"/>
                </a:solidFill>
              </a:rPr>
              <a:t>hpa</a:t>
            </a:r>
            <a:endParaRPr kumimoji="1" lang="ja-JP" altLang="en-US" sz="2000" b="1" dirty="0">
              <a:solidFill>
                <a:schemeClr val="bg1"/>
              </a:solidFill>
            </a:endParaRPr>
          </a:p>
        </p:txBody>
      </p:sp>
      <p:sp>
        <p:nvSpPr>
          <p:cNvPr id="19" name="角丸四角形 18"/>
          <p:cNvSpPr/>
          <p:nvPr/>
        </p:nvSpPr>
        <p:spPr>
          <a:xfrm>
            <a:off x="323725" y="4700790"/>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85</a:t>
            </a:r>
            <a:r>
              <a:rPr lang="en-US" altLang="ja-JP" sz="2000" b="1" dirty="0">
                <a:solidFill>
                  <a:schemeClr val="bg1"/>
                </a:solidFill>
              </a:rPr>
              <a:t>0</a:t>
            </a:r>
            <a:r>
              <a:rPr kumimoji="1" lang="en-US" altLang="ja-JP" sz="2000" b="1" dirty="0" smtClean="0">
                <a:solidFill>
                  <a:schemeClr val="bg1"/>
                </a:solidFill>
              </a:rPr>
              <a:t>hpa</a:t>
            </a:r>
            <a:endParaRPr kumimoji="1" lang="ja-JP" altLang="en-US" sz="2000" b="1" dirty="0">
              <a:solidFill>
                <a:schemeClr val="bg1"/>
              </a:solidFill>
            </a:endParaRPr>
          </a:p>
        </p:txBody>
      </p:sp>
    </p:spTree>
    <p:extLst>
      <p:ext uri="{BB962C8B-B14F-4D97-AF65-F5344CB8AC3E}">
        <p14:creationId xmlns:p14="http://schemas.microsoft.com/office/powerpoint/2010/main" val="3881772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0238" y="925181"/>
            <a:ext cx="9033164" cy="461665"/>
          </a:xfrm>
          <a:prstGeom prst="rect">
            <a:avLst/>
          </a:prstGeom>
          <a:noFill/>
        </p:spPr>
        <p:txBody>
          <a:bodyPr wrap="square" rtlCol="0">
            <a:spAutoFit/>
          </a:bodyPr>
          <a:lstStyle/>
          <a:p>
            <a:pPr algn="ctr"/>
            <a:r>
              <a:rPr lang="ja-JP" altLang="en-US" sz="2400" b="1" dirty="0" smtClean="0"/>
              <a:t>潜熱加熱が存在するということを定量的に示すことが必要</a:t>
            </a:r>
            <a:endParaRPr kumimoji="1" lang="en-US" altLang="ja-JP" sz="2400" b="1" dirty="0" smtClean="0"/>
          </a:p>
        </p:txBody>
      </p:sp>
      <p:sp>
        <p:nvSpPr>
          <p:cNvPr id="2" name="下矢印 1"/>
          <p:cNvSpPr/>
          <p:nvPr/>
        </p:nvSpPr>
        <p:spPr>
          <a:xfrm>
            <a:off x="4334064" y="1630341"/>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716270" y="2472676"/>
            <a:ext cx="5579072" cy="830997"/>
          </a:xfrm>
          <a:prstGeom prst="rect">
            <a:avLst/>
          </a:prstGeom>
          <a:noFill/>
        </p:spPr>
        <p:txBody>
          <a:bodyPr wrap="square" rtlCol="0">
            <a:spAutoFit/>
          </a:bodyPr>
          <a:lstStyle/>
          <a:p>
            <a:pPr algn="ctr"/>
            <a:r>
              <a:rPr lang="en-US" altLang="ja-JP" sz="2400" b="1" dirty="0" err="1" smtClean="0"/>
              <a:t>Yanai</a:t>
            </a:r>
            <a:r>
              <a:rPr lang="en-US" altLang="ja-JP" sz="2400" b="1" dirty="0" smtClean="0"/>
              <a:t> et al. 1973 </a:t>
            </a:r>
            <a:r>
              <a:rPr lang="ja-JP" altLang="en-US" sz="2400" b="1" dirty="0" smtClean="0"/>
              <a:t>で用いられた</a:t>
            </a:r>
            <a:endParaRPr lang="en-US" altLang="ja-JP" sz="2400" b="1" dirty="0" smtClean="0"/>
          </a:p>
          <a:p>
            <a:pPr algn="ctr"/>
            <a:r>
              <a:rPr lang="ja-JP" altLang="en-US" sz="2400" b="1" dirty="0" smtClean="0"/>
              <a:t>日本海の熱と水蒸気の収支解析を行う</a:t>
            </a:r>
            <a:r>
              <a:rPr lang="en-US" altLang="ja-JP" sz="2400" b="1" dirty="0" smtClean="0"/>
              <a:t> </a:t>
            </a:r>
            <a:endParaRPr kumimoji="1" lang="en-US" altLang="ja-JP" sz="2400" b="1" dirty="0" smtClean="0"/>
          </a:p>
        </p:txBody>
      </p:sp>
      <p:sp>
        <p:nvSpPr>
          <p:cNvPr id="8" name="下矢印 7"/>
          <p:cNvSpPr/>
          <p:nvPr/>
        </p:nvSpPr>
        <p:spPr>
          <a:xfrm>
            <a:off x="4334064" y="3641683"/>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01220" y="4351276"/>
            <a:ext cx="8331199" cy="461665"/>
          </a:xfrm>
          <a:prstGeom prst="rect">
            <a:avLst/>
          </a:prstGeom>
          <a:noFill/>
        </p:spPr>
        <p:txBody>
          <a:bodyPr wrap="square" rtlCol="0">
            <a:spAutoFit/>
          </a:bodyPr>
          <a:lstStyle/>
          <a:p>
            <a:pPr algn="ctr"/>
            <a:r>
              <a:rPr lang="en-US" altLang="ja-JP" sz="2400" b="1" dirty="0" smtClean="0"/>
              <a:t> </a:t>
            </a:r>
            <a:r>
              <a:rPr lang="ja-JP" altLang="en-US" sz="2400" b="1" dirty="0" smtClean="0"/>
              <a:t>気団変質に伴う日本海の降雪雲の強さを示す指標になる</a:t>
            </a:r>
            <a:endParaRPr kumimoji="1" lang="en-US" altLang="ja-JP" sz="2400" b="1" dirty="0" smtClean="0"/>
          </a:p>
        </p:txBody>
      </p:sp>
      <p:sp>
        <p:nvSpPr>
          <p:cNvPr id="3" name="スライド番号プレースホルダー 2"/>
          <p:cNvSpPr>
            <a:spLocks noGrp="1"/>
          </p:cNvSpPr>
          <p:nvPr>
            <p:ph type="sldNum" sz="quarter" idx="12"/>
          </p:nvPr>
        </p:nvSpPr>
        <p:spPr/>
        <p:txBody>
          <a:bodyPr/>
          <a:lstStyle/>
          <a:p>
            <a:fld id="{FF8E4372-39C4-43A9-BD44-A1D634B87503}" type="slidenum">
              <a:rPr kumimoji="1" lang="ja-JP" altLang="en-US" smtClean="0">
                <a:solidFill>
                  <a:schemeClr val="tx1"/>
                </a:solidFill>
              </a:rPr>
              <a:t>19</a:t>
            </a:fld>
            <a:endParaRPr kumimoji="1" lang="ja-JP" altLang="en-US" dirty="0">
              <a:solidFill>
                <a:schemeClr val="tx1"/>
              </a:solidFill>
            </a:endParaRPr>
          </a:p>
        </p:txBody>
      </p:sp>
    </p:spTree>
    <p:extLst>
      <p:ext uri="{BB962C8B-B14F-4D97-AF65-F5344CB8AC3E}">
        <p14:creationId xmlns:p14="http://schemas.microsoft.com/office/powerpoint/2010/main" val="209240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AB452C-AE74-4C74-BCE7-637539504C3A}" type="slidenum">
              <a:rPr kumimoji="1" lang="ja-JP" altLang="en-US" smtClean="0"/>
              <a:t>2</a:t>
            </a:fld>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1"/>
          </a:xfrm>
          <a:prstGeom prst="rect">
            <a:avLst/>
          </a:prstGeom>
        </p:spPr>
      </p:pic>
    </p:spTree>
    <p:extLst>
      <p:ext uri="{BB962C8B-B14F-4D97-AF65-F5344CB8AC3E}">
        <p14:creationId xmlns:p14="http://schemas.microsoft.com/office/powerpoint/2010/main" val="676748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p:cNvGrpSpPr/>
          <p:nvPr/>
        </p:nvGrpSpPr>
        <p:grpSpPr>
          <a:xfrm>
            <a:off x="796756" y="662788"/>
            <a:ext cx="6591058" cy="2407876"/>
            <a:chOff x="805069" y="737603"/>
            <a:chExt cx="6591058" cy="2407876"/>
          </a:xfrm>
        </p:grpSpPr>
        <mc:AlternateContent xmlns:mc="http://schemas.openxmlformats.org/markup-compatibility/2006" xmlns:a14="http://schemas.microsoft.com/office/drawing/2010/main">
          <mc:Choice Requires="a14">
            <p:sp>
              <p:nvSpPr>
                <p:cNvPr id="3" name="テキスト ボックス 2"/>
                <p:cNvSpPr txBox="1"/>
                <p:nvPr/>
              </p:nvSpPr>
              <p:spPr>
                <a:xfrm>
                  <a:off x="1165808" y="737603"/>
                  <a:ext cx="3691652"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𝑄</m:t>
                            </m:r>
                          </m:e>
                          <m:sub>
                            <m:r>
                              <a:rPr kumimoji="1" lang="en-US" altLang="ja-JP" b="0" i="1" smtClean="0">
                                <a:latin typeface="Cambria Math" panose="02040503050406030204" pitchFamily="18" charset="0"/>
                              </a:rPr>
                              <m:t>1</m:t>
                            </m:r>
                          </m:sub>
                        </m:sSub>
                        <m:r>
                          <a:rPr kumimoji="1" lang="en-US" altLang="ja-JP" i="1" smtClean="0">
                            <a:latin typeface="Cambria Math" panose="02040503050406030204" pitchFamily="18" charset="0"/>
                            <a:ea typeface="Cambria Math" panose="02040503050406030204" pitchFamily="18" charset="0"/>
                          </a:rPr>
                          <m:t>=</m:t>
                        </m:r>
                        <m:sSub>
                          <m:sSubPr>
                            <m:ctrlPr>
                              <a:rPr kumimoji="1" lang="en-US" altLang="ja-JP"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𝐶</m:t>
                            </m:r>
                          </m:e>
                          <m:sub>
                            <m:r>
                              <a:rPr kumimoji="1" lang="en-US" altLang="ja-JP" b="0" i="1" smtClean="0">
                                <a:latin typeface="Cambria Math" panose="02040503050406030204" pitchFamily="18" charset="0"/>
                                <a:ea typeface="Cambria Math" panose="02040503050406030204" pitchFamily="18" charset="0"/>
                              </a:rPr>
                              <m:t>𝑝</m:t>
                            </m:r>
                          </m:sub>
                        </m:sSub>
                        <m:d>
                          <m:dPr>
                            <m:ctrlPr>
                              <a:rPr kumimoji="1" lang="en-US" altLang="ja-JP" i="1" smtClean="0">
                                <a:latin typeface="Cambria Math" panose="02040503050406030204" pitchFamily="18" charset="0"/>
                                <a:ea typeface="Cambria Math" panose="02040503050406030204" pitchFamily="18" charset="0"/>
                              </a:rPr>
                            </m:ctrlPr>
                          </m:dPr>
                          <m:e>
                            <m:f>
                              <m:fPr>
                                <m:ctrlPr>
                                  <a:rPr kumimoji="1" lang="en-US" altLang="ja-JP" i="1" smtClean="0">
                                    <a:latin typeface="Cambria Math" panose="02040503050406030204" pitchFamily="18" charset="0"/>
                                    <a:ea typeface="Cambria Math" panose="02040503050406030204" pitchFamily="18" charset="0"/>
                                  </a:rPr>
                                </m:ctrlPr>
                              </m:fPr>
                              <m:num>
                                <m:r>
                                  <a:rPr kumimoji="1" lang="en-US" altLang="ja-JP" b="0" i="1" smtClean="0">
                                    <a:latin typeface="Cambria Math" panose="02040503050406030204" pitchFamily="18" charset="0"/>
                                    <a:ea typeface="Cambria Math" panose="02040503050406030204" pitchFamily="18" charset="0"/>
                                  </a:rPr>
                                  <m:t>𝑃</m:t>
                                </m:r>
                              </m:num>
                              <m:den>
                                <m:sSub>
                                  <m:sSubPr>
                                    <m:ctrlPr>
                                      <a:rPr kumimoji="1" lang="en-US" altLang="ja-JP" i="1" smtClean="0">
                                        <a:latin typeface="Cambria Math" panose="02040503050406030204" pitchFamily="18" charset="0"/>
                                        <a:ea typeface="Cambria Math" panose="02040503050406030204" pitchFamily="18" charset="0"/>
                                      </a:rPr>
                                    </m:ctrlPr>
                                  </m:sSubPr>
                                  <m:e>
                                    <m:r>
                                      <a:rPr kumimoji="1" lang="en-US" altLang="ja-JP" b="0" i="1" smtClean="0">
                                        <a:latin typeface="Cambria Math" panose="02040503050406030204" pitchFamily="18" charset="0"/>
                                        <a:ea typeface="Cambria Math" panose="02040503050406030204" pitchFamily="18" charset="0"/>
                                      </a:rPr>
                                      <m:t>𝑃</m:t>
                                    </m:r>
                                  </m:e>
                                  <m:sub>
                                    <m:r>
                                      <a:rPr kumimoji="1" lang="en-US" altLang="ja-JP" b="0" i="1" smtClean="0">
                                        <a:latin typeface="Cambria Math" panose="02040503050406030204" pitchFamily="18" charset="0"/>
                                        <a:ea typeface="Cambria Math" panose="02040503050406030204" pitchFamily="18" charset="0"/>
                                      </a:rPr>
                                      <m:t>0</m:t>
                                    </m:r>
                                  </m:sub>
                                </m:sSub>
                              </m:den>
                            </m:f>
                          </m:e>
                        </m:d>
                        <m:r>
                          <a:rPr kumimoji="1" lang="ja-JP" altLang="en-US" i="1" baseline="96000" smtClean="0">
                            <a:latin typeface="Cambria Math" panose="02040503050406030204" pitchFamily="18" charset="0"/>
                            <a:ea typeface="Cambria Math" panose="02040503050406030204" pitchFamily="18" charset="0"/>
                          </a:rPr>
                          <m:t>𝜅</m:t>
                        </m:r>
                        <m:d>
                          <m:dPr>
                            <m:ctrlPr>
                              <a:rPr kumimoji="1" lang="en-US" altLang="ja-JP" i="1" smtClean="0">
                                <a:latin typeface="Cambria Math" panose="02040503050406030204" pitchFamily="18" charset="0"/>
                                <a:ea typeface="Cambria Math" panose="02040503050406030204" pitchFamily="18" charset="0"/>
                              </a:rPr>
                            </m:ctrlPr>
                          </m:dPr>
                          <m:e>
                            <m:f>
                              <m:fPr>
                                <m:ctrlPr>
                                  <a:rPr kumimoji="1" lang="en-US" altLang="ja-JP" i="1" smtClean="0">
                                    <a:latin typeface="Cambria Math" panose="02040503050406030204" pitchFamily="18" charset="0"/>
                                    <a:ea typeface="Cambria Math" panose="02040503050406030204" pitchFamily="18" charset="0"/>
                                  </a:rPr>
                                </m:ctrlPr>
                              </m:fPr>
                              <m:num>
                                <m:r>
                                  <a:rPr kumimoji="1" lang="ja-JP" altLang="en-US" i="1" smtClean="0">
                                    <a:latin typeface="Cambria Math" panose="02040503050406030204" pitchFamily="18" charset="0"/>
                                    <a:ea typeface="Cambria Math" panose="02040503050406030204" pitchFamily="18" charset="0"/>
                                  </a:rPr>
                                  <m:t>𝜕𝜃</m:t>
                                </m:r>
                              </m:num>
                              <m:den>
                                <m:r>
                                  <a:rPr kumimoji="1" lang="ja-JP" altLang="en-US"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𝑡</m:t>
                                </m:r>
                              </m:den>
                            </m:f>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𝑉</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𝛻𝜃</m:t>
                            </m:r>
                            <m:r>
                              <a:rPr kumimoji="1" lang="en-US" altLang="ja-JP" b="0" i="1" smtClean="0">
                                <a:latin typeface="Cambria Math" panose="02040503050406030204" pitchFamily="18" charset="0"/>
                                <a:ea typeface="Cambria Math" panose="02040503050406030204" pitchFamily="18" charset="0"/>
                              </a:rPr>
                              <m:t>+</m:t>
                            </m:r>
                            <m:r>
                              <a:rPr kumimoji="1" lang="ja-JP" altLang="en-US" b="0" i="1" smtClean="0">
                                <a:latin typeface="Cambria Math" panose="02040503050406030204" pitchFamily="18" charset="0"/>
                                <a:ea typeface="Cambria Math" panose="02040503050406030204" pitchFamily="18" charset="0"/>
                              </a:rPr>
                              <m:t>𝜔</m:t>
                            </m:r>
                            <m:f>
                              <m:fPr>
                                <m:ctrlPr>
                                  <a:rPr kumimoji="1" lang="en-US" altLang="ja-JP" b="0" i="1" smtClean="0">
                                    <a:latin typeface="Cambria Math" panose="02040503050406030204" pitchFamily="18" charset="0"/>
                                    <a:ea typeface="Cambria Math" panose="02040503050406030204" pitchFamily="18" charset="0"/>
                                  </a:rPr>
                                </m:ctrlPr>
                              </m:fPr>
                              <m:num>
                                <m:r>
                                  <a:rPr kumimoji="1" lang="ja-JP" altLang="en-US" b="0" i="1" smtClean="0">
                                    <a:latin typeface="Cambria Math" panose="02040503050406030204" pitchFamily="18" charset="0"/>
                                    <a:ea typeface="Cambria Math" panose="02040503050406030204" pitchFamily="18" charset="0"/>
                                  </a:rPr>
                                  <m:t>𝜕𝜃</m:t>
                                </m:r>
                              </m:num>
                              <m:den>
                                <m:r>
                                  <a:rPr kumimoji="1" lang="ja-JP" altLang="en-US"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𝑝</m:t>
                                </m:r>
                              </m:den>
                            </m:f>
                          </m:e>
                        </m:d>
                      </m:oMath>
                    </m:oMathPara>
                  </a14:m>
                  <a:endParaRPr kumimoji="1" lang="ja-JP" altLang="en-US"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1165808" y="737603"/>
                  <a:ext cx="3691652" cy="62235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814648" y="2402069"/>
                  <a:ext cx="971612" cy="4373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𝜅</m:t>
                        </m:r>
                        <m:r>
                          <a:rPr kumimoji="1" lang="en-US" altLang="ja-JP" b="0" i="1" smtClean="0">
                            <a:latin typeface="Cambria Math" panose="02040503050406030204" pitchFamily="18" charset="0"/>
                          </a:rPr>
                          <m:t>=</m:t>
                        </m:r>
                        <m:f>
                          <m:fPr>
                            <m:type m:val="skw"/>
                            <m:ctrlPr>
                              <a:rPr kumimoji="1" lang="en-US" altLang="ja-JP" b="0" i="1" smtClean="0">
                                <a:latin typeface="Cambria Math" panose="02040503050406030204" pitchFamily="18" charset="0"/>
                              </a:rPr>
                            </m:ctrlPr>
                          </m:fPr>
                          <m:num>
                            <m:r>
                              <a:rPr kumimoji="1" lang="en-US" altLang="ja-JP" b="0" i="1" smtClean="0">
                                <a:latin typeface="Cambria Math" panose="02040503050406030204" pitchFamily="18" charset="0"/>
                              </a:rPr>
                              <m:t>𝑅</m:t>
                            </m:r>
                          </m:num>
                          <m:den>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𝑝</m:t>
                                </m:r>
                              </m:sub>
                            </m:sSub>
                          </m:den>
                        </m:f>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814648" y="2402069"/>
                  <a:ext cx="971612" cy="437364"/>
                </a:xfrm>
                <a:prstGeom prst="rect">
                  <a:avLst/>
                </a:prstGeom>
                <a:blipFill>
                  <a:blip r:embed="rId3"/>
                  <a:stretch>
                    <a:fillRect l="-3125" t="-130556" r="-62500" b="-18888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213658" y="1544017"/>
                  <a:ext cx="308558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i="1" smtClean="0">
                                <a:latin typeface="Cambria Math" panose="02040503050406030204" pitchFamily="18" charset="0"/>
                              </a:rPr>
                            </m:ctrlPr>
                          </m:sSubPr>
                          <m:e>
                            <m:r>
                              <m:rPr>
                                <m:sty m:val="p"/>
                              </m:rPr>
                              <a:rPr lang="en-US" altLang="ja-JP" i="1">
                                <a:latin typeface="Cambria Math" panose="02040503050406030204" pitchFamily="18" charset="0"/>
                              </a:rPr>
                              <m:t>Q</m:t>
                            </m:r>
                          </m:e>
                          <m:sub>
                            <m:r>
                              <a:rPr kumimoji="1" lang="en-US" altLang="ja-JP" b="0" i="1" smtClean="0">
                                <a:latin typeface="Cambria Math" panose="02040503050406030204" pitchFamily="18" charset="0"/>
                              </a:rPr>
                              <m:t>2</m:t>
                            </m:r>
                          </m:sub>
                        </m:sSub>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𝐿</m:t>
                        </m:r>
                        <m:d>
                          <m:dPr>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ja-JP" altLang="en-US" b="0" i="1" smtClean="0">
                                    <a:latin typeface="Cambria Math" panose="02040503050406030204" pitchFamily="18" charset="0"/>
                                  </a:rPr>
                                  <m:t>𝜕𝜚</m:t>
                                </m:r>
                              </m:num>
                              <m:den>
                                <m:r>
                                  <a:rPr kumimoji="1" lang="ja-JP" altLang="en-US" b="0" i="1" smtClean="0">
                                    <a:latin typeface="Cambria Math" panose="02040503050406030204" pitchFamily="18" charset="0"/>
                                  </a:rPr>
                                  <m:t>𝜕</m:t>
                                </m:r>
                                <m:r>
                                  <a:rPr kumimoji="1" lang="en-US" altLang="ja-JP" b="0" i="1" smtClean="0">
                                    <a:latin typeface="Cambria Math" panose="02040503050406030204" pitchFamily="18" charset="0"/>
                                  </a:rPr>
                                  <m:t>𝑡</m:t>
                                </m:r>
                              </m:den>
                            </m:f>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𝑉</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𝛻𝜚</m:t>
                            </m:r>
                            <m:r>
                              <a:rPr kumimoji="1" lang="en-US" altLang="ja-JP" b="0" i="1" smtClean="0">
                                <a:latin typeface="Cambria Math" panose="02040503050406030204" pitchFamily="18" charset="0"/>
                                <a:ea typeface="Cambria Math" panose="02040503050406030204" pitchFamily="18" charset="0"/>
                              </a:rPr>
                              <m:t>+</m:t>
                            </m:r>
                            <m:r>
                              <a:rPr kumimoji="1" lang="ja-JP" altLang="en-US" b="0" i="1" smtClean="0">
                                <a:latin typeface="Cambria Math" panose="02040503050406030204" pitchFamily="18" charset="0"/>
                                <a:ea typeface="Cambria Math" panose="02040503050406030204" pitchFamily="18" charset="0"/>
                              </a:rPr>
                              <m:t>𝜔</m:t>
                            </m:r>
                            <m:f>
                              <m:fPr>
                                <m:ctrlPr>
                                  <a:rPr kumimoji="1" lang="en-US" altLang="ja-JP" b="0" i="1" smtClean="0">
                                    <a:latin typeface="Cambria Math" panose="02040503050406030204" pitchFamily="18" charset="0"/>
                                    <a:ea typeface="Cambria Math" panose="02040503050406030204" pitchFamily="18" charset="0"/>
                                  </a:rPr>
                                </m:ctrlPr>
                              </m:fPr>
                              <m:num>
                                <m:r>
                                  <a:rPr kumimoji="1" lang="ja-JP" altLang="en-US" b="0" i="1" smtClean="0">
                                    <a:latin typeface="Cambria Math" panose="02040503050406030204" pitchFamily="18" charset="0"/>
                                    <a:ea typeface="Cambria Math" panose="02040503050406030204" pitchFamily="18" charset="0"/>
                                  </a:rPr>
                                  <m:t>𝜕𝜚</m:t>
                                </m:r>
                              </m:num>
                              <m:den>
                                <m:r>
                                  <a:rPr kumimoji="1" lang="ja-JP" altLang="en-US"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𝑝</m:t>
                                </m:r>
                              </m:den>
                            </m:f>
                          </m:e>
                        </m:d>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213658" y="1544017"/>
                  <a:ext cx="3085588" cy="62235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929559" y="2482251"/>
                  <a:ext cx="9525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𝜃</m:t>
                        </m:r>
                        <m:r>
                          <a:rPr kumimoji="1" lang="en-US" altLang="ja-JP" b="0" i="1" smtClean="0">
                            <a:latin typeface="Cambria Math" panose="02040503050406030204" pitchFamily="18" charset="0"/>
                          </a:rPr>
                          <m:t>=</m:t>
                        </m:r>
                        <m:r>
                          <a:rPr lang="ja-JP" altLang="en-US" i="1">
                            <a:latin typeface="Cambria Math" panose="02040503050406030204" pitchFamily="18" charset="0"/>
                          </a:rPr>
                          <m:t>温位</m:t>
                        </m:r>
                      </m:oMath>
                    </m:oMathPara>
                  </a14:m>
                  <a:endParaRPr kumimoji="1" lang="ja-JP" altLang="en-US"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929559" y="2482251"/>
                  <a:ext cx="952504" cy="276999"/>
                </a:xfrm>
                <a:prstGeom prst="rect">
                  <a:avLst/>
                </a:prstGeom>
                <a:blipFill>
                  <a:blip r:embed="rId5"/>
                  <a:stretch>
                    <a:fillRect l="-5128" t="-11111" r="-8974" b="-2222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3111164" y="2481384"/>
                  <a:ext cx="1188082" cy="278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ja-JP" altLang="en-US" i="1" smtClean="0">
                            <a:latin typeface="Cambria Math" panose="02040503050406030204" pitchFamily="18" charset="0"/>
                          </a:rPr>
                          <m:t>𝜚</m:t>
                        </m:r>
                        <m:r>
                          <a:rPr lang="en-US" altLang="ja-JP" dirty="0">
                            <a:latin typeface="Cambria Math" panose="02040503050406030204" pitchFamily="18" charset="0"/>
                            <a:ea typeface="Cambria Math" panose="02040503050406030204" pitchFamily="18" charset="0"/>
                          </a:rPr>
                          <m:t>=</m:t>
                        </m:r>
                        <m:r>
                          <a:rPr lang="ja-JP" altLang="en-US" i="1" dirty="0" smtClean="0">
                            <a:latin typeface="Cambria Math" panose="02040503050406030204" pitchFamily="18" charset="0"/>
                          </a:rPr>
                          <m:t>混合比</m:t>
                        </m:r>
                      </m:oMath>
                    </m:oMathPara>
                  </a14:m>
                  <a:endParaRPr kumimoji="1" lang="ja-JP" altLang="en-US" dirty="0">
                    <a:latin typeface="+mn-ea"/>
                  </a:endParaRPr>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3111164" y="2481384"/>
                  <a:ext cx="1188082" cy="278731"/>
                </a:xfrm>
                <a:prstGeom prst="rect">
                  <a:avLst/>
                </a:prstGeom>
                <a:blipFill>
                  <a:blip r:embed="rId6"/>
                  <a:stretch>
                    <a:fillRect l="-4103" t="-13043" r="-6154" b="-2391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p:cNvSpPr txBox="1"/>
                <p:nvPr/>
              </p:nvSpPr>
              <p:spPr>
                <a:xfrm>
                  <a:off x="4528347" y="2482251"/>
                  <a:ext cx="1069203" cy="276999"/>
                </a:xfrm>
                <a:prstGeom prst="rect">
                  <a:avLst/>
                </a:prstGeom>
                <a:noFill/>
              </p:spPr>
              <p:txBody>
                <a:bodyPr wrap="none" lIns="0" tIns="0" rIns="0" bIns="0" rtlCol="0">
                  <a:spAutoFit/>
                </a:bodyPr>
                <a:lstStyle/>
                <a:p>
                  <a14:m>
                    <m:oMath xmlns:m="http://schemas.openxmlformats.org/officeDocument/2006/math">
                      <m:r>
                        <m:rPr>
                          <m:sty m:val="p"/>
                        </m:rPr>
                        <a:rPr lang="en-US" altLang="ja-JP" i="1">
                          <a:latin typeface="Cambria Math" panose="02040503050406030204" pitchFamily="18" charset="0"/>
                          <a:ea typeface="Cambria Math" panose="02040503050406030204" pitchFamily="18" charset="0"/>
                        </a:rPr>
                        <m:t>V</m:t>
                      </m:r>
                      <m:r>
                        <a:rPr kumimoji="1" lang="en-US" altLang="ja-JP" i="1" smtClean="0">
                          <a:latin typeface="Cambria Math" panose="02040503050406030204" pitchFamily="18" charset="0"/>
                          <a:ea typeface="Cambria Math" panose="02040503050406030204" pitchFamily="18" charset="0"/>
                        </a:rPr>
                        <m:t>=</m:t>
                      </m:r>
                    </m:oMath>
                  </a14:m>
                  <a:r>
                    <a:rPr kumimoji="1" lang="ja-JP" altLang="en-US" dirty="0" smtClean="0"/>
                    <a:t>水平風</a:t>
                  </a:r>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4528347" y="2482251"/>
                  <a:ext cx="1069203" cy="276999"/>
                </a:xfrm>
                <a:prstGeom prst="rect">
                  <a:avLst/>
                </a:prstGeom>
                <a:blipFill>
                  <a:blip r:embed="rId7"/>
                  <a:stretch>
                    <a:fillRect l="-7386" t="-26667" r="-13068" b="-5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5857116" y="2481225"/>
                  <a:ext cx="1539011" cy="278025"/>
                </a:xfrm>
                <a:prstGeom prst="rect">
                  <a:avLst/>
                </a:prstGeom>
                <a:noFill/>
              </p:spPr>
              <p:txBody>
                <a:bodyPr wrap="none" lIns="0" tIns="0" rIns="0" bIns="0" rtlCol="0">
                  <a:spAutoFit/>
                </a:bodyPr>
                <a:lstStyle/>
                <a:p>
                  <a14:m>
                    <m:oMath xmlns:m="http://schemas.openxmlformats.org/officeDocument/2006/math">
                      <m:r>
                        <a:rPr kumimoji="1" lang="ja-JP" altLang="en-US" i="1" smtClean="0">
                          <a:latin typeface="Cambria Math" panose="02040503050406030204" pitchFamily="18" charset="0"/>
                        </a:rPr>
                        <m:t>𝜔</m:t>
                      </m:r>
                      <m:r>
                        <a:rPr kumimoji="1" lang="en-US" altLang="ja-JP" i="1" smtClean="0">
                          <a:latin typeface="Cambria Math" panose="02040503050406030204" pitchFamily="18" charset="0"/>
                          <a:ea typeface="Cambria Math" panose="02040503050406030204" pitchFamily="18" charset="0"/>
                        </a:rPr>
                        <m:t>=</m:t>
                      </m:r>
                      <m:r>
                        <a:rPr lang="ja-JP" altLang="en-US" i="1">
                          <a:latin typeface="Cambria Math" panose="02040503050406030204" pitchFamily="18" charset="0"/>
                        </a:rPr>
                        <m:t>鉛直</m:t>
                      </m:r>
                    </m:oMath>
                  </a14:m>
                  <a:r>
                    <a:rPr kumimoji="1" lang="en-US" altLang="ja-JP" dirty="0" smtClean="0">
                      <a:latin typeface="+mn-ea"/>
                    </a:rPr>
                    <a:t>p</a:t>
                  </a:r>
                  <a:r>
                    <a:rPr kumimoji="1" lang="ja-JP" altLang="en-US" dirty="0" smtClean="0">
                      <a:latin typeface="+mn-ea"/>
                    </a:rPr>
                    <a:t>速度</a:t>
                  </a:r>
                  <a:endParaRPr kumimoji="1" lang="ja-JP" altLang="en-US" dirty="0">
                    <a:latin typeface="+mn-ea"/>
                  </a:endParaRPr>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857116" y="2481225"/>
                  <a:ext cx="1539011" cy="278025"/>
                </a:xfrm>
                <a:prstGeom prst="rect">
                  <a:avLst/>
                </a:prstGeom>
                <a:blipFill>
                  <a:blip r:embed="rId8"/>
                  <a:stretch>
                    <a:fillRect l="-3953" t="-26667" r="-8696" b="-5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805069" y="2863796"/>
                  <a:ext cx="14318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𝑅</m:t>
                        </m:r>
                        <m:r>
                          <a:rPr kumimoji="1" lang="en-US" altLang="ja-JP" b="0" i="1" smtClean="0">
                            <a:latin typeface="Cambria Math" panose="02040503050406030204" pitchFamily="18" charset="0"/>
                            <a:ea typeface="Cambria Math" panose="02040503050406030204" pitchFamily="18" charset="0"/>
                          </a:rPr>
                          <m:t>=</m:t>
                        </m:r>
                        <m:r>
                          <a:rPr lang="ja-JP" altLang="en-US" i="1">
                            <a:latin typeface="Cambria Math" panose="02040503050406030204" pitchFamily="18" charset="0"/>
                          </a:rPr>
                          <m:t>気体定数</m:t>
                        </m:r>
                      </m:oMath>
                    </m:oMathPara>
                  </a14:m>
                  <a:endParaRPr kumimoji="1" lang="ja-JP" altLang="en-US"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805069" y="2863796"/>
                  <a:ext cx="1431802" cy="276999"/>
                </a:xfrm>
                <a:prstGeom prst="rect">
                  <a:avLst/>
                </a:prstGeom>
                <a:blipFill>
                  <a:blip r:embed="rId9"/>
                  <a:stretch>
                    <a:fillRect l="-3830" t="-13333" r="-5106"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p:cNvSpPr txBox="1"/>
                <p:nvPr/>
              </p:nvSpPr>
              <p:spPr>
                <a:xfrm>
                  <a:off x="2349923" y="2839433"/>
                  <a:ext cx="2620589" cy="306046"/>
                </a:xfrm>
                <a:prstGeom prst="rect">
                  <a:avLst/>
                </a:prstGeom>
                <a:noFill/>
              </p:spPr>
              <p:txBody>
                <a:bodyPr wrap="none" lIns="0" tIns="0" rIns="0" bIns="0" rtlCol="0">
                  <a:spAutoFit/>
                </a:bodyPr>
                <a:lstStyle/>
                <a:p>
                  <a14:m>
                    <m:oMath xmlns:m="http://schemas.openxmlformats.org/officeDocument/2006/math">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𝐶</m:t>
                          </m:r>
                        </m:e>
                        <m:sub>
                          <m:r>
                            <a:rPr kumimoji="1" lang="en-US" altLang="ja-JP" b="0" i="1" smtClean="0">
                              <a:latin typeface="Cambria Math" panose="02040503050406030204" pitchFamily="18" charset="0"/>
                            </a:rPr>
                            <m:t>𝑝</m:t>
                          </m:r>
                        </m:sub>
                      </m:sSub>
                      <m:r>
                        <a:rPr kumimoji="1" lang="en-US" altLang="ja-JP" i="1" smtClean="0">
                          <a:latin typeface="Cambria Math" panose="02040503050406030204" pitchFamily="18" charset="0"/>
                          <a:ea typeface="Cambria Math" panose="02040503050406030204" pitchFamily="18" charset="0"/>
                        </a:rPr>
                        <m:t>=</m:t>
                      </m:r>
                      <m:r>
                        <a:rPr lang="ja-JP" altLang="en-US" i="1">
                          <a:latin typeface="Cambria Math" panose="02040503050406030204" pitchFamily="18" charset="0"/>
                        </a:rPr>
                        <m:t>乾燥空気の</m:t>
                      </m:r>
                      <m:r>
                        <a:rPr lang="ja-JP" altLang="en-US" i="1" smtClean="0">
                          <a:latin typeface="Cambria Math" panose="02040503050406030204" pitchFamily="18" charset="0"/>
                        </a:rPr>
                        <m:t>定圧</m:t>
                      </m:r>
                    </m:oMath>
                  </a14:m>
                  <a:r>
                    <a:rPr kumimoji="1" lang="ja-JP" altLang="en-US" dirty="0" smtClean="0"/>
                    <a:t>比熱</a:t>
                  </a:r>
                  <a:endParaRPr kumimoji="1" lang="ja-JP" altLang="en-US" dirty="0"/>
                </a:p>
              </p:txBody>
            </p:sp>
          </mc:Choice>
          <mc:Fallback xmlns="">
            <p:sp>
              <p:nvSpPr>
                <p:cNvPr id="15" name="テキスト ボックス 14"/>
                <p:cNvSpPr txBox="1">
                  <a:spLocks noRot="1" noChangeAspect="1" noMove="1" noResize="1" noEditPoints="1" noAdjustHandles="1" noChangeArrowheads="1" noChangeShapeType="1" noTextEdit="1"/>
                </p:cNvSpPr>
                <p:nvPr/>
              </p:nvSpPr>
              <p:spPr>
                <a:xfrm>
                  <a:off x="2349923" y="2839433"/>
                  <a:ext cx="2620589" cy="306046"/>
                </a:xfrm>
                <a:prstGeom prst="rect">
                  <a:avLst/>
                </a:prstGeom>
                <a:blipFill>
                  <a:blip r:embed="rId10"/>
                  <a:stretch>
                    <a:fillRect l="-3023" t="-20000" r="-4884" b="-4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5183785" y="2853956"/>
                  <a:ext cx="2045368" cy="276999"/>
                </a:xfrm>
                <a:prstGeom prst="rect">
                  <a:avLst/>
                </a:prstGeom>
                <a:noFill/>
              </p:spPr>
              <p:txBody>
                <a:bodyPr wrap="none" lIns="0" tIns="0" rIns="0" bIns="0" rtlCol="0">
                  <a:spAutoFit/>
                </a:bodyPr>
                <a:lstStyle/>
                <a:p>
                  <a14:m>
                    <m:oMath xmlns:m="http://schemas.openxmlformats.org/officeDocument/2006/math">
                      <m:r>
                        <a:rPr kumimoji="1" lang="en-US" altLang="ja-JP" b="0" i="1" smtClean="0">
                          <a:latin typeface="Cambria Math" panose="02040503050406030204" pitchFamily="18" charset="0"/>
                        </a:rPr>
                        <m:t>𝐿</m:t>
                      </m:r>
                      <m:r>
                        <a:rPr kumimoji="1" lang="en-US" altLang="ja-JP" b="0" i="1" smtClean="0">
                          <a:latin typeface="Cambria Math" panose="02040503050406030204" pitchFamily="18" charset="0"/>
                          <a:ea typeface="Cambria Math" panose="02040503050406030204" pitchFamily="18" charset="0"/>
                        </a:rPr>
                        <m:t>=</m:t>
                      </m:r>
                      <m:r>
                        <a:rPr lang="ja-JP" altLang="en-US" i="1">
                          <a:latin typeface="Cambria Math" panose="02040503050406030204" pitchFamily="18" charset="0"/>
                        </a:rPr>
                        <m:t>凝結の</m:t>
                      </m:r>
                    </m:oMath>
                  </a14:m>
                  <a:r>
                    <a:rPr kumimoji="1" lang="ja-JP" altLang="en-US" dirty="0" smtClean="0"/>
                    <a:t>際の潜熱</a:t>
                  </a:r>
                  <a:endParaRPr kumimoji="1" lang="ja-JP" altLang="en-US"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183785" y="2853956"/>
                  <a:ext cx="2045368" cy="276999"/>
                </a:xfrm>
                <a:prstGeom prst="rect">
                  <a:avLst/>
                </a:prstGeom>
                <a:blipFill>
                  <a:blip r:embed="rId11"/>
                  <a:stretch>
                    <a:fillRect l="-4167" t="-26667" r="-6250" b="-53333"/>
                  </a:stretch>
                </a:blipFill>
              </p:spPr>
              <p:txBody>
                <a:bodyPr/>
                <a:lstStyle/>
                <a:p>
                  <a:r>
                    <a:rPr lang="ja-JP" altLang="en-US">
                      <a:noFill/>
                    </a:rPr>
                    <a:t> </a:t>
                  </a:r>
                </a:p>
              </p:txBody>
            </p:sp>
          </mc:Fallback>
        </mc:AlternateContent>
      </p:grpSp>
      <p:sp>
        <p:nvSpPr>
          <p:cNvPr id="17" name="テキスト ボックス 16"/>
          <p:cNvSpPr txBox="1"/>
          <p:nvPr/>
        </p:nvSpPr>
        <p:spPr>
          <a:xfrm>
            <a:off x="343592" y="179551"/>
            <a:ext cx="6877248" cy="400110"/>
          </a:xfrm>
          <a:prstGeom prst="rect">
            <a:avLst/>
          </a:prstGeom>
          <a:noFill/>
        </p:spPr>
        <p:txBody>
          <a:bodyPr wrap="square" rtlCol="0">
            <a:spAutoFit/>
          </a:bodyPr>
          <a:lstStyle/>
          <a:p>
            <a:pPr algn="ctr"/>
            <a:r>
              <a:rPr lang="en-US" altLang="ja-JP" sz="2000" b="1" dirty="0" smtClean="0"/>
              <a:t>daily</a:t>
            </a:r>
            <a:r>
              <a:rPr lang="ja-JP" altLang="en-US" sz="2000" b="1" dirty="0" smtClean="0"/>
              <a:t>の見かけの熱源</a:t>
            </a:r>
            <a:r>
              <a:rPr lang="en-US" altLang="ja-JP" sz="2000" b="1" dirty="0" smtClean="0"/>
              <a:t>Q1</a:t>
            </a:r>
            <a:r>
              <a:rPr lang="ja-JP" altLang="en-US" sz="2000" b="1" dirty="0" smtClean="0"/>
              <a:t>と見かけの水蒸気シンク</a:t>
            </a:r>
            <a:r>
              <a:rPr lang="en-US" altLang="ja-JP" sz="2000" b="1" dirty="0" smtClean="0"/>
              <a:t>Q2</a:t>
            </a:r>
            <a:r>
              <a:rPr lang="ja-JP" altLang="en-US" sz="2000" b="1" dirty="0" smtClean="0"/>
              <a:t>を計算</a:t>
            </a:r>
            <a:endParaRPr kumimoji="1" lang="en-US" altLang="ja-JP" sz="2000" b="1" dirty="0" smtClean="0"/>
          </a:p>
        </p:txBody>
      </p:sp>
      <p:sp>
        <p:nvSpPr>
          <p:cNvPr id="19" name="下矢印 18"/>
          <p:cNvSpPr/>
          <p:nvPr/>
        </p:nvSpPr>
        <p:spPr>
          <a:xfrm>
            <a:off x="4370566" y="3051674"/>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0" name="テキスト ボックス 19"/>
              <p:cNvSpPr txBox="1"/>
              <p:nvPr/>
            </p:nvSpPr>
            <p:spPr>
              <a:xfrm>
                <a:off x="968311" y="3504842"/>
                <a:ext cx="7987775" cy="707886"/>
              </a:xfrm>
              <a:prstGeom prst="rect">
                <a:avLst/>
              </a:prstGeom>
              <a:noFill/>
            </p:spPr>
            <p:txBody>
              <a:bodyPr wrap="square" rtlCol="0">
                <a:spAutoFit/>
              </a:bodyPr>
              <a:lstStyle/>
              <a:p>
                <a:pPr algn="ctr"/>
                <a14:m>
                  <m:oMath xmlns:m="http://schemas.openxmlformats.org/officeDocument/2006/math">
                    <m:r>
                      <a:rPr kumimoji="1" lang="en-US" altLang="ja-JP" sz="2000" b="1" i="1" smtClean="0">
                        <a:latin typeface="Cambria Math" panose="02040503050406030204" pitchFamily="18" charset="0"/>
                      </a:rPr>
                      <m:t>(</m:t>
                    </m:r>
                    <m:r>
                      <a:rPr kumimoji="1" lang="en-US" altLang="ja-JP" sz="2000" b="1" i="1" smtClean="0">
                        <a:latin typeface="Cambria Math" panose="02040503050406030204" pitchFamily="18" charset="0"/>
                      </a:rPr>
                      <m:t>𝑸</m:t>
                    </m:r>
                    <m:r>
                      <a:rPr kumimoji="1" lang="en-US" altLang="ja-JP" sz="2000" b="1" i="1" smtClean="0">
                        <a:latin typeface="Cambria Math" panose="02040503050406030204" pitchFamily="18" charset="0"/>
                      </a:rPr>
                      <m:t>𝟏</m:t>
                    </m:r>
                    <m:r>
                      <a:rPr kumimoji="1" lang="en-US" altLang="ja-JP" sz="2000" b="1" i="1" smtClean="0">
                        <a:latin typeface="Cambria Math" panose="02040503050406030204" pitchFamily="18" charset="0"/>
                      </a:rPr>
                      <m:t>−</m:t>
                    </m:r>
                    <m:r>
                      <a:rPr kumimoji="1" lang="en-US" altLang="ja-JP" sz="2000" b="1" i="1" smtClean="0">
                        <a:latin typeface="Cambria Math" panose="02040503050406030204" pitchFamily="18" charset="0"/>
                      </a:rPr>
                      <m:t>𝑸</m:t>
                    </m:r>
                    <m:r>
                      <a:rPr kumimoji="1" lang="en-US" altLang="ja-JP" sz="2000" b="1" i="1" smtClean="0">
                        <a:latin typeface="Cambria Math" panose="02040503050406030204" pitchFamily="18" charset="0"/>
                      </a:rPr>
                      <m:t>𝟐</m:t>
                    </m:r>
                    <m:r>
                      <a:rPr kumimoji="1" lang="en-US" altLang="ja-JP" sz="2000" b="1" i="1" smtClean="0">
                        <a:latin typeface="Cambria Math" panose="02040503050406030204" pitchFamily="18" charset="0"/>
                      </a:rPr>
                      <m:t>)</m:t>
                    </m:r>
                    <m:r>
                      <a:rPr lang="ja-JP" altLang="en-US" sz="2000" b="1" i="1">
                        <a:latin typeface="Cambria Math" panose="02040503050406030204" pitchFamily="18" charset="0"/>
                      </a:rPr>
                      <m:t>を</m:t>
                    </m:r>
                  </m:oMath>
                </a14:m>
                <a:r>
                  <a:rPr kumimoji="1" lang="en-US" altLang="ja-JP" sz="2000" b="1" dirty="0" smtClean="0"/>
                  <a:t>1000hPa</a:t>
                </a:r>
                <a:r>
                  <a:rPr kumimoji="1" lang="ja-JP" altLang="en-US" sz="2000" b="1" dirty="0" smtClean="0"/>
                  <a:t>から</a:t>
                </a:r>
                <a:r>
                  <a:rPr kumimoji="1" lang="en-US" altLang="ja-JP" sz="2000" b="1" dirty="0" smtClean="0"/>
                  <a:t>500hPa</a:t>
                </a:r>
                <a:r>
                  <a:rPr kumimoji="1" lang="ja-JP" altLang="en-US" sz="2000" b="1" dirty="0" err="1" smtClean="0"/>
                  <a:t>まで</a:t>
                </a:r>
                <a:r>
                  <a:rPr kumimoji="1" lang="ja-JP" altLang="en-US" sz="2000" b="1" dirty="0" smtClean="0"/>
                  <a:t>鉛直</a:t>
                </a:r>
                <a:r>
                  <a:rPr lang="ja-JP" altLang="en-US" sz="2000" b="1" dirty="0" smtClean="0"/>
                  <a:t>積分（以後</a:t>
                </a:r>
                <a:r>
                  <a:rPr lang="ja-JP" altLang="en-US" sz="2000" b="1" dirty="0"/>
                  <a:t>、</a:t>
                </a:r>
                <a:r>
                  <a:rPr lang="en-US" altLang="ja-JP" sz="2000" b="1" dirty="0"/>
                  <a:t>Q1Q2</a:t>
                </a:r>
                <a:r>
                  <a:rPr lang="ja-JP" altLang="en-US" sz="2000" b="1" dirty="0"/>
                  <a:t>とする）</a:t>
                </a:r>
                <a:endParaRPr lang="en-US" altLang="ja-JP" sz="2000" b="1" dirty="0"/>
              </a:p>
              <a:p>
                <a:pPr algn="ctr"/>
                <a:endParaRPr kumimoji="1" lang="en-US" altLang="ja-JP" sz="2000" b="1" dirty="0" smtClean="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968311" y="3504842"/>
                <a:ext cx="7987775" cy="707886"/>
              </a:xfrm>
              <a:prstGeom prst="rect">
                <a:avLst/>
              </a:prstGeom>
              <a:blipFill>
                <a:blip r:embed="rId12"/>
                <a:stretch>
                  <a:fillRect l="-382" t="-5172" r="-763"/>
                </a:stretch>
              </a:blipFill>
            </p:spPr>
            <p:txBody>
              <a:bodyPr/>
              <a:lstStyle/>
              <a:p>
                <a:r>
                  <a:rPr lang="ja-JP" altLang="en-US">
                    <a:noFill/>
                  </a:rPr>
                  <a:t> </a:t>
                </a:r>
              </a:p>
            </p:txBody>
          </p:sp>
        </mc:Fallback>
      </mc:AlternateContent>
      <p:sp>
        <p:nvSpPr>
          <p:cNvPr id="21" name="下矢印 20"/>
          <p:cNvSpPr/>
          <p:nvPr/>
        </p:nvSpPr>
        <p:spPr>
          <a:xfrm>
            <a:off x="4377517" y="3903190"/>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2" name="テキスト ボックス 21"/>
              <p:cNvSpPr txBox="1"/>
              <p:nvPr/>
            </p:nvSpPr>
            <p:spPr>
              <a:xfrm>
                <a:off x="855711" y="4416896"/>
                <a:ext cx="7310913" cy="400110"/>
              </a:xfrm>
              <a:prstGeom prst="rect">
                <a:avLst/>
              </a:prstGeom>
              <a:noFill/>
            </p:spPr>
            <p:txBody>
              <a:bodyPr wrap="square" rtlCol="0">
                <a:spAutoFit/>
              </a:bodyPr>
              <a:lstStyle/>
              <a:p>
                <a:pPr algn="ctr"/>
                <a14:m>
                  <m:oMath xmlns:m="http://schemas.openxmlformats.org/officeDocument/2006/math">
                    <m:r>
                      <m:rPr>
                        <m:sty m:val="p"/>
                      </m:rPr>
                      <a:rPr lang="en-US" altLang="ja-JP" sz="2000" b="1" smtClean="0">
                        <a:latin typeface="Cambria Math" panose="02040503050406030204" pitchFamily="18" charset="0"/>
                      </a:rPr>
                      <m:t>Q</m:t>
                    </m:r>
                    <m:r>
                      <a:rPr lang="en-US" altLang="ja-JP" sz="2000" b="1" i="0" smtClean="0">
                        <a:latin typeface="Cambria Math" panose="02040503050406030204" pitchFamily="18" charset="0"/>
                      </a:rPr>
                      <m:t>𝟏𝐐𝟐</m:t>
                    </m:r>
                    <m:r>
                      <a:rPr lang="ja-JP" altLang="en-US" sz="2000" b="1" i="0">
                        <a:latin typeface="Cambria Math" panose="02040503050406030204" pitchFamily="18" charset="0"/>
                      </a:rPr>
                      <m:t>は</m:t>
                    </m:r>
                  </m:oMath>
                </a14:m>
                <a:r>
                  <a:rPr kumimoji="1" lang="ja-JP" altLang="en-US" sz="2000" b="1" dirty="0" smtClean="0"/>
                  <a:t>海面からの水蒸気と熱フラックスの変動を反映</a:t>
                </a:r>
                <a:endParaRPr kumimoji="1" lang="en-US" altLang="ja-JP" sz="2000" b="1" dirty="0" smtClean="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855711" y="4416896"/>
                <a:ext cx="7310913" cy="400110"/>
              </a:xfrm>
              <a:prstGeom prst="rect">
                <a:avLst/>
              </a:prstGeom>
              <a:blipFill>
                <a:blip r:embed="rId13"/>
                <a:stretch>
                  <a:fillRect t="-7692" b="-29231"/>
                </a:stretch>
              </a:blipFill>
            </p:spPr>
            <p:txBody>
              <a:bodyPr/>
              <a:lstStyle/>
              <a:p>
                <a:r>
                  <a:rPr lang="ja-JP" altLang="en-US">
                    <a:noFill/>
                  </a:rPr>
                  <a:t> </a:t>
                </a:r>
              </a:p>
            </p:txBody>
          </p:sp>
        </mc:Fallback>
      </mc:AlternateContent>
      <p:sp>
        <p:nvSpPr>
          <p:cNvPr id="23" name="テキスト ボックス 22"/>
          <p:cNvSpPr txBox="1"/>
          <p:nvPr/>
        </p:nvSpPr>
        <p:spPr>
          <a:xfrm>
            <a:off x="102522" y="5386623"/>
            <a:ext cx="9041478" cy="400110"/>
          </a:xfrm>
          <a:prstGeom prst="rect">
            <a:avLst/>
          </a:prstGeom>
          <a:noFill/>
        </p:spPr>
        <p:txBody>
          <a:bodyPr wrap="square" rtlCol="0">
            <a:spAutoFit/>
          </a:bodyPr>
          <a:lstStyle/>
          <a:p>
            <a:pPr algn="ctr"/>
            <a:r>
              <a:rPr kumimoji="1" lang="ja-JP" altLang="en-US" sz="2000" b="1" dirty="0" smtClean="0"/>
              <a:t>気団変質に伴う日本海の対流性の降雪雲の強さの変動 </a:t>
            </a:r>
            <a:r>
              <a:rPr kumimoji="1" lang="en-US" altLang="ja-JP" sz="1600" b="1" dirty="0" smtClean="0"/>
              <a:t>(</a:t>
            </a:r>
            <a:r>
              <a:rPr kumimoji="1" lang="en-US" altLang="ja-JP" sz="1600" b="1" dirty="0" err="1" smtClean="0"/>
              <a:t>Yanai</a:t>
            </a:r>
            <a:r>
              <a:rPr kumimoji="1" lang="en-US" altLang="ja-JP" sz="1600" b="1" dirty="0" smtClean="0"/>
              <a:t> and Johnson 1993)</a:t>
            </a:r>
          </a:p>
        </p:txBody>
      </p:sp>
      <p:sp>
        <p:nvSpPr>
          <p:cNvPr id="24" name="下矢印 23"/>
          <p:cNvSpPr/>
          <p:nvPr/>
        </p:nvSpPr>
        <p:spPr>
          <a:xfrm>
            <a:off x="4377517" y="4863673"/>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7086600" y="6492875"/>
            <a:ext cx="2057400" cy="365125"/>
          </a:xfrm>
        </p:spPr>
        <p:txBody>
          <a:bodyPr/>
          <a:lstStyle/>
          <a:p>
            <a:fld id="{FF8E4372-39C4-43A9-BD44-A1D634B87503}" type="slidenum">
              <a:rPr kumimoji="1" lang="ja-JP" altLang="en-US" smtClean="0">
                <a:solidFill>
                  <a:schemeClr val="tx1"/>
                </a:solidFill>
              </a:rPr>
              <a:t>20</a:t>
            </a:fld>
            <a:endParaRPr kumimoji="1" lang="ja-JP" altLang="en-US" dirty="0">
              <a:solidFill>
                <a:schemeClr val="tx1"/>
              </a:solidFill>
            </a:endParaRPr>
          </a:p>
        </p:txBody>
      </p:sp>
      <p:sp>
        <p:nvSpPr>
          <p:cNvPr id="26" name="下矢印 25"/>
          <p:cNvSpPr/>
          <p:nvPr/>
        </p:nvSpPr>
        <p:spPr>
          <a:xfrm>
            <a:off x="4468457" y="5766457"/>
            <a:ext cx="465513" cy="448887"/>
          </a:xfrm>
          <a:prstGeom prst="downArrow">
            <a:avLst/>
          </a:prstGeom>
          <a:solidFill>
            <a:srgbClr val="65D7FF"/>
          </a:solidFill>
          <a:ln>
            <a:solidFill>
              <a:srgbClr val="00B0F0"/>
            </a:solidFill>
          </a:ln>
          <a:scene3d>
            <a:camera prst="orthographicFront"/>
            <a:lightRig rig="threePt" dir="t"/>
          </a:scene3d>
          <a:sp3d prstMaterial="matte">
            <a:bevelT w="381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645983" y="6272610"/>
            <a:ext cx="4110459" cy="400110"/>
          </a:xfrm>
          <a:prstGeom prst="rect">
            <a:avLst/>
          </a:prstGeom>
          <a:noFill/>
        </p:spPr>
        <p:txBody>
          <a:bodyPr wrap="square" rtlCol="0">
            <a:spAutoFit/>
          </a:bodyPr>
          <a:lstStyle/>
          <a:p>
            <a:pPr algn="ctr"/>
            <a:r>
              <a:rPr lang="ja-JP" altLang="en-US" sz="2000" b="1" dirty="0" smtClean="0"/>
              <a:t>日本</a:t>
            </a:r>
            <a:r>
              <a:rPr lang="ja-JP" altLang="en-US" sz="2000" b="1" dirty="0"/>
              <a:t>海</a:t>
            </a:r>
            <a:r>
              <a:rPr lang="ja-JP" altLang="en-US" sz="2000" b="1" dirty="0" smtClean="0"/>
              <a:t>を囲む領域で領域平均</a:t>
            </a:r>
            <a:endParaRPr kumimoji="1" lang="en-US" altLang="ja-JP" sz="1600" b="1" dirty="0" smtClean="0"/>
          </a:p>
        </p:txBody>
      </p:sp>
    </p:spTree>
    <p:extLst>
      <p:ext uri="{BB962C8B-B14F-4D97-AF65-F5344CB8AC3E}">
        <p14:creationId xmlns:p14="http://schemas.microsoft.com/office/powerpoint/2010/main" val="69106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97513" y="62990"/>
            <a:ext cx="2053245"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smtClean="0">
                <a:solidFill>
                  <a:schemeClr val="bg1"/>
                </a:solidFill>
                <a:latin typeface="メイリオ" panose="020B0604030504040204" pitchFamily="50" charset="-128"/>
                <a:ea typeface="メイリオ" panose="020B0604030504040204" pitchFamily="50" charset="-128"/>
              </a:rPr>
              <a:t>計算</a:t>
            </a:r>
            <a:r>
              <a:rPr lang="ja-JP" altLang="en-US" sz="3200" b="1" dirty="0">
                <a:solidFill>
                  <a:schemeClr val="bg1"/>
                </a:solidFill>
                <a:latin typeface="メイリオ" panose="020B0604030504040204" pitchFamily="50" charset="-128"/>
                <a:ea typeface="メイリオ" panose="020B0604030504040204" pitchFamily="50" charset="-128"/>
              </a:rPr>
              <a:t>領域</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grpSp>
        <p:nvGrpSpPr>
          <p:cNvPr id="35" name="グループ化 34"/>
          <p:cNvGrpSpPr/>
          <p:nvPr/>
        </p:nvGrpSpPr>
        <p:grpSpPr>
          <a:xfrm>
            <a:off x="415637" y="875685"/>
            <a:ext cx="4492609" cy="4109843"/>
            <a:chOff x="703346" y="1469667"/>
            <a:chExt cx="3893834" cy="3508174"/>
          </a:xfrm>
        </p:grpSpPr>
        <p:grpSp>
          <p:nvGrpSpPr>
            <p:cNvPr id="21" name="グループ化 20"/>
            <p:cNvGrpSpPr/>
            <p:nvPr/>
          </p:nvGrpSpPr>
          <p:grpSpPr>
            <a:xfrm>
              <a:off x="703346" y="1469667"/>
              <a:ext cx="3893834" cy="3508174"/>
              <a:chOff x="740726" y="771441"/>
              <a:chExt cx="3893834" cy="3508174"/>
            </a:xfrm>
          </p:grpSpPr>
          <p:grpSp>
            <p:nvGrpSpPr>
              <p:cNvPr id="11" name="グループ化 10"/>
              <p:cNvGrpSpPr/>
              <p:nvPr/>
            </p:nvGrpSpPr>
            <p:grpSpPr>
              <a:xfrm>
                <a:off x="740726" y="771441"/>
                <a:ext cx="3893834" cy="3508174"/>
                <a:chOff x="4815088" y="1305098"/>
                <a:chExt cx="3661302" cy="3440242"/>
              </a:xfrm>
            </p:grpSpPr>
            <p:grpSp>
              <p:nvGrpSpPr>
                <p:cNvPr id="12" name="グループ化 11"/>
                <p:cNvGrpSpPr/>
                <p:nvPr/>
              </p:nvGrpSpPr>
              <p:grpSpPr>
                <a:xfrm>
                  <a:off x="4815088" y="1305098"/>
                  <a:ext cx="3661302" cy="3440242"/>
                  <a:chOff x="4948092" y="1496290"/>
                  <a:chExt cx="3661302" cy="3440242"/>
                </a:xfrm>
              </p:grpSpPr>
              <p:pic>
                <p:nvPicPr>
                  <p:cNvPr id="17" name="図 1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112000"/>
                            </a14:imgEffect>
                            <a14:imgEffect>
                              <a14:brightnessContrast bright="30000"/>
                            </a14:imgEffect>
                          </a14:imgLayer>
                        </a14:imgProps>
                      </a:ext>
                    </a:extLst>
                  </a:blip>
                  <a:stretch>
                    <a:fillRect/>
                  </a:stretch>
                </p:blipFill>
                <p:spPr>
                  <a:xfrm>
                    <a:off x="4948092" y="1496290"/>
                    <a:ext cx="3661302" cy="3440242"/>
                  </a:xfrm>
                  <a:prstGeom prst="rect">
                    <a:avLst/>
                  </a:prstGeom>
                </p:spPr>
              </p:pic>
              <p:sp>
                <p:nvSpPr>
                  <p:cNvPr id="18" name="正方形/長方形 17"/>
                  <p:cNvSpPr/>
                  <p:nvPr/>
                </p:nvSpPr>
                <p:spPr>
                  <a:xfrm>
                    <a:off x="5010146" y="1579418"/>
                    <a:ext cx="3537194" cy="325280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5915109" y="2927393"/>
                  <a:ext cx="573580" cy="34913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880065" y="3711579"/>
                <a:ext cx="721497" cy="461665"/>
              </a:xfrm>
              <a:prstGeom prst="rect">
                <a:avLst/>
              </a:prstGeom>
              <a:noFill/>
            </p:spPr>
            <p:txBody>
              <a:bodyPr wrap="square" rtlCol="0">
                <a:spAutoFit/>
              </a:bodyPr>
              <a:lstStyle/>
              <a:p>
                <a:r>
                  <a:rPr kumimoji="1" lang="en-US" altLang="ja-JP" sz="2400" b="1" dirty="0" smtClean="0">
                    <a:solidFill>
                      <a:srgbClr val="FFFF00"/>
                    </a:solidFill>
                  </a:rPr>
                  <a:t>Do1</a:t>
                </a:r>
                <a:endParaRPr kumimoji="1" lang="ja-JP" altLang="en-US" sz="2400" b="1" dirty="0">
                  <a:solidFill>
                    <a:srgbClr val="FFFF00"/>
                  </a:solidFill>
                </a:endParaRPr>
              </a:p>
            </p:txBody>
          </p:sp>
        </p:grpSp>
        <p:sp>
          <p:nvSpPr>
            <p:cNvPr id="24" name="テキスト ボックス 23"/>
            <p:cNvSpPr txBox="1"/>
            <p:nvPr/>
          </p:nvSpPr>
          <p:spPr>
            <a:xfrm>
              <a:off x="2585780" y="3279971"/>
              <a:ext cx="721497" cy="400110"/>
            </a:xfrm>
            <a:prstGeom prst="rect">
              <a:avLst/>
            </a:prstGeom>
            <a:noFill/>
          </p:spPr>
          <p:txBody>
            <a:bodyPr wrap="square" rtlCol="0">
              <a:spAutoFit/>
            </a:bodyPr>
            <a:lstStyle/>
            <a:p>
              <a:r>
                <a:rPr kumimoji="1" lang="en-US" altLang="ja-JP" sz="2000" b="1" dirty="0" smtClean="0">
                  <a:solidFill>
                    <a:srgbClr val="FFFF00"/>
                  </a:solidFill>
                </a:rPr>
                <a:t>Do2</a:t>
              </a:r>
              <a:endParaRPr kumimoji="1" lang="ja-JP" altLang="en-US" sz="2000" b="1" dirty="0">
                <a:solidFill>
                  <a:srgbClr val="FFFF00"/>
                </a:solidFill>
              </a:endParaRPr>
            </a:p>
          </p:txBody>
        </p:sp>
      </p:grpSp>
      <p:sp>
        <p:nvSpPr>
          <p:cNvPr id="31" name="テキスト ボックス 30"/>
          <p:cNvSpPr txBox="1"/>
          <p:nvPr/>
        </p:nvSpPr>
        <p:spPr>
          <a:xfrm>
            <a:off x="5755760" y="1105429"/>
            <a:ext cx="2973567" cy="830997"/>
          </a:xfrm>
          <a:prstGeom prst="rect">
            <a:avLst/>
          </a:prstGeom>
          <a:noFill/>
        </p:spPr>
        <p:txBody>
          <a:bodyPr wrap="square" rtlCol="0">
            <a:spAutoFit/>
          </a:bodyPr>
          <a:lstStyle/>
          <a:p>
            <a:r>
              <a:rPr lang="ja-JP" altLang="en-US" sz="2400" b="1" dirty="0"/>
              <a:t>●</a:t>
            </a:r>
            <a:r>
              <a:rPr lang="ja-JP" altLang="en-US" sz="2400" b="1" dirty="0" smtClean="0"/>
              <a:t>初期値・境界条件</a:t>
            </a:r>
            <a:endParaRPr kumimoji="1" lang="en-US" altLang="ja-JP" sz="2400" b="1" dirty="0" smtClean="0"/>
          </a:p>
          <a:p>
            <a:r>
              <a:rPr lang="ja-JP" altLang="en-US" sz="2400" b="1" dirty="0"/>
              <a:t>　</a:t>
            </a:r>
            <a:r>
              <a:rPr lang="en-US" altLang="ja-JP" sz="2400" b="1" dirty="0" smtClean="0"/>
              <a:t>ERA-interim</a:t>
            </a:r>
            <a:endParaRPr kumimoji="1" lang="ja-JP" altLang="en-US" sz="2400" b="1" dirty="0"/>
          </a:p>
        </p:txBody>
      </p:sp>
      <p:sp>
        <p:nvSpPr>
          <p:cNvPr id="32" name="テキスト ボックス 31"/>
          <p:cNvSpPr txBox="1"/>
          <p:nvPr/>
        </p:nvSpPr>
        <p:spPr>
          <a:xfrm>
            <a:off x="5755760" y="320598"/>
            <a:ext cx="2096515" cy="830997"/>
          </a:xfrm>
          <a:prstGeom prst="rect">
            <a:avLst/>
          </a:prstGeom>
          <a:noFill/>
        </p:spPr>
        <p:txBody>
          <a:bodyPr wrap="square" rtlCol="0">
            <a:spAutoFit/>
          </a:bodyPr>
          <a:lstStyle/>
          <a:p>
            <a:r>
              <a:rPr lang="ja-JP" altLang="en-US" sz="2400" b="1" dirty="0"/>
              <a:t>●</a:t>
            </a:r>
            <a:r>
              <a:rPr kumimoji="1" lang="ja-JP" altLang="en-US" sz="2400" b="1" dirty="0" smtClean="0"/>
              <a:t>計算間隔</a:t>
            </a:r>
            <a:endParaRPr kumimoji="1" lang="en-US" altLang="ja-JP" sz="2400" b="1" dirty="0" smtClean="0"/>
          </a:p>
          <a:p>
            <a:r>
              <a:rPr lang="ja-JP" altLang="en-US" sz="2400" b="1" dirty="0" smtClean="0"/>
              <a:t>　</a:t>
            </a:r>
            <a:r>
              <a:rPr lang="en-US" altLang="ja-JP" sz="2400" b="1" dirty="0"/>
              <a:t>6</a:t>
            </a:r>
            <a:r>
              <a:rPr lang="en-US" altLang="ja-JP" sz="2400" b="1" dirty="0" smtClean="0"/>
              <a:t>0</a:t>
            </a:r>
            <a:r>
              <a:rPr lang="ja-JP" altLang="en-US" sz="2400" b="1" dirty="0" smtClean="0"/>
              <a:t>秒</a:t>
            </a:r>
            <a:endParaRPr lang="en-US" altLang="ja-JP" sz="2400" b="1" dirty="0" smtClean="0"/>
          </a:p>
        </p:txBody>
      </p:sp>
      <p:sp>
        <p:nvSpPr>
          <p:cNvPr id="37" name="スライド番号プレースホルダー 36"/>
          <p:cNvSpPr>
            <a:spLocks noGrp="1"/>
          </p:cNvSpPr>
          <p:nvPr>
            <p:ph type="sldNum" sz="quarter" idx="12"/>
          </p:nvPr>
        </p:nvSpPr>
        <p:spPr>
          <a:xfrm>
            <a:off x="8681731" y="6492875"/>
            <a:ext cx="462269" cy="365125"/>
          </a:xfrm>
        </p:spPr>
        <p:txBody>
          <a:bodyPr/>
          <a:lstStyle/>
          <a:p>
            <a:fld id="{5F06C241-B0F9-4CCE-B5CF-F1AE922E558C}" type="slidenum">
              <a:rPr kumimoji="1" lang="ja-JP" altLang="en-US" smtClean="0">
                <a:solidFill>
                  <a:schemeClr val="tx1"/>
                </a:solidFill>
              </a:rPr>
              <a:t>3</a:t>
            </a:fld>
            <a:endParaRPr kumimoji="1" lang="ja-JP" altLang="en-US" dirty="0">
              <a:solidFill>
                <a:schemeClr val="tx1"/>
              </a:solidFill>
            </a:endParaRPr>
          </a:p>
        </p:txBody>
      </p:sp>
      <p:sp>
        <p:nvSpPr>
          <p:cNvPr id="38" name="テキスト ボックス 37"/>
          <p:cNvSpPr txBox="1"/>
          <p:nvPr/>
        </p:nvSpPr>
        <p:spPr>
          <a:xfrm>
            <a:off x="5726225" y="1922890"/>
            <a:ext cx="2567132" cy="1200329"/>
          </a:xfrm>
          <a:prstGeom prst="rect">
            <a:avLst/>
          </a:prstGeom>
          <a:noFill/>
        </p:spPr>
        <p:txBody>
          <a:bodyPr wrap="square" rtlCol="0">
            <a:spAutoFit/>
          </a:bodyPr>
          <a:lstStyle/>
          <a:p>
            <a:r>
              <a:rPr lang="ja-JP" altLang="en-US" sz="2400" b="1" dirty="0"/>
              <a:t>●</a:t>
            </a:r>
            <a:r>
              <a:rPr kumimoji="1" lang="ja-JP" altLang="en-US" sz="2400" b="1" dirty="0" smtClean="0"/>
              <a:t>水平格子間隔</a:t>
            </a:r>
            <a:endParaRPr lang="en-US" altLang="ja-JP" sz="2400" b="1" dirty="0" smtClean="0"/>
          </a:p>
          <a:p>
            <a:r>
              <a:rPr kumimoji="1" lang="ja-JP" altLang="en-US" sz="2400" b="1" dirty="0" smtClean="0"/>
              <a:t>　</a:t>
            </a:r>
            <a:r>
              <a:rPr kumimoji="1" lang="en-US" altLang="ja-JP" sz="2400" b="1" dirty="0" smtClean="0"/>
              <a:t>Do1 :</a:t>
            </a:r>
            <a:r>
              <a:rPr lang="ja-JP" altLang="en-US" sz="2400" b="1" dirty="0" smtClean="0"/>
              <a:t> </a:t>
            </a:r>
            <a:r>
              <a:rPr kumimoji="1" lang="en-US" altLang="ja-JP" sz="2400" b="1" dirty="0" smtClean="0"/>
              <a:t>25km</a:t>
            </a:r>
          </a:p>
          <a:p>
            <a:r>
              <a:rPr lang="ja-JP" altLang="en-US" sz="2400" b="1" dirty="0" smtClean="0"/>
              <a:t>　</a:t>
            </a:r>
            <a:r>
              <a:rPr lang="en-US" altLang="ja-JP" sz="2400" b="1" dirty="0" smtClean="0"/>
              <a:t>Do2 : 5km</a:t>
            </a:r>
            <a:endParaRPr kumimoji="1" lang="en-US" altLang="ja-JP" sz="2400" b="1" dirty="0" smtClean="0"/>
          </a:p>
        </p:txBody>
      </p:sp>
      <p:grpSp>
        <p:nvGrpSpPr>
          <p:cNvPr id="3" name="グループ化 2"/>
          <p:cNvGrpSpPr/>
          <p:nvPr/>
        </p:nvGrpSpPr>
        <p:grpSpPr>
          <a:xfrm>
            <a:off x="5507384" y="3096981"/>
            <a:ext cx="3251480" cy="3578456"/>
            <a:chOff x="5629837" y="3121651"/>
            <a:chExt cx="3251480" cy="3578456"/>
          </a:xfrm>
        </p:grpSpPr>
        <p:grpSp>
          <p:nvGrpSpPr>
            <p:cNvPr id="8" name="グループ化 7"/>
            <p:cNvGrpSpPr/>
            <p:nvPr/>
          </p:nvGrpSpPr>
          <p:grpSpPr>
            <a:xfrm>
              <a:off x="5629837" y="3121651"/>
              <a:ext cx="3197767" cy="3578456"/>
              <a:chOff x="5640430" y="3945756"/>
              <a:chExt cx="3197767" cy="3578456"/>
            </a:xfrm>
          </p:grpSpPr>
          <p:sp>
            <p:nvSpPr>
              <p:cNvPr id="39" name="テキスト ボックス 38"/>
              <p:cNvSpPr txBox="1"/>
              <p:nvPr/>
            </p:nvSpPr>
            <p:spPr>
              <a:xfrm>
                <a:off x="5859272" y="3945756"/>
                <a:ext cx="2487248" cy="461665"/>
              </a:xfrm>
              <a:prstGeom prst="rect">
                <a:avLst/>
              </a:prstGeom>
              <a:noFill/>
            </p:spPr>
            <p:txBody>
              <a:bodyPr wrap="square" rtlCol="0">
                <a:spAutoFit/>
              </a:bodyPr>
              <a:lstStyle/>
              <a:p>
                <a:r>
                  <a:rPr kumimoji="1" lang="ja-JP" altLang="en-US" sz="2400" b="1" dirty="0" smtClean="0"/>
                  <a:t>●計算開始時刻</a:t>
                </a:r>
                <a:endParaRPr kumimoji="1" lang="ja-JP" altLang="en-US" sz="2400" b="1" dirty="0"/>
              </a:p>
            </p:txBody>
          </p:sp>
          <p:sp>
            <p:nvSpPr>
              <p:cNvPr id="45" name="テキスト ボックス 44"/>
              <p:cNvSpPr txBox="1"/>
              <p:nvPr/>
            </p:nvSpPr>
            <p:spPr>
              <a:xfrm>
                <a:off x="5640430" y="7124102"/>
                <a:ext cx="3197767" cy="400110"/>
              </a:xfrm>
              <a:prstGeom prst="rect">
                <a:avLst/>
              </a:prstGeom>
              <a:noFill/>
            </p:spPr>
            <p:txBody>
              <a:bodyPr wrap="square" rtlCol="0">
                <a:spAutoFit/>
              </a:bodyPr>
              <a:lstStyle/>
              <a:p>
                <a:r>
                  <a:rPr lang="ja-JP" altLang="en-US" sz="2000" b="1" dirty="0" smtClean="0"/>
                  <a:t>計算期間はそれぞれ</a:t>
                </a:r>
                <a:r>
                  <a:rPr lang="en-US" altLang="ja-JP" sz="2000" b="1" dirty="0" smtClean="0"/>
                  <a:t>3</a:t>
                </a:r>
                <a:r>
                  <a:rPr lang="ja-JP" altLang="en-US" sz="2000" b="1" dirty="0" smtClean="0"/>
                  <a:t>日間</a:t>
                </a:r>
                <a:endParaRPr kumimoji="1" lang="ja-JP" altLang="en-US" sz="2000" b="1" dirty="0"/>
              </a:p>
            </p:txBody>
          </p:sp>
        </p:grpSp>
        <p:sp>
          <p:nvSpPr>
            <p:cNvPr id="22" name="テキスト ボックス 21"/>
            <p:cNvSpPr txBox="1"/>
            <p:nvPr/>
          </p:nvSpPr>
          <p:spPr>
            <a:xfrm>
              <a:off x="5848678" y="3574829"/>
              <a:ext cx="3032639" cy="2677656"/>
            </a:xfrm>
            <a:prstGeom prst="rect">
              <a:avLst/>
            </a:prstGeom>
            <a:noFill/>
          </p:spPr>
          <p:txBody>
            <a:bodyPr wrap="square" rtlCol="0">
              <a:spAutoFit/>
            </a:bodyPr>
            <a:lstStyle/>
            <a:p>
              <a:r>
                <a:rPr lang="ja-JP" altLang="en-US" sz="2400" b="1" dirty="0" smtClean="0"/>
                <a:t>①</a:t>
              </a:r>
              <a:r>
                <a:rPr lang="en-US" altLang="ja-JP" sz="2400" b="1" dirty="0" smtClean="0"/>
                <a:t>2005/12/02   00:00</a:t>
              </a:r>
            </a:p>
            <a:p>
              <a:r>
                <a:rPr lang="ja-JP" altLang="en-US" sz="2400" b="1" dirty="0" smtClean="0"/>
                <a:t>②</a:t>
              </a:r>
              <a:r>
                <a:rPr lang="en-US" altLang="ja-JP" sz="2400" b="1" dirty="0" smtClean="0"/>
                <a:t>2005/12/06   00:00</a:t>
              </a:r>
            </a:p>
            <a:p>
              <a:r>
                <a:rPr lang="ja-JP" altLang="en-US" sz="2400" b="1" dirty="0" smtClean="0"/>
                <a:t>③</a:t>
              </a:r>
              <a:r>
                <a:rPr lang="en-US" altLang="ja-JP" sz="2400" b="1" dirty="0" smtClean="0"/>
                <a:t>2005/12/09   00:00</a:t>
              </a:r>
            </a:p>
            <a:p>
              <a:r>
                <a:rPr lang="ja-JP" altLang="en-US" sz="2400" b="1" dirty="0" smtClean="0"/>
                <a:t>④</a:t>
              </a:r>
              <a:r>
                <a:rPr lang="en-US" altLang="ja-JP" sz="2400" b="1" dirty="0" smtClean="0"/>
                <a:t>2005/12/12   00:00</a:t>
              </a:r>
            </a:p>
            <a:p>
              <a:r>
                <a:rPr lang="ja-JP" altLang="en-US" sz="2400" b="1" dirty="0"/>
                <a:t>⑤</a:t>
              </a:r>
              <a:r>
                <a:rPr lang="en-US" altLang="ja-JP" sz="2400" b="1" dirty="0" smtClean="0"/>
                <a:t>2005/12/17</a:t>
              </a:r>
              <a:r>
                <a:rPr lang="ja-JP" altLang="en-US" sz="2400" b="1" dirty="0" smtClean="0"/>
                <a:t>   </a:t>
              </a:r>
              <a:r>
                <a:rPr lang="en-US" altLang="ja-JP" sz="2400" b="1" dirty="0" smtClean="0"/>
                <a:t>00:00</a:t>
              </a:r>
            </a:p>
            <a:p>
              <a:r>
                <a:rPr lang="ja-JP" altLang="en-US" sz="2400" b="1" dirty="0"/>
                <a:t>⑥</a:t>
              </a:r>
              <a:r>
                <a:rPr lang="en-US" altLang="ja-JP" sz="2400" b="1" dirty="0" smtClean="0"/>
                <a:t>2005/12/21   06:00</a:t>
              </a:r>
            </a:p>
            <a:p>
              <a:r>
                <a:rPr lang="ja-JP" altLang="en-US" sz="2400" b="1" dirty="0"/>
                <a:t>⑦</a:t>
              </a:r>
              <a:r>
                <a:rPr lang="en-US" altLang="ja-JP" sz="2400" b="1" dirty="0" smtClean="0"/>
                <a:t>2005/12/25   12:00</a:t>
              </a:r>
            </a:p>
          </p:txBody>
        </p:sp>
      </p:grpSp>
    </p:spTree>
    <p:extLst>
      <p:ext uri="{BB962C8B-B14F-4D97-AF65-F5344CB8AC3E}">
        <p14:creationId xmlns:p14="http://schemas.microsoft.com/office/powerpoint/2010/main" val="579824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53549" y="6406228"/>
            <a:ext cx="377190" cy="365125"/>
          </a:xfrm>
        </p:spPr>
        <p:txBody>
          <a:bodyPr/>
          <a:lstStyle/>
          <a:p>
            <a:fld id="{5F06C241-B0F9-4CCE-B5CF-F1AE922E558C}" type="slidenum">
              <a:rPr kumimoji="1" lang="ja-JP" altLang="en-US" smtClean="0">
                <a:solidFill>
                  <a:schemeClr val="tx1"/>
                </a:solidFill>
              </a:rPr>
              <a:t>4</a:t>
            </a:fld>
            <a:endParaRPr kumimoji="1" lang="ja-JP" altLang="en-US" dirty="0">
              <a:solidFill>
                <a:schemeClr val="tx1"/>
              </a:solidFill>
            </a:endParaRPr>
          </a:p>
        </p:txBody>
      </p:sp>
      <p:sp>
        <p:nvSpPr>
          <p:cNvPr id="3" name="角丸四角形 2"/>
          <p:cNvSpPr/>
          <p:nvPr/>
        </p:nvSpPr>
        <p:spPr>
          <a:xfrm>
            <a:off x="119938" y="77256"/>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07205" y="89650"/>
            <a:ext cx="3425141" cy="523220"/>
          </a:xfrm>
          <a:prstGeom prst="rect">
            <a:avLst/>
          </a:prstGeom>
          <a:noFill/>
        </p:spPr>
        <p:txBody>
          <a:bodyPr wrap="square" rtlCol="0">
            <a:spAutoFit/>
          </a:bodyPr>
          <a:lstStyle/>
          <a:p>
            <a:r>
              <a:rPr lang="en-US" altLang="ja-JP" sz="2800" b="1" dirty="0" smtClean="0"/>
              <a:t>2</a:t>
            </a:r>
            <a:r>
              <a:rPr kumimoji="1" lang="en-US" altLang="ja-JP" sz="2800" b="1" dirty="0" smtClean="0"/>
              <a:t>way</a:t>
            </a:r>
            <a:r>
              <a:rPr lang="ja-JP" altLang="en-US" sz="2800" b="1" dirty="0" smtClean="0"/>
              <a:t>−</a:t>
            </a:r>
            <a:r>
              <a:rPr lang="en-US" altLang="ja-JP" sz="2800" b="1" dirty="0" err="1" smtClean="0"/>
              <a:t>No_nesting</a:t>
            </a:r>
            <a:endParaRPr kumimoji="1" lang="ja-JP" altLang="en-US" sz="2800" b="1" dirty="0"/>
          </a:p>
        </p:txBody>
      </p:sp>
      <p:sp>
        <p:nvSpPr>
          <p:cNvPr id="8" name="テキスト ボックス 7"/>
          <p:cNvSpPr txBox="1"/>
          <p:nvPr/>
        </p:nvSpPr>
        <p:spPr>
          <a:xfrm>
            <a:off x="4307780" y="168387"/>
            <a:ext cx="4359317" cy="461665"/>
          </a:xfrm>
          <a:prstGeom prst="rect">
            <a:avLst/>
          </a:prstGeom>
          <a:noFill/>
        </p:spPr>
        <p:txBody>
          <a:bodyPr wrap="square" rtlCol="0">
            <a:spAutoFit/>
          </a:bodyPr>
          <a:lstStyle/>
          <a:p>
            <a:r>
              <a:rPr lang="ja-JP" altLang="en-US" sz="2400" b="1" dirty="0"/>
              <a:t>ジオポテンシャル</a:t>
            </a:r>
            <a:r>
              <a:rPr lang="ja-JP" altLang="en-US" sz="2400" b="1" dirty="0" smtClean="0"/>
              <a:t>高度偏差</a:t>
            </a:r>
            <a:r>
              <a:rPr lang="en-US" altLang="ja-JP" sz="2400" b="1" dirty="0" smtClean="0"/>
              <a:t>(m)</a:t>
            </a:r>
            <a:endParaRPr kumimoji="1" lang="ja-JP" altLang="en-US" sz="2400" b="1" dirty="0"/>
          </a:p>
        </p:txBody>
      </p:sp>
      <p:sp>
        <p:nvSpPr>
          <p:cNvPr id="10" name="角丸四角形 9"/>
          <p:cNvSpPr/>
          <p:nvPr/>
        </p:nvSpPr>
        <p:spPr>
          <a:xfrm>
            <a:off x="527599" y="684717"/>
            <a:ext cx="1174201" cy="359356"/>
          </a:xfrm>
          <a:prstGeom prst="round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rPr>
              <a:t>500hPa</a:t>
            </a:r>
            <a:endParaRPr kumimoji="1" lang="ja-JP" altLang="en-US" sz="2400" b="1" dirty="0">
              <a:solidFill>
                <a:schemeClr val="tx1"/>
              </a:solidFill>
            </a:endParaRPr>
          </a:p>
        </p:txBody>
      </p:sp>
      <p:sp>
        <p:nvSpPr>
          <p:cNvPr id="12" name="角丸四角形 11"/>
          <p:cNvSpPr/>
          <p:nvPr/>
        </p:nvSpPr>
        <p:spPr>
          <a:xfrm>
            <a:off x="4830523" y="687597"/>
            <a:ext cx="1179721" cy="356475"/>
          </a:xfrm>
          <a:prstGeom prst="roundRect">
            <a:avLst/>
          </a:prstGeom>
          <a:solidFill>
            <a:schemeClr val="accent1">
              <a:lumMod val="20000"/>
              <a:lumOff val="8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rPr>
              <a:t>85</a:t>
            </a:r>
            <a:r>
              <a:rPr kumimoji="1" lang="en-US" altLang="ja-JP" sz="2400" b="1" dirty="0" smtClean="0">
                <a:solidFill>
                  <a:schemeClr val="tx1"/>
                </a:solidFill>
              </a:rPr>
              <a:t>0hPa</a:t>
            </a:r>
            <a:endParaRPr kumimoji="1" lang="ja-JP" altLang="en-US" sz="2400" b="1" dirty="0">
              <a:solidFill>
                <a:schemeClr val="tx1"/>
              </a:solidFill>
            </a:endParaRPr>
          </a:p>
        </p:txBody>
      </p:sp>
      <p:sp>
        <p:nvSpPr>
          <p:cNvPr id="16" name="正方形/長方形 15"/>
          <p:cNvSpPr/>
          <p:nvPr/>
        </p:nvSpPr>
        <p:spPr>
          <a:xfrm>
            <a:off x="5477058" y="2844566"/>
            <a:ext cx="1066375" cy="556953"/>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0" y="6542178"/>
            <a:ext cx="7044744" cy="369332"/>
          </a:xfrm>
          <a:prstGeom prst="rect">
            <a:avLst/>
          </a:prstGeom>
          <a:noFill/>
        </p:spPr>
        <p:txBody>
          <a:bodyPr wrap="square" rtlCol="0">
            <a:spAutoFit/>
          </a:bodyPr>
          <a:lstStyle/>
          <a:p>
            <a:r>
              <a:rPr kumimoji="1" lang="ja-JP" altLang="en-US" b="1" dirty="0" smtClean="0"/>
              <a:t>線：</a:t>
            </a:r>
            <a:r>
              <a:rPr kumimoji="1" lang="en-US" altLang="ja-JP" b="1" dirty="0" smtClean="0"/>
              <a:t>2way</a:t>
            </a:r>
            <a:r>
              <a:rPr kumimoji="1" lang="ja-JP" altLang="en-US" b="1" dirty="0" smtClean="0"/>
              <a:t>のジオポテンシャル高度　色：</a:t>
            </a:r>
            <a:r>
              <a:rPr kumimoji="1" lang="en-US" altLang="ja-JP" b="1" dirty="0" smtClean="0"/>
              <a:t>2way-Nonesting</a:t>
            </a:r>
            <a:r>
              <a:rPr kumimoji="1" lang="ja-JP" altLang="en-US" b="1" dirty="0" smtClean="0"/>
              <a:t>の差</a:t>
            </a:r>
            <a:endParaRPr kumimoji="1" lang="ja-JP" altLang="en-US" b="1" dirty="0"/>
          </a:p>
        </p:txBody>
      </p:sp>
      <p:sp>
        <p:nvSpPr>
          <p:cNvPr id="21" name="テキスト ボックス 20"/>
          <p:cNvSpPr txBox="1"/>
          <p:nvPr/>
        </p:nvSpPr>
        <p:spPr>
          <a:xfrm>
            <a:off x="-1770462" y="6984024"/>
            <a:ext cx="11629357" cy="369332"/>
          </a:xfrm>
          <a:prstGeom prst="rect">
            <a:avLst/>
          </a:prstGeom>
          <a:noFill/>
        </p:spPr>
        <p:txBody>
          <a:bodyPr wrap="square" rtlCol="0">
            <a:spAutoFit/>
          </a:bodyPr>
          <a:lstStyle/>
          <a:p>
            <a:r>
              <a:rPr lang="ja-JP" altLang="en-US" dirty="0" smtClean="0"/>
              <a:t>ジオポ下がることはより低気圧化することを</a:t>
            </a:r>
            <a:r>
              <a:rPr lang="ja-JP" altLang="en-US" smtClean="0"/>
              <a:t>意味する</a:t>
            </a:r>
            <a:r>
              <a:rPr lang="ja-JP" altLang="en-US"/>
              <a:t>低気圧がより発達していることが</a:t>
            </a:r>
            <a:r>
              <a:rPr lang="ja-JP" altLang="en-US" smtClean="0"/>
              <a:t>わかる　</a:t>
            </a:r>
            <a:endParaRPr kumimoji="1" lang="ja-JP" altLang="en-US" dirty="0"/>
          </a:p>
        </p:txBody>
      </p:sp>
      <p:sp>
        <p:nvSpPr>
          <p:cNvPr id="22" name="テキスト ボックス 21"/>
          <p:cNvSpPr txBox="1"/>
          <p:nvPr/>
        </p:nvSpPr>
        <p:spPr>
          <a:xfrm>
            <a:off x="0" y="5020441"/>
            <a:ext cx="4187841" cy="1384995"/>
          </a:xfrm>
          <a:prstGeom prst="rect">
            <a:avLst/>
          </a:prstGeom>
          <a:noFill/>
        </p:spPr>
        <p:txBody>
          <a:bodyPr wrap="square" rtlCol="0">
            <a:spAutoFit/>
          </a:bodyPr>
          <a:lstStyle/>
          <a:p>
            <a:pPr algn="ctr"/>
            <a:r>
              <a:rPr lang="ja-JP" altLang="en-US" sz="2800" b="1" smtClean="0"/>
              <a:t>翌日に低気圧</a:t>
            </a:r>
            <a:r>
              <a:rPr lang="ja-JP" altLang="en-US" sz="2800" b="1" dirty="0" smtClean="0"/>
              <a:t>付近で</a:t>
            </a:r>
            <a:endParaRPr lang="en-US" altLang="ja-JP" sz="2400" b="1" dirty="0"/>
          </a:p>
          <a:p>
            <a:pPr algn="ctr"/>
            <a:r>
              <a:rPr kumimoji="1" lang="ja-JP" altLang="en-US" sz="2800" b="1" dirty="0" smtClean="0"/>
              <a:t>ジオポテンシャル高度が</a:t>
            </a:r>
            <a:endParaRPr kumimoji="1" lang="en-US" altLang="ja-JP" sz="2800" b="1" dirty="0" smtClean="0"/>
          </a:p>
          <a:p>
            <a:pPr algn="ctr"/>
            <a:r>
              <a:rPr lang="ja-JP" altLang="en-US" sz="2800" b="1" dirty="0"/>
              <a:t>低</a:t>
            </a:r>
            <a:r>
              <a:rPr lang="ja-JP" altLang="en-US" sz="2800" b="1" dirty="0" smtClean="0"/>
              <a:t>くなってい</a:t>
            </a:r>
            <a:r>
              <a:rPr lang="ja-JP" altLang="en-US" sz="2800" b="1" dirty="0"/>
              <a:t>る</a:t>
            </a:r>
            <a:endParaRPr kumimoji="1" lang="en-US" altLang="ja-JP" sz="2800" b="1" dirty="0" smtClean="0"/>
          </a:p>
        </p:txBody>
      </p:sp>
      <p:grpSp>
        <p:nvGrpSpPr>
          <p:cNvPr id="23" name="グループ化 22"/>
          <p:cNvGrpSpPr/>
          <p:nvPr/>
        </p:nvGrpSpPr>
        <p:grpSpPr>
          <a:xfrm rot="16200000">
            <a:off x="4147483" y="5289852"/>
            <a:ext cx="893125" cy="759002"/>
            <a:chOff x="1961249" y="1043798"/>
            <a:chExt cx="372410" cy="310342"/>
          </a:xfrm>
          <a:solidFill>
            <a:schemeClr val="accent1">
              <a:lumMod val="75000"/>
            </a:schemeClr>
          </a:solidFill>
        </p:grpSpPr>
        <p:sp>
          <p:nvSpPr>
            <p:cNvPr id="24" name="右矢印 23"/>
            <p:cNvSpPr/>
            <p:nvPr/>
          </p:nvSpPr>
          <p:spPr>
            <a:xfrm rot="5400000">
              <a:off x="1992283" y="1012764"/>
              <a:ext cx="310342" cy="372410"/>
            </a:xfrm>
            <a:prstGeom prst="rightArrow">
              <a:avLst>
                <a:gd name="adj1" fmla="val 60000"/>
                <a:gd name="adj2" fmla="val 50000"/>
              </a:avLst>
            </a:prstGeom>
            <a:grp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25" name="右矢印 4"/>
            <p:cNvSpPr txBox="1"/>
            <p:nvPr/>
          </p:nvSpPr>
          <p:spPr>
            <a:xfrm>
              <a:off x="2035732" y="1043798"/>
              <a:ext cx="223446" cy="2172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p:txBody>
        </p:sp>
      </p:grpSp>
      <p:grpSp>
        <p:nvGrpSpPr>
          <p:cNvPr id="30" name="グループ化 29"/>
          <p:cNvGrpSpPr/>
          <p:nvPr/>
        </p:nvGrpSpPr>
        <p:grpSpPr>
          <a:xfrm>
            <a:off x="5185036" y="5109071"/>
            <a:ext cx="3294339" cy="1151163"/>
            <a:chOff x="484123" y="64411"/>
            <a:chExt cx="3069462" cy="990372"/>
          </a:xfrm>
        </p:grpSpPr>
        <p:sp>
          <p:nvSpPr>
            <p:cNvPr id="31" name="角丸四角形 30"/>
            <p:cNvSpPr/>
            <p:nvPr/>
          </p:nvSpPr>
          <p:spPr>
            <a:xfrm>
              <a:off x="484123" y="64411"/>
              <a:ext cx="3069462" cy="990372"/>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角丸四角形 4"/>
            <p:cNvSpPr txBox="1"/>
            <p:nvPr/>
          </p:nvSpPr>
          <p:spPr>
            <a:xfrm>
              <a:off x="718597" y="136486"/>
              <a:ext cx="2734140" cy="7945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ja-JP" altLang="en-US" sz="2800" b="1" smtClean="0"/>
                <a:t>低気圧</a:t>
              </a:r>
              <a:r>
                <a:rPr lang="ja-JP" altLang="en-US" sz="2800" b="1" dirty="0" smtClean="0"/>
                <a:t>を</a:t>
              </a:r>
              <a:r>
                <a:rPr kumimoji="1" lang="ja-JP" altLang="en-US" sz="2800" b="1" kern="1200" dirty="0" smtClean="0"/>
                <a:t>より</a:t>
              </a:r>
              <a:endParaRPr kumimoji="1" lang="en-US" altLang="ja-JP" sz="2800" b="1" kern="1200" dirty="0" smtClean="0"/>
            </a:p>
            <a:p>
              <a:pPr lvl="0" algn="ctr" defTabSz="800100">
                <a:lnSpc>
                  <a:spcPct val="90000"/>
                </a:lnSpc>
                <a:spcBef>
                  <a:spcPct val="0"/>
                </a:spcBef>
                <a:spcAft>
                  <a:spcPts val="0"/>
                </a:spcAft>
              </a:pPr>
              <a:r>
                <a:rPr kumimoji="1" lang="ja-JP" altLang="en-US" sz="2800" b="1" kern="1200" dirty="0" smtClean="0"/>
                <a:t>発達させている</a:t>
              </a:r>
              <a:endParaRPr kumimoji="1" lang="ja-JP" altLang="en-US" sz="2800" b="1" kern="1200" dirty="0"/>
            </a:p>
          </p:txBody>
        </p:sp>
      </p:grpSp>
      <p:pic>
        <p:nvPicPr>
          <p:cNvPr id="37" name="図 36"/>
          <p:cNvPicPr>
            <a:picLocks noChangeAspect="1"/>
          </p:cNvPicPr>
          <p:nvPr/>
        </p:nvPicPr>
        <p:blipFill rotWithShape="1">
          <a:blip r:embed="rId3" cstate="print">
            <a:extLst>
              <a:ext uri="{28A0092B-C50C-407E-A947-70E740481C1C}">
                <a14:useLocalDpi xmlns:a14="http://schemas.microsoft.com/office/drawing/2010/main" val="0"/>
              </a:ext>
            </a:extLst>
          </a:blip>
          <a:srcRect r="6385"/>
          <a:stretch/>
        </p:blipFill>
        <p:spPr>
          <a:xfrm>
            <a:off x="67584" y="1091500"/>
            <a:ext cx="4462364" cy="3368829"/>
          </a:xfrm>
          <a:prstGeom prst="rect">
            <a:avLst/>
          </a:prstGeom>
        </p:spPr>
      </p:pic>
      <p:pic>
        <p:nvPicPr>
          <p:cNvPr id="38" name="図 37"/>
          <p:cNvPicPr>
            <a:picLocks noChangeAspect="1"/>
          </p:cNvPicPr>
          <p:nvPr/>
        </p:nvPicPr>
        <p:blipFill rotWithShape="1">
          <a:blip r:embed="rId4" cstate="print">
            <a:extLst>
              <a:ext uri="{28A0092B-C50C-407E-A947-70E740481C1C}">
                <a14:useLocalDpi xmlns:a14="http://schemas.microsoft.com/office/drawing/2010/main" val="0"/>
              </a:ext>
            </a:extLst>
          </a:blip>
          <a:srcRect r="6385"/>
          <a:stretch/>
        </p:blipFill>
        <p:spPr>
          <a:xfrm>
            <a:off x="4619593" y="1090068"/>
            <a:ext cx="4524407" cy="3415668"/>
          </a:xfrm>
          <a:prstGeom prst="rect">
            <a:avLst/>
          </a:prstGeom>
        </p:spPr>
      </p:pic>
      <p:sp>
        <p:nvSpPr>
          <p:cNvPr id="39" name="テキスト ボックス 38"/>
          <p:cNvSpPr txBox="1"/>
          <p:nvPr/>
        </p:nvSpPr>
        <p:spPr>
          <a:xfrm>
            <a:off x="6039072" y="558341"/>
            <a:ext cx="2210912" cy="461665"/>
          </a:xfrm>
          <a:prstGeom prst="rect">
            <a:avLst/>
          </a:prstGeom>
          <a:noFill/>
        </p:spPr>
        <p:txBody>
          <a:bodyPr wrap="square" rtlCol="0">
            <a:spAutoFit/>
          </a:bodyPr>
          <a:lstStyle/>
          <a:p>
            <a:r>
              <a:rPr kumimoji="1" lang="en-US" altLang="ja-JP" sz="2400" b="1" dirty="0" smtClean="0"/>
              <a:t>2005/12/22</a:t>
            </a:r>
            <a:endParaRPr kumimoji="1" lang="ja-JP" altLang="en-US" sz="2400" b="1" dirty="0"/>
          </a:p>
        </p:txBody>
      </p:sp>
      <p:sp>
        <p:nvSpPr>
          <p:cNvPr id="40" name="正方形/長方形 39"/>
          <p:cNvSpPr/>
          <p:nvPr/>
        </p:nvSpPr>
        <p:spPr>
          <a:xfrm>
            <a:off x="1072342" y="2964609"/>
            <a:ext cx="850251" cy="461409"/>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41" name="正方形/長方形 40"/>
          <p:cNvSpPr/>
          <p:nvPr/>
        </p:nvSpPr>
        <p:spPr>
          <a:xfrm>
            <a:off x="5636812" y="2964609"/>
            <a:ext cx="839377" cy="455191"/>
          </a:xfrm>
          <a:prstGeom prst="rect">
            <a:avLst/>
          </a:prstGeom>
          <a:solidFill>
            <a:schemeClr val="bg1"/>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雲</a:t>
            </a:r>
            <a:endParaRPr kumimoji="1" lang="ja-JP" altLang="en-US" b="1" dirty="0">
              <a:solidFill>
                <a:schemeClr val="tx1"/>
              </a:solidFill>
            </a:endParaRPr>
          </a:p>
        </p:txBody>
      </p:sp>
      <p:sp>
        <p:nvSpPr>
          <p:cNvPr id="33" name="テキスト ボックス 32"/>
          <p:cNvSpPr txBox="1"/>
          <p:nvPr/>
        </p:nvSpPr>
        <p:spPr>
          <a:xfrm>
            <a:off x="7445485" y="629656"/>
            <a:ext cx="1890522" cy="369332"/>
          </a:xfrm>
          <a:prstGeom prst="rect">
            <a:avLst/>
          </a:prstGeom>
          <a:noFill/>
        </p:spPr>
        <p:txBody>
          <a:bodyPr wrap="square" rtlCol="0">
            <a:spAutoFit/>
          </a:bodyPr>
          <a:lstStyle/>
          <a:p>
            <a:pPr algn="ctr"/>
            <a:r>
              <a:rPr lang="ja-JP" altLang="en-US" b="1" smtClean="0">
                <a:solidFill>
                  <a:srgbClr val="FF0000"/>
                </a:solidFill>
              </a:rPr>
              <a:t>雲</a:t>
            </a:r>
            <a:r>
              <a:rPr lang="ja-JP" altLang="en-US" b="1" dirty="0">
                <a:solidFill>
                  <a:srgbClr val="FF0000"/>
                </a:solidFill>
              </a:rPr>
              <a:t>発生</a:t>
            </a:r>
            <a:r>
              <a:rPr lang="ja-JP" altLang="en-US" b="1" dirty="0" smtClean="0">
                <a:solidFill>
                  <a:srgbClr val="FF0000"/>
                </a:solidFill>
              </a:rPr>
              <a:t>の翌日</a:t>
            </a:r>
            <a:endParaRPr kumimoji="1" lang="ja-JP" altLang="en-US" b="1" dirty="0">
              <a:solidFill>
                <a:srgbClr val="FF0000"/>
              </a:solidFill>
            </a:endParaRPr>
          </a:p>
        </p:txBody>
      </p:sp>
      <p:grpSp>
        <p:nvGrpSpPr>
          <p:cNvPr id="4" name="グループ化 3"/>
          <p:cNvGrpSpPr/>
          <p:nvPr/>
        </p:nvGrpSpPr>
        <p:grpSpPr>
          <a:xfrm>
            <a:off x="562793" y="4545968"/>
            <a:ext cx="8356041" cy="388834"/>
            <a:chOff x="562793" y="4545968"/>
            <a:chExt cx="8356041" cy="388834"/>
          </a:xfrm>
        </p:grpSpPr>
        <p:pic>
          <p:nvPicPr>
            <p:cNvPr id="35" name="図 34"/>
            <p:cNvPicPr>
              <a:picLocks noChangeAspect="1"/>
            </p:cNvPicPr>
            <p:nvPr/>
          </p:nvPicPr>
          <p:blipFill rotWithShape="1">
            <a:blip r:embed="rId5" cstate="print">
              <a:extLst>
                <a:ext uri="{28A0092B-C50C-407E-A947-70E740481C1C}">
                  <a14:useLocalDpi xmlns:a14="http://schemas.microsoft.com/office/drawing/2010/main" val="0"/>
                </a:ext>
              </a:extLst>
            </a:blip>
            <a:srcRect t="93301"/>
            <a:stretch/>
          </p:blipFill>
          <p:spPr>
            <a:xfrm>
              <a:off x="562793" y="4545968"/>
              <a:ext cx="8356041" cy="388834"/>
            </a:xfrm>
            <a:prstGeom prst="rect">
              <a:avLst/>
            </a:prstGeom>
          </p:spPr>
        </p:pic>
        <p:sp>
          <p:nvSpPr>
            <p:cNvPr id="34" name="テキスト ボックス 33"/>
            <p:cNvSpPr txBox="1"/>
            <p:nvPr/>
          </p:nvSpPr>
          <p:spPr>
            <a:xfrm>
              <a:off x="1004561" y="4565400"/>
              <a:ext cx="402644" cy="338554"/>
            </a:xfrm>
            <a:prstGeom prst="rect">
              <a:avLst/>
            </a:prstGeom>
            <a:noFill/>
          </p:spPr>
          <p:txBody>
            <a:bodyPr wrap="square" rtlCol="0">
              <a:spAutoFit/>
            </a:bodyPr>
            <a:lstStyle/>
            <a:p>
              <a:r>
                <a:rPr kumimoji="1" lang="ja-JP" altLang="en-US" sz="1600" b="1" dirty="0" smtClean="0"/>
                <a:t>低</a:t>
              </a:r>
              <a:endParaRPr kumimoji="1" lang="ja-JP" altLang="en-US" sz="1600" b="1" dirty="0"/>
            </a:p>
          </p:txBody>
        </p:sp>
        <p:sp>
          <p:nvSpPr>
            <p:cNvPr id="36" name="テキスト ボックス 35"/>
            <p:cNvSpPr txBox="1"/>
            <p:nvPr/>
          </p:nvSpPr>
          <p:spPr>
            <a:xfrm>
              <a:off x="8278053" y="4558951"/>
              <a:ext cx="402644" cy="338554"/>
            </a:xfrm>
            <a:prstGeom prst="rect">
              <a:avLst/>
            </a:prstGeom>
            <a:noFill/>
          </p:spPr>
          <p:txBody>
            <a:bodyPr wrap="square" rtlCol="0">
              <a:spAutoFit/>
            </a:bodyPr>
            <a:lstStyle/>
            <a:p>
              <a:r>
                <a:rPr lang="ja-JP" altLang="en-US" sz="1600" b="1" dirty="0"/>
                <a:t>高</a:t>
              </a:r>
              <a:endParaRPr kumimoji="1" lang="ja-JP" altLang="en-US" sz="1600" b="1" dirty="0"/>
            </a:p>
          </p:txBody>
        </p:sp>
      </p:grpSp>
    </p:spTree>
    <p:extLst>
      <p:ext uri="{BB962C8B-B14F-4D97-AF65-F5344CB8AC3E}">
        <p14:creationId xmlns:p14="http://schemas.microsoft.com/office/powerpoint/2010/main" val="144349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274324" y="1153452"/>
            <a:ext cx="1030774"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bg1"/>
                </a:solidFill>
              </a:rPr>
              <a:t>85</a:t>
            </a:r>
            <a:r>
              <a:rPr lang="en-US" altLang="ja-JP" sz="2000" b="1" dirty="0">
                <a:solidFill>
                  <a:schemeClr val="bg1"/>
                </a:solidFill>
              </a:rPr>
              <a:t>0</a:t>
            </a:r>
            <a:r>
              <a:rPr kumimoji="1" lang="en-US" altLang="ja-JP" sz="2000" b="1" dirty="0" smtClean="0">
                <a:solidFill>
                  <a:schemeClr val="bg1"/>
                </a:solidFill>
              </a:rPr>
              <a:t>hpa</a:t>
            </a:r>
            <a:endParaRPr kumimoji="1" lang="ja-JP" altLang="en-US" sz="2000" b="1" dirty="0">
              <a:solidFill>
                <a:schemeClr val="bg1"/>
              </a:solidFill>
            </a:endParaRPr>
          </a:p>
        </p:txBody>
      </p:sp>
      <p:sp>
        <p:nvSpPr>
          <p:cNvPr id="4" name="角丸四角形 3"/>
          <p:cNvSpPr/>
          <p:nvPr/>
        </p:nvSpPr>
        <p:spPr>
          <a:xfrm>
            <a:off x="174567" y="81464"/>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904437" y="183400"/>
            <a:ext cx="2650938" cy="461665"/>
          </a:xfrm>
          <a:prstGeom prst="rect">
            <a:avLst/>
          </a:prstGeom>
          <a:noFill/>
        </p:spPr>
        <p:txBody>
          <a:bodyPr wrap="square" rtlCol="0">
            <a:spAutoFit/>
          </a:bodyPr>
          <a:lstStyle/>
          <a:p>
            <a:r>
              <a:rPr lang="ja-JP" altLang="en-US" sz="2400" b="1" dirty="0"/>
              <a:t>③</a:t>
            </a:r>
            <a:r>
              <a:rPr kumimoji="1" lang="en-US" altLang="ja-JP" sz="2400" b="1" dirty="0" smtClean="0"/>
              <a:t>2005/12/17 00z</a:t>
            </a:r>
            <a:endParaRPr kumimoji="1" lang="ja-JP" altLang="en-US" sz="2400" b="1" dirty="0"/>
          </a:p>
        </p:txBody>
      </p:sp>
      <p:sp>
        <p:nvSpPr>
          <p:cNvPr id="6" name="テキスト ボックス 5"/>
          <p:cNvSpPr txBox="1"/>
          <p:nvPr/>
        </p:nvSpPr>
        <p:spPr>
          <a:xfrm>
            <a:off x="5088272" y="415"/>
            <a:ext cx="3425141" cy="461665"/>
          </a:xfrm>
          <a:prstGeom prst="rect">
            <a:avLst/>
          </a:prstGeom>
          <a:noFill/>
        </p:spPr>
        <p:txBody>
          <a:bodyPr wrap="square" rtlCol="0">
            <a:spAutoFit/>
          </a:bodyPr>
          <a:lstStyle/>
          <a:p>
            <a:r>
              <a:rPr lang="en-US" altLang="ja-JP" sz="2400" b="1" dirty="0" smtClean="0"/>
              <a:t>2</a:t>
            </a:r>
            <a:r>
              <a:rPr kumimoji="1" lang="en-US" altLang="ja-JP" sz="2400" b="1" dirty="0" smtClean="0"/>
              <a:t>way</a:t>
            </a:r>
            <a:r>
              <a:rPr lang="ja-JP" altLang="en-US" sz="2400" b="1" dirty="0" smtClean="0"/>
              <a:t>−</a:t>
            </a:r>
            <a:r>
              <a:rPr lang="en-US" altLang="ja-JP" sz="2400" b="1" dirty="0" err="1" smtClean="0"/>
              <a:t>No_nesting</a:t>
            </a:r>
            <a:endParaRPr kumimoji="1" lang="ja-JP" altLang="en-US" sz="2400" b="1" dirty="0"/>
          </a:p>
        </p:txBody>
      </p:sp>
      <p:sp>
        <p:nvSpPr>
          <p:cNvPr id="7" name="テキスト ボックス 6"/>
          <p:cNvSpPr txBox="1"/>
          <p:nvPr/>
        </p:nvSpPr>
        <p:spPr>
          <a:xfrm>
            <a:off x="4970001" y="456457"/>
            <a:ext cx="4359317" cy="400110"/>
          </a:xfrm>
          <a:prstGeom prst="rect">
            <a:avLst/>
          </a:prstGeom>
          <a:noFill/>
        </p:spPr>
        <p:txBody>
          <a:bodyPr wrap="square" rtlCol="0">
            <a:spAutoFit/>
          </a:bodyPr>
          <a:lstStyle/>
          <a:p>
            <a:r>
              <a:rPr lang="ja-JP" altLang="en-US" sz="2000" b="1" dirty="0"/>
              <a:t>ジオポテンシャル</a:t>
            </a:r>
            <a:r>
              <a:rPr lang="ja-JP" altLang="en-US" sz="2000" b="1" dirty="0" smtClean="0"/>
              <a:t>高度偏差</a:t>
            </a:r>
            <a:r>
              <a:rPr lang="en-US" altLang="ja-JP" sz="2000" b="1" dirty="0" smtClean="0"/>
              <a:t>(m)</a:t>
            </a:r>
            <a:endParaRPr kumimoji="1" lang="ja-JP" altLang="en-US" sz="2000" b="1" dirty="0"/>
          </a:p>
        </p:txBody>
      </p:sp>
      <p:grpSp>
        <p:nvGrpSpPr>
          <p:cNvPr id="9" name="グループ化 8"/>
          <p:cNvGrpSpPr/>
          <p:nvPr/>
        </p:nvGrpSpPr>
        <p:grpSpPr>
          <a:xfrm>
            <a:off x="92263" y="1496291"/>
            <a:ext cx="4645992" cy="3128107"/>
            <a:chOff x="1613491" y="1385926"/>
            <a:chExt cx="6094962" cy="4233478"/>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491" y="1385926"/>
              <a:ext cx="6094962" cy="4233478"/>
            </a:xfrm>
            <a:prstGeom prst="rect">
              <a:avLst/>
            </a:prstGeom>
          </p:spPr>
        </p:pic>
        <p:sp>
          <p:nvSpPr>
            <p:cNvPr id="8" name="正方形/長方形 7"/>
            <p:cNvSpPr/>
            <p:nvPr/>
          </p:nvSpPr>
          <p:spPr>
            <a:xfrm>
              <a:off x="3548525" y="2053244"/>
              <a:ext cx="1829810" cy="2601884"/>
            </a:xfrm>
            <a:prstGeom prst="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0001" y="1312609"/>
            <a:ext cx="4123538" cy="3369177"/>
          </a:xfrm>
          <a:prstGeom prst="rect">
            <a:avLst/>
          </a:prstGeom>
        </p:spPr>
      </p:pic>
      <p:sp>
        <p:nvSpPr>
          <p:cNvPr id="11" name="テキスト ボックス 10"/>
          <p:cNvSpPr txBox="1"/>
          <p:nvPr/>
        </p:nvSpPr>
        <p:spPr>
          <a:xfrm>
            <a:off x="4822264" y="4372495"/>
            <a:ext cx="266008" cy="369332"/>
          </a:xfrm>
          <a:prstGeom prst="rect">
            <a:avLst/>
          </a:prstGeom>
          <a:noFill/>
        </p:spPr>
        <p:txBody>
          <a:bodyPr wrap="square" rtlCol="0">
            <a:spAutoFit/>
          </a:bodyPr>
          <a:lstStyle/>
          <a:p>
            <a:r>
              <a:rPr kumimoji="1" lang="ja-JP" altLang="en-US" b="1" dirty="0" smtClean="0"/>
              <a:t>南</a:t>
            </a:r>
            <a:endParaRPr kumimoji="1" lang="ja-JP" altLang="en-US" b="1" dirty="0"/>
          </a:p>
        </p:txBody>
      </p:sp>
      <p:sp>
        <p:nvSpPr>
          <p:cNvPr id="12" name="テキスト ボックス 11"/>
          <p:cNvSpPr txBox="1"/>
          <p:nvPr/>
        </p:nvSpPr>
        <p:spPr>
          <a:xfrm>
            <a:off x="8765267" y="4372495"/>
            <a:ext cx="266008" cy="369332"/>
          </a:xfrm>
          <a:prstGeom prst="rect">
            <a:avLst/>
          </a:prstGeom>
          <a:noFill/>
        </p:spPr>
        <p:txBody>
          <a:bodyPr wrap="square" rtlCol="0">
            <a:spAutoFit/>
          </a:bodyPr>
          <a:lstStyle/>
          <a:p>
            <a:r>
              <a:rPr lang="ja-JP" altLang="en-US" b="1" dirty="0"/>
              <a:t>北</a:t>
            </a:r>
            <a:endParaRPr kumimoji="1" lang="ja-JP" altLang="en-US" b="1" dirty="0"/>
          </a:p>
        </p:txBody>
      </p:sp>
    </p:spTree>
    <p:extLst>
      <p:ext uri="{BB962C8B-B14F-4D97-AF65-F5344CB8AC3E}">
        <p14:creationId xmlns:p14="http://schemas.microsoft.com/office/powerpoint/2010/main" val="370298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4567" y="81464"/>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904437" y="183400"/>
            <a:ext cx="2650938" cy="461665"/>
          </a:xfrm>
          <a:prstGeom prst="rect">
            <a:avLst/>
          </a:prstGeom>
          <a:noFill/>
        </p:spPr>
        <p:txBody>
          <a:bodyPr wrap="square" rtlCol="0">
            <a:spAutoFit/>
          </a:bodyPr>
          <a:lstStyle/>
          <a:p>
            <a:r>
              <a:rPr lang="ja-JP" altLang="en-US" sz="2400" b="1" dirty="0"/>
              <a:t>③</a:t>
            </a:r>
            <a:r>
              <a:rPr kumimoji="1" lang="en-US" altLang="ja-JP" sz="2400" b="1" dirty="0" smtClean="0"/>
              <a:t>2005/12/17 00z</a:t>
            </a:r>
            <a:endParaRPr kumimoji="1" lang="ja-JP" altLang="en-US" sz="2400" b="1" dirty="0"/>
          </a:p>
        </p:txBody>
      </p:sp>
      <p:sp>
        <p:nvSpPr>
          <p:cNvPr id="6" name="テキスト ボックス 5"/>
          <p:cNvSpPr txBox="1"/>
          <p:nvPr/>
        </p:nvSpPr>
        <p:spPr>
          <a:xfrm>
            <a:off x="5088272" y="415"/>
            <a:ext cx="3425141" cy="461665"/>
          </a:xfrm>
          <a:prstGeom prst="rect">
            <a:avLst/>
          </a:prstGeom>
          <a:noFill/>
        </p:spPr>
        <p:txBody>
          <a:bodyPr wrap="square" rtlCol="0">
            <a:spAutoFit/>
          </a:bodyPr>
          <a:lstStyle/>
          <a:p>
            <a:r>
              <a:rPr lang="en-US" altLang="ja-JP" sz="2400" b="1" dirty="0" smtClean="0"/>
              <a:t>2</a:t>
            </a:r>
            <a:r>
              <a:rPr kumimoji="1" lang="en-US" altLang="ja-JP" sz="2400" b="1" dirty="0" smtClean="0"/>
              <a:t>way</a:t>
            </a:r>
            <a:r>
              <a:rPr lang="ja-JP" altLang="en-US" sz="2400" b="1" dirty="0" smtClean="0"/>
              <a:t>−</a:t>
            </a:r>
            <a:r>
              <a:rPr lang="en-US" altLang="ja-JP" sz="2400" b="1" dirty="0" err="1" smtClean="0"/>
              <a:t>No_nesting</a:t>
            </a:r>
            <a:endParaRPr kumimoji="1" lang="ja-JP" altLang="en-US" sz="2400" b="1" dirty="0"/>
          </a:p>
        </p:txBody>
      </p:sp>
      <p:sp>
        <p:nvSpPr>
          <p:cNvPr id="7" name="テキスト ボックス 6"/>
          <p:cNvSpPr txBox="1"/>
          <p:nvPr/>
        </p:nvSpPr>
        <p:spPr>
          <a:xfrm>
            <a:off x="4970001" y="456457"/>
            <a:ext cx="4359317" cy="400110"/>
          </a:xfrm>
          <a:prstGeom prst="rect">
            <a:avLst/>
          </a:prstGeom>
          <a:noFill/>
        </p:spPr>
        <p:txBody>
          <a:bodyPr wrap="square" rtlCol="0">
            <a:spAutoFit/>
          </a:bodyPr>
          <a:lstStyle/>
          <a:p>
            <a:r>
              <a:rPr lang="ja-JP" altLang="en-US" sz="2000" b="1" dirty="0"/>
              <a:t>ジオポテンシャル</a:t>
            </a:r>
            <a:r>
              <a:rPr lang="ja-JP" altLang="en-US" sz="2000" b="1" dirty="0" smtClean="0"/>
              <a:t>高度偏差</a:t>
            </a:r>
            <a:r>
              <a:rPr lang="en-US" altLang="ja-JP" sz="2000" b="1" dirty="0" smtClean="0"/>
              <a:t>(m)</a:t>
            </a:r>
            <a:endParaRPr kumimoji="1" lang="ja-JP" altLang="en-US" sz="2000" b="1" dirty="0"/>
          </a:p>
        </p:txBody>
      </p:sp>
      <p:grpSp>
        <p:nvGrpSpPr>
          <p:cNvPr id="13" name="グループ化 12"/>
          <p:cNvGrpSpPr/>
          <p:nvPr/>
        </p:nvGrpSpPr>
        <p:grpSpPr>
          <a:xfrm>
            <a:off x="454442" y="1327595"/>
            <a:ext cx="3860507" cy="3111679"/>
            <a:chOff x="4822264" y="1312609"/>
            <a:chExt cx="4271275" cy="3429218"/>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0001" y="1312609"/>
              <a:ext cx="4123538" cy="3369177"/>
            </a:xfrm>
            <a:prstGeom prst="rect">
              <a:avLst/>
            </a:prstGeom>
          </p:spPr>
        </p:pic>
        <p:sp>
          <p:nvSpPr>
            <p:cNvPr id="11" name="テキスト ボックス 10"/>
            <p:cNvSpPr txBox="1"/>
            <p:nvPr/>
          </p:nvSpPr>
          <p:spPr>
            <a:xfrm>
              <a:off x="4822264" y="4372495"/>
              <a:ext cx="266008" cy="369332"/>
            </a:xfrm>
            <a:prstGeom prst="rect">
              <a:avLst/>
            </a:prstGeom>
            <a:noFill/>
          </p:spPr>
          <p:txBody>
            <a:bodyPr wrap="square" rtlCol="0">
              <a:spAutoFit/>
            </a:bodyPr>
            <a:lstStyle/>
            <a:p>
              <a:r>
                <a:rPr kumimoji="1" lang="ja-JP" altLang="en-US" b="1" dirty="0" smtClean="0"/>
                <a:t>南</a:t>
              </a:r>
              <a:endParaRPr kumimoji="1" lang="ja-JP" altLang="en-US" b="1" dirty="0"/>
            </a:p>
          </p:txBody>
        </p:sp>
        <p:sp>
          <p:nvSpPr>
            <p:cNvPr id="12" name="テキスト ボックス 11"/>
            <p:cNvSpPr txBox="1"/>
            <p:nvPr/>
          </p:nvSpPr>
          <p:spPr>
            <a:xfrm>
              <a:off x="8765267" y="4372495"/>
              <a:ext cx="266008" cy="369332"/>
            </a:xfrm>
            <a:prstGeom prst="rect">
              <a:avLst/>
            </a:prstGeom>
            <a:noFill/>
          </p:spPr>
          <p:txBody>
            <a:bodyPr wrap="square" rtlCol="0">
              <a:spAutoFit/>
            </a:bodyPr>
            <a:lstStyle/>
            <a:p>
              <a:r>
                <a:rPr lang="ja-JP" altLang="en-US" b="1" dirty="0"/>
                <a:t>北</a:t>
              </a:r>
              <a:endParaRPr kumimoji="1" lang="ja-JP" altLang="en-US" b="1" dirty="0"/>
            </a:p>
          </p:txBody>
        </p:sp>
      </p:grpSp>
      <p:grpSp>
        <p:nvGrpSpPr>
          <p:cNvPr id="18" name="グループ化 17"/>
          <p:cNvGrpSpPr/>
          <p:nvPr/>
        </p:nvGrpSpPr>
        <p:grpSpPr>
          <a:xfrm>
            <a:off x="4448478" y="1343461"/>
            <a:ext cx="4064138" cy="3168760"/>
            <a:chOff x="4314949" y="1270514"/>
            <a:chExt cx="4064138" cy="3168760"/>
          </a:xfrm>
        </p:grpSpPr>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9243" y="1270514"/>
              <a:ext cx="3739844" cy="3055675"/>
            </a:xfrm>
            <a:prstGeom prst="rect">
              <a:avLst/>
            </a:prstGeom>
          </p:spPr>
        </p:pic>
        <p:sp>
          <p:nvSpPr>
            <p:cNvPr id="16" name="テキスト ボックス 15"/>
            <p:cNvSpPr txBox="1"/>
            <p:nvPr/>
          </p:nvSpPr>
          <p:spPr>
            <a:xfrm>
              <a:off x="8100499" y="4104141"/>
              <a:ext cx="240426" cy="335133"/>
            </a:xfrm>
            <a:prstGeom prst="rect">
              <a:avLst/>
            </a:prstGeom>
            <a:noFill/>
          </p:spPr>
          <p:txBody>
            <a:bodyPr wrap="square" rtlCol="0">
              <a:spAutoFit/>
            </a:bodyPr>
            <a:lstStyle/>
            <a:p>
              <a:r>
                <a:rPr lang="ja-JP" altLang="en-US" b="1" dirty="0"/>
                <a:t>北</a:t>
              </a:r>
              <a:endParaRPr kumimoji="1" lang="ja-JP" altLang="en-US" b="1" dirty="0"/>
            </a:p>
          </p:txBody>
        </p:sp>
        <p:sp>
          <p:nvSpPr>
            <p:cNvPr id="17" name="テキスト ボックス 16"/>
            <p:cNvSpPr txBox="1"/>
            <p:nvPr/>
          </p:nvSpPr>
          <p:spPr>
            <a:xfrm>
              <a:off x="4314949" y="4062855"/>
              <a:ext cx="240426" cy="335133"/>
            </a:xfrm>
            <a:prstGeom prst="rect">
              <a:avLst/>
            </a:prstGeom>
            <a:noFill/>
          </p:spPr>
          <p:txBody>
            <a:bodyPr wrap="square" rtlCol="0">
              <a:spAutoFit/>
            </a:bodyPr>
            <a:lstStyle/>
            <a:p>
              <a:r>
                <a:rPr kumimoji="1" lang="ja-JP" altLang="en-US" b="1" dirty="0" smtClean="0"/>
                <a:t>南</a:t>
              </a:r>
              <a:endParaRPr kumimoji="1" lang="ja-JP" altLang="en-US" b="1" dirty="0"/>
            </a:p>
          </p:txBody>
        </p:sp>
      </p:grpSp>
      <p:grpSp>
        <p:nvGrpSpPr>
          <p:cNvPr id="19" name="グループ化 18"/>
          <p:cNvGrpSpPr/>
          <p:nvPr/>
        </p:nvGrpSpPr>
        <p:grpSpPr>
          <a:xfrm>
            <a:off x="5544589" y="5233578"/>
            <a:ext cx="3045710" cy="1200780"/>
            <a:chOff x="448481" y="-639"/>
            <a:chExt cx="3069462" cy="990372"/>
          </a:xfrm>
          <a:solidFill>
            <a:schemeClr val="accent1">
              <a:lumMod val="50000"/>
            </a:schemeClr>
          </a:solidFill>
        </p:grpSpPr>
        <p:sp>
          <p:nvSpPr>
            <p:cNvPr id="20" name="角丸四角形 19"/>
            <p:cNvSpPr/>
            <p:nvPr/>
          </p:nvSpPr>
          <p:spPr>
            <a:xfrm>
              <a:off x="448481" y="-639"/>
              <a:ext cx="3069462" cy="990372"/>
            </a:xfrm>
            <a:prstGeom prst="roundRect">
              <a:avLst>
                <a:gd name="adj" fmla="val 10000"/>
              </a:avLst>
            </a:prstGeom>
            <a:grpFill/>
            <a:scene3d>
              <a:camera prst="orthographicFront"/>
              <a:lightRig rig="threePt" dir="t"/>
            </a:scene3d>
            <a:sp3d>
              <a:bevelT w="57150" h="5715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角丸四角形 4"/>
            <p:cNvSpPr txBox="1"/>
            <p:nvPr/>
          </p:nvSpPr>
          <p:spPr>
            <a:xfrm>
              <a:off x="484565" y="102275"/>
              <a:ext cx="3033378" cy="807123"/>
            </a:xfrm>
            <a:prstGeom prst="rect">
              <a:avLst/>
            </a:prstGeom>
            <a:solidFill>
              <a:schemeClr val="accent1">
                <a:lumMod val="5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ja-JP" altLang="en-US" sz="2000" b="1" dirty="0"/>
                <a:t>時間</a:t>
              </a:r>
              <a:r>
                <a:rPr lang="ja-JP" altLang="en-US" sz="2000" b="1" dirty="0" smtClean="0"/>
                <a:t>とともに下層に</a:t>
              </a:r>
              <a:endParaRPr lang="en-US" altLang="ja-JP" sz="2000" b="1" dirty="0" smtClean="0"/>
            </a:p>
            <a:p>
              <a:pPr lvl="0" algn="ctr" defTabSz="800100">
                <a:lnSpc>
                  <a:spcPct val="90000"/>
                </a:lnSpc>
                <a:spcBef>
                  <a:spcPct val="0"/>
                </a:spcBef>
                <a:spcAft>
                  <a:spcPts val="0"/>
                </a:spcAft>
              </a:pPr>
              <a:r>
                <a:rPr lang="ja-JP" altLang="en-US" sz="2000" b="1" dirty="0" smtClean="0"/>
                <a:t>負偏差が広がっている</a:t>
              </a:r>
              <a:endParaRPr lang="en-US" altLang="ja-JP" sz="2000" b="1" dirty="0" smtClean="0"/>
            </a:p>
          </p:txBody>
        </p:sp>
      </p:grpSp>
      <p:sp>
        <p:nvSpPr>
          <p:cNvPr id="22" name="テキスト ボックス 21"/>
          <p:cNvSpPr txBox="1"/>
          <p:nvPr/>
        </p:nvSpPr>
        <p:spPr>
          <a:xfrm>
            <a:off x="1305097" y="935777"/>
            <a:ext cx="3143381" cy="461665"/>
          </a:xfrm>
          <a:prstGeom prst="rect">
            <a:avLst/>
          </a:prstGeom>
          <a:noFill/>
        </p:spPr>
        <p:txBody>
          <a:bodyPr wrap="square" rtlCol="0">
            <a:spAutoFit/>
          </a:bodyPr>
          <a:lstStyle/>
          <a:p>
            <a:r>
              <a:rPr lang="en-US" altLang="ja-JP" sz="2400" b="1" dirty="0" smtClean="0"/>
              <a:t>00z12/17  </a:t>
            </a:r>
            <a:r>
              <a:rPr lang="ja-JP" altLang="en-US" sz="2000" b="1" dirty="0" smtClean="0"/>
              <a:t>雲発生当日</a:t>
            </a:r>
            <a:endParaRPr kumimoji="1" lang="ja-JP" altLang="en-US" sz="2000" b="1" dirty="0"/>
          </a:p>
        </p:txBody>
      </p:sp>
      <p:sp>
        <p:nvSpPr>
          <p:cNvPr id="23" name="テキスト ボックス 22"/>
          <p:cNvSpPr txBox="1"/>
          <p:nvPr/>
        </p:nvSpPr>
        <p:spPr>
          <a:xfrm>
            <a:off x="5424648" y="918122"/>
            <a:ext cx="3165651" cy="461665"/>
          </a:xfrm>
          <a:prstGeom prst="rect">
            <a:avLst/>
          </a:prstGeom>
          <a:noFill/>
        </p:spPr>
        <p:txBody>
          <a:bodyPr wrap="square" rtlCol="0">
            <a:spAutoFit/>
          </a:bodyPr>
          <a:lstStyle/>
          <a:p>
            <a:r>
              <a:rPr lang="en-US" altLang="ja-JP" sz="2400" b="1" dirty="0" smtClean="0"/>
              <a:t>00z12/18</a:t>
            </a:r>
            <a:r>
              <a:rPr lang="ja-JP" altLang="en-US" sz="2400" b="1" dirty="0"/>
              <a:t>  </a:t>
            </a:r>
            <a:r>
              <a:rPr lang="ja-JP" altLang="en-US" sz="2000" b="1" dirty="0" smtClean="0"/>
              <a:t>雲発生翌日</a:t>
            </a:r>
            <a:endParaRPr kumimoji="1" lang="ja-JP" altLang="en-US" sz="2000" b="1" dirty="0"/>
          </a:p>
        </p:txBody>
      </p:sp>
    </p:spTree>
    <p:extLst>
      <p:ext uri="{BB962C8B-B14F-4D97-AF65-F5344CB8AC3E}">
        <p14:creationId xmlns:p14="http://schemas.microsoft.com/office/powerpoint/2010/main" val="990089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rotWithShape="1">
          <a:blip r:embed="rId3" cstate="print">
            <a:extLst>
              <a:ext uri="{28A0092B-C50C-407E-A947-70E740481C1C}">
                <a14:useLocalDpi xmlns:a14="http://schemas.microsoft.com/office/drawing/2010/main" val="0"/>
              </a:ext>
            </a:extLst>
          </a:blip>
          <a:srcRect l="87241"/>
          <a:stretch/>
        </p:blipFill>
        <p:spPr>
          <a:xfrm>
            <a:off x="4076014" y="1306438"/>
            <a:ext cx="570642" cy="3836760"/>
          </a:xfrm>
          <a:prstGeom prst="rect">
            <a:avLst/>
          </a:prstGeom>
        </p:spPr>
      </p:pic>
      <p:grpSp>
        <p:nvGrpSpPr>
          <p:cNvPr id="19" name="グループ化 18"/>
          <p:cNvGrpSpPr/>
          <p:nvPr/>
        </p:nvGrpSpPr>
        <p:grpSpPr>
          <a:xfrm>
            <a:off x="4816159" y="1124422"/>
            <a:ext cx="4036896" cy="4215632"/>
            <a:chOff x="4816159" y="1141061"/>
            <a:chExt cx="3913941" cy="4099376"/>
          </a:xfrm>
        </p:grpSpPr>
        <p:sp>
          <p:nvSpPr>
            <p:cNvPr id="31" name="テキスト ボックス 30"/>
            <p:cNvSpPr txBox="1"/>
            <p:nvPr/>
          </p:nvSpPr>
          <p:spPr>
            <a:xfrm>
              <a:off x="8327456" y="4901883"/>
              <a:ext cx="402644" cy="338554"/>
            </a:xfrm>
            <a:prstGeom prst="rect">
              <a:avLst/>
            </a:prstGeom>
            <a:noFill/>
          </p:spPr>
          <p:txBody>
            <a:bodyPr wrap="square" rtlCol="0">
              <a:spAutoFit/>
            </a:bodyPr>
            <a:lstStyle/>
            <a:p>
              <a:r>
                <a:rPr lang="ja-JP" altLang="en-US" sz="1600" b="1" dirty="0" smtClean="0"/>
                <a:t>冷</a:t>
              </a:r>
              <a:endParaRPr kumimoji="1" lang="ja-JP" altLang="en-US" sz="1600" b="1" dirty="0"/>
            </a:p>
          </p:txBody>
        </p:sp>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t="3963" r="11688"/>
            <a:stretch/>
          </p:blipFill>
          <p:spPr>
            <a:xfrm>
              <a:off x="4816159" y="1644227"/>
              <a:ext cx="3441796" cy="3299974"/>
            </a:xfrm>
            <a:prstGeom prst="rect">
              <a:avLst/>
            </a:prstGeom>
          </p:spPr>
        </p:pic>
        <p:sp>
          <p:nvSpPr>
            <p:cNvPr id="30" name="テキスト ボックス 29"/>
            <p:cNvSpPr txBox="1"/>
            <p:nvPr/>
          </p:nvSpPr>
          <p:spPr>
            <a:xfrm>
              <a:off x="8320160" y="1141061"/>
              <a:ext cx="402644" cy="338554"/>
            </a:xfrm>
            <a:prstGeom prst="rect">
              <a:avLst/>
            </a:prstGeom>
            <a:noFill/>
          </p:spPr>
          <p:txBody>
            <a:bodyPr wrap="square" rtlCol="0">
              <a:spAutoFit/>
            </a:bodyPr>
            <a:lstStyle/>
            <a:p>
              <a:r>
                <a:rPr lang="ja-JP" altLang="en-US" sz="1600" b="1" dirty="0"/>
                <a:t>暖</a:t>
              </a:r>
              <a:endParaRPr kumimoji="1" lang="ja-JP" altLang="en-US" sz="1600" b="1" dirty="0"/>
            </a:p>
          </p:txBody>
        </p:sp>
      </p:grpSp>
      <p:grpSp>
        <p:nvGrpSpPr>
          <p:cNvPr id="20" name="グループ化 19"/>
          <p:cNvGrpSpPr/>
          <p:nvPr/>
        </p:nvGrpSpPr>
        <p:grpSpPr>
          <a:xfrm>
            <a:off x="519149" y="1261866"/>
            <a:ext cx="4010284" cy="4168610"/>
            <a:chOff x="519149" y="1261866"/>
            <a:chExt cx="4010284" cy="4168610"/>
          </a:xfrm>
        </p:grpSpPr>
        <p:pic>
          <p:nvPicPr>
            <p:cNvPr id="17" name="図 16"/>
            <p:cNvPicPr>
              <a:picLocks noChangeAspect="1"/>
            </p:cNvPicPr>
            <p:nvPr/>
          </p:nvPicPr>
          <p:blipFill rotWithShape="1">
            <a:blip r:embed="rId3" cstate="print">
              <a:extLst>
                <a:ext uri="{28A0092B-C50C-407E-A947-70E740481C1C}">
                  <a14:useLocalDpi xmlns:a14="http://schemas.microsoft.com/office/drawing/2010/main" val="0"/>
                </a:ext>
              </a:extLst>
            </a:blip>
            <a:srcRect t="3852" r="11656"/>
            <a:stretch/>
          </p:blipFill>
          <p:spPr>
            <a:xfrm>
              <a:off x="519149" y="1659987"/>
              <a:ext cx="3602476" cy="3363447"/>
            </a:xfrm>
            <a:prstGeom prst="rect">
              <a:avLst/>
            </a:prstGeom>
          </p:spPr>
        </p:pic>
        <p:sp>
          <p:nvSpPr>
            <p:cNvPr id="29" name="テキスト ボックス 28"/>
            <p:cNvSpPr txBox="1"/>
            <p:nvPr/>
          </p:nvSpPr>
          <p:spPr>
            <a:xfrm>
              <a:off x="4126789" y="5091922"/>
              <a:ext cx="402644" cy="338554"/>
            </a:xfrm>
            <a:prstGeom prst="rect">
              <a:avLst/>
            </a:prstGeom>
            <a:noFill/>
          </p:spPr>
          <p:txBody>
            <a:bodyPr wrap="square" rtlCol="0">
              <a:spAutoFit/>
            </a:bodyPr>
            <a:lstStyle/>
            <a:p>
              <a:r>
                <a:rPr kumimoji="1" lang="ja-JP" altLang="en-US" sz="1600" b="1" dirty="0" smtClean="0"/>
                <a:t>低</a:t>
              </a:r>
              <a:endParaRPr kumimoji="1" lang="ja-JP" altLang="en-US" sz="1600" b="1" dirty="0"/>
            </a:p>
          </p:txBody>
        </p:sp>
        <p:sp>
          <p:nvSpPr>
            <p:cNvPr id="9" name="テキスト ボックス 8"/>
            <p:cNvSpPr txBox="1"/>
            <p:nvPr/>
          </p:nvSpPr>
          <p:spPr>
            <a:xfrm>
              <a:off x="4109668" y="1261866"/>
              <a:ext cx="402644" cy="338554"/>
            </a:xfrm>
            <a:prstGeom prst="rect">
              <a:avLst/>
            </a:prstGeom>
            <a:noFill/>
          </p:spPr>
          <p:txBody>
            <a:bodyPr wrap="square" rtlCol="0">
              <a:spAutoFit/>
            </a:bodyPr>
            <a:lstStyle/>
            <a:p>
              <a:r>
                <a:rPr kumimoji="1" lang="ja-JP" altLang="en-US" sz="1600" b="1" dirty="0" smtClean="0"/>
                <a:t>高</a:t>
              </a:r>
              <a:endParaRPr kumimoji="1" lang="ja-JP" altLang="en-US" sz="1600" b="1" dirty="0"/>
            </a:p>
          </p:txBody>
        </p:sp>
      </p:grpSp>
      <p:sp>
        <p:nvSpPr>
          <p:cNvPr id="2" name="角丸四角形 1"/>
          <p:cNvSpPr/>
          <p:nvPr/>
        </p:nvSpPr>
        <p:spPr>
          <a:xfrm>
            <a:off x="148463" y="75559"/>
            <a:ext cx="1130531" cy="55279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メイリオ" panose="020B0604030504040204" pitchFamily="50" charset="-128"/>
                <a:ea typeface="メイリオ" panose="020B0604030504040204" pitchFamily="50" charset="-128"/>
              </a:rPr>
              <a:t>結果</a:t>
            </a:r>
            <a:endParaRPr kumimoji="1"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1439669" y="127029"/>
            <a:ext cx="6909397" cy="461665"/>
          </a:xfrm>
          <a:prstGeom prst="rect">
            <a:avLst/>
          </a:prstGeom>
          <a:noFill/>
        </p:spPr>
        <p:txBody>
          <a:bodyPr wrap="square" rtlCol="0">
            <a:spAutoFit/>
          </a:bodyPr>
          <a:lstStyle/>
          <a:p>
            <a:r>
              <a:rPr lang="ja-JP" altLang="en-US" sz="2400" b="1" dirty="0" smtClean="0"/>
              <a:t>日平均ジオポテンシャル高度</a:t>
            </a:r>
            <a:r>
              <a:rPr lang="en-US" altLang="ja-JP" sz="2400" b="1" dirty="0" smtClean="0"/>
              <a:t>(m)</a:t>
            </a:r>
            <a:r>
              <a:rPr lang="ja-JP" altLang="en-US" sz="2400" b="1" dirty="0" smtClean="0"/>
              <a:t>と気温</a:t>
            </a:r>
            <a:r>
              <a:rPr lang="en-US" altLang="ja-JP" sz="2400" b="1" dirty="0" smtClean="0"/>
              <a:t>(K)</a:t>
            </a:r>
            <a:r>
              <a:rPr lang="ja-JP" altLang="en-US" sz="2400" b="1" dirty="0" smtClean="0"/>
              <a:t>の偏差</a:t>
            </a:r>
            <a:endParaRPr kumimoji="1" lang="ja-JP" altLang="en-US" sz="2400" b="1" dirty="0"/>
          </a:p>
        </p:txBody>
      </p:sp>
      <p:grpSp>
        <p:nvGrpSpPr>
          <p:cNvPr id="11" name="グループ化 10"/>
          <p:cNvGrpSpPr/>
          <p:nvPr/>
        </p:nvGrpSpPr>
        <p:grpSpPr>
          <a:xfrm>
            <a:off x="50915" y="5394880"/>
            <a:ext cx="4790204" cy="1101278"/>
            <a:chOff x="448481" y="-639"/>
            <a:chExt cx="3069462" cy="1070964"/>
          </a:xfrm>
        </p:grpSpPr>
        <p:sp>
          <p:nvSpPr>
            <p:cNvPr id="12" name="角丸四角形 11"/>
            <p:cNvSpPr/>
            <p:nvPr/>
          </p:nvSpPr>
          <p:spPr>
            <a:xfrm>
              <a:off x="448481" y="-639"/>
              <a:ext cx="3069462" cy="990372"/>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角丸四角形 4"/>
            <p:cNvSpPr txBox="1"/>
            <p:nvPr/>
          </p:nvSpPr>
          <p:spPr>
            <a:xfrm>
              <a:off x="448481" y="29553"/>
              <a:ext cx="2979277" cy="1040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ja-JP" altLang="en-US" sz="2800" b="1" dirty="0" smtClean="0"/>
                <a:t>日本海</a:t>
              </a:r>
              <a:r>
                <a:rPr lang="ja-JP" altLang="en-US" sz="2800" b="1" dirty="0"/>
                <a:t>上空</a:t>
              </a:r>
              <a:r>
                <a:rPr lang="ja-JP" altLang="en-US" sz="2800" b="1" dirty="0" smtClean="0"/>
                <a:t>で低気圧化</a:t>
              </a:r>
              <a:endParaRPr lang="en-US" altLang="ja-JP" sz="2800" b="1" dirty="0" smtClean="0"/>
            </a:p>
            <a:p>
              <a:pPr lvl="0" algn="ctr" defTabSz="800100">
                <a:lnSpc>
                  <a:spcPct val="90000"/>
                </a:lnSpc>
                <a:spcBef>
                  <a:spcPct val="0"/>
                </a:spcBef>
                <a:spcAft>
                  <a:spcPts val="0"/>
                </a:spcAft>
              </a:pPr>
              <a:r>
                <a:rPr lang="ja-JP" altLang="en-US" sz="2800" b="1" dirty="0" smtClean="0"/>
                <a:t>＆寒気</a:t>
              </a:r>
              <a:r>
                <a:rPr lang="ja-JP" altLang="en-US" sz="2800" b="1" smtClean="0"/>
                <a:t>の流入が</a:t>
              </a:r>
              <a:r>
                <a:rPr lang="ja-JP" altLang="en-US" sz="2800" b="1"/>
                <a:t>顕著</a:t>
              </a:r>
              <a:endParaRPr lang="en-US" altLang="ja-JP" sz="2800" b="1" dirty="0" smtClean="0"/>
            </a:p>
          </p:txBody>
        </p:sp>
      </p:grpSp>
      <p:sp>
        <p:nvSpPr>
          <p:cNvPr id="14" name="テキスト ボックス 13"/>
          <p:cNvSpPr txBox="1"/>
          <p:nvPr/>
        </p:nvSpPr>
        <p:spPr>
          <a:xfrm>
            <a:off x="18379" y="6521548"/>
            <a:ext cx="7283942" cy="338554"/>
          </a:xfrm>
          <a:prstGeom prst="rect">
            <a:avLst/>
          </a:prstGeom>
          <a:noFill/>
        </p:spPr>
        <p:txBody>
          <a:bodyPr wrap="square" rtlCol="0">
            <a:spAutoFit/>
          </a:bodyPr>
          <a:lstStyle/>
          <a:p>
            <a:r>
              <a:rPr kumimoji="1" lang="ja-JP" altLang="en-US" sz="1600" b="1" dirty="0" smtClean="0"/>
              <a:t>線 </a:t>
            </a:r>
            <a:r>
              <a:rPr kumimoji="1" lang="en-US" altLang="ja-JP" sz="1600" b="1" dirty="0" smtClean="0"/>
              <a:t>: </a:t>
            </a:r>
            <a:r>
              <a:rPr kumimoji="1" lang="ja-JP" altLang="en-US" sz="1600" b="1" dirty="0" smtClean="0"/>
              <a:t>事例の日平均気候値　色：</a:t>
            </a:r>
            <a:r>
              <a:rPr lang="ja-JP" altLang="en-US" sz="1600" b="1" dirty="0"/>
              <a:t>ジオポテンシャル</a:t>
            </a:r>
            <a:r>
              <a:rPr lang="ja-JP" altLang="en-US" sz="1600" b="1" dirty="0" smtClean="0"/>
              <a:t>高度偏差</a:t>
            </a:r>
            <a:r>
              <a:rPr lang="en-US" altLang="ja-JP" sz="1600" b="1" dirty="0" smtClean="0"/>
              <a:t>(</a:t>
            </a:r>
            <a:r>
              <a:rPr lang="ja-JP" altLang="en-US" sz="1600" b="1" dirty="0"/>
              <a:t>左</a:t>
            </a:r>
            <a:r>
              <a:rPr lang="en-US" altLang="ja-JP" sz="1600" b="1" dirty="0" smtClean="0"/>
              <a:t>)</a:t>
            </a:r>
            <a:r>
              <a:rPr lang="ja-JP" altLang="en-US" sz="1600" b="1" dirty="0" smtClean="0"/>
              <a:t>　気温偏差</a:t>
            </a:r>
            <a:r>
              <a:rPr lang="en-US" altLang="ja-JP" sz="1600" b="1" dirty="0" smtClean="0"/>
              <a:t>(</a:t>
            </a:r>
            <a:r>
              <a:rPr lang="ja-JP" altLang="en-US" sz="1600" b="1" dirty="0" smtClean="0"/>
              <a:t>右</a:t>
            </a:r>
            <a:r>
              <a:rPr lang="en-US" altLang="ja-JP" sz="1600" b="1" dirty="0" smtClean="0"/>
              <a:t>)</a:t>
            </a:r>
            <a:endParaRPr kumimoji="1" lang="ja-JP" altLang="en-US" sz="1600" b="1" dirty="0"/>
          </a:p>
        </p:txBody>
      </p:sp>
      <p:sp>
        <p:nvSpPr>
          <p:cNvPr id="15" name="テキスト ボックス 14"/>
          <p:cNvSpPr txBox="1"/>
          <p:nvPr/>
        </p:nvSpPr>
        <p:spPr>
          <a:xfrm>
            <a:off x="5949412" y="588694"/>
            <a:ext cx="3452165" cy="677108"/>
          </a:xfrm>
          <a:prstGeom prst="rect">
            <a:avLst/>
          </a:prstGeom>
          <a:noFill/>
        </p:spPr>
        <p:txBody>
          <a:bodyPr wrap="square" rtlCol="0">
            <a:spAutoFit/>
          </a:bodyPr>
          <a:lstStyle/>
          <a:p>
            <a:r>
              <a:rPr lang="ja-JP" altLang="en-US" sz="2000" b="1" dirty="0" smtClean="0"/>
              <a:t>使用再解析データ　</a:t>
            </a:r>
            <a:r>
              <a:rPr lang="en-US" altLang="ja-JP" sz="2000" b="1" dirty="0" smtClean="0"/>
              <a:t>JRA-55</a:t>
            </a:r>
          </a:p>
          <a:p>
            <a:endParaRPr kumimoji="1" lang="ja-JP" altLang="en-US" b="1" dirty="0"/>
          </a:p>
        </p:txBody>
      </p:sp>
      <p:sp>
        <p:nvSpPr>
          <p:cNvPr id="16" name="スライド番号プレースホルダー 15"/>
          <p:cNvSpPr>
            <a:spLocks noGrp="1"/>
          </p:cNvSpPr>
          <p:nvPr>
            <p:ph type="sldNum" sz="quarter" idx="12"/>
          </p:nvPr>
        </p:nvSpPr>
        <p:spPr>
          <a:xfrm>
            <a:off x="7057504" y="6492875"/>
            <a:ext cx="2057400" cy="365125"/>
          </a:xfrm>
        </p:spPr>
        <p:txBody>
          <a:bodyPr/>
          <a:lstStyle/>
          <a:p>
            <a:fld id="{039CE57A-AE85-45BB-B33C-6FF7A959CA3C}" type="slidenum">
              <a:rPr kumimoji="1" lang="ja-JP" altLang="en-US" smtClean="0">
                <a:solidFill>
                  <a:schemeClr val="tx1"/>
                </a:solidFill>
              </a:rPr>
              <a:t>7</a:t>
            </a:fld>
            <a:endParaRPr kumimoji="1" lang="ja-JP" altLang="en-US" dirty="0">
              <a:solidFill>
                <a:schemeClr val="tx1"/>
              </a:solidFill>
            </a:endParaRPr>
          </a:p>
        </p:txBody>
      </p:sp>
      <p:sp>
        <p:nvSpPr>
          <p:cNvPr id="18" name="角丸四角形 17"/>
          <p:cNvSpPr/>
          <p:nvPr/>
        </p:nvSpPr>
        <p:spPr>
          <a:xfrm>
            <a:off x="713728" y="1193290"/>
            <a:ext cx="3375635" cy="38382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ジオポテンシャル高度</a:t>
            </a:r>
            <a:endParaRPr kumimoji="1" lang="ja-JP" altLang="en-US" sz="2400" b="1" dirty="0">
              <a:solidFill>
                <a:schemeClr val="bg1"/>
              </a:solidFill>
            </a:endParaRPr>
          </a:p>
        </p:txBody>
      </p:sp>
      <p:sp>
        <p:nvSpPr>
          <p:cNvPr id="22" name="角丸四角形 21"/>
          <p:cNvSpPr/>
          <p:nvPr/>
        </p:nvSpPr>
        <p:spPr>
          <a:xfrm>
            <a:off x="5949412" y="1204468"/>
            <a:ext cx="833773" cy="318314"/>
          </a:xfrm>
          <a:prstGeom prst="roundRect">
            <a:avLst/>
          </a:prstGeom>
          <a:solidFill>
            <a:schemeClr val="accent1">
              <a:lumMod val="50000"/>
            </a:schemeClr>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rPr>
              <a:t>気温</a:t>
            </a:r>
            <a:r>
              <a:rPr kumimoji="1" lang="ja-JP" altLang="en-US" sz="2000" b="1" dirty="0" smtClean="0">
                <a:solidFill>
                  <a:schemeClr val="bg1"/>
                </a:solidFill>
              </a:rPr>
              <a:t>　　　　　　　　</a:t>
            </a:r>
            <a:endParaRPr kumimoji="1" lang="ja-JP" altLang="en-US" sz="2000" b="1" dirty="0">
              <a:solidFill>
                <a:schemeClr val="bg1"/>
              </a:solidFill>
            </a:endParaRPr>
          </a:p>
        </p:txBody>
      </p:sp>
      <p:sp>
        <p:nvSpPr>
          <p:cNvPr id="23" name="テキスト ボックス 22"/>
          <p:cNvSpPr txBox="1"/>
          <p:nvPr/>
        </p:nvSpPr>
        <p:spPr>
          <a:xfrm>
            <a:off x="1439669" y="568037"/>
            <a:ext cx="2862691" cy="584775"/>
          </a:xfrm>
          <a:prstGeom prst="rect">
            <a:avLst/>
          </a:prstGeom>
          <a:noFill/>
        </p:spPr>
        <p:txBody>
          <a:bodyPr wrap="square" rtlCol="0">
            <a:spAutoFit/>
          </a:bodyPr>
          <a:lstStyle/>
          <a:p>
            <a:r>
              <a:rPr lang="ja-JP" altLang="en-US" sz="3200" b="1" dirty="0" smtClean="0">
                <a:solidFill>
                  <a:srgbClr val="FF0000"/>
                </a:solidFill>
              </a:rPr>
              <a:t>上空</a:t>
            </a:r>
            <a:r>
              <a:rPr lang="en-US" altLang="ja-JP" sz="3200" b="1" dirty="0" smtClean="0">
                <a:solidFill>
                  <a:srgbClr val="FF0000"/>
                </a:solidFill>
              </a:rPr>
              <a:t>500hPa</a:t>
            </a:r>
            <a:r>
              <a:rPr lang="ja-JP" altLang="en-US" sz="3200" b="1" dirty="0" smtClean="0">
                <a:solidFill>
                  <a:srgbClr val="FF0000"/>
                </a:solidFill>
              </a:rPr>
              <a:t>面</a:t>
            </a:r>
            <a:endParaRPr kumimoji="1" lang="ja-JP" altLang="en-US" sz="3200" b="1" dirty="0">
              <a:solidFill>
                <a:srgbClr val="FF0000"/>
              </a:solidFill>
            </a:endParaRPr>
          </a:p>
        </p:txBody>
      </p:sp>
      <p:grpSp>
        <p:nvGrpSpPr>
          <p:cNvPr id="5" name="グループ化 4"/>
          <p:cNvGrpSpPr/>
          <p:nvPr/>
        </p:nvGrpSpPr>
        <p:grpSpPr>
          <a:xfrm>
            <a:off x="756859" y="3716228"/>
            <a:ext cx="822784" cy="726845"/>
            <a:chOff x="756859" y="3716228"/>
            <a:chExt cx="822784" cy="726845"/>
          </a:xfrm>
        </p:grpSpPr>
        <p:sp>
          <p:nvSpPr>
            <p:cNvPr id="24" name="フローチャート: 結合子 23"/>
            <p:cNvSpPr/>
            <p:nvPr/>
          </p:nvSpPr>
          <p:spPr>
            <a:xfrm>
              <a:off x="756859" y="3716228"/>
              <a:ext cx="822784" cy="678017"/>
            </a:xfrm>
            <a:prstGeom prst="flowChartConnector">
              <a:avLst/>
            </a:prstGeom>
            <a:solidFill>
              <a:schemeClr val="accent1">
                <a:lumMod val="40000"/>
                <a:lumOff val="60000"/>
                <a:alpha val="36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4" name="正方形/長方形 3"/>
            <p:cNvSpPr/>
            <p:nvPr/>
          </p:nvSpPr>
          <p:spPr>
            <a:xfrm>
              <a:off x="756859" y="3735187"/>
              <a:ext cx="744585" cy="707886"/>
            </a:xfrm>
            <a:prstGeom prst="rect">
              <a:avLst/>
            </a:prstGeom>
            <a:noFill/>
          </p:spPr>
          <p:txBody>
            <a:bodyPr wrap="square" lIns="91440" tIns="45720" rIns="91440" bIns="45720">
              <a:spAutoFit/>
            </a:bodyPr>
            <a:lstStyle/>
            <a:p>
              <a:pPr algn="ctr"/>
              <a:r>
                <a:rPr lang="ja-JP" altLang="en-US" sz="4000" b="1" cap="none" spc="0" dirty="0" smtClean="0">
                  <a:ln w="19050">
                    <a:solidFill>
                      <a:schemeClr val="tx1"/>
                    </a:solidFill>
                    <a:prstDash val="solid"/>
                  </a:ln>
                  <a:solidFill>
                    <a:schemeClr val="bg1"/>
                  </a:solidFill>
                  <a:effectLst>
                    <a:outerShdw blurRad="12700" dist="38100" dir="2700000" algn="tl" rotWithShape="0">
                      <a:schemeClr val="accent5">
                        <a:lumMod val="60000"/>
                        <a:lumOff val="40000"/>
                      </a:schemeClr>
                    </a:outerShdw>
                  </a:effectLst>
                </a:rPr>
                <a:t>低</a:t>
              </a:r>
              <a:endParaRPr lang="ja-JP" altLang="en-US" sz="4000" b="1" cap="none" spc="0" dirty="0">
                <a:ln w="19050">
                  <a:solidFill>
                    <a:schemeClr val="tx1"/>
                  </a:solidFill>
                  <a:prstDash val="solid"/>
                </a:ln>
                <a:solidFill>
                  <a:schemeClr val="bg1"/>
                </a:solidFill>
                <a:effectLst>
                  <a:outerShdw blurRad="12700" dist="38100" dir="2700000" algn="tl" rotWithShape="0">
                    <a:schemeClr val="accent5">
                      <a:lumMod val="60000"/>
                      <a:lumOff val="40000"/>
                    </a:schemeClr>
                  </a:outerShdw>
                </a:effectLst>
              </a:endParaRPr>
            </a:p>
          </p:txBody>
        </p:sp>
      </p:grpSp>
      <p:sp>
        <p:nvSpPr>
          <p:cNvPr id="27" name="右矢印 26"/>
          <p:cNvSpPr/>
          <p:nvPr/>
        </p:nvSpPr>
        <p:spPr>
          <a:xfrm>
            <a:off x="4894367" y="5591001"/>
            <a:ext cx="447371" cy="676406"/>
          </a:xfrm>
          <a:prstGeom prst="rightArrow">
            <a:avLst>
              <a:gd name="adj1" fmla="val 60000"/>
              <a:gd name="adj2" fmla="val 50000"/>
            </a:avLst>
          </a:prstGeom>
          <a:solidFill>
            <a:srgbClr val="FFC000"/>
          </a:solidFill>
          <a:ln w="38100">
            <a:solidFill>
              <a:srgbClr val="F3983D"/>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grpSp>
        <p:nvGrpSpPr>
          <p:cNvPr id="32" name="グループ化 31"/>
          <p:cNvGrpSpPr/>
          <p:nvPr/>
        </p:nvGrpSpPr>
        <p:grpSpPr>
          <a:xfrm>
            <a:off x="5394986" y="5340054"/>
            <a:ext cx="3633133" cy="1237633"/>
            <a:chOff x="448481" y="-639"/>
            <a:chExt cx="3069462" cy="1094270"/>
          </a:xfrm>
        </p:grpSpPr>
        <p:sp>
          <p:nvSpPr>
            <p:cNvPr id="33" name="角丸四角形 32"/>
            <p:cNvSpPr/>
            <p:nvPr/>
          </p:nvSpPr>
          <p:spPr>
            <a:xfrm>
              <a:off x="448481" y="-639"/>
              <a:ext cx="3069462" cy="990372"/>
            </a:xfrm>
            <a:prstGeom prst="roundRect">
              <a:avLst>
                <a:gd name="adj" fmla="val 10000"/>
              </a:avLst>
            </a:prstGeom>
            <a:solidFill>
              <a:schemeClr val="accent2">
                <a:lumMod val="75000"/>
              </a:schemeClr>
            </a:solidFill>
            <a:ln w="38100">
              <a:solidFill>
                <a:srgbClr val="F3983D"/>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角丸四角形 4"/>
            <p:cNvSpPr txBox="1"/>
            <p:nvPr/>
          </p:nvSpPr>
          <p:spPr>
            <a:xfrm>
              <a:off x="476793" y="52859"/>
              <a:ext cx="2979277" cy="10407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ts val="0"/>
                </a:spcAft>
              </a:pPr>
              <a:r>
                <a:rPr lang="ja-JP" altLang="en-US" sz="2800" b="1" dirty="0" smtClean="0"/>
                <a:t>より低気圧を発達</a:t>
              </a:r>
              <a:endParaRPr lang="en-US" altLang="ja-JP" sz="2800" b="1" dirty="0" smtClean="0"/>
            </a:p>
            <a:p>
              <a:pPr lvl="0" algn="ctr" defTabSz="800100">
                <a:lnSpc>
                  <a:spcPct val="90000"/>
                </a:lnSpc>
                <a:spcBef>
                  <a:spcPct val="0"/>
                </a:spcBef>
                <a:spcAft>
                  <a:spcPts val="0"/>
                </a:spcAft>
              </a:pPr>
              <a:r>
                <a:rPr lang="ja-JP" altLang="en-US" sz="2800" b="1" dirty="0" smtClean="0"/>
                <a:t>させるはたらき</a:t>
              </a:r>
              <a:endParaRPr lang="en-US" altLang="ja-JP" sz="2800" b="1" dirty="0" smtClean="0"/>
            </a:p>
          </p:txBody>
        </p:sp>
      </p:grpSp>
      <p:grpSp>
        <p:nvGrpSpPr>
          <p:cNvPr id="7" name="グループ化 6"/>
          <p:cNvGrpSpPr/>
          <p:nvPr/>
        </p:nvGrpSpPr>
        <p:grpSpPr>
          <a:xfrm>
            <a:off x="5153361" y="3735187"/>
            <a:ext cx="822784" cy="707886"/>
            <a:chOff x="5153361" y="3735187"/>
            <a:chExt cx="822784" cy="707886"/>
          </a:xfrm>
        </p:grpSpPr>
        <p:sp>
          <p:nvSpPr>
            <p:cNvPr id="25" name="フローチャート: 結合子 24"/>
            <p:cNvSpPr/>
            <p:nvPr/>
          </p:nvSpPr>
          <p:spPr>
            <a:xfrm>
              <a:off x="5153361" y="3735187"/>
              <a:ext cx="822784" cy="678017"/>
            </a:xfrm>
            <a:prstGeom prst="flowChartConnector">
              <a:avLst/>
            </a:prstGeom>
            <a:solidFill>
              <a:schemeClr val="accent1">
                <a:lumMod val="40000"/>
                <a:lumOff val="60000"/>
                <a:alpha val="36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solidFill>
                  <a:schemeClr val="tx1"/>
                </a:solidFill>
              </a:endParaRPr>
            </a:p>
          </p:txBody>
        </p:sp>
        <p:sp>
          <p:nvSpPr>
            <p:cNvPr id="6" name="正方形/長方形 5"/>
            <p:cNvSpPr/>
            <p:nvPr/>
          </p:nvSpPr>
          <p:spPr>
            <a:xfrm>
              <a:off x="5203557" y="3735187"/>
              <a:ext cx="697627" cy="707886"/>
            </a:xfrm>
            <a:prstGeom prst="rect">
              <a:avLst/>
            </a:prstGeom>
            <a:noFill/>
          </p:spPr>
          <p:txBody>
            <a:bodyPr wrap="none" lIns="91440" tIns="45720" rIns="91440" bIns="45720">
              <a:spAutoFit/>
            </a:bodyPr>
            <a:lstStyle/>
            <a:p>
              <a:pPr algn="ctr"/>
              <a:r>
                <a:rPr lang="ja-JP" altLang="en-US" sz="4000" b="1" cap="none" spc="0" dirty="0" smtClean="0">
                  <a:ln w="19050">
                    <a:solidFill>
                      <a:schemeClr val="tx1"/>
                    </a:solidFill>
                    <a:prstDash val="solid"/>
                  </a:ln>
                  <a:solidFill>
                    <a:schemeClr val="accent5"/>
                  </a:solidFill>
                  <a:effectLst>
                    <a:outerShdw blurRad="12700" dist="38100" dir="2700000" algn="tl" rotWithShape="0">
                      <a:schemeClr val="accent5">
                        <a:lumMod val="60000"/>
                        <a:lumOff val="40000"/>
                      </a:schemeClr>
                    </a:outerShdw>
                  </a:effectLst>
                </a:rPr>
                <a:t>冷</a:t>
              </a:r>
              <a:endParaRPr lang="ja-JP" altLang="en-US" sz="4000" b="1" cap="none" spc="0" dirty="0">
                <a:ln w="19050">
                  <a:solidFill>
                    <a:schemeClr val="tx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sp>
        <p:nvSpPr>
          <p:cNvPr id="35" name="テキスト ボックス 34"/>
          <p:cNvSpPr txBox="1"/>
          <p:nvPr/>
        </p:nvSpPr>
        <p:spPr>
          <a:xfrm>
            <a:off x="-889463" y="6966065"/>
            <a:ext cx="7057507" cy="253916"/>
          </a:xfrm>
          <a:prstGeom prst="rect">
            <a:avLst/>
          </a:prstGeom>
          <a:noFill/>
        </p:spPr>
        <p:txBody>
          <a:bodyPr wrap="square" rtlCol="0">
            <a:spAutoFit/>
          </a:bodyPr>
          <a:lstStyle/>
          <a:p>
            <a:r>
              <a:rPr kumimoji="1" lang="en-US" altLang="ja-JP" sz="1050" dirty="0" smtClean="0"/>
              <a:t>3rdgoodmany-climate</a:t>
            </a:r>
            <a:r>
              <a:rPr kumimoji="1" lang="ja-JP" altLang="en-US" sz="1050" smtClean="0"/>
              <a:t>で計算</a:t>
            </a:r>
            <a:endParaRPr kumimoji="1" lang="ja-JP" altLang="en-US" sz="1050" dirty="0"/>
          </a:p>
        </p:txBody>
      </p:sp>
      <p:sp>
        <p:nvSpPr>
          <p:cNvPr id="21" name="テキスト ボックス 20"/>
          <p:cNvSpPr txBox="1"/>
          <p:nvPr/>
        </p:nvSpPr>
        <p:spPr>
          <a:xfrm>
            <a:off x="1720327" y="3138582"/>
            <a:ext cx="709684" cy="400110"/>
          </a:xfrm>
          <a:prstGeom prst="rect">
            <a:avLst/>
          </a:prstGeom>
          <a:solidFill>
            <a:schemeClr val="bg1"/>
          </a:solidFill>
        </p:spPr>
        <p:txBody>
          <a:bodyPr wrap="square" rtlCol="0">
            <a:spAutoFit/>
          </a:bodyPr>
          <a:lstStyle/>
          <a:p>
            <a:r>
              <a:rPr kumimoji="1" lang="ja-JP" altLang="en-US" sz="2000" b="1" smtClean="0"/>
              <a:t>北極</a:t>
            </a:r>
            <a:endParaRPr kumimoji="1" lang="ja-JP" altLang="en-US" sz="2000" b="1"/>
          </a:p>
        </p:txBody>
      </p:sp>
      <p:sp>
        <p:nvSpPr>
          <p:cNvPr id="39" name="テキスト ボックス 38"/>
          <p:cNvSpPr txBox="1"/>
          <p:nvPr/>
        </p:nvSpPr>
        <p:spPr>
          <a:xfrm rot="1626346">
            <a:off x="4699560" y="4517786"/>
            <a:ext cx="709684" cy="400110"/>
          </a:xfrm>
          <a:prstGeom prst="rect">
            <a:avLst/>
          </a:prstGeom>
          <a:solidFill>
            <a:schemeClr val="bg1"/>
          </a:solidFill>
        </p:spPr>
        <p:txBody>
          <a:bodyPr wrap="square" rtlCol="0">
            <a:spAutoFit/>
          </a:bodyPr>
          <a:lstStyle/>
          <a:p>
            <a:r>
              <a:rPr lang="ja-JP" altLang="en-US" sz="2000" b="1"/>
              <a:t>日本</a:t>
            </a:r>
            <a:endParaRPr kumimoji="1" lang="ja-JP" altLang="en-US" sz="2000" b="1"/>
          </a:p>
        </p:txBody>
      </p:sp>
      <p:sp>
        <p:nvSpPr>
          <p:cNvPr id="37" name="テキスト ボックス 36"/>
          <p:cNvSpPr txBox="1"/>
          <p:nvPr/>
        </p:nvSpPr>
        <p:spPr>
          <a:xfrm>
            <a:off x="6168044" y="3138582"/>
            <a:ext cx="709684" cy="400110"/>
          </a:xfrm>
          <a:prstGeom prst="rect">
            <a:avLst/>
          </a:prstGeom>
          <a:solidFill>
            <a:schemeClr val="bg1"/>
          </a:solidFill>
        </p:spPr>
        <p:txBody>
          <a:bodyPr wrap="square" rtlCol="0">
            <a:spAutoFit/>
          </a:bodyPr>
          <a:lstStyle/>
          <a:p>
            <a:r>
              <a:rPr kumimoji="1" lang="ja-JP" altLang="en-US" sz="2000" b="1" smtClean="0"/>
              <a:t>北極</a:t>
            </a:r>
            <a:endParaRPr kumimoji="1" lang="ja-JP" altLang="en-US" sz="2000" b="1"/>
          </a:p>
        </p:txBody>
      </p:sp>
      <p:sp>
        <p:nvSpPr>
          <p:cNvPr id="38" name="テキスト ボックス 37"/>
          <p:cNvSpPr txBox="1"/>
          <p:nvPr/>
        </p:nvSpPr>
        <p:spPr>
          <a:xfrm rot="1330912">
            <a:off x="317628" y="4484370"/>
            <a:ext cx="709684" cy="400110"/>
          </a:xfrm>
          <a:prstGeom prst="rect">
            <a:avLst/>
          </a:prstGeom>
          <a:solidFill>
            <a:schemeClr val="bg1"/>
          </a:solidFill>
        </p:spPr>
        <p:txBody>
          <a:bodyPr wrap="square" rtlCol="0">
            <a:spAutoFit/>
          </a:bodyPr>
          <a:lstStyle/>
          <a:p>
            <a:r>
              <a:rPr lang="ja-JP" altLang="en-US" sz="2000" b="1"/>
              <a:t>日本</a:t>
            </a:r>
            <a:endParaRPr kumimoji="1" lang="ja-JP" altLang="en-US" sz="2000" b="1"/>
          </a:p>
        </p:txBody>
      </p:sp>
      <p:pic>
        <p:nvPicPr>
          <p:cNvPr id="41" name="図 40"/>
          <p:cNvPicPr>
            <a:picLocks noChangeAspect="1"/>
          </p:cNvPicPr>
          <p:nvPr/>
        </p:nvPicPr>
        <p:blipFill rotWithShape="1">
          <a:blip r:embed="rId4" cstate="print">
            <a:extLst>
              <a:ext uri="{28A0092B-C50C-407E-A947-70E740481C1C}">
                <a14:useLocalDpi xmlns:a14="http://schemas.microsoft.com/office/drawing/2010/main" val="0"/>
              </a:ext>
            </a:extLst>
          </a:blip>
          <a:srcRect l="90972" t="5508" r="-679" b="-1545"/>
          <a:stretch/>
        </p:blipFill>
        <p:spPr>
          <a:xfrm>
            <a:off x="8437762" y="1367984"/>
            <a:ext cx="423737" cy="3685079"/>
          </a:xfrm>
          <a:prstGeom prst="rect">
            <a:avLst/>
          </a:prstGeom>
        </p:spPr>
      </p:pic>
    </p:spTree>
    <p:extLst>
      <p:ext uri="{BB962C8B-B14F-4D97-AF65-F5344CB8AC3E}">
        <p14:creationId xmlns:p14="http://schemas.microsoft.com/office/powerpoint/2010/main" val="31706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44663" y="558807"/>
            <a:ext cx="8244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ロシアのイルクーツクと北海道の根室の二地点の</a:t>
            </a:r>
            <a:r>
              <a:rPr kumimoji="1" lang="en-US" altLang="ja-JP" sz="2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SLP</a:t>
            </a:r>
            <a:r>
              <a:rPr kumimoji="1" lang="ja-JP" altLang="en-US" sz="24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の差</a:t>
            </a:r>
            <a:endPar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 name="テキスト ボックス 2"/>
          <p:cNvSpPr txBox="1"/>
          <p:nvPr/>
        </p:nvSpPr>
        <p:spPr>
          <a:xfrm>
            <a:off x="245405" y="15111"/>
            <a:ext cx="8649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冬季東アジアモンスーン</a:t>
            </a:r>
            <a:r>
              <a:rPr kumimoji="1" lang="en-US" altLang="ja-JP" sz="32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index </a:t>
            </a:r>
            <a:r>
              <a:rPr kumimoji="1" lang="en-US" altLang="ja-JP" sz="24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(Watanabe 1990)</a:t>
            </a:r>
            <a:endParaRPr kumimoji="1" lang="ja-JP" altLang="en-US" sz="2400" b="1" i="0" u="none" strike="noStrike" kern="1200" cap="none" spc="0" normalizeH="0" baseline="0" noProof="0" dirty="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6" name="グループ化 5"/>
          <p:cNvGrpSpPr/>
          <p:nvPr/>
        </p:nvGrpSpPr>
        <p:grpSpPr>
          <a:xfrm>
            <a:off x="643761" y="999497"/>
            <a:ext cx="7438289" cy="5803793"/>
            <a:chOff x="693021" y="979392"/>
            <a:chExt cx="7438289" cy="5803793"/>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t="4325" b="3152"/>
            <a:stretch/>
          </p:blipFill>
          <p:spPr>
            <a:xfrm>
              <a:off x="1064029" y="1238596"/>
              <a:ext cx="7067281" cy="5544589"/>
            </a:xfrm>
            <a:prstGeom prst="rect">
              <a:avLst/>
            </a:prstGeom>
          </p:spPr>
        </p:pic>
        <p:grpSp>
          <p:nvGrpSpPr>
            <p:cNvPr id="43" name="グループ化 42"/>
            <p:cNvGrpSpPr/>
            <p:nvPr/>
          </p:nvGrpSpPr>
          <p:grpSpPr>
            <a:xfrm>
              <a:off x="693021" y="979392"/>
              <a:ext cx="6995953" cy="5405360"/>
              <a:chOff x="634832" y="948785"/>
              <a:chExt cx="6995953" cy="5405360"/>
            </a:xfrm>
          </p:grpSpPr>
          <p:grpSp>
            <p:nvGrpSpPr>
              <p:cNvPr id="42" name="グループ化 41"/>
              <p:cNvGrpSpPr/>
              <p:nvPr/>
            </p:nvGrpSpPr>
            <p:grpSpPr>
              <a:xfrm>
                <a:off x="1799981" y="948785"/>
                <a:ext cx="5830804" cy="5405360"/>
                <a:chOff x="-1104094" y="-1055262"/>
                <a:chExt cx="5581728" cy="5345386"/>
              </a:xfrm>
            </p:grpSpPr>
            <p:grpSp>
              <p:nvGrpSpPr>
                <p:cNvPr id="41" name="グループ化 40"/>
                <p:cNvGrpSpPr/>
                <p:nvPr/>
              </p:nvGrpSpPr>
              <p:grpSpPr>
                <a:xfrm>
                  <a:off x="-1040694" y="-1055262"/>
                  <a:ext cx="5518328" cy="4399627"/>
                  <a:chOff x="-1233176" y="806900"/>
                  <a:chExt cx="5518328" cy="4399627"/>
                </a:xfrm>
              </p:grpSpPr>
              <p:sp>
                <p:nvSpPr>
                  <p:cNvPr id="28" name="テキスト ボックス 27"/>
                  <p:cNvSpPr txBox="1"/>
                  <p:nvPr/>
                </p:nvSpPr>
                <p:spPr>
                  <a:xfrm>
                    <a:off x="223311" y="806900"/>
                    <a:ext cx="4061841" cy="426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2005</a:t>
                    </a:r>
                    <a:r>
                      <a:rPr kumimoji="1" lang="ja-JP" altLang="en-US"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12</a:t>
                    </a:r>
                    <a:r>
                      <a:rPr kumimoji="1" lang="ja-JP" altLang="en-US"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月の </a:t>
                    </a:r>
                    <a:r>
                      <a:rPr kumimoji="1" lang="en-US" altLang="ja-JP" sz="2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MO index</a:t>
                    </a:r>
                    <a:endParaRPr kumimoji="1" lang="ja-JP" altLang="en-US" sz="2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3" name="上矢印 32"/>
                  <p:cNvSpPr/>
                  <p:nvPr/>
                </p:nvSpPr>
                <p:spPr>
                  <a:xfrm>
                    <a:off x="759580" y="2214193"/>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上矢印 33"/>
                  <p:cNvSpPr/>
                  <p:nvPr/>
                </p:nvSpPr>
                <p:spPr>
                  <a:xfrm>
                    <a:off x="1791886" y="4018256"/>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上矢印 34"/>
                  <p:cNvSpPr/>
                  <p:nvPr/>
                </p:nvSpPr>
                <p:spPr>
                  <a:xfrm>
                    <a:off x="2571951" y="4818221"/>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上矢印 36"/>
                  <p:cNvSpPr/>
                  <p:nvPr/>
                </p:nvSpPr>
                <p:spPr>
                  <a:xfrm>
                    <a:off x="3378820" y="3267852"/>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8" name="上矢印 37"/>
                  <p:cNvSpPr/>
                  <p:nvPr/>
                </p:nvSpPr>
                <p:spPr>
                  <a:xfrm>
                    <a:off x="-1233176" y="2767399"/>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9" name="上矢印 38"/>
                  <p:cNvSpPr/>
                  <p:nvPr/>
                </p:nvSpPr>
                <p:spPr>
                  <a:xfrm>
                    <a:off x="-467588" y="4059809"/>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0" name="上矢印 39"/>
                  <p:cNvSpPr/>
                  <p:nvPr/>
                </p:nvSpPr>
                <p:spPr>
                  <a:xfrm>
                    <a:off x="223311" y="3355789"/>
                    <a:ext cx="224174" cy="38830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sp>
              <p:nvSpPr>
                <p:cNvPr id="31" name="角丸四角形 30"/>
                <p:cNvSpPr/>
                <p:nvPr/>
              </p:nvSpPr>
              <p:spPr>
                <a:xfrm>
                  <a:off x="-1104094" y="3363560"/>
                  <a:ext cx="4022057" cy="926564"/>
                </a:xfrm>
                <a:prstGeom prst="roundRect">
                  <a:avLst>
                    <a:gd name="adj" fmla="val 10000"/>
                  </a:avLst>
                </a:prstGeom>
                <a:solidFill>
                  <a:schemeClr val="accent1">
                    <a:lumMod val="50000"/>
                  </a:schemeClr>
                </a:solidFill>
                <a:scene3d>
                  <a:camera prst="orthographicFront"/>
                  <a:lightRig rig="threePt" dir="t"/>
                </a:scene3d>
                <a:sp3d>
                  <a:bevelT w="57150" h="5715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ja-JP" altLang="en-US" sz="2300" b="1" dirty="0" smtClean="0"/>
                    <a:t>筋状雲が発生した翌日は</a:t>
                  </a:r>
                  <a:endParaRPr lang="en-US" altLang="ja-JP" sz="2300" b="1" dirty="0" smtClean="0"/>
                </a:p>
                <a:p>
                  <a:pPr algn="ctr"/>
                  <a:r>
                    <a:rPr lang="en-US" altLang="ja-JP" sz="2300" b="1" dirty="0" smtClean="0"/>
                    <a:t>MO index</a:t>
                  </a:r>
                  <a:r>
                    <a:rPr lang="ja-JP" altLang="en-US" sz="2300" b="1" dirty="0" smtClean="0"/>
                    <a:t>が大きくなっている</a:t>
                  </a:r>
                  <a:endParaRPr lang="ja-JP" altLang="en-US" sz="2300" b="1" dirty="0"/>
                </a:p>
              </p:txBody>
            </p:sp>
          </p:grpSp>
          <p:sp>
            <p:nvSpPr>
              <p:cNvPr id="14" name="テキスト ボックス 13"/>
              <p:cNvSpPr txBox="1"/>
              <p:nvPr/>
            </p:nvSpPr>
            <p:spPr>
              <a:xfrm>
                <a:off x="634832" y="1145657"/>
                <a:ext cx="742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err="1" smtClean="0">
                    <a:ln>
                      <a:noFill/>
                    </a:ln>
                    <a:solidFill>
                      <a:prstClr val="black"/>
                    </a:solidFill>
                    <a:effectLst/>
                    <a:uLnTx/>
                    <a:uFillTx/>
                    <a:latin typeface="Calibri" panose="020F0502020204030204"/>
                    <a:ea typeface="游ゴシック" panose="020B0400000000000000" pitchFamily="50" charset="-128"/>
                    <a:cs typeface="+mn-cs"/>
                  </a:rPr>
                  <a:t>hPa</a:t>
                </a: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p:txBody>
          </p:sp>
        </p:grpSp>
      </p:grpSp>
      <p:sp>
        <p:nvSpPr>
          <p:cNvPr id="4" name="スライド番号プレースホルダー 3"/>
          <p:cNvSpPr>
            <a:spLocks noGrp="1"/>
          </p:cNvSpPr>
          <p:nvPr>
            <p:ph type="sldNum" sz="quarter" idx="12"/>
          </p:nvPr>
        </p:nvSpPr>
        <p:spPr>
          <a:xfrm>
            <a:off x="7061663" y="6478492"/>
            <a:ext cx="2057400" cy="365125"/>
          </a:xfrm>
        </p:spPr>
        <p:txBody>
          <a:bodyPr/>
          <a:lstStyle/>
          <a:p>
            <a:fld id="{F5876541-D370-47E9-A3C1-1747B49CF8D9}" type="slidenum">
              <a:rPr kumimoji="1" lang="ja-JP" altLang="en-US" smtClean="0">
                <a:solidFill>
                  <a:schemeClr val="tx1"/>
                </a:solidFill>
              </a:rPr>
              <a:t>8</a:t>
            </a:fld>
            <a:endParaRPr kumimoji="1" lang="ja-JP" altLang="en-US" dirty="0">
              <a:solidFill>
                <a:schemeClr val="tx1"/>
              </a:solidFill>
            </a:endParaRPr>
          </a:p>
        </p:txBody>
      </p:sp>
    </p:spTree>
    <p:extLst>
      <p:ext uri="{BB962C8B-B14F-4D97-AF65-F5344CB8AC3E}">
        <p14:creationId xmlns:p14="http://schemas.microsoft.com/office/powerpoint/2010/main" val="246132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77764"/>
            <a:ext cx="2057400" cy="365125"/>
          </a:xfrm>
        </p:spPr>
        <p:txBody>
          <a:bodyPr/>
          <a:lstStyle/>
          <a:p>
            <a:fld id="{87AB452C-AE74-4C74-BCE7-637539504C3A}" type="slidenum">
              <a:rPr kumimoji="1" lang="ja-JP" altLang="en-US" smtClean="0">
                <a:solidFill>
                  <a:schemeClr val="tx1"/>
                </a:solidFill>
              </a:rPr>
              <a:t>9</a:t>
            </a:fld>
            <a:endParaRPr kumimoji="1" lang="ja-JP" altLang="en-US" dirty="0">
              <a:solidFill>
                <a:schemeClr val="tx1"/>
              </a:solidFill>
            </a:endParaRPr>
          </a:p>
        </p:txBody>
      </p:sp>
      <p:sp>
        <p:nvSpPr>
          <p:cNvPr id="6" name="テキスト ボックス 5"/>
          <p:cNvSpPr txBox="1"/>
          <p:nvPr/>
        </p:nvSpPr>
        <p:spPr>
          <a:xfrm>
            <a:off x="245405" y="15111"/>
            <a:ext cx="86492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冬季東アジアモンスーン</a:t>
            </a:r>
            <a:r>
              <a:rPr kumimoji="1" lang="en-US" altLang="ja-JP" sz="32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index </a:t>
            </a:r>
            <a:r>
              <a:rPr kumimoji="1" lang="en-US" altLang="ja-JP" sz="2400" b="1" i="0" u="none" strike="noStrike" kern="1200" cap="none" spc="0" normalizeH="0" baseline="0" noProof="0" dirty="0" smtClean="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(Watanabe 1990)</a:t>
            </a:r>
            <a:endParaRPr kumimoji="1" lang="ja-JP" altLang="en-US" sz="2400" b="1" i="0" u="none" strike="noStrike" kern="1200" cap="none" spc="0" normalizeH="0" baseline="0" noProof="0" dirty="0">
              <a:ln>
                <a:noFill/>
              </a:ln>
              <a:solidFill>
                <a:srgbClr val="5B9BD5">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16" name="グループ化 15"/>
          <p:cNvGrpSpPr/>
          <p:nvPr/>
        </p:nvGrpSpPr>
        <p:grpSpPr>
          <a:xfrm>
            <a:off x="410241" y="831026"/>
            <a:ext cx="8319541" cy="5829300"/>
            <a:chOff x="411004" y="514350"/>
            <a:chExt cx="8319541" cy="5829300"/>
          </a:xfrm>
        </p:grpSpPr>
        <p:graphicFrame>
          <p:nvGraphicFramePr>
            <p:cNvPr id="5" name="グラフ 4"/>
            <p:cNvGraphicFramePr>
              <a:graphicFrameLocks/>
            </p:cNvGraphicFramePr>
            <p:nvPr>
              <p:extLst>
                <p:ext uri="{D42A27DB-BD31-4B8C-83A1-F6EECF244321}">
                  <p14:modId xmlns:p14="http://schemas.microsoft.com/office/powerpoint/2010/main" val="1342939128"/>
                </p:ext>
              </p:extLst>
            </p:nvPr>
          </p:nvGraphicFramePr>
          <p:xfrm>
            <a:off x="1057274" y="514350"/>
            <a:ext cx="7029451"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7" name="上矢印 6"/>
            <p:cNvSpPr/>
            <p:nvPr/>
          </p:nvSpPr>
          <p:spPr>
            <a:xfrm>
              <a:off x="1875139" y="2591606"/>
              <a:ext cx="234177" cy="392663"/>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上矢印 7"/>
            <p:cNvSpPr/>
            <p:nvPr/>
          </p:nvSpPr>
          <p:spPr>
            <a:xfrm>
              <a:off x="2648223" y="3854828"/>
              <a:ext cx="234177" cy="392663"/>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上矢印 8"/>
            <p:cNvSpPr/>
            <p:nvPr/>
          </p:nvSpPr>
          <p:spPr>
            <a:xfrm>
              <a:off x="3363117" y="3563883"/>
              <a:ext cx="234177" cy="392663"/>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上矢印 9"/>
            <p:cNvSpPr/>
            <p:nvPr/>
          </p:nvSpPr>
          <p:spPr>
            <a:xfrm>
              <a:off x="4011510" y="2545730"/>
              <a:ext cx="234177" cy="39038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上矢印 10"/>
            <p:cNvSpPr/>
            <p:nvPr/>
          </p:nvSpPr>
          <p:spPr>
            <a:xfrm>
              <a:off x="5010027" y="3563883"/>
              <a:ext cx="234177" cy="39038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上矢印 11"/>
            <p:cNvSpPr/>
            <p:nvPr/>
          </p:nvSpPr>
          <p:spPr>
            <a:xfrm>
              <a:off x="5826455" y="4826188"/>
              <a:ext cx="234177" cy="39038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上矢印 12"/>
            <p:cNvSpPr/>
            <p:nvPr/>
          </p:nvSpPr>
          <p:spPr>
            <a:xfrm>
              <a:off x="6657728" y="2740923"/>
              <a:ext cx="234177" cy="390386"/>
            </a:xfrm>
            <a:prstGeom prst="upArrow">
              <a:avLst/>
            </a:prstGeom>
            <a:solidFill>
              <a:schemeClr val="accent4">
                <a:lumMod val="60000"/>
                <a:lumOff val="40000"/>
              </a:schemeClr>
            </a:solidFill>
            <a:ln w="28575">
              <a:solidFill>
                <a:schemeClr val="accent2">
                  <a:lumMod val="75000"/>
                </a:schemeClr>
              </a:solidFill>
            </a:ln>
            <a:scene3d>
              <a:camera prst="orthographicFront"/>
              <a:lightRig rig="threePt" dir="t"/>
            </a:scene3d>
            <a:sp3d prstMaterial="plastic">
              <a:bevelT w="254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411004" y="914459"/>
              <a:ext cx="742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800" b="1" i="0" u="none" strike="noStrike" kern="1200" cap="none" spc="0" normalizeH="0" baseline="0" noProof="0" dirty="0" err="1" smtClean="0">
                  <a:ln>
                    <a:noFill/>
                  </a:ln>
                  <a:solidFill>
                    <a:prstClr val="black"/>
                  </a:solidFill>
                  <a:effectLst/>
                  <a:uLnTx/>
                  <a:uFillTx/>
                  <a:latin typeface="Calibri" panose="020F0502020204030204"/>
                  <a:ea typeface="游ゴシック" panose="020B0400000000000000" pitchFamily="50" charset="-128"/>
                  <a:cs typeface="+mn-cs"/>
                </a:rPr>
                <a:t>hPa</a:t>
              </a: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p:txBody>
        </p:sp>
        <p:sp>
          <p:nvSpPr>
            <p:cNvPr id="15" name="テキスト ボックス 14"/>
            <p:cNvSpPr txBox="1"/>
            <p:nvPr/>
          </p:nvSpPr>
          <p:spPr>
            <a:xfrm>
              <a:off x="7988530" y="5943467"/>
              <a:ext cx="7420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r>
                <a:rPr lang="en-US" altLang="ja-JP" b="1" noProof="0" dirty="0" smtClean="0">
                  <a:solidFill>
                    <a:prstClr val="black"/>
                  </a:solidFill>
                  <a:latin typeface="Calibri" panose="020F0502020204030204"/>
                  <a:ea typeface="游ゴシック" panose="020B0400000000000000" pitchFamily="50" charset="-128"/>
                </a:rPr>
                <a:t>day</a:t>
              </a:r>
              <a:r>
                <a:rPr kumimoji="1" lang="en-US" altLang="ja-JP" sz="18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a:t>
              </a:r>
            </a:p>
          </p:txBody>
        </p:sp>
      </p:grpSp>
      <p:sp>
        <p:nvSpPr>
          <p:cNvPr id="17" name="テキスト ボックス 16"/>
          <p:cNvSpPr txBox="1"/>
          <p:nvPr/>
        </p:nvSpPr>
        <p:spPr>
          <a:xfrm>
            <a:off x="544663" y="558807"/>
            <a:ext cx="82446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srgbClr val="FF0000"/>
                </a:solidFill>
                <a:effectLst/>
                <a:uLnTx/>
                <a:uFillTx/>
                <a:latin typeface="Calibri" panose="020F0502020204030204"/>
                <a:ea typeface="游ゴシック" panose="020B0400000000000000" pitchFamily="50" charset="-128"/>
                <a:cs typeface="+mn-cs"/>
              </a:rPr>
              <a:t>：</a:t>
            </a:r>
            <a:r>
              <a:rPr lang="en-US" altLang="ja-JP" sz="2400" b="1" dirty="0" smtClean="0">
                <a:solidFill>
                  <a:srgbClr val="FF0000"/>
                </a:solidFill>
                <a:latin typeface="Calibri" panose="020F0502020204030204"/>
                <a:ea typeface="游ゴシック" panose="020B0400000000000000" pitchFamily="50" charset="-128"/>
              </a:rPr>
              <a:t>WRF</a:t>
            </a:r>
            <a:r>
              <a:rPr lang="ja-JP" altLang="en-US" sz="2400" b="1" dirty="0" smtClean="0">
                <a:solidFill>
                  <a:srgbClr val="FF0000"/>
                </a:solidFill>
                <a:latin typeface="Calibri" panose="020F0502020204030204"/>
                <a:ea typeface="游ゴシック" panose="020B0400000000000000" pitchFamily="50" charset="-128"/>
              </a:rPr>
              <a:t>の計算結果</a:t>
            </a:r>
            <a:endParaRPr kumimoji="1" lang="ja-JP" altLang="en-US" sz="24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endParaRPr>
          </a:p>
        </p:txBody>
      </p:sp>
    </p:spTree>
    <p:extLst>
      <p:ext uri="{BB962C8B-B14F-4D97-AF65-F5344CB8AC3E}">
        <p14:creationId xmlns:p14="http://schemas.microsoft.com/office/powerpoint/2010/main" val="2855136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367</TotalTime>
  <Words>695</Words>
  <Application>Microsoft Office PowerPoint</Application>
  <PresentationFormat>画面に合わせる (4:3)</PresentationFormat>
  <Paragraphs>200</Paragraphs>
  <Slides>20</Slides>
  <Notes>3</Notes>
  <HiddenSlides>1</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20</vt:i4>
      </vt:variant>
    </vt:vector>
  </HeadingPairs>
  <TitlesOfParts>
    <vt:vector size="30" baseType="lpstr">
      <vt:lpstr>HGS創英角ｺﾞｼｯｸUB</vt:lpstr>
      <vt:lpstr>HG創英角ｺﾞｼｯｸUB</vt:lpstr>
      <vt:lpstr>メイリオ</vt:lpstr>
      <vt:lpstr>游ゴシック</vt:lpstr>
      <vt:lpstr>游ゴシック Light</vt:lpstr>
      <vt:lpstr>Arial</vt:lpstr>
      <vt:lpstr>Calibri</vt:lpstr>
      <vt:lpstr>Calibri Light</vt:lpstr>
      <vt:lpstr>Cambria Math</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yukino yamamoto</dc:creator>
  <cp:lastModifiedBy>yukino yamamoto</cp:lastModifiedBy>
  <cp:revision>18</cp:revision>
  <dcterms:created xsi:type="dcterms:W3CDTF">2017-02-27T00:21:14Z</dcterms:created>
  <dcterms:modified xsi:type="dcterms:W3CDTF">2017-02-27T07:02:36Z</dcterms:modified>
</cp:coreProperties>
</file>