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2" r:id="rId5"/>
    <p:sldId id="268" r:id="rId6"/>
    <p:sldId id="260" r:id="rId7"/>
    <p:sldId id="261" r:id="rId8"/>
    <p:sldId id="265" r:id="rId9"/>
    <p:sldId id="263" r:id="rId10"/>
    <p:sldId id="293" r:id="rId11"/>
    <p:sldId id="289" r:id="rId12"/>
    <p:sldId id="275" r:id="rId13"/>
    <p:sldId id="264" r:id="rId14"/>
    <p:sldId id="266" r:id="rId15"/>
    <p:sldId id="267" r:id="rId16"/>
    <p:sldId id="288" r:id="rId17"/>
    <p:sldId id="283" r:id="rId18"/>
    <p:sldId id="291" r:id="rId19"/>
    <p:sldId id="269" r:id="rId20"/>
    <p:sldId id="285" r:id="rId21"/>
    <p:sldId id="287" r:id="rId22"/>
    <p:sldId id="286" r:id="rId23"/>
    <p:sldId id="292" r:id="rId24"/>
    <p:sldId id="290" r:id="rId25"/>
    <p:sldId id="273" r:id="rId26"/>
    <p:sldId id="294" r:id="rId27"/>
    <p:sldId id="271" r:id="rId28"/>
    <p:sldId id="272" r:id="rId29"/>
    <p:sldId id="270" r:id="rId30"/>
    <p:sldId id="277" r:id="rId31"/>
    <p:sldId id="278" r:id="rId32"/>
    <p:sldId id="282" r:id="rId33"/>
    <p:sldId id="279" r:id="rId34"/>
    <p:sldId id="280" r:id="rId35"/>
    <p:sldId id="281" r:id="rId36"/>
    <p:sldId id="274" r:id="rId37"/>
    <p:sldId id="284" r:id="rId38"/>
    <p:sldId id="276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C8E2-FBB6-4C19-AE1B-CEDDC6F06DB3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A862A-1675-4918-9229-CF40A940F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3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13B9-A68A-4E47-B6C5-C40BBFD4831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05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計算時刻については後程話すと口頭で伝える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62A-1675-4918-9229-CF40A940FCB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9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13B9-A68A-4E47-B6C5-C40BBFD4831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77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アンサンブル平均とは</a:t>
            </a:r>
            <a:r>
              <a:rPr kumimoji="1" lang="ja-JP" altLang="en-US" dirty="0" err="1" smtClean="0"/>
              <a:t>、、、</a:t>
            </a:r>
            <a:r>
              <a:rPr kumimoji="1" lang="ja-JP" altLang="en-US" dirty="0" smtClean="0"/>
              <a:t>ある時点の値に対して平均をとること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対して時間平均</a:t>
            </a:r>
            <a:r>
              <a:rPr kumimoji="1" lang="ja-JP" altLang="en-US" dirty="0" err="1" smtClean="0"/>
              <a:t>、、、</a:t>
            </a:r>
            <a:r>
              <a:rPr kumimoji="1" lang="ja-JP" altLang="en-US" dirty="0" smtClean="0"/>
              <a:t>変化するある値の時間での平均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62A-1675-4918-9229-CF40A940FCB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50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北緯</a:t>
            </a:r>
            <a:r>
              <a:rPr kumimoji="1" lang="en-US" altLang="ja-JP" dirty="0" smtClean="0"/>
              <a:t>55°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東経</a:t>
            </a:r>
            <a:r>
              <a:rPr kumimoji="1" lang="en-US" altLang="ja-JP" dirty="0" smtClean="0"/>
              <a:t>90°</a:t>
            </a:r>
            <a:r>
              <a:rPr kumimoji="1" lang="ja-JP" altLang="en-US" dirty="0" smtClean="0"/>
              <a:t>～西経</a:t>
            </a:r>
            <a:r>
              <a:rPr kumimoji="1" lang="en-US" altLang="ja-JP" dirty="0" smtClean="0"/>
              <a:t>157°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62A-1675-4918-9229-CF40A940FCB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79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北緯</a:t>
            </a:r>
            <a:r>
              <a:rPr kumimoji="1" lang="en-US" altLang="ja-JP" dirty="0" smtClean="0"/>
              <a:t>55°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東経</a:t>
            </a:r>
            <a:r>
              <a:rPr kumimoji="1" lang="en-US" altLang="ja-JP" dirty="0" smtClean="0"/>
              <a:t>90°</a:t>
            </a:r>
            <a:r>
              <a:rPr kumimoji="1" lang="ja-JP" altLang="en-US" dirty="0" smtClean="0"/>
              <a:t>～西経</a:t>
            </a:r>
            <a:r>
              <a:rPr kumimoji="1" lang="en-US" altLang="ja-JP" dirty="0" smtClean="0"/>
              <a:t>157°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62A-1675-4918-9229-CF40A940FCB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18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13B9-A68A-4E47-B6C5-C40BBFD4831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97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熱収支式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CCDB9-043C-48DE-BEE7-87CE5D43D76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06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アルベドが増加したことにより地表面での正味放射量が減少（跳ね返してしまう）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CCDB9-043C-48DE-BEE7-87CE5D43D76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1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15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8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73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9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4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10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8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76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6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DC9E-1E4B-48B0-8BAA-94F6E0D640A9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4890-BEDA-4D4A-AE5F-9076B1D69C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65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58312" y="345907"/>
            <a:ext cx="8027376" cy="218731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</a:rPr>
              <a:t>東シベリアの森林の消失が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</a:rPr>
              <a:t>北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太平</a:t>
            </a:r>
            <a:r>
              <a:rPr kumimoji="1" lang="ja-JP" altLang="en-US" sz="3600" b="1" dirty="0" smtClean="0">
                <a:solidFill>
                  <a:schemeClr val="tx1"/>
                </a:solidFill>
              </a:rPr>
              <a:t>洋上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の大気循環に及ぼす影響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18185" y="4753540"/>
            <a:ext cx="4123592" cy="15046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baseline="-25000" dirty="0" smtClean="0">
                <a:solidFill>
                  <a:schemeClr val="tx1"/>
                </a:solidFill>
              </a:rPr>
              <a:t>気象・気候ダイナミクス研究室</a:t>
            </a:r>
            <a:endParaRPr lang="en-US" altLang="ja-JP" sz="28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baseline="-25000" dirty="0" smtClean="0">
                <a:solidFill>
                  <a:schemeClr val="tx1"/>
                </a:solidFill>
              </a:rPr>
              <a:t>指導教員　立花義裕教授</a:t>
            </a:r>
            <a:endParaRPr lang="en-US" altLang="ja-JP" sz="2800" b="1" baseline="-25000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baseline="-25000" dirty="0" smtClean="0">
                <a:solidFill>
                  <a:schemeClr val="tx1"/>
                </a:solidFill>
              </a:rPr>
              <a:t>514356</a:t>
            </a:r>
            <a:r>
              <a:rPr lang="ja-JP" altLang="en-US" sz="2800" b="1" baseline="-25000" dirty="0" smtClean="0">
                <a:solidFill>
                  <a:schemeClr val="tx1"/>
                </a:solidFill>
              </a:rPr>
              <a:t>　永田桃子</a:t>
            </a:r>
            <a:endParaRPr lang="en-US" altLang="ja-JP" sz="28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83129" y="6326620"/>
            <a:ext cx="3798918" cy="6219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</a:rPr>
              <a:t>2017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年</a:t>
            </a:r>
            <a:r>
              <a:rPr kumimoji="1" lang="en-US" altLang="ja-JP" sz="1200" b="1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月</a:t>
            </a:r>
            <a:r>
              <a:rPr kumimoji="1" lang="en-US" altLang="ja-JP" sz="1200" b="1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日ロシア・ヤクーツクにて永田撮影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78970" y="6141775"/>
            <a:ext cx="3662807" cy="760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2018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年</a:t>
            </a:r>
            <a:r>
              <a:rPr lang="en-US" altLang="ja-JP" sz="1600" b="1" dirty="0">
                <a:solidFill>
                  <a:schemeClr val="tx1"/>
                </a:solidFill>
              </a:rPr>
              <a:t>2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月</a:t>
            </a:r>
            <a:r>
              <a:rPr lang="en-US" altLang="ja-JP" sz="1600" b="1" dirty="0">
                <a:solidFill>
                  <a:schemeClr val="tx1"/>
                </a:solidFill>
              </a:rPr>
              <a:t>16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日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卒論発表会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ジオポテンシャル高度と風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気温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アンサンブル平均</a:t>
            </a:r>
            <a:r>
              <a:rPr lang="ja-JP" altLang="en-US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121" y="1139346"/>
            <a:ext cx="414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85</a:t>
            </a:r>
            <a:r>
              <a:rPr lang="en-US" altLang="ja-JP" b="1" dirty="0" smtClean="0"/>
              <a:t>0hPa</a:t>
            </a:r>
            <a:r>
              <a:rPr lang="ja-JP" altLang="en-US" sz="1600" b="1" dirty="0" smtClean="0"/>
              <a:t>面における風</a:t>
            </a:r>
            <a:r>
              <a:rPr lang="en-US" altLang="ja-JP" sz="1600" b="1" dirty="0" smtClean="0"/>
              <a:t>(m/s)</a:t>
            </a:r>
            <a:r>
              <a:rPr lang="ja-JP" altLang="en-US" sz="1600" b="1" dirty="0" smtClean="0"/>
              <a:t>と気温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℃</a:t>
            </a:r>
            <a:r>
              <a:rPr lang="en-US" altLang="ja-JP" sz="1600" b="1" dirty="0" smtClean="0"/>
              <a:t>)</a:t>
            </a:r>
            <a:r>
              <a:rPr lang="ja-JP" altLang="en-US" sz="1600" b="1" dirty="0" smtClean="0"/>
              <a:t>の偏差</a:t>
            </a:r>
            <a:endParaRPr kumimoji="1" lang="ja-JP" alt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7995" y="1139346"/>
            <a:ext cx="426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85</a:t>
            </a:r>
            <a:r>
              <a:rPr kumimoji="1" lang="en-US" altLang="ja-JP" b="1" dirty="0" smtClean="0"/>
              <a:t>0hPa</a:t>
            </a:r>
            <a:r>
              <a:rPr kumimoji="1" lang="ja-JP" altLang="en-US" sz="1600" b="1" dirty="0" smtClean="0"/>
              <a:t>面におけるジオポテンシャル高度</a:t>
            </a:r>
            <a:r>
              <a:rPr kumimoji="1" lang="en-US" altLang="ja-JP" sz="1600" b="1" dirty="0" smtClean="0"/>
              <a:t>(m)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9385" r="5289" b="6122"/>
          <a:stretch/>
        </p:blipFill>
        <p:spPr>
          <a:xfrm>
            <a:off x="4624660" y="1517902"/>
            <a:ext cx="4431958" cy="28529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9428" r="5273" b="6391"/>
          <a:stretch/>
        </p:blipFill>
        <p:spPr>
          <a:xfrm>
            <a:off x="101434" y="1517903"/>
            <a:ext cx="4452278" cy="2852929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048856" y="5082407"/>
            <a:ext cx="7151608" cy="1238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北</a:t>
            </a:r>
            <a:r>
              <a:rPr lang="ja-JP" altLang="en-US" sz="2400" b="1" dirty="0">
                <a:solidFill>
                  <a:schemeClr val="tx1"/>
                </a:solidFill>
              </a:rPr>
              <a:t>太平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洋</a:t>
            </a:r>
            <a:r>
              <a:rPr lang="ja-JP" altLang="en-US" sz="2400" b="1" dirty="0">
                <a:solidFill>
                  <a:schemeClr val="tx1"/>
                </a:solidFill>
              </a:rPr>
              <a:t>上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に気圧の波列が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確認できる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43598" y="4443713"/>
            <a:ext cx="1700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偏差、線：</a:t>
            </a:r>
            <a:r>
              <a:rPr lang="en-US" altLang="ja-JP" sz="1400" b="1" dirty="0" smtClean="0"/>
              <a:t>CTL</a:t>
            </a:r>
            <a:endParaRPr kumimoji="1" lang="en-US" altLang="ja-JP" sz="1400" b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7183" y="441160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6565473" y="2486183"/>
            <a:ext cx="2166031" cy="1033021"/>
            <a:chOff x="6565473" y="2486183"/>
            <a:chExt cx="2166031" cy="1033021"/>
          </a:xfrm>
        </p:grpSpPr>
        <p:sp>
          <p:nvSpPr>
            <p:cNvPr id="15" name="円/楕円 26"/>
            <p:cNvSpPr/>
            <p:nvPr/>
          </p:nvSpPr>
          <p:spPr>
            <a:xfrm>
              <a:off x="7856093" y="2628899"/>
              <a:ext cx="875411" cy="890305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/>
                <a:t>低</a:t>
              </a:r>
              <a:endParaRPr kumimoji="1" lang="ja-JP" altLang="en-US" sz="3200" b="1" dirty="0"/>
            </a:p>
          </p:txBody>
        </p:sp>
        <p:sp>
          <p:nvSpPr>
            <p:cNvPr id="16" name="円/楕円 11"/>
            <p:cNvSpPr/>
            <p:nvPr/>
          </p:nvSpPr>
          <p:spPr>
            <a:xfrm>
              <a:off x="6565473" y="2486183"/>
              <a:ext cx="965506" cy="916365"/>
            </a:xfrm>
            <a:prstGeom prst="ellipse">
              <a:avLst/>
            </a:prstGeom>
            <a:solidFill>
              <a:srgbClr val="FF0000">
                <a:alpha val="6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高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9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ジオポテンシャル高度と風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気温　アンサンブル平均（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kumimoji="1" lang="ja-JP" altLang="en-US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47860" y="1130540"/>
            <a:ext cx="475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300hPa</a:t>
            </a:r>
            <a:r>
              <a:rPr kumimoji="1" lang="ja-JP" altLang="en-US" sz="1600" b="1" dirty="0" smtClean="0"/>
              <a:t>面におけるジオポテンシャル高度</a:t>
            </a:r>
            <a:r>
              <a:rPr kumimoji="1" lang="en-US" altLang="ja-JP" sz="1600" b="1" dirty="0" smtClean="0"/>
              <a:t>(</a:t>
            </a:r>
            <a:r>
              <a:rPr kumimoji="1" lang="ja-JP" altLang="en-US" sz="1600" b="1" dirty="0" err="1" smtClean="0"/>
              <a:t>ｍ</a:t>
            </a:r>
            <a:r>
              <a:rPr kumimoji="1" lang="en-US" altLang="ja-JP" sz="1600" b="1" dirty="0" smtClean="0"/>
              <a:t>) </a:t>
            </a:r>
            <a:r>
              <a:rPr kumimoji="1" lang="ja-JP" altLang="en-US" sz="1600" b="1" dirty="0" smtClean="0"/>
              <a:t>偏差</a:t>
            </a:r>
            <a:endParaRPr kumimoji="1" lang="ja-JP" altLang="en-US" sz="16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1170979" y="4876095"/>
            <a:ext cx="7151608" cy="1674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アンサンブル平均を行っても波列ができている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↓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一事例の</a:t>
            </a:r>
            <a:r>
              <a:rPr lang="ja-JP" altLang="en-US" sz="2400" b="1" u="sng" dirty="0" smtClean="0">
                <a:solidFill>
                  <a:schemeClr val="tx1"/>
                </a:solidFill>
              </a:rPr>
              <a:t>偶然でない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ことが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証明できた！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19384" r="5518" b="6419"/>
          <a:stretch/>
        </p:blipFill>
        <p:spPr>
          <a:xfrm>
            <a:off x="4746783" y="1528185"/>
            <a:ext cx="4362112" cy="281122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-2044130" y="403162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kumimoji="1" lang="en-US" altLang="ja-JP" sz="1400" b="1" dirty="0" smtClean="0"/>
              <a:t>m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73576" y="4396032"/>
            <a:ext cx="1700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偏差、線：</a:t>
            </a:r>
            <a:r>
              <a:rPr lang="en-US" altLang="ja-JP" sz="1400" b="1" dirty="0" smtClean="0"/>
              <a:t>CTL</a:t>
            </a:r>
            <a:endParaRPr kumimoji="1" lang="en-US" altLang="ja-JP" sz="1400" b="1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9130" r="5516" b="5921"/>
          <a:stretch/>
        </p:blipFill>
        <p:spPr>
          <a:xfrm>
            <a:off x="106872" y="1499945"/>
            <a:ext cx="4337112" cy="281939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01976" y="1130613"/>
            <a:ext cx="398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30</a:t>
            </a:r>
            <a:r>
              <a:rPr lang="en-US" altLang="ja-JP" b="1" dirty="0" smtClean="0"/>
              <a:t>0hPa</a:t>
            </a:r>
            <a:r>
              <a:rPr lang="ja-JP" altLang="en-US" sz="1600" b="1" dirty="0" smtClean="0"/>
              <a:t>面における風</a:t>
            </a:r>
            <a:r>
              <a:rPr lang="en-US" altLang="ja-JP" sz="1600" b="1" dirty="0" smtClean="0"/>
              <a:t>(m/s)</a:t>
            </a:r>
            <a:r>
              <a:rPr lang="ja-JP" altLang="en-US" sz="1600" b="1" dirty="0" smtClean="0"/>
              <a:t>と気温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℃</a:t>
            </a:r>
            <a:r>
              <a:rPr lang="en-US" altLang="ja-JP" sz="1600" b="1" dirty="0" smtClean="0"/>
              <a:t>)</a:t>
            </a:r>
            <a:r>
              <a:rPr lang="ja-JP" altLang="en-US" sz="1600" b="1" dirty="0"/>
              <a:t> </a:t>
            </a:r>
            <a:r>
              <a:rPr lang="ja-JP" altLang="en-US" sz="1600" b="1" dirty="0" smtClean="0"/>
              <a:t>偏差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2044130" y="4876095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lang="ja-JP" altLang="en-US" sz="1400" b="1" dirty="0">
                <a:latin typeface="+mn-ea"/>
              </a:rPr>
              <a:t>気温℃，風</a:t>
            </a:r>
            <a:r>
              <a:rPr lang="en-US" altLang="ja-JP" sz="1400" b="1" dirty="0" smtClean="0">
                <a:latin typeface="+mn-ea"/>
              </a:rPr>
              <a:t>m/s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46290" y="436632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947420" y="1427608"/>
            <a:ext cx="2752091" cy="1991078"/>
            <a:chOff x="5947420" y="1427608"/>
            <a:chExt cx="2752091" cy="1991078"/>
          </a:xfrm>
        </p:grpSpPr>
        <p:sp>
          <p:nvSpPr>
            <p:cNvPr id="27" name="円/楕円 26"/>
            <p:cNvSpPr/>
            <p:nvPr/>
          </p:nvSpPr>
          <p:spPr>
            <a:xfrm>
              <a:off x="7581544" y="2400600"/>
              <a:ext cx="1117967" cy="1018086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/>
                <a:t>低</a:t>
              </a:r>
              <a:endParaRPr kumimoji="1" lang="ja-JP" altLang="en-US" sz="3200" b="1" dirty="0"/>
            </a:p>
          </p:txBody>
        </p:sp>
        <p:sp>
          <p:nvSpPr>
            <p:cNvPr id="28" name="円/楕円 26"/>
            <p:cNvSpPr/>
            <p:nvPr/>
          </p:nvSpPr>
          <p:spPr>
            <a:xfrm>
              <a:off x="5947420" y="2136530"/>
              <a:ext cx="875411" cy="890305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/>
                <a:t>低</a:t>
              </a:r>
              <a:endParaRPr kumimoji="1" lang="ja-JP" altLang="en-US" sz="3200" b="1" dirty="0"/>
            </a:p>
          </p:txBody>
        </p:sp>
        <p:sp>
          <p:nvSpPr>
            <p:cNvPr id="29" name="円/楕円 11"/>
            <p:cNvSpPr/>
            <p:nvPr/>
          </p:nvSpPr>
          <p:spPr>
            <a:xfrm>
              <a:off x="6828453" y="1427608"/>
              <a:ext cx="965506" cy="916365"/>
            </a:xfrm>
            <a:prstGeom prst="ellipse">
              <a:avLst/>
            </a:prstGeom>
            <a:solidFill>
              <a:srgbClr val="FF0000">
                <a:alpha val="6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高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085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▽中間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発表での仮説</a:t>
            </a:r>
            <a:endParaRPr kumimoji="1" lang="ja-JP" altLang="en-US" sz="24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364252" y="5066910"/>
            <a:ext cx="8231676" cy="1421317"/>
            <a:chOff x="364252" y="5066910"/>
            <a:chExt cx="8231676" cy="142131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64252" y="5245036"/>
              <a:ext cx="418576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植生が変化することによって</a:t>
              </a:r>
              <a:endParaRPr lang="en-US" altLang="ja-JP" sz="2400" b="1" dirty="0" smtClean="0"/>
            </a:p>
            <a:p>
              <a:r>
                <a:rPr lang="ja-JP" altLang="en-US" sz="2800" b="1" dirty="0" smtClean="0"/>
                <a:t>アルベドが変化</a:t>
              </a:r>
              <a:endParaRPr kumimoji="1" lang="ja-JP" altLang="en-US" sz="2800" b="1" dirty="0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4732824" y="5066910"/>
              <a:ext cx="1239674" cy="1064136"/>
              <a:chOff x="2848636" y="3480288"/>
              <a:chExt cx="1113191" cy="921022"/>
            </a:xfrm>
          </p:grpSpPr>
          <p:pic>
            <p:nvPicPr>
              <p:cNvPr id="10" name="図 9" descr="[フリーイラスト素材] クリップアート, 自然, &lt;strong&gt;木&lt;/strong&gt; / 樹木 ID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48636" y="3604846"/>
                <a:ext cx="397587" cy="553916"/>
              </a:xfrm>
              <a:prstGeom prst="rect">
                <a:avLst/>
              </a:prstGeom>
            </p:spPr>
          </p:pic>
          <p:pic>
            <p:nvPicPr>
              <p:cNvPr id="11" name="図 10" descr="[フリーイラスト素材] クリップアート, 自然, &lt;strong&gt;木&lt;/strong&gt; / 樹木 ID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05835" y="3480288"/>
                <a:ext cx="397587" cy="553916"/>
              </a:xfrm>
              <a:prstGeom prst="rect">
                <a:avLst/>
              </a:prstGeom>
            </p:spPr>
          </p:pic>
          <p:pic>
            <p:nvPicPr>
              <p:cNvPr id="12" name="図 11" descr="[フリーイラスト素材] クリップアート, 自然, &lt;strong&gt;木&lt;/strong&gt; / 樹木 ID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64240" y="3845170"/>
                <a:ext cx="397587" cy="553916"/>
              </a:xfrm>
              <a:prstGeom prst="rect">
                <a:avLst/>
              </a:prstGeom>
            </p:spPr>
          </p:pic>
          <p:pic>
            <p:nvPicPr>
              <p:cNvPr id="13" name="図 12" descr="[フリーイラスト素材] クリップアート, 自然, &lt;strong&gt;木&lt;/strong&gt; / 樹木 ID ...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72128" y="3916214"/>
                <a:ext cx="348190" cy="485096"/>
              </a:xfrm>
              <a:prstGeom prst="rect">
                <a:avLst/>
              </a:prstGeom>
            </p:spPr>
          </p:pic>
        </p:grpSp>
        <p:pic>
          <p:nvPicPr>
            <p:cNvPr id="14" name="図 13" descr="&lt;strong&gt;草原&lt;/strong&gt; - GATAG｜フリー画像・写真素材集 4.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92" y="5164343"/>
              <a:ext cx="1460036" cy="966703"/>
            </a:xfrm>
            <a:prstGeom prst="rect">
              <a:avLst/>
            </a:prstGeom>
          </p:spPr>
        </p:pic>
        <p:sp>
          <p:nvSpPr>
            <p:cNvPr id="15" name="右矢印 14"/>
            <p:cNvSpPr/>
            <p:nvPr/>
          </p:nvSpPr>
          <p:spPr>
            <a:xfrm>
              <a:off x="6250844" y="5363309"/>
              <a:ext cx="606702" cy="65600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797376" y="5914858"/>
              <a:ext cx="1201765" cy="5733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森林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240262" y="5914857"/>
              <a:ext cx="1201765" cy="5733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chemeClr val="tx1"/>
                  </a:solidFill>
                </a:rPr>
                <a:t>草原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64252" y="845274"/>
            <a:ext cx="8053154" cy="2214411"/>
            <a:chOff x="364252" y="845274"/>
            <a:chExt cx="8053154" cy="2214411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64252" y="1504542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/>
                <a:t>大気</a:t>
              </a:r>
              <a:r>
                <a:rPr lang="ja-JP" altLang="en-US" sz="2800" b="1" dirty="0"/>
                <a:t>場</a:t>
              </a:r>
              <a:r>
                <a:rPr lang="ja-JP" altLang="en-US" sz="2800" b="1" dirty="0" smtClean="0"/>
                <a:t>に影響する！？</a:t>
              </a:r>
              <a:endParaRPr kumimoji="1" lang="ja-JP" altLang="en-US" sz="2800" b="1" dirty="0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5168548" y="845274"/>
              <a:ext cx="3248858" cy="2214411"/>
              <a:chOff x="4981710" y="936634"/>
              <a:chExt cx="3248858" cy="2214411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8" t="19384" r="5518" b="6419"/>
              <a:stretch/>
            </p:blipFill>
            <p:spPr>
              <a:xfrm>
                <a:off x="4981710" y="1057276"/>
                <a:ext cx="3248858" cy="2093769"/>
              </a:xfrm>
              <a:prstGeom prst="rect">
                <a:avLst/>
              </a:prstGeom>
            </p:spPr>
          </p:pic>
          <p:sp>
            <p:nvSpPr>
              <p:cNvPr id="21" name="円/楕円 11"/>
              <p:cNvSpPr/>
              <p:nvPr/>
            </p:nvSpPr>
            <p:spPr>
              <a:xfrm>
                <a:off x="6231932" y="936634"/>
                <a:ext cx="903960" cy="824774"/>
              </a:xfrm>
              <a:prstGeom prst="ellipse">
                <a:avLst/>
              </a:prstGeom>
              <a:solidFill>
                <a:srgbClr val="FF0000">
                  <a:alpha val="64000"/>
                </a:srgbClr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7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200" b="1" dirty="0" smtClean="0"/>
                  <a:t>高</a:t>
                </a:r>
                <a:endParaRPr kumimoji="1" lang="ja-JP" altLang="en-US" sz="3200" b="1" dirty="0"/>
              </a:p>
            </p:txBody>
          </p:sp>
          <p:sp>
            <p:nvSpPr>
              <p:cNvPr id="22" name="円/楕円 26"/>
              <p:cNvSpPr/>
              <p:nvPr/>
            </p:nvSpPr>
            <p:spPr>
              <a:xfrm>
                <a:off x="5751117" y="1585272"/>
                <a:ext cx="670497" cy="626872"/>
              </a:xfrm>
              <a:prstGeom prst="ellipse">
                <a:avLst/>
              </a:prstGeom>
              <a:solidFill>
                <a:schemeClr val="accent6">
                  <a:lumMod val="75000"/>
                  <a:alpha val="64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7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200" b="1" dirty="0"/>
                  <a:t>低</a:t>
                </a:r>
                <a:endParaRPr kumimoji="1" lang="ja-JP" altLang="en-US" sz="3200" b="1" dirty="0"/>
              </a:p>
            </p:txBody>
          </p:sp>
          <p:sp>
            <p:nvSpPr>
              <p:cNvPr id="23" name="円/楕円 26"/>
              <p:cNvSpPr/>
              <p:nvPr/>
            </p:nvSpPr>
            <p:spPr>
              <a:xfrm>
                <a:off x="7072835" y="1642012"/>
                <a:ext cx="875411" cy="890305"/>
              </a:xfrm>
              <a:prstGeom prst="ellipse">
                <a:avLst/>
              </a:prstGeom>
              <a:solidFill>
                <a:schemeClr val="accent6">
                  <a:lumMod val="75000"/>
                  <a:alpha val="64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7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200" b="1" dirty="0"/>
                  <a:t>低</a:t>
                </a:r>
                <a:endParaRPr kumimoji="1" lang="ja-JP" altLang="en-US" sz="3200" b="1" dirty="0"/>
              </a:p>
            </p:txBody>
          </p:sp>
        </p:grpSp>
        <p:sp>
          <p:nvSpPr>
            <p:cNvPr id="34" name="下矢印 33"/>
            <p:cNvSpPr/>
            <p:nvPr/>
          </p:nvSpPr>
          <p:spPr>
            <a:xfrm rot="10800000">
              <a:off x="1489978" y="2214759"/>
              <a:ext cx="967154" cy="780835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64252" y="3221792"/>
            <a:ext cx="8595911" cy="1750872"/>
            <a:chOff x="364252" y="3221792"/>
            <a:chExt cx="8595911" cy="1750872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64252" y="3425573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熱フラックスが変化</a:t>
              </a:r>
              <a:endParaRPr kumimoji="1" lang="ja-JP" altLang="en-US" sz="2800" b="1" dirty="0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4572000" y="3221792"/>
              <a:ext cx="4388163" cy="1637157"/>
              <a:chOff x="4572000" y="3221792"/>
              <a:chExt cx="4388163" cy="1637157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4572000" y="3221792"/>
                <a:ext cx="4388163" cy="1637157"/>
                <a:chOff x="4572000" y="3221792"/>
                <a:chExt cx="4388163" cy="1637157"/>
              </a:xfrm>
            </p:grpSpPr>
            <p:sp>
              <p:nvSpPr>
                <p:cNvPr id="26" name="楕円 25"/>
                <p:cNvSpPr/>
                <p:nvPr/>
              </p:nvSpPr>
              <p:spPr>
                <a:xfrm>
                  <a:off x="6923711" y="4064560"/>
                  <a:ext cx="2036452" cy="79438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b="1" dirty="0" smtClean="0"/>
                    <a:t>温</a:t>
                  </a:r>
                  <a:endParaRPr kumimoji="1" lang="ja-JP" altLang="en-US" sz="3200" b="1" dirty="0"/>
                </a:p>
              </p:txBody>
            </p:sp>
            <p:sp>
              <p:nvSpPr>
                <p:cNvPr id="27" name="楕円 26"/>
                <p:cNvSpPr/>
                <p:nvPr/>
              </p:nvSpPr>
              <p:spPr>
                <a:xfrm>
                  <a:off x="4603931" y="4064560"/>
                  <a:ext cx="2036452" cy="794389"/>
                </a:xfrm>
                <a:prstGeom prst="ellipse">
                  <a:avLst/>
                </a:prstGeom>
                <a:solidFill>
                  <a:srgbClr val="66CCFF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b="1" dirty="0" smtClean="0"/>
                    <a:t>冷</a:t>
                  </a:r>
                  <a:endParaRPr kumimoji="1" lang="ja-JP" altLang="en-US" sz="3200" b="1" dirty="0"/>
                </a:p>
              </p:txBody>
            </p:sp>
            <p:sp>
              <p:nvSpPr>
                <p:cNvPr id="29" name="下矢印 28"/>
                <p:cNvSpPr/>
                <p:nvPr/>
              </p:nvSpPr>
              <p:spPr>
                <a:xfrm>
                  <a:off x="5175586" y="3778751"/>
                  <a:ext cx="901616" cy="624369"/>
                </a:xfrm>
                <a:prstGeom prst="downArrow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" name="楕円 24"/>
                <p:cNvSpPr/>
                <p:nvPr/>
              </p:nvSpPr>
              <p:spPr>
                <a:xfrm>
                  <a:off x="4572000" y="3221792"/>
                  <a:ext cx="2100314" cy="794388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b="1" dirty="0" smtClean="0"/>
                    <a:t>温</a:t>
                  </a:r>
                  <a:endParaRPr kumimoji="1" lang="ja-JP" altLang="en-US" sz="3200" b="1" dirty="0"/>
                </a:p>
              </p:txBody>
            </p:sp>
            <p:sp>
              <p:nvSpPr>
                <p:cNvPr id="30" name="下矢印 29"/>
                <p:cNvSpPr/>
                <p:nvPr/>
              </p:nvSpPr>
              <p:spPr>
                <a:xfrm rot="10800000">
                  <a:off x="7491129" y="3697206"/>
                  <a:ext cx="901616" cy="624369"/>
                </a:xfrm>
                <a:prstGeom prst="downArrow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" name="楕円 27"/>
                <p:cNvSpPr/>
                <p:nvPr/>
              </p:nvSpPr>
              <p:spPr>
                <a:xfrm>
                  <a:off x="6923711" y="3221792"/>
                  <a:ext cx="2036452" cy="794389"/>
                </a:xfrm>
                <a:prstGeom prst="ellipse">
                  <a:avLst/>
                </a:prstGeom>
                <a:solidFill>
                  <a:srgbClr val="66CCFF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b="1" dirty="0" smtClean="0"/>
                    <a:t>冷</a:t>
                  </a:r>
                  <a:endParaRPr kumimoji="1" lang="ja-JP" altLang="en-US" sz="3200" b="1" dirty="0"/>
                </a:p>
              </p:txBody>
            </p:sp>
          </p:grpSp>
          <p:sp>
            <p:nvSpPr>
              <p:cNvPr id="32" name="楕円 31"/>
              <p:cNvSpPr/>
              <p:nvPr/>
            </p:nvSpPr>
            <p:spPr>
              <a:xfrm>
                <a:off x="6303759" y="3582606"/>
                <a:ext cx="955914" cy="9202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>
                  <a:schemeClr val="accent1"/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？</a:t>
                </a:r>
                <a:endParaRPr kumimoji="1" lang="ja-JP" altLang="en-US" sz="3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下矢印 34"/>
            <p:cNvSpPr/>
            <p:nvPr/>
          </p:nvSpPr>
          <p:spPr>
            <a:xfrm rot="10800000">
              <a:off x="1489977" y="4191829"/>
              <a:ext cx="967154" cy="780835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66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ジオポテンシャル高度　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偏差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 vs CTL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アンサンブル平均（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kumimoji="1" lang="ja-JP" altLang="en-US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366" y="975198"/>
            <a:ext cx="389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850hPa</a:t>
            </a:r>
            <a:r>
              <a:rPr lang="ja-JP" altLang="en-US" sz="1600" b="1" dirty="0" smtClean="0"/>
              <a:t>面におけるジオポテンシャル高度</a:t>
            </a:r>
            <a:endParaRPr kumimoji="1" lang="ja-JP" altLang="en-US" sz="1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10306" y="955799"/>
            <a:ext cx="389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300hPa</a:t>
            </a:r>
            <a:r>
              <a:rPr kumimoji="1" lang="ja-JP" altLang="en-US" sz="1600" b="1" dirty="0" smtClean="0"/>
              <a:t>面におけるジオポテンシャル高度</a:t>
            </a:r>
            <a:endParaRPr kumimoji="1" lang="ja-JP" altLang="en-US" sz="1600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6802" r="5288" b="3015"/>
          <a:stretch/>
        </p:blipFill>
        <p:spPr>
          <a:xfrm>
            <a:off x="619910" y="4214802"/>
            <a:ext cx="3161047" cy="257880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69277" y="389243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ジオポテンシャル高度　</a:t>
            </a:r>
            <a:r>
              <a:rPr kumimoji="1" lang="ja-JP" altLang="en-US" sz="1600" b="1" dirty="0" smtClean="0"/>
              <a:t>鉛直</a:t>
            </a:r>
            <a:r>
              <a:rPr lang="ja-JP" altLang="en-US" sz="1600" b="1" dirty="0" smtClean="0"/>
              <a:t>断面</a:t>
            </a:r>
            <a:endParaRPr kumimoji="1" lang="ja-JP" altLang="en-US" sz="16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572000" y="4014748"/>
            <a:ext cx="3841480" cy="2081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アンサンブル平均を行っても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波列ができている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↓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一事例の偶然でないことが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証明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できた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9385" r="5289" b="6122"/>
          <a:stretch/>
        </p:blipFill>
        <p:spPr>
          <a:xfrm>
            <a:off x="369277" y="1408176"/>
            <a:ext cx="3707498" cy="2386581"/>
          </a:xfrm>
          <a:prstGeom prst="rect">
            <a:avLst/>
          </a:prstGeom>
        </p:spPr>
      </p:pic>
      <p:sp>
        <p:nvSpPr>
          <p:cNvPr id="9" name="円弧 8"/>
          <p:cNvSpPr/>
          <p:nvPr/>
        </p:nvSpPr>
        <p:spPr>
          <a:xfrm rot="10800000">
            <a:off x="1097925" y="1356406"/>
            <a:ext cx="2205019" cy="1032732"/>
          </a:xfrm>
          <a:prstGeom prst="arc">
            <a:avLst>
              <a:gd name="adj1" fmla="val 10933684"/>
              <a:gd name="adj2" fmla="val 2203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19384" r="5518" b="6419"/>
          <a:stretch/>
        </p:blipFill>
        <p:spPr>
          <a:xfrm>
            <a:off x="4635355" y="1408176"/>
            <a:ext cx="3841480" cy="2475692"/>
          </a:xfrm>
          <a:prstGeom prst="rect">
            <a:avLst/>
          </a:prstGeom>
        </p:spPr>
      </p:pic>
      <p:sp>
        <p:nvSpPr>
          <p:cNvPr id="14" name="円弧 13"/>
          <p:cNvSpPr/>
          <p:nvPr/>
        </p:nvSpPr>
        <p:spPr>
          <a:xfrm rot="10800000">
            <a:off x="5450620" y="1387771"/>
            <a:ext cx="2210950" cy="1094563"/>
          </a:xfrm>
          <a:prstGeom prst="arc">
            <a:avLst>
              <a:gd name="adj1" fmla="val 10933684"/>
              <a:gd name="adj2" fmla="val 2203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26958" y="6395397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kumimoji="1" lang="en-US" altLang="ja-JP" sz="1400" b="1" dirty="0" smtClean="0"/>
              <a:t>m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92922" y="6395398"/>
            <a:ext cx="1700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偏差、線：</a:t>
            </a:r>
            <a:r>
              <a:rPr lang="en-US" altLang="ja-JP" sz="1400" b="1" dirty="0" smtClean="0"/>
              <a:t>CTL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82019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▽風　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気温　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偏差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アンサンブル平均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4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366" y="975198"/>
            <a:ext cx="3276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850hPa</a:t>
            </a:r>
            <a:r>
              <a:rPr lang="ja-JP" altLang="en-US" sz="1600" b="1" dirty="0" smtClean="0"/>
              <a:t>面における風と気温の偏差</a:t>
            </a:r>
            <a:endParaRPr kumimoji="1" lang="ja-JP" alt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7901" y="4002339"/>
            <a:ext cx="3276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30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面における風と気温の偏差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4863" r="5516" b="5921"/>
          <a:stretch/>
        </p:blipFill>
        <p:spPr>
          <a:xfrm>
            <a:off x="308040" y="4293670"/>
            <a:ext cx="3715748" cy="25529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447819" y="975198"/>
            <a:ext cx="337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500hPa</a:t>
            </a:r>
            <a:r>
              <a:rPr lang="ja-JP" altLang="en-US" sz="1600" b="1" dirty="0" smtClean="0"/>
              <a:t>面における風と気温の偏差</a:t>
            </a:r>
            <a:endParaRPr kumimoji="1" lang="ja-JP" altLang="en-US" sz="16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4863" r="5394" b="6078"/>
          <a:stretch/>
        </p:blipFill>
        <p:spPr>
          <a:xfrm>
            <a:off x="5157216" y="1370229"/>
            <a:ext cx="3871984" cy="264787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5019" r="5273" b="6392"/>
          <a:stretch/>
        </p:blipFill>
        <p:spPr>
          <a:xfrm>
            <a:off x="238086" y="1370229"/>
            <a:ext cx="3877798" cy="263248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802830" y="6379673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lang="ja-JP" altLang="en-US" sz="1400" b="1" dirty="0">
                <a:latin typeface="+mn-ea"/>
              </a:rPr>
              <a:t>気温℃，風</a:t>
            </a:r>
            <a:r>
              <a:rPr lang="en-US" altLang="ja-JP" sz="1400" b="1" dirty="0" smtClean="0">
                <a:latin typeface="+mn-ea"/>
              </a:rPr>
              <a:t>m/s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92922" y="639539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9233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▽アンサンブル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平均（植生を変化させた範囲内）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9682" r="5152" b="3726"/>
          <a:stretch/>
        </p:blipFill>
        <p:spPr>
          <a:xfrm>
            <a:off x="189556" y="3832948"/>
            <a:ext cx="8297240" cy="29625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48424" y="340192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熱フラックス</a:t>
            </a:r>
            <a:r>
              <a:rPr lang="ja-JP" altLang="en-US" b="1" dirty="0"/>
              <a:t>　</a:t>
            </a:r>
            <a:r>
              <a:rPr lang="ja-JP" altLang="en-US" b="1" dirty="0" smtClean="0"/>
              <a:t>アンサンブル平均</a:t>
            </a:r>
            <a:endParaRPr kumimoji="1" lang="ja-JP" altLang="en-US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66353" y="3832948"/>
            <a:ext cx="3155323" cy="2767955"/>
            <a:chOff x="1290512" y="2717443"/>
            <a:chExt cx="3155323" cy="3425780"/>
          </a:xfrm>
        </p:grpSpPr>
        <p:sp>
          <p:nvSpPr>
            <p:cNvPr id="10" name="正方形/長方形 9"/>
            <p:cNvSpPr/>
            <p:nvPr/>
          </p:nvSpPr>
          <p:spPr>
            <a:xfrm>
              <a:off x="1290512" y="2717443"/>
              <a:ext cx="876183" cy="3425780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192452" y="2717443"/>
              <a:ext cx="2253383" cy="3425780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7749683" y="3463546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単位：</a:t>
            </a:r>
            <a:r>
              <a:rPr lang="en-US" altLang="ja-JP" sz="1600" b="1" dirty="0" smtClean="0"/>
              <a:t>W/</a:t>
            </a:r>
            <a:r>
              <a:rPr lang="ja-JP" altLang="en-US" sz="1600" b="1" dirty="0" smtClean="0"/>
              <a:t>㎡</a:t>
            </a:r>
            <a:endParaRPr kumimoji="1" lang="ja-JP" altLang="en-US" sz="1600" b="1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89556" y="1202105"/>
            <a:ext cx="6816290" cy="1945855"/>
            <a:chOff x="189556" y="1202105"/>
            <a:chExt cx="6816290" cy="194585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89556" y="1208968"/>
              <a:ext cx="681629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　</a:t>
              </a:r>
              <a:r>
                <a:rPr lang="en-US" altLang="ja-JP" sz="2400" b="1" dirty="0" smtClean="0"/>
                <a:t>4</a:t>
              </a:r>
              <a:r>
                <a:rPr lang="ja-JP" altLang="en-US" sz="2400" b="1" dirty="0" smtClean="0"/>
                <a:t>月</a:t>
              </a:r>
              <a:r>
                <a:rPr lang="en-US" altLang="ja-JP" sz="2400" b="1" dirty="0" smtClean="0"/>
                <a:t>1</a:t>
              </a:r>
              <a:r>
                <a:rPr lang="ja-JP" altLang="en-US" sz="2400" b="1" dirty="0" smtClean="0"/>
                <a:t>日～</a:t>
              </a:r>
              <a:r>
                <a:rPr lang="en-US" altLang="ja-JP" sz="2400" b="1" dirty="0" smtClean="0"/>
                <a:t>14</a:t>
              </a:r>
              <a:r>
                <a:rPr lang="ja-JP" altLang="en-US" sz="2400" b="1" dirty="0" smtClean="0"/>
                <a:t>日（小）、</a:t>
              </a:r>
              <a:r>
                <a:rPr lang="en-US" altLang="ja-JP" sz="2400" b="1" dirty="0" smtClean="0"/>
                <a:t>4</a:t>
              </a:r>
              <a:r>
                <a:rPr lang="ja-JP" altLang="en-US" sz="2400" b="1" dirty="0" smtClean="0"/>
                <a:t>月</a:t>
              </a:r>
              <a:r>
                <a:rPr lang="en-US" altLang="ja-JP" sz="2400" b="1" dirty="0" smtClean="0"/>
                <a:t>15</a:t>
              </a:r>
              <a:r>
                <a:rPr lang="ja-JP" altLang="en-US" sz="2400" b="1" dirty="0" smtClean="0"/>
                <a:t>日～</a:t>
              </a:r>
              <a:r>
                <a:rPr lang="en-US" altLang="ja-JP" sz="2400" b="1" dirty="0" smtClean="0"/>
                <a:t>30</a:t>
              </a:r>
              <a:r>
                <a:rPr lang="ja-JP" altLang="en-US" sz="2400" b="1" dirty="0" smtClean="0"/>
                <a:t>日（大）で</a:t>
              </a:r>
              <a:endParaRPr lang="en-US" altLang="ja-JP" sz="2400" b="1" dirty="0" smtClean="0"/>
            </a:p>
            <a:p>
              <a:r>
                <a:rPr lang="ja-JP" altLang="en-US" sz="2400" b="1" dirty="0" smtClean="0"/>
                <a:t>　それぞれアンサンブル平均を行う。</a:t>
              </a:r>
              <a:endParaRPr lang="en-US" altLang="ja-JP" sz="2400" b="1" dirty="0" smtClean="0"/>
            </a:p>
            <a:p>
              <a:endParaRPr lang="en-US" altLang="ja-JP" sz="2400" b="1" dirty="0" smtClean="0"/>
            </a:p>
            <a:p>
              <a:r>
                <a:rPr lang="ja-JP" altLang="en-US" sz="2400" b="1" dirty="0"/>
                <a:t>　</a:t>
              </a:r>
              <a:r>
                <a:rPr lang="ja-JP" altLang="en-US" sz="2400" b="1" dirty="0" smtClean="0"/>
                <a:t>（大）</a:t>
              </a:r>
              <a:r>
                <a:rPr lang="ja-JP" altLang="en-US" sz="2400" b="1" dirty="0" err="1" smtClean="0"/>
                <a:t>ー（小）を</a:t>
              </a:r>
              <a:r>
                <a:rPr lang="ja-JP" altLang="en-US" sz="2400" b="1" dirty="0" smtClean="0"/>
                <a:t>して熱フラックスが</a:t>
              </a:r>
              <a:endParaRPr lang="en-US" altLang="ja-JP" sz="2400" b="1" dirty="0" smtClean="0"/>
            </a:p>
            <a:p>
              <a:r>
                <a:rPr lang="ja-JP" altLang="en-US" sz="2400" b="1" dirty="0"/>
                <a:t>　</a:t>
              </a:r>
              <a:r>
                <a:rPr lang="ja-JP" altLang="en-US" sz="24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上昇</a:t>
              </a:r>
              <a:r>
                <a:rPr lang="ja-JP" altLang="en-US" sz="2400" b="1" dirty="0" smtClean="0"/>
                <a:t>したことによる影響を見る。</a:t>
              </a:r>
              <a:endParaRPr lang="en-US" altLang="ja-JP" sz="2400" b="1" dirty="0" smtClean="0"/>
            </a:p>
          </p:txBody>
        </p:sp>
        <p:sp>
          <p:nvSpPr>
            <p:cNvPr id="14" name="正方形/長方形 13"/>
            <p:cNvSpPr/>
            <p:nvPr/>
          </p:nvSpPr>
          <p:spPr>
            <a:xfrm rot="5400000">
              <a:off x="1650767" y="70083"/>
              <a:ext cx="400025" cy="2664070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597701" y="1202105"/>
              <a:ext cx="2797875" cy="428804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 rot="5400000">
              <a:off x="2072800" y="2171408"/>
              <a:ext cx="400025" cy="659423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09309" y="2301107"/>
              <a:ext cx="714039" cy="397956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1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850hPa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面（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日）ジオポテンシャル高度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7718" y="825227"/>
            <a:ext cx="427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4</a:t>
            </a:r>
            <a:r>
              <a:rPr lang="ja-JP" altLang="en-US" sz="1600" b="1" dirty="0" smtClean="0"/>
              <a:t>月</a:t>
            </a:r>
            <a:r>
              <a:rPr lang="en-US" altLang="ja-JP" sz="1600" b="1" dirty="0" smtClean="0"/>
              <a:t>1</a:t>
            </a:r>
            <a:r>
              <a:rPr lang="ja-JP" altLang="en-US" sz="1600" b="1" dirty="0" smtClean="0"/>
              <a:t>日～</a:t>
            </a:r>
            <a:r>
              <a:rPr lang="en-US" altLang="ja-JP" sz="1600" b="1" dirty="0" smtClean="0"/>
              <a:t>14</a:t>
            </a:r>
            <a:r>
              <a:rPr lang="ja-JP" altLang="en-US" sz="1600" b="1" dirty="0" smtClean="0"/>
              <a:t>日 ジオポテンシャル高度</a:t>
            </a:r>
            <a:r>
              <a:rPr lang="en-US" altLang="ja-JP" sz="1600" b="1" dirty="0" smtClean="0"/>
              <a:t>(m)</a:t>
            </a:r>
            <a:r>
              <a:rPr lang="ja-JP" altLang="en-US" sz="1600" b="1" dirty="0"/>
              <a:t> </a:t>
            </a:r>
            <a:r>
              <a:rPr lang="ja-JP" altLang="en-US" sz="1600" b="1" dirty="0" smtClean="0"/>
              <a:t>偏差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19935" r="5262" b="6007"/>
          <a:stretch/>
        </p:blipFill>
        <p:spPr>
          <a:xfrm>
            <a:off x="382105" y="1147247"/>
            <a:ext cx="3788601" cy="247056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572000" y="814775"/>
            <a:ext cx="4376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4</a:t>
            </a:r>
            <a:r>
              <a:rPr lang="ja-JP" altLang="en-US" sz="1600" b="1" dirty="0" smtClean="0"/>
              <a:t>月</a:t>
            </a:r>
            <a:r>
              <a:rPr lang="en-US" altLang="ja-JP" sz="1600" b="1" dirty="0" smtClean="0"/>
              <a:t>15</a:t>
            </a:r>
            <a:r>
              <a:rPr lang="ja-JP" altLang="en-US" sz="1600" b="1" dirty="0" smtClean="0"/>
              <a:t>日～</a:t>
            </a:r>
            <a:r>
              <a:rPr lang="en-US" altLang="ja-JP" sz="1600" b="1" dirty="0"/>
              <a:t>30</a:t>
            </a:r>
            <a:r>
              <a:rPr lang="ja-JP" altLang="en-US" sz="1600" b="1" dirty="0" smtClean="0"/>
              <a:t>日 ジオポテンシャル高度</a:t>
            </a:r>
            <a:r>
              <a:rPr lang="en-US" altLang="ja-JP" sz="1600" b="1" dirty="0" smtClean="0"/>
              <a:t>(m)</a:t>
            </a:r>
            <a:r>
              <a:rPr lang="ja-JP" altLang="en-US" sz="1600" b="1" dirty="0"/>
              <a:t> </a:t>
            </a:r>
            <a:r>
              <a:rPr lang="ja-JP" altLang="en-US" sz="1600" b="1" dirty="0" smtClean="0"/>
              <a:t>偏差</a:t>
            </a:r>
            <a:endParaRPr kumimoji="1" lang="ja-JP" altLang="en-US" sz="16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9474" r="5152" b="5580"/>
          <a:stretch/>
        </p:blipFill>
        <p:spPr>
          <a:xfrm>
            <a:off x="4830011" y="1145484"/>
            <a:ext cx="3819742" cy="247232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9882" r="5152" b="5451"/>
          <a:stretch/>
        </p:blipFill>
        <p:spPr>
          <a:xfrm>
            <a:off x="382105" y="3985268"/>
            <a:ext cx="4447906" cy="2872732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5208452" y="3873391"/>
            <a:ext cx="3820748" cy="2431422"/>
          </a:xfrm>
          <a:prstGeom prst="wedgeRoundRectCallout">
            <a:avLst>
              <a:gd name="adj1" fmla="val -62102"/>
              <a:gd name="adj2" fmla="val -253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熱フラックスが</a:t>
            </a:r>
            <a:r>
              <a:rPr kumimoji="1" lang="ja-JP" altLang="en-US" sz="2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上昇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すると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植生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を変化させた範囲付近で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低気圧</a:t>
            </a:r>
            <a:r>
              <a:rPr kumimoji="1" lang="ja-JP" altLang="en-US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偏差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に、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北</a:t>
            </a:r>
            <a:r>
              <a:rPr lang="ja-JP" altLang="en-US" sz="2000" b="1" dirty="0">
                <a:solidFill>
                  <a:schemeClr val="tx1"/>
                </a:solidFill>
              </a:rPr>
              <a:t>太平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洋</a:t>
            </a:r>
            <a:r>
              <a:rPr lang="ja-JP" altLang="en-US" sz="2000" b="1" dirty="0">
                <a:solidFill>
                  <a:schemeClr val="tx1"/>
                </a:solidFill>
              </a:rPr>
              <a:t>上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で</a:t>
            </a:r>
            <a:r>
              <a:rPr lang="ja-JP" alt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高気圧偏差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になっている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700" y="3676785"/>
            <a:ext cx="4246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（</a:t>
            </a:r>
            <a:r>
              <a:rPr lang="en-US" altLang="ja-JP" sz="1600" b="1" dirty="0"/>
              <a:t> 4</a:t>
            </a:r>
            <a:r>
              <a:rPr lang="ja-JP" altLang="en-US" sz="1600" b="1" dirty="0"/>
              <a:t>月</a:t>
            </a:r>
            <a:r>
              <a:rPr lang="en-US" altLang="ja-JP" sz="1600" b="1" dirty="0"/>
              <a:t>15</a:t>
            </a:r>
            <a:r>
              <a:rPr lang="ja-JP" altLang="en-US" sz="1600" b="1" dirty="0"/>
              <a:t>日～</a:t>
            </a:r>
            <a:r>
              <a:rPr lang="en-US" altLang="ja-JP" sz="1600" b="1" dirty="0"/>
              <a:t>30</a:t>
            </a:r>
            <a:r>
              <a:rPr lang="ja-JP" altLang="en-US" sz="1600" b="1" dirty="0"/>
              <a:t>日</a:t>
            </a:r>
            <a:r>
              <a:rPr lang="ja-JP" altLang="en-US" sz="1600" b="1" dirty="0" smtClean="0"/>
              <a:t>）</a:t>
            </a:r>
            <a:r>
              <a:rPr lang="ja-JP" altLang="en-US" sz="1600" b="1" dirty="0" err="1" smtClean="0"/>
              <a:t>ー</a:t>
            </a:r>
            <a:r>
              <a:rPr lang="ja-JP" altLang="en-US" sz="1600" b="1" dirty="0" smtClean="0"/>
              <a:t>（</a:t>
            </a:r>
            <a:r>
              <a:rPr lang="en-US" altLang="ja-JP" sz="1600" b="1" dirty="0" smtClean="0"/>
              <a:t>4</a:t>
            </a:r>
            <a:r>
              <a:rPr lang="ja-JP" altLang="en-US" sz="1600" b="1" dirty="0" smtClean="0"/>
              <a:t>月</a:t>
            </a:r>
            <a:r>
              <a:rPr lang="en-US" altLang="ja-JP" sz="1600" b="1" dirty="0" smtClean="0"/>
              <a:t>1</a:t>
            </a:r>
            <a:r>
              <a:rPr lang="ja-JP" altLang="en-US" sz="1600" b="1" dirty="0" smtClean="0"/>
              <a:t>日～</a:t>
            </a:r>
            <a:r>
              <a:rPr lang="en-US" altLang="ja-JP" sz="1600" b="1" dirty="0" smtClean="0"/>
              <a:t>14</a:t>
            </a:r>
            <a:r>
              <a:rPr lang="ja-JP" altLang="en-US" sz="1600" b="1" dirty="0" smtClean="0"/>
              <a:t>日）偏差</a:t>
            </a:r>
            <a:endParaRPr kumimoji="1" lang="ja-JP" altLang="en-US" sz="1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0838" y="643125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kumimoji="1" lang="en-US" altLang="ja-JP" sz="1400" b="1" dirty="0" smtClean="0"/>
              <a:t>m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18236" y="64518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8841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300hPa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面（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日）ジオポテンシャル高度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914" y="777788"/>
            <a:ext cx="427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4</a:t>
            </a:r>
            <a:r>
              <a:rPr lang="ja-JP" altLang="en-US" sz="1600" b="1" dirty="0" smtClean="0"/>
              <a:t>月</a:t>
            </a:r>
            <a:r>
              <a:rPr lang="en-US" altLang="ja-JP" sz="1600" b="1" dirty="0" smtClean="0"/>
              <a:t>1</a:t>
            </a:r>
            <a:r>
              <a:rPr lang="ja-JP" altLang="en-US" sz="1600" b="1" dirty="0" smtClean="0"/>
              <a:t>日～</a:t>
            </a:r>
            <a:r>
              <a:rPr lang="en-US" altLang="ja-JP" sz="1600" b="1" dirty="0" smtClean="0"/>
              <a:t>14</a:t>
            </a:r>
            <a:r>
              <a:rPr lang="ja-JP" altLang="en-US" sz="1600" b="1" dirty="0" smtClean="0"/>
              <a:t>日 ジオポテンシャル高度</a:t>
            </a:r>
            <a:r>
              <a:rPr lang="en-US" altLang="ja-JP" sz="1600" b="1" dirty="0" smtClean="0"/>
              <a:t>(m) </a:t>
            </a:r>
            <a:r>
              <a:rPr lang="ja-JP" altLang="en-US" sz="1600" b="1" dirty="0" smtClean="0"/>
              <a:t>偏差</a:t>
            </a:r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26532" y="777788"/>
            <a:ext cx="4376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4</a:t>
            </a:r>
            <a:r>
              <a:rPr lang="ja-JP" altLang="en-US" sz="1600" b="1" dirty="0" smtClean="0"/>
              <a:t>月</a:t>
            </a:r>
            <a:r>
              <a:rPr lang="en-US" altLang="ja-JP" sz="1600" b="1" dirty="0" smtClean="0"/>
              <a:t>15</a:t>
            </a:r>
            <a:r>
              <a:rPr lang="ja-JP" altLang="en-US" sz="1600" b="1" dirty="0" smtClean="0"/>
              <a:t>日～</a:t>
            </a:r>
            <a:r>
              <a:rPr lang="en-US" altLang="ja-JP" sz="1600" b="1" dirty="0"/>
              <a:t>30</a:t>
            </a:r>
            <a:r>
              <a:rPr lang="ja-JP" altLang="en-US" sz="1600" b="1" dirty="0" smtClean="0"/>
              <a:t>日 ジオポテンシャル高度</a:t>
            </a:r>
            <a:r>
              <a:rPr lang="en-US" altLang="ja-JP" sz="1600" b="1" dirty="0" smtClean="0"/>
              <a:t>(m) </a:t>
            </a:r>
            <a:r>
              <a:rPr lang="ja-JP" altLang="en-US" sz="1600" b="1" dirty="0" smtClean="0"/>
              <a:t>偏差</a:t>
            </a:r>
            <a:endParaRPr kumimoji="1" lang="ja-JP" altLang="en-US" sz="16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20004" r="5152" b="6149"/>
          <a:stretch/>
        </p:blipFill>
        <p:spPr>
          <a:xfrm>
            <a:off x="190707" y="1080733"/>
            <a:ext cx="3978736" cy="26010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9759" r="5372" b="5294"/>
          <a:stretch/>
        </p:blipFill>
        <p:spPr>
          <a:xfrm>
            <a:off x="4712352" y="1080659"/>
            <a:ext cx="3957364" cy="260111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9598" r="5403" b="4938"/>
          <a:stretch/>
        </p:blipFill>
        <p:spPr>
          <a:xfrm>
            <a:off x="180184" y="3998051"/>
            <a:ext cx="4486889" cy="2827012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5004182" y="3835613"/>
            <a:ext cx="4025017" cy="2431422"/>
          </a:xfrm>
          <a:prstGeom prst="wedgeRoundRectCallout">
            <a:avLst>
              <a:gd name="adj1" fmla="val -62102"/>
              <a:gd name="adj2" fmla="val -253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300hPa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面でも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850hPa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面と同様な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気圧の偏差になっている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↓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熱フラックスが気圧の偏差に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影響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を与えている？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0" y="6449642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kumimoji="1" lang="en-US" altLang="ja-JP" sz="1400" b="1" dirty="0" smtClean="0"/>
              <a:t>m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11488" y="64529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</a:t>
            </a:r>
            <a:endParaRPr kumimoji="1" lang="en-US" altLang="ja-JP" sz="14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5325" y="3692434"/>
            <a:ext cx="4246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（</a:t>
            </a:r>
            <a:r>
              <a:rPr lang="en-US" altLang="ja-JP" sz="1600" b="1" dirty="0"/>
              <a:t> 4</a:t>
            </a:r>
            <a:r>
              <a:rPr lang="ja-JP" altLang="en-US" sz="1600" b="1" dirty="0"/>
              <a:t>月</a:t>
            </a:r>
            <a:r>
              <a:rPr lang="en-US" altLang="ja-JP" sz="1600" b="1" dirty="0"/>
              <a:t>15</a:t>
            </a:r>
            <a:r>
              <a:rPr lang="ja-JP" altLang="en-US" sz="1600" b="1" dirty="0"/>
              <a:t>日～</a:t>
            </a:r>
            <a:r>
              <a:rPr lang="en-US" altLang="ja-JP" sz="1600" b="1" dirty="0"/>
              <a:t>30</a:t>
            </a:r>
            <a:r>
              <a:rPr lang="ja-JP" altLang="en-US" sz="1600" b="1" dirty="0"/>
              <a:t>日</a:t>
            </a:r>
            <a:r>
              <a:rPr lang="ja-JP" altLang="en-US" sz="1600" b="1" dirty="0" smtClean="0"/>
              <a:t>）</a:t>
            </a:r>
            <a:r>
              <a:rPr lang="ja-JP" altLang="en-US" sz="1600" b="1" dirty="0" err="1" smtClean="0"/>
              <a:t>ー</a:t>
            </a:r>
            <a:r>
              <a:rPr lang="ja-JP" altLang="en-US" sz="1600" b="1" dirty="0" smtClean="0"/>
              <a:t>（</a:t>
            </a:r>
            <a:r>
              <a:rPr lang="en-US" altLang="ja-JP" sz="1600" b="1" dirty="0" smtClean="0"/>
              <a:t>4</a:t>
            </a:r>
            <a:r>
              <a:rPr lang="ja-JP" altLang="en-US" sz="1600" b="1" dirty="0" smtClean="0"/>
              <a:t>月</a:t>
            </a:r>
            <a:r>
              <a:rPr lang="en-US" altLang="ja-JP" sz="1600" b="1" dirty="0" smtClean="0"/>
              <a:t>1</a:t>
            </a:r>
            <a:r>
              <a:rPr lang="ja-JP" altLang="en-US" sz="1600" b="1" dirty="0" smtClean="0"/>
              <a:t>日～</a:t>
            </a:r>
            <a:r>
              <a:rPr lang="en-US" altLang="ja-JP" sz="1600" b="1" dirty="0" smtClean="0"/>
              <a:t>14</a:t>
            </a:r>
            <a:r>
              <a:rPr lang="ja-JP" altLang="en-US" sz="1600" b="1" dirty="0" smtClean="0"/>
              <a:t>日）偏差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497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　風　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気温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9997" r="5152" b="6589"/>
          <a:stretch/>
        </p:blipFill>
        <p:spPr>
          <a:xfrm>
            <a:off x="88369" y="1335023"/>
            <a:ext cx="4426611" cy="280720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19874" y="994504"/>
            <a:ext cx="345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850hPa</a:t>
            </a:r>
            <a:r>
              <a:rPr lang="ja-JP" altLang="en-US" sz="1600" b="1" dirty="0" smtClean="0"/>
              <a:t>面における風</a:t>
            </a:r>
            <a:r>
              <a:rPr lang="en-US" altLang="ja-JP" sz="1600" b="1" dirty="0" smtClean="0"/>
              <a:t>(m/s)</a:t>
            </a:r>
            <a:r>
              <a:rPr lang="ja-JP" altLang="en-US" sz="1600" b="1" dirty="0" smtClean="0"/>
              <a:t>と気温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℃</a:t>
            </a:r>
            <a:r>
              <a:rPr lang="en-US" altLang="ja-JP" sz="1600" b="1" dirty="0" smtClean="0"/>
              <a:t>)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9979" r="5394" b="6127"/>
          <a:stretch/>
        </p:blipFill>
        <p:spPr>
          <a:xfrm>
            <a:off x="4675061" y="1334000"/>
            <a:ext cx="4381557" cy="280823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288855" y="994504"/>
            <a:ext cx="345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300</a:t>
            </a:r>
            <a:r>
              <a:rPr lang="en-US" altLang="ja-JP" sz="1600" b="1" dirty="0" smtClean="0"/>
              <a:t>hPa</a:t>
            </a:r>
            <a:r>
              <a:rPr lang="ja-JP" altLang="en-US" sz="1600" b="1" dirty="0" smtClean="0"/>
              <a:t>面における風</a:t>
            </a:r>
            <a:r>
              <a:rPr lang="en-US" altLang="ja-JP" sz="1600" b="1" dirty="0" smtClean="0"/>
              <a:t>(m/s)</a:t>
            </a:r>
            <a:r>
              <a:rPr lang="ja-JP" altLang="en-US" sz="1600" b="1" dirty="0" smtClean="0"/>
              <a:t>と気温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℃</a:t>
            </a:r>
            <a:r>
              <a:rPr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835845" y="4667181"/>
            <a:ext cx="7678431" cy="1728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北太平洋上に</a:t>
            </a:r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高温偏差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が確認できる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↓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高気圧偏差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につながったか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56125" y="421769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01520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　風　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気温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4824" r="5152" b="6588"/>
          <a:stretch/>
        </p:blipFill>
        <p:spPr>
          <a:xfrm>
            <a:off x="277921" y="1157133"/>
            <a:ext cx="3831336" cy="26009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3802" y="809061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850hPa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4652" r="5394" b="6127"/>
          <a:stretch/>
        </p:blipFill>
        <p:spPr>
          <a:xfrm>
            <a:off x="323366" y="4205072"/>
            <a:ext cx="3860931" cy="26529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3802" y="3796358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300</a:t>
            </a:r>
            <a:r>
              <a:rPr lang="en-US" altLang="ja-JP" sz="1600" b="1" dirty="0" smtClean="0"/>
              <a:t>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63224" y="811966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500hPa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4672720" y="4174179"/>
            <a:ext cx="3841480" cy="2081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4549" r="5637" b="6392"/>
          <a:stretch/>
        </p:blipFill>
        <p:spPr>
          <a:xfrm>
            <a:off x="4572000" y="1147616"/>
            <a:ext cx="4042921" cy="261046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02830" y="6379673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lang="ja-JP" altLang="en-US" sz="1400" b="1" dirty="0">
                <a:latin typeface="+mn-ea"/>
              </a:rPr>
              <a:t>気温℃，風</a:t>
            </a:r>
            <a:r>
              <a:rPr lang="en-US" altLang="ja-JP" sz="1400" b="1" dirty="0" smtClean="0">
                <a:latin typeface="+mn-ea"/>
              </a:rPr>
              <a:t>m/s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92922" y="639539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73085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〇導入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▽シベリアの森林の消失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  <a:endParaRPr kumimoji="1" lang="ja-JP" altLang="en-US" sz="2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90201" y="1376895"/>
            <a:ext cx="8528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ロシアのシベリアでは火災や伐採などで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年間</a:t>
            </a:r>
            <a:r>
              <a:rPr lang="en-US" altLang="ja-JP" sz="2400" b="1" dirty="0">
                <a:ln>
                  <a:solidFill>
                    <a:sysClr val="windowText" lastClr="000000"/>
                  </a:solidFill>
                </a:ln>
              </a:rPr>
              <a:t>10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万㎢以上消失して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いる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（</a:t>
            </a:r>
            <a:r>
              <a:rPr lang="en-US" altLang="ja-JP" sz="2400" b="1" dirty="0" err="1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Hayasaka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b="1" dirty="0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Fukuda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2007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）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</a:endParaRPr>
          </a:p>
          <a:p>
            <a:endParaRPr lang="en-US" altLang="ja-JP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0201" y="2942245"/>
            <a:ext cx="78721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n>
                  <a:solidFill>
                    <a:sysClr val="windowText" lastClr="000000"/>
                  </a:solidFill>
                </a:ln>
              </a:rPr>
              <a:t>1998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年にシベリアで発生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した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森林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火災で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は</a:t>
            </a:r>
            <a:r>
              <a:rPr lang="en-US" altLang="ja-JP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1200</a:t>
            </a:r>
            <a:r>
              <a:rPr lang="ja-JP" altLang="en-US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㎢以上</a:t>
            </a:r>
            <a:r>
              <a:rPr lang="ja-JP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の森林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が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消失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（ 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気象庁</a:t>
            </a:r>
            <a:r>
              <a:rPr lang="en-US" altLang="ja-JP" sz="2400" b="1" dirty="0">
                <a:ln>
                  <a:solidFill>
                    <a:sysClr val="windowText" lastClr="000000"/>
                  </a:solidFill>
                </a:ln>
              </a:rPr>
              <a:t>HP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より ）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図 7" descr="[フリーイラスト素材] イラスト, 風景, 自然, 雪, 雪の結晶, &lt;strong&gt;森林&lt;/strong&gt;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6"/>
          <a:stretch/>
        </p:blipFill>
        <p:spPr>
          <a:xfrm>
            <a:off x="6511345" y="4293991"/>
            <a:ext cx="2545273" cy="204493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90201" y="4683526"/>
            <a:ext cx="73983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n>
                  <a:solidFill>
                    <a:sysClr val="windowText" lastClr="000000"/>
                  </a:solidFill>
                </a:ln>
              </a:rPr>
              <a:t>2015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年にシベリアで発生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した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森林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火災で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は</a:t>
            </a:r>
            <a:r>
              <a:rPr lang="ja-JP" altLang="en-US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約</a:t>
            </a:r>
            <a:r>
              <a:rPr lang="en-US" altLang="ja-JP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1000</a:t>
            </a:r>
            <a:r>
              <a:rPr lang="ja-JP" altLang="en-US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㎢</a:t>
            </a:r>
            <a:r>
              <a:rPr lang="ja-JP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もの森林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が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消失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（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気象庁</a:t>
            </a:r>
            <a:r>
              <a:rPr lang="en-US" altLang="ja-JP" sz="2400" b="1" dirty="0">
                <a:ln>
                  <a:solidFill>
                    <a:sysClr val="windowText" lastClr="000000"/>
                  </a:solidFill>
                </a:ln>
              </a:rPr>
              <a:t>HP</a:t>
            </a: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</a:rPr>
              <a:t>より）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307572" y="1582054"/>
            <a:ext cx="9958647" cy="373241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6625" y="1882034"/>
            <a:ext cx="9177250" cy="329447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いつ大規模にシベリアの森林が</a:t>
            </a:r>
            <a:endParaRPr lang="en-US" altLang="ja-JP" sz="4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ja-JP" altLang="en-US" sz="4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消失してもおかしくはない</a:t>
            </a:r>
            <a:r>
              <a:rPr lang="ja-JP" altLang="en-US" sz="4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！</a:t>
            </a:r>
            <a:endParaRPr lang="en-US" altLang="ja-JP" sz="4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▽アンサンブル平均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9682" r="5152" b="3726"/>
          <a:stretch/>
        </p:blipFill>
        <p:spPr>
          <a:xfrm>
            <a:off x="189556" y="3832948"/>
            <a:ext cx="8297240" cy="29625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48424" y="340192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熱フラックス</a:t>
            </a:r>
            <a:r>
              <a:rPr lang="ja-JP" altLang="en-US" b="1" dirty="0"/>
              <a:t>　</a:t>
            </a:r>
            <a:r>
              <a:rPr lang="ja-JP" altLang="en-US" b="1" dirty="0" smtClean="0"/>
              <a:t>アンサンブル平均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268" y="855130"/>
            <a:ext cx="709521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　他の期間でも同様のことが言えるのだろうか？</a:t>
            </a:r>
            <a:endParaRPr lang="en-US" altLang="ja-JP" sz="2000" b="1" dirty="0" smtClean="0"/>
          </a:p>
          <a:p>
            <a:endParaRPr lang="en-US" altLang="ja-JP" sz="2000" b="1" dirty="0" smtClean="0"/>
          </a:p>
          <a:p>
            <a:r>
              <a:rPr lang="ja-JP" altLang="en-US" sz="2400" b="1" dirty="0" smtClean="0"/>
              <a:t>→</a:t>
            </a:r>
            <a:r>
              <a:rPr lang="en-US" altLang="ja-JP" sz="2400" b="1" dirty="0" smtClean="0"/>
              <a:t>4</a:t>
            </a:r>
            <a:r>
              <a:rPr lang="ja-JP" altLang="en-US" sz="2400" b="1" dirty="0" smtClean="0"/>
              <a:t>月</a:t>
            </a:r>
            <a:r>
              <a:rPr lang="en-US" altLang="ja-JP" sz="2400" b="1" dirty="0"/>
              <a:t>23</a:t>
            </a:r>
            <a:r>
              <a:rPr lang="ja-JP" altLang="en-US" sz="2400" b="1" dirty="0" smtClean="0"/>
              <a:t>日～</a:t>
            </a:r>
            <a:r>
              <a:rPr lang="en-US" altLang="ja-JP" sz="2400" b="1" dirty="0" smtClean="0"/>
              <a:t>5</a:t>
            </a:r>
            <a:r>
              <a:rPr lang="ja-JP" altLang="en-US" sz="2400" b="1" dirty="0" smtClean="0"/>
              <a:t>月</a:t>
            </a:r>
            <a:r>
              <a:rPr lang="en-US" altLang="ja-JP" sz="2400" b="1" dirty="0"/>
              <a:t>7</a:t>
            </a:r>
            <a:r>
              <a:rPr lang="ja-JP" altLang="en-US" sz="2400" b="1" dirty="0" smtClean="0"/>
              <a:t>日（前）、</a:t>
            </a:r>
            <a:r>
              <a:rPr lang="en-US" altLang="ja-JP" sz="2400" b="1" dirty="0"/>
              <a:t>5</a:t>
            </a:r>
            <a:r>
              <a:rPr lang="ja-JP" altLang="en-US" sz="2400" b="1" dirty="0" smtClean="0"/>
              <a:t>月</a:t>
            </a:r>
            <a:r>
              <a:rPr lang="en-US" altLang="ja-JP" sz="2400" b="1" dirty="0"/>
              <a:t>8</a:t>
            </a:r>
            <a:r>
              <a:rPr lang="ja-JP" altLang="en-US" sz="2400" b="1" dirty="0" smtClean="0"/>
              <a:t>日～</a:t>
            </a:r>
            <a:r>
              <a:rPr lang="en-US" altLang="ja-JP" sz="2400" b="1" dirty="0"/>
              <a:t>23</a:t>
            </a:r>
            <a:r>
              <a:rPr lang="ja-JP" altLang="en-US" sz="2400" b="1" dirty="0" smtClean="0"/>
              <a:t>日（後）で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それぞれアンサンブル平均を行う。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（後）</a:t>
            </a:r>
            <a:r>
              <a:rPr lang="ja-JP" altLang="en-US" sz="2400" b="1" dirty="0" err="1" smtClean="0"/>
              <a:t>ー（前）を</a:t>
            </a:r>
            <a:r>
              <a:rPr lang="ja-JP" altLang="en-US" sz="2400" b="1" dirty="0" smtClean="0"/>
              <a:t>して熱フラックスが</a:t>
            </a:r>
            <a:endParaRPr lang="en-US" altLang="ja-JP" sz="2400" b="1" dirty="0" smtClean="0"/>
          </a:p>
          <a:p>
            <a:r>
              <a:rPr lang="ja-JP" altLang="en-US" sz="2400" b="1" dirty="0"/>
              <a:t>　増加</a:t>
            </a:r>
            <a:r>
              <a:rPr lang="ja-JP" altLang="en-US" sz="2400" b="1" dirty="0" smtClean="0"/>
              <a:t>したことによる影響を見る。</a:t>
            </a:r>
            <a:endParaRPr lang="en-US" altLang="ja-JP" sz="2400" b="1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816352" y="3825052"/>
            <a:ext cx="4343400" cy="2767955"/>
            <a:chOff x="2816352" y="3825052"/>
            <a:chExt cx="4343400" cy="2767955"/>
          </a:xfrm>
        </p:grpSpPr>
        <p:sp>
          <p:nvSpPr>
            <p:cNvPr id="11" name="正方形/長方形 10"/>
            <p:cNvSpPr/>
            <p:nvPr/>
          </p:nvSpPr>
          <p:spPr>
            <a:xfrm>
              <a:off x="2816352" y="3832948"/>
              <a:ext cx="2166626" cy="2760059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982978" y="3825052"/>
              <a:ext cx="2176774" cy="2767955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7749683" y="3463546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単位：</a:t>
            </a:r>
            <a:r>
              <a:rPr lang="en-US" altLang="ja-JP" sz="1600" b="1" dirty="0" smtClean="0"/>
              <a:t>W/</a:t>
            </a:r>
            <a:r>
              <a:rPr lang="ja-JP" altLang="en-US" sz="1600" b="1" dirty="0" smtClean="0"/>
              <a:t>㎡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660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 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 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日）ジオポテンシャル高度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9562" r="5273" b="5764"/>
          <a:stretch/>
        </p:blipFill>
        <p:spPr>
          <a:xfrm>
            <a:off x="4645152" y="1226721"/>
            <a:ext cx="4384048" cy="28317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9403" r="4908" b="5766"/>
          <a:stretch/>
        </p:blipFill>
        <p:spPr>
          <a:xfrm>
            <a:off x="158229" y="1216058"/>
            <a:ext cx="4413771" cy="28531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9498" y="853375"/>
            <a:ext cx="379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850hPa</a:t>
            </a:r>
            <a:r>
              <a:rPr kumimoji="1" lang="ja-JP" altLang="en-US" sz="2000" b="1" dirty="0" smtClean="0"/>
              <a:t>　ジオポテンシャル高度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3269" y="870689"/>
            <a:ext cx="379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30</a:t>
            </a:r>
            <a:r>
              <a:rPr kumimoji="1" lang="en-US" altLang="ja-JP" sz="2000" b="1" dirty="0" smtClean="0"/>
              <a:t>0hPa</a:t>
            </a:r>
            <a:r>
              <a:rPr kumimoji="1" lang="ja-JP" altLang="en-US" sz="2000" b="1" dirty="0" smtClean="0"/>
              <a:t>　ジオポテンシャル高度</a:t>
            </a:r>
            <a:endParaRPr kumimoji="1"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805936" y="4391083"/>
            <a:ext cx="7678431" cy="1918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北太平洋上に</a:t>
            </a:r>
            <a:r>
              <a:rPr kumimoji="1" lang="ja-JP" alt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低気圧偏差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ができている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↓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期間をずらすと異なる結果になる？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0838" y="643125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kumimoji="1" lang="en-US" altLang="ja-JP" sz="1400" b="1" dirty="0" smtClean="0"/>
              <a:t>m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8236" y="64518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29856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 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 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　風　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気温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73234" y="994504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300</a:t>
            </a:r>
            <a:r>
              <a:rPr lang="en-US" altLang="ja-JP" sz="1600" b="1" dirty="0" smtClean="0"/>
              <a:t>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0106" y="994504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85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9804" r="5208" b="5607"/>
          <a:stretch/>
        </p:blipFill>
        <p:spPr>
          <a:xfrm>
            <a:off x="4722270" y="1382382"/>
            <a:ext cx="4334348" cy="280059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9683" r="5567" b="5765"/>
          <a:stretch/>
        </p:blipFill>
        <p:spPr>
          <a:xfrm>
            <a:off x="111230" y="1382382"/>
            <a:ext cx="4323610" cy="280059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05936" y="4391083"/>
            <a:ext cx="7678431" cy="1918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低気圧偏差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のところが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低温偏差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になっている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↓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気温の偏差で気圧が変化する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02830" y="6379673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lang="ja-JP" altLang="en-US" sz="1400" b="1" dirty="0">
                <a:latin typeface="+mn-ea"/>
              </a:rPr>
              <a:t>気温℃，風</a:t>
            </a:r>
            <a:r>
              <a:rPr lang="en-US" altLang="ja-JP" sz="1400" b="1" dirty="0" smtClean="0">
                <a:latin typeface="+mn-ea"/>
              </a:rPr>
              <a:t>m/s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92922" y="639539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67109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 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 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日）　風　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気温　</a:t>
            </a:r>
            <a:endParaRPr lang="en-US" altLang="ja-JP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802" y="3891356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300</a:t>
            </a:r>
            <a:r>
              <a:rPr lang="en-US" altLang="ja-JP" sz="1600" b="1" dirty="0" smtClean="0"/>
              <a:t>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802" y="864524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85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2" r="-1031" b="5608"/>
          <a:stretch/>
        </p:blipFill>
        <p:spPr>
          <a:xfrm>
            <a:off x="132588" y="4238203"/>
            <a:ext cx="4256532" cy="26197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2" b="5765"/>
          <a:stretch/>
        </p:blipFill>
        <p:spPr>
          <a:xfrm>
            <a:off x="132588" y="1234141"/>
            <a:ext cx="4256532" cy="262615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00538" y="895587"/>
            <a:ext cx="266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50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</a:t>
            </a:r>
            <a:endParaRPr kumimoji="1" lang="ja-JP" altLang="en-US" sz="16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b="5765"/>
          <a:stretch/>
        </p:blipFill>
        <p:spPr>
          <a:xfrm>
            <a:off x="4579642" y="1239030"/>
            <a:ext cx="4280894" cy="26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4463692" y="3719057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単位：</a:t>
            </a:r>
            <a:r>
              <a:rPr lang="en-US" altLang="ja-JP" sz="1600" b="1" dirty="0" smtClean="0"/>
              <a:t>W/</a:t>
            </a:r>
            <a:r>
              <a:rPr lang="ja-JP" altLang="en-US" sz="1600" b="1" dirty="0" smtClean="0"/>
              <a:t>㎡</a:t>
            </a:r>
            <a:endParaRPr kumimoji="1" lang="ja-JP" altLang="en-US" sz="16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▽アンサンブル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476" r="5371" b="4581"/>
          <a:stretch/>
        </p:blipFill>
        <p:spPr>
          <a:xfrm>
            <a:off x="54864" y="1099348"/>
            <a:ext cx="5981481" cy="26247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9682" r="5152" b="3726"/>
          <a:stretch/>
        </p:blipFill>
        <p:spPr>
          <a:xfrm>
            <a:off x="189556" y="4023360"/>
            <a:ext cx="5846789" cy="277214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28120" y="36890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熱フラックス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8952" y="800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アルベド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89197" y="3022049"/>
            <a:ext cx="30059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アルベドが</a:t>
            </a:r>
            <a:r>
              <a:rPr kumimoji="1" lang="ja-JP" alt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高い</a:t>
            </a:r>
            <a:r>
              <a:rPr kumimoji="1" lang="ja-JP" altLang="en-US" sz="2000" b="1" dirty="0" smtClean="0"/>
              <a:t>ときは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熱</a:t>
            </a:r>
            <a:r>
              <a:rPr lang="ja-JP" altLang="en-US" sz="2000" b="1" dirty="0"/>
              <a:t>フラックス</a:t>
            </a:r>
            <a:r>
              <a:rPr lang="ja-JP" altLang="en-US" sz="2000" b="1" dirty="0" smtClean="0"/>
              <a:t>は</a:t>
            </a:r>
            <a:r>
              <a:rPr lang="ja-JP" altLang="en-US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減少傾向</a:t>
            </a:r>
            <a:endParaRPr lang="en-US" altLang="ja-JP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en-US" altLang="ja-JP" sz="2000" b="1" dirty="0"/>
          </a:p>
          <a:p>
            <a:r>
              <a:rPr lang="ja-JP" altLang="en-US" sz="2000" b="1" dirty="0" smtClean="0"/>
              <a:t>アルベドが</a:t>
            </a:r>
            <a:r>
              <a:rPr lang="ja-JP" altLang="en-US" sz="2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低い</a:t>
            </a:r>
            <a:r>
              <a:rPr lang="ja-JP" altLang="en-US" sz="2000" b="1" dirty="0" smtClean="0"/>
              <a:t>ときは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熱</a:t>
            </a:r>
            <a:r>
              <a:rPr kumimoji="1" lang="ja-JP" altLang="en-US" sz="2000" b="1" dirty="0"/>
              <a:t>フラックス</a:t>
            </a:r>
            <a:r>
              <a:rPr kumimoji="1" lang="ja-JP" altLang="en-US" sz="2000" b="1" dirty="0" smtClean="0"/>
              <a:t>が</a:t>
            </a:r>
            <a:r>
              <a:rPr kumimoji="1" lang="ja-JP" altLang="en-US" sz="2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増加傾向</a:t>
            </a:r>
            <a:endParaRPr kumimoji="1" lang="ja-JP" altLang="en-US" sz="20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078210" y="1135423"/>
            <a:ext cx="4185430" cy="5476618"/>
            <a:chOff x="2078210" y="1135423"/>
            <a:chExt cx="4185430" cy="5476618"/>
          </a:xfrm>
        </p:grpSpPr>
        <p:sp>
          <p:nvSpPr>
            <p:cNvPr id="12" name="正方形/長方形 11"/>
            <p:cNvSpPr/>
            <p:nvPr/>
          </p:nvSpPr>
          <p:spPr>
            <a:xfrm>
              <a:off x="2078210" y="1135423"/>
              <a:ext cx="1555828" cy="5476618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3045604" y="1947672"/>
              <a:ext cx="3218036" cy="10743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3634038" y="1099348"/>
            <a:ext cx="2444624" cy="5476618"/>
            <a:chOff x="3634038" y="1099348"/>
            <a:chExt cx="2444624" cy="5476618"/>
          </a:xfrm>
        </p:grpSpPr>
        <p:sp>
          <p:nvSpPr>
            <p:cNvPr id="11" name="正方形/長方形 10"/>
            <p:cNvSpPr/>
            <p:nvPr/>
          </p:nvSpPr>
          <p:spPr>
            <a:xfrm>
              <a:off x="3634038" y="1099348"/>
              <a:ext cx="1699437" cy="5476618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5189866" y="4484617"/>
              <a:ext cx="888796" cy="124867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4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▽アンサンブル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9163" r="5041" b="4723"/>
          <a:stretch/>
        </p:blipFill>
        <p:spPr>
          <a:xfrm>
            <a:off x="0" y="1186986"/>
            <a:ext cx="5981481" cy="26111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476" r="5371" b="4581"/>
          <a:stretch/>
        </p:blipFill>
        <p:spPr>
          <a:xfrm>
            <a:off x="0" y="4151942"/>
            <a:ext cx="5981481" cy="26247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63758" y="38714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アルベド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2926" y="8461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雪</a:t>
            </a:r>
            <a:r>
              <a:rPr lang="ja-JP" altLang="en-US" b="1" dirty="0" smtClean="0"/>
              <a:t>の被覆率</a:t>
            </a:r>
            <a:endParaRPr kumimoji="1" lang="ja-JP" altLang="en-US" b="1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277970" y="984975"/>
            <a:ext cx="2866030" cy="2606722"/>
          </a:xfrm>
          <a:prstGeom prst="wedgeRoundRectCallout">
            <a:avLst>
              <a:gd name="adj1" fmla="val -59903"/>
              <a:gd name="adj2" fmla="val -202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</a:rPr>
              <a:t>Snow cover</a:t>
            </a:r>
            <a:r>
              <a:rPr kumimoji="1" lang="ja-JP" altLang="en-US" sz="2000" b="1" dirty="0" smtClean="0">
                <a:solidFill>
                  <a:srgbClr val="002060"/>
                </a:solidFill>
              </a:rPr>
              <a:t>は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</a:rPr>
              <a:t>1</a:t>
            </a:r>
            <a:r>
              <a:rPr kumimoji="1" lang="ja-JP" altLang="en-US" sz="2000" b="1" dirty="0" smtClean="0">
                <a:solidFill>
                  <a:srgbClr val="002060"/>
                </a:solidFill>
              </a:rPr>
              <a:t>グリットの中で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どれだけ雪に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覆われているか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比率で表したもの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81481" y="4511159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グラフの形がほぼ一致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→アル</a:t>
            </a:r>
            <a:r>
              <a:rPr lang="ja-JP" altLang="en-US" sz="2400" b="1" dirty="0" err="1" smtClean="0"/>
              <a:t>べ</a:t>
            </a:r>
            <a:r>
              <a:rPr lang="ja-JP" altLang="en-US" sz="2400" b="1" dirty="0" smtClean="0"/>
              <a:t>ドの変化は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u="sng" dirty="0" smtClean="0"/>
              <a:t>雪に依存</a:t>
            </a:r>
            <a:r>
              <a:rPr lang="ja-JP" altLang="en-US" sz="2400" b="1" dirty="0" smtClean="0"/>
              <a:t>している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77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二等辺三角形 65"/>
          <p:cNvSpPr/>
          <p:nvPr/>
        </p:nvSpPr>
        <p:spPr>
          <a:xfrm>
            <a:off x="8769527" y="6444762"/>
            <a:ext cx="259673" cy="301384"/>
          </a:xfrm>
          <a:prstGeom prst="triangle">
            <a:avLst>
              <a:gd name="adj" fmla="val 98837"/>
            </a:avLst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677187" y="639539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10</a:t>
            </a:r>
            <a:endParaRPr kumimoji="1" lang="ja-JP" altLang="en-US" sz="2000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02854" y="792802"/>
            <a:ext cx="8684080" cy="5273794"/>
            <a:chOff x="1703065" y="1727942"/>
            <a:chExt cx="7088190" cy="4278400"/>
          </a:xfrm>
          <a:scene3d>
            <a:camera prst="perspectiveAbove"/>
            <a:lightRig rig="threePt" dir="t"/>
          </a:scene3d>
        </p:grpSpPr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21217" r="93965" b="17370"/>
            <a:stretch/>
          </p:blipFill>
          <p:spPr>
            <a:xfrm>
              <a:off x="1703065" y="1735305"/>
              <a:ext cx="417022" cy="4271037"/>
            </a:xfrm>
            <a:prstGeom prst="rect">
              <a:avLst/>
            </a:prstGeom>
            <a:sp3d z="-114300">
              <a:bevelT w="165100" prst="coolSlant"/>
            </a:sp3d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2" t="21217" r="3460" b="17370"/>
            <a:stretch/>
          </p:blipFill>
          <p:spPr>
            <a:xfrm>
              <a:off x="2078182" y="1727942"/>
              <a:ext cx="6713073" cy="4271037"/>
            </a:xfrm>
            <a:prstGeom prst="rect">
              <a:avLst/>
            </a:prstGeom>
            <a:sp3d z="-114300">
              <a:bevelT w="165100" prst="coolSlant"/>
            </a:sp3d>
          </p:spPr>
        </p:pic>
      </p:grpSp>
      <p:grpSp>
        <p:nvGrpSpPr>
          <p:cNvPr id="19" name="グループ化 18"/>
          <p:cNvGrpSpPr/>
          <p:nvPr/>
        </p:nvGrpSpPr>
        <p:grpSpPr>
          <a:xfrm>
            <a:off x="1959260" y="2608736"/>
            <a:ext cx="1113191" cy="921022"/>
            <a:chOff x="2848636" y="3480288"/>
            <a:chExt cx="1113191" cy="921022"/>
          </a:xfrm>
        </p:grpSpPr>
        <p:pic>
          <p:nvPicPr>
            <p:cNvPr id="15" name="図 14" descr="[フリーイラスト素材] クリップアート, 自然, &lt;strong&gt;木&lt;/strong&gt; / 樹木 ID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48636" y="3604846"/>
              <a:ext cx="397587" cy="553916"/>
            </a:xfrm>
            <a:prstGeom prst="rect">
              <a:avLst/>
            </a:prstGeom>
          </p:spPr>
        </p:pic>
        <p:pic>
          <p:nvPicPr>
            <p:cNvPr id="17" name="図 16" descr="[フリーイラスト素材] クリップアート, 自然, &lt;strong&gt;木&lt;/strong&gt; / 樹木 ID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05835" y="3480288"/>
              <a:ext cx="397587" cy="553916"/>
            </a:xfrm>
            <a:prstGeom prst="rect">
              <a:avLst/>
            </a:prstGeom>
          </p:spPr>
        </p:pic>
        <p:pic>
          <p:nvPicPr>
            <p:cNvPr id="18" name="図 17" descr="[フリーイラスト素材] クリップアート, 自然, &lt;strong&gt;木&lt;/strong&gt; / 樹木 ID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64240" y="3845170"/>
              <a:ext cx="397587" cy="553916"/>
            </a:xfrm>
            <a:prstGeom prst="rect">
              <a:avLst/>
            </a:prstGeom>
          </p:spPr>
        </p:pic>
        <p:pic>
          <p:nvPicPr>
            <p:cNvPr id="16" name="図 15" descr="[フリーイラスト素材] クリップアート, 自然, &lt;strong&gt;木&lt;/strong&gt; / 樹木 ID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72128" y="3916214"/>
              <a:ext cx="348190" cy="485096"/>
            </a:xfrm>
            <a:prstGeom prst="rect">
              <a:avLst/>
            </a:prstGeom>
          </p:spPr>
        </p:pic>
      </p:grpSp>
      <p:pic>
        <p:nvPicPr>
          <p:cNvPr id="20" name="図 19" descr="&lt;strong&gt;草原&lt;/strong&gt; - GATAG｜フリー画像・写真素材集 4.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42" y="2887055"/>
            <a:ext cx="1026444" cy="679618"/>
          </a:xfrm>
          <a:prstGeom prst="rect">
            <a:avLst/>
          </a:prstGeom>
        </p:spPr>
      </p:pic>
      <p:grpSp>
        <p:nvGrpSpPr>
          <p:cNvPr id="62" name="グループ化 61"/>
          <p:cNvGrpSpPr/>
          <p:nvPr/>
        </p:nvGrpSpPr>
        <p:grpSpPr>
          <a:xfrm>
            <a:off x="1971627" y="1660360"/>
            <a:ext cx="2279821" cy="1463563"/>
            <a:chOff x="3065480" y="2106931"/>
            <a:chExt cx="2536354" cy="1568405"/>
          </a:xfrm>
        </p:grpSpPr>
        <p:cxnSp>
          <p:nvCxnSpPr>
            <p:cNvPr id="42" name="直線コネクタ 41"/>
            <p:cNvCxnSpPr/>
            <p:nvPr/>
          </p:nvCxnSpPr>
          <p:spPr>
            <a:xfrm flipH="1">
              <a:off x="3065480" y="2106931"/>
              <a:ext cx="1452402" cy="15684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>
              <a:off x="4149432" y="2106931"/>
              <a:ext cx="1452402" cy="15684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64"/>
          <p:cNvGrpSpPr/>
          <p:nvPr/>
        </p:nvGrpSpPr>
        <p:grpSpPr>
          <a:xfrm>
            <a:off x="202854" y="352424"/>
            <a:ext cx="3679933" cy="3080864"/>
            <a:chOff x="983974" y="752049"/>
            <a:chExt cx="4249410" cy="3269012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983974" y="752049"/>
              <a:ext cx="1279933" cy="1136470"/>
              <a:chOff x="615462" y="833007"/>
              <a:chExt cx="1279933" cy="1136470"/>
            </a:xfrm>
          </p:grpSpPr>
          <p:sp>
            <p:nvSpPr>
              <p:cNvPr id="23" name="二等辺三角形 22"/>
              <p:cNvSpPr/>
              <p:nvPr/>
            </p:nvSpPr>
            <p:spPr>
              <a:xfrm rot="10800000">
                <a:off x="1159054" y="1727941"/>
                <a:ext cx="167054" cy="241536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二等辺三角形 24"/>
              <p:cNvSpPr/>
              <p:nvPr/>
            </p:nvSpPr>
            <p:spPr>
              <a:xfrm rot="16200000" flipH="1">
                <a:off x="645408" y="1261284"/>
                <a:ext cx="185877" cy="245770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二等辺三角形 25"/>
              <p:cNvSpPr/>
              <p:nvPr/>
            </p:nvSpPr>
            <p:spPr>
              <a:xfrm rot="7712106">
                <a:off x="1538501" y="1609217"/>
                <a:ext cx="173921" cy="246743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二等辺三角形 28"/>
              <p:cNvSpPr/>
              <p:nvPr/>
            </p:nvSpPr>
            <p:spPr>
              <a:xfrm rot="13069017">
                <a:off x="798928" y="1626895"/>
                <a:ext cx="182392" cy="241850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ローチャート: 結合子 29"/>
              <p:cNvSpPr/>
              <p:nvPr/>
            </p:nvSpPr>
            <p:spPr>
              <a:xfrm>
                <a:off x="998097" y="1131808"/>
                <a:ext cx="518746" cy="509953"/>
              </a:xfrm>
              <a:prstGeom prst="flowChartConnector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二等辺三角形 30"/>
              <p:cNvSpPr/>
              <p:nvPr/>
            </p:nvSpPr>
            <p:spPr>
              <a:xfrm>
                <a:off x="1191246" y="833007"/>
                <a:ext cx="167054" cy="219808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二等辺三角形 31"/>
              <p:cNvSpPr/>
              <p:nvPr/>
            </p:nvSpPr>
            <p:spPr>
              <a:xfrm rot="5400000">
                <a:off x="1683202" y="1264915"/>
                <a:ext cx="185879" cy="238507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二等辺三角形 32"/>
              <p:cNvSpPr/>
              <p:nvPr/>
            </p:nvSpPr>
            <p:spPr>
              <a:xfrm rot="18713077">
                <a:off x="830783" y="895884"/>
                <a:ext cx="173206" cy="250640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二等辺三角形 33"/>
              <p:cNvSpPr/>
              <p:nvPr/>
            </p:nvSpPr>
            <p:spPr>
              <a:xfrm rot="2473736">
                <a:off x="1569954" y="910805"/>
                <a:ext cx="174744" cy="259177"/>
              </a:xfrm>
              <a:prstGeom prst="triangl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>
              <a:off x="1582009" y="2033112"/>
              <a:ext cx="3651375" cy="1987949"/>
              <a:chOff x="1582009" y="2033112"/>
              <a:chExt cx="3651375" cy="1987949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>
                <a:off x="1582009" y="2056376"/>
                <a:ext cx="1477107" cy="16339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1972170" y="2053111"/>
                <a:ext cx="1477107" cy="16339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2326927" y="2033112"/>
                <a:ext cx="1477107" cy="16339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675319" y="2049846"/>
                <a:ext cx="1477107" cy="16339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>
                <a:off x="3780982" y="2089126"/>
                <a:ext cx="1452402" cy="156840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3471865" y="3709887"/>
                <a:ext cx="307962" cy="311174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グループ化 66"/>
          <p:cNvGrpSpPr/>
          <p:nvPr/>
        </p:nvGrpSpPr>
        <p:grpSpPr>
          <a:xfrm>
            <a:off x="1999898" y="3151181"/>
            <a:ext cx="1277231" cy="318538"/>
            <a:chOff x="3091155" y="3707873"/>
            <a:chExt cx="1394699" cy="318538"/>
          </a:xfrm>
        </p:grpSpPr>
        <p:cxnSp>
          <p:nvCxnSpPr>
            <p:cNvPr id="60" name="直線コネクタ 59"/>
            <p:cNvCxnSpPr/>
            <p:nvPr/>
          </p:nvCxnSpPr>
          <p:spPr>
            <a:xfrm>
              <a:off x="4177892" y="3707873"/>
              <a:ext cx="307962" cy="311174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091155" y="3715237"/>
              <a:ext cx="307962" cy="311174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正方形/長方形 70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〇まとめ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978076" y="2482310"/>
            <a:ext cx="1885216" cy="1175524"/>
            <a:chOff x="1978076" y="2482310"/>
            <a:chExt cx="1885216" cy="1175524"/>
          </a:xfrm>
        </p:grpSpPr>
        <p:pic>
          <p:nvPicPr>
            <p:cNvPr id="13" name="図 12" descr="Photo gratuite: Neige, Hiver, Paysage, Nature, Gel - Image gratuite sur Pixabay - 830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76" y="2915478"/>
              <a:ext cx="1131209" cy="742356"/>
            </a:xfrm>
            <a:prstGeom prst="rect">
              <a:avLst/>
            </a:prstGeom>
          </p:spPr>
        </p:pic>
        <p:pic>
          <p:nvPicPr>
            <p:cNvPr id="3" name="図 2" descr="&lt;strong&gt;雪&lt;/strong&gt; - GATAG｜フリー素材集 壱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783" y="2482310"/>
              <a:ext cx="933509" cy="904337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409472" y="1894033"/>
            <a:ext cx="4388163" cy="1637157"/>
            <a:chOff x="409472" y="1894033"/>
            <a:chExt cx="4388163" cy="1637157"/>
          </a:xfrm>
        </p:grpSpPr>
        <p:sp>
          <p:nvSpPr>
            <p:cNvPr id="73" name="楕円 72"/>
            <p:cNvSpPr/>
            <p:nvPr/>
          </p:nvSpPr>
          <p:spPr>
            <a:xfrm>
              <a:off x="2761183" y="2736801"/>
              <a:ext cx="2036452" cy="794389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温</a:t>
              </a:r>
              <a:endParaRPr kumimoji="1" lang="ja-JP" altLang="en-US" sz="3200" b="1" dirty="0"/>
            </a:p>
          </p:txBody>
        </p:sp>
        <p:sp>
          <p:nvSpPr>
            <p:cNvPr id="74" name="楕円 73"/>
            <p:cNvSpPr/>
            <p:nvPr/>
          </p:nvSpPr>
          <p:spPr>
            <a:xfrm>
              <a:off x="441403" y="2736801"/>
              <a:ext cx="2036452" cy="79438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冷</a:t>
              </a:r>
              <a:endParaRPr kumimoji="1" lang="ja-JP" altLang="en-US" sz="3200" b="1" dirty="0"/>
            </a:p>
          </p:txBody>
        </p:sp>
        <p:sp>
          <p:nvSpPr>
            <p:cNvPr id="75" name="下矢印 74"/>
            <p:cNvSpPr/>
            <p:nvPr/>
          </p:nvSpPr>
          <p:spPr>
            <a:xfrm>
              <a:off x="1013058" y="2450992"/>
              <a:ext cx="901616" cy="624369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6" name="楕円 75"/>
            <p:cNvSpPr/>
            <p:nvPr/>
          </p:nvSpPr>
          <p:spPr>
            <a:xfrm>
              <a:off x="409472" y="1894033"/>
              <a:ext cx="2100314" cy="79438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温</a:t>
              </a:r>
              <a:endParaRPr kumimoji="1" lang="ja-JP" altLang="en-US" sz="3200" b="1" dirty="0"/>
            </a:p>
          </p:txBody>
        </p:sp>
        <p:sp>
          <p:nvSpPr>
            <p:cNvPr id="77" name="下矢印 76"/>
            <p:cNvSpPr/>
            <p:nvPr/>
          </p:nvSpPr>
          <p:spPr>
            <a:xfrm rot="10800000">
              <a:off x="3328601" y="2369447"/>
              <a:ext cx="901616" cy="624369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楕円 77"/>
            <p:cNvSpPr/>
            <p:nvPr/>
          </p:nvSpPr>
          <p:spPr>
            <a:xfrm>
              <a:off x="2761183" y="1894033"/>
              <a:ext cx="2036452" cy="79438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冷</a:t>
              </a:r>
              <a:endParaRPr kumimoji="1" lang="ja-JP" altLang="en-US" sz="3200" b="1" dirty="0"/>
            </a:p>
          </p:txBody>
        </p:sp>
        <p:sp>
          <p:nvSpPr>
            <p:cNvPr id="79" name="楕円 78"/>
            <p:cNvSpPr/>
            <p:nvPr/>
          </p:nvSpPr>
          <p:spPr>
            <a:xfrm>
              <a:off x="2141231" y="2254847"/>
              <a:ext cx="955914" cy="9202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>
                <a:schemeClr val="accent1"/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chemeClr val="accent1">
                      <a:lumMod val="50000"/>
                    </a:schemeClr>
                  </a:solidFill>
                </a:rPr>
                <a:t>？</a:t>
              </a:r>
              <a:endParaRPr kumimoji="1" lang="ja-JP" altLang="en-US" sz="3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043997" y="1107430"/>
            <a:ext cx="4643293" cy="3215049"/>
            <a:chOff x="3015421" y="1110720"/>
            <a:chExt cx="4643293" cy="3215049"/>
          </a:xfrm>
        </p:grpSpPr>
        <p:sp>
          <p:nvSpPr>
            <p:cNvPr id="80" name="円/楕円 26"/>
            <p:cNvSpPr/>
            <p:nvPr/>
          </p:nvSpPr>
          <p:spPr>
            <a:xfrm>
              <a:off x="5938284" y="1941947"/>
              <a:ext cx="1720430" cy="1658836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/>
                <a:t>低</a:t>
              </a:r>
              <a:endParaRPr kumimoji="1" lang="ja-JP" altLang="en-US" sz="3200" b="1" dirty="0"/>
            </a:p>
          </p:txBody>
        </p:sp>
        <p:sp>
          <p:nvSpPr>
            <p:cNvPr id="81" name="円/楕円 11"/>
            <p:cNvSpPr/>
            <p:nvPr/>
          </p:nvSpPr>
          <p:spPr>
            <a:xfrm>
              <a:off x="4174197" y="1110720"/>
              <a:ext cx="1892444" cy="1636676"/>
            </a:xfrm>
            <a:prstGeom prst="ellipse">
              <a:avLst/>
            </a:prstGeom>
            <a:solidFill>
              <a:srgbClr val="FF0000">
                <a:alpha val="6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/>
                <a:t>高</a:t>
              </a:r>
              <a:endParaRPr kumimoji="1" lang="ja-JP" altLang="en-US" sz="3200" b="1" dirty="0"/>
            </a:p>
          </p:txBody>
        </p:sp>
        <p:sp>
          <p:nvSpPr>
            <p:cNvPr id="82" name="円/楕円 26"/>
            <p:cNvSpPr/>
            <p:nvPr/>
          </p:nvSpPr>
          <p:spPr>
            <a:xfrm>
              <a:off x="3015421" y="2813234"/>
              <a:ext cx="1566022" cy="1512535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/>
                <a:t>低</a:t>
              </a:r>
              <a:endParaRPr kumimoji="1" lang="ja-JP" altLang="en-US" sz="3200" b="1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2437" y="3787018"/>
            <a:ext cx="9019125" cy="2872531"/>
            <a:chOff x="47420" y="3571071"/>
            <a:chExt cx="9019125" cy="2872531"/>
          </a:xfrm>
        </p:grpSpPr>
        <p:sp>
          <p:nvSpPr>
            <p:cNvPr id="58" name="角丸四角形 57"/>
            <p:cNvSpPr/>
            <p:nvPr/>
          </p:nvSpPr>
          <p:spPr>
            <a:xfrm>
              <a:off x="114300" y="3650712"/>
              <a:ext cx="8952245" cy="2792890"/>
            </a:xfrm>
            <a:prstGeom prst="roundRect">
              <a:avLst/>
            </a:prstGeom>
            <a:solidFill>
              <a:srgbClr val="FFEBFA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 smtClean="0">
                  <a:solidFill>
                    <a:schemeClr val="tx1"/>
                  </a:solidFill>
                </a:rPr>
                <a:t>シベリアの植生を変えることで</a:t>
              </a:r>
              <a:endParaRPr kumimoji="1" lang="en-US" altLang="ja-JP" sz="4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4000" b="1" dirty="0">
                  <a:solidFill>
                    <a:schemeClr val="tx1"/>
                  </a:solidFill>
                </a:rPr>
                <a:t>ジェット</a:t>
              </a:r>
              <a:r>
                <a:rPr lang="ja-JP" altLang="en-US" sz="4000" b="1" dirty="0" smtClean="0">
                  <a:solidFill>
                    <a:schemeClr val="tx1"/>
                  </a:solidFill>
                </a:rPr>
                <a:t>の蛇行に影響を</a:t>
              </a:r>
              <a:endParaRPr lang="en-US" altLang="ja-JP" sz="4000" b="1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4000" b="1" dirty="0" smtClean="0">
                  <a:solidFill>
                    <a:schemeClr val="tx1"/>
                  </a:solidFill>
                </a:rPr>
                <a:t>与えることを示唆した</a:t>
              </a:r>
              <a:endParaRPr kumimoji="1" lang="en-US" altLang="ja-JP" sz="4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20637698">
              <a:off x="47420" y="3571071"/>
              <a:ext cx="16482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NEW!</a:t>
              </a:r>
              <a:endPara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9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9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22465" y="99693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 smtClean="0"/>
              <a:t>1</a:t>
            </a:r>
            <a:r>
              <a:rPr kumimoji="1" lang="ja-JP" altLang="en-US" b="1" dirty="0" smtClean="0"/>
              <a:t>日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6162" y="99693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 smtClean="0"/>
              <a:t>10</a:t>
            </a:r>
            <a:r>
              <a:rPr kumimoji="1" lang="ja-JP" altLang="en-US" b="1" dirty="0" smtClean="0"/>
              <a:t>日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9313" y="99693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月</a:t>
            </a:r>
            <a:r>
              <a:rPr lang="en-US" altLang="ja-JP" b="1" dirty="0"/>
              <a:t>5</a:t>
            </a:r>
            <a:r>
              <a:rPr kumimoji="1" lang="ja-JP" altLang="en-US" b="1" dirty="0" smtClean="0"/>
              <a:t>日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3956" y="388294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 smtClean="0"/>
              <a:t>15</a:t>
            </a:r>
            <a:r>
              <a:rPr kumimoji="1" lang="ja-JP" altLang="en-US" b="1" dirty="0" smtClean="0"/>
              <a:t>日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4795" y="387201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 smtClean="0"/>
              <a:t>20</a:t>
            </a:r>
            <a:r>
              <a:rPr kumimoji="1" lang="ja-JP" altLang="en-US" b="1" dirty="0" smtClean="0"/>
              <a:t>日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65634" y="388294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</a:t>
            </a:r>
            <a:r>
              <a:rPr kumimoji="1" lang="ja-JP" altLang="en-US" b="1" dirty="0" smtClean="0"/>
              <a:t>月</a:t>
            </a:r>
            <a:r>
              <a:rPr lang="en-US" altLang="ja-JP" b="1" dirty="0" smtClean="0"/>
              <a:t>25</a:t>
            </a:r>
            <a:r>
              <a:rPr lang="ja-JP" altLang="en-US" b="1" dirty="0"/>
              <a:t>日</a:t>
            </a:r>
            <a:endParaRPr kumimoji="1" lang="ja-JP" altLang="en-US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19174" r="5272" b="5867"/>
          <a:stretch/>
        </p:blipFill>
        <p:spPr>
          <a:xfrm>
            <a:off x="6166115" y="1429475"/>
            <a:ext cx="2937484" cy="2292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9729" r="5371" b="5436"/>
          <a:stretch/>
        </p:blipFill>
        <p:spPr>
          <a:xfrm>
            <a:off x="0" y="4288536"/>
            <a:ext cx="3078339" cy="24231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9291" r="5371" b="6294"/>
          <a:stretch/>
        </p:blipFill>
        <p:spPr>
          <a:xfrm>
            <a:off x="3108960" y="4288536"/>
            <a:ext cx="3026534" cy="241401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9611" r="5372" b="5436"/>
          <a:stretch/>
        </p:blipFill>
        <p:spPr>
          <a:xfrm>
            <a:off x="6166115" y="4297680"/>
            <a:ext cx="2937484" cy="24140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9706" r="5403" b="6122"/>
          <a:stretch/>
        </p:blipFill>
        <p:spPr>
          <a:xfrm>
            <a:off x="-1" y="1446929"/>
            <a:ext cx="3078339" cy="227467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9626" r="5289" b="6122"/>
          <a:stretch/>
        </p:blipFill>
        <p:spPr>
          <a:xfrm>
            <a:off x="3108960" y="1446929"/>
            <a:ext cx="3026534" cy="226583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300hPa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面　ジオポテンシャル高度　偏差　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CTL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月月平均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31520" y="2467251"/>
            <a:ext cx="7946136" cy="2670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気圧の波を弱めるように偏差ができている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↓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ジェットを弱める働きをする？？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〇参考引用文献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1480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463" y="1317085"/>
            <a:ext cx="77275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dirty="0" smtClean="0"/>
              <a:t>・</a:t>
            </a:r>
            <a:r>
              <a:rPr lang="en-US" altLang="ja-JP" dirty="0" smtClean="0"/>
              <a:t>H</a:t>
            </a:r>
            <a:r>
              <a:rPr lang="en-US" altLang="ja-JP" dirty="0"/>
              <a:t>. </a:t>
            </a:r>
            <a:r>
              <a:rPr lang="en-US" altLang="ja-JP" dirty="0" err="1"/>
              <a:t>Hayasaka</a:t>
            </a:r>
            <a:r>
              <a:rPr lang="en-US" altLang="ja-JP" dirty="0"/>
              <a:t>, M. Fukuda, K. </a:t>
            </a:r>
            <a:r>
              <a:rPr lang="en-US" altLang="ja-JP" dirty="0" err="1"/>
              <a:t>kushida</a:t>
            </a:r>
            <a:r>
              <a:rPr lang="en-US" altLang="ja-JP" dirty="0"/>
              <a:t>, 2007: Recent Large-scale Forest Fires in Boreal Forests and Climate Change -Discussion Based on Forest Fire and Weather Data in Alaska and Sakha-, </a:t>
            </a:r>
            <a:r>
              <a:rPr lang="en-US" altLang="ja-JP" i="1" dirty="0"/>
              <a:t>Bulletin of Japan Association for Fire Science and Engineering</a:t>
            </a:r>
            <a:r>
              <a:rPr lang="en-US" altLang="ja-JP" dirty="0"/>
              <a:t>,</a:t>
            </a:r>
            <a:r>
              <a:rPr lang="en-US" altLang="ja-JP" b="1" dirty="0"/>
              <a:t> vol.57</a:t>
            </a:r>
            <a:r>
              <a:rPr lang="en-US" altLang="ja-JP" dirty="0"/>
              <a:t>, No3, P45-51</a:t>
            </a:r>
            <a:endParaRPr lang="ja-JP" altLang="ja-JP" dirty="0"/>
          </a:p>
          <a:p>
            <a:pPr lvl="0"/>
            <a:endParaRPr lang="en-US" altLang="ja-JP" dirty="0" smtClean="0"/>
          </a:p>
          <a:p>
            <a:pPr lvl="0"/>
            <a:r>
              <a:rPr lang="ja-JP" altLang="en-US" dirty="0" smtClean="0"/>
              <a:t>・</a:t>
            </a:r>
            <a:r>
              <a:rPr lang="en-US" altLang="ja-JP" dirty="0" smtClean="0"/>
              <a:t>K</a:t>
            </a:r>
            <a:r>
              <a:rPr lang="en-US" altLang="ja-JP" dirty="0"/>
              <a:t>. Snyder, C. </a:t>
            </a:r>
            <a:r>
              <a:rPr lang="en-US" altLang="ja-JP" dirty="0" err="1"/>
              <a:t>Delire</a:t>
            </a:r>
            <a:r>
              <a:rPr lang="en-US" altLang="ja-JP" dirty="0"/>
              <a:t>, J. A. Foley 2004: </a:t>
            </a:r>
            <a:r>
              <a:rPr lang="en-US" altLang="ja-JP" dirty="0" err="1"/>
              <a:t>Evaluaating</a:t>
            </a:r>
            <a:r>
              <a:rPr lang="en-US" altLang="ja-JP" dirty="0"/>
              <a:t> the influence of different vegetation biomes on the global climate,</a:t>
            </a:r>
            <a:r>
              <a:rPr lang="en-US" altLang="ja-JP" b="1" dirty="0"/>
              <a:t> </a:t>
            </a:r>
            <a:r>
              <a:rPr lang="en-US" altLang="ja-JP" i="1" dirty="0"/>
              <a:t>Climate Dynamics</a:t>
            </a:r>
            <a:r>
              <a:rPr lang="ja-JP" altLang="ja-JP" dirty="0"/>
              <a:t>（</a:t>
            </a:r>
            <a:r>
              <a:rPr lang="en-US" altLang="ja-JP" dirty="0"/>
              <a:t>2004</a:t>
            </a:r>
            <a:r>
              <a:rPr lang="ja-JP" altLang="ja-JP" dirty="0"/>
              <a:t>）</a:t>
            </a:r>
            <a:r>
              <a:rPr lang="en-US" altLang="ja-JP" dirty="0"/>
              <a:t>,</a:t>
            </a:r>
            <a:r>
              <a:rPr lang="en-US" altLang="ja-JP" b="1" dirty="0"/>
              <a:t> 23</a:t>
            </a:r>
            <a:r>
              <a:rPr lang="en-US" altLang="ja-JP" dirty="0"/>
              <a:t>: 279-302</a:t>
            </a:r>
            <a:endParaRPr lang="ja-JP" altLang="ja-JP" dirty="0"/>
          </a:p>
          <a:p>
            <a:pPr lvl="0"/>
            <a:endParaRPr lang="en-US" altLang="ja-JP" dirty="0" smtClean="0"/>
          </a:p>
          <a:p>
            <a:pPr lvl="0"/>
            <a:r>
              <a:rPr lang="ja-JP" altLang="en-US" dirty="0" smtClean="0"/>
              <a:t>・</a:t>
            </a:r>
            <a:r>
              <a:rPr lang="en-US" altLang="ja-JP" dirty="0" smtClean="0"/>
              <a:t>Simmons</a:t>
            </a:r>
            <a:r>
              <a:rPr lang="en-US" altLang="ja-JP" dirty="0"/>
              <a:t>, A., C. </a:t>
            </a:r>
            <a:r>
              <a:rPr lang="en-US" altLang="ja-JP" dirty="0" err="1"/>
              <a:t>Uppala</a:t>
            </a:r>
            <a:r>
              <a:rPr lang="en-US" altLang="ja-JP" dirty="0"/>
              <a:t>, D. Dee, and S. Kobayashi,: ERA- Interim: New ECMWF reanalysis products from 1989 onwards. </a:t>
            </a:r>
            <a:r>
              <a:rPr lang="en-US" altLang="ja-JP" i="1" dirty="0"/>
              <a:t>ECMWF Newsletter</a:t>
            </a:r>
            <a:r>
              <a:rPr lang="en-US" altLang="ja-JP" dirty="0"/>
              <a:t>, </a:t>
            </a:r>
            <a:r>
              <a:rPr lang="en-US" altLang="ja-JP" b="1" dirty="0"/>
              <a:t>110</a:t>
            </a:r>
            <a:r>
              <a:rPr lang="en-US" altLang="ja-JP" dirty="0"/>
              <a:t>, 2007</a:t>
            </a:r>
            <a:endParaRPr lang="ja-JP" altLang="ja-JP" dirty="0"/>
          </a:p>
          <a:p>
            <a:pPr lvl="0"/>
            <a:endParaRPr lang="en-US" altLang="ja-JP" dirty="0" smtClean="0"/>
          </a:p>
          <a:p>
            <a:pPr lvl="0"/>
            <a:r>
              <a:rPr lang="ja-JP" altLang="en-US" dirty="0" smtClean="0"/>
              <a:t>・</a:t>
            </a:r>
            <a:r>
              <a:rPr lang="ja-JP" altLang="ja-JP" dirty="0" smtClean="0"/>
              <a:t>多田</a:t>
            </a:r>
            <a:r>
              <a:rPr lang="ja-JP" altLang="ja-JP" dirty="0"/>
              <a:t>毅・沢本正樹（</a:t>
            </a:r>
            <a:r>
              <a:rPr lang="en-US" altLang="ja-JP" dirty="0"/>
              <a:t>1998</a:t>
            </a:r>
            <a:r>
              <a:rPr lang="ja-JP" altLang="ja-JP" dirty="0"/>
              <a:t>）：地表面温度を考慮した正味放射量の推定式，</a:t>
            </a:r>
            <a:r>
              <a:rPr lang="en-US" altLang="ja-JP" i="1" dirty="0"/>
              <a:t>J. Japan Soc. </a:t>
            </a:r>
            <a:r>
              <a:rPr lang="en-US" altLang="ja-JP" i="1" dirty="0" err="1"/>
              <a:t>Hydrol</a:t>
            </a:r>
            <a:r>
              <a:rPr lang="en-US" altLang="ja-JP" i="1" dirty="0"/>
              <a:t>. &amp; Water </a:t>
            </a:r>
            <a:r>
              <a:rPr lang="en-US" altLang="ja-JP" i="1" dirty="0" err="1"/>
              <a:t>Resour</a:t>
            </a:r>
            <a:r>
              <a:rPr lang="en-US" altLang="ja-JP" i="1" dirty="0"/>
              <a:t>.</a:t>
            </a:r>
            <a:r>
              <a:rPr lang="en-US" altLang="ja-JP" dirty="0"/>
              <a:t> </a:t>
            </a:r>
            <a:r>
              <a:rPr lang="en-US" altLang="ja-JP" b="1" dirty="0"/>
              <a:t>Vol. 11</a:t>
            </a:r>
            <a:r>
              <a:rPr lang="en-US" altLang="ja-JP" dirty="0"/>
              <a:t>, No. 5 (1998)</a:t>
            </a:r>
            <a:r>
              <a:rPr lang="ja-JP" altLang="ja-JP" dirty="0"/>
              <a:t>　</a:t>
            </a:r>
            <a:r>
              <a:rPr lang="en-US" altLang="ja-JP" dirty="0"/>
              <a:t>P. 451-459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76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8844" r="14626" b="6258"/>
          <a:stretch/>
        </p:blipFill>
        <p:spPr>
          <a:xfrm>
            <a:off x="6705957" y="4001691"/>
            <a:ext cx="2052758" cy="247282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 flipH="1">
            <a:off x="7071717" y="2512469"/>
            <a:ext cx="142899" cy="9165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340096" y="3429000"/>
            <a:ext cx="868680" cy="34747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42851" y="2078287"/>
            <a:ext cx="6986016" cy="1453137"/>
          </a:xfrm>
          <a:prstGeom prst="roundRect">
            <a:avLst/>
          </a:prstGeom>
          <a:solidFill>
            <a:schemeClr val="bg1">
              <a:alpha val="65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512469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ご静聴ありがとうございました！</a:t>
            </a:r>
            <a:endParaRPr kumimoji="1" lang="ja-JP" altLang="en-US" sz="3200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106282"/>
            <a:ext cx="3798918" cy="6219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</a:rPr>
              <a:t>2017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年</a:t>
            </a:r>
            <a:r>
              <a:rPr kumimoji="1" lang="en-US" altLang="ja-JP" sz="1200" b="1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月</a:t>
            </a:r>
            <a:r>
              <a:rPr kumimoji="1" lang="en-US" altLang="ja-JP" sz="1200" b="1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日ロシア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・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レナ川の上　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永田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撮影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〇導入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▽先行研究　　　　　</a:t>
            </a:r>
            <a:r>
              <a:rPr lang="en-US" altLang="ja-JP" sz="2000" b="1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Snyder </a:t>
            </a:r>
            <a:r>
              <a:rPr lang="en-US" altLang="ja-JP" sz="2000" b="1" u="sng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et al.</a:t>
            </a:r>
            <a:r>
              <a:rPr lang="en-US" altLang="ja-JP" sz="2000" b="1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2000" b="1" u="sng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(2004</a:t>
            </a:r>
            <a:r>
              <a:rPr lang="en-US" altLang="ja-JP" sz="2000" b="1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)</a:t>
            </a:r>
            <a:endParaRPr lang="ja-JP" altLang="en-US" sz="2000" b="1" u="sng" dirty="0">
              <a:ln>
                <a:solidFill>
                  <a:schemeClr val="accent4">
                    <a:lumMod val="50000"/>
                  </a:schemeClr>
                </a:solidFill>
              </a:ln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8"/>
          <a:stretch/>
        </p:blipFill>
        <p:spPr>
          <a:xfrm>
            <a:off x="2204306" y="1078797"/>
            <a:ext cx="6947224" cy="35496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55909" r="15276"/>
          <a:stretch/>
        </p:blipFill>
        <p:spPr>
          <a:xfrm rot="16200000">
            <a:off x="-729238" y="1635969"/>
            <a:ext cx="3735830" cy="227734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45057" y="1152955"/>
            <a:ext cx="1932294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混合</a:t>
            </a:r>
            <a:r>
              <a:rPr lang="ja-JP" altLang="en-US" b="1" dirty="0">
                <a:solidFill>
                  <a:schemeClr val="tx1"/>
                </a:solidFill>
              </a:rPr>
              <a:t>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5019" y="1613431"/>
            <a:ext cx="1909863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灌木地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/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ツンドラ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3803" y="2184333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草原</a:t>
            </a:r>
            <a:r>
              <a:rPr lang="en-US" altLang="ja-JP" b="1" dirty="0" smtClean="0">
                <a:solidFill>
                  <a:schemeClr val="tx1"/>
                </a:solidFill>
              </a:rPr>
              <a:t>/</a:t>
            </a:r>
            <a:r>
              <a:rPr lang="ja-JP" altLang="en-US" b="1" dirty="0" smtClean="0">
                <a:solidFill>
                  <a:schemeClr val="tx1"/>
                </a:solidFill>
              </a:rPr>
              <a:t>ステップ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2587" y="2630964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サバナ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5343" y="3167343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亜寒帯林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6557" y="3658122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温帯</a:t>
            </a:r>
            <a:r>
              <a:rPr lang="ja-JP" altLang="en-US" b="1" dirty="0">
                <a:solidFill>
                  <a:schemeClr val="tx1"/>
                </a:solidFill>
              </a:rPr>
              <a:t>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4572" y="4176199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熱帯林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396557" y="2951121"/>
            <a:ext cx="1902493" cy="62895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359957" y="1434060"/>
            <a:ext cx="1902493" cy="62895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57781" y="4787712"/>
            <a:ext cx="3682538" cy="1866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全球での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灌木地</a:t>
            </a:r>
            <a:r>
              <a:rPr kumimoji="1" lang="en-US" altLang="ja-JP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kumimoji="1" lang="ja-JP" alt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ツンドラ</a:t>
            </a:r>
            <a:endParaRPr kumimoji="1" lang="en-US" altLang="ja-JP" sz="20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亜寒帯林</a:t>
            </a:r>
            <a:r>
              <a:rPr lang="ja-JP" alt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あ</a:t>
            </a:r>
            <a:r>
              <a:rPr lang="ja-JP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ああ</a:t>
            </a:r>
            <a:r>
              <a:rPr lang="en-US" altLang="ja-JP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　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をそれぞれ砂漠に植生を変える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32152" y="4800508"/>
            <a:ext cx="3682538" cy="1853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全</a:t>
            </a:r>
            <a:r>
              <a:rPr lang="ja-JP" altLang="en-US" sz="2000" b="1" dirty="0">
                <a:solidFill>
                  <a:schemeClr val="tx1"/>
                </a:solidFill>
              </a:rPr>
              <a:t>大陸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で</a:t>
            </a:r>
            <a:r>
              <a:rPr lang="ja-JP" altLang="en-US" sz="2000" b="1" dirty="0">
                <a:solidFill>
                  <a:schemeClr val="tx1"/>
                </a:solidFill>
              </a:rPr>
              <a:t>見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ると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lang="ja-JP" alt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アルベドの増加</a:t>
            </a:r>
            <a:endParaRPr lang="en-US" altLang="ja-JP" sz="20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降水量の減少</a:t>
            </a:r>
            <a:r>
              <a:rPr lang="ja-JP" alt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あ</a:t>
            </a:r>
            <a:endParaRPr kumimoji="1" lang="en-US" altLang="ja-JP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を示した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936950" y="5359375"/>
            <a:ext cx="1566075" cy="72320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629689" y="3045628"/>
            <a:ext cx="7884622" cy="361338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シベリア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の植生だけを変化させて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異なる場所の気候の影響をみた研究は無い！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↓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もしシベリアの</a:t>
            </a:r>
            <a:r>
              <a:rPr kumimoji="1" lang="ja-JP" altLang="en-US" sz="28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植生の変化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による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気候変動がわかれば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大規模に森林が消失した時の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遠隔影響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が予測できる！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▽雪とアルベド　アンサンブル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9554" r="5041" b="4723"/>
          <a:stretch/>
        </p:blipFill>
        <p:spPr>
          <a:xfrm>
            <a:off x="0" y="1655223"/>
            <a:ext cx="6452160" cy="22167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849" r="5371" b="4581"/>
          <a:stretch/>
        </p:blipFill>
        <p:spPr>
          <a:xfrm>
            <a:off x="0" y="4380133"/>
            <a:ext cx="6425942" cy="221532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63240" y="40380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アルベド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47824" y="12858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雪の被覆率</a:t>
            </a:r>
            <a:endParaRPr kumimoji="1" lang="ja-JP" altLang="en-US" b="1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584528" y="1546501"/>
            <a:ext cx="2444672" cy="2325517"/>
          </a:xfrm>
          <a:prstGeom prst="wedgeRoundRectCallout">
            <a:avLst>
              <a:gd name="adj1" fmla="val -59903"/>
              <a:gd name="adj2" fmla="val -202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</a:rPr>
              <a:t>Snow cover</a:t>
            </a:r>
            <a:r>
              <a:rPr kumimoji="1" lang="ja-JP" altLang="en-US" sz="2000" b="1" dirty="0" smtClean="0">
                <a:solidFill>
                  <a:srgbClr val="002060"/>
                </a:solidFill>
              </a:rPr>
              <a:t>は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</a:rPr>
              <a:t>1</a:t>
            </a:r>
            <a:r>
              <a:rPr kumimoji="1" lang="ja-JP" altLang="en-US" sz="2000" b="1" dirty="0" smtClean="0">
                <a:solidFill>
                  <a:srgbClr val="002060"/>
                </a:solidFill>
              </a:rPr>
              <a:t>グリットの中で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どれだけ雪に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覆われているか</a:t>
            </a:r>
            <a:endParaRPr kumimoji="1" lang="en-US" altLang="ja-JP" sz="2000" b="1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比率で表したもの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27318" y="4407408"/>
            <a:ext cx="2014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グラフの形</a:t>
            </a:r>
            <a:r>
              <a:rPr kumimoji="1" lang="ja-JP" altLang="en-US" sz="2400" b="1" dirty="0" smtClean="0"/>
              <a:t>が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ほぼ</a:t>
            </a:r>
            <a:r>
              <a:rPr kumimoji="1" lang="ja-JP" altLang="en-US" sz="2400" b="1" dirty="0" smtClean="0"/>
              <a:t>一致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→アル</a:t>
            </a:r>
            <a:r>
              <a:rPr lang="ja-JP" altLang="en-US" sz="2400" b="1" dirty="0" err="1" smtClean="0"/>
              <a:t>べ</a:t>
            </a:r>
            <a:r>
              <a:rPr lang="ja-JP" altLang="en-US" sz="2400" b="1" dirty="0" smtClean="0"/>
              <a:t>ド</a:t>
            </a:r>
            <a:r>
              <a:rPr lang="ja-JP" altLang="en-US" sz="2400" b="1" dirty="0" smtClean="0"/>
              <a:t>の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変化は</a:t>
            </a:r>
            <a:r>
              <a:rPr lang="ja-JP" altLang="en-US" sz="2400" b="1" u="sng" dirty="0" smtClean="0"/>
              <a:t>雪に</a:t>
            </a:r>
            <a:endParaRPr lang="en-US" altLang="ja-JP" sz="2400" b="1" u="sng" dirty="0" smtClean="0"/>
          </a:p>
          <a:p>
            <a:r>
              <a:rPr lang="ja-JP" altLang="en-US" sz="2400" b="1" u="sng" dirty="0" smtClean="0"/>
              <a:t>依存</a:t>
            </a:r>
            <a:r>
              <a:rPr lang="ja-JP" altLang="en-US" sz="2400" b="1" dirty="0" smtClean="0"/>
              <a:t>している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3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981" r="5152" b="4666"/>
          <a:stretch/>
        </p:blipFill>
        <p:spPr>
          <a:xfrm>
            <a:off x="0" y="3392724"/>
            <a:ext cx="5854890" cy="32127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251" y="382137"/>
            <a:ext cx="381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 smtClean="0"/>
              <a:t>○正味放射量</a:t>
            </a:r>
            <a:r>
              <a:rPr kumimoji="1" lang="en-US" altLang="ja-JP" sz="2800" b="1" u="sng" dirty="0" smtClean="0"/>
              <a:t>Rn</a:t>
            </a:r>
            <a:r>
              <a:rPr kumimoji="1" lang="ja-JP" altLang="en-US" sz="2800" b="1" u="sng" dirty="0" smtClean="0"/>
              <a:t>の計算</a:t>
            </a:r>
            <a:endParaRPr kumimoji="1" lang="ja-JP" altLang="en-US" sz="2800" b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54890" y="454981"/>
            <a:ext cx="309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Tada and </a:t>
            </a:r>
            <a:r>
              <a:rPr lang="en-US" altLang="ja-JP" b="1" dirty="0" err="1" smtClean="0"/>
              <a:t>Sawamoto</a:t>
            </a:r>
            <a:r>
              <a:rPr lang="ja-JP" altLang="en-US" b="1" dirty="0" smtClean="0"/>
              <a:t> （</a:t>
            </a:r>
            <a:r>
              <a:rPr lang="en-US" altLang="ja-JP" b="1" dirty="0" smtClean="0"/>
              <a:t>1998</a:t>
            </a:r>
            <a:r>
              <a:rPr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2168" y="1026593"/>
            <a:ext cx="4877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Rn=(1-ref)S-ε(σTs^4-L)-Q</a:t>
            </a:r>
          </a:p>
          <a:p>
            <a:r>
              <a:rPr lang="en-US" altLang="ja-JP" sz="3600" b="1" dirty="0" smtClean="0"/>
              <a:t>Q=σTs^4+H+lE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0250" y="2348158"/>
            <a:ext cx="869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r</a:t>
            </a:r>
            <a:r>
              <a:rPr lang="en-US" altLang="ja-JP" b="1" dirty="0" smtClean="0"/>
              <a:t>ef:</a:t>
            </a:r>
            <a:r>
              <a:rPr lang="ja-JP" altLang="en-US" b="1" dirty="0" smtClean="0"/>
              <a:t>地表面のアル</a:t>
            </a:r>
            <a:r>
              <a:rPr lang="ja-JP" altLang="en-US" b="1" dirty="0" err="1" smtClean="0"/>
              <a:t>べ</a:t>
            </a:r>
            <a:r>
              <a:rPr lang="ja-JP" altLang="en-US" b="1" dirty="0" smtClean="0"/>
              <a:t>ド　</a:t>
            </a:r>
            <a:r>
              <a:rPr lang="en-US" altLang="ja-JP" b="1" dirty="0" smtClean="0"/>
              <a:t>S:</a:t>
            </a:r>
            <a:r>
              <a:rPr lang="ja-JP" altLang="en-US" b="1" dirty="0" smtClean="0"/>
              <a:t>下向き短波放射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ε:</a:t>
            </a:r>
            <a:r>
              <a:rPr lang="ja-JP" altLang="en-US" b="1" dirty="0" smtClean="0"/>
              <a:t>射出率　</a:t>
            </a:r>
            <a:r>
              <a:rPr lang="en-US" altLang="ja-JP" b="1" dirty="0" err="1"/>
              <a:t>Ts</a:t>
            </a:r>
            <a:r>
              <a:rPr lang="en-US" altLang="ja-JP" b="1" dirty="0"/>
              <a:t>:</a:t>
            </a:r>
            <a:r>
              <a:rPr lang="ja-JP" altLang="en-US" b="1" dirty="0"/>
              <a:t>地表面温度　</a:t>
            </a:r>
            <a:endParaRPr lang="en-US" altLang="ja-JP" b="1" dirty="0" smtClean="0"/>
          </a:p>
          <a:p>
            <a:r>
              <a:rPr lang="en-US" altLang="ja-JP" b="1" dirty="0" smtClean="0"/>
              <a:t>σ:</a:t>
            </a:r>
            <a:r>
              <a:rPr lang="ja-JP" altLang="en-US" b="1" dirty="0" smtClean="0"/>
              <a:t>ステファン・ボルツマン定数</a:t>
            </a:r>
            <a:r>
              <a:rPr lang="en-US" altLang="ja-JP" b="1" dirty="0" smtClean="0"/>
              <a:t>(W/m^2/K^4)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L:</a:t>
            </a:r>
            <a:r>
              <a:rPr lang="ja-JP" altLang="en-US" b="1" dirty="0" smtClean="0"/>
              <a:t>下向き長波放射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endParaRPr lang="en-US" altLang="ja-JP" b="1" dirty="0" smtClean="0"/>
          </a:p>
          <a:p>
            <a:r>
              <a:rPr lang="en-US" altLang="ja-JP" b="1" dirty="0" smtClean="0"/>
              <a:t>Q:</a:t>
            </a:r>
            <a:r>
              <a:rPr lang="ja-JP" altLang="en-US" b="1" dirty="0" smtClean="0"/>
              <a:t>有効入力放射量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H:</a:t>
            </a:r>
            <a:r>
              <a:rPr lang="ja-JP" altLang="en-US" b="1" dirty="0" smtClean="0"/>
              <a:t>顕熱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r>
              <a:rPr lang="en-US" altLang="ja-JP" b="1" dirty="0" err="1" smtClean="0"/>
              <a:t>lE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潜熱</a:t>
            </a:r>
            <a:r>
              <a:rPr lang="en-US" altLang="ja-JP" b="1" dirty="0" smtClean="0"/>
              <a:t>(W/m^2)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5854890" y="1026592"/>
            <a:ext cx="3060818" cy="774911"/>
          </a:xfrm>
          <a:prstGeom prst="wedgeRoundRectCallout">
            <a:avLst>
              <a:gd name="adj1" fmla="val -66759"/>
              <a:gd name="adj2" fmla="val -11968"/>
              <a:gd name="adj3" fmla="val 16667"/>
            </a:avLst>
          </a:prstGeom>
          <a:solidFill>
            <a:srgbClr val="FF66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下向き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正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！！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1568" y="4183512"/>
            <a:ext cx="30059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下向きが正なので</a:t>
            </a:r>
            <a:r>
              <a:rPr kumimoji="1" lang="ja-JP" altLang="en-US" sz="2000" b="1" dirty="0" err="1" smtClean="0"/>
              <a:t>、、、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偏差が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正</a:t>
            </a:r>
            <a:r>
              <a:rPr lang="ja-JP" altLang="en-US" sz="2000" b="1" dirty="0" smtClean="0"/>
              <a:t>であると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地表面が</a:t>
            </a:r>
            <a:r>
              <a:rPr kumimoji="1" lang="ja-JP" altLang="en-US" sz="2000" b="1" dirty="0" smtClean="0"/>
              <a:t>相対的に</a:t>
            </a:r>
            <a:r>
              <a:rPr kumimoji="1" lang="ja-JP" altLang="en-US" sz="2000" b="1" dirty="0" smtClean="0">
                <a:solidFill>
                  <a:srgbClr val="FFC000"/>
                </a:solidFill>
              </a:rPr>
              <a:t>温まる</a:t>
            </a:r>
            <a:endParaRPr kumimoji="1" lang="en-US" altLang="ja-JP" sz="2000" b="1" dirty="0" smtClean="0">
              <a:solidFill>
                <a:srgbClr val="FFC000"/>
              </a:solidFill>
            </a:endParaRPr>
          </a:p>
          <a:p>
            <a:r>
              <a:rPr lang="ja-JP" altLang="en-US" sz="2000" b="1" dirty="0" smtClean="0"/>
              <a:t>偏差が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負</a:t>
            </a:r>
            <a:r>
              <a:rPr lang="ja-JP" altLang="en-US" sz="2000" b="1" dirty="0" smtClean="0"/>
              <a:t>であると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地表面が相対的に</a:t>
            </a:r>
            <a:r>
              <a:rPr lang="ja-JP" altLang="en-US" sz="2000" b="1" dirty="0" smtClean="0">
                <a:solidFill>
                  <a:srgbClr val="00B0F0"/>
                </a:solidFill>
              </a:rPr>
              <a:t>冷える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981" r="5152" b="4666"/>
          <a:stretch/>
        </p:blipFill>
        <p:spPr>
          <a:xfrm>
            <a:off x="163773" y="3551946"/>
            <a:ext cx="5710312" cy="292015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10721650" y="79770"/>
            <a:ext cx="6714" cy="6392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4724" r="5371" b="4581"/>
          <a:stretch/>
        </p:blipFill>
        <p:spPr>
          <a:xfrm>
            <a:off x="27296" y="79770"/>
            <a:ext cx="5846789" cy="2769875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89820" y="253152"/>
            <a:ext cx="5323737" cy="6062738"/>
            <a:chOff x="489820" y="253152"/>
            <a:chExt cx="5323737" cy="6062738"/>
          </a:xfrm>
        </p:grpSpPr>
        <p:sp>
          <p:nvSpPr>
            <p:cNvPr id="3" name="正方形/長方形 2"/>
            <p:cNvSpPr/>
            <p:nvPr/>
          </p:nvSpPr>
          <p:spPr>
            <a:xfrm>
              <a:off x="489820" y="270328"/>
              <a:ext cx="1905168" cy="6045562"/>
            </a:xfrm>
            <a:prstGeom prst="rect">
              <a:avLst/>
            </a:prstGeom>
            <a:solidFill>
              <a:srgbClr val="00B0F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063319" y="253152"/>
              <a:ext cx="750238" cy="6045562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45865" y="253152"/>
              <a:ext cx="566577" cy="6045562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773742" y="2306437"/>
            <a:ext cx="351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アル</a:t>
            </a:r>
            <a:r>
              <a:rPr kumimoji="1" lang="ja-JP" altLang="en-US" sz="2000" b="1" dirty="0" err="1" smtClean="0"/>
              <a:t>べ</a:t>
            </a:r>
            <a:r>
              <a:rPr kumimoji="1" lang="ja-JP" altLang="en-US" sz="2000" b="1" dirty="0" smtClean="0"/>
              <a:t>ドが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増加</a:t>
            </a:r>
            <a:r>
              <a:rPr kumimoji="1" lang="ja-JP" altLang="en-US" sz="2000" b="1" dirty="0" smtClean="0"/>
              <a:t>すると、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地表面</a:t>
            </a:r>
            <a:r>
              <a:rPr lang="ja-JP" altLang="en-US" sz="2000" b="1" dirty="0" smtClean="0"/>
              <a:t>での正味放射量が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減少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endParaRPr kumimoji="1" lang="en-US" altLang="ja-JP" sz="2000" b="1" dirty="0"/>
          </a:p>
          <a:p>
            <a:r>
              <a:rPr lang="ja-JP" altLang="en-US" sz="2000" b="1" dirty="0" smtClean="0"/>
              <a:t>アル</a:t>
            </a:r>
            <a:r>
              <a:rPr lang="ja-JP" altLang="en-US" sz="2000" b="1" dirty="0" err="1" smtClean="0"/>
              <a:t>べ</a:t>
            </a:r>
            <a:r>
              <a:rPr lang="ja-JP" altLang="en-US" sz="2000" b="1" dirty="0" smtClean="0"/>
              <a:t>ドが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減少</a:t>
            </a:r>
            <a:r>
              <a:rPr lang="ja-JP" altLang="en-US" sz="2000" b="1" dirty="0" smtClean="0"/>
              <a:t>すると、</a:t>
            </a:r>
            <a:endParaRPr lang="en-US" altLang="ja-JP" sz="2000" b="1" dirty="0" smtClean="0"/>
          </a:p>
          <a:p>
            <a:r>
              <a:rPr kumimoji="1" lang="ja-JP" altLang="en-US" sz="2000" b="1" dirty="0"/>
              <a:t>地表面</a:t>
            </a:r>
            <a:r>
              <a:rPr kumimoji="1" lang="ja-JP" altLang="en-US" sz="2000" b="1" dirty="0" smtClean="0"/>
              <a:t>での正味放射量が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増加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57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59559" y="586855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○各項ごとに見てみる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311" y="1640742"/>
            <a:ext cx="5917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/>
              <a:t>Rn=(1-ref)S-ε(σTs^4-L)-Q</a:t>
            </a:r>
          </a:p>
          <a:p>
            <a:r>
              <a:rPr lang="en-US" altLang="ja-JP" sz="4400" b="1" dirty="0" smtClean="0"/>
              <a:t>Q=σTs^4+H+lE</a:t>
            </a:r>
            <a:endParaRPr kumimoji="1" lang="ja-JP" altLang="en-US" sz="44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1528549" y="1786431"/>
            <a:ext cx="1692323" cy="5775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780429" y="1780343"/>
            <a:ext cx="1405719" cy="57758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745708" y="1780343"/>
            <a:ext cx="693058" cy="577586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59558" y="2395739"/>
            <a:ext cx="3343701" cy="577586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9431" y="3494848"/>
            <a:ext cx="869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r</a:t>
            </a:r>
            <a:r>
              <a:rPr lang="en-US" altLang="ja-JP" b="1" dirty="0" smtClean="0"/>
              <a:t>ef:</a:t>
            </a:r>
            <a:r>
              <a:rPr lang="ja-JP" altLang="en-US" b="1" dirty="0" smtClean="0"/>
              <a:t>地表面のアル</a:t>
            </a:r>
            <a:r>
              <a:rPr lang="ja-JP" altLang="en-US" b="1" dirty="0" err="1" smtClean="0"/>
              <a:t>べ</a:t>
            </a:r>
            <a:r>
              <a:rPr lang="ja-JP" altLang="en-US" b="1" dirty="0" smtClean="0"/>
              <a:t>ド　</a:t>
            </a:r>
            <a:r>
              <a:rPr lang="en-US" altLang="ja-JP" b="1" dirty="0" smtClean="0"/>
              <a:t>S:</a:t>
            </a:r>
            <a:r>
              <a:rPr lang="ja-JP" altLang="en-US" b="1" dirty="0" smtClean="0"/>
              <a:t>下向き短波放射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ε:</a:t>
            </a:r>
            <a:r>
              <a:rPr lang="ja-JP" altLang="en-US" b="1" dirty="0" smtClean="0"/>
              <a:t>射出率　</a:t>
            </a:r>
            <a:r>
              <a:rPr lang="en-US" altLang="ja-JP" b="1" dirty="0" err="1"/>
              <a:t>Ts</a:t>
            </a:r>
            <a:r>
              <a:rPr lang="en-US" altLang="ja-JP" b="1" dirty="0"/>
              <a:t>:</a:t>
            </a:r>
            <a:r>
              <a:rPr lang="ja-JP" altLang="en-US" b="1" dirty="0"/>
              <a:t>地表面温度　</a:t>
            </a:r>
            <a:endParaRPr lang="en-US" altLang="ja-JP" b="1" dirty="0" smtClean="0"/>
          </a:p>
          <a:p>
            <a:r>
              <a:rPr lang="en-US" altLang="ja-JP" b="1" dirty="0" smtClean="0"/>
              <a:t>σ:</a:t>
            </a:r>
            <a:r>
              <a:rPr lang="ja-JP" altLang="en-US" b="1" dirty="0" smtClean="0"/>
              <a:t>ステファン・ボルツマン定数</a:t>
            </a:r>
            <a:r>
              <a:rPr lang="en-US" altLang="ja-JP" b="1" dirty="0" smtClean="0"/>
              <a:t>(W/m^2/K^4)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L:</a:t>
            </a:r>
            <a:r>
              <a:rPr lang="ja-JP" altLang="en-US" b="1" dirty="0" smtClean="0"/>
              <a:t>下向き長波放射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endParaRPr lang="en-US" altLang="ja-JP" b="1" dirty="0" smtClean="0"/>
          </a:p>
          <a:p>
            <a:r>
              <a:rPr lang="en-US" altLang="ja-JP" b="1" dirty="0" smtClean="0"/>
              <a:t>Q:</a:t>
            </a:r>
            <a:r>
              <a:rPr lang="ja-JP" altLang="en-US" b="1" dirty="0" smtClean="0"/>
              <a:t>有効入力放射量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H:</a:t>
            </a:r>
            <a:r>
              <a:rPr lang="ja-JP" altLang="en-US" b="1" dirty="0" smtClean="0"/>
              <a:t>顕熱</a:t>
            </a:r>
            <a:r>
              <a:rPr lang="en-US" altLang="ja-JP" b="1" dirty="0" smtClean="0"/>
              <a:t>(W/m^2)</a:t>
            </a:r>
            <a:r>
              <a:rPr lang="ja-JP" altLang="en-US" b="1" dirty="0" smtClean="0"/>
              <a:t>　</a:t>
            </a:r>
            <a:r>
              <a:rPr lang="en-US" altLang="ja-JP" b="1" dirty="0" err="1" smtClean="0"/>
              <a:t>lE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潜熱</a:t>
            </a:r>
            <a:r>
              <a:rPr lang="en-US" altLang="ja-JP" b="1" dirty="0" smtClean="0"/>
              <a:t>(W/m^2)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311" y="5262709"/>
            <a:ext cx="835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→一番正味放射量にきいている項は</a:t>
            </a:r>
            <a:r>
              <a:rPr kumimoji="1" lang="ja-JP" altLang="en-US" sz="3200" b="1" dirty="0" err="1" smtClean="0"/>
              <a:t>、、、</a:t>
            </a:r>
            <a:r>
              <a:rPr kumimoji="1" lang="ja-JP" altLang="en-US" sz="3200" b="1" dirty="0" smtClean="0"/>
              <a:t>？</a:t>
            </a:r>
            <a:endParaRPr kumimoji="1" lang="ja-JP" altLang="en-US" sz="32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186149" y="1780343"/>
            <a:ext cx="423082" cy="57758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4782" r="5433" b="4510"/>
          <a:stretch/>
        </p:blipFill>
        <p:spPr>
          <a:xfrm>
            <a:off x="0" y="0"/>
            <a:ext cx="6604596" cy="22437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4197" r="5470" b="4505"/>
          <a:stretch/>
        </p:blipFill>
        <p:spPr>
          <a:xfrm>
            <a:off x="0" y="2255075"/>
            <a:ext cx="6604596" cy="22437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4942" r="5562" b="4885"/>
          <a:stretch/>
        </p:blipFill>
        <p:spPr>
          <a:xfrm>
            <a:off x="0" y="4590323"/>
            <a:ext cx="6604596" cy="224376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771255" y="891047"/>
            <a:ext cx="2142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第一項</a:t>
            </a:r>
            <a:r>
              <a:rPr kumimoji="1" lang="en-US" altLang="ja-JP" sz="2400" b="1" dirty="0" smtClean="0"/>
              <a:t>: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(1-ref)S</a:t>
            </a:r>
            <a:endParaRPr kumimoji="1" lang="en-US" altLang="ja-JP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71255" y="3146123"/>
            <a:ext cx="215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第二項</a:t>
            </a:r>
            <a:r>
              <a:rPr kumimoji="1" lang="en-US" altLang="ja-JP" sz="2400" b="1" dirty="0" smtClean="0"/>
              <a:t>:‐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εσTs^4</a:t>
            </a:r>
            <a:endParaRPr kumimoji="1" lang="en-US" altLang="ja-JP" sz="2400" b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0639" y="548137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正味放射量</a:t>
            </a:r>
            <a:endParaRPr kumimoji="1" lang="ja-JP" altLang="en-US" sz="2400" b="1" dirty="0"/>
          </a:p>
        </p:txBody>
      </p:sp>
      <p:sp>
        <p:nvSpPr>
          <p:cNvPr id="3" name="円/楕円 2"/>
          <p:cNvSpPr/>
          <p:nvPr/>
        </p:nvSpPr>
        <p:spPr>
          <a:xfrm>
            <a:off x="6455783" y="657758"/>
            <a:ext cx="2788714" cy="928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4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5013" r="5494" b="4704"/>
          <a:stretch/>
        </p:blipFill>
        <p:spPr>
          <a:xfrm>
            <a:off x="0" y="0"/>
            <a:ext cx="6604596" cy="22047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103967" y="87153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第</a:t>
            </a:r>
            <a:r>
              <a:rPr lang="ja-JP" altLang="en-US" sz="2400" b="1" dirty="0"/>
              <a:t>三</a:t>
            </a:r>
            <a:r>
              <a:rPr kumimoji="1" lang="ja-JP" altLang="en-US" sz="2400" b="1" dirty="0" smtClean="0"/>
              <a:t>項</a:t>
            </a:r>
            <a:r>
              <a:rPr kumimoji="1" lang="en-US" altLang="ja-JP" sz="2400" b="1" dirty="0" smtClean="0"/>
              <a:t>:</a:t>
            </a:r>
            <a:r>
              <a:rPr lang="en-US" altLang="ja-JP" sz="2400" b="1" dirty="0" err="1" smtClean="0">
                <a:sym typeface="Wingdings" panose="05000000000000000000" pitchFamily="2" charset="2"/>
              </a:rPr>
              <a:t>εL</a:t>
            </a:r>
            <a:endParaRPr kumimoji="1" lang="en-US" altLang="ja-JP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60" y="3007176"/>
            <a:ext cx="2479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第</a:t>
            </a:r>
            <a:r>
              <a:rPr lang="ja-JP" altLang="en-US" sz="2000" b="1" dirty="0" smtClean="0"/>
              <a:t>四</a:t>
            </a:r>
            <a:r>
              <a:rPr kumimoji="1" lang="ja-JP" altLang="en-US" sz="2000" b="1" dirty="0" smtClean="0"/>
              <a:t>項</a:t>
            </a:r>
            <a:r>
              <a:rPr kumimoji="1" lang="en-US" altLang="ja-JP" sz="2000" b="1" dirty="0" smtClean="0"/>
              <a:t>:-(σTs^4+H+lE)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4942" r="5562" b="4885"/>
          <a:stretch/>
        </p:blipFill>
        <p:spPr>
          <a:xfrm>
            <a:off x="0" y="4590323"/>
            <a:ext cx="6604596" cy="22437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74124" y="548137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正味放射量</a:t>
            </a:r>
            <a:endParaRPr kumimoji="1" lang="ja-JP" altLang="en-US" sz="2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5138" r="5637" b="4823"/>
          <a:stretch/>
        </p:blipFill>
        <p:spPr>
          <a:xfrm>
            <a:off x="0" y="2295161"/>
            <a:ext cx="6604596" cy="22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結果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▽風　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vs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気温　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偏差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アンサンブル平均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24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30918" y="924840"/>
            <a:ext cx="3276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50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面における風と気温の偏差</a:t>
            </a:r>
            <a:endParaRPr kumimoji="1" lang="ja-JP" alt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561" y="3712685"/>
            <a:ext cx="3276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30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面における風と気温の偏差</a:t>
            </a:r>
            <a:endParaRPr kumimoji="1" lang="ja-JP" altLang="en-US" sz="16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9255" r="5152" b="5765"/>
          <a:stretch/>
        </p:blipFill>
        <p:spPr>
          <a:xfrm>
            <a:off x="250214" y="4181219"/>
            <a:ext cx="3900736" cy="25299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19916" r="5273" b="6339"/>
          <a:stretch/>
        </p:blipFill>
        <p:spPr>
          <a:xfrm>
            <a:off x="4906629" y="1361696"/>
            <a:ext cx="3924605" cy="249332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62569" y="919620"/>
            <a:ext cx="3276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85</a:t>
            </a:r>
            <a:r>
              <a:rPr lang="en-US" altLang="ja-JP" sz="1600" b="1" dirty="0" smtClean="0"/>
              <a:t>0hPa</a:t>
            </a:r>
            <a:r>
              <a:rPr lang="ja-JP" altLang="en-US" sz="1600" b="1" dirty="0" smtClean="0"/>
              <a:t>面における風と気温の偏差</a:t>
            </a:r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02830" y="6379673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単位：</a:t>
            </a:r>
            <a:r>
              <a:rPr lang="ja-JP" altLang="en-US" sz="1400" b="1" dirty="0">
                <a:latin typeface="+mn-ea"/>
              </a:rPr>
              <a:t>気温℃，風</a:t>
            </a:r>
            <a:r>
              <a:rPr lang="en-US" altLang="ja-JP" sz="1400" b="1" dirty="0" smtClean="0">
                <a:latin typeface="+mn-ea"/>
              </a:rPr>
              <a:t>m/s</a:t>
            </a:r>
            <a:endParaRPr lang="ja-JP" altLang="en-US" sz="1400" b="1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92922" y="639539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色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偏差、矢印：</a:t>
            </a:r>
            <a:r>
              <a:rPr lang="ja-JP" altLang="en-US" sz="1400" b="1" dirty="0"/>
              <a:t>風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80910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4" y="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〇まとめ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6211" y="1346662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実験の信頼度を上げるため、計算開始時刻をずらした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10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〇導入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▽先行研究　　　　　</a:t>
            </a:r>
            <a:r>
              <a:rPr lang="en-US" altLang="ja-JP" sz="2000" b="1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Snyder </a:t>
            </a:r>
            <a:r>
              <a:rPr lang="en-US" altLang="ja-JP" sz="2000" b="1" u="sng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et al.</a:t>
            </a:r>
            <a:r>
              <a:rPr lang="en-US" altLang="ja-JP" sz="2000" b="1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2000" b="1" u="sng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(2004</a:t>
            </a:r>
            <a:r>
              <a:rPr lang="en-US" altLang="ja-JP" sz="2000" b="1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)</a:t>
            </a:r>
            <a:endParaRPr lang="ja-JP" altLang="en-US" sz="2000" b="1" u="sng" dirty="0">
              <a:ln>
                <a:solidFill>
                  <a:schemeClr val="accent4">
                    <a:lumMod val="50000"/>
                  </a:schemeClr>
                </a:solidFill>
              </a:ln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8"/>
          <a:stretch/>
        </p:blipFill>
        <p:spPr>
          <a:xfrm>
            <a:off x="2204306" y="1078797"/>
            <a:ext cx="6947224" cy="35496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55909" r="15276"/>
          <a:stretch/>
        </p:blipFill>
        <p:spPr>
          <a:xfrm rot="16200000">
            <a:off x="-729238" y="1635969"/>
            <a:ext cx="3735830" cy="227734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45057" y="1152955"/>
            <a:ext cx="1932294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混合</a:t>
            </a:r>
            <a:r>
              <a:rPr lang="ja-JP" altLang="en-US" b="1" dirty="0">
                <a:solidFill>
                  <a:schemeClr val="tx1"/>
                </a:solidFill>
              </a:rPr>
              <a:t>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5019" y="1613431"/>
            <a:ext cx="1909863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灌木地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/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ツンドラ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3803" y="2184333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草原</a:t>
            </a:r>
            <a:r>
              <a:rPr lang="en-US" altLang="ja-JP" b="1" dirty="0" smtClean="0">
                <a:solidFill>
                  <a:schemeClr val="tx1"/>
                </a:solidFill>
              </a:rPr>
              <a:t>/</a:t>
            </a:r>
            <a:r>
              <a:rPr lang="ja-JP" altLang="en-US" b="1" dirty="0" smtClean="0">
                <a:solidFill>
                  <a:schemeClr val="tx1"/>
                </a:solidFill>
              </a:rPr>
              <a:t>ステップ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2587" y="2630964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サバナ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5343" y="3167343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亜寒帯林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6557" y="3658122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温帯</a:t>
            </a:r>
            <a:r>
              <a:rPr lang="ja-JP" altLang="en-US" b="1" dirty="0">
                <a:solidFill>
                  <a:schemeClr val="tx1"/>
                </a:solidFill>
              </a:rPr>
              <a:t>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4572" y="4176199"/>
            <a:ext cx="1851719" cy="28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熱帯林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396557" y="2951121"/>
            <a:ext cx="1902493" cy="62895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359957" y="1434060"/>
            <a:ext cx="1902493" cy="62895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57781" y="4787712"/>
            <a:ext cx="3682538" cy="1866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全球での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灌木地</a:t>
            </a:r>
            <a:r>
              <a:rPr kumimoji="1" lang="en-US" altLang="ja-JP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kumimoji="1" lang="ja-JP" alt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ツンドラ</a:t>
            </a:r>
            <a:endParaRPr kumimoji="1" lang="en-US" altLang="ja-JP" sz="20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亜寒帯林</a:t>
            </a:r>
            <a:r>
              <a:rPr lang="ja-JP" alt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あ</a:t>
            </a:r>
            <a:r>
              <a:rPr lang="ja-JP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ああ</a:t>
            </a:r>
            <a:r>
              <a:rPr lang="en-US" altLang="ja-JP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　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をそれぞれ砂漠に植生を変える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32152" y="4800508"/>
            <a:ext cx="3682538" cy="1853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全</a:t>
            </a:r>
            <a:r>
              <a:rPr lang="ja-JP" altLang="en-US" sz="2000" b="1" dirty="0">
                <a:solidFill>
                  <a:schemeClr val="tx1"/>
                </a:solidFill>
              </a:rPr>
              <a:t>大陸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で</a:t>
            </a:r>
            <a:r>
              <a:rPr lang="ja-JP" altLang="en-US" sz="2000" b="1" dirty="0">
                <a:solidFill>
                  <a:schemeClr val="tx1"/>
                </a:solidFill>
              </a:rPr>
              <a:t>見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ると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lang="ja-JP" alt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アルベドの増加</a:t>
            </a:r>
            <a:endParaRPr lang="en-US" altLang="ja-JP" sz="20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降水量の減少</a:t>
            </a:r>
            <a:r>
              <a:rPr lang="ja-JP" alt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あ</a:t>
            </a:r>
            <a:endParaRPr kumimoji="1" lang="en-US" altLang="ja-JP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を示した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936950" y="5359375"/>
            <a:ext cx="1566075" cy="72320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629689" y="3045628"/>
            <a:ext cx="7884622" cy="361338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シベリア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の植生だけを変化させて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異なる場所の気候の影響をみた研究は無い！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↓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もしシベリアの</a:t>
            </a:r>
            <a:r>
              <a:rPr kumimoji="1" lang="ja-JP" altLang="en-US" sz="28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植生の変化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による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気候変動がわかれば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大規模に森林が消失した時の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遠隔影響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が予測できる！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9151530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862525" y="1810316"/>
            <a:ext cx="7447421" cy="3243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本研究では森林が消失した後、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植生が</a:t>
            </a:r>
            <a:r>
              <a:rPr lang="ja-JP" alt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森林→草原</a:t>
            </a:r>
            <a:r>
              <a:rPr lang="ja-JP" altLang="en-US" sz="3200" b="1" dirty="0">
                <a:solidFill>
                  <a:schemeClr val="tx1"/>
                </a:solidFill>
              </a:rPr>
              <a:t>に変化したと考えて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シミュレーション実験を行って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いく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〇導入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中間</a:t>
            </a:r>
            <a:r>
              <a:rPr lang="ja-JP" altLang="en-US" sz="2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発表</a:t>
            </a:r>
            <a:r>
              <a:rPr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まで</a:t>
            </a:r>
            <a:r>
              <a:rPr lang="ja-JP" altLang="en-US" sz="2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6211" y="1214947"/>
            <a:ext cx="71865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植生を変化させることによって</a:t>
            </a:r>
            <a:endParaRPr lang="en-US" altLang="ja-JP" sz="2800" b="1" dirty="0" smtClean="0"/>
          </a:p>
          <a:p>
            <a:r>
              <a:rPr lang="en-US" altLang="ja-JP" sz="3200" b="1" dirty="0" smtClean="0"/>
              <a:t>300hPa</a:t>
            </a:r>
            <a:r>
              <a:rPr lang="ja-JP" altLang="en-US" sz="2800" b="1" dirty="0" smtClean="0"/>
              <a:t>面付近で吹く</a:t>
            </a:r>
            <a:r>
              <a:rPr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ジェット気流の蛇行</a:t>
            </a:r>
            <a:r>
              <a:rPr lang="ja-JP" altLang="en-US" sz="2800" b="1" dirty="0" smtClean="0"/>
              <a:t>に</a:t>
            </a:r>
            <a:endParaRPr lang="en-US" altLang="ja-JP" sz="2800" b="1" dirty="0" smtClean="0"/>
          </a:p>
          <a:p>
            <a:r>
              <a:rPr kumimoji="1" lang="ja-JP" altLang="en-US" sz="2800" b="1" dirty="0" smtClean="0"/>
              <a:t>影響</a:t>
            </a:r>
            <a:r>
              <a:rPr lang="ja-JP" altLang="en-US" sz="2800" b="1" dirty="0" smtClean="0"/>
              <a:t>を与える可能性を示唆した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6211" y="2815386"/>
            <a:ext cx="7366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しかし、</a:t>
            </a:r>
            <a:r>
              <a:rPr kumimoji="1" lang="en-US" altLang="ja-JP" sz="2800" b="1" u="sng" dirty="0" smtClean="0"/>
              <a:t>1</a:t>
            </a:r>
            <a:r>
              <a:rPr kumimoji="1" lang="ja-JP" altLang="en-US" sz="2800" b="1" u="sng" dirty="0" smtClean="0"/>
              <a:t>事例</a:t>
            </a:r>
            <a:r>
              <a:rPr kumimoji="1" lang="ja-JP" altLang="en-US" sz="2800" b="1" dirty="0" smtClean="0"/>
              <a:t>でしか見ていなかったので</a:t>
            </a:r>
            <a:endParaRPr kumimoji="1" lang="en-US" altLang="ja-JP" sz="2800" b="1" dirty="0" smtClean="0"/>
          </a:p>
          <a:p>
            <a:r>
              <a:rPr lang="ja-JP" altLang="en-US" sz="2800" b="1" dirty="0"/>
              <a:t>他</a:t>
            </a:r>
            <a:r>
              <a:rPr lang="ja-JP" altLang="en-US" sz="2800" b="1" dirty="0" smtClean="0"/>
              <a:t>の事例では影響がない可能性がある</a:t>
            </a:r>
            <a:r>
              <a:rPr lang="ja-JP" altLang="en-US" sz="2800" b="1" dirty="0" err="1" smtClean="0"/>
              <a:t>、、、</a:t>
            </a:r>
            <a:endParaRPr kumimoji="1" lang="ja-JP" altLang="en-US" sz="28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179576" y="3874649"/>
            <a:ext cx="6784848" cy="2650378"/>
            <a:chOff x="1179576" y="3874649"/>
            <a:chExt cx="6784848" cy="2650378"/>
          </a:xfrm>
        </p:grpSpPr>
        <p:sp>
          <p:nvSpPr>
            <p:cNvPr id="8" name="正方形/長方形 7"/>
            <p:cNvSpPr/>
            <p:nvPr/>
          </p:nvSpPr>
          <p:spPr>
            <a:xfrm>
              <a:off x="1179576" y="4811136"/>
              <a:ext cx="6784848" cy="17138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 smtClean="0">
                  <a:solidFill>
                    <a:schemeClr val="tx1"/>
                  </a:solidFill>
                </a:rPr>
                <a:t>いくつかの事例を用意し、</a:t>
              </a:r>
              <a:endParaRPr kumimoji="1" lang="en-US" altLang="ja-JP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3200" b="1" dirty="0" smtClean="0">
                  <a:solidFill>
                    <a:schemeClr val="tx1"/>
                  </a:solidFill>
                </a:rPr>
                <a:t>平均して影響を見る！！</a:t>
              </a:r>
              <a:endParaRPr kumimoji="1" lang="ja-JP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>
              <a:off x="3954780" y="3874649"/>
              <a:ext cx="1234440" cy="97167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2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〇手法</a:t>
            </a:r>
            <a:r>
              <a:rPr kumimoji="1" lang="en-US" altLang="ja-JP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</a:t>
            </a:r>
            <a:r>
              <a:rPr kumimoji="1" lang="en-US" altLang="ja-JP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WRF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（数値シミュレーション実験）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3</a:t>
            </a:r>
            <a:endParaRPr kumimoji="1" lang="ja-JP" altLang="en-US" sz="20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37638" y="2690965"/>
            <a:ext cx="6033626" cy="3760910"/>
            <a:chOff x="0" y="0"/>
            <a:chExt cx="4982483" cy="310151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/>
            <a:srcRect l="17299" t="6664" r="15910" b="1583"/>
            <a:stretch/>
          </p:blipFill>
          <p:spPr>
            <a:xfrm>
              <a:off x="0" y="0"/>
              <a:ext cx="4982483" cy="31015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1228772" y="1205573"/>
              <a:ext cx="910192" cy="3246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58077" y="1163781"/>
            <a:ext cx="6633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u="sng" dirty="0" smtClean="0"/>
              <a:t>気象庁</a:t>
            </a:r>
            <a:r>
              <a:rPr lang="en-US" altLang="ja-JP" sz="2000" b="1" u="sng" dirty="0" smtClean="0"/>
              <a:t>HP</a:t>
            </a:r>
            <a:r>
              <a:rPr lang="ja-JP" altLang="en-US" sz="2000" b="1" dirty="0" smtClean="0"/>
              <a:t>より計算範囲と時刻を設定</a:t>
            </a:r>
            <a:endParaRPr lang="en-US" altLang="ja-JP" sz="2000" b="1" dirty="0" smtClean="0"/>
          </a:p>
          <a:p>
            <a:r>
              <a:rPr lang="ja-JP" altLang="en-US" sz="2000" b="1" dirty="0" smtClean="0">
                <a:solidFill>
                  <a:srgbClr val="C00000"/>
                </a:solidFill>
              </a:rPr>
              <a:t>赤枠</a:t>
            </a:r>
            <a:r>
              <a:rPr lang="ja-JP" altLang="en-US" sz="2000" b="1" dirty="0" smtClean="0"/>
              <a:t>で囲んだ領域の植生を変化させた（約</a:t>
            </a:r>
            <a:r>
              <a:rPr lang="en-US" altLang="ja-JP" sz="2000" b="1" dirty="0" smtClean="0"/>
              <a:t>10</a:t>
            </a:r>
            <a:r>
              <a:rPr lang="ja-JP" altLang="en-US" sz="2000" b="1" dirty="0" smtClean="0"/>
              <a:t>万㎢）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以下，結果の図では</a:t>
            </a:r>
            <a:r>
              <a:rPr lang="ja-JP" altLang="en-US" sz="2000" b="1" u="sng" dirty="0" smtClean="0"/>
              <a:t>黒枠</a:t>
            </a:r>
            <a:r>
              <a:rPr lang="ja-JP" altLang="en-US" sz="2000" b="1" dirty="0" smtClean="0"/>
              <a:t>で囲んでいる</a:t>
            </a:r>
            <a:endParaRPr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71264" y="1206588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△</a:t>
            </a:r>
            <a:r>
              <a:rPr kumimoji="1" lang="ja-JP" altLang="en-US" sz="2400" b="1" dirty="0" smtClean="0"/>
              <a:t>中心緯度　</a:t>
            </a:r>
            <a:r>
              <a:rPr lang="en-US" altLang="ja-JP" sz="2400" b="1" dirty="0" smtClean="0"/>
              <a:t>56.937</a:t>
            </a:r>
            <a:endParaRPr kumimoji="1"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中心</a:t>
            </a:r>
            <a:r>
              <a:rPr kumimoji="1" lang="ja-JP" altLang="en-US" sz="2400" b="1" dirty="0" smtClean="0"/>
              <a:t>経度　</a:t>
            </a:r>
            <a:r>
              <a:rPr kumimoji="1" lang="en-US" altLang="ja-JP" sz="2400" b="1" dirty="0" smtClean="0"/>
              <a:t>145.363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1264" y="2302897"/>
            <a:ext cx="29576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△</a:t>
            </a:r>
            <a:r>
              <a:rPr kumimoji="1" lang="ja-JP" altLang="en-US" sz="2400" b="1" dirty="0" smtClean="0"/>
              <a:t>計算間隔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180</a:t>
            </a:r>
            <a:r>
              <a:rPr lang="ja-JP" altLang="en-US" sz="2400" b="1" dirty="0" smtClean="0"/>
              <a:t>秒</a:t>
            </a:r>
            <a:endParaRPr lang="en-US" altLang="ja-JP" sz="2400" b="1" dirty="0"/>
          </a:p>
          <a:p>
            <a:r>
              <a:rPr lang="ja-JP" altLang="en-US" sz="2400" b="1" dirty="0"/>
              <a:t>△</a:t>
            </a:r>
            <a:r>
              <a:rPr kumimoji="1" lang="ja-JP" altLang="en-US" sz="2400" b="1" dirty="0" smtClean="0"/>
              <a:t>初期値・境界条件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ERA-interi</a:t>
            </a:r>
            <a:r>
              <a:rPr lang="en-US" altLang="ja-JP" sz="2400" b="1" dirty="0"/>
              <a:t>m</a:t>
            </a:r>
          </a:p>
          <a:p>
            <a:r>
              <a:rPr lang="ja-JP" altLang="en-US" sz="2400" b="1" dirty="0"/>
              <a:t>△</a:t>
            </a:r>
            <a:r>
              <a:rPr kumimoji="1" lang="ja-JP" altLang="en-US" sz="2400" b="1" dirty="0" smtClean="0"/>
              <a:t>水平格子間隔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lang="en-US" altLang="ja-JP" sz="2400" b="1" dirty="0"/>
              <a:t>6</a:t>
            </a:r>
            <a:r>
              <a:rPr lang="en-US" altLang="ja-JP" sz="2400" b="1" dirty="0" smtClean="0"/>
              <a:t>0km</a:t>
            </a:r>
            <a:endParaRPr lang="en-US" altLang="ja-JP" sz="2400" b="1" dirty="0" smtClean="0"/>
          </a:p>
          <a:p>
            <a:endParaRPr lang="en-US" altLang="ja-JP" sz="2000" b="1" dirty="0"/>
          </a:p>
          <a:p>
            <a:endParaRPr lang="en-US" altLang="ja-JP" sz="20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0666" r="4545" b="10424"/>
          <a:stretch/>
        </p:blipFill>
        <p:spPr>
          <a:xfrm>
            <a:off x="9400647" y="3788974"/>
            <a:ext cx="2034785" cy="176855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5432" r="16543" b="5309"/>
          <a:stretch/>
        </p:blipFill>
        <p:spPr>
          <a:xfrm>
            <a:off x="6827397" y="4784566"/>
            <a:ext cx="1469261" cy="18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〇手法</a:t>
            </a:r>
            <a:r>
              <a:rPr kumimoji="1" lang="en-US" altLang="ja-JP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▽植生変化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6211" y="1346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19840" r="5593" b="19942"/>
          <a:stretch/>
        </p:blipFill>
        <p:spPr>
          <a:xfrm>
            <a:off x="55692" y="2766795"/>
            <a:ext cx="4458077" cy="2332773"/>
          </a:xfrm>
          <a:prstGeom prst="rect">
            <a:avLst/>
          </a:prstGeom>
          <a:ln>
            <a:noFill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9554" r="5482" b="20124"/>
          <a:stretch/>
        </p:blipFill>
        <p:spPr>
          <a:xfrm>
            <a:off x="4630188" y="2766795"/>
            <a:ext cx="4463935" cy="233411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06116" y="2416719"/>
            <a:ext cx="3241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4</a:t>
            </a:r>
            <a:r>
              <a:rPr kumimoji="1" lang="ja-JP" altLang="en-US" sz="1600" b="1" dirty="0" smtClean="0"/>
              <a:t>月の植生カテゴリー（</a:t>
            </a:r>
            <a:r>
              <a:rPr kumimoji="1" lang="en-US" altLang="ja-JP" sz="1600" b="1" dirty="0" err="1" smtClean="0"/>
              <a:t>CTL_run</a:t>
            </a:r>
            <a:r>
              <a:rPr kumimoji="1" lang="ja-JP" altLang="en-US" sz="1600" b="1" dirty="0" smtClean="0"/>
              <a:t>）</a:t>
            </a:r>
            <a:endParaRPr kumimoji="1" lang="ja-JP" altLang="en-US" sz="1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81877" y="2416719"/>
            <a:ext cx="3374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4</a:t>
            </a:r>
            <a:r>
              <a:rPr kumimoji="1" lang="ja-JP" altLang="en-US" sz="1600" b="1" dirty="0" smtClean="0"/>
              <a:t>月の植生カテゴリー（</a:t>
            </a:r>
            <a:r>
              <a:rPr kumimoji="1" lang="en-US" altLang="ja-JP" sz="1600" b="1" dirty="0" err="1" smtClean="0"/>
              <a:t>grass_run</a:t>
            </a:r>
            <a:r>
              <a:rPr kumimoji="1" lang="ja-JP" altLang="en-US" sz="1600" b="1" dirty="0" smtClean="0"/>
              <a:t>）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39385" y="793860"/>
            <a:ext cx="277511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11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　</a:t>
            </a:r>
            <a:r>
              <a:rPr lang="ja-JP" altLang="en-US" sz="2000" b="1" dirty="0" smtClean="0"/>
              <a:t>落葉</a:t>
            </a:r>
            <a:r>
              <a:rPr lang="ja-JP" altLang="en-US" sz="2000" b="1" dirty="0"/>
              <a:t>針葉樹林</a:t>
            </a:r>
          </a:p>
          <a:p>
            <a:r>
              <a:rPr lang="en-US" altLang="ja-JP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r>
              <a:rPr lang="ja-JP" altLang="en-US" sz="2000" b="1" dirty="0" smtClean="0"/>
              <a:t>　落葉</a:t>
            </a:r>
            <a:r>
              <a:rPr lang="ja-JP" altLang="en-US" sz="2000" b="1" dirty="0"/>
              <a:t>針葉樹林</a:t>
            </a:r>
            <a:endParaRPr kumimoji="1" lang="en-US" altLang="ja-JP" sz="2000" b="1" dirty="0" smtClean="0"/>
          </a:p>
          <a:p>
            <a:r>
              <a:rPr kumimoji="1" lang="en-US" altLang="ja-JP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</a:rPr>
              <a:t>13</a:t>
            </a:r>
            <a:r>
              <a:rPr kumimoji="1" lang="ja-JP" altLang="en-US" sz="2000" b="1" dirty="0" smtClean="0"/>
              <a:t>　常緑針葉樹林　→</a:t>
            </a:r>
            <a:endParaRPr kumimoji="1" lang="en-US" altLang="ja-JP" sz="2000" b="1" dirty="0" smtClean="0"/>
          </a:p>
          <a:p>
            <a:r>
              <a:rPr lang="en-US" altLang="ja-JP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</a:rPr>
              <a:t>14</a:t>
            </a:r>
            <a:r>
              <a:rPr lang="ja-JP" altLang="en-US" sz="2000" b="1" dirty="0" smtClean="0"/>
              <a:t>　常緑</a:t>
            </a:r>
            <a:r>
              <a:rPr lang="ja-JP" altLang="en-US" sz="2000" b="1" dirty="0"/>
              <a:t>広葉</a:t>
            </a:r>
            <a:r>
              <a:rPr lang="ja-JP" altLang="en-US" sz="2000" b="1" dirty="0" smtClean="0"/>
              <a:t>樹林</a:t>
            </a:r>
            <a:endParaRPr lang="en-US" altLang="ja-JP" sz="2000" b="1" dirty="0" smtClean="0"/>
          </a:p>
          <a:p>
            <a:r>
              <a:rPr lang="en-US" altLang="ja-JP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</a:rPr>
              <a:t>15</a:t>
            </a:r>
            <a:r>
              <a:rPr lang="ja-JP" altLang="en-US" sz="2000" b="1" dirty="0" smtClean="0"/>
              <a:t>　混合林</a:t>
            </a:r>
            <a:endParaRPr lang="en-US" altLang="ja-JP" sz="20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-121885" y="5206927"/>
            <a:ext cx="9139206" cy="458416"/>
            <a:chOff x="-121885" y="5206927"/>
            <a:chExt cx="9139206" cy="458416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88154" r="5482" b="8598"/>
            <a:stretch/>
          </p:blipFill>
          <p:spPr>
            <a:xfrm flipV="1">
              <a:off x="126679" y="5206927"/>
              <a:ext cx="8890642" cy="25031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91532" r="5482" b="6007"/>
            <a:stretch/>
          </p:blipFill>
          <p:spPr>
            <a:xfrm>
              <a:off x="-121885" y="5461166"/>
              <a:ext cx="9008690" cy="204177"/>
            </a:xfrm>
            <a:prstGeom prst="rect">
              <a:avLst/>
            </a:prstGeom>
          </p:spPr>
        </p:pic>
      </p:grpSp>
      <p:sp>
        <p:nvSpPr>
          <p:cNvPr id="15" name="角丸四角形 14"/>
          <p:cNvSpPr/>
          <p:nvPr/>
        </p:nvSpPr>
        <p:spPr>
          <a:xfrm>
            <a:off x="5406976" y="1271757"/>
            <a:ext cx="1915545" cy="70850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n>
                  <a:solidFill>
                    <a:sysClr val="windowText" lastClr="000000"/>
                  </a:solidFill>
                </a:ln>
                <a:solidFill>
                  <a:srgbClr val="0099CC"/>
                </a:solidFill>
              </a:rPr>
              <a:t>7</a:t>
            </a:r>
            <a:r>
              <a:rPr kumimoji="1" lang="ja-JP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99CC"/>
                </a:solidFill>
              </a:rPr>
              <a:t>　</a:t>
            </a:r>
            <a:r>
              <a:rPr kumimoji="1" lang="ja-JP" altLang="en-US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99CC"/>
                </a:solidFill>
              </a:rPr>
              <a:t>草原</a:t>
            </a:r>
            <a:endParaRPr kumimoji="1" lang="ja-JP" altLang="en-US" sz="3200" b="1" u="sng" dirty="0">
              <a:ln>
                <a:solidFill>
                  <a:sysClr val="windowText" lastClr="000000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03385" y="5760423"/>
            <a:ext cx="7877907" cy="7634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黒枠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で囲んだ範囲内の植生を</a:t>
            </a:r>
            <a:r>
              <a:rPr kumimoji="1" lang="ja-JP" altLang="en-US" sz="3200" b="1" u="sng" dirty="0" smtClean="0">
                <a:ln>
                  <a:solidFill>
                    <a:schemeClr val="tx1"/>
                  </a:solidFill>
                </a:ln>
                <a:solidFill>
                  <a:srgbClr val="0099CC"/>
                </a:solidFill>
              </a:rPr>
              <a:t>草原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に変化させ</a:t>
            </a:r>
            <a:r>
              <a:rPr lang="ja-JP" altLang="en-US" sz="2400" b="1" dirty="0">
                <a:solidFill>
                  <a:schemeClr val="tx1"/>
                </a:solidFill>
              </a:rPr>
              <a:t>た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二等辺三角形 34"/>
          <p:cNvSpPr/>
          <p:nvPr/>
        </p:nvSpPr>
        <p:spPr>
          <a:xfrm>
            <a:off x="8769527" y="6444762"/>
            <a:ext cx="259673" cy="301384"/>
          </a:xfrm>
          <a:prstGeom prst="triangle">
            <a:avLst>
              <a:gd name="adj" fmla="val 98837"/>
            </a:avLst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5226" y="2418062"/>
            <a:ext cx="4458077" cy="2682849"/>
            <a:chOff x="55692" y="2416719"/>
            <a:chExt cx="4458077" cy="2682849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2" t="19840" r="5593" b="19942"/>
            <a:stretch/>
          </p:blipFill>
          <p:spPr>
            <a:xfrm>
              <a:off x="55692" y="2766795"/>
              <a:ext cx="4458077" cy="2332773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106116" y="2416719"/>
              <a:ext cx="3342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/>
                <a:t>4</a:t>
              </a:r>
              <a:r>
                <a:rPr kumimoji="1" lang="ja-JP" altLang="en-US" sz="1600" b="1" dirty="0" smtClean="0"/>
                <a:t>月の植生カテゴリー（</a:t>
              </a:r>
              <a:r>
                <a:rPr kumimoji="1" lang="en-US" altLang="ja-JP" sz="1600" b="1" dirty="0" err="1" smtClean="0"/>
                <a:t>CTL_run</a:t>
              </a:r>
              <a:r>
                <a:rPr kumimoji="1" lang="ja-JP" altLang="en-US" sz="1600" b="1" dirty="0" smtClean="0"/>
                <a:t>）</a:t>
              </a:r>
              <a:endParaRPr kumimoji="1" lang="ja-JP" altLang="en-US" sz="1600" b="1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630188" y="2428241"/>
            <a:ext cx="4463935" cy="2672670"/>
            <a:chOff x="4630188" y="2428241"/>
            <a:chExt cx="4463935" cy="267267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t="19554" r="5482" b="20124"/>
            <a:stretch/>
          </p:blipFill>
          <p:spPr>
            <a:xfrm>
              <a:off x="4630188" y="2766795"/>
              <a:ext cx="4463935" cy="2334116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5274428" y="2428241"/>
              <a:ext cx="34759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/>
                <a:t>4</a:t>
              </a:r>
              <a:r>
                <a:rPr kumimoji="1" lang="ja-JP" altLang="en-US" sz="1600" b="1" dirty="0" smtClean="0"/>
                <a:t>月の植生カテゴリー（</a:t>
              </a:r>
              <a:r>
                <a:rPr kumimoji="1" lang="en-US" altLang="ja-JP" sz="1600" b="1" dirty="0" err="1" smtClean="0"/>
                <a:t>grass_run</a:t>
              </a:r>
              <a:r>
                <a:rPr kumimoji="1" lang="ja-JP" altLang="en-US" sz="1600" b="1" dirty="0" smtClean="0"/>
                <a:t>）</a:t>
              </a:r>
              <a:endParaRPr kumimoji="1" lang="ja-JP" altLang="en-US" sz="1600" b="1" dirty="0"/>
            </a:p>
          </p:txBody>
        </p:sp>
      </p:grpSp>
      <p:sp>
        <p:nvSpPr>
          <p:cNvPr id="22" name="角丸四角形 21"/>
          <p:cNvSpPr/>
          <p:nvPr/>
        </p:nvSpPr>
        <p:spPr>
          <a:xfrm>
            <a:off x="5453149" y="1400426"/>
            <a:ext cx="3017520" cy="10889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99CC"/>
                </a:solidFill>
              </a:rPr>
              <a:t>草原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に変えた</a:t>
            </a:r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実験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US" altLang="ja-JP" sz="24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g</a:t>
            </a:r>
            <a:r>
              <a:rPr lang="en-US" altLang="ja-JP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rass_run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453149" y="4555084"/>
            <a:ext cx="3017520" cy="10889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元の実験</a:t>
            </a:r>
            <a:endParaRPr lang="en-US" altLang="ja-JP" sz="2400" b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US" altLang="ja-JP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CTL_run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906662" y="2319803"/>
            <a:ext cx="108327" cy="340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6839815" y="4268024"/>
            <a:ext cx="244185" cy="388285"/>
            <a:chOff x="6475269" y="5439465"/>
            <a:chExt cx="244185" cy="439779"/>
          </a:xfrm>
        </p:grpSpPr>
        <p:sp>
          <p:nvSpPr>
            <p:cNvPr id="26" name="正方形/長方形 25"/>
            <p:cNvSpPr/>
            <p:nvPr/>
          </p:nvSpPr>
          <p:spPr>
            <a:xfrm>
              <a:off x="6475269" y="5439465"/>
              <a:ext cx="66847" cy="439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652607" y="5439465"/>
              <a:ext cx="66847" cy="439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角丸四角形 28"/>
          <p:cNvSpPr/>
          <p:nvPr/>
        </p:nvSpPr>
        <p:spPr>
          <a:xfrm>
            <a:off x="534291" y="4791892"/>
            <a:ext cx="8104909" cy="18930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偏差（</a:t>
            </a:r>
            <a:r>
              <a:rPr kumimoji="1" lang="en-US" altLang="ja-JP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grass-CTL</a:t>
            </a:r>
            <a:r>
              <a:rPr kumimoji="1" lang="ja-JP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）</a:t>
            </a:r>
            <a:endParaRPr kumimoji="1" lang="en-US" altLang="ja-JP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ja-JP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植生が</a:t>
            </a:r>
            <a:r>
              <a:rPr lang="ja-JP" altLang="en-US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変化した</a:t>
            </a:r>
            <a:r>
              <a:rPr lang="ja-JP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ことによる影響</a:t>
            </a:r>
            <a:r>
              <a:rPr kumimoji="1" lang="ja-JP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を表す</a:t>
            </a:r>
            <a:endParaRPr kumimoji="1" lang="ja-JP" alt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241241" y="2318047"/>
            <a:ext cx="101831" cy="3426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2192171" y="4268024"/>
            <a:ext cx="244185" cy="389991"/>
            <a:chOff x="6475269" y="5439465"/>
            <a:chExt cx="244185" cy="439779"/>
          </a:xfrm>
        </p:grpSpPr>
        <p:sp>
          <p:nvSpPr>
            <p:cNvPr id="32" name="正方形/長方形 31"/>
            <p:cNvSpPr/>
            <p:nvPr/>
          </p:nvSpPr>
          <p:spPr>
            <a:xfrm>
              <a:off x="6475269" y="5439465"/>
              <a:ext cx="66847" cy="439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52607" y="5439465"/>
              <a:ext cx="66847" cy="439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8769527" y="6392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endParaRPr kumimoji="1" lang="ja-JP" altLang="en-US" sz="2000" b="1" dirty="0"/>
          </a:p>
        </p:txBody>
      </p:sp>
      <p:sp>
        <p:nvSpPr>
          <p:cNvPr id="25" name="正方形/長方形 24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〇手法</a:t>
            </a:r>
            <a:r>
              <a:rPr kumimoji="1" lang="en-US" altLang="ja-JP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▽植生変化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9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50052 -0.2449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-1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39 L 0.00209 0.1919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1436 L -0.00034 -0.0652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0591 -0.2465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23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052 -0.2449 L -0.49948 -0.3321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3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919 L 0.00278 -0.0442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1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432262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〇手法</a:t>
            </a:r>
            <a:r>
              <a:rPr kumimoji="1" lang="en-US" altLang="ja-JP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endParaRPr kumimoji="1" lang="ja-JP" altLang="en-US" sz="2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432262"/>
            <a:ext cx="9144000" cy="29925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▽アンサンブル平均</a:t>
            </a:r>
            <a:endParaRPr kumimoji="1" lang="ja-JP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>
            <a:off x="8742108" y="6451875"/>
            <a:ext cx="287092" cy="287157"/>
          </a:xfrm>
          <a:prstGeom prst="triangle">
            <a:avLst>
              <a:gd name="adj" fmla="val 98837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2108" y="6395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5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273" y="836131"/>
            <a:ext cx="8472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実験の信頼度を上げるため、</a:t>
            </a:r>
            <a:r>
              <a:rPr kumimoji="1" lang="ja-JP" alt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計算開始時刻</a:t>
            </a:r>
            <a:r>
              <a:rPr kumimoji="1" lang="ja-JP" altLang="en-US" sz="2000" b="1" dirty="0" smtClean="0"/>
              <a:t>をずらしたランを</a:t>
            </a:r>
            <a:r>
              <a:rPr kumimoji="1" lang="en-US" altLang="ja-JP" sz="2800" b="1" dirty="0" smtClean="0"/>
              <a:t>6</a:t>
            </a:r>
            <a:r>
              <a:rPr kumimoji="1" lang="ja-JP" altLang="en-US" sz="2800" b="1" dirty="0" smtClean="0"/>
              <a:t>つ</a:t>
            </a:r>
            <a:r>
              <a:rPr kumimoji="1" lang="ja-JP" altLang="en-US" sz="2000" b="1" dirty="0" smtClean="0"/>
              <a:t>用意</a:t>
            </a:r>
            <a:endParaRPr kumimoji="1" lang="en-US" altLang="ja-JP" sz="2000" b="1" dirty="0" smtClean="0"/>
          </a:p>
          <a:p>
            <a:r>
              <a:rPr lang="ja-JP" alt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計算終了時刻</a:t>
            </a:r>
            <a:r>
              <a:rPr lang="ja-JP" altLang="en-US" sz="2000" b="1" dirty="0" smtClean="0"/>
              <a:t>はすべて</a:t>
            </a:r>
            <a:r>
              <a:rPr lang="en-US" altLang="ja-JP" sz="2400" b="1" dirty="0" smtClean="0"/>
              <a:t>2015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5</a:t>
            </a:r>
            <a:r>
              <a:rPr lang="ja-JP" altLang="en-US" sz="2400" b="1" dirty="0" smtClean="0"/>
              <a:t>月</a:t>
            </a:r>
            <a:r>
              <a:rPr lang="en-US" altLang="ja-JP" sz="2400" b="1" dirty="0" smtClean="0"/>
              <a:t>31</a:t>
            </a:r>
            <a:r>
              <a:rPr lang="ja-JP" altLang="en-US" sz="2400" b="1" dirty="0" smtClean="0"/>
              <a:t>日</a:t>
            </a:r>
            <a:r>
              <a:rPr lang="en-US" altLang="ja-JP" sz="2400" b="1" dirty="0" smtClean="0"/>
              <a:t>00UTC</a:t>
            </a:r>
            <a:r>
              <a:rPr lang="ja-JP" altLang="en-US" sz="2400" b="1" dirty="0" smtClean="0"/>
              <a:t> </a:t>
            </a:r>
            <a:r>
              <a:rPr lang="ja-JP" altLang="en-US" sz="2000" b="1" dirty="0" smtClean="0"/>
              <a:t>に統一している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19840" r="5593" b="19942"/>
          <a:stretch/>
        </p:blipFill>
        <p:spPr>
          <a:xfrm>
            <a:off x="261339" y="3976487"/>
            <a:ext cx="1987458" cy="1039975"/>
          </a:xfrm>
          <a:prstGeom prst="rect">
            <a:avLst/>
          </a:prstGeom>
          <a:ln>
            <a:noFill/>
          </a:ln>
          <a:scene3d>
            <a:camera prst="perspectiveContrastingLeftFacing">
              <a:rot lat="186000" lon="1158000" rev="21145944"/>
            </a:camera>
            <a:lightRig rig="threePt" dir="t"/>
          </a:scene3d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9554" r="5482" b="20124"/>
          <a:stretch/>
        </p:blipFill>
        <p:spPr>
          <a:xfrm>
            <a:off x="311900" y="2601847"/>
            <a:ext cx="1993290" cy="1042257"/>
          </a:xfrm>
          <a:prstGeom prst="rect">
            <a:avLst/>
          </a:prstGeom>
          <a:scene3d>
            <a:camera prst="perspectiveContrastingLeftFacing">
              <a:rot lat="186000" lon="1123998" rev="21142168"/>
            </a:camera>
            <a:lightRig rig="threePt" dir="t"/>
          </a:scene3d>
        </p:spPr>
      </p:pic>
      <p:sp>
        <p:nvSpPr>
          <p:cNvPr id="9" name="テキスト ボックス 8"/>
          <p:cNvSpPr txBox="1"/>
          <p:nvPr/>
        </p:nvSpPr>
        <p:spPr>
          <a:xfrm>
            <a:off x="261339" y="1833295"/>
            <a:ext cx="2179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2015</a:t>
            </a:r>
            <a:r>
              <a:rPr kumimoji="1" lang="ja-JP" altLang="en-US" sz="1600" b="1" dirty="0" smtClean="0"/>
              <a:t>年</a:t>
            </a:r>
            <a:r>
              <a:rPr kumimoji="1" lang="en-US" altLang="ja-JP" sz="1600" b="1" dirty="0" smtClean="0"/>
              <a:t>3</a:t>
            </a:r>
            <a:r>
              <a:rPr kumimoji="1" lang="ja-JP" altLang="en-US" sz="1600" b="1" dirty="0" smtClean="0"/>
              <a:t>月</a:t>
            </a:r>
            <a:r>
              <a:rPr kumimoji="1" lang="en-US" altLang="ja-JP" sz="1600" b="1" dirty="0" smtClean="0"/>
              <a:t>1</a:t>
            </a:r>
            <a:r>
              <a:rPr kumimoji="1" lang="ja-JP" altLang="en-US" sz="1600" b="1" dirty="0" smtClean="0"/>
              <a:t>日</a:t>
            </a:r>
            <a:r>
              <a:rPr kumimoji="1" lang="en-US" altLang="ja-JP" sz="1600" b="1" dirty="0" smtClean="0"/>
              <a:t>00UTC</a:t>
            </a:r>
            <a:r>
              <a:rPr kumimoji="1" lang="ja-JP" altLang="en-US" sz="1600" b="1" dirty="0" smtClean="0"/>
              <a:t>～</a:t>
            </a:r>
            <a:endParaRPr kumimoji="1" lang="en-US" altLang="ja-JP" sz="1600" b="1" dirty="0" smtClean="0"/>
          </a:p>
          <a:p>
            <a:r>
              <a:rPr lang="ja-JP" altLang="en-US" sz="1600" b="1" dirty="0"/>
              <a:t>　</a:t>
            </a:r>
            <a:r>
              <a:rPr lang="ja-JP" altLang="en-US" sz="1600" b="1" dirty="0" smtClean="0"/>
              <a:t>　　</a:t>
            </a:r>
            <a:r>
              <a:rPr kumimoji="1" lang="en-US" altLang="ja-JP" sz="1600" b="1" dirty="0" smtClean="0"/>
              <a:t>5</a:t>
            </a:r>
            <a:r>
              <a:rPr kumimoji="1" lang="ja-JP" altLang="en-US" sz="1600" b="1" dirty="0" smtClean="0"/>
              <a:t>月</a:t>
            </a:r>
            <a:r>
              <a:rPr kumimoji="1" lang="en-US" altLang="ja-JP" sz="1600" b="1" dirty="0" smtClean="0"/>
              <a:t>31</a:t>
            </a:r>
            <a:r>
              <a:rPr kumimoji="1" lang="ja-JP" altLang="en-US" sz="1600" b="1" dirty="0" smtClean="0"/>
              <a:t>日</a:t>
            </a:r>
            <a:r>
              <a:rPr kumimoji="1" lang="en-US" altLang="ja-JP" sz="1600" b="1" dirty="0" smtClean="0"/>
              <a:t>00UTC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48001" y="1828065"/>
            <a:ext cx="93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</a:t>
            </a:r>
            <a:r>
              <a:rPr kumimoji="1" lang="ja-JP" altLang="en-US" sz="1600" b="1" dirty="0" smtClean="0"/>
              <a:t>月</a:t>
            </a:r>
            <a:r>
              <a:rPr kumimoji="1" lang="en-US" altLang="ja-JP" sz="1600" b="1" dirty="0" smtClean="0"/>
              <a:t>5</a:t>
            </a:r>
            <a:r>
              <a:rPr kumimoji="1" lang="ja-JP" altLang="en-US" sz="1600" b="1" dirty="0" smtClean="0"/>
              <a:t>日</a:t>
            </a:r>
            <a:endParaRPr kumimoji="1" lang="en-US" altLang="ja-JP" sz="1600" b="1" dirty="0" smtClean="0"/>
          </a:p>
          <a:p>
            <a:r>
              <a:rPr kumimoji="1" lang="en-US" altLang="ja-JP" sz="1600" b="1" dirty="0" smtClean="0"/>
              <a:t>00UTC</a:t>
            </a:r>
            <a:r>
              <a:rPr kumimoji="1" lang="ja-JP" altLang="en-US" sz="1600" b="1" dirty="0" smtClean="0"/>
              <a:t>～</a:t>
            </a:r>
            <a:endParaRPr kumimoji="1" lang="ja-JP" altLang="en-US" sz="1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5271" y="1831811"/>
            <a:ext cx="93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</a:t>
            </a:r>
            <a:r>
              <a:rPr kumimoji="1" lang="ja-JP" altLang="en-US" sz="1600" b="1" dirty="0" smtClean="0"/>
              <a:t>月</a:t>
            </a:r>
            <a:r>
              <a:rPr lang="en-US" altLang="ja-JP" sz="1600" b="1" dirty="0"/>
              <a:t>10</a:t>
            </a:r>
            <a:r>
              <a:rPr kumimoji="1" lang="ja-JP" altLang="en-US" sz="1600" b="1" dirty="0" smtClean="0"/>
              <a:t>日</a:t>
            </a:r>
            <a:endParaRPr kumimoji="1" lang="en-US" altLang="ja-JP" sz="1600" b="1" dirty="0" smtClean="0"/>
          </a:p>
          <a:p>
            <a:r>
              <a:rPr kumimoji="1" lang="en-US" altLang="ja-JP" sz="1600" b="1" dirty="0" smtClean="0"/>
              <a:t>00UTC</a:t>
            </a:r>
            <a:r>
              <a:rPr kumimoji="1" lang="ja-JP" altLang="en-US" sz="1600" b="1" dirty="0" smtClean="0"/>
              <a:t>～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62541" y="1828064"/>
            <a:ext cx="93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</a:t>
            </a:r>
            <a:r>
              <a:rPr kumimoji="1" lang="ja-JP" altLang="en-US" sz="1600" b="1" dirty="0" smtClean="0"/>
              <a:t>月</a:t>
            </a:r>
            <a:r>
              <a:rPr lang="en-US" altLang="ja-JP" sz="1600" b="1" dirty="0" smtClean="0"/>
              <a:t>15</a:t>
            </a:r>
            <a:r>
              <a:rPr kumimoji="1" lang="ja-JP" altLang="en-US" sz="1600" b="1" dirty="0" smtClean="0"/>
              <a:t>日</a:t>
            </a:r>
            <a:endParaRPr kumimoji="1" lang="en-US" altLang="ja-JP" sz="1600" b="1" dirty="0" smtClean="0"/>
          </a:p>
          <a:p>
            <a:r>
              <a:rPr kumimoji="1" lang="en-US" altLang="ja-JP" sz="1600" b="1" dirty="0" smtClean="0"/>
              <a:t>00UTC</a:t>
            </a:r>
            <a:r>
              <a:rPr kumimoji="1" lang="ja-JP" altLang="en-US" sz="1600" b="1" dirty="0" smtClean="0"/>
              <a:t>～</a:t>
            </a:r>
            <a:endParaRPr kumimoji="1" lang="ja-JP" altLang="en-US" sz="16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9811" y="1828063"/>
            <a:ext cx="93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</a:t>
            </a:r>
            <a:r>
              <a:rPr kumimoji="1" lang="ja-JP" altLang="en-US" sz="1600" b="1" dirty="0" smtClean="0"/>
              <a:t>月</a:t>
            </a:r>
            <a:r>
              <a:rPr lang="en-US" altLang="ja-JP" sz="1600" b="1" dirty="0" smtClean="0"/>
              <a:t>20</a:t>
            </a:r>
            <a:r>
              <a:rPr kumimoji="1" lang="ja-JP" altLang="en-US" sz="1600" b="1" dirty="0" smtClean="0"/>
              <a:t>日</a:t>
            </a:r>
            <a:endParaRPr kumimoji="1" lang="en-US" altLang="ja-JP" sz="1600" b="1" dirty="0" smtClean="0"/>
          </a:p>
          <a:p>
            <a:r>
              <a:rPr kumimoji="1" lang="en-US" altLang="ja-JP" sz="1600" b="1" dirty="0" smtClean="0"/>
              <a:t>00UTC</a:t>
            </a:r>
            <a:r>
              <a:rPr kumimoji="1" lang="ja-JP" altLang="en-US" sz="1600" b="1" dirty="0" smtClean="0"/>
              <a:t>～</a:t>
            </a:r>
            <a:endParaRPr kumimoji="1" lang="ja-JP" altLang="en-US" sz="16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77081" y="1828062"/>
            <a:ext cx="93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3</a:t>
            </a:r>
            <a:r>
              <a:rPr kumimoji="1" lang="ja-JP" altLang="en-US" sz="1600" b="1" dirty="0" smtClean="0"/>
              <a:t>月</a:t>
            </a:r>
            <a:r>
              <a:rPr lang="en-US" altLang="ja-JP" sz="1600" b="1" dirty="0"/>
              <a:t>25</a:t>
            </a:r>
            <a:r>
              <a:rPr kumimoji="1" lang="ja-JP" altLang="en-US" sz="1600" b="1" dirty="0" smtClean="0"/>
              <a:t>日</a:t>
            </a:r>
            <a:endParaRPr kumimoji="1" lang="en-US" altLang="ja-JP" sz="1600" b="1" dirty="0" smtClean="0"/>
          </a:p>
          <a:p>
            <a:r>
              <a:rPr kumimoji="1" lang="en-US" altLang="ja-JP" sz="1600" b="1" dirty="0" smtClean="0"/>
              <a:t>00UTC</a:t>
            </a:r>
            <a:r>
              <a:rPr kumimoji="1" lang="ja-JP" altLang="en-US" sz="1600" b="1" dirty="0" smtClean="0"/>
              <a:t>～</a:t>
            </a:r>
            <a:endParaRPr kumimoji="1" lang="ja-JP" altLang="en-US" sz="1600" b="1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667703" y="2857697"/>
            <a:ext cx="6269761" cy="794567"/>
            <a:chOff x="2667703" y="2857697"/>
            <a:chExt cx="6269761" cy="79456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2667703" y="2857697"/>
              <a:ext cx="6269761" cy="794567"/>
              <a:chOff x="2667703" y="2857697"/>
              <a:chExt cx="6269761" cy="794567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2667703" y="2857697"/>
                <a:ext cx="1283677" cy="7864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3935966" y="2865856"/>
                <a:ext cx="1283677" cy="7864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5188814" y="2865856"/>
                <a:ext cx="1283677" cy="7864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400939" y="2857697"/>
                <a:ext cx="1283677" cy="7864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653787" y="2865857"/>
                <a:ext cx="1283677" cy="7864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609985" y="3009663"/>
              <a:ext cx="1690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err="1" smtClean="0"/>
                <a:t>Grass_run</a:t>
              </a:r>
              <a:endParaRPr kumimoji="1" lang="ja-JP" altLang="en-US" sz="2800" b="1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690273" y="4240927"/>
            <a:ext cx="6241005" cy="783695"/>
            <a:chOff x="2690273" y="4240927"/>
            <a:chExt cx="6241005" cy="78369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690273" y="4240927"/>
              <a:ext cx="6241005" cy="783695"/>
              <a:chOff x="2690273" y="4240927"/>
              <a:chExt cx="6241005" cy="783695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2690273" y="4240927"/>
                <a:ext cx="1283677" cy="7755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3968147" y="4249087"/>
                <a:ext cx="1283677" cy="7755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5223277" y="4240928"/>
                <a:ext cx="1283677" cy="7755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6421018" y="4240928"/>
                <a:ext cx="1283677" cy="7755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7647601" y="4240928"/>
                <a:ext cx="1283677" cy="7755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perspectiveContrastingLeftFacing">
                  <a:rot lat="187540" lon="1159239" rev="2122324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4820582" y="4266216"/>
              <a:ext cx="1399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err="1" smtClean="0"/>
                <a:t>CTL</a:t>
              </a:r>
              <a:r>
                <a:rPr kumimoji="1" lang="en-US" altLang="ja-JP" sz="2800" b="1" dirty="0" err="1" smtClean="0"/>
                <a:t>_run</a:t>
              </a:r>
              <a:endParaRPr kumimoji="1" lang="ja-JP" altLang="en-US" sz="2800" b="1" dirty="0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133856" y="3644104"/>
            <a:ext cx="4537881" cy="1914048"/>
            <a:chOff x="1133856" y="3644104"/>
            <a:chExt cx="4537881" cy="1914048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1204776" y="3644104"/>
              <a:ext cx="4358349" cy="355631"/>
              <a:chOff x="1204776" y="3644104"/>
              <a:chExt cx="4358349" cy="355631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1204776" y="3652263"/>
                <a:ext cx="100584" cy="3474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5462541" y="3644104"/>
                <a:ext cx="100584" cy="3474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1133856" y="5205813"/>
              <a:ext cx="4537881" cy="352339"/>
              <a:chOff x="1133856" y="5205813"/>
              <a:chExt cx="4537881" cy="352339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1133856" y="5210680"/>
                <a:ext cx="209196" cy="347472"/>
                <a:chOff x="1133856" y="5210680"/>
                <a:chExt cx="209196" cy="347472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1133856" y="5210680"/>
                  <a:ext cx="70920" cy="34747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正方形/長方形 42"/>
                <p:cNvSpPr/>
                <p:nvPr/>
              </p:nvSpPr>
              <p:spPr>
                <a:xfrm>
                  <a:off x="1267668" y="5210680"/>
                  <a:ext cx="75384" cy="34747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" name="グループ化 44"/>
              <p:cNvGrpSpPr/>
              <p:nvPr/>
            </p:nvGrpSpPr>
            <p:grpSpPr>
              <a:xfrm>
                <a:off x="5462541" y="5205813"/>
                <a:ext cx="209196" cy="347472"/>
                <a:chOff x="1133856" y="5210680"/>
                <a:chExt cx="209196" cy="347472"/>
              </a:xfrm>
            </p:grpSpPr>
            <p:sp>
              <p:nvSpPr>
                <p:cNvPr id="46" name="正方形/長方形 45"/>
                <p:cNvSpPr/>
                <p:nvPr/>
              </p:nvSpPr>
              <p:spPr>
                <a:xfrm>
                  <a:off x="1133856" y="5210680"/>
                  <a:ext cx="70920" cy="34747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>
                <a:xfrm>
                  <a:off x="1267668" y="5210680"/>
                  <a:ext cx="75384" cy="34747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35" name="正方形/長方形 34"/>
          <p:cNvSpPr/>
          <p:nvPr/>
        </p:nvSpPr>
        <p:spPr>
          <a:xfrm>
            <a:off x="613229" y="5788472"/>
            <a:ext cx="1283677" cy="786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>
              <a:rot lat="187540" lon="1159239" rev="2122324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684470" y="5788471"/>
            <a:ext cx="1283677" cy="786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>
              <a:rot lat="187540" lon="1159239" rev="2122324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935966" y="5788471"/>
            <a:ext cx="1283677" cy="786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>
              <a:rot lat="187540" lon="1159239" rev="2122324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5187462" y="5788471"/>
            <a:ext cx="1283677" cy="786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>
              <a:rot lat="187540" lon="1159239" rev="2122324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421018" y="5792132"/>
            <a:ext cx="1283677" cy="786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>
              <a:rot lat="187540" lon="1159239" rev="2122324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7656277" y="5788470"/>
            <a:ext cx="1283677" cy="786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>
              <a:rot lat="187540" lon="1159239" rev="2122324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70798" y="58730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偏差</a:t>
            </a:r>
            <a:endParaRPr kumimoji="1" lang="ja-JP" altLang="en-US" sz="36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39024" y="5805436"/>
            <a:ext cx="992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/>
              <a:t>/6=</a:t>
            </a:r>
            <a:endParaRPr kumimoji="1" lang="ja-JP" altLang="en-US" sz="4400" b="1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4485656" y="5553285"/>
            <a:ext cx="2394886" cy="1163917"/>
            <a:chOff x="4485656" y="5553285"/>
            <a:chExt cx="2394886" cy="1163917"/>
          </a:xfrm>
        </p:grpSpPr>
        <p:sp>
          <p:nvSpPr>
            <p:cNvPr id="55" name="正方形/長方形 54"/>
            <p:cNvSpPr/>
            <p:nvPr/>
          </p:nvSpPr>
          <p:spPr>
            <a:xfrm>
              <a:off x="4821316" y="5553285"/>
              <a:ext cx="1687685" cy="11639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ContrastingLeftFacing">
                <a:rot lat="187540" lon="1159239" rev="212232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485656" y="5674608"/>
              <a:ext cx="23948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4</a:t>
              </a:r>
              <a:r>
                <a:rPr kumimoji="1" lang="ja-JP" altLang="en-US" sz="2400" b="1" dirty="0" smtClean="0"/>
                <a:t>月</a:t>
              </a:r>
              <a:r>
                <a:rPr kumimoji="1" lang="en-US" altLang="ja-JP" sz="2400" b="1" dirty="0" smtClean="0"/>
                <a:t>11</a:t>
              </a:r>
              <a:r>
                <a:rPr kumimoji="1" lang="ja-JP" altLang="en-US" sz="2400" b="1" dirty="0" smtClean="0"/>
                <a:t>日</a:t>
              </a:r>
              <a:r>
                <a:rPr kumimoji="1" lang="en-US" altLang="ja-JP" sz="2400" b="1" dirty="0" smtClean="0"/>
                <a:t>00UTC</a:t>
              </a:r>
              <a:r>
                <a:rPr kumimoji="1" lang="ja-JP" altLang="en-US" sz="2400" b="1" dirty="0" smtClean="0"/>
                <a:t>～</a:t>
              </a:r>
              <a:endParaRPr kumimoji="1" lang="en-US" altLang="ja-JP" sz="2400" b="1" dirty="0" smtClean="0"/>
            </a:p>
            <a:p>
              <a:r>
                <a:rPr lang="en-US" altLang="ja-JP" sz="2400" b="1" dirty="0" smtClean="0"/>
                <a:t>5</a:t>
              </a:r>
              <a:r>
                <a:rPr lang="ja-JP" altLang="en-US" sz="2400" b="1" dirty="0" smtClean="0"/>
                <a:t>月</a:t>
              </a:r>
              <a:r>
                <a:rPr lang="en-US" altLang="ja-JP" sz="2400" b="1" dirty="0" smtClean="0"/>
                <a:t>31</a:t>
              </a:r>
              <a:r>
                <a:rPr lang="ja-JP" altLang="en-US" sz="2400" b="1" dirty="0" smtClean="0"/>
                <a:t>日</a:t>
              </a:r>
              <a:r>
                <a:rPr lang="en-US" altLang="ja-JP" sz="2400" b="1" dirty="0" smtClean="0"/>
                <a:t>00UTC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1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6007 -0.00139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22657 1.11111E-6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30156 1.11111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8542 0.00393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48073 0.00625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3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58143 0.00532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2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0" grpId="0"/>
      <p:bldP spid="50" grpId="1"/>
      <p:bldP spid="54" grpId="0"/>
    </p:bldLst>
  </p:timing>
</p:sld>
</file>

<file path=ppt/theme/theme1.xml><?xml version="1.0" encoding="utf-8"?>
<a:theme xmlns:a="http://schemas.openxmlformats.org/drawingml/2006/main" name="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4583</TotalTime>
  <Words>1848</Words>
  <Application>Microsoft Office PowerPoint</Application>
  <PresentationFormat>画面に合わせる (4:3)</PresentationFormat>
  <Paragraphs>433</Paragraphs>
  <Slides>38</Slides>
  <Notes>9</Notes>
  <HiddenSlides>10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7" baseType="lpstr">
      <vt:lpstr>Meiryo UI</vt:lpstr>
      <vt:lpstr>游ゴシック</vt:lpstr>
      <vt:lpstr>游ゴシック Light</vt:lpstr>
      <vt:lpstr>Arial</vt:lpstr>
      <vt:lpstr>Calibri</vt:lpstr>
      <vt:lpstr>Calibri Light</vt:lpstr>
      <vt:lpstr>Segoe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nagata momoko</dc:creator>
  <cp:lastModifiedBy>nagata momoko</cp:lastModifiedBy>
  <cp:revision>88</cp:revision>
  <dcterms:created xsi:type="dcterms:W3CDTF">2018-02-08T11:45:40Z</dcterms:created>
  <dcterms:modified xsi:type="dcterms:W3CDTF">2018-02-13T03:44:14Z</dcterms:modified>
</cp:coreProperties>
</file>