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14"/>
  </p:notesMasterIdLst>
  <p:sldIdLst>
    <p:sldId id="445" r:id="rId3"/>
    <p:sldId id="639" r:id="rId4"/>
    <p:sldId id="640" r:id="rId5"/>
    <p:sldId id="641" r:id="rId6"/>
    <p:sldId id="638" r:id="rId7"/>
    <p:sldId id="637" r:id="rId8"/>
    <p:sldId id="635" r:id="rId9"/>
    <p:sldId id="642" r:id="rId10"/>
    <p:sldId id="634" r:id="rId11"/>
    <p:sldId id="644" r:id="rId12"/>
    <p:sldId id="64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CF861DB-F0F2-4A05-AE5A-9497242330F7}">
          <p14:sldIdLst>
            <p14:sldId id="445"/>
            <p14:sldId id="639"/>
            <p14:sldId id="640"/>
            <p14:sldId id="641"/>
            <p14:sldId id="638"/>
            <p14:sldId id="637"/>
            <p14:sldId id="635"/>
            <p14:sldId id="642"/>
            <p14:sldId id="634"/>
            <p14:sldId id="644"/>
            <p14:sldId id="645"/>
          </p14:sldIdLst>
        </p14:section>
        <p14:section name="タイトルなしのセクション" id="{8B7F6AFD-2D9F-4874-8DA5-5115CD9D9625}">
          <p14:sldIdLst/>
        </p14:section>
        <p14:section name="タイトルなしのセクション" id="{4918DBFD-E610-4DD1-9A32-A398703D69CF}">
          <p14:sldIdLst/>
        </p14:section>
        <p14:section name="タイトルなしのセクション" id="{F448DF16-5A6C-4B90-AD74-18D97A8BB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FFFF"/>
    <a:srgbClr val="336FA2"/>
    <a:srgbClr val="CBDBEA"/>
    <a:srgbClr val="CC6F71"/>
    <a:srgbClr val="78AAC8"/>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7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橋 勇介" userId="c544e295-f598-4d27-95a0-45210d4eed89" providerId="ADAL" clId="{CEAE4540-329E-4FA8-ADA7-A31668CBF05D}"/>
    <pc:docChg chg="delSld modSection">
      <pc:chgData name="大橋 勇介" userId="c544e295-f598-4d27-95a0-45210d4eed89" providerId="ADAL" clId="{CEAE4540-329E-4FA8-ADA7-A31668CBF05D}" dt="2023-03-29T07:49:18.058" v="14" actId="47"/>
      <pc:docMkLst>
        <pc:docMk/>
      </pc:docMkLst>
      <pc:sldChg chg="del">
        <pc:chgData name="大橋 勇介" userId="c544e295-f598-4d27-95a0-45210d4eed89" providerId="ADAL" clId="{CEAE4540-329E-4FA8-ADA7-A31668CBF05D}" dt="2023-03-29T07:49:11.406" v="1" actId="47"/>
        <pc:sldMkLst>
          <pc:docMk/>
          <pc:sldMk cId="691105516" sldId="256"/>
        </pc:sldMkLst>
      </pc:sldChg>
      <pc:sldChg chg="del">
        <pc:chgData name="大橋 勇介" userId="c544e295-f598-4d27-95a0-45210d4eed89" providerId="ADAL" clId="{CEAE4540-329E-4FA8-ADA7-A31668CBF05D}" dt="2023-03-29T07:49:13.640" v="5" actId="47"/>
        <pc:sldMkLst>
          <pc:docMk/>
          <pc:sldMk cId="161680185" sldId="262"/>
        </pc:sldMkLst>
      </pc:sldChg>
      <pc:sldChg chg="del">
        <pc:chgData name="大橋 勇介" userId="c544e295-f598-4d27-95a0-45210d4eed89" providerId="ADAL" clId="{CEAE4540-329E-4FA8-ADA7-A31668CBF05D}" dt="2023-03-29T07:49:12.062" v="2" actId="47"/>
        <pc:sldMkLst>
          <pc:docMk/>
          <pc:sldMk cId="1196673895" sldId="264"/>
        </pc:sldMkLst>
      </pc:sldChg>
      <pc:sldChg chg="del">
        <pc:chgData name="大橋 勇介" userId="c544e295-f598-4d27-95a0-45210d4eed89" providerId="ADAL" clId="{CEAE4540-329E-4FA8-ADA7-A31668CBF05D}" dt="2023-03-29T07:49:18.058" v="14" actId="47"/>
        <pc:sldMkLst>
          <pc:docMk/>
          <pc:sldMk cId="2403745668" sldId="464"/>
        </pc:sldMkLst>
      </pc:sldChg>
      <pc:sldChg chg="del">
        <pc:chgData name="大橋 勇介" userId="c544e295-f598-4d27-95a0-45210d4eed89" providerId="ADAL" clId="{CEAE4540-329E-4FA8-ADA7-A31668CBF05D}" dt="2023-03-29T07:49:12.468" v="3" actId="47"/>
        <pc:sldMkLst>
          <pc:docMk/>
          <pc:sldMk cId="4272926589" sldId="582"/>
        </pc:sldMkLst>
      </pc:sldChg>
      <pc:sldChg chg="del">
        <pc:chgData name="大橋 勇介" userId="c544e295-f598-4d27-95a0-45210d4eed89" providerId="ADAL" clId="{CEAE4540-329E-4FA8-ADA7-A31668CBF05D}" dt="2023-03-29T07:49:12.999" v="4" actId="47"/>
        <pc:sldMkLst>
          <pc:docMk/>
          <pc:sldMk cId="2218773322" sldId="584"/>
        </pc:sldMkLst>
      </pc:sldChg>
      <pc:sldChg chg="del">
        <pc:chgData name="大橋 勇介" userId="c544e295-f598-4d27-95a0-45210d4eed89" providerId="ADAL" clId="{CEAE4540-329E-4FA8-ADA7-A31668CBF05D}" dt="2023-03-29T07:49:16.792" v="11" actId="47"/>
        <pc:sldMkLst>
          <pc:docMk/>
          <pc:sldMk cId="1537897597" sldId="596"/>
        </pc:sldMkLst>
      </pc:sldChg>
      <pc:sldChg chg="del">
        <pc:chgData name="大橋 勇介" userId="c544e295-f598-4d27-95a0-45210d4eed89" providerId="ADAL" clId="{CEAE4540-329E-4FA8-ADA7-A31668CBF05D}" dt="2023-03-29T07:49:17.667" v="13" actId="47"/>
        <pc:sldMkLst>
          <pc:docMk/>
          <pc:sldMk cId="1264053945" sldId="597"/>
        </pc:sldMkLst>
      </pc:sldChg>
      <pc:sldChg chg="del">
        <pc:chgData name="大橋 勇介" userId="c544e295-f598-4d27-95a0-45210d4eed89" providerId="ADAL" clId="{CEAE4540-329E-4FA8-ADA7-A31668CBF05D}" dt="2023-03-29T07:49:16.324" v="10" actId="47"/>
        <pc:sldMkLst>
          <pc:docMk/>
          <pc:sldMk cId="3723392855" sldId="609"/>
        </pc:sldMkLst>
      </pc:sldChg>
      <pc:sldChg chg="del">
        <pc:chgData name="大橋 勇介" userId="c544e295-f598-4d27-95a0-45210d4eed89" providerId="ADAL" clId="{CEAE4540-329E-4FA8-ADA7-A31668CBF05D}" dt="2023-03-29T07:49:17.245" v="12" actId="47"/>
        <pc:sldMkLst>
          <pc:docMk/>
          <pc:sldMk cId="2478998259" sldId="624"/>
        </pc:sldMkLst>
      </pc:sldChg>
      <pc:sldChg chg="del">
        <pc:chgData name="大橋 勇介" userId="c544e295-f598-4d27-95a0-45210d4eed89" providerId="ADAL" clId="{CEAE4540-329E-4FA8-ADA7-A31668CBF05D}" dt="2023-03-29T07:49:15.761" v="9" actId="47"/>
        <pc:sldMkLst>
          <pc:docMk/>
          <pc:sldMk cId="2845619182" sldId="643"/>
        </pc:sldMkLst>
      </pc:sldChg>
      <pc:sldChg chg="del">
        <pc:chgData name="大橋 勇介" userId="c544e295-f598-4d27-95a0-45210d4eed89" providerId="ADAL" clId="{CEAE4540-329E-4FA8-ADA7-A31668CBF05D}" dt="2023-03-29T07:49:10.749" v="0" actId="47"/>
        <pc:sldMkLst>
          <pc:docMk/>
          <pc:sldMk cId="2207741669" sldId="646"/>
        </pc:sldMkLst>
      </pc:sldChg>
      <pc:sldChg chg="del">
        <pc:chgData name="大橋 勇介" userId="c544e295-f598-4d27-95a0-45210d4eed89" providerId="ADAL" clId="{CEAE4540-329E-4FA8-ADA7-A31668CBF05D}" dt="2023-03-29T07:49:14.683" v="7" actId="47"/>
        <pc:sldMkLst>
          <pc:docMk/>
          <pc:sldMk cId="3315541158" sldId="647"/>
        </pc:sldMkLst>
      </pc:sldChg>
      <pc:sldChg chg="del">
        <pc:chgData name="大橋 勇介" userId="c544e295-f598-4d27-95a0-45210d4eed89" providerId="ADAL" clId="{CEAE4540-329E-4FA8-ADA7-A31668CBF05D}" dt="2023-03-29T07:49:15.214" v="8" actId="47"/>
        <pc:sldMkLst>
          <pc:docMk/>
          <pc:sldMk cId="1425152831" sldId="648"/>
        </pc:sldMkLst>
      </pc:sldChg>
      <pc:sldChg chg="del">
        <pc:chgData name="大橋 勇介" userId="c544e295-f598-4d27-95a0-45210d4eed89" providerId="ADAL" clId="{CEAE4540-329E-4FA8-ADA7-A31668CBF05D}" dt="2023-03-29T07:49:14.121" v="6" actId="47"/>
        <pc:sldMkLst>
          <pc:docMk/>
          <pc:sldMk cId="1091193307" sldId="649"/>
        </pc:sldMkLst>
      </pc:sldChg>
      <pc:sldMasterChg chg="delSldLayout">
        <pc:chgData name="大橋 勇介" userId="c544e295-f598-4d27-95a0-45210d4eed89" providerId="ADAL" clId="{CEAE4540-329E-4FA8-ADA7-A31668CBF05D}" dt="2023-03-29T07:49:13.640" v="5" actId="47"/>
        <pc:sldMasterMkLst>
          <pc:docMk/>
          <pc:sldMasterMk cId="42936477" sldId="2147483660"/>
        </pc:sldMasterMkLst>
        <pc:sldLayoutChg chg="del">
          <pc:chgData name="大橋 勇介" userId="c544e295-f598-4d27-95a0-45210d4eed89" providerId="ADAL" clId="{CEAE4540-329E-4FA8-ADA7-A31668CBF05D}" dt="2023-03-29T07:49:13.640" v="5" actId="47"/>
          <pc:sldLayoutMkLst>
            <pc:docMk/>
            <pc:sldMasterMk cId="42936477" sldId="2147483660"/>
            <pc:sldLayoutMk cId="1116943459"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81901\AppData\Local\Temp\scp00710\DATA\USER\ohashi\research4\colindex2_230115_SLP_all_90E180E_threshold0.5\scr_seaborn_3\xlsx\draw_hist_per_month_region2_version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81901\AppData\Local\Temp\scp00710\DATA\USER\ohashi\research4\colindex2_230115_SLP_all_90E180E_threshold0.5\scr_seaborn_3\xlsx\draw_hist_per_month_region2_version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0974471190919E-2"/>
          <c:y val="0.13147797075767034"/>
          <c:w val="0.93214583813659113"/>
          <c:h val="0.64062808769218627"/>
        </c:manualLayout>
      </c:layout>
      <c:barChart>
        <c:barDir val="col"/>
        <c:grouping val="clustered"/>
        <c:varyColors val="0"/>
        <c:ser>
          <c:idx val="0"/>
          <c:order val="0"/>
          <c:spPr>
            <a:solidFill>
              <a:srgbClr val="78AAC8"/>
            </a:solidFill>
            <a:ln>
              <a:solidFill>
                <a:srgbClr val="78AAC8"/>
              </a:solidFill>
            </a:ln>
            <a:effectLst/>
          </c:spPr>
          <c:invertIfNegative val="0"/>
          <c:errBars>
            <c:errBarType val="both"/>
            <c:errValType val="cust"/>
            <c:noEndCap val="0"/>
            <c:plus>
              <c:numRef>
                <c:f>Sheet1!$E$46:$I$46</c:f>
                <c:numCache>
                  <c:formatCode>General</c:formatCode>
                  <c:ptCount val="5"/>
                  <c:pt idx="0">
                    <c:v>1.1266603188727937</c:v>
                  </c:pt>
                  <c:pt idx="1">
                    <c:v>1.3443759955349599</c:v>
                  </c:pt>
                  <c:pt idx="2">
                    <c:v>1.0444465188014782</c:v>
                  </c:pt>
                  <c:pt idx="3">
                    <c:v>1.2068119169839266</c:v>
                  </c:pt>
                  <c:pt idx="4">
                    <c:v>1.0737664643618285</c:v>
                  </c:pt>
                </c:numCache>
              </c:numRef>
            </c:plus>
            <c:minus>
              <c:numRef>
                <c:f>Sheet1!$E$46:$I$46</c:f>
                <c:numCache>
                  <c:formatCode>General</c:formatCode>
                  <c:ptCount val="5"/>
                  <c:pt idx="0">
                    <c:v>1.1266603188727937</c:v>
                  </c:pt>
                  <c:pt idx="1">
                    <c:v>1.3443759955349599</c:v>
                  </c:pt>
                  <c:pt idx="2">
                    <c:v>1.0444465188014782</c:v>
                  </c:pt>
                  <c:pt idx="3">
                    <c:v>1.2068119169839266</c:v>
                  </c:pt>
                  <c:pt idx="4">
                    <c:v>1.0737664643618285</c:v>
                  </c:pt>
                </c:numCache>
              </c:numRef>
            </c:minus>
            <c:spPr>
              <a:noFill/>
              <a:ln w="9525" cap="flat" cmpd="sng" algn="ctr">
                <a:solidFill>
                  <a:schemeClr val="tx1">
                    <a:lumMod val="65000"/>
                    <a:lumOff val="35000"/>
                  </a:schemeClr>
                </a:solidFill>
                <a:round/>
              </a:ln>
              <a:effectLst/>
            </c:spPr>
          </c:errBars>
          <c:cat>
            <c:strRef>
              <c:f>Sheet1!$E$1:$I$1</c:f>
              <c:strCache>
                <c:ptCount val="5"/>
                <c:pt idx="0">
                  <c:v>11月</c:v>
                </c:pt>
                <c:pt idx="1">
                  <c:v>12月</c:v>
                </c:pt>
                <c:pt idx="2">
                  <c:v>1月</c:v>
                </c:pt>
                <c:pt idx="3">
                  <c:v>2月</c:v>
                </c:pt>
                <c:pt idx="4">
                  <c:v>3月</c:v>
                </c:pt>
              </c:strCache>
            </c:strRef>
          </c:cat>
          <c:val>
            <c:numRef>
              <c:f>Sheet1!$E$44:$I$44</c:f>
              <c:numCache>
                <c:formatCode>General</c:formatCode>
                <c:ptCount val="5"/>
                <c:pt idx="0">
                  <c:v>31.390243902439025</c:v>
                </c:pt>
                <c:pt idx="1">
                  <c:v>41.268292682926827</c:v>
                </c:pt>
                <c:pt idx="2">
                  <c:v>38.219512195121951</c:v>
                </c:pt>
                <c:pt idx="3">
                  <c:v>27.292682926829269</c:v>
                </c:pt>
                <c:pt idx="4">
                  <c:v>25.317073170731707</c:v>
                </c:pt>
              </c:numCache>
            </c:numRef>
          </c:val>
          <c:extLst>
            <c:ext xmlns:c16="http://schemas.microsoft.com/office/drawing/2014/chart" uri="{C3380CC4-5D6E-409C-BE32-E72D297353CC}">
              <c16:uniqueId val="{00000000-8C2E-476A-884F-00C1AA7EFC43}"/>
            </c:ext>
          </c:extLst>
        </c:ser>
        <c:dLbls>
          <c:showLegendKey val="0"/>
          <c:showVal val="0"/>
          <c:showCatName val="0"/>
          <c:showSerName val="0"/>
          <c:showPercent val="0"/>
          <c:showBubbleSize val="0"/>
        </c:dLbls>
        <c:gapWidth val="70"/>
        <c:overlap val="-27"/>
        <c:axId val="192096912"/>
        <c:axId val="192098160"/>
      </c:barChart>
      <c:catAx>
        <c:axId val="19209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ja-JP"/>
          </a:p>
        </c:txPr>
        <c:crossAx val="192098160"/>
        <c:crosses val="autoZero"/>
        <c:auto val="1"/>
        <c:lblAlgn val="ctr"/>
        <c:lblOffset val="100"/>
        <c:noMultiLvlLbl val="0"/>
      </c:catAx>
      <c:valAx>
        <c:axId val="19209816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crossAx val="19209691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aseline="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36FA2"/>
            </a:solidFill>
            <a:ln>
              <a:noFill/>
            </a:ln>
            <a:effectLst/>
          </c:spPr>
          <c:invertIfNegative val="0"/>
          <c:errBars>
            <c:errBarType val="both"/>
            <c:errValType val="cust"/>
            <c:noEndCap val="0"/>
            <c:plus>
              <c:numRef>
                <c:f>Sheet1!$K$46:$O$46</c:f>
                <c:numCache>
                  <c:formatCode>General</c:formatCode>
                  <c:ptCount val="5"/>
                  <c:pt idx="0">
                    <c:v>0.60667514315964932</c:v>
                  </c:pt>
                  <c:pt idx="1">
                    <c:v>0.81234525822483916</c:v>
                  </c:pt>
                  <c:pt idx="2">
                    <c:v>1.0213805962652347</c:v>
                  </c:pt>
                  <c:pt idx="3">
                    <c:v>0.91534931389527063</c:v>
                  </c:pt>
                  <c:pt idx="4">
                    <c:v>0.70409273495542735</c:v>
                  </c:pt>
                </c:numCache>
              </c:numRef>
            </c:plus>
            <c:minus>
              <c:numRef>
                <c:f>Sheet1!$K$46:$O$46</c:f>
                <c:numCache>
                  <c:formatCode>General</c:formatCode>
                  <c:ptCount val="5"/>
                  <c:pt idx="0">
                    <c:v>0.60667514315964932</c:v>
                  </c:pt>
                  <c:pt idx="1">
                    <c:v>0.81234525822483916</c:v>
                  </c:pt>
                  <c:pt idx="2">
                    <c:v>1.0213805962652347</c:v>
                  </c:pt>
                  <c:pt idx="3">
                    <c:v>0.91534931389527063</c:v>
                  </c:pt>
                  <c:pt idx="4">
                    <c:v>0.70409273495542735</c:v>
                  </c:pt>
                </c:numCache>
              </c:numRef>
            </c:minus>
            <c:spPr>
              <a:noFill/>
              <a:ln w="9525" cap="flat" cmpd="sng" algn="ctr">
                <a:solidFill>
                  <a:schemeClr val="tx1">
                    <a:lumMod val="65000"/>
                    <a:lumOff val="35000"/>
                  </a:schemeClr>
                </a:solidFill>
                <a:round/>
              </a:ln>
              <a:effectLst/>
            </c:spPr>
          </c:errBars>
          <c:cat>
            <c:strRef>
              <c:f>Sheet1!$K$1:$O$1</c:f>
              <c:strCache>
                <c:ptCount val="5"/>
                <c:pt idx="0">
                  <c:v>11月</c:v>
                </c:pt>
                <c:pt idx="1">
                  <c:v>12月</c:v>
                </c:pt>
                <c:pt idx="2">
                  <c:v>1月</c:v>
                </c:pt>
                <c:pt idx="3">
                  <c:v>2月</c:v>
                </c:pt>
                <c:pt idx="4">
                  <c:v>3月</c:v>
                </c:pt>
              </c:strCache>
            </c:strRef>
          </c:cat>
          <c:val>
            <c:numRef>
              <c:f>Sheet1!$K$44:$O$44</c:f>
              <c:numCache>
                <c:formatCode>General</c:formatCode>
                <c:ptCount val="5"/>
                <c:pt idx="0">
                  <c:v>9.0975609756097562</c:v>
                </c:pt>
                <c:pt idx="1">
                  <c:v>13.512195121951219</c:v>
                </c:pt>
                <c:pt idx="2">
                  <c:v>19.682926829268293</c:v>
                </c:pt>
                <c:pt idx="3">
                  <c:v>14.439024390243903</c:v>
                </c:pt>
                <c:pt idx="4">
                  <c:v>13.219512195121951</c:v>
                </c:pt>
              </c:numCache>
            </c:numRef>
          </c:val>
          <c:extLst>
            <c:ext xmlns:c16="http://schemas.microsoft.com/office/drawing/2014/chart" uri="{C3380CC4-5D6E-409C-BE32-E72D297353CC}">
              <c16:uniqueId val="{00000000-E6D3-4764-B5E6-8F358011D745}"/>
            </c:ext>
          </c:extLst>
        </c:ser>
        <c:dLbls>
          <c:showLegendKey val="0"/>
          <c:showVal val="0"/>
          <c:showCatName val="0"/>
          <c:showSerName val="0"/>
          <c:showPercent val="0"/>
          <c:showBubbleSize val="0"/>
        </c:dLbls>
        <c:gapWidth val="70"/>
        <c:overlap val="-27"/>
        <c:axId val="98436272"/>
        <c:axId val="98430864"/>
      </c:barChart>
      <c:catAx>
        <c:axId val="9843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ja-JP"/>
          </a:p>
        </c:txPr>
        <c:crossAx val="98430864"/>
        <c:crosses val="autoZero"/>
        <c:auto val="1"/>
        <c:lblAlgn val="ctr"/>
        <c:lblOffset val="100"/>
        <c:noMultiLvlLbl val="0"/>
      </c:catAx>
      <c:valAx>
        <c:axId val="984308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crossAx val="98436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D71D2-B4AE-45AF-AEA4-C4681C8FEAFA}" type="datetimeFigureOut">
              <a:rPr kumimoji="1" lang="ja-JP" altLang="en-US" smtClean="0"/>
              <a:t>2023/3/29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30BA-94D8-41A6-89BA-67B6F622FF69}" type="slidenum">
              <a:rPr kumimoji="1" lang="ja-JP" altLang="en-US" smtClean="0"/>
              <a:t>‹#›</a:t>
            </a:fld>
            <a:endParaRPr kumimoji="1" lang="ja-JP" altLang="en-US"/>
          </a:p>
        </p:txBody>
      </p:sp>
    </p:spTree>
    <p:extLst>
      <p:ext uri="{BB962C8B-B14F-4D97-AF65-F5344CB8AC3E}">
        <p14:creationId xmlns:p14="http://schemas.microsoft.com/office/powerpoint/2010/main" val="21985700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冬の日本海では小低気圧が多数発生，温帯低気圧の水平スケールは数千</a:t>
            </a:r>
            <a:r>
              <a:rPr kumimoji="1" lang="en-US" altLang="ja-JP" dirty="0"/>
              <a:t>km</a:t>
            </a:r>
            <a:r>
              <a:rPr kumimoji="1" lang="ja-JP" altLang="en-US" dirty="0"/>
              <a:t>に対し，小低気圧は</a:t>
            </a:r>
            <a:r>
              <a:rPr kumimoji="1" lang="en-US" altLang="ja-JP" dirty="0"/>
              <a:t>20km</a:t>
            </a:r>
            <a:r>
              <a:rPr kumimoji="1" lang="ja-JP" altLang="en-US" dirty="0"/>
              <a:t>か</a:t>
            </a:r>
            <a:r>
              <a:rPr kumimoji="1" lang="en-US" altLang="ja-JP" dirty="0"/>
              <a:t>1000km</a:t>
            </a:r>
            <a:r>
              <a:rPr kumimoji="1" lang="ja-JP" altLang="en-US" dirty="0"/>
              <a:t>と小さい</a:t>
            </a:r>
            <a:endParaRPr kumimoji="1" lang="en-US" altLang="ja-JP" dirty="0"/>
          </a:p>
          <a:p>
            <a:r>
              <a:rPr kumimoji="1" lang="ja-JP" altLang="en-US" dirty="0"/>
              <a:t>日本海に発生する全ての大きさの小低気圧をまとめて統計解析をした先行研究は存在しない</a:t>
            </a:r>
            <a:endParaRPr kumimoji="1" lang="en-US" altLang="ja-JP" dirty="0"/>
          </a:p>
          <a:p>
            <a:r>
              <a:rPr kumimoji="1" lang="ja-JP" altLang="en-US" dirty="0"/>
              <a:t>まとめて分布を知ることはとても研究的意義があると考える．</a:t>
            </a:r>
            <a:endParaRPr kumimoji="1" lang="en-US" altLang="ja-JP" dirty="0"/>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1</a:t>
            </a:fld>
            <a:endParaRPr kumimoji="1" lang="ja-JP" altLang="en-US"/>
          </a:p>
        </p:txBody>
      </p:sp>
    </p:spTree>
    <p:extLst>
      <p:ext uri="{BB962C8B-B14F-4D97-AF65-F5344CB8AC3E}">
        <p14:creationId xmlns:p14="http://schemas.microsoft.com/office/powerpoint/2010/main" val="109189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何を伝えたいか</a:t>
            </a:r>
            <a:endParaRPr kumimoji="1" lang="en-US" altLang="ja-JP"/>
          </a:p>
          <a:p>
            <a:r>
              <a:rPr kumimoji="1" lang="ja-JP" altLang="en-US"/>
              <a:t>渦の抽出・強度・しきい値には複数の変数を用いている．</a:t>
            </a:r>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2</a:t>
            </a:fld>
            <a:endParaRPr kumimoji="1" lang="ja-JP" altLang="en-US"/>
          </a:p>
        </p:txBody>
      </p:sp>
    </p:spTree>
    <p:extLst>
      <p:ext uri="{BB962C8B-B14F-4D97-AF65-F5344CB8AC3E}">
        <p14:creationId xmlns:p14="http://schemas.microsoft.com/office/powerpoint/2010/main" val="185479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先行研究では大きさを範囲を絞って</a:t>
            </a:r>
            <a:endParaRPr kumimoji="1" lang="en-US" altLang="ja-JP" dirty="0"/>
          </a:p>
          <a:p>
            <a:r>
              <a:rPr kumimoji="1" lang="ja-JP" altLang="en-US" dirty="0"/>
              <a:t>一つ一つの小低気圧に番号をつけて</a:t>
            </a:r>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3</a:t>
            </a:fld>
            <a:endParaRPr kumimoji="1" lang="ja-JP" altLang="en-US"/>
          </a:p>
        </p:txBody>
      </p:sp>
    </p:spTree>
    <p:extLst>
      <p:ext uri="{BB962C8B-B14F-4D97-AF65-F5344CB8AC3E}">
        <p14:creationId xmlns:p14="http://schemas.microsoft.com/office/powerpoint/2010/main" val="12296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a:t>
            </a:r>
            <a:r>
              <a:rPr kumimoji="1" lang="ja-JP" altLang="en-US" dirty="0"/>
              <a:t>つのスケールの小低気圧を同時に長期間抽出した先行研究は存在しない」をいいフレーズに言い換えられないか</a:t>
            </a:r>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5</a:t>
            </a:fld>
            <a:endParaRPr kumimoji="1" lang="ja-JP" altLang="en-US"/>
          </a:p>
        </p:txBody>
      </p:sp>
    </p:spTree>
    <p:extLst>
      <p:ext uri="{BB962C8B-B14F-4D97-AF65-F5344CB8AC3E}">
        <p14:creationId xmlns:p14="http://schemas.microsoft.com/office/powerpoint/2010/main" val="78983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6</a:t>
            </a:fld>
            <a:endParaRPr kumimoji="1" lang="ja-JP" altLang="en-US"/>
          </a:p>
        </p:txBody>
      </p:sp>
    </p:spTree>
    <p:extLst>
      <p:ext uri="{BB962C8B-B14F-4D97-AF65-F5344CB8AC3E}">
        <p14:creationId xmlns:p14="http://schemas.microsoft.com/office/powerpoint/2010/main" val="151898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端の計算はどうなっているのか</a:t>
            </a:r>
          </a:p>
        </p:txBody>
      </p:sp>
      <p:sp>
        <p:nvSpPr>
          <p:cNvPr id="4" name="スライド番号プレースホルダー 3"/>
          <p:cNvSpPr>
            <a:spLocks noGrp="1"/>
          </p:cNvSpPr>
          <p:nvPr>
            <p:ph type="sldNum" sz="quarter" idx="5"/>
          </p:nvPr>
        </p:nvSpPr>
        <p:spPr/>
        <p:txBody>
          <a:bodyPr/>
          <a:lstStyle/>
          <a:p>
            <a:fld id="{2C9130BA-94D8-41A6-89BA-67B6F622FF69}" type="slidenum">
              <a:rPr kumimoji="1" lang="ja-JP" altLang="en-US" smtClean="0"/>
              <a:t>7</a:t>
            </a:fld>
            <a:endParaRPr kumimoji="1" lang="ja-JP" altLang="en-US"/>
          </a:p>
        </p:txBody>
      </p:sp>
    </p:spTree>
    <p:extLst>
      <p:ext uri="{BB962C8B-B14F-4D97-AF65-F5344CB8AC3E}">
        <p14:creationId xmlns:p14="http://schemas.microsoft.com/office/powerpoint/2010/main" val="205639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59137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420281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229795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B8D5E-A80F-502E-4EE6-78CDFD466A45}"/>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89F7698-E225-879F-1295-4B770A81895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B76C46-7AB8-9C21-8E80-B9547CB2D073}"/>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64018D12-7D76-D1CD-F2D5-3E67A8B4CB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BB5D-9B9C-DDF3-7403-494676682EC5}"/>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39204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F4AD7-6A8F-AD5B-20A1-3B725B9354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347862-91D3-1DCB-2D5A-6099DC64ECC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0F9AEA-6573-663E-A7A3-6298E0752B17}"/>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85095103-80CB-5107-4159-F18E3F60AA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7C93EF-CBBB-B972-ABBB-6B74F1319C11}"/>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4057081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33DED-2254-00F4-0ABE-E0B20232C787}"/>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F7C1CF-67A5-3D1B-CEF1-3A3D709307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DD31C3-25BA-946B-F3B9-0557121A5A39}"/>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50454CA7-55C8-E8CE-0AA3-0FE0E83E4A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D64020-DE09-0EFD-BC1E-1DB8D0EDA56A}"/>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357350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1AB85-BEC9-D4AD-DDE8-933D0C32C1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5F1B5B-708F-2E83-DE5E-E23D637097E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35DCABD-CF3F-356C-887C-D9111013181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813D820-D757-38A3-BEC4-890C7F2669F4}"/>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6" name="フッター プレースホルダー 5">
            <a:extLst>
              <a:ext uri="{FF2B5EF4-FFF2-40B4-BE49-F238E27FC236}">
                <a16:creationId xmlns:a16="http://schemas.microsoft.com/office/drawing/2014/main" id="{DFB799AA-9A5B-CA43-F21B-98C4B2E5A3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ECC783-F965-2295-FC69-06EFA61B6EFD}"/>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556868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FE8FC-C11D-5461-484D-0078DA1B51B3}"/>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79D91E-025B-C418-832E-6FB2919CB0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6C2584E-A4BC-9146-40E3-B1D44D48A971}"/>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9369BCA-3957-A106-0CAA-E313A8DA3DF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0F17E7-F3E3-09F7-155F-2D5D00959557}"/>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2AFDAA6-E8DB-8439-9685-110E8E69C6D1}"/>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8" name="フッター プレースホルダー 7">
            <a:extLst>
              <a:ext uri="{FF2B5EF4-FFF2-40B4-BE49-F238E27FC236}">
                <a16:creationId xmlns:a16="http://schemas.microsoft.com/office/drawing/2014/main" id="{1B5B2A90-F1AD-46BD-0127-14F8B048F92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AB1FEA-5B25-A7E3-9A20-3300A221B5A3}"/>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166653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90B48-20D5-1019-BE7A-3365B056B31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9078696-A0E7-0A99-EF3A-0A26C23DF712}"/>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4" name="フッター プレースホルダー 3">
            <a:extLst>
              <a:ext uri="{FF2B5EF4-FFF2-40B4-BE49-F238E27FC236}">
                <a16:creationId xmlns:a16="http://schemas.microsoft.com/office/drawing/2014/main" id="{25412B77-5C65-B923-D884-D260AEB299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15F9348-37E6-F9DF-79F2-7D392BC6609E}"/>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372312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71724A-EC33-96A7-138D-E84A6A850193}"/>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3" name="フッター プレースホルダー 2">
            <a:extLst>
              <a:ext uri="{FF2B5EF4-FFF2-40B4-BE49-F238E27FC236}">
                <a16:creationId xmlns:a16="http://schemas.microsoft.com/office/drawing/2014/main" id="{CD6D5D82-1A58-230B-8B0C-B7506243919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64FF09-269C-C09F-133E-16F4D40546F2}"/>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125850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44C351-3161-E8CD-ED45-98F42ED2EC2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BBC1E4-D442-BC15-BACF-7FC807D70F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CFD869D-D214-DD62-FFE2-7EEEC1A30E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CB2E1D-E0D8-4F11-74BD-A8F161DED895}"/>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6" name="フッター プレースホルダー 5">
            <a:extLst>
              <a:ext uri="{FF2B5EF4-FFF2-40B4-BE49-F238E27FC236}">
                <a16:creationId xmlns:a16="http://schemas.microsoft.com/office/drawing/2014/main" id="{878C10E2-C138-699F-71FF-2CEAC2D64E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28AB2D-FB9C-FCA1-DD5A-78E5BDC7B6CD}"/>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281873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8FD0569-067E-4B5E-AFF1-991BE6002D7A}"/>
              </a:ext>
            </a:extLst>
          </p:cNvPr>
          <p:cNvSpPr/>
          <p:nvPr userDrawn="1"/>
        </p:nvSpPr>
        <p:spPr>
          <a:xfrm>
            <a:off x="0" y="-46592"/>
            <a:ext cx="9144000" cy="46955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Slide Number Placeholder 5">
            <a:extLst>
              <a:ext uri="{FF2B5EF4-FFF2-40B4-BE49-F238E27FC236}">
                <a16:creationId xmlns:a16="http://schemas.microsoft.com/office/drawing/2014/main" id="{F46EB144-7A18-482E-B3EB-95FA689D4532}"/>
              </a:ext>
            </a:extLst>
          </p:cNvPr>
          <p:cNvSpPr txBox="1">
            <a:spLocks/>
          </p:cNvSpPr>
          <p:nvPr userDrawn="1"/>
        </p:nvSpPr>
        <p:spPr>
          <a:xfrm>
            <a:off x="6984232" y="57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3200" b="1" kern="1200">
                <a:solidFill>
                  <a:schemeClr val="bg1"/>
                </a:solidFill>
                <a:latin typeface="メイリオ" panose="020B0604030504040204" pitchFamily="50" charset="-128"/>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9AD247-B2A3-4F45-9656-C7AEB2D890CE}" type="slidenum">
              <a:rPr kumimoji="1" lang="ja-JP" altLang="en-US" sz="2000" smtClean="0"/>
              <a:pPr/>
              <a:t>‹#›</a:t>
            </a:fld>
            <a:r>
              <a:rPr kumimoji="1" lang="en-US" altLang="ja-JP" sz="2000"/>
              <a:t>/9</a:t>
            </a:r>
            <a:endParaRPr kumimoji="1" lang="ja-JP" altLang="en-US" sz="2000"/>
          </a:p>
        </p:txBody>
      </p:sp>
      <p:sp>
        <p:nvSpPr>
          <p:cNvPr id="12" name="Title 1">
            <a:extLst>
              <a:ext uri="{FF2B5EF4-FFF2-40B4-BE49-F238E27FC236}">
                <a16:creationId xmlns:a16="http://schemas.microsoft.com/office/drawing/2014/main" id="{CE500B84-8187-4E54-8DAC-405D71CC4961}"/>
              </a:ext>
            </a:extLst>
          </p:cNvPr>
          <p:cNvSpPr>
            <a:spLocks noGrp="1"/>
          </p:cNvSpPr>
          <p:nvPr>
            <p:ph type="title"/>
          </p:nvPr>
        </p:nvSpPr>
        <p:spPr>
          <a:xfrm>
            <a:off x="215132" y="-19704"/>
            <a:ext cx="8300217" cy="596270"/>
          </a:xfrm>
        </p:spPr>
        <p:txBody>
          <a:bodyPr>
            <a:normAutofit/>
          </a:bodyPr>
          <a:lstStyle>
            <a:lvl1pPr>
              <a:defRPr sz="2400" b="1">
                <a:solidFill>
                  <a:schemeClr val="bg1"/>
                </a:solidFill>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a:p>
        </p:txBody>
      </p:sp>
    </p:spTree>
    <p:extLst>
      <p:ext uri="{BB962C8B-B14F-4D97-AF65-F5344CB8AC3E}">
        <p14:creationId xmlns:p14="http://schemas.microsoft.com/office/powerpoint/2010/main" val="4010453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83E25-F941-7F2F-6041-05D952E147D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4FE686-975E-1167-DE92-D6C060F1D9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96821C8-9348-E75C-27E1-6AC6080023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6D955-61C9-2A86-1EF5-9587CE98649D}"/>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6" name="フッター プレースホルダー 5">
            <a:extLst>
              <a:ext uri="{FF2B5EF4-FFF2-40B4-BE49-F238E27FC236}">
                <a16:creationId xmlns:a16="http://schemas.microsoft.com/office/drawing/2014/main" id="{76519CB6-C32C-BE51-52B9-0CEB9E3084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62275A-8398-CE6D-EEAE-4D29036B2EF5}"/>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294771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11A5C-F63A-D9F6-C77F-9964E70372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AFE31E-D804-4CC9-597C-CC787A5A2DB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5A719E-DFF0-25E1-D0EB-9302D79DB928}"/>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C4B712B8-A5E0-CC54-6AF4-87225E14AA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C6ED35-ED19-1E04-DAAA-3D836F7BD8F0}"/>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138037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F47C28-E4F9-3D43-651E-B8724C7DCCF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8ADD5F-3219-53A3-D5A6-FDDE189018E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42FA18-2A81-4BB4-63A4-E70114327360}"/>
              </a:ext>
            </a:extLst>
          </p:cNvPr>
          <p:cNvSpPr>
            <a:spLocks noGrp="1"/>
          </p:cNvSpPr>
          <p:nvPr>
            <p:ph type="dt" sz="half" idx="10"/>
          </p:nvPr>
        </p:nvSpPr>
        <p:spPr/>
        <p:txBody>
          <a:body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063D8D46-E1E7-2CB3-1928-AE76098381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A1E0F6-99E6-80BB-5542-6ED0DFF8831E}"/>
              </a:ext>
            </a:extLst>
          </p:cNvPr>
          <p:cNvSpPr>
            <a:spLocks noGrp="1"/>
          </p:cNvSpPr>
          <p:nvPr>
            <p:ph type="sldNum" sz="quarter" idx="12"/>
          </p:nvPr>
        </p:nvSpPr>
        <p:spPr/>
        <p:txBody>
          <a:body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38640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378331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234226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120524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18338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5307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190618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C89B6C-4CF9-4264-A4B1-ADB7D36BB342}"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203447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89B6C-4CF9-4264-A4B1-ADB7D36BB342}" type="datetimeFigureOut">
              <a:rPr kumimoji="1" lang="ja-JP" altLang="en-US" smtClean="0"/>
              <a:t>2023/3/29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7A20A-F8C8-4020-8D5A-4FE299039C7C}" type="slidenum">
              <a:rPr kumimoji="1" lang="ja-JP" altLang="en-US" smtClean="0"/>
              <a:t>‹#›</a:t>
            </a:fld>
            <a:endParaRPr kumimoji="1" lang="ja-JP" altLang="en-US"/>
          </a:p>
        </p:txBody>
      </p:sp>
    </p:spTree>
    <p:extLst>
      <p:ext uri="{BB962C8B-B14F-4D97-AF65-F5344CB8AC3E}">
        <p14:creationId xmlns:p14="http://schemas.microsoft.com/office/powerpoint/2010/main" val="4293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EF922FC-7826-2D1C-4360-CD7D1B9D2B1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F1C568-A3B6-DE64-C98F-495B2363EE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736A3F-13DA-04C1-964B-4415C0B766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2BD1F-1587-4433-818C-514E832FB5EA}" type="datetimeFigureOut">
              <a:rPr kumimoji="1" lang="ja-JP" altLang="en-US" smtClean="0"/>
              <a:t>2023/3/29</a:t>
            </a:fld>
            <a:endParaRPr kumimoji="1" lang="ja-JP" altLang="en-US"/>
          </a:p>
        </p:txBody>
      </p:sp>
      <p:sp>
        <p:nvSpPr>
          <p:cNvPr id="5" name="フッター プレースホルダー 4">
            <a:extLst>
              <a:ext uri="{FF2B5EF4-FFF2-40B4-BE49-F238E27FC236}">
                <a16:creationId xmlns:a16="http://schemas.microsoft.com/office/drawing/2014/main" id="{1FA43685-BCBD-0B5E-F16B-193ABE27147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DA8B10-5A85-C159-46F8-1DED37726F2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48AC-DA4D-4741-8897-F657B185ECE9}" type="slidenum">
              <a:rPr kumimoji="1" lang="ja-JP" altLang="en-US" smtClean="0"/>
              <a:t>‹#›</a:t>
            </a:fld>
            <a:endParaRPr kumimoji="1" lang="ja-JP" altLang="en-US"/>
          </a:p>
        </p:txBody>
      </p:sp>
    </p:spTree>
    <p:extLst>
      <p:ext uri="{BB962C8B-B14F-4D97-AF65-F5344CB8AC3E}">
        <p14:creationId xmlns:p14="http://schemas.microsoft.com/office/powerpoint/2010/main" val="35374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1">
            <a:extLst>
              <a:ext uri="{FF2B5EF4-FFF2-40B4-BE49-F238E27FC236}">
                <a16:creationId xmlns:a16="http://schemas.microsoft.com/office/drawing/2014/main" id="{4DFB2C93-0894-9B8C-E843-3497DABDF888}"/>
              </a:ext>
            </a:extLst>
          </p:cNvPr>
          <p:cNvSpPr txBox="1">
            <a:spLocks/>
          </p:cNvSpPr>
          <p:nvPr/>
        </p:nvSpPr>
        <p:spPr>
          <a:xfrm>
            <a:off x="514520" y="2784540"/>
            <a:ext cx="8418465" cy="49206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dirty="0"/>
              <a:t>冬季日本海に発生する小低気圧の長期データセットの作成</a:t>
            </a:r>
            <a:endParaRPr lang="en-US" altLang="ja-JP" sz="2800" b="1" dirty="0"/>
          </a:p>
        </p:txBody>
      </p:sp>
      <p:sp>
        <p:nvSpPr>
          <p:cNvPr id="2" name="テキスト ボックス 1">
            <a:extLst>
              <a:ext uri="{FF2B5EF4-FFF2-40B4-BE49-F238E27FC236}">
                <a16:creationId xmlns:a16="http://schemas.microsoft.com/office/drawing/2014/main" id="{E28E2A43-682F-82E3-3234-6F63D9E60290}"/>
              </a:ext>
            </a:extLst>
          </p:cNvPr>
          <p:cNvSpPr txBox="1"/>
          <p:nvPr/>
        </p:nvSpPr>
        <p:spPr>
          <a:xfrm>
            <a:off x="5467219" y="5880809"/>
            <a:ext cx="3676781" cy="977191"/>
          </a:xfrm>
          <a:prstGeom prst="rect">
            <a:avLst/>
          </a:prstGeom>
          <a:solidFill>
            <a:schemeClr val="bg1">
              <a:lumMod val="85000"/>
              <a:alpha val="73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lnSpc>
                <a:spcPts val="2300"/>
              </a:lnSpc>
            </a:pPr>
            <a:r>
              <a:rPr lang="ja-JP" altLang="en-US"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気象・気候ダイナミクス研究室　  </a:t>
            </a:r>
            <a:br>
              <a:rPr lang="en-US" altLang="ja-JP"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br>
            <a:r>
              <a:rPr lang="ja-JP" altLang="en-US"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 　　　  </a:t>
            </a:r>
            <a:r>
              <a:rPr lang="en-US" altLang="ja-JP"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519314</a:t>
            </a:r>
            <a:r>
              <a:rPr lang="en-US" altLang="ja-JP"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 </a:t>
            </a:r>
            <a:r>
              <a:rPr lang="ja-JP" altLang="en-US"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 大橋 勇介  </a:t>
            </a:r>
            <a:endParaRPr lang="en-US" altLang="ja-JP"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endParaRPr>
          </a:p>
          <a:p>
            <a:pPr algn="r">
              <a:lnSpc>
                <a:spcPts val="2300"/>
              </a:lnSpc>
            </a:pPr>
            <a:r>
              <a:rPr lang="ja-JP" altLang="en-US" sz="1600"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　  </a:t>
            </a:r>
            <a:r>
              <a:rPr lang="ja-JP" altLang="en-US"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rPr>
              <a:t>指導教員 立花 義裕 教授</a:t>
            </a:r>
            <a:endParaRPr lang="en-US" altLang="ja-JP" b="1" dirty="0">
              <a:ln w="3175">
                <a:solidFill>
                  <a:schemeClr val="bg1">
                    <a:alpha val="50000"/>
                  </a:schemeClr>
                </a:solidFill>
              </a:ln>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096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2485893-DE50-A044-2545-6E3C07276B85}"/>
              </a:ext>
            </a:extLst>
          </p:cNvPr>
          <p:cNvSpPr>
            <a:spLocks noGrp="1"/>
          </p:cNvSpPr>
          <p:nvPr>
            <p:ph type="title"/>
          </p:nvPr>
        </p:nvSpPr>
        <p:spPr/>
        <p:txBody>
          <a:bodyPr>
            <a:normAutofit/>
          </a:bodyPr>
          <a:lstStyle/>
          <a:p>
            <a:r>
              <a:rPr lang="ja-JP" altLang="en-US" sz="1800"/>
              <a:t>結論</a:t>
            </a:r>
            <a:endParaRPr kumimoji="1" lang="ja-JP" altLang="en-US" sz="1800"/>
          </a:p>
        </p:txBody>
      </p:sp>
      <p:sp>
        <p:nvSpPr>
          <p:cNvPr id="4" name="正方形/長方形 3">
            <a:extLst>
              <a:ext uri="{FF2B5EF4-FFF2-40B4-BE49-F238E27FC236}">
                <a16:creationId xmlns:a16="http://schemas.microsoft.com/office/drawing/2014/main" id="{2D51CEE6-421F-68C0-C45D-3B3DBF9AF1C2}"/>
              </a:ext>
            </a:extLst>
          </p:cNvPr>
          <p:cNvSpPr/>
          <p:nvPr/>
        </p:nvSpPr>
        <p:spPr>
          <a:xfrm>
            <a:off x="978806" y="1446076"/>
            <a:ext cx="7306367"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dirty="0">
                <a:solidFill>
                  <a:schemeClr val="tx1"/>
                </a:solidFill>
                <a:latin typeface="メイリオ" panose="020B0604030504040204" pitchFamily="50" charset="-128"/>
                <a:ea typeface="メイリオ" panose="020B0604030504040204" pitchFamily="50" charset="-128"/>
              </a:rPr>
              <a:t>冬季の日本海に発生する</a:t>
            </a:r>
            <a:r>
              <a:rPr kumimoji="1" lang="ja-JP" altLang="en-US" sz="1600" b="1" dirty="0">
                <a:solidFill>
                  <a:schemeClr val="tx1"/>
                </a:solidFill>
                <a:latin typeface="メイリオ" panose="020B0604030504040204" pitchFamily="50" charset="-128"/>
                <a:ea typeface="メイリオ" panose="020B0604030504040204" pitchFamily="50" charset="-128"/>
              </a:rPr>
              <a:t>メソ</a:t>
            </a:r>
            <a:r>
              <a:rPr kumimoji="1" lang="en-US" altLang="ja-JP" sz="1600" b="1" dirty="0">
                <a:solidFill>
                  <a:schemeClr val="tx1"/>
                </a:solidFill>
                <a:latin typeface="メイリオ" panose="020B0604030504040204" pitchFamily="50" charset="-128"/>
                <a:ea typeface="メイリオ" panose="020B0604030504040204" pitchFamily="50" charset="-128"/>
              </a:rPr>
              <a:t>α</a:t>
            </a:r>
            <a:r>
              <a:rPr kumimoji="1" lang="ja-JP" altLang="en-US" sz="1600" b="1" dirty="0">
                <a:solidFill>
                  <a:schemeClr val="tx1"/>
                </a:solidFill>
                <a:latin typeface="メイリオ" panose="020B0604030504040204" pitchFamily="50" charset="-128"/>
                <a:ea typeface="メイリオ" panose="020B0604030504040204" pitchFamily="50" charset="-128"/>
              </a:rPr>
              <a:t>スケール</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メソ</a:t>
            </a:r>
            <a:r>
              <a:rPr kumimoji="1" lang="en-US" altLang="ja-JP" sz="1600" b="1" dirty="0">
                <a:solidFill>
                  <a:schemeClr val="tx1"/>
                </a:solidFill>
                <a:latin typeface="メイリオ" panose="020B0604030504040204" pitchFamily="50" charset="-128"/>
                <a:ea typeface="メイリオ" panose="020B0604030504040204" pitchFamily="50" charset="-128"/>
              </a:rPr>
              <a:t>β</a:t>
            </a:r>
            <a:r>
              <a:rPr kumimoji="1" lang="ja-JP" altLang="en-US" sz="1600" b="1" dirty="0">
                <a:solidFill>
                  <a:schemeClr val="tx1"/>
                </a:solidFill>
                <a:latin typeface="メイリオ" panose="020B0604030504040204" pitchFamily="50" charset="-128"/>
                <a:ea typeface="メイリオ" panose="020B0604030504040204" pitchFamily="50" charset="-128"/>
              </a:rPr>
              <a:t>スケール</a:t>
            </a:r>
            <a:r>
              <a:rPr kumimoji="1" lang="ja-JP" altLang="en-US" sz="1600" dirty="0">
                <a:solidFill>
                  <a:schemeClr val="tx1"/>
                </a:solidFill>
                <a:latin typeface="メイリオ" panose="020B0604030504040204" pitchFamily="50" charset="-128"/>
                <a:ea typeface="メイリオ" panose="020B0604030504040204" pitchFamily="50" charset="-128"/>
              </a:rPr>
              <a:t>の</a:t>
            </a:r>
            <a:r>
              <a:rPr kumimoji="1" lang="ja-JP" altLang="en-US" sz="1600" b="1" dirty="0">
                <a:solidFill>
                  <a:schemeClr val="tx1"/>
                </a:solidFill>
                <a:latin typeface="メイリオ" panose="020B0604030504040204" pitchFamily="50" charset="-128"/>
                <a:ea typeface="メイリオ" panose="020B0604030504040204" pitchFamily="50" charset="-128"/>
              </a:rPr>
              <a:t>小低気圧</a:t>
            </a:r>
            <a:r>
              <a:rPr kumimoji="1" lang="ja-JP" altLang="en-US" sz="1600" dirty="0">
                <a:solidFill>
                  <a:schemeClr val="tx1"/>
                </a:solidFill>
                <a:latin typeface="メイリオ" panose="020B0604030504040204" pitchFamily="50" charset="-128"/>
                <a:ea typeface="メイリオ" panose="020B0604030504040204" pitchFamily="50" charset="-128"/>
              </a:rPr>
              <a:t>を</a:t>
            </a:r>
            <a:r>
              <a:rPr kumimoji="1" lang="ja-JP" altLang="en-US" sz="1600" b="1" dirty="0">
                <a:solidFill>
                  <a:schemeClr val="tx1"/>
                </a:solidFill>
                <a:latin typeface="メイリオ" panose="020B0604030504040204" pitchFamily="50" charset="-128"/>
                <a:ea typeface="メイリオ" panose="020B0604030504040204" pitchFamily="50" charset="-128"/>
              </a:rPr>
              <a:t>同時に</a:t>
            </a:r>
            <a:r>
              <a:rPr kumimoji="1" lang="ja-JP" altLang="en-US" sz="1600" dirty="0">
                <a:solidFill>
                  <a:schemeClr val="tx1"/>
                </a:solidFill>
                <a:latin typeface="メイリオ" panose="020B0604030504040204" pitchFamily="50" charset="-128"/>
                <a:ea typeface="メイリオ" panose="020B0604030504040204" pitchFamily="50" charset="-128"/>
              </a:rPr>
              <a:t>追跡した</a:t>
            </a:r>
            <a:r>
              <a:rPr kumimoji="1" lang="ja-JP" altLang="en-US" sz="1600" b="1" dirty="0">
                <a:solidFill>
                  <a:schemeClr val="tx1"/>
                </a:solidFill>
                <a:latin typeface="メイリオ" panose="020B0604030504040204" pitchFamily="50" charset="-128"/>
                <a:ea typeface="メイリオ" panose="020B0604030504040204" pitchFamily="50" charset="-128"/>
              </a:rPr>
              <a:t>長期間</a:t>
            </a:r>
            <a:r>
              <a:rPr kumimoji="1" lang="ja-JP" altLang="en-US" sz="1600" dirty="0">
                <a:solidFill>
                  <a:schemeClr val="tx1"/>
                </a:solidFill>
                <a:latin typeface="メイリオ" panose="020B0604030504040204" pitchFamily="50" charset="-128"/>
                <a:ea typeface="メイリオ" panose="020B0604030504040204" pitchFamily="50" charset="-128"/>
              </a:rPr>
              <a:t>のデータセットを作成した</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4ED90653-D839-1199-E3D5-B0078AA8B6F0}"/>
              </a:ext>
            </a:extLst>
          </p:cNvPr>
          <p:cNvSpPr/>
          <p:nvPr/>
        </p:nvSpPr>
        <p:spPr>
          <a:xfrm>
            <a:off x="866083" y="660895"/>
            <a:ext cx="1011213" cy="335188"/>
          </a:xfrm>
          <a:prstGeom prst="round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E3D08FA-CDD8-B40E-686D-27752309D707}"/>
              </a:ext>
            </a:extLst>
          </p:cNvPr>
          <p:cNvSpPr/>
          <p:nvPr/>
        </p:nvSpPr>
        <p:spPr>
          <a:xfrm>
            <a:off x="978806" y="747983"/>
            <a:ext cx="898490"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b="1" dirty="0">
                <a:solidFill>
                  <a:srgbClr val="FFFFFF"/>
                </a:solidFill>
                <a:latin typeface="メイリオ" panose="020B0604030504040204" pitchFamily="50" charset="-128"/>
                <a:ea typeface="メイリオ" panose="020B0604030504040204" pitchFamily="50" charset="-128"/>
              </a:rPr>
              <a:t>まとめ</a:t>
            </a:r>
            <a:endParaRPr kumimoji="1" lang="en-US" altLang="ja-JP" sz="1600" b="1" dirty="0">
              <a:solidFill>
                <a:srgbClr val="FFFFFF"/>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20989F4A-ACB1-0010-0A20-C2F349750D8A}"/>
              </a:ext>
            </a:extLst>
          </p:cNvPr>
          <p:cNvSpPr/>
          <p:nvPr/>
        </p:nvSpPr>
        <p:spPr>
          <a:xfrm>
            <a:off x="674880" y="1002317"/>
            <a:ext cx="7794237" cy="8717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7196C7A-0792-2858-E449-95BD7224CEDA}"/>
              </a:ext>
            </a:extLst>
          </p:cNvPr>
          <p:cNvSpPr/>
          <p:nvPr/>
        </p:nvSpPr>
        <p:spPr>
          <a:xfrm>
            <a:off x="978806" y="2149570"/>
            <a:ext cx="804514" cy="335188"/>
          </a:xfrm>
          <a:prstGeom prst="round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283CABE-C4CB-7898-8230-3D3AF4176A85}"/>
              </a:ext>
            </a:extLst>
          </p:cNvPr>
          <p:cNvSpPr/>
          <p:nvPr/>
        </p:nvSpPr>
        <p:spPr>
          <a:xfrm>
            <a:off x="1091528" y="2236658"/>
            <a:ext cx="691791"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b="1" dirty="0">
                <a:solidFill>
                  <a:srgbClr val="FFFFFF"/>
                </a:solidFill>
                <a:latin typeface="メイリオ" panose="020B0604030504040204" pitchFamily="50" charset="-128"/>
                <a:ea typeface="メイリオ" panose="020B0604030504040204" pitchFamily="50" charset="-128"/>
              </a:rPr>
              <a:t>展望</a:t>
            </a:r>
            <a:endParaRPr kumimoji="1" lang="en-US" altLang="ja-JP" sz="1600" b="1" dirty="0">
              <a:solidFill>
                <a:srgbClr val="FFFFFF"/>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559F13AB-4D36-0F71-1EC3-9FC67D6311FC}"/>
              </a:ext>
            </a:extLst>
          </p:cNvPr>
          <p:cNvSpPr/>
          <p:nvPr/>
        </p:nvSpPr>
        <p:spPr>
          <a:xfrm>
            <a:off x="674880" y="2463653"/>
            <a:ext cx="7794237" cy="411299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FFEB226-903A-B545-46A5-3F87F4F7D379}"/>
              </a:ext>
            </a:extLst>
          </p:cNvPr>
          <p:cNvPicPr>
            <a:picLocks noChangeAspect="1"/>
          </p:cNvPicPr>
          <p:nvPr/>
        </p:nvPicPr>
        <p:blipFill rotWithShape="1">
          <a:blip r:embed="rId2"/>
          <a:srcRect l="5368" t="4209" r="2700" b="1985"/>
          <a:stretch/>
        </p:blipFill>
        <p:spPr>
          <a:xfrm>
            <a:off x="5071002" y="2099550"/>
            <a:ext cx="3398115" cy="3307636"/>
          </a:xfrm>
          <a:prstGeom prst="rect">
            <a:avLst/>
          </a:prstGeom>
        </p:spPr>
      </p:pic>
      <p:sp>
        <p:nvSpPr>
          <p:cNvPr id="2" name="コンテンツ プレースホルダー 1">
            <a:extLst>
              <a:ext uri="{FF2B5EF4-FFF2-40B4-BE49-F238E27FC236}">
                <a16:creationId xmlns:a16="http://schemas.microsoft.com/office/drawing/2014/main" id="{EBA17744-2742-18A5-D0B3-86825FB50E35}"/>
              </a:ext>
            </a:extLst>
          </p:cNvPr>
          <p:cNvSpPr txBox="1">
            <a:spLocks/>
          </p:cNvSpPr>
          <p:nvPr/>
        </p:nvSpPr>
        <p:spPr>
          <a:xfrm>
            <a:off x="781094" y="3378869"/>
            <a:ext cx="4435885" cy="2774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latin typeface="メイリオ" panose="020B0604030504040204" pitchFamily="50" charset="-128"/>
                <a:ea typeface="メイリオ" panose="020B0604030504040204" pitchFamily="50" charset="-128"/>
              </a:rPr>
              <a:t>メソ</a:t>
            </a:r>
            <a:r>
              <a:rPr lang="en-US" altLang="ja-JP" sz="1600" dirty="0">
                <a:latin typeface="メイリオ" panose="020B0604030504040204" pitchFamily="50" charset="-128"/>
                <a:ea typeface="メイリオ" panose="020B0604030504040204" pitchFamily="50" charset="-128"/>
              </a:rPr>
              <a:t>α</a:t>
            </a:r>
            <a:r>
              <a:rPr lang="ja-JP" altLang="en-US" sz="1600" dirty="0">
                <a:latin typeface="メイリオ" panose="020B0604030504040204" pitchFamily="50" charset="-128"/>
                <a:ea typeface="メイリオ" panose="020B0604030504040204" pitchFamily="50" charset="-128"/>
              </a:rPr>
              <a:t>スケール，メソ</a:t>
            </a:r>
            <a:r>
              <a:rPr lang="en-US" altLang="ja-JP" sz="1600" dirty="0">
                <a:latin typeface="メイリオ" panose="020B0604030504040204" pitchFamily="50" charset="-128"/>
                <a:ea typeface="メイリオ" panose="020B0604030504040204" pitchFamily="50" charset="-128"/>
              </a:rPr>
              <a:t>β</a:t>
            </a:r>
            <a:r>
              <a:rPr lang="ja-JP" altLang="en-US" sz="1600" dirty="0">
                <a:latin typeface="メイリオ" panose="020B0604030504040204" pitchFamily="50" charset="-128"/>
                <a:ea typeface="メイリオ" panose="020B0604030504040204" pitchFamily="50" charset="-128"/>
              </a:rPr>
              <a:t>スケールの小低気圧の相互関係の解明</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メソ</a:t>
            </a:r>
            <a:r>
              <a:rPr lang="en-US" altLang="ja-JP" sz="1600" dirty="0">
                <a:latin typeface="メイリオ" panose="020B0604030504040204" pitchFamily="50" charset="-128"/>
                <a:ea typeface="メイリオ" panose="020B0604030504040204" pitchFamily="50" charset="-128"/>
              </a:rPr>
              <a:t>β</a:t>
            </a:r>
            <a:r>
              <a:rPr lang="ja-JP" altLang="en-US" sz="1600" dirty="0">
                <a:latin typeface="メイリオ" panose="020B0604030504040204" pitchFamily="50" charset="-128"/>
                <a:ea typeface="メイリオ" panose="020B0604030504040204" pitchFamily="50" charset="-128"/>
              </a:rPr>
              <a:t>スケールの小低気圧の，長期再解析データに基づく分布・強度の変化の解明</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日本海で発生する小低気圧の特徴を捉えた，地球規模の小低気圧の分布を知ることができる</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C8DCB1E1-484D-8B71-9665-1C9E093B0715}"/>
              </a:ext>
            </a:extLst>
          </p:cNvPr>
          <p:cNvPicPr>
            <a:picLocks noChangeAspect="1"/>
          </p:cNvPicPr>
          <p:nvPr/>
        </p:nvPicPr>
        <p:blipFill rotWithShape="1">
          <a:blip r:embed="rId3"/>
          <a:srcRect r="22399"/>
          <a:stretch/>
        </p:blipFill>
        <p:spPr>
          <a:xfrm>
            <a:off x="8441209" y="1945807"/>
            <a:ext cx="515012" cy="3461379"/>
          </a:xfrm>
          <a:prstGeom prst="rect">
            <a:avLst/>
          </a:prstGeom>
        </p:spPr>
      </p:pic>
      <p:pic>
        <p:nvPicPr>
          <p:cNvPr id="17" name="図 16">
            <a:extLst>
              <a:ext uri="{FF2B5EF4-FFF2-40B4-BE49-F238E27FC236}">
                <a16:creationId xmlns:a16="http://schemas.microsoft.com/office/drawing/2014/main" id="{EA53A14C-F102-BB0E-1411-4A1EF204F242}"/>
              </a:ext>
            </a:extLst>
          </p:cNvPr>
          <p:cNvPicPr>
            <a:picLocks noChangeAspect="1"/>
          </p:cNvPicPr>
          <p:nvPr/>
        </p:nvPicPr>
        <p:blipFill rotWithShape="1">
          <a:blip r:embed="rId3"/>
          <a:srcRect l="-967" t="43872" r="83498"/>
          <a:stretch/>
        </p:blipFill>
        <p:spPr>
          <a:xfrm>
            <a:off x="8399406" y="4053951"/>
            <a:ext cx="115943" cy="1942807"/>
          </a:xfrm>
          <a:prstGeom prst="rect">
            <a:avLst/>
          </a:prstGeom>
        </p:spPr>
      </p:pic>
      <p:sp>
        <p:nvSpPr>
          <p:cNvPr id="16" name="正方形/長方形 15">
            <a:extLst>
              <a:ext uri="{FF2B5EF4-FFF2-40B4-BE49-F238E27FC236}">
                <a16:creationId xmlns:a16="http://schemas.microsoft.com/office/drawing/2014/main" id="{E1D5230B-7666-1196-E25B-F64C64E9D373}"/>
              </a:ext>
            </a:extLst>
          </p:cNvPr>
          <p:cNvSpPr/>
          <p:nvPr/>
        </p:nvSpPr>
        <p:spPr>
          <a:xfrm>
            <a:off x="4961098" y="5502881"/>
            <a:ext cx="5304725" cy="32602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100" dirty="0">
                <a:solidFill>
                  <a:schemeClr val="tx1"/>
                </a:solidFill>
                <a:latin typeface="メイリオ" panose="020B0604030504040204" pitchFamily="50" charset="-128"/>
                <a:ea typeface="メイリオ" panose="020B0604030504040204" pitchFamily="50" charset="-128"/>
              </a:rPr>
              <a:t>陰影：小低気圧の中心が</a:t>
            </a:r>
            <a:r>
              <a:rPr kumimoji="1" lang="en-US" altLang="ja-JP" sz="1100" dirty="0">
                <a:solidFill>
                  <a:schemeClr val="tx1"/>
                </a:solidFill>
                <a:latin typeface="メイリオ" panose="020B0604030504040204" pitchFamily="50" charset="-128"/>
                <a:ea typeface="メイリオ" panose="020B0604030504040204" pitchFamily="50" charset="-128"/>
              </a:rPr>
              <a:t>200km</a:t>
            </a:r>
            <a:r>
              <a:rPr kumimoji="1" lang="ja-JP" altLang="en-US" sz="1100" dirty="0">
                <a:solidFill>
                  <a:schemeClr val="tx1"/>
                </a:solidFill>
                <a:latin typeface="メイリオ" panose="020B0604030504040204" pitchFamily="50" charset="-128"/>
                <a:ea typeface="メイリオ" panose="020B0604030504040204" pitchFamily="50" charset="-128"/>
              </a:rPr>
              <a:t>以内にある年平均時間（</a:t>
            </a:r>
            <a:r>
              <a:rPr kumimoji="1" lang="en-US" altLang="ja-JP" sz="1100" dirty="0">
                <a:solidFill>
                  <a:schemeClr val="tx1"/>
                </a:solidFill>
                <a:latin typeface="メイリオ" panose="020B0604030504040204" pitchFamily="50" charset="-128"/>
                <a:ea typeface="メイリオ" panose="020B0604030504040204" pitchFamily="50" charset="-128"/>
              </a:rPr>
              <a:t>hour</a:t>
            </a:r>
            <a:r>
              <a:rPr kumimoji="1" lang="ja-JP" altLang="en-US" sz="1100" dirty="0">
                <a:solidFill>
                  <a:schemeClr val="tx1"/>
                </a:solidFill>
                <a:latin typeface="メイリオ" panose="020B0604030504040204" pitchFamily="50" charset="-128"/>
                <a:ea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5BA2674-B6BF-E2F1-6D27-E17DADBB8608}"/>
              </a:ext>
            </a:extLst>
          </p:cNvPr>
          <p:cNvSpPr txBox="1"/>
          <p:nvPr/>
        </p:nvSpPr>
        <p:spPr>
          <a:xfrm>
            <a:off x="7524684" y="5804067"/>
            <a:ext cx="1833050" cy="265805"/>
          </a:xfrm>
          <a:prstGeom prst="rect">
            <a:avLst/>
          </a:prstGeom>
        </p:spPr>
        <p:txBody>
          <a:bodyPr vert="horz" wrap="square" lIns="91440" tIns="45720" rIns="91440" bIns="45720" rtlCol="0">
            <a:noAutofit/>
          </a:bodyPr>
          <a:lstStyle/>
          <a:p>
            <a:pPr algn="l">
              <a:lnSpc>
                <a:spcPct val="120000"/>
              </a:lnSpc>
            </a:pPr>
            <a:r>
              <a:rPr kumimoji="1" lang="en-US" altLang="ja-JP" sz="1050" dirty="0">
                <a:latin typeface="メイリオ" panose="020B0604030504040204" pitchFamily="50" charset="-128"/>
                <a:ea typeface="メイリオ" panose="020B0604030504040204" pitchFamily="50" charset="-128"/>
              </a:rPr>
              <a:t>(Stoll.</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2022</a:t>
            </a:r>
            <a:r>
              <a:rPr kumimoji="1" lang="ja-JP" altLang="en-US" sz="105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8496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496037-AFBE-8B6F-2913-FD356583CDB4}"/>
              </a:ext>
            </a:extLst>
          </p:cNvPr>
          <p:cNvSpPr>
            <a:spLocks noGrp="1"/>
          </p:cNvSpPr>
          <p:nvPr>
            <p:ph type="title"/>
          </p:nvPr>
        </p:nvSpPr>
        <p:spPr/>
        <p:txBody>
          <a:bodyPr>
            <a:normAutofit/>
          </a:bodyPr>
          <a:lstStyle/>
          <a:p>
            <a:r>
              <a:rPr kumimoji="1" lang="ja-JP" altLang="en-US" sz="1800"/>
              <a:t>参考引用文献</a:t>
            </a:r>
          </a:p>
        </p:txBody>
      </p:sp>
      <p:sp>
        <p:nvSpPr>
          <p:cNvPr id="4" name="テキスト ボックス 3">
            <a:extLst>
              <a:ext uri="{FF2B5EF4-FFF2-40B4-BE49-F238E27FC236}">
                <a16:creationId xmlns:a16="http://schemas.microsoft.com/office/drawing/2014/main" id="{9E936CA6-B5B4-153F-F383-24F6D02020CC}"/>
              </a:ext>
            </a:extLst>
          </p:cNvPr>
          <p:cNvSpPr txBox="1"/>
          <p:nvPr/>
        </p:nvSpPr>
        <p:spPr>
          <a:xfrm>
            <a:off x="511753" y="1143570"/>
            <a:ext cx="7946262" cy="3600986"/>
          </a:xfrm>
          <a:prstGeom prst="rect">
            <a:avLst/>
          </a:prstGeom>
          <a:noFill/>
        </p:spPr>
        <p:txBody>
          <a:bodyPr wrap="square" rtlCol="0">
            <a:spAutoFit/>
          </a:bodyPr>
          <a:lstStyle/>
          <a:p>
            <a:r>
              <a:rPr kumimoji="1" lang="en-US" altLang="ja-JP" sz="1200" dirty="0" err="1"/>
              <a:t>Kasuga</a:t>
            </a:r>
            <a:r>
              <a:rPr kumimoji="1" lang="en-US" altLang="ja-JP" sz="1200" dirty="0"/>
              <a:t>, S. et al., 2021: Seamless Detection of Cutoff Lows and Preexisting Troughs. </a:t>
            </a:r>
            <a:r>
              <a:rPr kumimoji="1" lang="en-US" altLang="ja-JP" sz="1200" i="1" dirty="0"/>
              <a:t>Monthly Weather Review</a:t>
            </a:r>
            <a:r>
              <a:rPr kumimoji="1" lang="en-US" altLang="ja-JP" sz="1200" dirty="0"/>
              <a:t>, </a:t>
            </a:r>
            <a:r>
              <a:rPr kumimoji="1" lang="en-US" altLang="ja-JP" sz="1200" b="1" dirty="0"/>
              <a:t>149(9)</a:t>
            </a:r>
            <a:r>
              <a:rPr kumimoji="1" lang="en-US" altLang="ja-JP" sz="1200" dirty="0"/>
              <a:t>, 3119-3134</a:t>
            </a:r>
            <a:r>
              <a:rPr kumimoji="1" lang="ja-JP" altLang="en-US" sz="1200" dirty="0"/>
              <a:t>．</a:t>
            </a:r>
            <a:endParaRPr kumimoji="1" lang="en-US" altLang="ja-JP" sz="1200" dirty="0"/>
          </a:p>
          <a:p>
            <a:endParaRPr kumimoji="1" lang="en-US" altLang="ja-JP" sz="1200" dirty="0"/>
          </a:p>
          <a:p>
            <a:r>
              <a:rPr kumimoji="1" lang="en-US" altLang="ja-JP" sz="1200" dirty="0"/>
              <a:t>Ninomiya, K., 1989: Polar/comma-cloud lows over the Japan Sea and the northwestern Pacific in winter. </a:t>
            </a:r>
            <a:r>
              <a:rPr kumimoji="1" lang="en-US" altLang="ja-JP" sz="1200" i="1" dirty="0"/>
              <a:t>J. Meteor. Soc. Japan</a:t>
            </a:r>
            <a:r>
              <a:rPr kumimoji="1" lang="en-US" altLang="ja-JP" sz="1200" dirty="0"/>
              <a:t>, </a:t>
            </a:r>
            <a:r>
              <a:rPr kumimoji="1" lang="en-US" altLang="ja-JP" sz="1200" b="1" dirty="0"/>
              <a:t>67</a:t>
            </a:r>
            <a:r>
              <a:rPr kumimoji="1" lang="en-US" altLang="ja-JP" sz="1200" dirty="0"/>
              <a:t>, 83–97.</a:t>
            </a:r>
          </a:p>
          <a:p>
            <a:endParaRPr kumimoji="1" lang="en-US" altLang="ja-JP" sz="1200" dirty="0"/>
          </a:p>
          <a:p>
            <a:r>
              <a:rPr kumimoji="1" lang="en-US" altLang="ja-JP" sz="1200" dirty="0"/>
              <a:t>Rasmussen, E., and J. Turner, 2003: Polar Lows. Cambridge University Press, 612 pp.</a:t>
            </a:r>
          </a:p>
          <a:p>
            <a:endParaRPr kumimoji="1" lang="en-US" altLang="ja-JP" sz="1200" dirty="0"/>
          </a:p>
          <a:p>
            <a:r>
              <a:rPr kumimoji="1" lang="en-US" altLang="ja-JP" sz="1200" dirty="0"/>
              <a:t>Stoll, P. J., 2022: A global climatology of polar lows investigated for local differences and wind-shear environments. </a:t>
            </a:r>
            <a:r>
              <a:rPr kumimoji="1" lang="en-US" altLang="ja-JP" sz="1200" i="1" dirty="0"/>
              <a:t>Weather Climate Dynamics., </a:t>
            </a:r>
            <a:r>
              <a:rPr kumimoji="1" lang="en-US" altLang="ja-JP" sz="1200" b="1" dirty="0"/>
              <a:t>3</a:t>
            </a:r>
            <a:r>
              <a:rPr kumimoji="1" lang="en-US" altLang="ja-JP" sz="1200" dirty="0"/>
              <a:t>, 483-504.</a:t>
            </a:r>
          </a:p>
          <a:p>
            <a:endParaRPr kumimoji="1" lang="en-US" altLang="ja-JP" sz="1200" dirty="0"/>
          </a:p>
          <a:p>
            <a:r>
              <a:rPr kumimoji="1" lang="en-US" altLang="ja-JP" sz="1200" dirty="0"/>
              <a:t>Tamura, K. and Sato, T. 2022: Decrease of winter cyclone passage over northern Japan due to the reduction in the regional cyclogenesis associated with cold air outbreak. </a:t>
            </a:r>
            <a:r>
              <a:rPr kumimoji="1" lang="en-US" altLang="ja-JP" sz="1200" i="1" dirty="0"/>
              <a:t>Royal Meteorological Society</a:t>
            </a:r>
            <a:r>
              <a:rPr kumimoji="1" lang="en-US" altLang="ja-JP" sz="1200" dirty="0"/>
              <a:t>, </a:t>
            </a:r>
            <a:r>
              <a:rPr kumimoji="1" lang="en-US" altLang="ja-JP" sz="1200" b="1" dirty="0"/>
              <a:t>42(15)</a:t>
            </a:r>
            <a:r>
              <a:rPr kumimoji="1" lang="en-US" altLang="ja-JP" sz="1200" dirty="0"/>
              <a:t>, 7598-7610.</a:t>
            </a:r>
          </a:p>
          <a:p>
            <a:endParaRPr kumimoji="1" lang="en-US" altLang="ja-JP" sz="1200" dirty="0"/>
          </a:p>
          <a:p>
            <a:r>
              <a:rPr kumimoji="1" lang="en-US" altLang="ja-JP" sz="1200" dirty="0"/>
              <a:t>Watanabe, S. I., H. </a:t>
            </a:r>
            <a:r>
              <a:rPr kumimoji="1" lang="en-US" altLang="ja-JP" sz="1200" dirty="0" err="1"/>
              <a:t>Niino</a:t>
            </a:r>
            <a:r>
              <a:rPr kumimoji="1" lang="en-US" altLang="ja-JP" sz="1200" dirty="0"/>
              <a:t>, and W. Yanase, 2016: Climatology of polar mesocyclones over the Sea of Japan using a new objective tracking method. </a:t>
            </a:r>
            <a:r>
              <a:rPr kumimoji="1" lang="en-US" altLang="ja-JP" sz="1200" i="1" dirty="0"/>
              <a:t>Mon. Wea. Rev</a:t>
            </a:r>
            <a:r>
              <a:rPr kumimoji="1" lang="en-US" altLang="ja-JP" sz="1200" dirty="0"/>
              <a:t>., </a:t>
            </a:r>
            <a:r>
              <a:rPr kumimoji="1" lang="en-US" altLang="ja-JP" sz="1200" b="1" dirty="0"/>
              <a:t>144</a:t>
            </a:r>
            <a:r>
              <a:rPr kumimoji="1" lang="en-US" altLang="ja-JP" sz="1200" dirty="0"/>
              <a:t>, 2503–2515.</a:t>
            </a:r>
          </a:p>
          <a:p>
            <a:endParaRPr kumimoji="1" lang="en-US" altLang="ja-JP" sz="1200" dirty="0"/>
          </a:p>
          <a:p>
            <a:r>
              <a:rPr kumimoji="1" lang="en-US" altLang="ja-JP" sz="1200" dirty="0"/>
              <a:t>Yanase, W. et al., 2016: Climatology of Polar Lows over the Sea of Japan Using the JRA-55 Reanalysis.</a:t>
            </a:r>
            <a:r>
              <a:rPr kumimoji="1" lang="ja-JP" altLang="en-US" sz="1200" dirty="0"/>
              <a:t> </a:t>
            </a:r>
            <a:r>
              <a:rPr kumimoji="1" lang="en-US" altLang="ja-JP" sz="1200" i="1" dirty="0"/>
              <a:t>Monthly Weather Review</a:t>
            </a:r>
            <a:r>
              <a:rPr kumimoji="1" lang="en-US" altLang="ja-JP" sz="1200" dirty="0"/>
              <a:t>, </a:t>
            </a:r>
            <a:r>
              <a:rPr kumimoji="1" lang="en-US" altLang="ja-JP" sz="1200" b="1" dirty="0"/>
              <a:t>29(2)</a:t>
            </a:r>
            <a:r>
              <a:rPr kumimoji="1" lang="en-US" altLang="ja-JP" sz="1200" dirty="0"/>
              <a:t>, 419-437.</a:t>
            </a:r>
          </a:p>
        </p:txBody>
      </p:sp>
    </p:spTree>
    <p:extLst>
      <p:ext uri="{BB962C8B-B14F-4D97-AF65-F5344CB8AC3E}">
        <p14:creationId xmlns:p14="http://schemas.microsoft.com/office/powerpoint/2010/main" val="228604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9319ACB-5FA1-6C9A-7DB6-5C7AB657396A}"/>
              </a:ext>
            </a:extLst>
          </p:cNvPr>
          <p:cNvSpPr>
            <a:spLocks noGrp="1"/>
          </p:cNvSpPr>
          <p:nvPr>
            <p:ph type="title"/>
          </p:nvPr>
        </p:nvSpPr>
        <p:spPr/>
        <p:txBody>
          <a:bodyPr>
            <a:normAutofit/>
          </a:bodyPr>
          <a:lstStyle/>
          <a:p>
            <a:r>
              <a:rPr kumimoji="1" lang="ja-JP" altLang="en-US" sz="1800"/>
              <a:t>研究背景</a:t>
            </a:r>
          </a:p>
        </p:txBody>
      </p:sp>
      <p:graphicFrame>
        <p:nvGraphicFramePr>
          <p:cNvPr id="19" name="表 6">
            <a:extLst>
              <a:ext uri="{FF2B5EF4-FFF2-40B4-BE49-F238E27FC236}">
                <a16:creationId xmlns:a16="http://schemas.microsoft.com/office/drawing/2014/main" id="{19846F38-D2A9-7894-4FCD-4FA3A1B1F658}"/>
              </a:ext>
            </a:extLst>
          </p:cNvPr>
          <p:cNvGraphicFramePr>
            <a:graphicFrameLocks noGrp="1"/>
          </p:cNvGraphicFramePr>
          <p:nvPr>
            <p:extLst>
              <p:ext uri="{D42A27DB-BD31-4B8C-83A1-F6EECF244321}">
                <p14:modId xmlns:p14="http://schemas.microsoft.com/office/powerpoint/2010/main" val="3654745412"/>
              </p:ext>
            </p:extLst>
          </p:nvPr>
        </p:nvGraphicFramePr>
        <p:xfrm>
          <a:off x="1253120" y="5223691"/>
          <a:ext cx="6820365" cy="1196612"/>
        </p:xfrm>
        <a:graphic>
          <a:graphicData uri="http://schemas.openxmlformats.org/drawingml/2006/table">
            <a:tbl>
              <a:tblPr firstRow="1" bandRow="1">
                <a:tableStyleId>{5C22544A-7EE6-4342-B048-85BDC9FD1C3A}</a:tableStyleId>
              </a:tblPr>
              <a:tblGrid>
                <a:gridCol w="2286905">
                  <a:extLst>
                    <a:ext uri="{9D8B030D-6E8A-4147-A177-3AD203B41FA5}">
                      <a16:colId xmlns:a16="http://schemas.microsoft.com/office/drawing/2014/main" val="2199931522"/>
                    </a:ext>
                  </a:extLst>
                </a:gridCol>
                <a:gridCol w="2300560">
                  <a:extLst>
                    <a:ext uri="{9D8B030D-6E8A-4147-A177-3AD203B41FA5}">
                      <a16:colId xmlns:a16="http://schemas.microsoft.com/office/drawing/2014/main" val="154667194"/>
                    </a:ext>
                  </a:extLst>
                </a:gridCol>
                <a:gridCol w="2232900">
                  <a:extLst>
                    <a:ext uri="{9D8B030D-6E8A-4147-A177-3AD203B41FA5}">
                      <a16:colId xmlns:a16="http://schemas.microsoft.com/office/drawing/2014/main" val="344688226"/>
                    </a:ext>
                  </a:extLst>
                </a:gridCol>
              </a:tblGrid>
              <a:tr h="279875">
                <a:tc>
                  <a:txBody>
                    <a:bodyPr/>
                    <a:lstStyle/>
                    <a:p>
                      <a:pPr algn="ctr"/>
                      <a:r>
                        <a:rPr kumimoji="1" lang="ja-JP" altLang="en-US" sz="1400" b="1" dirty="0">
                          <a:solidFill>
                            <a:schemeClr val="bg1"/>
                          </a:solidFill>
                        </a:rPr>
                        <a:t>温帯低気圧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gridSpan="2">
                  <a:txBody>
                    <a:bodyPr/>
                    <a:lstStyle/>
                    <a:p>
                      <a:pPr algn="ctr"/>
                      <a:r>
                        <a:rPr kumimoji="1" lang="ja-JP" altLang="en-US" sz="1400" b="1" dirty="0">
                          <a:solidFill>
                            <a:schemeClr val="bg1"/>
                          </a:solidFill>
                        </a:rPr>
                        <a:t>小低気圧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hMerge="1">
                  <a:txBody>
                    <a:bodyPr/>
                    <a:lstStyle/>
                    <a:p>
                      <a:pPr algn="ctr"/>
                      <a:endParaRPr kumimoji="1" lang="ja-JP" altLang="en-US" b="1">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222877118"/>
                  </a:ext>
                </a:extLst>
              </a:tr>
              <a:tr h="445906">
                <a:tc rowSpan="2">
                  <a:txBody>
                    <a:bodyPr/>
                    <a:lstStyle/>
                    <a:p>
                      <a:pPr algn="ctr"/>
                      <a:r>
                        <a:rPr kumimoji="1" lang="ja-JP" altLang="en-US" sz="1800" b="1" dirty="0">
                          <a:solidFill>
                            <a:schemeClr val="tx1"/>
                          </a:solidFill>
                        </a:rPr>
                        <a:t>水平スケール</a:t>
                      </a:r>
                      <a:endParaRPr kumimoji="1" lang="en-US" altLang="ja-JP" sz="1800" b="1" dirty="0">
                        <a:solidFill>
                          <a:schemeClr val="tx1"/>
                        </a:solidFill>
                      </a:endParaRPr>
                    </a:p>
                    <a:p>
                      <a:pPr algn="ctr"/>
                      <a:r>
                        <a:rPr kumimoji="1" lang="en-US" altLang="ja-JP" sz="1800" b="1" dirty="0">
                          <a:solidFill>
                            <a:schemeClr val="tx1"/>
                          </a:solidFill>
                        </a:rPr>
                        <a:t>2000km</a:t>
                      </a:r>
                      <a:r>
                        <a:rPr kumimoji="1" lang="ja-JP" altLang="en-US" sz="1800" b="1" dirty="0">
                          <a:solidFill>
                            <a:schemeClr val="tx1"/>
                          </a:solidFill>
                        </a:rPr>
                        <a:t>～数千</a:t>
                      </a:r>
                      <a:r>
                        <a:rPr kumimoji="1" lang="en-US" altLang="ja-JP" sz="1800" b="1" dirty="0">
                          <a:solidFill>
                            <a:schemeClr val="tx1"/>
                          </a:solidFill>
                        </a:rPr>
                        <a:t>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solidFill>
                            <a:schemeClr val="tx1"/>
                          </a:solidFill>
                        </a:rPr>
                        <a:t>メソ </a:t>
                      </a:r>
                      <a:r>
                        <a:rPr kumimoji="1" lang="en-US" altLang="ja-JP" sz="1800" b="1" dirty="0">
                          <a:solidFill>
                            <a:schemeClr val="tx1"/>
                          </a:solidFill>
                        </a:rPr>
                        <a:t>α</a:t>
                      </a:r>
                      <a:r>
                        <a:rPr kumimoji="1" lang="ja-JP" altLang="en-US" sz="1800" b="1" dirty="0">
                          <a:solidFill>
                            <a:schemeClr val="tx1"/>
                          </a:solidFill>
                        </a:rPr>
                        <a:t> スケール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rPr>
                        <a:t>メソ </a:t>
                      </a:r>
                      <a:r>
                        <a:rPr kumimoji="1" lang="en-US" altLang="ja-JP" sz="1800" b="1" dirty="0">
                          <a:solidFill>
                            <a:schemeClr val="tx1"/>
                          </a:solidFill>
                        </a:rPr>
                        <a:t>β</a:t>
                      </a:r>
                      <a:r>
                        <a:rPr kumimoji="1" lang="ja-JP" altLang="en-US" sz="1800" b="1" dirty="0">
                          <a:solidFill>
                            <a:schemeClr val="tx1"/>
                          </a:solidFill>
                        </a:rPr>
                        <a:t> スケール</a:t>
                      </a:r>
                      <a:endParaRPr kumimoji="1" lang="en-US" altLang="ja-JP"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66595"/>
                  </a:ext>
                </a:extLst>
              </a:tr>
              <a:tr h="445906">
                <a:tc vMerge="1">
                  <a:txBody>
                    <a:bodyPr/>
                    <a:lstStyle/>
                    <a:p>
                      <a:pPr algn="ctr"/>
                      <a:endParaRPr kumimoji="1" lang="ja-JP" altLang="en-US" sz="14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solidFill>
                            <a:schemeClr val="tx1"/>
                          </a:solidFill>
                        </a:rPr>
                        <a:t>200km-2000k</a:t>
                      </a:r>
                      <a:r>
                        <a:rPr kumimoji="1" lang="en-US" altLang="ja-JP" sz="1600" b="1" dirty="0">
                          <a:solidFill>
                            <a:schemeClr val="tx1"/>
                          </a:solidFill>
                        </a:rPr>
                        <a:t>m</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rPr>
                        <a:t>20km-200k</a:t>
                      </a:r>
                      <a:r>
                        <a:rPr kumimoji="1" lang="en-US" altLang="ja-JP" sz="1600" b="1" dirty="0">
                          <a:solidFill>
                            <a:schemeClr val="tx1"/>
                          </a:solidFill>
                        </a:rPr>
                        <a:t>m</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398332"/>
                  </a:ext>
                </a:extLst>
              </a:tr>
            </a:tbl>
          </a:graphicData>
        </a:graphic>
      </p:graphicFrame>
      <p:pic>
        <p:nvPicPr>
          <p:cNvPr id="9" name="図 8">
            <a:extLst>
              <a:ext uri="{FF2B5EF4-FFF2-40B4-BE49-F238E27FC236}">
                <a16:creationId xmlns:a16="http://schemas.microsoft.com/office/drawing/2014/main" id="{884412A2-B11A-DACA-DEB2-33C8D08F3BD0}"/>
              </a:ext>
            </a:extLst>
          </p:cNvPr>
          <p:cNvPicPr>
            <a:picLocks noChangeAspect="1"/>
          </p:cNvPicPr>
          <p:nvPr/>
        </p:nvPicPr>
        <p:blipFill rotWithShape="1">
          <a:blip r:embed="rId3"/>
          <a:srcRect l="10582" t="11615" r="9843" b="7598"/>
          <a:stretch/>
        </p:blipFill>
        <p:spPr>
          <a:xfrm>
            <a:off x="0" y="384076"/>
            <a:ext cx="9144000" cy="4696939"/>
          </a:xfrm>
          <a:prstGeom prst="rect">
            <a:avLst/>
          </a:prstGeom>
        </p:spPr>
      </p:pic>
      <p:sp>
        <p:nvSpPr>
          <p:cNvPr id="10" name="コンテンツ プレースホルダー 1">
            <a:extLst>
              <a:ext uri="{FF2B5EF4-FFF2-40B4-BE49-F238E27FC236}">
                <a16:creationId xmlns:a16="http://schemas.microsoft.com/office/drawing/2014/main" id="{02BA1ADA-4EDB-CE9E-2F7E-3469521A5183}"/>
              </a:ext>
            </a:extLst>
          </p:cNvPr>
          <p:cNvSpPr txBox="1">
            <a:spLocks/>
          </p:cNvSpPr>
          <p:nvPr/>
        </p:nvSpPr>
        <p:spPr>
          <a:xfrm>
            <a:off x="6633648" y="5038882"/>
            <a:ext cx="2678088" cy="226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700" dirty="0">
                <a:latin typeface="メイリオ" panose="020B0604030504040204" pitchFamily="50" charset="-128"/>
                <a:ea typeface="メイリオ" panose="020B0604030504040204" pitchFamily="50" charset="-128"/>
              </a:rPr>
              <a:t>https://himawari8.nict.go.jp/ja/himawari8-image.htm</a:t>
            </a:r>
          </a:p>
        </p:txBody>
      </p:sp>
      <p:sp>
        <p:nvSpPr>
          <p:cNvPr id="11" name="コンテンツ プレースホルダー 1">
            <a:extLst>
              <a:ext uri="{FF2B5EF4-FFF2-40B4-BE49-F238E27FC236}">
                <a16:creationId xmlns:a16="http://schemas.microsoft.com/office/drawing/2014/main" id="{A434B758-A335-DA1E-A3AE-59CBE5BE3487}"/>
              </a:ext>
            </a:extLst>
          </p:cNvPr>
          <p:cNvSpPr txBox="1">
            <a:spLocks/>
          </p:cNvSpPr>
          <p:nvPr/>
        </p:nvSpPr>
        <p:spPr>
          <a:xfrm>
            <a:off x="-52038" y="5089897"/>
            <a:ext cx="1590908" cy="226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latin typeface="メイリオ" panose="020B0604030504040204" pitchFamily="50" charset="-128"/>
                <a:ea typeface="メイリオ" panose="020B0604030504040204" pitchFamily="50" charset="-128"/>
              </a:rPr>
              <a:t>2018/2/6 1100JST</a:t>
            </a:r>
          </a:p>
        </p:txBody>
      </p:sp>
      <p:sp>
        <p:nvSpPr>
          <p:cNvPr id="13" name="正方形/長方形 12">
            <a:extLst>
              <a:ext uri="{FF2B5EF4-FFF2-40B4-BE49-F238E27FC236}">
                <a16:creationId xmlns:a16="http://schemas.microsoft.com/office/drawing/2014/main" id="{D1590195-7F83-AB3E-9FB0-A50109F1A27E}"/>
              </a:ext>
            </a:extLst>
          </p:cNvPr>
          <p:cNvSpPr/>
          <p:nvPr/>
        </p:nvSpPr>
        <p:spPr>
          <a:xfrm>
            <a:off x="877230" y="6554097"/>
            <a:ext cx="7932234"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全ての大きさの小低気圧をまとめて統計解析した先行研究は存在しない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14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6">
            <a:extLst>
              <a:ext uri="{FF2B5EF4-FFF2-40B4-BE49-F238E27FC236}">
                <a16:creationId xmlns:a16="http://schemas.microsoft.com/office/drawing/2014/main" id="{1963E01B-9744-3A67-E005-3C2A3C2E3C61}"/>
              </a:ext>
            </a:extLst>
          </p:cNvPr>
          <p:cNvGraphicFramePr>
            <a:graphicFrameLocks noGrp="1"/>
          </p:cNvGraphicFramePr>
          <p:nvPr>
            <p:extLst>
              <p:ext uri="{D42A27DB-BD31-4B8C-83A1-F6EECF244321}">
                <p14:modId xmlns:p14="http://schemas.microsoft.com/office/powerpoint/2010/main" val="3746373461"/>
              </p:ext>
            </p:extLst>
          </p:nvPr>
        </p:nvGraphicFramePr>
        <p:xfrm>
          <a:off x="154562" y="3669734"/>
          <a:ext cx="8834876" cy="2262731"/>
        </p:xfrm>
        <a:graphic>
          <a:graphicData uri="http://schemas.openxmlformats.org/drawingml/2006/table">
            <a:tbl>
              <a:tblPr firstRow="1" bandRow="1">
                <a:tableStyleId>{5C22544A-7EE6-4342-B048-85BDC9FD1C3A}</a:tableStyleId>
              </a:tblPr>
              <a:tblGrid>
                <a:gridCol w="1372277">
                  <a:extLst>
                    <a:ext uri="{9D8B030D-6E8A-4147-A177-3AD203B41FA5}">
                      <a16:colId xmlns:a16="http://schemas.microsoft.com/office/drawing/2014/main" val="2199931522"/>
                    </a:ext>
                  </a:extLst>
                </a:gridCol>
                <a:gridCol w="1380473">
                  <a:extLst>
                    <a:ext uri="{9D8B030D-6E8A-4147-A177-3AD203B41FA5}">
                      <a16:colId xmlns:a16="http://schemas.microsoft.com/office/drawing/2014/main" val="154667194"/>
                    </a:ext>
                  </a:extLst>
                </a:gridCol>
                <a:gridCol w="1339872">
                  <a:extLst>
                    <a:ext uri="{9D8B030D-6E8A-4147-A177-3AD203B41FA5}">
                      <a16:colId xmlns:a16="http://schemas.microsoft.com/office/drawing/2014/main" val="344688226"/>
                    </a:ext>
                  </a:extLst>
                </a:gridCol>
                <a:gridCol w="1376459">
                  <a:extLst>
                    <a:ext uri="{9D8B030D-6E8A-4147-A177-3AD203B41FA5}">
                      <a16:colId xmlns:a16="http://schemas.microsoft.com/office/drawing/2014/main" val="2903661298"/>
                    </a:ext>
                  </a:extLst>
                </a:gridCol>
                <a:gridCol w="1656303">
                  <a:extLst>
                    <a:ext uri="{9D8B030D-6E8A-4147-A177-3AD203B41FA5}">
                      <a16:colId xmlns:a16="http://schemas.microsoft.com/office/drawing/2014/main" val="3089094867"/>
                    </a:ext>
                  </a:extLst>
                </a:gridCol>
                <a:gridCol w="1709492">
                  <a:extLst>
                    <a:ext uri="{9D8B030D-6E8A-4147-A177-3AD203B41FA5}">
                      <a16:colId xmlns:a16="http://schemas.microsoft.com/office/drawing/2014/main" val="4017695419"/>
                    </a:ext>
                  </a:extLst>
                </a:gridCol>
              </a:tblGrid>
              <a:tr h="575489">
                <a:tc>
                  <a:txBody>
                    <a:bodyPr/>
                    <a:lstStyle/>
                    <a:p>
                      <a:pPr algn="ctr"/>
                      <a:r>
                        <a:rPr kumimoji="1" lang="ja-JP" altLang="en-US" b="1">
                          <a:solidFill>
                            <a:schemeClr val="bg1"/>
                          </a:solidFill>
                        </a:rPr>
                        <a:t>大きさ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b="1">
                          <a:solidFill>
                            <a:schemeClr val="bg1"/>
                          </a:solidFill>
                        </a:rPr>
                        <a:t>論文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b="1">
                          <a:solidFill>
                            <a:schemeClr val="bg1"/>
                          </a:solidFill>
                        </a:rPr>
                        <a:t>渦の抽出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b="1" dirty="0">
                          <a:solidFill>
                            <a:schemeClr val="bg1"/>
                          </a:solidFill>
                        </a:rPr>
                        <a:t>渦の追跡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b="1">
                          <a:solidFill>
                            <a:schemeClr val="bg1"/>
                          </a:solidFill>
                        </a:rPr>
                        <a:t>強度・閾値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b="1">
                          <a:solidFill>
                            <a:schemeClr val="bg1"/>
                          </a:solidFill>
                        </a:rPr>
                        <a:t>水平解像度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222877118"/>
                  </a:ext>
                </a:extLst>
              </a:tr>
              <a:tr h="822127">
                <a:tc>
                  <a:txBody>
                    <a:bodyPr/>
                    <a:lstStyle/>
                    <a:p>
                      <a:pPr algn="ctr"/>
                      <a:r>
                        <a:rPr kumimoji="1" lang="ja-JP" altLang="en-US" sz="1400" b="1" dirty="0">
                          <a:solidFill>
                            <a:schemeClr val="tx1"/>
                          </a:solidFill>
                        </a:rPr>
                        <a:t>メソ</a:t>
                      </a:r>
                      <a:r>
                        <a:rPr kumimoji="1" lang="en-US" altLang="ja-JP" sz="1400" b="1" dirty="0">
                          <a:solidFill>
                            <a:schemeClr val="tx1"/>
                          </a:solidFill>
                        </a:rPr>
                        <a:t>α</a:t>
                      </a:r>
                      <a:r>
                        <a:rPr kumimoji="1" lang="ja-JP" altLang="en-US" sz="1400" b="1" dirty="0">
                          <a:solidFill>
                            <a:schemeClr val="tx1"/>
                          </a:solidFill>
                        </a:rPr>
                        <a:t>スケール</a:t>
                      </a:r>
                      <a:endParaRPr kumimoji="1" lang="en-US" altLang="ja-JP" sz="1400" b="1" dirty="0">
                        <a:solidFill>
                          <a:schemeClr val="tx1"/>
                        </a:solidFill>
                      </a:endParaRPr>
                    </a:p>
                    <a:p>
                      <a:pPr algn="ctr"/>
                      <a:r>
                        <a:rPr kumimoji="1" lang="en-US" altLang="ja-JP" sz="1400" b="1" dirty="0">
                          <a:solidFill>
                            <a:schemeClr val="tx1"/>
                          </a:solidFill>
                        </a:rPr>
                        <a:t>200-2000km</a:t>
                      </a:r>
                      <a:endParaRPr kumimoji="1" lang="ja-JP" alt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a:solidFill>
                            <a:schemeClr val="tx1"/>
                          </a:solidFill>
                        </a:rPr>
                        <a:t>Yanase et al. </a:t>
                      </a:r>
                      <a:r>
                        <a:rPr kumimoji="1" lang="ja-JP" altLang="en-US" sz="1400" b="1">
                          <a:solidFill>
                            <a:schemeClr val="tx1"/>
                          </a:solidFill>
                        </a:rPr>
                        <a:t>（</a:t>
                      </a:r>
                      <a:r>
                        <a:rPr kumimoji="1" lang="en-US" altLang="ja-JP" sz="1400" b="1">
                          <a:solidFill>
                            <a:schemeClr val="tx1"/>
                          </a:solidFill>
                        </a:rPr>
                        <a:t>2016</a:t>
                      </a:r>
                      <a:r>
                        <a:rPr kumimoji="1" lang="ja-JP" altLang="en-US" sz="1400" b="1">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海面更正気圧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海面更正気圧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海面水温</a:t>
                      </a:r>
                      <a:r>
                        <a:rPr kumimoji="1" lang="en-US" altLang="ja-JP" sz="1400" b="1" dirty="0">
                          <a:solidFill>
                            <a:schemeClr val="tx1"/>
                          </a:solidFill>
                        </a:rPr>
                        <a:t>,</a:t>
                      </a:r>
                      <a:r>
                        <a:rPr kumimoji="1" lang="ja-JP" altLang="en-US" sz="1400" b="1" dirty="0">
                          <a:solidFill>
                            <a:schemeClr val="tx1"/>
                          </a:solidFill>
                        </a:rPr>
                        <a:t>風速</a:t>
                      </a:r>
                      <a:r>
                        <a:rPr kumimoji="1" lang="en-US" altLang="ja-JP" sz="1400" b="1" dirty="0">
                          <a:solidFill>
                            <a:schemeClr val="tx1"/>
                          </a:solidFill>
                        </a:rPr>
                        <a:t>,</a:t>
                      </a:r>
                    </a:p>
                    <a:p>
                      <a:pPr algn="ctr"/>
                      <a:r>
                        <a:rPr kumimoji="1" lang="ja-JP" altLang="en-US" sz="1400" b="1" dirty="0">
                          <a:solidFill>
                            <a:schemeClr val="tx1"/>
                          </a:solidFill>
                        </a:rPr>
                        <a:t>気温</a:t>
                      </a:r>
                      <a:r>
                        <a:rPr kumimoji="1" lang="en-US" altLang="ja-JP" sz="1400" b="1" dirty="0">
                          <a:solidFill>
                            <a:schemeClr val="tx1"/>
                          </a:solidFill>
                        </a:rPr>
                        <a:t>,</a:t>
                      </a:r>
                      <a:r>
                        <a:rPr kumimoji="1" lang="ja-JP" altLang="en-US" sz="1400" b="1" dirty="0">
                          <a:solidFill>
                            <a:schemeClr val="tx1"/>
                          </a:solidFill>
                        </a:rPr>
                        <a:t>渦度</a:t>
                      </a:r>
                      <a:endParaRPr kumimoji="1" lang="en-US" altLang="ja-JP"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solidFill>
                            <a:schemeClr val="tx1"/>
                          </a:solidFill>
                        </a:rPr>
                        <a:t>1.25°×1.25°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66595"/>
                  </a:ext>
                </a:extLst>
              </a:tr>
              <a:tr h="865115">
                <a:tc>
                  <a:txBody>
                    <a:bodyPr/>
                    <a:lstStyle/>
                    <a:p>
                      <a:pPr algn="ctr"/>
                      <a:r>
                        <a:rPr kumimoji="1" lang="ja-JP" altLang="en-US" sz="1400" b="1">
                          <a:solidFill>
                            <a:schemeClr val="tx1"/>
                          </a:solidFill>
                        </a:rPr>
                        <a:t>メソ</a:t>
                      </a:r>
                      <a:r>
                        <a:rPr kumimoji="1" lang="en-US" altLang="ja-JP" sz="1400" b="1">
                          <a:solidFill>
                            <a:schemeClr val="tx1"/>
                          </a:solidFill>
                        </a:rPr>
                        <a:t>β</a:t>
                      </a:r>
                      <a:r>
                        <a:rPr kumimoji="1" lang="ja-JP" altLang="en-US" sz="1400" b="1">
                          <a:solidFill>
                            <a:schemeClr val="tx1"/>
                          </a:solidFill>
                        </a:rPr>
                        <a:t>スケール</a:t>
                      </a:r>
                      <a:endParaRPr kumimoji="1" lang="en-US" altLang="ja-JP" sz="1400" b="1">
                        <a:solidFill>
                          <a:schemeClr val="tx1"/>
                        </a:solidFill>
                      </a:endParaRPr>
                    </a:p>
                    <a:p>
                      <a:pPr algn="ctr"/>
                      <a:r>
                        <a:rPr kumimoji="1" lang="en-US" altLang="ja-JP" sz="1400" b="1">
                          <a:solidFill>
                            <a:schemeClr val="tx1"/>
                          </a:solidFill>
                        </a:rPr>
                        <a:t>20-200km</a:t>
                      </a:r>
                      <a:endParaRPr kumimoji="1" lang="ja-JP" altLang="en-US" sz="14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rPr>
                        <a:t>Watanabe et al. </a:t>
                      </a:r>
                      <a:r>
                        <a:rPr kumimoji="1" lang="ja-JP" altLang="en-US" sz="1400" b="1" dirty="0">
                          <a:solidFill>
                            <a:schemeClr val="tx1"/>
                          </a:solidFill>
                        </a:rPr>
                        <a:t>（</a:t>
                      </a:r>
                      <a:r>
                        <a:rPr kumimoji="1" lang="en-US" altLang="ja-JP" sz="1400" b="1" dirty="0">
                          <a:solidFill>
                            <a:schemeClr val="tx1"/>
                          </a:solidFill>
                        </a:rPr>
                        <a:t>2016</a:t>
                      </a:r>
                      <a:r>
                        <a:rPr kumimoji="1" lang="ja-JP" altLang="en-US" sz="1400" b="1" dirty="0">
                          <a:solidFill>
                            <a:schemeClr val="tx1"/>
                          </a:solidFill>
                        </a:rPr>
                        <a:t>）</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渦度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風速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渦度</a:t>
                      </a:r>
                      <a:r>
                        <a:rPr kumimoji="1" lang="en-US" altLang="ja-JP" sz="1400" b="1" dirty="0">
                          <a:solidFill>
                            <a:schemeClr val="tx1"/>
                          </a:solidFill>
                        </a:rPr>
                        <a:t>,</a:t>
                      </a:r>
                      <a:r>
                        <a:rPr kumimoji="1" lang="ja-JP" altLang="en-US" sz="1400" b="1" dirty="0">
                          <a:solidFill>
                            <a:schemeClr val="tx1"/>
                          </a:solidFill>
                        </a:rPr>
                        <a:t>海面更正気圧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0.1°×0.125°</a:t>
                      </a:r>
                    </a:p>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398332"/>
                  </a:ext>
                </a:extLst>
              </a:tr>
            </a:tbl>
          </a:graphicData>
        </a:graphic>
      </p:graphicFrame>
      <p:sp>
        <p:nvSpPr>
          <p:cNvPr id="10" name="正方形/長方形 9">
            <a:extLst>
              <a:ext uri="{FF2B5EF4-FFF2-40B4-BE49-F238E27FC236}">
                <a16:creationId xmlns:a16="http://schemas.microsoft.com/office/drawing/2014/main" id="{7054C791-3C56-8203-DED2-C077256C06F8}"/>
              </a:ext>
            </a:extLst>
          </p:cNvPr>
          <p:cNvSpPr/>
          <p:nvPr/>
        </p:nvSpPr>
        <p:spPr>
          <a:xfrm>
            <a:off x="6315827" y="6160417"/>
            <a:ext cx="2775857" cy="2738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200" dirty="0">
                <a:solidFill>
                  <a:schemeClr val="tx1"/>
                </a:solidFill>
                <a:latin typeface="メイリオ" panose="020B0604030504040204" pitchFamily="50" charset="-128"/>
                <a:ea typeface="メイリオ" panose="020B0604030504040204" pitchFamily="50" charset="-128"/>
              </a:rPr>
              <a:t>どちらも小低気圧の寿命が</a:t>
            </a:r>
            <a:r>
              <a:rPr kumimoji="1" lang="en-US" altLang="ja-JP" sz="1200" dirty="0">
                <a:solidFill>
                  <a:schemeClr val="tx1"/>
                </a:solidFill>
                <a:latin typeface="メイリオ" panose="020B0604030504040204" pitchFamily="50" charset="-128"/>
                <a:ea typeface="メイリオ" panose="020B0604030504040204" pitchFamily="50" charset="-128"/>
              </a:rPr>
              <a:t>6</a:t>
            </a:r>
            <a:r>
              <a:rPr kumimoji="1" lang="ja-JP" altLang="en-US" sz="1200" dirty="0">
                <a:solidFill>
                  <a:schemeClr val="tx1"/>
                </a:solidFill>
                <a:latin typeface="メイリオ" panose="020B0604030504040204" pitchFamily="50" charset="-128"/>
                <a:ea typeface="メイリオ" panose="020B0604030504040204" pitchFamily="50" charset="-128"/>
              </a:rPr>
              <a:t>時間以上</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20C075DD-B46F-A1A7-68BA-ACA2C1E8E377}"/>
              </a:ext>
            </a:extLst>
          </p:cNvPr>
          <p:cNvSpPr/>
          <p:nvPr/>
        </p:nvSpPr>
        <p:spPr>
          <a:xfrm>
            <a:off x="13194" y="1396272"/>
            <a:ext cx="9013295" cy="11032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lnSpc>
                <a:spcPct val="150000"/>
              </a:lnSpc>
              <a:buNone/>
            </a:pP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Yanase et al., 2016</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b="1" dirty="0">
                <a:solidFill>
                  <a:schemeClr val="tx1"/>
                </a:solidFill>
                <a:latin typeface="メイリオ" panose="020B0604030504040204" pitchFamily="50" charset="-128"/>
                <a:ea typeface="メイリオ" panose="020B0604030504040204" pitchFamily="50" charset="-128"/>
              </a:rPr>
              <a:t>（メソ</a:t>
            </a:r>
            <a:r>
              <a:rPr kumimoji="1" lang="en-US" altLang="ja-JP" sz="1600" b="1" dirty="0">
                <a:solidFill>
                  <a:schemeClr val="tx1"/>
                </a:solidFill>
                <a:latin typeface="メイリオ" panose="020B0604030504040204" pitchFamily="50" charset="-128"/>
                <a:ea typeface="メイリオ" panose="020B0604030504040204" pitchFamily="50" charset="-128"/>
              </a:rPr>
              <a:t>α</a:t>
            </a:r>
            <a:r>
              <a:rPr kumimoji="1" lang="ja-JP" altLang="en-US" sz="1600" b="1" dirty="0">
                <a:solidFill>
                  <a:schemeClr val="tx1"/>
                </a:solidFill>
                <a:latin typeface="メイリオ" panose="020B0604030504040204" pitchFamily="50" charset="-128"/>
                <a:ea typeface="メイリオ" panose="020B0604030504040204" pitchFamily="50" charset="-128"/>
              </a:rPr>
              <a:t>スケール）</a:t>
            </a:r>
            <a:r>
              <a:rPr kumimoji="1" lang="ja-JP" altLang="en-US" sz="1600" dirty="0">
                <a:solidFill>
                  <a:schemeClr val="tx1"/>
                </a:solidFill>
                <a:latin typeface="メイリオ" panose="020B0604030504040204" pitchFamily="50" charset="-128"/>
                <a:ea typeface="メイリオ" panose="020B0604030504040204" pitchFamily="50" charset="-128"/>
              </a:rPr>
              <a:t>水平解像度が粗く</a:t>
            </a:r>
            <a:r>
              <a:rPr kumimoji="1" lang="ja-JP" altLang="en-US" sz="1600" b="1" dirty="0">
                <a:solidFill>
                  <a:schemeClr val="tx1"/>
                </a:solidFill>
                <a:latin typeface="メイリオ" panose="020B0604030504040204" pitchFamily="50" charset="-128"/>
                <a:ea typeface="メイリオ" panose="020B0604030504040204" pitchFamily="50" charset="-128"/>
              </a:rPr>
              <a:t>メソ</a:t>
            </a:r>
            <a:r>
              <a:rPr kumimoji="1" lang="en-US" altLang="ja-JP" sz="1600" b="1" dirty="0">
                <a:solidFill>
                  <a:schemeClr val="tx1"/>
                </a:solidFill>
                <a:latin typeface="メイリオ" panose="020B0604030504040204" pitchFamily="50" charset="-128"/>
                <a:ea typeface="メイリオ" panose="020B0604030504040204" pitchFamily="50" charset="-128"/>
              </a:rPr>
              <a:t>β</a:t>
            </a:r>
            <a:r>
              <a:rPr kumimoji="1" lang="ja-JP" altLang="en-US" sz="1600" b="1" dirty="0">
                <a:solidFill>
                  <a:schemeClr val="tx1"/>
                </a:solidFill>
                <a:latin typeface="メイリオ" panose="020B0604030504040204" pitchFamily="50" charset="-128"/>
                <a:ea typeface="メイリオ" panose="020B0604030504040204" pitchFamily="50" charset="-128"/>
              </a:rPr>
              <a:t>スケール</a:t>
            </a:r>
            <a:r>
              <a:rPr kumimoji="1" lang="ja-JP" altLang="en-US" sz="1600" dirty="0">
                <a:solidFill>
                  <a:schemeClr val="tx1"/>
                </a:solidFill>
                <a:latin typeface="メイリオ" panose="020B0604030504040204" pitchFamily="50" charset="-128"/>
                <a:ea typeface="メイリオ" panose="020B0604030504040204" pitchFamily="50" charset="-128"/>
              </a:rPr>
              <a:t>の渦を抽出できない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469334A-7C52-A078-6799-49AB1A609D4A}"/>
              </a:ext>
            </a:extLst>
          </p:cNvPr>
          <p:cNvSpPr/>
          <p:nvPr/>
        </p:nvSpPr>
        <p:spPr>
          <a:xfrm>
            <a:off x="143899" y="715868"/>
            <a:ext cx="1856218" cy="5169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a:solidFill>
                  <a:schemeClr val="tx1"/>
                </a:solidFill>
                <a:latin typeface="メイリオ" panose="020B0604030504040204" pitchFamily="50" charset="-128"/>
                <a:ea typeface="メイリオ" panose="020B0604030504040204" pitchFamily="50" charset="-128"/>
              </a:rPr>
              <a:t>先行研究の問題点</a:t>
            </a:r>
            <a:endParaRPr kumimoji="1" lang="en-US" altLang="ja-JP" sz="160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582B292F-6A3E-A8D8-3097-6161B5069369}"/>
              </a:ext>
            </a:extLst>
          </p:cNvPr>
          <p:cNvSpPr/>
          <p:nvPr/>
        </p:nvSpPr>
        <p:spPr>
          <a:xfrm>
            <a:off x="13194" y="2499523"/>
            <a:ext cx="9013295" cy="11032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lnSpc>
                <a:spcPct val="150000"/>
              </a:lnSpc>
              <a:buNone/>
            </a:pP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Watanabe et al., 2016</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b="1" dirty="0">
                <a:solidFill>
                  <a:schemeClr val="tx1"/>
                </a:solidFill>
                <a:latin typeface="メイリオ" panose="020B0604030504040204" pitchFamily="50" charset="-128"/>
                <a:ea typeface="メイリオ" panose="020B0604030504040204" pitchFamily="50" charset="-128"/>
              </a:rPr>
              <a:t>（メソ</a:t>
            </a:r>
            <a:r>
              <a:rPr kumimoji="1" lang="en-US" altLang="ja-JP" sz="1600" b="1" dirty="0">
                <a:solidFill>
                  <a:schemeClr val="tx1"/>
                </a:solidFill>
                <a:latin typeface="メイリオ" panose="020B0604030504040204" pitchFamily="50" charset="-128"/>
                <a:ea typeface="メイリオ" panose="020B0604030504040204" pitchFamily="50" charset="-128"/>
              </a:rPr>
              <a:t>β</a:t>
            </a:r>
            <a:r>
              <a:rPr kumimoji="1" lang="ja-JP" altLang="en-US" sz="1600" b="1" dirty="0">
                <a:solidFill>
                  <a:schemeClr val="tx1"/>
                </a:solidFill>
                <a:latin typeface="メイリオ" panose="020B0604030504040204" pitchFamily="50" charset="-128"/>
                <a:ea typeface="メイリオ" panose="020B0604030504040204" pitchFamily="50" charset="-128"/>
              </a:rPr>
              <a:t>スケール）</a:t>
            </a:r>
            <a:r>
              <a:rPr kumimoji="1" lang="ja-JP" altLang="en-US" sz="1600" dirty="0">
                <a:solidFill>
                  <a:schemeClr val="tx1"/>
                </a:solidFill>
                <a:latin typeface="メイリオ" panose="020B0604030504040204" pitchFamily="50" charset="-128"/>
                <a:ea typeface="メイリオ" panose="020B0604030504040204" pitchFamily="50" charset="-128"/>
              </a:rPr>
              <a:t>データセットの</a:t>
            </a:r>
            <a:r>
              <a:rPr kumimoji="1" lang="ja-JP" altLang="en-US" sz="1600" b="1" dirty="0">
                <a:solidFill>
                  <a:schemeClr val="tx1"/>
                </a:solidFill>
                <a:latin typeface="メイリオ" panose="020B0604030504040204" pitchFamily="50" charset="-128"/>
                <a:ea typeface="メイリオ" panose="020B0604030504040204" pitchFamily="50" charset="-128"/>
              </a:rPr>
              <a:t>期間が短い 冬季</a:t>
            </a:r>
            <a:r>
              <a:rPr kumimoji="1" lang="en-US" altLang="ja-JP" sz="1600" b="1" dirty="0">
                <a:solidFill>
                  <a:schemeClr val="tx1"/>
                </a:solidFill>
                <a:latin typeface="メイリオ" panose="020B0604030504040204" pitchFamily="50" charset="-128"/>
                <a:ea typeface="メイリオ" panose="020B0604030504040204" pitchFamily="50" charset="-128"/>
              </a:rPr>
              <a:t>6</a:t>
            </a:r>
            <a:r>
              <a:rPr kumimoji="1" lang="ja-JP" altLang="en-US" sz="1600" b="1" dirty="0">
                <a:solidFill>
                  <a:schemeClr val="tx1"/>
                </a:solidFill>
                <a:latin typeface="メイリオ" panose="020B0604030504040204" pitchFamily="50" charset="-128"/>
                <a:ea typeface="メイリオ" panose="020B0604030504040204" pitchFamily="50" charset="-128"/>
              </a:rPr>
              <a:t>年間</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長期的な変動を議論することが難しい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1" name="タイトル 2">
            <a:extLst>
              <a:ext uri="{FF2B5EF4-FFF2-40B4-BE49-F238E27FC236}">
                <a16:creationId xmlns:a16="http://schemas.microsoft.com/office/drawing/2014/main" id="{69D0DF64-F6D4-D8C5-0B35-5F51C69A99A1}"/>
              </a:ext>
            </a:extLst>
          </p:cNvPr>
          <p:cNvSpPr txBox="1">
            <a:spLocks/>
          </p:cNvSpPr>
          <p:nvPr/>
        </p:nvSpPr>
        <p:spPr>
          <a:xfrm>
            <a:off x="2402957" y="1749014"/>
            <a:ext cx="1902279" cy="45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mj-cs"/>
              </a:defRPr>
            </a:lvl1pPr>
          </a:lstStyle>
          <a:p>
            <a:r>
              <a:rPr lang="en-US" altLang="ja-JP" sz="1400" dirty="0">
                <a:solidFill>
                  <a:schemeClr val="tx1"/>
                </a:solidFill>
              </a:rPr>
              <a:t>200</a:t>
            </a:r>
            <a:r>
              <a:rPr lang="ja-JP" altLang="en-US" sz="1400" dirty="0">
                <a:solidFill>
                  <a:schemeClr val="tx1"/>
                </a:solidFill>
              </a:rPr>
              <a:t>～</a:t>
            </a:r>
            <a:r>
              <a:rPr lang="en-US" altLang="ja-JP" sz="1400" dirty="0">
                <a:solidFill>
                  <a:schemeClr val="tx1"/>
                </a:solidFill>
              </a:rPr>
              <a:t>2000k</a:t>
            </a:r>
            <a:r>
              <a:rPr lang="ja-JP" altLang="en-US" sz="1400" dirty="0">
                <a:solidFill>
                  <a:schemeClr val="tx1"/>
                </a:solidFill>
              </a:rPr>
              <a:t>ｍ</a:t>
            </a:r>
          </a:p>
        </p:txBody>
      </p:sp>
      <p:sp>
        <p:nvSpPr>
          <p:cNvPr id="12" name="タイトル 2">
            <a:extLst>
              <a:ext uri="{FF2B5EF4-FFF2-40B4-BE49-F238E27FC236}">
                <a16:creationId xmlns:a16="http://schemas.microsoft.com/office/drawing/2014/main" id="{F492D39E-EE86-D7F3-04DF-99ACB095EAE0}"/>
              </a:ext>
            </a:extLst>
          </p:cNvPr>
          <p:cNvSpPr txBox="1">
            <a:spLocks/>
          </p:cNvSpPr>
          <p:nvPr/>
        </p:nvSpPr>
        <p:spPr>
          <a:xfrm>
            <a:off x="5801477" y="1743930"/>
            <a:ext cx="1902279" cy="45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mj-cs"/>
              </a:defRPr>
            </a:lvl1pPr>
          </a:lstStyle>
          <a:p>
            <a:r>
              <a:rPr lang="en-US" altLang="ja-JP" sz="1400" dirty="0">
                <a:solidFill>
                  <a:schemeClr val="tx1"/>
                </a:solidFill>
              </a:rPr>
              <a:t>20</a:t>
            </a:r>
            <a:r>
              <a:rPr lang="ja-JP" altLang="en-US" sz="1400" dirty="0">
                <a:solidFill>
                  <a:schemeClr val="tx1"/>
                </a:solidFill>
              </a:rPr>
              <a:t>～</a:t>
            </a:r>
            <a:r>
              <a:rPr lang="en-US" altLang="ja-JP" sz="1400" dirty="0">
                <a:solidFill>
                  <a:schemeClr val="tx1"/>
                </a:solidFill>
              </a:rPr>
              <a:t>200k</a:t>
            </a:r>
            <a:r>
              <a:rPr lang="ja-JP" altLang="en-US" sz="1400" dirty="0">
                <a:solidFill>
                  <a:schemeClr val="tx1"/>
                </a:solidFill>
              </a:rPr>
              <a:t>ｍ</a:t>
            </a:r>
          </a:p>
        </p:txBody>
      </p:sp>
      <p:sp>
        <p:nvSpPr>
          <p:cNvPr id="13" name="タイトル 2">
            <a:extLst>
              <a:ext uri="{FF2B5EF4-FFF2-40B4-BE49-F238E27FC236}">
                <a16:creationId xmlns:a16="http://schemas.microsoft.com/office/drawing/2014/main" id="{3CF1D92C-03DF-5FF8-6A29-4578BF2B6BB2}"/>
              </a:ext>
            </a:extLst>
          </p:cNvPr>
          <p:cNvSpPr txBox="1">
            <a:spLocks/>
          </p:cNvSpPr>
          <p:nvPr/>
        </p:nvSpPr>
        <p:spPr>
          <a:xfrm>
            <a:off x="2768718" y="2696360"/>
            <a:ext cx="1902279" cy="45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mj-cs"/>
              </a:defRPr>
            </a:lvl1pPr>
          </a:lstStyle>
          <a:p>
            <a:r>
              <a:rPr lang="en-US" altLang="ja-JP" sz="1400" dirty="0">
                <a:solidFill>
                  <a:schemeClr val="tx1"/>
                </a:solidFill>
              </a:rPr>
              <a:t>20</a:t>
            </a:r>
            <a:r>
              <a:rPr lang="ja-JP" altLang="en-US" sz="1400" dirty="0">
                <a:solidFill>
                  <a:schemeClr val="tx1"/>
                </a:solidFill>
              </a:rPr>
              <a:t>～</a:t>
            </a:r>
            <a:r>
              <a:rPr lang="en-US" altLang="ja-JP" sz="1400" dirty="0">
                <a:solidFill>
                  <a:schemeClr val="tx1"/>
                </a:solidFill>
              </a:rPr>
              <a:t>200k</a:t>
            </a:r>
            <a:r>
              <a:rPr lang="ja-JP" altLang="en-US" sz="1400" dirty="0">
                <a:solidFill>
                  <a:schemeClr val="tx1"/>
                </a:solidFill>
              </a:rPr>
              <a:t>ｍ</a:t>
            </a:r>
          </a:p>
        </p:txBody>
      </p:sp>
      <p:sp>
        <p:nvSpPr>
          <p:cNvPr id="9" name="タイトル 8">
            <a:extLst>
              <a:ext uri="{FF2B5EF4-FFF2-40B4-BE49-F238E27FC236}">
                <a16:creationId xmlns:a16="http://schemas.microsoft.com/office/drawing/2014/main" id="{BA0B0D07-E957-B81D-EED9-004809BC6BA0}"/>
              </a:ext>
            </a:extLst>
          </p:cNvPr>
          <p:cNvSpPr>
            <a:spLocks noGrp="1"/>
          </p:cNvSpPr>
          <p:nvPr>
            <p:ph type="title"/>
          </p:nvPr>
        </p:nvSpPr>
        <p:spPr/>
        <p:txBody>
          <a:bodyPr>
            <a:normAutofit/>
          </a:bodyPr>
          <a:lstStyle/>
          <a:p>
            <a:r>
              <a:rPr lang="ja-JP" altLang="en-US" sz="1800" dirty="0"/>
              <a:t>先行研究の小低気圧の抽出方法の比較</a:t>
            </a:r>
          </a:p>
        </p:txBody>
      </p:sp>
    </p:spTree>
    <p:extLst>
      <p:ext uri="{BB962C8B-B14F-4D97-AF65-F5344CB8AC3E}">
        <p14:creationId xmlns:p14="http://schemas.microsoft.com/office/powerpoint/2010/main" val="203406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01C1385-182C-B9D1-6F50-3F0B85101F04}"/>
              </a:ext>
            </a:extLst>
          </p:cNvPr>
          <p:cNvPicPr>
            <a:picLocks noChangeAspect="1"/>
          </p:cNvPicPr>
          <p:nvPr/>
        </p:nvPicPr>
        <p:blipFill rotWithShape="1">
          <a:blip r:embed="rId3"/>
          <a:srcRect r="12529"/>
          <a:stretch/>
        </p:blipFill>
        <p:spPr>
          <a:xfrm>
            <a:off x="15469" y="585335"/>
            <a:ext cx="4184824" cy="3114059"/>
          </a:xfrm>
          <a:prstGeom prst="rect">
            <a:avLst/>
          </a:prstGeom>
        </p:spPr>
      </p:pic>
      <p:sp>
        <p:nvSpPr>
          <p:cNvPr id="8" name="四角形: 角を丸くする 7">
            <a:extLst>
              <a:ext uri="{FF2B5EF4-FFF2-40B4-BE49-F238E27FC236}">
                <a16:creationId xmlns:a16="http://schemas.microsoft.com/office/drawing/2014/main" id="{65990C52-8DF3-39A3-FF9D-86CF086E3E47}"/>
              </a:ext>
            </a:extLst>
          </p:cNvPr>
          <p:cNvSpPr/>
          <p:nvPr/>
        </p:nvSpPr>
        <p:spPr>
          <a:xfrm>
            <a:off x="215132" y="5385739"/>
            <a:ext cx="1593660" cy="335188"/>
          </a:xfrm>
          <a:prstGeom prst="round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AB0383C-E5A1-6D94-B385-83EEE227F1E8}"/>
              </a:ext>
            </a:extLst>
          </p:cNvPr>
          <p:cNvSpPr/>
          <p:nvPr/>
        </p:nvSpPr>
        <p:spPr>
          <a:xfrm>
            <a:off x="327853" y="5472827"/>
            <a:ext cx="1593659"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b="1" dirty="0">
                <a:solidFill>
                  <a:srgbClr val="FFFFFF"/>
                </a:solidFill>
                <a:latin typeface="メイリオ" panose="020B0604030504040204" pitchFamily="50" charset="-128"/>
                <a:ea typeface="メイリオ" panose="020B0604030504040204" pitchFamily="50" charset="-128"/>
              </a:rPr>
              <a:t>本研究の目的</a:t>
            </a:r>
            <a:endParaRPr kumimoji="1" lang="en-US" altLang="ja-JP" sz="1600" b="1" dirty="0">
              <a:solidFill>
                <a:srgbClr val="FFFFFF"/>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D83CB9AD-B882-3411-83CC-71D08AEAC432}"/>
              </a:ext>
            </a:extLst>
          </p:cNvPr>
          <p:cNvSpPr/>
          <p:nvPr/>
        </p:nvSpPr>
        <p:spPr>
          <a:xfrm>
            <a:off x="695290" y="6240048"/>
            <a:ext cx="8061703"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2000" dirty="0">
                <a:solidFill>
                  <a:schemeClr val="tx1"/>
                </a:solidFill>
                <a:latin typeface="メイリオ" panose="020B0604030504040204" pitchFamily="50" charset="-128"/>
                <a:ea typeface="メイリオ" panose="020B0604030504040204" pitchFamily="50" charset="-128"/>
              </a:rPr>
              <a:t>冬季の日本海に発生するメソ</a:t>
            </a:r>
            <a:r>
              <a:rPr kumimoji="1" lang="en-US" altLang="ja-JP" sz="2000" dirty="0">
                <a:solidFill>
                  <a:schemeClr val="tx1"/>
                </a:solidFill>
                <a:latin typeface="メイリオ" panose="020B0604030504040204" pitchFamily="50" charset="-128"/>
                <a:ea typeface="メイリオ" panose="020B0604030504040204" pitchFamily="50" charset="-128"/>
              </a:rPr>
              <a:t>α</a:t>
            </a:r>
            <a:r>
              <a:rPr kumimoji="1" lang="ja-JP" altLang="en-US" sz="2000" dirty="0">
                <a:solidFill>
                  <a:schemeClr val="tx1"/>
                </a:solidFill>
                <a:latin typeface="メイリオ" panose="020B0604030504040204" pitchFamily="50" charset="-128"/>
                <a:ea typeface="メイリオ" panose="020B0604030504040204" pitchFamily="50" charset="-128"/>
              </a:rPr>
              <a:t>スケールだけでなくメソ</a:t>
            </a:r>
            <a:r>
              <a:rPr kumimoji="1" lang="en-US" altLang="ja-JP" sz="2000" dirty="0">
                <a:solidFill>
                  <a:schemeClr val="tx1"/>
                </a:solidFill>
                <a:latin typeface="メイリオ" panose="020B0604030504040204" pitchFamily="50" charset="-128"/>
                <a:ea typeface="メイリオ" panose="020B0604030504040204" pitchFamily="50" charset="-128"/>
              </a:rPr>
              <a:t>β</a:t>
            </a:r>
            <a:r>
              <a:rPr kumimoji="1" lang="ja-JP" altLang="en-US" sz="2000" dirty="0">
                <a:solidFill>
                  <a:schemeClr val="tx1"/>
                </a:solidFill>
                <a:latin typeface="メイリオ" panose="020B0604030504040204" pitchFamily="50" charset="-128"/>
                <a:ea typeface="メイリオ" panose="020B0604030504040204" pitchFamily="50" charset="-128"/>
              </a:rPr>
              <a:t>スケールの小低気圧も抽出，長期のデータセットを作成する．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71F711CF-9F4C-B02C-600F-13194523E35E}"/>
              </a:ext>
            </a:extLst>
          </p:cNvPr>
          <p:cNvSpPr/>
          <p:nvPr/>
        </p:nvSpPr>
        <p:spPr>
          <a:xfrm>
            <a:off x="155624" y="5720927"/>
            <a:ext cx="8906107" cy="97431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8BDEB77D-3341-C0F1-9ADB-FE39314B1F87}"/>
              </a:ext>
            </a:extLst>
          </p:cNvPr>
          <p:cNvSpPr/>
          <p:nvPr/>
        </p:nvSpPr>
        <p:spPr>
          <a:xfrm>
            <a:off x="7017461" y="4091446"/>
            <a:ext cx="2337121"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err="1">
                <a:solidFill>
                  <a:schemeClr val="tx1"/>
                </a:solidFill>
                <a:latin typeface="メイリオ" panose="020B0604030504040204" pitchFamily="50" charset="-128"/>
                <a:ea typeface="メイリオ" panose="020B0604030504040204" pitchFamily="50" charset="-128"/>
              </a:rPr>
              <a:t>Kasuga</a:t>
            </a:r>
            <a:r>
              <a:rPr kumimoji="1" lang="en-US" altLang="ja-JP" sz="1400" dirty="0">
                <a:solidFill>
                  <a:schemeClr val="tx1"/>
                </a:solidFill>
                <a:latin typeface="メイリオ" panose="020B0604030504040204" pitchFamily="50" charset="-128"/>
                <a:ea typeface="メイリオ" panose="020B0604030504040204" pitchFamily="50" charset="-128"/>
              </a:rPr>
              <a:t> et al. 2021</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2" name="タイトル 8">
            <a:extLst>
              <a:ext uri="{FF2B5EF4-FFF2-40B4-BE49-F238E27FC236}">
                <a16:creationId xmlns:a16="http://schemas.microsoft.com/office/drawing/2014/main" id="{FCBD073B-5538-C11F-6635-C61B4ADD9147}"/>
              </a:ext>
            </a:extLst>
          </p:cNvPr>
          <p:cNvSpPr>
            <a:spLocks noGrp="1"/>
          </p:cNvSpPr>
          <p:nvPr>
            <p:ph type="title"/>
          </p:nvPr>
        </p:nvSpPr>
        <p:spPr>
          <a:xfrm>
            <a:off x="215132" y="-19704"/>
            <a:ext cx="8300217" cy="596270"/>
          </a:xfrm>
        </p:spPr>
        <p:txBody>
          <a:bodyPr>
            <a:normAutofit/>
          </a:bodyPr>
          <a:lstStyle/>
          <a:p>
            <a:r>
              <a:rPr lang="ja-JP" altLang="en-US" sz="1800" dirty="0"/>
              <a:t>小低気圧の追跡方法</a:t>
            </a:r>
            <a:r>
              <a:rPr lang="ja-JP" altLang="en-US" sz="1200" dirty="0"/>
              <a:t>（</a:t>
            </a:r>
            <a:r>
              <a:rPr lang="en-US" altLang="ja-JP" sz="1200" dirty="0" err="1"/>
              <a:t>Kasuga</a:t>
            </a:r>
            <a:r>
              <a:rPr lang="en-US" altLang="ja-JP" sz="1200" dirty="0"/>
              <a:t> et al. 2021</a:t>
            </a:r>
            <a:r>
              <a:rPr lang="ja-JP" altLang="en-US" sz="1200" dirty="0"/>
              <a:t>）　</a:t>
            </a:r>
            <a:endParaRPr lang="ja-JP" altLang="en-US" sz="1800" dirty="0"/>
          </a:p>
        </p:txBody>
      </p:sp>
      <p:sp>
        <p:nvSpPr>
          <p:cNvPr id="13" name="正方形/長方形 12">
            <a:extLst>
              <a:ext uri="{FF2B5EF4-FFF2-40B4-BE49-F238E27FC236}">
                <a16:creationId xmlns:a16="http://schemas.microsoft.com/office/drawing/2014/main" id="{087A1972-32A6-B7F8-90D8-798D25D90BAF}"/>
              </a:ext>
            </a:extLst>
          </p:cNvPr>
          <p:cNvSpPr/>
          <p:nvPr/>
        </p:nvSpPr>
        <p:spPr>
          <a:xfrm>
            <a:off x="215132" y="4864643"/>
            <a:ext cx="7411833"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個々の低気圧の大きさを記録しながら追跡</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3A1F1BDD-E875-CC88-2AFC-C8FB8880FF8E}"/>
              </a:ext>
            </a:extLst>
          </p:cNvPr>
          <p:cNvSpPr/>
          <p:nvPr/>
        </p:nvSpPr>
        <p:spPr>
          <a:xfrm>
            <a:off x="215132" y="3921260"/>
            <a:ext cx="6970136"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海面更正気圧の凹みから小低気圧の中心，大きさ，強度を抽出</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A3EC3079-CD65-88F4-A08E-50369B73AFAE}"/>
              </a:ext>
            </a:extLst>
          </p:cNvPr>
          <p:cNvSpPr/>
          <p:nvPr/>
        </p:nvSpPr>
        <p:spPr>
          <a:xfrm>
            <a:off x="4763521" y="4865019"/>
            <a:ext cx="3422501"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（本研究では</a:t>
            </a:r>
            <a:r>
              <a:rPr kumimoji="1" lang="en-US" altLang="ja-JP" dirty="0">
                <a:solidFill>
                  <a:schemeClr val="tx1"/>
                </a:solidFill>
                <a:latin typeface="メイリオ" panose="020B0604030504040204" pitchFamily="50" charset="-128"/>
                <a:ea typeface="メイリオ" panose="020B0604030504040204" pitchFamily="50" charset="-128"/>
              </a:rPr>
              <a:t>41</a:t>
            </a:r>
            <a:r>
              <a:rPr kumimoji="1" lang="ja-JP" altLang="en-US" dirty="0">
                <a:solidFill>
                  <a:schemeClr val="tx1"/>
                </a:solidFill>
                <a:latin typeface="メイリオ" panose="020B0604030504040204" pitchFamily="50" charset="-128"/>
                <a:ea typeface="メイリオ" panose="020B0604030504040204" pitchFamily="50" charset="-128"/>
              </a:rPr>
              <a:t>年間</a:t>
            </a:r>
            <a:r>
              <a:rPr kumimoji="1" lang="en-US" altLang="ja-JP" dirty="0">
                <a:solidFill>
                  <a:schemeClr val="tx1"/>
                </a:solidFill>
                <a:latin typeface="メイリオ" panose="020B0604030504040204" pitchFamily="50" charset="-128"/>
                <a:ea typeface="メイリオ" panose="020B0604030504040204" pitchFamily="50" charset="-128"/>
              </a:rPr>
              <a:t>1</a:t>
            </a:r>
            <a:r>
              <a:rPr kumimoji="1" lang="ja-JP" altLang="en-US" dirty="0">
                <a:solidFill>
                  <a:schemeClr val="tx1"/>
                </a:solidFill>
                <a:latin typeface="メイリオ" panose="020B0604030504040204" pitchFamily="50" charset="-128"/>
                <a:ea typeface="メイリオ" panose="020B0604030504040204" pitchFamily="50" charset="-128"/>
              </a:rPr>
              <a:t>時間毎）</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82FB3031-EA58-F29C-FB3C-6E57B34588A2}"/>
              </a:ext>
            </a:extLst>
          </p:cNvPr>
          <p:cNvSpPr/>
          <p:nvPr/>
        </p:nvSpPr>
        <p:spPr>
          <a:xfrm>
            <a:off x="277137" y="4315849"/>
            <a:ext cx="836306" cy="335188"/>
          </a:xfrm>
          <a:prstGeom prst="round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C995414-8546-C737-996A-246A0AA8F633}"/>
              </a:ext>
            </a:extLst>
          </p:cNvPr>
          <p:cNvSpPr/>
          <p:nvPr/>
        </p:nvSpPr>
        <p:spPr>
          <a:xfrm>
            <a:off x="389859" y="4402937"/>
            <a:ext cx="656678"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b="1" dirty="0">
                <a:solidFill>
                  <a:srgbClr val="FFFFFF"/>
                </a:solidFill>
                <a:latin typeface="メイリオ" panose="020B0604030504040204" pitchFamily="50" charset="-128"/>
                <a:ea typeface="メイリオ" panose="020B0604030504040204" pitchFamily="50" charset="-128"/>
              </a:rPr>
              <a:t>利点</a:t>
            </a:r>
            <a:endParaRPr kumimoji="1" lang="en-US" altLang="ja-JP" sz="1600" b="1" dirty="0">
              <a:solidFill>
                <a:srgbClr val="FFFFFF"/>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FAB1E647-AA92-CCE8-2807-45C7FAE0D6C2}"/>
              </a:ext>
            </a:extLst>
          </p:cNvPr>
          <p:cNvGrpSpPr/>
          <p:nvPr/>
        </p:nvGrpSpPr>
        <p:grpSpPr>
          <a:xfrm>
            <a:off x="4250055" y="500801"/>
            <a:ext cx="4811676" cy="2952963"/>
            <a:chOff x="4250055" y="500801"/>
            <a:chExt cx="4678813" cy="2952963"/>
          </a:xfrm>
        </p:grpSpPr>
        <p:pic>
          <p:nvPicPr>
            <p:cNvPr id="15" name="図 14">
              <a:extLst>
                <a:ext uri="{FF2B5EF4-FFF2-40B4-BE49-F238E27FC236}">
                  <a16:creationId xmlns:a16="http://schemas.microsoft.com/office/drawing/2014/main" id="{753CDD61-026A-B3FD-7F47-DB3CE8F978CE}"/>
                </a:ext>
              </a:extLst>
            </p:cNvPr>
            <p:cNvPicPr>
              <a:picLocks noChangeAspect="1"/>
            </p:cNvPicPr>
            <p:nvPr/>
          </p:nvPicPr>
          <p:blipFill rotWithShape="1">
            <a:blip r:embed="rId4"/>
            <a:srcRect l="18797" t="11898" r="7703" b="15185"/>
            <a:stretch/>
          </p:blipFill>
          <p:spPr>
            <a:xfrm>
              <a:off x="4267994" y="500801"/>
              <a:ext cx="4660874" cy="2952963"/>
            </a:xfrm>
            <a:prstGeom prst="rect">
              <a:avLst/>
            </a:prstGeom>
          </p:spPr>
        </p:pic>
        <p:pic>
          <p:nvPicPr>
            <p:cNvPr id="23" name="図 22">
              <a:extLst>
                <a:ext uri="{FF2B5EF4-FFF2-40B4-BE49-F238E27FC236}">
                  <a16:creationId xmlns:a16="http://schemas.microsoft.com/office/drawing/2014/main" id="{A3F28E1D-74F8-8DBA-D704-198ACCEF7CC5}"/>
                </a:ext>
              </a:extLst>
            </p:cNvPr>
            <p:cNvPicPr>
              <a:picLocks noChangeAspect="1"/>
            </p:cNvPicPr>
            <p:nvPr/>
          </p:nvPicPr>
          <p:blipFill rotWithShape="1">
            <a:blip r:embed="rId4"/>
            <a:srcRect l="18797" t="43448" r="73721" b="37433"/>
            <a:stretch/>
          </p:blipFill>
          <p:spPr>
            <a:xfrm>
              <a:off x="4250055" y="865983"/>
              <a:ext cx="474488" cy="774251"/>
            </a:xfrm>
            <a:prstGeom prst="rect">
              <a:avLst/>
            </a:prstGeom>
          </p:spPr>
        </p:pic>
      </p:grpSp>
    </p:spTree>
    <p:extLst>
      <p:ext uri="{BB962C8B-B14F-4D97-AF65-F5344CB8AC3E}">
        <p14:creationId xmlns:p14="http://schemas.microsoft.com/office/powerpoint/2010/main" val="43888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2C135C5-4FF2-6203-9DF3-6240961CBAE6}"/>
              </a:ext>
            </a:extLst>
          </p:cNvPr>
          <p:cNvSpPr/>
          <p:nvPr/>
        </p:nvSpPr>
        <p:spPr>
          <a:xfrm>
            <a:off x="80560" y="2260954"/>
            <a:ext cx="5872983" cy="93831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dirty="0">
                <a:solidFill>
                  <a:schemeClr val="tx1"/>
                </a:solidFill>
                <a:latin typeface="メイリオ" panose="020B0604030504040204" pitchFamily="50" charset="-128"/>
                <a:ea typeface="メイリオ" panose="020B0604030504040204" pitchFamily="50" charset="-128"/>
              </a:rPr>
              <a:t>使用データ</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rPr>
              <a:t>ERA5</a:t>
            </a:r>
            <a:r>
              <a:rPr kumimoji="1" lang="ja-JP" altLang="en-US" sz="1400" dirty="0">
                <a:solidFill>
                  <a:schemeClr val="tx1"/>
                </a:solidFill>
                <a:latin typeface="メイリオ" panose="020B0604030504040204" pitchFamily="50" charset="-128"/>
                <a:ea typeface="メイリオ" panose="020B0604030504040204" pitchFamily="50" charset="-128"/>
              </a:rPr>
              <a:t>　海面更正気圧（</a:t>
            </a:r>
            <a:r>
              <a:rPr kumimoji="1" lang="en-US" altLang="ja-JP" sz="1400" dirty="0">
                <a:solidFill>
                  <a:schemeClr val="tx1"/>
                </a:solidFill>
                <a:latin typeface="メイリオ" panose="020B0604030504040204" pitchFamily="50" charset="-128"/>
                <a:ea typeface="メイリオ" panose="020B0604030504040204" pitchFamily="50" charset="-128"/>
              </a:rPr>
              <a:t>SLP</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 0.25°×0.25° hourly</a:t>
            </a:r>
          </a:p>
        </p:txBody>
      </p:sp>
      <p:sp>
        <p:nvSpPr>
          <p:cNvPr id="18" name="正方形/長方形 17">
            <a:extLst>
              <a:ext uri="{FF2B5EF4-FFF2-40B4-BE49-F238E27FC236}">
                <a16:creationId xmlns:a16="http://schemas.microsoft.com/office/drawing/2014/main" id="{085F9B66-7192-9E9B-0AA4-0E8BBA4EB27E}"/>
              </a:ext>
            </a:extLst>
          </p:cNvPr>
          <p:cNvSpPr/>
          <p:nvPr/>
        </p:nvSpPr>
        <p:spPr>
          <a:xfrm>
            <a:off x="80560" y="1366285"/>
            <a:ext cx="5872983" cy="93831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2000" dirty="0">
                <a:solidFill>
                  <a:schemeClr val="tx1"/>
                </a:solidFill>
                <a:latin typeface="メイリオ" panose="020B0604030504040204" pitchFamily="50" charset="-128"/>
                <a:ea typeface="メイリオ" panose="020B0604030504040204" pitchFamily="50" charset="-128"/>
              </a:rPr>
              <a:t>解析期間</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sz="2000" dirty="0">
                <a:solidFill>
                  <a:schemeClr val="tx1"/>
                </a:solidFill>
                <a:latin typeface="メイリオ" panose="020B0604030504040204" pitchFamily="50" charset="-128"/>
                <a:ea typeface="メイリオ" panose="020B0604030504040204" pitchFamily="50" charset="-128"/>
              </a:rPr>
              <a:t>1981</a:t>
            </a:r>
            <a:r>
              <a:rPr kumimoji="1" lang="ja-JP" altLang="en-US" sz="2000" dirty="0">
                <a:solidFill>
                  <a:schemeClr val="tx1"/>
                </a:solidFill>
                <a:latin typeface="メイリオ" panose="020B0604030504040204" pitchFamily="50" charset="-128"/>
                <a:ea typeface="メイリオ" panose="020B0604030504040204" pitchFamily="50" charset="-128"/>
              </a:rPr>
              <a:t>年～</a:t>
            </a:r>
            <a:r>
              <a:rPr kumimoji="1" lang="en-US" altLang="ja-JP" sz="2000" dirty="0">
                <a:solidFill>
                  <a:schemeClr val="tx1"/>
                </a:solidFill>
                <a:latin typeface="メイリオ" panose="020B0604030504040204" pitchFamily="50" charset="-128"/>
                <a:ea typeface="メイリオ" panose="020B0604030504040204" pitchFamily="50" charset="-128"/>
              </a:rPr>
              <a:t>2022</a:t>
            </a:r>
            <a:r>
              <a:rPr kumimoji="1" lang="ja-JP" altLang="en-US" sz="2000" dirty="0">
                <a:solidFill>
                  <a:schemeClr val="tx1"/>
                </a:solidFill>
                <a:latin typeface="メイリオ" panose="020B0604030504040204" pitchFamily="50" charset="-128"/>
                <a:ea typeface="メイリオ" panose="020B0604030504040204" pitchFamily="50" charset="-128"/>
              </a:rPr>
              <a:t>年　</a:t>
            </a:r>
            <a:r>
              <a:rPr kumimoji="1" lang="en-US" altLang="ja-JP" sz="2000" dirty="0">
                <a:solidFill>
                  <a:schemeClr val="tx1"/>
                </a:solidFill>
                <a:latin typeface="メイリオ" panose="020B0604030504040204" pitchFamily="50" charset="-128"/>
                <a:ea typeface="メイリオ" panose="020B0604030504040204" pitchFamily="50" charset="-128"/>
              </a:rPr>
              <a:t>11</a:t>
            </a:r>
            <a:r>
              <a:rPr kumimoji="1" lang="ja-JP" altLang="en-US" sz="2000">
                <a:solidFill>
                  <a:schemeClr val="tx1"/>
                </a:solidFill>
                <a:latin typeface="メイリオ" panose="020B0604030504040204" pitchFamily="50" charset="-128"/>
                <a:ea typeface="メイリオ" panose="020B0604030504040204" pitchFamily="50" charset="-128"/>
              </a:rPr>
              <a:t>月～</a:t>
            </a:r>
            <a:r>
              <a:rPr kumimoji="1" lang="en-US" altLang="ja-JP" sz="2000">
                <a:solidFill>
                  <a:schemeClr val="tx1"/>
                </a:solidFill>
                <a:latin typeface="メイリオ" panose="020B0604030504040204" pitchFamily="50" charset="-128"/>
                <a:ea typeface="メイリオ" panose="020B0604030504040204" pitchFamily="50" charset="-128"/>
              </a:rPr>
              <a:t>3</a:t>
            </a:r>
            <a:r>
              <a:rPr kumimoji="1" lang="ja-JP" altLang="en-US" sz="2000" dirty="0">
                <a:solidFill>
                  <a:schemeClr val="tx1"/>
                </a:solidFill>
                <a:latin typeface="メイリオ" panose="020B0604030504040204" pitchFamily="50" charset="-128"/>
                <a:ea typeface="メイリオ" panose="020B0604030504040204" pitchFamily="50" charset="-128"/>
              </a:rPr>
              <a:t>月　</a:t>
            </a:r>
            <a:r>
              <a:rPr kumimoji="1" lang="en-US" altLang="ja-JP" sz="2000" dirty="0">
                <a:solidFill>
                  <a:schemeClr val="tx1"/>
                </a:solidFill>
                <a:latin typeface="メイリオ" panose="020B0604030504040204" pitchFamily="50" charset="-128"/>
                <a:ea typeface="メイリオ" panose="020B0604030504040204" pitchFamily="50" charset="-128"/>
              </a:rPr>
              <a:t>1</a:t>
            </a:r>
            <a:r>
              <a:rPr kumimoji="1" lang="ja-JP" altLang="en-US" sz="2000" dirty="0">
                <a:solidFill>
                  <a:schemeClr val="tx1"/>
                </a:solidFill>
                <a:latin typeface="メイリオ" panose="020B0604030504040204" pitchFamily="50" charset="-128"/>
                <a:ea typeface="メイリオ" panose="020B0604030504040204" pitchFamily="50" charset="-128"/>
              </a:rPr>
              <a:t>時間毎</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390AD7AA-7B1B-9385-EE62-C429E97E6A66}"/>
              </a:ext>
            </a:extLst>
          </p:cNvPr>
          <p:cNvSpPr/>
          <p:nvPr/>
        </p:nvSpPr>
        <p:spPr>
          <a:xfrm>
            <a:off x="1263427" y="5121716"/>
            <a:ext cx="7606128" cy="60973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200000"/>
              </a:lnSpc>
            </a:pPr>
            <a:r>
              <a:rPr kumimoji="1" lang="ja-JP" altLang="en-US" sz="2000" dirty="0">
                <a:solidFill>
                  <a:schemeClr val="tx1"/>
                </a:solidFill>
                <a:latin typeface="メイリオ" panose="020B0604030504040204" pitchFamily="50" charset="-128"/>
                <a:ea typeface="メイリオ" panose="020B0604030504040204" pitchFamily="50" charset="-128"/>
              </a:rPr>
              <a:t>・直径</a:t>
            </a:r>
            <a:r>
              <a:rPr kumimoji="1" lang="en-US" altLang="ja-JP" sz="2000" dirty="0">
                <a:solidFill>
                  <a:schemeClr val="tx1"/>
                </a:solidFill>
                <a:latin typeface="メイリオ" panose="020B0604030504040204" pitchFamily="50" charset="-128"/>
                <a:ea typeface="メイリオ" panose="020B0604030504040204" pitchFamily="50" charset="-128"/>
              </a:rPr>
              <a:t>50km</a:t>
            </a:r>
            <a:r>
              <a:rPr kumimoji="1" lang="ja-JP" altLang="en-US" sz="2000" dirty="0">
                <a:solidFill>
                  <a:schemeClr val="tx1"/>
                </a:solidFill>
                <a:latin typeface="メイリオ" panose="020B0604030504040204" pitchFamily="50" charset="-128"/>
                <a:ea typeface="メイリオ" panose="020B0604030504040204" pitchFamily="50" charset="-128"/>
              </a:rPr>
              <a:t>から</a:t>
            </a:r>
            <a:r>
              <a:rPr kumimoji="1" lang="en-US" altLang="ja-JP" sz="2000" dirty="0">
                <a:solidFill>
                  <a:schemeClr val="tx1"/>
                </a:solidFill>
                <a:latin typeface="メイリオ" panose="020B0604030504040204" pitchFamily="50" charset="-128"/>
                <a:ea typeface="メイリオ" panose="020B0604030504040204" pitchFamily="50" charset="-128"/>
              </a:rPr>
              <a:t>1000km</a:t>
            </a:r>
            <a:r>
              <a:rPr kumimoji="1" lang="ja-JP" altLang="en-US" sz="2000" dirty="0">
                <a:solidFill>
                  <a:schemeClr val="tx1"/>
                </a:solidFill>
                <a:latin typeface="メイリオ" panose="020B0604030504040204" pitchFamily="50" charset="-128"/>
                <a:ea typeface="メイリオ" panose="020B0604030504040204" pitchFamily="50" charset="-128"/>
              </a:rPr>
              <a:t>の低気圧を</a:t>
            </a:r>
            <a:r>
              <a:rPr kumimoji="1" lang="en-US" altLang="ja-JP" sz="2000" dirty="0">
                <a:solidFill>
                  <a:schemeClr val="tx1"/>
                </a:solidFill>
                <a:latin typeface="メイリオ" panose="020B0604030504040204" pitchFamily="50" charset="-128"/>
                <a:ea typeface="メイリオ" panose="020B0604030504040204" pitchFamily="50" charset="-128"/>
              </a:rPr>
              <a:t>50km</a:t>
            </a:r>
            <a:r>
              <a:rPr kumimoji="1" lang="ja-JP" altLang="en-US" sz="2000" dirty="0">
                <a:solidFill>
                  <a:schemeClr val="tx1"/>
                </a:solidFill>
                <a:latin typeface="メイリオ" panose="020B0604030504040204" pitchFamily="50" charset="-128"/>
                <a:ea typeface="メイリオ" panose="020B0604030504040204" pitchFamily="50" charset="-128"/>
              </a:rPr>
              <a:t>間隔で抽出</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0" indent="0">
              <a:lnSpc>
                <a:spcPct val="200000"/>
              </a:lnSpc>
              <a:buNone/>
            </a:pPr>
            <a:r>
              <a:rPr kumimoji="1" lang="ja-JP" altLang="en-US" sz="2000" dirty="0">
                <a:solidFill>
                  <a:schemeClr val="tx1"/>
                </a:solidFill>
                <a:latin typeface="メイリオ" panose="020B0604030504040204" pitchFamily="50" charset="-128"/>
                <a:ea typeface="メイリオ" panose="020B0604030504040204" pitchFamily="50" charset="-128"/>
              </a:rPr>
              <a:t>・海面更正気圧の凹み具合 </a:t>
            </a:r>
            <a:r>
              <a:rPr kumimoji="1" lang="en-US" altLang="ja-JP" sz="2000" dirty="0">
                <a:solidFill>
                  <a:schemeClr val="tx1"/>
                </a:solidFill>
                <a:latin typeface="メイリオ" panose="020B0604030504040204" pitchFamily="50" charset="-128"/>
                <a:ea typeface="メイリオ" panose="020B0604030504040204" pitchFamily="50" charset="-128"/>
              </a:rPr>
              <a:t>0.5 </a:t>
            </a:r>
            <a:r>
              <a:rPr kumimoji="1" lang="en-US" altLang="ja-JP" sz="2000" dirty="0" err="1">
                <a:solidFill>
                  <a:schemeClr val="tx1"/>
                </a:solidFill>
                <a:latin typeface="メイリオ" panose="020B0604030504040204" pitchFamily="50" charset="-128"/>
                <a:ea typeface="メイリオ" panose="020B0604030504040204" pitchFamily="50" charset="-128"/>
              </a:rPr>
              <a:t>hPa</a:t>
            </a:r>
            <a:r>
              <a:rPr kumimoji="1" lang="en-US" altLang="ja-JP" sz="2000" dirty="0">
                <a:solidFill>
                  <a:schemeClr val="tx1"/>
                </a:solidFill>
                <a:latin typeface="メイリオ" panose="020B0604030504040204" pitchFamily="50" charset="-128"/>
                <a:ea typeface="メイリオ" panose="020B0604030504040204" pitchFamily="50" charset="-128"/>
              </a:rPr>
              <a:t>/100km</a:t>
            </a:r>
            <a:r>
              <a:rPr kumimoji="1" lang="ja-JP" altLang="en-US" sz="2000" dirty="0">
                <a:solidFill>
                  <a:schemeClr val="tx1"/>
                </a:solidFill>
                <a:latin typeface="メイリオ" panose="020B0604030504040204" pitchFamily="50" charset="-128"/>
                <a:ea typeface="メイリオ" panose="020B0604030504040204" pitchFamily="50" charset="-128"/>
              </a:rPr>
              <a:t>以上</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marL="0" indent="0">
              <a:lnSpc>
                <a:spcPct val="200000"/>
              </a:lnSpc>
              <a:buNone/>
            </a:pPr>
            <a:r>
              <a:rPr kumimoji="1" lang="ja-JP" altLang="en-US" sz="2000" dirty="0">
                <a:solidFill>
                  <a:schemeClr val="tx1"/>
                </a:solidFill>
                <a:latin typeface="メイリオ" panose="020B0604030504040204" pitchFamily="50" charset="-128"/>
                <a:ea typeface="メイリオ" panose="020B0604030504040204" pitchFamily="50" charset="-128"/>
              </a:rPr>
              <a:t>・小低気圧の寿命が</a:t>
            </a:r>
            <a:r>
              <a:rPr kumimoji="1" lang="en-US" altLang="ja-JP" sz="2000" dirty="0">
                <a:solidFill>
                  <a:schemeClr val="tx1"/>
                </a:solidFill>
                <a:latin typeface="メイリオ" panose="020B0604030504040204" pitchFamily="50" charset="-128"/>
                <a:ea typeface="メイリオ" panose="020B0604030504040204" pitchFamily="50" charset="-128"/>
              </a:rPr>
              <a:t>6</a:t>
            </a:r>
            <a:r>
              <a:rPr kumimoji="1" lang="ja-JP" altLang="en-US" sz="2000" dirty="0">
                <a:solidFill>
                  <a:schemeClr val="tx1"/>
                </a:solidFill>
                <a:latin typeface="メイリオ" panose="020B0604030504040204" pitchFamily="50" charset="-128"/>
                <a:ea typeface="メイリオ" panose="020B0604030504040204" pitchFamily="50" charset="-128"/>
              </a:rPr>
              <a:t>時間以上</a:t>
            </a:r>
            <a:endParaRPr kumimoji="1" lang="en-US" altLang="ja-JP" sz="2000"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B5E8929C-D1DE-07A7-8454-3A7F54A21091}"/>
              </a:ext>
            </a:extLst>
          </p:cNvPr>
          <p:cNvSpPr/>
          <p:nvPr/>
        </p:nvSpPr>
        <p:spPr>
          <a:xfrm>
            <a:off x="5215174" y="497410"/>
            <a:ext cx="1371249" cy="3477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dirty="0">
                <a:solidFill>
                  <a:schemeClr val="tx1"/>
                </a:solidFill>
                <a:latin typeface="メイリオ" panose="020B0604030504040204" pitchFamily="50" charset="-128"/>
                <a:ea typeface="メイリオ" panose="020B0604030504040204" pitchFamily="50" charset="-128"/>
              </a:rPr>
              <a:t>解析範囲</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51FABC05-3F84-F8C9-C30E-89A835E3B0A8}"/>
              </a:ext>
            </a:extLst>
          </p:cNvPr>
          <p:cNvPicPr>
            <a:picLocks noChangeAspect="1"/>
          </p:cNvPicPr>
          <p:nvPr/>
        </p:nvPicPr>
        <p:blipFill rotWithShape="1">
          <a:blip r:embed="rId2">
            <a:extLst>
              <a:ext uri="{28A0092B-C50C-407E-A947-70E740481C1C}">
                <a14:useLocalDpi xmlns:a14="http://schemas.microsoft.com/office/drawing/2010/main" val="0"/>
              </a:ext>
            </a:extLst>
          </a:blip>
          <a:srcRect l="13385" t="11543" r="9605" b="6429"/>
          <a:stretch/>
        </p:blipFill>
        <p:spPr>
          <a:xfrm>
            <a:off x="4875396" y="831856"/>
            <a:ext cx="4268604" cy="3410111"/>
          </a:xfrm>
          <a:prstGeom prst="rect">
            <a:avLst/>
          </a:prstGeom>
        </p:spPr>
      </p:pic>
      <p:sp>
        <p:nvSpPr>
          <p:cNvPr id="4" name="四角形: 角を丸くする 3">
            <a:extLst>
              <a:ext uri="{FF2B5EF4-FFF2-40B4-BE49-F238E27FC236}">
                <a16:creationId xmlns:a16="http://schemas.microsoft.com/office/drawing/2014/main" id="{4D61FEB4-197A-9DBE-AB19-2A9B8FF4FA14}"/>
              </a:ext>
            </a:extLst>
          </p:cNvPr>
          <p:cNvSpPr/>
          <p:nvPr/>
        </p:nvSpPr>
        <p:spPr>
          <a:xfrm>
            <a:off x="756859" y="4368347"/>
            <a:ext cx="7794237" cy="230195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5EC9FF58-BF7E-D061-0229-B6A20A1DACF4}"/>
              </a:ext>
            </a:extLst>
          </p:cNvPr>
          <p:cNvSpPr/>
          <p:nvPr/>
        </p:nvSpPr>
        <p:spPr>
          <a:xfrm>
            <a:off x="931341" y="4033159"/>
            <a:ext cx="2174922" cy="335188"/>
          </a:xfrm>
          <a:prstGeom prst="round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76CFEB3-2A6F-F4D2-414A-24056F181E35}"/>
              </a:ext>
            </a:extLst>
          </p:cNvPr>
          <p:cNvSpPr/>
          <p:nvPr/>
        </p:nvSpPr>
        <p:spPr>
          <a:xfrm>
            <a:off x="1044062" y="4120247"/>
            <a:ext cx="2174923"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600" b="1" dirty="0">
                <a:solidFill>
                  <a:srgbClr val="FFFFFF"/>
                </a:solidFill>
                <a:latin typeface="メイリオ" panose="020B0604030504040204" pitchFamily="50" charset="-128"/>
                <a:ea typeface="メイリオ" panose="020B0604030504040204" pitchFamily="50" charset="-128"/>
              </a:rPr>
              <a:t>小低気圧の追跡設定</a:t>
            </a:r>
            <a:endParaRPr kumimoji="1" lang="en-US" altLang="ja-JP" sz="1600" b="1" dirty="0">
              <a:solidFill>
                <a:srgbClr val="FFFFFF"/>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4913826-5CD5-1039-6A54-4E42EE426FD3}"/>
              </a:ext>
            </a:extLst>
          </p:cNvPr>
          <p:cNvSpPr/>
          <p:nvPr/>
        </p:nvSpPr>
        <p:spPr>
          <a:xfrm>
            <a:off x="3017051" y="3127000"/>
            <a:ext cx="1858345"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200" dirty="0">
                <a:solidFill>
                  <a:schemeClr val="tx1"/>
                </a:solidFill>
                <a:latin typeface="メイリオ" panose="020B0604030504040204" pitchFamily="50" charset="-128"/>
                <a:ea typeface="メイリオ" panose="020B0604030504040204" pitchFamily="50" charset="-128"/>
              </a:rPr>
              <a:t>海上のデータのみ使用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83A08D6C-A18B-AA20-4118-A5119D9B6D49}"/>
              </a:ext>
            </a:extLst>
          </p:cNvPr>
          <p:cNvSpPr/>
          <p:nvPr/>
        </p:nvSpPr>
        <p:spPr>
          <a:xfrm>
            <a:off x="6128822" y="538242"/>
            <a:ext cx="2947060" cy="2902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en-US" altLang="ja-JP" sz="1100" dirty="0">
                <a:solidFill>
                  <a:schemeClr val="tx1"/>
                </a:solidFill>
                <a:latin typeface="メイリオ" panose="020B0604030504040204" pitchFamily="50" charset="-128"/>
                <a:ea typeface="メイリオ" panose="020B0604030504040204" pitchFamily="50" charset="-128"/>
              </a:rPr>
              <a:t>0</a:t>
            </a:r>
            <a:r>
              <a:rPr kumimoji="1" lang="ja-JP" altLang="en-US" sz="1100" dirty="0">
                <a:solidFill>
                  <a:schemeClr val="tx1"/>
                </a:solidFill>
                <a:latin typeface="メイリオ" panose="020B0604030504040204" pitchFamily="50" charset="-128"/>
                <a:ea typeface="メイリオ" panose="020B0604030504040204" pitchFamily="50" charset="-128"/>
              </a:rPr>
              <a:t>度ー北緯</a:t>
            </a:r>
            <a:r>
              <a:rPr kumimoji="1" lang="en-US" altLang="ja-JP" sz="1100" dirty="0">
                <a:solidFill>
                  <a:schemeClr val="tx1"/>
                </a:solidFill>
                <a:latin typeface="メイリオ" panose="020B0604030504040204" pitchFamily="50" charset="-128"/>
                <a:ea typeface="メイリオ" panose="020B0604030504040204" pitchFamily="50" charset="-128"/>
              </a:rPr>
              <a:t>90</a:t>
            </a:r>
            <a:r>
              <a:rPr kumimoji="1" lang="ja-JP" altLang="en-US" sz="1100" dirty="0">
                <a:solidFill>
                  <a:schemeClr val="tx1"/>
                </a:solidFill>
                <a:latin typeface="メイリオ" panose="020B0604030504040204" pitchFamily="50" charset="-128"/>
                <a:ea typeface="メイリオ" panose="020B0604030504040204" pitchFamily="50" charset="-128"/>
              </a:rPr>
              <a:t>度，東経</a:t>
            </a:r>
            <a:r>
              <a:rPr kumimoji="1" lang="en-US" altLang="ja-JP" sz="1100" dirty="0">
                <a:solidFill>
                  <a:schemeClr val="tx1"/>
                </a:solidFill>
                <a:latin typeface="メイリオ" panose="020B0604030504040204" pitchFamily="50" charset="-128"/>
                <a:ea typeface="メイリオ" panose="020B0604030504040204" pitchFamily="50" charset="-128"/>
              </a:rPr>
              <a:t>90</a:t>
            </a:r>
            <a:r>
              <a:rPr kumimoji="1" lang="ja-JP" altLang="en-US" sz="1100" dirty="0">
                <a:solidFill>
                  <a:schemeClr val="tx1"/>
                </a:solidFill>
                <a:latin typeface="メイリオ" panose="020B0604030504040204" pitchFamily="50" charset="-128"/>
                <a:ea typeface="メイリオ" panose="020B0604030504040204" pitchFamily="50" charset="-128"/>
              </a:rPr>
              <a:t>度ー東経</a:t>
            </a:r>
            <a:r>
              <a:rPr kumimoji="1" lang="en-US" altLang="ja-JP" sz="1100" dirty="0">
                <a:solidFill>
                  <a:schemeClr val="tx1"/>
                </a:solidFill>
                <a:latin typeface="メイリオ" panose="020B0604030504040204" pitchFamily="50" charset="-128"/>
                <a:ea typeface="メイリオ" panose="020B0604030504040204" pitchFamily="50" charset="-128"/>
              </a:rPr>
              <a:t>180</a:t>
            </a:r>
            <a:r>
              <a:rPr kumimoji="1" lang="ja-JP" altLang="en-US" sz="1100" dirty="0">
                <a:solidFill>
                  <a:schemeClr val="tx1"/>
                </a:solidFill>
                <a:latin typeface="メイリオ" panose="020B0604030504040204" pitchFamily="50" charset="-128"/>
                <a:ea typeface="メイリオ" panose="020B0604030504040204" pitchFamily="50" charset="-128"/>
              </a:rPr>
              <a:t>度</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988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38DAEBA-3EFB-7AB1-6FDD-F42E0D1AB372}"/>
              </a:ext>
            </a:extLst>
          </p:cNvPr>
          <p:cNvSpPr>
            <a:spLocks noGrp="1"/>
          </p:cNvSpPr>
          <p:nvPr>
            <p:ph type="title"/>
          </p:nvPr>
        </p:nvSpPr>
        <p:spPr/>
        <p:txBody>
          <a:bodyPr>
            <a:normAutofit/>
          </a:bodyPr>
          <a:lstStyle/>
          <a:p>
            <a:r>
              <a:rPr kumimoji="1" lang="ja-JP" altLang="en-US" sz="1800" dirty="0"/>
              <a:t>抽出事例</a:t>
            </a:r>
          </a:p>
        </p:txBody>
      </p:sp>
      <p:sp>
        <p:nvSpPr>
          <p:cNvPr id="18" name="コンテンツ プレースホルダー 1">
            <a:extLst>
              <a:ext uri="{FF2B5EF4-FFF2-40B4-BE49-F238E27FC236}">
                <a16:creationId xmlns:a16="http://schemas.microsoft.com/office/drawing/2014/main" id="{DFDA2429-7C2F-2DC7-78A6-3EAA63F6F7A0}"/>
              </a:ext>
            </a:extLst>
          </p:cNvPr>
          <p:cNvSpPr txBox="1">
            <a:spLocks/>
          </p:cNvSpPr>
          <p:nvPr/>
        </p:nvSpPr>
        <p:spPr>
          <a:xfrm>
            <a:off x="2910675" y="5019396"/>
            <a:ext cx="2738818" cy="226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700" dirty="0">
                <a:latin typeface="メイリオ" panose="020B0604030504040204" pitchFamily="50" charset="-128"/>
                <a:ea typeface="メイリオ" panose="020B0604030504040204" pitchFamily="50" charset="-128"/>
              </a:rPr>
              <a:t>https://himawari8.nict.go.jp/ja/himawari8-image.htm</a:t>
            </a:r>
          </a:p>
        </p:txBody>
      </p:sp>
      <p:sp>
        <p:nvSpPr>
          <p:cNvPr id="24" name="四角形: 角を丸くする 23">
            <a:extLst>
              <a:ext uri="{FF2B5EF4-FFF2-40B4-BE49-F238E27FC236}">
                <a16:creationId xmlns:a16="http://schemas.microsoft.com/office/drawing/2014/main" id="{E54433D9-F4C5-9520-262A-D9FF35A4A7DC}"/>
              </a:ext>
            </a:extLst>
          </p:cNvPr>
          <p:cNvSpPr/>
          <p:nvPr/>
        </p:nvSpPr>
        <p:spPr>
          <a:xfrm>
            <a:off x="356839" y="5246143"/>
            <a:ext cx="8587538" cy="147479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B7256A0-FB84-4E86-1B4C-0A560DC5354F}"/>
              </a:ext>
            </a:extLst>
          </p:cNvPr>
          <p:cNvPicPr>
            <a:picLocks noChangeAspect="1"/>
          </p:cNvPicPr>
          <p:nvPr/>
        </p:nvPicPr>
        <p:blipFill rotWithShape="1">
          <a:blip r:embed="rId3"/>
          <a:srcRect l="10582" t="11615" r="9843" b="7598"/>
          <a:stretch/>
        </p:blipFill>
        <p:spPr>
          <a:xfrm>
            <a:off x="-1" y="385315"/>
            <a:ext cx="5388159" cy="4638732"/>
          </a:xfrm>
          <a:prstGeom prst="rect">
            <a:avLst/>
          </a:prstGeom>
        </p:spPr>
      </p:pic>
      <p:pic>
        <p:nvPicPr>
          <p:cNvPr id="12" name="図 11" descr="ダイアグラム&#10;&#10;自動的に生成された説明">
            <a:extLst>
              <a:ext uri="{FF2B5EF4-FFF2-40B4-BE49-F238E27FC236}">
                <a16:creationId xmlns:a16="http://schemas.microsoft.com/office/drawing/2014/main" id="{6B11A907-83FD-4F25-F2D7-0704E5CCE149}"/>
              </a:ext>
            </a:extLst>
          </p:cNvPr>
          <p:cNvPicPr>
            <a:picLocks noChangeAspect="1"/>
          </p:cNvPicPr>
          <p:nvPr/>
        </p:nvPicPr>
        <p:blipFill rotWithShape="1">
          <a:blip r:embed="rId4">
            <a:extLst>
              <a:ext uri="{28A0092B-C50C-407E-A947-70E740481C1C}">
                <a14:useLocalDpi xmlns:a14="http://schemas.microsoft.com/office/drawing/2010/main" val="0"/>
              </a:ext>
            </a:extLst>
          </a:blip>
          <a:srcRect l="1636" r="12296"/>
          <a:stretch/>
        </p:blipFill>
        <p:spPr>
          <a:xfrm>
            <a:off x="5388158" y="446476"/>
            <a:ext cx="3755842" cy="4638732"/>
          </a:xfrm>
          <a:prstGeom prst="rect">
            <a:avLst/>
          </a:prstGeom>
        </p:spPr>
      </p:pic>
      <p:sp>
        <p:nvSpPr>
          <p:cNvPr id="13" name="正方形/長方形 12">
            <a:extLst>
              <a:ext uri="{FF2B5EF4-FFF2-40B4-BE49-F238E27FC236}">
                <a16:creationId xmlns:a16="http://schemas.microsoft.com/office/drawing/2014/main" id="{C8AC4793-3F80-C877-1A92-081362A62A38}"/>
              </a:ext>
            </a:extLst>
          </p:cNvPr>
          <p:cNvSpPr/>
          <p:nvPr/>
        </p:nvSpPr>
        <p:spPr>
          <a:xfrm>
            <a:off x="415853" y="5536061"/>
            <a:ext cx="6832439"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日本海北部のメソ</a:t>
            </a:r>
            <a:r>
              <a:rPr kumimoji="1" lang="en-US" altLang="ja-JP" dirty="0">
                <a:solidFill>
                  <a:schemeClr val="tx1"/>
                </a:solidFill>
                <a:latin typeface="メイリオ" panose="020B0604030504040204" pitchFamily="50" charset="-128"/>
                <a:ea typeface="メイリオ" panose="020B0604030504040204" pitchFamily="50" charset="-128"/>
              </a:rPr>
              <a:t>α</a:t>
            </a:r>
            <a:r>
              <a:rPr kumimoji="1" lang="ja-JP" altLang="en-US" dirty="0">
                <a:solidFill>
                  <a:schemeClr val="tx1"/>
                </a:solidFill>
                <a:latin typeface="メイリオ" panose="020B0604030504040204" pitchFamily="50" charset="-128"/>
                <a:ea typeface="メイリオ" panose="020B0604030504040204" pitchFamily="50" charset="-128"/>
              </a:rPr>
              <a:t>スケールの小低気圧（</a:t>
            </a:r>
            <a:r>
              <a:rPr kumimoji="1" lang="en-US" altLang="ja-JP" dirty="0">
                <a:solidFill>
                  <a:schemeClr val="tx1"/>
                </a:solidFill>
                <a:latin typeface="メイリオ" panose="020B0604030504040204" pitchFamily="50" charset="-128"/>
                <a:ea typeface="メイリオ" panose="020B0604030504040204" pitchFamily="50" charset="-128"/>
              </a:rPr>
              <a:t>200km</a:t>
            </a:r>
            <a:r>
              <a:rPr kumimoji="1" lang="ja-JP" altLang="en-US" dirty="0">
                <a:solidFill>
                  <a:schemeClr val="tx1"/>
                </a:solidFill>
                <a:latin typeface="メイリオ" panose="020B0604030504040204" pitchFamily="50" charset="-128"/>
                <a:ea typeface="メイリオ" panose="020B0604030504040204" pitchFamily="50" charset="-128"/>
              </a:rPr>
              <a:t>～</a:t>
            </a:r>
            <a:r>
              <a:rPr kumimoji="1" lang="en-US" altLang="ja-JP" dirty="0">
                <a:solidFill>
                  <a:schemeClr val="tx1"/>
                </a:solidFill>
                <a:latin typeface="メイリオ" panose="020B0604030504040204" pitchFamily="50" charset="-128"/>
                <a:ea typeface="メイリオ" panose="020B0604030504040204" pitchFamily="50" charset="-128"/>
              </a:rPr>
              <a:t>2000km</a:t>
            </a:r>
            <a:r>
              <a:rPr kumimoji="1" lang="ja-JP" altLang="en-US" dirty="0">
                <a:solidFill>
                  <a:schemeClr val="tx1"/>
                </a:solidFill>
                <a:latin typeface="メイリオ" panose="020B0604030504040204" pitchFamily="50" charset="-128"/>
                <a:ea typeface="メイリオ" panose="020B0604030504040204" pitchFamily="50" charset="-128"/>
              </a:rPr>
              <a:t>）</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8F68A58-E7B3-1946-0597-122472711643}"/>
              </a:ext>
            </a:extLst>
          </p:cNvPr>
          <p:cNvSpPr/>
          <p:nvPr/>
        </p:nvSpPr>
        <p:spPr>
          <a:xfrm>
            <a:off x="415853" y="5833346"/>
            <a:ext cx="8401045"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en-US" altLang="ja-JP" dirty="0">
                <a:solidFill>
                  <a:schemeClr val="tx1"/>
                </a:solidFill>
                <a:latin typeface="メイリオ" panose="020B0604030504040204" pitchFamily="50" charset="-128"/>
                <a:ea typeface="メイリオ" panose="020B0604030504040204" pitchFamily="50" charset="-128"/>
              </a:rPr>
              <a:t>JPCZ</a:t>
            </a:r>
            <a:r>
              <a:rPr kumimoji="1" lang="ja-JP" altLang="en-US" dirty="0">
                <a:solidFill>
                  <a:schemeClr val="tx1"/>
                </a:solidFill>
                <a:latin typeface="メイリオ" panose="020B0604030504040204" pitchFamily="50" charset="-128"/>
                <a:ea typeface="メイリオ" panose="020B0604030504040204" pitchFamily="50" charset="-128"/>
              </a:rPr>
              <a:t>に伴うメソ</a:t>
            </a:r>
            <a:r>
              <a:rPr kumimoji="1" lang="en-US" altLang="ja-JP" dirty="0">
                <a:solidFill>
                  <a:schemeClr val="tx1"/>
                </a:solidFill>
                <a:latin typeface="メイリオ" panose="020B0604030504040204" pitchFamily="50" charset="-128"/>
                <a:ea typeface="メイリオ" panose="020B0604030504040204" pitchFamily="50" charset="-128"/>
              </a:rPr>
              <a:t>β</a:t>
            </a:r>
            <a:r>
              <a:rPr kumimoji="1" lang="ja-JP" altLang="en-US" dirty="0">
                <a:solidFill>
                  <a:schemeClr val="tx1"/>
                </a:solidFill>
                <a:latin typeface="メイリオ" panose="020B0604030504040204" pitchFamily="50" charset="-128"/>
                <a:ea typeface="メイリオ" panose="020B0604030504040204" pitchFamily="50" charset="-128"/>
              </a:rPr>
              <a:t>スケールの小低気圧  （</a:t>
            </a:r>
            <a:r>
              <a:rPr kumimoji="1" lang="en-US" altLang="ja-JP" dirty="0">
                <a:solidFill>
                  <a:schemeClr val="tx1"/>
                </a:solidFill>
                <a:latin typeface="メイリオ" panose="020B0604030504040204" pitchFamily="50" charset="-128"/>
                <a:ea typeface="メイリオ" panose="020B0604030504040204" pitchFamily="50" charset="-128"/>
              </a:rPr>
              <a:t>20km</a:t>
            </a:r>
            <a:r>
              <a:rPr kumimoji="1" lang="ja-JP" altLang="en-US" dirty="0">
                <a:solidFill>
                  <a:schemeClr val="tx1"/>
                </a:solidFill>
                <a:latin typeface="メイリオ" panose="020B0604030504040204" pitchFamily="50" charset="-128"/>
                <a:ea typeface="メイリオ" panose="020B0604030504040204" pitchFamily="50" charset="-128"/>
              </a:rPr>
              <a:t>～</a:t>
            </a:r>
            <a:r>
              <a:rPr kumimoji="1" lang="en-US" altLang="ja-JP" dirty="0">
                <a:solidFill>
                  <a:schemeClr val="tx1"/>
                </a:solidFill>
                <a:latin typeface="メイリオ" panose="020B0604030504040204" pitchFamily="50" charset="-128"/>
                <a:ea typeface="メイリオ" panose="020B0604030504040204" pitchFamily="50" charset="-128"/>
              </a:rPr>
              <a:t>200km</a:t>
            </a:r>
            <a:r>
              <a:rPr kumimoji="1" lang="ja-JP" altLang="en-US" dirty="0">
                <a:solidFill>
                  <a:schemeClr val="tx1"/>
                </a:solidFill>
                <a:latin typeface="メイリオ" panose="020B0604030504040204" pitchFamily="50" charset="-128"/>
                <a:ea typeface="メイリオ" panose="020B0604030504040204" pitchFamily="50" charset="-128"/>
              </a:rPr>
              <a:t>）</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E5FEE827-02EF-9E18-2103-6C7FD8C77053}"/>
              </a:ext>
            </a:extLst>
          </p:cNvPr>
          <p:cNvSpPr/>
          <p:nvPr/>
        </p:nvSpPr>
        <p:spPr>
          <a:xfrm>
            <a:off x="415853" y="6266952"/>
            <a:ext cx="8587538"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en-US" altLang="ja-JP" sz="2000" b="1" dirty="0">
                <a:solidFill>
                  <a:schemeClr val="tx1"/>
                </a:solidFill>
                <a:latin typeface="メイリオ" panose="020B0604030504040204" pitchFamily="50" charset="-128"/>
                <a:ea typeface="メイリオ" panose="020B0604030504040204" pitchFamily="50" charset="-128"/>
              </a:rPr>
              <a:t>2</a:t>
            </a:r>
            <a:r>
              <a:rPr kumimoji="1" lang="ja-JP" altLang="en-US" sz="2000" b="1" dirty="0">
                <a:solidFill>
                  <a:schemeClr val="tx1"/>
                </a:solidFill>
                <a:latin typeface="メイリオ" panose="020B0604030504040204" pitchFamily="50" charset="-128"/>
                <a:ea typeface="メイリオ" panose="020B0604030504040204" pitchFamily="50" charset="-128"/>
              </a:rPr>
              <a:t>つのスケールの小低気圧を同時に長期間抽出した先行研究は存在しない</a:t>
            </a: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C6A542E-9449-01EF-5784-401A312D2B05}"/>
              </a:ext>
            </a:extLst>
          </p:cNvPr>
          <p:cNvSpPr/>
          <p:nvPr/>
        </p:nvSpPr>
        <p:spPr>
          <a:xfrm>
            <a:off x="7166287" y="5694776"/>
            <a:ext cx="1837104" cy="2269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抽出されている　</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4" name="右中かっこ 3">
            <a:extLst>
              <a:ext uri="{FF2B5EF4-FFF2-40B4-BE49-F238E27FC236}">
                <a16:creationId xmlns:a16="http://schemas.microsoft.com/office/drawing/2014/main" id="{D757B631-135A-AF3E-676B-BAD65A9B5B28}"/>
              </a:ext>
            </a:extLst>
          </p:cNvPr>
          <p:cNvSpPr/>
          <p:nvPr/>
        </p:nvSpPr>
        <p:spPr>
          <a:xfrm>
            <a:off x="6943263" y="5487883"/>
            <a:ext cx="223024" cy="572458"/>
          </a:xfrm>
          <a:prstGeom prst="rightBrace">
            <a:avLst/>
          </a:prstGeom>
          <a:ln w="19050">
            <a:solidFill>
              <a:srgbClr val="1F4E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C6627461-62EC-9A13-3457-D0B7207154C2}"/>
              </a:ext>
            </a:extLst>
          </p:cNvPr>
          <p:cNvSpPr/>
          <p:nvPr/>
        </p:nvSpPr>
        <p:spPr>
          <a:xfrm>
            <a:off x="318407" y="2616170"/>
            <a:ext cx="3053443" cy="1827625"/>
          </a:xfrm>
          <a:custGeom>
            <a:avLst/>
            <a:gdLst>
              <a:gd name="connsiteX0" fmla="*/ 465364 w 3053443"/>
              <a:gd name="connsiteY0" fmla="*/ 4566 h 1827625"/>
              <a:gd name="connsiteX1" fmla="*/ 522514 w 3053443"/>
              <a:gd name="connsiteY1" fmla="*/ 61716 h 1827625"/>
              <a:gd name="connsiteX2" fmla="*/ 579664 w 3053443"/>
              <a:gd name="connsiteY2" fmla="*/ 86209 h 1827625"/>
              <a:gd name="connsiteX3" fmla="*/ 636814 w 3053443"/>
              <a:gd name="connsiteY3" fmla="*/ 143359 h 1827625"/>
              <a:gd name="connsiteX4" fmla="*/ 751114 w 3053443"/>
              <a:gd name="connsiteY4" fmla="*/ 233166 h 1827625"/>
              <a:gd name="connsiteX5" fmla="*/ 775607 w 3053443"/>
              <a:gd name="connsiteY5" fmla="*/ 265823 h 1827625"/>
              <a:gd name="connsiteX6" fmla="*/ 873579 w 3053443"/>
              <a:gd name="connsiteY6" fmla="*/ 363794 h 1827625"/>
              <a:gd name="connsiteX7" fmla="*/ 1012372 w 3053443"/>
              <a:gd name="connsiteY7" fmla="*/ 494423 h 1827625"/>
              <a:gd name="connsiteX8" fmla="*/ 1061357 w 3053443"/>
              <a:gd name="connsiteY8" fmla="*/ 543409 h 1827625"/>
              <a:gd name="connsiteX9" fmla="*/ 1126672 w 3053443"/>
              <a:gd name="connsiteY9" fmla="*/ 600559 h 1827625"/>
              <a:gd name="connsiteX10" fmla="*/ 1183822 w 3053443"/>
              <a:gd name="connsiteY10" fmla="*/ 633216 h 1827625"/>
              <a:gd name="connsiteX11" fmla="*/ 1298122 w 3053443"/>
              <a:gd name="connsiteY11" fmla="*/ 714859 h 1827625"/>
              <a:gd name="connsiteX12" fmla="*/ 1396093 w 3053443"/>
              <a:gd name="connsiteY12" fmla="*/ 755680 h 1827625"/>
              <a:gd name="connsiteX13" fmla="*/ 1436914 w 3053443"/>
              <a:gd name="connsiteY13" fmla="*/ 772009 h 1827625"/>
              <a:gd name="connsiteX14" fmla="*/ 1551214 w 3053443"/>
              <a:gd name="connsiteY14" fmla="*/ 829159 h 1827625"/>
              <a:gd name="connsiteX15" fmla="*/ 1632857 w 3053443"/>
              <a:gd name="connsiteY15" fmla="*/ 878144 h 1827625"/>
              <a:gd name="connsiteX16" fmla="*/ 1869622 w 3053443"/>
              <a:gd name="connsiteY16" fmla="*/ 951623 h 1827625"/>
              <a:gd name="connsiteX17" fmla="*/ 2016579 w 3053443"/>
              <a:gd name="connsiteY17" fmla="*/ 1008773 h 1827625"/>
              <a:gd name="connsiteX18" fmla="*/ 2130879 w 3053443"/>
              <a:gd name="connsiteY18" fmla="*/ 1016937 h 1827625"/>
              <a:gd name="connsiteX19" fmla="*/ 2228850 w 3053443"/>
              <a:gd name="connsiteY19" fmla="*/ 1025101 h 1827625"/>
              <a:gd name="connsiteX20" fmla="*/ 2269672 w 3053443"/>
              <a:gd name="connsiteY20" fmla="*/ 1033266 h 1827625"/>
              <a:gd name="connsiteX21" fmla="*/ 2367643 w 3053443"/>
              <a:gd name="connsiteY21" fmla="*/ 1049594 h 1827625"/>
              <a:gd name="connsiteX22" fmla="*/ 2392136 w 3053443"/>
              <a:gd name="connsiteY22" fmla="*/ 1057759 h 1827625"/>
              <a:gd name="connsiteX23" fmla="*/ 2506436 w 3053443"/>
              <a:gd name="connsiteY23" fmla="*/ 1090416 h 1827625"/>
              <a:gd name="connsiteX24" fmla="*/ 2661557 w 3053443"/>
              <a:gd name="connsiteY24" fmla="*/ 1114909 h 1827625"/>
              <a:gd name="connsiteX25" fmla="*/ 2767693 w 3053443"/>
              <a:gd name="connsiteY25" fmla="*/ 1139401 h 1827625"/>
              <a:gd name="connsiteX26" fmla="*/ 2873829 w 3053443"/>
              <a:gd name="connsiteY26" fmla="*/ 1147566 h 1827625"/>
              <a:gd name="connsiteX27" fmla="*/ 2914650 w 3053443"/>
              <a:gd name="connsiteY27" fmla="*/ 1155730 h 1827625"/>
              <a:gd name="connsiteX28" fmla="*/ 3028950 w 3053443"/>
              <a:gd name="connsiteY28" fmla="*/ 1163894 h 1827625"/>
              <a:gd name="connsiteX29" fmla="*/ 3053443 w 3053443"/>
              <a:gd name="connsiteY29" fmla="*/ 1188387 h 1827625"/>
              <a:gd name="connsiteX30" fmla="*/ 2996293 w 3053443"/>
              <a:gd name="connsiteY30" fmla="*/ 1351673 h 1827625"/>
              <a:gd name="connsiteX31" fmla="*/ 2906486 w 3053443"/>
              <a:gd name="connsiteY31" fmla="*/ 1482301 h 1827625"/>
              <a:gd name="connsiteX32" fmla="*/ 2759529 w 3053443"/>
              <a:gd name="connsiteY32" fmla="*/ 1604766 h 1827625"/>
              <a:gd name="connsiteX33" fmla="*/ 2620736 w 3053443"/>
              <a:gd name="connsiteY33" fmla="*/ 1670080 h 1827625"/>
              <a:gd name="connsiteX34" fmla="*/ 2596243 w 3053443"/>
              <a:gd name="connsiteY34" fmla="*/ 1686409 h 1827625"/>
              <a:gd name="connsiteX35" fmla="*/ 2481943 w 3053443"/>
              <a:gd name="connsiteY35" fmla="*/ 1702737 h 1827625"/>
              <a:gd name="connsiteX36" fmla="*/ 2286000 w 3053443"/>
              <a:gd name="connsiteY36" fmla="*/ 1719066 h 1827625"/>
              <a:gd name="connsiteX37" fmla="*/ 2188029 w 3053443"/>
              <a:gd name="connsiteY37" fmla="*/ 1735394 h 1827625"/>
              <a:gd name="connsiteX38" fmla="*/ 2073729 w 3053443"/>
              <a:gd name="connsiteY38" fmla="*/ 1759887 h 1827625"/>
              <a:gd name="connsiteX39" fmla="*/ 1910443 w 3053443"/>
              <a:gd name="connsiteY39" fmla="*/ 1784380 h 1827625"/>
              <a:gd name="connsiteX40" fmla="*/ 1804307 w 3053443"/>
              <a:gd name="connsiteY40" fmla="*/ 1808873 h 1827625"/>
              <a:gd name="connsiteX41" fmla="*/ 1534886 w 3053443"/>
              <a:gd name="connsiteY41" fmla="*/ 1817037 h 1827625"/>
              <a:gd name="connsiteX42" fmla="*/ 1420586 w 3053443"/>
              <a:gd name="connsiteY42" fmla="*/ 1825201 h 1827625"/>
              <a:gd name="connsiteX43" fmla="*/ 1289957 w 3053443"/>
              <a:gd name="connsiteY43" fmla="*/ 1743559 h 1827625"/>
              <a:gd name="connsiteX44" fmla="*/ 1257300 w 3053443"/>
              <a:gd name="connsiteY44" fmla="*/ 1735394 h 1827625"/>
              <a:gd name="connsiteX45" fmla="*/ 1167493 w 3053443"/>
              <a:gd name="connsiteY45" fmla="*/ 1694573 h 1827625"/>
              <a:gd name="connsiteX46" fmla="*/ 1118507 w 3053443"/>
              <a:gd name="connsiteY46" fmla="*/ 1678244 h 1827625"/>
              <a:gd name="connsiteX47" fmla="*/ 1004207 w 3053443"/>
              <a:gd name="connsiteY47" fmla="*/ 1612930 h 1827625"/>
              <a:gd name="connsiteX48" fmla="*/ 873579 w 3053443"/>
              <a:gd name="connsiteY48" fmla="*/ 1555780 h 1827625"/>
              <a:gd name="connsiteX49" fmla="*/ 849086 w 3053443"/>
              <a:gd name="connsiteY49" fmla="*/ 1523123 h 1827625"/>
              <a:gd name="connsiteX50" fmla="*/ 775607 w 3053443"/>
              <a:gd name="connsiteY50" fmla="*/ 1490466 h 1827625"/>
              <a:gd name="connsiteX51" fmla="*/ 734786 w 3053443"/>
              <a:gd name="connsiteY51" fmla="*/ 1465973 h 1827625"/>
              <a:gd name="connsiteX52" fmla="*/ 555172 w 3053443"/>
              <a:gd name="connsiteY52" fmla="*/ 1327180 h 1827625"/>
              <a:gd name="connsiteX53" fmla="*/ 498022 w 3053443"/>
              <a:gd name="connsiteY53" fmla="*/ 1286359 h 1827625"/>
              <a:gd name="connsiteX54" fmla="*/ 457200 w 3053443"/>
              <a:gd name="connsiteY54" fmla="*/ 1237373 h 1827625"/>
              <a:gd name="connsiteX55" fmla="*/ 367393 w 3053443"/>
              <a:gd name="connsiteY55" fmla="*/ 1147566 h 1827625"/>
              <a:gd name="connsiteX56" fmla="*/ 318407 w 3053443"/>
              <a:gd name="connsiteY56" fmla="*/ 1082251 h 1827625"/>
              <a:gd name="connsiteX57" fmla="*/ 228600 w 3053443"/>
              <a:gd name="connsiteY57" fmla="*/ 918966 h 1827625"/>
              <a:gd name="connsiteX58" fmla="*/ 146957 w 3053443"/>
              <a:gd name="connsiteY58" fmla="*/ 690366 h 1827625"/>
              <a:gd name="connsiteX59" fmla="*/ 122464 w 3053443"/>
              <a:gd name="connsiteY59" fmla="*/ 641380 h 1827625"/>
              <a:gd name="connsiteX60" fmla="*/ 114300 w 3053443"/>
              <a:gd name="connsiteY60" fmla="*/ 616887 h 1827625"/>
              <a:gd name="connsiteX61" fmla="*/ 97972 w 3053443"/>
              <a:gd name="connsiteY61" fmla="*/ 584230 h 1827625"/>
              <a:gd name="connsiteX62" fmla="*/ 81643 w 3053443"/>
              <a:gd name="connsiteY62" fmla="*/ 518916 h 1827625"/>
              <a:gd name="connsiteX63" fmla="*/ 73479 w 3053443"/>
              <a:gd name="connsiteY63" fmla="*/ 429109 h 1827625"/>
              <a:gd name="connsiteX64" fmla="*/ 32657 w 3053443"/>
              <a:gd name="connsiteY64" fmla="*/ 322973 h 1827625"/>
              <a:gd name="connsiteX65" fmla="*/ 24493 w 3053443"/>
              <a:gd name="connsiteY65" fmla="*/ 282151 h 1827625"/>
              <a:gd name="connsiteX66" fmla="*/ 16329 w 3053443"/>
              <a:gd name="connsiteY66" fmla="*/ 249494 h 1827625"/>
              <a:gd name="connsiteX67" fmla="*/ 0 w 3053443"/>
              <a:gd name="connsiteY67" fmla="*/ 176016 h 1827625"/>
              <a:gd name="connsiteX68" fmla="*/ 89807 w 3053443"/>
              <a:gd name="connsiteY68" fmla="*/ 143359 h 1827625"/>
              <a:gd name="connsiteX69" fmla="*/ 130629 w 3053443"/>
              <a:gd name="connsiteY69" fmla="*/ 127030 h 1827625"/>
              <a:gd name="connsiteX70" fmla="*/ 155122 w 3053443"/>
              <a:gd name="connsiteY70" fmla="*/ 118866 h 1827625"/>
              <a:gd name="connsiteX71" fmla="*/ 187779 w 3053443"/>
              <a:gd name="connsiteY71" fmla="*/ 102537 h 1827625"/>
              <a:gd name="connsiteX72" fmla="*/ 212272 w 3053443"/>
              <a:gd name="connsiteY72" fmla="*/ 86209 h 1827625"/>
              <a:gd name="connsiteX73" fmla="*/ 244929 w 3053443"/>
              <a:gd name="connsiteY73" fmla="*/ 78044 h 1827625"/>
              <a:gd name="connsiteX74" fmla="*/ 318407 w 3053443"/>
              <a:gd name="connsiteY74" fmla="*/ 37223 h 1827625"/>
              <a:gd name="connsiteX75" fmla="*/ 391886 w 3053443"/>
              <a:gd name="connsiteY75" fmla="*/ 20894 h 1827625"/>
              <a:gd name="connsiteX76" fmla="*/ 465364 w 3053443"/>
              <a:gd name="connsiteY76" fmla="*/ 4566 h 18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53443" h="1827625">
                <a:moveTo>
                  <a:pt x="465364" y="4566"/>
                </a:moveTo>
                <a:cubicBezTo>
                  <a:pt x="487135" y="11370"/>
                  <a:pt x="492190" y="46554"/>
                  <a:pt x="522514" y="61716"/>
                </a:cubicBezTo>
                <a:cubicBezTo>
                  <a:pt x="548899" y="74909"/>
                  <a:pt x="552962" y="64362"/>
                  <a:pt x="579664" y="86209"/>
                </a:cubicBezTo>
                <a:cubicBezTo>
                  <a:pt x="600515" y="103269"/>
                  <a:pt x="614398" y="128415"/>
                  <a:pt x="636814" y="143359"/>
                </a:cubicBezTo>
                <a:cubicBezTo>
                  <a:pt x="683077" y="174200"/>
                  <a:pt x="694760" y="180837"/>
                  <a:pt x="751114" y="233166"/>
                </a:cubicBezTo>
                <a:cubicBezTo>
                  <a:pt x="761085" y="242425"/>
                  <a:pt x="766300" y="255896"/>
                  <a:pt x="775607" y="265823"/>
                </a:cubicBezTo>
                <a:cubicBezTo>
                  <a:pt x="807194" y="299516"/>
                  <a:pt x="840262" y="331810"/>
                  <a:pt x="873579" y="363794"/>
                </a:cubicBezTo>
                <a:cubicBezTo>
                  <a:pt x="1099253" y="580441"/>
                  <a:pt x="911063" y="393114"/>
                  <a:pt x="1012372" y="494423"/>
                </a:cubicBezTo>
                <a:lnTo>
                  <a:pt x="1061357" y="543409"/>
                </a:lnTo>
                <a:cubicBezTo>
                  <a:pt x="1084959" y="567011"/>
                  <a:pt x="1096777" y="580629"/>
                  <a:pt x="1126672" y="600559"/>
                </a:cubicBezTo>
                <a:cubicBezTo>
                  <a:pt x="1144928" y="612730"/>
                  <a:pt x="1165566" y="621045"/>
                  <a:pt x="1183822" y="633216"/>
                </a:cubicBezTo>
                <a:cubicBezTo>
                  <a:pt x="1222780" y="659188"/>
                  <a:pt x="1253703" y="700053"/>
                  <a:pt x="1298122" y="714859"/>
                </a:cubicBezTo>
                <a:cubicBezTo>
                  <a:pt x="1387181" y="744545"/>
                  <a:pt x="1307576" y="715445"/>
                  <a:pt x="1396093" y="755680"/>
                </a:cubicBezTo>
                <a:cubicBezTo>
                  <a:pt x="1409435" y="761744"/>
                  <a:pt x="1423670" y="765735"/>
                  <a:pt x="1436914" y="772009"/>
                </a:cubicBezTo>
                <a:cubicBezTo>
                  <a:pt x="1475411" y="790244"/>
                  <a:pt x="1514687" y="807243"/>
                  <a:pt x="1551214" y="829159"/>
                </a:cubicBezTo>
                <a:cubicBezTo>
                  <a:pt x="1578428" y="845487"/>
                  <a:pt x="1603235" y="866751"/>
                  <a:pt x="1632857" y="878144"/>
                </a:cubicBezTo>
                <a:cubicBezTo>
                  <a:pt x="1709984" y="907808"/>
                  <a:pt x="1792606" y="921672"/>
                  <a:pt x="1869622" y="951623"/>
                </a:cubicBezTo>
                <a:cubicBezTo>
                  <a:pt x="1918608" y="970673"/>
                  <a:pt x="1965589" y="996026"/>
                  <a:pt x="2016579" y="1008773"/>
                </a:cubicBezTo>
                <a:cubicBezTo>
                  <a:pt x="2053636" y="1018037"/>
                  <a:pt x="2092794" y="1014008"/>
                  <a:pt x="2130879" y="1016937"/>
                </a:cubicBezTo>
                <a:lnTo>
                  <a:pt x="2228850" y="1025101"/>
                </a:lnTo>
                <a:cubicBezTo>
                  <a:pt x="2242457" y="1027823"/>
                  <a:pt x="2256006" y="1030854"/>
                  <a:pt x="2269672" y="1033266"/>
                </a:cubicBezTo>
                <a:cubicBezTo>
                  <a:pt x="2302276" y="1039020"/>
                  <a:pt x="2335178" y="1043101"/>
                  <a:pt x="2367643" y="1049594"/>
                </a:cubicBezTo>
                <a:cubicBezTo>
                  <a:pt x="2376082" y="1051282"/>
                  <a:pt x="2383880" y="1055331"/>
                  <a:pt x="2392136" y="1057759"/>
                </a:cubicBezTo>
                <a:cubicBezTo>
                  <a:pt x="2430150" y="1068940"/>
                  <a:pt x="2468116" y="1080332"/>
                  <a:pt x="2506436" y="1090416"/>
                </a:cubicBezTo>
                <a:cubicBezTo>
                  <a:pt x="2544961" y="1100554"/>
                  <a:pt x="2644559" y="1112076"/>
                  <a:pt x="2661557" y="1114909"/>
                </a:cubicBezTo>
                <a:cubicBezTo>
                  <a:pt x="2768311" y="1132701"/>
                  <a:pt x="2572003" y="1112716"/>
                  <a:pt x="2767693" y="1139401"/>
                </a:cubicBezTo>
                <a:cubicBezTo>
                  <a:pt x="2802851" y="1144195"/>
                  <a:pt x="2838450" y="1144844"/>
                  <a:pt x="2873829" y="1147566"/>
                </a:cubicBezTo>
                <a:cubicBezTo>
                  <a:pt x="2887436" y="1150287"/>
                  <a:pt x="2900850" y="1154277"/>
                  <a:pt x="2914650" y="1155730"/>
                </a:cubicBezTo>
                <a:cubicBezTo>
                  <a:pt x="2952637" y="1159729"/>
                  <a:pt x="2991768" y="1155145"/>
                  <a:pt x="3028950" y="1163894"/>
                </a:cubicBezTo>
                <a:cubicBezTo>
                  <a:pt x="3040189" y="1166539"/>
                  <a:pt x="3045279" y="1180223"/>
                  <a:pt x="3053443" y="1188387"/>
                </a:cubicBezTo>
                <a:cubicBezTo>
                  <a:pt x="3042276" y="1225610"/>
                  <a:pt x="3017066" y="1318436"/>
                  <a:pt x="2996293" y="1351673"/>
                </a:cubicBezTo>
                <a:cubicBezTo>
                  <a:pt x="2963056" y="1404853"/>
                  <a:pt x="2947548" y="1433773"/>
                  <a:pt x="2906486" y="1482301"/>
                </a:cubicBezTo>
                <a:cubicBezTo>
                  <a:pt x="2872623" y="1522320"/>
                  <a:pt x="2791570" y="1586457"/>
                  <a:pt x="2759529" y="1604766"/>
                </a:cubicBezTo>
                <a:cubicBezTo>
                  <a:pt x="2634162" y="1676404"/>
                  <a:pt x="2779884" y="1596627"/>
                  <a:pt x="2620736" y="1670080"/>
                </a:cubicBezTo>
                <a:cubicBezTo>
                  <a:pt x="2611827" y="1674192"/>
                  <a:pt x="2605795" y="1684162"/>
                  <a:pt x="2596243" y="1686409"/>
                </a:cubicBezTo>
                <a:cubicBezTo>
                  <a:pt x="2558779" y="1695224"/>
                  <a:pt x="2519906" y="1696410"/>
                  <a:pt x="2481943" y="1702737"/>
                </a:cubicBezTo>
                <a:cubicBezTo>
                  <a:pt x="2384563" y="1718966"/>
                  <a:pt x="2449485" y="1709983"/>
                  <a:pt x="2286000" y="1719066"/>
                </a:cubicBezTo>
                <a:cubicBezTo>
                  <a:pt x="2253343" y="1724509"/>
                  <a:pt x="2220541" y="1729142"/>
                  <a:pt x="2188029" y="1735394"/>
                </a:cubicBezTo>
                <a:cubicBezTo>
                  <a:pt x="2149765" y="1742752"/>
                  <a:pt x="2112101" y="1753115"/>
                  <a:pt x="2073729" y="1759887"/>
                </a:cubicBezTo>
                <a:cubicBezTo>
                  <a:pt x="2019529" y="1769452"/>
                  <a:pt x="1964071" y="1772004"/>
                  <a:pt x="1910443" y="1784380"/>
                </a:cubicBezTo>
                <a:cubicBezTo>
                  <a:pt x="1875064" y="1792544"/>
                  <a:pt x="1840479" y="1805728"/>
                  <a:pt x="1804307" y="1808873"/>
                </a:cubicBezTo>
                <a:cubicBezTo>
                  <a:pt x="1714797" y="1816656"/>
                  <a:pt x="1624693" y="1814316"/>
                  <a:pt x="1534886" y="1817037"/>
                </a:cubicBezTo>
                <a:cubicBezTo>
                  <a:pt x="1496786" y="1819758"/>
                  <a:pt x="1457980" y="1832991"/>
                  <a:pt x="1420586" y="1825201"/>
                </a:cubicBezTo>
                <a:cubicBezTo>
                  <a:pt x="1384677" y="1817720"/>
                  <a:pt x="1326665" y="1761913"/>
                  <a:pt x="1289957" y="1743559"/>
                </a:cubicBezTo>
                <a:cubicBezTo>
                  <a:pt x="1279921" y="1738541"/>
                  <a:pt x="1267718" y="1739561"/>
                  <a:pt x="1257300" y="1735394"/>
                </a:cubicBezTo>
                <a:cubicBezTo>
                  <a:pt x="1226769" y="1723181"/>
                  <a:pt x="1197899" y="1707093"/>
                  <a:pt x="1167493" y="1694573"/>
                </a:cubicBezTo>
                <a:cubicBezTo>
                  <a:pt x="1151577" y="1688020"/>
                  <a:pt x="1133902" y="1685941"/>
                  <a:pt x="1118507" y="1678244"/>
                </a:cubicBezTo>
                <a:cubicBezTo>
                  <a:pt x="1079258" y="1658620"/>
                  <a:pt x="1045837" y="1626807"/>
                  <a:pt x="1004207" y="1612930"/>
                </a:cubicBezTo>
                <a:cubicBezTo>
                  <a:pt x="909914" y="1581499"/>
                  <a:pt x="953145" y="1601246"/>
                  <a:pt x="873579" y="1555780"/>
                </a:cubicBezTo>
                <a:cubicBezTo>
                  <a:pt x="865415" y="1544894"/>
                  <a:pt x="860408" y="1530671"/>
                  <a:pt x="849086" y="1523123"/>
                </a:cubicBezTo>
                <a:cubicBezTo>
                  <a:pt x="826784" y="1508255"/>
                  <a:pt x="799580" y="1502453"/>
                  <a:pt x="775607" y="1490466"/>
                </a:cubicBezTo>
                <a:cubicBezTo>
                  <a:pt x="761414" y="1483369"/>
                  <a:pt x="748134" y="1474554"/>
                  <a:pt x="734786" y="1465973"/>
                </a:cubicBezTo>
                <a:cubicBezTo>
                  <a:pt x="509246" y="1320982"/>
                  <a:pt x="862469" y="1546675"/>
                  <a:pt x="555172" y="1327180"/>
                </a:cubicBezTo>
                <a:cubicBezTo>
                  <a:pt x="536122" y="1313573"/>
                  <a:pt x="515279" y="1302178"/>
                  <a:pt x="498022" y="1286359"/>
                </a:cubicBezTo>
                <a:cubicBezTo>
                  <a:pt x="482354" y="1271996"/>
                  <a:pt x="471768" y="1252851"/>
                  <a:pt x="457200" y="1237373"/>
                </a:cubicBezTo>
                <a:cubicBezTo>
                  <a:pt x="428185" y="1206544"/>
                  <a:pt x="392794" y="1181434"/>
                  <a:pt x="367393" y="1147566"/>
                </a:cubicBezTo>
                <a:cubicBezTo>
                  <a:pt x="351064" y="1125794"/>
                  <a:pt x="333825" y="1104677"/>
                  <a:pt x="318407" y="1082251"/>
                </a:cubicBezTo>
                <a:cubicBezTo>
                  <a:pt x="283830" y="1031956"/>
                  <a:pt x="252668" y="974508"/>
                  <a:pt x="228600" y="918966"/>
                </a:cubicBezTo>
                <a:cubicBezTo>
                  <a:pt x="74680" y="563767"/>
                  <a:pt x="233298" y="920608"/>
                  <a:pt x="146957" y="690366"/>
                </a:cubicBezTo>
                <a:cubicBezTo>
                  <a:pt x="140547" y="673272"/>
                  <a:pt x="129878" y="658063"/>
                  <a:pt x="122464" y="641380"/>
                </a:cubicBezTo>
                <a:cubicBezTo>
                  <a:pt x="118969" y="633516"/>
                  <a:pt x="117690" y="624797"/>
                  <a:pt x="114300" y="616887"/>
                </a:cubicBezTo>
                <a:cubicBezTo>
                  <a:pt x="109506" y="605701"/>
                  <a:pt x="101821" y="595776"/>
                  <a:pt x="97972" y="584230"/>
                </a:cubicBezTo>
                <a:cubicBezTo>
                  <a:pt x="90875" y="562940"/>
                  <a:pt x="87086" y="540687"/>
                  <a:pt x="81643" y="518916"/>
                </a:cubicBezTo>
                <a:cubicBezTo>
                  <a:pt x="78922" y="488980"/>
                  <a:pt x="80441" y="458351"/>
                  <a:pt x="73479" y="429109"/>
                </a:cubicBezTo>
                <a:cubicBezTo>
                  <a:pt x="45429" y="311297"/>
                  <a:pt x="47800" y="383546"/>
                  <a:pt x="32657" y="322973"/>
                </a:cubicBezTo>
                <a:cubicBezTo>
                  <a:pt x="29291" y="309511"/>
                  <a:pt x="27503" y="295697"/>
                  <a:pt x="24493" y="282151"/>
                </a:cubicBezTo>
                <a:cubicBezTo>
                  <a:pt x="22059" y="271198"/>
                  <a:pt x="18852" y="260427"/>
                  <a:pt x="16329" y="249494"/>
                </a:cubicBezTo>
                <a:cubicBezTo>
                  <a:pt x="10687" y="225046"/>
                  <a:pt x="5443" y="200509"/>
                  <a:pt x="0" y="176016"/>
                </a:cubicBezTo>
                <a:lnTo>
                  <a:pt x="89807" y="143359"/>
                </a:lnTo>
                <a:cubicBezTo>
                  <a:pt x="103529" y="138213"/>
                  <a:pt x="116907" y="132176"/>
                  <a:pt x="130629" y="127030"/>
                </a:cubicBezTo>
                <a:cubicBezTo>
                  <a:pt x="138687" y="124008"/>
                  <a:pt x="147212" y="122256"/>
                  <a:pt x="155122" y="118866"/>
                </a:cubicBezTo>
                <a:cubicBezTo>
                  <a:pt x="166309" y="114072"/>
                  <a:pt x="177212" y="108575"/>
                  <a:pt x="187779" y="102537"/>
                </a:cubicBezTo>
                <a:cubicBezTo>
                  <a:pt x="196298" y="97669"/>
                  <a:pt x="203253" y="90074"/>
                  <a:pt x="212272" y="86209"/>
                </a:cubicBezTo>
                <a:cubicBezTo>
                  <a:pt x="222585" y="81789"/>
                  <a:pt x="234511" y="82211"/>
                  <a:pt x="244929" y="78044"/>
                </a:cubicBezTo>
                <a:cubicBezTo>
                  <a:pt x="368000" y="28814"/>
                  <a:pt x="243621" y="74615"/>
                  <a:pt x="318407" y="37223"/>
                </a:cubicBezTo>
                <a:cubicBezTo>
                  <a:pt x="338505" y="27175"/>
                  <a:pt x="373075" y="24030"/>
                  <a:pt x="391886" y="20894"/>
                </a:cubicBezTo>
                <a:cubicBezTo>
                  <a:pt x="451537" y="-4671"/>
                  <a:pt x="443593" y="-2238"/>
                  <a:pt x="465364" y="456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62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140B0CE-06C2-F5E5-E72D-D6A31906D88F}"/>
              </a:ext>
            </a:extLst>
          </p:cNvPr>
          <p:cNvSpPr>
            <a:spLocks noGrp="1"/>
          </p:cNvSpPr>
          <p:nvPr>
            <p:ph type="title"/>
          </p:nvPr>
        </p:nvSpPr>
        <p:spPr/>
        <p:txBody>
          <a:bodyPr>
            <a:normAutofit/>
          </a:bodyPr>
          <a:lstStyle/>
          <a:p>
            <a:r>
              <a:rPr lang="ja-JP" altLang="en-US" sz="1800" dirty="0"/>
              <a:t>自動追跡</a:t>
            </a:r>
            <a:r>
              <a:rPr kumimoji="1" lang="ja-JP" altLang="en-US" sz="1800" dirty="0"/>
              <a:t>の有効性の確認</a:t>
            </a:r>
          </a:p>
        </p:txBody>
      </p:sp>
      <p:sp>
        <p:nvSpPr>
          <p:cNvPr id="6" name="コンテンツ プレースホルダー 1">
            <a:extLst>
              <a:ext uri="{FF2B5EF4-FFF2-40B4-BE49-F238E27FC236}">
                <a16:creationId xmlns:a16="http://schemas.microsoft.com/office/drawing/2014/main" id="{D7372E4C-6762-78E7-2B31-B15FF1E55719}"/>
              </a:ext>
            </a:extLst>
          </p:cNvPr>
          <p:cNvSpPr txBox="1">
            <a:spLocks/>
          </p:cNvSpPr>
          <p:nvPr/>
        </p:nvSpPr>
        <p:spPr>
          <a:xfrm>
            <a:off x="302519" y="1372774"/>
            <a:ext cx="5305785" cy="463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ひまわり</a:t>
            </a:r>
            <a:r>
              <a:rPr lang="en-US" altLang="ja-JP" sz="1800" dirty="0">
                <a:latin typeface="メイリオ" panose="020B0604030504040204" pitchFamily="50" charset="-128"/>
                <a:ea typeface="メイリオ" panose="020B0604030504040204" pitchFamily="50" charset="-128"/>
              </a:rPr>
              <a:t>8</a:t>
            </a:r>
            <a:r>
              <a:rPr lang="ja-JP" altLang="en-US" sz="1800" dirty="0">
                <a:latin typeface="メイリオ" panose="020B0604030504040204" pitchFamily="50" charset="-128"/>
                <a:ea typeface="メイリオ" panose="020B0604030504040204" pitchFamily="50" charset="-128"/>
              </a:rPr>
              <a:t>号の可視画像，気象庁地上天気図</a:t>
            </a:r>
          </a:p>
        </p:txBody>
      </p:sp>
      <p:sp>
        <p:nvSpPr>
          <p:cNvPr id="8" name="コンテンツ プレースホルダー 1">
            <a:extLst>
              <a:ext uri="{FF2B5EF4-FFF2-40B4-BE49-F238E27FC236}">
                <a16:creationId xmlns:a16="http://schemas.microsoft.com/office/drawing/2014/main" id="{8B4A72FF-8DC9-CBB2-AA84-E79298A1E790}"/>
              </a:ext>
            </a:extLst>
          </p:cNvPr>
          <p:cNvSpPr txBox="1">
            <a:spLocks/>
          </p:cNvSpPr>
          <p:nvPr/>
        </p:nvSpPr>
        <p:spPr>
          <a:xfrm>
            <a:off x="302519" y="978535"/>
            <a:ext cx="4217599" cy="463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latin typeface="メイリオ" panose="020B0604030504040204" pitchFamily="50" charset="-128"/>
                <a:ea typeface="メイリオ" panose="020B0604030504040204" pitchFamily="50" charset="-128"/>
              </a:rPr>
              <a:t>2022</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月　</a:t>
            </a:r>
            <a:r>
              <a:rPr lang="en-US" altLang="ja-JP" sz="1800" dirty="0">
                <a:latin typeface="メイリオ" panose="020B0604030504040204" pitchFamily="50" charset="-128"/>
                <a:ea typeface="メイリオ" panose="020B0604030504040204" pitchFamily="50" charset="-128"/>
              </a:rPr>
              <a:t>8</a:t>
            </a:r>
            <a:r>
              <a:rPr lang="ja-JP" altLang="en-US" sz="1800" dirty="0">
                <a:latin typeface="メイリオ" panose="020B0604030504040204" pitchFamily="50" charset="-128"/>
                <a:ea typeface="メイリオ" panose="020B0604030504040204" pitchFamily="50" charset="-128"/>
              </a:rPr>
              <a:t>時～</a:t>
            </a:r>
            <a:r>
              <a:rPr lang="en-US" altLang="ja-JP" sz="1800" dirty="0">
                <a:latin typeface="メイリオ" panose="020B0604030504040204" pitchFamily="50" charset="-128"/>
                <a:ea typeface="メイリオ" panose="020B0604030504040204" pitchFamily="50" charset="-128"/>
              </a:rPr>
              <a:t>16</a:t>
            </a:r>
            <a:r>
              <a:rPr lang="ja-JP" altLang="en-US" sz="1800" dirty="0">
                <a:latin typeface="メイリオ" panose="020B0604030504040204" pitchFamily="50" charset="-128"/>
                <a:ea typeface="メイリオ" panose="020B0604030504040204" pitchFamily="50" charset="-128"/>
              </a:rPr>
              <a:t>時</a:t>
            </a:r>
          </a:p>
        </p:txBody>
      </p:sp>
      <p:graphicFrame>
        <p:nvGraphicFramePr>
          <p:cNvPr id="2" name="表 6">
            <a:extLst>
              <a:ext uri="{FF2B5EF4-FFF2-40B4-BE49-F238E27FC236}">
                <a16:creationId xmlns:a16="http://schemas.microsoft.com/office/drawing/2014/main" id="{3374B03E-318E-D340-030B-3D09187726F4}"/>
              </a:ext>
            </a:extLst>
          </p:cNvPr>
          <p:cNvGraphicFramePr>
            <a:graphicFrameLocks noGrp="1"/>
          </p:cNvGraphicFramePr>
          <p:nvPr>
            <p:extLst>
              <p:ext uri="{D42A27DB-BD31-4B8C-83A1-F6EECF244321}">
                <p14:modId xmlns:p14="http://schemas.microsoft.com/office/powerpoint/2010/main" val="2173513976"/>
              </p:ext>
            </p:extLst>
          </p:nvPr>
        </p:nvGraphicFramePr>
        <p:xfrm>
          <a:off x="215132" y="2173070"/>
          <a:ext cx="8703129" cy="2511859"/>
        </p:xfrm>
        <a:graphic>
          <a:graphicData uri="http://schemas.openxmlformats.org/drawingml/2006/table">
            <a:tbl>
              <a:tblPr firstRow="1" bandRow="1">
                <a:tableStyleId>{5C22544A-7EE6-4342-B048-85BDC9FD1C3A}</a:tableStyleId>
              </a:tblPr>
              <a:tblGrid>
                <a:gridCol w="5554369">
                  <a:extLst>
                    <a:ext uri="{9D8B030D-6E8A-4147-A177-3AD203B41FA5}">
                      <a16:colId xmlns:a16="http://schemas.microsoft.com/office/drawing/2014/main" val="2199931522"/>
                    </a:ext>
                  </a:extLst>
                </a:gridCol>
                <a:gridCol w="3148760">
                  <a:extLst>
                    <a:ext uri="{9D8B030D-6E8A-4147-A177-3AD203B41FA5}">
                      <a16:colId xmlns:a16="http://schemas.microsoft.com/office/drawing/2014/main" val="154667194"/>
                    </a:ext>
                  </a:extLst>
                </a:gridCol>
              </a:tblGrid>
              <a:tr h="478564">
                <a:tc>
                  <a:txBody>
                    <a:bodyPr/>
                    <a:lstStyle/>
                    <a:p>
                      <a:pPr algn="ctr"/>
                      <a:r>
                        <a:rPr kumimoji="1" lang="ja-JP" altLang="en-US" b="1" dirty="0">
                          <a:solidFill>
                            <a:schemeClr val="bg1"/>
                          </a:solidFill>
                        </a:rPr>
                        <a:t>可視画像・天気図より「低気圧」が確認できた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sz="2000" b="1" dirty="0">
                          <a:solidFill>
                            <a:schemeClr val="bg1"/>
                          </a:solidFill>
                        </a:rPr>
                        <a:t>全</a:t>
                      </a:r>
                      <a:r>
                        <a:rPr kumimoji="1" lang="en-US" altLang="ja-JP" sz="2000" b="1" dirty="0">
                          <a:solidFill>
                            <a:schemeClr val="bg1"/>
                          </a:solidFill>
                        </a:rPr>
                        <a:t>13</a:t>
                      </a:r>
                      <a:r>
                        <a:rPr kumimoji="1" lang="ja-JP" altLang="en-US" sz="2000" b="1" dirty="0">
                          <a:solidFill>
                            <a:schemeClr val="bg1"/>
                          </a:solidFill>
                        </a:rPr>
                        <a:t>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222877118"/>
                  </a:ext>
                </a:extLst>
              </a:tr>
              <a:tr h="489141">
                <a:tc>
                  <a:txBody>
                    <a:bodyPr/>
                    <a:lstStyle/>
                    <a:p>
                      <a:pPr algn="ctr"/>
                      <a:r>
                        <a:rPr kumimoji="1" lang="ja-JP" altLang="en-US" sz="2000" b="1">
                          <a:solidFill>
                            <a:schemeClr val="tx1"/>
                          </a:solidFill>
                        </a:rPr>
                        <a:t>自動追跡</a:t>
                      </a:r>
                      <a:r>
                        <a:rPr kumimoji="1" lang="ja-JP" altLang="en-US" sz="2000" b="1" dirty="0">
                          <a:solidFill>
                            <a:schemeClr val="tx1"/>
                          </a:solidFill>
                        </a:rPr>
                        <a:t>された</a:t>
                      </a:r>
                      <a:endParaRPr kumimoji="1" lang="en-US" altLang="ja-JP"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rPr>
                        <a:t>11</a:t>
                      </a:r>
                      <a:r>
                        <a:rPr kumimoji="1" lang="ja-JP" altLang="en-US" sz="2000" b="1" dirty="0">
                          <a:solidFill>
                            <a:schemeClr val="tx1"/>
                          </a:solidFill>
                        </a:rPr>
                        <a:t>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66595"/>
                  </a:ext>
                </a:extLst>
              </a:tr>
              <a:tr h="514718">
                <a:tc>
                  <a:txBody>
                    <a:bodyPr/>
                    <a:lstStyle/>
                    <a:p>
                      <a:pPr algn="ctr"/>
                      <a:r>
                        <a:rPr kumimoji="1" lang="ja-JP" altLang="en-US" sz="2000" b="1" dirty="0">
                          <a:solidFill>
                            <a:schemeClr val="tx1"/>
                          </a:solidFill>
                        </a:rPr>
                        <a:t>小低気圧であった</a:t>
                      </a:r>
                      <a:endParaRPr kumimoji="1" lang="en-US" altLang="ja-JP"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rPr>
                        <a:t>7</a:t>
                      </a:r>
                      <a:r>
                        <a:rPr kumimoji="1" lang="ja-JP" altLang="en-US" sz="2000" b="1" dirty="0">
                          <a:solidFill>
                            <a:schemeClr val="tx1"/>
                          </a:solidFill>
                        </a:rPr>
                        <a:t>事例 </a:t>
                      </a:r>
                      <a:r>
                        <a:rPr kumimoji="1" lang="en-US" altLang="ja-JP" sz="2000" b="1" dirty="0">
                          <a:solidFill>
                            <a:schemeClr val="tx1"/>
                          </a:solidFill>
                        </a:rPr>
                        <a:t>/ 11</a:t>
                      </a:r>
                      <a:r>
                        <a:rPr kumimoji="1" lang="ja-JP" altLang="en-US" sz="2000" b="1" dirty="0">
                          <a:solidFill>
                            <a:schemeClr val="tx1"/>
                          </a:solidFill>
                        </a:rPr>
                        <a:t>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398332"/>
                  </a:ext>
                </a:extLst>
              </a:tr>
              <a:tr h="514718">
                <a:tc>
                  <a:txBody>
                    <a:bodyPr/>
                    <a:lstStyle/>
                    <a:p>
                      <a:pPr algn="ctr"/>
                      <a:r>
                        <a:rPr kumimoji="1" lang="ja-JP" altLang="en-US" sz="2000" b="1" dirty="0">
                          <a:solidFill>
                            <a:schemeClr val="tx1"/>
                          </a:solidFill>
                        </a:rPr>
                        <a:t>小低気圧でなかった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rPr>
                        <a:t>4</a:t>
                      </a:r>
                      <a:r>
                        <a:rPr kumimoji="1" lang="ja-JP" altLang="en-US" sz="2000" b="1" dirty="0">
                          <a:solidFill>
                            <a:schemeClr val="tx1"/>
                          </a:solidFill>
                        </a:rPr>
                        <a:t>事例 </a:t>
                      </a:r>
                      <a:r>
                        <a:rPr kumimoji="1" lang="en-US" altLang="ja-JP" sz="2000" b="1" dirty="0">
                          <a:solidFill>
                            <a:schemeClr val="tx1"/>
                          </a:solidFill>
                        </a:rPr>
                        <a:t>/ 11</a:t>
                      </a:r>
                      <a:r>
                        <a:rPr kumimoji="1" lang="ja-JP" altLang="en-US" sz="2000" b="1" dirty="0">
                          <a:solidFill>
                            <a:schemeClr val="tx1"/>
                          </a:solidFill>
                        </a:rPr>
                        <a:t>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405923"/>
                  </a:ext>
                </a:extLst>
              </a:tr>
              <a:tr h="514718">
                <a:tc>
                  <a:txBody>
                    <a:bodyPr/>
                    <a:lstStyle/>
                    <a:p>
                      <a:pPr algn="ctr"/>
                      <a:r>
                        <a:rPr kumimoji="1" lang="ja-JP" altLang="en-US" sz="2000" b="1" dirty="0">
                          <a:solidFill>
                            <a:schemeClr val="tx1"/>
                          </a:solidFill>
                        </a:rPr>
                        <a:t>小低気圧を自動追跡しなかった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rPr>
                        <a:t>2</a:t>
                      </a:r>
                      <a:r>
                        <a:rPr kumimoji="1" lang="ja-JP" altLang="en-US" sz="2000" b="1" dirty="0">
                          <a:solidFill>
                            <a:schemeClr val="tx1"/>
                          </a:solidFill>
                        </a:rPr>
                        <a:t>事例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127497"/>
                  </a:ext>
                </a:extLst>
              </a:tr>
            </a:tbl>
          </a:graphicData>
        </a:graphic>
      </p:graphicFrame>
      <p:sp>
        <p:nvSpPr>
          <p:cNvPr id="4" name="コンテンツ プレースホルダー 1">
            <a:extLst>
              <a:ext uri="{FF2B5EF4-FFF2-40B4-BE49-F238E27FC236}">
                <a16:creationId xmlns:a16="http://schemas.microsoft.com/office/drawing/2014/main" id="{14A3867B-0BDB-49AF-E29F-EE00C9EBABF1}"/>
              </a:ext>
            </a:extLst>
          </p:cNvPr>
          <p:cNvSpPr txBox="1">
            <a:spLocks/>
          </p:cNvSpPr>
          <p:nvPr/>
        </p:nvSpPr>
        <p:spPr>
          <a:xfrm>
            <a:off x="422772" y="4974927"/>
            <a:ext cx="8599251" cy="389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自動追跡されたが可視画像・天気図より低気圧を確認できなかった事例　</a:t>
            </a:r>
            <a:r>
              <a:rPr lang="en-US" altLang="ja-JP" sz="1800" dirty="0">
                <a:latin typeface="メイリオ" panose="020B0604030504040204" pitchFamily="50" charset="-128"/>
                <a:ea typeface="メイリオ" panose="020B0604030504040204" pitchFamily="50" charset="-128"/>
              </a:rPr>
              <a:t>9</a:t>
            </a:r>
            <a:r>
              <a:rPr lang="ja-JP" altLang="en-US" sz="1800" dirty="0">
                <a:latin typeface="メイリオ" panose="020B0604030504040204" pitchFamily="50" charset="-128"/>
                <a:ea typeface="メイリオ" panose="020B0604030504040204" pitchFamily="50" charset="-128"/>
              </a:rPr>
              <a:t>事例</a:t>
            </a:r>
          </a:p>
        </p:txBody>
      </p:sp>
    </p:spTree>
    <p:extLst>
      <p:ext uri="{BB962C8B-B14F-4D97-AF65-F5344CB8AC3E}">
        <p14:creationId xmlns:p14="http://schemas.microsoft.com/office/powerpoint/2010/main" val="200860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C70F508-11AA-57CC-56B0-3EFCF6944A45}"/>
              </a:ext>
            </a:extLst>
          </p:cNvPr>
          <p:cNvSpPr>
            <a:spLocks noGrp="1"/>
          </p:cNvSpPr>
          <p:nvPr>
            <p:ph type="title"/>
          </p:nvPr>
        </p:nvSpPr>
        <p:spPr/>
        <p:txBody>
          <a:bodyPr/>
          <a:lstStyle/>
          <a:p>
            <a:r>
              <a:rPr lang="ja-JP" altLang="en-US" sz="1800" dirty="0"/>
              <a:t>小低気圧の存在頻度　小低気圧の最大の大きさによって分類　</a:t>
            </a:r>
            <a:endParaRPr kumimoji="1" lang="ja-JP" altLang="en-US" dirty="0"/>
          </a:p>
        </p:txBody>
      </p:sp>
      <p:pic>
        <p:nvPicPr>
          <p:cNvPr id="7" name="図 6" descr="ダイアグラム&#10;&#10;自動的に生成された説明">
            <a:extLst>
              <a:ext uri="{FF2B5EF4-FFF2-40B4-BE49-F238E27FC236}">
                <a16:creationId xmlns:a16="http://schemas.microsoft.com/office/drawing/2014/main" id="{506BF7D1-DC28-9A7B-7C0E-1444377045F6}"/>
              </a:ext>
            </a:extLst>
          </p:cNvPr>
          <p:cNvPicPr>
            <a:picLocks noChangeAspect="1"/>
          </p:cNvPicPr>
          <p:nvPr/>
        </p:nvPicPr>
        <p:blipFill rotWithShape="1">
          <a:blip r:embed="rId3">
            <a:extLst>
              <a:ext uri="{28A0092B-C50C-407E-A947-70E740481C1C}">
                <a14:useLocalDpi xmlns:a14="http://schemas.microsoft.com/office/drawing/2010/main" val="0"/>
              </a:ext>
            </a:extLst>
          </a:blip>
          <a:srcRect l="13642" t="10938" r="10416" b="5941"/>
          <a:stretch/>
        </p:blipFill>
        <p:spPr>
          <a:xfrm>
            <a:off x="3104981" y="881661"/>
            <a:ext cx="2969874" cy="2437989"/>
          </a:xfrm>
          <a:prstGeom prst="rect">
            <a:avLst/>
          </a:prstGeom>
        </p:spPr>
      </p:pic>
      <p:sp>
        <p:nvSpPr>
          <p:cNvPr id="9" name="四角形: 角を丸くする 8">
            <a:extLst>
              <a:ext uri="{FF2B5EF4-FFF2-40B4-BE49-F238E27FC236}">
                <a16:creationId xmlns:a16="http://schemas.microsoft.com/office/drawing/2014/main" id="{943BCF48-7461-DECD-7BA9-F05983EF058B}"/>
              </a:ext>
            </a:extLst>
          </p:cNvPr>
          <p:cNvSpPr/>
          <p:nvPr/>
        </p:nvSpPr>
        <p:spPr>
          <a:xfrm>
            <a:off x="5926837" y="3927133"/>
            <a:ext cx="3147832" cy="1797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1">
            <a:extLst>
              <a:ext uri="{FF2B5EF4-FFF2-40B4-BE49-F238E27FC236}">
                <a16:creationId xmlns:a16="http://schemas.microsoft.com/office/drawing/2014/main" id="{4FDE166B-4D7F-3C98-B802-863E63D31312}"/>
              </a:ext>
            </a:extLst>
          </p:cNvPr>
          <p:cNvSpPr txBox="1">
            <a:spLocks/>
          </p:cNvSpPr>
          <p:nvPr/>
        </p:nvSpPr>
        <p:spPr>
          <a:xfrm>
            <a:off x="6342242" y="563361"/>
            <a:ext cx="1642429" cy="39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全ての小低気圧</a:t>
            </a:r>
            <a:endParaRPr lang="en-US" altLang="ja-JP" sz="1600" dirty="0">
              <a:latin typeface="メイリオ" panose="020B0604030504040204" pitchFamily="50" charset="-128"/>
              <a:ea typeface="メイリオ" panose="020B0604030504040204" pitchFamily="50" charset="-128"/>
            </a:endParaRPr>
          </a:p>
        </p:txBody>
      </p:sp>
      <p:sp>
        <p:nvSpPr>
          <p:cNvPr id="13" name="コンテンツ プレースホルダー 1">
            <a:extLst>
              <a:ext uri="{FF2B5EF4-FFF2-40B4-BE49-F238E27FC236}">
                <a16:creationId xmlns:a16="http://schemas.microsoft.com/office/drawing/2014/main" id="{0898B2B3-0BD4-4AA7-229D-7F9C2ABF7550}"/>
              </a:ext>
            </a:extLst>
          </p:cNvPr>
          <p:cNvSpPr txBox="1">
            <a:spLocks/>
          </p:cNvSpPr>
          <p:nvPr/>
        </p:nvSpPr>
        <p:spPr>
          <a:xfrm>
            <a:off x="288052" y="548795"/>
            <a:ext cx="2615991" cy="392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a:latin typeface="メイリオ" panose="020B0604030504040204" pitchFamily="50" charset="-128"/>
                <a:ea typeface="メイリオ" panose="020B0604030504040204" pitchFamily="50" charset="-128"/>
              </a:rPr>
              <a:t>水平スケール</a:t>
            </a:r>
            <a:r>
              <a:rPr lang="en-US" altLang="ja-JP" sz="1600">
                <a:latin typeface="メイリオ" panose="020B0604030504040204" pitchFamily="50" charset="-128"/>
                <a:ea typeface="メイリオ" panose="020B0604030504040204" pitchFamily="50" charset="-128"/>
              </a:rPr>
              <a:t>200km</a:t>
            </a:r>
            <a:r>
              <a:rPr lang="ja-JP" altLang="en-US" sz="1600">
                <a:latin typeface="メイリオ" panose="020B0604030504040204" pitchFamily="50" charset="-128"/>
                <a:ea typeface="メイリオ" panose="020B0604030504040204" pitchFamily="50" charset="-128"/>
              </a:rPr>
              <a:t>以下</a:t>
            </a:r>
            <a:endParaRPr lang="en-US" altLang="ja-JP" sz="1600">
              <a:latin typeface="メイリオ" panose="020B0604030504040204" pitchFamily="50" charset="-128"/>
              <a:ea typeface="メイリオ" panose="020B0604030504040204" pitchFamily="50" charset="-128"/>
            </a:endParaRPr>
          </a:p>
        </p:txBody>
      </p:sp>
      <p:sp>
        <p:nvSpPr>
          <p:cNvPr id="14" name="コンテンツ プレースホルダー 1">
            <a:extLst>
              <a:ext uri="{FF2B5EF4-FFF2-40B4-BE49-F238E27FC236}">
                <a16:creationId xmlns:a16="http://schemas.microsoft.com/office/drawing/2014/main" id="{358C3658-6139-7D5A-3393-DF17EB97A857}"/>
              </a:ext>
            </a:extLst>
          </p:cNvPr>
          <p:cNvSpPr txBox="1">
            <a:spLocks/>
          </p:cNvSpPr>
          <p:nvPr/>
        </p:nvSpPr>
        <p:spPr>
          <a:xfrm>
            <a:off x="3155108" y="563361"/>
            <a:ext cx="3033238" cy="3635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a:latin typeface="メイリオ" panose="020B0604030504040204" pitchFamily="50" charset="-128"/>
                <a:ea typeface="メイリオ" panose="020B0604030504040204" pitchFamily="50" charset="-128"/>
              </a:rPr>
              <a:t>200km</a:t>
            </a:r>
            <a:r>
              <a:rPr lang="ja-JP" altLang="en-US" sz="1600">
                <a:latin typeface="メイリオ" panose="020B0604030504040204" pitchFamily="50" charset="-128"/>
                <a:ea typeface="メイリオ" panose="020B0604030504040204" pitchFamily="50" charset="-128"/>
              </a:rPr>
              <a:t>より大きく，</a:t>
            </a:r>
            <a:r>
              <a:rPr lang="en-US" altLang="ja-JP" sz="1600">
                <a:latin typeface="メイリオ" panose="020B0604030504040204" pitchFamily="50" charset="-128"/>
                <a:ea typeface="メイリオ" panose="020B0604030504040204" pitchFamily="50" charset="-128"/>
              </a:rPr>
              <a:t>400km</a:t>
            </a:r>
            <a:r>
              <a:rPr lang="ja-JP" altLang="en-US" sz="1600">
                <a:latin typeface="メイリオ" panose="020B0604030504040204" pitchFamily="50" charset="-128"/>
                <a:ea typeface="メイリオ" panose="020B0604030504040204" pitchFamily="50" charset="-128"/>
              </a:rPr>
              <a:t>以下</a:t>
            </a:r>
            <a:endParaRPr lang="en-US" altLang="ja-JP" sz="1600">
              <a:latin typeface="メイリオ" panose="020B0604030504040204" pitchFamily="50" charset="-128"/>
              <a:ea typeface="メイリオ" panose="020B0604030504040204" pitchFamily="50" charset="-128"/>
            </a:endParaRPr>
          </a:p>
        </p:txBody>
      </p:sp>
      <p:sp>
        <p:nvSpPr>
          <p:cNvPr id="15" name="コンテンツ プレースホルダー 1">
            <a:extLst>
              <a:ext uri="{FF2B5EF4-FFF2-40B4-BE49-F238E27FC236}">
                <a16:creationId xmlns:a16="http://schemas.microsoft.com/office/drawing/2014/main" id="{418D58BF-0CB4-9242-74BE-ADA2EC07BAEF}"/>
              </a:ext>
            </a:extLst>
          </p:cNvPr>
          <p:cNvSpPr txBox="1">
            <a:spLocks/>
          </p:cNvSpPr>
          <p:nvPr/>
        </p:nvSpPr>
        <p:spPr>
          <a:xfrm>
            <a:off x="65885" y="3482694"/>
            <a:ext cx="3083322" cy="44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メイリオ" panose="020B0604030504040204" pitchFamily="50" charset="-128"/>
                <a:ea typeface="メイリオ" panose="020B0604030504040204" pitchFamily="50" charset="-128"/>
              </a:rPr>
              <a:t>400km</a:t>
            </a:r>
            <a:r>
              <a:rPr lang="ja-JP" altLang="en-US" sz="1600" dirty="0">
                <a:latin typeface="メイリオ" panose="020B0604030504040204" pitchFamily="50" charset="-128"/>
                <a:ea typeface="メイリオ" panose="020B0604030504040204" pitchFamily="50" charset="-128"/>
              </a:rPr>
              <a:t>より大きく</a:t>
            </a:r>
            <a:r>
              <a:rPr lang="en-US" altLang="ja-JP" sz="1600" dirty="0">
                <a:latin typeface="メイリオ" panose="020B0604030504040204" pitchFamily="50" charset="-128"/>
                <a:ea typeface="メイリオ" panose="020B0604030504040204" pitchFamily="50" charset="-128"/>
              </a:rPr>
              <a:t>800km</a:t>
            </a:r>
            <a:r>
              <a:rPr lang="ja-JP" altLang="en-US" sz="1600" dirty="0">
                <a:latin typeface="メイリオ" panose="020B0604030504040204" pitchFamily="50" charset="-128"/>
                <a:ea typeface="メイリオ" panose="020B0604030504040204" pitchFamily="50" charset="-128"/>
              </a:rPr>
              <a:t>未満</a:t>
            </a:r>
            <a:endParaRPr lang="en-US" altLang="ja-JP" sz="1600" dirty="0">
              <a:latin typeface="メイリオ" panose="020B0604030504040204" pitchFamily="50" charset="-128"/>
              <a:ea typeface="メイリオ" panose="020B0604030504040204" pitchFamily="50" charset="-128"/>
            </a:endParaRPr>
          </a:p>
        </p:txBody>
      </p:sp>
      <p:sp>
        <p:nvSpPr>
          <p:cNvPr id="16" name="コンテンツ プレースホルダー 1">
            <a:extLst>
              <a:ext uri="{FF2B5EF4-FFF2-40B4-BE49-F238E27FC236}">
                <a16:creationId xmlns:a16="http://schemas.microsoft.com/office/drawing/2014/main" id="{591AD226-FF94-A99F-4DD9-9392555DCDDC}"/>
              </a:ext>
            </a:extLst>
          </p:cNvPr>
          <p:cNvSpPr txBox="1">
            <a:spLocks/>
          </p:cNvSpPr>
          <p:nvPr/>
        </p:nvSpPr>
        <p:spPr>
          <a:xfrm>
            <a:off x="3125180" y="3480878"/>
            <a:ext cx="3083322" cy="44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a:latin typeface="メイリオ" panose="020B0604030504040204" pitchFamily="50" charset="-128"/>
                <a:ea typeface="メイリオ" panose="020B0604030504040204" pitchFamily="50" charset="-128"/>
              </a:rPr>
              <a:t>水平スケール</a:t>
            </a:r>
            <a:r>
              <a:rPr lang="en-US" altLang="ja-JP" sz="1600">
                <a:latin typeface="メイリオ" panose="020B0604030504040204" pitchFamily="50" charset="-128"/>
                <a:ea typeface="メイリオ" panose="020B0604030504040204" pitchFamily="50" charset="-128"/>
              </a:rPr>
              <a:t>800km</a:t>
            </a:r>
            <a:r>
              <a:rPr lang="ja-JP" altLang="en-US" sz="1600">
                <a:latin typeface="メイリオ" panose="020B0604030504040204" pitchFamily="50" charset="-128"/>
                <a:ea typeface="メイリオ" panose="020B0604030504040204" pitchFamily="50" charset="-128"/>
              </a:rPr>
              <a:t>以上</a:t>
            </a:r>
            <a:endParaRPr lang="en-US" altLang="ja-JP" sz="160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6DC198D5-F812-6F5C-3F59-1331F60502F5}"/>
              </a:ext>
            </a:extLst>
          </p:cNvPr>
          <p:cNvSpPr/>
          <p:nvPr/>
        </p:nvSpPr>
        <p:spPr>
          <a:xfrm>
            <a:off x="65885" y="6171713"/>
            <a:ext cx="5304725" cy="32602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400" dirty="0">
                <a:solidFill>
                  <a:schemeClr val="tx1"/>
                </a:solidFill>
                <a:latin typeface="メイリオ" panose="020B0604030504040204" pitchFamily="50" charset="-128"/>
                <a:ea typeface="メイリオ" panose="020B0604030504040204" pitchFamily="50" charset="-128"/>
              </a:rPr>
              <a:t>陰影：</a:t>
            </a:r>
            <a:r>
              <a:rPr kumimoji="1" lang="en-US" altLang="ja-JP" sz="1400" dirty="0">
                <a:solidFill>
                  <a:schemeClr val="tx1"/>
                </a:solidFill>
                <a:latin typeface="メイリオ" panose="020B0604030504040204" pitchFamily="50" charset="-128"/>
                <a:ea typeface="メイリオ" panose="020B0604030504040204" pitchFamily="50" charset="-128"/>
              </a:rPr>
              <a:t>100km</a:t>
            </a:r>
            <a:r>
              <a:rPr kumimoji="1" lang="ja-JP" altLang="en-US" sz="1400" dirty="0">
                <a:solidFill>
                  <a:schemeClr val="tx1"/>
                </a:solidFill>
                <a:latin typeface="メイリオ" panose="020B0604030504040204" pitchFamily="50" charset="-128"/>
                <a:ea typeface="メイリオ" panose="020B0604030504040204" pitchFamily="50" charset="-128"/>
              </a:rPr>
              <a:t>以内に低気圧の中心が存在した合計時間 </a:t>
            </a:r>
            <a:r>
              <a:rPr kumimoji="1" lang="en-US" altLang="ja-JP" sz="1400" dirty="0">
                <a:solidFill>
                  <a:schemeClr val="tx1"/>
                </a:solidFill>
                <a:latin typeface="メイリオ" panose="020B0604030504040204" pitchFamily="50" charset="-128"/>
                <a:ea typeface="メイリオ" panose="020B0604030504040204" pitchFamily="50" charset="-128"/>
              </a:rPr>
              <a:t>(hour)</a:t>
            </a:r>
          </a:p>
        </p:txBody>
      </p:sp>
      <p:pic>
        <p:nvPicPr>
          <p:cNvPr id="21" name="図 20" descr="ダイアグラム&#10;&#10;自動的に生成された説明">
            <a:extLst>
              <a:ext uri="{FF2B5EF4-FFF2-40B4-BE49-F238E27FC236}">
                <a16:creationId xmlns:a16="http://schemas.microsoft.com/office/drawing/2014/main" id="{AEBF64F0-40CE-8681-DF32-CE018F3E3608}"/>
              </a:ext>
            </a:extLst>
          </p:cNvPr>
          <p:cNvPicPr>
            <a:picLocks noChangeAspect="1"/>
          </p:cNvPicPr>
          <p:nvPr/>
        </p:nvPicPr>
        <p:blipFill rotWithShape="1">
          <a:blip r:embed="rId4">
            <a:extLst>
              <a:ext uri="{28A0092B-C50C-407E-A947-70E740481C1C}">
                <a14:useLocalDpi xmlns:a14="http://schemas.microsoft.com/office/drawing/2010/main" val="0"/>
              </a:ext>
            </a:extLst>
          </a:blip>
          <a:srcRect l="13630" t="10854" r="9363" b="5809"/>
          <a:stretch/>
        </p:blipFill>
        <p:spPr>
          <a:xfrm>
            <a:off x="34771" y="3773565"/>
            <a:ext cx="2896507" cy="2350954"/>
          </a:xfrm>
          <a:prstGeom prst="rect">
            <a:avLst/>
          </a:prstGeom>
        </p:spPr>
      </p:pic>
      <p:sp>
        <p:nvSpPr>
          <p:cNvPr id="26" name="コンテンツ プレースホルダー 1">
            <a:extLst>
              <a:ext uri="{FF2B5EF4-FFF2-40B4-BE49-F238E27FC236}">
                <a16:creationId xmlns:a16="http://schemas.microsoft.com/office/drawing/2014/main" id="{F39AB37F-2994-8AB3-1DF7-E98D278200D3}"/>
              </a:ext>
            </a:extLst>
          </p:cNvPr>
          <p:cNvSpPr txBox="1">
            <a:spLocks/>
          </p:cNvSpPr>
          <p:nvPr/>
        </p:nvSpPr>
        <p:spPr>
          <a:xfrm>
            <a:off x="6080086" y="5947420"/>
            <a:ext cx="2841333" cy="446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ja-JP" altLang="en-US" sz="1100" dirty="0">
                <a:latin typeface="メイリオ" panose="020B0604030504040204" pitchFamily="50" charset="-128"/>
                <a:ea typeface="メイリオ" panose="020B0604030504040204" pitchFamily="50" charset="-128"/>
              </a:rPr>
              <a:t>日本海上の低気圧の存在頻度分布によって</a:t>
            </a:r>
            <a:endParaRPr lang="en-US" altLang="ja-JP" sz="1100" dirty="0">
              <a:latin typeface="メイリオ" panose="020B0604030504040204" pitchFamily="50" charset="-128"/>
              <a:ea typeface="メイリオ" panose="020B0604030504040204" pitchFamily="50" charset="-128"/>
            </a:endParaRPr>
          </a:p>
          <a:p>
            <a:pPr marL="0" indent="0">
              <a:spcBef>
                <a:spcPts val="0"/>
              </a:spcBef>
              <a:buFont typeface="Arial" panose="020B0604020202020204" pitchFamily="34" charset="0"/>
              <a:buNone/>
            </a:pPr>
            <a:r>
              <a:rPr lang="ja-JP" altLang="en-US" sz="1100" dirty="0">
                <a:latin typeface="メイリオ" panose="020B0604030504040204" pitchFamily="50" charset="-128"/>
                <a:ea typeface="メイリオ" panose="020B0604030504040204" pitchFamily="50" charset="-128"/>
              </a:rPr>
              <a:t>２つのエリアに分ける</a:t>
            </a:r>
            <a:endParaRPr lang="en-US" altLang="ja-JP" sz="1100" dirty="0">
              <a:latin typeface="メイリオ" panose="020B0604030504040204" pitchFamily="50" charset="-128"/>
              <a:ea typeface="メイリオ" panose="020B0604030504040204" pitchFamily="50" charset="-128"/>
            </a:endParaRPr>
          </a:p>
        </p:txBody>
      </p:sp>
      <p:pic>
        <p:nvPicPr>
          <p:cNvPr id="28" name="図 27" descr="ダイアグラム&#10;&#10;自動的に生成された説明">
            <a:extLst>
              <a:ext uri="{FF2B5EF4-FFF2-40B4-BE49-F238E27FC236}">
                <a16:creationId xmlns:a16="http://schemas.microsoft.com/office/drawing/2014/main" id="{190B44F6-7A74-4568-B5C4-151FD8DFB524}"/>
              </a:ext>
            </a:extLst>
          </p:cNvPr>
          <p:cNvPicPr>
            <a:picLocks noChangeAspect="1"/>
          </p:cNvPicPr>
          <p:nvPr/>
        </p:nvPicPr>
        <p:blipFill rotWithShape="1">
          <a:blip r:embed="rId5">
            <a:extLst>
              <a:ext uri="{28A0092B-C50C-407E-A947-70E740481C1C}">
                <a14:useLocalDpi xmlns:a14="http://schemas.microsoft.com/office/drawing/2010/main" val="0"/>
              </a:ext>
            </a:extLst>
          </a:blip>
          <a:srcRect l="13297" t="10843" r="9736" b="5843"/>
          <a:stretch/>
        </p:blipFill>
        <p:spPr>
          <a:xfrm>
            <a:off x="2984985" y="3780251"/>
            <a:ext cx="2888145" cy="2344737"/>
          </a:xfrm>
          <a:prstGeom prst="rect">
            <a:avLst/>
          </a:prstGeom>
        </p:spPr>
      </p:pic>
      <p:sp>
        <p:nvSpPr>
          <p:cNvPr id="30" name="コンテンツ プレースホルダー 1">
            <a:extLst>
              <a:ext uri="{FF2B5EF4-FFF2-40B4-BE49-F238E27FC236}">
                <a16:creationId xmlns:a16="http://schemas.microsoft.com/office/drawing/2014/main" id="{204EAB95-0A33-1D67-D7A0-60C011295286}"/>
              </a:ext>
            </a:extLst>
          </p:cNvPr>
          <p:cNvSpPr txBox="1">
            <a:spLocks/>
          </p:cNvSpPr>
          <p:nvPr/>
        </p:nvSpPr>
        <p:spPr>
          <a:xfrm>
            <a:off x="5926837" y="4159533"/>
            <a:ext cx="3650019" cy="636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水平スケール</a:t>
            </a:r>
            <a:r>
              <a:rPr lang="en-US" altLang="ja-JP" sz="1600" dirty="0">
                <a:latin typeface="メイリオ" panose="020B0604030504040204" pitchFamily="50" charset="-128"/>
                <a:ea typeface="メイリオ" panose="020B0604030504040204" pitchFamily="50" charset="-128"/>
              </a:rPr>
              <a:t>200km</a:t>
            </a:r>
            <a:r>
              <a:rPr lang="ja-JP" altLang="en-US" sz="1600" dirty="0">
                <a:latin typeface="メイリオ" panose="020B0604030504040204" pitchFamily="50" charset="-128"/>
                <a:ea typeface="メイリオ" panose="020B0604030504040204" pitchFamily="50" charset="-128"/>
              </a:rPr>
              <a:t>より大きく，</a:t>
            </a:r>
            <a:r>
              <a:rPr lang="en-US" altLang="ja-JP" sz="1600" dirty="0">
                <a:latin typeface="メイリオ" panose="020B0604030504040204" pitchFamily="50" charset="-128"/>
                <a:ea typeface="メイリオ" panose="020B0604030504040204" pitchFamily="50" charset="-128"/>
              </a:rPr>
              <a:t>400km</a:t>
            </a:r>
            <a:r>
              <a:rPr lang="ja-JP" altLang="en-US" sz="1600" dirty="0">
                <a:latin typeface="メイリオ" panose="020B0604030504040204" pitchFamily="50" charset="-128"/>
                <a:ea typeface="メイリオ" panose="020B0604030504040204" pitchFamily="50" charset="-128"/>
              </a:rPr>
              <a:t>以下の低気圧</a:t>
            </a:r>
            <a:endParaRPr lang="en-US" altLang="ja-JP" sz="1600" dirty="0">
              <a:latin typeface="メイリオ" panose="020B0604030504040204" pitchFamily="50" charset="-128"/>
              <a:ea typeface="メイリオ" panose="020B0604030504040204" pitchFamily="50" charset="-128"/>
            </a:endParaRPr>
          </a:p>
        </p:txBody>
      </p:sp>
      <p:pic>
        <p:nvPicPr>
          <p:cNvPr id="8" name="図 7" descr="ダイアグラム, マップ&#10;&#10;自動的に生成された説明">
            <a:extLst>
              <a:ext uri="{FF2B5EF4-FFF2-40B4-BE49-F238E27FC236}">
                <a16:creationId xmlns:a16="http://schemas.microsoft.com/office/drawing/2014/main" id="{0BAAE915-5F34-209F-0DAB-D09CDDF5A932}"/>
              </a:ext>
            </a:extLst>
          </p:cNvPr>
          <p:cNvPicPr>
            <a:picLocks noChangeAspect="1"/>
          </p:cNvPicPr>
          <p:nvPr/>
        </p:nvPicPr>
        <p:blipFill rotWithShape="1">
          <a:blip r:embed="rId6">
            <a:extLst>
              <a:ext uri="{28A0092B-C50C-407E-A947-70E740481C1C}">
                <a14:useLocalDpi xmlns:a14="http://schemas.microsoft.com/office/drawing/2010/main" val="0"/>
              </a:ext>
            </a:extLst>
          </a:blip>
          <a:srcRect l="13161" t="10438" r="10747" b="6473"/>
          <a:stretch/>
        </p:blipFill>
        <p:spPr>
          <a:xfrm>
            <a:off x="6074855" y="850787"/>
            <a:ext cx="3000809" cy="2457552"/>
          </a:xfrm>
          <a:prstGeom prst="rect">
            <a:avLst/>
          </a:prstGeom>
        </p:spPr>
      </p:pic>
      <p:sp>
        <p:nvSpPr>
          <p:cNvPr id="2" name="コンテンツ プレースホルダー 1">
            <a:extLst>
              <a:ext uri="{FF2B5EF4-FFF2-40B4-BE49-F238E27FC236}">
                <a16:creationId xmlns:a16="http://schemas.microsoft.com/office/drawing/2014/main" id="{B1E19E8B-98E0-AE95-D859-3C7DEE52FD2A}"/>
              </a:ext>
            </a:extLst>
          </p:cNvPr>
          <p:cNvSpPr txBox="1">
            <a:spLocks/>
          </p:cNvSpPr>
          <p:nvPr/>
        </p:nvSpPr>
        <p:spPr>
          <a:xfrm>
            <a:off x="5926837" y="4802391"/>
            <a:ext cx="2484987" cy="792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日本海北部，北西部</a:t>
            </a:r>
            <a:endParaRPr lang="en-US" altLang="ja-JP" sz="16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rPr>
              <a:t>存在頻度が多い</a:t>
            </a:r>
            <a:endParaRPr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B2846B0A-1E04-AD38-44CD-DC382051DE01}"/>
              </a:ext>
            </a:extLst>
          </p:cNvPr>
          <p:cNvSpPr/>
          <p:nvPr/>
        </p:nvSpPr>
        <p:spPr>
          <a:xfrm>
            <a:off x="138568" y="6497736"/>
            <a:ext cx="2688911" cy="32602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indent="0">
              <a:buNone/>
            </a:pPr>
            <a:r>
              <a:rPr kumimoji="1" lang="ja-JP" altLang="en-US" sz="1400" dirty="0">
                <a:solidFill>
                  <a:schemeClr val="tx1"/>
                </a:solidFill>
                <a:latin typeface="メイリオ" panose="020B0604030504040204" pitchFamily="50" charset="-128"/>
                <a:ea typeface="メイリオ" panose="020B0604030504040204" pitchFamily="50" charset="-128"/>
              </a:rPr>
              <a:t>期間 </a:t>
            </a:r>
            <a:r>
              <a:rPr kumimoji="1" lang="en-US" altLang="ja-JP" sz="1400" dirty="0">
                <a:solidFill>
                  <a:schemeClr val="tx1"/>
                </a:solidFill>
                <a:latin typeface="メイリオ" panose="020B0604030504040204" pitchFamily="50" charset="-128"/>
                <a:ea typeface="メイリオ" panose="020B0604030504040204" pitchFamily="50" charset="-128"/>
              </a:rPr>
              <a:t>1981/82~2021/22</a:t>
            </a:r>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月</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2" name="図 11" descr="ダイアグラム&#10;&#10;自動的に生成された説明">
            <a:extLst>
              <a:ext uri="{FF2B5EF4-FFF2-40B4-BE49-F238E27FC236}">
                <a16:creationId xmlns:a16="http://schemas.microsoft.com/office/drawing/2014/main" id="{6F07E354-25F7-5910-E380-2F708DFF59B6}"/>
              </a:ext>
            </a:extLst>
          </p:cNvPr>
          <p:cNvPicPr>
            <a:picLocks noChangeAspect="1"/>
          </p:cNvPicPr>
          <p:nvPr/>
        </p:nvPicPr>
        <p:blipFill rotWithShape="1">
          <a:blip r:embed="rId7">
            <a:extLst>
              <a:ext uri="{28A0092B-C50C-407E-A947-70E740481C1C}">
                <a14:useLocalDpi xmlns:a14="http://schemas.microsoft.com/office/drawing/2010/main" val="0"/>
              </a:ext>
            </a:extLst>
          </a:blip>
          <a:srcRect l="13403" t="11013" r="9152" b="6098"/>
          <a:stretch/>
        </p:blipFill>
        <p:spPr>
          <a:xfrm>
            <a:off x="25049" y="902589"/>
            <a:ext cx="2996927" cy="2405750"/>
          </a:xfrm>
          <a:prstGeom prst="rect">
            <a:avLst/>
          </a:prstGeom>
        </p:spPr>
      </p:pic>
    </p:spTree>
    <p:extLst>
      <p:ext uri="{BB962C8B-B14F-4D97-AF65-F5344CB8AC3E}">
        <p14:creationId xmlns:p14="http://schemas.microsoft.com/office/powerpoint/2010/main" val="351285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折れ線グラフ&#10;&#10;自動的に生成された説明">
            <a:extLst>
              <a:ext uri="{FF2B5EF4-FFF2-40B4-BE49-F238E27FC236}">
                <a16:creationId xmlns:a16="http://schemas.microsoft.com/office/drawing/2014/main" id="{E4A94ECE-F595-ADA1-8E29-782D6F8E25DB}"/>
              </a:ext>
            </a:extLst>
          </p:cNvPr>
          <p:cNvPicPr>
            <a:picLocks noChangeAspect="1"/>
          </p:cNvPicPr>
          <p:nvPr/>
        </p:nvPicPr>
        <p:blipFill rotWithShape="1">
          <a:blip r:embed="rId2">
            <a:extLst>
              <a:ext uri="{28A0092B-C50C-407E-A947-70E740481C1C}">
                <a14:useLocalDpi xmlns:a14="http://schemas.microsoft.com/office/drawing/2010/main" val="0"/>
              </a:ext>
            </a:extLst>
          </a:blip>
          <a:srcRect l="6225" t="11249" r="8337" b="6124"/>
          <a:stretch/>
        </p:blipFill>
        <p:spPr>
          <a:xfrm>
            <a:off x="300230" y="3773487"/>
            <a:ext cx="4025167" cy="2919550"/>
          </a:xfrm>
          <a:prstGeom prst="rect">
            <a:avLst/>
          </a:prstGeom>
        </p:spPr>
      </p:pic>
      <p:pic>
        <p:nvPicPr>
          <p:cNvPr id="5" name="図 4" descr="ダイアグラム が含まれている画像&#10;&#10;自動的に生成された説明">
            <a:extLst>
              <a:ext uri="{FF2B5EF4-FFF2-40B4-BE49-F238E27FC236}">
                <a16:creationId xmlns:a16="http://schemas.microsoft.com/office/drawing/2014/main" id="{846BAD67-F67E-B98D-D60D-DC1742B76C27}"/>
              </a:ext>
            </a:extLst>
          </p:cNvPr>
          <p:cNvPicPr>
            <a:picLocks noChangeAspect="1"/>
          </p:cNvPicPr>
          <p:nvPr/>
        </p:nvPicPr>
        <p:blipFill rotWithShape="1">
          <a:blip r:embed="rId3">
            <a:extLst>
              <a:ext uri="{28A0092B-C50C-407E-A947-70E740481C1C}">
                <a14:useLocalDpi xmlns:a14="http://schemas.microsoft.com/office/drawing/2010/main" val="0"/>
              </a:ext>
            </a:extLst>
          </a:blip>
          <a:srcRect l="19153" t="7085" r="23153" b="5784"/>
          <a:stretch/>
        </p:blipFill>
        <p:spPr>
          <a:xfrm>
            <a:off x="5782365" y="452560"/>
            <a:ext cx="3074231" cy="3482061"/>
          </a:xfrm>
          <a:prstGeom prst="rect">
            <a:avLst/>
          </a:prstGeom>
        </p:spPr>
      </p:pic>
      <p:sp>
        <p:nvSpPr>
          <p:cNvPr id="3" name="タイトル 2">
            <a:extLst>
              <a:ext uri="{FF2B5EF4-FFF2-40B4-BE49-F238E27FC236}">
                <a16:creationId xmlns:a16="http://schemas.microsoft.com/office/drawing/2014/main" id="{9D18F9E8-4099-7899-B074-62FB7E64F030}"/>
              </a:ext>
            </a:extLst>
          </p:cNvPr>
          <p:cNvSpPr>
            <a:spLocks noGrp="1"/>
          </p:cNvSpPr>
          <p:nvPr>
            <p:ph type="title"/>
          </p:nvPr>
        </p:nvSpPr>
        <p:spPr/>
        <p:txBody>
          <a:bodyPr>
            <a:normAutofit/>
          </a:bodyPr>
          <a:lstStyle/>
          <a:p>
            <a:r>
              <a:rPr kumimoji="1" lang="ja-JP" altLang="en-US" sz="1800"/>
              <a:t>結果</a:t>
            </a:r>
          </a:p>
        </p:txBody>
      </p:sp>
      <p:sp>
        <p:nvSpPr>
          <p:cNvPr id="11" name="正方形/長方形 10">
            <a:extLst>
              <a:ext uri="{FF2B5EF4-FFF2-40B4-BE49-F238E27FC236}">
                <a16:creationId xmlns:a16="http://schemas.microsoft.com/office/drawing/2014/main" id="{4CD80BC7-0365-2A51-FFEB-459EA982DF2B}"/>
              </a:ext>
            </a:extLst>
          </p:cNvPr>
          <p:cNvSpPr/>
          <p:nvPr/>
        </p:nvSpPr>
        <p:spPr>
          <a:xfrm>
            <a:off x="7569071" y="951544"/>
            <a:ext cx="840870" cy="1382719"/>
          </a:xfrm>
          <a:prstGeom prst="rect">
            <a:avLst/>
          </a:prstGeom>
          <a:solidFill>
            <a:srgbClr val="336F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1">
            <a:extLst>
              <a:ext uri="{FF2B5EF4-FFF2-40B4-BE49-F238E27FC236}">
                <a16:creationId xmlns:a16="http://schemas.microsoft.com/office/drawing/2014/main" id="{DAF78696-36F2-4FD0-32DC-A8318C39BF40}"/>
              </a:ext>
            </a:extLst>
          </p:cNvPr>
          <p:cNvSpPr txBox="1">
            <a:spLocks/>
          </p:cNvSpPr>
          <p:nvPr/>
        </p:nvSpPr>
        <p:spPr>
          <a:xfrm>
            <a:off x="7593686" y="1086051"/>
            <a:ext cx="893749" cy="549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latin typeface="メイリオ" panose="020B0604030504040204" pitchFamily="50" charset="-128"/>
                <a:ea typeface="メイリオ" panose="020B0604030504040204" pitchFamily="50" charset="-128"/>
              </a:rPr>
              <a:t>NJ</a:t>
            </a:r>
            <a:endParaRPr lang="en-US" altLang="ja-JP" sz="36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000586A-B9D9-2975-8169-E018903B6D53}"/>
              </a:ext>
            </a:extLst>
          </p:cNvPr>
          <p:cNvSpPr/>
          <p:nvPr/>
        </p:nvSpPr>
        <p:spPr>
          <a:xfrm>
            <a:off x="8403486" y="950601"/>
            <a:ext cx="318630" cy="1233799"/>
          </a:xfrm>
          <a:prstGeom prst="rect">
            <a:avLst/>
          </a:prstGeom>
          <a:solidFill>
            <a:srgbClr val="336FA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1">
            <a:extLst>
              <a:ext uri="{FF2B5EF4-FFF2-40B4-BE49-F238E27FC236}">
                <a16:creationId xmlns:a16="http://schemas.microsoft.com/office/drawing/2014/main" id="{5F1123DD-1CFC-D19F-4E68-93223867DD76}"/>
              </a:ext>
            </a:extLst>
          </p:cNvPr>
          <p:cNvSpPr txBox="1">
            <a:spLocks/>
          </p:cNvSpPr>
          <p:nvPr/>
        </p:nvSpPr>
        <p:spPr>
          <a:xfrm>
            <a:off x="361902" y="499291"/>
            <a:ext cx="5388036" cy="375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900" dirty="0">
                <a:latin typeface="メイリオ" panose="020B0604030504040204" pitchFamily="50" charset="-128"/>
                <a:ea typeface="メイリオ" panose="020B0604030504040204" pitchFamily="50" charset="-128"/>
              </a:rPr>
              <a:t>追跡された小低気圧の月別発生数（</a:t>
            </a:r>
            <a:r>
              <a:rPr lang="en-US" altLang="ja-JP" sz="1900" dirty="0">
                <a:latin typeface="メイリオ" panose="020B0604030504040204" pitchFamily="50" charset="-128"/>
                <a:ea typeface="メイリオ" panose="020B0604030504040204" pitchFamily="50" charset="-128"/>
              </a:rPr>
              <a:t>41</a:t>
            </a:r>
            <a:r>
              <a:rPr lang="ja-JP" altLang="en-US" sz="1900" dirty="0">
                <a:latin typeface="メイリオ" panose="020B0604030504040204" pitchFamily="50" charset="-128"/>
                <a:ea typeface="メイリオ" panose="020B0604030504040204" pitchFamily="50" charset="-128"/>
              </a:rPr>
              <a:t>年間</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19" name="コンテンツ プレースホルダー 1">
            <a:extLst>
              <a:ext uri="{FF2B5EF4-FFF2-40B4-BE49-F238E27FC236}">
                <a16:creationId xmlns:a16="http://schemas.microsoft.com/office/drawing/2014/main" id="{943F4A80-2A72-DD66-D939-A24710910BD6}"/>
              </a:ext>
            </a:extLst>
          </p:cNvPr>
          <p:cNvSpPr txBox="1">
            <a:spLocks/>
          </p:cNvSpPr>
          <p:nvPr/>
        </p:nvSpPr>
        <p:spPr>
          <a:xfrm>
            <a:off x="33472" y="3437026"/>
            <a:ext cx="5629159" cy="872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追跡された小低気圧の年別発生数の推移 </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月</a:t>
            </a:r>
            <a:endParaRPr lang="en-US" altLang="ja-JP" sz="200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D41DD532-0509-E96B-87A5-9D6F1F516308}"/>
              </a:ext>
            </a:extLst>
          </p:cNvPr>
          <p:cNvSpPr/>
          <p:nvPr/>
        </p:nvSpPr>
        <p:spPr>
          <a:xfrm>
            <a:off x="6345388" y="2036944"/>
            <a:ext cx="1218683" cy="1384032"/>
          </a:xfrm>
          <a:prstGeom prst="rect">
            <a:avLst/>
          </a:prstGeom>
          <a:solidFill>
            <a:srgbClr val="78AA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CDC636D5-86BD-833C-1D90-D0D5D1A5202E}"/>
              </a:ext>
            </a:extLst>
          </p:cNvPr>
          <p:cNvSpPr/>
          <p:nvPr/>
        </p:nvSpPr>
        <p:spPr>
          <a:xfrm>
            <a:off x="7564071" y="2334264"/>
            <a:ext cx="845869" cy="774696"/>
          </a:xfrm>
          <a:prstGeom prst="rect">
            <a:avLst/>
          </a:prstGeom>
          <a:solidFill>
            <a:srgbClr val="78AA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コンテンツ プレースホルダー 1">
            <a:extLst>
              <a:ext uri="{FF2B5EF4-FFF2-40B4-BE49-F238E27FC236}">
                <a16:creationId xmlns:a16="http://schemas.microsoft.com/office/drawing/2014/main" id="{A509FDCA-445A-BFDB-8763-52FAE359BC47}"/>
              </a:ext>
            </a:extLst>
          </p:cNvPr>
          <p:cNvSpPr txBox="1">
            <a:spLocks/>
          </p:cNvSpPr>
          <p:nvPr/>
        </p:nvSpPr>
        <p:spPr>
          <a:xfrm>
            <a:off x="6345388" y="2166379"/>
            <a:ext cx="1124421" cy="596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latin typeface="メイリオ" panose="020B0604030504040204" pitchFamily="50" charset="-128"/>
                <a:ea typeface="メイリオ" panose="020B0604030504040204" pitchFamily="50" charset="-128"/>
              </a:rPr>
              <a:t>WJ</a:t>
            </a:r>
            <a:endParaRPr lang="en-US" altLang="ja-JP" sz="4000" dirty="0">
              <a:latin typeface="メイリオ" panose="020B0604030504040204" pitchFamily="50" charset="-128"/>
              <a:ea typeface="メイリオ" panose="020B0604030504040204" pitchFamily="50" charset="-128"/>
            </a:endParaRPr>
          </a:p>
        </p:txBody>
      </p:sp>
      <p:sp>
        <p:nvSpPr>
          <p:cNvPr id="36" name="コンテンツ プレースホルダー 1">
            <a:extLst>
              <a:ext uri="{FF2B5EF4-FFF2-40B4-BE49-F238E27FC236}">
                <a16:creationId xmlns:a16="http://schemas.microsoft.com/office/drawing/2014/main" id="{5654E97B-2869-67F5-B89B-A676FC8BB7F2}"/>
              </a:ext>
            </a:extLst>
          </p:cNvPr>
          <p:cNvSpPr txBox="1">
            <a:spLocks/>
          </p:cNvSpPr>
          <p:nvPr/>
        </p:nvSpPr>
        <p:spPr>
          <a:xfrm>
            <a:off x="3256937" y="881815"/>
            <a:ext cx="698538" cy="489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メイリオ" panose="020B0604030504040204" pitchFamily="50" charset="-128"/>
                <a:ea typeface="メイリオ" panose="020B0604030504040204" pitchFamily="50" charset="-128"/>
              </a:rPr>
              <a:t>NJ</a:t>
            </a:r>
            <a:endParaRPr lang="en-US" altLang="ja-JP" sz="2400" dirty="0">
              <a:latin typeface="メイリオ" panose="020B0604030504040204" pitchFamily="50" charset="-128"/>
              <a:ea typeface="メイリオ" panose="020B0604030504040204" pitchFamily="50" charset="-128"/>
            </a:endParaRPr>
          </a:p>
        </p:txBody>
      </p:sp>
      <p:sp>
        <p:nvSpPr>
          <p:cNvPr id="37" name="コンテンツ プレースホルダー 1">
            <a:extLst>
              <a:ext uri="{FF2B5EF4-FFF2-40B4-BE49-F238E27FC236}">
                <a16:creationId xmlns:a16="http://schemas.microsoft.com/office/drawing/2014/main" id="{F8345006-413E-DC1B-16A5-9382AC5B9D13}"/>
              </a:ext>
            </a:extLst>
          </p:cNvPr>
          <p:cNvSpPr txBox="1">
            <a:spLocks/>
          </p:cNvSpPr>
          <p:nvPr/>
        </p:nvSpPr>
        <p:spPr>
          <a:xfrm>
            <a:off x="555523" y="881815"/>
            <a:ext cx="851008" cy="375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メイリオ" panose="020B0604030504040204" pitchFamily="50" charset="-128"/>
                <a:ea typeface="メイリオ" panose="020B0604030504040204" pitchFamily="50" charset="-128"/>
              </a:rPr>
              <a:t>WJ</a:t>
            </a:r>
            <a:endParaRPr lang="en-US" altLang="ja-JP" dirty="0">
              <a:latin typeface="メイリオ" panose="020B0604030504040204" pitchFamily="50" charset="-128"/>
              <a:ea typeface="メイリオ" panose="020B0604030504040204" pitchFamily="50" charset="-128"/>
            </a:endParaRPr>
          </a:p>
        </p:txBody>
      </p:sp>
      <p:pic>
        <p:nvPicPr>
          <p:cNvPr id="39" name="図 38">
            <a:extLst>
              <a:ext uri="{FF2B5EF4-FFF2-40B4-BE49-F238E27FC236}">
                <a16:creationId xmlns:a16="http://schemas.microsoft.com/office/drawing/2014/main" id="{0CACBADB-AAD8-5DE7-3FD2-D497A3E9F159}"/>
              </a:ext>
            </a:extLst>
          </p:cNvPr>
          <p:cNvPicPr>
            <a:picLocks noChangeAspect="1"/>
          </p:cNvPicPr>
          <p:nvPr/>
        </p:nvPicPr>
        <p:blipFill rotWithShape="1">
          <a:blip r:embed="rId4"/>
          <a:srcRect l="7366" t="10098" r="11122" b="14230"/>
          <a:stretch/>
        </p:blipFill>
        <p:spPr>
          <a:xfrm>
            <a:off x="1454397" y="3837337"/>
            <a:ext cx="569475" cy="349302"/>
          </a:xfrm>
          <a:prstGeom prst="rect">
            <a:avLst/>
          </a:prstGeom>
        </p:spPr>
      </p:pic>
      <p:graphicFrame>
        <p:nvGraphicFramePr>
          <p:cNvPr id="12" name="コンテンツ プレースホルダー 5">
            <a:extLst>
              <a:ext uri="{FF2B5EF4-FFF2-40B4-BE49-F238E27FC236}">
                <a16:creationId xmlns:a16="http://schemas.microsoft.com/office/drawing/2014/main" id="{6B3C990A-DC1C-F1BD-D3E4-60CADD01BF0D}"/>
              </a:ext>
            </a:extLst>
          </p:cNvPr>
          <p:cNvGraphicFramePr>
            <a:graphicFrameLocks noGrp="1"/>
          </p:cNvGraphicFramePr>
          <p:nvPr>
            <p:extLst>
              <p:ext uri="{D42A27DB-BD31-4B8C-83A1-F6EECF244321}">
                <p14:modId xmlns:p14="http://schemas.microsoft.com/office/powerpoint/2010/main" val="3134133708"/>
              </p:ext>
            </p:extLst>
          </p:nvPr>
        </p:nvGraphicFramePr>
        <p:xfrm>
          <a:off x="330063" y="936720"/>
          <a:ext cx="2604914" cy="24655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B498D058-C15E-1A24-A5A7-B3B56CE8A505}"/>
              </a:ext>
            </a:extLst>
          </p:cNvPr>
          <p:cNvGraphicFramePr>
            <a:graphicFrameLocks/>
          </p:cNvGraphicFramePr>
          <p:nvPr>
            <p:extLst>
              <p:ext uri="{D42A27DB-BD31-4B8C-83A1-F6EECF244321}">
                <p14:modId xmlns:p14="http://schemas.microsoft.com/office/powerpoint/2010/main" val="1948804023"/>
              </p:ext>
            </p:extLst>
          </p:nvPr>
        </p:nvGraphicFramePr>
        <p:xfrm>
          <a:off x="2954039" y="1095562"/>
          <a:ext cx="2814960" cy="23254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表 6">
            <a:extLst>
              <a:ext uri="{FF2B5EF4-FFF2-40B4-BE49-F238E27FC236}">
                <a16:creationId xmlns:a16="http://schemas.microsoft.com/office/drawing/2014/main" id="{968429E3-6D1B-EC03-7334-F4E286C42405}"/>
              </a:ext>
            </a:extLst>
          </p:cNvPr>
          <p:cNvGraphicFramePr>
            <a:graphicFrameLocks noGrp="1"/>
          </p:cNvGraphicFramePr>
          <p:nvPr>
            <p:extLst>
              <p:ext uri="{D42A27DB-BD31-4B8C-83A1-F6EECF244321}">
                <p14:modId xmlns:p14="http://schemas.microsoft.com/office/powerpoint/2010/main" val="2090631990"/>
              </p:ext>
            </p:extLst>
          </p:nvPr>
        </p:nvGraphicFramePr>
        <p:xfrm>
          <a:off x="4493715" y="4349953"/>
          <a:ext cx="4418727" cy="2090092"/>
        </p:xfrm>
        <a:graphic>
          <a:graphicData uri="http://schemas.openxmlformats.org/drawingml/2006/table">
            <a:tbl>
              <a:tblPr firstRow="1" bandRow="1">
                <a:tableStyleId>{5C22544A-7EE6-4342-B048-85BDC9FD1C3A}</a:tableStyleId>
              </a:tblPr>
              <a:tblGrid>
                <a:gridCol w="1861304">
                  <a:extLst>
                    <a:ext uri="{9D8B030D-6E8A-4147-A177-3AD203B41FA5}">
                      <a16:colId xmlns:a16="http://schemas.microsoft.com/office/drawing/2014/main" val="2199931522"/>
                    </a:ext>
                  </a:extLst>
                </a:gridCol>
                <a:gridCol w="1232807">
                  <a:extLst>
                    <a:ext uri="{9D8B030D-6E8A-4147-A177-3AD203B41FA5}">
                      <a16:colId xmlns:a16="http://schemas.microsoft.com/office/drawing/2014/main" val="154667194"/>
                    </a:ext>
                  </a:extLst>
                </a:gridCol>
                <a:gridCol w="1324616">
                  <a:extLst>
                    <a:ext uri="{9D8B030D-6E8A-4147-A177-3AD203B41FA5}">
                      <a16:colId xmlns:a16="http://schemas.microsoft.com/office/drawing/2014/main" val="1014784865"/>
                    </a:ext>
                  </a:extLst>
                </a:gridCol>
              </a:tblGrid>
              <a:tr h="500837">
                <a:tc>
                  <a:txBody>
                    <a:bodyPr/>
                    <a:lstStyle/>
                    <a:p>
                      <a:pPr algn="ctr"/>
                      <a:r>
                        <a:rPr kumimoji="1" lang="ja-JP" altLang="en-US" sz="1800" b="1" dirty="0">
                          <a:solidFill>
                            <a:schemeClr val="bg1"/>
                          </a:solidFill>
                        </a:rPr>
                        <a:t>発生数の推移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sz="1800" b="1" dirty="0">
                          <a:solidFill>
                            <a:schemeClr val="bg1"/>
                          </a:solidFill>
                        </a:rPr>
                        <a:t>相関係数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a:r>
                        <a:rPr kumimoji="1" lang="ja-JP" altLang="en-US" sz="1800" b="1" dirty="0">
                          <a:solidFill>
                            <a:schemeClr val="bg1"/>
                          </a:solidFill>
                        </a:rPr>
                        <a:t>検定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222877118"/>
                  </a:ext>
                </a:extLst>
              </a:tr>
              <a:tr h="511907">
                <a:tc>
                  <a:txBody>
                    <a:bodyPr/>
                    <a:lstStyle/>
                    <a:p>
                      <a:pPr algn="ctr"/>
                      <a:r>
                        <a:rPr kumimoji="1" lang="en-US" altLang="ja-JP" sz="1800" b="0" dirty="0">
                          <a:solidFill>
                            <a:schemeClr val="tx1"/>
                          </a:solidFill>
                        </a:rPr>
                        <a:t>41</a:t>
                      </a:r>
                      <a:r>
                        <a:rPr kumimoji="1" lang="ja-JP" altLang="en-US" sz="1800" b="0" dirty="0">
                          <a:solidFill>
                            <a:schemeClr val="tx1"/>
                          </a:solidFill>
                        </a:rPr>
                        <a:t>年間</a:t>
                      </a:r>
                      <a:endParaRPr kumimoji="1" lang="en-US" altLang="ja-JP"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rPr>
                        <a:t>0.27</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rPr>
                        <a:t>相関なし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66595"/>
                  </a:ext>
                </a:extLst>
              </a:tr>
              <a:tr h="538674">
                <a:tc>
                  <a:txBody>
                    <a:bodyPr/>
                    <a:lstStyle/>
                    <a:p>
                      <a:pPr algn="ctr"/>
                      <a:r>
                        <a:rPr kumimoji="1" lang="en-US" altLang="ja-JP" sz="2000" b="1" dirty="0">
                          <a:solidFill>
                            <a:schemeClr val="tx1"/>
                          </a:solidFill>
                        </a:rPr>
                        <a:t>1982</a:t>
                      </a:r>
                      <a:r>
                        <a:rPr kumimoji="1" lang="ja-JP" altLang="en-US" sz="2000" b="1" dirty="0">
                          <a:solidFill>
                            <a:schemeClr val="tx1"/>
                          </a:solidFill>
                        </a:rPr>
                        <a:t>～</a:t>
                      </a:r>
                      <a:r>
                        <a:rPr kumimoji="1" lang="en-US" altLang="ja-JP" sz="2000" b="1" dirty="0">
                          <a:solidFill>
                            <a:schemeClr val="tx1"/>
                          </a:solidFill>
                        </a:rPr>
                        <a:t>2002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rPr>
                        <a:t>0.51</a:t>
                      </a:r>
                      <a:endParaRPr kumimoji="1" lang="ja-JP" alt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rPr>
                        <a:t>相関あり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398332"/>
                  </a:ext>
                </a:extLst>
              </a:tr>
              <a:tr h="538674">
                <a:tc>
                  <a:txBody>
                    <a:bodyPr/>
                    <a:lstStyle/>
                    <a:p>
                      <a:pPr algn="ctr"/>
                      <a:r>
                        <a:rPr kumimoji="1" lang="en-US" altLang="ja-JP" sz="2000" b="1" dirty="0">
                          <a:solidFill>
                            <a:schemeClr val="tx1"/>
                          </a:solidFill>
                        </a:rPr>
                        <a:t>2003</a:t>
                      </a:r>
                      <a:r>
                        <a:rPr kumimoji="1" lang="ja-JP" altLang="en-US" sz="2000" b="1" dirty="0">
                          <a:solidFill>
                            <a:schemeClr val="tx1"/>
                          </a:solidFill>
                        </a:rPr>
                        <a:t>～</a:t>
                      </a:r>
                      <a:r>
                        <a:rPr kumimoji="1" lang="en-US" altLang="ja-JP" sz="2000" b="1" dirty="0">
                          <a:solidFill>
                            <a:schemeClr val="tx1"/>
                          </a:solidFill>
                        </a:rPr>
                        <a:t>2022</a:t>
                      </a:r>
                      <a:endParaRPr kumimoji="1" lang="ja-JP" alt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rPr>
                        <a:t>0.05</a:t>
                      </a:r>
                      <a:endParaRPr kumimoji="1" lang="ja-JP" alt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rPr>
                        <a:t>相関なし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405923"/>
                  </a:ext>
                </a:extLst>
              </a:tr>
            </a:tbl>
          </a:graphicData>
        </a:graphic>
      </p:graphicFrame>
      <p:sp>
        <p:nvSpPr>
          <p:cNvPr id="4" name="コンテンツ プレースホルダー 1">
            <a:extLst>
              <a:ext uri="{FF2B5EF4-FFF2-40B4-BE49-F238E27FC236}">
                <a16:creationId xmlns:a16="http://schemas.microsoft.com/office/drawing/2014/main" id="{E18BAE22-3F5D-760A-A814-050B5ABBE7CC}"/>
              </a:ext>
            </a:extLst>
          </p:cNvPr>
          <p:cNvSpPr txBox="1">
            <a:spLocks/>
          </p:cNvSpPr>
          <p:nvPr/>
        </p:nvSpPr>
        <p:spPr>
          <a:xfrm>
            <a:off x="7305202" y="6506969"/>
            <a:ext cx="1773305" cy="375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信頼係数</a:t>
            </a:r>
            <a:r>
              <a:rPr lang="en-US" altLang="ja-JP" sz="1400" dirty="0">
                <a:latin typeface="メイリオ" panose="020B0604030504040204" pitchFamily="50" charset="-128"/>
                <a:ea typeface="メイリオ" panose="020B0604030504040204" pitchFamily="50" charset="-128"/>
              </a:rPr>
              <a:t>95</a:t>
            </a:r>
            <a:r>
              <a:rPr lang="ja-JP" altLang="en-US" sz="1400" dirty="0">
                <a:latin typeface="メイリオ" panose="020B0604030504040204" pitchFamily="50" charset="-128"/>
                <a:ea typeface="メイリオ" panose="020B0604030504040204" pitchFamily="50" charset="-128"/>
              </a:rPr>
              <a:t>％以上</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6296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1875</TotalTime>
  <Words>1168</Words>
  <Application>Microsoft Office PowerPoint</Application>
  <PresentationFormat>画面に合わせる (4:3)</PresentationFormat>
  <Paragraphs>158</Paragraphs>
  <Slides>11</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11</vt:i4>
      </vt:variant>
    </vt:vector>
  </HeadingPairs>
  <TitlesOfParts>
    <vt:vector size="19" baseType="lpstr">
      <vt:lpstr>メイリオ</vt:lpstr>
      <vt:lpstr>游ゴシック</vt:lpstr>
      <vt:lpstr>游ゴシック Light</vt:lpstr>
      <vt:lpstr>Arial</vt:lpstr>
      <vt:lpstr>Calibri</vt:lpstr>
      <vt:lpstr>Calibri Light</vt:lpstr>
      <vt:lpstr>Office テーマ</vt:lpstr>
      <vt:lpstr>デザインの設定</vt:lpstr>
      <vt:lpstr>PowerPoint プレゼンテーション</vt:lpstr>
      <vt:lpstr>研究背景</vt:lpstr>
      <vt:lpstr>先行研究の小低気圧の抽出方法の比較</vt:lpstr>
      <vt:lpstr>小低気圧の追跡方法（Kasuga et al. 2021）　</vt:lpstr>
      <vt:lpstr>PowerPoint プレゼンテーション</vt:lpstr>
      <vt:lpstr>抽出事例</vt:lpstr>
      <vt:lpstr>自動追跡の有効性の確認</vt:lpstr>
      <vt:lpstr>小低気圧の存在頻度　小低気圧の最大の大きさによって分類　</vt:lpstr>
      <vt:lpstr>結果</vt:lpstr>
      <vt:lpstr>結論</vt:lpstr>
      <vt:lpstr>参考引用文献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大橋 勇介</dc:creator>
  <cp:lastModifiedBy>大橋 勇介</cp:lastModifiedBy>
  <cp:revision>6</cp:revision>
  <cp:lastPrinted>2023-02-03T01:26:46Z</cp:lastPrinted>
  <dcterms:created xsi:type="dcterms:W3CDTF">2022-04-24T11:02:00Z</dcterms:created>
  <dcterms:modified xsi:type="dcterms:W3CDTF">2023-03-29T07:49:25Z</dcterms:modified>
</cp:coreProperties>
</file>