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802" r:id="rId2"/>
    <p:sldId id="814" r:id="rId3"/>
    <p:sldId id="815" r:id="rId4"/>
    <p:sldId id="816" r:id="rId5"/>
    <p:sldId id="817" r:id="rId6"/>
    <p:sldId id="626" r:id="rId7"/>
    <p:sldId id="822" r:id="rId8"/>
    <p:sldId id="830" r:id="rId9"/>
    <p:sldId id="831" r:id="rId10"/>
    <p:sldId id="818" r:id="rId11"/>
    <p:sldId id="832" r:id="rId12"/>
    <p:sldId id="834" r:id="rId13"/>
    <p:sldId id="835" r:id="rId14"/>
    <p:sldId id="836" r:id="rId15"/>
    <p:sldId id="497" r:id="rId16"/>
    <p:sldId id="774" r:id="rId17"/>
    <p:sldId id="725" r:id="rId18"/>
    <p:sldId id="790" r:id="rId19"/>
    <p:sldId id="666" r:id="rId20"/>
    <p:sldId id="797" r:id="rId21"/>
    <p:sldId id="825" r:id="rId22"/>
    <p:sldId id="828" r:id="rId23"/>
    <p:sldId id="829" r:id="rId24"/>
    <p:sldId id="821" r:id="rId25"/>
    <p:sldId id="820" r:id="rId26"/>
    <p:sldId id="798" r:id="rId27"/>
    <p:sldId id="799" r:id="rId28"/>
    <p:sldId id="662" r:id="rId29"/>
    <p:sldId id="795" r:id="rId30"/>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76B41D9C-05AF-4F9A-A404-650188C7237D}">
          <p14:sldIdLst>
            <p14:sldId id="802"/>
            <p14:sldId id="814"/>
            <p14:sldId id="815"/>
            <p14:sldId id="816"/>
            <p14:sldId id="817"/>
            <p14:sldId id="626"/>
            <p14:sldId id="822"/>
            <p14:sldId id="830"/>
            <p14:sldId id="831"/>
            <p14:sldId id="818"/>
            <p14:sldId id="832"/>
            <p14:sldId id="834"/>
            <p14:sldId id="835"/>
            <p14:sldId id="836"/>
            <p14:sldId id="497"/>
            <p14:sldId id="774"/>
            <p14:sldId id="725"/>
            <p14:sldId id="790"/>
            <p14:sldId id="666"/>
            <p14:sldId id="797"/>
            <p14:sldId id="825"/>
            <p14:sldId id="828"/>
            <p14:sldId id="829"/>
            <p14:sldId id="821"/>
            <p14:sldId id="820"/>
            <p14:sldId id="798"/>
            <p14:sldId id="799"/>
            <p14:sldId id="662"/>
            <p14:sldId id="7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73" autoAdjust="0"/>
    <p:restoredTop sz="93447" autoAdjust="0"/>
  </p:normalViewPr>
  <p:slideViewPr>
    <p:cSldViewPr snapToGrid="0">
      <p:cViewPr varScale="1">
        <p:scale>
          <a:sx n="107" d="100"/>
          <a:sy n="107" d="100"/>
        </p:scale>
        <p:origin x="1854" y="120"/>
      </p:cViewPr>
      <p:guideLst/>
    </p:cSldViewPr>
  </p:slideViewPr>
  <p:notesTextViewPr>
    <p:cViewPr>
      <p:scale>
        <a:sx n="3" d="2"/>
        <a:sy n="3" d="2"/>
      </p:scale>
      <p:origin x="0" y="0"/>
    </p:cViewPr>
  </p:notesTextViewPr>
  <p:sorterViewPr>
    <p:cViewPr>
      <p:scale>
        <a:sx n="125" d="100"/>
        <a:sy n="125" d="100"/>
      </p:scale>
      <p:origin x="0" y="-3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山田 裕貴" userId="5ae583fc8f781de9" providerId="LiveId" clId="{284D3EBC-4E03-4023-9BB6-57E3B169BD64}"/>
    <pc:docChg chg="undo custSel addSld delSld modSld modSection">
      <pc:chgData name="山田 裕貴" userId="5ae583fc8f781de9" providerId="LiveId" clId="{284D3EBC-4E03-4023-9BB6-57E3B169BD64}" dt="2023-03-31T03:09:03.214" v="76" actId="20577"/>
      <pc:docMkLst>
        <pc:docMk/>
      </pc:docMkLst>
      <pc:sldChg chg="del">
        <pc:chgData name="山田 裕貴" userId="5ae583fc8f781de9" providerId="LiveId" clId="{284D3EBC-4E03-4023-9BB6-57E3B169BD64}" dt="2023-03-31T03:08:15.797" v="18" actId="47"/>
        <pc:sldMkLst>
          <pc:docMk/>
          <pc:sldMk cId="2085760168" sldId="488"/>
        </pc:sldMkLst>
      </pc:sldChg>
      <pc:sldChg chg="del">
        <pc:chgData name="山田 裕貴" userId="5ae583fc8f781de9" providerId="LiveId" clId="{284D3EBC-4E03-4023-9BB6-57E3B169BD64}" dt="2023-03-31T03:08:12.308" v="9" actId="47"/>
        <pc:sldMkLst>
          <pc:docMk/>
          <pc:sldMk cId="3720398242" sldId="658"/>
        </pc:sldMkLst>
      </pc:sldChg>
      <pc:sldChg chg="del">
        <pc:chgData name="山田 裕貴" userId="5ae583fc8f781de9" providerId="LiveId" clId="{284D3EBC-4E03-4023-9BB6-57E3B169BD64}" dt="2023-03-31T03:08:10.658" v="6" actId="47"/>
        <pc:sldMkLst>
          <pc:docMk/>
          <pc:sldMk cId="515585083" sldId="661"/>
        </pc:sldMkLst>
      </pc:sldChg>
      <pc:sldChg chg="del">
        <pc:chgData name="山田 裕貴" userId="5ae583fc8f781de9" providerId="LiveId" clId="{284D3EBC-4E03-4023-9BB6-57E3B169BD64}" dt="2023-03-31T03:08:15.499" v="17" actId="47"/>
        <pc:sldMkLst>
          <pc:docMk/>
          <pc:sldMk cId="1473507713" sldId="758"/>
        </pc:sldMkLst>
      </pc:sldChg>
      <pc:sldChg chg="del">
        <pc:chgData name="山田 裕貴" userId="5ae583fc8f781de9" providerId="LiveId" clId="{284D3EBC-4E03-4023-9BB6-57E3B169BD64}" dt="2023-03-31T03:08:06.252" v="1" actId="47"/>
        <pc:sldMkLst>
          <pc:docMk/>
          <pc:sldMk cId="3941877600" sldId="765"/>
        </pc:sldMkLst>
      </pc:sldChg>
      <pc:sldChg chg="del">
        <pc:chgData name="山田 裕貴" userId="5ae583fc8f781de9" providerId="LiveId" clId="{284D3EBC-4E03-4023-9BB6-57E3B169BD64}" dt="2023-03-31T03:08:08.911" v="3" actId="47"/>
        <pc:sldMkLst>
          <pc:docMk/>
          <pc:sldMk cId="2861090498" sldId="772"/>
        </pc:sldMkLst>
      </pc:sldChg>
      <pc:sldChg chg="del">
        <pc:chgData name="山田 裕貴" userId="5ae583fc8f781de9" providerId="LiveId" clId="{284D3EBC-4E03-4023-9BB6-57E3B169BD64}" dt="2023-03-31T03:08:11.254" v="7" actId="47"/>
        <pc:sldMkLst>
          <pc:docMk/>
          <pc:sldMk cId="1425195476" sldId="776"/>
        </pc:sldMkLst>
      </pc:sldChg>
      <pc:sldChg chg="del">
        <pc:chgData name="山田 裕貴" userId="5ae583fc8f781de9" providerId="LiveId" clId="{284D3EBC-4E03-4023-9BB6-57E3B169BD64}" dt="2023-03-31T03:08:13.473" v="11" actId="47"/>
        <pc:sldMkLst>
          <pc:docMk/>
          <pc:sldMk cId="3197309377" sldId="783"/>
        </pc:sldMkLst>
      </pc:sldChg>
      <pc:sldChg chg="del">
        <pc:chgData name="山田 裕貴" userId="5ae583fc8f781de9" providerId="LiveId" clId="{284D3EBC-4E03-4023-9BB6-57E3B169BD64}" dt="2023-03-31T03:08:14.325" v="13" actId="47"/>
        <pc:sldMkLst>
          <pc:docMk/>
          <pc:sldMk cId="2942070696" sldId="784"/>
        </pc:sldMkLst>
      </pc:sldChg>
      <pc:sldChg chg="del">
        <pc:chgData name="山田 裕貴" userId="5ae583fc8f781de9" providerId="LiveId" clId="{284D3EBC-4E03-4023-9BB6-57E3B169BD64}" dt="2023-03-31T03:08:04.961" v="0" actId="47"/>
        <pc:sldMkLst>
          <pc:docMk/>
          <pc:sldMk cId="1069033194" sldId="785"/>
        </pc:sldMkLst>
      </pc:sldChg>
      <pc:sldChg chg="del">
        <pc:chgData name="山田 裕貴" userId="5ae583fc8f781de9" providerId="LiveId" clId="{284D3EBC-4E03-4023-9BB6-57E3B169BD64}" dt="2023-03-31T03:08:16.362" v="19" actId="47"/>
        <pc:sldMkLst>
          <pc:docMk/>
          <pc:sldMk cId="3042981481" sldId="786"/>
        </pc:sldMkLst>
      </pc:sldChg>
      <pc:sldChg chg="del">
        <pc:chgData name="山田 裕貴" userId="5ae583fc8f781de9" providerId="LiveId" clId="{284D3EBC-4E03-4023-9BB6-57E3B169BD64}" dt="2023-03-31T03:08:11.694" v="8" actId="47"/>
        <pc:sldMkLst>
          <pc:docMk/>
          <pc:sldMk cId="3482116247" sldId="788"/>
        </pc:sldMkLst>
      </pc:sldChg>
      <pc:sldChg chg="del">
        <pc:chgData name="山田 裕貴" userId="5ae583fc8f781de9" providerId="LiveId" clId="{284D3EBC-4E03-4023-9BB6-57E3B169BD64}" dt="2023-03-31T03:08:12.905" v="10" actId="47"/>
        <pc:sldMkLst>
          <pc:docMk/>
          <pc:sldMk cId="1887174902" sldId="789"/>
        </pc:sldMkLst>
      </pc:sldChg>
      <pc:sldChg chg="del">
        <pc:chgData name="山田 裕貴" userId="5ae583fc8f781de9" providerId="LiveId" clId="{284D3EBC-4E03-4023-9BB6-57E3B169BD64}" dt="2023-03-31T03:08:09.526" v="4" actId="47"/>
        <pc:sldMkLst>
          <pc:docMk/>
          <pc:sldMk cId="58670756" sldId="791"/>
        </pc:sldMkLst>
      </pc:sldChg>
      <pc:sldChg chg="del">
        <pc:chgData name="山田 裕貴" userId="5ae583fc8f781de9" providerId="LiveId" clId="{284D3EBC-4E03-4023-9BB6-57E3B169BD64}" dt="2023-03-31T03:08:13.926" v="12" actId="47"/>
        <pc:sldMkLst>
          <pc:docMk/>
          <pc:sldMk cId="426928602" sldId="792"/>
        </pc:sldMkLst>
      </pc:sldChg>
      <pc:sldChg chg="del">
        <pc:chgData name="山田 裕貴" userId="5ae583fc8f781de9" providerId="LiveId" clId="{284D3EBC-4E03-4023-9BB6-57E3B169BD64}" dt="2023-03-31T03:08:06.942" v="2" actId="47"/>
        <pc:sldMkLst>
          <pc:docMk/>
          <pc:sldMk cId="77297052" sldId="793"/>
        </pc:sldMkLst>
      </pc:sldChg>
      <pc:sldChg chg="del">
        <pc:chgData name="山田 裕貴" userId="5ae583fc8f781de9" providerId="LiveId" clId="{284D3EBC-4E03-4023-9BB6-57E3B169BD64}" dt="2023-03-31T03:08:14.887" v="15" actId="47"/>
        <pc:sldMkLst>
          <pc:docMk/>
          <pc:sldMk cId="1639245530" sldId="794"/>
        </pc:sldMkLst>
      </pc:sldChg>
      <pc:sldChg chg="add del">
        <pc:chgData name="山田 裕貴" userId="5ae583fc8f781de9" providerId="LiveId" clId="{284D3EBC-4E03-4023-9BB6-57E3B169BD64}" dt="2023-03-31T03:08:22.908" v="30" actId="47"/>
        <pc:sldMkLst>
          <pc:docMk/>
          <pc:sldMk cId="1094705005" sldId="795"/>
        </pc:sldMkLst>
      </pc:sldChg>
      <pc:sldChg chg="del">
        <pc:chgData name="山田 裕貴" userId="5ae583fc8f781de9" providerId="LiveId" clId="{284D3EBC-4E03-4023-9BB6-57E3B169BD64}" dt="2023-03-31T03:08:14.603" v="14" actId="47"/>
        <pc:sldMkLst>
          <pc:docMk/>
          <pc:sldMk cId="901994953" sldId="796"/>
        </pc:sldMkLst>
      </pc:sldChg>
      <pc:sldChg chg="del">
        <pc:chgData name="山田 裕貴" userId="5ae583fc8f781de9" providerId="LiveId" clId="{284D3EBC-4E03-4023-9BB6-57E3B169BD64}" dt="2023-03-31T03:08:15.175" v="16" actId="47"/>
        <pc:sldMkLst>
          <pc:docMk/>
          <pc:sldMk cId="1644130781" sldId="800"/>
        </pc:sldMkLst>
      </pc:sldChg>
      <pc:sldChg chg="del">
        <pc:chgData name="山田 裕貴" userId="5ae583fc8f781de9" providerId="LiveId" clId="{284D3EBC-4E03-4023-9BB6-57E3B169BD64}" dt="2023-03-31T03:08:09.918" v="5" actId="47"/>
        <pc:sldMkLst>
          <pc:docMk/>
          <pc:sldMk cId="1947294290" sldId="801"/>
        </pc:sldMkLst>
      </pc:sldChg>
      <pc:sldChg chg="modSp mod">
        <pc:chgData name="山田 裕貴" userId="5ae583fc8f781de9" providerId="LiveId" clId="{284D3EBC-4E03-4023-9BB6-57E3B169BD64}" dt="2023-03-31T03:09:03.214" v="76" actId="20577"/>
        <pc:sldMkLst>
          <pc:docMk/>
          <pc:sldMk cId="3602236280" sldId="802"/>
        </pc:sldMkLst>
        <pc:spChg chg="mod">
          <ac:chgData name="山田 裕貴" userId="5ae583fc8f781de9" providerId="LiveId" clId="{284D3EBC-4E03-4023-9BB6-57E3B169BD64}" dt="2023-03-31T03:09:03.214" v="76" actId="20577"/>
          <ac:spMkLst>
            <pc:docMk/>
            <pc:sldMk cId="3602236280" sldId="802"/>
            <ac:spMk id="7" creationId="{71287E83-FA5F-4893-B2EB-7BEEFD1C0E72}"/>
          </ac:spMkLst>
        </pc:spChg>
      </pc:sldChg>
      <pc:sldChg chg="del">
        <pc:chgData name="山田 裕貴" userId="5ae583fc8f781de9" providerId="LiveId" clId="{284D3EBC-4E03-4023-9BB6-57E3B169BD64}" dt="2023-03-31T03:08:16.692" v="20" actId="47"/>
        <pc:sldMkLst>
          <pc:docMk/>
          <pc:sldMk cId="1331932627" sldId="803"/>
        </pc:sldMkLst>
      </pc:sldChg>
      <pc:sldChg chg="del">
        <pc:chgData name="山田 裕貴" userId="5ae583fc8f781de9" providerId="LiveId" clId="{284D3EBC-4E03-4023-9BB6-57E3B169BD64}" dt="2023-03-31T03:08:17.619" v="22" actId="47"/>
        <pc:sldMkLst>
          <pc:docMk/>
          <pc:sldMk cId="3058632221" sldId="804"/>
        </pc:sldMkLst>
      </pc:sldChg>
      <pc:sldChg chg="del">
        <pc:chgData name="山田 裕貴" userId="5ae583fc8f781de9" providerId="LiveId" clId="{284D3EBC-4E03-4023-9BB6-57E3B169BD64}" dt="2023-03-31T03:08:18.622" v="25" actId="47"/>
        <pc:sldMkLst>
          <pc:docMk/>
          <pc:sldMk cId="458046858" sldId="805"/>
        </pc:sldMkLst>
      </pc:sldChg>
      <pc:sldChg chg="del">
        <pc:chgData name="山田 裕貴" userId="5ae583fc8f781de9" providerId="LiveId" clId="{284D3EBC-4E03-4023-9BB6-57E3B169BD64}" dt="2023-03-31T03:08:18.340" v="24" actId="47"/>
        <pc:sldMkLst>
          <pc:docMk/>
          <pc:sldMk cId="2728489236" sldId="806"/>
        </pc:sldMkLst>
      </pc:sldChg>
      <pc:sldChg chg="del">
        <pc:chgData name="山田 裕貴" userId="5ae583fc8f781de9" providerId="LiveId" clId="{284D3EBC-4E03-4023-9BB6-57E3B169BD64}" dt="2023-03-31T03:08:17.163" v="21" actId="47"/>
        <pc:sldMkLst>
          <pc:docMk/>
          <pc:sldMk cId="114573364" sldId="807"/>
        </pc:sldMkLst>
      </pc:sldChg>
      <pc:sldChg chg="del">
        <pc:chgData name="山田 裕貴" userId="5ae583fc8f781de9" providerId="LiveId" clId="{284D3EBC-4E03-4023-9BB6-57E3B169BD64}" dt="2023-03-31T03:08:18.010" v="23" actId="47"/>
        <pc:sldMkLst>
          <pc:docMk/>
          <pc:sldMk cId="3139923357" sldId="808"/>
        </pc:sldMkLst>
      </pc:sldChg>
      <pc:sldChg chg="del">
        <pc:chgData name="山田 裕貴" userId="5ae583fc8f781de9" providerId="LiveId" clId="{284D3EBC-4E03-4023-9BB6-57E3B169BD64}" dt="2023-03-31T03:08:18.889" v="26" actId="47"/>
        <pc:sldMkLst>
          <pc:docMk/>
          <pc:sldMk cId="4171108531" sldId="810"/>
        </pc:sldMkLst>
      </pc:sldChg>
      <pc:sldChg chg="del">
        <pc:chgData name="山田 裕貴" userId="5ae583fc8f781de9" providerId="LiveId" clId="{284D3EBC-4E03-4023-9BB6-57E3B169BD64}" dt="2023-03-31T03:08:19.547" v="27" actId="47"/>
        <pc:sldMkLst>
          <pc:docMk/>
          <pc:sldMk cId="3450831172" sldId="811"/>
        </pc:sldMkLst>
      </pc:sldChg>
      <pc:sldChg chg="del">
        <pc:chgData name="山田 裕貴" userId="5ae583fc8f781de9" providerId="LiveId" clId="{284D3EBC-4E03-4023-9BB6-57E3B169BD64}" dt="2023-03-31T03:08:19.786" v="28" actId="47"/>
        <pc:sldMkLst>
          <pc:docMk/>
          <pc:sldMk cId="3606990127" sldId="812"/>
        </pc:sldMkLst>
      </pc:sldChg>
      <pc:sldChg chg="del">
        <pc:chgData name="山田 裕貴" userId="5ae583fc8f781de9" providerId="LiveId" clId="{284D3EBC-4E03-4023-9BB6-57E3B169BD64}" dt="2023-03-31T03:08:37.197" v="31" actId="2696"/>
        <pc:sldMkLst>
          <pc:docMk/>
          <pc:sldMk cId="2830677314" sldId="83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sz="1800" b="1">
                <a:solidFill>
                  <a:sysClr val="windowText" lastClr="000000"/>
                </a:solidFill>
              </a:rPr>
              <a:t>総降水量</a:t>
            </a:r>
            <a:r>
              <a:rPr lang="ja-JP" altLang="en-US" sz="1600" b="1">
                <a:solidFill>
                  <a:sysClr val="windowText" lastClr="000000"/>
                </a:solidFill>
              </a:rPr>
              <a:t>と</a:t>
            </a:r>
            <a:r>
              <a:rPr lang="ja-JP" altLang="en-US" sz="1800" b="1">
                <a:solidFill>
                  <a:sysClr val="windowText" lastClr="000000"/>
                </a:solidFill>
              </a:rPr>
              <a:t>継続日数</a:t>
            </a:r>
          </a:p>
        </c:rich>
      </c:tx>
      <c:layout>
        <c:manualLayout>
          <c:xMode val="edge"/>
          <c:yMode val="edge"/>
          <c:x val="0.36284996461230024"/>
          <c:y val="0"/>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22058295243385601"/>
          <c:y val="9.2379396671818714E-2"/>
          <c:w val="0.73254192713987498"/>
          <c:h val="0.76585182581265554"/>
        </c:manualLayout>
      </c:layout>
      <c:scatterChart>
        <c:scatterStyle val="lineMarker"/>
        <c:varyColors val="0"/>
        <c:ser>
          <c:idx val="0"/>
          <c:order val="0"/>
          <c:tx>
            <c:v>抽出した降雨事例</c:v>
          </c:tx>
          <c:spPr>
            <a:ln w="25400" cap="rnd">
              <a:noFill/>
              <a:round/>
            </a:ln>
            <a:effectLst/>
          </c:spPr>
          <c:marker>
            <c:symbol val="circle"/>
            <c:size val="6"/>
            <c:spPr>
              <a:solidFill>
                <a:srgbClr val="00B0F0"/>
              </a:solidFill>
              <a:ln w="9525">
                <a:solidFill>
                  <a:srgbClr val="00B0F0"/>
                </a:solidFill>
              </a:ln>
              <a:effectLst/>
            </c:spPr>
          </c:marker>
          <c:xVal>
            <c:numRef>
              <c:f>'日平均１万mmのグラフ作成 (2)'!$CG$2:$CG$564</c:f>
              <c:numCache>
                <c:formatCode>General</c:formatCode>
                <c:ptCount val="563"/>
                <c:pt idx="0">
                  <c:v>8</c:v>
                </c:pt>
                <c:pt idx="8">
                  <c:v>6</c:v>
                </c:pt>
                <c:pt idx="14">
                  <c:v>3</c:v>
                </c:pt>
                <c:pt idx="17">
                  <c:v>4</c:v>
                </c:pt>
                <c:pt idx="21">
                  <c:v>9</c:v>
                </c:pt>
                <c:pt idx="30">
                  <c:v>3</c:v>
                </c:pt>
                <c:pt idx="33">
                  <c:v>13</c:v>
                </c:pt>
                <c:pt idx="46">
                  <c:v>19</c:v>
                </c:pt>
                <c:pt idx="65">
                  <c:v>4</c:v>
                </c:pt>
                <c:pt idx="69">
                  <c:v>14</c:v>
                </c:pt>
                <c:pt idx="83">
                  <c:v>9</c:v>
                </c:pt>
                <c:pt idx="92">
                  <c:v>3</c:v>
                </c:pt>
                <c:pt idx="95">
                  <c:v>4</c:v>
                </c:pt>
                <c:pt idx="99">
                  <c:v>4</c:v>
                </c:pt>
                <c:pt idx="103">
                  <c:v>3</c:v>
                </c:pt>
                <c:pt idx="106">
                  <c:v>5</c:v>
                </c:pt>
                <c:pt idx="111">
                  <c:v>5</c:v>
                </c:pt>
                <c:pt idx="116">
                  <c:v>3</c:v>
                </c:pt>
                <c:pt idx="119">
                  <c:v>3</c:v>
                </c:pt>
                <c:pt idx="122">
                  <c:v>8</c:v>
                </c:pt>
                <c:pt idx="130">
                  <c:v>3</c:v>
                </c:pt>
                <c:pt idx="133">
                  <c:v>3</c:v>
                </c:pt>
                <c:pt idx="136">
                  <c:v>3</c:v>
                </c:pt>
                <c:pt idx="139">
                  <c:v>10</c:v>
                </c:pt>
                <c:pt idx="149">
                  <c:v>7</c:v>
                </c:pt>
                <c:pt idx="156">
                  <c:v>10</c:v>
                </c:pt>
                <c:pt idx="166">
                  <c:v>9</c:v>
                </c:pt>
                <c:pt idx="175">
                  <c:v>3</c:v>
                </c:pt>
                <c:pt idx="178">
                  <c:v>3</c:v>
                </c:pt>
                <c:pt idx="181">
                  <c:v>6</c:v>
                </c:pt>
                <c:pt idx="187">
                  <c:v>3</c:v>
                </c:pt>
                <c:pt idx="190">
                  <c:v>7</c:v>
                </c:pt>
                <c:pt idx="197">
                  <c:v>4</c:v>
                </c:pt>
                <c:pt idx="201">
                  <c:v>10</c:v>
                </c:pt>
                <c:pt idx="211">
                  <c:v>3</c:v>
                </c:pt>
                <c:pt idx="214">
                  <c:v>4</c:v>
                </c:pt>
                <c:pt idx="218">
                  <c:v>6</c:v>
                </c:pt>
                <c:pt idx="224">
                  <c:v>4</c:v>
                </c:pt>
                <c:pt idx="228">
                  <c:v>10</c:v>
                </c:pt>
                <c:pt idx="238">
                  <c:v>3</c:v>
                </c:pt>
                <c:pt idx="241">
                  <c:v>3</c:v>
                </c:pt>
                <c:pt idx="244">
                  <c:v>3</c:v>
                </c:pt>
                <c:pt idx="247">
                  <c:v>3</c:v>
                </c:pt>
                <c:pt idx="250">
                  <c:v>11</c:v>
                </c:pt>
                <c:pt idx="261">
                  <c:v>5</c:v>
                </c:pt>
                <c:pt idx="266">
                  <c:v>8</c:v>
                </c:pt>
                <c:pt idx="274">
                  <c:v>11</c:v>
                </c:pt>
                <c:pt idx="285">
                  <c:v>12</c:v>
                </c:pt>
                <c:pt idx="297">
                  <c:v>4</c:v>
                </c:pt>
                <c:pt idx="301">
                  <c:v>4</c:v>
                </c:pt>
                <c:pt idx="305">
                  <c:v>6</c:v>
                </c:pt>
                <c:pt idx="311">
                  <c:v>10</c:v>
                </c:pt>
                <c:pt idx="321">
                  <c:v>4</c:v>
                </c:pt>
                <c:pt idx="325">
                  <c:v>8</c:v>
                </c:pt>
                <c:pt idx="333">
                  <c:v>4</c:v>
                </c:pt>
                <c:pt idx="337">
                  <c:v>3</c:v>
                </c:pt>
                <c:pt idx="340">
                  <c:v>3</c:v>
                </c:pt>
                <c:pt idx="343">
                  <c:v>5</c:v>
                </c:pt>
                <c:pt idx="348">
                  <c:v>13</c:v>
                </c:pt>
                <c:pt idx="361">
                  <c:v>9</c:v>
                </c:pt>
                <c:pt idx="370">
                  <c:v>5</c:v>
                </c:pt>
                <c:pt idx="375">
                  <c:v>7</c:v>
                </c:pt>
                <c:pt idx="382">
                  <c:v>4</c:v>
                </c:pt>
                <c:pt idx="386">
                  <c:v>4</c:v>
                </c:pt>
                <c:pt idx="390">
                  <c:v>4</c:v>
                </c:pt>
                <c:pt idx="394">
                  <c:v>5</c:v>
                </c:pt>
                <c:pt idx="399">
                  <c:v>7</c:v>
                </c:pt>
                <c:pt idx="406">
                  <c:v>7</c:v>
                </c:pt>
                <c:pt idx="413">
                  <c:v>3</c:v>
                </c:pt>
                <c:pt idx="416">
                  <c:v>4</c:v>
                </c:pt>
                <c:pt idx="420">
                  <c:v>4</c:v>
                </c:pt>
                <c:pt idx="424">
                  <c:v>4</c:v>
                </c:pt>
                <c:pt idx="428">
                  <c:v>4</c:v>
                </c:pt>
                <c:pt idx="432">
                  <c:v>4</c:v>
                </c:pt>
                <c:pt idx="436">
                  <c:v>8</c:v>
                </c:pt>
                <c:pt idx="444">
                  <c:v>3</c:v>
                </c:pt>
                <c:pt idx="447">
                  <c:v>4</c:v>
                </c:pt>
                <c:pt idx="451">
                  <c:v>3</c:v>
                </c:pt>
                <c:pt idx="454">
                  <c:v>10</c:v>
                </c:pt>
                <c:pt idx="464">
                  <c:v>5</c:v>
                </c:pt>
                <c:pt idx="469">
                  <c:v>6</c:v>
                </c:pt>
                <c:pt idx="475">
                  <c:v>8</c:v>
                </c:pt>
                <c:pt idx="483">
                  <c:v>6</c:v>
                </c:pt>
                <c:pt idx="489">
                  <c:v>3</c:v>
                </c:pt>
                <c:pt idx="492">
                  <c:v>5</c:v>
                </c:pt>
                <c:pt idx="497">
                  <c:v>4</c:v>
                </c:pt>
                <c:pt idx="501">
                  <c:v>4</c:v>
                </c:pt>
                <c:pt idx="505">
                  <c:v>21</c:v>
                </c:pt>
                <c:pt idx="526">
                  <c:v>8</c:v>
                </c:pt>
                <c:pt idx="534">
                  <c:v>12</c:v>
                </c:pt>
                <c:pt idx="546">
                  <c:v>8</c:v>
                </c:pt>
                <c:pt idx="554">
                  <c:v>4</c:v>
                </c:pt>
                <c:pt idx="555">
                  <c:v>4</c:v>
                </c:pt>
                <c:pt idx="556">
                  <c:v>5</c:v>
                </c:pt>
                <c:pt idx="557">
                  <c:v>7</c:v>
                </c:pt>
                <c:pt idx="558">
                  <c:v>6</c:v>
                </c:pt>
                <c:pt idx="559">
                  <c:v>7</c:v>
                </c:pt>
                <c:pt idx="560">
                  <c:v>3</c:v>
                </c:pt>
                <c:pt idx="561">
                  <c:v>0</c:v>
                </c:pt>
                <c:pt idx="562">
                  <c:v>25</c:v>
                </c:pt>
              </c:numCache>
            </c:numRef>
          </c:xVal>
          <c:yVal>
            <c:numRef>
              <c:f>'日平均１万mmのグラフ作成 (2)'!$CH$2:$CH$555</c:f>
              <c:numCache>
                <c:formatCode>General</c:formatCode>
                <c:ptCount val="554"/>
                <c:pt idx="0" formatCode="0.0">
                  <c:v>94813</c:v>
                </c:pt>
                <c:pt idx="8" formatCode="0.0">
                  <c:v>72155</c:v>
                </c:pt>
                <c:pt idx="14" formatCode="0.0">
                  <c:v>78327</c:v>
                </c:pt>
                <c:pt idx="17" formatCode="0.0">
                  <c:v>54822</c:v>
                </c:pt>
                <c:pt idx="21" formatCode="0.0">
                  <c:v>112494</c:v>
                </c:pt>
                <c:pt idx="30" formatCode="0.0">
                  <c:v>53693</c:v>
                </c:pt>
                <c:pt idx="33" formatCode="0.0">
                  <c:v>130676.5</c:v>
                </c:pt>
                <c:pt idx="46" formatCode="0.0">
                  <c:v>315638.5</c:v>
                </c:pt>
                <c:pt idx="65" formatCode="0.0">
                  <c:v>41130</c:v>
                </c:pt>
                <c:pt idx="69" formatCode="0.0">
                  <c:v>144318</c:v>
                </c:pt>
                <c:pt idx="83" formatCode="0.0">
                  <c:v>131678.5</c:v>
                </c:pt>
                <c:pt idx="92">
                  <c:v>81610.5</c:v>
                </c:pt>
                <c:pt idx="95" formatCode="0.0">
                  <c:v>52582</c:v>
                </c:pt>
                <c:pt idx="99" formatCode="0.0">
                  <c:v>57093.5</c:v>
                </c:pt>
                <c:pt idx="103" formatCode="0.0">
                  <c:v>30578.5</c:v>
                </c:pt>
                <c:pt idx="106" formatCode="0.0">
                  <c:v>50493</c:v>
                </c:pt>
                <c:pt idx="111" formatCode="0.0">
                  <c:v>65441.5</c:v>
                </c:pt>
                <c:pt idx="116" formatCode="0.0">
                  <c:v>31860</c:v>
                </c:pt>
                <c:pt idx="119" formatCode="0.0">
                  <c:v>31012.5</c:v>
                </c:pt>
                <c:pt idx="122" formatCode="0.0">
                  <c:v>93671</c:v>
                </c:pt>
                <c:pt idx="130" formatCode="0.0">
                  <c:v>44989.5</c:v>
                </c:pt>
                <c:pt idx="133" formatCode="0.0">
                  <c:v>38043</c:v>
                </c:pt>
                <c:pt idx="136" formatCode="0.0">
                  <c:v>44324.5</c:v>
                </c:pt>
                <c:pt idx="139" formatCode="0.0">
                  <c:v>173442</c:v>
                </c:pt>
                <c:pt idx="149" formatCode="0.0">
                  <c:v>76073.5</c:v>
                </c:pt>
                <c:pt idx="156" formatCode="0.0">
                  <c:v>150501.5</c:v>
                </c:pt>
                <c:pt idx="166" formatCode="0.0">
                  <c:v>103631</c:v>
                </c:pt>
                <c:pt idx="175" formatCode="0.0">
                  <c:v>31786</c:v>
                </c:pt>
                <c:pt idx="178" formatCode="0.0">
                  <c:v>41985.5</c:v>
                </c:pt>
                <c:pt idx="181" formatCode="0.0">
                  <c:v>133997</c:v>
                </c:pt>
                <c:pt idx="187" formatCode="0.0">
                  <c:v>40914.5</c:v>
                </c:pt>
                <c:pt idx="190" formatCode="0.0">
                  <c:v>130302.5</c:v>
                </c:pt>
                <c:pt idx="197" formatCode="0.0">
                  <c:v>53525.5</c:v>
                </c:pt>
                <c:pt idx="201" formatCode="0.0">
                  <c:v>111411.5</c:v>
                </c:pt>
                <c:pt idx="211" formatCode="0.0">
                  <c:v>40142.5</c:v>
                </c:pt>
                <c:pt idx="214" formatCode="0.0">
                  <c:v>77465.5</c:v>
                </c:pt>
                <c:pt idx="218" formatCode="0.0">
                  <c:v>95070.5</c:v>
                </c:pt>
                <c:pt idx="224" formatCode="0.0">
                  <c:v>43235</c:v>
                </c:pt>
                <c:pt idx="228" formatCode="0.0">
                  <c:v>185047</c:v>
                </c:pt>
                <c:pt idx="238" formatCode="0.0">
                  <c:v>45119.5</c:v>
                </c:pt>
                <c:pt idx="241" formatCode="0.0">
                  <c:v>48319</c:v>
                </c:pt>
                <c:pt idx="244" formatCode="0.0">
                  <c:v>40062</c:v>
                </c:pt>
                <c:pt idx="247" formatCode="0.0">
                  <c:v>66092</c:v>
                </c:pt>
                <c:pt idx="250" formatCode="0.0">
                  <c:v>164233.5</c:v>
                </c:pt>
                <c:pt idx="261" formatCode="0.0">
                  <c:v>52572.5</c:v>
                </c:pt>
                <c:pt idx="266" formatCode="0.0">
                  <c:v>84167.5</c:v>
                </c:pt>
                <c:pt idx="274" formatCode="0.0">
                  <c:v>168432.5</c:v>
                </c:pt>
                <c:pt idx="285" formatCode="0.0">
                  <c:v>159861</c:v>
                </c:pt>
                <c:pt idx="297" formatCode="0.0">
                  <c:v>47092.5</c:v>
                </c:pt>
                <c:pt idx="301" formatCode="0.0">
                  <c:v>61459.5</c:v>
                </c:pt>
                <c:pt idx="305" formatCode="0.0">
                  <c:v>71330.5</c:v>
                </c:pt>
                <c:pt idx="311" formatCode="0.0">
                  <c:v>169310</c:v>
                </c:pt>
                <c:pt idx="321" formatCode="0.0">
                  <c:v>51069</c:v>
                </c:pt>
                <c:pt idx="325" formatCode="0.0">
                  <c:v>146047.5</c:v>
                </c:pt>
                <c:pt idx="333" formatCode="0.0">
                  <c:v>57783.5</c:v>
                </c:pt>
                <c:pt idx="337" formatCode="0.0">
                  <c:v>49966.5</c:v>
                </c:pt>
                <c:pt idx="340" formatCode="0.0">
                  <c:v>49088</c:v>
                </c:pt>
                <c:pt idx="343" formatCode="0.0">
                  <c:v>57975.5</c:v>
                </c:pt>
                <c:pt idx="348" formatCode="0.0">
                  <c:v>165715.5</c:v>
                </c:pt>
                <c:pt idx="361" formatCode="0.0">
                  <c:v>109410</c:v>
                </c:pt>
                <c:pt idx="370" formatCode="0.0">
                  <c:v>68739</c:v>
                </c:pt>
                <c:pt idx="375" formatCode="0.0">
                  <c:v>118203.5</c:v>
                </c:pt>
                <c:pt idx="382" formatCode="0.0">
                  <c:v>45460.5</c:v>
                </c:pt>
                <c:pt idx="386" formatCode="0.0">
                  <c:v>63191</c:v>
                </c:pt>
                <c:pt idx="390" formatCode="0.0">
                  <c:v>40153</c:v>
                </c:pt>
                <c:pt idx="394" formatCode="0.0">
                  <c:v>54799</c:v>
                </c:pt>
                <c:pt idx="399" formatCode="0.0">
                  <c:v>133095.5</c:v>
                </c:pt>
                <c:pt idx="406" formatCode="0.0">
                  <c:v>84378.5</c:v>
                </c:pt>
                <c:pt idx="413" formatCode="0.0">
                  <c:v>55340</c:v>
                </c:pt>
                <c:pt idx="416" formatCode="0.0">
                  <c:v>41252.5</c:v>
                </c:pt>
                <c:pt idx="420" formatCode="0.0">
                  <c:v>64663</c:v>
                </c:pt>
                <c:pt idx="424" formatCode="0.0">
                  <c:v>46135</c:v>
                </c:pt>
                <c:pt idx="428" formatCode="0.0">
                  <c:v>58972.5</c:v>
                </c:pt>
                <c:pt idx="432" formatCode="0.0">
                  <c:v>62225.5</c:v>
                </c:pt>
                <c:pt idx="436" formatCode="0.0">
                  <c:v>142817.5</c:v>
                </c:pt>
                <c:pt idx="444" formatCode="0.0">
                  <c:v>37409.5</c:v>
                </c:pt>
                <c:pt idx="447" formatCode="0.0">
                  <c:v>59705</c:v>
                </c:pt>
                <c:pt idx="451" formatCode="0.0">
                  <c:v>37456</c:v>
                </c:pt>
                <c:pt idx="454" formatCode="0.0">
                  <c:v>124864</c:v>
                </c:pt>
                <c:pt idx="464" formatCode="0.0">
                  <c:v>124864</c:v>
                </c:pt>
                <c:pt idx="469" formatCode="0.0">
                  <c:v>186591.5</c:v>
                </c:pt>
                <c:pt idx="475" formatCode="0.0">
                  <c:v>112199</c:v>
                </c:pt>
                <c:pt idx="483" formatCode="0.0">
                  <c:v>75119.5</c:v>
                </c:pt>
                <c:pt idx="489" formatCode="0.0">
                  <c:v>53882.5</c:v>
                </c:pt>
                <c:pt idx="492" formatCode="0.0">
                  <c:v>56431</c:v>
                </c:pt>
                <c:pt idx="497" formatCode="0.0">
                  <c:v>59300.5</c:v>
                </c:pt>
                <c:pt idx="501" formatCode="0.0">
                  <c:v>71166.5</c:v>
                </c:pt>
                <c:pt idx="505" formatCode="0.0">
                  <c:v>358725.5</c:v>
                </c:pt>
                <c:pt idx="526" formatCode="0.0">
                  <c:v>100793.5</c:v>
                </c:pt>
                <c:pt idx="534" formatCode="0.0">
                  <c:v>133624</c:v>
                </c:pt>
                <c:pt idx="546" formatCode="0.0">
                  <c:v>205230</c:v>
                </c:pt>
              </c:numCache>
            </c:numRef>
          </c:yVal>
          <c:smooth val="0"/>
          <c:extLst>
            <c:ext xmlns:c16="http://schemas.microsoft.com/office/drawing/2014/chart" uri="{C3380CC4-5D6E-409C-BE32-E72D297353CC}">
              <c16:uniqueId val="{00000000-FF93-4A40-80CB-C63D699B6EBC}"/>
            </c:ext>
          </c:extLst>
        </c:ser>
        <c:ser>
          <c:idx val="1"/>
          <c:order val="1"/>
          <c:tx>
            <c:v>日平均1万mm</c:v>
          </c:tx>
          <c:spPr>
            <a:ln w="25400" cap="rnd">
              <a:noFill/>
              <a:round/>
            </a:ln>
            <a:effectLst/>
          </c:spPr>
          <c:marker>
            <c:symbol val="none"/>
          </c:marker>
          <c:trendline>
            <c:spPr>
              <a:ln w="28575" cap="rnd">
                <a:solidFill>
                  <a:schemeClr val="accent6"/>
                </a:solidFill>
                <a:prstDash val="solid"/>
              </a:ln>
              <a:effectLst/>
            </c:spPr>
            <c:trendlineType val="linear"/>
            <c:dispRSqr val="0"/>
            <c:dispEq val="0"/>
          </c:trendline>
          <c:xVal>
            <c:numRef>
              <c:f>'日平均１万mmのグラフ作成 (2)'!$CG$2:$CG$564</c:f>
              <c:numCache>
                <c:formatCode>General</c:formatCode>
                <c:ptCount val="563"/>
                <c:pt idx="0">
                  <c:v>8</c:v>
                </c:pt>
                <c:pt idx="8">
                  <c:v>6</c:v>
                </c:pt>
                <c:pt idx="14">
                  <c:v>3</c:v>
                </c:pt>
                <c:pt idx="17">
                  <c:v>4</c:v>
                </c:pt>
                <c:pt idx="21">
                  <c:v>9</c:v>
                </c:pt>
                <c:pt idx="30">
                  <c:v>3</c:v>
                </c:pt>
                <c:pt idx="33">
                  <c:v>13</c:v>
                </c:pt>
                <c:pt idx="46">
                  <c:v>19</c:v>
                </c:pt>
                <c:pt idx="65">
                  <c:v>4</c:v>
                </c:pt>
                <c:pt idx="69">
                  <c:v>14</c:v>
                </c:pt>
                <c:pt idx="83">
                  <c:v>9</c:v>
                </c:pt>
                <c:pt idx="92">
                  <c:v>3</c:v>
                </c:pt>
                <c:pt idx="95">
                  <c:v>4</c:v>
                </c:pt>
                <c:pt idx="99">
                  <c:v>4</c:v>
                </c:pt>
                <c:pt idx="103">
                  <c:v>3</c:v>
                </c:pt>
                <c:pt idx="106">
                  <c:v>5</c:v>
                </c:pt>
                <c:pt idx="111">
                  <c:v>5</c:v>
                </c:pt>
                <c:pt idx="116">
                  <c:v>3</c:v>
                </c:pt>
                <c:pt idx="119">
                  <c:v>3</c:v>
                </c:pt>
                <c:pt idx="122">
                  <c:v>8</c:v>
                </c:pt>
                <c:pt idx="130">
                  <c:v>3</c:v>
                </c:pt>
                <c:pt idx="133">
                  <c:v>3</c:v>
                </c:pt>
                <c:pt idx="136">
                  <c:v>3</c:v>
                </c:pt>
                <c:pt idx="139">
                  <c:v>10</c:v>
                </c:pt>
                <c:pt idx="149">
                  <c:v>7</c:v>
                </c:pt>
                <c:pt idx="156">
                  <c:v>10</c:v>
                </c:pt>
                <c:pt idx="166">
                  <c:v>9</c:v>
                </c:pt>
                <c:pt idx="175">
                  <c:v>3</c:v>
                </c:pt>
                <c:pt idx="178">
                  <c:v>3</c:v>
                </c:pt>
                <c:pt idx="181">
                  <c:v>6</c:v>
                </c:pt>
                <c:pt idx="187">
                  <c:v>3</c:v>
                </c:pt>
                <c:pt idx="190">
                  <c:v>7</c:v>
                </c:pt>
                <c:pt idx="197">
                  <c:v>4</c:v>
                </c:pt>
                <c:pt idx="201">
                  <c:v>10</c:v>
                </c:pt>
                <c:pt idx="211">
                  <c:v>3</c:v>
                </c:pt>
                <c:pt idx="214">
                  <c:v>4</c:v>
                </c:pt>
                <c:pt idx="218">
                  <c:v>6</c:v>
                </c:pt>
                <c:pt idx="224">
                  <c:v>4</c:v>
                </c:pt>
                <c:pt idx="228">
                  <c:v>10</c:v>
                </c:pt>
                <c:pt idx="238">
                  <c:v>3</c:v>
                </c:pt>
                <c:pt idx="241">
                  <c:v>3</c:v>
                </c:pt>
                <c:pt idx="244">
                  <c:v>3</c:v>
                </c:pt>
                <c:pt idx="247">
                  <c:v>3</c:v>
                </c:pt>
                <c:pt idx="250">
                  <c:v>11</c:v>
                </c:pt>
                <c:pt idx="261">
                  <c:v>5</c:v>
                </c:pt>
                <c:pt idx="266">
                  <c:v>8</c:v>
                </c:pt>
                <c:pt idx="274">
                  <c:v>11</c:v>
                </c:pt>
                <c:pt idx="285">
                  <c:v>12</c:v>
                </c:pt>
                <c:pt idx="297">
                  <c:v>4</c:v>
                </c:pt>
                <c:pt idx="301">
                  <c:v>4</c:v>
                </c:pt>
                <c:pt idx="305">
                  <c:v>6</c:v>
                </c:pt>
                <c:pt idx="311">
                  <c:v>10</c:v>
                </c:pt>
                <c:pt idx="321">
                  <c:v>4</c:v>
                </c:pt>
                <c:pt idx="325">
                  <c:v>8</c:v>
                </c:pt>
                <c:pt idx="333">
                  <c:v>4</c:v>
                </c:pt>
                <c:pt idx="337">
                  <c:v>3</c:v>
                </c:pt>
                <c:pt idx="340">
                  <c:v>3</c:v>
                </c:pt>
                <c:pt idx="343">
                  <c:v>5</c:v>
                </c:pt>
                <c:pt idx="348">
                  <c:v>13</c:v>
                </c:pt>
                <c:pt idx="361">
                  <c:v>9</c:v>
                </c:pt>
                <c:pt idx="370">
                  <c:v>5</c:v>
                </c:pt>
                <c:pt idx="375">
                  <c:v>7</c:v>
                </c:pt>
                <c:pt idx="382">
                  <c:v>4</c:v>
                </c:pt>
                <c:pt idx="386">
                  <c:v>4</c:v>
                </c:pt>
                <c:pt idx="390">
                  <c:v>4</c:v>
                </c:pt>
                <c:pt idx="394">
                  <c:v>5</c:v>
                </c:pt>
                <c:pt idx="399">
                  <c:v>7</c:v>
                </c:pt>
                <c:pt idx="406">
                  <c:v>7</c:v>
                </c:pt>
                <c:pt idx="413">
                  <c:v>3</c:v>
                </c:pt>
                <c:pt idx="416">
                  <c:v>4</c:v>
                </c:pt>
                <c:pt idx="420">
                  <c:v>4</c:v>
                </c:pt>
                <c:pt idx="424">
                  <c:v>4</c:v>
                </c:pt>
                <c:pt idx="428">
                  <c:v>4</c:v>
                </c:pt>
                <c:pt idx="432">
                  <c:v>4</c:v>
                </c:pt>
                <c:pt idx="436">
                  <c:v>8</c:v>
                </c:pt>
                <c:pt idx="444">
                  <c:v>3</c:v>
                </c:pt>
                <c:pt idx="447">
                  <c:v>4</c:v>
                </c:pt>
                <c:pt idx="451">
                  <c:v>3</c:v>
                </c:pt>
                <c:pt idx="454">
                  <c:v>10</c:v>
                </c:pt>
                <c:pt idx="464">
                  <c:v>5</c:v>
                </c:pt>
                <c:pt idx="469">
                  <c:v>6</c:v>
                </c:pt>
                <c:pt idx="475">
                  <c:v>8</c:v>
                </c:pt>
                <c:pt idx="483">
                  <c:v>6</c:v>
                </c:pt>
                <c:pt idx="489">
                  <c:v>3</c:v>
                </c:pt>
                <c:pt idx="492">
                  <c:v>5</c:v>
                </c:pt>
                <c:pt idx="497">
                  <c:v>4</c:v>
                </c:pt>
                <c:pt idx="501">
                  <c:v>4</c:v>
                </c:pt>
                <c:pt idx="505">
                  <c:v>21</c:v>
                </c:pt>
                <c:pt idx="526">
                  <c:v>8</c:v>
                </c:pt>
                <c:pt idx="534">
                  <c:v>12</c:v>
                </c:pt>
                <c:pt idx="546">
                  <c:v>8</c:v>
                </c:pt>
                <c:pt idx="554">
                  <c:v>4</c:v>
                </c:pt>
                <c:pt idx="555">
                  <c:v>4</c:v>
                </c:pt>
                <c:pt idx="556">
                  <c:v>5</c:v>
                </c:pt>
                <c:pt idx="557">
                  <c:v>7</c:v>
                </c:pt>
                <c:pt idx="558">
                  <c:v>6</c:v>
                </c:pt>
                <c:pt idx="559">
                  <c:v>7</c:v>
                </c:pt>
                <c:pt idx="560">
                  <c:v>3</c:v>
                </c:pt>
                <c:pt idx="561">
                  <c:v>0</c:v>
                </c:pt>
                <c:pt idx="562">
                  <c:v>25</c:v>
                </c:pt>
              </c:numCache>
            </c:numRef>
          </c:xVal>
          <c:yVal>
            <c:numRef>
              <c:f>'日平均１万mmのグラフ作成 (2)'!$CL$2:$CL$564</c:f>
              <c:numCache>
                <c:formatCode>General</c:formatCode>
                <c:ptCount val="563"/>
                <c:pt idx="0">
                  <c:v>80000</c:v>
                </c:pt>
                <c:pt idx="1">
                  <c:v>0</c:v>
                </c:pt>
                <c:pt idx="2">
                  <c:v>0</c:v>
                </c:pt>
                <c:pt idx="3">
                  <c:v>0</c:v>
                </c:pt>
                <c:pt idx="4">
                  <c:v>0</c:v>
                </c:pt>
                <c:pt idx="5">
                  <c:v>0</c:v>
                </c:pt>
                <c:pt idx="6">
                  <c:v>0</c:v>
                </c:pt>
                <c:pt idx="7">
                  <c:v>0</c:v>
                </c:pt>
                <c:pt idx="8">
                  <c:v>60000</c:v>
                </c:pt>
                <c:pt idx="9">
                  <c:v>0</c:v>
                </c:pt>
                <c:pt idx="10">
                  <c:v>0</c:v>
                </c:pt>
                <c:pt idx="11">
                  <c:v>0</c:v>
                </c:pt>
                <c:pt idx="12">
                  <c:v>0</c:v>
                </c:pt>
                <c:pt idx="13">
                  <c:v>0</c:v>
                </c:pt>
                <c:pt idx="14">
                  <c:v>30000</c:v>
                </c:pt>
                <c:pt idx="15">
                  <c:v>0</c:v>
                </c:pt>
                <c:pt idx="16">
                  <c:v>0</c:v>
                </c:pt>
                <c:pt idx="17">
                  <c:v>40000</c:v>
                </c:pt>
                <c:pt idx="18">
                  <c:v>0</c:v>
                </c:pt>
                <c:pt idx="19">
                  <c:v>0</c:v>
                </c:pt>
                <c:pt idx="20">
                  <c:v>0</c:v>
                </c:pt>
                <c:pt idx="21">
                  <c:v>90000</c:v>
                </c:pt>
                <c:pt idx="22">
                  <c:v>0</c:v>
                </c:pt>
                <c:pt idx="23">
                  <c:v>0</c:v>
                </c:pt>
                <c:pt idx="24">
                  <c:v>0</c:v>
                </c:pt>
                <c:pt idx="25">
                  <c:v>0</c:v>
                </c:pt>
                <c:pt idx="26">
                  <c:v>0</c:v>
                </c:pt>
                <c:pt idx="27">
                  <c:v>0</c:v>
                </c:pt>
                <c:pt idx="28">
                  <c:v>0</c:v>
                </c:pt>
                <c:pt idx="29">
                  <c:v>0</c:v>
                </c:pt>
                <c:pt idx="30">
                  <c:v>30000</c:v>
                </c:pt>
                <c:pt idx="31">
                  <c:v>0</c:v>
                </c:pt>
                <c:pt idx="32">
                  <c:v>0</c:v>
                </c:pt>
                <c:pt idx="33">
                  <c:v>130000</c:v>
                </c:pt>
                <c:pt idx="34">
                  <c:v>0</c:v>
                </c:pt>
                <c:pt idx="35">
                  <c:v>0</c:v>
                </c:pt>
                <c:pt idx="36">
                  <c:v>0</c:v>
                </c:pt>
                <c:pt idx="37">
                  <c:v>0</c:v>
                </c:pt>
                <c:pt idx="38">
                  <c:v>0</c:v>
                </c:pt>
                <c:pt idx="39">
                  <c:v>0</c:v>
                </c:pt>
                <c:pt idx="40">
                  <c:v>0</c:v>
                </c:pt>
                <c:pt idx="41">
                  <c:v>0</c:v>
                </c:pt>
                <c:pt idx="42">
                  <c:v>0</c:v>
                </c:pt>
                <c:pt idx="43">
                  <c:v>0</c:v>
                </c:pt>
                <c:pt idx="44">
                  <c:v>0</c:v>
                </c:pt>
                <c:pt idx="45">
                  <c:v>0</c:v>
                </c:pt>
                <c:pt idx="46">
                  <c:v>190000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40000</c:v>
                </c:pt>
                <c:pt idx="66">
                  <c:v>0</c:v>
                </c:pt>
                <c:pt idx="67">
                  <c:v>0</c:v>
                </c:pt>
                <c:pt idx="68">
                  <c:v>0</c:v>
                </c:pt>
                <c:pt idx="69">
                  <c:v>140000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90000</c:v>
                </c:pt>
                <c:pt idx="84">
                  <c:v>0</c:v>
                </c:pt>
                <c:pt idx="85">
                  <c:v>0</c:v>
                </c:pt>
                <c:pt idx="86">
                  <c:v>0</c:v>
                </c:pt>
                <c:pt idx="87">
                  <c:v>0</c:v>
                </c:pt>
                <c:pt idx="88">
                  <c:v>0</c:v>
                </c:pt>
                <c:pt idx="89">
                  <c:v>0</c:v>
                </c:pt>
                <c:pt idx="90">
                  <c:v>0</c:v>
                </c:pt>
                <c:pt idx="91">
                  <c:v>0</c:v>
                </c:pt>
                <c:pt idx="92">
                  <c:v>30000</c:v>
                </c:pt>
                <c:pt idx="93">
                  <c:v>0</c:v>
                </c:pt>
                <c:pt idx="94">
                  <c:v>0</c:v>
                </c:pt>
                <c:pt idx="95">
                  <c:v>40000</c:v>
                </c:pt>
                <c:pt idx="96">
                  <c:v>0</c:v>
                </c:pt>
                <c:pt idx="97">
                  <c:v>0</c:v>
                </c:pt>
                <c:pt idx="98">
                  <c:v>0</c:v>
                </c:pt>
                <c:pt idx="99">
                  <c:v>40000</c:v>
                </c:pt>
                <c:pt idx="100">
                  <c:v>0</c:v>
                </c:pt>
                <c:pt idx="101">
                  <c:v>0</c:v>
                </c:pt>
                <c:pt idx="102">
                  <c:v>0</c:v>
                </c:pt>
                <c:pt idx="103">
                  <c:v>30000</c:v>
                </c:pt>
                <c:pt idx="104">
                  <c:v>0</c:v>
                </c:pt>
                <c:pt idx="105">
                  <c:v>0</c:v>
                </c:pt>
                <c:pt idx="106">
                  <c:v>50000</c:v>
                </c:pt>
                <c:pt idx="107">
                  <c:v>0</c:v>
                </c:pt>
                <c:pt idx="108">
                  <c:v>0</c:v>
                </c:pt>
                <c:pt idx="109">
                  <c:v>0</c:v>
                </c:pt>
                <c:pt idx="110">
                  <c:v>0</c:v>
                </c:pt>
                <c:pt idx="111">
                  <c:v>50000</c:v>
                </c:pt>
                <c:pt idx="112">
                  <c:v>0</c:v>
                </c:pt>
                <c:pt idx="113">
                  <c:v>0</c:v>
                </c:pt>
                <c:pt idx="114">
                  <c:v>0</c:v>
                </c:pt>
                <c:pt idx="115">
                  <c:v>0</c:v>
                </c:pt>
                <c:pt idx="116">
                  <c:v>30000</c:v>
                </c:pt>
                <c:pt idx="117">
                  <c:v>0</c:v>
                </c:pt>
                <c:pt idx="118">
                  <c:v>0</c:v>
                </c:pt>
                <c:pt idx="119">
                  <c:v>30000</c:v>
                </c:pt>
                <c:pt idx="120">
                  <c:v>0</c:v>
                </c:pt>
                <c:pt idx="121">
                  <c:v>0</c:v>
                </c:pt>
                <c:pt idx="122">
                  <c:v>80000</c:v>
                </c:pt>
                <c:pt idx="123">
                  <c:v>0</c:v>
                </c:pt>
                <c:pt idx="124">
                  <c:v>0</c:v>
                </c:pt>
                <c:pt idx="125">
                  <c:v>0</c:v>
                </c:pt>
                <c:pt idx="126">
                  <c:v>0</c:v>
                </c:pt>
                <c:pt idx="127">
                  <c:v>0</c:v>
                </c:pt>
                <c:pt idx="128">
                  <c:v>0</c:v>
                </c:pt>
                <c:pt idx="129">
                  <c:v>0</c:v>
                </c:pt>
                <c:pt idx="130">
                  <c:v>30000</c:v>
                </c:pt>
                <c:pt idx="131">
                  <c:v>0</c:v>
                </c:pt>
                <c:pt idx="132">
                  <c:v>0</c:v>
                </c:pt>
                <c:pt idx="133">
                  <c:v>30000</c:v>
                </c:pt>
                <c:pt idx="134">
                  <c:v>0</c:v>
                </c:pt>
                <c:pt idx="135">
                  <c:v>0</c:v>
                </c:pt>
                <c:pt idx="136">
                  <c:v>30000</c:v>
                </c:pt>
                <c:pt idx="137">
                  <c:v>0</c:v>
                </c:pt>
                <c:pt idx="138">
                  <c:v>0</c:v>
                </c:pt>
                <c:pt idx="139">
                  <c:v>100000</c:v>
                </c:pt>
                <c:pt idx="140">
                  <c:v>0</c:v>
                </c:pt>
                <c:pt idx="141">
                  <c:v>0</c:v>
                </c:pt>
                <c:pt idx="142">
                  <c:v>0</c:v>
                </c:pt>
                <c:pt idx="143">
                  <c:v>0</c:v>
                </c:pt>
                <c:pt idx="144">
                  <c:v>0</c:v>
                </c:pt>
                <c:pt idx="145">
                  <c:v>0</c:v>
                </c:pt>
                <c:pt idx="146">
                  <c:v>0</c:v>
                </c:pt>
                <c:pt idx="147">
                  <c:v>0</c:v>
                </c:pt>
                <c:pt idx="148">
                  <c:v>0</c:v>
                </c:pt>
                <c:pt idx="149">
                  <c:v>70000</c:v>
                </c:pt>
                <c:pt idx="150">
                  <c:v>0</c:v>
                </c:pt>
                <c:pt idx="151">
                  <c:v>0</c:v>
                </c:pt>
                <c:pt idx="152">
                  <c:v>0</c:v>
                </c:pt>
                <c:pt idx="153">
                  <c:v>0</c:v>
                </c:pt>
                <c:pt idx="154">
                  <c:v>0</c:v>
                </c:pt>
                <c:pt idx="155">
                  <c:v>0</c:v>
                </c:pt>
                <c:pt idx="156">
                  <c:v>100000</c:v>
                </c:pt>
                <c:pt idx="157">
                  <c:v>0</c:v>
                </c:pt>
                <c:pt idx="158">
                  <c:v>0</c:v>
                </c:pt>
                <c:pt idx="159">
                  <c:v>0</c:v>
                </c:pt>
                <c:pt idx="160">
                  <c:v>0</c:v>
                </c:pt>
                <c:pt idx="161">
                  <c:v>0</c:v>
                </c:pt>
                <c:pt idx="162">
                  <c:v>0</c:v>
                </c:pt>
                <c:pt idx="163">
                  <c:v>0</c:v>
                </c:pt>
                <c:pt idx="164">
                  <c:v>0</c:v>
                </c:pt>
                <c:pt idx="165">
                  <c:v>0</c:v>
                </c:pt>
                <c:pt idx="166">
                  <c:v>90000</c:v>
                </c:pt>
                <c:pt idx="167">
                  <c:v>0</c:v>
                </c:pt>
                <c:pt idx="168">
                  <c:v>0</c:v>
                </c:pt>
                <c:pt idx="169">
                  <c:v>0</c:v>
                </c:pt>
                <c:pt idx="170">
                  <c:v>0</c:v>
                </c:pt>
                <c:pt idx="171">
                  <c:v>0</c:v>
                </c:pt>
                <c:pt idx="172">
                  <c:v>0</c:v>
                </c:pt>
                <c:pt idx="173">
                  <c:v>0</c:v>
                </c:pt>
                <c:pt idx="174">
                  <c:v>0</c:v>
                </c:pt>
                <c:pt idx="175">
                  <c:v>30000</c:v>
                </c:pt>
                <c:pt idx="176">
                  <c:v>0</c:v>
                </c:pt>
                <c:pt idx="177">
                  <c:v>0</c:v>
                </c:pt>
                <c:pt idx="178">
                  <c:v>30000</c:v>
                </c:pt>
                <c:pt idx="179">
                  <c:v>0</c:v>
                </c:pt>
                <c:pt idx="180">
                  <c:v>0</c:v>
                </c:pt>
                <c:pt idx="181">
                  <c:v>60000</c:v>
                </c:pt>
                <c:pt idx="182">
                  <c:v>0</c:v>
                </c:pt>
                <c:pt idx="183">
                  <c:v>0</c:v>
                </c:pt>
                <c:pt idx="184">
                  <c:v>0</c:v>
                </c:pt>
                <c:pt idx="185">
                  <c:v>0</c:v>
                </c:pt>
                <c:pt idx="186">
                  <c:v>0</c:v>
                </c:pt>
                <c:pt idx="187">
                  <c:v>30000</c:v>
                </c:pt>
                <c:pt idx="188">
                  <c:v>0</c:v>
                </c:pt>
                <c:pt idx="189">
                  <c:v>0</c:v>
                </c:pt>
                <c:pt idx="190">
                  <c:v>70000</c:v>
                </c:pt>
                <c:pt idx="191">
                  <c:v>0</c:v>
                </c:pt>
                <c:pt idx="192">
                  <c:v>0</c:v>
                </c:pt>
                <c:pt idx="193">
                  <c:v>0</c:v>
                </c:pt>
                <c:pt idx="194">
                  <c:v>0</c:v>
                </c:pt>
                <c:pt idx="195">
                  <c:v>0</c:v>
                </c:pt>
                <c:pt idx="196">
                  <c:v>0</c:v>
                </c:pt>
                <c:pt idx="197">
                  <c:v>40000</c:v>
                </c:pt>
                <c:pt idx="198">
                  <c:v>0</c:v>
                </c:pt>
                <c:pt idx="199">
                  <c:v>0</c:v>
                </c:pt>
                <c:pt idx="200">
                  <c:v>0</c:v>
                </c:pt>
                <c:pt idx="201">
                  <c:v>100000</c:v>
                </c:pt>
                <c:pt idx="202">
                  <c:v>0</c:v>
                </c:pt>
                <c:pt idx="203">
                  <c:v>0</c:v>
                </c:pt>
                <c:pt idx="204">
                  <c:v>0</c:v>
                </c:pt>
                <c:pt idx="205">
                  <c:v>0</c:v>
                </c:pt>
                <c:pt idx="206">
                  <c:v>0</c:v>
                </c:pt>
                <c:pt idx="207">
                  <c:v>0</c:v>
                </c:pt>
                <c:pt idx="208">
                  <c:v>0</c:v>
                </c:pt>
                <c:pt idx="209">
                  <c:v>0</c:v>
                </c:pt>
                <c:pt idx="210">
                  <c:v>0</c:v>
                </c:pt>
                <c:pt idx="211">
                  <c:v>30000</c:v>
                </c:pt>
                <c:pt idx="212">
                  <c:v>0</c:v>
                </c:pt>
                <c:pt idx="213">
                  <c:v>0</c:v>
                </c:pt>
                <c:pt idx="214">
                  <c:v>40000</c:v>
                </c:pt>
                <c:pt idx="215">
                  <c:v>0</c:v>
                </c:pt>
                <c:pt idx="216">
                  <c:v>0</c:v>
                </c:pt>
                <c:pt idx="217">
                  <c:v>0</c:v>
                </c:pt>
                <c:pt idx="218">
                  <c:v>60000</c:v>
                </c:pt>
                <c:pt idx="219">
                  <c:v>0</c:v>
                </c:pt>
                <c:pt idx="220">
                  <c:v>0</c:v>
                </c:pt>
                <c:pt idx="221">
                  <c:v>0</c:v>
                </c:pt>
                <c:pt idx="222">
                  <c:v>0</c:v>
                </c:pt>
                <c:pt idx="223">
                  <c:v>0</c:v>
                </c:pt>
                <c:pt idx="224">
                  <c:v>40000</c:v>
                </c:pt>
                <c:pt idx="225">
                  <c:v>0</c:v>
                </c:pt>
                <c:pt idx="226">
                  <c:v>0</c:v>
                </c:pt>
                <c:pt idx="227">
                  <c:v>0</c:v>
                </c:pt>
                <c:pt idx="228">
                  <c:v>100000</c:v>
                </c:pt>
                <c:pt idx="229">
                  <c:v>0</c:v>
                </c:pt>
                <c:pt idx="230">
                  <c:v>0</c:v>
                </c:pt>
                <c:pt idx="231">
                  <c:v>0</c:v>
                </c:pt>
                <c:pt idx="232">
                  <c:v>0</c:v>
                </c:pt>
                <c:pt idx="233">
                  <c:v>0</c:v>
                </c:pt>
                <c:pt idx="234">
                  <c:v>0</c:v>
                </c:pt>
                <c:pt idx="235">
                  <c:v>0</c:v>
                </c:pt>
                <c:pt idx="236">
                  <c:v>0</c:v>
                </c:pt>
                <c:pt idx="237">
                  <c:v>0</c:v>
                </c:pt>
                <c:pt idx="238">
                  <c:v>30000</c:v>
                </c:pt>
                <c:pt idx="239">
                  <c:v>0</c:v>
                </c:pt>
                <c:pt idx="240">
                  <c:v>0</c:v>
                </c:pt>
                <c:pt idx="241">
                  <c:v>30000</c:v>
                </c:pt>
                <c:pt idx="242">
                  <c:v>0</c:v>
                </c:pt>
                <c:pt idx="243">
                  <c:v>0</c:v>
                </c:pt>
                <c:pt idx="244">
                  <c:v>30000</c:v>
                </c:pt>
                <c:pt idx="245">
                  <c:v>0</c:v>
                </c:pt>
                <c:pt idx="246">
                  <c:v>0</c:v>
                </c:pt>
                <c:pt idx="247">
                  <c:v>30000</c:v>
                </c:pt>
                <c:pt idx="248">
                  <c:v>0</c:v>
                </c:pt>
                <c:pt idx="249">
                  <c:v>0</c:v>
                </c:pt>
                <c:pt idx="250">
                  <c:v>110000</c:v>
                </c:pt>
                <c:pt idx="251">
                  <c:v>0</c:v>
                </c:pt>
                <c:pt idx="252">
                  <c:v>0</c:v>
                </c:pt>
                <c:pt idx="253">
                  <c:v>0</c:v>
                </c:pt>
                <c:pt idx="254">
                  <c:v>0</c:v>
                </c:pt>
                <c:pt idx="255">
                  <c:v>0</c:v>
                </c:pt>
                <c:pt idx="256">
                  <c:v>0</c:v>
                </c:pt>
                <c:pt idx="257">
                  <c:v>0</c:v>
                </c:pt>
                <c:pt idx="258">
                  <c:v>0</c:v>
                </c:pt>
                <c:pt idx="259">
                  <c:v>0</c:v>
                </c:pt>
                <c:pt idx="260">
                  <c:v>0</c:v>
                </c:pt>
                <c:pt idx="261">
                  <c:v>50000</c:v>
                </c:pt>
                <c:pt idx="262">
                  <c:v>0</c:v>
                </c:pt>
                <c:pt idx="263">
                  <c:v>0</c:v>
                </c:pt>
                <c:pt idx="264">
                  <c:v>0</c:v>
                </c:pt>
                <c:pt idx="265">
                  <c:v>0</c:v>
                </c:pt>
                <c:pt idx="266">
                  <c:v>80000</c:v>
                </c:pt>
                <c:pt idx="267">
                  <c:v>0</c:v>
                </c:pt>
                <c:pt idx="268">
                  <c:v>0</c:v>
                </c:pt>
                <c:pt idx="269">
                  <c:v>0</c:v>
                </c:pt>
                <c:pt idx="270">
                  <c:v>0</c:v>
                </c:pt>
                <c:pt idx="271">
                  <c:v>0</c:v>
                </c:pt>
                <c:pt idx="272">
                  <c:v>0</c:v>
                </c:pt>
                <c:pt idx="273">
                  <c:v>0</c:v>
                </c:pt>
                <c:pt idx="274">
                  <c:v>110000</c:v>
                </c:pt>
                <c:pt idx="275">
                  <c:v>0</c:v>
                </c:pt>
                <c:pt idx="276">
                  <c:v>0</c:v>
                </c:pt>
                <c:pt idx="277">
                  <c:v>0</c:v>
                </c:pt>
                <c:pt idx="278">
                  <c:v>0</c:v>
                </c:pt>
                <c:pt idx="279">
                  <c:v>0</c:v>
                </c:pt>
                <c:pt idx="280">
                  <c:v>0</c:v>
                </c:pt>
                <c:pt idx="281">
                  <c:v>0</c:v>
                </c:pt>
                <c:pt idx="282">
                  <c:v>0</c:v>
                </c:pt>
                <c:pt idx="283">
                  <c:v>0</c:v>
                </c:pt>
                <c:pt idx="284">
                  <c:v>0</c:v>
                </c:pt>
                <c:pt idx="285">
                  <c:v>120000</c:v>
                </c:pt>
                <c:pt idx="286">
                  <c:v>0</c:v>
                </c:pt>
                <c:pt idx="287">
                  <c:v>0</c:v>
                </c:pt>
                <c:pt idx="288">
                  <c:v>0</c:v>
                </c:pt>
                <c:pt idx="289">
                  <c:v>0</c:v>
                </c:pt>
                <c:pt idx="290">
                  <c:v>0</c:v>
                </c:pt>
                <c:pt idx="291">
                  <c:v>0</c:v>
                </c:pt>
                <c:pt idx="292">
                  <c:v>0</c:v>
                </c:pt>
                <c:pt idx="293">
                  <c:v>0</c:v>
                </c:pt>
                <c:pt idx="294">
                  <c:v>0</c:v>
                </c:pt>
                <c:pt idx="295">
                  <c:v>0</c:v>
                </c:pt>
                <c:pt idx="296">
                  <c:v>0</c:v>
                </c:pt>
                <c:pt idx="297">
                  <c:v>40000</c:v>
                </c:pt>
                <c:pt idx="298">
                  <c:v>0</c:v>
                </c:pt>
                <c:pt idx="299">
                  <c:v>0</c:v>
                </c:pt>
                <c:pt idx="300">
                  <c:v>0</c:v>
                </c:pt>
                <c:pt idx="301">
                  <c:v>40000</c:v>
                </c:pt>
                <c:pt idx="302">
                  <c:v>0</c:v>
                </c:pt>
                <c:pt idx="303">
                  <c:v>0</c:v>
                </c:pt>
                <c:pt idx="304">
                  <c:v>0</c:v>
                </c:pt>
                <c:pt idx="305">
                  <c:v>60000</c:v>
                </c:pt>
                <c:pt idx="306">
                  <c:v>0</c:v>
                </c:pt>
                <c:pt idx="307">
                  <c:v>0</c:v>
                </c:pt>
                <c:pt idx="308">
                  <c:v>0</c:v>
                </c:pt>
                <c:pt idx="309">
                  <c:v>0</c:v>
                </c:pt>
                <c:pt idx="310">
                  <c:v>0</c:v>
                </c:pt>
                <c:pt idx="311">
                  <c:v>100000</c:v>
                </c:pt>
                <c:pt idx="312">
                  <c:v>0</c:v>
                </c:pt>
                <c:pt idx="313">
                  <c:v>0</c:v>
                </c:pt>
                <c:pt idx="314">
                  <c:v>0</c:v>
                </c:pt>
                <c:pt idx="315">
                  <c:v>0</c:v>
                </c:pt>
                <c:pt idx="316">
                  <c:v>0</c:v>
                </c:pt>
                <c:pt idx="317">
                  <c:v>0</c:v>
                </c:pt>
                <c:pt idx="318">
                  <c:v>0</c:v>
                </c:pt>
                <c:pt idx="319">
                  <c:v>0</c:v>
                </c:pt>
                <c:pt idx="320">
                  <c:v>0</c:v>
                </c:pt>
                <c:pt idx="321">
                  <c:v>40000</c:v>
                </c:pt>
                <c:pt idx="322">
                  <c:v>0</c:v>
                </c:pt>
                <c:pt idx="323">
                  <c:v>0</c:v>
                </c:pt>
                <c:pt idx="324">
                  <c:v>0</c:v>
                </c:pt>
                <c:pt idx="325">
                  <c:v>80000</c:v>
                </c:pt>
                <c:pt idx="326">
                  <c:v>0</c:v>
                </c:pt>
                <c:pt idx="327">
                  <c:v>0</c:v>
                </c:pt>
                <c:pt idx="328">
                  <c:v>0</c:v>
                </c:pt>
                <c:pt idx="329">
                  <c:v>0</c:v>
                </c:pt>
                <c:pt idx="330">
                  <c:v>0</c:v>
                </c:pt>
                <c:pt idx="331">
                  <c:v>0</c:v>
                </c:pt>
                <c:pt idx="332">
                  <c:v>0</c:v>
                </c:pt>
                <c:pt idx="333">
                  <c:v>40000</c:v>
                </c:pt>
                <c:pt idx="334">
                  <c:v>0</c:v>
                </c:pt>
                <c:pt idx="335">
                  <c:v>0</c:v>
                </c:pt>
                <c:pt idx="336">
                  <c:v>0</c:v>
                </c:pt>
                <c:pt idx="337">
                  <c:v>30000</c:v>
                </c:pt>
                <c:pt idx="338">
                  <c:v>0</c:v>
                </c:pt>
                <c:pt idx="339">
                  <c:v>0</c:v>
                </c:pt>
                <c:pt idx="340">
                  <c:v>30000</c:v>
                </c:pt>
                <c:pt idx="341">
                  <c:v>0</c:v>
                </c:pt>
                <c:pt idx="342">
                  <c:v>0</c:v>
                </c:pt>
                <c:pt idx="343">
                  <c:v>50000</c:v>
                </c:pt>
                <c:pt idx="344">
                  <c:v>0</c:v>
                </c:pt>
                <c:pt idx="345">
                  <c:v>0</c:v>
                </c:pt>
                <c:pt idx="346">
                  <c:v>0</c:v>
                </c:pt>
                <c:pt idx="347">
                  <c:v>0</c:v>
                </c:pt>
                <c:pt idx="348">
                  <c:v>130000</c:v>
                </c:pt>
                <c:pt idx="349">
                  <c:v>0</c:v>
                </c:pt>
                <c:pt idx="350">
                  <c:v>0</c:v>
                </c:pt>
                <c:pt idx="351">
                  <c:v>0</c:v>
                </c:pt>
                <c:pt idx="352">
                  <c:v>0</c:v>
                </c:pt>
                <c:pt idx="353">
                  <c:v>0</c:v>
                </c:pt>
                <c:pt idx="354">
                  <c:v>0</c:v>
                </c:pt>
                <c:pt idx="355">
                  <c:v>0</c:v>
                </c:pt>
                <c:pt idx="356">
                  <c:v>0</c:v>
                </c:pt>
                <c:pt idx="357">
                  <c:v>0</c:v>
                </c:pt>
                <c:pt idx="358">
                  <c:v>0</c:v>
                </c:pt>
                <c:pt idx="359">
                  <c:v>0</c:v>
                </c:pt>
                <c:pt idx="360">
                  <c:v>0</c:v>
                </c:pt>
                <c:pt idx="361">
                  <c:v>90000</c:v>
                </c:pt>
                <c:pt idx="362">
                  <c:v>0</c:v>
                </c:pt>
                <c:pt idx="363">
                  <c:v>0</c:v>
                </c:pt>
                <c:pt idx="364">
                  <c:v>0</c:v>
                </c:pt>
                <c:pt idx="365">
                  <c:v>0</c:v>
                </c:pt>
                <c:pt idx="366">
                  <c:v>0</c:v>
                </c:pt>
                <c:pt idx="367">
                  <c:v>0</c:v>
                </c:pt>
                <c:pt idx="368">
                  <c:v>0</c:v>
                </c:pt>
                <c:pt idx="369">
                  <c:v>0</c:v>
                </c:pt>
                <c:pt idx="370">
                  <c:v>50000</c:v>
                </c:pt>
                <c:pt idx="371">
                  <c:v>0</c:v>
                </c:pt>
                <c:pt idx="372">
                  <c:v>0</c:v>
                </c:pt>
                <c:pt idx="373">
                  <c:v>0</c:v>
                </c:pt>
                <c:pt idx="374">
                  <c:v>0</c:v>
                </c:pt>
                <c:pt idx="375">
                  <c:v>70000</c:v>
                </c:pt>
                <c:pt idx="376">
                  <c:v>0</c:v>
                </c:pt>
                <c:pt idx="377">
                  <c:v>0</c:v>
                </c:pt>
                <c:pt idx="378">
                  <c:v>0</c:v>
                </c:pt>
                <c:pt idx="379">
                  <c:v>0</c:v>
                </c:pt>
                <c:pt idx="380">
                  <c:v>0</c:v>
                </c:pt>
                <c:pt idx="381">
                  <c:v>0</c:v>
                </c:pt>
                <c:pt idx="382">
                  <c:v>40000</c:v>
                </c:pt>
                <c:pt idx="383">
                  <c:v>0</c:v>
                </c:pt>
                <c:pt idx="384">
                  <c:v>0</c:v>
                </c:pt>
                <c:pt idx="385">
                  <c:v>0</c:v>
                </c:pt>
                <c:pt idx="386">
                  <c:v>40000</c:v>
                </c:pt>
                <c:pt idx="387">
                  <c:v>0</c:v>
                </c:pt>
                <c:pt idx="388">
                  <c:v>0</c:v>
                </c:pt>
                <c:pt idx="389">
                  <c:v>0</c:v>
                </c:pt>
                <c:pt idx="390">
                  <c:v>40000</c:v>
                </c:pt>
                <c:pt idx="391">
                  <c:v>0</c:v>
                </c:pt>
                <c:pt idx="392">
                  <c:v>0</c:v>
                </c:pt>
                <c:pt idx="393">
                  <c:v>0</c:v>
                </c:pt>
                <c:pt idx="394">
                  <c:v>50000</c:v>
                </c:pt>
                <c:pt idx="395">
                  <c:v>0</c:v>
                </c:pt>
                <c:pt idx="396">
                  <c:v>0</c:v>
                </c:pt>
                <c:pt idx="397">
                  <c:v>0</c:v>
                </c:pt>
                <c:pt idx="398">
                  <c:v>0</c:v>
                </c:pt>
                <c:pt idx="399">
                  <c:v>70000</c:v>
                </c:pt>
                <c:pt idx="400">
                  <c:v>0</c:v>
                </c:pt>
                <c:pt idx="401">
                  <c:v>0</c:v>
                </c:pt>
                <c:pt idx="402">
                  <c:v>0</c:v>
                </c:pt>
                <c:pt idx="403">
                  <c:v>0</c:v>
                </c:pt>
                <c:pt idx="404">
                  <c:v>0</c:v>
                </c:pt>
                <c:pt idx="405">
                  <c:v>0</c:v>
                </c:pt>
                <c:pt idx="406">
                  <c:v>70000</c:v>
                </c:pt>
                <c:pt idx="407">
                  <c:v>0</c:v>
                </c:pt>
                <c:pt idx="408">
                  <c:v>0</c:v>
                </c:pt>
                <c:pt idx="409">
                  <c:v>0</c:v>
                </c:pt>
                <c:pt idx="410">
                  <c:v>0</c:v>
                </c:pt>
                <c:pt idx="411">
                  <c:v>0</c:v>
                </c:pt>
                <c:pt idx="412">
                  <c:v>0</c:v>
                </c:pt>
                <c:pt idx="413">
                  <c:v>30000</c:v>
                </c:pt>
                <c:pt idx="414">
                  <c:v>0</c:v>
                </c:pt>
                <c:pt idx="415">
                  <c:v>0</c:v>
                </c:pt>
                <c:pt idx="416">
                  <c:v>40000</c:v>
                </c:pt>
                <c:pt idx="417">
                  <c:v>0</c:v>
                </c:pt>
                <c:pt idx="418">
                  <c:v>0</c:v>
                </c:pt>
                <c:pt idx="419">
                  <c:v>0</c:v>
                </c:pt>
                <c:pt idx="420">
                  <c:v>40000</c:v>
                </c:pt>
                <c:pt idx="421">
                  <c:v>0</c:v>
                </c:pt>
                <c:pt idx="422">
                  <c:v>0</c:v>
                </c:pt>
                <c:pt idx="423">
                  <c:v>0</c:v>
                </c:pt>
                <c:pt idx="424">
                  <c:v>40000</c:v>
                </c:pt>
                <c:pt idx="425">
                  <c:v>0</c:v>
                </c:pt>
                <c:pt idx="426">
                  <c:v>0</c:v>
                </c:pt>
                <c:pt idx="427">
                  <c:v>0</c:v>
                </c:pt>
                <c:pt idx="428">
                  <c:v>40000</c:v>
                </c:pt>
                <c:pt idx="429">
                  <c:v>0</c:v>
                </c:pt>
                <c:pt idx="430">
                  <c:v>0</c:v>
                </c:pt>
                <c:pt idx="431">
                  <c:v>0</c:v>
                </c:pt>
                <c:pt idx="432">
                  <c:v>40000</c:v>
                </c:pt>
                <c:pt idx="433">
                  <c:v>0</c:v>
                </c:pt>
                <c:pt idx="434">
                  <c:v>0</c:v>
                </c:pt>
                <c:pt idx="435">
                  <c:v>0</c:v>
                </c:pt>
                <c:pt idx="436">
                  <c:v>80000</c:v>
                </c:pt>
                <c:pt idx="437">
                  <c:v>0</c:v>
                </c:pt>
                <c:pt idx="438">
                  <c:v>0</c:v>
                </c:pt>
                <c:pt idx="439">
                  <c:v>0</c:v>
                </c:pt>
                <c:pt idx="440">
                  <c:v>0</c:v>
                </c:pt>
                <c:pt idx="441">
                  <c:v>0</c:v>
                </c:pt>
                <c:pt idx="442">
                  <c:v>0</c:v>
                </c:pt>
                <c:pt idx="443">
                  <c:v>0</c:v>
                </c:pt>
                <c:pt idx="444">
                  <c:v>30000</c:v>
                </c:pt>
                <c:pt idx="445">
                  <c:v>0</c:v>
                </c:pt>
                <c:pt idx="446">
                  <c:v>0</c:v>
                </c:pt>
                <c:pt idx="447">
                  <c:v>40000</c:v>
                </c:pt>
                <c:pt idx="448">
                  <c:v>0</c:v>
                </c:pt>
                <c:pt idx="449">
                  <c:v>0</c:v>
                </c:pt>
                <c:pt idx="450">
                  <c:v>0</c:v>
                </c:pt>
                <c:pt idx="451">
                  <c:v>30000</c:v>
                </c:pt>
                <c:pt idx="452">
                  <c:v>0</c:v>
                </c:pt>
                <c:pt idx="453">
                  <c:v>0</c:v>
                </c:pt>
                <c:pt idx="454">
                  <c:v>100000</c:v>
                </c:pt>
                <c:pt idx="455">
                  <c:v>0</c:v>
                </c:pt>
                <c:pt idx="456">
                  <c:v>0</c:v>
                </c:pt>
                <c:pt idx="457">
                  <c:v>0</c:v>
                </c:pt>
                <c:pt idx="458">
                  <c:v>0</c:v>
                </c:pt>
                <c:pt idx="459">
                  <c:v>0</c:v>
                </c:pt>
                <c:pt idx="460">
                  <c:v>0</c:v>
                </c:pt>
                <c:pt idx="461">
                  <c:v>0</c:v>
                </c:pt>
                <c:pt idx="462">
                  <c:v>0</c:v>
                </c:pt>
                <c:pt idx="463">
                  <c:v>0</c:v>
                </c:pt>
                <c:pt idx="464">
                  <c:v>50000</c:v>
                </c:pt>
                <c:pt idx="465">
                  <c:v>0</c:v>
                </c:pt>
                <c:pt idx="466">
                  <c:v>0</c:v>
                </c:pt>
                <c:pt idx="467">
                  <c:v>0</c:v>
                </c:pt>
                <c:pt idx="468">
                  <c:v>0</c:v>
                </c:pt>
                <c:pt idx="469">
                  <c:v>60000</c:v>
                </c:pt>
                <c:pt idx="470">
                  <c:v>0</c:v>
                </c:pt>
                <c:pt idx="471">
                  <c:v>0</c:v>
                </c:pt>
                <c:pt idx="472">
                  <c:v>0</c:v>
                </c:pt>
                <c:pt idx="473">
                  <c:v>0</c:v>
                </c:pt>
                <c:pt idx="474">
                  <c:v>0</c:v>
                </c:pt>
                <c:pt idx="475">
                  <c:v>80000</c:v>
                </c:pt>
                <c:pt idx="476">
                  <c:v>0</c:v>
                </c:pt>
                <c:pt idx="477">
                  <c:v>0</c:v>
                </c:pt>
                <c:pt idx="478">
                  <c:v>0</c:v>
                </c:pt>
                <c:pt idx="479">
                  <c:v>0</c:v>
                </c:pt>
                <c:pt idx="480">
                  <c:v>0</c:v>
                </c:pt>
                <c:pt idx="481">
                  <c:v>0</c:v>
                </c:pt>
                <c:pt idx="482">
                  <c:v>0</c:v>
                </c:pt>
                <c:pt idx="483">
                  <c:v>60000</c:v>
                </c:pt>
                <c:pt idx="484">
                  <c:v>0</c:v>
                </c:pt>
                <c:pt idx="485">
                  <c:v>0</c:v>
                </c:pt>
                <c:pt idx="486">
                  <c:v>0</c:v>
                </c:pt>
                <c:pt idx="487">
                  <c:v>0</c:v>
                </c:pt>
                <c:pt idx="488">
                  <c:v>0</c:v>
                </c:pt>
                <c:pt idx="489">
                  <c:v>30000</c:v>
                </c:pt>
                <c:pt idx="490">
                  <c:v>0</c:v>
                </c:pt>
                <c:pt idx="491">
                  <c:v>0</c:v>
                </c:pt>
                <c:pt idx="492">
                  <c:v>50000</c:v>
                </c:pt>
                <c:pt idx="493">
                  <c:v>0</c:v>
                </c:pt>
                <c:pt idx="494">
                  <c:v>0</c:v>
                </c:pt>
                <c:pt idx="495">
                  <c:v>0</c:v>
                </c:pt>
                <c:pt idx="496">
                  <c:v>0</c:v>
                </c:pt>
                <c:pt idx="497">
                  <c:v>40000</c:v>
                </c:pt>
                <c:pt idx="498">
                  <c:v>0</c:v>
                </c:pt>
                <c:pt idx="499">
                  <c:v>0</c:v>
                </c:pt>
                <c:pt idx="500">
                  <c:v>0</c:v>
                </c:pt>
                <c:pt idx="501">
                  <c:v>40000</c:v>
                </c:pt>
                <c:pt idx="502">
                  <c:v>0</c:v>
                </c:pt>
                <c:pt idx="503">
                  <c:v>0</c:v>
                </c:pt>
                <c:pt idx="504">
                  <c:v>0</c:v>
                </c:pt>
                <c:pt idx="505">
                  <c:v>210000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80000</c:v>
                </c:pt>
                <c:pt idx="527">
                  <c:v>0</c:v>
                </c:pt>
                <c:pt idx="528">
                  <c:v>0</c:v>
                </c:pt>
                <c:pt idx="529">
                  <c:v>0</c:v>
                </c:pt>
                <c:pt idx="530">
                  <c:v>0</c:v>
                </c:pt>
                <c:pt idx="531">
                  <c:v>0</c:v>
                </c:pt>
                <c:pt idx="532">
                  <c:v>0</c:v>
                </c:pt>
                <c:pt idx="533">
                  <c:v>0</c:v>
                </c:pt>
                <c:pt idx="534">
                  <c:v>120000</c:v>
                </c:pt>
                <c:pt idx="535">
                  <c:v>0</c:v>
                </c:pt>
                <c:pt idx="536">
                  <c:v>0</c:v>
                </c:pt>
                <c:pt idx="537">
                  <c:v>0</c:v>
                </c:pt>
                <c:pt idx="538">
                  <c:v>0</c:v>
                </c:pt>
                <c:pt idx="539">
                  <c:v>0</c:v>
                </c:pt>
                <c:pt idx="540">
                  <c:v>0</c:v>
                </c:pt>
                <c:pt idx="541">
                  <c:v>0</c:v>
                </c:pt>
                <c:pt idx="542">
                  <c:v>0</c:v>
                </c:pt>
                <c:pt idx="543">
                  <c:v>0</c:v>
                </c:pt>
                <c:pt idx="544">
                  <c:v>0</c:v>
                </c:pt>
                <c:pt idx="545">
                  <c:v>0</c:v>
                </c:pt>
                <c:pt idx="546">
                  <c:v>80000</c:v>
                </c:pt>
                <c:pt idx="547">
                  <c:v>0</c:v>
                </c:pt>
                <c:pt idx="548">
                  <c:v>0</c:v>
                </c:pt>
                <c:pt idx="549">
                  <c:v>0</c:v>
                </c:pt>
                <c:pt idx="550">
                  <c:v>0</c:v>
                </c:pt>
                <c:pt idx="551">
                  <c:v>0</c:v>
                </c:pt>
                <c:pt idx="552">
                  <c:v>0</c:v>
                </c:pt>
                <c:pt idx="553">
                  <c:v>0</c:v>
                </c:pt>
                <c:pt idx="554">
                  <c:v>40000</c:v>
                </c:pt>
                <c:pt idx="555">
                  <c:v>40000</c:v>
                </c:pt>
                <c:pt idx="556">
                  <c:v>50000</c:v>
                </c:pt>
                <c:pt idx="557">
                  <c:v>70000</c:v>
                </c:pt>
                <c:pt idx="558">
                  <c:v>60000</c:v>
                </c:pt>
                <c:pt idx="559">
                  <c:v>70000</c:v>
                </c:pt>
                <c:pt idx="560">
                  <c:v>30000</c:v>
                </c:pt>
                <c:pt idx="561">
                  <c:v>0</c:v>
                </c:pt>
                <c:pt idx="562">
                  <c:v>250000</c:v>
                </c:pt>
              </c:numCache>
            </c:numRef>
          </c:yVal>
          <c:smooth val="0"/>
          <c:extLst>
            <c:ext xmlns:c16="http://schemas.microsoft.com/office/drawing/2014/chart" uri="{C3380CC4-5D6E-409C-BE32-E72D297353CC}">
              <c16:uniqueId val="{00000002-FF93-4A40-80CB-C63D699B6EBC}"/>
            </c:ext>
          </c:extLst>
        </c:ser>
        <c:ser>
          <c:idx val="2"/>
          <c:order val="2"/>
          <c:tx>
            <c:v>１日１万mm未満の事例</c:v>
          </c:tx>
          <c:spPr>
            <a:ln w="25400" cap="rnd">
              <a:noFill/>
              <a:round/>
            </a:ln>
            <a:effectLst/>
          </c:spPr>
          <c:marker>
            <c:symbol val="circle"/>
            <c:size val="6"/>
            <c:spPr>
              <a:solidFill>
                <a:srgbClr val="00B0F0"/>
              </a:solidFill>
              <a:ln w="9525">
                <a:solidFill>
                  <a:srgbClr val="00B0F0"/>
                </a:solidFill>
              </a:ln>
              <a:effectLst/>
            </c:spPr>
          </c:marker>
          <c:xVal>
            <c:numRef>
              <c:f>'日平均１万mmのグラフ作成 (2)'!$CG$556:$CG$797</c:f>
              <c:numCache>
                <c:formatCode>General</c:formatCode>
                <c:ptCount val="242"/>
                <c:pt idx="0">
                  <c:v>4</c:v>
                </c:pt>
                <c:pt idx="1">
                  <c:v>4</c:v>
                </c:pt>
                <c:pt idx="2">
                  <c:v>5</c:v>
                </c:pt>
                <c:pt idx="3">
                  <c:v>7</c:v>
                </c:pt>
                <c:pt idx="4">
                  <c:v>6</c:v>
                </c:pt>
                <c:pt idx="5">
                  <c:v>7</c:v>
                </c:pt>
                <c:pt idx="6">
                  <c:v>3</c:v>
                </c:pt>
                <c:pt idx="7">
                  <c:v>0</c:v>
                </c:pt>
                <c:pt idx="8">
                  <c:v>25</c:v>
                </c:pt>
                <c:pt idx="9">
                  <c:v>3</c:v>
                </c:pt>
                <c:pt idx="12">
                  <c:v>9</c:v>
                </c:pt>
                <c:pt idx="21">
                  <c:v>5</c:v>
                </c:pt>
                <c:pt idx="26">
                  <c:v>9</c:v>
                </c:pt>
                <c:pt idx="35">
                  <c:v>3</c:v>
                </c:pt>
                <c:pt idx="41">
                  <c:v>5</c:v>
                </c:pt>
                <c:pt idx="46">
                  <c:v>5</c:v>
                </c:pt>
                <c:pt idx="51">
                  <c:v>6</c:v>
                </c:pt>
                <c:pt idx="57">
                  <c:v>4</c:v>
                </c:pt>
                <c:pt idx="61">
                  <c:v>8</c:v>
                </c:pt>
                <c:pt idx="69">
                  <c:v>3</c:v>
                </c:pt>
                <c:pt idx="72">
                  <c:v>3</c:v>
                </c:pt>
                <c:pt idx="75">
                  <c:v>4</c:v>
                </c:pt>
                <c:pt idx="79">
                  <c:v>4</c:v>
                </c:pt>
                <c:pt idx="83">
                  <c:v>4</c:v>
                </c:pt>
                <c:pt idx="87">
                  <c:v>14</c:v>
                </c:pt>
                <c:pt idx="108">
                  <c:v>5</c:v>
                </c:pt>
                <c:pt idx="113">
                  <c:v>4</c:v>
                </c:pt>
                <c:pt idx="117">
                  <c:v>3</c:v>
                </c:pt>
                <c:pt idx="120">
                  <c:v>8</c:v>
                </c:pt>
                <c:pt idx="128">
                  <c:v>7</c:v>
                </c:pt>
                <c:pt idx="135">
                  <c:v>4</c:v>
                </c:pt>
                <c:pt idx="145">
                  <c:v>8</c:v>
                </c:pt>
                <c:pt idx="153">
                  <c:v>3</c:v>
                </c:pt>
                <c:pt idx="156">
                  <c:v>9</c:v>
                </c:pt>
                <c:pt idx="165">
                  <c:v>4</c:v>
                </c:pt>
                <c:pt idx="176">
                  <c:v>8</c:v>
                </c:pt>
                <c:pt idx="189">
                  <c:v>12</c:v>
                </c:pt>
                <c:pt idx="205">
                  <c:v>8</c:v>
                </c:pt>
                <c:pt idx="213">
                  <c:v>5</c:v>
                </c:pt>
                <c:pt idx="218">
                  <c:v>3</c:v>
                </c:pt>
                <c:pt idx="225">
                  <c:v>9</c:v>
                </c:pt>
                <c:pt idx="234">
                  <c:v>4</c:v>
                </c:pt>
                <c:pt idx="238">
                  <c:v>4</c:v>
                </c:pt>
              </c:numCache>
            </c:numRef>
          </c:xVal>
          <c:yVal>
            <c:numRef>
              <c:f>'日平均１万mmのグラフ作成 (2)'!$CH$556:$CH$797</c:f>
              <c:numCache>
                <c:formatCode>General</c:formatCode>
                <c:ptCount val="242"/>
                <c:pt idx="0">
                  <c:v>34171</c:v>
                </c:pt>
                <c:pt idx="1">
                  <c:v>35942.5</c:v>
                </c:pt>
                <c:pt idx="2">
                  <c:v>46771.5</c:v>
                </c:pt>
                <c:pt idx="3">
                  <c:v>58916.5</c:v>
                </c:pt>
                <c:pt idx="4">
                  <c:v>50174</c:v>
                </c:pt>
                <c:pt idx="5">
                  <c:v>69248</c:v>
                </c:pt>
                <c:pt idx="6">
                  <c:v>27487</c:v>
                </c:pt>
                <c:pt idx="9">
                  <c:v>17343</c:v>
                </c:pt>
                <c:pt idx="12">
                  <c:v>65806.5</c:v>
                </c:pt>
                <c:pt idx="21">
                  <c:v>46105</c:v>
                </c:pt>
                <c:pt idx="26">
                  <c:v>75415</c:v>
                </c:pt>
                <c:pt idx="35">
                  <c:v>17287</c:v>
                </c:pt>
                <c:pt idx="41">
                  <c:v>35643.5</c:v>
                </c:pt>
                <c:pt idx="46">
                  <c:v>46990</c:v>
                </c:pt>
                <c:pt idx="51">
                  <c:v>53643</c:v>
                </c:pt>
                <c:pt idx="57">
                  <c:v>37286.5</c:v>
                </c:pt>
                <c:pt idx="61">
                  <c:v>59380.5</c:v>
                </c:pt>
                <c:pt idx="69">
                  <c:v>26644.5</c:v>
                </c:pt>
                <c:pt idx="72">
                  <c:v>25898</c:v>
                </c:pt>
                <c:pt idx="75">
                  <c:v>21838</c:v>
                </c:pt>
                <c:pt idx="79">
                  <c:v>35268.5</c:v>
                </c:pt>
                <c:pt idx="83">
                  <c:v>22043.5</c:v>
                </c:pt>
                <c:pt idx="87">
                  <c:v>139266.5</c:v>
                </c:pt>
                <c:pt idx="108">
                  <c:v>28328</c:v>
                </c:pt>
                <c:pt idx="113">
                  <c:v>36310.5</c:v>
                </c:pt>
                <c:pt idx="117">
                  <c:v>24629.5</c:v>
                </c:pt>
                <c:pt idx="120">
                  <c:v>75827</c:v>
                </c:pt>
                <c:pt idx="128">
                  <c:v>57254</c:v>
                </c:pt>
                <c:pt idx="135">
                  <c:v>29009</c:v>
                </c:pt>
                <c:pt idx="145">
                  <c:v>52150.5</c:v>
                </c:pt>
                <c:pt idx="153">
                  <c:v>28148</c:v>
                </c:pt>
                <c:pt idx="156">
                  <c:v>67642</c:v>
                </c:pt>
                <c:pt idx="165">
                  <c:v>35904.5</c:v>
                </c:pt>
                <c:pt idx="176">
                  <c:v>50888.5</c:v>
                </c:pt>
                <c:pt idx="189">
                  <c:v>114451</c:v>
                </c:pt>
                <c:pt idx="205">
                  <c:v>71501.5</c:v>
                </c:pt>
                <c:pt idx="213">
                  <c:v>42788.5</c:v>
                </c:pt>
                <c:pt idx="218">
                  <c:v>20035.5</c:v>
                </c:pt>
                <c:pt idx="225">
                  <c:v>82243</c:v>
                </c:pt>
                <c:pt idx="234">
                  <c:v>39721.5</c:v>
                </c:pt>
                <c:pt idx="238">
                  <c:v>24296.5</c:v>
                </c:pt>
              </c:numCache>
            </c:numRef>
          </c:yVal>
          <c:smooth val="0"/>
          <c:extLst>
            <c:ext xmlns:c16="http://schemas.microsoft.com/office/drawing/2014/chart" uri="{C3380CC4-5D6E-409C-BE32-E72D297353CC}">
              <c16:uniqueId val="{00000003-FF93-4A40-80CB-C63D699B6EBC}"/>
            </c:ext>
          </c:extLst>
        </c:ser>
        <c:dLbls>
          <c:showLegendKey val="0"/>
          <c:showVal val="0"/>
          <c:showCatName val="0"/>
          <c:showSerName val="0"/>
          <c:showPercent val="0"/>
          <c:showBubbleSize val="0"/>
        </c:dLbls>
        <c:axId val="1330968000"/>
        <c:axId val="1330969248"/>
        <c:extLst>
          <c:ext xmlns:c15="http://schemas.microsoft.com/office/drawing/2012/chart" uri="{02D57815-91ED-43cb-92C2-25804820EDAC}">
            <c15:filteredScatterSeries>
              <c15:ser>
                <c:idx val="3"/>
                <c:order val="3"/>
                <c:tx>
                  <c:v>災害をもたらした気象事例</c:v>
                </c:tx>
                <c:spPr>
                  <a:ln w="25400" cap="rnd">
                    <a:noFill/>
                    <a:round/>
                  </a:ln>
                  <a:effectLst/>
                </c:spPr>
                <c:marker>
                  <c:symbol val="diamond"/>
                  <c:size val="11"/>
                  <c:spPr>
                    <a:solidFill>
                      <a:srgbClr val="FF0000"/>
                    </a:solidFill>
                    <a:ln w="9525">
                      <a:solidFill>
                        <a:srgbClr val="FF0000"/>
                      </a:solidFill>
                    </a:ln>
                    <a:effectLst/>
                  </c:spPr>
                </c:marker>
                <c:xVal>
                  <c:numRef>
                    <c:extLst>
                      <c:ext uri="{02D57815-91ED-43cb-92C2-25804820EDAC}">
                        <c15:formulaRef>
                          <c15:sqref>'日平均１万mmのグラフ作成 (2)'!$CS$2:$CS$313</c15:sqref>
                        </c15:formulaRef>
                      </c:ext>
                    </c:extLst>
                    <c:numCache>
                      <c:formatCode>General</c:formatCode>
                      <c:ptCount val="312"/>
                      <c:pt idx="0">
                        <c:v>8</c:v>
                      </c:pt>
                      <c:pt idx="8">
                        <c:v>6</c:v>
                      </c:pt>
                      <c:pt idx="14">
                        <c:v>9</c:v>
                      </c:pt>
                      <c:pt idx="23">
                        <c:v>5</c:v>
                      </c:pt>
                      <c:pt idx="28">
                        <c:v>5</c:v>
                      </c:pt>
                      <c:pt idx="33">
                        <c:v>3</c:v>
                      </c:pt>
                      <c:pt idx="36">
                        <c:v>3</c:v>
                      </c:pt>
                      <c:pt idx="39">
                        <c:v>8</c:v>
                      </c:pt>
                      <c:pt idx="47">
                        <c:v>3</c:v>
                      </c:pt>
                      <c:pt idx="50">
                        <c:v>10</c:v>
                      </c:pt>
                      <c:pt idx="60">
                        <c:v>7</c:v>
                      </c:pt>
                      <c:pt idx="67">
                        <c:v>10</c:v>
                      </c:pt>
                      <c:pt idx="77">
                        <c:v>6</c:v>
                      </c:pt>
                      <c:pt idx="83">
                        <c:v>3</c:v>
                      </c:pt>
                      <c:pt idx="86">
                        <c:v>7</c:v>
                      </c:pt>
                      <c:pt idx="93">
                        <c:v>4</c:v>
                      </c:pt>
                      <c:pt idx="97">
                        <c:v>10</c:v>
                      </c:pt>
                      <c:pt idx="112">
                        <c:v>10</c:v>
                      </c:pt>
                      <c:pt idx="122">
                        <c:v>11</c:v>
                      </c:pt>
                      <c:pt idx="133">
                        <c:v>11</c:v>
                      </c:pt>
                      <c:pt idx="144">
                        <c:v>12</c:v>
                      </c:pt>
                      <c:pt idx="156">
                        <c:v>10</c:v>
                      </c:pt>
                      <c:pt idx="166">
                        <c:v>4</c:v>
                      </c:pt>
                      <c:pt idx="170">
                        <c:v>8</c:v>
                      </c:pt>
                      <c:pt idx="178">
                        <c:v>3</c:v>
                      </c:pt>
                      <c:pt idx="181">
                        <c:v>13</c:v>
                      </c:pt>
                      <c:pt idx="194">
                        <c:v>7</c:v>
                      </c:pt>
                      <c:pt idx="201">
                        <c:v>3</c:v>
                      </c:pt>
                      <c:pt idx="204">
                        <c:v>4</c:v>
                      </c:pt>
                      <c:pt idx="208">
                        <c:v>4</c:v>
                      </c:pt>
                      <c:pt idx="212">
                        <c:v>4</c:v>
                      </c:pt>
                      <c:pt idx="216">
                        <c:v>8</c:v>
                      </c:pt>
                      <c:pt idx="224">
                        <c:v>3</c:v>
                      </c:pt>
                      <c:pt idx="227">
                        <c:v>4</c:v>
                      </c:pt>
                      <c:pt idx="231">
                        <c:v>10</c:v>
                      </c:pt>
                      <c:pt idx="241">
                        <c:v>5</c:v>
                      </c:pt>
                      <c:pt idx="246">
                        <c:v>6</c:v>
                      </c:pt>
                      <c:pt idx="252">
                        <c:v>4</c:v>
                      </c:pt>
                      <c:pt idx="256">
                        <c:v>21</c:v>
                      </c:pt>
                      <c:pt idx="277">
                        <c:v>8</c:v>
                      </c:pt>
                      <c:pt idx="285">
                        <c:v>12</c:v>
                      </c:pt>
                      <c:pt idx="297">
                        <c:v>8</c:v>
                      </c:pt>
                      <c:pt idx="305">
                        <c:v>4</c:v>
                      </c:pt>
                      <c:pt idx="306">
                        <c:v>4</c:v>
                      </c:pt>
                      <c:pt idx="307">
                        <c:v>5</c:v>
                      </c:pt>
                      <c:pt idx="308">
                        <c:v>7</c:v>
                      </c:pt>
                      <c:pt idx="309">
                        <c:v>6</c:v>
                      </c:pt>
                      <c:pt idx="310">
                        <c:v>7</c:v>
                      </c:pt>
                      <c:pt idx="311">
                        <c:v>3</c:v>
                      </c:pt>
                    </c:numCache>
                  </c:numRef>
                </c:xVal>
                <c:yVal>
                  <c:numRef>
                    <c:extLst>
                      <c:ext uri="{02D57815-91ED-43cb-92C2-25804820EDAC}">
                        <c15:formulaRef>
                          <c15:sqref>'日平均１万mmのグラフ作成 (2)'!$CT$2:$CT$313</c15:sqref>
                        </c15:formulaRef>
                      </c:ext>
                    </c:extLst>
                    <c:numCache>
                      <c:formatCode>General</c:formatCode>
                      <c:ptCount val="312"/>
                      <c:pt idx="0" formatCode="0.0">
                        <c:v>94813</c:v>
                      </c:pt>
                      <c:pt idx="8" formatCode="0.0">
                        <c:v>72155</c:v>
                      </c:pt>
                      <c:pt idx="14" formatCode="0.0">
                        <c:v>112494</c:v>
                      </c:pt>
                      <c:pt idx="23" formatCode="0.0">
                        <c:v>50493</c:v>
                      </c:pt>
                      <c:pt idx="28" formatCode="0.0">
                        <c:v>65441.5</c:v>
                      </c:pt>
                      <c:pt idx="33" formatCode="0.0">
                        <c:v>31860</c:v>
                      </c:pt>
                      <c:pt idx="36" formatCode="0.0">
                        <c:v>31012.5</c:v>
                      </c:pt>
                      <c:pt idx="39" formatCode="0.0">
                        <c:v>93671</c:v>
                      </c:pt>
                      <c:pt idx="47" formatCode="0.0">
                        <c:v>44324.5</c:v>
                      </c:pt>
                      <c:pt idx="50" formatCode="0.0">
                        <c:v>173442</c:v>
                      </c:pt>
                      <c:pt idx="60" formatCode="0.0">
                        <c:v>76073.5</c:v>
                      </c:pt>
                      <c:pt idx="67" formatCode="0.0">
                        <c:v>150501.5</c:v>
                      </c:pt>
                      <c:pt idx="77" formatCode="0.0">
                        <c:v>133997</c:v>
                      </c:pt>
                      <c:pt idx="83" formatCode="0.0">
                        <c:v>40914.5</c:v>
                      </c:pt>
                      <c:pt idx="86" formatCode="0.0">
                        <c:v>130302.5</c:v>
                      </c:pt>
                      <c:pt idx="93" formatCode="0.0">
                        <c:v>53525.5</c:v>
                      </c:pt>
                      <c:pt idx="97" formatCode="0.0">
                        <c:v>111411.5</c:v>
                      </c:pt>
                      <c:pt idx="112" formatCode="0.0">
                        <c:v>185047</c:v>
                      </c:pt>
                      <c:pt idx="122" formatCode="0.0">
                        <c:v>164233.5</c:v>
                      </c:pt>
                      <c:pt idx="133" formatCode="0.0">
                        <c:v>168432.5</c:v>
                      </c:pt>
                      <c:pt idx="144" formatCode="0.0">
                        <c:v>159861</c:v>
                      </c:pt>
                      <c:pt idx="156" formatCode="0.0">
                        <c:v>169310</c:v>
                      </c:pt>
                      <c:pt idx="166" formatCode="0.0">
                        <c:v>51069</c:v>
                      </c:pt>
                      <c:pt idx="170" formatCode="0.0">
                        <c:v>146047.5</c:v>
                      </c:pt>
                      <c:pt idx="178" formatCode="0.0">
                        <c:v>49966.5</c:v>
                      </c:pt>
                      <c:pt idx="181" formatCode="0.0">
                        <c:v>165715.5</c:v>
                      </c:pt>
                      <c:pt idx="194" formatCode="0.0">
                        <c:v>118203.5</c:v>
                      </c:pt>
                      <c:pt idx="201" formatCode="0.0">
                        <c:v>55340</c:v>
                      </c:pt>
                      <c:pt idx="204" formatCode="0.0">
                        <c:v>41252.5</c:v>
                      </c:pt>
                      <c:pt idx="208" formatCode="0.0">
                        <c:v>58972.5</c:v>
                      </c:pt>
                      <c:pt idx="212" formatCode="0.0">
                        <c:v>62225.5</c:v>
                      </c:pt>
                      <c:pt idx="216" formatCode="0.0">
                        <c:v>142817.5</c:v>
                      </c:pt>
                      <c:pt idx="224" formatCode="0.0">
                        <c:v>37409.5</c:v>
                      </c:pt>
                      <c:pt idx="227" formatCode="0.0">
                        <c:v>59705</c:v>
                      </c:pt>
                      <c:pt idx="231" formatCode="0.0">
                        <c:v>124864</c:v>
                      </c:pt>
                      <c:pt idx="241" formatCode="0.0">
                        <c:v>124864</c:v>
                      </c:pt>
                      <c:pt idx="246" formatCode="0.0">
                        <c:v>186591.5</c:v>
                      </c:pt>
                      <c:pt idx="252" formatCode="0.0">
                        <c:v>59300.5</c:v>
                      </c:pt>
                      <c:pt idx="256" formatCode="0.0">
                        <c:v>358725.5</c:v>
                      </c:pt>
                      <c:pt idx="277" formatCode="0.0">
                        <c:v>100793.5</c:v>
                      </c:pt>
                      <c:pt idx="285" formatCode="0.0">
                        <c:v>133624</c:v>
                      </c:pt>
                      <c:pt idx="297" formatCode="0.0">
                        <c:v>205230</c:v>
                      </c:pt>
                      <c:pt idx="305">
                        <c:v>34171</c:v>
                      </c:pt>
                      <c:pt idx="306">
                        <c:v>35942.5</c:v>
                      </c:pt>
                      <c:pt idx="307">
                        <c:v>46771.5</c:v>
                      </c:pt>
                      <c:pt idx="308">
                        <c:v>58916.5</c:v>
                      </c:pt>
                      <c:pt idx="309">
                        <c:v>50174</c:v>
                      </c:pt>
                      <c:pt idx="310">
                        <c:v>69248</c:v>
                      </c:pt>
                      <c:pt idx="311">
                        <c:v>27487</c:v>
                      </c:pt>
                    </c:numCache>
                  </c:numRef>
                </c:yVal>
                <c:smooth val="0"/>
                <c:extLst>
                  <c:ext xmlns:c16="http://schemas.microsoft.com/office/drawing/2014/chart" uri="{C3380CC4-5D6E-409C-BE32-E72D297353CC}">
                    <c16:uniqueId val="{00000004-FF93-4A40-80CB-C63D699B6EBC}"/>
                  </c:ext>
                </c:extLst>
              </c15:ser>
            </c15:filteredScatterSeries>
          </c:ext>
        </c:extLst>
      </c:scatterChart>
      <c:valAx>
        <c:axId val="1330968000"/>
        <c:scaling>
          <c:orientation val="minMax"/>
          <c:max val="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ja-JP" sz="1400" b="1" i="0" u="none" strike="noStrike" kern="1200" baseline="0">
                    <a:solidFill>
                      <a:schemeClr val="tx1">
                        <a:lumMod val="65000"/>
                        <a:lumOff val="35000"/>
                      </a:schemeClr>
                    </a:solidFill>
                    <a:latin typeface="+mn-lt"/>
                    <a:ea typeface="+mn-ea"/>
                    <a:cs typeface="+mn-cs"/>
                  </a:defRPr>
                </a:pPr>
                <a:r>
                  <a:rPr lang="ja-JP" sz="1400" b="1" dirty="0">
                    <a:solidFill>
                      <a:sysClr val="windowText" lastClr="000000"/>
                    </a:solidFill>
                  </a:rPr>
                  <a:t>継続日数（日）</a:t>
                </a:r>
              </a:p>
            </c:rich>
          </c:tx>
          <c:layout>
            <c:manualLayout>
              <c:xMode val="edge"/>
              <c:yMode val="edge"/>
              <c:x val="0.46390388832337498"/>
              <c:y val="0.91053443590730787"/>
            </c:manualLayout>
          </c:layout>
          <c:overlay val="0"/>
          <c:spPr>
            <a:noFill/>
            <a:ln>
              <a:noFill/>
            </a:ln>
            <a:effectLst/>
          </c:spPr>
          <c:txPr>
            <a:bodyPr rot="0" spcFirstLastPara="1" vertOverflow="ellipsis" vert="horz" wrap="square" anchor="ctr" anchorCtr="1"/>
            <a:lstStyle/>
            <a:p>
              <a:pPr>
                <a:defRPr lang="ja-JP" sz="1400" b="1"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100" b="1" i="0" u="none" strike="noStrike" kern="1200" baseline="0">
                <a:solidFill>
                  <a:sysClr val="windowText" lastClr="000000"/>
                </a:solidFill>
                <a:latin typeface="+mn-lt"/>
                <a:ea typeface="+mn-ea"/>
                <a:cs typeface="+mn-cs"/>
              </a:defRPr>
            </a:pPr>
            <a:endParaRPr lang="ja-JP"/>
          </a:p>
        </c:txPr>
        <c:crossAx val="1330969248"/>
        <c:crosses val="autoZero"/>
        <c:crossBetween val="midCat"/>
      </c:valAx>
      <c:valAx>
        <c:axId val="1330969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400" b="1" i="0" u="none" strike="noStrike" kern="1200" baseline="0">
                    <a:solidFill>
                      <a:schemeClr val="tx1">
                        <a:lumMod val="65000"/>
                        <a:lumOff val="35000"/>
                      </a:schemeClr>
                    </a:solidFill>
                    <a:latin typeface="+mn-lt"/>
                    <a:ea typeface="+mn-ea"/>
                    <a:cs typeface="+mn-cs"/>
                  </a:defRPr>
                </a:pPr>
                <a:r>
                  <a:rPr lang="ja-JP" sz="1600" b="1" dirty="0">
                    <a:solidFill>
                      <a:sysClr val="windowText" lastClr="000000"/>
                    </a:solidFill>
                  </a:rPr>
                  <a:t>総降水量（</a:t>
                </a:r>
                <a:r>
                  <a:rPr lang="en-US" sz="1600" b="1" dirty="0">
                    <a:solidFill>
                      <a:sysClr val="windowText" lastClr="000000"/>
                    </a:solidFill>
                  </a:rPr>
                  <a:t>mm</a:t>
                </a:r>
                <a:r>
                  <a:rPr lang="ja-JP" sz="1600" b="1" dirty="0">
                    <a:solidFill>
                      <a:sysClr val="windowText" lastClr="000000"/>
                    </a:solidFill>
                  </a:rPr>
                  <a:t>）</a:t>
                </a:r>
              </a:p>
            </c:rich>
          </c:tx>
          <c:layout>
            <c:manualLayout>
              <c:xMode val="edge"/>
              <c:yMode val="edge"/>
              <c:x val="2.385309546031738E-3"/>
              <c:y val="0.32273073052965584"/>
            </c:manualLayout>
          </c:layout>
          <c:overlay val="0"/>
          <c:spPr>
            <a:noFill/>
            <a:ln>
              <a:noFill/>
            </a:ln>
            <a:effectLst/>
          </c:spPr>
          <c:txPr>
            <a:bodyPr rot="-5400000" spcFirstLastPara="1" vertOverflow="ellipsis" vert="horz" wrap="square" anchor="ctr" anchorCtr="1"/>
            <a:lstStyle/>
            <a:p>
              <a:pPr>
                <a:defRPr lang="ja-JP" sz="1400" b="1" i="0" u="none" strike="noStrike" kern="1200" baseline="0">
                  <a:solidFill>
                    <a:schemeClr val="tx1">
                      <a:lumMod val="65000"/>
                      <a:lumOff val="35000"/>
                    </a:schemeClr>
                  </a:solidFill>
                  <a:latin typeface="+mn-lt"/>
                  <a:ea typeface="+mn-ea"/>
                  <a:cs typeface="+mn-cs"/>
                </a:defRPr>
              </a:pPr>
              <a:endParaRPr lang="ja-JP"/>
            </a:p>
          </c:txPr>
        </c:title>
        <c:numFmt formatCode="0.0" sourceLinked="1"/>
        <c:majorTickMark val="none"/>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200" b="1" i="0" u="none" strike="noStrike" kern="1200" baseline="0">
                <a:solidFill>
                  <a:sysClr val="windowText" lastClr="000000"/>
                </a:solidFill>
                <a:latin typeface="+mn-lt"/>
                <a:ea typeface="+mn-ea"/>
                <a:cs typeface="+mn-cs"/>
              </a:defRPr>
            </a:pPr>
            <a:endParaRPr lang="ja-JP"/>
          </a:p>
        </c:txPr>
        <c:crossAx val="1330968000"/>
        <c:crosses val="autoZero"/>
        <c:crossBetween val="midCat"/>
      </c:valAx>
      <c:spPr>
        <a:noFill/>
        <a:ln>
          <a:noFill/>
        </a:ln>
        <a:effectLst/>
      </c:spPr>
    </c:plotArea>
    <c:legend>
      <c:legendPos val="r"/>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ja-JP"/>
          </a:p>
        </c:txPr>
      </c:legendEntry>
      <c:legendEntry>
        <c:idx val="1"/>
        <c:delete val="1"/>
      </c:legendEntry>
      <c:legendEntry>
        <c:idx val="2"/>
        <c:delete val="1"/>
      </c:legendEntry>
      <c:legendEntry>
        <c:idx val="3"/>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ja-JP"/>
          </a:p>
        </c:txPr>
      </c:legendEntry>
      <c:layout>
        <c:manualLayout>
          <c:xMode val="edge"/>
          <c:yMode val="edge"/>
          <c:x val="0.22217572789161683"/>
          <c:y val="0.13364873310009653"/>
          <c:w val="0.34726090993500464"/>
          <c:h val="0.12676549304515941"/>
        </c:manualLayout>
      </c:layout>
      <c:overlay val="0"/>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sz="1800" b="1">
                <a:solidFill>
                  <a:sysClr val="windowText" lastClr="000000"/>
                </a:solidFill>
              </a:rPr>
              <a:t>総降水量</a:t>
            </a:r>
            <a:r>
              <a:rPr lang="ja-JP" altLang="en-US" sz="1600" b="1">
                <a:solidFill>
                  <a:sysClr val="windowText" lastClr="000000"/>
                </a:solidFill>
              </a:rPr>
              <a:t>と</a:t>
            </a:r>
            <a:r>
              <a:rPr lang="ja-JP" altLang="en-US" sz="1800" b="1">
                <a:solidFill>
                  <a:sysClr val="windowText" lastClr="000000"/>
                </a:solidFill>
              </a:rPr>
              <a:t>継続日数</a:t>
            </a:r>
          </a:p>
        </c:rich>
      </c:tx>
      <c:layout>
        <c:manualLayout>
          <c:xMode val="edge"/>
          <c:yMode val="edge"/>
          <c:x val="0.40343545541357273"/>
          <c:y val="0"/>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7623410335008027"/>
          <c:y val="8.5488401760772534E-2"/>
          <c:w val="0.79743730902928478"/>
          <c:h val="0.78061516525110963"/>
        </c:manualLayout>
      </c:layout>
      <c:scatterChart>
        <c:scatterStyle val="lineMarker"/>
        <c:varyColors val="0"/>
        <c:ser>
          <c:idx val="0"/>
          <c:order val="0"/>
          <c:tx>
            <c:v>抽出した降雨事例</c:v>
          </c:tx>
          <c:spPr>
            <a:ln w="25400" cap="rnd">
              <a:noFill/>
              <a:round/>
            </a:ln>
            <a:effectLst/>
          </c:spPr>
          <c:marker>
            <c:symbol val="circle"/>
            <c:size val="5"/>
            <c:spPr>
              <a:solidFill>
                <a:srgbClr val="00B0F0"/>
              </a:solidFill>
              <a:ln w="9525">
                <a:solidFill>
                  <a:srgbClr val="00B0F0"/>
                </a:solidFill>
              </a:ln>
              <a:effectLst/>
            </c:spPr>
          </c:marker>
          <c:xVal>
            <c:numRef>
              <c:f>'日平均１万mmのグラフ作成 (2)'!$CG$2:$CG$564</c:f>
              <c:numCache>
                <c:formatCode>General</c:formatCode>
                <c:ptCount val="563"/>
                <c:pt idx="0">
                  <c:v>8</c:v>
                </c:pt>
                <c:pt idx="8">
                  <c:v>6</c:v>
                </c:pt>
                <c:pt idx="14">
                  <c:v>3</c:v>
                </c:pt>
                <c:pt idx="17">
                  <c:v>4</c:v>
                </c:pt>
                <c:pt idx="21">
                  <c:v>9</c:v>
                </c:pt>
                <c:pt idx="30">
                  <c:v>3</c:v>
                </c:pt>
                <c:pt idx="33">
                  <c:v>13</c:v>
                </c:pt>
                <c:pt idx="46">
                  <c:v>19</c:v>
                </c:pt>
                <c:pt idx="65">
                  <c:v>4</c:v>
                </c:pt>
                <c:pt idx="69">
                  <c:v>14</c:v>
                </c:pt>
                <c:pt idx="83">
                  <c:v>9</c:v>
                </c:pt>
                <c:pt idx="92">
                  <c:v>3</c:v>
                </c:pt>
                <c:pt idx="95">
                  <c:v>4</c:v>
                </c:pt>
                <c:pt idx="99">
                  <c:v>4</c:v>
                </c:pt>
                <c:pt idx="103">
                  <c:v>3</c:v>
                </c:pt>
                <c:pt idx="106">
                  <c:v>5</c:v>
                </c:pt>
                <c:pt idx="111">
                  <c:v>5</c:v>
                </c:pt>
                <c:pt idx="116">
                  <c:v>3</c:v>
                </c:pt>
                <c:pt idx="119">
                  <c:v>3</c:v>
                </c:pt>
                <c:pt idx="122">
                  <c:v>8</c:v>
                </c:pt>
                <c:pt idx="130">
                  <c:v>3</c:v>
                </c:pt>
                <c:pt idx="133">
                  <c:v>3</c:v>
                </c:pt>
                <c:pt idx="136">
                  <c:v>3</c:v>
                </c:pt>
                <c:pt idx="139">
                  <c:v>10</c:v>
                </c:pt>
                <c:pt idx="149">
                  <c:v>7</c:v>
                </c:pt>
                <c:pt idx="156">
                  <c:v>10</c:v>
                </c:pt>
                <c:pt idx="166">
                  <c:v>9</c:v>
                </c:pt>
                <c:pt idx="175">
                  <c:v>3</c:v>
                </c:pt>
                <c:pt idx="178">
                  <c:v>3</c:v>
                </c:pt>
                <c:pt idx="181">
                  <c:v>6</c:v>
                </c:pt>
                <c:pt idx="187">
                  <c:v>3</c:v>
                </c:pt>
                <c:pt idx="190">
                  <c:v>7</c:v>
                </c:pt>
                <c:pt idx="197">
                  <c:v>4</c:v>
                </c:pt>
                <c:pt idx="201">
                  <c:v>10</c:v>
                </c:pt>
                <c:pt idx="211">
                  <c:v>3</c:v>
                </c:pt>
                <c:pt idx="214">
                  <c:v>4</c:v>
                </c:pt>
                <c:pt idx="218">
                  <c:v>6</c:v>
                </c:pt>
                <c:pt idx="224">
                  <c:v>4</c:v>
                </c:pt>
                <c:pt idx="228">
                  <c:v>10</c:v>
                </c:pt>
                <c:pt idx="238">
                  <c:v>3</c:v>
                </c:pt>
                <c:pt idx="241">
                  <c:v>3</c:v>
                </c:pt>
                <c:pt idx="244">
                  <c:v>3</c:v>
                </c:pt>
                <c:pt idx="247">
                  <c:v>3</c:v>
                </c:pt>
                <c:pt idx="250">
                  <c:v>11</c:v>
                </c:pt>
                <c:pt idx="261">
                  <c:v>5</c:v>
                </c:pt>
                <c:pt idx="266">
                  <c:v>8</c:v>
                </c:pt>
                <c:pt idx="274">
                  <c:v>11</c:v>
                </c:pt>
                <c:pt idx="285">
                  <c:v>12</c:v>
                </c:pt>
                <c:pt idx="297">
                  <c:v>4</c:v>
                </c:pt>
                <c:pt idx="301">
                  <c:v>4</c:v>
                </c:pt>
                <c:pt idx="305">
                  <c:v>6</c:v>
                </c:pt>
                <c:pt idx="311">
                  <c:v>10</c:v>
                </c:pt>
                <c:pt idx="321">
                  <c:v>4</c:v>
                </c:pt>
                <c:pt idx="325">
                  <c:v>8</c:v>
                </c:pt>
                <c:pt idx="333">
                  <c:v>4</c:v>
                </c:pt>
                <c:pt idx="337">
                  <c:v>3</c:v>
                </c:pt>
                <c:pt idx="340">
                  <c:v>3</c:v>
                </c:pt>
                <c:pt idx="343">
                  <c:v>5</c:v>
                </c:pt>
                <c:pt idx="348">
                  <c:v>13</c:v>
                </c:pt>
                <c:pt idx="361">
                  <c:v>9</c:v>
                </c:pt>
                <c:pt idx="370">
                  <c:v>5</c:v>
                </c:pt>
                <c:pt idx="375">
                  <c:v>7</c:v>
                </c:pt>
                <c:pt idx="382">
                  <c:v>4</c:v>
                </c:pt>
                <c:pt idx="386">
                  <c:v>4</c:v>
                </c:pt>
                <c:pt idx="390">
                  <c:v>4</c:v>
                </c:pt>
                <c:pt idx="394">
                  <c:v>5</c:v>
                </c:pt>
                <c:pt idx="399">
                  <c:v>7</c:v>
                </c:pt>
                <c:pt idx="406">
                  <c:v>7</c:v>
                </c:pt>
                <c:pt idx="413">
                  <c:v>3</c:v>
                </c:pt>
                <c:pt idx="416">
                  <c:v>4</c:v>
                </c:pt>
                <c:pt idx="420">
                  <c:v>4</c:v>
                </c:pt>
                <c:pt idx="424">
                  <c:v>4</c:v>
                </c:pt>
                <c:pt idx="428">
                  <c:v>4</c:v>
                </c:pt>
                <c:pt idx="432">
                  <c:v>4</c:v>
                </c:pt>
                <c:pt idx="436">
                  <c:v>8</c:v>
                </c:pt>
                <c:pt idx="444">
                  <c:v>3</c:v>
                </c:pt>
                <c:pt idx="447">
                  <c:v>4</c:v>
                </c:pt>
                <c:pt idx="451">
                  <c:v>3</c:v>
                </c:pt>
                <c:pt idx="454">
                  <c:v>10</c:v>
                </c:pt>
                <c:pt idx="464">
                  <c:v>5</c:v>
                </c:pt>
                <c:pt idx="469">
                  <c:v>6</c:v>
                </c:pt>
                <c:pt idx="475">
                  <c:v>8</c:v>
                </c:pt>
                <c:pt idx="483">
                  <c:v>6</c:v>
                </c:pt>
                <c:pt idx="489">
                  <c:v>3</c:v>
                </c:pt>
                <c:pt idx="492">
                  <c:v>5</c:v>
                </c:pt>
                <c:pt idx="497">
                  <c:v>4</c:v>
                </c:pt>
                <c:pt idx="501">
                  <c:v>4</c:v>
                </c:pt>
                <c:pt idx="505">
                  <c:v>21</c:v>
                </c:pt>
                <c:pt idx="526">
                  <c:v>8</c:v>
                </c:pt>
                <c:pt idx="534">
                  <c:v>12</c:v>
                </c:pt>
                <c:pt idx="546">
                  <c:v>8</c:v>
                </c:pt>
                <c:pt idx="554">
                  <c:v>4</c:v>
                </c:pt>
                <c:pt idx="555">
                  <c:v>4</c:v>
                </c:pt>
                <c:pt idx="556">
                  <c:v>5</c:v>
                </c:pt>
                <c:pt idx="557">
                  <c:v>7</c:v>
                </c:pt>
                <c:pt idx="558">
                  <c:v>6</c:v>
                </c:pt>
                <c:pt idx="559">
                  <c:v>7</c:v>
                </c:pt>
                <c:pt idx="560">
                  <c:v>3</c:v>
                </c:pt>
                <c:pt idx="561">
                  <c:v>0</c:v>
                </c:pt>
                <c:pt idx="562">
                  <c:v>25</c:v>
                </c:pt>
              </c:numCache>
            </c:numRef>
          </c:xVal>
          <c:yVal>
            <c:numRef>
              <c:f>'日平均１万mmのグラフ作成 (2)'!$CH$2:$CH$555</c:f>
              <c:numCache>
                <c:formatCode>General</c:formatCode>
                <c:ptCount val="554"/>
                <c:pt idx="0" formatCode="0.0">
                  <c:v>94813</c:v>
                </c:pt>
                <c:pt idx="8" formatCode="0.0">
                  <c:v>72155</c:v>
                </c:pt>
                <c:pt idx="14" formatCode="0.0">
                  <c:v>78327</c:v>
                </c:pt>
                <c:pt idx="17" formatCode="0.0">
                  <c:v>54822</c:v>
                </c:pt>
                <c:pt idx="21" formatCode="0.0">
                  <c:v>112494</c:v>
                </c:pt>
                <c:pt idx="30" formatCode="0.0">
                  <c:v>53693</c:v>
                </c:pt>
                <c:pt idx="33" formatCode="0.0">
                  <c:v>130676.5</c:v>
                </c:pt>
                <c:pt idx="46" formatCode="0.0">
                  <c:v>315638.5</c:v>
                </c:pt>
                <c:pt idx="65" formatCode="0.0">
                  <c:v>41130</c:v>
                </c:pt>
                <c:pt idx="69" formatCode="0.0">
                  <c:v>144318</c:v>
                </c:pt>
                <c:pt idx="83" formatCode="0.0">
                  <c:v>131678.5</c:v>
                </c:pt>
                <c:pt idx="92">
                  <c:v>81610.5</c:v>
                </c:pt>
                <c:pt idx="95" formatCode="0.0">
                  <c:v>52582</c:v>
                </c:pt>
                <c:pt idx="99" formatCode="0.0">
                  <c:v>57093.5</c:v>
                </c:pt>
                <c:pt idx="103" formatCode="0.0">
                  <c:v>30578.5</c:v>
                </c:pt>
                <c:pt idx="106" formatCode="0.0">
                  <c:v>50493</c:v>
                </c:pt>
                <c:pt idx="111" formatCode="0.0">
                  <c:v>65441.5</c:v>
                </c:pt>
                <c:pt idx="116" formatCode="0.0">
                  <c:v>31860</c:v>
                </c:pt>
                <c:pt idx="119" formatCode="0.0">
                  <c:v>31012.5</c:v>
                </c:pt>
                <c:pt idx="122" formatCode="0.0">
                  <c:v>93671</c:v>
                </c:pt>
                <c:pt idx="130" formatCode="0.0">
                  <c:v>44989.5</c:v>
                </c:pt>
                <c:pt idx="133" formatCode="0.0">
                  <c:v>38043</c:v>
                </c:pt>
                <c:pt idx="136" formatCode="0.0">
                  <c:v>44324.5</c:v>
                </c:pt>
                <c:pt idx="139" formatCode="0.0">
                  <c:v>173442</c:v>
                </c:pt>
                <c:pt idx="149" formatCode="0.0">
                  <c:v>76073.5</c:v>
                </c:pt>
                <c:pt idx="156" formatCode="0.0">
                  <c:v>150501.5</c:v>
                </c:pt>
                <c:pt idx="166" formatCode="0.0">
                  <c:v>103631</c:v>
                </c:pt>
                <c:pt idx="175" formatCode="0.0">
                  <c:v>31786</c:v>
                </c:pt>
                <c:pt idx="178" formatCode="0.0">
                  <c:v>41985.5</c:v>
                </c:pt>
                <c:pt idx="181" formatCode="0.0">
                  <c:v>133997</c:v>
                </c:pt>
                <c:pt idx="187" formatCode="0.0">
                  <c:v>40914.5</c:v>
                </c:pt>
                <c:pt idx="190" formatCode="0.0">
                  <c:v>130302.5</c:v>
                </c:pt>
                <c:pt idx="197" formatCode="0.0">
                  <c:v>53525.5</c:v>
                </c:pt>
                <c:pt idx="201" formatCode="0.0">
                  <c:v>111411.5</c:v>
                </c:pt>
                <c:pt idx="211" formatCode="0.0">
                  <c:v>40142.5</c:v>
                </c:pt>
                <c:pt idx="214" formatCode="0.0">
                  <c:v>77465.5</c:v>
                </c:pt>
                <c:pt idx="218" formatCode="0.0">
                  <c:v>95070.5</c:v>
                </c:pt>
                <c:pt idx="224" formatCode="0.0">
                  <c:v>43235</c:v>
                </c:pt>
                <c:pt idx="228" formatCode="0.0">
                  <c:v>185047</c:v>
                </c:pt>
                <c:pt idx="238" formatCode="0.0">
                  <c:v>45119.5</c:v>
                </c:pt>
                <c:pt idx="241" formatCode="0.0">
                  <c:v>48319</c:v>
                </c:pt>
                <c:pt idx="244" formatCode="0.0">
                  <c:v>40062</c:v>
                </c:pt>
                <c:pt idx="247" formatCode="0.0">
                  <c:v>66092</c:v>
                </c:pt>
                <c:pt idx="250" formatCode="0.0">
                  <c:v>164233.5</c:v>
                </c:pt>
                <c:pt idx="261" formatCode="0.0">
                  <c:v>52572.5</c:v>
                </c:pt>
                <c:pt idx="266" formatCode="0.0">
                  <c:v>84167.5</c:v>
                </c:pt>
                <c:pt idx="274" formatCode="0.0">
                  <c:v>168432.5</c:v>
                </c:pt>
                <c:pt idx="285" formatCode="0.0">
                  <c:v>159861</c:v>
                </c:pt>
                <c:pt idx="297" formatCode="0.0">
                  <c:v>47092.5</c:v>
                </c:pt>
                <c:pt idx="301" formatCode="0.0">
                  <c:v>61459.5</c:v>
                </c:pt>
                <c:pt idx="305" formatCode="0.0">
                  <c:v>71330.5</c:v>
                </c:pt>
                <c:pt idx="311" formatCode="0.0">
                  <c:v>169310</c:v>
                </c:pt>
                <c:pt idx="321" formatCode="0.0">
                  <c:v>51069</c:v>
                </c:pt>
                <c:pt idx="325" formatCode="0.0">
                  <c:v>146047.5</c:v>
                </c:pt>
                <c:pt idx="333" formatCode="0.0">
                  <c:v>57783.5</c:v>
                </c:pt>
                <c:pt idx="337" formatCode="0.0">
                  <c:v>49966.5</c:v>
                </c:pt>
                <c:pt idx="340" formatCode="0.0">
                  <c:v>49088</c:v>
                </c:pt>
                <c:pt idx="343" formatCode="0.0">
                  <c:v>57975.5</c:v>
                </c:pt>
                <c:pt idx="348" formatCode="0.0">
                  <c:v>165715.5</c:v>
                </c:pt>
                <c:pt idx="361" formatCode="0.0">
                  <c:v>109410</c:v>
                </c:pt>
                <c:pt idx="370" formatCode="0.0">
                  <c:v>68739</c:v>
                </c:pt>
                <c:pt idx="375" formatCode="0.0">
                  <c:v>118203.5</c:v>
                </c:pt>
                <c:pt idx="382" formatCode="0.0">
                  <c:v>45460.5</c:v>
                </c:pt>
                <c:pt idx="386" formatCode="0.0">
                  <c:v>63191</c:v>
                </c:pt>
                <c:pt idx="390" formatCode="0.0">
                  <c:v>40153</c:v>
                </c:pt>
                <c:pt idx="394" formatCode="0.0">
                  <c:v>54799</c:v>
                </c:pt>
                <c:pt idx="399" formatCode="0.0">
                  <c:v>133095.5</c:v>
                </c:pt>
                <c:pt idx="406" formatCode="0.0">
                  <c:v>84378.5</c:v>
                </c:pt>
                <c:pt idx="413" formatCode="0.0">
                  <c:v>55340</c:v>
                </c:pt>
                <c:pt idx="416" formatCode="0.0">
                  <c:v>41252.5</c:v>
                </c:pt>
                <c:pt idx="420" formatCode="0.0">
                  <c:v>64663</c:v>
                </c:pt>
                <c:pt idx="424" formatCode="0.0">
                  <c:v>46135</c:v>
                </c:pt>
                <c:pt idx="428" formatCode="0.0">
                  <c:v>58972.5</c:v>
                </c:pt>
                <c:pt idx="432" formatCode="0.0">
                  <c:v>62225.5</c:v>
                </c:pt>
                <c:pt idx="436" formatCode="0.0">
                  <c:v>142817.5</c:v>
                </c:pt>
                <c:pt idx="444" formatCode="0.0">
                  <c:v>37409.5</c:v>
                </c:pt>
                <c:pt idx="447" formatCode="0.0">
                  <c:v>59705</c:v>
                </c:pt>
                <c:pt idx="451" formatCode="0.0">
                  <c:v>37456</c:v>
                </c:pt>
                <c:pt idx="454" formatCode="0.0">
                  <c:v>124864</c:v>
                </c:pt>
                <c:pt idx="464" formatCode="0.0">
                  <c:v>124864</c:v>
                </c:pt>
                <c:pt idx="469" formatCode="0.0">
                  <c:v>186591.5</c:v>
                </c:pt>
                <c:pt idx="475" formatCode="0.0">
                  <c:v>112199</c:v>
                </c:pt>
                <c:pt idx="483" formatCode="0.0">
                  <c:v>75119.5</c:v>
                </c:pt>
                <c:pt idx="489" formatCode="0.0">
                  <c:v>53882.5</c:v>
                </c:pt>
                <c:pt idx="492" formatCode="0.0">
                  <c:v>56431</c:v>
                </c:pt>
                <c:pt idx="497" formatCode="0.0">
                  <c:v>59300.5</c:v>
                </c:pt>
                <c:pt idx="501" formatCode="0.0">
                  <c:v>71166.5</c:v>
                </c:pt>
                <c:pt idx="505" formatCode="0.0">
                  <c:v>358725.5</c:v>
                </c:pt>
                <c:pt idx="526" formatCode="0.0">
                  <c:v>100793.5</c:v>
                </c:pt>
                <c:pt idx="534" formatCode="0.0">
                  <c:v>133624</c:v>
                </c:pt>
                <c:pt idx="546" formatCode="0.0">
                  <c:v>205230</c:v>
                </c:pt>
              </c:numCache>
            </c:numRef>
          </c:yVal>
          <c:smooth val="0"/>
          <c:extLst>
            <c:ext xmlns:c16="http://schemas.microsoft.com/office/drawing/2014/chart" uri="{C3380CC4-5D6E-409C-BE32-E72D297353CC}">
              <c16:uniqueId val="{00000000-FF93-4A40-80CB-C63D699B6EBC}"/>
            </c:ext>
          </c:extLst>
        </c:ser>
        <c:ser>
          <c:idx val="1"/>
          <c:order val="1"/>
          <c:tx>
            <c:v>日平均1万mm</c:v>
          </c:tx>
          <c:spPr>
            <a:ln w="25400" cap="rnd">
              <a:noFill/>
              <a:round/>
            </a:ln>
            <a:effectLst/>
          </c:spPr>
          <c:marker>
            <c:symbol val="none"/>
          </c:marker>
          <c:trendline>
            <c:spPr>
              <a:ln w="28575" cap="rnd">
                <a:solidFill>
                  <a:schemeClr val="accent6"/>
                </a:solidFill>
                <a:prstDash val="solid"/>
              </a:ln>
              <a:effectLst/>
            </c:spPr>
            <c:trendlineType val="linear"/>
            <c:dispRSqr val="0"/>
            <c:dispEq val="0"/>
          </c:trendline>
          <c:xVal>
            <c:numRef>
              <c:f>'日平均１万mmのグラフ作成 (2)'!$CG$2:$CG$564</c:f>
              <c:numCache>
                <c:formatCode>General</c:formatCode>
                <c:ptCount val="563"/>
                <c:pt idx="0">
                  <c:v>8</c:v>
                </c:pt>
                <c:pt idx="8">
                  <c:v>6</c:v>
                </c:pt>
                <c:pt idx="14">
                  <c:v>3</c:v>
                </c:pt>
                <c:pt idx="17">
                  <c:v>4</c:v>
                </c:pt>
                <c:pt idx="21">
                  <c:v>9</c:v>
                </c:pt>
                <c:pt idx="30">
                  <c:v>3</c:v>
                </c:pt>
                <c:pt idx="33">
                  <c:v>13</c:v>
                </c:pt>
                <c:pt idx="46">
                  <c:v>19</c:v>
                </c:pt>
                <c:pt idx="65">
                  <c:v>4</c:v>
                </c:pt>
                <c:pt idx="69">
                  <c:v>14</c:v>
                </c:pt>
                <c:pt idx="83">
                  <c:v>9</c:v>
                </c:pt>
                <c:pt idx="92">
                  <c:v>3</c:v>
                </c:pt>
                <c:pt idx="95">
                  <c:v>4</c:v>
                </c:pt>
                <c:pt idx="99">
                  <c:v>4</c:v>
                </c:pt>
                <c:pt idx="103">
                  <c:v>3</c:v>
                </c:pt>
                <c:pt idx="106">
                  <c:v>5</c:v>
                </c:pt>
                <c:pt idx="111">
                  <c:v>5</c:v>
                </c:pt>
                <c:pt idx="116">
                  <c:v>3</c:v>
                </c:pt>
                <c:pt idx="119">
                  <c:v>3</c:v>
                </c:pt>
                <c:pt idx="122">
                  <c:v>8</c:v>
                </c:pt>
                <c:pt idx="130">
                  <c:v>3</c:v>
                </c:pt>
                <c:pt idx="133">
                  <c:v>3</c:v>
                </c:pt>
                <c:pt idx="136">
                  <c:v>3</c:v>
                </c:pt>
                <c:pt idx="139">
                  <c:v>10</c:v>
                </c:pt>
                <c:pt idx="149">
                  <c:v>7</c:v>
                </c:pt>
                <c:pt idx="156">
                  <c:v>10</c:v>
                </c:pt>
                <c:pt idx="166">
                  <c:v>9</c:v>
                </c:pt>
                <c:pt idx="175">
                  <c:v>3</c:v>
                </c:pt>
                <c:pt idx="178">
                  <c:v>3</c:v>
                </c:pt>
                <c:pt idx="181">
                  <c:v>6</c:v>
                </c:pt>
                <c:pt idx="187">
                  <c:v>3</c:v>
                </c:pt>
                <c:pt idx="190">
                  <c:v>7</c:v>
                </c:pt>
                <c:pt idx="197">
                  <c:v>4</c:v>
                </c:pt>
                <c:pt idx="201">
                  <c:v>10</c:v>
                </c:pt>
                <c:pt idx="211">
                  <c:v>3</c:v>
                </c:pt>
                <c:pt idx="214">
                  <c:v>4</c:v>
                </c:pt>
                <c:pt idx="218">
                  <c:v>6</c:v>
                </c:pt>
                <c:pt idx="224">
                  <c:v>4</c:v>
                </c:pt>
                <c:pt idx="228">
                  <c:v>10</c:v>
                </c:pt>
                <c:pt idx="238">
                  <c:v>3</c:v>
                </c:pt>
                <c:pt idx="241">
                  <c:v>3</c:v>
                </c:pt>
                <c:pt idx="244">
                  <c:v>3</c:v>
                </c:pt>
                <c:pt idx="247">
                  <c:v>3</c:v>
                </c:pt>
                <c:pt idx="250">
                  <c:v>11</c:v>
                </c:pt>
                <c:pt idx="261">
                  <c:v>5</c:v>
                </c:pt>
                <c:pt idx="266">
                  <c:v>8</c:v>
                </c:pt>
                <c:pt idx="274">
                  <c:v>11</c:v>
                </c:pt>
                <c:pt idx="285">
                  <c:v>12</c:v>
                </c:pt>
                <c:pt idx="297">
                  <c:v>4</c:v>
                </c:pt>
                <c:pt idx="301">
                  <c:v>4</c:v>
                </c:pt>
                <c:pt idx="305">
                  <c:v>6</c:v>
                </c:pt>
                <c:pt idx="311">
                  <c:v>10</c:v>
                </c:pt>
                <c:pt idx="321">
                  <c:v>4</c:v>
                </c:pt>
                <c:pt idx="325">
                  <c:v>8</c:v>
                </c:pt>
                <c:pt idx="333">
                  <c:v>4</c:v>
                </c:pt>
                <c:pt idx="337">
                  <c:v>3</c:v>
                </c:pt>
                <c:pt idx="340">
                  <c:v>3</c:v>
                </c:pt>
                <c:pt idx="343">
                  <c:v>5</c:v>
                </c:pt>
                <c:pt idx="348">
                  <c:v>13</c:v>
                </c:pt>
                <c:pt idx="361">
                  <c:v>9</c:v>
                </c:pt>
                <c:pt idx="370">
                  <c:v>5</c:v>
                </c:pt>
                <c:pt idx="375">
                  <c:v>7</c:v>
                </c:pt>
                <c:pt idx="382">
                  <c:v>4</c:v>
                </c:pt>
                <c:pt idx="386">
                  <c:v>4</c:v>
                </c:pt>
                <c:pt idx="390">
                  <c:v>4</c:v>
                </c:pt>
                <c:pt idx="394">
                  <c:v>5</c:v>
                </c:pt>
                <c:pt idx="399">
                  <c:v>7</c:v>
                </c:pt>
                <c:pt idx="406">
                  <c:v>7</c:v>
                </c:pt>
                <c:pt idx="413">
                  <c:v>3</c:v>
                </c:pt>
                <c:pt idx="416">
                  <c:v>4</c:v>
                </c:pt>
                <c:pt idx="420">
                  <c:v>4</c:v>
                </c:pt>
                <c:pt idx="424">
                  <c:v>4</c:v>
                </c:pt>
                <c:pt idx="428">
                  <c:v>4</c:v>
                </c:pt>
                <c:pt idx="432">
                  <c:v>4</c:v>
                </c:pt>
                <c:pt idx="436">
                  <c:v>8</c:v>
                </c:pt>
                <c:pt idx="444">
                  <c:v>3</c:v>
                </c:pt>
                <c:pt idx="447">
                  <c:v>4</c:v>
                </c:pt>
                <c:pt idx="451">
                  <c:v>3</c:v>
                </c:pt>
                <c:pt idx="454">
                  <c:v>10</c:v>
                </c:pt>
                <c:pt idx="464">
                  <c:v>5</c:v>
                </c:pt>
                <c:pt idx="469">
                  <c:v>6</c:v>
                </c:pt>
                <c:pt idx="475">
                  <c:v>8</c:v>
                </c:pt>
                <c:pt idx="483">
                  <c:v>6</c:v>
                </c:pt>
                <c:pt idx="489">
                  <c:v>3</c:v>
                </c:pt>
                <c:pt idx="492">
                  <c:v>5</c:v>
                </c:pt>
                <c:pt idx="497">
                  <c:v>4</c:v>
                </c:pt>
                <c:pt idx="501">
                  <c:v>4</c:v>
                </c:pt>
                <c:pt idx="505">
                  <c:v>21</c:v>
                </c:pt>
                <c:pt idx="526">
                  <c:v>8</c:v>
                </c:pt>
                <c:pt idx="534">
                  <c:v>12</c:v>
                </c:pt>
                <c:pt idx="546">
                  <c:v>8</c:v>
                </c:pt>
                <c:pt idx="554">
                  <c:v>4</c:v>
                </c:pt>
                <c:pt idx="555">
                  <c:v>4</c:v>
                </c:pt>
                <c:pt idx="556">
                  <c:v>5</c:v>
                </c:pt>
                <c:pt idx="557">
                  <c:v>7</c:v>
                </c:pt>
                <c:pt idx="558">
                  <c:v>6</c:v>
                </c:pt>
                <c:pt idx="559">
                  <c:v>7</c:v>
                </c:pt>
                <c:pt idx="560">
                  <c:v>3</c:v>
                </c:pt>
                <c:pt idx="561">
                  <c:v>0</c:v>
                </c:pt>
                <c:pt idx="562">
                  <c:v>25</c:v>
                </c:pt>
              </c:numCache>
            </c:numRef>
          </c:xVal>
          <c:yVal>
            <c:numRef>
              <c:f>'日平均１万mmのグラフ作成 (2)'!$CL$2:$CL$564</c:f>
              <c:numCache>
                <c:formatCode>General</c:formatCode>
                <c:ptCount val="563"/>
                <c:pt idx="0">
                  <c:v>80000</c:v>
                </c:pt>
                <c:pt idx="1">
                  <c:v>0</c:v>
                </c:pt>
                <c:pt idx="2">
                  <c:v>0</c:v>
                </c:pt>
                <c:pt idx="3">
                  <c:v>0</c:v>
                </c:pt>
                <c:pt idx="4">
                  <c:v>0</c:v>
                </c:pt>
                <c:pt idx="5">
                  <c:v>0</c:v>
                </c:pt>
                <c:pt idx="6">
                  <c:v>0</c:v>
                </c:pt>
                <c:pt idx="7">
                  <c:v>0</c:v>
                </c:pt>
                <c:pt idx="8">
                  <c:v>60000</c:v>
                </c:pt>
                <c:pt idx="9">
                  <c:v>0</c:v>
                </c:pt>
                <c:pt idx="10">
                  <c:v>0</c:v>
                </c:pt>
                <c:pt idx="11">
                  <c:v>0</c:v>
                </c:pt>
                <c:pt idx="12">
                  <c:v>0</c:v>
                </c:pt>
                <c:pt idx="13">
                  <c:v>0</c:v>
                </c:pt>
                <c:pt idx="14">
                  <c:v>30000</c:v>
                </c:pt>
                <c:pt idx="15">
                  <c:v>0</c:v>
                </c:pt>
                <c:pt idx="16">
                  <c:v>0</c:v>
                </c:pt>
                <c:pt idx="17">
                  <c:v>40000</c:v>
                </c:pt>
                <c:pt idx="18">
                  <c:v>0</c:v>
                </c:pt>
                <c:pt idx="19">
                  <c:v>0</c:v>
                </c:pt>
                <c:pt idx="20">
                  <c:v>0</c:v>
                </c:pt>
                <c:pt idx="21">
                  <c:v>90000</c:v>
                </c:pt>
                <c:pt idx="22">
                  <c:v>0</c:v>
                </c:pt>
                <c:pt idx="23">
                  <c:v>0</c:v>
                </c:pt>
                <c:pt idx="24">
                  <c:v>0</c:v>
                </c:pt>
                <c:pt idx="25">
                  <c:v>0</c:v>
                </c:pt>
                <c:pt idx="26">
                  <c:v>0</c:v>
                </c:pt>
                <c:pt idx="27">
                  <c:v>0</c:v>
                </c:pt>
                <c:pt idx="28">
                  <c:v>0</c:v>
                </c:pt>
                <c:pt idx="29">
                  <c:v>0</c:v>
                </c:pt>
                <c:pt idx="30">
                  <c:v>30000</c:v>
                </c:pt>
                <c:pt idx="31">
                  <c:v>0</c:v>
                </c:pt>
                <c:pt idx="32">
                  <c:v>0</c:v>
                </c:pt>
                <c:pt idx="33">
                  <c:v>130000</c:v>
                </c:pt>
                <c:pt idx="34">
                  <c:v>0</c:v>
                </c:pt>
                <c:pt idx="35">
                  <c:v>0</c:v>
                </c:pt>
                <c:pt idx="36">
                  <c:v>0</c:v>
                </c:pt>
                <c:pt idx="37">
                  <c:v>0</c:v>
                </c:pt>
                <c:pt idx="38">
                  <c:v>0</c:v>
                </c:pt>
                <c:pt idx="39">
                  <c:v>0</c:v>
                </c:pt>
                <c:pt idx="40">
                  <c:v>0</c:v>
                </c:pt>
                <c:pt idx="41">
                  <c:v>0</c:v>
                </c:pt>
                <c:pt idx="42">
                  <c:v>0</c:v>
                </c:pt>
                <c:pt idx="43">
                  <c:v>0</c:v>
                </c:pt>
                <c:pt idx="44">
                  <c:v>0</c:v>
                </c:pt>
                <c:pt idx="45">
                  <c:v>0</c:v>
                </c:pt>
                <c:pt idx="46">
                  <c:v>190000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40000</c:v>
                </c:pt>
                <c:pt idx="66">
                  <c:v>0</c:v>
                </c:pt>
                <c:pt idx="67">
                  <c:v>0</c:v>
                </c:pt>
                <c:pt idx="68">
                  <c:v>0</c:v>
                </c:pt>
                <c:pt idx="69">
                  <c:v>140000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90000</c:v>
                </c:pt>
                <c:pt idx="84">
                  <c:v>0</c:v>
                </c:pt>
                <c:pt idx="85">
                  <c:v>0</c:v>
                </c:pt>
                <c:pt idx="86">
                  <c:v>0</c:v>
                </c:pt>
                <c:pt idx="87">
                  <c:v>0</c:v>
                </c:pt>
                <c:pt idx="88">
                  <c:v>0</c:v>
                </c:pt>
                <c:pt idx="89">
                  <c:v>0</c:v>
                </c:pt>
                <c:pt idx="90">
                  <c:v>0</c:v>
                </c:pt>
                <c:pt idx="91">
                  <c:v>0</c:v>
                </c:pt>
                <c:pt idx="92">
                  <c:v>30000</c:v>
                </c:pt>
                <c:pt idx="93">
                  <c:v>0</c:v>
                </c:pt>
                <c:pt idx="94">
                  <c:v>0</c:v>
                </c:pt>
                <c:pt idx="95">
                  <c:v>40000</c:v>
                </c:pt>
                <c:pt idx="96">
                  <c:v>0</c:v>
                </c:pt>
                <c:pt idx="97">
                  <c:v>0</c:v>
                </c:pt>
                <c:pt idx="98">
                  <c:v>0</c:v>
                </c:pt>
                <c:pt idx="99">
                  <c:v>40000</c:v>
                </c:pt>
                <c:pt idx="100">
                  <c:v>0</c:v>
                </c:pt>
                <c:pt idx="101">
                  <c:v>0</c:v>
                </c:pt>
                <c:pt idx="102">
                  <c:v>0</c:v>
                </c:pt>
                <c:pt idx="103">
                  <c:v>30000</c:v>
                </c:pt>
                <c:pt idx="104">
                  <c:v>0</c:v>
                </c:pt>
                <c:pt idx="105">
                  <c:v>0</c:v>
                </c:pt>
                <c:pt idx="106">
                  <c:v>50000</c:v>
                </c:pt>
                <c:pt idx="107">
                  <c:v>0</c:v>
                </c:pt>
                <c:pt idx="108">
                  <c:v>0</c:v>
                </c:pt>
                <c:pt idx="109">
                  <c:v>0</c:v>
                </c:pt>
                <c:pt idx="110">
                  <c:v>0</c:v>
                </c:pt>
                <c:pt idx="111">
                  <c:v>50000</c:v>
                </c:pt>
                <c:pt idx="112">
                  <c:v>0</c:v>
                </c:pt>
                <c:pt idx="113">
                  <c:v>0</c:v>
                </c:pt>
                <c:pt idx="114">
                  <c:v>0</c:v>
                </c:pt>
                <c:pt idx="115">
                  <c:v>0</c:v>
                </c:pt>
                <c:pt idx="116">
                  <c:v>30000</c:v>
                </c:pt>
                <c:pt idx="117">
                  <c:v>0</c:v>
                </c:pt>
                <c:pt idx="118">
                  <c:v>0</c:v>
                </c:pt>
                <c:pt idx="119">
                  <c:v>30000</c:v>
                </c:pt>
                <c:pt idx="120">
                  <c:v>0</c:v>
                </c:pt>
                <c:pt idx="121">
                  <c:v>0</c:v>
                </c:pt>
                <c:pt idx="122">
                  <c:v>80000</c:v>
                </c:pt>
                <c:pt idx="123">
                  <c:v>0</c:v>
                </c:pt>
                <c:pt idx="124">
                  <c:v>0</c:v>
                </c:pt>
                <c:pt idx="125">
                  <c:v>0</c:v>
                </c:pt>
                <c:pt idx="126">
                  <c:v>0</c:v>
                </c:pt>
                <c:pt idx="127">
                  <c:v>0</c:v>
                </c:pt>
                <c:pt idx="128">
                  <c:v>0</c:v>
                </c:pt>
                <c:pt idx="129">
                  <c:v>0</c:v>
                </c:pt>
                <c:pt idx="130">
                  <c:v>30000</c:v>
                </c:pt>
                <c:pt idx="131">
                  <c:v>0</c:v>
                </c:pt>
                <c:pt idx="132">
                  <c:v>0</c:v>
                </c:pt>
                <c:pt idx="133">
                  <c:v>30000</c:v>
                </c:pt>
                <c:pt idx="134">
                  <c:v>0</c:v>
                </c:pt>
                <c:pt idx="135">
                  <c:v>0</c:v>
                </c:pt>
                <c:pt idx="136">
                  <c:v>30000</c:v>
                </c:pt>
                <c:pt idx="137">
                  <c:v>0</c:v>
                </c:pt>
                <c:pt idx="138">
                  <c:v>0</c:v>
                </c:pt>
                <c:pt idx="139">
                  <c:v>100000</c:v>
                </c:pt>
                <c:pt idx="140">
                  <c:v>0</c:v>
                </c:pt>
                <c:pt idx="141">
                  <c:v>0</c:v>
                </c:pt>
                <c:pt idx="142">
                  <c:v>0</c:v>
                </c:pt>
                <c:pt idx="143">
                  <c:v>0</c:v>
                </c:pt>
                <c:pt idx="144">
                  <c:v>0</c:v>
                </c:pt>
                <c:pt idx="145">
                  <c:v>0</c:v>
                </c:pt>
                <c:pt idx="146">
                  <c:v>0</c:v>
                </c:pt>
                <c:pt idx="147">
                  <c:v>0</c:v>
                </c:pt>
                <c:pt idx="148">
                  <c:v>0</c:v>
                </c:pt>
                <c:pt idx="149">
                  <c:v>70000</c:v>
                </c:pt>
                <c:pt idx="150">
                  <c:v>0</c:v>
                </c:pt>
                <c:pt idx="151">
                  <c:v>0</c:v>
                </c:pt>
                <c:pt idx="152">
                  <c:v>0</c:v>
                </c:pt>
                <c:pt idx="153">
                  <c:v>0</c:v>
                </c:pt>
                <c:pt idx="154">
                  <c:v>0</c:v>
                </c:pt>
                <c:pt idx="155">
                  <c:v>0</c:v>
                </c:pt>
                <c:pt idx="156">
                  <c:v>100000</c:v>
                </c:pt>
                <c:pt idx="157">
                  <c:v>0</c:v>
                </c:pt>
                <c:pt idx="158">
                  <c:v>0</c:v>
                </c:pt>
                <c:pt idx="159">
                  <c:v>0</c:v>
                </c:pt>
                <c:pt idx="160">
                  <c:v>0</c:v>
                </c:pt>
                <c:pt idx="161">
                  <c:v>0</c:v>
                </c:pt>
                <c:pt idx="162">
                  <c:v>0</c:v>
                </c:pt>
                <c:pt idx="163">
                  <c:v>0</c:v>
                </c:pt>
                <c:pt idx="164">
                  <c:v>0</c:v>
                </c:pt>
                <c:pt idx="165">
                  <c:v>0</c:v>
                </c:pt>
                <c:pt idx="166">
                  <c:v>90000</c:v>
                </c:pt>
                <c:pt idx="167">
                  <c:v>0</c:v>
                </c:pt>
                <c:pt idx="168">
                  <c:v>0</c:v>
                </c:pt>
                <c:pt idx="169">
                  <c:v>0</c:v>
                </c:pt>
                <c:pt idx="170">
                  <c:v>0</c:v>
                </c:pt>
                <c:pt idx="171">
                  <c:v>0</c:v>
                </c:pt>
                <c:pt idx="172">
                  <c:v>0</c:v>
                </c:pt>
                <c:pt idx="173">
                  <c:v>0</c:v>
                </c:pt>
                <c:pt idx="174">
                  <c:v>0</c:v>
                </c:pt>
                <c:pt idx="175">
                  <c:v>30000</c:v>
                </c:pt>
                <c:pt idx="176">
                  <c:v>0</c:v>
                </c:pt>
                <c:pt idx="177">
                  <c:v>0</c:v>
                </c:pt>
                <c:pt idx="178">
                  <c:v>30000</c:v>
                </c:pt>
                <c:pt idx="179">
                  <c:v>0</c:v>
                </c:pt>
                <c:pt idx="180">
                  <c:v>0</c:v>
                </c:pt>
                <c:pt idx="181">
                  <c:v>60000</c:v>
                </c:pt>
                <c:pt idx="182">
                  <c:v>0</c:v>
                </c:pt>
                <c:pt idx="183">
                  <c:v>0</c:v>
                </c:pt>
                <c:pt idx="184">
                  <c:v>0</c:v>
                </c:pt>
                <c:pt idx="185">
                  <c:v>0</c:v>
                </c:pt>
                <c:pt idx="186">
                  <c:v>0</c:v>
                </c:pt>
                <c:pt idx="187">
                  <c:v>30000</c:v>
                </c:pt>
                <c:pt idx="188">
                  <c:v>0</c:v>
                </c:pt>
                <c:pt idx="189">
                  <c:v>0</c:v>
                </c:pt>
                <c:pt idx="190">
                  <c:v>70000</c:v>
                </c:pt>
                <c:pt idx="191">
                  <c:v>0</c:v>
                </c:pt>
                <c:pt idx="192">
                  <c:v>0</c:v>
                </c:pt>
                <c:pt idx="193">
                  <c:v>0</c:v>
                </c:pt>
                <c:pt idx="194">
                  <c:v>0</c:v>
                </c:pt>
                <c:pt idx="195">
                  <c:v>0</c:v>
                </c:pt>
                <c:pt idx="196">
                  <c:v>0</c:v>
                </c:pt>
                <c:pt idx="197">
                  <c:v>40000</c:v>
                </c:pt>
                <c:pt idx="198">
                  <c:v>0</c:v>
                </c:pt>
                <c:pt idx="199">
                  <c:v>0</c:v>
                </c:pt>
                <c:pt idx="200">
                  <c:v>0</c:v>
                </c:pt>
                <c:pt idx="201">
                  <c:v>100000</c:v>
                </c:pt>
                <c:pt idx="202">
                  <c:v>0</c:v>
                </c:pt>
                <c:pt idx="203">
                  <c:v>0</c:v>
                </c:pt>
                <c:pt idx="204">
                  <c:v>0</c:v>
                </c:pt>
                <c:pt idx="205">
                  <c:v>0</c:v>
                </c:pt>
                <c:pt idx="206">
                  <c:v>0</c:v>
                </c:pt>
                <c:pt idx="207">
                  <c:v>0</c:v>
                </c:pt>
                <c:pt idx="208">
                  <c:v>0</c:v>
                </c:pt>
                <c:pt idx="209">
                  <c:v>0</c:v>
                </c:pt>
                <c:pt idx="210">
                  <c:v>0</c:v>
                </c:pt>
                <c:pt idx="211">
                  <c:v>30000</c:v>
                </c:pt>
                <c:pt idx="212">
                  <c:v>0</c:v>
                </c:pt>
                <c:pt idx="213">
                  <c:v>0</c:v>
                </c:pt>
                <c:pt idx="214">
                  <c:v>40000</c:v>
                </c:pt>
                <c:pt idx="215">
                  <c:v>0</c:v>
                </c:pt>
                <c:pt idx="216">
                  <c:v>0</c:v>
                </c:pt>
                <c:pt idx="217">
                  <c:v>0</c:v>
                </c:pt>
                <c:pt idx="218">
                  <c:v>60000</c:v>
                </c:pt>
                <c:pt idx="219">
                  <c:v>0</c:v>
                </c:pt>
                <c:pt idx="220">
                  <c:v>0</c:v>
                </c:pt>
                <c:pt idx="221">
                  <c:v>0</c:v>
                </c:pt>
                <c:pt idx="222">
                  <c:v>0</c:v>
                </c:pt>
                <c:pt idx="223">
                  <c:v>0</c:v>
                </c:pt>
                <c:pt idx="224">
                  <c:v>40000</c:v>
                </c:pt>
                <c:pt idx="225">
                  <c:v>0</c:v>
                </c:pt>
                <c:pt idx="226">
                  <c:v>0</c:v>
                </c:pt>
                <c:pt idx="227">
                  <c:v>0</c:v>
                </c:pt>
                <c:pt idx="228">
                  <c:v>100000</c:v>
                </c:pt>
                <c:pt idx="229">
                  <c:v>0</c:v>
                </c:pt>
                <c:pt idx="230">
                  <c:v>0</c:v>
                </c:pt>
                <c:pt idx="231">
                  <c:v>0</c:v>
                </c:pt>
                <c:pt idx="232">
                  <c:v>0</c:v>
                </c:pt>
                <c:pt idx="233">
                  <c:v>0</c:v>
                </c:pt>
                <c:pt idx="234">
                  <c:v>0</c:v>
                </c:pt>
                <c:pt idx="235">
                  <c:v>0</c:v>
                </c:pt>
                <c:pt idx="236">
                  <c:v>0</c:v>
                </c:pt>
                <c:pt idx="237">
                  <c:v>0</c:v>
                </c:pt>
                <c:pt idx="238">
                  <c:v>30000</c:v>
                </c:pt>
                <c:pt idx="239">
                  <c:v>0</c:v>
                </c:pt>
                <c:pt idx="240">
                  <c:v>0</c:v>
                </c:pt>
                <c:pt idx="241">
                  <c:v>30000</c:v>
                </c:pt>
                <c:pt idx="242">
                  <c:v>0</c:v>
                </c:pt>
                <c:pt idx="243">
                  <c:v>0</c:v>
                </c:pt>
                <c:pt idx="244">
                  <c:v>30000</c:v>
                </c:pt>
                <c:pt idx="245">
                  <c:v>0</c:v>
                </c:pt>
                <c:pt idx="246">
                  <c:v>0</c:v>
                </c:pt>
                <c:pt idx="247">
                  <c:v>30000</c:v>
                </c:pt>
                <c:pt idx="248">
                  <c:v>0</c:v>
                </c:pt>
                <c:pt idx="249">
                  <c:v>0</c:v>
                </c:pt>
                <c:pt idx="250">
                  <c:v>110000</c:v>
                </c:pt>
                <c:pt idx="251">
                  <c:v>0</c:v>
                </c:pt>
                <c:pt idx="252">
                  <c:v>0</c:v>
                </c:pt>
                <c:pt idx="253">
                  <c:v>0</c:v>
                </c:pt>
                <c:pt idx="254">
                  <c:v>0</c:v>
                </c:pt>
                <c:pt idx="255">
                  <c:v>0</c:v>
                </c:pt>
                <c:pt idx="256">
                  <c:v>0</c:v>
                </c:pt>
                <c:pt idx="257">
                  <c:v>0</c:v>
                </c:pt>
                <c:pt idx="258">
                  <c:v>0</c:v>
                </c:pt>
                <c:pt idx="259">
                  <c:v>0</c:v>
                </c:pt>
                <c:pt idx="260">
                  <c:v>0</c:v>
                </c:pt>
                <c:pt idx="261">
                  <c:v>50000</c:v>
                </c:pt>
                <c:pt idx="262">
                  <c:v>0</c:v>
                </c:pt>
                <c:pt idx="263">
                  <c:v>0</c:v>
                </c:pt>
                <c:pt idx="264">
                  <c:v>0</c:v>
                </c:pt>
                <c:pt idx="265">
                  <c:v>0</c:v>
                </c:pt>
                <c:pt idx="266">
                  <c:v>80000</c:v>
                </c:pt>
                <c:pt idx="267">
                  <c:v>0</c:v>
                </c:pt>
                <c:pt idx="268">
                  <c:v>0</c:v>
                </c:pt>
                <c:pt idx="269">
                  <c:v>0</c:v>
                </c:pt>
                <c:pt idx="270">
                  <c:v>0</c:v>
                </c:pt>
                <c:pt idx="271">
                  <c:v>0</c:v>
                </c:pt>
                <c:pt idx="272">
                  <c:v>0</c:v>
                </c:pt>
                <c:pt idx="273">
                  <c:v>0</c:v>
                </c:pt>
                <c:pt idx="274">
                  <c:v>110000</c:v>
                </c:pt>
                <c:pt idx="275">
                  <c:v>0</c:v>
                </c:pt>
                <c:pt idx="276">
                  <c:v>0</c:v>
                </c:pt>
                <c:pt idx="277">
                  <c:v>0</c:v>
                </c:pt>
                <c:pt idx="278">
                  <c:v>0</c:v>
                </c:pt>
                <c:pt idx="279">
                  <c:v>0</c:v>
                </c:pt>
                <c:pt idx="280">
                  <c:v>0</c:v>
                </c:pt>
                <c:pt idx="281">
                  <c:v>0</c:v>
                </c:pt>
                <c:pt idx="282">
                  <c:v>0</c:v>
                </c:pt>
                <c:pt idx="283">
                  <c:v>0</c:v>
                </c:pt>
                <c:pt idx="284">
                  <c:v>0</c:v>
                </c:pt>
                <c:pt idx="285">
                  <c:v>120000</c:v>
                </c:pt>
                <c:pt idx="286">
                  <c:v>0</c:v>
                </c:pt>
                <c:pt idx="287">
                  <c:v>0</c:v>
                </c:pt>
                <c:pt idx="288">
                  <c:v>0</c:v>
                </c:pt>
                <c:pt idx="289">
                  <c:v>0</c:v>
                </c:pt>
                <c:pt idx="290">
                  <c:v>0</c:v>
                </c:pt>
                <c:pt idx="291">
                  <c:v>0</c:v>
                </c:pt>
                <c:pt idx="292">
                  <c:v>0</c:v>
                </c:pt>
                <c:pt idx="293">
                  <c:v>0</c:v>
                </c:pt>
                <c:pt idx="294">
                  <c:v>0</c:v>
                </c:pt>
                <c:pt idx="295">
                  <c:v>0</c:v>
                </c:pt>
                <c:pt idx="296">
                  <c:v>0</c:v>
                </c:pt>
                <c:pt idx="297">
                  <c:v>40000</c:v>
                </c:pt>
                <c:pt idx="298">
                  <c:v>0</c:v>
                </c:pt>
                <c:pt idx="299">
                  <c:v>0</c:v>
                </c:pt>
                <c:pt idx="300">
                  <c:v>0</c:v>
                </c:pt>
                <c:pt idx="301">
                  <c:v>40000</c:v>
                </c:pt>
                <c:pt idx="302">
                  <c:v>0</c:v>
                </c:pt>
                <c:pt idx="303">
                  <c:v>0</c:v>
                </c:pt>
                <c:pt idx="304">
                  <c:v>0</c:v>
                </c:pt>
                <c:pt idx="305">
                  <c:v>60000</c:v>
                </c:pt>
                <c:pt idx="306">
                  <c:v>0</c:v>
                </c:pt>
                <c:pt idx="307">
                  <c:v>0</c:v>
                </c:pt>
                <c:pt idx="308">
                  <c:v>0</c:v>
                </c:pt>
                <c:pt idx="309">
                  <c:v>0</c:v>
                </c:pt>
                <c:pt idx="310">
                  <c:v>0</c:v>
                </c:pt>
                <c:pt idx="311">
                  <c:v>100000</c:v>
                </c:pt>
                <c:pt idx="312">
                  <c:v>0</c:v>
                </c:pt>
                <c:pt idx="313">
                  <c:v>0</c:v>
                </c:pt>
                <c:pt idx="314">
                  <c:v>0</c:v>
                </c:pt>
                <c:pt idx="315">
                  <c:v>0</c:v>
                </c:pt>
                <c:pt idx="316">
                  <c:v>0</c:v>
                </c:pt>
                <c:pt idx="317">
                  <c:v>0</c:v>
                </c:pt>
                <c:pt idx="318">
                  <c:v>0</c:v>
                </c:pt>
                <c:pt idx="319">
                  <c:v>0</c:v>
                </c:pt>
                <c:pt idx="320">
                  <c:v>0</c:v>
                </c:pt>
                <c:pt idx="321">
                  <c:v>40000</c:v>
                </c:pt>
                <c:pt idx="322">
                  <c:v>0</c:v>
                </c:pt>
                <c:pt idx="323">
                  <c:v>0</c:v>
                </c:pt>
                <c:pt idx="324">
                  <c:v>0</c:v>
                </c:pt>
                <c:pt idx="325">
                  <c:v>80000</c:v>
                </c:pt>
                <c:pt idx="326">
                  <c:v>0</c:v>
                </c:pt>
                <c:pt idx="327">
                  <c:v>0</c:v>
                </c:pt>
                <c:pt idx="328">
                  <c:v>0</c:v>
                </c:pt>
                <c:pt idx="329">
                  <c:v>0</c:v>
                </c:pt>
                <c:pt idx="330">
                  <c:v>0</c:v>
                </c:pt>
                <c:pt idx="331">
                  <c:v>0</c:v>
                </c:pt>
                <c:pt idx="332">
                  <c:v>0</c:v>
                </c:pt>
                <c:pt idx="333">
                  <c:v>40000</c:v>
                </c:pt>
                <c:pt idx="334">
                  <c:v>0</c:v>
                </c:pt>
                <c:pt idx="335">
                  <c:v>0</c:v>
                </c:pt>
                <c:pt idx="336">
                  <c:v>0</c:v>
                </c:pt>
                <c:pt idx="337">
                  <c:v>30000</c:v>
                </c:pt>
                <c:pt idx="338">
                  <c:v>0</c:v>
                </c:pt>
                <c:pt idx="339">
                  <c:v>0</c:v>
                </c:pt>
                <c:pt idx="340">
                  <c:v>30000</c:v>
                </c:pt>
                <c:pt idx="341">
                  <c:v>0</c:v>
                </c:pt>
                <c:pt idx="342">
                  <c:v>0</c:v>
                </c:pt>
                <c:pt idx="343">
                  <c:v>50000</c:v>
                </c:pt>
                <c:pt idx="344">
                  <c:v>0</c:v>
                </c:pt>
                <c:pt idx="345">
                  <c:v>0</c:v>
                </c:pt>
                <c:pt idx="346">
                  <c:v>0</c:v>
                </c:pt>
                <c:pt idx="347">
                  <c:v>0</c:v>
                </c:pt>
                <c:pt idx="348">
                  <c:v>130000</c:v>
                </c:pt>
                <c:pt idx="349">
                  <c:v>0</c:v>
                </c:pt>
                <c:pt idx="350">
                  <c:v>0</c:v>
                </c:pt>
                <c:pt idx="351">
                  <c:v>0</c:v>
                </c:pt>
                <c:pt idx="352">
                  <c:v>0</c:v>
                </c:pt>
                <c:pt idx="353">
                  <c:v>0</c:v>
                </c:pt>
                <c:pt idx="354">
                  <c:v>0</c:v>
                </c:pt>
                <c:pt idx="355">
                  <c:v>0</c:v>
                </c:pt>
                <c:pt idx="356">
                  <c:v>0</c:v>
                </c:pt>
                <c:pt idx="357">
                  <c:v>0</c:v>
                </c:pt>
                <c:pt idx="358">
                  <c:v>0</c:v>
                </c:pt>
                <c:pt idx="359">
                  <c:v>0</c:v>
                </c:pt>
                <c:pt idx="360">
                  <c:v>0</c:v>
                </c:pt>
                <c:pt idx="361">
                  <c:v>90000</c:v>
                </c:pt>
                <c:pt idx="362">
                  <c:v>0</c:v>
                </c:pt>
                <c:pt idx="363">
                  <c:v>0</c:v>
                </c:pt>
                <c:pt idx="364">
                  <c:v>0</c:v>
                </c:pt>
                <c:pt idx="365">
                  <c:v>0</c:v>
                </c:pt>
                <c:pt idx="366">
                  <c:v>0</c:v>
                </c:pt>
                <c:pt idx="367">
                  <c:v>0</c:v>
                </c:pt>
                <c:pt idx="368">
                  <c:v>0</c:v>
                </c:pt>
                <c:pt idx="369">
                  <c:v>0</c:v>
                </c:pt>
                <c:pt idx="370">
                  <c:v>50000</c:v>
                </c:pt>
                <c:pt idx="371">
                  <c:v>0</c:v>
                </c:pt>
                <c:pt idx="372">
                  <c:v>0</c:v>
                </c:pt>
                <c:pt idx="373">
                  <c:v>0</c:v>
                </c:pt>
                <c:pt idx="374">
                  <c:v>0</c:v>
                </c:pt>
                <c:pt idx="375">
                  <c:v>70000</c:v>
                </c:pt>
                <c:pt idx="376">
                  <c:v>0</c:v>
                </c:pt>
                <c:pt idx="377">
                  <c:v>0</c:v>
                </c:pt>
                <c:pt idx="378">
                  <c:v>0</c:v>
                </c:pt>
                <c:pt idx="379">
                  <c:v>0</c:v>
                </c:pt>
                <c:pt idx="380">
                  <c:v>0</c:v>
                </c:pt>
                <c:pt idx="381">
                  <c:v>0</c:v>
                </c:pt>
                <c:pt idx="382">
                  <c:v>40000</c:v>
                </c:pt>
                <c:pt idx="383">
                  <c:v>0</c:v>
                </c:pt>
                <c:pt idx="384">
                  <c:v>0</c:v>
                </c:pt>
                <c:pt idx="385">
                  <c:v>0</c:v>
                </c:pt>
                <c:pt idx="386">
                  <c:v>40000</c:v>
                </c:pt>
                <c:pt idx="387">
                  <c:v>0</c:v>
                </c:pt>
                <c:pt idx="388">
                  <c:v>0</c:v>
                </c:pt>
                <c:pt idx="389">
                  <c:v>0</c:v>
                </c:pt>
                <c:pt idx="390">
                  <c:v>40000</c:v>
                </c:pt>
                <c:pt idx="391">
                  <c:v>0</c:v>
                </c:pt>
                <c:pt idx="392">
                  <c:v>0</c:v>
                </c:pt>
                <c:pt idx="393">
                  <c:v>0</c:v>
                </c:pt>
                <c:pt idx="394">
                  <c:v>50000</c:v>
                </c:pt>
                <c:pt idx="395">
                  <c:v>0</c:v>
                </c:pt>
                <c:pt idx="396">
                  <c:v>0</c:v>
                </c:pt>
                <c:pt idx="397">
                  <c:v>0</c:v>
                </c:pt>
                <c:pt idx="398">
                  <c:v>0</c:v>
                </c:pt>
                <c:pt idx="399">
                  <c:v>70000</c:v>
                </c:pt>
                <c:pt idx="400">
                  <c:v>0</c:v>
                </c:pt>
                <c:pt idx="401">
                  <c:v>0</c:v>
                </c:pt>
                <c:pt idx="402">
                  <c:v>0</c:v>
                </c:pt>
                <c:pt idx="403">
                  <c:v>0</c:v>
                </c:pt>
                <c:pt idx="404">
                  <c:v>0</c:v>
                </c:pt>
                <c:pt idx="405">
                  <c:v>0</c:v>
                </c:pt>
                <c:pt idx="406">
                  <c:v>70000</c:v>
                </c:pt>
                <c:pt idx="407">
                  <c:v>0</c:v>
                </c:pt>
                <c:pt idx="408">
                  <c:v>0</c:v>
                </c:pt>
                <c:pt idx="409">
                  <c:v>0</c:v>
                </c:pt>
                <c:pt idx="410">
                  <c:v>0</c:v>
                </c:pt>
                <c:pt idx="411">
                  <c:v>0</c:v>
                </c:pt>
                <c:pt idx="412">
                  <c:v>0</c:v>
                </c:pt>
                <c:pt idx="413">
                  <c:v>30000</c:v>
                </c:pt>
                <c:pt idx="414">
                  <c:v>0</c:v>
                </c:pt>
                <c:pt idx="415">
                  <c:v>0</c:v>
                </c:pt>
                <c:pt idx="416">
                  <c:v>40000</c:v>
                </c:pt>
                <c:pt idx="417">
                  <c:v>0</c:v>
                </c:pt>
                <c:pt idx="418">
                  <c:v>0</c:v>
                </c:pt>
                <c:pt idx="419">
                  <c:v>0</c:v>
                </c:pt>
                <c:pt idx="420">
                  <c:v>40000</c:v>
                </c:pt>
                <c:pt idx="421">
                  <c:v>0</c:v>
                </c:pt>
                <c:pt idx="422">
                  <c:v>0</c:v>
                </c:pt>
                <c:pt idx="423">
                  <c:v>0</c:v>
                </c:pt>
                <c:pt idx="424">
                  <c:v>40000</c:v>
                </c:pt>
                <c:pt idx="425">
                  <c:v>0</c:v>
                </c:pt>
                <c:pt idx="426">
                  <c:v>0</c:v>
                </c:pt>
                <c:pt idx="427">
                  <c:v>0</c:v>
                </c:pt>
                <c:pt idx="428">
                  <c:v>40000</c:v>
                </c:pt>
                <c:pt idx="429">
                  <c:v>0</c:v>
                </c:pt>
                <c:pt idx="430">
                  <c:v>0</c:v>
                </c:pt>
                <c:pt idx="431">
                  <c:v>0</c:v>
                </c:pt>
                <c:pt idx="432">
                  <c:v>40000</c:v>
                </c:pt>
                <c:pt idx="433">
                  <c:v>0</c:v>
                </c:pt>
                <c:pt idx="434">
                  <c:v>0</c:v>
                </c:pt>
                <c:pt idx="435">
                  <c:v>0</c:v>
                </c:pt>
                <c:pt idx="436">
                  <c:v>80000</c:v>
                </c:pt>
                <c:pt idx="437">
                  <c:v>0</c:v>
                </c:pt>
                <c:pt idx="438">
                  <c:v>0</c:v>
                </c:pt>
                <c:pt idx="439">
                  <c:v>0</c:v>
                </c:pt>
                <c:pt idx="440">
                  <c:v>0</c:v>
                </c:pt>
                <c:pt idx="441">
                  <c:v>0</c:v>
                </c:pt>
                <c:pt idx="442">
                  <c:v>0</c:v>
                </c:pt>
                <c:pt idx="443">
                  <c:v>0</c:v>
                </c:pt>
                <c:pt idx="444">
                  <c:v>30000</c:v>
                </c:pt>
                <c:pt idx="445">
                  <c:v>0</c:v>
                </c:pt>
                <c:pt idx="446">
                  <c:v>0</c:v>
                </c:pt>
                <c:pt idx="447">
                  <c:v>40000</c:v>
                </c:pt>
                <c:pt idx="448">
                  <c:v>0</c:v>
                </c:pt>
                <c:pt idx="449">
                  <c:v>0</c:v>
                </c:pt>
                <c:pt idx="450">
                  <c:v>0</c:v>
                </c:pt>
                <c:pt idx="451">
                  <c:v>30000</c:v>
                </c:pt>
                <c:pt idx="452">
                  <c:v>0</c:v>
                </c:pt>
                <c:pt idx="453">
                  <c:v>0</c:v>
                </c:pt>
                <c:pt idx="454">
                  <c:v>100000</c:v>
                </c:pt>
                <c:pt idx="455">
                  <c:v>0</c:v>
                </c:pt>
                <c:pt idx="456">
                  <c:v>0</c:v>
                </c:pt>
                <c:pt idx="457">
                  <c:v>0</c:v>
                </c:pt>
                <c:pt idx="458">
                  <c:v>0</c:v>
                </c:pt>
                <c:pt idx="459">
                  <c:v>0</c:v>
                </c:pt>
                <c:pt idx="460">
                  <c:v>0</c:v>
                </c:pt>
                <c:pt idx="461">
                  <c:v>0</c:v>
                </c:pt>
                <c:pt idx="462">
                  <c:v>0</c:v>
                </c:pt>
                <c:pt idx="463">
                  <c:v>0</c:v>
                </c:pt>
                <c:pt idx="464">
                  <c:v>50000</c:v>
                </c:pt>
                <c:pt idx="465">
                  <c:v>0</c:v>
                </c:pt>
                <c:pt idx="466">
                  <c:v>0</c:v>
                </c:pt>
                <c:pt idx="467">
                  <c:v>0</c:v>
                </c:pt>
                <c:pt idx="468">
                  <c:v>0</c:v>
                </c:pt>
                <c:pt idx="469">
                  <c:v>60000</c:v>
                </c:pt>
                <c:pt idx="470">
                  <c:v>0</c:v>
                </c:pt>
                <c:pt idx="471">
                  <c:v>0</c:v>
                </c:pt>
                <c:pt idx="472">
                  <c:v>0</c:v>
                </c:pt>
                <c:pt idx="473">
                  <c:v>0</c:v>
                </c:pt>
                <c:pt idx="474">
                  <c:v>0</c:v>
                </c:pt>
                <c:pt idx="475">
                  <c:v>80000</c:v>
                </c:pt>
                <c:pt idx="476">
                  <c:v>0</c:v>
                </c:pt>
                <c:pt idx="477">
                  <c:v>0</c:v>
                </c:pt>
                <c:pt idx="478">
                  <c:v>0</c:v>
                </c:pt>
                <c:pt idx="479">
                  <c:v>0</c:v>
                </c:pt>
                <c:pt idx="480">
                  <c:v>0</c:v>
                </c:pt>
                <c:pt idx="481">
                  <c:v>0</c:v>
                </c:pt>
                <c:pt idx="482">
                  <c:v>0</c:v>
                </c:pt>
                <c:pt idx="483">
                  <c:v>60000</c:v>
                </c:pt>
                <c:pt idx="484">
                  <c:v>0</c:v>
                </c:pt>
                <c:pt idx="485">
                  <c:v>0</c:v>
                </c:pt>
                <c:pt idx="486">
                  <c:v>0</c:v>
                </c:pt>
                <c:pt idx="487">
                  <c:v>0</c:v>
                </c:pt>
                <c:pt idx="488">
                  <c:v>0</c:v>
                </c:pt>
                <c:pt idx="489">
                  <c:v>30000</c:v>
                </c:pt>
                <c:pt idx="490">
                  <c:v>0</c:v>
                </c:pt>
                <c:pt idx="491">
                  <c:v>0</c:v>
                </c:pt>
                <c:pt idx="492">
                  <c:v>50000</c:v>
                </c:pt>
                <c:pt idx="493">
                  <c:v>0</c:v>
                </c:pt>
                <c:pt idx="494">
                  <c:v>0</c:v>
                </c:pt>
                <c:pt idx="495">
                  <c:v>0</c:v>
                </c:pt>
                <c:pt idx="496">
                  <c:v>0</c:v>
                </c:pt>
                <c:pt idx="497">
                  <c:v>40000</c:v>
                </c:pt>
                <c:pt idx="498">
                  <c:v>0</c:v>
                </c:pt>
                <c:pt idx="499">
                  <c:v>0</c:v>
                </c:pt>
                <c:pt idx="500">
                  <c:v>0</c:v>
                </c:pt>
                <c:pt idx="501">
                  <c:v>40000</c:v>
                </c:pt>
                <c:pt idx="502">
                  <c:v>0</c:v>
                </c:pt>
                <c:pt idx="503">
                  <c:v>0</c:v>
                </c:pt>
                <c:pt idx="504">
                  <c:v>0</c:v>
                </c:pt>
                <c:pt idx="505">
                  <c:v>210000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80000</c:v>
                </c:pt>
                <c:pt idx="527">
                  <c:v>0</c:v>
                </c:pt>
                <c:pt idx="528">
                  <c:v>0</c:v>
                </c:pt>
                <c:pt idx="529">
                  <c:v>0</c:v>
                </c:pt>
                <c:pt idx="530">
                  <c:v>0</c:v>
                </c:pt>
                <c:pt idx="531">
                  <c:v>0</c:v>
                </c:pt>
                <c:pt idx="532">
                  <c:v>0</c:v>
                </c:pt>
                <c:pt idx="533">
                  <c:v>0</c:v>
                </c:pt>
                <c:pt idx="534">
                  <c:v>120000</c:v>
                </c:pt>
                <c:pt idx="535">
                  <c:v>0</c:v>
                </c:pt>
                <c:pt idx="536">
                  <c:v>0</c:v>
                </c:pt>
                <c:pt idx="537">
                  <c:v>0</c:v>
                </c:pt>
                <c:pt idx="538">
                  <c:v>0</c:v>
                </c:pt>
                <c:pt idx="539">
                  <c:v>0</c:v>
                </c:pt>
                <c:pt idx="540">
                  <c:v>0</c:v>
                </c:pt>
                <c:pt idx="541">
                  <c:v>0</c:v>
                </c:pt>
                <c:pt idx="542">
                  <c:v>0</c:v>
                </c:pt>
                <c:pt idx="543">
                  <c:v>0</c:v>
                </c:pt>
                <c:pt idx="544">
                  <c:v>0</c:v>
                </c:pt>
                <c:pt idx="545">
                  <c:v>0</c:v>
                </c:pt>
                <c:pt idx="546">
                  <c:v>80000</c:v>
                </c:pt>
                <c:pt idx="547">
                  <c:v>0</c:v>
                </c:pt>
                <c:pt idx="548">
                  <c:v>0</c:v>
                </c:pt>
                <c:pt idx="549">
                  <c:v>0</c:v>
                </c:pt>
                <c:pt idx="550">
                  <c:v>0</c:v>
                </c:pt>
                <c:pt idx="551">
                  <c:v>0</c:v>
                </c:pt>
                <c:pt idx="552">
                  <c:v>0</c:v>
                </c:pt>
                <c:pt idx="553">
                  <c:v>0</c:v>
                </c:pt>
                <c:pt idx="554">
                  <c:v>40000</c:v>
                </c:pt>
                <c:pt idx="555">
                  <c:v>40000</c:v>
                </c:pt>
                <c:pt idx="556">
                  <c:v>50000</c:v>
                </c:pt>
                <c:pt idx="557">
                  <c:v>70000</c:v>
                </c:pt>
                <c:pt idx="558">
                  <c:v>60000</c:v>
                </c:pt>
                <c:pt idx="559">
                  <c:v>70000</c:v>
                </c:pt>
                <c:pt idx="560">
                  <c:v>30000</c:v>
                </c:pt>
                <c:pt idx="561">
                  <c:v>0</c:v>
                </c:pt>
                <c:pt idx="562">
                  <c:v>250000</c:v>
                </c:pt>
              </c:numCache>
            </c:numRef>
          </c:yVal>
          <c:smooth val="0"/>
          <c:extLst>
            <c:ext xmlns:c16="http://schemas.microsoft.com/office/drawing/2014/chart" uri="{C3380CC4-5D6E-409C-BE32-E72D297353CC}">
              <c16:uniqueId val="{00000002-FF93-4A40-80CB-C63D699B6EBC}"/>
            </c:ext>
          </c:extLst>
        </c:ser>
        <c:ser>
          <c:idx val="2"/>
          <c:order val="2"/>
          <c:tx>
            <c:v>１日１万mm未満の事例</c:v>
          </c:tx>
          <c:spPr>
            <a:ln w="25400" cap="rnd">
              <a:noFill/>
              <a:round/>
            </a:ln>
            <a:effectLst/>
          </c:spPr>
          <c:marker>
            <c:symbol val="circle"/>
            <c:size val="5"/>
            <c:spPr>
              <a:solidFill>
                <a:srgbClr val="00B0F0"/>
              </a:solidFill>
              <a:ln w="9525">
                <a:solidFill>
                  <a:srgbClr val="00B0F0"/>
                </a:solidFill>
              </a:ln>
              <a:effectLst/>
            </c:spPr>
          </c:marker>
          <c:xVal>
            <c:numRef>
              <c:f>'日平均１万mmのグラフ作成 (2)'!$CG$556:$CG$797</c:f>
              <c:numCache>
                <c:formatCode>General</c:formatCode>
                <c:ptCount val="242"/>
                <c:pt idx="0">
                  <c:v>4</c:v>
                </c:pt>
                <c:pt idx="1">
                  <c:v>4</c:v>
                </c:pt>
                <c:pt idx="2">
                  <c:v>5</c:v>
                </c:pt>
                <c:pt idx="3">
                  <c:v>7</c:v>
                </c:pt>
                <c:pt idx="4">
                  <c:v>6</c:v>
                </c:pt>
                <c:pt idx="5">
                  <c:v>7</c:v>
                </c:pt>
                <c:pt idx="6">
                  <c:v>3</c:v>
                </c:pt>
                <c:pt idx="7">
                  <c:v>0</c:v>
                </c:pt>
                <c:pt idx="8">
                  <c:v>25</c:v>
                </c:pt>
                <c:pt idx="9">
                  <c:v>3</c:v>
                </c:pt>
                <c:pt idx="12">
                  <c:v>9</c:v>
                </c:pt>
                <c:pt idx="21">
                  <c:v>5</c:v>
                </c:pt>
                <c:pt idx="26">
                  <c:v>9</c:v>
                </c:pt>
                <c:pt idx="35">
                  <c:v>3</c:v>
                </c:pt>
                <c:pt idx="41">
                  <c:v>5</c:v>
                </c:pt>
                <c:pt idx="46">
                  <c:v>5</c:v>
                </c:pt>
                <c:pt idx="51">
                  <c:v>6</c:v>
                </c:pt>
                <c:pt idx="57">
                  <c:v>4</c:v>
                </c:pt>
                <c:pt idx="61">
                  <c:v>8</c:v>
                </c:pt>
                <c:pt idx="69">
                  <c:v>3</c:v>
                </c:pt>
                <c:pt idx="72">
                  <c:v>3</c:v>
                </c:pt>
                <c:pt idx="75">
                  <c:v>4</c:v>
                </c:pt>
                <c:pt idx="79">
                  <c:v>4</c:v>
                </c:pt>
                <c:pt idx="83">
                  <c:v>4</c:v>
                </c:pt>
                <c:pt idx="87">
                  <c:v>14</c:v>
                </c:pt>
                <c:pt idx="108">
                  <c:v>5</c:v>
                </c:pt>
                <c:pt idx="113">
                  <c:v>4</c:v>
                </c:pt>
                <c:pt idx="117">
                  <c:v>3</c:v>
                </c:pt>
                <c:pt idx="120">
                  <c:v>8</c:v>
                </c:pt>
                <c:pt idx="128">
                  <c:v>7</c:v>
                </c:pt>
                <c:pt idx="135">
                  <c:v>4</c:v>
                </c:pt>
                <c:pt idx="145">
                  <c:v>8</c:v>
                </c:pt>
                <c:pt idx="153">
                  <c:v>3</c:v>
                </c:pt>
                <c:pt idx="156">
                  <c:v>9</c:v>
                </c:pt>
                <c:pt idx="165">
                  <c:v>4</c:v>
                </c:pt>
                <c:pt idx="176">
                  <c:v>8</c:v>
                </c:pt>
                <c:pt idx="189">
                  <c:v>12</c:v>
                </c:pt>
                <c:pt idx="205">
                  <c:v>8</c:v>
                </c:pt>
                <c:pt idx="213">
                  <c:v>5</c:v>
                </c:pt>
                <c:pt idx="218">
                  <c:v>3</c:v>
                </c:pt>
                <c:pt idx="225">
                  <c:v>9</c:v>
                </c:pt>
                <c:pt idx="234">
                  <c:v>4</c:v>
                </c:pt>
                <c:pt idx="238">
                  <c:v>4</c:v>
                </c:pt>
              </c:numCache>
            </c:numRef>
          </c:xVal>
          <c:yVal>
            <c:numRef>
              <c:f>'日平均１万mmのグラフ作成 (2)'!$CH$556:$CH$797</c:f>
              <c:numCache>
                <c:formatCode>General</c:formatCode>
                <c:ptCount val="242"/>
                <c:pt idx="0">
                  <c:v>34171</c:v>
                </c:pt>
                <c:pt idx="1">
                  <c:v>35942.5</c:v>
                </c:pt>
                <c:pt idx="2">
                  <c:v>46771.5</c:v>
                </c:pt>
                <c:pt idx="3">
                  <c:v>58916.5</c:v>
                </c:pt>
                <c:pt idx="4">
                  <c:v>50174</c:v>
                </c:pt>
                <c:pt idx="5">
                  <c:v>69248</c:v>
                </c:pt>
                <c:pt idx="6">
                  <c:v>27487</c:v>
                </c:pt>
                <c:pt idx="9">
                  <c:v>17343</c:v>
                </c:pt>
                <c:pt idx="12">
                  <c:v>65806.5</c:v>
                </c:pt>
                <c:pt idx="21">
                  <c:v>46105</c:v>
                </c:pt>
                <c:pt idx="26">
                  <c:v>75415</c:v>
                </c:pt>
                <c:pt idx="35">
                  <c:v>17287</c:v>
                </c:pt>
                <c:pt idx="41">
                  <c:v>35643.5</c:v>
                </c:pt>
                <c:pt idx="46">
                  <c:v>46990</c:v>
                </c:pt>
                <c:pt idx="51">
                  <c:v>53643</c:v>
                </c:pt>
                <c:pt idx="57">
                  <c:v>37286.5</c:v>
                </c:pt>
                <c:pt idx="61">
                  <c:v>59380.5</c:v>
                </c:pt>
                <c:pt idx="69">
                  <c:v>26644.5</c:v>
                </c:pt>
                <c:pt idx="72">
                  <c:v>25898</c:v>
                </c:pt>
                <c:pt idx="75">
                  <c:v>21838</c:v>
                </c:pt>
                <c:pt idx="79">
                  <c:v>35268.5</c:v>
                </c:pt>
                <c:pt idx="83">
                  <c:v>22043.5</c:v>
                </c:pt>
                <c:pt idx="87">
                  <c:v>139266.5</c:v>
                </c:pt>
                <c:pt idx="108">
                  <c:v>28328</c:v>
                </c:pt>
                <c:pt idx="113">
                  <c:v>36310.5</c:v>
                </c:pt>
                <c:pt idx="117">
                  <c:v>24629.5</c:v>
                </c:pt>
                <c:pt idx="120">
                  <c:v>75827</c:v>
                </c:pt>
                <c:pt idx="128">
                  <c:v>57254</c:v>
                </c:pt>
                <c:pt idx="135">
                  <c:v>29009</c:v>
                </c:pt>
                <c:pt idx="145">
                  <c:v>52150.5</c:v>
                </c:pt>
                <c:pt idx="153">
                  <c:v>28148</c:v>
                </c:pt>
                <c:pt idx="156">
                  <c:v>67642</c:v>
                </c:pt>
                <c:pt idx="165">
                  <c:v>35904.5</c:v>
                </c:pt>
                <c:pt idx="176">
                  <c:v>50888.5</c:v>
                </c:pt>
                <c:pt idx="189">
                  <c:v>114451</c:v>
                </c:pt>
                <c:pt idx="205">
                  <c:v>71501.5</c:v>
                </c:pt>
                <c:pt idx="213">
                  <c:v>42788.5</c:v>
                </c:pt>
                <c:pt idx="218">
                  <c:v>20035.5</c:v>
                </c:pt>
                <c:pt idx="225">
                  <c:v>82243</c:v>
                </c:pt>
                <c:pt idx="234">
                  <c:v>39721.5</c:v>
                </c:pt>
                <c:pt idx="238">
                  <c:v>24296.5</c:v>
                </c:pt>
              </c:numCache>
            </c:numRef>
          </c:yVal>
          <c:smooth val="0"/>
          <c:extLst>
            <c:ext xmlns:c16="http://schemas.microsoft.com/office/drawing/2014/chart" uri="{C3380CC4-5D6E-409C-BE32-E72D297353CC}">
              <c16:uniqueId val="{00000003-FF93-4A40-80CB-C63D699B6EBC}"/>
            </c:ext>
          </c:extLst>
        </c:ser>
        <c:ser>
          <c:idx val="3"/>
          <c:order val="3"/>
          <c:tx>
            <c:v>災害をもたらした気象事例</c:v>
          </c:tx>
          <c:spPr>
            <a:ln w="25400" cap="rnd">
              <a:noFill/>
              <a:round/>
            </a:ln>
            <a:effectLst/>
          </c:spPr>
          <c:marker>
            <c:symbol val="diamond"/>
            <c:size val="10"/>
            <c:spPr>
              <a:solidFill>
                <a:srgbClr val="FF0000"/>
              </a:solidFill>
              <a:ln w="9525">
                <a:solidFill>
                  <a:srgbClr val="FF0000"/>
                </a:solidFill>
              </a:ln>
              <a:effectLst/>
            </c:spPr>
          </c:marker>
          <c:xVal>
            <c:numRef>
              <c:f>'日平均１万mmのグラフ作成 (2)'!$CS$2:$CS$313</c:f>
              <c:numCache>
                <c:formatCode>General</c:formatCode>
                <c:ptCount val="312"/>
                <c:pt idx="0">
                  <c:v>8</c:v>
                </c:pt>
                <c:pt idx="8">
                  <c:v>6</c:v>
                </c:pt>
                <c:pt idx="14">
                  <c:v>9</c:v>
                </c:pt>
                <c:pt idx="23">
                  <c:v>5</c:v>
                </c:pt>
                <c:pt idx="28">
                  <c:v>5</c:v>
                </c:pt>
                <c:pt idx="33">
                  <c:v>3</c:v>
                </c:pt>
                <c:pt idx="36">
                  <c:v>3</c:v>
                </c:pt>
                <c:pt idx="39">
                  <c:v>8</c:v>
                </c:pt>
                <c:pt idx="47">
                  <c:v>3</c:v>
                </c:pt>
                <c:pt idx="50">
                  <c:v>10</c:v>
                </c:pt>
                <c:pt idx="60">
                  <c:v>7</c:v>
                </c:pt>
                <c:pt idx="67">
                  <c:v>10</c:v>
                </c:pt>
                <c:pt idx="77">
                  <c:v>6</c:v>
                </c:pt>
                <c:pt idx="83">
                  <c:v>3</c:v>
                </c:pt>
                <c:pt idx="86">
                  <c:v>7</c:v>
                </c:pt>
                <c:pt idx="93">
                  <c:v>4</c:v>
                </c:pt>
                <c:pt idx="97">
                  <c:v>10</c:v>
                </c:pt>
                <c:pt idx="112">
                  <c:v>10</c:v>
                </c:pt>
                <c:pt idx="122">
                  <c:v>11</c:v>
                </c:pt>
                <c:pt idx="133">
                  <c:v>11</c:v>
                </c:pt>
                <c:pt idx="144">
                  <c:v>12</c:v>
                </c:pt>
                <c:pt idx="156">
                  <c:v>10</c:v>
                </c:pt>
                <c:pt idx="166">
                  <c:v>4</c:v>
                </c:pt>
                <c:pt idx="170">
                  <c:v>8</c:v>
                </c:pt>
                <c:pt idx="178">
                  <c:v>3</c:v>
                </c:pt>
                <c:pt idx="181">
                  <c:v>13</c:v>
                </c:pt>
                <c:pt idx="194">
                  <c:v>7</c:v>
                </c:pt>
                <c:pt idx="201">
                  <c:v>3</c:v>
                </c:pt>
                <c:pt idx="204">
                  <c:v>4</c:v>
                </c:pt>
                <c:pt idx="208">
                  <c:v>4</c:v>
                </c:pt>
                <c:pt idx="212">
                  <c:v>4</c:v>
                </c:pt>
                <c:pt idx="216">
                  <c:v>8</c:v>
                </c:pt>
                <c:pt idx="224">
                  <c:v>3</c:v>
                </c:pt>
                <c:pt idx="227">
                  <c:v>4</c:v>
                </c:pt>
                <c:pt idx="231">
                  <c:v>10</c:v>
                </c:pt>
                <c:pt idx="241">
                  <c:v>5</c:v>
                </c:pt>
                <c:pt idx="246">
                  <c:v>6</c:v>
                </c:pt>
                <c:pt idx="252">
                  <c:v>4</c:v>
                </c:pt>
                <c:pt idx="256">
                  <c:v>21</c:v>
                </c:pt>
                <c:pt idx="277">
                  <c:v>8</c:v>
                </c:pt>
                <c:pt idx="285">
                  <c:v>12</c:v>
                </c:pt>
                <c:pt idx="297">
                  <c:v>8</c:v>
                </c:pt>
                <c:pt idx="305">
                  <c:v>4</c:v>
                </c:pt>
                <c:pt idx="306">
                  <c:v>4</c:v>
                </c:pt>
                <c:pt idx="307">
                  <c:v>5</c:v>
                </c:pt>
                <c:pt idx="308">
                  <c:v>7</c:v>
                </c:pt>
                <c:pt idx="309">
                  <c:v>6</c:v>
                </c:pt>
                <c:pt idx="310">
                  <c:v>7</c:v>
                </c:pt>
                <c:pt idx="311">
                  <c:v>3</c:v>
                </c:pt>
              </c:numCache>
            </c:numRef>
          </c:xVal>
          <c:yVal>
            <c:numRef>
              <c:f>'日平均１万mmのグラフ作成 (2)'!$CT$2:$CT$313</c:f>
              <c:numCache>
                <c:formatCode>General</c:formatCode>
                <c:ptCount val="312"/>
                <c:pt idx="0" formatCode="0.0">
                  <c:v>94813</c:v>
                </c:pt>
                <c:pt idx="8" formatCode="0.0">
                  <c:v>72155</c:v>
                </c:pt>
                <c:pt idx="14" formatCode="0.0">
                  <c:v>112494</c:v>
                </c:pt>
                <c:pt idx="23" formatCode="0.0">
                  <c:v>50493</c:v>
                </c:pt>
                <c:pt idx="28" formatCode="0.0">
                  <c:v>65441.5</c:v>
                </c:pt>
                <c:pt idx="33" formatCode="0.0">
                  <c:v>31860</c:v>
                </c:pt>
                <c:pt idx="36" formatCode="0.0">
                  <c:v>31012.5</c:v>
                </c:pt>
                <c:pt idx="39" formatCode="0.0">
                  <c:v>93671</c:v>
                </c:pt>
                <c:pt idx="47" formatCode="0.0">
                  <c:v>44324.5</c:v>
                </c:pt>
                <c:pt idx="50" formatCode="0.0">
                  <c:v>173442</c:v>
                </c:pt>
                <c:pt idx="60" formatCode="0.0">
                  <c:v>76073.5</c:v>
                </c:pt>
                <c:pt idx="67" formatCode="0.0">
                  <c:v>150501.5</c:v>
                </c:pt>
                <c:pt idx="77" formatCode="0.0">
                  <c:v>133997</c:v>
                </c:pt>
                <c:pt idx="83" formatCode="0.0">
                  <c:v>40914.5</c:v>
                </c:pt>
                <c:pt idx="86" formatCode="0.0">
                  <c:v>130302.5</c:v>
                </c:pt>
                <c:pt idx="93" formatCode="0.0">
                  <c:v>53525.5</c:v>
                </c:pt>
                <c:pt idx="97" formatCode="0.0">
                  <c:v>111411.5</c:v>
                </c:pt>
                <c:pt idx="112" formatCode="0.0">
                  <c:v>185047</c:v>
                </c:pt>
                <c:pt idx="122" formatCode="0.0">
                  <c:v>164233.5</c:v>
                </c:pt>
                <c:pt idx="133" formatCode="0.0">
                  <c:v>168432.5</c:v>
                </c:pt>
                <c:pt idx="144" formatCode="0.0">
                  <c:v>159861</c:v>
                </c:pt>
                <c:pt idx="156" formatCode="0.0">
                  <c:v>169310</c:v>
                </c:pt>
                <c:pt idx="166" formatCode="0.0">
                  <c:v>51069</c:v>
                </c:pt>
                <c:pt idx="170" formatCode="0.0">
                  <c:v>146047.5</c:v>
                </c:pt>
                <c:pt idx="178" formatCode="0.0">
                  <c:v>49966.5</c:v>
                </c:pt>
                <c:pt idx="181" formatCode="0.0">
                  <c:v>165715.5</c:v>
                </c:pt>
                <c:pt idx="194" formatCode="0.0">
                  <c:v>118203.5</c:v>
                </c:pt>
                <c:pt idx="201" formatCode="0.0">
                  <c:v>55340</c:v>
                </c:pt>
                <c:pt idx="204" formatCode="0.0">
                  <c:v>41252.5</c:v>
                </c:pt>
                <c:pt idx="208" formatCode="0.0">
                  <c:v>58972.5</c:v>
                </c:pt>
                <c:pt idx="212" formatCode="0.0">
                  <c:v>62225.5</c:v>
                </c:pt>
                <c:pt idx="216" formatCode="0.0">
                  <c:v>142817.5</c:v>
                </c:pt>
                <c:pt idx="224" formatCode="0.0">
                  <c:v>37409.5</c:v>
                </c:pt>
                <c:pt idx="227" formatCode="0.0">
                  <c:v>59705</c:v>
                </c:pt>
                <c:pt idx="231" formatCode="0.0">
                  <c:v>124864</c:v>
                </c:pt>
                <c:pt idx="241" formatCode="0.0">
                  <c:v>124864</c:v>
                </c:pt>
                <c:pt idx="246" formatCode="0.0">
                  <c:v>186591.5</c:v>
                </c:pt>
                <c:pt idx="252" formatCode="0.0">
                  <c:v>59300.5</c:v>
                </c:pt>
                <c:pt idx="256" formatCode="0.0">
                  <c:v>358725.5</c:v>
                </c:pt>
                <c:pt idx="277" formatCode="0.0">
                  <c:v>100793.5</c:v>
                </c:pt>
                <c:pt idx="285" formatCode="0.0">
                  <c:v>133624</c:v>
                </c:pt>
                <c:pt idx="297" formatCode="0.0">
                  <c:v>205230</c:v>
                </c:pt>
                <c:pt idx="305">
                  <c:v>34171</c:v>
                </c:pt>
                <c:pt idx="306">
                  <c:v>35942.5</c:v>
                </c:pt>
                <c:pt idx="307">
                  <c:v>46771.5</c:v>
                </c:pt>
                <c:pt idx="308">
                  <c:v>58916.5</c:v>
                </c:pt>
                <c:pt idx="309">
                  <c:v>50174</c:v>
                </c:pt>
                <c:pt idx="310">
                  <c:v>69248</c:v>
                </c:pt>
                <c:pt idx="311">
                  <c:v>27487</c:v>
                </c:pt>
              </c:numCache>
            </c:numRef>
          </c:yVal>
          <c:smooth val="0"/>
          <c:extLst>
            <c:ext xmlns:c16="http://schemas.microsoft.com/office/drawing/2014/chart" uri="{C3380CC4-5D6E-409C-BE32-E72D297353CC}">
              <c16:uniqueId val="{00000004-FF93-4A40-80CB-C63D699B6EBC}"/>
            </c:ext>
          </c:extLst>
        </c:ser>
        <c:dLbls>
          <c:showLegendKey val="0"/>
          <c:showVal val="0"/>
          <c:showCatName val="0"/>
          <c:showSerName val="0"/>
          <c:showPercent val="0"/>
          <c:showBubbleSize val="0"/>
        </c:dLbls>
        <c:axId val="1330968000"/>
        <c:axId val="1330969248"/>
      </c:scatterChart>
      <c:valAx>
        <c:axId val="1330968000"/>
        <c:scaling>
          <c:orientation val="minMax"/>
          <c:max val="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lang="ja-JP" sz="1400" b="1" i="0" u="none" strike="noStrike" kern="1200" baseline="0">
                    <a:solidFill>
                      <a:schemeClr val="tx1">
                        <a:lumMod val="65000"/>
                        <a:lumOff val="35000"/>
                      </a:schemeClr>
                    </a:solidFill>
                    <a:latin typeface="+mn-lt"/>
                    <a:ea typeface="+mn-ea"/>
                    <a:cs typeface="+mn-cs"/>
                  </a:defRPr>
                </a:pPr>
                <a:r>
                  <a:rPr lang="ja-JP" sz="1400" b="1">
                    <a:solidFill>
                      <a:sysClr val="windowText" lastClr="000000"/>
                    </a:solidFill>
                  </a:rPr>
                  <a:t>継続日数（日）</a:t>
                </a:r>
              </a:p>
            </c:rich>
          </c:tx>
          <c:overlay val="0"/>
          <c:spPr>
            <a:noFill/>
            <a:ln>
              <a:noFill/>
            </a:ln>
            <a:effectLst/>
          </c:spPr>
          <c:txPr>
            <a:bodyPr rot="0" spcFirstLastPara="1" vertOverflow="ellipsis" vert="horz" wrap="square" anchor="ctr" anchorCtr="1"/>
            <a:lstStyle/>
            <a:p>
              <a:pPr>
                <a:defRPr lang="ja-JP" sz="1400" b="1"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100" b="1" i="0" u="none" strike="noStrike" kern="1200" baseline="0">
                <a:solidFill>
                  <a:sysClr val="windowText" lastClr="000000"/>
                </a:solidFill>
                <a:latin typeface="+mn-lt"/>
                <a:ea typeface="+mn-ea"/>
                <a:cs typeface="+mn-cs"/>
              </a:defRPr>
            </a:pPr>
            <a:endParaRPr lang="ja-JP"/>
          </a:p>
        </c:txPr>
        <c:crossAx val="1330969248"/>
        <c:crosses val="autoZero"/>
        <c:crossBetween val="midCat"/>
      </c:valAx>
      <c:valAx>
        <c:axId val="1330969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400" b="1" i="0" u="none" strike="noStrike" kern="1200" baseline="0">
                    <a:solidFill>
                      <a:schemeClr val="tx1">
                        <a:lumMod val="65000"/>
                        <a:lumOff val="35000"/>
                      </a:schemeClr>
                    </a:solidFill>
                    <a:latin typeface="+mn-lt"/>
                    <a:ea typeface="+mn-ea"/>
                    <a:cs typeface="+mn-cs"/>
                  </a:defRPr>
                </a:pPr>
                <a:r>
                  <a:rPr lang="ja-JP" sz="1200" b="1">
                    <a:solidFill>
                      <a:sysClr val="windowText" lastClr="000000"/>
                    </a:solidFill>
                  </a:rPr>
                  <a:t>総降水量（</a:t>
                </a:r>
                <a:r>
                  <a:rPr lang="en-US" sz="1200" b="1">
                    <a:solidFill>
                      <a:sysClr val="windowText" lastClr="000000"/>
                    </a:solidFill>
                  </a:rPr>
                  <a:t>mm</a:t>
                </a:r>
                <a:r>
                  <a:rPr lang="ja-JP" sz="1200" b="1">
                    <a:solidFill>
                      <a:sysClr val="windowText" lastClr="000000"/>
                    </a:solidFill>
                  </a:rPr>
                  <a:t>）</a:t>
                </a:r>
              </a:p>
            </c:rich>
          </c:tx>
          <c:layout>
            <c:manualLayout>
              <c:xMode val="edge"/>
              <c:yMode val="edge"/>
              <c:x val="1.1934873043376542E-2"/>
              <c:y val="0.32273069160180579"/>
            </c:manualLayout>
          </c:layout>
          <c:overlay val="0"/>
          <c:spPr>
            <a:noFill/>
            <a:ln>
              <a:noFill/>
            </a:ln>
            <a:effectLst/>
          </c:spPr>
          <c:txPr>
            <a:bodyPr rot="-5400000" spcFirstLastPara="1" vertOverflow="ellipsis" vert="horz" wrap="square" anchor="ctr" anchorCtr="1"/>
            <a:lstStyle/>
            <a:p>
              <a:pPr>
                <a:defRPr lang="ja-JP" sz="1400" b="1" i="0" u="none" strike="noStrike" kern="1200" baseline="0">
                  <a:solidFill>
                    <a:schemeClr val="tx1">
                      <a:lumMod val="65000"/>
                      <a:lumOff val="35000"/>
                    </a:schemeClr>
                  </a:solidFill>
                  <a:latin typeface="+mn-lt"/>
                  <a:ea typeface="+mn-ea"/>
                  <a:cs typeface="+mn-cs"/>
                </a:defRPr>
              </a:pPr>
              <a:endParaRPr lang="ja-JP"/>
            </a:p>
          </c:txPr>
        </c:title>
        <c:numFmt formatCode="0.0" sourceLinked="1"/>
        <c:majorTickMark val="none"/>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200" b="1" i="0" u="none" strike="noStrike" kern="1200" baseline="0">
                <a:solidFill>
                  <a:sysClr val="windowText" lastClr="000000"/>
                </a:solidFill>
                <a:latin typeface="+mn-lt"/>
                <a:ea typeface="+mn-ea"/>
                <a:cs typeface="+mn-cs"/>
              </a:defRPr>
            </a:pPr>
            <a:endParaRPr lang="ja-JP"/>
          </a:p>
        </c:txPr>
        <c:crossAx val="1330968000"/>
        <c:crosses val="autoZero"/>
        <c:crossBetween val="midCat"/>
      </c:valAx>
      <c:spPr>
        <a:noFill/>
        <a:ln>
          <a:noFill/>
        </a:ln>
        <a:effectLst/>
      </c:spPr>
    </c:plotArea>
    <c:legend>
      <c:legendPos val="r"/>
      <c:legendEntry>
        <c:idx val="0"/>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ja-JP"/>
          </a:p>
        </c:txPr>
      </c:legendEntry>
      <c:legendEntry>
        <c:idx val="1"/>
        <c:delete val="1"/>
      </c:legendEntry>
      <c:legendEntry>
        <c:idx val="2"/>
        <c:delete val="1"/>
      </c:legendEntry>
      <c:legendEntry>
        <c:idx val="3"/>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ja-JP"/>
          </a:p>
        </c:txPr>
      </c:legendEntry>
      <c:legendEntry>
        <c:idx val="4"/>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ja-JP"/>
          </a:p>
        </c:txPr>
      </c:legendEntry>
      <c:layout>
        <c:manualLayout>
          <c:xMode val="edge"/>
          <c:yMode val="edge"/>
          <c:x val="0.19591457753017641"/>
          <c:y val="0.11002748391404674"/>
          <c:w val="0.34726090993500464"/>
          <c:h val="0.19506715194752122"/>
        </c:manualLayout>
      </c:layout>
      <c:overlay val="0"/>
      <c:spPr>
        <a:noFill/>
        <a:ln>
          <a:noFill/>
        </a:ln>
        <a:effectLst/>
      </c:spPr>
      <c:txPr>
        <a:bodyPr rot="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8427" cy="513508"/>
          </a:xfrm>
          <a:prstGeom prst="rect">
            <a:avLst/>
          </a:prstGeom>
        </p:spPr>
        <p:txBody>
          <a:bodyPr vert="horz" lIns="94796" tIns="47398" rIns="94796" bIns="47398"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3" y="0"/>
            <a:ext cx="3078427" cy="513508"/>
          </a:xfrm>
          <a:prstGeom prst="rect">
            <a:avLst/>
          </a:prstGeom>
        </p:spPr>
        <p:txBody>
          <a:bodyPr vert="horz" lIns="94796" tIns="47398" rIns="94796" bIns="47398" rtlCol="0"/>
          <a:lstStyle>
            <a:lvl1pPr algn="r">
              <a:defRPr sz="1200"/>
            </a:lvl1pPr>
          </a:lstStyle>
          <a:p>
            <a:fld id="{384B9BE0-B82A-45D1-AA87-37F9A7FAC59B}" type="datetimeFigureOut">
              <a:rPr kumimoji="1" lang="ja-JP" altLang="en-US" smtClean="0"/>
              <a:t>2023/3/31</a:t>
            </a:fld>
            <a:endParaRPr kumimoji="1" lang="ja-JP" altLang="en-US"/>
          </a:p>
        </p:txBody>
      </p:sp>
      <p:sp>
        <p:nvSpPr>
          <p:cNvPr id="4" name="スライド イメージ プレースホルダー 3"/>
          <p:cNvSpPr>
            <a:spLocks noGrp="1" noRot="1" noChangeAspect="1"/>
          </p:cNvSpPr>
          <p:nvPr>
            <p:ph type="sldImg" idx="2"/>
          </p:nvPr>
        </p:nvSpPr>
        <p:spPr>
          <a:xfrm>
            <a:off x="1249363" y="1279525"/>
            <a:ext cx="4605337" cy="3454400"/>
          </a:xfrm>
          <a:prstGeom prst="rect">
            <a:avLst/>
          </a:prstGeom>
          <a:noFill/>
          <a:ln w="12700">
            <a:solidFill>
              <a:prstClr val="black"/>
            </a:solidFill>
          </a:ln>
        </p:spPr>
        <p:txBody>
          <a:bodyPr vert="horz" lIns="94796" tIns="47398" rIns="94796" bIns="47398" rtlCol="0" anchor="ctr"/>
          <a:lstStyle/>
          <a:p>
            <a:endParaRPr lang="ja-JP" altLang="en-US"/>
          </a:p>
        </p:txBody>
      </p:sp>
      <p:sp>
        <p:nvSpPr>
          <p:cNvPr id="5" name="ノート プレースホルダー 4"/>
          <p:cNvSpPr>
            <a:spLocks noGrp="1"/>
          </p:cNvSpPr>
          <p:nvPr>
            <p:ph type="body" sz="quarter" idx="3"/>
          </p:nvPr>
        </p:nvSpPr>
        <p:spPr>
          <a:xfrm>
            <a:off x="710407" y="4925407"/>
            <a:ext cx="5683250" cy="4029879"/>
          </a:xfrm>
          <a:prstGeom prst="rect">
            <a:avLst/>
          </a:prstGeom>
        </p:spPr>
        <p:txBody>
          <a:bodyPr vert="horz" lIns="94796" tIns="47398" rIns="94796" bIns="4739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07"/>
            <a:ext cx="3078427" cy="513507"/>
          </a:xfrm>
          <a:prstGeom prst="rect">
            <a:avLst/>
          </a:prstGeom>
        </p:spPr>
        <p:txBody>
          <a:bodyPr vert="horz" lIns="94796" tIns="47398" rIns="94796" bIns="4739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3" y="9721107"/>
            <a:ext cx="3078427" cy="513507"/>
          </a:xfrm>
          <a:prstGeom prst="rect">
            <a:avLst/>
          </a:prstGeom>
        </p:spPr>
        <p:txBody>
          <a:bodyPr vert="horz" lIns="94796" tIns="47398" rIns="94796" bIns="47398" rtlCol="0" anchor="b"/>
          <a:lstStyle>
            <a:lvl1pPr algn="r">
              <a:defRPr sz="1200"/>
            </a:lvl1pPr>
          </a:lstStyle>
          <a:p>
            <a:fld id="{F2701F0C-663E-46AA-B840-8854F6AC29FD}" type="slidenum">
              <a:rPr kumimoji="1" lang="ja-JP" altLang="en-US" smtClean="0"/>
              <a:t>‹#›</a:t>
            </a:fld>
            <a:endParaRPr kumimoji="1" lang="ja-JP" altLang="en-US"/>
          </a:p>
        </p:txBody>
      </p:sp>
    </p:spTree>
    <p:extLst>
      <p:ext uri="{BB962C8B-B14F-4D97-AF65-F5344CB8AC3E}">
        <p14:creationId xmlns:p14="http://schemas.microsoft.com/office/powerpoint/2010/main" val="126928111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実際の継続日数を伝えておくとイメージつけやすい</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a:t>
            </a:fld>
            <a:endParaRPr kumimoji="1" lang="ja-JP" altLang="en-US"/>
          </a:p>
        </p:txBody>
      </p:sp>
    </p:spTree>
    <p:extLst>
      <p:ext uri="{BB962C8B-B14F-4D97-AF65-F5344CB8AC3E}">
        <p14:creationId xmlns:p14="http://schemas.microsoft.com/office/powerpoint/2010/main" val="133623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11</a:t>
            </a:fld>
            <a:endParaRPr kumimoji="1" lang="ja-JP" altLang="en-US"/>
          </a:p>
        </p:txBody>
      </p:sp>
    </p:spTree>
    <p:extLst>
      <p:ext uri="{BB962C8B-B14F-4D97-AF65-F5344CB8AC3E}">
        <p14:creationId xmlns:p14="http://schemas.microsoft.com/office/powerpoint/2010/main" val="2861525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12</a:t>
            </a:fld>
            <a:endParaRPr kumimoji="1" lang="ja-JP" altLang="en-US"/>
          </a:p>
        </p:txBody>
      </p:sp>
    </p:spTree>
    <p:extLst>
      <p:ext uri="{BB962C8B-B14F-4D97-AF65-F5344CB8AC3E}">
        <p14:creationId xmlns:p14="http://schemas.microsoft.com/office/powerpoint/2010/main" val="376647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13</a:t>
            </a:fld>
            <a:endParaRPr kumimoji="1" lang="ja-JP" altLang="en-US"/>
          </a:p>
        </p:txBody>
      </p:sp>
    </p:spTree>
    <p:extLst>
      <p:ext uri="{BB962C8B-B14F-4D97-AF65-F5344CB8AC3E}">
        <p14:creationId xmlns:p14="http://schemas.microsoft.com/office/powerpoint/2010/main" val="1291406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14</a:t>
            </a:fld>
            <a:endParaRPr kumimoji="1" lang="ja-JP" altLang="en-US"/>
          </a:p>
        </p:txBody>
      </p:sp>
    </p:spTree>
    <p:extLst>
      <p:ext uri="{BB962C8B-B14F-4D97-AF65-F5344CB8AC3E}">
        <p14:creationId xmlns:p14="http://schemas.microsoft.com/office/powerpoint/2010/main" val="92339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以外にも過去にもこの定義に当てはまる事例は多くある</a:t>
            </a:r>
            <a:endParaRPr kumimoji="1" lang="en-US" altLang="ja-JP"/>
          </a:p>
          <a:p>
            <a:r>
              <a:rPr kumimoji="1" lang="ja-JP" altLang="en-US"/>
              <a:t>近年と過去の比較を行うよりも広域豪雨の特徴を探すほうがよさそう．</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15</a:t>
            </a:fld>
            <a:endParaRPr kumimoji="1" lang="ja-JP" altLang="en-US"/>
          </a:p>
        </p:txBody>
      </p:sp>
    </p:spTree>
    <p:extLst>
      <p:ext uri="{BB962C8B-B14F-4D97-AF65-F5344CB8AC3E}">
        <p14:creationId xmlns:p14="http://schemas.microsoft.com/office/powerpoint/2010/main" val="3801537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以外にも過去にもこの定義に当てはまる事例は多くある</a:t>
            </a:r>
            <a:endParaRPr kumimoji="1" lang="en-US" altLang="ja-JP"/>
          </a:p>
          <a:p>
            <a:r>
              <a:rPr kumimoji="1" lang="ja-JP" altLang="en-US"/>
              <a:t>近年と過去の比較を行うよりも広域豪雨の特徴を探すほうがよさそう．</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16</a:t>
            </a:fld>
            <a:endParaRPr kumimoji="1" lang="ja-JP" altLang="en-US"/>
          </a:p>
        </p:txBody>
      </p:sp>
    </p:spTree>
    <p:extLst>
      <p:ext uri="{BB962C8B-B14F-4D97-AF65-F5344CB8AC3E}">
        <p14:creationId xmlns:p14="http://schemas.microsoft.com/office/powerpoint/2010/main" val="2884346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17</a:t>
            </a:fld>
            <a:endParaRPr kumimoji="1" lang="ja-JP" altLang="en-US"/>
          </a:p>
        </p:txBody>
      </p:sp>
    </p:spTree>
    <p:extLst>
      <p:ext uri="{BB962C8B-B14F-4D97-AF65-F5344CB8AC3E}">
        <p14:creationId xmlns:p14="http://schemas.microsoft.com/office/powerpoint/2010/main" val="22196081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18</a:t>
            </a:fld>
            <a:endParaRPr kumimoji="1" lang="ja-JP" altLang="en-US"/>
          </a:p>
        </p:txBody>
      </p:sp>
    </p:spTree>
    <p:extLst>
      <p:ext uri="{BB962C8B-B14F-4D97-AF65-F5344CB8AC3E}">
        <p14:creationId xmlns:p14="http://schemas.microsoft.com/office/powerpoint/2010/main" val="2025972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19</a:t>
            </a:fld>
            <a:endParaRPr kumimoji="1" lang="ja-JP" altLang="en-US"/>
          </a:p>
        </p:txBody>
      </p:sp>
    </p:spTree>
    <p:extLst>
      <p:ext uri="{BB962C8B-B14F-4D97-AF65-F5344CB8AC3E}">
        <p14:creationId xmlns:p14="http://schemas.microsoft.com/office/powerpoint/2010/main" val="3097853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以外にも過去にもこの定義に当てはまる事例は多くある</a:t>
            </a:r>
            <a:endParaRPr kumimoji="1" lang="en-US" altLang="ja-JP"/>
          </a:p>
          <a:p>
            <a:r>
              <a:rPr kumimoji="1" lang="ja-JP" altLang="en-US"/>
              <a:t>近年と過去の比較を行うよりも広域豪雨の特徴を探すほうがよさそう．</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20</a:t>
            </a:fld>
            <a:endParaRPr kumimoji="1" lang="ja-JP" altLang="en-US"/>
          </a:p>
        </p:txBody>
      </p:sp>
    </p:spTree>
    <p:extLst>
      <p:ext uri="{BB962C8B-B14F-4D97-AF65-F5344CB8AC3E}">
        <p14:creationId xmlns:p14="http://schemas.microsoft.com/office/powerpoint/2010/main" val="3022225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3</a:t>
            </a:fld>
            <a:endParaRPr kumimoji="1" lang="ja-JP" altLang="en-US"/>
          </a:p>
        </p:txBody>
      </p:sp>
    </p:spTree>
    <p:extLst>
      <p:ext uri="{BB962C8B-B14F-4D97-AF65-F5344CB8AC3E}">
        <p14:creationId xmlns:p14="http://schemas.microsoft.com/office/powerpoint/2010/main" val="2682713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以外にも過去にもこの定義に当てはまる事例は多くある</a:t>
            </a:r>
            <a:endParaRPr kumimoji="1" lang="en-US" altLang="ja-JP"/>
          </a:p>
          <a:p>
            <a:r>
              <a:rPr kumimoji="1" lang="ja-JP" altLang="en-US"/>
              <a:t>近年と過去の比較を行うよりも広域豪雨の特徴を探すほうがよさそう．</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21</a:t>
            </a:fld>
            <a:endParaRPr kumimoji="1" lang="ja-JP" altLang="en-US"/>
          </a:p>
        </p:txBody>
      </p:sp>
    </p:spTree>
    <p:extLst>
      <p:ext uri="{BB962C8B-B14F-4D97-AF65-F5344CB8AC3E}">
        <p14:creationId xmlns:p14="http://schemas.microsoft.com/office/powerpoint/2010/main" val="1775426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以外にも過去にもこの定義に当てはまる事例は多くある</a:t>
            </a:r>
            <a:endParaRPr kumimoji="1" lang="en-US" altLang="ja-JP"/>
          </a:p>
          <a:p>
            <a:r>
              <a:rPr kumimoji="1" lang="ja-JP" altLang="en-US"/>
              <a:t>近年と過去の比較を行うよりも広域豪雨の特徴を探すほうがよさそう．</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22</a:t>
            </a:fld>
            <a:endParaRPr kumimoji="1" lang="ja-JP" altLang="en-US"/>
          </a:p>
        </p:txBody>
      </p:sp>
    </p:spTree>
    <p:extLst>
      <p:ext uri="{BB962C8B-B14F-4D97-AF65-F5344CB8AC3E}">
        <p14:creationId xmlns:p14="http://schemas.microsoft.com/office/powerpoint/2010/main" val="208436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23</a:t>
            </a:fld>
            <a:endParaRPr kumimoji="1" lang="ja-JP" altLang="en-US"/>
          </a:p>
        </p:txBody>
      </p:sp>
    </p:spTree>
    <p:extLst>
      <p:ext uri="{BB962C8B-B14F-4D97-AF65-F5344CB8AC3E}">
        <p14:creationId xmlns:p14="http://schemas.microsoft.com/office/powerpoint/2010/main" val="3391659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以外にも過去にもこの定義に当てはまる事例は多くある</a:t>
            </a:r>
            <a:endParaRPr kumimoji="1" lang="en-US" altLang="ja-JP"/>
          </a:p>
          <a:p>
            <a:r>
              <a:rPr kumimoji="1" lang="ja-JP" altLang="en-US"/>
              <a:t>近年と過去の比較を行うよりも広域豪雨の特徴を探すほうがよさそう．</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24</a:t>
            </a:fld>
            <a:endParaRPr kumimoji="1" lang="ja-JP" altLang="en-US"/>
          </a:p>
        </p:txBody>
      </p:sp>
    </p:spTree>
    <p:extLst>
      <p:ext uri="{BB962C8B-B14F-4D97-AF65-F5344CB8AC3E}">
        <p14:creationId xmlns:p14="http://schemas.microsoft.com/office/powerpoint/2010/main" val="2063805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以外にも過去にもこの定義に当てはまる事例は多くある</a:t>
            </a:r>
            <a:endParaRPr kumimoji="1" lang="en-US" altLang="ja-JP"/>
          </a:p>
          <a:p>
            <a:r>
              <a:rPr kumimoji="1" lang="ja-JP" altLang="en-US"/>
              <a:t>近年と過去の比較を行うよりも広域豪雨の特徴を探すほうがよさそう．</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25</a:t>
            </a:fld>
            <a:endParaRPr kumimoji="1" lang="ja-JP" altLang="en-US"/>
          </a:p>
        </p:txBody>
      </p:sp>
    </p:spTree>
    <p:extLst>
      <p:ext uri="{BB962C8B-B14F-4D97-AF65-F5344CB8AC3E}">
        <p14:creationId xmlns:p14="http://schemas.microsoft.com/office/powerpoint/2010/main" val="2380732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以外にも過去にもこの定義に当てはまる事例は多くある</a:t>
            </a:r>
            <a:endParaRPr kumimoji="1" lang="en-US" altLang="ja-JP"/>
          </a:p>
          <a:p>
            <a:r>
              <a:rPr kumimoji="1" lang="ja-JP" altLang="en-US"/>
              <a:t>近年と過去の比較を行うよりも広域豪雨の特徴を探すほうがよさそう．</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26</a:t>
            </a:fld>
            <a:endParaRPr kumimoji="1" lang="ja-JP" altLang="en-US"/>
          </a:p>
        </p:txBody>
      </p:sp>
    </p:spTree>
    <p:extLst>
      <p:ext uri="{BB962C8B-B14F-4D97-AF65-F5344CB8AC3E}">
        <p14:creationId xmlns:p14="http://schemas.microsoft.com/office/powerpoint/2010/main" val="1595721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以外にも過去にもこの定義に当てはまる事例は多くある</a:t>
            </a:r>
            <a:endParaRPr kumimoji="1" lang="en-US" altLang="ja-JP"/>
          </a:p>
          <a:p>
            <a:r>
              <a:rPr kumimoji="1" lang="ja-JP" altLang="en-US"/>
              <a:t>近年と過去の比較を行うよりも広域豪雨の特徴を探すほうがよさそう．</a:t>
            </a:r>
          </a:p>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27</a:t>
            </a:fld>
            <a:endParaRPr kumimoji="1" lang="ja-JP" altLang="en-US"/>
          </a:p>
        </p:txBody>
      </p:sp>
    </p:spTree>
    <p:extLst>
      <p:ext uri="{BB962C8B-B14F-4D97-AF65-F5344CB8AC3E}">
        <p14:creationId xmlns:p14="http://schemas.microsoft.com/office/powerpoint/2010/main" val="4002358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28</a:t>
            </a:fld>
            <a:endParaRPr kumimoji="1" lang="ja-JP" altLang="en-US"/>
          </a:p>
        </p:txBody>
      </p:sp>
    </p:spTree>
    <p:extLst>
      <p:ext uri="{BB962C8B-B14F-4D97-AF65-F5344CB8AC3E}">
        <p14:creationId xmlns:p14="http://schemas.microsoft.com/office/powerpoint/2010/main" val="3469925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29</a:t>
            </a:fld>
            <a:endParaRPr kumimoji="1" lang="ja-JP" altLang="en-US"/>
          </a:p>
        </p:txBody>
      </p:sp>
    </p:spTree>
    <p:extLst>
      <p:ext uri="{BB962C8B-B14F-4D97-AF65-F5344CB8AC3E}">
        <p14:creationId xmlns:p14="http://schemas.microsoft.com/office/powerpoint/2010/main" val="339244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4</a:t>
            </a:fld>
            <a:endParaRPr kumimoji="1" lang="ja-JP" altLang="en-US"/>
          </a:p>
        </p:txBody>
      </p:sp>
    </p:spTree>
    <p:extLst>
      <p:ext uri="{BB962C8B-B14F-4D97-AF65-F5344CB8AC3E}">
        <p14:creationId xmlns:p14="http://schemas.microsoft.com/office/powerpoint/2010/main" val="3786516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5</a:t>
            </a:fld>
            <a:endParaRPr kumimoji="1" lang="ja-JP" altLang="en-US"/>
          </a:p>
        </p:txBody>
      </p:sp>
    </p:spTree>
    <p:extLst>
      <p:ext uri="{BB962C8B-B14F-4D97-AF65-F5344CB8AC3E}">
        <p14:creationId xmlns:p14="http://schemas.microsoft.com/office/powerpoint/2010/main" val="2272035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6</a:t>
            </a:fld>
            <a:endParaRPr kumimoji="1" lang="ja-JP" altLang="en-US"/>
          </a:p>
        </p:txBody>
      </p:sp>
    </p:spTree>
    <p:extLst>
      <p:ext uri="{BB962C8B-B14F-4D97-AF65-F5344CB8AC3E}">
        <p14:creationId xmlns:p14="http://schemas.microsoft.com/office/powerpoint/2010/main" val="44261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7</a:t>
            </a:fld>
            <a:endParaRPr kumimoji="1" lang="ja-JP" altLang="en-US"/>
          </a:p>
        </p:txBody>
      </p:sp>
    </p:spTree>
    <p:extLst>
      <p:ext uri="{BB962C8B-B14F-4D97-AF65-F5344CB8AC3E}">
        <p14:creationId xmlns:p14="http://schemas.microsoft.com/office/powerpoint/2010/main" val="2985298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8</a:t>
            </a:fld>
            <a:endParaRPr kumimoji="1" lang="ja-JP" altLang="en-US"/>
          </a:p>
        </p:txBody>
      </p:sp>
    </p:spTree>
    <p:extLst>
      <p:ext uri="{BB962C8B-B14F-4D97-AF65-F5344CB8AC3E}">
        <p14:creationId xmlns:p14="http://schemas.microsoft.com/office/powerpoint/2010/main" val="12125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9</a:t>
            </a:fld>
            <a:endParaRPr kumimoji="1" lang="ja-JP" altLang="en-US"/>
          </a:p>
        </p:txBody>
      </p:sp>
    </p:spTree>
    <p:extLst>
      <p:ext uri="{BB962C8B-B14F-4D97-AF65-F5344CB8AC3E}">
        <p14:creationId xmlns:p14="http://schemas.microsoft.com/office/powerpoint/2010/main" val="2401144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101AC37-952E-46B7-ACFC-16DF152625B4}" type="slidenum">
              <a:rPr kumimoji="1" lang="ja-JP" altLang="en-US" smtClean="0"/>
              <a:t>10</a:t>
            </a:fld>
            <a:endParaRPr kumimoji="1" lang="ja-JP" altLang="en-US"/>
          </a:p>
        </p:txBody>
      </p:sp>
    </p:spTree>
    <p:extLst>
      <p:ext uri="{BB962C8B-B14F-4D97-AF65-F5344CB8AC3E}">
        <p14:creationId xmlns:p14="http://schemas.microsoft.com/office/powerpoint/2010/main" val="117149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AB90855-BC8E-4EB0-81DE-2832E4E33F00}"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15823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D493E435-6909-4CA2-8BD3-EB55EA80B8BA}"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261399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81ED9E7-9280-4D0D-9101-21650C3CC3E1}"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141155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78D05EB-B447-49EF-9B9E-CACD5DA2CC1C}"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2032069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2B95BC5-A39A-4B37-8A56-63E763230E61}" type="datetime1">
              <a:rPr kumimoji="1" lang="ja-JP" altLang="en-US" smtClean="0"/>
              <a:t>2023/3/31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22089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32A09B6-AEA2-4151-9209-01D85CC6C4AA}" type="datetime1">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309042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D4CBFDF-7C72-4F6E-96F0-56D2EEAD8E78}" type="datetime1">
              <a:rPr kumimoji="1" lang="ja-JP" altLang="en-US" smtClean="0"/>
              <a:t>2023/3/31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253463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080CBAC2-FE16-4D01-92B1-9AAA52F78694}" type="datetime1">
              <a:rPr kumimoji="1" lang="ja-JP" altLang="en-US" smtClean="0"/>
              <a:t>2023/3/31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71967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4CB13-F424-442F-B510-31A6D50D7573}" type="datetime1">
              <a:rPr kumimoji="1" lang="ja-JP" altLang="en-US" smtClean="0"/>
              <a:t>2023/3/31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7086600" y="13216"/>
            <a:ext cx="2057400" cy="365125"/>
          </a:xfrm>
        </p:spPr>
        <p:txBody>
          <a:bodyPr/>
          <a:lstStyle>
            <a:lvl1pPr>
              <a:defRPr sz="3200">
                <a:solidFill>
                  <a:schemeClr val="bg1"/>
                </a:solidFill>
              </a:defRPr>
            </a:lvl1pPr>
          </a:lstStyle>
          <a:p>
            <a:fld id="{1E0B17A4-5220-4087-9F25-1C58E5CB52B4}" type="slidenum">
              <a:rPr kumimoji="1" lang="ja-JP" altLang="en-US" smtClean="0"/>
              <a:pPr/>
              <a:t>‹#›</a:t>
            </a:fld>
            <a:endParaRPr kumimoji="1" lang="ja-JP" altLang="en-US"/>
          </a:p>
        </p:txBody>
      </p:sp>
    </p:spTree>
    <p:extLst>
      <p:ext uri="{BB962C8B-B14F-4D97-AF65-F5344CB8AC3E}">
        <p14:creationId xmlns:p14="http://schemas.microsoft.com/office/powerpoint/2010/main" val="861398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F60CEC7-C46B-46EE-91C1-BC76A9764344}" type="datetime1">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137182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AE07EA1-BC89-4FF5-A62B-A48A18BECE8E}" type="datetime1">
              <a:rPr kumimoji="1" lang="ja-JP" altLang="en-US" smtClean="0"/>
              <a:t>2023/3/31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14645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568B7-3DA8-4915-A1BF-99A968D913DF}" type="datetime1">
              <a:rPr kumimoji="1" lang="ja-JP" altLang="en-US" smtClean="0"/>
              <a:t>2023/3/31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B17A4-5220-4087-9F25-1C58E5CB52B4}" type="slidenum">
              <a:rPr kumimoji="1" lang="ja-JP" altLang="en-US" smtClean="0"/>
              <a:t>‹#›</a:t>
            </a:fld>
            <a:endParaRPr kumimoji="1" lang="ja-JP" altLang="en-US"/>
          </a:p>
        </p:txBody>
      </p:sp>
    </p:spTree>
    <p:extLst>
      <p:ext uri="{BB962C8B-B14F-4D97-AF65-F5344CB8AC3E}">
        <p14:creationId xmlns:p14="http://schemas.microsoft.com/office/powerpoint/2010/main" val="2881726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tenki.jp/radar/past.htm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マップ&#10;&#10;自動的に生成された説明">
            <a:extLst>
              <a:ext uri="{FF2B5EF4-FFF2-40B4-BE49-F238E27FC236}">
                <a16:creationId xmlns:a16="http://schemas.microsoft.com/office/drawing/2014/main" id="{F8CCCBA7-BE08-9C00-EB73-36DD1D5EC80B}"/>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4092" y="7816"/>
            <a:ext cx="9152007" cy="6858000"/>
          </a:xfrm>
          <a:prstGeom prst="rect">
            <a:avLst/>
          </a:prstGeom>
          <a:effectLst>
            <a:glow rad="127000">
              <a:schemeClr val="accent1">
                <a:alpha val="0"/>
              </a:schemeClr>
            </a:glow>
            <a:outerShdw dist="38100" dir="5400000" algn="ctr" rotWithShape="0">
              <a:srgbClr val="000000"/>
            </a:outerShdw>
            <a:reflection stA="0" endPos="65000" dist="50800" dir="5400000" sy="-100000" algn="bl" rotWithShape="0"/>
          </a:effectLst>
        </p:spPr>
      </p:pic>
      <p:sp>
        <p:nvSpPr>
          <p:cNvPr id="7" name="テキスト ボックス 6">
            <a:extLst>
              <a:ext uri="{FF2B5EF4-FFF2-40B4-BE49-F238E27FC236}">
                <a16:creationId xmlns:a16="http://schemas.microsoft.com/office/drawing/2014/main" id="{71287E83-FA5F-4893-B2EB-7BEEFD1C0E72}"/>
              </a:ext>
            </a:extLst>
          </p:cNvPr>
          <p:cNvSpPr txBox="1"/>
          <p:nvPr/>
        </p:nvSpPr>
        <p:spPr>
          <a:xfrm>
            <a:off x="1" y="19664"/>
            <a:ext cx="3209730" cy="400110"/>
          </a:xfrm>
          <a:prstGeom prst="rect">
            <a:avLst/>
          </a:prstGeom>
          <a:solidFill>
            <a:schemeClr val="bg1">
              <a:lumMod val="85000"/>
            </a:schemeClr>
          </a:solidFill>
        </p:spPr>
        <p:txBody>
          <a:bodyPr wrap="square" rtlCol="0">
            <a:spAutoFit/>
          </a:bodyPr>
          <a:lstStyle/>
          <a:p>
            <a:r>
              <a:rPr lang="en-US" altLang="ja-JP" sz="2000" dirty="0">
                <a:ln w="0">
                  <a:solidFill>
                    <a:sysClr val="windowText" lastClr="000000"/>
                  </a:solidFill>
                </a:ln>
                <a:solidFill>
                  <a:sysClr val="windowText" lastClr="000000"/>
                </a:solidFill>
                <a:effectLst>
                  <a:outerShdw blurRad="38100" dist="25400" dir="5400000" algn="ctr" rotWithShape="0">
                    <a:srgbClr val="6E747A">
                      <a:alpha val="43000"/>
                    </a:srgbClr>
                  </a:outerShdw>
                </a:effectLst>
              </a:rPr>
              <a:t>2023</a:t>
            </a:r>
            <a:r>
              <a:rPr lang="ja-JP" altLang="en-US" sz="2000" dirty="0">
                <a:ln w="0">
                  <a:solidFill>
                    <a:sysClr val="windowText" lastClr="000000"/>
                  </a:solidFill>
                </a:ln>
                <a:solidFill>
                  <a:sysClr val="windowText" lastClr="000000"/>
                </a:solidFill>
                <a:effectLst>
                  <a:outerShdw blurRad="38100" dist="25400" dir="5400000" algn="ctr" rotWithShape="0">
                    <a:srgbClr val="6E747A">
                      <a:alpha val="43000"/>
                    </a:srgbClr>
                  </a:outerShdw>
                </a:effectLst>
              </a:rPr>
              <a:t>年</a:t>
            </a:r>
            <a:r>
              <a:rPr lang="en-US" altLang="ja-JP" sz="2000" dirty="0">
                <a:ln w="0">
                  <a:solidFill>
                    <a:sysClr val="windowText" lastClr="000000"/>
                  </a:solidFill>
                </a:ln>
                <a:solidFill>
                  <a:sysClr val="windowText" lastClr="000000"/>
                </a:solidFill>
                <a:effectLst>
                  <a:outerShdw blurRad="38100" dist="25400" dir="5400000" algn="ctr" rotWithShape="0">
                    <a:srgbClr val="6E747A">
                      <a:alpha val="43000"/>
                    </a:srgbClr>
                  </a:outerShdw>
                </a:effectLst>
              </a:rPr>
              <a:t>2</a:t>
            </a:r>
            <a:r>
              <a:rPr lang="ja-JP" altLang="en-US" sz="2000" dirty="0">
                <a:ln w="0">
                  <a:solidFill>
                    <a:sysClr val="windowText" lastClr="000000"/>
                  </a:solidFill>
                </a:ln>
                <a:solidFill>
                  <a:sysClr val="windowText" lastClr="000000"/>
                </a:solidFill>
                <a:effectLst>
                  <a:outerShdw blurRad="38100" dist="25400" dir="5400000" algn="ctr" rotWithShape="0">
                    <a:srgbClr val="6E747A">
                      <a:alpha val="43000"/>
                    </a:srgbClr>
                  </a:outerShdw>
                </a:effectLst>
              </a:rPr>
              <a:t>月</a:t>
            </a:r>
            <a:r>
              <a:rPr lang="en-US" altLang="ja-JP" sz="2000" dirty="0">
                <a:ln w="0">
                  <a:solidFill>
                    <a:sysClr val="windowText" lastClr="000000"/>
                  </a:solidFill>
                </a:ln>
                <a:solidFill>
                  <a:sysClr val="windowText" lastClr="000000"/>
                </a:solidFill>
                <a:effectLst>
                  <a:outerShdw blurRad="38100" dist="25400" dir="5400000" algn="ctr" rotWithShape="0">
                    <a:srgbClr val="6E747A">
                      <a:alpha val="43000"/>
                    </a:srgbClr>
                  </a:outerShdw>
                </a:effectLst>
              </a:rPr>
              <a:t>17</a:t>
            </a:r>
            <a:r>
              <a:rPr lang="ja-JP" altLang="en-US" sz="2000">
                <a:ln w="0">
                  <a:solidFill>
                    <a:sysClr val="windowText" lastClr="000000"/>
                  </a:solidFill>
                </a:ln>
                <a:solidFill>
                  <a:sysClr val="windowText" lastClr="000000"/>
                </a:solidFill>
                <a:effectLst>
                  <a:outerShdw blurRad="38100" dist="25400" dir="5400000" algn="ctr" rotWithShape="0">
                    <a:srgbClr val="6E747A">
                      <a:alpha val="43000"/>
                    </a:srgbClr>
                  </a:outerShdw>
                </a:effectLst>
              </a:rPr>
              <a:t>日　卒論発表</a:t>
            </a:r>
            <a:endParaRPr lang="ja-JP" altLang="en-US" sz="2000" dirty="0">
              <a:ln w="0">
                <a:solidFill>
                  <a:sysClr val="windowText" lastClr="000000"/>
                </a:solidFill>
              </a:ln>
              <a:solidFill>
                <a:sysClr val="windowText" lastClr="000000"/>
              </a:solidFill>
              <a:effectLst>
                <a:outerShdw blurRad="38100" dist="25400" dir="5400000" algn="ctr" rotWithShape="0">
                  <a:srgbClr val="6E747A">
                    <a:alpha val="43000"/>
                  </a:srgbClr>
                </a:outerShdw>
              </a:effectLst>
            </a:endParaRPr>
          </a:p>
        </p:txBody>
      </p:sp>
      <p:sp>
        <p:nvSpPr>
          <p:cNvPr id="9" name="フローチャート: 処理 8">
            <a:extLst>
              <a:ext uri="{FF2B5EF4-FFF2-40B4-BE49-F238E27FC236}">
                <a16:creationId xmlns:a16="http://schemas.microsoft.com/office/drawing/2014/main" id="{8582277E-ACE7-4920-A544-B61812B4CB22}"/>
              </a:ext>
            </a:extLst>
          </p:cNvPr>
          <p:cNvSpPr/>
          <p:nvPr/>
        </p:nvSpPr>
        <p:spPr>
          <a:xfrm>
            <a:off x="5" y="1515337"/>
            <a:ext cx="9152007" cy="1511928"/>
          </a:xfrm>
          <a:prstGeom prst="flowChartProcess">
            <a:avLst/>
          </a:prstGeom>
          <a:solidFill>
            <a:schemeClr val="bg1">
              <a:alpha val="7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lnSpc>
                <a:spcPts val="5400"/>
              </a:lnSpc>
            </a:pPr>
            <a:r>
              <a:rPr lang="ja-JP" altLang="en-US" sz="4800">
                <a:ln w="19050">
                  <a:solidFill>
                    <a:schemeClr val="tx1"/>
                  </a:solidFill>
                </a:ln>
                <a:solidFill>
                  <a:schemeClr val="accent5">
                    <a:lumMod val="50000"/>
                  </a:schemeClr>
                </a:solidFill>
                <a:effectLst>
                  <a:outerShdw blurRad="63500" sx="102000" sy="102000" algn="ctr" rotWithShape="0">
                    <a:prstClr val="black">
                      <a:alpha val="40000"/>
                    </a:prstClr>
                  </a:outerShdw>
                </a:effectLst>
              </a:rPr>
              <a:t>広域長期間豪雨の増加と</a:t>
            </a:r>
            <a:endParaRPr lang="en-US" altLang="ja-JP" sz="4800">
              <a:ln w="19050">
                <a:solidFill>
                  <a:schemeClr val="tx1"/>
                </a:solidFill>
              </a:ln>
              <a:solidFill>
                <a:schemeClr val="accent5">
                  <a:lumMod val="50000"/>
                </a:schemeClr>
              </a:solidFill>
              <a:effectLst>
                <a:outerShdw blurRad="63500" sx="102000" sy="102000" algn="ctr" rotWithShape="0">
                  <a:prstClr val="black">
                    <a:alpha val="40000"/>
                  </a:prstClr>
                </a:outerShdw>
              </a:effectLst>
            </a:endParaRPr>
          </a:p>
          <a:p>
            <a:pPr algn="ctr">
              <a:lnSpc>
                <a:spcPts val="5400"/>
              </a:lnSpc>
            </a:pPr>
            <a:r>
              <a:rPr lang="ja-JP" altLang="en-US" sz="4800">
                <a:ln w="19050">
                  <a:solidFill>
                    <a:schemeClr val="tx1"/>
                  </a:solidFill>
                </a:ln>
                <a:solidFill>
                  <a:schemeClr val="accent5">
                    <a:lumMod val="50000"/>
                  </a:schemeClr>
                </a:solidFill>
                <a:effectLst>
                  <a:outerShdw blurRad="63500" sx="102000" sy="102000" algn="ctr" rotWithShape="0">
                    <a:prstClr val="black">
                      <a:alpha val="40000"/>
                    </a:prstClr>
                  </a:outerShdw>
                </a:effectLst>
              </a:rPr>
              <a:t>偏西風蛇行</a:t>
            </a:r>
            <a:endParaRPr lang="en-US" altLang="ja-JP" sz="4800">
              <a:ln w="19050">
                <a:solidFill>
                  <a:schemeClr val="tx1"/>
                </a:solidFill>
              </a:ln>
              <a:solidFill>
                <a:schemeClr val="accent5">
                  <a:lumMod val="50000"/>
                </a:schemeClr>
              </a:solidFill>
              <a:effectLst>
                <a:outerShdw blurRad="63500" sx="102000" sy="102000" algn="ctr" rotWithShape="0">
                  <a:prstClr val="black">
                    <a:alpha val="40000"/>
                  </a:prstClr>
                </a:outerShdw>
              </a:effectLst>
            </a:endParaRPr>
          </a:p>
        </p:txBody>
      </p:sp>
      <p:sp>
        <p:nvSpPr>
          <p:cNvPr id="11" name="テキスト ボックス 10">
            <a:extLst>
              <a:ext uri="{FF2B5EF4-FFF2-40B4-BE49-F238E27FC236}">
                <a16:creationId xmlns:a16="http://schemas.microsoft.com/office/drawing/2014/main" id="{2691A730-5263-4A78-BE0E-A6313365510A}"/>
              </a:ext>
            </a:extLst>
          </p:cNvPr>
          <p:cNvSpPr txBox="1"/>
          <p:nvPr/>
        </p:nvSpPr>
        <p:spPr>
          <a:xfrm>
            <a:off x="-8189" y="6609792"/>
            <a:ext cx="4923089" cy="307777"/>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ja-JP" altLang="en-US" sz="1200" b="1">
                <a:solidFill>
                  <a:prstClr val="white"/>
                </a:solidFill>
                <a:latin typeface="メイリオ" panose="020B0604030504040204" pitchFamily="50" charset="-128"/>
                <a:ea typeface="メイリオ" panose="020B0604030504040204" pitchFamily="50" charset="-128"/>
              </a:rPr>
              <a:t>画像元：</a:t>
            </a:r>
            <a:r>
              <a:rPr lang="en-US" altLang="ja-JP" sz="1400" b="1">
                <a:solidFill>
                  <a:prstClr val="white"/>
                </a:solidFill>
                <a:latin typeface="メイリオ" panose="020B0604030504040204" pitchFamily="50" charset="-128"/>
                <a:ea typeface="メイリオ" panose="020B0604030504040204" pitchFamily="50" charset="-128"/>
              </a:rPr>
              <a:t>tenki.jp</a:t>
            </a:r>
            <a:r>
              <a:rPr lang="ja-JP" altLang="en-US" sz="1400" b="1">
                <a:solidFill>
                  <a:prstClr val="white"/>
                </a:solidFill>
                <a:latin typeface="メイリオ" panose="020B0604030504040204" pitchFamily="50" charset="-128"/>
                <a:ea typeface="メイリオ" panose="020B0604030504040204" pitchFamily="50" charset="-128"/>
              </a:rPr>
              <a:t>より</a:t>
            </a:r>
            <a:r>
              <a:rPr lang="en-US" altLang="ja-JP" sz="1400" b="1">
                <a:solidFill>
                  <a:prstClr val="white"/>
                </a:solidFill>
                <a:latin typeface="メイリオ" panose="020B0604030504040204" pitchFamily="50" charset="-128"/>
                <a:ea typeface="メイリオ" panose="020B0604030504040204" pitchFamily="50" charset="-128"/>
              </a:rPr>
              <a:t>2018</a:t>
            </a:r>
            <a:r>
              <a:rPr lang="ja-JP" altLang="en-US" sz="1400" b="1">
                <a:solidFill>
                  <a:prstClr val="white"/>
                </a:solidFill>
                <a:latin typeface="メイリオ" panose="020B0604030504040204" pitchFamily="50" charset="-128"/>
                <a:ea typeface="メイリオ" panose="020B0604030504040204" pitchFamily="50" charset="-128"/>
              </a:rPr>
              <a:t>年</a:t>
            </a:r>
            <a:r>
              <a:rPr lang="en-US" altLang="ja-JP" sz="1400" b="1">
                <a:solidFill>
                  <a:prstClr val="white"/>
                </a:solidFill>
                <a:latin typeface="メイリオ" panose="020B0604030504040204" pitchFamily="50" charset="-128"/>
                <a:ea typeface="メイリオ" panose="020B0604030504040204" pitchFamily="50" charset="-128"/>
              </a:rPr>
              <a:t>7</a:t>
            </a:r>
            <a:r>
              <a:rPr lang="ja-JP" altLang="en-US" sz="1400" b="1">
                <a:solidFill>
                  <a:prstClr val="white"/>
                </a:solidFill>
                <a:latin typeface="メイリオ" panose="020B0604030504040204" pitchFamily="50" charset="-128"/>
                <a:ea typeface="メイリオ" panose="020B0604030504040204" pitchFamily="50" charset="-128"/>
              </a:rPr>
              <a:t>月</a:t>
            </a:r>
            <a:r>
              <a:rPr lang="en-US" altLang="ja-JP" sz="1400" b="1">
                <a:solidFill>
                  <a:prstClr val="white"/>
                </a:solidFill>
                <a:latin typeface="メイリオ" panose="020B0604030504040204" pitchFamily="50" charset="-128"/>
                <a:ea typeface="メイリオ" panose="020B0604030504040204" pitchFamily="50" charset="-128"/>
              </a:rPr>
              <a:t>6</a:t>
            </a:r>
            <a:r>
              <a:rPr lang="ja-JP" altLang="en-US" sz="1400" b="1">
                <a:solidFill>
                  <a:prstClr val="white"/>
                </a:solidFill>
                <a:latin typeface="メイリオ" panose="020B0604030504040204" pitchFamily="50" charset="-128"/>
                <a:ea typeface="メイリオ" panose="020B0604030504040204" pitchFamily="50" charset="-128"/>
              </a:rPr>
              <a:t>日</a:t>
            </a:r>
            <a:r>
              <a:rPr lang="en-US" altLang="ja-JP" sz="1400" b="1">
                <a:solidFill>
                  <a:prstClr val="white"/>
                </a:solidFill>
                <a:latin typeface="メイリオ" panose="020B0604030504040204" pitchFamily="50" charset="-128"/>
                <a:ea typeface="メイリオ" panose="020B0604030504040204" pitchFamily="50" charset="-128"/>
              </a:rPr>
              <a:t>15</a:t>
            </a:r>
            <a:r>
              <a:rPr lang="ja-JP" altLang="en-US" sz="1400" b="1">
                <a:solidFill>
                  <a:prstClr val="white"/>
                </a:solidFill>
                <a:latin typeface="メイリオ" panose="020B0604030504040204" pitchFamily="50" charset="-128"/>
                <a:ea typeface="メイリオ" panose="020B0604030504040204" pitchFamily="50" charset="-128"/>
              </a:rPr>
              <a:t>時の気象レーダー</a:t>
            </a:r>
            <a:endParaRPr lang="ja-JP" altLang="en-US" sz="3600" b="1">
              <a:solidFill>
                <a:schemeClr val="bg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16019760-2A5E-41D9-FC80-95A84033CEBB}"/>
              </a:ext>
            </a:extLst>
          </p:cNvPr>
          <p:cNvSpPr txBox="1"/>
          <p:nvPr/>
        </p:nvSpPr>
        <p:spPr>
          <a:xfrm>
            <a:off x="5373421" y="5918912"/>
            <a:ext cx="3759946" cy="980397"/>
          </a:xfrm>
          <a:prstGeom prst="rect">
            <a:avLst/>
          </a:prstGeom>
          <a:solidFill>
            <a:schemeClr val="bg1">
              <a:alpha val="73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ts val="2300"/>
              </a:lnSpc>
            </a:pPr>
            <a:r>
              <a:rPr lang="ja-JP" altLang="en-US" sz="20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t>気象・気候ダイナミクス研究室 　</a:t>
            </a:r>
            <a:r>
              <a:rPr lang="en-US" altLang="ja-JP" sz="20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t>519373</a:t>
            </a:r>
            <a:r>
              <a:rPr lang="ja-JP" altLang="en-US" sz="20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rPr>
              <a:t>　山田 裕貴  </a:t>
            </a:r>
            <a:endParaRPr lang="en-US" altLang="ja-JP" sz="2000" b="1" dirty="0">
              <a:ln w="3175">
                <a:solidFill>
                  <a:schemeClr val="bg1">
                    <a:alpha val="50000"/>
                  </a:schemeClr>
                </a:solidFill>
              </a:ln>
              <a:solidFill>
                <a:schemeClr val="accent5">
                  <a:lumMod val="50000"/>
                </a:schemeClr>
              </a:solidFill>
              <a:latin typeface="メイリオ" panose="020B0604030504040204" pitchFamily="50" charset="-128"/>
              <a:ea typeface="メイリオ" panose="020B0604030504040204" pitchFamily="50" charset="-128"/>
            </a:endParaRPr>
          </a:p>
          <a:p>
            <a:pPr>
              <a:lnSpc>
                <a:spcPts val="2300"/>
              </a:lnSpc>
            </a:pPr>
            <a:r>
              <a:rPr lang="ja-JP" altLang="en-US" sz="2000" b="1" dirty="0">
                <a:ln w="3175">
                  <a:solidFill>
                    <a:schemeClr val="bg1">
                      <a:alpha val="50000"/>
                    </a:schemeClr>
                  </a:solidFill>
                </a:ln>
                <a:solidFill>
                  <a:schemeClr val="accent5">
                    <a:lumMod val="50000"/>
                  </a:schemeClr>
                </a:solidFill>
              </a:rPr>
              <a:t>指導教員　立花義裕　教授</a:t>
            </a:r>
          </a:p>
        </p:txBody>
      </p:sp>
    </p:spTree>
    <p:extLst>
      <p:ext uri="{BB962C8B-B14F-4D97-AF65-F5344CB8AC3E}">
        <p14:creationId xmlns:p14="http://schemas.microsoft.com/office/powerpoint/2010/main" val="3602236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EDE25C84-8BCB-75C7-F123-15BF0BAF047C}"/>
              </a:ext>
            </a:extLst>
          </p:cNvPr>
          <p:cNvPicPr>
            <a:picLocks noChangeAspect="1"/>
          </p:cNvPicPr>
          <p:nvPr/>
        </p:nvPicPr>
        <p:blipFill rotWithShape="1">
          <a:blip r:embed="rId3">
            <a:extLst>
              <a:ext uri="{28A0092B-C50C-407E-A947-70E740481C1C}">
                <a14:useLocalDpi xmlns:a14="http://schemas.microsoft.com/office/drawing/2010/main" val="0"/>
              </a:ext>
            </a:extLst>
          </a:blip>
          <a:srcRect l="6306" t="45273" b="5840"/>
          <a:stretch/>
        </p:blipFill>
        <p:spPr>
          <a:xfrm>
            <a:off x="-3319" y="4255459"/>
            <a:ext cx="2867078" cy="2561347"/>
          </a:xfrm>
          <a:prstGeom prst="rect">
            <a:avLst/>
          </a:prstGeom>
        </p:spPr>
      </p:pic>
      <p:pic>
        <p:nvPicPr>
          <p:cNvPr id="30" name="図 29">
            <a:extLst>
              <a:ext uri="{FF2B5EF4-FFF2-40B4-BE49-F238E27FC236}">
                <a16:creationId xmlns:a16="http://schemas.microsoft.com/office/drawing/2014/main" id="{05CA480E-2F86-D673-943E-0858CFC50D6E}"/>
              </a:ext>
            </a:extLst>
          </p:cNvPr>
          <p:cNvPicPr>
            <a:picLocks noChangeAspect="1"/>
          </p:cNvPicPr>
          <p:nvPr/>
        </p:nvPicPr>
        <p:blipFill rotWithShape="1">
          <a:blip r:embed="rId4">
            <a:extLst>
              <a:ext uri="{28A0092B-C50C-407E-A947-70E740481C1C}">
                <a14:useLocalDpi xmlns:a14="http://schemas.microsoft.com/office/drawing/2010/main" val="0"/>
              </a:ext>
            </a:extLst>
          </a:blip>
          <a:srcRect l="7390" t="45486" b="5794"/>
          <a:stretch/>
        </p:blipFill>
        <p:spPr>
          <a:xfrm>
            <a:off x="0" y="829553"/>
            <a:ext cx="2871068" cy="2561347"/>
          </a:xfrm>
          <a:prstGeom prst="rect">
            <a:avLst/>
          </a:prstGeom>
        </p:spPr>
      </p:pic>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比較①　降水量・期間・アメダス分布の比較</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10</a:t>
            </a:fld>
            <a:r>
              <a:rPr lang="en-US" altLang="ja-JP" dirty="0"/>
              <a:t> /14</a:t>
            </a:r>
            <a:endParaRPr lang="ja-JP" altLang="en-US" dirty="0"/>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sp>
        <p:nvSpPr>
          <p:cNvPr id="11" name="テキスト ボックス 10">
            <a:extLst>
              <a:ext uri="{FF2B5EF4-FFF2-40B4-BE49-F238E27FC236}">
                <a16:creationId xmlns:a16="http://schemas.microsoft.com/office/drawing/2014/main" id="{0E7CE3DE-2B20-F6F3-6BB6-0CD1F7B041B8}"/>
              </a:ext>
            </a:extLst>
          </p:cNvPr>
          <p:cNvSpPr txBox="1"/>
          <p:nvPr/>
        </p:nvSpPr>
        <p:spPr>
          <a:xfrm>
            <a:off x="0" y="428878"/>
            <a:ext cx="3120988" cy="523220"/>
          </a:xfrm>
          <a:prstGeom prst="rect">
            <a:avLst/>
          </a:prstGeom>
          <a:noFill/>
        </p:spPr>
        <p:txBody>
          <a:bodyPr wrap="square" rtlCol="0">
            <a:spAutoFit/>
          </a:bodyPr>
          <a:lstStyle/>
          <a:p>
            <a:r>
              <a:rPr kumimoji="1" lang="ja-JP" altLang="en-US" sz="2800" dirty="0"/>
              <a:t>①西谷型</a:t>
            </a:r>
          </a:p>
        </p:txBody>
      </p:sp>
      <p:sp>
        <p:nvSpPr>
          <p:cNvPr id="20" name="テキスト ボックス 19">
            <a:extLst>
              <a:ext uri="{FF2B5EF4-FFF2-40B4-BE49-F238E27FC236}">
                <a16:creationId xmlns:a16="http://schemas.microsoft.com/office/drawing/2014/main" id="{120129B0-9731-BC6A-F914-B792402EC5D6}"/>
              </a:ext>
            </a:extLst>
          </p:cNvPr>
          <p:cNvSpPr txBox="1"/>
          <p:nvPr/>
        </p:nvSpPr>
        <p:spPr>
          <a:xfrm>
            <a:off x="-1775" y="3832857"/>
            <a:ext cx="3212483" cy="523220"/>
          </a:xfrm>
          <a:prstGeom prst="rect">
            <a:avLst/>
          </a:prstGeom>
          <a:noFill/>
        </p:spPr>
        <p:txBody>
          <a:bodyPr wrap="square" rtlCol="0">
            <a:spAutoFit/>
          </a:bodyPr>
          <a:lstStyle/>
          <a:p>
            <a:r>
              <a:rPr kumimoji="1" lang="ja-JP" altLang="en-US" sz="2800" dirty="0"/>
              <a:t>③両谷型</a:t>
            </a:r>
          </a:p>
        </p:txBody>
      </p:sp>
      <p:sp>
        <p:nvSpPr>
          <p:cNvPr id="21" name="テキスト ボックス 20">
            <a:extLst>
              <a:ext uri="{FF2B5EF4-FFF2-40B4-BE49-F238E27FC236}">
                <a16:creationId xmlns:a16="http://schemas.microsoft.com/office/drawing/2014/main" id="{3045FEED-93DA-8B4C-2798-FEC2F0D0B17D}"/>
              </a:ext>
            </a:extLst>
          </p:cNvPr>
          <p:cNvSpPr txBox="1"/>
          <p:nvPr/>
        </p:nvSpPr>
        <p:spPr>
          <a:xfrm>
            <a:off x="4574628" y="441581"/>
            <a:ext cx="4639086" cy="523220"/>
          </a:xfrm>
          <a:prstGeom prst="rect">
            <a:avLst/>
          </a:prstGeom>
          <a:noFill/>
        </p:spPr>
        <p:txBody>
          <a:bodyPr wrap="square" rtlCol="0">
            <a:spAutoFit/>
          </a:bodyPr>
          <a:lstStyle/>
          <a:p>
            <a:r>
              <a:rPr kumimoji="1" lang="ja-JP" altLang="en-US" sz="2800" dirty="0"/>
              <a:t>②東谷型</a:t>
            </a:r>
          </a:p>
        </p:txBody>
      </p:sp>
      <p:sp>
        <p:nvSpPr>
          <p:cNvPr id="42" name="テキスト ボックス 41">
            <a:extLst>
              <a:ext uri="{FF2B5EF4-FFF2-40B4-BE49-F238E27FC236}">
                <a16:creationId xmlns:a16="http://schemas.microsoft.com/office/drawing/2014/main" id="{3D317308-5B76-92A4-C1D2-497176DDA485}"/>
              </a:ext>
            </a:extLst>
          </p:cNvPr>
          <p:cNvSpPr txBox="1"/>
          <p:nvPr/>
        </p:nvSpPr>
        <p:spPr>
          <a:xfrm>
            <a:off x="4660655" y="3662713"/>
            <a:ext cx="4692252" cy="3108543"/>
          </a:xfrm>
          <a:prstGeom prst="rect">
            <a:avLst/>
          </a:prstGeom>
          <a:noFill/>
        </p:spPr>
        <p:txBody>
          <a:bodyPr wrap="square" rtlCol="0">
            <a:spAutoFit/>
          </a:bodyPr>
          <a:lstStyle/>
          <a:p>
            <a:r>
              <a:rPr kumimoji="1" lang="ja-JP" altLang="en-US" sz="2000" u="heavy" dirty="0">
                <a:uFill>
                  <a:solidFill>
                    <a:schemeClr val="accent5"/>
                  </a:solidFill>
                </a:uFill>
              </a:rPr>
              <a:t>九州中心</a:t>
            </a:r>
            <a:r>
              <a:rPr kumimoji="1" lang="ja-JP" altLang="en-US" sz="2000" dirty="0">
                <a:uFill>
                  <a:solidFill>
                    <a:schemeClr val="accent5"/>
                  </a:solidFill>
                </a:uFill>
              </a:rPr>
              <a:t>に降水量多く，</a:t>
            </a:r>
            <a:r>
              <a:rPr kumimoji="1" lang="ja-JP" altLang="en-US" sz="2000" u="heavy" dirty="0">
                <a:uFill>
                  <a:solidFill>
                    <a:schemeClr val="accent5"/>
                  </a:solidFill>
                </a:uFill>
              </a:rPr>
              <a:t>発生数が多い</a:t>
            </a:r>
            <a:endParaRPr kumimoji="1" lang="en-US" altLang="ja-JP" sz="2000" u="heavy" dirty="0">
              <a:uFill>
                <a:solidFill>
                  <a:schemeClr val="accent5"/>
                </a:solidFill>
              </a:uFill>
            </a:endParaRPr>
          </a:p>
          <a:p>
            <a:r>
              <a:rPr kumimoji="1" lang="ja-JP" altLang="en-US" sz="2000" dirty="0"/>
              <a:t>のは</a:t>
            </a:r>
            <a:r>
              <a:rPr kumimoji="1" lang="ja-JP" altLang="en-US" sz="2000" u="heavy" dirty="0">
                <a:uFill>
                  <a:solidFill>
                    <a:schemeClr val="accent5"/>
                  </a:solidFill>
                </a:uFill>
              </a:rPr>
              <a:t>西谷</a:t>
            </a:r>
            <a:endParaRPr kumimoji="1" lang="en-US" altLang="ja-JP" sz="2000" dirty="0"/>
          </a:p>
          <a:p>
            <a:r>
              <a:rPr kumimoji="1" lang="ja-JP" altLang="en-US" sz="2000" u="heavy" dirty="0">
                <a:uFill>
                  <a:solidFill>
                    <a:srgbClr val="FF0000"/>
                  </a:solidFill>
                </a:uFill>
              </a:rPr>
              <a:t>帯状</a:t>
            </a:r>
            <a:r>
              <a:rPr kumimoji="1" lang="ja-JP" altLang="en-US" sz="2000" dirty="0">
                <a:uFill>
                  <a:solidFill>
                    <a:srgbClr val="FF0000"/>
                  </a:solidFill>
                </a:uFill>
              </a:rPr>
              <a:t>に降水量が多い場所が分布．</a:t>
            </a:r>
            <a:endParaRPr kumimoji="1" lang="en-US" altLang="ja-JP" sz="2000" dirty="0">
              <a:uFill>
                <a:solidFill>
                  <a:srgbClr val="FF0000"/>
                </a:solidFill>
              </a:uFill>
            </a:endParaRPr>
          </a:p>
          <a:p>
            <a:r>
              <a:rPr kumimoji="1" lang="ja-JP" altLang="en-US" sz="2000" u="heavy" dirty="0">
                <a:uFill>
                  <a:solidFill>
                    <a:srgbClr val="FF0000"/>
                  </a:solidFill>
                </a:uFill>
              </a:rPr>
              <a:t>期間が長く，降水量も多い</a:t>
            </a:r>
            <a:r>
              <a:rPr kumimoji="1" lang="ja-JP" altLang="en-US" sz="2000" dirty="0"/>
              <a:t>のは</a:t>
            </a:r>
            <a:r>
              <a:rPr kumimoji="1" lang="ja-JP" altLang="en-US" sz="2000" u="heavy" dirty="0">
                <a:uFill>
                  <a:solidFill>
                    <a:srgbClr val="FF0000"/>
                  </a:solidFill>
                </a:uFill>
              </a:rPr>
              <a:t>東谷</a:t>
            </a:r>
            <a:endParaRPr kumimoji="1" lang="en-US" altLang="ja-JP" sz="2000" u="heavy" dirty="0">
              <a:uFill>
                <a:solidFill>
                  <a:srgbClr val="FF0000"/>
                </a:solidFill>
              </a:uFill>
            </a:endParaRPr>
          </a:p>
          <a:p>
            <a:endParaRPr kumimoji="1" lang="en-US" altLang="ja-JP" sz="2000" u="heavy" dirty="0">
              <a:uFill>
                <a:solidFill>
                  <a:srgbClr val="FF0000"/>
                </a:solidFill>
              </a:uFill>
            </a:endParaRPr>
          </a:p>
          <a:p>
            <a:r>
              <a:rPr kumimoji="1" lang="ja-JP" altLang="en-US" sz="2400" b="1" dirty="0"/>
              <a:t>相当温位の勾配が大きい蛇行パターンほど梅雨前線帯における</a:t>
            </a:r>
            <a:r>
              <a:rPr kumimoji="1" lang="ja-JP" altLang="en-US" sz="2400" b="1" dirty="0">
                <a:solidFill>
                  <a:schemeClr val="accent2"/>
                </a:solidFill>
              </a:rPr>
              <a:t>対流をより広範囲</a:t>
            </a:r>
            <a:r>
              <a:rPr kumimoji="1" lang="ja-JP" altLang="en-US" sz="2400" b="1" dirty="0"/>
              <a:t>で活発化</a:t>
            </a:r>
            <a:endParaRPr kumimoji="1" lang="en-US" altLang="ja-JP" sz="2400" b="1" dirty="0"/>
          </a:p>
          <a:p>
            <a:r>
              <a:rPr kumimoji="1" lang="ja-JP" altLang="en-US" sz="2400" b="1" dirty="0"/>
              <a:t>→</a:t>
            </a:r>
            <a:r>
              <a:rPr kumimoji="1" lang="ja-JP" altLang="en-US" sz="2400" b="1" dirty="0">
                <a:solidFill>
                  <a:schemeClr val="accent1"/>
                </a:solidFill>
              </a:rPr>
              <a:t>長雨</a:t>
            </a:r>
            <a:r>
              <a:rPr kumimoji="1" lang="ja-JP" altLang="en-US" sz="2400" b="1" dirty="0"/>
              <a:t>・</a:t>
            </a:r>
            <a:r>
              <a:rPr kumimoji="1" lang="ja-JP" altLang="en-US" sz="2400" b="1" dirty="0">
                <a:solidFill>
                  <a:schemeClr val="accent1"/>
                </a:solidFill>
              </a:rPr>
              <a:t>降水量</a:t>
            </a:r>
            <a:r>
              <a:rPr kumimoji="1" lang="ja-JP" altLang="en-US" sz="2400" b="1" dirty="0"/>
              <a:t>増加</a:t>
            </a:r>
            <a:endParaRPr kumimoji="1" lang="en-US" altLang="ja-JP" sz="2800" b="1" dirty="0"/>
          </a:p>
        </p:txBody>
      </p:sp>
      <p:sp>
        <p:nvSpPr>
          <p:cNvPr id="3" name="テキスト ボックス 2">
            <a:extLst>
              <a:ext uri="{FF2B5EF4-FFF2-40B4-BE49-F238E27FC236}">
                <a16:creationId xmlns:a16="http://schemas.microsoft.com/office/drawing/2014/main" id="{A792434D-68F5-2A50-3ED0-ACD3D4E38B08}"/>
              </a:ext>
            </a:extLst>
          </p:cNvPr>
          <p:cNvSpPr txBox="1"/>
          <p:nvPr/>
        </p:nvSpPr>
        <p:spPr>
          <a:xfrm>
            <a:off x="2895258" y="856166"/>
            <a:ext cx="1557660" cy="2123658"/>
          </a:xfrm>
          <a:prstGeom prst="rect">
            <a:avLst/>
          </a:prstGeom>
          <a:solidFill>
            <a:schemeClr val="accent6">
              <a:lumMod val="20000"/>
              <a:lumOff val="80000"/>
            </a:schemeClr>
          </a:solidFill>
        </p:spPr>
        <p:txBody>
          <a:bodyPr wrap="square" rtlCol="0">
            <a:spAutoFit/>
          </a:bodyPr>
          <a:lstStyle/>
          <a:p>
            <a:r>
              <a:rPr kumimoji="1" lang="ja-JP" altLang="en-US" dirty="0"/>
              <a:t>事例数</a:t>
            </a:r>
            <a:endParaRPr kumimoji="1" lang="en-US" altLang="ja-JP" dirty="0"/>
          </a:p>
          <a:p>
            <a:r>
              <a:rPr kumimoji="1" lang="en-US" altLang="ja-JP" sz="2400" b="1" dirty="0">
                <a:solidFill>
                  <a:schemeClr val="accent5"/>
                </a:solidFill>
              </a:rPr>
              <a:t>27</a:t>
            </a:r>
            <a:r>
              <a:rPr kumimoji="1" lang="ja-JP" altLang="en-US" dirty="0"/>
              <a:t>事例</a:t>
            </a:r>
            <a:endParaRPr kumimoji="1" lang="en-US" altLang="ja-JP" dirty="0"/>
          </a:p>
          <a:p>
            <a:r>
              <a:rPr kumimoji="1" lang="ja-JP" altLang="en-US" dirty="0"/>
              <a:t>平均継続日数</a:t>
            </a:r>
            <a:endParaRPr kumimoji="1" lang="en-US" altLang="ja-JP" dirty="0"/>
          </a:p>
          <a:p>
            <a:r>
              <a:rPr kumimoji="1" lang="en-US" altLang="ja-JP" dirty="0"/>
              <a:t>4.7</a:t>
            </a:r>
            <a:r>
              <a:rPr kumimoji="1" lang="ja-JP" altLang="en-US" dirty="0"/>
              <a:t>日</a:t>
            </a:r>
            <a:endParaRPr kumimoji="1" lang="en-US" altLang="ja-JP" dirty="0"/>
          </a:p>
          <a:p>
            <a:r>
              <a:rPr kumimoji="1" lang="ja-JP" altLang="en-US" dirty="0"/>
              <a:t>平均事例</a:t>
            </a:r>
            <a:endParaRPr kumimoji="1" lang="en-US" altLang="ja-JP" dirty="0"/>
          </a:p>
          <a:p>
            <a:r>
              <a:rPr kumimoji="1" lang="ja-JP" altLang="en-US" dirty="0"/>
              <a:t>降水量</a:t>
            </a:r>
            <a:endParaRPr kumimoji="1" lang="en-US" altLang="ja-JP" dirty="0"/>
          </a:p>
          <a:p>
            <a:r>
              <a:rPr kumimoji="1" lang="en-US" altLang="ja-JP" dirty="0"/>
              <a:t>65102.1mm</a:t>
            </a:r>
          </a:p>
        </p:txBody>
      </p:sp>
      <p:sp>
        <p:nvSpPr>
          <p:cNvPr id="5" name="テキスト ボックス 4">
            <a:extLst>
              <a:ext uri="{FF2B5EF4-FFF2-40B4-BE49-F238E27FC236}">
                <a16:creationId xmlns:a16="http://schemas.microsoft.com/office/drawing/2014/main" id="{3419DE9C-E94E-0BAF-D2DB-A29FE9C127BC}"/>
              </a:ext>
            </a:extLst>
          </p:cNvPr>
          <p:cNvSpPr txBox="1"/>
          <p:nvPr/>
        </p:nvSpPr>
        <p:spPr>
          <a:xfrm>
            <a:off x="2857500" y="4367151"/>
            <a:ext cx="1557659" cy="2031325"/>
          </a:xfrm>
          <a:prstGeom prst="rect">
            <a:avLst/>
          </a:prstGeom>
          <a:solidFill>
            <a:schemeClr val="accent6">
              <a:lumMod val="20000"/>
              <a:lumOff val="80000"/>
            </a:schemeClr>
          </a:solidFill>
        </p:spPr>
        <p:txBody>
          <a:bodyPr wrap="square" rtlCol="0">
            <a:spAutoFit/>
          </a:bodyPr>
          <a:lstStyle/>
          <a:p>
            <a:r>
              <a:rPr kumimoji="1" lang="ja-JP" altLang="en-US" dirty="0"/>
              <a:t>事例数</a:t>
            </a:r>
            <a:endParaRPr kumimoji="1" lang="en-US" altLang="ja-JP" dirty="0"/>
          </a:p>
          <a:p>
            <a:r>
              <a:rPr kumimoji="1" lang="en-US" altLang="ja-JP" dirty="0"/>
              <a:t>12</a:t>
            </a:r>
            <a:r>
              <a:rPr kumimoji="1" lang="ja-JP" altLang="en-US" dirty="0"/>
              <a:t>事例</a:t>
            </a:r>
            <a:endParaRPr kumimoji="1" lang="en-US" altLang="ja-JP" dirty="0"/>
          </a:p>
          <a:p>
            <a:r>
              <a:rPr kumimoji="1" lang="ja-JP" altLang="en-US" dirty="0"/>
              <a:t>平均継続日数</a:t>
            </a:r>
            <a:endParaRPr kumimoji="1" lang="en-US" altLang="ja-JP" dirty="0"/>
          </a:p>
          <a:p>
            <a:r>
              <a:rPr kumimoji="1" lang="en-US" altLang="ja-JP" dirty="0">
                <a:solidFill>
                  <a:srgbClr val="FF0000"/>
                </a:solidFill>
              </a:rPr>
              <a:t>6.6</a:t>
            </a:r>
            <a:r>
              <a:rPr kumimoji="1" lang="ja-JP" altLang="en-US" dirty="0"/>
              <a:t>日</a:t>
            </a:r>
            <a:endParaRPr kumimoji="1" lang="en-US" altLang="ja-JP" dirty="0"/>
          </a:p>
          <a:p>
            <a:r>
              <a:rPr kumimoji="1" lang="ja-JP" altLang="en-US" dirty="0"/>
              <a:t>平均事例</a:t>
            </a:r>
            <a:endParaRPr kumimoji="1" lang="en-US" altLang="ja-JP" dirty="0"/>
          </a:p>
          <a:p>
            <a:r>
              <a:rPr kumimoji="1" lang="ja-JP" altLang="en-US" dirty="0"/>
              <a:t>降水量：</a:t>
            </a:r>
            <a:endParaRPr kumimoji="1" lang="en-US" altLang="ja-JP" dirty="0"/>
          </a:p>
          <a:p>
            <a:r>
              <a:rPr kumimoji="1" lang="en-US" altLang="ja-JP" dirty="0">
                <a:solidFill>
                  <a:srgbClr val="FF0000"/>
                </a:solidFill>
              </a:rPr>
              <a:t>105084.5</a:t>
            </a:r>
            <a:r>
              <a:rPr kumimoji="1" lang="en-US" altLang="ja-JP" dirty="0"/>
              <a:t>mm</a:t>
            </a:r>
          </a:p>
        </p:txBody>
      </p:sp>
      <p:sp>
        <p:nvSpPr>
          <p:cNvPr id="6" name="テキスト ボックス 5">
            <a:extLst>
              <a:ext uri="{FF2B5EF4-FFF2-40B4-BE49-F238E27FC236}">
                <a16:creationId xmlns:a16="http://schemas.microsoft.com/office/drawing/2014/main" id="{E28F4F5C-1CB0-24A8-0CFB-9E7502B0151A}"/>
              </a:ext>
            </a:extLst>
          </p:cNvPr>
          <p:cNvSpPr txBox="1"/>
          <p:nvPr/>
        </p:nvSpPr>
        <p:spPr>
          <a:xfrm>
            <a:off x="7216359" y="909394"/>
            <a:ext cx="1910441" cy="2215991"/>
          </a:xfrm>
          <a:prstGeom prst="rect">
            <a:avLst/>
          </a:prstGeom>
          <a:solidFill>
            <a:schemeClr val="accent6">
              <a:lumMod val="20000"/>
              <a:lumOff val="80000"/>
            </a:schemeClr>
          </a:solidFill>
        </p:spPr>
        <p:txBody>
          <a:bodyPr wrap="square" rtlCol="0">
            <a:spAutoFit/>
          </a:bodyPr>
          <a:lstStyle/>
          <a:p>
            <a:r>
              <a:rPr kumimoji="1" lang="ja-JP" altLang="en-US" dirty="0"/>
              <a:t>事例数</a:t>
            </a:r>
            <a:endParaRPr kumimoji="1" lang="en-US" altLang="ja-JP" dirty="0"/>
          </a:p>
          <a:p>
            <a:r>
              <a:rPr kumimoji="1" lang="en-US" altLang="ja-JP" dirty="0"/>
              <a:t>14</a:t>
            </a:r>
            <a:r>
              <a:rPr kumimoji="1" lang="ja-JP" altLang="en-US" dirty="0"/>
              <a:t>事例</a:t>
            </a:r>
            <a:endParaRPr kumimoji="1" lang="en-US" altLang="ja-JP" dirty="0"/>
          </a:p>
          <a:p>
            <a:r>
              <a:rPr kumimoji="1" lang="ja-JP" altLang="en-US" dirty="0"/>
              <a:t>平均継続日数</a:t>
            </a:r>
            <a:endParaRPr kumimoji="1" lang="en-US" altLang="ja-JP" dirty="0"/>
          </a:p>
          <a:p>
            <a:r>
              <a:rPr kumimoji="1" lang="en-US" altLang="ja-JP" sz="2400" b="1" dirty="0">
                <a:solidFill>
                  <a:srgbClr val="FF0000"/>
                </a:solidFill>
              </a:rPr>
              <a:t>7.1</a:t>
            </a:r>
            <a:r>
              <a:rPr kumimoji="1" lang="ja-JP" altLang="en-US" dirty="0"/>
              <a:t>日</a:t>
            </a:r>
            <a:endParaRPr kumimoji="1" lang="en-US" altLang="ja-JP" dirty="0"/>
          </a:p>
          <a:p>
            <a:r>
              <a:rPr kumimoji="1" lang="ja-JP" altLang="en-US" dirty="0"/>
              <a:t>平均事例</a:t>
            </a:r>
            <a:endParaRPr kumimoji="1" lang="en-US" altLang="ja-JP" dirty="0"/>
          </a:p>
          <a:p>
            <a:r>
              <a:rPr kumimoji="1" lang="ja-JP" altLang="en-US" dirty="0"/>
              <a:t>降水量</a:t>
            </a:r>
            <a:endParaRPr kumimoji="1" lang="en-US" altLang="ja-JP" dirty="0"/>
          </a:p>
          <a:p>
            <a:r>
              <a:rPr kumimoji="1" lang="en-US" altLang="ja-JP" sz="2400" b="1" dirty="0">
                <a:solidFill>
                  <a:srgbClr val="FF0000"/>
                </a:solidFill>
              </a:rPr>
              <a:t>111451.5</a:t>
            </a:r>
            <a:r>
              <a:rPr kumimoji="1" lang="en-US" altLang="ja-JP" dirty="0"/>
              <a:t>mm</a:t>
            </a:r>
          </a:p>
        </p:txBody>
      </p:sp>
      <p:pic>
        <p:nvPicPr>
          <p:cNvPr id="15" name="図 14">
            <a:extLst>
              <a:ext uri="{FF2B5EF4-FFF2-40B4-BE49-F238E27FC236}">
                <a16:creationId xmlns:a16="http://schemas.microsoft.com/office/drawing/2014/main" id="{89526B6A-506B-FB48-5A64-0B7BE5B12E78}"/>
              </a:ext>
            </a:extLst>
          </p:cNvPr>
          <p:cNvPicPr>
            <a:picLocks noChangeAspect="1"/>
          </p:cNvPicPr>
          <p:nvPr/>
        </p:nvPicPr>
        <p:blipFill rotWithShape="1">
          <a:blip r:embed="rId5">
            <a:extLst>
              <a:ext uri="{28A0092B-C50C-407E-A947-70E740481C1C}">
                <a14:useLocalDpi xmlns:a14="http://schemas.microsoft.com/office/drawing/2010/main" val="0"/>
              </a:ext>
            </a:extLst>
          </a:blip>
          <a:srcRect l="7137" t="45081" b="5836"/>
          <a:stretch/>
        </p:blipFill>
        <p:spPr>
          <a:xfrm>
            <a:off x="4477108" y="856166"/>
            <a:ext cx="2799992" cy="2599447"/>
          </a:xfrm>
          <a:prstGeom prst="rect">
            <a:avLst/>
          </a:prstGeom>
        </p:spPr>
      </p:pic>
      <p:sp>
        <p:nvSpPr>
          <p:cNvPr id="18" name="テキスト ボックス 17">
            <a:extLst>
              <a:ext uri="{FF2B5EF4-FFF2-40B4-BE49-F238E27FC236}">
                <a16:creationId xmlns:a16="http://schemas.microsoft.com/office/drawing/2014/main" id="{87D210DD-1C94-4CE6-83FC-894D69D964F2}"/>
              </a:ext>
            </a:extLst>
          </p:cNvPr>
          <p:cNvSpPr txBox="1"/>
          <p:nvPr/>
        </p:nvSpPr>
        <p:spPr>
          <a:xfrm>
            <a:off x="-1" y="3474948"/>
            <a:ext cx="4983043" cy="338554"/>
          </a:xfrm>
          <a:prstGeom prst="rect">
            <a:avLst/>
          </a:prstGeom>
          <a:noFill/>
        </p:spPr>
        <p:txBody>
          <a:bodyPr wrap="square" rtlCol="0">
            <a:spAutoFit/>
          </a:bodyPr>
          <a:lstStyle/>
          <a:p>
            <a:r>
              <a:rPr kumimoji="1" lang="ja-JP" altLang="en-US" sz="1600" b="1" dirty="0"/>
              <a:t>図①②③：パターン別合計降水量のアメダス分布</a:t>
            </a:r>
            <a:endParaRPr kumimoji="1" lang="en-US" altLang="ja-JP" sz="1600" b="1" dirty="0"/>
          </a:p>
        </p:txBody>
      </p:sp>
      <p:sp>
        <p:nvSpPr>
          <p:cNvPr id="19" name="楕円 18">
            <a:extLst>
              <a:ext uri="{FF2B5EF4-FFF2-40B4-BE49-F238E27FC236}">
                <a16:creationId xmlns:a16="http://schemas.microsoft.com/office/drawing/2014/main" id="{55892E49-7AFB-8BB2-B8BA-E201766C6C26}"/>
              </a:ext>
            </a:extLst>
          </p:cNvPr>
          <p:cNvSpPr/>
          <p:nvPr/>
        </p:nvSpPr>
        <p:spPr>
          <a:xfrm>
            <a:off x="548923" y="2485708"/>
            <a:ext cx="319088" cy="50497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254C42A3-228E-6E74-A76D-B081C0C10743}"/>
              </a:ext>
            </a:extLst>
          </p:cNvPr>
          <p:cNvSpPr/>
          <p:nvPr/>
        </p:nvSpPr>
        <p:spPr>
          <a:xfrm rot="3863554">
            <a:off x="5771468" y="2067233"/>
            <a:ext cx="344432" cy="7699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EFBAC24E-5757-A955-7B14-CCA884BE943C}"/>
              </a:ext>
            </a:extLst>
          </p:cNvPr>
          <p:cNvSpPr/>
          <p:nvPr/>
        </p:nvSpPr>
        <p:spPr>
          <a:xfrm>
            <a:off x="5067570" y="2600325"/>
            <a:ext cx="301484" cy="46434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楕円 23">
            <a:extLst>
              <a:ext uri="{FF2B5EF4-FFF2-40B4-BE49-F238E27FC236}">
                <a16:creationId xmlns:a16="http://schemas.microsoft.com/office/drawing/2014/main" id="{B43614B2-7654-5F4F-EE79-FFD1DEEFAF89}"/>
              </a:ext>
            </a:extLst>
          </p:cNvPr>
          <p:cNvSpPr/>
          <p:nvPr/>
        </p:nvSpPr>
        <p:spPr>
          <a:xfrm rot="19170800">
            <a:off x="1332089" y="2202044"/>
            <a:ext cx="230288" cy="30266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0AAB94E-E284-6051-2C38-3B29A022CC10}"/>
              </a:ext>
            </a:extLst>
          </p:cNvPr>
          <p:cNvSpPr txBox="1"/>
          <p:nvPr/>
        </p:nvSpPr>
        <p:spPr>
          <a:xfrm>
            <a:off x="1445895" y="2726975"/>
            <a:ext cx="1070326" cy="584775"/>
          </a:xfrm>
          <a:prstGeom prst="rect">
            <a:avLst/>
          </a:prstGeom>
          <a:noFill/>
        </p:spPr>
        <p:txBody>
          <a:bodyPr wrap="square" rtlCol="0">
            <a:spAutoFit/>
          </a:bodyPr>
          <a:lstStyle/>
          <a:p>
            <a:r>
              <a:rPr kumimoji="1" lang="ja-JP" altLang="en-US" sz="1600" b="1" dirty="0">
                <a:solidFill>
                  <a:schemeClr val="bg1"/>
                </a:solidFill>
              </a:rPr>
              <a:t>降水量の</a:t>
            </a:r>
            <a:endParaRPr kumimoji="1" lang="en-US" altLang="ja-JP" sz="1600" b="1" dirty="0">
              <a:solidFill>
                <a:schemeClr val="bg1"/>
              </a:solidFill>
            </a:endParaRPr>
          </a:p>
          <a:p>
            <a:r>
              <a:rPr kumimoji="1" lang="ja-JP" altLang="en-US" sz="1600" b="1" dirty="0">
                <a:solidFill>
                  <a:schemeClr val="bg1"/>
                </a:solidFill>
              </a:rPr>
              <a:t>多い場所</a:t>
            </a:r>
          </a:p>
        </p:txBody>
      </p:sp>
      <p:sp>
        <p:nvSpPr>
          <p:cNvPr id="27" name="テキスト ボックス 26">
            <a:extLst>
              <a:ext uri="{FF2B5EF4-FFF2-40B4-BE49-F238E27FC236}">
                <a16:creationId xmlns:a16="http://schemas.microsoft.com/office/drawing/2014/main" id="{C624A760-C91E-F69D-AB49-AF2BDA27E107}"/>
              </a:ext>
            </a:extLst>
          </p:cNvPr>
          <p:cNvSpPr txBox="1"/>
          <p:nvPr/>
        </p:nvSpPr>
        <p:spPr>
          <a:xfrm>
            <a:off x="5866605" y="2818387"/>
            <a:ext cx="1070326" cy="584775"/>
          </a:xfrm>
          <a:prstGeom prst="rect">
            <a:avLst/>
          </a:prstGeom>
          <a:noFill/>
        </p:spPr>
        <p:txBody>
          <a:bodyPr wrap="square" rtlCol="0">
            <a:spAutoFit/>
          </a:bodyPr>
          <a:lstStyle/>
          <a:p>
            <a:r>
              <a:rPr kumimoji="1" lang="ja-JP" altLang="en-US" sz="1600" b="1" dirty="0">
                <a:solidFill>
                  <a:schemeClr val="bg1"/>
                </a:solidFill>
              </a:rPr>
              <a:t>降水量の</a:t>
            </a:r>
            <a:endParaRPr kumimoji="1" lang="en-US" altLang="ja-JP" sz="1600" b="1" dirty="0">
              <a:solidFill>
                <a:schemeClr val="bg1"/>
              </a:solidFill>
            </a:endParaRPr>
          </a:p>
          <a:p>
            <a:r>
              <a:rPr kumimoji="1" lang="ja-JP" altLang="en-US" sz="1600" b="1" dirty="0">
                <a:solidFill>
                  <a:schemeClr val="bg1"/>
                </a:solidFill>
              </a:rPr>
              <a:t>多い場所</a:t>
            </a:r>
          </a:p>
        </p:txBody>
      </p:sp>
      <p:cxnSp>
        <p:nvCxnSpPr>
          <p:cNvPr id="31" name="直線矢印コネクタ 30">
            <a:extLst>
              <a:ext uri="{FF2B5EF4-FFF2-40B4-BE49-F238E27FC236}">
                <a16:creationId xmlns:a16="http://schemas.microsoft.com/office/drawing/2014/main" id="{E586831E-142C-E8C4-9DB1-60ED5B887704}"/>
              </a:ext>
            </a:extLst>
          </p:cNvPr>
          <p:cNvCxnSpPr>
            <a:cxnSpLocks/>
          </p:cNvCxnSpPr>
          <p:nvPr/>
        </p:nvCxnSpPr>
        <p:spPr>
          <a:xfrm flipH="1" flipV="1">
            <a:off x="914980" y="2858737"/>
            <a:ext cx="501954" cy="152793"/>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02FB30AE-1AA5-068F-97AC-2038AB7184E4}"/>
              </a:ext>
            </a:extLst>
          </p:cNvPr>
          <p:cNvCxnSpPr>
            <a:cxnSpLocks/>
          </p:cNvCxnSpPr>
          <p:nvPr/>
        </p:nvCxnSpPr>
        <p:spPr>
          <a:xfrm flipH="1" flipV="1">
            <a:off x="1503235" y="2532298"/>
            <a:ext cx="75535" cy="20430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86E92B07-69E1-891B-6F30-CA5F925C95EE}"/>
              </a:ext>
            </a:extLst>
          </p:cNvPr>
          <p:cNvCxnSpPr>
            <a:cxnSpLocks/>
          </p:cNvCxnSpPr>
          <p:nvPr/>
        </p:nvCxnSpPr>
        <p:spPr>
          <a:xfrm flipH="1" flipV="1">
            <a:off x="5991225" y="2657242"/>
            <a:ext cx="70908" cy="1887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DE2AD73D-C986-33E3-0DA7-28747809D3EB}"/>
              </a:ext>
            </a:extLst>
          </p:cNvPr>
          <p:cNvCxnSpPr>
            <a:cxnSpLocks/>
            <a:stCxn id="27" idx="1"/>
          </p:cNvCxnSpPr>
          <p:nvPr/>
        </p:nvCxnSpPr>
        <p:spPr>
          <a:xfrm flipH="1" flipV="1">
            <a:off x="5297234" y="2921980"/>
            <a:ext cx="569371" cy="18879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A91193F-C40E-E399-976C-5E5C5DD8C99E}"/>
              </a:ext>
            </a:extLst>
          </p:cNvPr>
          <p:cNvSpPr txBox="1"/>
          <p:nvPr/>
        </p:nvSpPr>
        <p:spPr>
          <a:xfrm>
            <a:off x="1433040" y="6151391"/>
            <a:ext cx="1070326" cy="584775"/>
          </a:xfrm>
          <a:prstGeom prst="rect">
            <a:avLst/>
          </a:prstGeom>
          <a:noFill/>
        </p:spPr>
        <p:txBody>
          <a:bodyPr wrap="square" rtlCol="0">
            <a:spAutoFit/>
          </a:bodyPr>
          <a:lstStyle/>
          <a:p>
            <a:r>
              <a:rPr kumimoji="1" lang="ja-JP" altLang="en-US" sz="1600" b="1" dirty="0">
                <a:solidFill>
                  <a:schemeClr val="bg1"/>
                </a:solidFill>
              </a:rPr>
              <a:t>降水量の</a:t>
            </a:r>
            <a:endParaRPr kumimoji="1" lang="en-US" altLang="ja-JP" sz="1600" b="1" dirty="0">
              <a:solidFill>
                <a:schemeClr val="bg1"/>
              </a:solidFill>
            </a:endParaRPr>
          </a:p>
          <a:p>
            <a:r>
              <a:rPr kumimoji="1" lang="ja-JP" altLang="en-US" sz="1600" b="1" dirty="0">
                <a:solidFill>
                  <a:schemeClr val="bg1"/>
                </a:solidFill>
              </a:rPr>
              <a:t>多い場所</a:t>
            </a:r>
          </a:p>
        </p:txBody>
      </p:sp>
      <p:sp>
        <p:nvSpPr>
          <p:cNvPr id="7" name="楕円 6">
            <a:extLst>
              <a:ext uri="{FF2B5EF4-FFF2-40B4-BE49-F238E27FC236}">
                <a16:creationId xmlns:a16="http://schemas.microsoft.com/office/drawing/2014/main" id="{F31C79B8-BC02-5EB4-F1D6-798FCE432DD2}"/>
              </a:ext>
            </a:extLst>
          </p:cNvPr>
          <p:cNvSpPr/>
          <p:nvPr/>
        </p:nvSpPr>
        <p:spPr>
          <a:xfrm rot="4736601">
            <a:off x="954603" y="5775128"/>
            <a:ext cx="266340" cy="48049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6DADDC2F-8806-1BDE-003A-13C7D6EF3901}"/>
              </a:ext>
            </a:extLst>
          </p:cNvPr>
          <p:cNvSpPr/>
          <p:nvPr/>
        </p:nvSpPr>
        <p:spPr>
          <a:xfrm rot="7833662">
            <a:off x="1280498" y="5592801"/>
            <a:ext cx="254484" cy="33917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0D46CF34-5CF6-7A03-ACC1-1D92CE3F5A58}"/>
              </a:ext>
            </a:extLst>
          </p:cNvPr>
          <p:cNvCxnSpPr>
            <a:cxnSpLocks/>
            <a:stCxn id="2" idx="1"/>
          </p:cNvCxnSpPr>
          <p:nvPr/>
        </p:nvCxnSpPr>
        <p:spPr>
          <a:xfrm flipH="1" flipV="1">
            <a:off x="1150760" y="6148310"/>
            <a:ext cx="282280" cy="2954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635B4EBD-AC34-DEBE-7CB8-5CAFB5B53DDE}"/>
              </a:ext>
            </a:extLst>
          </p:cNvPr>
          <p:cNvCxnSpPr>
            <a:cxnSpLocks/>
          </p:cNvCxnSpPr>
          <p:nvPr/>
        </p:nvCxnSpPr>
        <p:spPr>
          <a:xfrm flipH="1" flipV="1">
            <a:off x="1577480" y="5899390"/>
            <a:ext cx="164925" cy="29275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9261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比較②　広域短期間豪雨と比較　　持続する原因とは？　</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11</a:t>
            </a:fld>
            <a:r>
              <a:rPr lang="en-US" altLang="ja-JP" dirty="0"/>
              <a:t> /14</a:t>
            </a:r>
            <a:endParaRPr lang="ja-JP" altLang="en-US" dirty="0"/>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sp>
        <p:nvSpPr>
          <p:cNvPr id="2" name="テキスト ボックス 1">
            <a:extLst>
              <a:ext uri="{FF2B5EF4-FFF2-40B4-BE49-F238E27FC236}">
                <a16:creationId xmlns:a16="http://schemas.microsoft.com/office/drawing/2014/main" id="{6D5B9F02-B8B4-DBAD-A784-3F81FDFA8750}"/>
              </a:ext>
            </a:extLst>
          </p:cNvPr>
          <p:cNvSpPr txBox="1"/>
          <p:nvPr/>
        </p:nvSpPr>
        <p:spPr>
          <a:xfrm>
            <a:off x="0" y="551774"/>
            <a:ext cx="9147319" cy="1000274"/>
          </a:xfrm>
          <a:prstGeom prst="rect">
            <a:avLst/>
          </a:prstGeom>
          <a:noFill/>
        </p:spPr>
        <p:txBody>
          <a:bodyPr wrap="square" rtlCol="0">
            <a:spAutoFit/>
          </a:bodyPr>
          <a:lstStyle/>
          <a:p>
            <a:r>
              <a:rPr kumimoji="1" lang="en-US" altLang="ja-JP" dirty="0"/>
              <a:t>【</a:t>
            </a:r>
            <a:r>
              <a:rPr kumimoji="1" lang="ja-JP" altLang="en-US" b="1" dirty="0"/>
              <a:t>広域短期間豪雨</a:t>
            </a:r>
            <a:r>
              <a:rPr kumimoji="1" lang="ja-JP" altLang="en-US" dirty="0"/>
              <a:t>の抽出の条件</a:t>
            </a:r>
            <a:r>
              <a:rPr kumimoji="1" lang="en-US" altLang="ja-JP" dirty="0"/>
              <a:t>】</a:t>
            </a:r>
          </a:p>
          <a:p>
            <a:r>
              <a:rPr kumimoji="1" lang="ja-JP" altLang="en-US" dirty="0"/>
              <a:t>・広域降雨日，</a:t>
            </a:r>
            <a:r>
              <a:rPr kumimoji="1" lang="en-US" altLang="ja-JP" dirty="0"/>
              <a:t>1</a:t>
            </a:r>
            <a:r>
              <a:rPr kumimoji="1" lang="ja-JP" altLang="en-US" dirty="0"/>
              <a:t>万</a:t>
            </a:r>
            <a:r>
              <a:rPr kumimoji="1" lang="en-US" altLang="ja-JP" dirty="0"/>
              <a:t>mm</a:t>
            </a:r>
            <a:r>
              <a:rPr kumimoji="1" lang="ja-JP" altLang="en-US" dirty="0"/>
              <a:t>以上，</a:t>
            </a:r>
            <a:r>
              <a:rPr kumimoji="1" lang="en-US" altLang="ja-JP" sz="2000" b="1" dirty="0"/>
              <a:t>1</a:t>
            </a:r>
            <a:r>
              <a:rPr kumimoji="1" lang="ja-JP" altLang="en-US" sz="2000" b="1" dirty="0"/>
              <a:t>日</a:t>
            </a:r>
            <a:r>
              <a:rPr kumimoji="1" lang="ja-JP" altLang="en-US" dirty="0"/>
              <a:t>のみ，</a:t>
            </a:r>
            <a:r>
              <a:rPr kumimoji="1" lang="ja-JP" altLang="en-US" sz="2000" b="1" dirty="0"/>
              <a:t>梅雨前線</a:t>
            </a:r>
            <a:r>
              <a:rPr kumimoji="1" lang="ja-JP" altLang="en-US" dirty="0"/>
              <a:t>要因，</a:t>
            </a:r>
            <a:r>
              <a:rPr kumimoji="1" lang="ja-JP" altLang="en-US" sz="2000" b="1" dirty="0"/>
              <a:t>前後</a:t>
            </a:r>
            <a:r>
              <a:rPr kumimoji="1" lang="en-US" altLang="ja-JP" sz="2000" b="1" dirty="0"/>
              <a:t>2</a:t>
            </a:r>
            <a:r>
              <a:rPr kumimoji="1" lang="ja-JP" altLang="en-US" sz="2000" b="1" dirty="0"/>
              <a:t>日広域降雨日がない</a:t>
            </a:r>
            <a:endParaRPr kumimoji="1" lang="en-US" altLang="ja-JP" sz="2000" b="1" dirty="0"/>
          </a:p>
          <a:p>
            <a:r>
              <a:rPr kumimoji="1" lang="ja-JP" altLang="en-US" sz="2000" b="1" dirty="0"/>
              <a:t>→１０／１５事例</a:t>
            </a:r>
            <a:r>
              <a:rPr kumimoji="1" lang="ja-JP" altLang="en-US" sz="2000" dirty="0"/>
              <a:t>が</a:t>
            </a:r>
            <a:r>
              <a:rPr kumimoji="1" lang="ja-JP" altLang="en-US" sz="2000" b="1" dirty="0"/>
              <a:t>東谷型</a:t>
            </a:r>
            <a:r>
              <a:rPr kumimoji="1" lang="ja-JP" altLang="en-US" sz="2000" dirty="0"/>
              <a:t>，長期間事例のなかでも東谷型と比較する．</a:t>
            </a:r>
            <a:endParaRPr kumimoji="1" lang="en-US" altLang="ja-JP" dirty="0"/>
          </a:p>
          <a:p>
            <a:endParaRPr kumimoji="1" lang="en-US" altLang="ja-JP" sz="100" dirty="0"/>
          </a:p>
        </p:txBody>
      </p:sp>
      <p:sp>
        <p:nvSpPr>
          <p:cNvPr id="15" name="テキスト ボックス 14">
            <a:extLst>
              <a:ext uri="{FF2B5EF4-FFF2-40B4-BE49-F238E27FC236}">
                <a16:creationId xmlns:a16="http://schemas.microsoft.com/office/drawing/2014/main" id="{FCBB5857-A5C7-1116-6D96-AB8AB4D7CA0D}"/>
              </a:ext>
            </a:extLst>
          </p:cNvPr>
          <p:cNvSpPr txBox="1"/>
          <p:nvPr/>
        </p:nvSpPr>
        <p:spPr>
          <a:xfrm>
            <a:off x="4477629" y="1835568"/>
            <a:ext cx="4217051" cy="1754326"/>
          </a:xfrm>
          <a:prstGeom prst="rect">
            <a:avLst/>
          </a:prstGeom>
          <a:noFill/>
        </p:spPr>
        <p:txBody>
          <a:bodyPr wrap="square" rtlCol="0">
            <a:spAutoFit/>
          </a:bodyPr>
          <a:lstStyle/>
          <a:p>
            <a:r>
              <a:rPr kumimoji="1" lang="ja-JP" altLang="en-US" sz="2000" dirty="0"/>
              <a:t>図：</a:t>
            </a:r>
            <a:r>
              <a:rPr kumimoji="1" lang="en-US" altLang="ja-JP" sz="2000" dirty="0"/>
              <a:t>500hPa</a:t>
            </a:r>
            <a:r>
              <a:rPr kumimoji="1" lang="ja-JP" altLang="en-US" sz="2000" dirty="0"/>
              <a:t>ジオポテンシャル高度</a:t>
            </a:r>
            <a:endParaRPr kumimoji="1" lang="en-US" altLang="ja-JP" sz="2000" dirty="0"/>
          </a:p>
          <a:p>
            <a:r>
              <a:rPr kumimoji="1" lang="ja-JP" altLang="en-US" sz="2400" b="1" dirty="0"/>
              <a:t>上</a:t>
            </a:r>
            <a:r>
              <a:rPr kumimoji="1" lang="en-US" altLang="ja-JP" sz="2400" b="1" dirty="0"/>
              <a:t>:</a:t>
            </a:r>
            <a:r>
              <a:rPr kumimoji="1" lang="ja-JP" altLang="en-US" sz="2400" b="1" dirty="0"/>
              <a:t>短期間発生日のみ </a:t>
            </a:r>
            <a:endParaRPr kumimoji="1" lang="en-US" altLang="ja-JP" sz="2400" b="1" dirty="0"/>
          </a:p>
          <a:p>
            <a:r>
              <a:rPr kumimoji="1" lang="ja-JP" altLang="en-US" sz="2400" b="1" dirty="0"/>
              <a:t>下</a:t>
            </a:r>
            <a:r>
              <a:rPr kumimoji="1" lang="en-US" altLang="ja-JP" sz="2400" b="1" dirty="0"/>
              <a:t>:</a:t>
            </a:r>
            <a:r>
              <a:rPr kumimoji="1" lang="ja-JP" altLang="en-US" sz="2400" b="1" dirty="0"/>
              <a:t>長期間発生日のみ</a:t>
            </a:r>
            <a:endParaRPr kumimoji="1" lang="en-US" altLang="ja-JP" sz="2000" b="1" dirty="0"/>
          </a:p>
          <a:p>
            <a:r>
              <a:rPr kumimoji="1" lang="ja-JP" altLang="en-US" sz="2000" dirty="0"/>
              <a:t>線</a:t>
            </a:r>
            <a:r>
              <a:rPr kumimoji="1" lang="en-US" altLang="ja-JP" sz="2000" dirty="0"/>
              <a:t>:</a:t>
            </a:r>
            <a:r>
              <a:rPr kumimoji="1" lang="ja-JP" altLang="en-US" sz="2000" dirty="0"/>
              <a:t>事例平均</a:t>
            </a:r>
            <a:r>
              <a:rPr kumimoji="1" lang="en-US" altLang="ja-JP" sz="2000" dirty="0"/>
              <a:t>(m),</a:t>
            </a:r>
            <a:r>
              <a:rPr kumimoji="1" lang="ja-JP" altLang="en-US" sz="2000" dirty="0"/>
              <a:t>陰影</a:t>
            </a:r>
            <a:r>
              <a:rPr kumimoji="1" lang="en-US" altLang="ja-JP" sz="2000" dirty="0"/>
              <a:t>:</a:t>
            </a:r>
            <a:r>
              <a:rPr kumimoji="1" lang="ja-JP" altLang="en-US" sz="2000" dirty="0"/>
              <a:t>偏差</a:t>
            </a:r>
            <a:r>
              <a:rPr kumimoji="1" lang="en-US" altLang="ja-JP" sz="2000" dirty="0"/>
              <a:t>(m),</a:t>
            </a:r>
          </a:p>
          <a:p>
            <a:r>
              <a:rPr kumimoji="1" lang="ja-JP" altLang="en-US" sz="2000" dirty="0"/>
              <a:t>点</a:t>
            </a:r>
            <a:r>
              <a:rPr kumimoji="1" lang="en-US" altLang="ja-JP" sz="2000" dirty="0"/>
              <a:t>:</a:t>
            </a:r>
            <a:r>
              <a:rPr kumimoji="1" lang="ja-JP" altLang="en-US" sz="2000" dirty="0"/>
              <a:t>信頼係数</a:t>
            </a:r>
            <a:r>
              <a:rPr kumimoji="1" lang="en-US" altLang="ja-JP" sz="2000" dirty="0"/>
              <a:t>90</a:t>
            </a:r>
            <a:r>
              <a:rPr kumimoji="1" lang="ja-JP" altLang="en-US" sz="2000" dirty="0"/>
              <a:t>％以上</a:t>
            </a:r>
            <a:endParaRPr kumimoji="1" lang="en-US" altLang="ja-JP" sz="2000" dirty="0"/>
          </a:p>
        </p:txBody>
      </p:sp>
      <p:pic>
        <p:nvPicPr>
          <p:cNvPr id="18" name="図 17">
            <a:extLst>
              <a:ext uri="{FF2B5EF4-FFF2-40B4-BE49-F238E27FC236}">
                <a16:creationId xmlns:a16="http://schemas.microsoft.com/office/drawing/2014/main" id="{7D84A260-B1A2-2C0C-4410-22260AA1FDE6}"/>
              </a:ext>
            </a:extLst>
          </p:cNvPr>
          <p:cNvPicPr>
            <a:picLocks noChangeAspect="1"/>
          </p:cNvPicPr>
          <p:nvPr/>
        </p:nvPicPr>
        <p:blipFill rotWithShape="1">
          <a:blip r:embed="rId3">
            <a:extLst>
              <a:ext uri="{28A0092B-C50C-407E-A947-70E740481C1C}">
                <a14:useLocalDpi xmlns:a14="http://schemas.microsoft.com/office/drawing/2010/main" val="0"/>
              </a:ext>
            </a:extLst>
          </a:blip>
          <a:srcRect t="-256" b="-1311"/>
          <a:stretch/>
        </p:blipFill>
        <p:spPr>
          <a:xfrm>
            <a:off x="313119" y="1516264"/>
            <a:ext cx="3851391" cy="2629005"/>
          </a:xfrm>
          <a:prstGeom prst="rect">
            <a:avLst/>
          </a:prstGeom>
        </p:spPr>
      </p:pic>
      <p:pic>
        <p:nvPicPr>
          <p:cNvPr id="7" name="図 6">
            <a:extLst>
              <a:ext uri="{FF2B5EF4-FFF2-40B4-BE49-F238E27FC236}">
                <a16:creationId xmlns:a16="http://schemas.microsoft.com/office/drawing/2014/main" id="{F098F70B-83E9-FF6C-F681-86C1D2E5FF8C}"/>
              </a:ext>
            </a:extLst>
          </p:cNvPr>
          <p:cNvPicPr>
            <a:picLocks noChangeAspect="1"/>
          </p:cNvPicPr>
          <p:nvPr/>
        </p:nvPicPr>
        <p:blipFill rotWithShape="1">
          <a:blip r:embed="rId4">
            <a:extLst>
              <a:ext uri="{28A0092B-C50C-407E-A947-70E740481C1C}">
                <a14:useLocalDpi xmlns:a14="http://schemas.microsoft.com/office/drawing/2010/main" val="0"/>
              </a:ext>
            </a:extLst>
          </a:blip>
          <a:srcRect l="-209" t="70" r="209" b="-3035"/>
          <a:stretch/>
        </p:blipFill>
        <p:spPr>
          <a:xfrm>
            <a:off x="313119" y="4198431"/>
            <a:ext cx="3851390" cy="2714053"/>
          </a:xfrm>
          <a:prstGeom prst="rect">
            <a:avLst/>
          </a:prstGeom>
        </p:spPr>
      </p:pic>
      <p:sp>
        <p:nvSpPr>
          <p:cNvPr id="11" name="テキスト ボックス 10">
            <a:extLst>
              <a:ext uri="{FF2B5EF4-FFF2-40B4-BE49-F238E27FC236}">
                <a16:creationId xmlns:a16="http://schemas.microsoft.com/office/drawing/2014/main" id="{9845D13B-A1FD-F932-C65D-356B9E1D235E}"/>
              </a:ext>
            </a:extLst>
          </p:cNvPr>
          <p:cNvSpPr txBox="1"/>
          <p:nvPr/>
        </p:nvSpPr>
        <p:spPr>
          <a:xfrm>
            <a:off x="4266248" y="4575575"/>
            <a:ext cx="4949997" cy="1569660"/>
          </a:xfrm>
          <a:prstGeom prst="rect">
            <a:avLst/>
          </a:prstGeom>
          <a:noFill/>
        </p:spPr>
        <p:txBody>
          <a:bodyPr wrap="square" rtlCol="0">
            <a:spAutoFit/>
          </a:bodyPr>
          <a:lstStyle/>
          <a:p>
            <a:r>
              <a:rPr kumimoji="1" lang="ja-JP" altLang="en-US" sz="2400" dirty="0"/>
              <a:t>→この大気場が持続するかで継続</a:t>
            </a:r>
            <a:endParaRPr kumimoji="1" lang="en-US" altLang="ja-JP" sz="2400" dirty="0"/>
          </a:p>
          <a:p>
            <a:r>
              <a:rPr kumimoji="1" lang="ja-JP" altLang="en-US" sz="2400" dirty="0"/>
              <a:t>　期間に違いが出る？</a:t>
            </a:r>
            <a:endParaRPr kumimoji="1" lang="en-US" altLang="ja-JP" sz="2400" dirty="0"/>
          </a:p>
          <a:p>
            <a:r>
              <a:rPr kumimoji="1" lang="ja-JP" altLang="en-US" sz="2400" dirty="0"/>
              <a:t>→発生日～</a:t>
            </a:r>
            <a:r>
              <a:rPr kumimoji="1" lang="en-US" altLang="ja-JP" sz="2400" dirty="0"/>
              <a:t>3</a:t>
            </a:r>
            <a:r>
              <a:rPr kumimoji="1" lang="ja-JP" altLang="en-US" sz="2400" dirty="0"/>
              <a:t>日目までの平均大気場　</a:t>
            </a:r>
            <a:endParaRPr kumimoji="1" lang="en-US" altLang="ja-JP" sz="2400" dirty="0"/>
          </a:p>
          <a:p>
            <a:r>
              <a:rPr kumimoji="1" lang="ja-JP" altLang="en-US" sz="2400" dirty="0"/>
              <a:t>　で合成図解析して比較</a:t>
            </a:r>
            <a:endParaRPr kumimoji="1" lang="en-US" altLang="ja-JP" sz="2400" dirty="0"/>
          </a:p>
        </p:txBody>
      </p:sp>
    </p:spTree>
    <p:extLst>
      <p:ext uri="{BB962C8B-B14F-4D97-AF65-F5344CB8AC3E}">
        <p14:creationId xmlns:p14="http://schemas.microsoft.com/office/powerpoint/2010/main" val="412573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比較②　広域短期間豪雨と比較　　持続する原因とは？　</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12</a:t>
            </a:fld>
            <a:r>
              <a:rPr lang="en-US" altLang="ja-JP" dirty="0"/>
              <a:t> /14</a:t>
            </a:r>
            <a:endParaRPr lang="ja-JP" altLang="en-US" dirty="0"/>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sp>
        <p:nvSpPr>
          <p:cNvPr id="42" name="テキスト ボックス 41">
            <a:extLst>
              <a:ext uri="{FF2B5EF4-FFF2-40B4-BE49-F238E27FC236}">
                <a16:creationId xmlns:a16="http://schemas.microsoft.com/office/drawing/2014/main" id="{3D317308-5B76-92A4-C1D2-497176DDA485}"/>
              </a:ext>
            </a:extLst>
          </p:cNvPr>
          <p:cNvSpPr txBox="1"/>
          <p:nvPr/>
        </p:nvSpPr>
        <p:spPr>
          <a:xfrm>
            <a:off x="-99016" y="5613424"/>
            <a:ext cx="4286927" cy="1323439"/>
          </a:xfrm>
          <a:prstGeom prst="rect">
            <a:avLst/>
          </a:prstGeom>
          <a:noFill/>
        </p:spPr>
        <p:txBody>
          <a:bodyPr wrap="square" rtlCol="0">
            <a:spAutoFit/>
          </a:bodyPr>
          <a:lstStyle/>
          <a:p>
            <a:r>
              <a:rPr kumimoji="1" lang="ja-JP" altLang="en-US" sz="2000" b="1" dirty="0"/>
              <a:t>・偏西風蛇行</a:t>
            </a:r>
            <a:r>
              <a:rPr kumimoji="1" lang="ja-JP" altLang="en-US" sz="1600" dirty="0"/>
              <a:t>による</a:t>
            </a:r>
            <a:r>
              <a:rPr kumimoji="1" lang="ja-JP" altLang="en-US" sz="2000" b="1" dirty="0">
                <a:solidFill>
                  <a:schemeClr val="accent2"/>
                </a:solidFill>
              </a:rPr>
              <a:t>温度移流</a:t>
            </a:r>
            <a:endParaRPr kumimoji="1" lang="en-US" altLang="ja-JP" sz="2000" b="1" dirty="0">
              <a:solidFill>
                <a:schemeClr val="accent2"/>
              </a:solidFill>
            </a:endParaRPr>
          </a:p>
          <a:p>
            <a:r>
              <a:rPr kumimoji="1" lang="ja-JP" altLang="en-US" sz="2000" b="1" dirty="0"/>
              <a:t>・太平洋高気圧</a:t>
            </a:r>
            <a:r>
              <a:rPr kumimoji="1" lang="ja-JP" altLang="en-US" sz="1600" b="1" dirty="0"/>
              <a:t>の</a:t>
            </a:r>
            <a:r>
              <a:rPr kumimoji="1" lang="ja-JP" altLang="en-US" sz="2000" b="1" dirty="0"/>
              <a:t>張り出し</a:t>
            </a:r>
            <a:r>
              <a:rPr kumimoji="1" lang="ja-JP" altLang="en-US" sz="1600" dirty="0"/>
              <a:t>による</a:t>
            </a:r>
            <a:endParaRPr kumimoji="1" lang="en-US" altLang="ja-JP" sz="1600" dirty="0"/>
          </a:p>
          <a:p>
            <a:r>
              <a:rPr kumimoji="1" lang="ja-JP" altLang="en-US" sz="2000" b="1" dirty="0">
                <a:solidFill>
                  <a:schemeClr val="accent5"/>
                </a:solidFill>
              </a:rPr>
              <a:t>　水蒸気供給</a:t>
            </a:r>
            <a:endParaRPr kumimoji="1" lang="en-US" altLang="ja-JP" sz="2000" b="1" dirty="0">
              <a:solidFill>
                <a:schemeClr val="accent5"/>
              </a:solidFill>
            </a:endParaRPr>
          </a:p>
          <a:p>
            <a:r>
              <a:rPr kumimoji="1" lang="ja-JP" altLang="en-US" sz="2000" b="1" dirty="0"/>
              <a:t>→相当温位勾配増加，対流強化へ</a:t>
            </a:r>
            <a:r>
              <a:rPr kumimoji="1" lang="ja-JP" altLang="en-US" sz="2000" b="1" dirty="0">
                <a:solidFill>
                  <a:schemeClr val="accent5"/>
                </a:solidFill>
              </a:rPr>
              <a:t>　</a:t>
            </a:r>
            <a:endParaRPr kumimoji="1" lang="en-US" altLang="ja-JP" b="1" dirty="0">
              <a:solidFill>
                <a:schemeClr val="accent6"/>
              </a:solidFill>
            </a:endParaRPr>
          </a:p>
        </p:txBody>
      </p:sp>
      <p:sp>
        <p:nvSpPr>
          <p:cNvPr id="17" name="テキスト ボックス 16">
            <a:extLst>
              <a:ext uri="{FF2B5EF4-FFF2-40B4-BE49-F238E27FC236}">
                <a16:creationId xmlns:a16="http://schemas.microsoft.com/office/drawing/2014/main" id="{9C9E4AB6-7E14-0DE9-1AEB-2D7360F1EABB}"/>
              </a:ext>
            </a:extLst>
          </p:cNvPr>
          <p:cNvSpPr txBox="1"/>
          <p:nvPr/>
        </p:nvSpPr>
        <p:spPr>
          <a:xfrm>
            <a:off x="4071742" y="5509857"/>
            <a:ext cx="5663481" cy="1508105"/>
          </a:xfrm>
          <a:prstGeom prst="rect">
            <a:avLst/>
          </a:prstGeom>
          <a:noFill/>
        </p:spPr>
        <p:txBody>
          <a:bodyPr wrap="square" rtlCol="0">
            <a:spAutoFit/>
          </a:bodyPr>
          <a:lstStyle/>
          <a:p>
            <a:r>
              <a:rPr kumimoji="1" lang="ja-JP" altLang="en-US" sz="2800" b="1" dirty="0">
                <a:solidFill>
                  <a:srgbClr val="FF0000"/>
                </a:solidFill>
              </a:rPr>
              <a:t>有意性のある領域に差</a:t>
            </a:r>
            <a:endParaRPr kumimoji="1" lang="en-US" altLang="ja-JP" sz="2800" b="1" dirty="0">
              <a:solidFill>
                <a:srgbClr val="FF0000"/>
              </a:solidFill>
            </a:endParaRPr>
          </a:p>
          <a:p>
            <a:r>
              <a:rPr kumimoji="1" lang="ja-JP" altLang="en-US" sz="2800" b="1" dirty="0"/>
              <a:t>→長期間ほど上空の</a:t>
            </a:r>
            <a:r>
              <a:rPr kumimoji="1" lang="ja-JP" altLang="en-US" sz="2800" b="1" dirty="0">
                <a:solidFill>
                  <a:srgbClr val="FF0000"/>
                </a:solidFill>
              </a:rPr>
              <a:t>大気場持続</a:t>
            </a:r>
            <a:endParaRPr kumimoji="1" lang="en-US" altLang="ja-JP" sz="2800" b="1" dirty="0">
              <a:solidFill>
                <a:srgbClr val="FF0000"/>
              </a:solidFill>
            </a:endParaRPr>
          </a:p>
          <a:p>
            <a:r>
              <a:rPr kumimoji="1" lang="ja-JP" altLang="en-US" sz="2800" b="1" dirty="0"/>
              <a:t>→</a:t>
            </a:r>
            <a:r>
              <a:rPr kumimoji="1" lang="ja-JP" altLang="en-US" sz="3600" b="1" dirty="0">
                <a:solidFill>
                  <a:schemeClr val="accent6"/>
                </a:solidFill>
              </a:rPr>
              <a:t>長期化</a:t>
            </a:r>
            <a:r>
              <a:rPr kumimoji="1" lang="ja-JP" altLang="en-US" sz="2800" dirty="0"/>
              <a:t>に影響</a:t>
            </a:r>
          </a:p>
        </p:txBody>
      </p:sp>
      <p:sp>
        <p:nvSpPr>
          <p:cNvPr id="19" name="矢印: 右 18">
            <a:extLst>
              <a:ext uri="{FF2B5EF4-FFF2-40B4-BE49-F238E27FC236}">
                <a16:creationId xmlns:a16="http://schemas.microsoft.com/office/drawing/2014/main" id="{D46802B6-96B6-8AFF-B70B-0F22DC319201}"/>
              </a:ext>
            </a:extLst>
          </p:cNvPr>
          <p:cNvSpPr/>
          <p:nvPr/>
        </p:nvSpPr>
        <p:spPr>
          <a:xfrm>
            <a:off x="3739464" y="6063902"/>
            <a:ext cx="315909" cy="2761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図 13">
            <a:extLst>
              <a:ext uri="{FF2B5EF4-FFF2-40B4-BE49-F238E27FC236}">
                <a16:creationId xmlns:a16="http://schemas.microsoft.com/office/drawing/2014/main" id="{FB4CEFFD-6EA7-D4F3-6E34-0806AAAB259A}"/>
              </a:ext>
            </a:extLst>
          </p:cNvPr>
          <p:cNvGrpSpPr/>
          <p:nvPr/>
        </p:nvGrpSpPr>
        <p:grpSpPr>
          <a:xfrm>
            <a:off x="23751" y="771421"/>
            <a:ext cx="9120249" cy="4490373"/>
            <a:chOff x="-1604104" y="1440377"/>
            <a:chExt cx="16184804" cy="4490373"/>
          </a:xfrm>
        </p:grpSpPr>
        <p:pic>
          <p:nvPicPr>
            <p:cNvPr id="6" name="図 5">
              <a:extLst>
                <a:ext uri="{FF2B5EF4-FFF2-40B4-BE49-F238E27FC236}">
                  <a16:creationId xmlns:a16="http://schemas.microsoft.com/office/drawing/2014/main" id="{820415BE-B2A9-F784-F4C5-A16B76AA1AF9}"/>
                </a:ext>
              </a:extLst>
            </p:cNvPr>
            <p:cNvPicPr>
              <a:picLocks noChangeAspect="1"/>
            </p:cNvPicPr>
            <p:nvPr/>
          </p:nvPicPr>
          <p:blipFill>
            <a:blip r:embed="rId3"/>
            <a:stretch>
              <a:fillRect/>
            </a:stretch>
          </p:blipFill>
          <p:spPr>
            <a:xfrm>
              <a:off x="-1604104" y="1440377"/>
              <a:ext cx="4050060" cy="2272402"/>
            </a:xfrm>
            <a:custGeom>
              <a:avLst/>
              <a:gdLst>
                <a:gd name="connsiteX0" fmla="*/ -107 w 4050060"/>
                <a:gd name="connsiteY0" fmla="*/ -5 h 2213440"/>
                <a:gd name="connsiteX1" fmla="*/ 4049954 w 4050060"/>
                <a:gd name="connsiteY1" fmla="*/ -5 h 2213440"/>
                <a:gd name="connsiteX2" fmla="*/ 4049954 w 4050060"/>
                <a:gd name="connsiteY2" fmla="*/ 2213435 h 2213440"/>
                <a:gd name="connsiteX3" fmla="*/ -107 w 4050060"/>
                <a:gd name="connsiteY3" fmla="*/ 2213435 h 2213440"/>
              </a:gdLst>
              <a:ahLst/>
              <a:cxnLst>
                <a:cxn ang="0">
                  <a:pos x="connsiteX0" y="connsiteY0"/>
                </a:cxn>
                <a:cxn ang="0">
                  <a:pos x="connsiteX1" y="connsiteY1"/>
                </a:cxn>
                <a:cxn ang="0">
                  <a:pos x="connsiteX2" y="connsiteY2"/>
                </a:cxn>
                <a:cxn ang="0">
                  <a:pos x="connsiteX3" y="connsiteY3"/>
                </a:cxn>
              </a:cxnLst>
              <a:rect l="l" t="t" r="r" b="b"/>
              <a:pathLst>
                <a:path w="4050060" h="2213440">
                  <a:moveTo>
                    <a:pt x="-107" y="-5"/>
                  </a:moveTo>
                  <a:lnTo>
                    <a:pt x="4049954" y="-5"/>
                  </a:lnTo>
                  <a:lnTo>
                    <a:pt x="4049954" y="2213435"/>
                  </a:lnTo>
                  <a:lnTo>
                    <a:pt x="-107" y="2213435"/>
                  </a:lnTo>
                  <a:close/>
                </a:path>
              </a:pathLst>
            </a:custGeom>
          </p:spPr>
        </p:pic>
        <p:pic>
          <p:nvPicPr>
            <p:cNvPr id="9" name="図 8">
              <a:extLst>
                <a:ext uri="{FF2B5EF4-FFF2-40B4-BE49-F238E27FC236}">
                  <a16:creationId xmlns:a16="http://schemas.microsoft.com/office/drawing/2014/main" id="{59147487-B506-52DD-4009-0474CB2D3B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76369" y="3712779"/>
              <a:ext cx="4009230" cy="2213434"/>
            </a:xfrm>
            <a:custGeom>
              <a:avLst/>
              <a:gdLst>
                <a:gd name="connsiteX0" fmla="*/ -28 w 4152586"/>
                <a:gd name="connsiteY0" fmla="*/ 465 h 2213434"/>
                <a:gd name="connsiteX1" fmla="*/ 4152559 w 4152586"/>
                <a:gd name="connsiteY1" fmla="*/ 465 h 2213434"/>
                <a:gd name="connsiteX2" fmla="*/ 4152559 w 4152586"/>
                <a:gd name="connsiteY2" fmla="*/ 2213900 h 2213434"/>
                <a:gd name="connsiteX3" fmla="*/ -28 w 4152586"/>
                <a:gd name="connsiteY3" fmla="*/ 2213900 h 2213434"/>
              </a:gdLst>
              <a:ahLst/>
              <a:cxnLst>
                <a:cxn ang="0">
                  <a:pos x="connsiteX0" y="connsiteY0"/>
                </a:cxn>
                <a:cxn ang="0">
                  <a:pos x="connsiteX1" y="connsiteY1"/>
                </a:cxn>
                <a:cxn ang="0">
                  <a:pos x="connsiteX2" y="connsiteY2"/>
                </a:cxn>
                <a:cxn ang="0">
                  <a:pos x="connsiteX3" y="connsiteY3"/>
                </a:cxn>
              </a:cxnLst>
              <a:rect l="l" t="t" r="r" b="b"/>
              <a:pathLst>
                <a:path w="4152586" h="2213434">
                  <a:moveTo>
                    <a:pt x="-28" y="465"/>
                  </a:moveTo>
                  <a:lnTo>
                    <a:pt x="4152559" y="465"/>
                  </a:lnTo>
                  <a:lnTo>
                    <a:pt x="4152559" y="2213900"/>
                  </a:lnTo>
                  <a:lnTo>
                    <a:pt x="-28" y="2213900"/>
                  </a:lnTo>
                  <a:close/>
                </a:path>
              </a:pathLst>
            </a:custGeom>
          </p:spPr>
        </p:pic>
        <p:pic>
          <p:nvPicPr>
            <p:cNvPr id="20" name="図 19">
              <a:extLst>
                <a:ext uri="{FF2B5EF4-FFF2-40B4-BE49-F238E27FC236}">
                  <a16:creationId xmlns:a16="http://schemas.microsoft.com/office/drawing/2014/main" id="{B5BAE4B7-E2BD-A8B2-9B13-45E36A8C8479}"/>
                </a:ext>
              </a:extLst>
            </p:cNvPr>
            <p:cNvPicPr>
              <a:picLocks noChangeAspect="1"/>
            </p:cNvPicPr>
            <p:nvPr/>
          </p:nvPicPr>
          <p:blipFill>
            <a:blip r:embed="rId5"/>
            <a:stretch>
              <a:fillRect/>
            </a:stretch>
          </p:blipFill>
          <p:spPr>
            <a:xfrm>
              <a:off x="2460607" y="1463054"/>
              <a:ext cx="4057381" cy="2203102"/>
            </a:xfrm>
            <a:custGeom>
              <a:avLst/>
              <a:gdLst>
                <a:gd name="connsiteX0" fmla="*/ 526 w 4057381"/>
                <a:gd name="connsiteY0" fmla="*/ -31 h 2213434"/>
                <a:gd name="connsiteX1" fmla="*/ 4057908 w 4057381"/>
                <a:gd name="connsiteY1" fmla="*/ -31 h 2213434"/>
                <a:gd name="connsiteX2" fmla="*/ 4057908 w 4057381"/>
                <a:gd name="connsiteY2" fmla="*/ 2213404 h 2213434"/>
                <a:gd name="connsiteX3" fmla="*/ 526 w 4057381"/>
                <a:gd name="connsiteY3" fmla="*/ 2213404 h 2213434"/>
              </a:gdLst>
              <a:ahLst/>
              <a:cxnLst>
                <a:cxn ang="0">
                  <a:pos x="connsiteX0" y="connsiteY0"/>
                </a:cxn>
                <a:cxn ang="0">
                  <a:pos x="connsiteX1" y="connsiteY1"/>
                </a:cxn>
                <a:cxn ang="0">
                  <a:pos x="connsiteX2" y="connsiteY2"/>
                </a:cxn>
                <a:cxn ang="0">
                  <a:pos x="connsiteX3" y="connsiteY3"/>
                </a:cxn>
              </a:cxnLst>
              <a:rect l="l" t="t" r="r" b="b"/>
              <a:pathLst>
                <a:path w="4057381" h="2213434">
                  <a:moveTo>
                    <a:pt x="526" y="-31"/>
                  </a:moveTo>
                  <a:lnTo>
                    <a:pt x="4057908" y="-31"/>
                  </a:lnTo>
                  <a:lnTo>
                    <a:pt x="4057908" y="2213404"/>
                  </a:lnTo>
                  <a:lnTo>
                    <a:pt x="526" y="2213404"/>
                  </a:lnTo>
                  <a:close/>
                </a:path>
              </a:pathLst>
            </a:custGeom>
          </p:spPr>
        </p:pic>
        <p:pic>
          <p:nvPicPr>
            <p:cNvPr id="21" name="図 20">
              <a:extLst>
                <a:ext uri="{FF2B5EF4-FFF2-40B4-BE49-F238E27FC236}">
                  <a16:creationId xmlns:a16="http://schemas.microsoft.com/office/drawing/2014/main" id="{AACED158-CA08-863C-06CE-A0EC52AD7DC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497226" y="3689895"/>
              <a:ext cx="4020760" cy="2227453"/>
            </a:xfrm>
            <a:custGeom>
              <a:avLst/>
              <a:gdLst>
                <a:gd name="connsiteX0" fmla="*/ 557 w 4020760"/>
                <a:gd name="connsiteY0" fmla="*/ 459 h 2245183"/>
                <a:gd name="connsiteX1" fmla="*/ 4021318 w 4020760"/>
                <a:gd name="connsiteY1" fmla="*/ 459 h 2245183"/>
                <a:gd name="connsiteX2" fmla="*/ 4021318 w 4020760"/>
                <a:gd name="connsiteY2" fmla="*/ 2245643 h 2245183"/>
                <a:gd name="connsiteX3" fmla="*/ 557 w 4020760"/>
                <a:gd name="connsiteY3" fmla="*/ 2245643 h 2245183"/>
              </a:gdLst>
              <a:ahLst/>
              <a:cxnLst>
                <a:cxn ang="0">
                  <a:pos x="connsiteX0" y="connsiteY0"/>
                </a:cxn>
                <a:cxn ang="0">
                  <a:pos x="connsiteX1" y="connsiteY1"/>
                </a:cxn>
                <a:cxn ang="0">
                  <a:pos x="connsiteX2" y="connsiteY2"/>
                </a:cxn>
                <a:cxn ang="0">
                  <a:pos x="connsiteX3" y="connsiteY3"/>
                </a:cxn>
              </a:cxnLst>
              <a:rect l="l" t="t" r="r" b="b"/>
              <a:pathLst>
                <a:path w="4020760" h="2245183">
                  <a:moveTo>
                    <a:pt x="557" y="459"/>
                  </a:moveTo>
                  <a:lnTo>
                    <a:pt x="4021318" y="459"/>
                  </a:lnTo>
                  <a:lnTo>
                    <a:pt x="4021318" y="2245643"/>
                  </a:lnTo>
                  <a:lnTo>
                    <a:pt x="557" y="2245643"/>
                  </a:lnTo>
                  <a:close/>
                </a:path>
              </a:pathLst>
            </a:custGeom>
          </p:spPr>
        </p:pic>
        <p:pic>
          <p:nvPicPr>
            <p:cNvPr id="22" name="図 21">
              <a:extLst>
                <a:ext uri="{FF2B5EF4-FFF2-40B4-BE49-F238E27FC236}">
                  <a16:creationId xmlns:a16="http://schemas.microsoft.com/office/drawing/2014/main" id="{015FFA9B-3DC6-FB4A-15AC-5FB9D3854C6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583913" y="1480024"/>
              <a:ext cx="3991461" cy="2191936"/>
            </a:xfrm>
            <a:custGeom>
              <a:avLst/>
              <a:gdLst>
                <a:gd name="connsiteX0" fmla="*/ 1007 w 3991462"/>
                <a:gd name="connsiteY0" fmla="*/ -7 h 2213433"/>
                <a:gd name="connsiteX1" fmla="*/ 3992470 w 3991462"/>
                <a:gd name="connsiteY1" fmla="*/ -7 h 2213433"/>
                <a:gd name="connsiteX2" fmla="*/ 3992470 w 3991462"/>
                <a:gd name="connsiteY2" fmla="*/ 2213428 h 2213433"/>
                <a:gd name="connsiteX3" fmla="*/ 1007 w 3991462"/>
                <a:gd name="connsiteY3" fmla="*/ 2213428 h 2213433"/>
              </a:gdLst>
              <a:ahLst/>
              <a:cxnLst>
                <a:cxn ang="0">
                  <a:pos x="connsiteX0" y="connsiteY0"/>
                </a:cxn>
                <a:cxn ang="0">
                  <a:pos x="connsiteX1" y="connsiteY1"/>
                </a:cxn>
                <a:cxn ang="0">
                  <a:pos x="connsiteX2" y="connsiteY2"/>
                </a:cxn>
                <a:cxn ang="0">
                  <a:pos x="connsiteX3" y="connsiteY3"/>
                </a:cxn>
              </a:cxnLst>
              <a:rect l="l" t="t" r="r" b="b"/>
              <a:pathLst>
                <a:path w="3991462" h="2213433">
                  <a:moveTo>
                    <a:pt x="1007" y="-7"/>
                  </a:moveTo>
                  <a:lnTo>
                    <a:pt x="3992470" y="-7"/>
                  </a:lnTo>
                  <a:lnTo>
                    <a:pt x="3992470" y="2213428"/>
                  </a:lnTo>
                  <a:lnTo>
                    <a:pt x="1007" y="2213428"/>
                  </a:lnTo>
                  <a:close/>
                </a:path>
              </a:pathLst>
            </a:custGeom>
          </p:spPr>
        </p:pic>
        <p:pic>
          <p:nvPicPr>
            <p:cNvPr id="23" name="図 22">
              <a:extLst>
                <a:ext uri="{FF2B5EF4-FFF2-40B4-BE49-F238E27FC236}">
                  <a16:creationId xmlns:a16="http://schemas.microsoft.com/office/drawing/2014/main" id="{7C12D2BE-0889-DF9B-3B3B-83323DAA31E6}"/>
                </a:ext>
              </a:extLst>
            </p:cNvPr>
            <p:cNvPicPr>
              <a:picLocks noChangeAspect="1"/>
            </p:cNvPicPr>
            <p:nvPr/>
          </p:nvPicPr>
          <p:blipFill>
            <a:blip r:embed="rId8"/>
            <a:stretch>
              <a:fillRect/>
            </a:stretch>
          </p:blipFill>
          <p:spPr>
            <a:xfrm>
              <a:off x="6510674" y="3699173"/>
              <a:ext cx="4094002" cy="2217970"/>
            </a:xfrm>
            <a:custGeom>
              <a:avLst/>
              <a:gdLst>
                <a:gd name="connsiteX0" fmla="*/ 1082 w 4094002"/>
                <a:gd name="connsiteY0" fmla="*/ 462 h 2217970"/>
                <a:gd name="connsiteX1" fmla="*/ 4095085 w 4094002"/>
                <a:gd name="connsiteY1" fmla="*/ 462 h 2217970"/>
                <a:gd name="connsiteX2" fmla="*/ 4095085 w 4094002"/>
                <a:gd name="connsiteY2" fmla="*/ 2218433 h 2217970"/>
                <a:gd name="connsiteX3" fmla="*/ 1082 w 4094002"/>
                <a:gd name="connsiteY3" fmla="*/ 2218433 h 2217970"/>
              </a:gdLst>
              <a:ahLst/>
              <a:cxnLst>
                <a:cxn ang="0">
                  <a:pos x="connsiteX0" y="connsiteY0"/>
                </a:cxn>
                <a:cxn ang="0">
                  <a:pos x="connsiteX1" y="connsiteY1"/>
                </a:cxn>
                <a:cxn ang="0">
                  <a:pos x="connsiteX2" y="connsiteY2"/>
                </a:cxn>
                <a:cxn ang="0">
                  <a:pos x="connsiteX3" y="connsiteY3"/>
                </a:cxn>
              </a:cxnLst>
              <a:rect l="l" t="t" r="r" b="b"/>
              <a:pathLst>
                <a:path w="4094002" h="2217970">
                  <a:moveTo>
                    <a:pt x="1082" y="462"/>
                  </a:moveTo>
                  <a:lnTo>
                    <a:pt x="4095085" y="462"/>
                  </a:lnTo>
                  <a:lnTo>
                    <a:pt x="4095085" y="2218433"/>
                  </a:lnTo>
                  <a:lnTo>
                    <a:pt x="1082" y="2218433"/>
                  </a:lnTo>
                  <a:close/>
                </a:path>
              </a:pathLst>
            </a:custGeom>
          </p:spPr>
        </p:pic>
        <p:pic>
          <p:nvPicPr>
            <p:cNvPr id="24" name="図 23">
              <a:extLst>
                <a:ext uri="{FF2B5EF4-FFF2-40B4-BE49-F238E27FC236}">
                  <a16:creationId xmlns:a16="http://schemas.microsoft.com/office/drawing/2014/main" id="{C4355DD9-B67D-C609-80A2-F772192ECCB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612793" y="1449449"/>
              <a:ext cx="3967907" cy="2213434"/>
            </a:xfrm>
            <a:custGeom>
              <a:avLst/>
              <a:gdLst>
                <a:gd name="connsiteX0" fmla="*/ 1633 w 3984124"/>
                <a:gd name="connsiteY0" fmla="*/ -34 h 2213434"/>
                <a:gd name="connsiteX1" fmla="*/ 3985758 w 3984124"/>
                <a:gd name="connsiteY1" fmla="*/ -34 h 2213434"/>
                <a:gd name="connsiteX2" fmla="*/ 3985758 w 3984124"/>
                <a:gd name="connsiteY2" fmla="*/ 2213401 h 2213434"/>
                <a:gd name="connsiteX3" fmla="*/ 1633 w 3984124"/>
                <a:gd name="connsiteY3" fmla="*/ 2213401 h 2213434"/>
              </a:gdLst>
              <a:ahLst/>
              <a:cxnLst>
                <a:cxn ang="0">
                  <a:pos x="connsiteX0" y="connsiteY0"/>
                </a:cxn>
                <a:cxn ang="0">
                  <a:pos x="connsiteX1" y="connsiteY1"/>
                </a:cxn>
                <a:cxn ang="0">
                  <a:pos x="connsiteX2" y="connsiteY2"/>
                </a:cxn>
                <a:cxn ang="0">
                  <a:pos x="connsiteX3" y="connsiteY3"/>
                </a:cxn>
              </a:cxnLst>
              <a:rect l="l" t="t" r="r" b="b"/>
              <a:pathLst>
                <a:path w="3984124" h="2213434">
                  <a:moveTo>
                    <a:pt x="1633" y="-34"/>
                  </a:moveTo>
                  <a:lnTo>
                    <a:pt x="3985758" y="-34"/>
                  </a:lnTo>
                  <a:lnTo>
                    <a:pt x="3985758" y="2213401"/>
                  </a:lnTo>
                  <a:lnTo>
                    <a:pt x="1633" y="2213401"/>
                  </a:lnTo>
                  <a:close/>
                </a:path>
              </a:pathLst>
            </a:custGeom>
          </p:spPr>
        </p:pic>
        <p:pic>
          <p:nvPicPr>
            <p:cNvPr id="25" name="図 24">
              <a:extLst>
                <a:ext uri="{FF2B5EF4-FFF2-40B4-BE49-F238E27FC236}">
                  <a16:creationId xmlns:a16="http://schemas.microsoft.com/office/drawing/2014/main" id="{742ACCEC-1ECD-8313-C98B-40EEFD12C674}"/>
                </a:ext>
              </a:extLst>
            </p:cNvPr>
            <p:cNvPicPr>
              <a:picLocks noChangeAspect="1"/>
            </p:cNvPicPr>
            <p:nvPr/>
          </p:nvPicPr>
          <p:blipFill>
            <a:blip r:embed="rId10"/>
            <a:stretch>
              <a:fillRect/>
            </a:stretch>
          </p:blipFill>
          <p:spPr>
            <a:xfrm>
              <a:off x="10604684" y="3671959"/>
              <a:ext cx="3954837" cy="2258791"/>
            </a:xfrm>
            <a:custGeom>
              <a:avLst/>
              <a:gdLst>
                <a:gd name="connsiteX0" fmla="*/ 1660 w 3954837"/>
                <a:gd name="connsiteY0" fmla="*/ 458 h 2258791"/>
                <a:gd name="connsiteX1" fmla="*/ 3956498 w 3954837"/>
                <a:gd name="connsiteY1" fmla="*/ 458 h 2258791"/>
                <a:gd name="connsiteX2" fmla="*/ 3956498 w 3954837"/>
                <a:gd name="connsiteY2" fmla="*/ 2259250 h 2258791"/>
                <a:gd name="connsiteX3" fmla="*/ 1660 w 3954837"/>
                <a:gd name="connsiteY3" fmla="*/ 2259250 h 2258791"/>
              </a:gdLst>
              <a:ahLst/>
              <a:cxnLst>
                <a:cxn ang="0">
                  <a:pos x="connsiteX0" y="connsiteY0"/>
                </a:cxn>
                <a:cxn ang="0">
                  <a:pos x="connsiteX1" y="connsiteY1"/>
                </a:cxn>
                <a:cxn ang="0">
                  <a:pos x="connsiteX2" y="connsiteY2"/>
                </a:cxn>
                <a:cxn ang="0">
                  <a:pos x="connsiteX3" y="connsiteY3"/>
                </a:cxn>
              </a:cxnLst>
              <a:rect l="l" t="t" r="r" b="b"/>
              <a:pathLst>
                <a:path w="3954837" h="2258791">
                  <a:moveTo>
                    <a:pt x="1660" y="458"/>
                  </a:moveTo>
                  <a:lnTo>
                    <a:pt x="3956498" y="458"/>
                  </a:lnTo>
                  <a:lnTo>
                    <a:pt x="3956498" y="2259250"/>
                  </a:lnTo>
                  <a:lnTo>
                    <a:pt x="1660" y="2259250"/>
                  </a:lnTo>
                  <a:close/>
                </a:path>
              </a:pathLst>
            </a:custGeom>
          </p:spPr>
        </p:pic>
      </p:grpSp>
      <p:sp>
        <p:nvSpPr>
          <p:cNvPr id="26" name="テキスト ボックス 25">
            <a:extLst>
              <a:ext uri="{FF2B5EF4-FFF2-40B4-BE49-F238E27FC236}">
                <a16:creationId xmlns:a16="http://schemas.microsoft.com/office/drawing/2014/main" id="{D9B20277-E4D4-9367-28D3-1428A08F7098}"/>
              </a:ext>
            </a:extLst>
          </p:cNvPr>
          <p:cNvSpPr txBox="1"/>
          <p:nvPr/>
        </p:nvSpPr>
        <p:spPr>
          <a:xfrm>
            <a:off x="250072" y="437945"/>
            <a:ext cx="9161455" cy="400110"/>
          </a:xfrm>
          <a:prstGeom prst="rect">
            <a:avLst/>
          </a:prstGeom>
          <a:noFill/>
        </p:spPr>
        <p:txBody>
          <a:bodyPr wrap="square" rtlCol="0">
            <a:spAutoFit/>
          </a:bodyPr>
          <a:lstStyle/>
          <a:p>
            <a:r>
              <a:rPr kumimoji="1" lang="ja-JP" altLang="en-US" sz="2000" dirty="0"/>
              <a:t>短期間（発生日～</a:t>
            </a:r>
            <a:r>
              <a:rPr kumimoji="1" lang="en-US" altLang="ja-JP" sz="2000" dirty="0"/>
              <a:t>3</a:t>
            </a:r>
            <a:r>
              <a:rPr kumimoji="1" lang="ja-JP" altLang="en-US" sz="2000" dirty="0"/>
              <a:t>日目平均大気場）</a:t>
            </a:r>
            <a:r>
              <a:rPr kumimoji="1" lang="en-US" altLang="ja-JP" sz="2000" dirty="0"/>
              <a:t>vs</a:t>
            </a:r>
            <a:r>
              <a:rPr kumimoji="1" lang="ja-JP" altLang="en-US" sz="2000" dirty="0"/>
              <a:t>　長期間（発生日～</a:t>
            </a:r>
            <a:r>
              <a:rPr kumimoji="1" lang="en-US" altLang="ja-JP" sz="2000" dirty="0"/>
              <a:t>3</a:t>
            </a:r>
            <a:r>
              <a:rPr kumimoji="1" lang="ja-JP" altLang="en-US" sz="2000" dirty="0"/>
              <a:t>日目平均大気場）</a:t>
            </a:r>
          </a:p>
        </p:txBody>
      </p:sp>
      <p:sp>
        <p:nvSpPr>
          <p:cNvPr id="27" name="テキスト ボックス 26">
            <a:extLst>
              <a:ext uri="{FF2B5EF4-FFF2-40B4-BE49-F238E27FC236}">
                <a16:creationId xmlns:a16="http://schemas.microsoft.com/office/drawing/2014/main" id="{5B9C8D6B-D5C9-7DF3-82C2-5D4B0C93991C}"/>
              </a:ext>
            </a:extLst>
          </p:cNvPr>
          <p:cNvSpPr txBox="1"/>
          <p:nvPr/>
        </p:nvSpPr>
        <p:spPr>
          <a:xfrm>
            <a:off x="516064" y="5236466"/>
            <a:ext cx="1491775" cy="338554"/>
          </a:xfrm>
          <a:prstGeom prst="rect">
            <a:avLst/>
          </a:prstGeom>
          <a:noFill/>
        </p:spPr>
        <p:txBody>
          <a:bodyPr wrap="square" rtlCol="0">
            <a:spAutoFit/>
          </a:bodyPr>
          <a:lstStyle/>
          <a:p>
            <a:r>
              <a:rPr kumimoji="1" lang="en-US" altLang="ja-JP" sz="1600" b="1" dirty="0"/>
              <a:t>500hPa</a:t>
            </a:r>
            <a:r>
              <a:rPr kumimoji="1" lang="ja-JP" altLang="en-US" sz="1600" b="1" dirty="0"/>
              <a:t>高度</a:t>
            </a:r>
          </a:p>
        </p:txBody>
      </p:sp>
      <p:sp>
        <p:nvSpPr>
          <p:cNvPr id="2" name="テキスト ボックス 1">
            <a:extLst>
              <a:ext uri="{FF2B5EF4-FFF2-40B4-BE49-F238E27FC236}">
                <a16:creationId xmlns:a16="http://schemas.microsoft.com/office/drawing/2014/main" id="{221564F7-A7D6-9CD1-E0F9-6131DD435BD5}"/>
              </a:ext>
            </a:extLst>
          </p:cNvPr>
          <p:cNvSpPr txBox="1"/>
          <p:nvPr/>
        </p:nvSpPr>
        <p:spPr>
          <a:xfrm>
            <a:off x="2374288" y="5228839"/>
            <a:ext cx="2230957" cy="338554"/>
          </a:xfrm>
          <a:prstGeom prst="rect">
            <a:avLst/>
          </a:prstGeom>
          <a:noFill/>
        </p:spPr>
        <p:txBody>
          <a:bodyPr wrap="square" rtlCol="0">
            <a:spAutoFit/>
          </a:bodyPr>
          <a:lstStyle/>
          <a:p>
            <a:r>
              <a:rPr kumimoji="1" lang="ja-JP" altLang="en-US" sz="1600" b="1" dirty="0"/>
              <a:t>温度移流，水蒸気供給</a:t>
            </a:r>
          </a:p>
        </p:txBody>
      </p:sp>
      <p:sp>
        <p:nvSpPr>
          <p:cNvPr id="5" name="テキスト ボックス 4">
            <a:extLst>
              <a:ext uri="{FF2B5EF4-FFF2-40B4-BE49-F238E27FC236}">
                <a16:creationId xmlns:a16="http://schemas.microsoft.com/office/drawing/2014/main" id="{0EFAAFDC-63FC-BC98-2A83-800978F84C36}"/>
              </a:ext>
            </a:extLst>
          </p:cNvPr>
          <p:cNvSpPr txBox="1"/>
          <p:nvPr/>
        </p:nvSpPr>
        <p:spPr>
          <a:xfrm>
            <a:off x="4674051" y="5223634"/>
            <a:ext cx="2452887" cy="338554"/>
          </a:xfrm>
          <a:prstGeom prst="rect">
            <a:avLst/>
          </a:prstGeom>
          <a:noFill/>
        </p:spPr>
        <p:txBody>
          <a:bodyPr wrap="square" rtlCol="0">
            <a:spAutoFit/>
          </a:bodyPr>
          <a:lstStyle/>
          <a:p>
            <a:r>
              <a:rPr kumimoji="1" lang="ja-JP" altLang="en-US" sz="1600" b="1" dirty="0"/>
              <a:t>相当温位勾配（南ー北）</a:t>
            </a:r>
          </a:p>
        </p:txBody>
      </p:sp>
      <p:sp>
        <p:nvSpPr>
          <p:cNvPr id="7" name="テキスト ボックス 6">
            <a:extLst>
              <a:ext uri="{FF2B5EF4-FFF2-40B4-BE49-F238E27FC236}">
                <a16:creationId xmlns:a16="http://schemas.microsoft.com/office/drawing/2014/main" id="{57D1560D-9F7E-4DCE-909A-0E3ECE464F50}"/>
              </a:ext>
            </a:extLst>
          </p:cNvPr>
          <p:cNvSpPr txBox="1"/>
          <p:nvPr/>
        </p:nvSpPr>
        <p:spPr>
          <a:xfrm>
            <a:off x="7246135" y="5227704"/>
            <a:ext cx="1766732" cy="338554"/>
          </a:xfrm>
          <a:prstGeom prst="rect">
            <a:avLst/>
          </a:prstGeom>
          <a:noFill/>
        </p:spPr>
        <p:txBody>
          <a:bodyPr wrap="square" rtlCol="0">
            <a:spAutoFit/>
          </a:bodyPr>
          <a:lstStyle/>
          <a:p>
            <a:r>
              <a:rPr kumimoji="1" lang="en-US" altLang="ja-JP" sz="1600" b="1" dirty="0"/>
              <a:t>700hPa</a:t>
            </a:r>
            <a:r>
              <a:rPr kumimoji="1" lang="ja-JP" altLang="en-US" sz="1600" b="1" dirty="0"/>
              <a:t>鉛直速度</a:t>
            </a:r>
          </a:p>
        </p:txBody>
      </p:sp>
      <p:sp>
        <p:nvSpPr>
          <p:cNvPr id="8" name="テキスト ボックス 2">
            <a:extLst>
              <a:ext uri="{FF2B5EF4-FFF2-40B4-BE49-F238E27FC236}">
                <a16:creationId xmlns:a16="http://schemas.microsoft.com/office/drawing/2014/main" id="{77488165-B0A7-709B-9E61-E7567A2EDC57}"/>
              </a:ext>
            </a:extLst>
          </p:cNvPr>
          <p:cNvSpPr txBox="1">
            <a:spLocks noChangeArrowheads="1"/>
          </p:cNvSpPr>
          <p:nvPr/>
        </p:nvSpPr>
        <p:spPr bwMode="auto">
          <a:xfrm>
            <a:off x="149920" y="2404092"/>
            <a:ext cx="456472" cy="3385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r>
              <a:rPr lang="ja-JP" altLang="en-US" sz="1600" b="1" kern="100" dirty="0">
                <a:effectLst/>
                <a:latin typeface="+mn-ea"/>
                <a:cs typeface="Times New Roman" panose="02020603050405020304" pitchFamily="18" charset="0"/>
              </a:rPr>
              <a:t>短</a:t>
            </a:r>
            <a:endParaRPr lang="ja-JP" sz="1600" b="1" kern="100" dirty="0">
              <a:effectLst/>
              <a:latin typeface="+mn-ea"/>
              <a:cs typeface="Times New Roman" panose="02020603050405020304" pitchFamily="18" charset="0"/>
            </a:endParaRPr>
          </a:p>
        </p:txBody>
      </p:sp>
      <p:sp>
        <p:nvSpPr>
          <p:cNvPr id="11" name="テキスト ボックス 2">
            <a:extLst>
              <a:ext uri="{FF2B5EF4-FFF2-40B4-BE49-F238E27FC236}">
                <a16:creationId xmlns:a16="http://schemas.microsoft.com/office/drawing/2014/main" id="{54955781-E37E-CCDA-98EF-92B35B69D29D}"/>
              </a:ext>
            </a:extLst>
          </p:cNvPr>
          <p:cNvSpPr txBox="1">
            <a:spLocks noChangeArrowheads="1"/>
          </p:cNvSpPr>
          <p:nvPr/>
        </p:nvSpPr>
        <p:spPr bwMode="auto">
          <a:xfrm>
            <a:off x="4055373" y="2419602"/>
            <a:ext cx="456472" cy="3385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r>
              <a:rPr lang="ja-JP" altLang="en-US" sz="1600" b="1" kern="100" dirty="0">
                <a:effectLst/>
                <a:latin typeface="+mn-ea"/>
                <a:cs typeface="Times New Roman" panose="02020603050405020304" pitchFamily="18" charset="0"/>
              </a:rPr>
              <a:t>短</a:t>
            </a:r>
            <a:endParaRPr lang="ja-JP" sz="1600" b="1" kern="100" dirty="0">
              <a:effectLst/>
              <a:latin typeface="+mn-ea"/>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699685F1-0633-7550-0548-43BAD36A3BCD}"/>
              </a:ext>
            </a:extLst>
          </p:cNvPr>
          <p:cNvSpPr txBox="1">
            <a:spLocks noChangeArrowheads="1"/>
          </p:cNvSpPr>
          <p:nvPr/>
        </p:nvSpPr>
        <p:spPr bwMode="auto">
          <a:xfrm>
            <a:off x="4834223" y="2425487"/>
            <a:ext cx="456472" cy="3385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r>
              <a:rPr lang="ja-JP" altLang="en-US" sz="1600" b="1" kern="100" dirty="0">
                <a:effectLst/>
                <a:latin typeface="+mn-ea"/>
                <a:cs typeface="Times New Roman" panose="02020603050405020304" pitchFamily="18" charset="0"/>
              </a:rPr>
              <a:t>短</a:t>
            </a:r>
            <a:endParaRPr lang="ja-JP" sz="1600" b="1" kern="100" dirty="0">
              <a:effectLst/>
              <a:latin typeface="+mn-ea"/>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D0CF3B10-8A15-9766-78D3-0A5260134157}"/>
              </a:ext>
            </a:extLst>
          </p:cNvPr>
          <p:cNvSpPr txBox="1">
            <a:spLocks noChangeArrowheads="1"/>
          </p:cNvSpPr>
          <p:nvPr/>
        </p:nvSpPr>
        <p:spPr bwMode="auto">
          <a:xfrm>
            <a:off x="7094566" y="2409622"/>
            <a:ext cx="456472" cy="3385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r>
              <a:rPr lang="ja-JP" altLang="en-US" sz="1600" b="1" kern="100" dirty="0">
                <a:effectLst/>
                <a:latin typeface="+mn-ea"/>
                <a:cs typeface="Times New Roman" panose="02020603050405020304" pitchFamily="18" charset="0"/>
              </a:rPr>
              <a:t>短</a:t>
            </a:r>
            <a:endParaRPr lang="ja-JP" sz="1600" b="1" kern="100" dirty="0">
              <a:effectLst/>
              <a:latin typeface="+mn-ea"/>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CC1AA451-5EE8-2E85-6326-E1DB8CF85A80}"/>
              </a:ext>
            </a:extLst>
          </p:cNvPr>
          <p:cNvSpPr txBox="1">
            <a:spLocks noChangeArrowheads="1"/>
          </p:cNvSpPr>
          <p:nvPr/>
        </p:nvSpPr>
        <p:spPr bwMode="auto">
          <a:xfrm>
            <a:off x="179511" y="4622453"/>
            <a:ext cx="456472" cy="3385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r>
              <a:rPr lang="ja-JP" altLang="en-US" sz="1600" b="1" kern="100" dirty="0">
                <a:effectLst/>
                <a:latin typeface="+mn-ea"/>
                <a:cs typeface="Times New Roman" panose="02020603050405020304" pitchFamily="18" charset="0"/>
              </a:rPr>
              <a:t>長</a:t>
            </a:r>
            <a:endParaRPr lang="ja-JP" sz="1600" b="1" kern="100" dirty="0">
              <a:effectLst/>
              <a:latin typeface="+mn-ea"/>
              <a:cs typeface="Times New Roman" panose="02020603050405020304" pitchFamily="18" charset="0"/>
            </a:endParaRPr>
          </a:p>
        </p:txBody>
      </p:sp>
      <p:sp>
        <p:nvSpPr>
          <p:cNvPr id="28" name="テキスト ボックス 2">
            <a:extLst>
              <a:ext uri="{FF2B5EF4-FFF2-40B4-BE49-F238E27FC236}">
                <a16:creationId xmlns:a16="http://schemas.microsoft.com/office/drawing/2014/main" id="{EAB312FE-9A67-3EF9-1DCE-9DFAEC119079}"/>
              </a:ext>
            </a:extLst>
          </p:cNvPr>
          <p:cNvSpPr txBox="1">
            <a:spLocks noChangeArrowheads="1"/>
          </p:cNvSpPr>
          <p:nvPr/>
        </p:nvSpPr>
        <p:spPr bwMode="auto">
          <a:xfrm>
            <a:off x="4035325" y="4668978"/>
            <a:ext cx="456472" cy="3385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r>
              <a:rPr lang="ja-JP" altLang="en-US" sz="1600" b="1" kern="100" dirty="0">
                <a:effectLst/>
                <a:latin typeface="+mn-ea"/>
                <a:cs typeface="Times New Roman" panose="02020603050405020304" pitchFamily="18" charset="0"/>
              </a:rPr>
              <a:t>長</a:t>
            </a:r>
            <a:endParaRPr lang="ja-JP" sz="1600" b="1" kern="100" dirty="0">
              <a:effectLst/>
              <a:latin typeface="+mn-ea"/>
              <a:cs typeface="Times New Roman" panose="02020603050405020304" pitchFamily="18" charset="0"/>
            </a:endParaRPr>
          </a:p>
        </p:txBody>
      </p:sp>
      <p:sp>
        <p:nvSpPr>
          <p:cNvPr id="29" name="テキスト ボックス 2">
            <a:extLst>
              <a:ext uri="{FF2B5EF4-FFF2-40B4-BE49-F238E27FC236}">
                <a16:creationId xmlns:a16="http://schemas.microsoft.com/office/drawing/2014/main" id="{407B1D25-40B6-853D-BDCF-A0B84FC05CA8}"/>
              </a:ext>
            </a:extLst>
          </p:cNvPr>
          <p:cNvSpPr txBox="1">
            <a:spLocks noChangeArrowheads="1"/>
          </p:cNvSpPr>
          <p:nvPr/>
        </p:nvSpPr>
        <p:spPr bwMode="auto">
          <a:xfrm>
            <a:off x="4774872" y="4661223"/>
            <a:ext cx="456472" cy="3385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r>
              <a:rPr lang="ja-JP" altLang="en-US" sz="1600" b="1" kern="100" dirty="0">
                <a:effectLst/>
                <a:latin typeface="+mn-ea"/>
                <a:cs typeface="Times New Roman" panose="02020603050405020304" pitchFamily="18" charset="0"/>
              </a:rPr>
              <a:t>長</a:t>
            </a:r>
            <a:endParaRPr lang="ja-JP" sz="1600" b="1" kern="100" dirty="0">
              <a:effectLst/>
              <a:latin typeface="+mn-ea"/>
              <a:cs typeface="Times New Roman" panose="02020603050405020304" pitchFamily="18" charset="0"/>
            </a:endParaRPr>
          </a:p>
        </p:txBody>
      </p:sp>
      <p:sp>
        <p:nvSpPr>
          <p:cNvPr id="30" name="テキスト ボックス 2">
            <a:extLst>
              <a:ext uri="{FF2B5EF4-FFF2-40B4-BE49-F238E27FC236}">
                <a16:creationId xmlns:a16="http://schemas.microsoft.com/office/drawing/2014/main" id="{748685B9-7B68-FD82-4CCC-9734E1FFDCF5}"/>
              </a:ext>
            </a:extLst>
          </p:cNvPr>
          <p:cNvSpPr txBox="1">
            <a:spLocks noChangeArrowheads="1"/>
          </p:cNvSpPr>
          <p:nvPr/>
        </p:nvSpPr>
        <p:spPr bwMode="auto">
          <a:xfrm>
            <a:off x="7073717" y="4678867"/>
            <a:ext cx="456472" cy="33855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algn="ctr"/>
            <a:r>
              <a:rPr lang="ja-JP" altLang="en-US" sz="1600" b="1" kern="100" dirty="0">
                <a:effectLst/>
                <a:latin typeface="+mn-ea"/>
                <a:cs typeface="Times New Roman" panose="02020603050405020304" pitchFamily="18" charset="0"/>
              </a:rPr>
              <a:t>長</a:t>
            </a:r>
            <a:endParaRPr lang="ja-JP" sz="1600" b="1"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15161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807685"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比較③　過去</a:t>
            </a:r>
            <a:r>
              <a:rPr kumimoji="1" lang="ja-JP" altLang="en-US" sz="2000" dirty="0">
                <a:solidFill>
                  <a:schemeClr val="bg1"/>
                </a:solidFill>
                <a:latin typeface="メイリオ" panose="020B0604030504040204" pitchFamily="50" charset="-128"/>
                <a:ea typeface="メイリオ" panose="020B0604030504040204" pitchFamily="50" charset="-128"/>
              </a:rPr>
              <a:t>（</a:t>
            </a:r>
            <a:r>
              <a:rPr kumimoji="1" lang="en-US" altLang="ja-JP" sz="2000" dirty="0">
                <a:solidFill>
                  <a:schemeClr val="bg1"/>
                </a:solidFill>
                <a:latin typeface="メイリオ" panose="020B0604030504040204" pitchFamily="50" charset="-128"/>
                <a:ea typeface="メイリオ" panose="020B0604030504040204" pitchFamily="50" charset="-128"/>
              </a:rPr>
              <a:t>1982</a:t>
            </a:r>
            <a:r>
              <a:rPr kumimoji="1" lang="ja-JP" altLang="en-US" sz="2000" dirty="0">
                <a:solidFill>
                  <a:schemeClr val="bg1"/>
                </a:solidFill>
                <a:latin typeface="メイリオ" panose="020B0604030504040204" pitchFamily="50" charset="-128"/>
                <a:ea typeface="メイリオ" panose="020B0604030504040204" pitchFamily="50" charset="-128"/>
              </a:rPr>
              <a:t>～</a:t>
            </a:r>
            <a:r>
              <a:rPr kumimoji="1" lang="en-US" altLang="ja-JP" sz="2000" dirty="0">
                <a:solidFill>
                  <a:schemeClr val="bg1"/>
                </a:solidFill>
                <a:latin typeface="メイリオ" panose="020B0604030504040204" pitchFamily="50" charset="-128"/>
                <a:ea typeface="メイリオ" panose="020B0604030504040204" pitchFamily="50" charset="-128"/>
              </a:rPr>
              <a:t>2001</a:t>
            </a:r>
            <a:r>
              <a:rPr kumimoji="1" lang="ja-JP" altLang="en-US" sz="2000" dirty="0">
                <a:solidFill>
                  <a:schemeClr val="bg1"/>
                </a:solidFill>
                <a:latin typeface="メイリオ" panose="020B0604030504040204" pitchFamily="50" charset="-128"/>
                <a:ea typeface="メイリオ" panose="020B0604030504040204" pitchFamily="50" charset="-128"/>
              </a:rPr>
              <a:t>）</a:t>
            </a:r>
            <a:r>
              <a:rPr kumimoji="1" lang="ja-JP" altLang="en-US" sz="2400" dirty="0">
                <a:solidFill>
                  <a:schemeClr val="bg1"/>
                </a:solidFill>
                <a:latin typeface="メイリオ" panose="020B0604030504040204" pitchFamily="50" charset="-128"/>
                <a:ea typeface="メイリオ" panose="020B0604030504040204" pitchFamily="50" charset="-128"/>
              </a:rPr>
              <a:t>と近年</a:t>
            </a:r>
            <a:r>
              <a:rPr kumimoji="1" lang="ja-JP" altLang="en-US" sz="2000" dirty="0">
                <a:solidFill>
                  <a:schemeClr val="bg1"/>
                </a:solidFill>
                <a:latin typeface="メイリオ" panose="020B0604030504040204" pitchFamily="50" charset="-128"/>
                <a:ea typeface="メイリオ" panose="020B0604030504040204" pitchFamily="50" charset="-128"/>
              </a:rPr>
              <a:t>（</a:t>
            </a:r>
            <a:r>
              <a:rPr kumimoji="1" lang="en-US" altLang="ja-JP" sz="2000" dirty="0">
                <a:solidFill>
                  <a:schemeClr val="bg1"/>
                </a:solidFill>
                <a:latin typeface="メイリオ" panose="020B0604030504040204" pitchFamily="50" charset="-128"/>
                <a:ea typeface="メイリオ" panose="020B0604030504040204" pitchFamily="50" charset="-128"/>
              </a:rPr>
              <a:t>2002</a:t>
            </a:r>
            <a:r>
              <a:rPr kumimoji="1" lang="ja-JP" altLang="en-US" sz="2000" dirty="0">
                <a:solidFill>
                  <a:schemeClr val="bg1"/>
                </a:solidFill>
                <a:latin typeface="メイリオ" panose="020B0604030504040204" pitchFamily="50" charset="-128"/>
                <a:ea typeface="メイリオ" panose="020B0604030504040204" pitchFamily="50" charset="-128"/>
              </a:rPr>
              <a:t>～</a:t>
            </a:r>
            <a:r>
              <a:rPr kumimoji="1" lang="en-US" altLang="ja-JP" sz="2000" dirty="0">
                <a:solidFill>
                  <a:schemeClr val="bg1"/>
                </a:solidFill>
                <a:latin typeface="メイリオ" panose="020B0604030504040204" pitchFamily="50" charset="-128"/>
                <a:ea typeface="メイリオ" panose="020B0604030504040204" pitchFamily="50" charset="-128"/>
              </a:rPr>
              <a:t>2021</a:t>
            </a:r>
            <a:r>
              <a:rPr kumimoji="1" lang="ja-JP" altLang="en-US" sz="2000" dirty="0">
                <a:solidFill>
                  <a:schemeClr val="bg1"/>
                </a:solidFill>
                <a:latin typeface="メイリオ" panose="020B0604030504040204" pitchFamily="50" charset="-128"/>
                <a:ea typeface="メイリオ" panose="020B0604030504040204" pitchFamily="50" charset="-128"/>
              </a:rPr>
              <a:t>）</a:t>
            </a:r>
            <a:r>
              <a:rPr kumimoji="1" lang="ja-JP" altLang="en-US" sz="2400" dirty="0">
                <a:solidFill>
                  <a:schemeClr val="bg1"/>
                </a:solidFill>
                <a:latin typeface="メイリオ" panose="020B0604030504040204" pitchFamily="50" charset="-128"/>
                <a:ea typeface="メイリオ" panose="020B0604030504040204" pitchFamily="50" charset="-128"/>
              </a:rPr>
              <a:t>の比較</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13</a:t>
            </a:fld>
            <a:r>
              <a:rPr lang="en-US" altLang="ja-JP" dirty="0"/>
              <a:t> /14</a:t>
            </a:r>
            <a:endParaRPr lang="ja-JP" altLang="en-US" dirty="0"/>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sp>
        <p:nvSpPr>
          <p:cNvPr id="42" name="テキスト ボックス 41">
            <a:extLst>
              <a:ext uri="{FF2B5EF4-FFF2-40B4-BE49-F238E27FC236}">
                <a16:creationId xmlns:a16="http://schemas.microsoft.com/office/drawing/2014/main" id="{3D317308-5B76-92A4-C1D2-497176DDA485}"/>
              </a:ext>
            </a:extLst>
          </p:cNvPr>
          <p:cNvSpPr txBox="1"/>
          <p:nvPr/>
        </p:nvSpPr>
        <p:spPr>
          <a:xfrm>
            <a:off x="114784" y="3988963"/>
            <a:ext cx="9013998" cy="2831544"/>
          </a:xfrm>
          <a:prstGeom prst="rect">
            <a:avLst/>
          </a:prstGeom>
          <a:noFill/>
        </p:spPr>
        <p:txBody>
          <a:bodyPr wrap="square" rtlCol="0">
            <a:spAutoFit/>
          </a:bodyPr>
          <a:lstStyle/>
          <a:p>
            <a:r>
              <a:rPr kumimoji="1" lang="ja-JP" altLang="en-US" sz="2400" u="heavy" dirty="0">
                <a:uFill>
                  <a:solidFill>
                    <a:srgbClr val="FF0000"/>
                  </a:solidFill>
                </a:uFill>
              </a:rPr>
              <a:t>両谷</a:t>
            </a:r>
            <a:r>
              <a:rPr kumimoji="1" lang="ja-JP" altLang="en-US" sz="2400" dirty="0"/>
              <a:t>で事例数，降水量が</a:t>
            </a:r>
            <a:r>
              <a:rPr kumimoji="1" lang="ja-JP" altLang="en-US" sz="2400" u="heavy" dirty="0">
                <a:uFill>
                  <a:solidFill>
                    <a:srgbClr val="FF0000"/>
                  </a:solidFill>
                </a:uFill>
              </a:rPr>
              <a:t>近年増加傾向</a:t>
            </a:r>
            <a:endParaRPr kumimoji="1" lang="en-US" altLang="ja-JP" sz="2400" u="heavy" dirty="0">
              <a:uFill>
                <a:solidFill>
                  <a:srgbClr val="FF0000"/>
                </a:solidFill>
              </a:uFill>
            </a:endParaRPr>
          </a:p>
          <a:p>
            <a:r>
              <a:rPr kumimoji="1" lang="ja-JP" altLang="en-US" sz="2400" dirty="0">
                <a:uFill>
                  <a:solidFill>
                    <a:srgbClr val="FF0000"/>
                  </a:solidFill>
                </a:uFill>
              </a:rPr>
              <a:t>対流圏上層の寒帯前線・亜熱帯の両ジェット気流の蛇行が持続</a:t>
            </a:r>
            <a:endParaRPr kumimoji="1" lang="en-US" altLang="ja-JP" sz="2400" dirty="0">
              <a:uFill>
                <a:solidFill>
                  <a:srgbClr val="FF0000"/>
                </a:solidFill>
              </a:uFill>
            </a:endParaRPr>
          </a:p>
          <a:p>
            <a:r>
              <a:rPr kumimoji="1" lang="ja-JP" altLang="en-US" sz="2000" dirty="0">
                <a:uFill>
                  <a:solidFill>
                    <a:srgbClr val="FF0000"/>
                  </a:solidFill>
                </a:uFill>
              </a:rPr>
              <a:t>→西日本豪雨時では顕著に表れていた（</a:t>
            </a:r>
            <a:r>
              <a:rPr kumimoji="1" lang="en-US" altLang="ja-JP" sz="2000" dirty="0" err="1">
                <a:uFill>
                  <a:solidFill>
                    <a:srgbClr val="FF0000"/>
                  </a:solidFill>
                </a:uFill>
              </a:rPr>
              <a:t>Shimpo</a:t>
            </a:r>
            <a:r>
              <a:rPr kumimoji="1" lang="en-US" altLang="ja-JP" sz="2000" dirty="0">
                <a:uFill>
                  <a:solidFill>
                    <a:srgbClr val="FF0000"/>
                  </a:solidFill>
                </a:uFill>
              </a:rPr>
              <a:t> et al. 2019</a:t>
            </a:r>
            <a:r>
              <a:rPr kumimoji="1" lang="ja-JP" altLang="en-US" sz="2000" dirty="0">
                <a:uFill>
                  <a:solidFill>
                    <a:srgbClr val="FF0000"/>
                  </a:solidFill>
                </a:uFill>
              </a:rPr>
              <a:t>）</a:t>
            </a:r>
            <a:endParaRPr kumimoji="1" lang="en-US" altLang="ja-JP" sz="2000" dirty="0">
              <a:uFill>
                <a:solidFill>
                  <a:srgbClr val="FF0000"/>
                </a:solidFill>
              </a:uFill>
            </a:endParaRPr>
          </a:p>
          <a:p>
            <a:endParaRPr kumimoji="1" lang="en-US" altLang="ja-JP" sz="900" b="1" dirty="0"/>
          </a:p>
          <a:p>
            <a:endParaRPr kumimoji="1" lang="en-US" altLang="ja-JP" sz="900" b="1" dirty="0"/>
          </a:p>
          <a:p>
            <a:endParaRPr kumimoji="1" lang="en-US" altLang="ja-JP" sz="900" b="1" dirty="0"/>
          </a:p>
          <a:p>
            <a:endParaRPr kumimoji="1" lang="en-US" altLang="ja-JP" sz="900" b="1" dirty="0"/>
          </a:p>
          <a:p>
            <a:endParaRPr kumimoji="1" lang="en-US" altLang="ja-JP" sz="900" b="1" dirty="0"/>
          </a:p>
          <a:p>
            <a:endParaRPr kumimoji="1" lang="en-US" altLang="ja-JP" sz="900" b="1" dirty="0"/>
          </a:p>
          <a:p>
            <a:r>
              <a:rPr kumimoji="1" lang="ja-JP" altLang="en-US" sz="2800" b="1" dirty="0"/>
              <a:t>近年</a:t>
            </a:r>
            <a:r>
              <a:rPr kumimoji="1" lang="ja-JP" altLang="en-US" sz="2000" dirty="0"/>
              <a:t>は</a:t>
            </a:r>
            <a:r>
              <a:rPr kumimoji="1" lang="ja-JP" altLang="en-US" sz="2800" b="1" dirty="0">
                <a:solidFill>
                  <a:srgbClr val="FF0000"/>
                </a:solidFill>
              </a:rPr>
              <a:t>双方の偏西風蛇行</a:t>
            </a:r>
            <a:r>
              <a:rPr kumimoji="1" lang="ja-JP" altLang="en-US" sz="2400" dirty="0"/>
              <a:t>が</a:t>
            </a:r>
            <a:r>
              <a:rPr kumimoji="1" lang="ja-JP" altLang="en-US" sz="2800" b="1" dirty="0">
                <a:solidFill>
                  <a:srgbClr val="FF0000"/>
                </a:solidFill>
              </a:rPr>
              <a:t>持続しているのでは？</a:t>
            </a:r>
            <a:endParaRPr kumimoji="1" lang="en-US" altLang="ja-JP" sz="2800" b="1" dirty="0">
              <a:solidFill>
                <a:srgbClr val="FF0000"/>
              </a:solidFill>
            </a:endParaRPr>
          </a:p>
          <a:p>
            <a:r>
              <a:rPr kumimoji="1" lang="ja-JP" altLang="en-US" sz="2800" b="1" dirty="0"/>
              <a:t>→温暖化の影響？ブロッキング高気圧？</a:t>
            </a:r>
            <a:endParaRPr kumimoji="1" lang="en-US" altLang="ja-JP" sz="2800" b="1" dirty="0"/>
          </a:p>
        </p:txBody>
      </p:sp>
      <p:graphicFrame>
        <p:nvGraphicFramePr>
          <p:cNvPr id="5" name="表 4">
            <a:extLst>
              <a:ext uri="{FF2B5EF4-FFF2-40B4-BE49-F238E27FC236}">
                <a16:creationId xmlns:a16="http://schemas.microsoft.com/office/drawing/2014/main" id="{FD192410-5DB8-10A2-8D2A-3D219801E4E5}"/>
              </a:ext>
            </a:extLst>
          </p:cNvPr>
          <p:cNvGraphicFramePr>
            <a:graphicFrameLocks noGrp="1"/>
          </p:cNvGraphicFramePr>
          <p:nvPr>
            <p:extLst>
              <p:ext uri="{D42A27DB-BD31-4B8C-83A1-F6EECF244321}">
                <p14:modId xmlns:p14="http://schemas.microsoft.com/office/powerpoint/2010/main" val="1976367318"/>
              </p:ext>
            </p:extLst>
          </p:nvPr>
        </p:nvGraphicFramePr>
        <p:xfrm>
          <a:off x="29632" y="471036"/>
          <a:ext cx="9080499" cy="3062379"/>
        </p:xfrm>
        <a:graphic>
          <a:graphicData uri="http://schemas.openxmlformats.org/drawingml/2006/table">
            <a:tbl>
              <a:tblPr firstRow="1" firstCol="1" bandRow="1"/>
              <a:tblGrid>
                <a:gridCol w="1672167">
                  <a:extLst>
                    <a:ext uri="{9D8B030D-6E8A-4147-A177-3AD203B41FA5}">
                      <a16:colId xmlns:a16="http://schemas.microsoft.com/office/drawing/2014/main" val="238310211"/>
                    </a:ext>
                  </a:extLst>
                </a:gridCol>
                <a:gridCol w="1075266">
                  <a:extLst>
                    <a:ext uri="{9D8B030D-6E8A-4147-A177-3AD203B41FA5}">
                      <a16:colId xmlns:a16="http://schemas.microsoft.com/office/drawing/2014/main" val="3212498563"/>
                    </a:ext>
                  </a:extLst>
                </a:gridCol>
                <a:gridCol w="1998134">
                  <a:extLst>
                    <a:ext uri="{9D8B030D-6E8A-4147-A177-3AD203B41FA5}">
                      <a16:colId xmlns:a16="http://schemas.microsoft.com/office/drawing/2014/main" val="1359264484"/>
                    </a:ext>
                  </a:extLst>
                </a:gridCol>
                <a:gridCol w="2311400">
                  <a:extLst>
                    <a:ext uri="{9D8B030D-6E8A-4147-A177-3AD203B41FA5}">
                      <a16:colId xmlns:a16="http://schemas.microsoft.com/office/drawing/2014/main" val="1685202408"/>
                    </a:ext>
                  </a:extLst>
                </a:gridCol>
                <a:gridCol w="2023532">
                  <a:extLst>
                    <a:ext uri="{9D8B030D-6E8A-4147-A177-3AD203B41FA5}">
                      <a16:colId xmlns:a16="http://schemas.microsoft.com/office/drawing/2014/main" val="1803187463"/>
                    </a:ext>
                  </a:extLst>
                </a:gridCol>
              </a:tblGrid>
              <a:tr h="648452">
                <a:tc>
                  <a:txBody>
                    <a:bodyPr/>
                    <a:lstStyle/>
                    <a:p>
                      <a:pPr algn="ct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ja-JP" sz="2400" b="1" kern="100" dirty="0">
                          <a:effectLst/>
                          <a:latin typeface="+mn-ea"/>
                          <a:ea typeface="+mn-ea"/>
                          <a:cs typeface="Times New Roman" panose="02020603050405020304" pitchFamily="18" charset="0"/>
                        </a:rPr>
                        <a:t>発生数</a:t>
                      </a:r>
                      <a:endParaRPr lang="en-US" altLang="ja-JP" sz="2400" b="1" kern="100" dirty="0">
                        <a:effectLst/>
                        <a:latin typeface="+mn-ea"/>
                        <a:ea typeface="+mn-ea"/>
                        <a:cs typeface="Times New Roman" panose="02020603050405020304" pitchFamily="18" charset="0"/>
                      </a:endParaRPr>
                    </a:p>
                    <a:p>
                      <a:pPr algn="ctr">
                        <a:tabLst>
                          <a:tab pos="3194050" algn="l"/>
                        </a:tabLst>
                      </a:pPr>
                      <a:r>
                        <a:rPr lang="ja-JP" altLang="en-US" sz="1800" kern="100" dirty="0">
                          <a:effectLst/>
                          <a:latin typeface="+mn-ea"/>
                          <a:ea typeface="+mn-ea"/>
                          <a:cs typeface="Times New Roman" panose="02020603050405020304" pitchFamily="18" charset="0"/>
                        </a:rPr>
                        <a:t>（回）</a:t>
                      </a:r>
                      <a:endParaRPr lang="ja-JP" sz="1800" kern="100" dirty="0">
                        <a:effectLst/>
                        <a:latin typeface="+mn-ea"/>
                        <a:ea typeface="+mn-ea"/>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ja-JP" sz="2400" b="1" kern="100" dirty="0">
                          <a:effectLst/>
                          <a:latin typeface="+mn-ea"/>
                          <a:ea typeface="+mn-ea"/>
                          <a:cs typeface="Times New Roman" panose="02020603050405020304" pitchFamily="18" charset="0"/>
                        </a:rPr>
                        <a:t>平均継続日数</a:t>
                      </a:r>
                      <a:endParaRPr lang="en-US" altLang="ja-JP" sz="2400" b="1" kern="100" dirty="0">
                        <a:effectLst/>
                        <a:latin typeface="+mn-ea"/>
                        <a:ea typeface="+mn-ea"/>
                        <a:cs typeface="Times New Roman" panose="02020603050405020304" pitchFamily="18" charset="0"/>
                      </a:endParaRPr>
                    </a:p>
                    <a:p>
                      <a:pPr algn="ctr">
                        <a:tabLst>
                          <a:tab pos="3194050" algn="l"/>
                        </a:tabLst>
                      </a:pPr>
                      <a:r>
                        <a:rPr lang="ja-JP" altLang="en-US" sz="1800" kern="100" dirty="0">
                          <a:effectLst/>
                          <a:latin typeface="+mn-ea"/>
                          <a:ea typeface="+mn-ea"/>
                          <a:cs typeface="Times New Roman" panose="02020603050405020304" pitchFamily="18" charset="0"/>
                        </a:rPr>
                        <a:t>（日）</a:t>
                      </a:r>
                      <a:endParaRPr lang="ja-JP" sz="1800" kern="100" dirty="0">
                        <a:effectLst/>
                        <a:latin typeface="+mn-ea"/>
                        <a:ea typeface="+mn-ea"/>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ja-JP" sz="2400" b="1" kern="100" dirty="0">
                          <a:effectLst/>
                          <a:latin typeface="+mn-ea"/>
                          <a:ea typeface="+mn-ea"/>
                          <a:cs typeface="Times New Roman" panose="02020603050405020304" pitchFamily="18" charset="0"/>
                        </a:rPr>
                        <a:t>平均事例降水量</a:t>
                      </a:r>
                      <a:endParaRPr lang="en-US" altLang="ja-JP" sz="2400" b="1" kern="100" dirty="0">
                        <a:effectLst/>
                        <a:latin typeface="+mn-ea"/>
                        <a:ea typeface="+mn-ea"/>
                        <a:cs typeface="Times New Roman" panose="02020603050405020304" pitchFamily="18" charset="0"/>
                      </a:endParaRPr>
                    </a:p>
                    <a:p>
                      <a:pPr algn="ctr">
                        <a:tabLst>
                          <a:tab pos="3194050" algn="l"/>
                        </a:tabLst>
                      </a:pPr>
                      <a:r>
                        <a:rPr lang="ja-JP" altLang="en-US" sz="1800" kern="100" dirty="0">
                          <a:effectLst/>
                          <a:latin typeface="+mn-ea"/>
                          <a:ea typeface="+mn-ea"/>
                          <a:cs typeface="Times New Roman" panose="02020603050405020304" pitchFamily="18" charset="0"/>
                        </a:rPr>
                        <a:t>（</a:t>
                      </a:r>
                      <a:r>
                        <a:rPr lang="en-US" altLang="ja-JP" sz="1800" kern="100" dirty="0">
                          <a:effectLst/>
                          <a:latin typeface="+mn-ea"/>
                          <a:ea typeface="+mn-ea"/>
                          <a:cs typeface="Times New Roman" panose="02020603050405020304" pitchFamily="18" charset="0"/>
                        </a:rPr>
                        <a:t>mm</a:t>
                      </a:r>
                      <a:r>
                        <a:rPr lang="ja-JP" altLang="en-US" sz="1800" kern="100" dirty="0">
                          <a:effectLst/>
                          <a:latin typeface="+mn-ea"/>
                          <a:ea typeface="+mn-ea"/>
                          <a:cs typeface="Times New Roman" panose="02020603050405020304" pitchFamily="18" charset="0"/>
                        </a:rPr>
                        <a:t>）</a:t>
                      </a:r>
                      <a:endParaRPr lang="ja-JP" sz="1800" kern="100" dirty="0">
                        <a:effectLst/>
                        <a:latin typeface="+mn-ea"/>
                        <a:ea typeface="+mn-ea"/>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ja-JP" sz="2400" b="1" kern="100" dirty="0">
                          <a:effectLst/>
                          <a:latin typeface="+mn-ea"/>
                          <a:ea typeface="+mn-ea"/>
                          <a:cs typeface="Times New Roman" panose="02020603050405020304" pitchFamily="18" charset="0"/>
                        </a:rPr>
                        <a:t>平均日降水量</a:t>
                      </a:r>
                      <a:endParaRPr lang="en-US" altLang="ja-JP" sz="2400" b="1" kern="100" dirty="0">
                        <a:effectLst/>
                        <a:latin typeface="+mn-ea"/>
                        <a:ea typeface="+mn-ea"/>
                        <a:cs typeface="Times New Roman" panose="02020603050405020304" pitchFamily="18" charset="0"/>
                      </a:endParaRPr>
                    </a:p>
                    <a:p>
                      <a:pPr algn="ctr">
                        <a:tabLst>
                          <a:tab pos="3194050" algn="l"/>
                        </a:tabLst>
                      </a:pPr>
                      <a:r>
                        <a:rPr lang="en-US" altLang="ja-JP" sz="1800" kern="100" dirty="0">
                          <a:effectLst/>
                          <a:latin typeface="+mn-ea"/>
                          <a:ea typeface="+mn-ea"/>
                          <a:cs typeface="Times New Roman" panose="02020603050405020304" pitchFamily="18" charset="0"/>
                        </a:rPr>
                        <a:t>(mm)</a:t>
                      </a: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6183915"/>
                  </a:ext>
                </a:extLst>
              </a:tr>
              <a:tr h="392965">
                <a:tc>
                  <a:txBody>
                    <a:bodyPr/>
                    <a:lstStyle/>
                    <a:p>
                      <a:pPr algn="ctr">
                        <a:tabLst>
                          <a:tab pos="3194050" algn="l"/>
                        </a:tabLst>
                      </a:pPr>
                      <a:r>
                        <a:rPr lang="ja-JP" sz="2000" b="1" kern="100" dirty="0">
                          <a:effectLst/>
                          <a:latin typeface="+mn-ea"/>
                          <a:ea typeface="+mn-ea"/>
                          <a:cs typeface="Times New Roman" panose="02020603050405020304" pitchFamily="18" charset="0"/>
                        </a:rPr>
                        <a:t>西谷型</a:t>
                      </a:r>
                      <a:r>
                        <a:rPr lang="en-US" sz="2000" b="1" kern="100" dirty="0">
                          <a:effectLst/>
                          <a:latin typeface="+mn-ea"/>
                          <a:ea typeface="+mn-ea"/>
                          <a:cs typeface="Times New Roman" panose="02020603050405020304" pitchFamily="18" charset="0"/>
                        </a:rPr>
                        <a:t>(</a:t>
                      </a:r>
                      <a:r>
                        <a:rPr lang="ja-JP" sz="2000" b="1" kern="100" dirty="0">
                          <a:effectLst/>
                          <a:latin typeface="+mn-ea"/>
                          <a:ea typeface="+mn-ea"/>
                          <a:cs typeface="Times New Roman" panose="02020603050405020304" pitchFamily="18" charset="0"/>
                        </a:rPr>
                        <a:t>過去</a:t>
                      </a:r>
                      <a:r>
                        <a:rPr lang="en-US" sz="2000" b="1" kern="100" dirty="0">
                          <a:effectLst/>
                          <a:latin typeface="+mn-ea"/>
                          <a:ea typeface="+mn-ea"/>
                          <a:cs typeface="Times New Roman" panose="02020603050405020304" pitchFamily="18" charset="0"/>
                        </a:rPr>
                        <a:t>)</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14</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4.8</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69834.6</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14999.6</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6746462"/>
                  </a:ext>
                </a:extLst>
              </a:tr>
              <a:tr h="392965">
                <a:tc>
                  <a:txBody>
                    <a:bodyPr/>
                    <a:lstStyle/>
                    <a:p>
                      <a:pPr algn="ctr">
                        <a:tabLst>
                          <a:tab pos="3194050" algn="l"/>
                        </a:tabLst>
                      </a:pPr>
                      <a:r>
                        <a:rPr lang="ja-JP" sz="2000" b="1" kern="100" dirty="0">
                          <a:effectLst/>
                          <a:latin typeface="+mn-ea"/>
                          <a:ea typeface="+mn-ea"/>
                          <a:cs typeface="Times New Roman" panose="02020603050405020304" pitchFamily="18" charset="0"/>
                        </a:rPr>
                        <a:t>西谷型</a:t>
                      </a:r>
                      <a:r>
                        <a:rPr lang="en-US" sz="2000" b="1" kern="100" dirty="0">
                          <a:effectLst/>
                          <a:latin typeface="+mn-ea"/>
                          <a:ea typeface="+mn-ea"/>
                          <a:cs typeface="Times New Roman" panose="02020603050405020304" pitchFamily="18" charset="0"/>
                        </a:rPr>
                        <a:t>(</a:t>
                      </a:r>
                      <a:r>
                        <a:rPr lang="ja-JP" sz="2000" b="1" kern="100" dirty="0">
                          <a:effectLst/>
                          <a:latin typeface="+mn-ea"/>
                          <a:ea typeface="+mn-ea"/>
                          <a:cs typeface="Times New Roman" panose="02020603050405020304" pitchFamily="18" charset="0"/>
                        </a:rPr>
                        <a:t>近年</a:t>
                      </a:r>
                      <a:r>
                        <a:rPr lang="en-US" sz="2000" b="1" kern="100" dirty="0">
                          <a:effectLst/>
                          <a:latin typeface="+mn-ea"/>
                          <a:ea typeface="+mn-ea"/>
                          <a:cs typeface="Times New Roman" panose="02020603050405020304" pitchFamily="18" charset="0"/>
                        </a:rPr>
                        <a:t>)</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13</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4.6</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a:effectLst/>
                          <a:latin typeface="+mn-ea"/>
                          <a:ea typeface="+mn-ea"/>
                          <a:cs typeface="Times New Roman" panose="02020603050405020304" pitchFamily="18" charset="0"/>
                        </a:rPr>
                        <a:t>60005.5</a:t>
                      </a:r>
                      <a:endParaRPr lang="ja-JP" sz="2000" kern="10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a:effectLst/>
                          <a:latin typeface="+mn-ea"/>
                          <a:ea typeface="+mn-ea"/>
                          <a:cs typeface="Times New Roman" panose="02020603050405020304" pitchFamily="18" charset="0"/>
                        </a:rPr>
                        <a:t>13164.1</a:t>
                      </a:r>
                      <a:endParaRPr lang="ja-JP" sz="2000" kern="10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8387681"/>
                  </a:ext>
                </a:extLst>
              </a:tr>
              <a:tr h="392965">
                <a:tc>
                  <a:txBody>
                    <a:bodyPr/>
                    <a:lstStyle/>
                    <a:p>
                      <a:pPr algn="ctr">
                        <a:tabLst>
                          <a:tab pos="3194050" algn="l"/>
                        </a:tabLst>
                      </a:pPr>
                      <a:r>
                        <a:rPr lang="ja-JP" sz="2000" b="1" kern="100">
                          <a:effectLst/>
                          <a:latin typeface="+mn-ea"/>
                          <a:ea typeface="+mn-ea"/>
                          <a:cs typeface="Times New Roman" panose="02020603050405020304" pitchFamily="18" charset="0"/>
                        </a:rPr>
                        <a:t>東谷型</a:t>
                      </a:r>
                      <a:r>
                        <a:rPr lang="en-US" sz="2000" b="1" kern="100">
                          <a:effectLst/>
                          <a:latin typeface="+mn-ea"/>
                          <a:ea typeface="+mn-ea"/>
                          <a:cs typeface="Times New Roman" panose="02020603050405020304" pitchFamily="18" charset="0"/>
                        </a:rPr>
                        <a:t>(</a:t>
                      </a:r>
                      <a:r>
                        <a:rPr lang="ja-JP" sz="2000" b="1" kern="100">
                          <a:effectLst/>
                          <a:latin typeface="+mn-ea"/>
                          <a:ea typeface="+mn-ea"/>
                          <a:cs typeface="Times New Roman" panose="02020603050405020304" pitchFamily="18" charset="0"/>
                        </a:rPr>
                        <a:t>過去</a:t>
                      </a:r>
                      <a:r>
                        <a:rPr lang="en-US" sz="2000" b="1" kern="100">
                          <a:effectLst/>
                          <a:latin typeface="+mn-ea"/>
                          <a:ea typeface="+mn-ea"/>
                          <a:cs typeface="Times New Roman" panose="02020603050405020304" pitchFamily="18" charset="0"/>
                        </a:rPr>
                        <a:t>)</a:t>
                      </a:r>
                      <a:endParaRPr lang="ja-JP" sz="2000" kern="10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9</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7.1</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110090.7</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15831.9</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2265059"/>
                  </a:ext>
                </a:extLst>
              </a:tr>
              <a:tr h="392965">
                <a:tc>
                  <a:txBody>
                    <a:bodyPr/>
                    <a:lstStyle/>
                    <a:p>
                      <a:pPr algn="ctr">
                        <a:tabLst>
                          <a:tab pos="3194050" algn="l"/>
                        </a:tabLst>
                      </a:pPr>
                      <a:r>
                        <a:rPr lang="ja-JP" sz="2000" b="1" kern="100" dirty="0">
                          <a:effectLst/>
                          <a:latin typeface="+mn-ea"/>
                          <a:ea typeface="+mn-ea"/>
                          <a:cs typeface="Times New Roman" panose="02020603050405020304" pitchFamily="18" charset="0"/>
                        </a:rPr>
                        <a:t>東谷型</a:t>
                      </a:r>
                      <a:r>
                        <a:rPr lang="en-US" sz="2000" b="1" kern="100" dirty="0">
                          <a:effectLst/>
                          <a:latin typeface="+mn-ea"/>
                          <a:ea typeface="+mn-ea"/>
                          <a:cs typeface="Times New Roman" panose="02020603050405020304" pitchFamily="18" charset="0"/>
                        </a:rPr>
                        <a:t>(</a:t>
                      </a:r>
                      <a:r>
                        <a:rPr lang="ja-JP" sz="2000" b="1" kern="100" dirty="0">
                          <a:effectLst/>
                          <a:latin typeface="+mn-ea"/>
                          <a:ea typeface="+mn-ea"/>
                          <a:cs typeface="Times New Roman" panose="02020603050405020304" pitchFamily="18" charset="0"/>
                        </a:rPr>
                        <a:t>近年</a:t>
                      </a:r>
                      <a:r>
                        <a:rPr lang="en-US" sz="2000" b="1" kern="100" dirty="0">
                          <a:effectLst/>
                          <a:latin typeface="+mn-ea"/>
                          <a:ea typeface="+mn-ea"/>
                          <a:cs typeface="Times New Roman" panose="02020603050405020304" pitchFamily="18" charset="0"/>
                        </a:rPr>
                        <a:t>)</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5</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a:effectLst/>
                          <a:latin typeface="+mn-ea"/>
                          <a:ea typeface="+mn-ea"/>
                          <a:cs typeface="Times New Roman" panose="02020603050405020304" pitchFamily="18" charset="0"/>
                        </a:rPr>
                        <a:t>7.2</a:t>
                      </a:r>
                      <a:endParaRPr lang="ja-JP" sz="2000" kern="10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113901.1</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14823.6</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3025664"/>
                  </a:ext>
                </a:extLst>
              </a:tr>
              <a:tr h="392965">
                <a:tc>
                  <a:txBody>
                    <a:bodyPr/>
                    <a:lstStyle/>
                    <a:p>
                      <a:pPr algn="ctr">
                        <a:tabLst>
                          <a:tab pos="3194050" algn="l"/>
                        </a:tabLst>
                      </a:pPr>
                      <a:r>
                        <a:rPr lang="ja-JP" sz="2000" b="1" kern="100" dirty="0">
                          <a:solidFill>
                            <a:srgbClr val="0070C0"/>
                          </a:solidFill>
                          <a:effectLst/>
                          <a:latin typeface="+mn-ea"/>
                          <a:ea typeface="+mn-ea"/>
                          <a:cs typeface="Times New Roman" panose="02020603050405020304" pitchFamily="18" charset="0"/>
                        </a:rPr>
                        <a:t>両谷型</a:t>
                      </a:r>
                      <a:r>
                        <a:rPr lang="en-US" sz="2000" b="1" kern="100" dirty="0">
                          <a:solidFill>
                            <a:srgbClr val="0070C0"/>
                          </a:solidFill>
                          <a:effectLst/>
                          <a:latin typeface="+mn-ea"/>
                          <a:ea typeface="+mn-ea"/>
                          <a:cs typeface="Times New Roman" panose="02020603050405020304" pitchFamily="18" charset="0"/>
                        </a:rPr>
                        <a:t>(</a:t>
                      </a:r>
                      <a:r>
                        <a:rPr lang="ja-JP" sz="2000" b="1" kern="100" dirty="0">
                          <a:solidFill>
                            <a:srgbClr val="0070C0"/>
                          </a:solidFill>
                          <a:effectLst/>
                          <a:latin typeface="+mn-ea"/>
                          <a:ea typeface="+mn-ea"/>
                          <a:cs typeface="Times New Roman" panose="02020603050405020304" pitchFamily="18" charset="0"/>
                        </a:rPr>
                        <a:t>過去</a:t>
                      </a:r>
                      <a:r>
                        <a:rPr lang="en-US" sz="2000" b="1" kern="100" dirty="0">
                          <a:solidFill>
                            <a:srgbClr val="0070C0"/>
                          </a:solidFill>
                          <a:effectLst/>
                          <a:latin typeface="+mn-ea"/>
                          <a:ea typeface="+mn-ea"/>
                          <a:cs typeface="Times New Roman" panose="02020603050405020304" pitchFamily="18" charset="0"/>
                        </a:rPr>
                        <a:t>)</a:t>
                      </a:r>
                      <a:endParaRPr lang="ja-JP" sz="2000" kern="100" dirty="0">
                        <a:solidFill>
                          <a:srgbClr val="0070C0"/>
                        </a:solidFill>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solidFill>
                            <a:srgbClr val="0070C0"/>
                          </a:solidFill>
                          <a:effectLst/>
                          <a:latin typeface="+mn-ea"/>
                          <a:ea typeface="+mn-ea"/>
                          <a:cs typeface="Times New Roman" panose="02020603050405020304" pitchFamily="18" charset="0"/>
                        </a:rPr>
                        <a:t>2</a:t>
                      </a:r>
                      <a:endParaRPr lang="ja-JP" sz="2000" kern="100" dirty="0">
                        <a:solidFill>
                          <a:srgbClr val="0070C0"/>
                        </a:solidFill>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6.5</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solidFill>
                            <a:srgbClr val="0070C0"/>
                          </a:solidFill>
                          <a:effectLst/>
                          <a:latin typeface="+mn-ea"/>
                          <a:ea typeface="+mn-ea"/>
                          <a:cs typeface="Times New Roman" panose="02020603050405020304" pitchFamily="18" charset="0"/>
                        </a:rPr>
                        <a:t>71720.3</a:t>
                      </a:r>
                      <a:endParaRPr lang="ja-JP" sz="2000" kern="100" dirty="0">
                        <a:solidFill>
                          <a:srgbClr val="0070C0"/>
                        </a:solidFill>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11310.1</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6989196"/>
                  </a:ext>
                </a:extLst>
              </a:tr>
              <a:tr h="449102">
                <a:tc>
                  <a:txBody>
                    <a:bodyPr/>
                    <a:lstStyle/>
                    <a:p>
                      <a:pPr algn="ctr">
                        <a:tabLst>
                          <a:tab pos="3194050" algn="l"/>
                        </a:tabLst>
                      </a:pPr>
                      <a:r>
                        <a:rPr lang="ja-JP" sz="2000" b="1" kern="100" dirty="0">
                          <a:solidFill>
                            <a:srgbClr val="FF0000"/>
                          </a:solidFill>
                          <a:effectLst/>
                          <a:latin typeface="+mn-ea"/>
                          <a:ea typeface="+mn-ea"/>
                          <a:cs typeface="Times New Roman" panose="02020603050405020304" pitchFamily="18" charset="0"/>
                        </a:rPr>
                        <a:t>両谷型</a:t>
                      </a:r>
                      <a:r>
                        <a:rPr lang="en-US" sz="2000" b="1" kern="100" dirty="0">
                          <a:solidFill>
                            <a:srgbClr val="FF0000"/>
                          </a:solidFill>
                          <a:effectLst/>
                          <a:latin typeface="+mn-ea"/>
                          <a:ea typeface="+mn-ea"/>
                          <a:cs typeface="Times New Roman" panose="02020603050405020304" pitchFamily="18" charset="0"/>
                        </a:rPr>
                        <a:t>(</a:t>
                      </a:r>
                      <a:r>
                        <a:rPr lang="ja-JP" sz="2000" b="1" kern="100" dirty="0">
                          <a:solidFill>
                            <a:srgbClr val="FF0000"/>
                          </a:solidFill>
                          <a:effectLst/>
                          <a:latin typeface="+mn-ea"/>
                          <a:ea typeface="+mn-ea"/>
                          <a:cs typeface="Times New Roman" panose="02020603050405020304" pitchFamily="18" charset="0"/>
                        </a:rPr>
                        <a:t>近年</a:t>
                      </a:r>
                      <a:r>
                        <a:rPr lang="en-US" sz="2000" b="1" kern="100" dirty="0">
                          <a:solidFill>
                            <a:srgbClr val="FF0000"/>
                          </a:solidFill>
                          <a:effectLst/>
                          <a:latin typeface="+mn-ea"/>
                          <a:ea typeface="+mn-ea"/>
                          <a:cs typeface="Times New Roman" panose="02020603050405020304" pitchFamily="18" charset="0"/>
                        </a:rPr>
                        <a:t>)</a:t>
                      </a:r>
                      <a:endParaRPr lang="ja-JP" sz="2000"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400" b="1" kern="100" dirty="0">
                          <a:solidFill>
                            <a:srgbClr val="FF0000"/>
                          </a:solidFill>
                          <a:effectLst/>
                          <a:latin typeface="+mn-ea"/>
                          <a:ea typeface="+mn-ea"/>
                          <a:cs typeface="Times New Roman" panose="02020603050405020304" pitchFamily="18" charset="0"/>
                        </a:rPr>
                        <a:t>10</a:t>
                      </a:r>
                      <a:endParaRPr lang="ja-JP" sz="2400"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6.6</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solidFill>
                            <a:srgbClr val="FF0000"/>
                          </a:solidFill>
                          <a:effectLst/>
                          <a:latin typeface="+mn-ea"/>
                          <a:ea typeface="+mn-ea"/>
                          <a:cs typeface="Times New Roman" panose="02020603050405020304" pitchFamily="18" charset="0"/>
                        </a:rPr>
                        <a:t>111757.4</a:t>
                      </a:r>
                      <a:endParaRPr lang="ja-JP" sz="2000" kern="100" dirty="0">
                        <a:solidFill>
                          <a:srgbClr val="FF0000"/>
                        </a:solidFill>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tabLst>
                          <a:tab pos="3194050" algn="l"/>
                        </a:tabLst>
                      </a:pPr>
                      <a:r>
                        <a:rPr lang="en-US" sz="2000" b="1" kern="100" dirty="0">
                          <a:effectLst/>
                          <a:latin typeface="+mn-ea"/>
                          <a:ea typeface="+mn-ea"/>
                          <a:cs typeface="Times New Roman" panose="02020603050405020304" pitchFamily="18" charset="0"/>
                        </a:rPr>
                        <a:t>17598.4</a:t>
                      </a:r>
                      <a:endParaRPr lang="ja-JP" sz="2000" kern="100" dirty="0">
                        <a:effectLst/>
                        <a:latin typeface="+mn-ea"/>
                        <a:ea typeface="+mn-ea"/>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357389"/>
                  </a:ext>
                </a:extLst>
              </a:tr>
            </a:tbl>
          </a:graphicData>
        </a:graphic>
      </p:graphicFrame>
      <p:sp>
        <p:nvSpPr>
          <p:cNvPr id="15" name="テキスト ボックス 14">
            <a:extLst>
              <a:ext uri="{FF2B5EF4-FFF2-40B4-BE49-F238E27FC236}">
                <a16:creationId xmlns:a16="http://schemas.microsoft.com/office/drawing/2014/main" id="{8FA07F2E-966C-1687-DAFA-0D1DB6628F97}"/>
              </a:ext>
            </a:extLst>
          </p:cNvPr>
          <p:cNvSpPr txBox="1"/>
          <p:nvPr/>
        </p:nvSpPr>
        <p:spPr>
          <a:xfrm>
            <a:off x="500511" y="3609474"/>
            <a:ext cx="8104474" cy="369332"/>
          </a:xfrm>
          <a:prstGeom prst="rect">
            <a:avLst/>
          </a:prstGeom>
          <a:noFill/>
        </p:spPr>
        <p:txBody>
          <a:bodyPr wrap="square" rtlCol="0">
            <a:spAutoFit/>
          </a:bodyPr>
          <a:lstStyle/>
          <a:p>
            <a:r>
              <a:rPr kumimoji="1" lang="ja-JP" altLang="en-US" sz="1800" dirty="0"/>
              <a:t>表 各偏西風蛇行パターンの広域長期間豪雨の特徴における過去と近年の比較</a:t>
            </a:r>
            <a:endParaRPr kumimoji="1" lang="en-US" altLang="ja-JP" sz="1800" dirty="0"/>
          </a:p>
        </p:txBody>
      </p:sp>
      <p:sp>
        <p:nvSpPr>
          <p:cNvPr id="17" name="矢印: 右 16">
            <a:extLst>
              <a:ext uri="{FF2B5EF4-FFF2-40B4-BE49-F238E27FC236}">
                <a16:creationId xmlns:a16="http://schemas.microsoft.com/office/drawing/2014/main" id="{18BE25D8-B510-81C9-401D-1592683C8D82}"/>
              </a:ext>
            </a:extLst>
          </p:cNvPr>
          <p:cNvSpPr/>
          <p:nvPr/>
        </p:nvSpPr>
        <p:spPr>
          <a:xfrm rot="5400000">
            <a:off x="4327158" y="5159806"/>
            <a:ext cx="485445" cy="4898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1701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3926"/>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まとめ・今後の予定</a:t>
            </a:r>
            <a:endParaRPr kumimoji="1" lang="en-US" altLang="ja-JP" sz="2400" dirty="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14</a:t>
            </a:fld>
            <a:r>
              <a:rPr lang="en-US" altLang="ja-JP" dirty="0"/>
              <a:t> /14</a:t>
            </a:r>
            <a:endParaRPr lang="ja-JP" altLang="en-US" dirty="0"/>
          </a:p>
        </p:txBody>
      </p:sp>
      <p:sp>
        <p:nvSpPr>
          <p:cNvPr id="12" name="テキスト ボックス 11">
            <a:extLst>
              <a:ext uri="{FF2B5EF4-FFF2-40B4-BE49-F238E27FC236}">
                <a16:creationId xmlns:a16="http://schemas.microsoft.com/office/drawing/2014/main" id="{BD5FF8C6-1D7A-B5B9-3AD2-EA51F2951900}"/>
              </a:ext>
            </a:extLst>
          </p:cNvPr>
          <p:cNvSpPr txBox="1"/>
          <p:nvPr/>
        </p:nvSpPr>
        <p:spPr>
          <a:xfrm>
            <a:off x="4158255" y="3623737"/>
            <a:ext cx="914400" cy="914400"/>
          </a:xfrm>
          <a:prstGeom prst="rect">
            <a:avLst/>
          </a:prstGeom>
          <a:noFill/>
        </p:spPr>
        <p:txBody>
          <a:bodyPr wrap="square" rtlCol="0">
            <a:spAutoFit/>
          </a:bodyPr>
          <a:lstStyle/>
          <a:p>
            <a:endParaRPr kumimoji="1" lang="ja-JP" altLang="en-US"/>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sp>
        <p:nvSpPr>
          <p:cNvPr id="24" name="テキスト ボックス 23">
            <a:extLst>
              <a:ext uri="{FF2B5EF4-FFF2-40B4-BE49-F238E27FC236}">
                <a16:creationId xmlns:a16="http://schemas.microsoft.com/office/drawing/2014/main" id="{5482BCF7-096B-200F-A96A-9762FC5DB6C6}"/>
              </a:ext>
            </a:extLst>
          </p:cNvPr>
          <p:cNvSpPr txBox="1"/>
          <p:nvPr/>
        </p:nvSpPr>
        <p:spPr>
          <a:xfrm>
            <a:off x="-19998" y="443526"/>
            <a:ext cx="9280954" cy="4785926"/>
          </a:xfrm>
          <a:prstGeom prst="rect">
            <a:avLst/>
          </a:prstGeom>
          <a:noFill/>
        </p:spPr>
        <p:txBody>
          <a:bodyPr wrap="square" rtlCol="0">
            <a:spAutoFit/>
          </a:bodyPr>
          <a:lstStyle/>
          <a:p>
            <a:r>
              <a:rPr kumimoji="1" lang="en-US" altLang="ja-JP" sz="2000" dirty="0"/>
              <a:t>【</a:t>
            </a:r>
            <a:r>
              <a:rPr kumimoji="1" lang="ja-JP" altLang="en-US" sz="2000" dirty="0"/>
              <a:t>まとめ</a:t>
            </a:r>
            <a:r>
              <a:rPr kumimoji="1" lang="en-US" altLang="ja-JP" sz="2000" dirty="0"/>
              <a:t>】</a:t>
            </a:r>
          </a:p>
          <a:p>
            <a:endParaRPr kumimoji="1" lang="en-US" altLang="ja-JP" sz="900" dirty="0"/>
          </a:p>
          <a:p>
            <a:r>
              <a:rPr kumimoji="1" lang="ja-JP" altLang="en-US" sz="2000" dirty="0"/>
              <a:t>目的①：広域長期間豪雨の</a:t>
            </a:r>
            <a:r>
              <a:rPr kumimoji="1" lang="ja-JP" altLang="en-US" sz="2000" b="1" dirty="0"/>
              <a:t>特徴</a:t>
            </a:r>
            <a:r>
              <a:rPr kumimoji="1" lang="ja-JP" altLang="en-US" sz="2000" dirty="0"/>
              <a:t>は？</a:t>
            </a:r>
            <a:endParaRPr kumimoji="1" lang="en-US" altLang="ja-JP" sz="2000" dirty="0"/>
          </a:p>
          <a:p>
            <a:r>
              <a:rPr kumimoji="1" lang="ja-JP" altLang="en-US" sz="2000" dirty="0"/>
              <a:t>・</a:t>
            </a:r>
            <a:r>
              <a:rPr kumimoji="1" lang="ja-JP" altLang="en-US" sz="2400" b="1" dirty="0"/>
              <a:t>広域長期間豪雨</a:t>
            </a:r>
            <a:r>
              <a:rPr kumimoji="1" lang="ja-JP" altLang="en-US" sz="2000" b="1" dirty="0"/>
              <a:t>の要因</a:t>
            </a:r>
            <a:r>
              <a:rPr kumimoji="1" lang="ja-JP" altLang="en-US" sz="2000" dirty="0"/>
              <a:t>の</a:t>
            </a:r>
            <a:r>
              <a:rPr kumimoji="1" lang="en-US" altLang="ja-JP" sz="2000" dirty="0"/>
              <a:t>8</a:t>
            </a:r>
            <a:r>
              <a:rPr kumimoji="1" lang="ja-JP" altLang="en-US" sz="2000" dirty="0"/>
              <a:t>割が</a:t>
            </a:r>
            <a:r>
              <a:rPr kumimoji="1" lang="ja-JP" altLang="en-US" sz="3200" b="1" dirty="0">
                <a:solidFill>
                  <a:srgbClr val="FF0000"/>
                </a:solidFill>
              </a:rPr>
              <a:t>梅雨前線</a:t>
            </a:r>
            <a:endParaRPr kumimoji="1" lang="ja-JP" altLang="en-US" sz="2000" b="1" dirty="0">
              <a:solidFill>
                <a:srgbClr val="FF0000"/>
              </a:solidFill>
            </a:endParaRPr>
          </a:p>
          <a:p>
            <a:r>
              <a:rPr kumimoji="1" lang="ja-JP" altLang="en-US" sz="2000" dirty="0"/>
              <a:t>・</a:t>
            </a:r>
            <a:r>
              <a:rPr kumimoji="1" lang="en-US" altLang="ja-JP" sz="2400" b="1" dirty="0"/>
              <a:t>2</a:t>
            </a:r>
            <a:r>
              <a:rPr kumimoji="1" lang="ja-JP" altLang="en-US" sz="2400" b="1" dirty="0"/>
              <a:t>つのジェット気流の蛇行パターン</a:t>
            </a:r>
            <a:r>
              <a:rPr kumimoji="1" lang="ja-JP" altLang="en-US" sz="2000" dirty="0"/>
              <a:t>により梅雨前線帯の</a:t>
            </a:r>
            <a:r>
              <a:rPr kumimoji="1" lang="ja-JP" altLang="en-US" sz="2400" b="1" dirty="0"/>
              <a:t>対流強化</a:t>
            </a:r>
            <a:r>
              <a:rPr kumimoji="1" lang="ja-JP" altLang="en-US" sz="2000" dirty="0"/>
              <a:t>に</a:t>
            </a:r>
            <a:r>
              <a:rPr kumimoji="1" lang="ja-JP" altLang="en-US" sz="2400" b="1" dirty="0"/>
              <a:t>差</a:t>
            </a:r>
            <a:endParaRPr kumimoji="1" lang="en-US" altLang="ja-JP" sz="2400" b="1" dirty="0"/>
          </a:p>
          <a:p>
            <a:r>
              <a:rPr kumimoji="1" lang="ja-JP" altLang="en-US" sz="2400" b="1" dirty="0"/>
              <a:t>　</a:t>
            </a:r>
            <a:r>
              <a:rPr kumimoji="1" lang="ja-JP" altLang="en-US" sz="2000" dirty="0"/>
              <a:t>→広域長期間豪雨の特徴（</a:t>
            </a:r>
            <a:r>
              <a:rPr kumimoji="1" lang="ja-JP" altLang="en-US" sz="2400" b="1" dirty="0"/>
              <a:t>発生数，期間，降水量</a:t>
            </a:r>
            <a:r>
              <a:rPr kumimoji="1" lang="ja-JP" altLang="en-US" sz="2000" dirty="0"/>
              <a:t>）が</a:t>
            </a:r>
            <a:r>
              <a:rPr kumimoji="1" lang="ja-JP" altLang="en-US" sz="2400" b="1" dirty="0"/>
              <a:t>異なる</a:t>
            </a:r>
            <a:endParaRPr kumimoji="1" lang="en-US" altLang="ja-JP" sz="2400" b="1" dirty="0"/>
          </a:p>
          <a:p>
            <a:endParaRPr kumimoji="1" lang="ja-JP" altLang="en-US" b="1" dirty="0"/>
          </a:p>
          <a:p>
            <a:r>
              <a:rPr kumimoji="1" lang="ja-JP" altLang="en-US" sz="2000" dirty="0"/>
              <a:t>目的②：</a:t>
            </a:r>
            <a:r>
              <a:rPr kumimoji="1" lang="ja-JP" altLang="en-US" sz="2000" b="1" dirty="0"/>
              <a:t>長期化</a:t>
            </a:r>
            <a:r>
              <a:rPr kumimoji="1" lang="ja-JP" altLang="en-US" sz="2000" dirty="0"/>
              <a:t>の原因は？</a:t>
            </a:r>
            <a:endParaRPr kumimoji="1" lang="en-US" altLang="ja-JP" sz="2000" dirty="0"/>
          </a:p>
          <a:p>
            <a:r>
              <a:rPr kumimoji="1" lang="ja-JP" altLang="en-US" sz="2000" dirty="0"/>
              <a:t>・蛇行による</a:t>
            </a:r>
            <a:r>
              <a:rPr kumimoji="1" lang="ja-JP" altLang="en-US" sz="2400" b="1" dirty="0">
                <a:solidFill>
                  <a:srgbClr val="FF0000"/>
                </a:solidFill>
              </a:rPr>
              <a:t>温度移流</a:t>
            </a:r>
            <a:r>
              <a:rPr kumimoji="1" lang="ja-JP" altLang="en-US" sz="2000" dirty="0"/>
              <a:t>と太平洋高気圧の張り出しによる</a:t>
            </a:r>
            <a:r>
              <a:rPr kumimoji="1" lang="ja-JP" altLang="en-US" sz="2400" b="1" dirty="0">
                <a:solidFill>
                  <a:srgbClr val="FF0000"/>
                </a:solidFill>
              </a:rPr>
              <a:t>水蒸気供給</a:t>
            </a:r>
            <a:r>
              <a:rPr kumimoji="1" lang="ja-JP" altLang="en-US" sz="2000" dirty="0"/>
              <a:t>が</a:t>
            </a:r>
            <a:endParaRPr kumimoji="1" lang="en-US" altLang="ja-JP" sz="2000" dirty="0"/>
          </a:p>
          <a:p>
            <a:r>
              <a:rPr kumimoji="1" lang="ja-JP" altLang="en-US" sz="2000" b="1" dirty="0"/>
              <a:t>　</a:t>
            </a:r>
            <a:r>
              <a:rPr kumimoji="1" lang="ja-JP" altLang="en-US" sz="2400" b="1" dirty="0">
                <a:solidFill>
                  <a:srgbClr val="FF0000"/>
                </a:solidFill>
              </a:rPr>
              <a:t>持続</a:t>
            </a:r>
            <a:r>
              <a:rPr kumimoji="1" lang="ja-JP" altLang="en-US" sz="2400" b="1" dirty="0"/>
              <a:t>的に存在</a:t>
            </a:r>
            <a:r>
              <a:rPr kumimoji="1" lang="ja-JP" altLang="en-US" sz="2000" dirty="0"/>
              <a:t>→広域豪雨の</a:t>
            </a:r>
            <a:r>
              <a:rPr kumimoji="1" lang="ja-JP" altLang="en-US" sz="2800" b="1" dirty="0">
                <a:solidFill>
                  <a:srgbClr val="FF0000"/>
                </a:solidFill>
              </a:rPr>
              <a:t>長期化・降水量の増加</a:t>
            </a:r>
            <a:r>
              <a:rPr kumimoji="1" lang="ja-JP" altLang="en-US" sz="2000" dirty="0"/>
              <a:t>に影響</a:t>
            </a:r>
            <a:endParaRPr kumimoji="1" lang="en-US" altLang="ja-JP" sz="2000" dirty="0"/>
          </a:p>
          <a:p>
            <a:endParaRPr kumimoji="1" lang="ja-JP" altLang="en-US" dirty="0"/>
          </a:p>
          <a:p>
            <a:r>
              <a:rPr kumimoji="1" lang="ja-JP" altLang="en-US" sz="2000" dirty="0"/>
              <a:t>目的③：</a:t>
            </a:r>
            <a:r>
              <a:rPr kumimoji="1" lang="ja-JP" altLang="en-US" sz="2000" b="1" dirty="0"/>
              <a:t>近年</a:t>
            </a:r>
            <a:r>
              <a:rPr kumimoji="1" lang="ja-JP" altLang="en-US" sz="2000" dirty="0"/>
              <a:t>にかけての変化？</a:t>
            </a:r>
            <a:endParaRPr kumimoji="1" lang="en-US" altLang="ja-JP" sz="2000" dirty="0"/>
          </a:p>
          <a:p>
            <a:r>
              <a:rPr kumimoji="1" lang="ja-JP" altLang="en-US" sz="2000" dirty="0"/>
              <a:t>・</a:t>
            </a:r>
            <a:r>
              <a:rPr kumimoji="1" lang="ja-JP" altLang="en-US" sz="2400" b="1" dirty="0"/>
              <a:t>近年</a:t>
            </a:r>
            <a:r>
              <a:rPr kumimoji="1" lang="ja-JP" altLang="en-US" sz="2000" dirty="0"/>
              <a:t>は</a:t>
            </a:r>
            <a:r>
              <a:rPr kumimoji="1" lang="en-US" altLang="ja-JP" sz="2000" b="1" dirty="0"/>
              <a:t>2</a:t>
            </a:r>
            <a:r>
              <a:rPr kumimoji="1" lang="ja-JP" altLang="en-US" sz="2000" b="1" dirty="0"/>
              <a:t>つのジェット気流</a:t>
            </a:r>
            <a:r>
              <a:rPr kumimoji="1" lang="ja-JP" altLang="en-US" sz="2000" dirty="0"/>
              <a:t>がどちらも</a:t>
            </a:r>
            <a:r>
              <a:rPr kumimoji="1" lang="ja-JP" altLang="en-US" sz="2000" b="1" dirty="0"/>
              <a:t>蛇行</a:t>
            </a:r>
            <a:r>
              <a:rPr kumimoji="1" lang="ja-JP" altLang="en-US" sz="2000" dirty="0"/>
              <a:t>している事例の</a:t>
            </a:r>
            <a:endParaRPr kumimoji="1" lang="en-US" altLang="ja-JP" sz="2000" dirty="0"/>
          </a:p>
          <a:p>
            <a:r>
              <a:rPr kumimoji="1" lang="ja-JP" altLang="en-US" sz="2000" b="1" dirty="0">
                <a:solidFill>
                  <a:srgbClr val="FF0000"/>
                </a:solidFill>
              </a:rPr>
              <a:t>　</a:t>
            </a:r>
            <a:r>
              <a:rPr kumimoji="1" lang="ja-JP" altLang="en-US" sz="2400" b="1" dirty="0">
                <a:solidFill>
                  <a:srgbClr val="FF0000"/>
                </a:solidFill>
              </a:rPr>
              <a:t>発生数・降水量の増加</a:t>
            </a:r>
            <a:endParaRPr kumimoji="1" lang="en-US" altLang="ja-JP" b="1" dirty="0">
              <a:solidFill>
                <a:srgbClr val="FF0000"/>
              </a:solidFill>
            </a:endParaRPr>
          </a:p>
        </p:txBody>
      </p:sp>
      <p:sp>
        <p:nvSpPr>
          <p:cNvPr id="26" name="テキスト ボックス 25">
            <a:extLst>
              <a:ext uri="{FF2B5EF4-FFF2-40B4-BE49-F238E27FC236}">
                <a16:creationId xmlns:a16="http://schemas.microsoft.com/office/drawing/2014/main" id="{924F6D71-56A6-A218-33AA-E5D877CD93F3}"/>
              </a:ext>
            </a:extLst>
          </p:cNvPr>
          <p:cNvSpPr txBox="1"/>
          <p:nvPr/>
        </p:nvSpPr>
        <p:spPr>
          <a:xfrm>
            <a:off x="-91138" y="5457786"/>
            <a:ext cx="9777397" cy="1277273"/>
          </a:xfrm>
          <a:prstGeom prst="rect">
            <a:avLst/>
          </a:prstGeom>
          <a:noFill/>
        </p:spPr>
        <p:txBody>
          <a:bodyPr wrap="square" rtlCol="0">
            <a:spAutoFit/>
          </a:bodyPr>
          <a:lstStyle/>
          <a:p>
            <a:r>
              <a:rPr kumimoji="1" lang="en-US" altLang="ja-JP" dirty="0"/>
              <a:t>【</a:t>
            </a:r>
            <a:r>
              <a:rPr kumimoji="1" lang="ja-JP" altLang="en-US" dirty="0"/>
              <a:t>今後の予定</a:t>
            </a:r>
            <a:r>
              <a:rPr kumimoji="1" lang="en-US" altLang="ja-JP" dirty="0"/>
              <a:t>】</a:t>
            </a:r>
          </a:p>
          <a:p>
            <a:endParaRPr kumimoji="1" lang="en-US" altLang="ja-JP" sz="500" dirty="0"/>
          </a:p>
          <a:p>
            <a:r>
              <a:rPr kumimoji="1" lang="ja-JP" altLang="en-US" dirty="0"/>
              <a:t>①長期化の要因をより詳細に調査．（時系列変化</a:t>
            </a:r>
            <a:r>
              <a:rPr kumimoji="1" lang="en-US" altLang="ja-JP" dirty="0"/>
              <a:t>(</a:t>
            </a:r>
            <a:r>
              <a:rPr kumimoji="1" lang="ja-JP" altLang="en-US" dirty="0"/>
              <a:t>発生～衰退</a:t>
            </a:r>
            <a:r>
              <a:rPr kumimoji="1" lang="en-US" altLang="ja-JP" dirty="0"/>
              <a:t>)</a:t>
            </a:r>
            <a:r>
              <a:rPr kumimoji="1" lang="ja-JP" altLang="en-US" dirty="0"/>
              <a:t>，ブロッキング高気圧）</a:t>
            </a:r>
            <a:endParaRPr kumimoji="1" lang="en-US" altLang="ja-JP" dirty="0"/>
          </a:p>
          <a:p>
            <a:r>
              <a:rPr kumimoji="1" lang="ja-JP" altLang="en-US" dirty="0"/>
              <a:t>②近年の増加の原因についての調査．（温暖化，海洋データ</a:t>
            </a:r>
            <a:r>
              <a:rPr kumimoji="1" lang="en-US" altLang="ja-JP" dirty="0"/>
              <a:t>(</a:t>
            </a:r>
            <a:r>
              <a:rPr kumimoji="1" lang="ja-JP" altLang="en-US" dirty="0"/>
              <a:t>潜熱フラックス</a:t>
            </a:r>
            <a:r>
              <a:rPr kumimoji="1" lang="en-US" altLang="ja-JP" dirty="0"/>
              <a:t>,</a:t>
            </a:r>
            <a:r>
              <a:rPr kumimoji="1" lang="ja-JP" altLang="en-US" dirty="0"/>
              <a:t>海面水温</a:t>
            </a:r>
            <a:r>
              <a:rPr kumimoji="1" lang="en-US" altLang="ja-JP" dirty="0"/>
              <a:t>)</a:t>
            </a:r>
            <a:r>
              <a:rPr kumimoji="1" lang="ja-JP" altLang="en-US" dirty="0"/>
              <a:t>）</a:t>
            </a:r>
            <a:endParaRPr kumimoji="1" lang="en-US" altLang="ja-JP" sz="800" dirty="0"/>
          </a:p>
          <a:p>
            <a:r>
              <a:rPr kumimoji="1" lang="ja-JP" altLang="en-US" dirty="0"/>
              <a:t>③</a:t>
            </a:r>
            <a:r>
              <a:rPr kumimoji="1" lang="en-US" altLang="ja-JP" dirty="0"/>
              <a:t>3</a:t>
            </a:r>
            <a:r>
              <a:rPr kumimoji="1" lang="ja-JP" altLang="en-US" dirty="0"/>
              <a:t>つのパターン分類を客観的に行えるように．（東西指数，クラスター分析など）</a:t>
            </a:r>
            <a:endParaRPr kumimoji="1" lang="en-US" altLang="ja-JP" dirty="0"/>
          </a:p>
        </p:txBody>
      </p:sp>
    </p:spTree>
    <p:extLst>
      <p:ext uri="{BB962C8B-B14F-4D97-AF65-F5344CB8AC3E}">
        <p14:creationId xmlns:p14="http://schemas.microsoft.com/office/powerpoint/2010/main" val="389546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7533" y="32368"/>
            <a:ext cx="5297012"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参考・引用文献　　</a:t>
            </a:r>
          </a:p>
        </p:txBody>
      </p:sp>
      <p:sp>
        <p:nvSpPr>
          <p:cNvPr id="17" name="テキスト ボックス 16">
            <a:extLst>
              <a:ext uri="{FF2B5EF4-FFF2-40B4-BE49-F238E27FC236}">
                <a16:creationId xmlns:a16="http://schemas.microsoft.com/office/drawing/2014/main" id="{0264F3DA-329A-9497-3DE9-7DA594B83D27}"/>
              </a:ext>
            </a:extLst>
          </p:cNvPr>
          <p:cNvSpPr txBox="1"/>
          <p:nvPr/>
        </p:nvSpPr>
        <p:spPr>
          <a:xfrm>
            <a:off x="1" y="611623"/>
            <a:ext cx="9143999" cy="3354765"/>
          </a:xfrm>
          <a:prstGeom prst="rect">
            <a:avLst/>
          </a:prstGeom>
          <a:noFill/>
        </p:spPr>
        <p:txBody>
          <a:bodyPr wrap="square" rtlCol="0">
            <a:spAutoFit/>
          </a:bodyPr>
          <a:lstStyle/>
          <a:p>
            <a:endParaRPr kumimoji="1" lang="en-US" altLang="ja-JP" sz="2000" dirty="0"/>
          </a:p>
          <a:p>
            <a:r>
              <a:rPr kumimoji="1" lang="ja-JP" altLang="en-US" sz="1600" dirty="0"/>
              <a:t>・</a:t>
            </a:r>
            <a:r>
              <a:rPr kumimoji="1" lang="en-US" altLang="ja-JP" sz="1600" dirty="0"/>
              <a:t>tenki.jp  </a:t>
            </a:r>
            <a:r>
              <a:rPr kumimoji="1" lang="ja-JP" altLang="en-US" sz="1600" dirty="0"/>
              <a:t>過去の天気　雨雲レーダー（</a:t>
            </a:r>
            <a:r>
              <a:rPr kumimoji="1" lang="en-US" altLang="ja-JP" sz="1600" dirty="0"/>
              <a:t>2018</a:t>
            </a:r>
            <a:r>
              <a:rPr kumimoji="1" lang="ja-JP" altLang="en-US" sz="1600" dirty="0"/>
              <a:t>年</a:t>
            </a:r>
            <a:r>
              <a:rPr kumimoji="1" lang="en-US" altLang="ja-JP" sz="1600" dirty="0"/>
              <a:t>7</a:t>
            </a:r>
            <a:r>
              <a:rPr kumimoji="1" lang="ja-JP" altLang="en-US" sz="1600" dirty="0"/>
              <a:t>月</a:t>
            </a:r>
            <a:r>
              <a:rPr kumimoji="1" lang="en-US" altLang="ja-JP" sz="1600" dirty="0"/>
              <a:t>6</a:t>
            </a:r>
            <a:r>
              <a:rPr kumimoji="1" lang="ja-JP" altLang="en-US" sz="1600" dirty="0"/>
              <a:t>日</a:t>
            </a:r>
            <a:r>
              <a:rPr kumimoji="1" lang="en-US" altLang="ja-JP" sz="1600" dirty="0"/>
              <a:t>15</a:t>
            </a:r>
            <a:r>
              <a:rPr kumimoji="1" lang="ja-JP" altLang="en-US" sz="1600" dirty="0"/>
              <a:t>時，</a:t>
            </a:r>
            <a:r>
              <a:rPr kumimoji="1" lang="en-US" altLang="ja-JP" sz="1600" dirty="0"/>
              <a:t>2020</a:t>
            </a:r>
            <a:r>
              <a:rPr kumimoji="1" lang="ja-JP" altLang="en-US" sz="1600" dirty="0"/>
              <a:t>年</a:t>
            </a:r>
            <a:r>
              <a:rPr kumimoji="1" lang="en-US" altLang="ja-JP" sz="1600" dirty="0"/>
              <a:t>7</a:t>
            </a:r>
            <a:r>
              <a:rPr kumimoji="1" lang="ja-JP" altLang="en-US" sz="1600" dirty="0"/>
              <a:t>月</a:t>
            </a:r>
            <a:r>
              <a:rPr kumimoji="1" lang="en-US" altLang="ja-JP" sz="1600" dirty="0"/>
              <a:t>6</a:t>
            </a:r>
            <a:r>
              <a:rPr kumimoji="1" lang="ja-JP" altLang="en-US" sz="1600" dirty="0"/>
              <a:t>日</a:t>
            </a:r>
            <a:r>
              <a:rPr kumimoji="1" lang="en-US" altLang="ja-JP" sz="1600" dirty="0"/>
              <a:t>13</a:t>
            </a:r>
            <a:r>
              <a:rPr kumimoji="1" lang="ja-JP" altLang="en-US" sz="1600" dirty="0"/>
              <a:t>時，</a:t>
            </a:r>
            <a:r>
              <a:rPr kumimoji="1" lang="en-US" altLang="ja-JP" sz="1600" dirty="0"/>
              <a:t>2021</a:t>
            </a:r>
            <a:r>
              <a:rPr kumimoji="1" lang="ja-JP" altLang="en-US" sz="1600" dirty="0"/>
              <a:t>年</a:t>
            </a:r>
            <a:r>
              <a:rPr kumimoji="1" lang="en-US" altLang="ja-JP" sz="1600" dirty="0"/>
              <a:t>8</a:t>
            </a:r>
            <a:r>
              <a:rPr kumimoji="1" lang="ja-JP" altLang="en-US" sz="1600" dirty="0"/>
              <a:t>月</a:t>
            </a:r>
            <a:r>
              <a:rPr kumimoji="1" lang="en-US" altLang="ja-JP" sz="1600" dirty="0"/>
              <a:t>14</a:t>
            </a:r>
            <a:r>
              <a:rPr kumimoji="1" lang="ja-JP" altLang="en-US" sz="1600" dirty="0"/>
              <a:t>日</a:t>
            </a:r>
            <a:endParaRPr kumimoji="1" lang="en-US" altLang="ja-JP" sz="1600" dirty="0"/>
          </a:p>
          <a:p>
            <a:r>
              <a:rPr kumimoji="1" lang="ja-JP" altLang="en-US" sz="1600" dirty="0"/>
              <a:t>　</a:t>
            </a:r>
            <a:r>
              <a:rPr kumimoji="1" lang="en-US" altLang="ja-JP" sz="1600" dirty="0"/>
              <a:t>15</a:t>
            </a:r>
            <a:r>
              <a:rPr kumimoji="1" lang="ja-JP" altLang="en-US" sz="1600" dirty="0"/>
              <a:t>時）</a:t>
            </a:r>
            <a:r>
              <a:rPr kumimoji="1" lang="en-US" altLang="ja-JP" sz="1600" dirty="0">
                <a:hlinkClick r:id="rId3"/>
              </a:rPr>
              <a:t>https://tenki.jp/radar/past.html</a:t>
            </a:r>
            <a:endParaRPr kumimoji="1" lang="en-US" altLang="ja-JP" sz="1600" dirty="0"/>
          </a:p>
          <a:p>
            <a:endParaRPr kumimoji="1" lang="en-US" altLang="ja-JP" sz="1600" dirty="0"/>
          </a:p>
          <a:p>
            <a:r>
              <a:rPr kumimoji="1" lang="ja-JP" altLang="en-US" sz="1600" dirty="0"/>
              <a:t>・</a:t>
            </a:r>
            <a:r>
              <a:rPr kumimoji="1" lang="en-US" altLang="ja-JP" sz="1600" dirty="0"/>
              <a:t>Shibuya et al., 2021</a:t>
            </a:r>
            <a:r>
              <a:rPr kumimoji="1" lang="ja-JP" altLang="en-US" sz="1600" dirty="0"/>
              <a:t>：</a:t>
            </a:r>
            <a:r>
              <a:rPr kumimoji="1" lang="en-US" altLang="ja-JP" sz="1600" dirty="0"/>
              <a:t>Dynamics of Widespread Extreme Precipitation Events and the Associated </a:t>
            </a:r>
            <a:r>
              <a:rPr kumimoji="1" lang="ja-JP" altLang="en-US" sz="1600" dirty="0"/>
              <a:t>　</a:t>
            </a:r>
            <a:endParaRPr kumimoji="1" lang="en-US" altLang="ja-JP" sz="1600" dirty="0"/>
          </a:p>
          <a:p>
            <a:r>
              <a:rPr kumimoji="1" lang="ja-JP" altLang="en-US" sz="1600" dirty="0"/>
              <a:t>　</a:t>
            </a:r>
            <a:r>
              <a:rPr kumimoji="1" lang="en-US" altLang="ja-JP" sz="1600" dirty="0"/>
              <a:t>Large-Scale Environment Using </a:t>
            </a:r>
            <a:r>
              <a:rPr kumimoji="1" lang="en-US" altLang="ja-JP" sz="1600" dirty="0" err="1"/>
              <a:t>AMeDAS</a:t>
            </a:r>
            <a:r>
              <a:rPr kumimoji="1" lang="en-US" altLang="ja-JP" sz="1600" dirty="0"/>
              <a:t> and JRA-55 Data</a:t>
            </a:r>
            <a:r>
              <a:rPr kumimoji="1" lang="ja-JP" altLang="en-US" sz="1600" dirty="0"/>
              <a:t>，</a:t>
            </a:r>
            <a:r>
              <a:rPr kumimoji="1" lang="en-US" altLang="ja-JP" sz="1600" i="1" dirty="0"/>
              <a:t>Journal of Climate</a:t>
            </a:r>
            <a:r>
              <a:rPr kumimoji="1" lang="ja-JP" altLang="en-US" sz="1600" dirty="0"/>
              <a:t>，</a:t>
            </a:r>
            <a:r>
              <a:rPr kumimoji="1" lang="en-US" altLang="ja-JP" sz="1600" b="1" dirty="0"/>
              <a:t>34(22)</a:t>
            </a:r>
            <a:r>
              <a:rPr kumimoji="1" lang="ja-JP" altLang="en-US" sz="1600" dirty="0"/>
              <a:t>，</a:t>
            </a:r>
            <a:r>
              <a:rPr kumimoji="1" lang="en-US" altLang="ja-JP" sz="1600" dirty="0"/>
              <a:t>8955-</a:t>
            </a:r>
            <a:r>
              <a:rPr kumimoji="1" lang="ja-JP" altLang="en-US" sz="1600" dirty="0"/>
              <a:t>　</a:t>
            </a:r>
            <a:endParaRPr kumimoji="1" lang="en-US" altLang="ja-JP" sz="1600" dirty="0"/>
          </a:p>
          <a:p>
            <a:r>
              <a:rPr kumimoji="1" lang="ja-JP" altLang="en-US" sz="1600" dirty="0"/>
              <a:t>　</a:t>
            </a:r>
            <a:r>
              <a:rPr kumimoji="1" lang="en-US" altLang="ja-JP" sz="1600" dirty="0"/>
              <a:t>8970</a:t>
            </a:r>
          </a:p>
          <a:p>
            <a:endParaRPr kumimoji="1" lang="en-US" altLang="ja-JP" sz="1600" dirty="0"/>
          </a:p>
          <a:p>
            <a:r>
              <a:rPr kumimoji="1" lang="ja-JP" altLang="en-US" sz="1600" dirty="0"/>
              <a:t>・津口 裕茂 </a:t>
            </a:r>
            <a:r>
              <a:rPr kumimoji="1" lang="en-US" altLang="ja-JP" sz="1600" dirty="0"/>
              <a:t>· </a:t>
            </a:r>
            <a:r>
              <a:rPr kumimoji="1" lang="ja-JP" altLang="en-US" sz="1600" dirty="0"/>
              <a:t>加藤 輝之</a:t>
            </a:r>
            <a:r>
              <a:rPr kumimoji="1" lang="en-US" altLang="ja-JP" sz="1600" dirty="0"/>
              <a:t>. 2014 : </a:t>
            </a:r>
            <a:r>
              <a:rPr kumimoji="1" lang="ja-JP" altLang="en-US" sz="1600" dirty="0"/>
              <a:t>集中豪雨事例の客観的な抽出とその特性・特徴に関する統計解析</a:t>
            </a:r>
            <a:r>
              <a:rPr kumimoji="1" lang="en-US" altLang="ja-JP" sz="1600" dirty="0"/>
              <a:t>, </a:t>
            </a:r>
            <a:r>
              <a:rPr kumimoji="1" lang="ja-JP" altLang="en-US" sz="1600" dirty="0"/>
              <a:t>　</a:t>
            </a:r>
            <a:endParaRPr kumimoji="1" lang="en-US" altLang="ja-JP" sz="1600" dirty="0"/>
          </a:p>
          <a:p>
            <a:r>
              <a:rPr kumimoji="1" lang="ja-JP" altLang="en-US" sz="1600" dirty="0"/>
              <a:t>　天気</a:t>
            </a:r>
            <a:r>
              <a:rPr kumimoji="1" lang="en-US" altLang="ja-JP" sz="1600" dirty="0"/>
              <a:t>, </a:t>
            </a:r>
            <a:r>
              <a:rPr kumimoji="1" lang="en-US" altLang="ja-JP" sz="1600" b="1" dirty="0"/>
              <a:t>61 (6)</a:t>
            </a:r>
            <a:r>
              <a:rPr kumimoji="1" lang="en-US" altLang="ja-JP" sz="1600" dirty="0"/>
              <a:t>, 455-469.</a:t>
            </a:r>
          </a:p>
          <a:p>
            <a:endParaRPr kumimoji="1" lang="en-US" altLang="ja-JP" sz="1600" dirty="0"/>
          </a:p>
          <a:p>
            <a:r>
              <a:rPr kumimoji="1" lang="ja-JP" altLang="en-US" sz="1600" dirty="0"/>
              <a:t>・</a:t>
            </a:r>
            <a:r>
              <a:rPr kumimoji="1" lang="en-US" altLang="ja-JP" sz="1600" dirty="0" err="1"/>
              <a:t>Shimpo</a:t>
            </a:r>
            <a:r>
              <a:rPr kumimoji="1" lang="en-US" altLang="ja-JP" sz="1600" dirty="0"/>
              <a:t>, A., and co-authors, 2019: Primary factors behind the Heavy Rain Event of July 2018 and </a:t>
            </a:r>
            <a:r>
              <a:rPr kumimoji="1" lang="ja-JP" altLang="en-US" sz="1600" dirty="0"/>
              <a:t>　</a:t>
            </a:r>
            <a:endParaRPr kumimoji="1" lang="en-US" altLang="ja-JP" sz="1600" dirty="0"/>
          </a:p>
          <a:p>
            <a:r>
              <a:rPr kumimoji="1" lang="ja-JP" altLang="en-US" sz="1600" dirty="0"/>
              <a:t>　</a:t>
            </a:r>
            <a:r>
              <a:rPr kumimoji="1" lang="en-US" altLang="ja-JP" sz="1600" dirty="0"/>
              <a:t>the subsequent heat wave in Japan. </a:t>
            </a:r>
            <a:r>
              <a:rPr kumimoji="1" lang="en-US" altLang="ja-JP" sz="1600" i="1" dirty="0"/>
              <a:t>SOLA</a:t>
            </a:r>
            <a:r>
              <a:rPr kumimoji="1" lang="en-US" altLang="ja-JP" sz="1600" dirty="0"/>
              <a:t>, </a:t>
            </a:r>
            <a:r>
              <a:rPr kumimoji="1" lang="en-US" altLang="ja-JP" sz="1600" b="1" dirty="0"/>
              <a:t>15A</a:t>
            </a:r>
            <a:r>
              <a:rPr kumimoji="1" lang="en-US" altLang="ja-JP" sz="1600" dirty="0"/>
              <a:t>, 13-18.</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15</a:t>
            </a:fld>
            <a:r>
              <a:rPr lang="en-US" altLang="ja-JP" dirty="0"/>
              <a:t>/14</a:t>
            </a:r>
            <a:endParaRPr lang="ja-JP" altLang="en-US" dirty="0"/>
          </a:p>
        </p:txBody>
      </p:sp>
    </p:spTree>
    <p:extLst>
      <p:ext uri="{BB962C8B-B14F-4D97-AF65-F5344CB8AC3E}">
        <p14:creationId xmlns:p14="http://schemas.microsoft.com/office/powerpoint/2010/main" val="179183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69933" y="32368"/>
            <a:ext cx="5297012"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　　</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16</a:t>
            </a:fld>
            <a:endParaRPr lang="ja-JP" altLang="en-US"/>
          </a:p>
        </p:txBody>
      </p:sp>
      <p:sp>
        <p:nvSpPr>
          <p:cNvPr id="3" name="テキスト ボックス 2">
            <a:extLst>
              <a:ext uri="{FF2B5EF4-FFF2-40B4-BE49-F238E27FC236}">
                <a16:creationId xmlns:a16="http://schemas.microsoft.com/office/drawing/2014/main" id="{8F6C87B1-58A5-4EC2-85A0-40B0358E09A4}"/>
              </a:ext>
            </a:extLst>
          </p:cNvPr>
          <p:cNvSpPr txBox="1"/>
          <p:nvPr/>
        </p:nvSpPr>
        <p:spPr>
          <a:xfrm>
            <a:off x="1409700" y="2767280"/>
            <a:ext cx="6324600" cy="1323439"/>
          </a:xfrm>
          <a:prstGeom prst="rect">
            <a:avLst/>
          </a:prstGeom>
          <a:noFill/>
        </p:spPr>
        <p:txBody>
          <a:bodyPr wrap="square" rtlCol="0">
            <a:spAutoFit/>
          </a:bodyPr>
          <a:lstStyle/>
          <a:p>
            <a:r>
              <a:rPr kumimoji="1" lang="ja-JP" altLang="en-US" sz="8000" b="1"/>
              <a:t>予備スライド</a:t>
            </a:r>
          </a:p>
        </p:txBody>
      </p:sp>
    </p:spTree>
    <p:extLst>
      <p:ext uri="{BB962C8B-B14F-4D97-AF65-F5344CB8AC3E}">
        <p14:creationId xmlns:p14="http://schemas.microsoft.com/office/powerpoint/2010/main" val="703688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広域長期間降雨の定義について　</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17</a:t>
            </a:fld>
            <a:endParaRPr lang="ja-JP" altLang="en-US"/>
          </a:p>
        </p:txBody>
      </p:sp>
      <p:sp>
        <p:nvSpPr>
          <p:cNvPr id="31" name="矢印: 右 30">
            <a:extLst>
              <a:ext uri="{FF2B5EF4-FFF2-40B4-BE49-F238E27FC236}">
                <a16:creationId xmlns:a16="http://schemas.microsoft.com/office/drawing/2014/main" id="{B1F2ED13-2E99-91A8-0CFD-F8434EC463EB}"/>
              </a:ext>
            </a:extLst>
          </p:cNvPr>
          <p:cNvSpPr/>
          <p:nvPr/>
        </p:nvSpPr>
        <p:spPr>
          <a:xfrm>
            <a:off x="2369100" y="742386"/>
            <a:ext cx="256329" cy="306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1440E845-C620-54C2-61D1-08296DF52697}"/>
              </a:ext>
            </a:extLst>
          </p:cNvPr>
          <p:cNvSpPr txBox="1"/>
          <p:nvPr/>
        </p:nvSpPr>
        <p:spPr>
          <a:xfrm>
            <a:off x="4423476" y="480338"/>
            <a:ext cx="4532359" cy="830997"/>
          </a:xfrm>
          <a:prstGeom prst="rect">
            <a:avLst/>
          </a:prstGeom>
          <a:noFill/>
        </p:spPr>
        <p:txBody>
          <a:bodyPr wrap="square" rtlCol="0">
            <a:spAutoFit/>
          </a:bodyPr>
          <a:lstStyle/>
          <a:p>
            <a:r>
              <a:rPr kumimoji="1" lang="ja-JP" altLang="en-US" sz="2400">
                <a:solidFill>
                  <a:srgbClr val="FF0000"/>
                </a:solidFill>
              </a:rPr>
              <a:t>新抽出方法</a:t>
            </a:r>
            <a:endParaRPr kumimoji="1" lang="en-US" altLang="ja-JP" sz="2400">
              <a:solidFill>
                <a:srgbClr val="FF0000"/>
              </a:solidFill>
            </a:endParaRPr>
          </a:p>
          <a:p>
            <a:r>
              <a:rPr kumimoji="1" lang="ja-JP" altLang="en-US" sz="2400"/>
              <a:t>広域＝４７１地点以上（５割）</a:t>
            </a:r>
            <a:endParaRPr kumimoji="1" lang="en-US" altLang="ja-JP" sz="2400"/>
          </a:p>
        </p:txBody>
      </p:sp>
      <p:sp>
        <p:nvSpPr>
          <p:cNvPr id="33" name="テキスト ボックス 32">
            <a:extLst>
              <a:ext uri="{FF2B5EF4-FFF2-40B4-BE49-F238E27FC236}">
                <a16:creationId xmlns:a16="http://schemas.microsoft.com/office/drawing/2014/main" id="{24087B74-EE1A-0599-59F3-083529969EEC}"/>
              </a:ext>
            </a:extLst>
          </p:cNvPr>
          <p:cNvSpPr txBox="1"/>
          <p:nvPr/>
        </p:nvSpPr>
        <p:spPr>
          <a:xfrm>
            <a:off x="3856496" y="1311335"/>
            <a:ext cx="5666318" cy="1877437"/>
          </a:xfrm>
          <a:prstGeom prst="rect">
            <a:avLst/>
          </a:prstGeom>
          <a:noFill/>
        </p:spPr>
        <p:txBody>
          <a:bodyPr wrap="square" rtlCol="0">
            <a:spAutoFit/>
          </a:bodyPr>
          <a:lstStyle/>
          <a:p>
            <a:r>
              <a:rPr kumimoji="1" lang="ja-JP" altLang="en-US" sz="2800"/>
              <a:t>・</a:t>
            </a:r>
            <a:r>
              <a:rPr kumimoji="1" lang="en-US" altLang="ja-JP" sz="2800"/>
              <a:t>471</a:t>
            </a:r>
            <a:r>
              <a:rPr kumimoji="1" lang="ja-JP" altLang="en-US" sz="2800"/>
              <a:t>地点以上で</a:t>
            </a:r>
            <a:r>
              <a:rPr kumimoji="1" lang="ja-JP" altLang="en-US" sz="2800" u="heavy">
                <a:uFill>
                  <a:solidFill>
                    <a:srgbClr val="FF0000"/>
                  </a:solidFill>
                </a:uFill>
              </a:rPr>
              <a:t>広域降雨日</a:t>
            </a:r>
            <a:endParaRPr kumimoji="1" lang="en-US" altLang="ja-JP" sz="2800"/>
          </a:p>
          <a:p>
            <a:r>
              <a:rPr kumimoji="1" lang="ja-JP" altLang="en-US" sz="2800"/>
              <a:t>・</a:t>
            </a:r>
            <a:r>
              <a:rPr kumimoji="1" lang="en-US" altLang="ja-JP" sz="2800"/>
              <a:t>3</a:t>
            </a:r>
            <a:r>
              <a:rPr kumimoji="1" lang="ja-JP" altLang="en-US" sz="2800"/>
              <a:t>日以上連続．＋</a:t>
            </a:r>
            <a:r>
              <a:rPr kumimoji="1" lang="en-US" altLang="ja-JP" sz="2800"/>
              <a:t>α</a:t>
            </a:r>
            <a:r>
              <a:rPr kumimoji="1" lang="ja-JP" altLang="en-US" sz="2800"/>
              <a:t>：休み期間（</a:t>
            </a:r>
            <a:r>
              <a:rPr kumimoji="1" lang="en-US" altLang="ja-JP" sz="2800"/>
              <a:t>1</a:t>
            </a:r>
            <a:r>
              <a:rPr kumimoji="1" lang="ja-JP" altLang="en-US" sz="2800"/>
              <a:t>日まで）を挟んで連続していた場合も可→広域長期間</a:t>
            </a:r>
            <a:r>
              <a:rPr kumimoji="1" lang="ja-JP" altLang="en-US" sz="3200" b="1"/>
              <a:t>降雨</a:t>
            </a:r>
            <a:endParaRPr kumimoji="1" lang="ja-JP" altLang="en-US" sz="2800"/>
          </a:p>
        </p:txBody>
      </p:sp>
      <p:sp>
        <p:nvSpPr>
          <p:cNvPr id="24" name="正方形/長方形 23">
            <a:extLst>
              <a:ext uri="{FF2B5EF4-FFF2-40B4-BE49-F238E27FC236}">
                <a16:creationId xmlns:a16="http://schemas.microsoft.com/office/drawing/2014/main" id="{14B2CEA4-64A1-ED19-CC89-A0DD8CD1459C}"/>
              </a:ext>
            </a:extLst>
          </p:cNvPr>
          <p:cNvSpPr/>
          <p:nvPr/>
        </p:nvSpPr>
        <p:spPr>
          <a:xfrm>
            <a:off x="204687" y="688517"/>
            <a:ext cx="1881352" cy="414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広域</a:t>
            </a:r>
            <a:r>
              <a:rPr kumimoji="1" lang="ja-JP" altLang="en-US" u="heavy">
                <a:uFill>
                  <a:solidFill>
                    <a:srgbClr val="FF0000"/>
                  </a:solidFill>
                </a:uFill>
              </a:rPr>
              <a:t>降雨</a:t>
            </a:r>
            <a:r>
              <a:rPr kumimoji="1" lang="ja-JP" altLang="en-US"/>
              <a:t>日</a:t>
            </a:r>
          </a:p>
        </p:txBody>
      </p:sp>
      <p:sp>
        <p:nvSpPr>
          <p:cNvPr id="39" name="テキスト ボックス 38">
            <a:extLst>
              <a:ext uri="{FF2B5EF4-FFF2-40B4-BE49-F238E27FC236}">
                <a16:creationId xmlns:a16="http://schemas.microsoft.com/office/drawing/2014/main" id="{1D3F81EF-00EA-9052-36F5-0D1A421B5079}"/>
              </a:ext>
            </a:extLst>
          </p:cNvPr>
          <p:cNvSpPr txBox="1"/>
          <p:nvPr/>
        </p:nvSpPr>
        <p:spPr>
          <a:xfrm>
            <a:off x="2765730" y="625105"/>
            <a:ext cx="505484" cy="584775"/>
          </a:xfrm>
          <a:prstGeom prst="rect">
            <a:avLst/>
          </a:prstGeom>
          <a:noFill/>
        </p:spPr>
        <p:txBody>
          <a:bodyPr wrap="square" rtlCol="0">
            <a:spAutoFit/>
          </a:bodyPr>
          <a:lstStyle/>
          <a:p>
            <a:r>
              <a:rPr kumimoji="1" lang="ja-JP" altLang="en-US" sz="3200" b="1">
                <a:solidFill>
                  <a:srgbClr val="FF0000"/>
                </a:solidFill>
              </a:rPr>
              <a:t>〇</a:t>
            </a:r>
          </a:p>
        </p:txBody>
      </p:sp>
      <p:sp>
        <p:nvSpPr>
          <p:cNvPr id="41" name="正方形/長方形 40">
            <a:extLst>
              <a:ext uri="{FF2B5EF4-FFF2-40B4-BE49-F238E27FC236}">
                <a16:creationId xmlns:a16="http://schemas.microsoft.com/office/drawing/2014/main" id="{FBECD276-4345-4983-87E3-B2BBF64CE7CA}"/>
              </a:ext>
            </a:extLst>
          </p:cNvPr>
          <p:cNvSpPr/>
          <p:nvPr/>
        </p:nvSpPr>
        <p:spPr>
          <a:xfrm>
            <a:off x="217220" y="1512563"/>
            <a:ext cx="2151880" cy="390842"/>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休み（狭い雨）</a:t>
            </a:r>
          </a:p>
        </p:txBody>
      </p:sp>
      <p:sp>
        <p:nvSpPr>
          <p:cNvPr id="42" name="テキスト ボックス 41">
            <a:extLst>
              <a:ext uri="{FF2B5EF4-FFF2-40B4-BE49-F238E27FC236}">
                <a16:creationId xmlns:a16="http://schemas.microsoft.com/office/drawing/2014/main" id="{996DB05E-FF93-43A4-AFDF-DB1D1FF67DA1}"/>
              </a:ext>
            </a:extLst>
          </p:cNvPr>
          <p:cNvSpPr txBox="1"/>
          <p:nvPr/>
        </p:nvSpPr>
        <p:spPr>
          <a:xfrm>
            <a:off x="2880609" y="1393632"/>
            <a:ext cx="505484" cy="584775"/>
          </a:xfrm>
          <a:prstGeom prst="rect">
            <a:avLst/>
          </a:prstGeom>
          <a:noFill/>
        </p:spPr>
        <p:txBody>
          <a:bodyPr wrap="square" rtlCol="0">
            <a:spAutoFit/>
          </a:bodyPr>
          <a:lstStyle/>
          <a:p>
            <a:r>
              <a:rPr kumimoji="1" lang="en-US" altLang="ja-JP" sz="3200" b="1"/>
              <a:t>×</a:t>
            </a:r>
            <a:endParaRPr kumimoji="1" lang="ja-JP" altLang="en-US" sz="3200" b="1"/>
          </a:p>
        </p:txBody>
      </p:sp>
      <p:sp>
        <p:nvSpPr>
          <p:cNvPr id="28" name="矢印: 右 27">
            <a:extLst>
              <a:ext uri="{FF2B5EF4-FFF2-40B4-BE49-F238E27FC236}">
                <a16:creationId xmlns:a16="http://schemas.microsoft.com/office/drawing/2014/main" id="{6794EDE8-7317-4B35-9397-A35EC29E2704}"/>
              </a:ext>
            </a:extLst>
          </p:cNvPr>
          <p:cNvSpPr/>
          <p:nvPr/>
        </p:nvSpPr>
        <p:spPr>
          <a:xfrm>
            <a:off x="2580192" y="1512563"/>
            <a:ext cx="256329" cy="3069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F2486FC-8903-4B19-AE78-BD2ED0370273}"/>
              </a:ext>
            </a:extLst>
          </p:cNvPr>
          <p:cNvSpPr txBox="1"/>
          <p:nvPr/>
        </p:nvSpPr>
        <p:spPr>
          <a:xfrm>
            <a:off x="287098" y="3422911"/>
            <a:ext cx="2984116" cy="3416320"/>
          </a:xfrm>
          <a:prstGeom prst="rect">
            <a:avLst/>
          </a:prstGeom>
          <a:noFill/>
        </p:spPr>
        <p:txBody>
          <a:bodyPr wrap="square" rtlCol="0">
            <a:spAutoFit/>
          </a:bodyPr>
          <a:lstStyle/>
          <a:p>
            <a:r>
              <a:rPr kumimoji="1" lang="ja-JP" altLang="en-US" sz="2400" b="1"/>
              <a:t>①</a:t>
            </a:r>
            <a:r>
              <a:rPr kumimoji="1" lang="ja-JP" altLang="en-US" sz="2400" b="1">
                <a:solidFill>
                  <a:srgbClr val="FF0000"/>
                </a:solidFill>
              </a:rPr>
              <a:t>〇〇〇</a:t>
            </a:r>
            <a:endParaRPr kumimoji="1" lang="en-US" altLang="ja-JP" sz="2400" b="1">
              <a:solidFill>
                <a:srgbClr val="FF0000"/>
              </a:solidFill>
            </a:endParaRPr>
          </a:p>
          <a:p>
            <a:endParaRPr kumimoji="1" lang="en-US" altLang="ja-JP" sz="2400" b="1"/>
          </a:p>
          <a:p>
            <a:r>
              <a:rPr kumimoji="1" lang="ja-JP" altLang="en-US" sz="2400" b="1"/>
              <a:t>②</a:t>
            </a:r>
            <a:r>
              <a:rPr kumimoji="1" lang="ja-JP" altLang="en-US" sz="2400" b="1">
                <a:solidFill>
                  <a:srgbClr val="FF0000"/>
                </a:solidFill>
              </a:rPr>
              <a:t>〇〇</a:t>
            </a:r>
            <a:r>
              <a:rPr kumimoji="1" lang="en-US" altLang="ja-JP" sz="2400" b="1"/>
              <a:t>×</a:t>
            </a:r>
            <a:r>
              <a:rPr kumimoji="1" lang="ja-JP" altLang="en-US" sz="2400" b="1">
                <a:solidFill>
                  <a:srgbClr val="FF0000"/>
                </a:solidFill>
              </a:rPr>
              <a:t>〇</a:t>
            </a:r>
            <a:endParaRPr kumimoji="1" lang="en-US" altLang="ja-JP" sz="2400" b="1">
              <a:solidFill>
                <a:srgbClr val="FF0000"/>
              </a:solidFill>
            </a:endParaRPr>
          </a:p>
          <a:p>
            <a:endParaRPr kumimoji="1" lang="en-US" altLang="ja-JP" sz="2400" b="1"/>
          </a:p>
          <a:p>
            <a:r>
              <a:rPr kumimoji="1" lang="ja-JP" altLang="en-US" sz="2400" b="1"/>
              <a:t>③</a:t>
            </a:r>
            <a:r>
              <a:rPr kumimoji="1" lang="ja-JP" altLang="en-US" sz="2400" b="1">
                <a:solidFill>
                  <a:srgbClr val="FF0000"/>
                </a:solidFill>
              </a:rPr>
              <a:t>〇〇</a:t>
            </a:r>
            <a:r>
              <a:rPr kumimoji="1" lang="en-US" altLang="ja-JP" sz="2400" b="1"/>
              <a:t>×</a:t>
            </a:r>
            <a:r>
              <a:rPr kumimoji="1" lang="ja-JP" altLang="en-US" sz="2400" b="1">
                <a:solidFill>
                  <a:srgbClr val="FF0000"/>
                </a:solidFill>
              </a:rPr>
              <a:t>〇〇</a:t>
            </a:r>
            <a:endParaRPr kumimoji="1" lang="en-US" altLang="ja-JP" sz="2400" b="1">
              <a:solidFill>
                <a:srgbClr val="FF0000"/>
              </a:solidFill>
            </a:endParaRPr>
          </a:p>
          <a:p>
            <a:endParaRPr kumimoji="1" lang="en-US" altLang="ja-JP" sz="2400" b="1"/>
          </a:p>
          <a:p>
            <a:r>
              <a:rPr kumimoji="1" lang="ja-JP" altLang="en-US" sz="2400" b="1"/>
              <a:t>④</a:t>
            </a:r>
            <a:r>
              <a:rPr kumimoji="1" lang="ja-JP" altLang="en-US" sz="2400" b="1">
                <a:solidFill>
                  <a:srgbClr val="FF0000"/>
                </a:solidFill>
              </a:rPr>
              <a:t>〇</a:t>
            </a:r>
            <a:r>
              <a:rPr kumimoji="1" lang="en-US" altLang="ja-JP" sz="2400" b="1"/>
              <a:t>×</a:t>
            </a:r>
            <a:r>
              <a:rPr kumimoji="1" lang="ja-JP" altLang="en-US" sz="2400" b="1">
                <a:solidFill>
                  <a:srgbClr val="FF0000"/>
                </a:solidFill>
              </a:rPr>
              <a:t>〇</a:t>
            </a:r>
            <a:r>
              <a:rPr kumimoji="1" lang="en-US" altLang="ja-JP" sz="2400" b="1"/>
              <a:t>×</a:t>
            </a:r>
            <a:r>
              <a:rPr kumimoji="1" lang="ja-JP" altLang="en-US" sz="2400" b="1">
                <a:solidFill>
                  <a:srgbClr val="FF0000"/>
                </a:solidFill>
              </a:rPr>
              <a:t>〇</a:t>
            </a:r>
            <a:endParaRPr kumimoji="1" lang="en-US" altLang="ja-JP" sz="2400" b="1">
              <a:solidFill>
                <a:srgbClr val="FF0000"/>
              </a:solidFill>
            </a:endParaRPr>
          </a:p>
          <a:p>
            <a:endParaRPr kumimoji="1" lang="en-US" altLang="ja-JP" sz="2400" b="1"/>
          </a:p>
          <a:p>
            <a:r>
              <a:rPr kumimoji="1" lang="ja-JP" altLang="en-US" sz="2400" b="1"/>
              <a:t>⑤</a:t>
            </a:r>
            <a:r>
              <a:rPr kumimoji="1" lang="ja-JP" altLang="en-US" sz="2400" b="1">
                <a:solidFill>
                  <a:srgbClr val="FF0000"/>
                </a:solidFill>
              </a:rPr>
              <a:t>〇〇〇</a:t>
            </a:r>
            <a:r>
              <a:rPr kumimoji="1" lang="en-US" altLang="ja-JP" sz="2400" b="1"/>
              <a:t>×</a:t>
            </a:r>
            <a:r>
              <a:rPr kumimoji="1" lang="ja-JP" altLang="en-US" sz="2400" b="1">
                <a:solidFill>
                  <a:srgbClr val="FF0000"/>
                </a:solidFill>
              </a:rPr>
              <a:t>〇〇〇　</a:t>
            </a:r>
          </a:p>
        </p:txBody>
      </p:sp>
      <p:sp>
        <p:nvSpPr>
          <p:cNvPr id="43" name="テキスト ボックス 42">
            <a:extLst>
              <a:ext uri="{FF2B5EF4-FFF2-40B4-BE49-F238E27FC236}">
                <a16:creationId xmlns:a16="http://schemas.microsoft.com/office/drawing/2014/main" id="{1E62C81D-245E-4686-83AB-5A96E3D10628}"/>
              </a:ext>
            </a:extLst>
          </p:cNvPr>
          <p:cNvSpPr txBox="1"/>
          <p:nvPr/>
        </p:nvSpPr>
        <p:spPr>
          <a:xfrm>
            <a:off x="2912568" y="4324585"/>
            <a:ext cx="1149891" cy="1077218"/>
          </a:xfrm>
          <a:prstGeom prst="rect">
            <a:avLst/>
          </a:prstGeom>
          <a:noFill/>
        </p:spPr>
        <p:txBody>
          <a:bodyPr wrap="square" rtlCol="0">
            <a:spAutoFit/>
          </a:bodyPr>
          <a:lstStyle/>
          <a:p>
            <a:r>
              <a:rPr kumimoji="1" lang="en-US" altLang="ja-JP" sz="3200" b="1"/>
              <a:t>OK</a:t>
            </a:r>
            <a:r>
              <a:rPr kumimoji="1" lang="ja-JP" altLang="en-US" sz="3200" b="1"/>
              <a:t>事例</a:t>
            </a:r>
          </a:p>
        </p:txBody>
      </p:sp>
      <p:sp>
        <p:nvSpPr>
          <p:cNvPr id="44" name="テキスト ボックス 43">
            <a:extLst>
              <a:ext uri="{FF2B5EF4-FFF2-40B4-BE49-F238E27FC236}">
                <a16:creationId xmlns:a16="http://schemas.microsoft.com/office/drawing/2014/main" id="{52176A16-59C8-4289-B175-3B6ADFF9CC16}"/>
              </a:ext>
            </a:extLst>
          </p:cNvPr>
          <p:cNvSpPr txBox="1"/>
          <p:nvPr/>
        </p:nvSpPr>
        <p:spPr>
          <a:xfrm>
            <a:off x="5045786" y="3422911"/>
            <a:ext cx="2984116" cy="3416320"/>
          </a:xfrm>
          <a:prstGeom prst="rect">
            <a:avLst/>
          </a:prstGeom>
          <a:noFill/>
        </p:spPr>
        <p:txBody>
          <a:bodyPr wrap="square" rtlCol="0">
            <a:spAutoFit/>
          </a:bodyPr>
          <a:lstStyle/>
          <a:p>
            <a:r>
              <a:rPr kumimoji="1" lang="ja-JP" altLang="en-US" sz="2400" b="1"/>
              <a:t>①</a:t>
            </a:r>
            <a:r>
              <a:rPr kumimoji="1" lang="ja-JP" altLang="en-US" sz="2400" b="1">
                <a:solidFill>
                  <a:srgbClr val="FF0000"/>
                </a:solidFill>
              </a:rPr>
              <a:t>〇〇</a:t>
            </a:r>
            <a:r>
              <a:rPr kumimoji="1" lang="en-US" altLang="ja-JP" sz="2400" b="1"/>
              <a:t>×</a:t>
            </a:r>
          </a:p>
          <a:p>
            <a:endParaRPr kumimoji="1" lang="en-US" altLang="ja-JP" sz="2400" b="1"/>
          </a:p>
          <a:p>
            <a:r>
              <a:rPr kumimoji="1" lang="ja-JP" altLang="en-US" sz="2400" b="1"/>
              <a:t>②</a:t>
            </a:r>
            <a:r>
              <a:rPr kumimoji="1" lang="en-US" altLang="ja-JP" sz="2400" b="1"/>
              <a:t>××</a:t>
            </a:r>
            <a:r>
              <a:rPr kumimoji="1" lang="ja-JP" altLang="en-US" sz="2400" b="1">
                <a:solidFill>
                  <a:srgbClr val="FF0000"/>
                </a:solidFill>
              </a:rPr>
              <a:t>〇</a:t>
            </a:r>
            <a:r>
              <a:rPr kumimoji="1" lang="en-US" altLang="ja-JP" sz="2400" b="1"/>
              <a:t>×</a:t>
            </a:r>
            <a:r>
              <a:rPr kumimoji="1" lang="ja-JP" altLang="en-US" sz="2400" b="1">
                <a:solidFill>
                  <a:srgbClr val="FF0000"/>
                </a:solidFill>
              </a:rPr>
              <a:t>〇</a:t>
            </a:r>
            <a:r>
              <a:rPr kumimoji="1" lang="en-US" altLang="ja-JP" sz="2400" b="1"/>
              <a:t>××</a:t>
            </a:r>
          </a:p>
          <a:p>
            <a:endParaRPr kumimoji="1" lang="en-US" altLang="ja-JP" sz="2400" b="1"/>
          </a:p>
          <a:p>
            <a:r>
              <a:rPr kumimoji="1" lang="ja-JP" altLang="en-US" sz="2400" b="1"/>
              <a:t>③</a:t>
            </a:r>
            <a:r>
              <a:rPr kumimoji="1" lang="ja-JP" altLang="en-US" sz="2400" b="1">
                <a:solidFill>
                  <a:srgbClr val="FF0000"/>
                </a:solidFill>
              </a:rPr>
              <a:t>〇〇</a:t>
            </a:r>
            <a:r>
              <a:rPr kumimoji="1" lang="en-US" altLang="ja-JP" sz="2400" b="1"/>
              <a:t>××</a:t>
            </a:r>
            <a:r>
              <a:rPr kumimoji="1" lang="ja-JP" altLang="en-US" sz="2400" b="1">
                <a:solidFill>
                  <a:srgbClr val="FF0000"/>
                </a:solidFill>
              </a:rPr>
              <a:t>〇〇</a:t>
            </a:r>
            <a:endParaRPr kumimoji="1" lang="en-US" altLang="ja-JP" sz="2400" b="1">
              <a:solidFill>
                <a:srgbClr val="FF0000"/>
              </a:solidFill>
            </a:endParaRPr>
          </a:p>
          <a:p>
            <a:endParaRPr kumimoji="1" lang="en-US" altLang="ja-JP" sz="2400" b="1"/>
          </a:p>
          <a:p>
            <a:r>
              <a:rPr kumimoji="1" lang="ja-JP" altLang="en-US" sz="2400" b="1"/>
              <a:t>④</a:t>
            </a:r>
            <a:r>
              <a:rPr kumimoji="1" lang="ja-JP" altLang="en-US" sz="2400" b="1">
                <a:solidFill>
                  <a:srgbClr val="FF0000"/>
                </a:solidFill>
              </a:rPr>
              <a:t>〇</a:t>
            </a:r>
            <a:r>
              <a:rPr kumimoji="1" lang="en-US" altLang="ja-JP" sz="2400" b="1"/>
              <a:t>×</a:t>
            </a:r>
            <a:r>
              <a:rPr kumimoji="1" lang="ja-JP" altLang="en-US" sz="2400" b="1">
                <a:solidFill>
                  <a:srgbClr val="FF0000"/>
                </a:solidFill>
              </a:rPr>
              <a:t>〇</a:t>
            </a:r>
            <a:r>
              <a:rPr kumimoji="1" lang="en-US" altLang="ja-JP" sz="2400" b="1"/>
              <a:t>××</a:t>
            </a:r>
            <a:r>
              <a:rPr kumimoji="1" lang="ja-JP" altLang="en-US" sz="2400" b="1">
                <a:solidFill>
                  <a:srgbClr val="FF0000"/>
                </a:solidFill>
              </a:rPr>
              <a:t>〇</a:t>
            </a:r>
            <a:endParaRPr kumimoji="1" lang="en-US" altLang="ja-JP" sz="2400" b="1">
              <a:solidFill>
                <a:srgbClr val="FF0000"/>
              </a:solidFill>
            </a:endParaRPr>
          </a:p>
          <a:p>
            <a:endParaRPr kumimoji="1" lang="en-US" altLang="ja-JP" sz="2400" b="1"/>
          </a:p>
          <a:p>
            <a:r>
              <a:rPr kumimoji="1" lang="ja-JP" altLang="en-US" sz="2400" b="1"/>
              <a:t>⑤</a:t>
            </a:r>
            <a:r>
              <a:rPr kumimoji="1" lang="ja-JP" altLang="en-US" sz="2400" b="1">
                <a:solidFill>
                  <a:srgbClr val="FF0000"/>
                </a:solidFill>
              </a:rPr>
              <a:t>〇〇〇</a:t>
            </a:r>
            <a:r>
              <a:rPr kumimoji="1" lang="en-US" altLang="ja-JP" sz="2400" b="1"/>
              <a:t>××</a:t>
            </a:r>
            <a:r>
              <a:rPr kumimoji="1" lang="ja-JP" altLang="en-US" sz="2400" b="1">
                <a:solidFill>
                  <a:srgbClr val="FF0000"/>
                </a:solidFill>
              </a:rPr>
              <a:t>〇〇〇　</a:t>
            </a:r>
          </a:p>
        </p:txBody>
      </p:sp>
      <p:sp>
        <p:nvSpPr>
          <p:cNvPr id="45" name="テキスト ボックス 44">
            <a:extLst>
              <a:ext uri="{FF2B5EF4-FFF2-40B4-BE49-F238E27FC236}">
                <a16:creationId xmlns:a16="http://schemas.microsoft.com/office/drawing/2014/main" id="{143FFC01-88C5-4951-956F-DFDD794E8D54}"/>
              </a:ext>
            </a:extLst>
          </p:cNvPr>
          <p:cNvSpPr txBox="1"/>
          <p:nvPr/>
        </p:nvSpPr>
        <p:spPr>
          <a:xfrm>
            <a:off x="7540354" y="4323840"/>
            <a:ext cx="1149891" cy="1077218"/>
          </a:xfrm>
          <a:prstGeom prst="rect">
            <a:avLst/>
          </a:prstGeom>
          <a:noFill/>
        </p:spPr>
        <p:txBody>
          <a:bodyPr wrap="square" rtlCol="0">
            <a:spAutoFit/>
          </a:bodyPr>
          <a:lstStyle/>
          <a:p>
            <a:r>
              <a:rPr kumimoji="1" lang="en-US" altLang="ja-JP" sz="3200" b="1"/>
              <a:t>NG</a:t>
            </a:r>
            <a:r>
              <a:rPr kumimoji="1" lang="ja-JP" altLang="en-US" sz="3200" b="1"/>
              <a:t>事例</a:t>
            </a:r>
          </a:p>
        </p:txBody>
      </p:sp>
      <p:sp>
        <p:nvSpPr>
          <p:cNvPr id="46" name="テキスト ボックス 45">
            <a:extLst>
              <a:ext uri="{FF2B5EF4-FFF2-40B4-BE49-F238E27FC236}">
                <a16:creationId xmlns:a16="http://schemas.microsoft.com/office/drawing/2014/main" id="{EB1E1F86-AB90-4B06-92D3-0448A89AB10E}"/>
              </a:ext>
            </a:extLst>
          </p:cNvPr>
          <p:cNvSpPr txBox="1"/>
          <p:nvPr/>
        </p:nvSpPr>
        <p:spPr>
          <a:xfrm>
            <a:off x="315785" y="2731414"/>
            <a:ext cx="2449945" cy="584775"/>
          </a:xfrm>
          <a:prstGeom prst="rect">
            <a:avLst/>
          </a:prstGeom>
          <a:noFill/>
        </p:spPr>
        <p:txBody>
          <a:bodyPr wrap="square" rtlCol="0">
            <a:spAutoFit/>
          </a:bodyPr>
          <a:lstStyle/>
          <a:p>
            <a:r>
              <a:rPr kumimoji="1" lang="ja-JP" altLang="en-US" sz="3200" b="1"/>
              <a:t>具体例</a:t>
            </a:r>
          </a:p>
        </p:txBody>
      </p:sp>
      <p:sp>
        <p:nvSpPr>
          <p:cNvPr id="47" name="テキスト ボックス 46">
            <a:extLst>
              <a:ext uri="{FF2B5EF4-FFF2-40B4-BE49-F238E27FC236}">
                <a16:creationId xmlns:a16="http://schemas.microsoft.com/office/drawing/2014/main" id="{1C82B043-D92C-4A8E-8E13-F05A85E329ED}"/>
              </a:ext>
            </a:extLst>
          </p:cNvPr>
          <p:cNvSpPr txBox="1"/>
          <p:nvPr/>
        </p:nvSpPr>
        <p:spPr>
          <a:xfrm>
            <a:off x="7863505" y="6182183"/>
            <a:ext cx="1306218" cy="707886"/>
          </a:xfrm>
          <a:prstGeom prst="rect">
            <a:avLst/>
          </a:prstGeom>
          <a:noFill/>
        </p:spPr>
        <p:txBody>
          <a:bodyPr wrap="square" rtlCol="0">
            <a:spAutoFit/>
          </a:bodyPr>
          <a:lstStyle/>
          <a:p>
            <a:r>
              <a:rPr kumimoji="1" lang="ja-JP" altLang="en-US" sz="2000" b="1"/>
              <a:t>←２事例として</a:t>
            </a:r>
          </a:p>
        </p:txBody>
      </p:sp>
      <p:sp>
        <p:nvSpPr>
          <p:cNvPr id="48" name="テキスト ボックス 47">
            <a:extLst>
              <a:ext uri="{FF2B5EF4-FFF2-40B4-BE49-F238E27FC236}">
                <a16:creationId xmlns:a16="http://schemas.microsoft.com/office/drawing/2014/main" id="{3C93BFEE-29B0-4527-A512-006579BA2CDE}"/>
              </a:ext>
            </a:extLst>
          </p:cNvPr>
          <p:cNvSpPr txBox="1"/>
          <p:nvPr/>
        </p:nvSpPr>
        <p:spPr>
          <a:xfrm>
            <a:off x="3013728" y="6182183"/>
            <a:ext cx="1306218" cy="707886"/>
          </a:xfrm>
          <a:prstGeom prst="rect">
            <a:avLst/>
          </a:prstGeom>
          <a:noFill/>
        </p:spPr>
        <p:txBody>
          <a:bodyPr wrap="square" rtlCol="0">
            <a:spAutoFit/>
          </a:bodyPr>
          <a:lstStyle/>
          <a:p>
            <a:r>
              <a:rPr kumimoji="1" lang="ja-JP" altLang="en-US" sz="2000" b="1"/>
              <a:t>←１事例として</a:t>
            </a:r>
          </a:p>
        </p:txBody>
      </p:sp>
    </p:spTree>
    <p:extLst>
      <p:ext uri="{BB962C8B-B14F-4D97-AF65-F5344CB8AC3E}">
        <p14:creationId xmlns:p14="http://schemas.microsoft.com/office/powerpoint/2010/main" val="738608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事例抽出　豪雨の定義について</a:t>
            </a:r>
            <a:endParaRPr kumimoji="1" lang="en-US" altLang="ja-JP" sz="240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18</a:t>
            </a:fld>
            <a:endParaRPr lang="ja-JP" altLang="en-US"/>
          </a:p>
        </p:txBody>
      </p:sp>
      <p:sp>
        <p:nvSpPr>
          <p:cNvPr id="25" name="テキスト ボックス 24">
            <a:extLst>
              <a:ext uri="{FF2B5EF4-FFF2-40B4-BE49-F238E27FC236}">
                <a16:creationId xmlns:a16="http://schemas.microsoft.com/office/drawing/2014/main" id="{A090AD99-A423-6146-DC47-FAC7F0F9FB7A}"/>
              </a:ext>
            </a:extLst>
          </p:cNvPr>
          <p:cNvSpPr txBox="1"/>
          <p:nvPr/>
        </p:nvSpPr>
        <p:spPr>
          <a:xfrm>
            <a:off x="7071" y="453515"/>
            <a:ext cx="5697043" cy="461665"/>
          </a:xfrm>
          <a:prstGeom prst="rect">
            <a:avLst/>
          </a:prstGeom>
          <a:noFill/>
        </p:spPr>
        <p:txBody>
          <a:bodyPr wrap="square" rtlCol="0">
            <a:spAutoFit/>
          </a:bodyPr>
          <a:lstStyle/>
          <a:p>
            <a:r>
              <a:rPr kumimoji="1" lang="en-US" altLang="ja-JP"/>
              <a:t>【</a:t>
            </a:r>
            <a:r>
              <a:rPr kumimoji="1" lang="ja-JP" altLang="en-US"/>
              <a:t>広域長期間</a:t>
            </a:r>
            <a:r>
              <a:rPr kumimoji="1" lang="ja-JP" altLang="en-US" sz="2400"/>
              <a:t>降雨</a:t>
            </a:r>
            <a:r>
              <a:rPr kumimoji="1" lang="ja-JP" altLang="en-US"/>
              <a:t>から広域長期間</a:t>
            </a:r>
            <a:r>
              <a:rPr kumimoji="1" lang="ja-JP" altLang="en-US" sz="2400" b="1">
                <a:solidFill>
                  <a:schemeClr val="accent1"/>
                </a:solidFill>
              </a:rPr>
              <a:t>豪雨</a:t>
            </a:r>
            <a:r>
              <a:rPr kumimoji="1" lang="ja-JP" altLang="en-US"/>
              <a:t>を抽出</a:t>
            </a:r>
            <a:r>
              <a:rPr kumimoji="1" lang="en-US" altLang="ja-JP"/>
              <a:t>】</a:t>
            </a:r>
            <a:endParaRPr kumimoji="1" lang="ja-JP" altLang="en-US"/>
          </a:p>
        </p:txBody>
      </p:sp>
      <p:sp>
        <p:nvSpPr>
          <p:cNvPr id="26" name="テキスト ボックス 25">
            <a:extLst>
              <a:ext uri="{FF2B5EF4-FFF2-40B4-BE49-F238E27FC236}">
                <a16:creationId xmlns:a16="http://schemas.microsoft.com/office/drawing/2014/main" id="{9E461901-D0DD-05DD-8CA9-06F2EC01EF0E}"/>
              </a:ext>
            </a:extLst>
          </p:cNvPr>
          <p:cNvSpPr txBox="1"/>
          <p:nvPr/>
        </p:nvSpPr>
        <p:spPr>
          <a:xfrm>
            <a:off x="0" y="883617"/>
            <a:ext cx="6934200" cy="1200329"/>
          </a:xfrm>
          <a:prstGeom prst="rect">
            <a:avLst/>
          </a:prstGeom>
          <a:noFill/>
        </p:spPr>
        <p:txBody>
          <a:bodyPr wrap="square" rtlCol="0">
            <a:spAutoFit/>
          </a:bodyPr>
          <a:lstStyle/>
          <a:p>
            <a:r>
              <a:rPr kumimoji="1" lang="ja-JP" altLang="en-US" sz="2400" dirty="0">
                <a:uFill>
                  <a:solidFill>
                    <a:schemeClr val="accent6"/>
                  </a:solidFill>
                </a:uFill>
              </a:rPr>
              <a:t>気象庁の</a:t>
            </a:r>
            <a:r>
              <a:rPr kumimoji="1" lang="ja-JP" altLang="en-US" sz="2400" u="heavy" dirty="0">
                <a:uFill>
                  <a:solidFill>
                    <a:srgbClr val="FF0000"/>
                  </a:solidFill>
                </a:uFill>
              </a:rPr>
              <a:t>災害をもたらした気象事例</a:t>
            </a:r>
            <a:r>
              <a:rPr kumimoji="1" lang="ja-JP" altLang="en-US" sz="2400" dirty="0">
                <a:uFill>
                  <a:solidFill>
                    <a:srgbClr val="FF0000"/>
                  </a:solidFill>
                </a:uFill>
              </a:rPr>
              <a:t>と抽出事例が一致する事例の</a:t>
            </a:r>
            <a:r>
              <a:rPr kumimoji="1" lang="ja-JP" altLang="en-US" sz="2400" dirty="0">
                <a:uFill>
                  <a:solidFill>
                    <a:schemeClr val="accent6"/>
                  </a:solidFill>
                </a:uFill>
              </a:rPr>
              <a:t>多くが日平均１万</a:t>
            </a:r>
            <a:r>
              <a:rPr kumimoji="1" lang="en-US" altLang="ja-JP" sz="2400" dirty="0">
                <a:uFill>
                  <a:solidFill>
                    <a:schemeClr val="accent6"/>
                  </a:solidFill>
                </a:uFill>
              </a:rPr>
              <a:t>mm</a:t>
            </a:r>
            <a:r>
              <a:rPr kumimoji="1" lang="ja-JP" altLang="en-US" sz="2400" dirty="0">
                <a:uFill>
                  <a:solidFill>
                    <a:schemeClr val="accent6"/>
                  </a:solidFill>
                </a:uFill>
              </a:rPr>
              <a:t>以上</a:t>
            </a:r>
            <a:endParaRPr kumimoji="1" lang="en-US" altLang="ja-JP" sz="2400" dirty="0">
              <a:uFill>
                <a:solidFill>
                  <a:schemeClr val="accent6"/>
                </a:solidFill>
              </a:uFill>
            </a:endParaRPr>
          </a:p>
          <a:p>
            <a:r>
              <a:rPr kumimoji="1" lang="ja-JP" altLang="en-US" sz="2400" dirty="0">
                <a:uFill>
                  <a:solidFill>
                    <a:schemeClr val="accent6"/>
                  </a:solidFill>
                </a:uFill>
              </a:rPr>
              <a:t>＝</a:t>
            </a:r>
            <a:r>
              <a:rPr kumimoji="1" lang="ja-JP" altLang="en-US" sz="2400" dirty="0">
                <a:solidFill>
                  <a:srgbClr val="FF0000"/>
                </a:solidFill>
                <a:uFill>
                  <a:solidFill>
                    <a:schemeClr val="accent6"/>
                  </a:solidFill>
                </a:uFill>
              </a:rPr>
              <a:t>豪雨判断</a:t>
            </a:r>
            <a:r>
              <a:rPr kumimoji="1" lang="en-US" altLang="ja-JP" sz="2400" dirty="0">
                <a:solidFill>
                  <a:srgbClr val="FF0000"/>
                </a:solidFill>
                <a:uFill>
                  <a:solidFill>
                    <a:schemeClr val="accent6"/>
                  </a:solidFill>
                </a:uFill>
              </a:rPr>
              <a:t>OK</a:t>
            </a:r>
            <a:endParaRPr kumimoji="1" lang="en-US" altLang="ja-JP" sz="2400" dirty="0">
              <a:uFill>
                <a:solidFill>
                  <a:schemeClr val="accent6"/>
                </a:solidFill>
              </a:uFill>
            </a:endParaRPr>
          </a:p>
        </p:txBody>
      </p:sp>
      <p:grpSp>
        <p:nvGrpSpPr>
          <p:cNvPr id="7" name="グループ化 6">
            <a:extLst>
              <a:ext uri="{FF2B5EF4-FFF2-40B4-BE49-F238E27FC236}">
                <a16:creationId xmlns:a16="http://schemas.microsoft.com/office/drawing/2014/main" id="{0ED95C51-5FD8-CC77-100B-C7E7F01A9C71}"/>
              </a:ext>
            </a:extLst>
          </p:cNvPr>
          <p:cNvGrpSpPr/>
          <p:nvPr/>
        </p:nvGrpSpPr>
        <p:grpSpPr>
          <a:xfrm>
            <a:off x="393845" y="1913884"/>
            <a:ext cx="8033221" cy="4994853"/>
            <a:chOff x="1297328" y="2022290"/>
            <a:chExt cx="6838950" cy="4813361"/>
          </a:xfrm>
        </p:grpSpPr>
        <p:graphicFrame>
          <p:nvGraphicFramePr>
            <p:cNvPr id="3" name="グラフ 2">
              <a:extLst>
                <a:ext uri="{FF2B5EF4-FFF2-40B4-BE49-F238E27FC236}">
                  <a16:creationId xmlns:a16="http://schemas.microsoft.com/office/drawing/2014/main" id="{7025E439-7A81-4C92-85BC-5DAF9AFAA804}"/>
                </a:ext>
              </a:extLst>
            </p:cNvPr>
            <p:cNvGraphicFramePr>
              <a:graphicFrameLocks/>
            </p:cNvGraphicFramePr>
            <p:nvPr>
              <p:extLst>
                <p:ext uri="{D42A27DB-BD31-4B8C-83A1-F6EECF244321}">
                  <p14:modId xmlns:p14="http://schemas.microsoft.com/office/powerpoint/2010/main" val="1749956576"/>
                </p:ext>
              </p:extLst>
            </p:nvPr>
          </p:nvGraphicFramePr>
          <p:xfrm>
            <a:off x="1297328" y="2022290"/>
            <a:ext cx="6838950" cy="4813361"/>
          </p:xfrm>
          <a:graphic>
            <a:graphicData uri="http://schemas.openxmlformats.org/drawingml/2006/chart">
              <c:chart xmlns:c="http://schemas.openxmlformats.org/drawingml/2006/chart" xmlns:r="http://schemas.openxmlformats.org/officeDocument/2006/relationships" r:id="rId3"/>
            </a:graphicData>
          </a:graphic>
        </p:graphicFrame>
        <p:sp>
          <p:nvSpPr>
            <p:cNvPr id="2" name="吹き出し: 線 1">
              <a:extLst>
                <a:ext uri="{FF2B5EF4-FFF2-40B4-BE49-F238E27FC236}">
                  <a16:creationId xmlns:a16="http://schemas.microsoft.com/office/drawing/2014/main" id="{0697CE56-D184-175C-D503-0FB503601998}"/>
                </a:ext>
              </a:extLst>
            </p:cNvPr>
            <p:cNvSpPr/>
            <p:nvPr/>
          </p:nvSpPr>
          <p:spPr>
            <a:xfrm>
              <a:off x="5467663" y="2419801"/>
              <a:ext cx="1166258" cy="505441"/>
            </a:xfrm>
            <a:prstGeom prst="borderCallout1">
              <a:avLst>
                <a:gd name="adj1" fmla="val 56655"/>
                <a:gd name="adj2" fmla="val 101686"/>
                <a:gd name="adj3" fmla="val 72848"/>
                <a:gd name="adj4" fmla="val 13038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令和</a:t>
              </a:r>
              <a:r>
                <a:rPr kumimoji="1" lang="en-US" altLang="ja-JP" sz="1600" b="1" dirty="0">
                  <a:solidFill>
                    <a:schemeClr val="tx1"/>
                  </a:solidFill>
                </a:rPr>
                <a:t>2</a:t>
              </a:r>
              <a:r>
                <a:rPr kumimoji="1" lang="ja-JP" altLang="en-US" sz="1600" b="1" dirty="0">
                  <a:solidFill>
                    <a:schemeClr val="tx1"/>
                  </a:solidFill>
                </a:rPr>
                <a:t>年</a:t>
              </a:r>
              <a:r>
                <a:rPr kumimoji="1" lang="en-US" altLang="ja-JP" sz="1600" b="1" dirty="0">
                  <a:solidFill>
                    <a:schemeClr val="tx1"/>
                  </a:solidFill>
                </a:rPr>
                <a:t>7</a:t>
              </a:r>
              <a:r>
                <a:rPr kumimoji="1" lang="ja-JP" altLang="en-US" sz="1600" b="1" dirty="0">
                  <a:solidFill>
                    <a:schemeClr val="tx1"/>
                  </a:solidFill>
                </a:rPr>
                <a:t>月豪雨</a:t>
              </a:r>
            </a:p>
          </p:txBody>
        </p:sp>
        <p:sp>
          <p:nvSpPr>
            <p:cNvPr id="5" name="吹き出し: 線 4">
              <a:extLst>
                <a:ext uri="{FF2B5EF4-FFF2-40B4-BE49-F238E27FC236}">
                  <a16:creationId xmlns:a16="http://schemas.microsoft.com/office/drawing/2014/main" id="{3CA0BAF5-485B-7424-21F7-9ACB121EAAD1}"/>
                </a:ext>
              </a:extLst>
            </p:cNvPr>
            <p:cNvSpPr/>
            <p:nvPr/>
          </p:nvSpPr>
          <p:spPr>
            <a:xfrm>
              <a:off x="2542543" y="3818729"/>
              <a:ext cx="1044511" cy="343310"/>
            </a:xfrm>
            <a:prstGeom prst="borderCallout1">
              <a:avLst>
                <a:gd name="adj1" fmla="val 117845"/>
                <a:gd name="adj2" fmla="val 97890"/>
                <a:gd name="adj3" fmla="val 166878"/>
                <a:gd name="adj4" fmla="val 11215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solidFill>
                    <a:schemeClr val="tx1"/>
                  </a:solidFill>
                </a:rPr>
                <a:t>西日本豪雨</a:t>
              </a:r>
            </a:p>
          </p:txBody>
        </p:sp>
        <p:sp>
          <p:nvSpPr>
            <p:cNvPr id="6" name="吹き出し: 線 5">
              <a:extLst>
                <a:ext uri="{FF2B5EF4-FFF2-40B4-BE49-F238E27FC236}">
                  <a16:creationId xmlns:a16="http://schemas.microsoft.com/office/drawing/2014/main" id="{4AD2E0EE-6A3A-75FA-48BF-38018C6852E8}"/>
                </a:ext>
              </a:extLst>
            </p:cNvPr>
            <p:cNvSpPr/>
            <p:nvPr/>
          </p:nvSpPr>
          <p:spPr>
            <a:xfrm>
              <a:off x="4651880" y="3566009"/>
              <a:ext cx="1166258" cy="505441"/>
            </a:xfrm>
            <a:prstGeom prst="borderCallout1">
              <a:avLst>
                <a:gd name="adj1" fmla="val 84535"/>
                <a:gd name="adj2" fmla="val -2066"/>
                <a:gd name="adj3" fmla="val 126284"/>
                <a:gd name="adj4" fmla="val -2896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令和</a:t>
              </a:r>
              <a:r>
                <a:rPr kumimoji="1" lang="en-US" altLang="ja-JP" sz="1600" b="1" dirty="0">
                  <a:solidFill>
                    <a:schemeClr val="tx1"/>
                  </a:solidFill>
                </a:rPr>
                <a:t>3</a:t>
              </a:r>
              <a:r>
                <a:rPr kumimoji="1" lang="ja-JP" altLang="en-US" sz="1600" b="1" dirty="0">
                  <a:solidFill>
                    <a:schemeClr val="tx1"/>
                  </a:solidFill>
                </a:rPr>
                <a:t>年</a:t>
              </a:r>
              <a:r>
                <a:rPr kumimoji="1" lang="en-US" altLang="ja-JP" sz="1600" b="1" dirty="0">
                  <a:solidFill>
                    <a:schemeClr val="tx1"/>
                  </a:solidFill>
                </a:rPr>
                <a:t>8</a:t>
              </a:r>
              <a:r>
                <a:rPr kumimoji="1" lang="ja-JP" altLang="en-US" sz="1600" b="1" dirty="0">
                  <a:solidFill>
                    <a:schemeClr val="tx1"/>
                  </a:solidFill>
                </a:rPr>
                <a:t>月豪雨</a:t>
              </a:r>
            </a:p>
          </p:txBody>
        </p:sp>
      </p:grpSp>
      <p:sp>
        <p:nvSpPr>
          <p:cNvPr id="8" name="テキスト ボックス 7">
            <a:extLst>
              <a:ext uri="{FF2B5EF4-FFF2-40B4-BE49-F238E27FC236}">
                <a16:creationId xmlns:a16="http://schemas.microsoft.com/office/drawing/2014/main" id="{92BF6657-B170-D3DD-8A38-CF1D822F038A}"/>
              </a:ext>
            </a:extLst>
          </p:cNvPr>
          <p:cNvSpPr txBox="1"/>
          <p:nvPr/>
        </p:nvSpPr>
        <p:spPr>
          <a:xfrm>
            <a:off x="6873953" y="684347"/>
            <a:ext cx="2393604" cy="1415772"/>
          </a:xfrm>
          <a:prstGeom prst="rect">
            <a:avLst/>
          </a:prstGeom>
          <a:noFill/>
        </p:spPr>
        <p:txBody>
          <a:bodyPr wrap="square" rtlCol="0">
            <a:spAutoFit/>
          </a:bodyPr>
          <a:lstStyle/>
          <a:p>
            <a:r>
              <a:rPr kumimoji="1" lang="ja-JP" altLang="en-US" dirty="0"/>
              <a:t>広域長期間降雨</a:t>
            </a:r>
            <a:endParaRPr kumimoji="1" lang="en-US" altLang="ja-JP" dirty="0"/>
          </a:p>
          <a:p>
            <a:r>
              <a:rPr kumimoji="1" lang="ja-JP" altLang="en-US" dirty="0"/>
              <a:t>全</a:t>
            </a:r>
            <a:r>
              <a:rPr kumimoji="1" lang="en-US" altLang="ja-JP" sz="2000" b="1" dirty="0"/>
              <a:t>113</a:t>
            </a:r>
            <a:r>
              <a:rPr kumimoji="1" lang="ja-JP" altLang="en-US" dirty="0"/>
              <a:t>事例　</a:t>
            </a:r>
            <a:r>
              <a:rPr kumimoji="1" lang="en-US" altLang="ja-JP" sz="2000" b="1" dirty="0"/>
              <a:t>799</a:t>
            </a:r>
            <a:r>
              <a:rPr kumimoji="1" lang="ja-JP" altLang="en-US" dirty="0"/>
              <a:t>日</a:t>
            </a:r>
            <a:endParaRPr kumimoji="1" lang="en-US" altLang="ja-JP" dirty="0"/>
          </a:p>
          <a:p>
            <a:r>
              <a:rPr kumimoji="1" lang="ja-JP" altLang="en-US" sz="2400" b="1" dirty="0">
                <a:solidFill>
                  <a:schemeClr val="accent2"/>
                </a:solidFill>
              </a:rPr>
              <a:t>広域</a:t>
            </a:r>
            <a:r>
              <a:rPr kumimoji="1" lang="ja-JP" altLang="en-US" sz="2400" b="1" dirty="0">
                <a:solidFill>
                  <a:schemeClr val="accent6"/>
                </a:solidFill>
              </a:rPr>
              <a:t>長期間</a:t>
            </a:r>
            <a:r>
              <a:rPr kumimoji="1" lang="ja-JP" altLang="en-US" sz="2400" b="1" dirty="0">
                <a:solidFill>
                  <a:schemeClr val="accent1"/>
                </a:solidFill>
              </a:rPr>
              <a:t>豪雨</a:t>
            </a:r>
            <a:endParaRPr kumimoji="1" lang="en-US" altLang="ja-JP" sz="2400" b="1" dirty="0">
              <a:solidFill>
                <a:schemeClr val="accent1"/>
              </a:solidFill>
            </a:endParaRPr>
          </a:p>
          <a:p>
            <a:r>
              <a:rPr kumimoji="1" lang="ja-JP" altLang="en-US" dirty="0"/>
              <a:t>全</a:t>
            </a:r>
            <a:r>
              <a:rPr kumimoji="1" lang="en-US" altLang="ja-JP" sz="2400" b="1" dirty="0"/>
              <a:t>91</a:t>
            </a:r>
            <a:r>
              <a:rPr kumimoji="1" lang="ja-JP" altLang="en-US" dirty="0"/>
              <a:t>事例　</a:t>
            </a:r>
            <a:r>
              <a:rPr kumimoji="1" lang="en-US" altLang="ja-JP" sz="2400" b="1" dirty="0"/>
              <a:t>554</a:t>
            </a:r>
            <a:r>
              <a:rPr kumimoji="1" lang="ja-JP" altLang="en-US" dirty="0"/>
              <a:t>日</a:t>
            </a:r>
            <a:endParaRPr kumimoji="1" lang="en-US" altLang="ja-JP" dirty="0"/>
          </a:p>
        </p:txBody>
      </p:sp>
    </p:spTree>
    <p:extLst>
      <p:ext uri="{BB962C8B-B14F-4D97-AF65-F5344CB8AC3E}">
        <p14:creationId xmlns:p14="http://schemas.microsoft.com/office/powerpoint/2010/main" val="3979764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調査①　豪雨の主要因探し</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19</a:t>
            </a:fld>
            <a:endParaRPr lang="ja-JP" altLang="en-US"/>
          </a:p>
        </p:txBody>
      </p:sp>
      <p:sp>
        <p:nvSpPr>
          <p:cNvPr id="2" name="テキスト ボックス 1">
            <a:extLst>
              <a:ext uri="{FF2B5EF4-FFF2-40B4-BE49-F238E27FC236}">
                <a16:creationId xmlns:a16="http://schemas.microsoft.com/office/drawing/2014/main" id="{3AA957A4-8577-4AD2-AEA8-95C2A47D2288}"/>
              </a:ext>
            </a:extLst>
          </p:cNvPr>
          <p:cNvSpPr txBox="1"/>
          <p:nvPr/>
        </p:nvSpPr>
        <p:spPr>
          <a:xfrm>
            <a:off x="0" y="395605"/>
            <a:ext cx="9144000" cy="4955203"/>
          </a:xfrm>
          <a:prstGeom prst="rect">
            <a:avLst/>
          </a:prstGeom>
          <a:noFill/>
        </p:spPr>
        <p:txBody>
          <a:bodyPr wrap="square" rtlCol="0">
            <a:spAutoFit/>
          </a:bodyPr>
          <a:lstStyle/>
          <a:p>
            <a:r>
              <a:rPr kumimoji="1" lang="en-US" altLang="ja-JP" dirty="0"/>
              <a:t>【</a:t>
            </a:r>
            <a:r>
              <a:rPr kumimoji="1" lang="ja-JP" altLang="en-US" dirty="0"/>
              <a:t>広域長期間豪雨をもたらした要因を調査</a:t>
            </a:r>
            <a:r>
              <a:rPr kumimoji="1" lang="en-US" altLang="ja-JP" dirty="0"/>
              <a:t>】</a:t>
            </a:r>
          </a:p>
          <a:p>
            <a:r>
              <a:rPr kumimoji="1" lang="ja-JP" altLang="en-US" dirty="0"/>
              <a:t>日本時間で</a:t>
            </a:r>
            <a:r>
              <a:rPr kumimoji="1" lang="en-US" altLang="ja-JP" sz="2000" b="1" dirty="0">
                <a:solidFill>
                  <a:srgbClr val="FF0000"/>
                </a:solidFill>
              </a:rPr>
              <a:t>9</a:t>
            </a:r>
            <a:r>
              <a:rPr kumimoji="1" lang="ja-JP" altLang="en-US" sz="2000" b="1" dirty="0">
                <a:solidFill>
                  <a:srgbClr val="FF0000"/>
                </a:solidFill>
              </a:rPr>
              <a:t>時，</a:t>
            </a:r>
            <a:r>
              <a:rPr kumimoji="1" lang="en-US" altLang="ja-JP" sz="2000" b="1" dirty="0">
                <a:solidFill>
                  <a:srgbClr val="FF0000"/>
                </a:solidFill>
              </a:rPr>
              <a:t>21</a:t>
            </a:r>
            <a:r>
              <a:rPr kumimoji="1" lang="ja-JP" altLang="en-US" sz="2000" b="1" dirty="0">
                <a:solidFill>
                  <a:srgbClr val="FF0000"/>
                </a:solidFill>
              </a:rPr>
              <a:t>時</a:t>
            </a:r>
            <a:r>
              <a:rPr kumimoji="1" lang="ja-JP" altLang="en-US" dirty="0"/>
              <a:t>の</a:t>
            </a:r>
            <a:r>
              <a:rPr kumimoji="1" lang="ja-JP" altLang="en-US" sz="2000" b="1" dirty="0">
                <a:solidFill>
                  <a:srgbClr val="FF0000"/>
                </a:solidFill>
              </a:rPr>
              <a:t>地上天気図</a:t>
            </a:r>
            <a:r>
              <a:rPr kumimoji="1" lang="ja-JP" altLang="en-US" dirty="0"/>
              <a:t>から以下を判断　（参考：津口・加藤</a:t>
            </a:r>
            <a:r>
              <a:rPr kumimoji="1" lang="en-US" altLang="ja-JP" dirty="0"/>
              <a:t>2014</a:t>
            </a:r>
            <a:r>
              <a:rPr kumimoji="1" lang="ja-JP" altLang="en-US" dirty="0"/>
              <a:t>）</a:t>
            </a:r>
            <a:endParaRPr kumimoji="1" lang="en-US" altLang="ja-JP" dirty="0"/>
          </a:p>
          <a:p>
            <a:endParaRPr kumimoji="1" lang="en-US" altLang="ja-JP" sz="1400" dirty="0"/>
          </a:p>
          <a:p>
            <a:r>
              <a:rPr kumimoji="1" lang="ja-JP" altLang="en-US" sz="2400" dirty="0"/>
              <a:t>①</a:t>
            </a:r>
            <a:r>
              <a:rPr kumimoji="1" lang="ja-JP" altLang="en-US" sz="2400" u="heavy" dirty="0">
                <a:uFill>
                  <a:solidFill>
                    <a:srgbClr val="FF0000"/>
                  </a:solidFill>
                </a:uFill>
              </a:rPr>
              <a:t>台風</a:t>
            </a:r>
            <a:r>
              <a:rPr kumimoji="1" lang="en-US" altLang="ja-JP" sz="2400" u="heavy" dirty="0">
                <a:uFill>
                  <a:solidFill>
                    <a:srgbClr val="FF0000"/>
                  </a:solidFill>
                </a:uFill>
              </a:rPr>
              <a:t>or</a:t>
            </a:r>
            <a:r>
              <a:rPr kumimoji="1" lang="ja-JP" altLang="en-US" sz="2400" u="heavy" dirty="0">
                <a:uFill>
                  <a:solidFill>
                    <a:srgbClr val="FF0000"/>
                  </a:solidFill>
                </a:uFill>
              </a:rPr>
              <a:t>熱帯低気圧</a:t>
            </a:r>
            <a:r>
              <a:rPr kumimoji="1" lang="ja-JP" altLang="en-US" sz="2400" dirty="0"/>
              <a:t>が日本周辺（緯度経度</a:t>
            </a:r>
            <a:r>
              <a:rPr kumimoji="1" lang="en-US" altLang="ja-JP" sz="2400" dirty="0"/>
              <a:t>±5</a:t>
            </a:r>
            <a:r>
              <a:rPr kumimoji="1" lang="ja-JP" altLang="en-US" sz="2400" dirty="0"/>
              <a:t>度）にある場合，台風の影響あり→台風中心と最短観測点が緯度</a:t>
            </a:r>
            <a:r>
              <a:rPr kumimoji="1" lang="en-US" altLang="ja-JP" sz="2400" dirty="0"/>
              <a:t>±5</a:t>
            </a:r>
            <a:r>
              <a:rPr kumimoji="1" lang="ja-JP" altLang="en-US" sz="2400" dirty="0"/>
              <a:t>度，経度</a:t>
            </a:r>
            <a:r>
              <a:rPr kumimoji="1" lang="en-US" altLang="ja-JP" sz="2400" dirty="0"/>
              <a:t>±5</a:t>
            </a:r>
            <a:r>
              <a:rPr kumimoji="1" lang="ja-JP" altLang="en-US" sz="2400" dirty="0"/>
              <a:t>度以内になった場合</a:t>
            </a:r>
            <a:endParaRPr kumimoji="1" lang="en-US" altLang="ja-JP" sz="2400" dirty="0"/>
          </a:p>
          <a:p>
            <a:endParaRPr kumimoji="1" lang="en-US" altLang="ja-JP" dirty="0"/>
          </a:p>
          <a:p>
            <a:r>
              <a:rPr kumimoji="1" lang="ja-JP" altLang="en-US" sz="2400" dirty="0"/>
              <a:t>②</a:t>
            </a:r>
            <a:r>
              <a:rPr kumimoji="1" lang="ja-JP" altLang="en-US" sz="2400" u="heavy" dirty="0">
                <a:uFill>
                  <a:solidFill>
                    <a:srgbClr val="FF0000"/>
                  </a:solidFill>
                </a:uFill>
              </a:rPr>
              <a:t>停滞前線，温暖前線，寒冷前線</a:t>
            </a:r>
            <a:r>
              <a:rPr kumimoji="1" lang="ja-JP" altLang="en-US" sz="2400" dirty="0"/>
              <a:t>が日本周辺にある場合，梅雨前線の影響あり→梅雨前線＝停滞前線だけでなく温暖・寒冷前線も梅雨前線として解析されるため</a:t>
            </a:r>
            <a:endParaRPr kumimoji="1" lang="en-US" altLang="ja-JP" sz="2400" dirty="0"/>
          </a:p>
          <a:p>
            <a:endParaRPr kumimoji="1" lang="en-US" altLang="ja-JP" dirty="0"/>
          </a:p>
          <a:p>
            <a:r>
              <a:rPr kumimoji="1" lang="ja-JP" altLang="en-US" sz="2400" dirty="0"/>
              <a:t>③</a:t>
            </a:r>
            <a:r>
              <a:rPr kumimoji="1" lang="ja-JP" altLang="en-US" sz="2400" u="heavy" dirty="0">
                <a:uFill>
                  <a:solidFill>
                    <a:srgbClr val="FF0000"/>
                  </a:solidFill>
                </a:uFill>
              </a:rPr>
              <a:t>低気圧</a:t>
            </a:r>
            <a:r>
              <a:rPr kumimoji="1" lang="ja-JP" altLang="en-US" sz="2400" dirty="0"/>
              <a:t>が日本周辺に存在し，</a:t>
            </a:r>
            <a:r>
              <a:rPr kumimoji="1" lang="ja-JP" altLang="en-US" sz="2400" u="heavy" dirty="0">
                <a:uFill>
                  <a:solidFill>
                    <a:srgbClr val="FF0000"/>
                  </a:solidFill>
                </a:uFill>
              </a:rPr>
              <a:t>日本上空を東進しながら閉塞するまで発達</a:t>
            </a:r>
            <a:r>
              <a:rPr kumimoji="1" lang="ja-JP" altLang="en-US" sz="2400" dirty="0"/>
              <a:t>した場合→低気圧の影響あり（梅雨前線上にできるメソ低気圧は含まない）</a:t>
            </a:r>
            <a:endParaRPr kumimoji="1" lang="en-US" altLang="ja-JP" sz="2400" dirty="0"/>
          </a:p>
        </p:txBody>
      </p:sp>
      <p:sp>
        <p:nvSpPr>
          <p:cNvPr id="3" name="テキスト ボックス 2">
            <a:extLst>
              <a:ext uri="{FF2B5EF4-FFF2-40B4-BE49-F238E27FC236}">
                <a16:creationId xmlns:a16="http://schemas.microsoft.com/office/drawing/2014/main" id="{48981185-44E0-7477-0517-48A1285D9D58}"/>
              </a:ext>
            </a:extLst>
          </p:cNvPr>
          <p:cNvSpPr txBox="1"/>
          <p:nvPr/>
        </p:nvSpPr>
        <p:spPr>
          <a:xfrm>
            <a:off x="314775" y="5239879"/>
            <a:ext cx="8829225" cy="1692771"/>
          </a:xfrm>
          <a:prstGeom prst="rect">
            <a:avLst/>
          </a:prstGeom>
          <a:noFill/>
        </p:spPr>
        <p:txBody>
          <a:bodyPr wrap="square" rtlCol="0">
            <a:spAutoFit/>
          </a:bodyPr>
          <a:lstStyle/>
          <a:p>
            <a:r>
              <a:rPr kumimoji="1" lang="ja-JP" altLang="en-US" sz="2400" dirty="0"/>
              <a:t>全日数：</a:t>
            </a:r>
            <a:r>
              <a:rPr kumimoji="1" lang="en-US" altLang="ja-JP" sz="2400" dirty="0"/>
              <a:t>554</a:t>
            </a:r>
            <a:r>
              <a:rPr kumimoji="1" lang="ja-JP" altLang="en-US" sz="2400" dirty="0"/>
              <a:t>日　台風・熱低：</a:t>
            </a:r>
            <a:r>
              <a:rPr kumimoji="1" lang="en-US" altLang="ja-JP" sz="2400" dirty="0"/>
              <a:t>77</a:t>
            </a:r>
            <a:r>
              <a:rPr kumimoji="1" lang="ja-JP" altLang="en-US" sz="2400" dirty="0"/>
              <a:t>日 　低気圧の発達：</a:t>
            </a:r>
            <a:r>
              <a:rPr kumimoji="1" lang="en-US" altLang="ja-JP" sz="2400" dirty="0"/>
              <a:t>50</a:t>
            </a:r>
            <a:r>
              <a:rPr kumimoji="1" lang="ja-JP" altLang="en-US" sz="2400" dirty="0"/>
              <a:t>日　</a:t>
            </a:r>
            <a:r>
              <a:rPr kumimoji="1" lang="ja-JP" altLang="en-US" sz="2800" dirty="0"/>
              <a:t>　</a:t>
            </a:r>
            <a:endParaRPr kumimoji="1" lang="en-US" altLang="ja-JP" sz="2800" dirty="0"/>
          </a:p>
          <a:p>
            <a:r>
              <a:rPr kumimoji="1" lang="ja-JP" altLang="en-US" sz="2800" b="1" dirty="0">
                <a:solidFill>
                  <a:srgbClr val="FF0000"/>
                </a:solidFill>
              </a:rPr>
              <a:t>梅雨前線</a:t>
            </a:r>
            <a:r>
              <a:rPr kumimoji="1" lang="ja-JP" altLang="en-US" sz="2800" dirty="0"/>
              <a:t>：</a:t>
            </a:r>
            <a:r>
              <a:rPr kumimoji="1" lang="en-US" altLang="ja-JP" sz="4000" b="1" dirty="0"/>
              <a:t>464</a:t>
            </a:r>
            <a:r>
              <a:rPr kumimoji="1" lang="ja-JP" altLang="en-US" sz="2800" dirty="0"/>
              <a:t>日（全体の約</a:t>
            </a:r>
            <a:r>
              <a:rPr kumimoji="1" lang="en-US" altLang="ja-JP" sz="3600" b="1" dirty="0">
                <a:solidFill>
                  <a:srgbClr val="FF0000"/>
                </a:solidFill>
              </a:rPr>
              <a:t>83</a:t>
            </a:r>
            <a:r>
              <a:rPr kumimoji="1" lang="ja-JP" altLang="en-US" sz="2800" b="1" dirty="0">
                <a:solidFill>
                  <a:srgbClr val="FF0000"/>
                </a:solidFill>
              </a:rPr>
              <a:t>％</a:t>
            </a:r>
            <a:r>
              <a:rPr kumimoji="1" lang="ja-JP" altLang="en-US" sz="2800" dirty="0"/>
              <a:t>）</a:t>
            </a:r>
            <a:r>
              <a:rPr kumimoji="1" lang="ja-JP" altLang="en-US" dirty="0"/>
              <a:t>（重複あり）　</a:t>
            </a:r>
            <a:endParaRPr kumimoji="1" lang="en-US" altLang="ja-JP" sz="1400" dirty="0"/>
          </a:p>
          <a:p>
            <a:r>
              <a:rPr kumimoji="1" lang="ja-JP" altLang="en-US" sz="2400" dirty="0"/>
              <a:t>→梅雨前線が</a:t>
            </a:r>
            <a:r>
              <a:rPr kumimoji="1" lang="en-US" altLang="ja-JP" sz="2400" dirty="0">
                <a:solidFill>
                  <a:schemeClr val="accent6"/>
                </a:solidFill>
              </a:rPr>
              <a:t>3</a:t>
            </a:r>
            <a:r>
              <a:rPr kumimoji="1" lang="ja-JP" altLang="en-US" sz="2400" dirty="0">
                <a:solidFill>
                  <a:schemeClr val="accent6"/>
                </a:solidFill>
              </a:rPr>
              <a:t>日以上持続</a:t>
            </a:r>
            <a:r>
              <a:rPr kumimoji="1" lang="ja-JP" altLang="en-US" sz="2400" dirty="0"/>
              <a:t>した事例：</a:t>
            </a:r>
            <a:r>
              <a:rPr kumimoji="1" lang="en-US" altLang="ja-JP" sz="3200" b="1" dirty="0"/>
              <a:t>80</a:t>
            </a:r>
            <a:r>
              <a:rPr kumimoji="1" lang="ja-JP" altLang="en-US" sz="2400" dirty="0"/>
              <a:t>事例を調査する</a:t>
            </a:r>
            <a:endParaRPr kumimoji="1" lang="en-US" altLang="ja-JP" sz="2400" dirty="0"/>
          </a:p>
        </p:txBody>
      </p:sp>
    </p:spTree>
    <p:extLst>
      <p:ext uri="{BB962C8B-B14F-4D97-AF65-F5344CB8AC3E}">
        <p14:creationId xmlns:p14="http://schemas.microsoft.com/office/powerpoint/2010/main" val="3545525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0" y="27795"/>
            <a:ext cx="4493538" cy="461665"/>
          </a:xfrm>
          <a:prstGeom prst="rect">
            <a:avLst/>
          </a:prstGeom>
          <a:noFill/>
        </p:spPr>
        <p:txBody>
          <a:bodyPr wrap="non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導入　　先行研究・研究の目的</a:t>
            </a:r>
          </a:p>
        </p:txBody>
      </p:sp>
      <p:pic>
        <p:nvPicPr>
          <p:cNvPr id="14" name="図 13">
            <a:extLst>
              <a:ext uri="{FF2B5EF4-FFF2-40B4-BE49-F238E27FC236}">
                <a16:creationId xmlns:a16="http://schemas.microsoft.com/office/drawing/2014/main" id="{C157779A-08BE-0173-C352-513365C4FD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38923" y="442094"/>
            <a:ext cx="3405077" cy="2173948"/>
          </a:xfrm>
          <a:prstGeom prst="rect">
            <a:avLst/>
          </a:prstGeom>
        </p:spPr>
      </p:pic>
      <p:sp>
        <p:nvSpPr>
          <p:cNvPr id="17" name="テキスト ボックス 16">
            <a:extLst>
              <a:ext uri="{FF2B5EF4-FFF2-40B4-BE49-F238E27FC236}">
                <a16:creationId xmlns:a16="http://schemas.microsoft.com/office/drawing/2014/main" id="{0264F3DA-329A-9497-3DE9-7DA594B83D27}"/>
              </a:ext>
            </a:extLst>
          </p:cNvPr>
          <p:cNvSpPr txBox="1"/>
          <p:nvPr/>
        </p:nvSpPr>
        <p:spPr>
          <a:xfrm>
            <a:off x="0" y="476728"/>
            <a:ext cx="5931243" cy="2585323"/>
          </a:xfrm>
          <a:prstGeom prst="rect">
            <a:avLst/>
          </a:prstGeom>
          <a:noFill/>
        </p:spPr>
        <p:txBody>
          <a:bodyPr wrap="square" rtlCol="0">
            <a:spAutoFit/>
          </a:bodyPr>
          <a:lstStyle/>
          <a:p>
            <a:r>
              <a:rPr kumimoji="1" lang="ja-JP" altLang="en-US" dirty="0"/>
              <a:t>・近年の顕著な豪雨事例の報告書（気象庁）</a:t>
            </a:r>
            <a:endParaRPr kumimoji="1" lang="en-US" altLang="ja-JP" dirty="0"/>
          </a:p>
          <a:p>
            <a:r>
              <a:rPr kumimoji="1" lang="ja-JP" altLang="en-US" dirty="0"/>
              <a:t>「</a:t>
            </a:r>
            <a:r>
              <a:rPr kumimoji="1" lang="ja-JP" altLang="en-US" dirty="0">
                <a:solidFill>
                  <a:srgbClr val="FF0000"/>
                </a:solidFill>
              </a:rPr>
              <a:t>平成</a:t>
            </a:r>
            <a:r>
              <a:rPr kumimoji="1" lang="en-US" altLang="ja-JP" dirty="0">
                <a:solidFill>
                  <a:srgbClr val="FF0000"/>
                </a:solidFill>
              </a:rPr>
              <a:t>30</a:t>
            </a:r>
            <a:r>
              <a:rPr kumimoji="1" lang="ja-JP" altLang="en-US" dirty="0">
                <a:solidFill>
                  <a:srgbClr val="FF0000"/>
                </a:solidFill>
              </a:rPr>
              <a:t>年</a:t>
            </a:r>
            <a:r>
              <a:rPr kumimoji="1" lang="en-US" altLang="ja-JP" dirty="0">
                <a:solidFill>
                  <a:srgbClr val="FF0000"/>
                </a:solidFill>
              </a:rPr>
              <a:t>7</a:t>
            </a:r>
            <a:r>
              <a:rPr kumimoji="1" lang="ja-JP" altLang="en-US" dirty="0">
                <a:solidFill>
                  <a:srgbClr val="FF0000"/>
                </a:solidFill>
              </a:rPr>
              <a:t>月豪雨 </a:t>
            </a:r>
            <a:r>
              <a:rPr kumimoji="1" lang="ja-JP" altLang="en-US" dirty="0"/>
              <a:t>前線及び台風</a:t>
            </a:r>
            <a:r>
              <a:rPr kumimoji="1" lang="en-US" altLang="ja-JP" dirty="0"/>
              <a:t>7</a:t>
            </a:r>
            <a:r>
              <a:rPr kumimoji="1" lang="ja-JP" altLang="en-US" dirty="0"/>
              <a:t>号による大雨等」</a:t>
            </a:r>
            <a:endParaRPr kumimoji="1" lang="en-US" altLang="ja-JP" dirty="0"/>
          </a:p>
          <a:p>
            <a:r>
              <a:rPr kumimoji="1" lang="ja-JP" altLang="en-US" dirty="0"/>
              <a:t>「</a:t>
            </a:r>
            <a:r>
              <a:rPr kumimoji="1" lang="ja-JP" altLang="en-US" dirty="0">
                <a:solidFill>
                  <a:srgbClr val="FF0000"/>
                </a:solidFill>
              </a:rPr>
              <a:t>令和</a:t>
            </a:r>
            <a:r>
              <a:rPr kumimoji="1" lang="en-US" altLang="ja-JP" dirty="0">
                <a:solidFill>
                  <a:srgbClr val="FF0000"/>
                </a:solidFill>
              </a:rPr>
              <a:t>2</a:t>
            </a:r>
            <a:r>
              <a:rPr kumimoji="1" lang="ja-JP" altLang="en-US" dirty="0">
                <a:solidFill>
                  <a:srgbClr val="FF0000"/>
                </a:solidFill>
              </a:rPr>
              <a:t>年</a:t>
            </a:r>
            <a:r>
              <a:rPr kumimoji="1" lang="en-US" altLang="ja-JP" dirty="0">
                <a:solidFill>
                  <a:srgbClr val="FF0000"/>
                </a:solidFill>
              </a:rPr>
              <a:t>7</a:t>
            </a:r>
            <a:r>
              <a:rPr kumimoji="1" lang="ja-JP" altLang="en-US" dirty="0">
                <a:solidFill>
                  <a:srgbClr val="FF0000"/>
                </a:solidFill>
              </a:rPr>
              <a:t>月豪雨 </a:t>
            </a:r>
            <a:r>
              <a:rPr kumimoji="1" lang="ja-JP" altLang="en-US" dirty="0"/>
              <a:t>令和</a:t>
            </a:r>
            <a:r>
              <a:rPr kumimoji="1" lang="en-US" altLang="ja-JP" dirty="0"/>
              <a:t>2</a:t>
            </a:r>
            <a:r>
              <a:rPr kumimoji="1" lang="ja-JP" altLang="en-US" dirty="0"/>
              <a:t>年</a:t>
            </a:r>
            <a:r>
              <a:rPr kumimoji="1" lang="en-US" altLang="ja-JP" dirty="0"/>
              <a:t>(2020</a:t>
            </a:r>
            <a:r>
              <a:rPr kumimoji="1" lang="ja-JP" altLang="en-US" dirty="0"/>
              <a:t>年</a:t>
            </a:r>
            <a:r>
              <a:rPr kumimoji="1" lang="en-US" altLang="ja-JP" dirty="0"/>
              <a:t>)7</a:t>
            </a:r>
            <a:r>
              <a:rPr kumimoji="1" lang="ja-JP" altLang="en-US" dirty="0"/>
              <a:t>月</a:t>
            </a:r>
            <a:r>
              <a:rPr kumimoji="1" lang="en-US" altLang="ja-JP" dirty="0"/>
              <a:t>3</a:t>
            </a:r>
            <a:r>
              <a:rPr kumimoji="1" lang="ja-JP" altLang="en-US" dirty="0"/>
              <a:t>日～</a:t>
            </a:r>
            <a:r>
              <a:rPr kumimoji="1" lang="en-US" altLang="ja-JP" dirty="0"/>
              <a:t>7</a:t>
            </a:r>
            <a:r>
              <a:rPr kumimoji="1" lang="ja-JP" altLang="en-US" dirty="0"/>
              <a:t>月</a:t>
            </a:r>
            <a:r>
              <a:rPr kumimoji="1" lang="en-US" altLang="ja-JP" dirty="0"/>
              <a:t>31</a:t>
            </a:r>
            <a:r>
              <a:rPr kumimoji="1" lang="ja-JP" altLang="en-US" dirty="0"/>
              <a:t>日」</a:t>
            </a:r>
            <a:endParaRPr kumimoji="1" lang="en-US" altLang="ja-JP" dirty="0"/>
          </a:p>
          <a:p>
            <a:r>
              <a:rPr kumimoji="1" lang="ja-JP" altLang="en-US" dirty="0"/>
              <a:t>「前線による大雨 </a:t>
            </a:r>
            <a:r>
              <a:rPr kumimoji="1" lang="ja-JP" altLang="en-US" dirty="0">
                <a:solidFill>
                  <a:srgbClr val="FF0000"/>
                </a:solidFill>
              </a:rPr>
              <a:t>令和</a:t>
            </a:r>
            <a:r>
              <a:rPr kumimoji="1" lang="en-US" altLang="ja-JP" dirty="0">
                <a:solidFill>
                  <a:srgbClr val="FF0000"/>
                </a:solidFill>
              </a:rPr>
              <a:t>3</a:t>
            </a:r>
            <a:r>
              <a:rPr kumimoji="1" lang="ja-JP" altLang="en-US" dirty="0">
                <a:solidFill>
                  <a:srgbClr val="FF0000"/>
                </a:solidFill>
              </a:rPr>
              <a:t>年</a:t>
            </a:r>
            <a:r>
              <a:rPr kumimoji="1" lang="en-US" altLang="ja-JP" dirty="0">
                <a:solidFill>
                  <a:srgbClr val="FF0000"/>
                </a:solidFill>
              </a:rPr>
              <a:t>(2021</a:t>
            </a:r>
            <a:r>
              <a:rPr kumimoji="1" lang="ja-JP" altLang="en-US" dirty="0">
                <a:solidFill>
                  <a:srgbClr val="FF0000"/>
                </a:solidFill>
              </a:rPr>
              <a:t>年</a:t>
            </a:r>
            <a:r>
              <a:rPr kumimoji="1" lang="en-US" altLang="ja-JP" dirty="0">
                <a:solidFill>
                  <a:srgbClr val="FF0000"/>
                </a:solidFill>
              </a:rPr>
              <a:t>)8</a:t>
            </a:r>
            <a:r>
              <a:rPr kumimoji="1" lang="ja-JP" altLang="en-US" dirty="0">
                <a:solidFill>
                  <a:srgbClr val="FF0000"/>
                </a:solidFill>
              </a:rPr>
              <a:t>月</a:t>
            </a:r>
            <a:r>
              <a:rPr kumimoji="1" lang="en-US" altLang="ja-JP" dirty="0">
                <a:solidFill>
                  <a:srgbClr val="FF0000"/>
                </a:solidFill>
              </a:rPr>
              <a:t>11</a:t>
            </a:r>
            <a:r>
              <a:rPr kumimoji="1" lang="ja-JP" altLang="en-US" dirty="0">
                <a:solidFill>
                  <a:srgbClr val="FF0000"/>
                </a:solidFill>
              </a:rPr>
              <a:t>日～</a:t>
            </a:r>
            <a:r>
              <a:rPr kumimoji="1" lang="en-US" altLang="ja-JP" dirty="0">
                <a:solidFill>
                  <a:srgbClr val="FF0000"/>
                </a:solidFill>
              </a:rPr>
              <a:t>8</a:t>
            </a:r>
            <a:r>
              <a:rPr kumimoji="1" lang="ja-JP" altLang="en-US" dirty="0">
                <a:solidFill>
                  <a:srgbClr val="FF0000"/>
                </a:solidFill>
              </a:rPr>
              <a:t>月</a:t>
            </a:r>
            <a:r>
              <a:rPr kumimoji="1" lang="en-US" altLang="ja-JP" dirty="0">
                <a:solidFill>
                  <a:srgbClr val="FF0000"/>
                </a:solidFill>
              </a:rPr>
              <a:t>19</a:t>
            </a:r>
            <a:r>
              <a:rPr kumimoji="1" lang="ja-JP" altLang="en-US" dirty="0">
                <a:solidFill>
                  <a:srgbClr val="FF0000"/>
                </a:solidFill>
              </a:rPr>
              <a:t>日</a:t>
            </a:r>
            <a:endParaRPr kumimoji="1" lang="en-US" altLang="ja-JP" dirty="0">
              <a:solidFill>
                <a:srgbClr val="FF0000"/>
              </a:solidFill>
            </a:endParaRPr>
          </a:p>
          <a:p>
            <a:r>
              <a:rPr kumimoji="1" lang="ja-JP" altLang="en-US" sz="2400" b="1" dirty="0"/>
              <a:t>→</a:t>
            </a:r>
            <a:r>
              <a:rPr kumimoji="1" lang="ja-JP" altLang="en-US" sz="2400" dirty="0">
                <a:solidFill>
                  <a:schemeClr val="accent2"/>
                </a:solidFill>
              </a:rPr>
              <a:t>広域</a:t>
            </a:r>
            <a:r>
              <a:rPr kumimoji="1" lang="ja-JP" altLang="en-US" dirty="0"/>
              <a:t>かつ</a:t>
            </a:r>
            <a:r>
              <a:rPr kumimoji="1" lang="ja-JP" altLang="en-US" sz="2400" dirty="0">
                <a:solidFill>
                  <a:schemeClr val="accent6"/>
                </a:solidFill>
              </a:rPr>
              <a:t>長期間持続</a:t>
            </a:r>
            <a:r>
              <a:rPr kumimoji="1" lang="ja-JP" altLang="en-US" dirty="0"/>
              <a:t>したという共通点を持つ</a:t>
            </a:r>
            <a:endParaRPr kumimoji="1" lang="en-US" altLang="ja-JP" dirty="0"/>
          </a:p>
          <a:p>
            <a:endParaRPr kumimoji="1" lang="en-US" altLang="ja-JP" sz="1400" dirty="0"/>
          </a:p>
          <a:p>
            <a:r>
              <a:rPr kumimoji="1" lang="ja-JP" altLang="en-US" dirty="0"/>
              <a:t>・</a:t>
            </a:r>
            <a:r>
              <a:rPr kumimoji="1" lang="ja-JP" altLang="en-US" u="heavy" dirty="0">
                <a:solidFill>
                  <a:schemeClr val="accent2"/>
                </a:solidFill>
                <a:uFill>
                  <a:solidFill>
                    <a:srgbClr val="FF0000"/>
                  </a:solidFill>
                </a:uFill>
              </a:rPr>
              <a:t>広域</a:t>
            </a:r>
            <a:r>
              <a:rPr kumimoji="1" lang="ja-JP" altLang="en-US" u="heavy" dirty="0">
                <a:uFill>
                  <a:solidFill>
                    <a:srgbClr val="FF0000"/>
                  </a:solidFill>
                </a:uFill>
              </a:rPr>
              <a:t>極端豪雨</a:t>
            </a:r>
            <a:r>
              <a:rPr kumimoji="1" lang="ja-JP" altLang="en-US" dirty="0"/>
              <a:t>発生時，</a:t>
            </a:r>
            <a:r>
              <a:rPr kumimoji="1" lang="ja-JP" altLang="en-US" sz="1600" dirty="0"/>
              <a:t>中国東部からの低気圧偏差が発達，</a:t>
            </a:r>
            <a:endParaRPr kumimoji="1" lang="en-US" altLang="ja-JP" sz="1600" dirty="0"/>
          </a:p>
          <a:p>
            <a:r>
              <a:rPr kumimoji="1" lang="ja-JP" altLang="en-US" sz="1600" dirty="0"/>
              <a:t>　東進により，力学的上昇流が励起され，広域に強い水蒸気</a:t>
            </a:r>
            <a:endParaRPr kumimoji="1" lang="en-US" altLang="ja-JP" sz="1600" dirty="0"/>
          </a:p>
          <a:p>
            <a:r>
              <a:rPr kumimoji="1" lang="ja-JP" altLang="en-US" sz="1600" dirty="0"/>
              <a:t>　偏差が生じ，豪雨に繋がった</a:t>
            </a:r>
            <a:r>
              <a:rPr kumimoji="1" lang="ja-JP" altLang="en-US" dirty="0"/>
              <a:t>（</a:t>
            </a:r>
            <a:r>
              <a:rPr kumimoji="1" lang="en-US" altLang="ja-JP" dirty="0"/>
              <a:t>Shibuya et al., 2021</a:t>
            </a:r>
            <a:r>
              <a:rPr kumimoji="1" lang="ja-JP" altLang="en-US" dirty="0"/>
              <a:t>）</a:t>
            </a:r>
            <a:endParaRPr kumimoji="1" lang="en-US" altLang="ja-JP" dirty="0"/>
          </a:p>
        </p:txBody>
      </p:sp>
      <p:sp>
        <p:nvSpPr>
          <p:cNvPr id="4" name="スライド番号プレースホルダー 3">
            <a:extLst>
              <a:ext uri="{FF2B5EF4-FFF2-40B4-BE49-F238E27FC236}">
                <a16:creationId xmlns:a16="http://schemas.microsoft.com/office/drawing/2014/main" id="{6E14DB77-927C-B3ED-0280-E2F08D390000}"/>
              </a:ext>
            </a:extLst>
          </p:cNvPr>
          <p:cNvSpPr>
            <a:spLocks noGrp="1"/>
          </p:cNvSpPr>
          <p:nvPr>
            <p:ph type="sldNum" sz="quarter" idx="12"/>
          </p:nvPr>
        </p:nvSpPr>
        <p:spPr/>
        <p:txBody>
          <a:bodyPr/>
          <a:lstStyle/>
          <a:p>
            <a:fld id="{1E0B17A4-5220-4087-9F25-1C58E5CB52B4}" type="slidenum">
              <a:rPr lang="ja-JP" altLang="en-US" smtClean="0"/>
              <a:pPr/>
              <a:t>2</a:t>
            </a:fld>
            <a:r>
              <a:rPr lang="en-US" altLang="ja-JP" dirty="0"/>
              <a:t> /14</a:t>
            </a:r>
          </a:p>
        </p:txBody>
      </p:sp>
      <p:sp>
        <p:nvSpPr>
          <p:cNvPr id="2" name="テキスト ボックス 1">
            <a:extLst>
              <a:ext uri="{FF2B5EF4-FFF2-40B4-BE49-F238E27FC236}">
                <a16:creationId xmlns:a16="http://schemas.microsoft.com/office/drawing/2014/main" id="{44315E6F-A44E-4663-8BAC-741C6C121C0A}"/>
              </a:ext>
            </a:extLst>
          </p:cNvPr>
          <p:cNvSpPr txBox="1"/>
          <p:nvPr/>
        </p:nvSpPr>
        <p:spPr>
          <a:xfrm>
            <a:off x="5738921" y="2581276"/>
            <a:ext cx="3405077" cy="646331"/>
          </a:xfrm>
          <a:prstGeom prst="rect">
            <a:avLst/>
          </a:prstGeom>
          <a:noFill/>
        </p:spPr>
        <p:txBody>
          <a:bodyPr wrap="square" rtlCol="0">
            <a:spAutoFit/>
          </a:bodyPr>
          <a:lstStyle/>
          <a:p>
            <a:r>
              <a:rPr kumimoji="1" lang="ja-JP" altLang="en-US" sz="1200" dirty="0"/>
              <a:t>上図：大規模な大気の流れからみた令和</a:t>
            </a:r>
            <a:r>
              <a:rPr kumimoji="1" lang="en-US" altLang="ja-JP" sz="1200" dirty="0"/>
              <a:t>3</a:t>
            </a:r>
            <a:r>
              <a:rPr kumimoji="1" lang="ja-JP" altLang="en-US" sz="1200" dirty="0"/>
              <a:t>年</a:t>
            </a:r>
            <a:r>
              <a:rPr kumimoji="1" lang="en-US" altLang="ja-JP" sz="1200" dirty="0"/>
              <a:t>8</a:t>
            </a:r>
            <a:r>
              <a:rPr kumimoji="1" lang="ja-JP" altLang="en-US" sz="1200" dirty="0"/>
              <a:t>月の記録的な大雨の特徴（気象庁，令和</a:t>
            </a:r>
            <a:r>
              <a:rPr kumimoji="1" lang="en-US" altLang="ja-JP" sz="1200" dirty="0"/>
              <a:t>3</a:t>
            </a:r>
            <a:r>
              <a:rPr kumimoji="1" lang="ja-JP" altLang="en-US" sz="1200" dirty="0"/>
              <a:t>年</a:t>
            </a:r>
            <a:r>
              <a:rPr kumimoji="1" lang="en-US" altLang="ja-JP" sz="1200" dirty="0"/>
              <a:t>9</a:t>
            </a:r>
            <a:r>
              <a:rPr kumimoji="1" lang="ja-JP" altLang="en-US" sz="1200" dirty="0"/>
              <a:t>月</a:t>
            </a:r>
            <a:r>
              <a:rPr kumimoji="1" lang="en-US" altLang="ja-JP" sz="1200" dirty="0"/>
              <a:t>13</a:t>
            </a:r>
            <a:r>
              <a:rPr kumimoji="1" lang="ja-JP" altLang="en-US" sz="1200" dirty="0"/>
              <a:t>日，報道発表）</a:t>
            </a:r>
            <a:endParaRPr kumimoji="1" lang="en-US" altLang="ja-JP" sz="1200" dirty="0"/>
          </a:p>
        </p:txBody>
      </p:sp>
      <p:sp>
        <p:nvSpPr>
          <p:cNvPr id="5" name="テキスト ボックス 4">
            <a:extLst>
              <a:ext uri="{FF2B5EF4-FFF2-40B4-BE49-F238E27FC236}">
                <a16:creationId xmlns:a16="http://schemas.microsoft.com/office/drawing/2014/main" id="{5FA12B8B-C244-6589-021A-A27F0BE84B36}"/>
              </a:ext>
            </a:extLst>
          </p:cNvPr>
          <p:cNvSpPr txBox="1"/>
          <p:nvPr/>
        </p:nvSpPr>
        <p:spPr>
          <a:xfrm>
            <a:off x="771524" y="4316110"/>
            <a:ext cx="7600952" cy="2431435"/>
          </a:xfrm>
          <a:prstGeom prst="rect">
            <a:avLst/>
          </a:prstGeom>
          <a:noFill/>
        </p:spPr>
        <p:txBody>
          <a:bodyPr wrap="square" rtlCol="0">
            <a:spAutoFit/>
          </a:bodyPr>
          <a:lstStyle/>
          <a:p>
            <a:r>
              <a:rPr kumimoji="1" lang="en-US" altLang="ja-JP" sz="2400" dirty="0"/>
              <a:t>【</a:t>
            </a:r>
            <a:r>
              <a:rPr kumimoji="1" lang="ja-JP" altLang="en-US" sz="2400" dirty="0"/>
              <a:t>研究目的</a:t>
            </a:r>
            <a:r>
              <a:rPr kumimoji="1" lang="en-US" altLang="ja-JP" sz="2400" dirty="0"/>
              <a:t>】</a:t>
            </a:r>
          </a:p>
          <a:p>
            <a:endParaRPr kumimoji="1" lang="en-US" altLang="ja-JP" sz="400" dirty="0"/>
          </a:p>
          <a:p>
            <a:r>
              <a:rPr kumimoji="1" lang="ja-JP" altLang="en-US" sz="2800" dirty="0"/>
              <a:t>①</a:t>
            </a:r>
            <a:r>
              <a:rPr kumimoji="1" lang="ja-JP" altLang="en-US" sz="3200" b="1" dirty="0"/>
              <a:t>広域長期間豪雨</a:t>
            </a:r>
            <a:r>
              <a:rPr kumimoji="1" lang="ja-JP" altLang="en-US" sz="2400" dirty="0"/>
              <a:t>事例を抽出し，</a:t>
            </a:r>
            <a:r>
              <a:rPr kumimoji="1" lang="ja-JP" altLang="en-US" sz="3200" b="1" dirty="0"/>
              <a:t>特徴</a:t>
            </a:r>
            <a:r>
              <a:rPr kumimoji="1" lang="ja-JP" altLang="en-US" sz="2400" dirty="0"/>
              <a:t>の調査</a:t>
            </a:r>
            <a:endParaRPr kumimoji="1" lang="en-US" altLang="ja-JP" sz="2800" dirty="0"/>
          </a:p>
          <a:p>
            <a:endParaRPr kumimoji="1" lang="en-US" altLang="ja-JP" sz="1600" dirty="0"/>
          </a:p>
          <a:p>
            <a:r>
              <a:rPr kumimoji="1" lang="ja-JP" altLang="en-US" sz="2800" dirty="0"/>
              <a:t>②</a:t>
            </a:r>
            <a:r>
              <a:rPr kumimoji="1" lang="ja-JP" altLang="en-US" sz="3200" b="1" dirty="0"/>
              <a:t>継続する原因</a:t>
            </a:r>
            <a:r>
              <a:rPr kumimoji="1" lang="ja-JP" altLang="en-US" sz="2400" dirty="0"/>
              <a:t>の調査</a:t>
            </a:r>
            <a:endParaRPr kumimoji="1" lang="en-US" altLang="ja-JP" sz="2400" dirty="0"/>
          </a:p>
          <a:p>
            <a:endParaRPr kumimoji="1" lang="en-US" altLang="ja-JP" sz="1200" dirty="0"/>
          </a:p>
          <a:p>
            <a:r>
              <a:rPr kumimoji="1" lang="ja-JP" altLang="en-US" sz="2400" dirty="0"/>
              <a:t>③</a:t>
            </a:r>
            <a:r>
              <a:rPr kumimoji="1" lang="ja-JP" altLang="en-US" sz="3200" b="1" dirty="0"/>
              <a:t>近年の変化</a:t>
            </a:r>
            <a:r>
              <a:rPr kumimoji="1" lang="ja-JP" altLang="en-US" sz="2400" dirty="0"/>
              <a:t>（発生数，降水量，期間）の調査</a:t>
            </a:r>
            <a:endParaRPr kumimoji="1" lang="en-US" altLang="ja-JP" sz="2000" dirty="0"/>
          </a:p>
        </p:txBody>
      </p:sp>
      <p:sp>
        <p:nvSpPr>
          <p:cNvPr id="3" name="四角形: 角を丸くする 2">
            <a:extLst>
              <a:ext uri="{FF2B5EF4-FFF2-40B4-BE49-F238E27FC236}">
                <a16:creationId xmlns:a16="http://schemas.microsoft.com/office/drawing/2014/main" id="{51FA3225-B6D7-4B84-87A2-CB50480BAE9A}"/>
              </a:ext>
            </a:extLst>
          </p:cNvPr>
          <p:cNvSpPr/>
          <p:nvPr/>
        </p:nvSpPr>
        <p:spPr>
          <a:xfrm>
            <a:off x="638174" y="4278939"/>
            <a:ext cx="7524752" cy="24314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2B6CF8A3-0B53-B1AA-3E5C-1B5170CA66DC}"/>
              </a:ext>
            </a:extLst>
          </p:cNvPr>
          <p:cNvSpPr txBox="1"/>
          <p:nvPr/>
        </p:nvSpPr>
        <p:spPr>
          <a:xfrm>
            <a:off x="95250" y="3135525"/>
            <a:ext cx="7734300" cy="861774"/>
          </a:xfrm>
          <a:prstGeom prst="rect">
            <a:avLst/>
          </a:prstGeom>
          <a:noFill/>
        </p:spPr>
        <p:txBody>
          <a:bodyPr wrap="square" rtlCol="0">
            <a:spAutoFit/>
          </a:bodyPr>
          <a:lstStyle/>
          <a:p>
            <a:r>
              <a:rPr kumimoji="1" lang="ja-JP" altLang="en-US" dirty="0"/>
              <a:t>しかし，豪雨のなかでも</a:t>
            </a:r>
            <a:r>
              <a:rPr kumimoji="1" lang="ja-JP" altLang="en-US" sz="3200" b="1" dirty="0">
                <a:solidFill>
                  <a:schemeClr val="accent2"/>
                </a:solidFill>
              </a:rPr>
              <a:t>広域</a:t>
            </a:r>
            <a:r>
              <a:rPr kumimoji="1" lang="en-US" altLang="ja-JP" sz="2800" b="1" dirty="0"/>
              <a:t>×</a:t>
            </a:r>
            <a:r>
              <a:rPr kumimoji="1" lang="ja-JP" altLang="en-US" sz="3200" b="1" dirty="0">
                <a:solidFill>
                  <a:schemeClr val="accent6"/>
                </a:solidFill>
              </a:rPr>
              <a:t>長期間</a:t>
            </a:r>
            <a:r>
              <a:rPr kumimoji="1" lang="ja-JP" altLang="en-US" dirty="0"/>
              <a:t>の研究は</a:t>
            </a:r>
            <a:r>
              <a:rPr kumimoji="1" lang="ja-JP" altLang="en-US" u="heavy" dirty="0">
                <a:uFill>
                  <a:solidFill>
                    <a:srgbClr val="FF0000"/>
                  </a:solidFill>
                </a:uFill>
              </a:rPr>
              <a:t>行われていない</a:t>
            </a:r>
            <a:endParaRPr kumimoji="1" lang="en-US" altLang="ja-JP" u="heavy" dirty="0">
              <a:uFill>
                <a:solidFill>
                  <a:srgbClr val="FF0000"/>
                </a:solidFill>
              </a:uFill>
            </a:endParaRPr>
          </a:p>
          <a:p>
            <a:r>
              <a:rPr kumimoji="1" lang="ja-JP" altLang="en-US" sz="1800" dirty="0"/>
              <a:t>そこで，以下の</a:t>
            </a:r>
            <a:r>
              <a:rPr kumimoji="1" lang="en-US" altLang="ja-JP" sz="1800" dirty="0"/>
              <a:t>3</a:t>
            </a:r>
            <a:r>
              <a:rPr kumimoji="1" lang="ja-JP" altLang="en-US" sz="1800" dirty="0"/>
              <a:t>つを研究目的とする</a:t>
            </a:r>
            <a:endParaRPr kumimoji="1" lang="en-US" altLang="ja-JP" sz="1800" dirty="0"/>
          </a:p>
        </p:txBody>
      </p:sp>
    </p:spTree>
    <p:extLst>
      <p:ext uri="{BB962C8B-B14F-4D97-AF65-F5344CB8AC3E}">
        <p14:creationId xmlns:p14="http://schemas.microsoft.com/office/powerpoint/2010/main" val="733600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69933" y="32369"/>
            <a:ext cx="8082816"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広域短期間豪雨と広域長期間豪雨の発生日のみ合成図　　</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20</a:t>
            </a:fld>
            <a:endParaRPr lang="ja-JP" altLang="en-US"/>
          </a:p>
        </p:txBody>
      </p:sp>
      <p:sp>
        <p:nvSpPr>
          <p:cNvPr id="3" name="テキスト ボックス 2">
            <a:extLst>
              <a:ext uri="{FF2B5EF4-FFF2-40B4-BE49-F238E27FC236}">
                <a16:creationId xmlns:a16="http://schemas.microsoft.com/office/drawing/2014/main" id="{3551297F-2CC8-C55D-6A6C-EB7CE49E51B2}"/>
              </a:ext>
            </a:extLst>
          </p:cNvPr>
          <p:cNvSpPr txBox="1"/>
          <p:nvPr/>
        </p:nvSpPr>
        <p:spPr>
          <a:xfrm>
            <a:off x="104256" y="441578"/>
            <a:ext cx="7637423" cy="369332"/>
          </a:xfrm>
          <a:prstGeom prst="rect">
            <a:avLst/>
          </a:prstGeom>
          <a:noFill/>
        </p:spPr>
        <p:txBody>
          <a:bodyPr wrap="square" rtlCol="0">
            <a:spAutoFit/>
          </a:bodyPr>
          <a:lstStyle/>
          <a:p>
            <a:r>
              <a:rPr kumimoji="1" lang="ja-JP" altLang="en-US" dirty="0"/>
              <a:t>広域短期間豪雨発生日のみ　</a:t>
            </a:r>
            <a:r>
              <a:rPr kumimoji="1" lang="en-US" altLang="ja-JP" dirty="0"/>
              <a:t>vs</a:t>
            </a:r>
            <a:r>
              <a:rPr kumimoji="1" lang="ja-JP" altLang="en-US" dirty="0"/>
              <a:t>　広域長期間豪雨発生日のみ</a:t>
            </a:r>
          </a:p>
        </p:txBody>
      </p:sp>
      <p:pic>
        <p:nvPicPr>
          <p:cNvPr id="6" name="図 5">
            <a:extLst>
              <a:ext uri="{FF2B5EF4-FFF2-40B4-BE49-F238E27FC236}">
                <a16:creationId xmlns:a16="http://schemas.microsoft.com/office/drawing/2014/main" id="{6C1B1ACD-5E7A-35A5-68E6-1D9DEDC3C5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9148" y="747050"/>
            <a:ext cx="4134247" cy="2760118"/>
          </a:xfrm>
          <a:prstGeom prst="rect">
            <a:avLst/>
          </a:prstGeom>
        </p:spPr>
      </p:pic>
      <p:pic>
        <p:nvPicPr>
          <p:cNvPr id="13" name="図 12">
            <a:extLst>
              <a:ext uri="{FF2B5EF4-FFF2-40B4-BE49-F238E27FC236}">
                <a16:creationId xmlns:a16="http://schemas.microsoft.com/office/drawing/2014/main" id="{1BCC465A-390B-BD88-6AE0-609827D39E7E}"/>
              </a:ext>
            </a:extLst>
          </p:cNvPr>
          <p:cNvPicPr>
            <a:picLocks noChangeAspect="1"/>
          </p:cNvPicPr>
          <p:nvPr/>
        </p:nvPicPr>
        <p:blipFill rotWithShape="1">
          <a:blip r:embed="rId4">
            <a:extLst>
              <a:ext uri="{28A0092B-C50C-407E-A947-70E740481C1C}">
                <a14:useLocalDpi xmlns:a14="http://schemas.microsoft.com/office/drawing/2010/main" val="0"/>
              </a:ext>
            </a:extLst>
          </a:blip>
          <a:srcRect t="-1504" b="2143"/>
          <a:stretch/>
        </p:blipFill>
        <p:spPr>
          <a:xfrm>
            <a:off x="32456" y="723900"/>
            <a:ext cx="4319206" cy="2760118"/>
          </a:xfrm>
          <a:prstGeom prst="rect">
            <a:avLst/>
          </a:prstGeom>
        </p:spPr>
      </p:pic>
      <p:pic>
        <p:nvPicPr>
          <p:cNvPr id="23" name="図 22">
            <a:extLst>
              <a:ext uri="{FF2B5EF4-FFF2-40B4-BE49-F238E27FC236}">
                <a16:creationId xmlns:a16="http://schemas.microsoft.com/office/drawing/2014/main" id="{0933CE5D-116A-D868-1CDB-6FEA53F00A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256" y="3598925"/>
            <a:ext cx="4467743" cy="3262770"/>
          </a:xfrm>
          <a:prstGeom prst="rect">
            <a:avLst/>
          </a:prstGeom>
        </p:spPr>
      </p:pic>
      <p:pic>
        <p:nvPicPr>
          <p:cNvPr id="25" name="図 24">
            <a:extLst>
              <a:ext uri="{FF2B5EF4-FFF2-40B4-BE49-F238E27FC236}">
                <a16:creationId xmlns:a16="http://schemas.microsoft.com/office/drawing/2014/main" id="{55376C26-9C78-58DB-00D5-78BF55A883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26548" y="3610499"/>
            <a:ext cx="4424852" cy="3259075"/>
          </a:xfrm>
          <a:prstGeom prst="rect">
            <a:avLst/>
          </a:prstGeom>
        </p:spPr>
      </p:pic>
    </p:spTree>
    <p:extLst>
      <p:ext uri="{BB962C8B-B14F-4D97-AF65-F5344CB8AC3E}">
        <p14:creationId xmlns:p14="http://schemas.microsoft.com/office/powerpoint/2010/main" val="2320247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69933" y="32369"/>
            <a:ext cx="8082816"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広域短期間豪雨と広域長期間豪雨の発生日のみ合成図　　</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21</a:t>
            </a:fld>
            <a:endParaRPr lang="ja-JP" altLang="en-US"/>
          </a:p>
        </p:txBody>
      </p:sp>
      <p:pic>
        <p:nvPicPr>
          <p:cNvPr id="6" name="図 5">
            <a:extLst>
              <a:ext uri="{FF2B5EF4-FFF2-40B4-BE49-F238E27FC236}">
                <a16:creationId xmlns:a16="http://schemas.microsoft.com/office/drawing/2014/main" id="{6C1B1ACD-5E7A-35A5-68E6-1D9DEDC3C5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5370" y="839018"/>
            <a:ext cx="3672721" cy="2864934"/>
          </a:xfrm>
          <a:prstGeom prst="rect">
            <a:avLst/>
          </a:prstGeom>
        </p:spPr>
      </p:pic>
      <p:pic>
        <p:nvPicPr>
          <p:cNvPr id="13" name="図 12">
            <a:extLst>
              <a:ext uri="{FF2B5EF4-FFF2-40B4-BE49-F238E27FC236}">
                <a16:creationId xmlns:a16="http://schemas.microsoft.com/office/drawing/2014/main" id="{1BCC465A-390B-BD88-6AE0-609827D39E7E}"/>
              </a:ext>
            </a:extLst>
          </p:cNvPr>
          <p:cNvPicPr>
            <a:picLocks noChangeAspect="1"/>
          </p:cNvPicPr>
          <p:nvPr/>
        </p:nvPicPr>
        <p:blipFill rotWithShape="1">
          <a:blip r:embed="rId4">
            <a:extLst>
              <a:ext uri="{28A0092B-C50C-407E-A947-70E740481C1C}">
                <a14:useLocalDpi xmlns:a14="http://schemas.microsoft.com/office/drawing/2010/main" val="0"/>
              </a:ext>
            </a:extLst>
          </a:blip>
          <a:srcRect t="-2328" b="-706"/>
          <a:stretch/>
        </p:blipFill>
        <p:spPr>
          <a:xfrm>
            <a:off x="378578" y="755701"/>
            <a:ext cx="3672721" cy="2991892"/>
          </a:xfrm>
          <a:prstGeom prst="rect">
            <a:avLst/>
          </a:prstGeom>
        </p:spPr>
      </p:pic>
      <p:pic>
        <p:nvPicPr>
          <p:cNvPr id="23" name="図 22">
            <a:extLst>
              <a:ext uri="{FF2B5EF4-FFF2-40B4-BE49-F238E27FC236}">
                <a16:creationId xmlns:a16="http://schemas.microsoft.com/office/drawing/2014/main" id="{0933CE5D-116A-D868-1CDB-6FEA53F00A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91538" y="3819646"/>
            <a:ext cx="3672721" cy="2991892"/>
          </a:xfrm>
          <a:prstGeom prst="rect">
            <a:avLst/>
          </a:prstGeom>
        </p:spPr>
      </p:pic>
      <p:pic>
        <p:nvPicPr>
          <p:cNvPr id="25" name="図 24">
            <a:extLst>
              <a:ext uri="{FF2B5EF4-FFF2-40B4-BE49-F238E27FC236}">
                <a16:creationId xmlns:a16="http://schemas.microsoft.com/office/drawing/2014/main" id="{55376C26-9C78-58DB-00D5-78BF55A883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95316" y="3819646"/>
            <a:ext cx="3702775" cy="2991892"/>
          </a:xfrm>
          <a:prstGeom prst="rect">
            <a:avLst/>
          </a:prstGeom>
        </p:spPr>
      </p:pic>
      <p:sp>
        <p:nvSpPr>
          <p:cNvPr id="4" name="テキスト ボックス 3">
            <a:extLst>
              <a:ext uri="{FF2B5EF4-FFF2-40B4-BE49-F238E27FC236}">
                <a16:creationId xmlns:a16="http://schemas.microsoft.com/office/drawing/2014/main" id="{0A748AF4-23EE-F81F-2F7A-24354169ECC8}"/>
              </a:ext>
            </a:extLst>
          </p:cNvPr>
          <p:cNvSpPr txBox="1"/>
          <p:nvPr/>
        </p:nvSpPr>
        <p:spPr>
          <a:xfrm>
            <a:off x="104256" y="441578"/>
            <a:ext cx="7637423" cy="369332"/>
          </a:xfrm>
          <a:prstGeom prst="rect">
            <a:avLst/>
          </a:prstGeom>
          <a:noFill/>
        </p:spPr>
        <p:txBody>
          <a:bodyPr wrap="square" rtlCol="0">
            <a:spAutoFit/>
          </a:bodyPr>
          <a:lstStyle/>
          <a:p>
            <a:r>
              <a:rPr kumimoji="1" lang="ja-JP" altLang="en-US" dirty="0"/>
              <a:t>広域短期間豪雨発生日のみ　</a:t>
            </a:r>
            <a:r>
              <a:rPr kumimoji="1" lang="en-US" altLang="ja-JP" dirty="0"/>
              <a:t>vs</a:t>
            </a:r>
            <a:r>
              <a:rPr kumimoji="1" lang="ja-JP" altLang="en-US" dirty="0"/>
              <a:t>　広域長期間豪雨発生日のみ</a:t>
            </a:r>
          </a:p>
        </p:txBody>
      </p:sp>
    </p:spTree>
    <p:extLst>
      <p:ext uri="{BB962C8B-B14F-4D97-AF65-F5344CB8AC3E}">
        <p14:creationId xmlns:p14="http://schemas.microsoft.com/office/powerpoint/2010/main" val="186014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69933" y="32369"/>
            <a:ext cx="8082816"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広域短期間豪雨と広域長期間豪雨の発生日～</a:t>
            </a:r>
            <a:r>
              <a:rPr kumimoji="1" lang="en-US" altLang="ja-JP" sz="2400" dirty="0">
                <a:solidFill>
                  <a:schemeClr val="bg1"/>
                </a:solidFill>
                <a:latin typeface="メイリオ" panose="020B0604030504040204" pitchFamily="50" charset="-128"/>
                <a:ea typeface="メイリオ" panose="020B0604030504040204" pitchFamily="50" charset="-128"/>
              </a:rPr>
              <a:t>3</a:t>
            </a:r>
            <a:r>
              <a:rPr kumimoji="1" lang="ja-JP" altLang="en-US" sz="2400" dirty="0">
                <a:solidFill>
                  <a:schemeClr val="bg1"/>
                </a:solidFill>
                <a:latin typeface="メイリオ" panose="020B0604030504040204" pitchFamily="50" charset="-128"/>
                <a:ea typeface="メイリオ" panose="020B0604030504040204" pitchFamily="50" charset="-128"/>
              </a:rPr>
              <a:t>日間　　</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22</a:t>
            </a:fld>
            <a:endParaRPr lang="ja-JP" altLang="en-US"/>
          </a:p>
        </p:txBody>
      </p:sp>
      <p:pic>
        <p:nvPicPr>
          <p:cNvPr id="6" name="図 5">
            <a:extLst>
              <a:ext uri="{FF2B5EF4-FFF2-40B4-BE49-F238E27FC236}">
                <a16:creationId xmlns:a16="http://schemas.microsoft.com/office/drawing/2014/main" id="{6C1B1ACD-5E7A-35A5-68E6-1D9DEDC3C5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19148" y="797675"/>
            <a:ext cx="4317440" cy="2658867"/>
          </a:xfrm>
          <a:prstGeom prst="rect">
            <a:avLst/>
          </a:prstGeom>
        </p:spPr>
      </p:pic>
      <p:pic>
        <p:nvPicPr>
          <p:cNvPr id="23" name="図 22">
            <a:extLst>
              <a:ext uri="{FF2B5EF4-FFF2-40B4-BE49-F238E27FC236}">
                <a16:creationId xmlns:a16="http://schemas.microsoft.com/office/drawing/2014/main" id="{0933CE5D-116A-D868-1CDB-6FEA53F00A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213" y="3598925"/>
            <a:ext cx="4317449" cy="3262770"/>
          </a:xfrm>
          <a:prstGeom prst="rect">
            <a:avLst/>
          </a:prstGeom>
        </p:spPr>
      </p:pic>
      <p:pic>
        <p:nvPicPr>
          <p:cNvPr id="25" name="図 24">
            <a:extLst>
              <a:ext uri="{FF2B5EF4-FFF2-40B4-BE49-F238E27FC236}">
                <a16:creationId xmlns:a16="http://schemas.microsoft.com/office/drawing/2014/main" id="{55376C26-9C78-58DB-00D5-78BF55A883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19139" y="3593565"/>
            <a:ext cx="4317449" cy="3259075"/>
          </a:xfrm>
          <a:prstGeom prst="rect">
            <a:avLst/>
          </a:prstGeom>
        </p:spPr>
      </p:pic>
      <p:pic>
        <p:nvPicPr>
          <p:cNvPr id="13" name="図 12">
            <a:extLst>
              <a:ext uri="{FF2B5EF4-FFF2-40B4-BE49-F238E27FC236}">
                <a16:creationId xmlns:a16="http://schemas.microsoft.com/office/drawing/2014/main" id="{1BCC465A-390B-BD88-6AE0-609827D39E7E}"/>
              </a:ext>
            </a:extLst>
          </p:cNvPr>
          <p:cNvPicPr>
            <a:picLocks noChangeAspect="1"/>
          </p:cNvPicPr>
          <p:nvPr/>
        </p:nvPicPr>
        <p:blipFill>
          <a:blip r:embed="rId6">
            <a:extLst>
              <a:ext uri="{28A0092B-C50C-407E-A947-70E740481C1C}">
                <a14:useLocalDpi xmlns:a14="http://schemas.microsoft.com/office/drawing/2010/main" val="0"/>
              </a:ext>
            </a:extLst>
          </a:blip>
          <a:srcRect t="319" b="319"/>
          <a:stretch/>
        </p:blipFill>
        <p:spPr>
          <a:xfrm>
            <a:off x="32456" y="723900"/>
            <a:ext cx="4319206" cy="2760118"/>
          </a:xfrm>
          <a:prstGeom prst="rect">
            <a:avLst/>
          </a:prstGeom>
        </p:spPr>
      </p:pic>
      <p:sp>
        <p:nvSpPr>
          <p:cNvPr id="4" name="テキスト ボックス 3">
            <a:extLst>
              <a:ext uri="{FF2B5EF4-FFF2-40B4-BE49-F238E27FC236}">
                <a16:creationId xmlns:a16="http://schemas.microsoft.com/office/drawing/2014/main" id="{F3E90AEE-FF92-F5F9-A19F-59A56A58DDB8}"/>
              </a:ext>
            </a:extLst>
          </p:cNvPr>
          <p:cNvSpPr txBox="1"/>
          <p:nvPr/>
        </p:nvSpPr>
        <p:spPr>
          <a:xfrm>
            <a:off x="104256" y="441578"/>
            <a:ext cx="8749139" cy="369332"/>
          </a:xfrm>
          <a:prstGeom prst="rect">
            <a:avLst/>
          </a:prstGeom>
          <a:noFill/>
        </p:spPr>
        <p:txBody>
          <a:bodyPr wrap="square" rtlCol="0">
            <a:spAutoFit/>
          </a:bodyPr>
          <a:lstStyle/>
          <a:p>
            <a:r>
              <a:rPr kumimoji="1" lang="ja-JP" altLang="en-US" dirty="0"/>
              <a:t>広域短期間豪雨発生日から</a:t>
            </a:r>
            <a:r>
              <a:rPr kumimoji="1" lang="en-US" altLang="ja-JP" dirty="0"/>
              <a:t>3</a:t>
            </a:r>
            <a:r>
              <a:rPr kumimoji="1" lang="ja-JP" altLang="en-US" dirty="0"/>
              <a:t>日間平均　</a:t>
            </a:r>
            <a:r>
              <a:rPr kumimoji="1" lang="en-US" altLang="ja-JP" dirty="0"/>
              <a:t>vs</a:t>
            </a:r>
            <a:r>
              <a:rPr kumimoji="1" lang="ja-JP" altLang="en-US" dirty="0"/>
              <a:t>　広域長期間豪雨発生日から</a:t>
            </a:r>
            <a:r>
              <a:rPr kumimoji="1" lang="en-US" altLang="ja-JP" dirty="0"/>
              <a:t>3</a:t>
            </a:r>
            <a:r>
              <a:rPr kumimoji="1" lang="ja-JP" altLang="en-US" dirty="0"/>
              <a:t>日間平均</a:t>
            </a:r>
          </a:p>
        </p:txBody>
      </p:sp>
    </p:spTree>
    <p:extLst>
      <p:ext uri="{BB962C8B-B14F-4D97-AF65-F5344CB8AC3E}">
        <p14:creationId xmlns:p14="http://schemas.microsoft.com/office/powerpoint/2010/main" val="1723031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69933" y="32369"/>
            <a:ext cx="8082816"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広域短期間豪雨と広域長期間豪雨の発生日のみ合成図　　</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23</a:t>
            </a:fld>
            <a:endParaRPr lang="ja-JP" altLang="en-US"/>
          </a:p>
        </p:txBody>
      </p:sp>
      <p:pic>
        <p:nvPicPr>
          <p:cNvPr id="6" name="図 5">
            <a:extLst>
              <a:ext uri="{FF2B5EF4-FFF2-40B4-BE49-F238E27FC236}">
                <a16:creationId xmlns:a16="http://schemas.microsoft.com/office/drawing/2014/main" id="{6C1B1ACD-5E7A-35A5-68E6-1D9DEDC3C5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47755" y="839018"/>
            <a:ext cx="3546933" cy="2864934"/>
          </a:xfrm>
          <a:prstGeom prst="rect">
            <a:avLst/>
          </a:prstGeom>
        </p:spPr>
      </p:pic>
      <p:pic>
        <p:nvPicPr>
          <p:cNvPr id="13" name="図 12">
            <a:extLst>
              <a:ext uri="{FF2B5EF4-FFF2-40B4-BE49-F238E27FC236}">
                <a16:creationId xmlns:a16="http://schemas.microsoft.com/office/drawing/2014/main" id="{1BCC465A-390B-BD88-6AE0-609827D39E7E}"/>
              </a:ext>
            </a:extLst>
          </p:cNvPr>
          <p:cNvPicPr>
            <a:picLocks noChangeAspect="1"/>
          </p:cNvPicPr>
          <p:nvPr/>
        </p:nvPicPr>
        <p:blipFill rotWithShape="1">
          <a:blip r:embed="rId4">
            <a:extLst>
              <a:ext uri="{28A0092B-C50C-407E-A947-70E740481C1C}">
                <a14:useLocalDpi xmlns:a14="http://schemas.microsoft.com/office/drawing/2010/main" val="0"/>
              </a:ext>
            </a:extLst>
          </a:blip>
          <a:srcRect l="-1108" r="-494"/>
          <a:stretch/>
        </p:blipFill>
        <p:spPr>
          <a:xfrm>
            <a:off x="169934" y="747234"/>
            <a:ext cx="3881366" cy="3072412"/>
          </a:xfrm>
          <a:prstGeom prst="rect">
            <a:avLst/>
          </a:prstGeom>
        </p:spPr>
      </p:pic>
      <p:pic>
        <p:nvPicPr>
          <p:cNvPr id="23" name="図 22">
            <a:extLst>
              <a:ext uri="{FF2B5EF4-FFF2-40B4-BE49-F238E27FC236}">
                <a16:creationId xmlns:a16="http://schemas.microsoft.com/office/drawing/2014/main" id="{0933CE5D-116A-D868-1CDB-6FEA53F00A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71434" y="3845046"/>
            <a:ext cx="3779865" cy="2991892"/>
          </a:xfrm>
          <a:prstGeom prst="rect">
            <a:avLst/>
          </a:prstGeom>
        </p:spPr>
      </p:pic>
      <p:pic>
        <p:nvPicPr>
          <p:cNvPr id="25" name="図 24">
            <a:extLst>
              <a:ext uri="{FF2B5EF4-FFF2-40B4-BE49-F238E27FC236}">
                <a16:creationId xmlns:a16="http://schemas.microsoft.com/office/drawing/2014/main" id="{55376C26-9C78-58DB-00D5-78BF55A883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0013" y="3819646"/>
            <a:ext cx="3546933" cy="2991892"/>
          </a:xfrm>
          <a:prstGeom prst="rect">
            <a:avLst/>
          </a:prstGeom>
        </p:spPr>
      </p:pic>
      <p:sp>
        <p:nvSpPr>
          <p:cNvPr id="4" name="テキスト ボックス 3">
            <a:extLst>
              <a:ext uri="{FF2B5EF4-FFF2-40B4-BE49-F238E27FC236}">
                <a16:creationId xmlns:a16="http://schemas.microsoft.com/office/drawing/2014/main" id="{FA76E497-28EC-053D-91AD-25FB75631E18}"/>
              </a:ext>
            </a:extLst>
          </p:cNvPr>
          <p:cNvSpPr txBox="1"/>
          <p:nvPr/>
        </p:nvSpPr>
        <p:spPr>
          <a:xfrm>
            <a:off x="104256" y="441578"/>
            <a:ext cx="8749139" cy="369332"/>
          </a:xfrm>
          <a:prstGeom prst="rect">
            <a:avLst/>
          </a:prstGeom>
          <a:noFill/>
        </p:spPr>
        <p:txBody>
          <a:bodyPr wrap="square" rtlCol="0">
            <a:spAutoFit/>
          </a:bodyPr>
          <a:lstStyle/>
          <a:p>
            <a:r>
              <a:rPr kumimoji="1" lang="ja-JP" altLang="en-US" dirty="0"/>
              <a:t>広域短期間豪雨発生日から</a:t>
            </a:r>
            <a:r>
              <a:rPr kumimoji="1" lang="en-US" altLang="ja-JP" dirty="0"/>
              <a:t>3</a:t>
            </a:r>
            <a:r>
              <a:rPr kumimoji="1" lang="ja-JP" altLang="en-US" dirty="0"/>
              <a:t>日間平均　</a:t>
            </a:r>
            <a:r>
              <a:rPr kumimoji="1" lang="en-US" altLang="ja-JP" dirty="0"/>
              <a:t>vs</a:t>
            </a:r>
            <a:r>
              <a:rPr kumimoji="1" lang="ja-JP" altLang="en-US" dirty="0"/>
              <a:t>　広域長期間豪雨発生日から</a:t>
            </a:r>
            <a:r>
              <a:rPr kumimoji="1" lang="en-US" altLang="ja-JP" dirty="0"/>
              <a:t>3</a:t>
            </a:r>
            <a:r>
              <a:rPr kumimoji="1" lang="ja-JP" altLang="en-US" dirty="0"/>
              <a:t>日間平均</a:t>
            </a:r>
          </a:p>
        </p:txBody>
      </p:sp>
    </p:spTree>
    <p:extLst>
      <p:ext uri="{BB962C8B-B14F-4D97-AF65-F5344CB8AC3E}">
        <p14:creationId xmlns:p14="http://schemas.microsoft.com/office/powerpoint/2010/main" val="1121347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69933" y="32368"/>
            <a:ext cx="5297012"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水蒸気フラックス　　</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24</a:t>
            </a:fld>
            <a:endParaRPr lang="ja-JP" altLang="en-US"/>
          </a:p>
        </p:txBody>
      </p:sp>
      <p:pic>
        <p:nvPicPr>
          <p:cNvPr id="6" name="図 5">
            <a:extLst>
              <a:ext uri="{FF2B5EF4-FFF2-40B4-BE49-F238E27FC236}">
                <a16:creationId xmlns:a16="http://schemas.microsoft.com/office/drawing/2014/main" id="{6C1B1ACD-5E7A-35A5-68E6-1D9DEDC3C54D}"/>
              </a:ext>
            </a:extLst>
          </p:cNvPr>
          <p:cNvPicPr>
            <a:picLocks noChangeAspect="1"/>
          </p:cNvPicPr>
          <p:nvPr/>
        </p:nvPicPr>
        <p:blipFill rotWithShape="1">
          <a:blip r:embed="rId3">
            <a:extLst>
              <a:ext uri="{28A0092B-C50C-407E-A947-70E740481C1C}">
                <a14:useLocalDpi xmlns:a14="http://schemas.microsoft.com/office/drawing/2010/main" val="0"/>
              </a:ext>
            </a:extLst>
          </a:blip>
          <a:srcRect t="4036"/>
          <a:stretch/>
        </p:blipFill>
        <p:spPr>
          <a:xfrm>
            <a:off x="804933" y="461246"/>
            <a:ext cx="3584589" cy="3233862"/>
          </a:xfrm>
          <a:prstGeom prst="rect">
            <a:avLst/>
          </a:prstGeom>
        </p:spPr>
      </p:pic>
      <p:pic>
        <p:nvPicPr>
          <p:cNvPr id="13" name="図 12">
            <a:extLst>
              <a:ext uri="{FF2B5EF4-FFF2-40B4-BE49-F238E27FC236}">
                <a16:creationId xmlns:a16="http://schemas.microsoft.com/office/drawing/2014/main" id="{1BCC465A-390B-BD88-6AE0-609827D39E7E}"/>
              </a:ext>
            </a:extLst>
          </p:cNvPr>
          <p:cNvPicPr>
            <a:picLocks noChangeAspect="1"/>
          </p:cNvPicPr>
          <p:nvPr/>
        </p:nvPicPr>
        <p:blipFill rotWithShape="1">
          <a:blip r:embed="rId4">
            <a:extLst>
              <a:ext uri="{28A0092B-C50C-407E-A947-70E740481C1C}">
                <a14:useLocalDpi xmlns:a14="http://schemas.microsoft.com/office/drawing/2010/main" val="0"/>
              </a:ext>
            </a:extLst>
          </a:blip>
          <a:srcRect t="4617" b="2863"/>
          <a:stretch/>
        </p:blipFill>
        <p:spPr>
          <a:xfrm>
            <a:off x="4513817" y="3712610"/>
            <a:ext cx="3663244" cy="3113021"/>
          </a:xfrm>
          <a:prstGeom prst="rect">
            <a:avLst/>
          </a:prstGeom>
        </p:spPr>
      </p:pic>
      <p:pic>
        <p:nvPicPr>
          <p:cNvPr id="5" name="図 4" descr="ダイアグラム&#10;&#10;自動的に生成された説明">
            <a:extLst>
              <a:ext uri="{FF2B5EF4-FFF2-40B4-BE49-F238E27FC236}">
                <a16:creationId xmlns:a16="http://schemas.microsoft.com/office/drawing/2014/main" id="{B0998A47-1D2C-10CB-C295-ADF2E366BDD1}"/>
              </a:ext>
            </a:extLst>
          </p:cNvPr>
          <p:cNvPicPr>
            <a:picLocks noChangeAspect="1"/>
          </p:cNvPicPr>
          <p:nvPr/>
        </p:nvPicPr>
        <p:blipFill rotWithShape="1">
          <a:blip r:embed="rId5">
            <a:extLst>
              <a:ext uri="{28A0092B-C50C-407E-A947-70E740481C1C}">
                <a14:useLocalDpi xmlns:a14="http://schemas.microsoft.com/office/drawing/2010/main" val="0"/>
              </a:ext>
            </a:extLst>
          </a:blip>
          <a:srcRect t="4445"/>
          <a:stretch/>
        </p:blipFill>
        <p:spPr>
          <a:xfrm>
            <a:off x="4572000" y="526401"/>
            <a:ext cx="3546879" cy="3186210"/>
          </a:xfrm>
          <a:prstGeom prst="rect">
            <a:avLst/>
          </a:prstGeom>
        </p:spPr>
      </p:pic>
      <p:pic>
        <p:nvPicPr>
          <p:cNvPr id="8" name="図 7" descr="ダイアグラム&#10;&#10;自動的に生成された説明">
            <a:extLst>
              <a:ext uri="{FF2B5EF4-FFF2-40B4-BE49-F238E27FC236}">
                <a16:creationId xmlns:a16="http://schemas.microsoft.com/office/drawing/2014/main" id="{F23DB9C6-52A6-72A3-7ECE-553DD17AB96F}"/>
              </a:ext>
            </a:extLst>
          </p:cNvPr>
          <p:cNvPicPr>
            <a:picLocks noChangeAspect="1"/>
          </p:cNvPicPr>
          <p:nvPr/>
        </p:nvPicPr>
        <p:blipFill rotWithShape="1">
          <a:blip r:embed="rId6">
            <a:extLst>
              <a:ext uri="{28A0092B-C50C-407E-A947-70E740481C1C}">
                <a14:useLocalDpi xmlns:a14="http://schemas.microsoft.com/office/drawing/2010/main" val="0"/>
              </a:ext>
            </a:extLst>
          </a:blip>
          <a:srcRect t="4074"/>
          <a:stretch/>
        </p:blipFill>
        <p:spPr>
          <a:xfrm>
            <a:off x="759399" y="3744978"/>
            <a:ext cx="3584589" cy="3113021"/>
          </a:xfrm>
          <a:prstGeom prst="rect">
            <a:avLst/>
          </a:prstGeom>
        </p:spPr>
      </p:pic>
    </p:spTree>
    <p:extLst>
      <p:ext uri="{BB962C8B-B14F-4D97-AF65-F5344CB8AC3E}">
        <p14:creationId xmlns:p14="http://schemas.microsoft.com/office/powerpoint/2010/main" val="1860975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69933" y="32368"/>
            <a:ext cx="5297012"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　　</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25</a:t>
            </a:fld>
            <a:endParaRPr lang="ja-JP" altLang="en-US"/>
          </a:p>
        </p:txBody>
      </p:sp>
      <p:pic>
        <p:nvPicPr>
          <p:cNvPr id="5" name="図 4" descr="ダイアグラム&#10;&#10;自動的に生成された説明">
            <a:extLst>
              <a:ext uri="{FF2B5EF4-FFF2-40B4-BE49-F238E27FC236}">
                <a16:creationId xmlns:a16="http://schemas.microsoft.com/office/drawing/2014/main" id="{C23E2886-35EC-8560-5700-D0962827F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4033"/>
            <a:ext cx="4212771" cy="2717329"/>
          </a:xfrm>
          <a:prstGeom prst="rect">
            <a:avLst/>
          </a:prstGeom>
        </p:spPr>
      </p:pic>
      <p:pic>
        <p:nvPicPr>
          <p:cNvPr id="9" name="図 8" descr="マップ&#10;&#10;自動的に生成された説明">
            <a:extLst>
              <a:ext uri="{FF2B5EF4-FFF2-40B4-BE49-F238E27FC236}">
                <a16:creationId xmlns:a16="http://schemas.microsoft.com/office/drawing/2014/main" id="{F5099049-D67C-66D8-7A13-CA9114EC9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943" y="515544"/>
            <a:ext cx="4757057" cy="2913455"/>
          </a:xfrm>
          <a:prstGeom prst="rect">
            <a:avLst/>
          </a:prstGeom>
        </p:spPr>
      </p:pic>
      <p:pic>
        <p:nvPicPr>
          <p:cNvPr id="12" name="図 11" descr="マップ&#10;&#10;自動的に生成された説明">
            <a:extLst>
              <a:ext uri="{FF2B5EF4-FFF2-40B4-BE49-F238E27FC236}">
                <a16:creationId xmlns:a16="http://schemas.microsoft.com/office/drawing/2014/main" id="{3F7CF144-4351-1496-99E9-CF1B4E23BB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942" y="3712181"/>
            <a:ext cx="4757057" cy="2913455"/>
          </a:xfrm>
          <a:prstGeom prst="rect">
            <a:avLst/>
          </a:prstGeom>
        </p:spPr>
      </p:pic>
      <p:pic>
        <p:nvPicPr>
          <p:cNvPr id="14" name="図 13" descr="ダイアグラム&#10;&#10;自動的に生成された説明">
            <a:extLst>
              <a:ext uri="{FF2B5EF4-FFF2-40B4-BE49-F238E27FC236}">
                <a16:creationId xmlns:a16="http://schemas.microsoft.com/office/drawing/2014/main" id="{AEC3C813-B4B4-FF88-F567-1516E0CEFC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701066"/>
            <a:ext cx="4212770" cy="2837103"/>
          </a:xfrm>
          <a:prstGeom prst="rect">
            <a:avLst/>
          </a:prstGeom>
        </p:spPr>
      </p:pic>
    </p:spTree>
    <p:extLst>
      <p:ext uri="{BB962C8B-B14F-4D97-AF65-F5344CB8AC3E}">
        <p14:creationId xmlns:p14="http://schemas.microsoft.com/office/powerpoint/2010/main" val="37938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69933" y="32368"/>
            <a:ext cx="5297012"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　　</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26</a:t>
            </a:fld>
            <a:endParaRPr lang="ja-JP" altLang="en-US"/>
          </a:p>
        </p:txBody>
      </p:sp>
      <p:pic>
        <p:nvPicPr>
          <p:cNvPr id="5" name="図 4">
            <a:extLst>
              <a:ext uri="{FF2B5EF4-FFF2-40B4-BE49-F238E27FC236}">
                <a16:creationId xmlns:a16="http://schemas.microsoft.com/office/drawing/2014/main" id="{C23E2886-35EC-8560-5700-D0962827FC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76547"/>
            <a:ext cx="4212771" cy="2552301"/>
          </a:xfrm>
          <a:prstGeom prst="rect">
            <a:avLst/>
          </a:prstGeom>
        </p:spPr>
      </p:pic>
      <p:pic>
        <p:nvPicPr>
          <p:cNvPr id="9" name="図 8">
            <a:extLst>
              <a:ext uri="{FF2B5EF4-FFF2-40B4-BE49-F238E27FC236}">
                <a16:creationId xmlns:a16="http://schemas.microsoft.com/office/drawing/2014/main" id="{F5099049-D67C-66D8-7A13-CA9114EC9A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86943" y="603824"/>
            <a:ext cx="4757057" cy="2736895"/>
          </a:xfrm>
          <a:prstGeom prst="rect">
            <a:avLst/>
          </a:prstGeom>
        </p:spPr>
      </p:pic>
      <p:pic>
        <p:nvPicPr>
          <p:cNvPr id="12" name="図 11">
            <a:extLst>
              <a:ext uri="{FF2B5EF4-FFF2-40B4-BE49-F238E27FC236}">
                <a16:creationId xmlns:a16="http://schemas.microsoft.com/office/drawing/2014/main" id="{3F7CF144-4351-1496-99E9-CF1B4E23BB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86942" y="3762285"/>
            <a:ext cx="4757057" cy="2736895"/>
          </a:xfrm>
          <a:prstGeom prst="rect">
            <a:avLst/>
          </a:prstGeom>
        </p:spPr>
      </p:pic>
      <p:pic>
        <p:nvPicPr>
          <p:cNvPr id="14" name="図 13">
            <a:extLst>
              <a:ext uri="{FF2B5EF4-FFF2-40B4-BE49-F238E27FC236}">
                <a16:creationId xmlns:a16="http://schemas.microsoft.com/office/drawing/2014/main" id="{AEC3C813-B4B4-FF88-F567-1516E0CEFC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3843467"/>
            <a:ext cx="4212770" cy="2552301"/>
          </a:xfrm>
          <a:prstGeom prst="rect">
            <a:avLst/>
          </a:prstGeom>
        </p:spPr>
      </p:pic>
    </p:spTree>
    <p:extLst>
      <p:ext uri="{BB962C8B-B14F-4D97-AF65-F5344CB8AC3E}">
        <p14:creationId xmlns:p14="http://schemas.microsoft.com/office/powerpoint/2010/main" val="4021088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169933" y="32368"/>
            <a:ext cx="5297012"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　　</a:t>
            </a:r>
          </a:p>
        </p:txBody>
      </p:sp>
      <p:sp>
        <p:nvSpPr>
          <p:cNvPr id="2" name="スライド番号プレースホルダー 1">
            <a:extLst>
              <a:ext uri="{FF2B5EF4-FFF2-40B4-BE49-F238E27FC236}">
                <a16:creationId xmlns:a16="http://schemas.microsoft.com/office/drawing/2014/main" id="{A69F3711-4E4C-F067-E7F5-EC51DF3022CB}"/>
              </a:ext>
            </a:extLst>
          </p:cNvPr>
          <p:cNvSpPr>
            <a:spLocks noGrp="1"/>
          </p:cNvSpPr>
          <p:nvPr>
            <p:ph type="sldNum" sz="quarter" idx="12"/>
          </p:nvPr>
        </p:nvSpPr>
        <p:spPr/>
        <p:txBody>
          <a:bodyPr/>
          <a:lstStyle/>
          <a:p>
            <a:fld id="{1E0B17A4-5220-4087-9F25-1C58E5CB52B4}" type="slidenum">
              <a:rPr lang="ja-JP" altLang="en-US" smtClean="0"/>
              <a:pPr/>
              <a:t>27</a:t>
            </a:fld>
            <a:endParaRPr lang="ja-JP" altLang="en-US"/>
          </a:p>
        </p:txBody>
      </p:sp>
      <p:pic>
        <p:nvPicPr>
          <p:cNvPr id="5" name="図 4">
            <a:extLst>
              <a:ext uri="{FF2B5EF4-FFF2-40B4-BE49-F238E27FC236}">
                <a16:creationId xmlns:a16="http://schemas.microsoft.com/office/drawing/2014/main" id="{C23E2886-35EC-8560-5700-D0962827FC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058" y="614708"/>
            <a:ext cx="3397829" cy="2752913"/>
          </a:xfrm>
          <a:prstGeom prst="rect">
            <a:avLst/>
          </a:prstGeom>
        </p:spPr>
      </p:pic>
      <p:pic>
        <p:nvPicPr>
          <p:cNvPr id="9" name="図 8">
            <a:extLst>
              <a:ext uri="{FF2B5EF4-FFF2-40B4-BE49-F238E27FC236}">
                <a16:creationId xmlns:a16="http://schemas.microsoft.com/office/drawing/2014/main" id="{F5099049-D67C-66D8-7A13-CA9114EC9AC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39887" y="630727"/>
            <a:ext cx="3276599" cy="2736895"/>
          </a:xfrm>
          <a:prstGeom prst="rect">
            <a:avLst/>
          </a:prstGeom>
        </p:spPr>
      </p:pic>
      <p:pic>
        <p:nvPicPr>
          <p:cNvPr id="12" name="図 11">
            <a:extLst>
              <a:ext uri="{FF2B5EF4-FFF2-40B4-BE49-F238E27FC236}">
                <a16:creationId xmlns:a16="http://schemas.microsoft.com/office/drawing/2014/main" id="{3F7CF144-4351-1496-99E9-CF1B4E23BBE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03359" y="3883071"/>
            <a:ext cx="3640640" cy="2736895"/>
          </a:xfrm>
          <a:prstGeom prst="rect">
            <a:avLst/>
          </a:prstGeom>
        </p:spPr>
      </p:pic>
      <p:pic>
        <p:nvPicPr>
          <p:cNvPr id="14" name="図 13">
            <a:extLst>
              <a:ext uri="{FF2B5EF4-FFF2-40B4-BE49-F238E27FC236}">
                <a16:creationId xmlns:a16="http://schemas.microsoft.com/office/drawing/2014/main" id="{AEC3C813-B4B4-FF88-F567-1516E0CEFCB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62045" y="3893956"/>
            <a:ext cx="2341314" cy="2709992"/>
          </a:xfrm>
          <a:prstGeom prst="rect">
            <a:avLst/>
          </a:prstGeom>
        </p:spPr>
      </p:pic>
      <p:pic>
        <p:nvPicPr>
          <p:cNvPr id="4" name="図 3" descr="マップ&#10;&#10;自動的に生成された説明">
            <a:extLst>
              <a:ext uri="{FF2B5EF4-FFF2-40B4-BE49-F238E27FC236}">
                <a16:creationId xmlns:a16="http://schemas.microsoft.com/office/drawing/2014/main" id="{FDD85C98-2A57-0102-4F23-DB200D0CA9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58" y="3861299"/>
            <a:ext cx="3119987" cy="2757215"/>
          </a:xfrm>
          <a:prstGeom prst="rect">
            <a:avLst/>
          </a:prstGeom>
        </p:spPr>
      </p:pic>
      <p:pic>
        <p:nvPicPr>
          <p:cNvPr id="7" name="図 6" descr="ダイアグラム, マップ&#10;&#10;自動的に生成された説明">
            <a:extLst>
              <a:ext uri="{FF2B5EF4-FFF2-40B4-BE49-F238E27FC236}">
                <a16:creationId xmlns:a16="http://schemas.microsoft.com/office/drawing/2014/main" id="{67D32D1D-1B76-E7F5-5B61-0E9ECD940F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6487" y="665709"/>
            <a:ext cx="2427514" cy="2736895"/>
          </a:xfrm>
          <a:prstGeom prst="rect">
            <a:avLst/>
          </a:prstGeom>
        </p:spPr>
      </p:pic>
    </p:spTree>
    <p:extLst>
      <p:ext uri="{BB962C8B-B14F-4D97-AF65-F5344CB8AC3E}">
        <p14:creationId xmlns:p14="http://schemas.microsoft.com/office/powerpoint/2010/main" val="634854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台風との関連について</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28</a:t>
            </a:fld>
            <a:endParaRPr lang="ja-JP" altLang="en-US"/>
          </a:p>
        </p:txBody>
      </p:sp>
      <p:sp>
        <p:nvSpPr>
          <p:cNvPr id="5" name="テキスト ボックス 4">
            <a:extLst>
              <a:ext uri="{FF2B5EF4-FFF2-40B4-BE49-F238E27FC236}">
                <a16:creationId xmlns:a16="http://schemas.microsoft.com/office/drawing/2014/main" id="{DFCAC0C1-8DFB-5E8E-1711-805CC1D97322}"/>
              </a:ext>
            </a:extLst>
          </p:cNvPr>
          <p:cNvSpPr txBox="1"/>
          <p:nvPr/>
        </p:nvSpPr>
        <p:spPr>
          <a:xfrm>
            <a:off x="-8641" y="466751"/>
            <a:ext cx="9144000" cy="6370975"/>
          </a:xfrm>
          <a:prstGeom prst="rect">
            <a:avLst/>
          </a:prstGeom>
          <a:noFill/>
        </p:spPr>
        <p:txBody>
          <a:bodyPr wrap="square" rtlCol="0">
            <a:spAutoFit/>
          </a:bodyPr>
          <a:lstStyle/>
          <a:p>
            <a:r>
              <a:rPr kumimoji="1" lang="ja-JP" altLang="en-US" sz="3200" dirty="0"/>
              <a:t>台風が関与する広域長期間豪雨のなかで，接近・上陸した日の前後においても事例が継続した割合</a:t>
            </a:r>
            <a:endParaRPr kumimoji="1" lang="en-US" altLang="ja-JP" sz="3200" dirty="0">
              <a:solidFill>
                <a:schemeClr val="accent1"/>
              </a:solidFill>
            </a:endParaRPr>
          </a:p>
          <a:p>
            <a:endParaRPr kumimoji="1" lang="en-US" altLang="ja-JP" sz="2000" dirty="0">
              <a:solidFill>
                <a:schemeClr val="accent1"/>
              </a:solidFill>
            </a:endParaRPr>
          </a:p>
          <a:p>
            <a:r>
              <a:rPr kumimoji="1" lang="ja-JP" altLang="en-US" sz="3200" dirty="0">
                <a:solidFill>
                  <a:schemeClr val="accent1"/>
                </a:solidFill>
              </a:rPr>
              <a:t>過去</a:t>
            </a:r>
            <a:r>
              <a:rPr kumimoji="1" lang="en-US" altLang="ja-JP" sz="3200" dirty="0">
                <a:solidFill>
                  <a:schemeClr val="accent1"/>
                </a:solidFill>
              </a:rPr>
              <a:t>   </a:t>
            </a:r>
            <a:r>
              <a:rPr kumimoji="1" lang="en-US" altLang="ja-JP" sz="6000" dirty="0"/>
              <a:t>2/7</a:t>
            </a:r>
            <a:r>
              <a:rPr kumimoji="1" lang="ja-JP" altLang="en-US" sz="4000" dirty="0"/>
              <a:t> </a:t>
            </a:r>
            <a:r>
              <a:rPr kumimoji="1" lang="en-US" altLang="ja-JP" sz="3200" dirty="0"/>
              <a:t>(28.5%) </a:t>
            </a:r>
          </a:p>
          <a:p>
            <a:r>
              <a:rPr kumimoji="1" lang="ja-JP" altLang="en-US" sz="3200" dirty="0"/>
              <a:t>７回は台風が関与する広域長期間豪雨</a:t>
            </a:r>
            <a:endParaRPr kumimoji="1" lang="en-US" altLang="ja-JP" sz="3200" dirty="0"/>
          </a:p>
          <a:p>
            <a:r>
              <a:rPr kumimoji="1" lang="ja-JP" altLang="en-US" sz="3200" dirty="0"/>
              <a:t>その中で２回は台風前後でも広域長期間豪雨継続</a:t>
            </a:r>
            <a:endParaRPr kumimoji="1" lang="en-US" altLang="ja-JP" sz="3200" dirty="0"/>
          </a:p>
          <a:p>
            <a:endParaRPr kumimoji="1" lang="en-US" altLang="ja-JP" sz="1200" dirty="0"/>
          </a:p>
          <a:p>
            <a:r>
              <a:rPr kumimoji="1" lang="ja-JP" altLang="en-US" sz="3200" dirty="0">
                <a:solidFill>
                  <a:schemeClr val="accent2"/>
                </a:solidFill>
              </a:rPr>
              <a:t>近年</a:t>
            </a:r>
            <a:r>
              <a:rPr kumimoji="1" lang="en-US" altLang="ja-JP" sz="3200" dirty="0">
                <a:solidFill>
                  <a:schemeClr val="accent2"/>
                </a:solidFill>
              </a:rPr>
              <a:t>   </a:t>
            </a:r>
            <a:r>
              <a:rPr kumimoji="1" lang="en-US" altLang="ja-JP" sz="6000" dirty="0"/>
              <a:t>7/9</a:t>
            </a:r>
            <a:r>
              <a:rPr kumimoji="1" lang="en-US" altLang="ja-JP" sz="4800" dirty="0"/>
              <a:t> </a:t>
            </a:r>
            <a:r>
              <a:rPr kumimoji="1" lang="en-US" altLang="ja-JP" sz="3200" dirty="0"/>
              <a:t>(77.8%) </a:t>
            </a:r>
            <a:r>
              <a:rPr kumimoji="1" lang="ja-JP" altLang="en-US" sz="3200" dirty="0"/>
              <a:t>　</a:t>
            </a:r>
            <a:r>
              <a:rPr kumimoji="1" lang="en-US" altLang="ja-JP" sz="3200" dirty="0"/>
              <a:t>	</a:t>
            </a:r>
          </a:p>
          <a:p>
            <a:r>
              <a:rPr kumimoji="1" lang="ja-JP" altLang="en-US" sz="3200" dirty="0"/>
              <a:t>９回は台風が関与する広域長期間豪雨</a:t>
            </a:r>
            <a:endParaRPr kumimoji="1" lang="en-US" altLang="ja-JP" sz="3200" dirty="0"/>
          </a:p>
          <a:p>
            <a:r>
              <a:rPr kumimoji="1" lang="ja-JP" altLang="en-US" sz="3200" dirty="0"/>
              <a:t>その中で７回は台風前後でも広域長期間豪雨継続</a:t>
            </a:r>
            <a:endParaRPr kumimoji="1" lang="en-US" altLang="ja-JP" sz="3200" dirty="0"/>
          </a:p>
          <a:p>
            <a:endParaRPr kumimoji="1" lang="en-US" altLang="ja-JP" sz="3200" dirty="0"/>
          </a:p>
          <a:p>
            <a:r>
              <a:rPr kumimoji="1" lang="ja-JP" altLang="en-US" sz="3200" dirty="0"/>
              <a:t>考察：台風と関連した事例が近年増加傾向</a:t>
            </a:r>
            <a:endParaRPr kumimoji="1" lang="en-US" altLang="ja-JP" sz="2800" dirty="0"/>
          </a:p>
        </p:txBody>
      </p:sp>
    </p:spTree>
    <p:extLst>
      <p:ext uri="{BB962C8B-B14F-4D97-AF65-F5344CB8AC3E}">
        <p14:creationId xmlns:p14="http://schemas.microsoft.com/office/powerpoint/2010/main" val="857604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3926"/>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台風のパターン</a:t>
            </a:r>
            <a:endParaRPr kumimoji="1" lang="en-US" altLang="ja-JP" sz="2400" dirty="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29</a:t>
            </a:fld>
            <a:endParaRPr lang="ja-JP" altLang="en-US"/>
          </a:p>
        </p:txBody>
      </p:sp>
      <p:sp>
        <p:nvSpPr>
          <p:cNvPr id="12" name="テキスト ボックス 11">
            <a:extLst>
              <a:ext uri="{FF2B5EF4-FFF2-40B4-BE49-F238E27FC236}">
                <a16:creationId xmlns:a16="http://schemas.microsoft.com/office/drawing/2014/main" id="{BD5FF8C6-1D7A-B5B9-3AD2-EA51F2951900}"/>
              </a:ext>
            </a:extLst>
          </p:cNvPr>
          <p:cNvSpPr txBox="1"/>
          <p:nvPr/>
        </p:nvSpPr>
        <p:spPr>
          <a:xfrm>
            <a:off x="4158255" y="3623737"/>
            <a:ext cx="914400" cy="914400"/>
          </a:xfrm>
          <a:prstGeom prst="rect">
            <a:avLst/>
          </a:prstGeom>
          <a:noFill/>
        </p:spPr>
        <p:txBody>
          <a:bodyPr wrap="square" rtlCol="0">
            <a:spAutoFit/>
          </a:bodyPr>
          <a:lstStyle/>
          <a:p>
            <a:endParaRPr kumimoji="1" lang="ja-JP" altLang="en-US"/>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sp>
        <p:nvSpPr>
          <p:cNvPr id="24" name="テキスト ボックス 23">
            <a:extLst>
              <a:ext uri="{FF2B5EF4-FFF2-40B4-BE49-F238E27FC236}">
                <a16:creationId xmlns:a16="http://schemas.microsoft.com/office/drawing/2014/main" id="{5482BCF7-096B-200F-A96A-9762FC5DB6C6}"/>
              </a:ext>
            </a:extLst>
          </p:cNvPr>
          <p:cNvSpPr txBox="1"/>
          <p:nvPr/>
        </p:nvSpPr>
        <p:spPr>
          <a:xfrm>
            <a:off x="-3319" y="487071"/>
            <a:ext cx="6937344" cy="923330"/>
          </a:xfrm>
          <a:prstGeom prst="rect">
            <a:avLst/>
          </a:prstGeom>
          <a:noFill/>
        </p:spPr>
        <p:txBody>
          <a:bodyPr wrap="square" rtlCol="0">
            <a:spAutoFit/>
          </a:bodyPr>
          <a:lstStyle/>
          <a:p>
            <a:r>
              <a:rPr kumimoji="1" lang="ja-JP" altLang="en-US"/>
              <a:t>台風：</a:t>
            </a:r>
            <a:r>
              <a:rPr kumimoji="1" lang="en-US" altLang="ja-JP"/>
              <a:t>15</a:t>
            </a:r>
            <a:r>
              <a:rPr kumimoji="1" lang="ja-JP" altLang="en-US"/>
              <a:t>事例平均</a:t>
            </a:r>
            <a:endParaRPr kumimoji="1" lang="en-US" altLang="ja-JP"/>
          </a:p>
          <a:p>
            <a:r>
              <a:rPr kumimoji="1" lang="en-US" altLang="ja-JP"/>
              <a:t>500hPa</a:t>
            </a:r>
            <a:r>
              <a:rPr kumimoji="1" lang="ja-JP" altLang="en-US"/>
              <a:t>ジオポテンシャル高度</a:t>
            </a:r>
            <a:endParaRPr kumimoji="1" lang="en-US" altLang="ja-JP"/>
          </a:p>
          <a:p>
            <a:r>
              <a:rPr kumimoji="1" lang="ja-JP" altLang="en-US"/>
              <a:t>線：事例平均（ｍ），陰影：偏差（ｍ），点：信頼係数</a:t>
            </a:r>
            <a:r>
              <a:rPr kumimoji="1" lang="en-US" altLang="ja-JP"/>
              <a:t>90</a:t>
            </a:r>
            <a:r>
              <a:rPr kumimoji="1" lang="ja-JP" altLang="en-US"/>
              <a:t>％以上</a:t>
            </a:r>
            <a:endParaRPr kumimoji="1" lang="en-US" altLang="ja-JP"/>
          </a:p>
        </p:txBody>
      </p:sp>
      <p:pic>
        <p:nvPicPr>
          <p:cNvPr id="8" name="図 7" descr="ダイアグラム&#10;&#10;自動的に生成された説明">
            <a:extLst>
              <a:ext uri="{FF2B5EF4-FFF2-40B4-BE49-F238E27FC236}">
                <a16:creationId xmlns:a16="http://schemas.microsoft.com/office/drawing/2014/main" id="{F5865119-4194-9AEF-7374-F5812A3098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8523"/>
            <a:ext cx="9144000" cy="4621411"/>
          </a:xfrm>
          <a:prstGeom prst="rect">
            <a:avLst/>
          </a:prstGeom>
        </p:spPr>
      </p:pic>
    </p:spTree>
    <p:extLst>
      <p:ext uri="{BB962C8B-B14F-4D97-AF65-F5344CB8AC3E}">
        <p14:creationId xmlns:p14="http://schemas.microsoft.com/office/powerpoint/2010/main" val="1094705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事例抽出　広域長期間豪雨の定義について　</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3</a:t>
            </a:fld>
            <a:r>
              <a:rPr lang="en-US" altLang="ja-JP" dirty="0"/>
              <a:t> /14</a:t>
            </a:r>
            <a:endParaRPr lang="ja-JP" altLang="en-US" dirty="0"/>
          </a:p>
        </p:txBody>
      </p:sp>
      <p:sp>
        <p:nvSpPr>
          <p:cNvPr id="32" name="テキスト ボックス 31">
            <a:extLst>
              <a:ext uri="{FF2B5EF4-FFF2-40B4-BE49-F238E27FC236}">
                <a16:creationId xmlns:a16="http://schemas.microsoft.com/office/drawing/2014/main" id="{1440E845-C620-54C2-61D1-08296DF52697}"/>
              </a:ext>
            </a:extLst>
          </p:cNvPr>
          <p:cNvSpPr txBox="1"/>
          <p:nvPr/>
        </p:nvSpPr>
        <p:spPr>
          <a:xfrm>
            <a:off x="1" y="472684"/>
            <a:ext cx="9144000" cy="6186309"/>
          </a:xfrm>
          <a:prstGeom prst="rect">
            <a:avLst/>
          </a:prstGeom>
          <a:noFill/>
        </p:spPr>
        <p:txBody>
          <a:bodyPr wrap="square" rtlCol="0">
            <a:spAutoFit/>
          </a:bodyPr>
          <a:lstStyle/>
          <a:p>
            <a:r>
              <a:rPr kumimoji="1" lang="en-US" altLang="ja-JP" sz="2400" dirty="0"/>
              <a:t>【</a:t>
            </a:r>
            <a:r>
              <a:rPr kumimoji="1" lang="ja-JP" altLang="en-US" sz="2400" dirty="0"/>
              <a:t>事例抽出</a:t>
            </a:r>
            <a:r>
              <a:rPr kumimoji="1" lang="en-US" altLang="ja-JP" sz="2400" dirty="0"/>
              <a:t>】</a:t>
            </a:r>
          </a:p>
          <a:p>
            <a:r>
              <a:rPr kumimoji="1" lang="ja-JP" altLang="en-US" sz="2400" dirty="0"/>
              <a:t>①</a:t>
            </a:r>
            <a:r>
              <a:rPr kumimoji="1" lang="ja-JP" altLang="en-US" sz="3200" b="1" dirty="0">
                <a:solidFill>
                  <a:schemeClr val="accent2"/>
                </a:solidFill>
              </a:rPr>
              <a:t>広域</a:t>
            </a:r>
            <a:r>
              <a:rPr kumimoji="1" lang="ja-JP" altLang="en-US" sz="2400" dirty="0"/>
              <a:t>降雨の抽出</a:t>
            </a:r>
            <a:endParaRPr kumimoji="1" lang="en-US" altLang="ja-JP" sz="2400" dirty="0"/>
          </a:p>
          <a:p>
            <a:r>
              <a:rPr kumimoji="1" lang="ja-JP" altLang="en-US" sz="2400" dirty="0"/>
              <a:t>日降水量</a:t>
            </a:r>
            <a:r>
              <a:rPr kumimoji="1" lang="en-US" altLang="ja-JP" sz="2400" dirty="0"/>
              <a:t>1.0mm</a:t>
            </a:r>
            <a:r>
              <a:rPr kumimoji="1" lang="ja-JP" altLang="en-US" sz="2400" dirty="0"/>
              <a:t>以上の</a:t>
            </a:r>
            <a:endParaRPr kumimoji="1" lang="en-US" altLang="ja-JP" sz="2400" dirty="0"/>
          </a:p>
          <a:p>
            <a:r>
              <a:rPr kumimoji="1" lang="ja-JP" altLang="en-US" sz="2400" dirty="0"/>
              <a:t>地点が</a:t>
            </a:r>
            <a:r>
              <a:rPr kumimoji="1" lang="en-US" altLang="ja-JP" sz="2800" b="1" dirty="0"/>
              <a:t>471</a:t>
            </a:r>
            <a:r>
              <a:rPr kumimoji="1" lang="ja-JP" altLang="en-US" sz="2400" dirty="0"/>
              <a:t>地点以上（</a:t>
            </a:r>
            <a:r>
              <a:rPr kumimoji="1" lang="ja-JP" altLang="en-US" sz="2400" dirty="0">
                <a:solidFill>
                  <a:schemeClr val="accent2"/>
                </a:solidFill>
              </a:rPr>
              <a:t>５割</a:t>
            </a:r>
            <a:r>
              <a:rPr kumimoji="1" lang="ja-JP" altLang="en-US" sz="2400" dirty="0"/>
              <a:t>）　　　　　　　　　　</a:t>
            </a:r>
            <a:endParaRPr kumimoji="1" lang="en-US" altLang="ja-JP" sz="2400" dirty="0"/>
          </a:p>
          <a:p>
            <a:r>
              <a:rPr kumimoji="1" lang="ja-JP" altLang="en-US" sz="2400" dirty="0"/>
              <a:t>　　　　　　　　　　　</a:t>
            </a:r>
            <a:endParaRPr kumimoji="1" lang="en-US" altLang="ja-JP" sz="2400" dirty="0"/>
          </a:p>
          <a:p>
            <a:r>
              <a:rPr kumimoji="1" lang="ja-JP" altLang="en-US" sz="2400" dirty="0"/>
              <a:t>　　　　　</a:t>
            </a:r>
            <a:endParaRPr kumimoji="1" lang="en-US" altLang="ja-JP" sz="2400" dirty="0"/>
          </a:p>
          <a:p>
            <a:r>
              <a:rPr kumimoji="1" lang="ja-JP" altLang="en-US" sz="500" dirty="0"/>
              <a:t>　</a:t>
            </a:r>
            <a:endParaRPr kumimoji="1" lang="en-US" altLang="ja-JP" sz="500" dirty="0"/>
          </a:p>
          <a:p>
            <a:endParaRPr kumimoji="1" lang="en-US" altLang="ja-JP" sz="1050" dirty="0"/>
          </a:p>
          <a:p>
            <a:endParaRPr kumimoji="1" lang="en-US" altLang="ja-JP" sz="1050" dirty="0"/>
          </a:p>
          <a:p>
            <a:endParaRPr kumimoji="1" lang="en-US" altLang="ja-JP" sz="500" dirty="0"/>
          </a:p>
          <a:p>
            <a:r>
              <a:rPr kumimoji="1" lang="ja-JP" altLang="en-US" sz="2400" dirty="0"/>
              <a:t>②</a:t>
            </a:r>
            <a:r>
              <a:rPr kumimoji="1" lang="ja-JP" altLang="en-US" sz="3200" b="1" dirty="0">
                <a:solidFill>
                  <a:schemeClr val="accent2"/>
                </a:solidFill>
              </a:rPr>
              <a:t>広域</a:t>
            </a:r>
            <a:r>
              <a:rPr kumimoji="1" lang="ja-JP" altLang="en-US" sz="3200" b="1" dirty="0">
                <a:solidFill>
                  <a:schemeClr val="accent6"/>
                </a:solidFill>
              </a:rPr>
              <a:t>長期間</a:t>
            </a:r>
            <a:r>
              <a:rPr kumimoji="1" lang="ja-JP" altLang="en-US" sz="2400" dirty="0"/>
              <a:t>降雨の抽出</a:t>
            </a:r>
            <a:endParaRPr kumimoji="1" lang="en-US" altLang="ja-JP" sz="3200" dirty="0"/>
          </a:p>
          <a:p>
            <a:endParaRPr kumimoji="1" lang="en-US" altLang="ja-JP" sz="1100" dirty="0"/>
          </a:p>
          <a:p>
            <a:r>
              <a:rPr kumimoji="1" lang="en-US" altLang="ja-JP" sz="2400" dirty="0"/>
              <a:t>ⅰ</a:t>
            </a:r>
            <a:r>
              <a:rPr kumimoji="1" lang="ja-JP" altLang="en-US" sz="2400" dirty="0"/>
              <a:t>：広域降雨日に該当する日が</a:t>
            </a:r>
            <a:r>
              <a:rPr kumimoji="1" lang="en-US" altLang="ja-JP" sz="2400" dirty="0">
                <a:solidFill>
                  <a:schemeClr val="accent6"/>
                </a:solidFill>
              </a:rPr>
              <a:t>3</a:t>
            </a:r>
            <a:r>
              <a:rPr kumimoji="1" lang="ja-JP" altLang="en-US" sz="2400" dirty="0">
                <a:solidFill>
                  <a:schemeClr val="accent6"/>
                </a:solidFill>
              </a:rPr>
              <a:t>日以上継続</a:t>
            </a:r>
            <a:r>
              <a:rPr kumimoji="1" lang="ja-JP" altLang="en-US" sz="2400" dirty="0"/>
              <a:t>する場合</a:t>
            </a:r>
            <a:endParaRPr kumimoji="1" lang="en-US" altLang="ja-JP" sz="2400" dirty="0"/>
          </a:p>
          <a:p>
            <a:endParaRPr kumimoji="1" lang="en-US" altLang="ja-JP" sz="1100" dirty="0"/>
          </a:p>
          <a:p>
            <a:r>
              <a:rPr kumimoji="1" lang="en-US" altLang="ja-JP" sz="2400" dirty="0"/>
              <a:t>ⅱ</a:t>
            </a:r>
            <a:r>
              <a:rPr kumimoji="1" lang="ja-JP" altLang="en-US" sz="2400" dirty="0"/>
              <a:t>：該当しない日であっても，前後の日が広域降雨日に該当する　</a:t>
            </a:r>
            <a:endParaRPr kumimoji="1" lang="en-US" altLang="ja-JP" sz="2400" dirty="0"/>
          </a:p>
          <a:p>
            <a:r>
              <a:rPr kumimoji="1" lang="ja-JP" altLang="en-US" sz="2400" dirty="0"/>
              <a:t>　　場合，該当しない日をとばして，３日以上継続する場合</a:t>
            </a:r>
            <a:endParaRPr kumimoji="1" lang="en-US" altLang="ja-JP" sz="2400" dirty="0"/>
          </a:p>
          <a:p>
            <a:endParaRPr kumimoji="1" lang="en-US" altLang="ja-JP" sz="1000" dirty="0"/>
          </a:p>
          <a:p>
            <a:r>
              <a:rPr kumimoji="1" lang="ja-JP" altLang="en-US" sz="2400" dirty="0"/>
              <a:t>　→</a:t>
            </a:r>
            <a:r>
              <a:rPr kumimoji="1" lang="ja-JP" altLang="en-US" sz="2000" dirty="0"/>
              <a:t>メソスケールを除いて，大気大循環は急変しないと考え，</a:t>
            </a:r>
            <a:endParaRPr kumimoji="1" lang="en-US" altLang="ja-JP" sz="2000" dirty="0"/>
          </a:p>
          <a:p>
            <a:r>
              <a:rPr kumimoji="1" lang="ja-JP" altLang="en-US" sz="2000" dirty="0"/>
              <a:t>　　</a:t>
            </a:r>
            <a:r>
              <a:rPr kumimoji="1" lang="en-US" altLang="ja-JP" sz="2000" dirty="0"/>
              <a:t>1</a:t>
            </a:r>
            <a:r>
              <a:rPr kumimoji="1" lang="ja-JP" altLang="en-US" sz="2000" dirty="0"/>
              <a:t>日該当しない日があっても，広域降雨を降らせる大気場は</a:t>
            </a:r>
            <a:endParaRPr kumimoji="1" lang="en-US" altLang="ja-JP" sz="2000" dirty="0"/>
          </a:p>
          <a:p>
            <a:r>
              <a:rPr kumimoji="1" lang="ja-JP" altLang="en-US" sz="2000" dirty="0"/>
              <a:t>　　継続していると考える．</a:t>
            </a:r>
            <a:endParaRPr kumimoji="1" lang="en-US" altLang="ja-JP" sz="2000" dirty="0"/>
          </a:p>
        </p:txBody>
      </p:sp>
      <p:sp>
        <p:nvSpPr>
          <p:cNvPr id="6" name="テキスト ボックス 5">
            <a:extLst>
              <a:ext uri="{FF2B5EF4-FFF2-40B4-BE49-F238E27FC236}">
                <a16:creationId xmlns:a16="http://schemas.microsoft.com/office/drawing/2014/main" id="{4BA980B5-317A-5F54-77AE-E09D5A649C8B}"/>
              </a:ext>
            </a:extLst>
          </p:cNvPr>
          <p:cNvSpPr txBox="1"/>
          <p:nvPr/>
        </p:nvSpPr>
        <p:spPr>
          <a:xfrm>
            <a:off x="1085357" y="2180651"/>
            <a:ext cx="2708366" cy="646331"/>
          </a:xfrm>
          <a:prstGeom prst="rect">
            <a:avLst/>
          </a:prstGeom>
          <a:noFill/>
        </p:spPr>
        <p:txBody>
          <a:bodyPr wrap="square" rtlCol="0">
            <a:spAutoFit/>
          </a:bodyPr>
          <a:lstStyle/>
          <a:p>
            <a:r>
              <a:rPr kumimoji="1" lang="ja-JP" altLang="en-US" sz="3600" b="1" dirty="0">
                <a:solidFill>
                  <a:schemeClr val="accent2"/>
                </a:solidFill>
              </a:rPr>
              <a:t>広域</a:t>
            </a:r>
            <a:r>
              <a:rPr kumimoji="1" lang="ja-JP" altLang="en-US" sz="3600" dirty="0"/>
              <a:t>降雨日</a:t>
            </a:r>
            <a:endParaRPr kumimoji="1" lang="en-US" altLang="ja-JP" sz="3600" dirty="0"/>
          </a:p>
        </p:txBody>
      </p:sp>
      <p:sp>
        <p:nvSpPr>
          <p:cNvPr id="8" name="テキスト ボックス 7">
            <a:extLst>
              <a:ext uri="{FF2B5EF4-FFF2-40B4-BE49-F238E27FC236}">
                <a16:creationId xmlns:a16="http://schemas.microsoft.com/office/drawing/2014/main" id="{5934C1DF-0A76-5F07-87B2-0560B58F171D}"/>
              </a:ext>
            </a:extLst>
          </p:cNvPr>
          <p:cNvSpPr txBox="1"/>
          <p:nvPr/>
        </p:nvSpPr>
        <p:spPr>
          <a:xfrm>
            <a:off x="5172890" y="6142136"/>
            <a:ext cx="3971109" cy="707886"/>
          </a:xfrm>
          <a:prstGeom prst="rect">
            <a:avLst/>
          </a:prstGeom>
          <a:noFill/>
        </p:spPr>
        <p:txBody>
          <a:bodyPr wrap="square" rtlCol="0">
            <a:spAutoFit/>
          </a:bodyPr>
          <a:lstStyle/>
          <a:p>
            <a:r>
              <a:rPr kumimoji="1" lang="ja-JP" altLang="en-US" sz="4000" b="1" dirty="0">
                <a:solidFill>
                  <a:schemeClr val="accent2"/>
                </a:solidFill>
              </a:rPr>
              <a:t>広域</a:t>
            </a:r>
            <a:r>
              <a:rPr kumimoji="1" lang="ja-JP" altLang="en-US" sz="4000" b="1" dirty="0">
                <a:solidFill>
                  <a:schemeClr val="accent6"/>
                </a:solidFill>
              </a:rPr>
              <a:t>長期間</a:t>
            </a:r>
            <a:r>
              <a:rPr kumimoji="1" lang="ja-JP" altLang="en-US" sz="4000" dirty="0"/>
              <a:t>降雨</a:t>
            </a:r>
            <a:endParaRPr kumimoji="1" lang="en-US" altLang="ja-JP" sz="4000" dirty="0"/>
          </a:p>
        </p:txBody>
      </p:sp>
      <p:pic>
        <p:nvPicPr>
          <p:cNvPr id="9" name="図 8">
            <a:extLst>
              <a:ext uri="{FF2B5EF4-FFF2-40B4-BE49-F238E27FC236}">
                <a16:creationId xmlns:a16="http://schemas.microsoft.com/office/drawing/2014/main" id="{A271CE7B-8C6D-7651-108B-EB5449E7099E}"/>
              </a:ext>
            </a:extLst>
          </p:cNvPr>
          <p:cNvPicPr>
            <a:picLocks noChangeAspect="1"/>
          </p:cNvPicPr>
          <p:nvPr/>
        </p:nvPicPr>
        <p:blipFill>
          <a:blip r:embed="rId3"/>
          <a:stretch>
            <a:fillRect/>
          </a:stretch>
        </p:blipFill>
        <p:spPr>
          <a:xfrm>
            <a:off x="6631487" y="474532"/>
            <a:ext cx="2395570" cy="2405596"/>
          </a:xfrm>
          <a:prstGeom prst="rect">
            <a:avLst/>
          </a:prstGeom>
        </p:spPr>
      </p:pic>
      <p:sp>
        <p:nvSpPr>
          <p:cNvPr id="15" name="テキスト ボックス 14">
            <a:extLst>
              <a:ext uri="{FF2B5EF4-FFF2-40B4-BE49-F238E27FC236}">
                <a16:creationId xmlns:a16="http://schemas.microsoft.com/office/drawing/2014/main" id="{76ABFFB5-66ED-5B55-C68E-EBDB1689F198}"/>
              </a:ext>
            </a:extLst>
          </p:cNvPr>
          <p:cNvSpPr txBox="1"/>
          <p:nvPr/>
        </p:nvSpPr>
        <p:spPr>
          <a:xfrm>
            <a:off x="4288170" y="523221"/>
            <a:ext cx="2395570" cy="2631490"/>
          </a:xfrm>
          <a:prstGeom prst="rect">
            <a:avLst/>
          </a:prstGeom>
          <a:noFill/>
        </p:spPr>
        <p:txBody>
          <a:bodyPr wrap="square" rtlCol="0">
            <a:spAutoFit/>
          </a:bodyPr>
          <a:lstStyle/>
          <a:p>
            <a:r>
              <a:rPr kumimoji="1" lang="en-US" altLang="ja-JP" sz="1600" dirty="0"/>
              <a:t>【</a:t>
            </a:r>
            <a:r>
              <a:rPr kumimoji="1" lang="ja-JP" altLang="en-US" sz="1600" dirty="0"/>
              <a:t>使用データ</a:t>
            </a:r>
            <a:r>
              <a:rPr kumimoji="1" lang="en-US" altLang="ja-JP" sz="1600" dirty="0"/>
              <a:t>】</a:t>
            </a:r>
          </a:p>
          <a:p>
            <a:endParaRPr kumimoji="1" lang="en-US" altLang="ja-JP" sz="800" dirty="0"/>
          </a:p>
          <a:p>
            <a:r>
              <a:rPr kumimoji="1" lang="en-US" altLang="ja-JP" sz="1800" dirty="0" err="1"/>
              <a:t>AMeDAS</a:t>
            </a:r>
            <a:r>
              <a:rPr kumimoji="1" lang="ja-JP" altLang="en-US" sz="1400" dirty="0"/>
              <a:t>（</a:t>
            </a:r>
            <a:r>
              <a:rPr kumimoji="1" lang="en-US" altLang="ja-JP" sz="1400" dirty="0"/>
              <a:t>Daily</a:t>
            </a:r>
            <a:r>
              <a:rPr kumimoji="1" lang="ja-JP" altLang="en-US" sz="1400" dirty="0"/>
              <a:t>）</a:t>
            </a:r>
            <a:endParaRPr kumimoji="1" lang="en-US" altLang="ja-JP" sz="1400" dirty="0"/>
          </a:p>
          <a:p>
            <a:endParaRPr kumimoji="1" lang="en-US" altLang="ja-JP" sz="900" dirty="0"/>
          </a:p>
          <a:p>
            <a:endParaRPr kumimoji="1" lang="ja-JP" altLang="en-US" sz="100" dirty="0"/>
          </a:p>
          <a:p>
            <a:r>
              <a:rPr kumimoji="1" lang="en-US" altLang="ja-JP" sz="1600" dirty="0"/>
              <a:t>【</a:t>
            </a:r>
            <a:r>
              <a:rPr kumimoji="1" lang="ja-JP" altLang="en-US" sz="1600" dirty="0"/>
              <a:t>期間</a:t>
            </a:r>
            <a:r>
              <a:rPr kumimoji="1" lang="en-US" altLang="ja-JP" sz="1600" dirty="0"/>
              <a:t>】</a:t>
            </a:r>
            <a:endParaRPr kumimoji="1" lang="en-US" altLang="ja-JP" sz="1100" dirty="0"/>
          </a:p>
          <a:p>
            <a:r>
              <a:rPr kumimoji="1" lang="en-US" altLang="ja-JP" sz="1800" dirty="0"/>
              <a:t>1982</a:t>
            </a:r>
            <a:r>
              <a:rPr kumimoji="1" lang="ja-JP" altLang="en-US" sz="1800" dirty="0"/>
              <a:t>～</a:t>
            </a:r>
            <a:r>
              <a:rPr kumimoji="1" lang="en-US" altLang="ja-JP" sz="1800" dirty="0"/>
              <a:t>2021</a:t>
            </a:r>
            <a:r>
              <a:rPr kumimoji="1" lang="ja-JP" altLang="en-US" sz="1400" dirty="0"/>
              <a:t>年　</a:t>
            </a:r>
            <a:r>
              <a:rPr kumimoji="1" lang="en-US" altLang="ja-JP" sz="1800" dirty="0"/>
              <a:t>40</a:t>
            </a:r>
            <a:r>
              <a:rPr kumimoji="1" lang="ja-JP" altLang="en-US" sz="1400" dirty="0"/>
              <a:t>年間</a:t>
            </a:r>
            <a:endParaRPr kumimoji="1" lang="en-US" altLang="ja-JP" sz="1400" dirty="0"/>
          </a:p>
          <a:p>
            <a:r>
              <a:rPr kumimoji="1" lang="en-US" altLang="ja-JP" sz="1800" dirty="0"/>
              <a:t>6,7,8</a:t>
            </a:r>
            <a:r>
              <a:rPr kumimoji="1" lang="ja-JP" altLang="en-US" dirty="0"/>
              <a:t>月　　</a:t>
            </a:r>
            <a:r>
              <a:rPr kumimoji="1" lang="ja-JP" altLang="en-US" sz="1400" dirty="0"/>
              <a:t>計</a:t>
            </a:r>
            <a:r>
              <a:rPr kumimoji="1" lang="en-US" altLang="ja-JP" sz="2000" dirty="0">
                <a:uFill>
                  <a:solidFill>
                    <a:srgbClr val="FF0000"/>
                  </a:solidFill>
                </a:uFill>
              </a:rPr>
              <a:t>3680</a:t>
            </a:r>
            <a:r>
              <a:rPr kumimoji="1" lang="ja-JP" altLang="en-US" sz="1400" dirty="0"/>
              <a:t>日</a:t>
            </a:r>
            <a:endParaRPr kumimoji="1" lang="en-US" altLang="ja-JP" sz="1400" dirty="0"/>
          </a:p>
          <a:p>
            <a:endParaRPr kumimoji="1" lang="en-US" altLang="ja-JP" sz="500" dirty="0"/>
          </a:p>
          <a:p>
            <a:r>
              <a:rPr kumimoji="1" lang="en-US" altLang="ja-JP" sz="1600" dirty="0"/>
              <a:t>【</a:t>
            </a:r>
            <a:r>
              <a:rPr kumimoji="1" lang="ja-JP" altLang="en-US" sz="1600" dirty="0"/>
              <a:t>地点</a:t>
            </a:r>
            <a:r>
              <a:rPr kumimoji="1" lang="en-US" altLang="ja-JP" sz="1600" dirty="0"/>
              <a:t>】</a:t>
            </a:r>
            <a:endParaRPr kumimoji="1" lang="en-US" altLang="ja-JP" sz="1000" dirty="0"/>
          </a:p>
          <a:p>
            <a:r>
              <a:rPr kumimoji="1" lang="en-US" altLang="ja-JP" dirty="0"/>
              <a:t>40</a:t>
            </a:r>
            <a:r>
              <a:rPr kumimoji="1" lang="ja-JP" altLang="en-US" sz="1200" dirty="0"/>
              <a:t>年間の比較可能データ</a:t>
            </a:r>
            <a:endParaRPr kumimoji="1" lang="en-US" altLang="ja-JP" sz="1200" dirty="0"/>
          </a:p>
          <a:p>
            <a:r>
              <a:rPr kumimoji="1" lang="ja-JP" altLang="en-US" sz="1200" dirty="0"/>
              <a:t>計</a:t>
            </a:r>
            <a:r>
              <a:rPr kumimoji="1" lang="en-US" altLang="ja-JP" sz="2000" dirty="0">
                <a:uFill>
                  <a:solidFill>
                    <a:srgbClr val="FF0000"/>
                  </a:solidFill>
                </a:uFill>
              </a:rPr>
              <a:t>941</a:t>
            </a:r>
            <a:r>
              <a:rPr kumimoji="1" lang="ja-JP" altLang="en-US" sz="1200" dirty="0"/>
              <a:t>地点</a:t>
            </a:r>
            <a:endParaRPr kumimoji="1" lang="en-US" altLang="ja-JP" sz="1400" dirty="0"/>
          </a:p>
        </p:txBody>
      </p:sp>
      <p:sp>
        <p:nvSpPr>
          <p:cNvPr id="18" name="テキスト ボックス 17">
            <a:extLst>
              <a:ext uri="{FF2B5EF4-FFF2-40B4-BE49-F238E27FC236}">
                <a16:creationId xmlns:a16="http://schemas.microsoft.com/office/drawing/2014/main" id="{6757F1FE-E6A8-073A-FD5E-6AF70952EB40}"/>
              </a:ext>
            </a:extLst>
          </p:cNvPr>
          <p:cNvSpPr txBox="1"/>
          <p:nvPr/>
        </p:nvSpPr>
        <p:spPr>
          <a:xfrm>
            <a:off x="6394298" y="2798407"/>
            <a:ext cx="2852528" cy="400110"/>
          </a:xfrm>
          <a:prstGeom prst="rect">
            <a:avLst/>
          </a:prstGeom>
          <a:noFill/>
        </p:spPr>
        <p:txBody>
          <a:bodyPr wrap="square" rtlCol="0">
            <a:spAutoFit/>
          </a:bodyPr>
          <a:lstStyle/>
          <a:p>
            <a:pPr algn="ctr"/>
            <a:r>
              <a:rPr kumimoji="1" lang="en-US" altLang="ja-JP" sz="2000"/>
              <a:t>941</a:t>
            </a:r>
            <a:r>
              <a:rPr kumimoji="1" lang="ja-JP" altLang="en-US" sz="1600"/>
              <a:t>地点</a:t>
            </a:r>
            <a:r>
              <a:rPr kumimoji="1" lang="ja-JP" altLang="en-US"/>
              <a:t>の</a:t>
            </a:r>
            <a:r>
              <a:rPr kumimoji="1" lang="en-US" altLang="ja-JP" err="1"/>
              <a:t>AMeDAS</a:t>
            </a:r>
            <a:r>
              <a:rPr kumimoji="1" lang="ja-JP" altLang="en-US"/>
              <a:t>の分布</a:t>
            </a:r>
            <a:endParaRPr kumimoji="1" lang="en-US" altLang="ja-JP"/>
          </a:p>
        </p:txBody>
      </p:sp>
      <p:sp>
        <p:nvSpPr>
          <p:cNvPr id="3" name="次の値と等しい 2">
            <a:extLst>
              <a:ext uri="{FF2B5EF4-FFF2-40B4-BE49-F238E27FC236}">
                <a16:creationId xmlns:a16="http://schemas.microsoft.com/office/drawing/2014/main" id="{FEA9F698-C6D3-1A3D-242E-5A7A4424A0D6}"/>
              </a:ext>
            </a:extLst>
          </p:cNvPr>
          <p:cNvSpPr/>
          <p:nvPr/>
        </p:nvSpPr>
        <p:spPr>
          <a:xfrm>
            <a:off x="726184" y="2315546"/>
            <a:ext cx="359173" cy="319390"/>
          </a:xfrm>
          <a:prstGeom prst="mathEqual">
            <a:avLst>
              <a:gd name="adj1" fmla="val 12835"/>
              <a:gd name="adj2" fmla="val 203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次の値と等しい 4">
            <a:extLst>
              <a:ext uri="{FF2B5EF4-FFF2-40B4-BE49-F238E27FC236}">
                <a16:creationId xmlns:a16="http://schemas.microsoft.com/office/drawing/2014/main" id="{FF672522-3F1E-9C0C-22F9-78B0B5390E84}"/>
              </a:ext>
            </a:extLst>
          </p:cNvPr>
          <p:cNvSpPr/>
          <p:nvPr/>
        </p:nvSpPr>
        <p:spPr>
          <a:xfrm>
            <a:off x="4813715" y="6327190"/>
            <a:ext cx="359173" cy="319390"/>
          </a:xfrm>
          <a:prstGeom prst="mathEqual">
            <a:avLst>
              <a:gd name="adj1" fmla="val 12835"/>
              <a:gd name="adj2" fmla="val 203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630029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事例抽出　豪雨の定義・主要因の調査</a:t>
            </a:r>
            <a:endParaRPr kumimoji="1" lang="en-US" altLang="ja-JP" sz="2400" dirty="0">
              <a:solidFill>
                <a:schemeClr val="bg1"/>
              </a:solidFill>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4</a:t>
            </a:fld>
            <a:r>
              <a:rPr lang="en-US" altLang="ja-JP" dirty="0"/>
              <a:t> /14</a:t>
            </a:r>
            <a:endParaRPr lang="ja-JP" altLang="en-US" dirty="0"/>
          </a:p>
        </p:txBody>
      </p:sp>
      <p:sp>
        <p:nvSpPr>
          <p:cNvPr id="25" name="テキスト ボックス 24">
            <a:extLst>
              <a:ext uri="{FF2B5EF4-FFF2-40B4-BE49-F238E27FC236}">
                <a16:creationId xmlns:a16="http://schemas.microsoft.com/office/drawing/2014/main" id="{A090AD99-A423-6146-DC47-FAC7F0F9FB7A}"/>
              </a:ext>
            </a:extLst>
          </p:cNvPr>
          <p:cNvSpPr txBox="1"/>
          <p:nvPr/>
        </p:nvSpPr>
        <p:spPr>
          <a:xfrm>
            <a:off x="7071" y="435043"/>
            <a:ext cx="5697043" cy="461665"/>
          </a:xfrm>
          <a:prstGeom prst="rect">
            <a:avLst/>
          </a:prstGeom>
          <a:noFill/>
        </p:spPr>
        <p:txBody>
          <a:bodyPr wrap="square" rtlCol="0">
            <a:spAutoFit/>
          </a:bodyPr>
          <a:lstStyle/>
          <a:p>
            <a:r>
              <a:rPr kumimoji="1" lang="en-US" altLang="ja-JP" dirty="0"/>
              <a:t>【</a:t>
            </a:r>
            <a:r>
              <a:rPr kumimoji="1" lang="ja-JP" altLang="en-US" dirty="0"/>
              <a:t>広域長期間</a:t>
            </a:r>
            <a:r>
              <a:rPr kumimoji="1" lang="ja-JP" altLang="en-US" sz="2400" dirty="0"/>
              <a:t>降雨</a:t>
            </a:r>
            <a:r>
              <a:rPr kumimoji="1" lang="ja-JP" altLang="en-US" dirty="0"/>
              <a:t>から広域長期間</a:t>
            </a:r>
            <a:r>
              <a:rPr kumimoji="1" lang="ja-JP" altLang="en-US" sz="2400" b="1" dirty="0">
                <a:solidFill>
                  <a:schemeClr val="accent1"/>
                </a:solidFill>
              </a:rPr>
              <a:t>豪雨</a:t>
            </a:r>
            <a:r>
              <a:rPr kumimoji="1" lang="ja-JP" altLang="en-US" dirty="0"/>
              <a:t>を抽出</a:t>
            </a:r>
            <a:r>
              <a:rPr kumimoji="1" lang="en-US" altLang="ja-JP" dirty="0"/>
              <a:t>】</a:t>
            </a:r>
            <a:endParaRPr kumimoji="1" lang="ja-JP" altLang="en-US" dirty="0"/>
          </a:p>
        </p:txBody>
      </p:sp>
      <p:sp>
        <p:nvSpPr>
          <p:cNvPr id="26" name="テキスト ボックス 25">
            <a:extLst>
              <a:ext uri="{FF2B5EF4-FFF2-40B4-BE49-F238E27FC236}">
                <a16:creationId xmlns:a16="http://schemas.microsoft.com/office/drawing/2014/main" id="{9E461901-D0DD-05DD-8CA9-06F2EC01EF0E}"/>
              </a:ext>
            </a:extLst>
          </p:cNvPr>
          <p:cNvSpPr txBox="1"/>
          <p:nvPr/>
        </p:nvSpPr>
        <p:spPr>
          <a:xfrm>
            <a:off x="-10389" y="734206"/>
            <a:ext cx="5319645" cy="523220"/>
          </a:xfrm>
          <a:prstGeom prst="rect">
            <a:avLst/>
          </a:prstGeom>
          <a:noFill/>
        </p:spPr>
        <p:txBody>
          <a:bodyPr wrap="square" rtlCol="0">
            <a:spAutoFit/>
          </a:bodyPr>
          <a:lstStyle/>
          <a:p>
            <a:r>
              <a:rPr kumimoji="1" lang="ja-JP" altLang="en-US" sz="2800" b="1" dirty="0">
                <a:uFill>
                  <a:solidFill>
                    <a:schemeClr val="accent6"/>
                  </a:solidFill>
                </a:uFill>
              </a:rPr>
              <a:t>→</a:t>
            </a:r>
            <a:r>
              <a:rPr kumimoji="1" lang="ja-JP" altLang="en-US" sz="2400" b="1" dirty="0">
                <a:solidFill>
                  <a:srgbClr val="FF0000"/>
                </a:solidFill>
                <a:uFill>
                  <a:solidFill>
                    <a:srgbClr val="FF0000"/>
                  </a:solidFill>
                </a:uFill>
              </a:rPr>
              <a:t>日平均降水量</a:t>
            </a:r>
            <a:r>
              <a:rPr kumimoji="1" lang="en-US" altLang="ja-JP" sz="2400" b="1" dirty="0">
                <a:solidFill>
                  <a:srgbClr val="FF0000"/>
                </a:solidFill>
                <a:uFill>
                  <a:solidFill>
                    <a:srgbClr val="FF0000"/>
                  </a:solidFill>
                </a:uFill>
              </a:rPr>
              <a:t>1</a:t>
            </a:r>
            <a:r>
              <a:rPr kumimoji="1" lang="ja-JP" altLang="en-US" sz="2400" b="1" dirty="0">
                <a:solidFill>
                  <a:srgbClr val="FF0000"/>
                </a:solidFill>
                <a:uFill>
                  <a:solidFill>
                    <a:srgbClr val="FF0000"/>
                  </a:solidFill>
                </a:uFill>
              </a:rPr>
              <a:t>万</a:t>
            </a:r>
            <a:r>
              <a:rPr kumimoji="1" lang="en-US" altLang="ja-JP" sz="2400" b="1" dirty="0">
                <a:solidFill>
                  <a:srgbClr val="FF0000"/>
                </a:solidFill>
                <a:uFill>
                  <a:solidFill>
                    <a:srgbClr val="FF0000"/>
                  </a:solidFill>
                </a:uFill>
              </a:rPr>
              <a:t>mm</a:t>
            </a:r>
            <a:r>
              <a:rPr kumimoji="1" lang="ja-JP" altLang="en-US" dirty="0">
                <a:uFill>
                  <a:solidFill>
                    <a:srgbClr val="FF0000"/>
                  </a:solidFill>
                </a:uFill>
              </a:rPr>
              <a:t>以上</a:t>
            </a:r>
            <a:r>
              <a:rPr kumimoji="1" lang="ja-JP" altLang="en-US" dirty="0">
                <a:uFill>
                  <a:solidFill>
                    <a:schemeClr val="accent6"/>
                  </a:solidFill>
                </a:uFill>
              </a:rPr>
              <a:t>の事例を豪雨</a:t>
            </a:r>
            <a:endParaRPr kumimoji="1" lang="en-US" altLang="ja-JP" dirty="0">
              <a:uFill>
                <a:solidFill>
                  <a:schemeClr val="accent6"/>
                </a:solidFill>
              </a:uFill>
            </a:endParaRPr>
          </a:p>
        </p:txBody>
      </p:sp>
      <p:grpSp>
        <p:nvGrpSpPr>
          <p:cNvPr id="7" name="グループ化 6">
            <a:extLst>
              <a:ext uri="{FF2B5EF4-FFF2-40B4-BE49-F238E27FC236}">
                <a16:creationId xmlns:a16="http://schemas.microsoft.com/office/drawing/2014/main" id="{0ED95C51-5FD8-CC77-100B-C7E7F01A9C71}"/>
              </a:ext>
            </a:extLst>
          </p:cNvPr>
          <p:cNvGrpSpPr/>
          <p:nvPr/>
        </p:nvGrpSpPr>
        <p:grpSpPr>
          <a:xfrm>
            <a:off x="-3399" y="1273317"/>
            <a:ext cx="5319645" cy="4301208"/>
            <a:chOff x="885553" y="1973397"/>
            <a:chExt cx="7010767" cy="4813361"/>
          </a:xfrm>
        </p:grpSpPr>
        <p:graphicFrame>
          <p:nvGraphicFramePr>
            <p:cNvPr id="3" name="グラフ 2">
              <a:extLst>
                <a:ext uri="{FF2B5EF4-FFF2-40B4-BE49-F238E27FC236}">
                  <a16:creationId xmlns:a16="http://schemas.microsoft.com/office/drawing/2014/main" id="{7025E439-7A81-4C92-85BC-5DAF9AFAA804}"/>
                </a:ext>
              </a:extLst>
            </p:cNvPr>
            <p:cNvGraphicFramePr>
              <a:graphicFrameLocks/>
            </p:cNvGraphicFramePr>
            <p:nvPr>
              <p:extLst>
                <p:ext uri="{D42A27DB-BD31-4B8C-83A1-F6EECF244321}">
                  <p14:modId xmlns:p14="http://schemas.microsoft.com/office/powerpoint/2010/main" val="654786072"/>
                </p:ext>
              </p:extLst>
            </p:nvPr>
          </p:nvGraphicFramePr>
          <p:xfrm>
            <a:off x="885553" y="1973397"/>
            <a:ext cx="7010767" cy="4813361"/>
          </p:xfrm>
          <a:graphic>
            <a:graphicData uri="http://schemas.openxmlformats.org/drawingml/2006/chart">
              <c:chart xmlns:c="http://schemas.openxmlformats.org/drawingml/2006/chart" xmlns:r="http://schemas.openxmlformats.org/officeDocument/2006/relationships" r:id="rId3"/>
            </a:graphicData>
          </a:graphic>
        </p:graphicFrame>
        <p:sp>
          <p:nvSpPr>
            <p:cNvPr id="2" name="吹き出し: 線 1">
              <a:extLst>
                <a:ext uri="{FF2B5EF4-FFF2-40B4-BE49-F238E27FC236}">
                  <a16:creationId xmlns:a16="http://schemas.microsoft.com/office/drawing/2014/main" id="{0697CE56-D184-175C-D503-0FB503601998}"/>
                </a:ext>
              </a:extLst>
            </p:cNvPr>
            <p:cNvSpPr/>
            <p:nvPr/>
          </p:nvSpPr>
          <p:spPr>
            <a:xfrm>
              <a:off x="4832089" y="2450914"/>
              <a:ext cx="1512902" cy="485199"/>
            </a:xfrm>
            <a:prstGeom prst="borderCallout1">
              <a:avLst>
                <a:gd name="adj1" fmla="val 50264"/>
                <a:gd name="adj2" fmla="val 102490"/>
                <a:gd name="adj3" fmla="val 64108"/>
                <a:gd name="adj4" fmla="val 12053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令和</a:t>
              </a:r>
              <a:r>
                <a:rPr kumimoji="1" lang="en-US" altLang="ja-JP" sz="1400" b="1" dirty="0">
                  <a:solidFill>
                    <a:schemeClr val="tx1"/>
                  </a:solidFill>
                </a:rPr>
                <a:t>2</a:t>
              </a:r>
              <a:r>
                <a:rPr kumimoji="1" lang="ja-JP" altLang="en-US" sz="1400" b="1" dirty="0">
                  <a:solidFill>
                    <a:schemeClr val="tx1"/>
                  </a:solidFill>
                </a:rPr>
                <a:t>年</a:t>
              </a:r>
              <a:r>
                <a:rPr kumimoji="1" lang="en-US" altLang="ja-JP" sz="1400" b="1" dirty="0">
                  <a:solidFill>
                    <a:schemeClr val="tx1"/>
                  </a:solidFill>
                </a:rPr>
                <a:t>7</a:t>
              </a:r>
              <a:r>
                <a:rPr kumimoji="1" lang="ja-JP" altLang="en-US" sz="1400" b="1" dirty="0">
                  <a:solidFill>
                    <a:schemeClr val="tx1"/>
                  </a:solidFill>
                </a:rPr>
                <a:t>月豪雨</a:t>
              </a:r>
            </a:p>
          </p:txBody>
        </p:sp>
        <p:sp>
          <p:nvSpPr>
            <p:cNvPr id="5" name="吹き出し: 線 4">
              <a:extLst>
                <a:ext uri="{FF2B5EF4-FFF2-40B4-BE49-F238E27FC236}">
                  <a16:creationId xmlns:a16="http://schemas.microsoft.com/office/drawing/2014/main" id="{3CA0BAF5-485B-7424-21F7-9ACB121EAAD1}"/>
                </a:ext>
              </a:extLst>
            </p:cNvPr>
            <p:cNvSpPr/>
            <p:nvPr/>
          </p:nvSpPr>
          <p:spPr>
            <a:xfrm>
              <a:off x="2365916" y="3742634"/>
              <a:ext cx="1484923" cy="343310"/>
            </a:xfrm>
            <a:prstGeom prst="borderCallout1">
              <a:avLst>
                <a:gd name="adj1" fmla="val 110067"/>
                <a:gd name="adj2" fmla="val 65519"/>
                <a:gd name="adj3" fmla="val 174155"/>
                <a:gd name="adj4" fmla="val 8135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西日本豪雨</a:t>
              </a:r>
            </a:p>
          </p:txBody>
        </p:sp>
        <p:sp>
          <p:nvSpPr>
            <p:cNvPr id="6" name="吹き出し: 線 5">
              <a:extLst>
                <a:ext uri="{FF2B5EF4-FFF2-40B4-BE49-F238E27FC236}">
                  <a16:creationId xmlns:a16="http://schemas.microsoft.com/office/drawing/2014/main" id="{4AD2E0EE-6A3A-75FA-48BF-38018C6852E8}"/>
                </a:ext>
              </a:extLst>
            </p:cNvPr>
            <p:cNvSpPr/>
            <p:nvPr/>
          </p:nvSpPr>
          <p:spPr>
            <a:xfrm>
              <a:off x="4405159" y="3554105"/>
              <a:ext cx="1512903" cy="485199"/>
            </a:xfrm>
            <a:prstGeom prst="borderCallout1">
              <a:avLst>
                <a:gd name="adj1" fmla="val 84535"/>
                <a:gd name="adj2" fmla="val -2066"/>
                <a:gd name="adj3" fmla="val 125048"/>
                <a:gd name="adj4" fmla="val -20361"/>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令和</a:t>
              </a:r>
              <a:r>
                <a:rPr kumimoji="1" lang="en-US" altLang="ja-JP" sz="1400" b="1" dirty="0">
                  <a:solidFill>
                    <a:schemeClr val="tx1"/>
                  </a:solidFill>
                </a:rPr>
                <a:t>3</a:t>
              </a:r>
              <a:r>
                <a:rPr kumimoji="1" lang="ja-JP" altLang="en-US" sz="1400" b="1" dirty="0">
                  <a:solidFill>
                    <a:schemeClr val="tx1"/>
                  </a:solidFill>
                </a:rPr>
                <a:t>年</a:t>
              </a:r>
              <a:r>
                <a:rPr kumimoji="1" lang="en-US" altLang="ja-JP" sz="1400" b="1" dirty="0">
                  <a:solidFill>
                    <a:schemeClr val="tx1"/>
                  </a:solidFill>
                </a:rPr>
                <a:t>8</a:t>
              </a:r>
              <a:r>
                <a:rPr kumimoji="1" lang="ja-JP" altLang="en-US" sz="1400" b="1" dirty="0">
                  <a:solidFill>
                    <a:schemeClr val="tx1"/>
                  </a:solidFill>
                </a:rPr>
                <a:t>月豪雨</a:t>
              </a:r>
            </a:p>
          </p:txBody>
        </p:sp>
      </p:grpSp>
      <p:sp>
        <p:nvSpPr>
          <p:cNvPr id="8" name="テキスト ボックス 7">
            <a:extLst>
              <a:ext uri="{FF2B5EF4-FFF2-40B4-BE49-F238E27FC236}">
                <a16:creationId xmlns:a16="http://schemas.microsoft.com/office/drawing/2014/main" id="{92BF6657-B170-D3DD-8A38-CF1D822F038A}"/>
              </a:ext>
            </a:extLst>
          </p:cNvPr>
          <p:cNvSpPr txBox="1"/>
          <p:nvPr/>
        </p:nvSpPr>
        <p:spPr>
          <a:xfrm>
            <a:off x="6193347" y="417861"/>
            <a:ext cx="2393604" cy="1477328"/>
          </a:xfrm>
          <a:prstGeom prst="rect">
            <a:avLst/>
          </a:prstGeom>
          <a:noFill/>
        </p:spPr>
        <p:txBody>
          <a:bodyPr wrap="square" rtlCol="0">
            <a:spAutoFit/>
          </a:bodyPr>
          <a:lstStyle/>
          <a:p>
            <a:r>
              <a:rPr kumimoji="1" lang="ja-JP" altLang="en-US" dirty="0"/>
              <a:t>広域長期間降雨</a:t>
            </a:r>
            <a:endParaRPr kumimoji="1" lang="en-US" altLang="ja-JP" dirty="0"/>
          </a:p>
          <a:p>
            <a:r>
              <a:rPr kumimoji="1" lang="ja-JP" altLang="en-US" dirty="0"/>
              <a:t>全</a:t>
            </a:r>
            <a:r>
              <a:rPr kumimoji="1" lang="en-US" altLang="ja-JP" sz="2000" b="1" dirty="0"/>
              <a:t>113</a:t>
            </a:r>
            <a:r>
              <a:rPr kumimoji="1" lang="ja-JP" altLang="en-US" dirty="0"/>
              <a:t>事例　</a:t>
            </a:r>
            <a:r>
              <a:rPr kumimoji="1" lang="en-US" altLang="ja-JP" sz="2000" b="1" dirty="0"/>
              <a:t>799</a:t>
            </a:r>
            <a:r>
              <a:rPr kumimoji="1" lang="ja-JP" altLang="en-US" dirty="0"/>
              <a:t>日</a:t>
            </a:r>
            <a:endParaRPr kumimoji="1" lang="en-US" altLang="ja-JP" dirty="0"/>
          </a:p>
          <a:p>
            <a:endParaRPr kumimoji="1" lang="en-US" altLang="ja-JP" sz="400" dirty="0"/>
          </a:p>
          <a:p>
            <a:r>
              <a:rPr kumimoji="1" lang="ja-JP" altLang="en-US" sz="2400" b="1" dirty="0">
                <a:solidFill>
                  <a:schemeClr val="accent2"/>
                </a:solidFill>
              </a:rPr>
              <a:t>広域</a:t>
            </a:r>
            <a:r>
              <a:rPr kumimoji="1" lang="ja-JP" altLang="en-US" sz="2400" b="1" dirty="0">
                <a:solidFill>
                  <a:schemeClr val="accent6"/>
                </a:solidFill>
              </a:rPr>
              <a:t>長期間</a:t>
            </a:r>
            <a:r>
              <a:rPr kumimoji="1" lang="ja-JP" altLang="en-US" sz="2400" b="1" dirty="0">
                <a:solidFill>
                  <a:schemeClr val="accent1"/>
                </a:solidFill>
              </a:rPr>
              <a:t>豪雨</a:t>
            </a:r>
            <a:endParaRPr kumimoji="1" lang="en-US" altLang="ja-JP" sz="2400" b="1" dirty="0">
              <a:solidFill>
                <a:schemeClr val="accent1"/>
              </a:solidFill>
            </a:endParaRPr>
          </a:p>
          <a:p>
            <a:r>
              <a:rPr kumimoji="1" lang="ja-JP" altLang="en-US" dirty="0"/>
              <a:t>全</a:t>
            </a:r>
            <a:r>
              <a:rPr kumimoji="1" lang="en-US" altLang="ja-JP" sz="2400" b="1" dirty="0"/>
              <a:t>91</a:t>
            </a:r>
            <a:r>
              <a:rPr kumimoji="1" lang="ja-JP" altLang="en-US" dirty="0"/>
              <a:t>事例　</a:t>
            </a:r>
            <a:r>
              <a:rPr kumimoji="1" lang="en-US" altLang="ja-JP" sz="2400" b="1" dirty="0"/>
              <a:t>554</a:t>
            </a:r>
            <a:r>
              <a:rPr kumimoji="1" lang="ja-JP" altLang="en-US" dirty="0"/>
              <a:t>日</a:t>
            </a:r>
            <a:endParaRPr kumimoji="1" lang="en-US" altLang="ja-JP" dirty="0"/>
          </a:p>
        </p:txBody>
      </p:sp>
      <p:sp>
        <p:nvSpPr>
          <p:cNvPr id="9" name="テキスト ボックス 8">
            <a:extLst>
              <a:ext uri="{FF2B5EF4-FFF2-40B4-BE49-F238E27FC236}">
                <a16:creationId xmlns:a16="http://schemas.microsoft.com/office/drawing/2014/main" id="{01E0F8AE-429A-B9B8-342C-3C2E9B7B7940}"/>
              </a:ext>
            </a:extLst>
          </p:cNvPr>
          <p:cNvSpPr txBox="1"/>
          <p:nvPr/>
        </p:nvSpPr>
        <p:spPr>
          <a:xfrm>
            <a:off x="5436963" y="2051728"/>
            <a:ext cx="3770602" cy="2062103"/>
          </a:xfrm>
          <a:prstGeom prst="rect">
            <a:avLst/>
          </a:prstGeom>
          <a:noFill/>
        </p:spPr>
        <p:txBody>
          <a:bodyPr wrap="square" rtlCol="0">
            <a:spAutoFit/>
          </a:bodyPr>
          <a:lstStyle/>
          <a:p>
            <a:r>
              <a:rPr kumimoji="1" lang="en-US" altLang="ja-JP" dirty="0"/>
              <a:t>【</a:t>
            </a:r>
            <a:r>
              <a:rPr kumimoji="1" lang="ja-JP" altLang="en-US" dirty="0"/>
              <a:t>調査①</a:t>
            </a:r>
            <a:r>
              <a:rPr kumimoji="1" lang="en-US" altLang="ja-JP" dirty="0"/>
              <a:t>】</a:t>
            </a:r>
          </a:p>
          <a:p>
            <a:r>
              <a:rPr kumimoji="1" lang="ja-JP" altLang="en-US" sz="2000" dirty="0"/>
              <a:t>・豪雨をもたらした要因は？</a:t>
            </a:r>
            <a:endParaRPr kumimoji="1" lang="en-US" altLang="ja-JP" sz="1100" dirty="0"/>
          </a:p>
          <a:p>
            <a:r>
              <a:rPr kumimoji="1" lang="en-US" altLang="ja-JP" dirty="0"/>
              <a:t>【</a:t>
            </a:r>
            <a:r>
              <a:rPr kumimoji="1" lang="ja-JP" altLang="en-US" dirty="0"/>
              <a:t>解析手法</a:t>
            </a:r>
            <a:r>
              <a:rPr kumimoji="1" lang="en-US" altLang="ja-JP" dirty="0"/>
              <a:t>】</a:t>
            </a:r>
          </a:p>
          <a:p>
            <a:r>
              <a:rPr kumimoji="1" lang="ja-JP" altLang="en-US" dirty="0"/>
              <a:t>      日本時間で</a:t>
            </a:r>
            <a:r>
              <a:rPr kumimoji="1" lang="en-US" altLang="ja-JP" dirty="0"/>
              <a:t>9</a:t>
            </a:r>
            <a:r>
              <a:rPr kumimoji="1" lang="ja-JP" altLang="en-US" dirty="0"/>
              <a:t>時，</a:t>
            </a:r>
            <a:r>
              <a:rPr kumimoji="1" lang="en-US" altLang="ja-JP" dirty="0"/>
              <a:t>21</a:t>
            </a:r>
            <a:r>
              <a:rPr kumimoji="1" lang="ja-JP" altLang="en-US" dirty="0"/>
              <a:t>時の地上</a:t>
            </a:r>
            <a:endParaRPr kumimoji="1" lang="en-US" altLang="ja-JP" dirty="0"/>
          </a:p>
          <a:p>
            <a:r>
              <a:rPr kumimoji="1" lang="ja-JP" altLang="en-US" dirty="0"/>
              <a:t>　</a:t>
            </a:r>
            <a:r>
              <a:rPr kumimoji="1" lang="ja-JP" altLang="en-US" sz="1200" dirty="0"/>
              <a:t>　</a:t>
            </a:r>
            <a:r>
              <a:rPr kumimoji="1" lang="ja-JP" altLang="en-US" dirty="0"/>
              <a:t>天気図から広域長期間豪雨の</a:t>
            </a:r>
            <a:endParaRPr kumimoji="1" lang="en-US" altLang="ja-JP" dirty="0"/>
          </a:p>
          <a:p>
            <a:r>
              <a:rPr kumimoji="1" lang="ja-JP" altLang="en-US" dirty="0"/>
              <a:t>      要因を判断</a:t>
            </a:r>
            <a:endParaRPr kumimoji="1" lang="en-US" altLang="ja-JP" dirty="0"/>
          </a:p>
          <a:p>
            <a:r>
              <a:rPr kumimoji="1" lang="ja-JP" altLang="en-US" dirty="0"/>
              <a:t>　（参考：津口・加藤</a:t>
            </a:r>
            <a:r>
              <a:rPr kumimoji="1" lang="en-US" altLang="ja-JP" dirty="0"/>
              <a:t>(2014)</a:t>
            </a:r>
            <a:r>
              <a:rPr kumimoji="1" lang="ja-JP" altLang="en-US" dirty="0"/>
              <a:t>）</a:t>
            </a:r>
          </a:p>
        </p:txBody>
      </p:sp>
      <p:sp>
        <p:nvSpPr>
          <p:cNvPr id="11" name="矢印: 下 10">
            <a:extLst>
              <a:ext uri="{FF2B5EF4-FFF2-40B4-BE49-F238E27FC236}">
                <a16:creationId xmlns:a16="http://schemas.microsoft.com/office/drawing/2014/main" id="{DCB2BF37-C0AA-1E2B-75AD-BACCC8C73E4A}"/>
              </a:ext>
            </a:extLst>
          </p:cNvPr>
          <p:cNvSpPr/>
          <p:nvPr/>
        </p:nvSpPr>
        <p:spPr>
          <a:xfrm>
            <a:off x="7078424" y="1890785"/>
            <a:ext cx="487680" cy="345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343C7D5E-F08F-F06D-7EE4-DB79456741CB}"/>
              </a:ext>
            </a:extLst>
          </p:cNvPr>
          <p:cNvSpPr/>
          <p:nvPr/>
        </p:nvSpPr>
        <p:spPr>
          <a:xfrm>
            <a:off x="7086600" y="4067859"/>
            <a:ext cx="487680" cy="3454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DAC16B1A-44C1-560E-A3C3-524F25E7B4A5}"/>
              </a:ext>
            </a:extLst>
          </p:cNvPr>
          <p:cNvSpPr txBox="1"/>
          <p:nvPr/>
        </p:nvSpPr>
        <p:spPr>
          <a:xfrm>
            <a:off x="-12030" y="5359489"/>
            <a:ext cx="5448993" cy="1508105"/>
          </a:xfrm>
          <a:prstGeom prst="rect">
            <a:avLst/>
          </a:prstGeom>
          <a:noFill/>
        </p:spPr>
        <p:txBody>
          <a:bodyPr wrap="square" rtlCol="0">
            <a:spAutoFit/>
          </a:bodyPr>
          <a:lstStyle/>
          <a:p>
            <a:r>
              <a:rPr kumimoji="1" lang="ja-JP" altLang="en-US" dirty="0"/>
              <a:t>全日数：</a:t>
            </a:r>
            <a:r>
              <a:rPr kumimoji="1" lang="en-US" altLang="ja-JP" dirty="0"/>
              <a:t>554</a:t>
            </a:r>
            <a:r>
              <a:rPr kumimoji="1" lang="ja-JP" altLang="en-US" dirty="0"/>
              <a:t>日</a:t>
            </a:r>
            <a:endParaRPr kumimoji="1" lang="en-US" altLang="ja-JP" dirty="0"/>
          </a:p>
          <a:p>
            <a:r>
              <a:rPr kumimoji="1" lang="ja-JP" altLang="en-US" dirty="0"/>
              <a:t>台風・熱低：</a:t>
            </a:r>
            <a:r>
              <a:rPr kumimoji="1" lang="en-US" altLang="ja-JP" dirty="0"/>
              <a:t>77</a:t>
            </a:r>
            <a:r>
              <a:rPr kumimoji="1" lang="ja-JP" altLang="en-US" dirty="0"/>
              <a:t>日 　低気圧の発達：</a:t>
            </a:r>
            <a:r>
              <a:rPr kumimoji="1" lang="en-US" altLang="ja-JP" dirty="0"/>
              <a:t>50</a:t>
            </a:r>
            <a:r>
              <a:rPr kumimoji="1" lang="ja-JP" altLang="en-US" dirty="0"/>
              <a:t>日　</a:t>
            </a:r>
            <a:r>
              <a:rPr kumimoji="1" lang="ja-JP" altLang="en-US" sz="2000" dirty="0"/>
              <a:t>　</a:t>
            </a:r>
            <a:endParaRPr kumimoji="1" lang="en-US" altLang="ja-JP" sz="2000" dirty="0"/>
          </a:p>
          <a:p>
            <a:r>
              <a:rPr kumimoji="1" lang="ja-JP" altLang="en-US" sz="2400" b="1" dirty="0">
                <a:solidFill>
                  <a:srgbClr val="FF0000"/>
                </a:solidFill>
                <a:uFill>
                  <a:solidFill>
                    <a:schemeClr val="accent6"/>
                  </a:solidFill>
                </a:uFill>
              </a:rPr>
              <a:t>梅雨前線</a:t>
            </a:r>
            <a:r>
              <a:rPr kumimoji="1" lang="ja-JP" altLang="en-US" sz="2400" dirty="0">
                <a:uFill>
                  <a:solidFill>
                    <a:schemeClr val="accent6"/>
                  </a:solidFill>
                </a:uFill>
              </a:rPr>
              <a:t>：</a:t>
            </a:r>
            <a:r>
              <a:rPr kumimoji="1" lang="en-US" altLang="ja-JP" sz="3600" b="1" dirty="0">
                <a:uFill>
                  <a:solidFill>
                    <a:schemeClr val="accent6"/>
                  </a:solidFill>
                </a:uFill>
              </a:rPr>
              <a:t>464</a:t>
            </a:r>
            <a:r>
              <a:rPr kumimoji="1" lang="ja-JP" altLang="en-US" sz="2400" dirty="0">
                <a:uFill>
                  <a:solidFill>
                    <a:schemeClr val="accent6"/>
                  </a:solidFill>
                </a:uFill>
              </a:rPr>
              <a:t>日（全体の約</a:t>
            </a:r>
            <a:r>
              <a:rPr kumimoji="1" lang="en-US" altLang="ja-JP" sz="3200" b="1" dirty="0">
                <a:solidFill>
                  <a:srgbClr val="FF0000"/>
                </a:solidFill>
                <a:uFill>
                  <a:solidFill>
                    <a:schemeClr val="accent6"/>
                  </a:solidFill>
                </a:uFill>
              </a:rPr>
              <a:t>83</a:t>
            </a:r>
            <a:r>
              <a:rPr kumimoji="1" lang="ja-JP" altLang="en-US" sz="2400" b="1" dirty="0">
                <a:solidFill>
                  <a:srgbClr val="FF0000"/>
                </a:solidFill>
                <a:uFill>
                  <a:solidFill>
                    <a:schemeClr val="accent6"/>
                  </a:solidFill>
                </a:uFill>
              </a:rPr>
              <a:t>％</a:t>
            </a:r>
            <a:r>
              <a:rPr kumimoji="1" lang="ja-JP" altLang="en-US" sz="2400" dirty="0">
                <a:uFill>
                  <a:solidFill>
                    <a:schemeClr val="accent6"/>
                  </a:solidFill>
                </a:uFill>
              </a:rPr>
              <a:t>）</a:t>
            </a:r>
            <a:r>
              <a:rPr kumimoji="1" lang="ja-JP" altLang="en-US" sz="1400" u="heavy" dirty="0">
                <a:uFill>
                  <a:solidFill>
                    <a:schemeClr val="accent6"/>
                  </a:solidFill>
                </a:uFill>
              </a:rPr>
              <a:t>　</a:t>
            </a:r>
            <a:endParaRPr kumimoji="1" lang="en-US" altLang="ja-JP" sz="2400" u="heavy" dirty="0">
              <a:uFill>
                <a:solidFill>
                  <a:schemeClr val="accent6"/>
                </a:solidFill>
              </a:uFill>
            </a:endParaRPr>
          </a:p>
          <a:p>
            <a:r>
              <a:rPr kumimoji="1" lang="ja-JP" altLang="en-US" dirty="0"/>
              <a:t>（</a:t>
            </a:r>
            <a:r>
              <a:rPr kumimoji="1" lang="en-US" altLang="ja-JP" dirty="0"/>
              <a:t>1</a:t>
            </a:r>
            <a:r>
              <a:rPr kumimoji="1" lang="ja-JP" altLang="en-US" dirty="0"/>
              <a:t>日に豪雨の要因が</a:t>
            </a:r>
            <a:r>
              <a:rPr kumimoji="1" lang="en-US" altLang="ja-JP" dirty="0"/>
              <a:t>2</a:t>
            </a:r>
            <a:r>
              <a:rPr kumimoji="1" lang="ja-JP" altLang="en-US" dirty="0"/>
              <a:t>つ含まれる場合もあり）</a:t>
            </a:r>
            <a:endParaRPr kumimoji="1" lang="en-US" altLang="ja-JP" dirty="0"/>
          </a:p>
        </p:txBody>
      </p:sp>
      <p:sp>
        <p:nvSpPr>
          <p:cNvPr id="14" name="テキスト ボックス 13">
            <a:extLst>
              <a:ext uri="{FF2B5EF4-FFF2-40B4-BE49-F238E27FC236}">
                <a16:creationId xmlns:a16="http://schemas.microsoft.com/office/drawing/2014/main" id="{F5DEDAD2-70FA-5C15-1FB4-3AAE0C001E7F}"/>
              </a:ext>
            </a:extLst>
          </p:cNvPr>
          <p:cNvSpPr txBox="1"/>
          <p:nvPr/>
        </p:nvSpPr>
        <p:spPr>
          <a:xfrm>
            <a:off x="5136796" y="4523472"/>
            <a:ext cx="4145174" cy="2369880"/>
          </a:xfrm>
          <a:prstGeom prst="rect">
            <a:avLst/>
          </a:prstGeom>
          <a:noFill/>
        </p:spPr>
        <p:txBody>
          <a:bodyPr wrap="square" rtlCol="0">
            <a:spAutoFit/>
          </a:bodyPr>
          <a:lstStyle/>
          <a:p>
            <a:r>
              <a:rPr kumimoji="1" lang="ja-JP" altLang="en-US" dirty="0"/>
              <a:t>梅雨前線関連の広域長期間豪雨事例がほとんどを占めている</a:t>
            </a:r>
            <a:endParaRPr kumimoji="1" lang="en-US" altLang="ja-JP" dirty="0"/>
          </a:p>
          <a:p>
            <a:r>
              <a:rPr kumimoji="1" lang="ja-JP" altLang="en-US" sz="2400" b="1" dirty="0">
                <a:solidFill>
                  <a:srgbClr val="FF0000"/>
                </a:solidFill>
              </a:rPr>
              <a:t>梅雨前線が</a:t>
            </a:r>
            <a:endParaRPr kumimoji="1" lang="en-US" altLang="ja-JP" sz="2400" b="1" dirty="0">
              <a:solidFill>
                <a:srgbClr val="FF0000"/>
              </a:solidFill>
            </a:endParaRPr>
          </a:p>
          <a:p>
            <a:r>
              <a:rPr kumimoji="1" lang="en-US" altLang="ja-JP" sz="2800" b="1" dirty="0">
                <a:solidFill>
                  <a:schemeClr val="accent6"/>
                </a:solidFill>
              </a:rPr>
              <a:t>3</a:t>
            </a:r>
            <a:r>
              <a:rPr kumimoji="1" lang="ja-JP" altLang="en-US" sz="2800" b="1" dirty="0">
                <a:solidFill>
                  <a:schemeClr val="accent6"/>
                </a:solidFill>
              </a:rPr>
              <a:t>日以上持続する</a:t>
            </a:r>
            <a:endParaRPr kumimoji="1" lang="en-US" altLang="ja-JP" sz="2800" b="1" dirty="0">
              <a:solidFill>
                <a:schemeClr val="accent6"/>
              </a:solidFill>
            </a:endParaRPr>
          </a:p>
          <a:p>
            <a:r>
              <a:rPr kumimoji="1" lang="ja-JP" altLang="en-US" sz="2800" b="1" dirty="0"/>
              <a:t>広域長期間豪雨に注目</a:t>
            </a:r>
            <a:endParaRPr kumimoji="1" lang="en-US" altLang="ja-JP" sz="2800" b="1" dirty="0"/>
          </a:p>
          <a:p>
            <a:r>
              <a:rPr kumimoji="1" lang="ja-JP" altLang="en-US" sz="2400" dirty="0"/>
              <a:t>全</a:t>
            </a:r>
            <a:r>
              <a:rPr kumimoji="1" lang="en-US" altLang="ja-JP" sz="3200" b="1" dirty="0"/>
              <a:t>80</a:t>
            </a:r>
            <a:r>
              <a:rPr kumimoji="1" lang="ja-JP" altLang="en-US" sz="2000" dirty="0"/>
              <a:t>事例を調査し，特徴を探る</a:t>
            </a:r>
            <a:endParaRPr kumimoji="1" lang="en-US" altLang="ja-JP" dirty="0"/>
          </a:p>
        </p:txBody>
      </p:sp>
      <p:sp>
        <p:nvSpPr>
          <p:cNvPr id="15" name="矢印: 右 14">
            <a:extLst>
              <a:ext uri="{FF2B5EF4-FFF2-40B4-BE49-F238E27FC236}">
                <a16:creationId xmlns:a16="http://schemas.microsoft.com/office/drawing/2014/main" id="{B3DBD357-CE4C-74B2-0AC8-ED9FD31612DB}"/>
              </a:ext>
            </a:extLst>
          </p:cNvPr>
          <p:cNvSpPr/>
          <p:nvPr/>
        </p:nvSpPr>
        <p:spPr>
          <a:xfrm>
            <a:off x="5390185" y="930523"/>
            <a:ext cx="465073" cy="4616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2785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descr="屋外, 水, 飛ぶ, 鳥 が含まれている画像&#10;&#10;自動的に生成された説明">
            <a:extLst>
              <a:ext uri="{FF2B5EF4-FFF2-40B4-BE49-F238E27FC236}">
                <a16:creationId xmlns:a16="http://schemas.microsoft.com/office/drawing/2014/main" id="{05CA480E-2F86-D673-943E-0858CFC50D6E}"/>
              </a:ext>
            </a:extLst>
          </p:cNvPr>
          <p:cNvPicPr>
            <a:picLocks noChangeAspect="1"/>
          </p:cNvPicPr>
          <p:nvPr/>
        </p:nvPicPr>
        <p:blipFill rotWithShape="1">
          <a:blip r:embed="rId3">
            <a:extLst>
              <a:ext uri="{28A0092B-C50C-407E-A947-70E740481C1C}">
                <a14:useLocalDpi xmlns:a14="http://schemas.microsoft.com/office/drawing/2010/main" val="0"/>
              </a:ext>
            </a:extLst>
          </a:blip>
          <a:srcRect l="17410" t="5742" r="67930" b="60455"/>
          <a:stretch/>
        </p:blipFill>
        <p:spPr>
          <a:xfrm>
            <a:off x="0" y="1602002"/>
            <a:ext cx="3223067" cy="2365281"/>
          </a:xfrm>
          <a:prstGeom prst="rect">
            <a:avLst/>
          </a:prstGeom>
        </p:spPr>
      </p:pic>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調査②　パターン分け</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5</a:t>
            </a:fld>
            <a:r>
              <a:rPr lang="en-US" altLang="ja-JP" dirty="0"/>
              <a:t> /14</a:t>
            </a:r>
            <a:endParaRPr lang="ja-JP" altLang="en-US" dirty="0"/>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sp>
        <p:nvSpPr>
          <p:cNvPr id="11" name="テキスト ボックス 10">
            <a:extLst>
              <a:ext uri="{FF2B5EF4-FFF2-40B4-BE49-F238E27FC236}">
                <a16:creationId xmlns:a16="http://schemas.microsoft.com/office/drawing/2014/main" id="{0E7CE3DE-2B20-F6F3-6BB6-0CD1F7B041B8}"/>
              </a:ext>
            </a:extLst>
          </p:cNvPr>
          <p:cNvSpPr txBox="1"/>
          <p:nvPr/>
        </p:nvSpPr>
        <p:spPr>
          <a:xfrm>
            <a:off x="-12029" y="1284953"/>
            <a:ext cx="2273427" cy="1015663"/>
          </a:xfrm>
          <a:prstGeom prst="rect">
            <a:avLst/>
          </a:prstGeom>
          <a:solidFill>
            <a:schemeClr val="accent6">
              <a:lumMod val="20000"/>
              <a:lumOff val="80000"/>
            </a:schemeClr>
          </a:solidFill>
        </p:spPr>
        <p:txBody>
          <a:bodyPr wrap="square" rtlCol="0">
            <a:spAutoFit/>
          </a:bodyPr>
          <a:lstStyle/>
          <a:p>
            <a:r>
              <a:rPr kumimoji="1" lang="ja-JP" altLang="en-US" sz="2000" dirty="0"/>
              <a:t>①亜熱帯ジェット</a:t>
            </a:r>
            <a:endParaRPr kumimoji="1" lang="en-US" altLang="ja-JP" sz="2000" dirty="0"/>
          </a:p>
          <a:p>
            <a:r>
              <a:rPr kumimoji="1" lang="ja-JP" altLang="en-US" sz="2000" dirty="0"/>
              <a:t>　気流の蛇行</a:t>
            </a:r>
            <a:endParaRPr kumimoji="1" lang="en-US" altLang="ja-JP" sz="2000" dirty="0"/>
          </a:p>
          <a:p>
            <a:r>
              <a:rPr kumimoji="1" lang="ja-JP" altLang="en-US" sz="2000" dirty="0"/>
              <a:t>＝西谷型</a:t>
            </a:r>
          </a:p>
        </p:txBody>
      </p:sp>
      <p:sp>
        <p:nvSpPr>
          <p:cNvPr id="24" name="テキスト ボックス 23">
            <a:extLst>
              <a:ext uri="{FF2B5EF4-FFF2-40B4-BE49-F238E27FC236}">
                <a16:creationId xmlns:a16="http://schemas.microsoft.com/office/drawing/2014/main" id="{5482BCF7-096B-200F-A96A-9762FC5DB6C6}"/>
              </a:ext>
            </a:extLst>
          </p:cNvPr>
          <p:cNvSpPr txBox="1"/>
          <p:nvPr/>
        </p:nvSpPr>
        <p:spPr>
          <a:xfrm>
            <a:off x="2730143" y="441581"/>
            <a:ext cx="6413863" cy="830997"/>
          </a:xfrm>
          <a:prstGeom prst="rect">
            <a:avLst/>
          </a:prstGeom>
          <a:noFill/>
        </p:spPr>
        <p:txBody>
          <a:bodyPr wrap="square" rtlCol="0">
            <a:spAutoFit/>
          </a:bodyPr>
          <a:lstStyle/>
          <a:p>
            <a:r>
              <a:rPr kumimoji="1" lang="ja-JP" altLang="en-US" sz="2400" b="1" dirty="0">
                <a:solidFill>
                  <a:srgbClr val="FF0000"/>
                </a:solidFill>
              </a:rPr>
              <a:t>「日本周辺</a:t>
            </a:r>
            <a:r>
              <a:rPr kumimoji="1" lang="ja-JP" altLang="en-US" sz="2000" b="1" dirty="0">
                <a:solidFill>
                  <a:srgbClr val="FF0000"/>
                </a:solidFill>
              </a:rPr>
              <a:t>の</a:t>
            </a:r>
            <a:r>
              <a:rPr kumimoji="1" lang="ja-JP" altLang="en-US" sz="2400" b="1" dirty="0">
                <a:solidFill>
                  <a:srgbClr val="FF0000"/>
                </a:solidFill>
              </a:rPr>
              <a:t>偏西風蛇行</a:t>
            </a:r>
            <a:r>
              <a:rPr kumimoji="1" lang="ja-JP" altLang="en-US" sz="2000" b="1" dirty="0">
                <a:solidFill>
                  <a:srgbClr val="FF0000"/>
                </a:solidFill>
              </a:rPr>
              <a:t>による</a:t>
            </a:r>
            <a:r>
              <a:rPr kumimoji="1" lang="ja-JP" altLang="en-US" sz="2400" b="1" dirty="0">
                <a:solidFill>
                  <a:srgbClr val="FF0000"/>
                </a:solidFill>
              </a:rPr>
              <a:t>リッジ</a:t>
            </a:r>
            <a:r>
              <a:rPr kumimoji="1" lang="ja-JP" altLang="en-US" sz="2000" b="1" dirty="0">
                <a:solidFill>
                  <a:srgbClr val="FF0000"/>
                </a:solidFill>
              </a:rPr>
              <a:t>と</a:t>
            </a:r>
            <a:r>
              <a:rPr kumimoji="1" lang="ja-JP" altLang="en-US" sz="2400" b="1" dirty="0">
                <a:solidFill>
                  <a:srgbClr val="FF0000"/>
                </a:solidFill>
              </a:rPr>
              <a:t>トラフ</a:t>
            </a:r>
            <a:endParaRPr kumimoji="1" lang="en-US" altLang="ja-JP" sz="2000" b="1" dirty="0">
              <a:solidFill>
                <a:srgbClr val="FF0000"/>
              </a:solidFill>
            </a:endParaRPr>
          </a:p>
          <a:p>
            <a:r>
              <a:rPr kumimoji="1" lang="ja-JP" altLang="en-US" sz="2400" b="1" dirty="0">
                <a:solidFill>
                  <a:srgbClr val="FF0000"/>
                </a:solidFill>
              </a:rPr>
              <a:t>　</a:t>
            </a:r>
            <a:r>
              <a:rPr kumimoji="1" lang="ja-JP" altLang="en-US" sz="2000" b="1" dirty="0">
                <a:solidFill>
                  <a:srgbClr val="FF0000"/>
                </a:solidFill>
              </a:rPr>
              <a:t>の</a:t>
            </a:r>
            <a:r>
              <a:rPr kumimoji="1" lang="ja-JP" altLang="en-US" sz="2400" b="1" dirty="0">
                <a:solidFill>
                  <a:srgbClr val="FF0000"/>
                </a:solidFill>
              </a:rPr>
              <a:t>位置関係」</a:t>
            </a:r>
            <a:r>
              <a:rPr kumimoji="1" lang="ja-JP" altLang="en-US" dirty="0"/>
              <a:t>でパターン分けができそう</a:t>
            </a:r>
            <a:endParaRPr kumimoji="1" lang="en-US" altLang="ja-JP" dirty="0"/>
          </a:p>
        </p:txBody>
      </p:sp>
      <p:sp>
        <p:nvSpPr>
          <p:cNvPr id="25" name="テキスト ボックス 24">
            <a:extLst>
              <a:ext uri="{FF2B5EF4-FFF2-40B4-BE49-F238E27FC236}">
                <a16:creationId xmlns:a16="http://schemas.microsoft.com/office/drawing/2014/main" id="{7298DB08-791A-F183-F3D3-0A27D3CB8471}"/>
              </a:ext>
            </a:extLst>
          </p:cNvPr>
          <p:cNvSpPr txBox="1"/>
          <p:nvPr/>
        </p:nvSpPr>
        <p:spPr>
          <a:xfrm>
            <a:off x="-3319" y="462132"/>
            <a:ext cx="2313906" cy="707886"/>
          </a:xfrm>
          <a:prstGeom prst="rect">
            <a:avLst/>
          </a:prstGeom>
          <a:noFill/>
        </p:spPr>
        <p:txBody>
          <a:bodyPr wrap="square" rtlCol="0">
            <a:spAutoFit/>
          </a:bodyPr>
          <a:lstStyle/>
          <a:p>
            <a:r>
              <a:rPr kumimoji="1" lang="en-US" altLang="ja-JP" sz="2000" dirty="0"/>
              <a:t>1</a:t>
            </a:r>
            <a:r>
              <a:rPr kumimoji="1" lang="ja-JP" altLang="en-US" sz="2000" dirty="0"/>
              <a:t>つずつ抽出事例を見ていくと</a:t>
            </a:r>
            <a:r>
              <a:rPr kumimoji="1" lang="en-US" altLang="ja-JP" sz="2000" dirty="0"/>
              <a:t>…</a:t>
            </a:r>
            <a:endParaRPr kumimoji="1" lang="ja-JP" altLang="en-US" sz="2000" dirty="0"/>
          </a:p>
        </p:txBody>
      </p:sp>
      <p:sp>
        <p:nvSpPr>
          <p:cNvPr id="26" name="矢印: 右 25">
            <a:extLst>
              <a:ext uri="{FF2B5EF4-FFF2-40B4-BE49-F238E27FC236}">
                <a16:creationId xmlns:a16="http://schemas.microsoft.com/office/drawing/2014/main" id="{42CE6260-7670-FFBA-4DD5-91E7DC97B780}"/>
              </a:ext>
            </a:extLst>
          </p:cNvPr>
          <p:cNvSpPr/>
          <p:nvPr/>
        </p:nvSpPr>
        <p:spPr>
          <a:xfrm>
            <a:off x="2310587" y="673441"/>
            <a:ext cx="419556" cy="3257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図形 33">
            <a:extLst>
              <a:ext uri="{FF2B5EF4-FFF2-40B4-BE49-F238E27FC236}">
                <a16:creationId xmlns:a16="http://schemas.microsoft.com/office/drawing/2014/main" id="{5CE346F0-9639-CAC3-BA5A-4DBD5B59816E}"/>
              </a:ext>
            </a:extLst>
          </p:cNvPr>
          <p:cNvSpPr/>
          <p:nvPr/>
        </p:nvSpPr>
        <p:spPr>
          <a:xfrm>
            <a:off x="573668" y="2942644"/>
            <a:ext cx="1443334" cy="470163"/>
          </a:xfrm>
          <a:custGeom>
            <a:avLst/>
            <a:gdLst>
              <a:gd name="connsiteX0" fmla="*/ 0 w 1223962"/>
              <a:gd name="connsiteY0" fmla="*/ 138112 h 514391"/>
              <a:gd name="connsiteX1" fmla="*/ 16668 w 1223962"/>
              <a:gd name="connsiteY1" fmla="*/ 233362 h 514391"/>
              <a:gd name="connsiteX2" fmla="*/ 38100 w 1223962"/>
              <a:gd name="connsiteY2" fmla="*/ 280987 h 514391"/>
              <a:gd name="connsiteX3" fmla="*/ 57150 w 1223962"/>
              <a:gd name="connsiteY3" fmla="*/ 300037 h 514391"/>
              <a:gd name="connsiteX4" fmla="*/ 90487 w 1223962"/>
              <a:gd name="connsiteY4" fmla="*/ 335756 h 514391"/>
              <a:gd name="connsiteX5" fmla="*/ 130968 w 1223962"/>
              <a:gd name="connsiteY5" fmla="*/ 371475 h 514391"/>
              <a:gd name="connsiteX6" fmla="*/ 157162 w 1223962"/>
              <a:gd name="connsiteY6" fmla="*/ 390525 h 514391"/>
              <a:gd name="connsiteX7" fmla="*/ 223837 w 1223962"/>
              <a:gd name="connsiteY7" fmla="*/ 433387 h 514391"/>
              <a:gd name="connsiteX8" fmla="*/ 292893 w 1223962"/>
              <a:gd name="connsiteY8" fmla="*/ 459581 h 514391"/>
              <a:gd name="connsiteX9" fmla="*/ 369093 w 1223962"/>
              <a:gd name="connsiteY9" fmla="*/ 495300 h 514391"/>
              <a:gd name="connsiteX10" fmla="*/ 511968 w 1223962"/>
              <a:gd name="connsiteY10" fmla="*/ 514350 h 514391"/>
              <a:gd name="connsiteX11" fmla="*/ 590550 w 1223962"/>
              <a:gd name="connsiteY11" fmla="*/ 490537 h 514391"/>
              <a:gd name="connsiteX12" fmla="*/ 647700 w 1223962"/>
              <a:gd name="connsiteY12" fmla="*/ 464343 h 514391"/>
              <a:gd name="connsiteX13" fmla="*/ 700087 w 1223962"/>
              <a:gd name="connsiteY13" fmla="*/ 419100 h 514391"/>
              <a:gd name="connsiteX14" fmla="*/ 735806 w 1223962"/>
              <a:gd name="connsiteY14" fmla="*/ 385762 h 514391"/>
              <a:gd name="connsiteX15" fmla="*/ 788193 w 1223962"/>
              <a:gd name="connsiteY15" fmla="*/ 333375 h 514391"/>
              <a:gd name="connsiteX16" fmla="*/ 847725 w 1223962"/>
              <a:gd name="connsiteY16" fmla="*/ 242887 h 514391"/>
              <a:gd name="connsiteX17" fmla="*/ 892968 w 1223962"/>
              <a:gd name="connsiteY17" fmla="*/ 176212 h 514391"/>
              <a:gd name="connsiteX18" fmla="*/ 945356 w 1223962"/>
              <a:gd name="connsiteY18" fmla="*/ 104775 h 514391"/>
              <a:gd name="connsiteX19" fmla="*/ 992981 w 1223962"/>
              <a:gd name="connsiteY19" fmla="*/ 57150 h 514391"/>
              <a:gd name="connsiteX20" fmla="*/ 1066800 w 1223962"/>
              <a:gd name="connsiteY20" fmla="*/ 21431 h 514391"/>
              <a:gd name="connsiteX21" fmla="*/ 1140618 w 1223962"/>
              <a:gd name="connsiteY21" fmla="*/ 4762 h 514391"/>
              <a:gd name="connsiteX22" fmla="*/ 1200150 w 1223962"/>
              <a:gd name="connsiteY22" fmla="*/ 0 h 514391"/>
              <a:gd name="connsiteX23" fmla="*/ 1223962 w 1223962"/>
              <a:gd name="connsiteY23" fmla="*/ 4762 h 514391"/>
              <a:gd name="connsiteX0" fmla="*/ 0 w 1414462"/>
              <a:gd name="connsiteY0" fmla="*/ 0 h 531061"/>
              <a:gd name="connsiteX1" fmla="*/ 207168 w 1414462"/>
              <a:gd name="connsiteY1" fmla="*/ 250032 h 531061"/>
              <a:gd name="connsiteX2" fmla="*/ 228600 w 1414462"/>
              <a:gd name="connsiteY2" fmla="*/ 297657 h 531061"/>
              <a:gd name="connsiteX3" fmla="*/ 247650 w 1414462"/>
              <a:gd name="connsiteY3" fmla="*/ 316707 h 531061"/>
              <a:gd name="connsiteX4" fmla="*/ 280987 w 1414462"/>
              <a:gd name="connsiteY4" fmla="*/ 352426 h 531061"/>
              <a:gd name="connsiteX5" fmla="*/ 321468 w 1414462"/>
              <a:gd name="connsiteY5" fmla="*/ 388145 h 531061"/>
              <a:gd name="connsiteX6" fmla="*/ 347662 w 1414462"/>
              <a:gd name="connsiteY6" fmla="*/ 407195 h 531061"/>
              <a:gd name="connsiteX7" fmla="*/ 414337 w 1414462"/>
              <a:gd name="connsiteY7" fmla="*/ 450057 h 531061"/>
              <a:gd name="connsiteX8" fmla="*/ 483393 w 1414462"/>
              <a:gd name="connsiteY8" fmla="*/ 476251 h 531061"/>
              <a:gd name="connsiteX9" fmla="*/ 559593 w 1414462"/>
              <a:gd name="connsiteY9" fmla="*/ 511970 h 531061"/>
              <a:gd name="connsiteX10" fmla="*/ 702468 w 1414462"/>
              <a:gd name="connsiteY10" fmla="*/ 531020 h 531061"/>
              <a:gd name="connsiteX11" fmla="*/ 781050 w 1414462"/>
              <a:gd name="connsiteY11" fmla="*/ 507207 h 531061"/>
              <a:gd name="connsiteX12" fmla="*/ 838200 w 1414462"/>
              <a:gd name="connsiteY12" fmla="*/ 481013 h 531061"/>
              <a:gd name="connsiteX13" fmla="*/ 890587 w 1414462"/>
              <a:gd name="connsiteY13" fmla="*/ 435770 h 531061"/>
              <a:gd name="connsiteX14" fmla="*/ 926306 w 1414462"/>
              <a:gd name="connsiteY14" fmla="*/ 402432 h 531061"/>
              <a:gd name="connsiteX15" fmla="*/ 978693 w 1414462"/>
              <a:gd name="connsiteY15" fmla="*/ 350045 h 531061"/>
              <a:gd name="connsiteX16" fmla="*/ 1038225 w 1414462"/>
              <a:gd name="connsiteY16" fmla="*/ 259557 h 531061"/>
              <a:gd name="connsiteX17" fmla="*/ 1083468 w 1414462"/>
              <a:gd name="connsiteY17" fmla="*/ 192882 h 531061"/>
              <a:gd name="connsiteX18" fmla="*/ 1135856 w 1414462"/>
              <a:gd name="connsiteY18" fmla="*/ 121445 h 531061"/>
              <a:gd name="connsiteX19" fmla="*/ 1183481 w 1414462"/>
              <a:gd name="connsiteY19" fmla="*/ 73820 h 531061"/>
              <a:gd name="connsiteX20" fmla="*/ 1257300 w 1414462"/>
              <a:gd name="connsiteY20" fmla="*/ 38101 h 531061"/>
              <a:gd name="connsiteX21" fmla="*/ 1331118 w 1414462"/>
              <a:gd name="connsiteY21" fmla="*/ 21432 h 531061"/>
              <a:gd name="connsiteX22" fmla="*/ 1390650 w 1414462"/>
              <a:gd name="connsiteY22" fmla="*/ 16670 h 531061"/>
              <a:gd name="connsiteX23" fmla="*/ 1414462 w 1414462"/>
              <a:gd name="connsiteY23" fmla="*/ 21432 h 531061"/>
              <a:gd name="connsiteX0" fmla="*/ 0 w 1435893"/>
              <a:gd name="connsiteY0" fmla="*/ 2380 h 514391"/>
              <a:gd name="connsiteX1" fmla="*/ 228599 w 1435893"/>
              <a:gd name="connsiteY1" fmla="*/ 233362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228599 w 1435893"/>
              <a:gd name="connsiteY1" fmla="*/ 233362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228599 w 1435893"/>
              <a:gd name="connsiteY1" fmla="*/ 233362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185736 w 1435893"/>
              <a:gd name="connsiteY1" fmla="*/ 166687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185736 w 1435893"/>
              <a:gd name="connsiteY1" fmla="*/ 166687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178593 w 1435893"/>
              <a:gd name="connsiteY1" fmla="*/ 178593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178593 w 1435893"/>
              <a:gd name="connsiteY1" fmla="*/ 178593 h 514391"/>
              <a:gd name="connsiteX2" fmla="*/ 238125 w 1435893"/>
              <a:gd name="connsiteY2" fmla="*/ 273843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85"/>
              <a:gd name="connsiteX1" fmla="*/ 178593 w 1435893"/>
              <a:gd name="connsiteY1" fmla="*/ 178593 h 514385"/>
              <a:gd name="connsiteX2" fmla="*/ 238125 w 1435893"/>
              <a:gd name="connsiteY2" fmla="*/ 273843 h 514385"/>
              <a:gd name="connsiteX3" fmla="*/ 269081 w 1435893"/>
              <a:gd name="connsiteY3" fmla="*/ 300037 h 514385"/>
              <a:gd name="connsiteX4" fmla="*/ 302418 w 1435893"/>
              <a:gd name="connsiteY4" fmla="*/ 335756 h 514385"/>
              <a:gd name="connsiteX5" fmla="*/ 342899 w 1435893"/>
              <a:gd name="connsiteY5" fmla="*/ 371475 h 514385"/>
              <a:gd name="connsiteX6" fmla="*/ 369093 w 1435893"/>
              <a:gd name="connsiteY6" fmla="*/ 390525 h 514385"/>
              <a:gd name="connsiteX7" fmla="*/ 435768 w 1435893"/>
              <a:gd name="connsiteY7" fmla="*/ 433387 h 514385"/>
              <a:gd name="connsiteX8" fmla="*/ 495299 w 1435893"/>
              <a:gd name="connsiteY8" fmla="*/ 471487 h 514385"/>
              <a:gd name="connsiteX9" fmla="*/ 581024 w 1435893"/>
              <a:gd name="connsiteY9" fmla="*/ 495300 h 514385"/>
              <a:gd name="connsiteX10" fmla="*/ 723899 w 1435893"/>
              <a:gd name="connsiteY10" fmla="*/ 514350 h 514385"/>
              <a:gd name="connsiteX11" fmla="*/ 802481 w 1435893"/>
              <a:gd name="connsiteY11" fmla="*/ 490537 h 514385"/>
              <a:gd name="connsiteX12" fmla="*/ 859631 w 1435893"/>
              <a:gd name="connsiteY12" fmla="*/ 464343 h 514385"/>
              <a:gd name="connsiteX13" fmla="*/ 912018 w 1435893"/>
              <a:gd name="connsiteY13" fmla="*/ 419100 h 514385"/>
              <a:gd name="connsiteX14" fmla="*/ 947737 w 1435893"/>
              <a:gd name="connsiteY14" fmla="*/ 385762 h 514385"/>
              <a:gd name="connsiteX15" fmla="*/ 1000124 w 1435893"/>
              <a:gd name="connsiteY15" fmla="*/ 333375 h 514385"/>
              <a:gd name="connsiteX16" fmla="*/ 1059656 w 1435893"/>
              <a:gd name="connsiteY16" fmla="*/ 242887 h 514385"/>
              <a:gd name="connsiteX17" fmla="*/ 1104899 w 1435893"/>
              <a:gd name="connsiteY17" fmla="*/ 176212 h 514385"/>
              <a:gd name="connsiteX18" fmla="*/ 1157287 w 1435893"/>
              <a:gd name="connsiteY18" fmla="*/ 104775 h 514385"/>
              <a:gd name="connsiteX19" fmla="*/ 1204912 w 1435893"/>
              <a:gd name="connsiteY19" fmla="*/ 57150 h 514385"/>
              <a:gd name="connsiteX20" fmla="*/ 1278731 w 1435893"/>
              <a:gd name="connsiteY20" fmla="*/ 21431 h 514385"/>
              <a:gd name="connsiteX21" fmla="*/ 1352549 w 1435893"/>
              <a:gd name="connsiteY21" fmla="*/ 4762 h 514385"/>
              <a:gd name="connsiteX22" fmla="*/ 1412081 w 1435893"/>
              <a:gd name="connsiteY22" fmla="*/ 0 h 514385"/>
              <a:gd name="connsiteX23" fmla="*/ 1435893 w 1435893"/>
              <a:gd name="connsiteY23" fmla="*/ 4762 h 514385"/>
              <a:gd name="connsiteX0" fmla="*/ 0 w 1435893"/>
              <a:gd name="connsiteY0" fmla="*/ 2380 h 526196"/>
              <a:gd name="connsiteX1" fmla="*/ 178593 w 1435893"/>
              <a:gd name="connsiteY1" fmla="*/ 178593 h 526196"/>
              <a:gd name="connsiteX2" fmla="*/ 238125 w 1435893"/>
              <a:gd name="connsiteY2" fmla="*/ 273843 h 526196"/>
              <a:gd name="connsiteX3" fmla="*/ 269081 w 1435893"/>
              <a:gd name="connsiteY3" fmla="*/ 300037 h 526196"/>
              <a:gd name="connsiteX4" fmla="*/ 302418 w 1435893"/>
              <a:gd name="connsiteY4" fmla="*/ 335756 h 526196"/>
              <a:gd name="connsiteX5" fmla="*/ 342899 w 1435893"/>
              <a:gd name="connsiteY5" fmla="*/ 371475 h 526196"/>
              <a:gd name="connsiteX6" fmla="*/ 369093 w 1435893"/>
              <a:gd name="connsiteY6" fmla="*/ 390525 h 526196"/>
              <a:gd name="connsiteX7" fmla="*/ 435768 w 1435893"/>
              <a:gd name="connsiteY7" fmla="*/ 433387 h 526196"/>
              <a:gd name="connsiteX8" fmla="*/ 495299 w 1435893"/>
              <a:gd name="connsiteY8" fmla="*/ 471487 h 526196"/>
              <a:gd name="connsiteX9" fmla="*/ 581024 w 1435893"/>
              <a:gd name="connsiteY9" fmla="*/ 523875 h 526196"/>
              <a:gd name="connsiteX10" fmla="*/ 723899 w 1435893"/>
              <a:gd name="connsiteY10" fmla="*/ 514350 h 526196"/>
              <a:gd name="connsiteX11" fmla="*/ 802481 w 1435893"/>
              <a:gd name="connsiteY11" fmla="*/ 490537 h 526196"/>
              <a:gd name="connsiteX12" fmla="*/ 859631 w 1435893"/>
              <a:gd name="connsiteY12" fmla="*/ 464343 h 526196"/>
              <a:gd name="connsiteX13" fmla="*/ 912018 w 1435893"/>
              <a:gd name="connsiteY13" fmla="*/ 419100 h 526196"/>
              <a:gd name="connsiteX14" fmla="*/ 947737 w 1435893"/>
              <a:gd name="connsiteY14" fmla="*/ 385762 h 526196"/>
              <a:gd name="connsiteX15" fmla="*/ 1000124 w 1435893"/>
              <a:gd name="connsiteY15" fmla="*/ 333375 h 526196"/>
              <a:gd name="connsiteX16" fmla="*/ 1059656 w 1435893"/>
              <a:gd name="connsiteY16" fmla="*/ 242887 h 526196"/>
              <a:gd name="connsiteX17" fmla="*/ 1104899 w 1435893"/>
              <a:gd name="connsiteY17" fmla="*/ 176212 h 526196"/>
              <a:gd name="connsiteX18" fmla="*/ 1157287 w 1435893"/>
              <a:gd name="connsiteY18" fmla="*/ 104775 h 526196"/>
              <a:gd name="connsiteX19" fmla="*/ 1204912 w 1435893"/>
              <a:gd name="connsiteY19" fmla="*/ 57150 h 526196"/>
              <a:gd name="connsiteX20" fmla="*/ 1278731 w 1435893"/>
              <a:gd name="connsiteY20" fmla="*/ 21431 h 526196"/>
              <a:gd name="connsiteX21" fmla="*/ 1352549 w 1435893"/>
              <a:gd name="connsiteY21" fmla="*/ 4762 h 526196"/>
              <a:gd name="connsiteX22" fmla="*/ 1412081 w 1435893"/>
              <a:gd name="connsiteY22" fmla="*/ 0 h 526196"/>
              <a:gd name="connsiteX23" fmla="*/ 1435893 w 1435893"/>
              <a:gd name="connsiteY23" fmla="*/ 4762 h 526196"/>
              <a:gd name="connsiteX0" fmla="*/ 0 w 1435893"/>
              <a:gd name="connsiteY0" fmla="*/ 2380 h 527408"/>
              <a:gd name="connsiteX1" fmla="*/ 178593 w 1435893"/>
              <a:gd name="connsiteY1" fmla="*/ 178593 h 527408"/>
              <a:gd name="connsiteX2" fmla="*/ 238125 w 1435893"/>
              <a:gd name="connsiteY2" fmla="*/ 273843 h 527408"/>
              <a:gd name="connsiteX3" fmla="*/ 269081 w 1435893"/>
              <a:gd name="connsiteY3" fmla="*/ 300037 h 527408"/>
              <a:gd name="connsiteX4" fmla="*/ 302418 w 1435893"/>
              <a:gd name="connsiteY4" fmla="*/ 335756 h 527408"/>
              <a:gd name="connsiteX5" fmla="*/ 342899 w 1435893"/>
              <a:gd name="connsiteY5" fmla="*/ 371475 h 527408"/>
              <a:gd name="connsiteX6" fmla="*/ 369093 w 1435893"/>
              <a:gd name="connsiteY6" fmla="*/ 390525 h 527408"/>
              <a:gd name="connsiteX7" fmla="*/ 435768 w 1435893"/>
              <a:gd name="connsiteY7" fmla="*/ 433387 h 527408"/>
              <a:gd name="connsiteX8" fmla="*/ 495299 w 1435893"/>
              <a:gd name="connsiteY8" fmla="*/ 471487 h 527408"/>
              <a:gd name="connsiteX9" fmla="*/ 581024 w 1435893"/>
              <a:gd name="connsiteY9" fmla="*/ 523875 h 527408"/>
              <a:gd name="connsiteX10" fmla="*/ 726280 w 1435893"/>
              <a:gd name="connsiteY10" fmla="*/ 519112 h 527408"/>
              <a:gd name="connsiteX11" fmla="*/ 802481 w 1435893"/>
              <a:gd name="connsiteY11" fmla="*/ 490537 h 527408"/>
              <a:gd name="connsiteX12" fmla="*/ 859631 w 1435893"/>
              <a:gd name="connsiteY12" fmla="*/ 464343 h 527408"/>
              <a:gd name="connsiteX13" fmla="*/ 912018 w 1435893"/>
              <a:gd name="connsiteY13" fmla="*/ 419100 h 527408"/>
              <a:gd name="connsiteX14" fmla="*/ 947737 w 1435893"/>
              <a:gd name="connsiteY14" fmla="*/ 385762 h 527408"/>
              <a:gd name="connsiteX15" fmla="*/ 1000124 w 1435893"/>
              <a:gd name="connsiteY15" fmla="*/ 333375 h 527408"/>
              <a:gd name="connsiteX16" fmla="*/ 1059656 w 1435893"/>
              <a:gd name="connsiteY16" fmla="*/ 242887 h 527408"/>
              <a:gd name="connsiteX17" fmla="*/ 1104899 w 1435893"/>
              <a:gd name="connsiteY17" fmla="*/ 176212 h 527408"/>
              <a:gd name="connsiteX18" fmla="*/ 1157287 w 1435893"/>
              <a:gd name="connsiteY18" fmla="*/ 104775 h 527408"/>
              <a:gd name="connsiteX19" fmla="*/ 1204912 w 1435893"/>
              <a:gd name="connsiteY19" fmla="*/ 57150 h 527408"/>
              <a:gd name="connsiteX20" fmla="*/ 1278731 w 1435893"/>
              <a:gd name="connsiteY20" fmla="*/ 21431 h 527408"/>
              <a:gd name="connsiteX21" fmla="*/ 1352549 w 1435893"/>
              <a:gd name="connsiteY21" fmla="*/ 4762 h 527408"/>
              <a:gd name="connsiteX22" fmla="*/ 1412081 w 1435893"/>
              <a:gd name="connsiteY22" fmla="*/ 0 h 527408"/>
              <a:gd name="connsiteX23" fmla="*/ 1435893 w 1435893"/>
              <a:gd name="connsiteY23" fmla="*/ 4762 h 527408"/>
              <a:gd name="connsiteX0" fmla="*/ 0 w 1435893"/>
              <a:gd name="connsiteY0" fmla="*/ 2380 h 527326"/>
              <a:gd name="connsiteX1" fmla="*/ 178593 w 1435893"/>
              <a:gd name="connsiteY1" fmla="*/ 178593 h 527326"/>
              <a:gd name="connsiteX2" fmla="*/ 238125 w 1435893"/>
              <a:gd name="connsiteY2" fmla="*/ 273843 h 527326"/>
              <a:gd name="connsiteX3" fmla="*/ 269081 w 1435893"/>
              <a:gd name="connsiteY3" fmla="*/ 300037 h 527326"/>
              <a:gd name="connsiteX4" fmla="*/ 302418 w 1435893"/>
              <a:gd name="connsiteY4" fmla="*/ 335756 h 527326"/>
              <a:gd name="connsiteX5" fmla="*/ 342899 w 1435893"/>
              <a:gd name="connsiteY5" fmla="*/ 371475 h 527326"/>
              <a:gd name="connsiteX6" fmla="*/ 369093 w 1435893"/>
              <a:gd name="connsiteY6" fmla="*/ 390525 h 527326"/>
              <a:gd name="connsiteX7" fmla="*/ 435768 w 1435893"/>
              <a:gd name="connsiteY7" fmla="*/ 433387 h 527326"/>
              <a:gd name="connsiteX8" fmla="*/ 495299 w 1435893"/>
              <a:gd name="connsiteY8" fmla="*/ 471487 h 527326"/>
              <a:gd name="connsiteX9" fmla="*/ 581024 w 1435893"/>
              <a:gd name="connsiteY9" fmla="*/ 523875 h 527326"/>
              <a:gd name="connsiteX10" fmla="*/ 726280 w 1435893"/>
              <a:gd name="connsiteY10" fmla="*/ 519112 h 527326"/>
              <a:gd name="connsiteX11" fmla="*/ 804863 w 1435893"/>
              <a:gd name="connsiteY11" fmla="*/ 492918 h 527326"/>
              <a:gd name="connsiteX12" fmla="*/ 859631 w 1435893"/>
              <a:gd name="connsiteY12" fmla="*/ 464343 h 527326"/>
              <a:gd name="connsiteX13" fmla="*/ 912018 w 1435893"/>
              <a:gd name="connsiteY13" fmla="*/ 419100 h 527326"/>
              <a:gd name="connsiteX14" fmla="*/ 947737 w 1435893"/>
              <a:gd name="connsiteY14" fmla="*/ 385762 h 527326"/>
              <a:gd name="connsiteX15" fmla="*/ 1000124 w 1435893"/>
              <a:gd name="connsiteY15" fmla="*/ 333375 h 527326"/>
              <a:gd name="connsiteX16" fmla="*/ 1059656 w 1435893"/>
              <a:gd name="connsiteY16" fmla="*/ 242887 h 527326"/>
              <a:gd name="connsiteX17" fmla="*/ 1104899 w 1435893"/>
              <a:gd name="connsiteY17" fmla="*/ 176212 h 527326"/>
              <a:gd name="connsiteX18" fmla="*/ 1157287 w 1435893"/>
              <a:gd name="connsiteY18" fmla="*/ 104775 h 527326"/>
              <a:gd name="connsiteX19" fmla="*/ 1204912 w 1435893"/>
              <a:gd name="connsiteY19" fmla="*/ 57150 h 527326"/>
              <a:gd name="connsiteX20" fmla="*/ 1278731 w 1435893"/>
              <a:gd name="connsiteY20" fmla="*/ 21431 h 527326"/>
              <a:gd name="connsiteX21" fmla="*/ 1352549 w 1435893"/>
              <a:gd name="connsiteY21" fmla="*/ 4762 h 527326"/>
              <a:gd name="connsiteX22" fmla="*/ 1412081 w 1435893"/>
              <a:gd name="connsiteY22" fmla="*/ 0 h 527326"/>
              <a:gd name="connsiteX23" fmla="*/ 1435893 w 1435893"/>
              <a:gd name="connsiteY23" fmla="*/ 4762 h 527326"/>
              <a:gd name="connsiteX0" fmla="*/ 0 w 1435893"/>
              <a:gd name="connsiteY0" fmla="*/ 2380 h 527326"/>
              <a:gd name="connsiteX1" fmla="*/ 178593 w 1435893"/>
              <a:gd name="connsiteY1" fmla="*/ 178593 h 527326"/>
              <a:gd name="connsiteX2" fmla="*/ 245269 w 1435893"/>
              <a:gd name="connsiteY2" fmla="*/ 266699 h 527326"/>
              <a:gd name="connsiteX3" fmla="*/ 269081 w 1435893"/>
              <a:gd name="connsiteY3" fmla="*/ 300037 h 527326"/>
              <a:gd name="connsiteX4" fmla="*/ 302418 w 1435893"/>
              <a:gd name="connsiteY4" fmla="*/ 335756 h 527326"/>
              <a:gd name="connsiteX5" fmla="*/ 342899 w 1435893"/>
              <a:gd name="connsiteY5" fmla="*/ 371475 h 527326"/>
              <a:gd name="connsiteX6" fmla="*/ 369093 w 1435893"/>
              <a:gd name="connsiteY6" fmla="*/ 390525 h 527326"/>
              <a:gd name="connsiteX7" fmla="*/ 435768 w 1435893"/>
              <a:gd name="connsiteY7" fmla="*/ 433387 h 527326"/>
              <a:gd name="connsiteX8" fmla="*/ 495299 w 1435893"/>
              <a:gd name="connsiteY8" fmla="*/ 471487 h 527326"/>
              <a:gd name="connsiteX9" fmla="*/ 581024 w 1435893"/>
              <a:gd name="connsiteY9" fmla="*/ 523875 h 527326"/>
              <a:gd name="connsiteX10" fmla="*/ 726280 w 1435893"/>
              <a:gd name="connsiteY10" fmla="*/ 519112 h 527326"/>
              <a:gd name="connsiteX11" fmla="*/ 804863 w 1435893"/>
              <a:gd name="connsiteY11" fmla="*/ 492918 h 527326"/>
              <a:gd name="connsiteX12" fmla="*/ 859631 w 1435893"/>
              <a:gd name="connsiteY12" fmla="*/ 464343 h 527326"/>
              <a:gd name="connsiteX13" fmla="*/ 912018 w 1435893"/>
              <a:gd name="connsiteY13" fmla="*/ 419100 h 527326"/>
              <a:gd name="connsiteX14" fmla="*/ 947737 w 1435893"/>
              <a:gd name="connsiteY14" fmla="*/ 385762 h 527326"/>
              <a:gd name="connsiteX15" fmla="*/ 1000124 w 1435893"/>
              <a:gd name="connsiteY15" fmla="*/ 333375 h 527326"/>
              <a:gd name="connsiteX16" fmla="*/ 1059656 w 1435893"/>
              <a:gd name="connsiteY16" fmla="*/ 242887 h 527326"/>
              <a:gd name="connsiteX17" fmla="*/ 1104899 w 1435893"/>
              <a:gd name="connsiteY17" fmla="*/ 176212 h 527326"/>
              <a:gd name="connsiteX18" fmla="*/ 1157287 w 1435893"/>
              <a:gd name="connsiteY18" fmla="*/ 104775 h 527326"/>
              <a:gd name="connsiteX19" fmla="*/ 1204912 w 1435893"/>
              <a:gd name="connsiteY19" fmla="*/ 57150 h 527326"/>
              <a:gd name="connsiteX20" fmla="*/ 1278731 w 1435893"/>
              <a:gd name="connsiteY20" fmla="*/ 21431 h 527326"/>
              <a:gd name="connsiteX21" fmla="*/ 1352549 w 1435893"/>
              <a:gd name="connsiteY21" fmla="*/ 4762 h 527326"/>
              <a:gd name="connsiteX22" fmla="*/ 1412081 w 1435893"/>
              <a:gd name="connsiteY22" fmla="*/ 0 h 527326"/>
              <a:gd name="connsiteX23" fmla="*/ 1435893 w 1435893"/>
              <a:gd name="connsiteY23" fmla="*/ 4762 h 527326"/>
              <a:gd name="connsiteX0" fmla="*/ 0 w 1435893"/>
              <a:gd name="connsiteY0" fmla="*/ 2380 h 527326"/>
              <a:gd name="connsiteX1" fmla="*/ 178593 w 1435893"/>
              <a:gd name="connsiteY1" fmla="*/ 178593 h 527326"/>
              <a:gd name="connsiteX2" fmla="*/ 245269 w 1435893"/>
              <a:gd name="connsiteY2" fmla="*/ 266699 h 527326"/>
              <a:gd name="connsiteX3" fmla="*/ 276225 w 1435893"/>
              <a:gd name="connsiteY3" fmla="*/ 302419 h 527326"/>
              <a:gd name="connsiteX4" fmla="*/ 302418 w 1435893"/>
              <a:gd name="connsiteY4" fmla="*/ 335756 h 527326"/>
              <a:gd name="connsiteX5" fmla="*/ 342899 w 1435893"/>
              <a:gd name="connsiteY5" fmla="*/ 371475 h 527326"/>
              <a:gd name="connsiteX6" fmla="*/ 369093 w 1435893"/>
              <a:gd name="connsiteY6" fmla="*/ 390525 h 527326"/>
              <a:gd name="connsiteX7" fmla="*/ 435768 w 1435893"/>
              <a:gd name="connsiteY7" fmla="*/ 433387 h 527326"/>
              <a:gd name="connsiteX8" fmla="*/ 495299 w 1435893"/>
              <a:gd name="connsiteY8" fmla="*/ 471487 h 527326"/>
              <a:gd name="connsiteX9" fmla="*/ 581024 w 1435893"/>
              <a:gd name="connsiteY9" fmla="*/ 523875 h 527326"/>
              <a:gd name="connsiteX10" fmla="*/ 726280 w 1435893"/>
              <a:gd name="connsiteY10" fmla="*/ 519112 h 527326"/>
              <a:gd name="connsiteX11" fmla="*/ 804863 w 1435893"/>
              <a:gd name="connsiteY11" fmla="*/ 492918 h 527326"/>
              <a:gd name="connsiteX12" fmla="*/ 859631 w 1435893"/>
              <a:gd name="connsiteY12" fmla="*/ 464343 h 527326"/>
              <a:gd name="connsiteX13" fmla="*/ 912018 w 1435893"/>
              <a:gd name="connsiteY13" fmla="*/ 419100 h 527326"/>
              <a:gd name="connsiteX14" fmla="*/ 947737 w 1435893"/>
              <a:gd name="connsiteY14" fmla="*/ 385762 h 527326"/>
              <a:gd name="connsiteX15" fmla="*/ 1000124 w 1435893"/>
              <a:gd name="connsiteY15" fmla="*/ 333375 h 527326"/>
              <a:gd name="connsiteX16" fmla="*/ 1059656 w 1435893"/>
              <a:gd name="connsiteY16" fmla="*/ 242887 h 527326"/>
              <a:gd name="connsiteX17" fmla="*/ 1104899 w 1435893"/>
              <a:gd name="connsiteY17" fmla="*/ 176212 h 527326"/>
              <a:gd name="connsiteX18" fmla="*/ 1157287 w 1435893"/>
              <a:gd name="connsiteY18" fmla="*/ 104775 h 527326"/>
              <a:gd name="connsiteX19" fmla="*/ 1204912 w 1435893"/>
              <a:gd name="connsiteY19" fmla="*/ 57150 h 527326"/>
              <a:gd name="connsiteX20" fmla="*/ 1278731 w 1435893"/>
              <a:gd name="connsiteY20" fmla="*/ 21431 h 527326"/>
              <a:gd name="connsiteX21" fmla="*/ 1352549 w 1435893"/>
              <a:gd name="connsiteY21" fmla="*/ 4762 h 527326"/>
              <a:gd name="connsiteX22" fmla="*/ 1412081 w 1435893"/>
              <a:gd name="connsiteY22" fmla="*/ 0 h 527326"/>
              <a:gd name="connsiteX23" fmla="*/ 1435893 w 1435893"/>
              <a:gd name="connsiteY23" fmla="*/ 4762 h 527326"/>
              <a:gd name="connsiteX0" fmla="*/ 0 w 1435893"/>
              <a:gd name="connsiteY0" fmla="*/ 2380 h 527326"/>
              <a:gd name="connsiteX1" fmla="*/ 178593 w 1435893"/>
              <a:gd name="connsiteY1" fmla="*/ 178593 h 527326"/>
              <a:gd name="connsiteX2" fmla="*/ 245269 w 1435893"/>
              <a:gd name="connsiteY2" fmla="*/ 266699 h 527326"/>
              <a:gd name="connsiteX3" fmla="*/ 276225 w 1435893"/>
              <a:gd name="connsiteY3" fmla="*/ 302419 h 527326"/>
              <a:gd name="connsiteX4" fmla="*/ 302418 w 1435893"/>
              <a:gd name="connsiteY4" fmla="*/ 335756 h 527326"/>
              <a:gd name="connsiteX5" fmla="*/ 342899 w 1435893"/>
              <a:gd name="connsiteY5" fmla="*/ 371475 h 527326"/>
              <a:gd name="connsiteX6" fmla="*/ 369093 w 1435893"/>
              <a:gd name="connsiteY6" fmla="*/ 390525 h 527326"/>
              <a:gd name="connsiteX7" fmla="*/ 428624 w 1435893"/>
              <a:gd name="connsiteY7" fmla="*/ 447675 h 527326"/>
              <a:gd name="connsiteX8" fmla="*/ 495299 w 1435893"/>
              <a:gd name="connsiteY8" fmla="*/ 471487 h 527326"/>
              <a:gd name="connsiteX9" fmla="*/ 581024 w 1435893"/>
              <a:gd name="connsiteY9" fmla="*/ 523875 h 527326"/>
              <a:gd name="connsiteX10" fmla="*/ 726280 w 1435893"/>
              <a:gd name="connsiteY10" fmla="*/ 519112 h 527326"/>
              <a:gd name="connsiteX11" fmla="*/ 804863 w 1435893"/>
              <a:gd name="connsiteY11" fmla="*/ 492918 h 527326"/>
              <a:gd name="connsiteX12" fmla="*/ 859631 w 1435893"/>
              <a:gd name="connsiteY12" fmla="*/ 464343 h 527326"/>
              <a:gd name="connsiteX13" fmla="*/ 912018 w 1435893"/>
              <a:gd name="connsiteY13" fmla="*/ 419100 h 527326"/>
              <a:gd name="connsiteX14" fmla="*/ 947737 w 1435893"/>
              <a:gd name="connsiteY14" fmla="*/ 385762 h 527326"/>
              <a:gd name="connsiteX15" fmla="*/ 1000124 w 1435893"/>
              <a:gd name="connsiteY15" fmla="*/ 333375 h 527326"/>
              <a:gd name="connsiteX16" fmla="*/ 1059656 w 1435893"/>
              <a:gd name="connsiteY16" fmla="*/ 242887 h 527326"/>
              <a:gd name="connsiteX17" fmla="*/ 1104899 w 1435893"/>
              <a:gd name="connsiteY17" fmla="*/ 176212 h 527326"/>
              <a:gd name="connsiteX18" fmla="*/ 1157287 w 1435893"/>
              <a:gd name="connsiteY18" fmla="*/ 104775 h 527326"/>
              <a:gd name="connsiteX19" fmla="*/ 1204912 w 1435893"/>
              <a:gd name="connsiteY19" fmla="*/ 57150 h 527326"/>
              <a:gd name="connsiteX20" fmla="*/ 1278731 w 1435893"/>
              <a:gd name="connsiteY20" fmla="*/ 21431 h 527326"/>
              <a:gd name="connsiteX21" fmla="*/ 1352549 w 1435893"/>
              <a:gd name="connsiteY21" fmla="*/ 4762 h 527326"/>
              <a:gd name="connsiteX22" fmla="*/ 1412081 w 1435893"/>
              <a:gd name="connsiteY22" fmla="*/ 0 h 527326"/>
              <a:gd name="connsiteX23" fmla="*/ 1435893 w 1435893"/>
              <a:gd name="connsiteY23" fmla="*/ 4762 h 527326"/>
              <a:gd name="connsiteX0" fmla="*/ 0 w 1435893"/>
              <a:gd name="connsiteY0" fmla="*/ 2380 h 525921"/>
              <a:gd name="connsiteX1" fmla="*/ 178593 w 1435893"/>
              <a:gd name="connsiteY1" fmla="*/ 178593 h 525921"/>
              <a:gd name="connsiteX2" fmla="*/ 245269 w 1435893"/>
              <a:gd name="connsiteY2" fmla="*/ 266699 h 525921"/>
              <a:gd name="connsiteX3" fmla="*/ 276225 w 1435893"/>
              <a:gd name="connsiteY3" fmla="*/ 302419 h 525921"/>
              <a:gd name="connsiteX4" fmla="*/ 302418 w 1435893"/>
              <a:gd name="connsiteY4" fmla="*/ 335756 h 525921"/>
              <a:gd name="connsiteX5" fmla="*/ 342899 w 1435893"/>
              <a:gd name="connsiteY5" fmla="*/ 371475 h 525921"/>
              <a:gd name="connsiteX6" fmla="*/ 369093 w 1435893"/>
              <a:gd name="connsiteY6" fmla="*/ 390525 h 525921"/>
              <a:gd name="connsiteX7" fmla="*/ 428624 w 1435893"/>
              <a:gd name="connsiteY7" fmla="*/ 447675 h 525921"/>
              <a:gd name="connsiteX8" fmla="*/ 492918 w 1435893"/>
              <a:gd name="connsiteY8" fmla="*/ 490537 h 525921"/>
              <a:gd name="connsiteX9" fmla="*/ 581024 w 1435893"/>
              <a:gd name="connsiteY9" fmla="*/ 523875 h 525921"/>
              <a:gd name="connsiteX10" fmla="*/ 726280 w 1435893"/>
              <a:gd name="connsiteY10" fmla="*/ 519112 h 525921"/>
              <a:gd name="connsiteX11" fmla="*/ 804863 w 1435893"/>
              <a:gd name="connsiteY11" fmla="*/ 492918 h 525921"/>
              <a:gd name="connsiteX12" fmla="*/ 859631 w 1435893"/>
              <a:gd name="connsiteY12" fmla="*/ 464343 h 525921"/>
              <a:gd name="connsiteX13" fmla="*/ 912018 w 1435893"/>
              <a:gd name="connsiteY13" fmla="*/ 419100 h 525921"/>
              <a:gd name="connsiteX14" fmla="*/ 947737 w 1435893"/>
              <a:gd name="connsiteY14" fmla="*/ 385762 h 525921"/>
              <a:gd name="connsiteX15" fmla="*/ 1000124 w 1435893"/>
              <a:gd name="connsiteY15" fmla="*/ 333375 h 525921"/>
              <a:gd name="connsiteX16" fmla="*/ 1059656 w 1435893"/>
              <a:gd name="connsiteY16" fmla="*/ 242887 h 525921"/>
              <a:gd name="connsiteX17" fmla="*/ 1104899 w 1435893"/>
              <a:gd name="connsiteY17" fmla="*/ 176212 h 525921"/>
              <a:gd name="connsiteX18" fmla="*/ 1157287 w 1435893"/>
              <a:gd name="connsiteY18" fmla="*/ 104775 h 525921"/>
              <a:gd name="connsiteX19" fmla="*/ 1204912 w 1435893"/>
              <a:gd name="connsiteY19" fmla="*/ 57150 h 525921"/>
              <a:gd name="connsiteX20" fmla="*/ 1278731 w 1435893"/>
              <a:gd name="connsiteY20" fmla="*/ 21431 h 525921"/>
              <a:gd name="connsiteX21" fmla="*/ 1352549 w 1435893"/>
              <a:gd name="connsiteY21" fmla="*/ 4762 h 525921"/>
              <a:gd name="connsiteX22" fmla="*/ 1412081 w 1435893"/>
              <a:gd name="connsiteY22" fmla="*/ 0 h 525921"/>
              <a:gd name="connsiteX23" fmla="*/ 1435893 w 1435893"/>
              <a:gd name="connsiteY23" fmla="*/ 4762 h 525921"/>
              <a:gd name="connsiteX0" fmla="*/ 0 w 1435893"/>
              <a:gd name="connsiteY0" fmla="*/ 2380 h 525571"/>
              <a:gd name="connsiteX1" fmla="*/ 178593 w 1435893"/>
              <a:gd name="connsiteY1" fmla="*/ 178593 h 525571"/>
              <a:gd name="connsiteX2" fmla="*/ 245269 w 1435893"/>
              <a:gd name="connsiteY2" fmla="*/ 266699 h 525571"/>
              <a:gd name="connsiteX3" fmla="*/ 276225 w 1435893"/>
              <a:gd name="connsiteY3" fmla="*/ 302419 h 525571"/>
              <a:gd name="connsiteX4" fmla="*/ 302418 w 1435893"/>
              <a:gd name="connsiteY4" fmla="*/ 335756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45269 w 1435893"/>
              <a:gd name="connsiteY2" fmla="*/ 266699 h 525571"/>
              <a:gd name="connsiteX3" fmla="*/ 276225 w 1435893"/>
              <a:gd name="connsiteY3" fmla="*/ 302419 h 525571"/>
              <a:gd name="connsiteX4" fmla="*/ 302418 w 1435893"/>
              <a:gd name="connsiteY4" fmla="*/ 335756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33363 w 1435893"/>
              <a:gd name="connsiteY2" fmla="*/ 283368 h 525571"/>
              <a:gd name="connsiteX3" fmla="*/ 276225 w 1435893"/>
              <a:gd name="connsiteY3" fmla="*/ 302419 h 525571"/>
              <a:gd name="connsiteX4" fmla="*/ 302418 w 1435893"/>
              <a:gd name="connsiteY4" fmla="*/ 335756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33363 w 1435893"/>
              <a:gd name="connsiteY2" fmla="*/ 283368 h 525571"/>
              <a:gd name="connsiteX3" fmla="*/ 276225 w 1435893"/>
              <a:gd name="connsiteY3" fmla="*/ 311944 h 525571"/>
              <a:gd name="connsiteX4" fmla="*/ 302418 w 1435893"/>
              <a:gd name="connsiteY4" fmla="*/ 335756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33363 w 1435893"/>
              <a:gd name="connsiteY2" fmla="*/ 283368 h 525571"/>
              <a:gd name="connsiteX3" fmla="*/ 276225 w 1435893"/>
              <a:gd name="connsiteY3" fmla="*/ 311944 h 525571"/>
              <a:gd name="connsiteX4" fmla="*/ 321468 w 1435893"/>
              <a:gd name="connsiteY4" fmla="*/ 350043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19076 w 1435893"/>
              <a:gd name="connsiteY2" fmla="*/ 257174 h 525571"/>
              <a:gd name="connsiteX3" fmla="*/ 276225 w 1435893"/>
              <a:gd name="connsiteY3" fmla="*/ 311944 h 525571"/>
              <a:gd name="connsiteX4" fmla="*/ 321468 w 1435893"/>
              <a:gd name="connsiteY4" fmla="*/ 350043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21468 w 1435893"/>
              <a:gd name="connsiteY4" fmla="*/ 350043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21468 w 1435893"/>
              <a:gd name="connsiteY4" fmla="*/ 350043 h 525571"/>
              <a:gd name="connsiteX5" fmla="*/ 342899 w 1435893"/>
              <a:gd name="connsiteY5" fmla="*/ 371475 h 525571"/>
              <a:gd name="connsiteX6" fmla="*/ 380999 w 1435893"/>
              <a:gd name="connsiteY6" fmla="*/ 407193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21468 w 1435893"/>
              <a:gd name="connsiteY4" fmla="*/ 350043 h 525571"/>
              <a:gd name="connsiteX5" fmla="*/ 345280 w 1435893"/>
              <a:gd name="connsiteY5" fmla="*/ 381000 h 525571"/>
              <a:gd name="connsiteX6" fmla="*/ 380999 w 1435893"/>
              <a:gd name="connsiteY6" fmla="*/ 407193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09562 w 1435893"/>
              <a:gd name="connsiteY4" fmla="*/ 359568 h 525571"/>
              <a:gd name="connsiteX5" fmla="*/ 345280 w 1435893"/>
              <a:gd name="connsiteY5" fmla="*/ 381000 h 525571"/>
              <a:gd name="connsiteX6" fmla="*/ 380999 w 1435893"/>
              <a:gd name="connsiteY6" fmla="*/ 407193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09562 w 1435893"/>
              <a:gd name="connsiteY4" fmla="*/ 359568 h 525571"/>
              <a:gd name="connsiteX5" fmla="*/ 352424 w 1435893"/>
              <a:gd name="connsiteY5" fmla="*/ 397668 h 525571"/>
              <a:gd name="connsiteX6" fmla="*/ 380999 w 1435893"/>
              <a:gd name="connsiteY6" fmla="*/ 407193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09562 w 1435893"/>
              <a:gd name="connsiteY4" fmla="*/ 359568 h 525571"/>
              <a:gd name="connsiteX5" fmla="*/ 352424 w 1435893"/>
              <a:gd name="connsiteY5" fmla="*/ 397668 h 525571"/>
              <a:gd name="connsiteX6" fmla="*/ 397668 w 1435893"/>
              <a:gd name="connsiteY6" fmla="*/ 433387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09562 w 1435893"/>
              <a:gd name="connsiteY4" fmla="*/ 359568 h 525571"/>
              <a:gd name="connsiteX5" fmla="*/ 352424 w 1435893"/>
              <a:gd name="connsiteY5" fmla="*/ 397668 h 525571"/>
              <a:gd name="connsiteX6" fmla="*/ 397668 w 1435893"/>
              <a:gd name="connsiteY6" fmla="*/ 433387 h 525571"/>
              <a:gd name="connsiteX7" fmla="*/ 435768 w 1435893"/>
              <a:gd name="connsiteY7" fmla="*/ 471488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4358"/>
              <a:gd name="connsiteX1" fmla="*/ 178593 w 1435893"/>
              <a:gd name="connsiteY1" fmla="*/ 178593 h 524358"/>
              <a:gd name="connsiteX2" fmla="*/ 226220 w 1435893"/>
              <a:gd name="connsiteY2" fmla="*/ 24764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35768 w 1435893"/>
              <a:gd name="connsiteY7" fmla="*/ 471488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8593 w 1435893"/>
              <a:gd name="connsiteY1" fmla="*/ 178593 h 524358"/>
              <a:gd name="connsiteX2" fmla="*/ 226220 w 1435893"/>
              <a:gd name="connsiteY2" fmla="*/ 24764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8593 w 1435893"/>
              <a:gd name="connsiteY1" fmla="*/ 178593 h 524358"/>
              <a:gd name="connsiteX2" fmla="*/ 226220 w 1435893"/>
              <a:gd name="connsiteY2" fmla="*/ 24764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8593 w 1435893"/>
              <a:gd name="connsiteY1" fmla="*/ 178593 h 524358"/>
              <a:gd name="connsiteX2" fmla="*/ 226220 w 1435893"/>
              <a:gd name="connsiteY2" fmla="*/ 24764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8593 w 1435893"/>
              <a:gd name="connsiteY1" fmla="*/ 178593 h 524358"/>
              <a:gd name="connsiteX2" fmla="*/ 214314 w 1435893"/>
              <a:gd name="connsiteY2" fmla="*/ 26669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14314 w 1435893"/>
              <a:gd name="connsiteY2" fmla="*/ 26669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14314 w 1435893"/>
              <a:gd name="connsiteY2" fmla="*/ 26669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14314 w 1435893"/>
              <a:gd name="connsiteY2" fmla="*/ 26669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3831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6527"/>
              <a:gd name="connsiteX1" fmla="*/ 173831 w 1435893"/>
              <a:gd name="connsiteY1" fmla="*/ 166687 h 526527"/>
              <a:gd name="connsiteX2" fmla="*/ 223839 w 1435893"/>
              <a:gd name="connsiteY2" fmla="*/ 264317 h 526527"/>
              <a:gd name="connsiteX3" fmla="*/ 276225 w 1435893"/>
              <a:gd name="connsiteY3" fmla="*/ 311944 h 526527"/>
              <a:gd name="connsiteX4" fmla="*/ 309562 w 1435893"/>
              <a:gd name="connsiteY4" fmla="*/ 359568 h 526527"/>
              <a:gd name="connsiteX5" fmla="*/ 352424 w 1435893"/>
              <a:gd name="connsiteY5" fmla="*/ 397668 h 526527"/>
              <a:gd name="connsiteX6" fmla="*/ 397668 w 1435893"/>
              <a:gd name="connsiteY6" fmla="*/ 433387 h 526527"/>
              <a:gd name="connsiteX7" fmla="*/ 452437 w 1435893"/>
              <a:gd name="connsiteY7" fmla="*/ 473869 h 526527"/>
              <a:gd name="connsiteX8" fmla="*/ 500062 w 1435893"/>
              <a:gd name="connsiteY8" fmla="*/ 511969 h 526527"/>
              <a:gd name="connsiteX9" fmla="*/ 623887 w 1435893"/>
              <a:gd name="connsiteY9" fmla="*/ 526256 h 526527"/>
              <a:gd name="connsiteX10" fmla="*/ 726280 w 1435893"/>
              <a:gd name="connsiteY10" fmla="*/ 519112 h 526527"/>
              <a:gd name="connsiteX11" fmla="*/ 804863 w 1435893"/>
              <a:gd name="connsiteY11" fmla="*/ 492918 h 526527"/>
              <a:gd name="connsiteX12" fmla="*/ 859631 w 1435893"/>
              <a:gd name="connsiteY12" fmla="*/ 464343 h 526527"/>
              <a:gd name="connsiteX13" fmla="*/ 912018 w 1435893"/>
              <a:gd name="connsiteY13" fmla="*/ 419100 h 526527"/>
              <a:gd name="connsiteX14" fmla="*/ 947737 w 1435893"/>
              <a:gd name="connsiteY14" fmla="*/ 385762 h 526527"/>
              <a:gd name="connsiteX15" fmla="*/ 1000124 w 1435893"/>
              <a:gd name="connsiteY15" fmla="*/ 333375 h 526527"/>
              <a:gd name="connsiteX16" fmla="*/ 1059656 w 1435893"/>
              <a:gd name="connsiteY16" fmla="*/ 242887 h 526527"/>
              <a:gd name="connsiteX17" fmla="*/ 1104899 w 1435893"/>
              <a:gd name="connsiteY17" fmla="*/ 176212 h 526527"/>
              <a:gd name="connsiteX18" fmla="*/ 1157287 w 1435893"/>
              <a:gd name="connsiteY18" fmla="*/ 104775 h 526527"/>
              <a:gd name="connsiteX19" fmla="*/ 1204912 w 1435893"/>
              <a:gd name="connsiteY19" fmla="*/ 57150 h 526527"/>
              <a:gd name="connsiteX20" fmla="*/ 1278731 w 1435893"/>
              <a:gd name="connsiteY20" fmla="*/ 21431 h 526527"/>
              <a:gd name="connsiteX21" fmla="*/ 1352549 w 1435893"/>
              <a:gd name="connsiteY21" fmla="*/ 4762 h 526527"/>
              <a:gd name="connsiteX22" fmla="*/ 1412081 w 1435893"/>
              <a:gd name="connsiteY22" fmla="*/ 0 h 526527"/>
              <a:gd name="connsiteX23" fmla="*/ 1435893 w 1435893"/>
              <a:gd name="connsiteY23" fmla="*/ 4762 h 526527"/>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9568 h 526304"/>
              <a:gd name="connsiteX5" fmla="*/ 352424 w 1435893"/>
              <a:gd name="connsiteY5" fmla="*/ 397668 h 526304"/>
              <a:gd name="connsiteX6" fmla="*/ 397668 w 1435893"/>
              <a:gd name="connsiteY6" fmla="*/ 433387 h 526304"/>
              <a:gd name="connsiteX7" fmla="*/ 452437 w 1435893"/>
              <a:gd name="connsiteY7" fmla="*/ 473869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625"/>
              <a:gd name="connsiteX1" fmla="*/ 173831 w 1435893"/>
              <a:gd name="connsiteY1" fmla="*/ 166687 h 526625"/>
              <a:gd name="connsiteX2" fmla="*/ 223839 w 1435893"/>
              <a:gd name="connsiteY2" fmla="*/ 264317 h 526625"/>
              <a:gd name="connsiteX3" fmla="*/ 276225 w 1435893"/>
              <a:gd name="connsiteY3" fmla="*/ 311944 h 526625"/>
              <a:gd name="connsiteX4" fmla="*/ 309562 w 1435893"/>
              <a:gd name="connsiteY4" fmla="*/ 359568 h 526625"/>
              <a:gd name="connsiteX5" fmla="*/ 352424 w 1435893"/>
              <a:gd name="connsiteY5" fmla="*/ 397668 h 526625"/>
              <a:gd name="connsiteX6" fmla="*/ 397668 w 1435893"/>
              <a:gd name="connsiteY6" fmla="*/ 433387 h 526625"/>
              <a:gd name="connsiteX7" fmla="*/ 452437 w 1435893"/>
              <a:gd name="connsiteY7" fmla="*/ 473869 h 526625"/>
              <a:gd name="connsiteX8" fmla="*/ 516731 w 1435893"/>
              <a:gd name="connsiteY8" fmla="*/ 516731 h 526625"/>
              <a:gd name="connsiteX9" fmla="*/ 623887 w 1435893"/>
              <a:gd name="connsiteY9" fmla="*/ 526256 h 526625"/>
              <a:gd name="connsiteX10" fmla="*/ 726280 w 1435893"/>
              <a:gd name="connsiteY10" fmla="*/ 519112 h 526625"/>
              <a:gd name="connsiteX11" fmla="*/ 804863 w 1435893"/>
              <a:gd name="connsiteY11" fmla="*/ 492918 h 526625"/>
              <a:gd name="connsiteX12" fmla="*/ 859631 w 1435893"/>
              <a:gd name="connsiteY12" fmla="*/ 464343 h 526625"/>
              <a:gd name="connsiteX13" fmla="*/ 912018 w 1435893"/>
              <a:gd name="connsiteY13" fmla="*/ 419100 h 526625"/>
              <a:gd name="connsiteX14" fmla="*/ 947737 w 1435893"/>
              <a:gd name="connsiteY14" fmla="*/ 385762 h 526625"/>
              <a:gd name="connsiteX15" fmla="*/ 1000124 w 1435893"/>
              <a:gd name="connsiteY15" fmla="*/ 333375 h 526625"/>
              <a:gd name="connsiteX16" fmla="*/ 1059656 w 1435893"/>
              <a:gd name="connsiteY16" fmla="*/ 242887 h 526625"/>
              <a:gd name="connsiteX17" fmla="*/ 1104899 w 1435893"/>
              <a:gd name="connsiteY17" fmla="*/ 176212 h 526625"/>
              <a:gd name="connsiteX18" fmla="*/ 1157287 w 1435893"/>
              <a:gd name="connsiteY18" fmla="*/ 104775 h 526625"/>
              <a:gd name="connsiteX19" fmla="*/ 1204912 w 1435893"/>
              <a:gd name="connsiteY19" fmla="*/ 57150 h 526625"/>
              <a:gd name="connsiteX20" fmla="*/ 1278731 w 1435893"/>
              <a:gd name="connsiteY20" fmla="*/ 21431 h 526625"/>
              <a:gd name="connsiteX21" fmla="*/ 1352549 w 1435893"/>
              <a:gd name="connsiteY21" fmla="*/ 4762 h 526625"/>
              <a:gd name="connsiteX22" fmla="*/ 1412081 w 1435893"/>
              <a:gd name="connsiteY22" fmla="*/ 0 h 526625"/>
              <a:gd name="connsiteX23" fmla="*/ 1435893 w 1435893"/>
              <a:gd name="connsiteY23" fmla="*/ 4762 h 526625"/>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9568 h 526304"/>
              <a:gd name="connsiteX5" fmla="*/ 352424 w 1435893"/>
              <a:gd name="connsiteY5" fmla="*/ 397668 h 526304"/>
              <a:gd name="connsiteX6" fmla="*/ 397668 w 1435893"/>
              <a:gd name="connsiteY6" fmla="*/ 433387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9568 h 526304"/>
              <a:gd name="connsiteX5" fmla="*/ 352424 w 1435893"/>
              <a:gd name="connsiteY5" fmla="*/ 397668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9568 h 526304"/>
              <a:gd name="connsiteX5" fmla="*/ 347662 w 1435893"/>
              <a:gd name="connsiteY5" fmla="*/ 404812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7187 h 526304"/>
              <a:gd name="connsiteX5" fmla="*/ 347662 w 1435893"/>
              <a:gd name="connsiteY5" fmla="*/ 404812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9562 w 1435893"/>
              <a:gd name="connsiteY4" fmla="*/ 357187 h 526304"/>
              <a:gd name="connsiteX5" fmla="*/ 347662 w 1435893"/>
              <a:gd name="connsiteY5" fmla="*/ 404812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4799 w 1435893"/>
              <a:gd name="connsiteY4" fmla="*/ 369093 h 526304"/>
              <a:gd name="connsiteX5" fmla="*/ 347662 w 1435893"/>
              <a:gd name="connsiteY5" fmla="*/ 404812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66068 w 1435893"/>
              <a:gd name="connsiteY1" fmla="*/ 145256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66068 w 1435893"/>
              <a:gd name="connsiteY1" fmla="*/ 145256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66068 w 1435893"/>
              <a:gd name="connsiteY1" fmla="*/ 145256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66068 w 1435893"/>
              <a:gd name="connsiteY1" fmla="*/ 145256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02393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02393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02393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23824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23824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59182"/>
              <a:gd name="connsiteY0" fmla="*/ 7143 h 526304"/>
              <a:gd name="connsiteX1" fmla="*/ 179007 w 1459182"/>
              <a:gd name="connsiteY1" fmla="*/ 123824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79007 w 1459182"/>
              <a:gd name="connsiteY1" fmla="*/ 123824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9182" h="526304">
                <a:moveTo>
                  <a:pt x="0" y="7143"/>
                </a:moveTo>
                <a:cubicBezTo>
                  <a:pt x="186340" y="45243"/>
                  <a:pt x="179221" y="104774"/>
                  <a:pt x="199709" y="154780"/>
                </a:cubicBezTo>
                <a:cubicBezTo>
                  <a:pt x="220197" y="204786"/>
                  <a:pt x="231685" y="236139"/>
                  <a:pt x="247128" y="264317"/>
                </a:cubicBezTo>
                <a:cubicBezTo>
                  <a:pt x="262572" y="292495"/>
                  <a:pt x="278877" y="306387"/>
                  <a:pt x="292370" y="323850"/>
                </a:cubicBezTo>
                <a:cubicBezTo>
                  <a:pt x="305863" y="341313"/>
                  <a:pt x="315785" y="355203"/>
                  <a:pt x="328088" y="369093"/>
                </a:cubicBezTo>
                <a:cubicBezTo>
                  <a:pt x="340391" y="382983"/>
                  <a:pt x="351902" y="394096"/>
                  <a:pt x="366189" y="407193"/>
                </a:cubicBezTo>
                <a:cubicBezTo>
                  <a:pt x="380477" y="420290"/>
                  <a:pt x="396350" y="434578"/>
                  <a:pt x="413813" y="447675"/>
                </a:cubicBezTo>
                <a:cubicBezTo>
                  <a:pt x="431276" y="460772"/>
                  <a:pt x="449929" y="474266"/>
                  <a:pt x="470964" y="485775"/>
                </a:cubicBezTo>
                <a:cubicBezTo>
                  <a:pt x="491999" y="497284"/>
                  <a:pt x="510651" y="509984"/>
                  <a:pt x="540020" y="516731"/>
                </a:cubicBezTo>
                <a:cubicBezTo>
                  <a:pt x="569389" y="523478"/>
                  <a:pt x="612251" y="525859"/>
                  <a:pt x="647176" y="526256"/>
                </a:cubicBezTo>
                <a:cubicBezTo>
                  <a:pt x="682101" y="526653"/>
                  <a:pt x="719406" y="524668"/>
                  <a:pt x="749569" y="519112"/>
                </a:cubicBezTo>
                <a:cubicBezTo>
                  <a:pt x="779732" y="513556"/>
                  <a:pt x="805927" y="502046"/>
                  <a:pt x="828152" y="492918"/>
                </a:cubicBezTo>
                <a:cubicBezTo>
                  <a:pt x="850377" y="483790"/>
                  <a:pt x="865061" y="476646"/>
                  <a:pt x="882920" y="464343"/>
                </a:cubicBezTo>
                <a:cubicBezTo>
                  <a:pt x="900779" y="452040"/>
                  <a:pt x="920623" y="432197"/>
                  <a:pt x="935307" y="419100"/>
                </a:cubicBezTo>
                <a:cubicBezTo>
                  <a:pt x="949991" y="406003"/>
                  <a:pt x="956342" y="400050"/>
                  <a:pt x="971026" y="385762"/>
                </a:cubicBezTo>
                <a:cubicBezTo>
                  <a:pt x="985710" y="371475"/>
                  <a:pt x="1004760" y="357188"/>
                  <a:pt x="1023413" y="333375"/>
                </a:cubicBezTo>
                <a:cubicBezTo>
                  <a:pt x="1042066" y="309563"/>
                  <a:pt x="1065483" y="269081"/>
                  <a:pt x="1082945" y="242887"/>
                </a:cubicBezTo>
                <a:cubicBezTo>
                  <a:pt x="1100407" y="216693"/>
                  <a:pt x="1111916" y="199231"/>
                  <a:pt x="1128188" y="176212"/>
                </a:cubicBezTo>
                <a:cubicBezTo>
                  <a:pt x="1144460" y="153193"/>
                  <a:pt x="1163907" y="124619"/>
                  <a:pt x="1180576" y="104775"/>
                </a:cubicBezTo>
                <a:cubicBezTo>
                  <a:pt x="1197245" y="84931"/>
                  <a:pt x="1207960" y="71041"/>
                  <a:pt x="1228201" y="57150"/>
                </a:cubicBezTo>
                <a:cubicBezTo>
                  <a:pt x="1248442" y="43259"/>
                  <a:pt x="1277414" y="30162"/>
                  <a:pt x="1302020" y="21431"/>
                </a:cubicBezTo>
                <a:cubicBezTo>
                  <a:pt x="1326626" y="12700"/>
                  <a:pt x="1353613" y="8334"/>
                  <a:pt x="1375838" y="4762"/>
                </a:cubicBezTo>
                <a:cubicBezTo>
                  <a:pt x="1398063" y="1190"/>
                  <a:pt x="1421479" y="0"/>
                  <a:pt x="1435370" y="0"/>
                </a:cubicBezTo>
                <a:cubicBezTo>
                  <a:pt x="1449261" y="0"/>
                  <a:pt x="1454221" y="2381"/>
                  <a:pt x="1459182" y="4762"/>
                </a:cubicBez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次の値と等しい 37">
            <a:extLst>
              <a:ext uri="{FF2B5EF4-FFF2-40B4-BE49-F238E27FC236}">
                <a16:creationId xmlns:a16="http://schemas.microsoft.com/office/drawing/2014/main" id="{EBB1B0E3-E2F5-3DF7-19DC-042230F8146E}"/>
              </a:ext>
            </a:extLst>
          </p:cNvPr>
          <p:cNvSpPr/>
          <p:nvPr/>
        </p:nvSpPr>
        <p:spPr>
          <a:xfrm rot="16200000">
            <a:off x="926797" y="3109156"/>
            <a:ext cx="679601" cy="523220"/>
          </a:xfrm>
          <a:prstGeom prst="mathEqual">
            <a:avLst>
              <a:gd name="adj1" fmla="val 7450"/>
              <a:gd name="adj2" fmla="val 1176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4" name="図 13" descr="屋外, 水, 飛ぶ, 鳥 が含まれている画像&#10;&#10;自動的に生成された説明">
            <a:extLst>
              <a:ext uri="{FF2B5EF4-FFF2-40B4-BE49-F238E27FC236}">
                <a16:creationId xmlns:a16="http://schemas.microsoft.com/office/drawing/2014/main" id="{A4E0745A-3B0D-FCC8-640F-5A023375F331}"/>
              </a:ext>
            </a:extLst>
          </p:cNvPr>
          <p:cNvPicPr>
            <a:picLocks noChangeAspect="1"/>
          </p:cNvPicPr>
          <p:nvPr/>
        </p:nvPicPr>
        <p:blipFill rotWithShape="1">
          <a:blip r:embed="rId3">
            <a:extLst>
              <a:ext uri="{28A0092B-C50C-407E-A947-70E740481C1C}">
                <a14:useLocalDpi xmlns:a14="http://schemas.microsoft.com/office/drawing/2010/main" val="0"/>
              </a:ext>
            </a:extLst>
          </a:blip>
          <a:srcRect l="17410" t="5742" r="67930" b="60455"/>
          <a:stretch/>
        </p:blipFill>
        <p:spPr>
          <a:xfrm>
            <a:off x="-3319" y="4483065"/>
            <a:ext cx="3120988" cy="2357515"/>
          </a:xfrm>
          <a:prstGeom prst="rect">
            <a:avLst/>
          </a:prstGeom>
        </p:spPr>
      </p:pic>
      <p:sp>
        <p:nvSpPr>
          <p:cNvPr id="36" name="フリーフォーム: 図形 35">
            <a:extLst>
              <a:ext uri="{FF2B5EF4-FFF2-40B4-BE49-F238E27FC236}">
                <a16:creationId xmlns:a16="http://schemas.microsoft.com/office/drawing/2014/main" id="{54995B8C-714A-A348-BB6F-AA024404B62D}"/>
              </a:ext>
            </a:extLst>
          </p:cNvPr>
          <p:cNvSpPr/>
          <p:nvPr/>
        </p:nvSpPr>
        <p:spPr>
          <a:xfrm>
            <a:off x="702954" y="5768186"/>
            <a:ext cx="1235948" cy="386509"/>
          </a:xfrm>
          <a:custGeom>
            <a:avLst/>
            <a:gdLst>
              <a:gd name="connsiteX0" fmla="*/ 0 w 1223962"/>
              <a:gd name="connsiteY0" fmla="*/ 138112 h 514391"/>
              <a:gd name="connsiteX1" fmla="*/ 16668 w 1223962"/>
              <a:gd name="connsiteY1" fmla="*/ 233362 h 514391"/>
              <a:gd name="connsiteX2" fmla="*/ 38100 w 1223962"/>
              <a:gd name="connsiteY2" fmla="*/ 280987 h 514391"/>
              <a:gd name="connsiteX3" fmla="*/ 57150 w 1223962"/>
              <a:gd name="connsiteY3" fmla="*/ 300037 h 514391"/>
              <a:gd name="connsiteX4" fmla="*/ 90487 w 1223962"/>
              <a:gd name="connsiteY4" fmla="*/ 335756 h 514391"/>
              <a:gd name="connsiteX5" fmla="*/ 130968 w 1223962"/>
              <a:gd name="connsiteY5" fmla="*/ 371475 h 514391"/>
              <a:gd name="connsiteX6" fmla="*/ 157162 w 1223962"/>
              <a:gd name="connsiteY6" fmla="*/ 390525 h 514391"/>
              <a:gd name="connsiteX7" fmla="*/ 223837 w 1223962"/>
              <a:gd name="connsiteY7" fmla="*/ 433387 h 514391"/>
              <a:gd name="connsiteX8" fmla="*/ 292893 w 1223962"/>
              <a:gd name="connsiteY8" fmla="*/ 459581 h 514391"/>
              <a:gd name="connsiteX9" fmla="*/ 369093 w 1223962"/>
              <a:gd name="connsiteY9" fmla="*/ 495300 h 514391"/>
              <a:gd name="connsiteX10" fmla="*/ 511968 w 1223962"/>
              <a:gd name="connsiteY10" fmla="*/ 514350 h 514391"/>
              <a:gd name="connsiteX11" fmla="*/ 590550 w 1223962"/>
              <a:gd name="connsiteY11" fmla="*/ 490537 h 514391"/>
              <a:gd name="connsiteX12" fmla="*/ 647700 w 1223962"/>
              <a:gd name="connsiteY12" fmla="*/ 464343 h 514391"/>
              <a:gd name="connsiteX13" fmla="*/ 700087 w 1223962"/>
              <a:gd name="connsiteY13" fmla="*/ 419100 h 514391"/>
              <a:gd name="connsiteX14" fmla="*/ 735806 w 1223962"/>
              <a:gd name="connsiteY14" fmla="*/ 385762 h 514391"/>
              <a:gd name="connsiteX15" fmla="*/ 788193 w 1223962"/>
              <a:gd name="connsiteY15" fmla="*/ 333375 h 514391"/>
              <a:gd name="connsiteX16" fmla="*/ 847725 w 1223962"/>
              <a:gd name="connsiteY16" fmla="*/ 242887 h 514391"/>
              <a:gd name="connsiteX17" fmla="*/ 892968 w 1223962"/>
              <a:gd name="connsiteY17" fmla="*/ 176212 h 514391"/>
              <a:gd name="connsiteX18" fmla="*/ 945356 w 1223962"/>
              <a:gd name="connsiteY18" fmla="*/ 104775 h 514391"/>
              <a:gd name="connsiteX19" fmla="*/ 992981 w 1223962"/>
              <a:gd name="connsiteY19" fmla="*/ 57150 h 514391"/>
              <a:gd name="connsiteX20" fmla="*/ 1066800 w 1223962"/>
              <a:gd name="connsiteY20" fmla="*/ 21431 h 514391"/>
              <a:gd name="connsiteX21" fmla="*/ 1140618 w 1223962"/>
              <a:gd name="connsiteY21" fmla="*/ 4762 h 514391"/>
              <a:gd name="connsiteX22" fmla="*/ 1200150 w 1223962"/>
              <a:gd name="connsiteY22" fmla="*/ 0 h 514391"/>
              <a:gd name="connsiteX23" fmla="*/ 1223962 w 1223962"/>
              <a:gd name="connsiteY23" fmla="*/ 4762 h 514391"/>
              <a:gd name="connsiteX0" fmla="*/ 0 w 1414462"/>
              <a:gd name="connsiteY0" fmla="*/ 0 h 531061"/>
              <a:gd name="connsiteX1" fmla="*/ 207168 w 1414462"/>
              <a:gd name="connsiteY1" fmla="*/ 250032 h 531061"/>
              <a:gd name="connsiteX2" fmla="*/ 228600 w 1414462"/>
              <a:gd name="connsiteY2" fmla="*/ 297657 h 531061"/>
              <a:gd name="connsiteX3" fmla="*/ 247650 w 1414462"/>
              <a:gd name="connsiteY3" fmla="*/ 316707 h 531061"/>
              <a:gd name="connsiteX4" fmla="*/ 280987 w 1414462"/>
              <a:gd name="connsiteY4" fmla="*/ 352426 h 531061"/>
              <a:gd name="connsiteX5" fmla="*/ 321468 w 1414462"/>
              <a:gd name="connsiteY5" fmla="*/ 388145 h 531061"/>
              <a:gd name="connsiteX6" fmla="*/ 347662 w 1414462"/>
              <a:gd name="connsiteY6" fmla="*/ 407195 h 531061"/>
              <a:gd name="connsiteX7" fmla="*/ 414337 w 1414462"/>
              <a:gd name="connsiteY7" fmla="*/ 450057 h 531061"/>
              <a:gd name="connsiteX8" fmla="*/ 483393 w 1414462"/>
              <a:gd name="connsiteY8" fmla="*/ 476251 h 531061"/>
              <a:gd name="connsiteX9" fmla="*/ 559593 w 1414462"/>
              <a:gd name="connsiteY9" fmla="*/ 511970 h 531061"/>
              <a:gd name="connsiteX10" fmla="*/ 702468 w 1414462"/>
              <a:gd name="connsiteY10" fmla="*/ 531020 h 531061"/>
              <a:gd name="connsiteX11" fmla="*/ 781050 w 1414462"/>
              <a:gd name="connsiteY11" fmla="*/ 507207 h 531061"/>
              <a:gd name="connsiteX12" fmla="*/ 838200 w 1414462"/>
              <a:gd name="connsiteY12" fmla="*/ 481013 h 531061"/>
              <a:gd name="connsiteX13" fmla="*/ 890587 w 1414462"/>
              <a:gd name="connsiteY13" fmla="*/ 435770 h 531061"/>
              <a:gd name="connsiteX14" fmla="*/ 926306 w 1414462"/>
              <a:gd name="connsiteY14" fmla="*/ 402432 h 531061"/>
              <a:gd name="connsiteX15" fmla="*/ 978693 w 1414462"/>
              <a:gd name="connsiteY15" fmla="*/ 350045 h 531061"/>
              <a:gd name="connsiteX16" fmla="*/ 1038225 w 1414462"/>
              <a:gd name="connsiteY16" fmla="*/ 259557 h 531061"/>
              <a:gd name="connsiteX17" fmla="*/ 1083468 w 1414462"/>
              <a:gd name="connsiteY17" fmla="*/ 192882 h 531061"/>
              <a:gd name="connsiteX18" fmla="*/ 1135856 w 1414462"/>
              <a:gd name="connsiteY18" fmla="*/ 121445 h 531061"/>
              <a:gd name="connsiteX19" fmla="*/ 1183481 w 1414462"/>
              <a:gd name="connsiteY19" fmla="*/ 73820 h 531061"/>
              <a:gd name="connsiteX20" fmla="*/ 1257300 w 1414462"/>
              <a:gd name="connsiteY20" fmla="*/ 38101 h 531061"/>
              <a:gd name="connsiteX21" fmla="*/ 1331118 w 1414462"/>
              <a:gd name="connsiteY21" fmla="*/ 21432 h 531061"/>
              <a:gd name="connsiteX22" fmla="*/ 1390650 w 1414462"/>
              <a:gd name="connsiteY22" fmla="*/ 16670 h 531061"/>
              <a:gd name="connsiteX23" fmla="*/ 1414462 w 1414462"/>
              <a:gd name="connsiteY23" fmla="*/ 21432 h 531061"/>
              <a:gd name="connsiteX0" fmla="*/ 0 w 1435893"/>
              <a:gd name="connsiteY0" fmla="*/ 2380 h 514391"/>
              <a:gd name="connsiteX1" fmla="*/ 228599 w 1435893"/>
              <a:gd name="connsiteY1" fmla="*/ 233362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228599 w 1435893"/>
              <a:gd name="connsiteY1" fmla="*/ 233362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228599 w 1435893"/>
              <a:gd name="connsiteY1" fmla="*/ 233362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185736 w 1435893"/>
              <a:gd name="connsiteY1" fmla="*/ 166687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185736 w 1435893"/>
              <a:gd name="connsiteY1" fmla="*/ 166687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178593 w 1435893"/>
              <a:gd name="connsiteY1" fmla="*/ 178593 h 514391"/>
              <a:gd name="connsiteX2" fmla="*/ 250031 w 1435893"/>
              <a:gd name="connsiteY2" fmla="*/ 280987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91"/>
              <a:gd name="connsiteX1" fmla="*/ 178593 w 1435893"/>
              <a:gd name="connsiteY1" fmla="*/ 178593 h 514391"/>
              <a:gd name="connsiteX2" fmla="*/ 238125 w 1435893"/>
              <a:gd name="connsiteY2" fmla="*/ 273843 h 514391"/>
              <a:gd name="connsiteX3" fmla="*/ 269081 w 1435893"/>
              <a:gd name="connsiteY3" fmla="*/ 300037 h 514391"/>
              <a:gd name="connsiteX4" fmla="*/ 302418 w 1435893"/>
              <a:gd name="connsiteY4" fmla="*/ 335756 h 514391"/>
              <a:gd name="connsiteX5" fmla="*/ 342899 w 1435893"/>
              <a:gd name="connsiteY5" fmla="*/ 371475 h 514391"/>
              <a:gd name="connsiteX6" fmla="*/ 369093 w 1435893"/>
              <a:gd name="connsiteY6" fmla="*/ 390525 h 514391"/>
              <a:gd name="connsiteX7" fmla="*/ 435768 w 1435893"/>
              <a:gd name="connsiteY7" fmla="*/ 433387 h 514391"/>
              <a:gd name="connsiteX8" fmla="*/ 504824 w 1435893"/>
              <a:gd name="connsiteY8" fmla="*/ 459581 h 514391"/>
              <a:gd name="connsiteX9" fmla="*/ 581024 w 1435893"/>
              <a:gd name="connsiteY9" fmla="*/ 495300 h 514391"/>
              <a:gd name="connsiteX10" fmla="*/ 723899 w 1435893"/>
              <a:gd name="connsiteY10" fmla="*/ 514350 h 514391"/>
              <a:gd name="connsiteX11" fmla="*/ 802481 w 1435893"/>
              <a:gd name="connsiteY11" fmla="*/ 490537 h 514391"/>
              <a:gd name="connsiteX12" fmla="*/ 859631 w 1435893"/>
              <a:gd name="connsiteY12" fmla="*/ 464343 h 514391"/>
              <a:gd name="connsiteX13" fmla="*/ 912018 w 1435893"/>
              <a:gd name="connsiteY13" fmla="*/ 419100 h 514391"/>
              <a:gd name="connsiteX14" fmla="*/ 947737 w 1435893"/>
              <a:gd name="connsiteY14" fmla="*/ 385762 h 514391"/>
              <a:gd name="connsiteX15" fmla="*/ 1000124 w 1435893"/>
              <a:gd name="connsiteY15" fmla="*/ 333375 h 514391"/>
              <a:gd name="connsiteX16" fmla="*/ 1059656 w 1435893"/>
              <a:gd name="connsiteY16" fmla="*/ 242887 h 514391"/>
              <a:gd name="connsiteX17" fmla="*/ 1104899 w 1435893"/>
              <a:gd name="connsiteY17" fmla="*/ 176212 h 514391"/>
              <a:gd name="connsiteX18" fmla="*/ 1157287 w 1435893"/>
              <a:gd name="connsiteY18" fmla="*/ 104775 h 514391"/>
              <a:gd name="connsiteX19" fmla="*/ 1204912 w 1435893"/>
              <a:gd name="connsiteY19" fmla="*/ 57150 h 514391"/>
              <a:gd name="connsiteX20" fmla="*/ 1278731 w 1435893"/>
              <a:gd name="connsiteY20" fmla="*/ 21431 h 514391"/>
              <a:gd name="connsiteX21" fmla="*/ 1352549 w 1435893"/>
              <a:gd name="connsiteY21" fmla="*/ 4762 h 514391"/>
              <a:gd name="connsiteX22" fmla="*/ 1412081 w 1435893"/>
              <a:gd name="connsiteY22" fmla="*/ 0 h 514391"/>
              <a:gd name="connsiteX23" fmla="*/ 1435893 w 1435893"/>
              <a:gd name="connsiteY23" fmla="*/ 4762 h 514391"/>
              <a:gd name="connsiteX0" fmla="*/ 0 w 1435893"/>
              <a:gd name="connsiteY0" fmla="*/ 2380 h 514385"/>
              <a:gd name="connsiteX1" fmla="*/ 178593 w 1435893"/>
              <a:gd name="connsiteY1" fmla="*/ 178593 h 514385"/>
              <a:gd name="connsiteX2" fmla="*/ 238125 w 1435893"/>
              <a:gd name="connsiteY2" fmla="*/ 273843 h 514385"/>
              <a:gd name="connsiteX3" fmla="*/ 269081 w 1435893"/>
              <a:gd name="connsiteY3" fmla="*/ 300037 h 514385"/>
              <a:gd name="connsiteX4" fmla="*/ 302418 w 1435893"/>
              <a:gd name="connsiteY4" fmla="*/ 335756 h 514385"/>
              <a:gd name="connsiteX5" fmla="*/ 342899 w 1435893"/>
              <a:gd name="connsiteY5" fmla="*/ 371475 h 514385"/>
              <a:gd name="connsiteX6" fmla="*/ 369093 w 1435893"/>
              <a:gd name="connsiteY6" fmla="*/ 390525 h 514385"/>
              <a:gd name="connsiteX7" fmla="*/ 435768 w 1435893"/>
              <a:gd name="connsiteY7" fmla="*/ 433387 h 514385"/>
              <a:gd name="connsiteX8" fmla="*/ 495299 w 1435893"/>
              <a:gd name="connsiteY8" fmla="*/ 471487 h 514385"/>
              <a:gd name="connsiteX9" fmla="*/ 581024 w 1435893"/>
              <a:gd name="connsiteY9" fmla="*/ 495300 h 514385"/>
              <a:gd name="connsiteX10" fmla="*/ 723899 w 1435893"/>
              <a:gd name="connsiteY10" fmla="*/ 514350 h 514385"/>
              <a:gd name="connsiteX11" fmla="*/ 802481 w 1435893"/>
              <a:gd name="connsiteY11" fmla="*/ 490537 h 514385"/>
              <a:gd name="connsiteX12" fmla="*/ 859631 w 1435893"/>
              <a:gd name="connsiteY12" fmla="*/ 464343 h 514385"/>
              <a:gd name="connsiteX13" fmla="*/ 912018 w 1435893"/>
              <a:gd name="connsiteY13" fmla="*/ 419100 h 514385"/>
              <a:gd name="connsiteX14" fmla="*/ 947737 w 1435893"/>
              <a:gd name="connsiteY14" fmla="*/ 385762 h 514385"/>
              <a:gd name="connsiteX15" fmla="*/ 1000124 w 1435893"/>
              <a:gd name="connsiteY15" fmla="*/ 333375 h 514385"/>
              <a:gd name="connsiteX16" fmla="*/ 1059656 w 1435893"/>
              <a:gd name="connsiteY16" fmla="*/ 242887 h 514385"/>
              <a:gd name="connsiteX17" fmla="*/ 1104899 w 1435893"/>
              <a:gd name="connsiteY17" fmla="*/ 176212 h 514385"/>
              <a:gd name="connsiteX18" fmla="*/ 1157287 w 1435893"/>
              <a:gd name="connsiteY18" fmla="*/ 104775 h 514385"/>
              <a:gd name="connsiteX19" fmla="*/ 1204912 w 1435893"/>
              <a:gd name="connsiteY19" fmla="*/ 57150 h 514385"/>
              <a:gd name="connsiteX20" fmla="*/ 1278731 w 1435893"/>
              <a:gd name="connsiteY20" fmla="*/ 21431 h 514385"/>
              <a:gd name="connsiteX21" fmla="*/ 1352549 w 1435893"/>
              <a:gd name="connsiteY21" fmla="*/ 4762 h 514385"/>
              <a:gd name="connsiteX22" fmla="*/ 1412081 w 1435893"/>
              <a:gd name="connsiteY22" fmla="*/ 0 h 514385"/>
              <a:gd name="connsiteX23" fmla="*/ 1435893 w 1435893"/>
              <a:gd name="connsiteY23" fmla="*/ 4762 h 514385"/>
              <a:gd name="connsiteX0" fmla="*/ 0 w 1435893"/>
              <a:gd name="connsiteY0" fmla="*/ 2380 h 526196"/>
              <a:gd name="connsiteX1" fmla="*/ 178593 w 1435893"/>
              <a:gd name="connsiteY1" fmla="*/ 178593 h 526196"/>
              <a:gd name="connsiteX2" fmla="*/ 238125 w 1435893"/>
              <a:gd name="connsiteY2" fmla="*/ 273843 h 526196"/>
              <a:gd name="connsiteX3" fmla="*/ 269081 w 1435893"/>
              <a:gd name="connsiteY3" fmla="*/ 300037 h 526196"/>
              <a:gd name="connsiteX4" fmla="*/ 302418 w 1435893"/>
              <a:gd name="connsiteY4" fmla="*/ 335756 h 526196"/>
              <a:gd name="connsiteX5" fmla="*/ 342899 w 1435893"/>
              <a:gd name="connsiteY5" fmla="*/ 371475 h 526196"/>
              <a:gd name="connsiteX6" fmla="*/ 369093 w 1435893"/>
              <a:gd name="connsiteY6" fmla="*/ 390525 h 526196"/>
              <a:gd name="connsiteX7" fmla="*/ 435768 w 1435893"/>
              <a:gd name="connsiteY7" fmla="*/ 433387 h 526196"/>
              <a:gd name="connsiteX8" fmla="*/ 495299 w 1435893"/>
              <a:gd name="connsiteY8" fmla="*/ 471487 h 526196"/>
              <a:gd name="connsiteX9" fmla="*/ 581024 w 1435893"/>
              <a:gd name="connsiteY9" fmla="*/ 523875 h 526196"/>
              <a:gd name="connsiteX10" fmla="*/ 723899 w 1435893"/>
              <a:gd name="connsiteY10" fmla="*/ 514350 h 526196"/>
              <a:gd name="connsiteX11" fmla="*/ 802481 w 1435893"/>
              <a:gd name="connsiteY11" fmla="*/ 490537 h 526196"/>
              <a:gd name="connsiteX12" fmla="*/ 859631 w 1435893"/>
              <a:gd name="connsiteY12" fmla="*/ 464343 h 526196"/>
              <a:gd name="connsiteX13" fmla="*/ 912018 w 1435893"/>
              <a:gd name="connsiteY13" fmla="*/ 419100 h 526196"/>
              <a:gd name="connsiteX14" fmla="*/ 947737 w 1435893"/>
              <a:gd name="connsiteY14" fmla="*/ 385762 h 526196"/>
              <a:gd name="connsiteX15" fmla="*/ 1000124 w 1435893"/>
              <a:gd name="connsiteY15" fmla="*/ 333375 h 526196"/>
              <a:gd name="connsiteX16" fmla="*/ 1059656 w 1435893"/>
              <a:gd name="connsiteY16" fmla="*/ 242887 h 526196"/>
              <a:gd name="connsiteX17" fmla="*/ 1104899 w 1435893"/>
              <a:gd name="connsiteY17" fmla="*/ 176212 h 526196"/>
              <a:gd name="connsiteX18" fmla="*/ 1157287 w 1435893"/>
              <a:gd name="connsiteY18" fmla="*/ 104775 h 526196"/>
              <a:gd name="connsiteX19" fmla="*/ 1204912 w 1435893"/>
              <a:gd name="connsiteY19" fmla="*/ 57150 h 526196"/>
              <a:gd name="connsiteX20" fmla="*/ 1278731 w 1435893"/>
              <a:gd name="connsiteY20" fmla="*/ 21431 h 526196"/>
              <a:gd name="connsiteX21" fmla="*/ 1352549 w 1435893"/>
              <a:gd name="connsiteY21" fmla="*/ 4762 h 526196"/>
              <a:gd name="connsiteX22" fmla="*/ 1412081 w 1435893"/>
              <a:gd name="connsiteY22" fmla="*/ 0 h 526196"/>
              <a:gd name="connsiteX23" fmla="*/ 1435893 w 1435893"/>
              <a:gd name="connsiteY23" fmla="*/ 4762 h 526196"/>
              <a:gd name="connsiteX0" fmla="*/ 0 w 1435893"/>
              <a:gd name="connsiteY0" fmla="*/ 2380 h 527408"/>
              <a:gd name="connsiteX1" fmla="*/ 178593 w 1435893"/>
              <a:gd name="connsiteY1" fmla="*/ 178593 h 527408"/>
              <a:gd name="connsiteX2" fmla="*/ 238125 w 1435893"/>
              <a:gd name="connsiteY2" fmla="*/ 273843 h 527408"/>
              <a:gd name="connsiteX3" fmla="*/ 269081 w 1435893"/>
              <a:gd name="connsiteY3" fmla="*/ 300037 h 527408"/>
              <a:gd name="connsiteX4" fmla="*/ 302418 w 1435893"/>
              <a:gd name="connsiteY4" fmla="*/ 335756 h 527408"/>
              <a:gd name="connsiteX5" fmla="*/ 342899 w 1435893"/>
              <a:gd name="connsiteY5" fmla="*/ 371475 h 527408"/>
              <a:gd name="connsiteX6" fmla="*/ 369093 w 1435893"/>
              <a:gd name="connsiteY6" fmla="*/ 390525 h 527408"/>
              <a:gd name="connsiteX7" fmla="*/ 435768 w 1435893"/>
              <a:gd name="connsiteY7" fmla="*/ 433387 h 527408"/>
              <a:gd name="connsiteX8" fmla="*/ 495299 w 1435893"/>
              <a:gd name="connsiteY8" fmla="*/ 471487 h 527408"/>
              <a:gd name="connsiteX9" fmla="*/ 581024 w 1435893"/>
              <a:gd name="connsiteY9" fmla="*/ 523875 h 527408"/>
              <a:gd name="connsiteX10" fmla="*/ 726280 w 1435893"/>
              <a:gd name="connsiteY10" fmla="*/ 519112 h 527408"/>
              <a:gd name="connsiteX11" fmla="*/ 802481 w 1435893"/>
              <a:gd name="connsiteY11" fmla="*/ 490537 h 527408"/>
              <a:gd name="connsiteX12" fmla="*/ 859631 w 1435893"/>
              <a:gd name="connsiteY12" fmla="*/ 464343 h 527408"/>
              <a:gd name="connsiteX13" fmla="*/ 912018 w 1435893"/>
              <a:gd name="connsiteY13" fmla="*/ 419100 h 527408"/>
              <a:gd name="connsiteX14" fmla="*/ 947737 w 1435893"/>
              <a:gd name="connsiteY14" fmla="*/ 385762 h 527408"/>
              <a:gd name="connsiteX15" fmla="*/ 1000124 w 1435893"/>
              <a:gd name="connsiteY15" fmla="*/ 333375 h 527408"/>
              <a:gd name="connsiteX16" fmla="*/ 1059656 w 1435893"/>
              <a:gd name="connsiteY16" fmla="*/ 242887 h 527408"/>
              <a:gd name="connsiteX17" fmla="*/ 1104899 w 1435893"/>
              <a:gd name="connsiteY17" fmla="*/ 176212 h 527408"/>
              <a:gd name="connsiteX18" fmla="*/ 1157287 w 1435893"/>
              <a:gd name="connsiteY18" fmla="*/ 104775 h 527408"/>
              <a:gd name="connsiteX19" fmla="*/ 1204912 w 1435893"/>
              <a:gd name="connsiteY19" fmla="*/ 57150 h 527408"/>
              <a:gd name="connsiteX20" fmla="*/ 1278731 w 1435893"/>
              <a:gd name="connsiteY20" fmla="*/ 21431 h 527408"/>
              <a:gd name="connsiteX21" fmla="*/ 1352549 w 1435893"/>
              <a:gd name="connsiteY21" fmla="*/ 4762 h 527408"/>
              <a:gd name="connsiteX22" fmla="*/ 1412081 w 1435893"/>
              <a:gd name="connsiteY22" fmla="*/ 0 h 527408"/>
              <a:gd name="connsiteX23" fmla="*/ 1435893 w 1435893"/>
              <a:gd name="connsiteY23" fmla="*/ 4762 h 527408"/>
              <a:gd name="connsiteX0" fmla="*/ 0 w 1435893"/>
              <a:gd name="connsiteY0" fmla="*/ 2380 h 527326"/>
              <a:gd name="connsiteX1" fmla="*/ 178593 w 1435893"/>
              <a:gd name="connsiteY1" fmla="*/ 178593 h 527326"/>
              <a:gd name="connsiteX2" fmla="*/ 238125 w 1435893"/>
              <a:gd name="connsiteY2" fmla="*/ 273843 h 527326"/>
              <a:gd name="connsiteX3" fmla="*/ 269081 w 1435893"/>
              <a:gd name="connsiteY3" fmla="*/ 300037 h 527326"/>
              <a:gd name="connsiteX4" fmla="*/ 302418 w 1435893"/>
              <a:gd name="connsiteY4" fmla="*/ 335756 h 527326"/>
              <a:gd name="connsiteX5" fmla="*/ 342899 w 1435893"/>
              <a:gd name="connsiteY5" fmla="*/ 371475 h 527326"/>
              <a:gd name="connsiteX6" fmla="*/ 369093 w 1435893"/>
              <a:gd name="connsiteY6" fmla="*/ 390525 h 527326"/>
              <a:gd name="connsiteX7" fmla="*/ 435768 w 1435893"/>
              <a:gd name="connsiteY7" fmla="*/ 433387 h 527326"/>
              <a:gd name="connsiteX8" fmla="*/ 495299 w 1435893"/>
              <a:gd name="connsiteY8" fmla="*/ 471487 h 527326"/>
              <a:gd name="connsiteX9" fmla="*/ 581024 w 1435893"/>
              <a:gd name="connsiteY9" fmla="*/ 523875 h 527326"/>
              <a:gd name="connsiteX10" fmla="*/ 726280 w 1435893"/>
              <a:gd name="connsiteY10" fmla="*/ 519112 h 527326"/>
              <a:gd name="connsiteX11" fmla="*/ 804863 w 1435893"/>
              <a:gd name="connsiteY11" fmla="*/ 492918 h 527326"/>
              <a:gd name="connsiteX12" fmla="*/ 859631 w 1435893"/>
              <a:gd name="connsiteY12" fmla="*/ 464343 h 527326"/>
              <a:gd name="connsiteX13" fmla="*/ 912018 w 1435893"/>
              <a:gd name="connsiteY13" fmla="*/ 419100 h 527326"/>
              <a:gd name="connsiteX14" fmla="*/ 947737 w 1435893"/>
              <a:gd name="connsiteY14" fmla="*/ 385762 h 527326"/>
              <a:gd name="connsiteX15" fmla="*/ 1000124 w 1435893"/>
              <a:gd name="connsiteY15" fmla="*/ 333375 h 527326"/>
              <a:gd name="connsiteX16" fmla="*/ 1059656 w 1435893"/>
              <a:gd name="connsiteY16" fmla="*/ 242887 h 527326"/>
              <a:gd name="connsiteX17" fmla="*/ 1104899 w 1435893"/>
              <a:gd name="connsiteY17" fmla="*/ 176212 h 527326"/>
              <a:gd name="connsiteX18" fmla="*/ 1157287 w 1435893"/>
              <a:gd name="connsiteY18" fmla="*/ 104775 h 527326"/>
              <a:gd name="connsiteX19" fmla="*/ 1204912 w 1435893"/>
              <a:gd name="connsiteY19" fmla="*/ 57150 h 527326"/>
              <a:gd name="connsiteX20" fmla="*/ 1278731 w 1435893"/>
              <a:gd name="connsiteY20" fmla="*/ 21431 h 527326"/>
              <a:gd name="connsiteX21" fmla="*/ 1352549 w 1435893"/>
              <a:gd name="connsiteY21" fmla="*/ 4762 h 527326"/>
              <a:gd name="connsiteX22" fmla="*/ 1412081 w 1435893"/>
              <a:gd name="connsiteY22" fmla="*/ 0 h 527326"/>
              <a:gd name="connsiteX23" fmla="*/ 1435893 w 1435893"/>
              <a:gd name="connsiteY23" fmla="*/ 4762 h 527326"/>
              <a:gd name="connsiteX0" fmla="*/ 0 w 1435893"/>
              <a:gd name="connsiteY0" fmla="*/ 2380 h 527326"/>
              <a:gd name="connsiteX1" fmla="*/ 178593 w 1435893"/>
              <a:gd name="connsiteY1" fmla="*/ 178593 h 527326"/>
              <a:gd name="connsiteX2" fmla="*/ 245269 w 1435893"/>
              <a:gd name="connsiteY2" fmla="*/ 266699 h 527326"/>
              <a:gd name="connsiteX3" fmla="*/ 269081 w 1435893"/>
              <a:gd name="connsiteY3" fmla="*/ 300037 h 527326"/>
              <a:gd name="connsiteX4" fmla="*/ 302418 w 1435893"/>
              <a:gd name="connsiteY4" fmla="*/ 335756 h 527326"/>
              <a:gd name="connsiteX5" fmla="*/ 342899 w 1435893"/>
              <a:gd name="connsiteY5" fmla="*/ 371475 h 527326"/>
              <a:gd name="connsiteX6" fmla="*/ 369093 w 1435893"/>
              <a:gd name="connsiteY6" fmla="*/ 390525 h 527326"/>
              <a:gd name="connsiteX7" fmla="*/ 435768 w 1435893"/>
              <a:gd name="connsiteY7" fmla="*/ 433387 h 527326"/>
              <a:gd name="connsiteX8" fmla="*/ 495299 w 1435893"/>
              <a:gd name="connsiteY8" fmla="*/ 471487 h 527326"/>
              <a:gd name="connsiteX9" fmla="*/ 581024 w 1435893"/>
              <a:gd name="connsiteY9" fmla="*/ 523875 h 527326"/>
              <a:gd name="connsiteX10" fmla="*/ 726280 w 1435893"/>
              <a:gd name="connsiteY10" fmla="*/ 519112 h 527326"/>
              <a:gd name="connsiteX11" fmla="*/ 804863 w 1435893"/>
              <a:gd name="connsiteY11" fmla="*/ 492918 h 527326"/>
              <a:gd name="connsiteX12" fmla="*/ 859631 w 1435893"/>
              <a:gd name="connsiteY12" fmla="*/ 464343 h 527326"/>
              <a:gd name="connsiteX13" fmla="*/ 912018 w 1435893"/>
              <a:gd name="connsiteY13" fmla="*/ 419100 h 527326"/>
              <a:gd name="connsiteX14" fmla="*/ 947737 w 1435893"/>
              <a:gd name="connsiteY14" fmla="*/ 385762 h 527326"/>
              <a:gd name="connsiteX15" fmla="*/ 1000124 w 1435893"/>
              <a:gd name="connsiteY15" fmla="*/ 333375 h 527326"/>
              <a:gd name="connsiteX16" fmla="*/ 1059656 w 1435893"/>
              <a:gd name="connsiteY16" fmla="*/ 242887 h 527326"/>
              <a:gd name="connsiteX17" fmla="*/ 1104899 w 1435893"/>
              <a:gd name="connsiteY17" fmla="*/ 176212 h 527326"/>
              <a:gd name="connsiteX18" fmla="*/ 1157287 w 1435893"/>
              <a:gd name="connsiteY18" fmla="*/ 104775 h 527326"/>
              <a:gd name="connsiteX19" fmla="*/ 1204912 w 1435893"/>
              <a:gd name="connsiteY19" fmla="*/ 57150 h 527326"/>
              <a:gd name="connsiteX20" fmla="*/ 1278731 w 1435893"/>
              <a:gd name="connsiteY20" fmla="*/ 21431 h 527326"/>
              <a:gd name="connsiteX21" fmla="*/ 1352549 w 1435893"/>
              <a:gd name="connsiteY21" fmla="*/ 4762 h 527326"/>
              <a:gd name="connsiteX22" fmla="*/ 1412081 w 1435893"/>
              <a:gd name="connsiteY22" fmla="*/ 0 h 527326"/>
              <a:gd name="connsiteX23" fmla="*/ 1435893 w 1435893"/>
              <a:gd name="connsiteY23" fmla="*/ 4762 h 527326"/>
              <a:gd name="connsiteX0" fmla="*/ 0 w 1435893"/>
              <a:gd name="connsiteY0" fmla="*/ 2380 h 527326"/>
              <a:gd name="connsiteX1" fmla="*/ 178593 w 1435893"/>
              <a:gd name="connsiteY1" fmla="*/ 178593 h 527326"/>
              <a:gd name="connsiteX2" fmla="*/ 245269 w 1435893"/>
              <a:gd name="connsiteY2" fmla="*/ 266699 h 527326"/>
              <a:gd name="connsiteX3" fmla="*/ 276225 w 1435893"/>
              <a:gd name="connsiteY3" fmla="*/ 302419 h 527326"/>
              <a:gd name="connsiteX4" fmla="*/ 302418 w 1435893"/>
              <a:gd name="connsiteY4" fmla="*/ 335756 h 527326"/>
              <a:gd name="connsiteX5" fmla="*/ 342899 w 1435893"/>
              <a:gd name="connsiteY5" fmla="*/ 371475 h 527326"/>
              <a:gd name="connsiteX6" fmla="*/ 369093 w 1435893"/>
              <a:gd name="connsiteY6" fmla="*/ 390525 h 527326"/>
              <a:gd name="connsiteX7" fmla="*/ 435768 w 1435893"/>
              <a:gd name="connsiteY7" fmla="*/ 433387 h 527326"/>
              <a:gd name="connsiteX8" fmla="*/ 495299 w 1435893"/>
              <a:gd name="connsiteY8" fmla="*/ 471487 h 527326"/>
              <a:gd name="connsiteX9" fmla="*/ 581024 w 1435893"/>
              <a:gd name="connsiteY9" fmla="*/ 523875 h 527326"/>
              <a:gd name="connsiteX10" fmla="*/ 726280 w 1435893"/>
              <a:gd name="connsiteY10" fmla="*/ 519112 h 527326"/>
              <a:gd name="connsiteX11" fmla="*/ 804863 w 1435893"/>
              <a:gd name="connsiteY11" fmla="*/ 492918 h 527326"/>
              <a:gd name="connsiteX12" fmla="*/ 859631 w 1435893"/>
              <a:gd name="connsiteY12" fmla="*/ 464343 h 527326"/>
              <a:gd name="connsiteX13" fmla="*/ 912018 w 1435893"/>
              <a:gd name="connsiteY13" fmla="*/ 419100 h 527326"/>
              <a:gd name="connsiteX14" fmla="*/ 947737 w 1435893"/>
              <a:gd name="connsiteY14" fmla="*/ 385762 h 527326"/>
              <a:gd name="connsiteX15" fmla="*/ 1000124 w 1435893"/>
              <a:gd name="connsiteY15" fmla="*/ 333375 h 527326"/>
              <a:gd name="connsiteX16" fmla="*/ 1059656 w 1435893"/>
              <a:gd name="connsiteY16" fmla="*/ 242887 h 527326"/>
              <a:gd name="connsiteX17" fmla="*/ 1104899 w 1435893"/>
              <a:gd name="connsiteY17" fmla="*/ 176212 h 527326"/>
              <a:gd name="connsiteX18" fmla="*/ 1157287 w 1435893"/>
              <a:gd name="connsiteY18" fmla="*/ 104775 h 527326"/>
              <a:gd name="connsiteX19" fmla="*/ 1204912 w 1435893"/>
              <a:gd name="connsiteY19" fmla="*/ 57150 h 527326"/>
              <a:gd name="connsiteX20" fmla="*/ 1278731 w 1435893"/>
              <a:gd name="connsiteY20" fmla="*/ 21431 h 527326"/>
              <a:gd name="connsiteX21" fmla="*/ 1352549 w 1435893"/>
              <a:gd name="connsiteY21" fmla="*/ 4762 h 527326"/>
              <a:gd name="connsiteX22" fmla="*/ 1412081 w 1435893"/>
              <a:gd name="connsiteY22" fmla="*/ 0 h 527326"/>
              <a:gd name="connsiteX23" fmla="*/ 1435893 w 1435893"/>
              <a:gd name="connsiteY23" fmla="*/ 4762 h 527326"/>
              <a:gd name="connsiteX0" fmla="*/ 0 w 1435893"/>
              <a:gd name="connsiteY0" fmla="*/ 2380 h 527326"/>
              <a:gd name="connsiteX1" fmla="*/ 178593 w 1435893"/>
              <a:gd name="connsiteY1" fmla="*/ 178593 h 527326"/>
              <a:gd name="connsiteX2" fmla="*/ 245269 w 1435893"/>
              <a:gd name="connsiteY2" fmla="*/ 266699 h 527326"/>
              <a:gd name="connsiteX3" fmla="*/ 276225 w 1435893"/>
              <a:gd name="connsiteY3" fmla="*/ 302419 h 527326"/>
              <a:gd name="connsiteX4" fmla="*/ 302418 w 1435893"/>
              <a:gd name="connsiteY4" fmla="*/ 335756 h 527326"/>
              <a:gd name="connsiteX5" fmla="*/ 342899 w 1435893"/>
              <a:gd name="connsiteY5" fmla="*/ 371475 h 527326"/>
              <a:gd name="connsiteX6" fmla="*/ 369093 w 1435893"/>
              <a:gd name="connsiteY6" fmla="*/ 390525 h 527326"/>
              <a:gd name="connsiteX7" fmla="*/ 428624 w 1435893"/>
              <a:gd name="connsiteY7" fmla="*/ 447675 h 527326"/>
              <a:gd name="connsiteX8" fmla="*/ 495299 w 1435893"/>
              <a:gd name="connsiteY8" fmla="*/ 471487 h 527326"/>
              <a:gd name="connsiteX9" fmla="*/ 581024 w 1435893"/>
              <a:gd name="connsiteY9" fmla="*/ 523875 h 527326"/>
              <a:gd name="connsiteX10" fmla="*/ 726280 w 1435893"/>
              <a:gd name="connsiteY10" fmla="*/ 519112 h 527326"/>
              <a:gd name="connsiteX11" fmla="*/ 804863 w 1435893"/>
              <a:gd name="connsiteY11" fmla="*/ 492918 h 527326"/>
              <a:gd name="connsiteX12" fmla="*/ 859631 w 1435893"/>
              <a:gd name="connsiteY12" fmla="*/ 464343 h 527326"/>
              <a:gd name="connsiteX13" fmla="*/ 912018 w 1435893"/>
              <a:gd name="connsiteY13" fmla="*/ 419100 h 527326"/>
              <a:gd name="connsiteX14" fmla="*/ 947737 w 1435893"/>
              <a:gd name="connsiteY14" fmla="*/ 385762 h 527326"/>
              <a:gd name="connsiteX15" fmla="*/ 1000124 w 1435893"/>
              <a:gd name="connsiteY15" fmla="*/ 333375 h 527326"/>
              <a:gd name="connsiteX16" fmla="*/ 1059656 w 1435893"/>
              <a:gd name="connsiteY16" fmla="*/ 242887 h 527326"/>
              <a:gd name="connsiteX17" fmla="*/ 1104899 w 1435893"/>
              <a:gd name="connsiteY17" fmla="*/ 176212 h 527326"/>
              <a:gd name="connsiteX18" fmla="*/ 1157287 w 1435893"/>
              <a:gd name="connsiteY18" fmla="*/ 104775 h 527326"/>
              <a:gd name="connsiteX19" fmla="*/ 1204912 w 1435893"/>
              <a:gd name="connsiteY19" fmla="*/ 57150 h 527326"/>
              <a:gd name="connsiteX20" fmla="*/ 1278731 w 1435893"/>
              <a:gd name="connsiteY20" fmla="*/ 21431 h 527326"/>
              <a:gd name="connsiteX21" fmla="*/ 1352549 w 1435893"/>
              <a:gd name="connsiteY21" fmla="*/ 4762 h 527326"/>
              <a:gd name="connsiteX22" fmla="*/ 1412081 w 1435893"/>
              <a:gd name="connsiteY22" fmla="*/ 0 h 527326"/>
              <a:gd name="connsiteX23" fmla="*/ 1435893 w 1435893"/>
              <a:gd name="connsiteY23" fmla="*/ 4762 h 527326"/>
              <a:gd name="connsiteX0" fmla="*/ 0 w 1435893"/>
              <a:gd name="connsiteY0" fmla="*/ 2380 h 525921"/>
              <a:gd name="connsiteX1" fmla="*/ 178593 w 1435893"/>
              <a:gd name="connsiteY1" fmla="*/ 178593 h 525921"/>
              <a:gd name="connsiteX2" fmla="*/ 245269 w 1435893"/>
              <a:gd name="connsiteY2" fmla="*/ 266699 h 525921"/>
              <a:gd name="connsiteX3" fmla="*/ 276225 w 1435893"/>
              <a:gd name="connsiteY3" fmla="*/ 302419 h 525921"/>
              <a:gd name="connsiteX4" fmla="*/ 302418 w 1435893"/>
              <a:gd name="connsiteY4" fmla="*/ 335756 h 525921"/>
              <a:gd name="connsiteX5" fmla="*/ 342899 w 1435893"/>
              <a:gd name="connsiteY5" fmla="*/ 371475 h 525921"/>
              <a:gd name="connsiteX6" fmla="*/ 369093 w 1435893"/>
              <a:gd name="connsiteY6" fmla="*/ 390525 h 525921"/>
              <a:gd name="connsiteX7" fmla="*/ 428624 w 1435893"/>
              <a:gd name="connsiteY7" fmla="*/ 447675 h 525921"/>
              <a:gd name="connsiteX8" fmla="*/ 492918 w 1435893"/>
              <a:gd name="connsiteY8" fmla="*/ 490537 h 525921"/>
              <a:gd name="connsiteX9" fmla="*/ 581024 w 1435893"/>
              <a:gd name="connsiteY9" fmla="*/ 523875 h 525921"/>
              <a:gd name="connsiteX10" fmla="*/ 726280 w 1435893"/>
              <a:gd name="connsiteY10" fmla="*/ 519112 h 525921"/>
              <a:gd name="connsiteX11" fmla="*/ 804863 w 1435893"/>
              <a:gd name="connsiteY11" fmla="*/ 492918 h 525921"/>
              <a:gd name="connsiteX12" fmla="*/ 859631 w 1435893"/>
              <a:gd name="connsiteY12" fmla="*/ 464343 h 525921"/>
              <a:gd name="connsiteX13" fmla="*/ 912018 w 1435893"/>
              <a:gd name="connsiteY13" fmla="*/ 419100 h 525921"/>
              <a:gd name="connsiteX14" fmla="*/ 947737 w 1435893"/>
              <a:gd name="connsiteY14" fmla="*/ 385762 h 525921"/>
              <a:gd name="connsiteX15" fmla="*/ 1000124 w 1435893"/>
              <a:gd name="connsiteY15" fmla="*/ 333375 h 525921"/>
              <a:gd name="connsiteX16" fmla="*/ 1059656 w 1435893"/>
              <a:gd name="connsiteY16" fmla="*/ 242887 h 525921"/>
              <a:gd name="connsiteX17" fmla="*/ 1104899 w 1435893"/>
              <a:gd name="connsiteY17" fmla="*/ 176212 h 525921"/>
              <a:gd name="connsiteX18" fmla="*/ 1157287 w 1435893"/>
              <a:gd name="connsiteY18" fmla="*/ 104775 h 525921"/>
              <a:gd name="connsiteX19" fmla="*/ 1204912 w 1435893"/>
              <a:gd name="connsiteY19" fmla="*/ 57150 h 525921"/>
              <a:gd name="connsiteX20" fmla="*/ 1278731 w 1435893"/>
              <a:gd name="connsiteY20" fmla="*/ 21431 h 525921"/>
              <a:gd name="connsiteX21" fmla="*/ 1352549 w 1435893"/>
              <a:gd name="connsiteY21" fmla="*/ 4762 h 525921"/>
              <a:gd name="connsiteX22" fmla="*/ 1412081 w 1435893"/>
              <a:gd name="connsiteY22" fmla="*/ 0 h 525921"/>
              <a:gd name="connsiteX23" fmla="*/ 1435893 w 1435893"/>
              <a:gd name="connsiteY23" fmla="*/ 4762 h 525921"/>
              <a:gd name="connsiteX0" fmla="*/ 0 w 1435893"/>
              <a:gd name="connsiteY0" fmla="*/ 2380 h 525571"/>
              <a:gd name="connsiteX1" fmla="*/ 178593 w 1435893"/>
              <a:gd name="connsiteY1" fmla="*/ 178593 h 525571"/>
              <a:gd name="connsiteX2" fmla="*/ 245269 w 1435893"/>
              <a:gd name="connsiteY2" fmla="*/ 266699 h 525571"/>
              <a:gd name="connsiteX3" fmla="*/ 276225 w 1435893"/>
              <a:gd name="connsiteY3" fmla="*/ 302419 h 525571"/>
              <a:gd name="connsiteX4" fmla="*/ 302418 w 1435893"/>
              <a:gd name="connsiteY4" fmla="*/ 335756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45269 w 1435893"/>
              <a:gd name="connsiteY2" fmla="*/ 266699 h 525571"/>
              <a:gd name="connsiteX3" fmla="*/ 276225 w 1435893"/>
              <a:gd name="connsiteY3" fmla="*/ 302419 h 525571"/>
              <a:gd name="connsiteX4" fmla="*/ 302418 w 1435893"/>
              <a:gd name="connsiteY4" fmla="*/ 335756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33363 w 1435893"/>
              <a:gd name="connsiteY2" fmla="*/ 283368 h 525571"/>
              <a:gd name="connsiteX3" fmla="*/ 276225 w 1435893"/>
              <a:gd name="connsiteY3" fmla="*/ 302419 h 525571"/>
              <a:gd name="connsiteX4" fmla="*/ 302418 w 1435893"/>
              <a:gd name="connsiteY4" fmla="*/ 335756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33363 w 1435893"/>
              <a:gd name="connsiteY2" fmla="*/ 283368 h 525571"/>
              <a:gd name="connsiteX3" fmla="*/ 276225 w 1435893"/>
              <a:gd name="connsiteY3" fmla="*/ 311944 h 525571"/>
              <a:gd name="connsiteX4" fmla="*/ 302418 w 1435893"/>
              <a:gd name="connsiteY4" fmla="*/ 335756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33363 w 1435893"/>
              <a:gd name="connsiteY2" fmla="*/ 283368 h 525571"/>
              <a:gd name="connsiteX3" fmla="*/ 276225 w 1435893"/>
              <a:gd name="connsiteY3" fmla="*/ 311944 h 525571"/>
              <a:gd name="connsiteX4" fmla="*/ 321468 w 1435893"/>
              <a:gd name="connsiteY4" fmla="*/ 350043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19076 w 1435893"/>
              <a:gd name="connsiteY2" fmla="*/ 257174 h 525571"/>
              <a:gd name="connsiteX3" fmla="*/ 276225 w 1435893"/>
              <a:gd name="connsiteY3" fmla="*/ 311944 h 525571"/>
              <a:gd name="connsiteX4" fmla="*/ 321468 w 1435893"/>
              <a:gd name="connsiteY4" fmla="*/ 350043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21468 w 1435893"/>
              <a:gd name="connsiteY4" fmla="*/ 350043 h 525571"/>
              <a:gd name="connsiteX5" fmla="*/ 342899 w 1435893"/>
              <a:gd name="connsiteY5" fmla="*/ 371475 h 525571"/>
              <a:gd name="connsiteX6" fmla="*/ 369093 w 1435893"/>
              <a:gd name="connsiteY6" fmla="*/ 390525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21468 w 1435893"/>
              <a:gd name="connsiteY4" fmla="*/ 350043 h 525571"/>
              <a:gd name="connsiteX5" fmla="*/ 342899 w 1435893"/>
              <a:gd name="connsiteY5" fmla="*/ 371475 h 525571"/>
              <a:gd name="connsiteX6" fmla="*/ 380999 w 1435893"/>
              <a:gd name="connsiteY6" fmla="*/ 407193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21468 w 1435893"/>
              <a:gd name="connsiteY4" fmla="*/ 350043 h 525571"/>
              <a:gd name="connsiteX5" fmla="*/ 345280 w 1435893"/>
              <a:gd name="connsiteY5" fmla="*/ 381000 h 525571"/>
              <a:gd name="connsiteX6" fmla="*/ 380999 w 1435893"/>
              <a:gd name="connsiteY6" fmla="*/ 407193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09562 w 1435893"/>
              <a:gd name="connsiteY4" fmla="*/ 359568 h 525571"/>
              <a:gd name="connsiteX5" fmla="*/ 345280 w 1435893"/>
              <a:gd name="connsiteY5" fmla="*/ 381000 h 525571"/>
              <a:gd name="connsiteX6" fmla="*/ 380999 w 1435893"/>
              <a:gd name="connsiteY6" fmla="*/ 407193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09562 w 1435893"/>
              <a:gd name="connsiteY4" fmla="*/ 359568 h 525571"/>
              <a:gd name="connsiteX5" fmla="*/ 352424 w 1435893"/>
              <a:gd name="connsiteY5" fmla="*/ 397668 h 525571"/>
              <a:gd name="connsiteX6" fmla="*/ 380999 w 1435893"/>
              <a:gd name="connsiteY6" fmla="*/ 407193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09562 w 1435893"/>
              <a:gd name="connsiteY4" fmla="*/ 359568 h 525571"/>
              <a:gd name="connsiteX5" fmla="*/ 352424 w 1435893"/>
              <a:gd name="connsiteY5" fmla="*/ 397668 h 525571"/>
              <a:gd name="connsiteX6" fmla="*/ 397668 w 1435893"/>
              <a:gd name="connsiteY6" fmla="*/ 433387 h 525571"/>
              <a:gd name="connsiteX7" fmla="*/ 428624 w 1435893"/>
              <a:gd name="connsiteY7" fmla="*/ 447675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5571"/>
              <a:gd name="connsiteX1" fmla="*/ 178593 w 1435893"/>
              <a:gd name="connsiteY1" fmla="*/ 178593 h 525571"/>
              <a:gd name="connsiteX2" fmla="*/ 226220 w 1435893"/>
              <a:gd name="connsiteY2" fmla="*/ 247649 h 525571"/>
              <a:gd name="connsiteX3" fmla="*/ 276225 w 1435893"/>
              <a:gd name="connsiteY3" fmla="*/ 311944 h 525571"/>
              <a:gd name="connsiteX4" fmla="*/ 309562 w 1435893"/>
              <a:gd name="connsiteY4" fmla="*/ 359568 h 525571"/>
              <a:gd name="connsiteX5" fmla="*/ 352424 w 1435893"/>
              <a:gd name="connsiteY5" fmla="*/ 397668 h 525571"/>
              <a:gd name="connsiteX6" fmla="*/ 397668 w 1435893"/>
              <a:gd name="connsiteY6" fmla="*/ 433387 h 525571"/>
              <a:gd name="connsiteX7" fmla="*/ 435768 w 1435893"/>
              <a:gd name="connsiteY7" fmla="*/ 471488 h 525571"/>
              <a:gd name="connsiteX8" fmla="*/ 490537 w 1435893"/>
              <a:gd name="connsiteY8" fmla="*/ 495300 h 525571"/>
              <a:gd name="connsiteX9" fmla="*/ 581024 w 1435893"/>
              <a:gd name="connsiteY9" fmla="*/ 523875 h 525571"/>
              <a:gd name="connsiteX10" fmla="*/ 726280 w 1435893"/>
              <a:gd name="connsiteY10" fmla="*/ 519112 h 525571"/>
              <a:gd name="connsiteX11" fmla="*/ 804863 w 1435893"/>
              <a:gd name="connsiteY11" fmla="*/ 492918 h 525571"/>
              <a:gd name="connsiteX12" fmla="*/ 859631 w 1435893"/>
              <a:gd name="connsiteY12" fmla="*/ 464343 h 525571"/>
              <a:gd name="connsiteX13" fmla="*/ 912018 w 1435893"/>
              <a:gd name="connsiteY13" fmla="*/ 419100 h 525571"/>
              <a:gd name="connsiteX14" fmla="*/ 947737 w 1435893"/>
              <a:gd name="connsiteY14" fmla="*/ 385762 h 525571"/>
              <a:gd name="connsiteX15" fmla="*/ 1000124 w 1435893"/>
              <a:gd name="connsiteY15" fmla="*/ 333375 h 525571"/>
              <a:gd name="connsiteX16" fmla="*/ 1059656 w 1435893"/>
              <a:gd name="connsiteY16" fmla="*/ 242887 h 525571"/>
              <a:gd name="connsiteX17" fmla="*/ 1104899 w 1435893"/>
              <a:gd name="connsiteY17" fmla="*/ 176212 h 525571"/>
              <a:gd name="connsiteX18" fmla="*/ 1157287 w 1435893"/>
              <a:gd name="connsiteY18" fmla="*/ 104775 h 525571"/>
              <a:gd name="connsiteX19" fmla="*/ 1204912 w 1435893"/>
              <a:gd name="connsiteY19" fmla="*/ 57150 h 525571"/>
              <a:gd name="connsiteX20" fmla="*/ 1278731 w 1435893"/>
              <a:gd name="connsiteY20" fmla="*/ 21431 h 525571"/>
              <a:gd name="connsiteX21" fmla="*/ 1352549 w 1435893"/>
              <a:gd name="connsiteY21" fmla="*/ 4762 h 525571"/>
              <a:gd name="connsiteX22" fmla="*/ 1412081 w 1435893"/>
              <a:gd name="connsiteY22" fmla="*/ 0 h 525571"/>
              <a:gd name="connsiteX23" fmla="*/ 1435893 w 1435893"/>
              <a:gd name="connsiteY23" fmla="*/ 4762 h 525571"/>
              <a:gd name="connsiteX0" fmla="*/ 0 w 1435893"/>
              <a:gd name="connsiteY0" fmla="*/ 2380 h 524358"/>
              <a:gd name="connsiteX1" fmla="*/ 178593 w 1435893"/>
              <a:gd name="connsiteY1" fmla="*/ 178593 h 524358"/>
              <a:gd name="connsiteX2" fmla="*/ 226220 w 1435893"/>
              <a:gd name="connsiteY2" fmla="*/ 24764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35768 w 1435893"/>
              <a:gd name="connsiteY7" fmla="*/ 471488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8593 w 1435893"/>
              <a:gd name="connsiteY1" fmla="*/ 178593 h 524358"/>
              <a:gd name="connsiteX2" fmla="*/ 226220 w 1435893"/>
              <a:gd name="connsiteY2" fmla="*/ 24764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8593 w 1435893"/>
              <a:gd name="connsiteY1" fmla="*/ 178593 h 524358"/>
              <a:gd name="connsiteX2" fmla="*/ 226220 w 1435893"/>
              <a:gd name="connsiteY2" fmla="*/ 24764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8593 w 1435893"/>
              <a:gd name="connsiteY1" fmla="*/ 178593 h 524358"/>
              <a:gd name="connsiteX2" fmla="*/ 226220 w 1435893"/>
              <a:gd name="connsiteY2" fmla="*/ 24764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8593 w 1435893"/>
              <a:gd name="connsiteY1" fmla="*/ 178593 h 524358"/>
              <a:gd name="connsiteX2" fmla="*/ 214314 w 1435893"/>
              <a:gd name="connsiteY2" fmla="*/ 26669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14314 w 1435893"/>
              <a:gd name="connsiteY2" fmla="*/ 26669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14314 w 1435893"/>
              <a:gd name="connsiteY2" fmla="*/ 26669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14314 w 1435893"/>
              <a:gd name="connsiteY2" fmla="*/ 266699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85737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4358"/>
              <a:gd name="connsiteX1" fmla="*/ 173831 w 1435893"/>
              <a:gd name="connsiteY1" fmla="*/ 166687 h 524358"/>
              <a:gd name="connsiteX2" fmla="*/ 223839 w 1435893"/>
              <a:gd name="connsiteY2" fmla="*/ 264317 h 524358"/>
              <a:gd name="connsiteX3" fmla="*/ 276225 w 1435893"/>
              <a:gd name="connsiteY3" fmla="*/ 311944 h 524358"/>
              <a:gd name="connsiteX4" fmla="*/ 309562 w 1435893"/>
              <a:gd name="connsiteY4" fmla="*/ 359568 h 524358"/>
              <a:gd name="connsiteX5" fmla="*/ 352424 w 1435893"/>
              <a:gd name="connsiteY5" fmla="*/ 397668 h 524358"/>
              <a:gd name="connsiteX6" fmla="*/ 397668 w 1435893"/>
              <a:gd name="connsiteY6" fmla="*/ 433387 h 524358"/>
              <a:gd name="connsiteX7" fmla="*/ 452437 w 1435893"/>
              <a:gd name="connsiteY7" fmla="*/ 473869 h 524358"/>
              <a:gd name="connsiteX8" fmla="*/ 500062 w 1435893"/>
              <a:gd name="connsiteY8" fmla="*/ 511969 h 524358"/>
              <a:gd name="connsiteX9" fmla="*/ 581024 w 1435893"/>
              <a:gd name="connsiteY9" fmla="*/ 523875 h 524358"/>
              <a:gd name="connsiteX10" fmla="*/ 726280 w 1435893"/>
              <a:gd name="connsiteY10" fmla="*/ 519112 h 524358"/>
              <a:gd name="connsiteX11" fmla="*/ 804863 w 1435893"/>
              <a:gd name="connsiteY11" fmla="*/ 492918 h 524358"/>
              <a:gd name="connsiteX12" fmla="*/ 859631 w 1435893"/>
              <a:gd name="connsiteY12" fmla="*/ 464343 h 524358"/>
              <a:gd name="connsiteX13" fmla="*/ 912018 w 1435893"/>
              <a:gd name="connsiteY13" fmla="*/ 419100 h 524358"/>
              <a:gd name="connsiteX14" fmla="*/ 947737 w 1435893"/>
              <a:gd name="connsiteY14" fmla="*/ 385762 h 524358"/>
              <a:gd name="connsiteX15" fmla="*/ 1000124 w 1435893"/>
              <a:gd name="connsiteY15" fmla="*/ 333375 h 524358"/>
              <a:gd name="connsiteX16" fmla="*/ 1059656 w 1435893"/>
              <a:gd name="connsiteY16" fmla="*/ 242887 h 524358"/>
              <a:gd name="connsiteX17" fmla="*/ 1104899 w 1435893"/>
              <a:gd name="connsiteY17" fmla="*/ 176212 h 524358"/>
              <a:gd name="connsiteX18" fmla="*/ 1157287 w 1435893"/>
              <a:gd name="connsiteY18" fmla="*/ 104775 h 524358"/>
              <a:gd name="connsiteX19" fmla="*/ 1204912 w 1435893"/>
              <a:gd name="connsiteY19" fmla="*/ 57150 h 524358"/>
              <a:gd name="connsiteX20" fmla="*/ 1278731 w 1435893"/>
              <a:gd name="connsiteY20" fmla="*/ 21431 h 524358"/>
              <a:gd name="connsiteX21" fmla="*/ 1352549 w 1435893"/>
              <a:gd name="connsiteY21" fmla="*/ 4762 h 524358"/>
              <a:gd name="connsiteX22" fmla="*/ 1412081 w 1435893"/>
              <a:gd name="connsiteY22" fmla="*/ 0 h 524358"/>
              <a:gd name="connsiteX23" fmla="*/ 1435893 w 1435893"/>
              <a:gd name="connsiteY23" fmla="*/ 4762 h 524358"/>
              <a:gd name="connsiteX0" fmla="*/ 0 w 1435893"/>
              <a:gd name="connsiteY0" fmla="*/ 2380 h 526527"/>
              <a:gd name="connsiteX1" fmla="*/ 173831 w 1435893"/>
              <a:gd name="connsiteY1" fmla="*/ 166687 h 526527"/>
              <a:gd name="connsiteX2" fmla="*/ 223839 w 1435893"/>
              <a:gd name="connsiteY2" fmla="*/ 264317 h 526527"/>
              <a:gd name="connsiteX3" fmla="*/ 276225 w 1435893"/>
              <a:gd name="connsiteY3" fmla="*/ 311944 h 526527"/>
              <a:gd name="connsiteX4" fmla="*/ 309562 w 1435893"/>
              <a:gd name="connsiteY4" fmla="*/ 359568 h 526527"/>
              <a:gd name="connsiteX5" fmla="*/ 352424 w 1435893"/>
              <a:gd name="connsiteY5" fmla="*/ 397668 h 526527"/>
              <a:gd name="connsiteX6" fmla="*/ 397668 w 1435893"/>
              <a:gd name="connsiteY6" fmla="*/ 433387 h 526527"/>
              <a:gd name="connsiteX7" fmla="*/ 452437 w 1435893"/>
              <a:gd name="connsiteY7" fmla="*/ 473869 h 526527"/>
              <a:gd name="connsiteX8" fmla="*/ 500062 w 1435893"/>
              <a:gd name="connsiteY8" fmla="*/ 511969 h 526527"/>
              <a:gd name="connsiteX9" fmla="*/ 623887 w 1435893"/>
              <a:gd name="connsiteY9" fmla="*/ 526256 h 526527"/>
              <a:gd name="connsiteX10" fmla="*/ 726280 w 1435893"/>
              <a:gd name="connsiteY10" fmla="*/ 519112 h 526527"/>
              <a:gd name="connsiteX11" fmla="*/ 804863 w 1435893"/>
              <a:gd name="connsiteY11" fmla="*/ 492918 h 526527"/>
              <a:gd name="connsiteX12" fmla="*/ 859631 w 1435893"/>
              <a:gd name="connsiteY12" fmla="*/ 464343 h 526527"/>
              <a:gd name="connsiteX13" fmla="*/ 912018 w 1435893"/>
              <a:gd name="connsiteY13" fmla="*/ 419100 h 526527"/>
              <a:gd name="connsiteX14" fmla="*/ 947737 w 1435893"/>
              <a:gd name="connsiteY14" fmla="*/ 385762 h 526527"/>
              <a:gd name="connsiteX15" fmla="*/ 1000124 w 1435893"/>
              <a:gd name="connsiteY15" fmla="*/ 333375 h 526527"/>
              <a:gd name="connsiteX16" fmla="*/ 1059656 w 1435893"/>
              <a:gd name="connsiteY16" fmla="*/ 242887 h 526527"/>
              <a:gd name="connsiteX17" fmla="*/ 1104899 w 1435893"/>
              <a:gd name="connsiteY17" fmla="*/ 176212 h 526527"/>
              <a:gd name="connsiteX18" fmla="*/ 1157287 w 1435893"/>
              <a:gd name="connsiteY18" fmla="*/ 104775 h 526527"/>
              <a:gd name="connsiteX19" fmla="*/ 1204912 w 1435893"/>
              <a:gd name="connsiteY19" fmla="*/ 57150 h 526527"/>
              <a:gd name="connsiteX20" fmla="*/ 1278731 w 1435893"/>
              <a:gd name="connsiteY20" fmla="*/ 21431 h 526527"/>
              <a:gd name="connsiteX21" fmla="*/ 1352549 w 1435893"/>
              <a:gd name="connsiteY21" fmla="*/ 4762 h 526527"/>
              <a:gd name="connsiteX22" fmla="*/ 1412081 w 1435893"/>
              <a:gd name="connsiteY22" fmla="*/ 0 h 526527"/>
              <a:gd name="connsiteX23" fmla="*/ 1435893 w 1435893"/>
              <a:gd name="connsiteY23" fmla="*/ 4762 h 526527"/>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9568 h 526304"/>
              <a:gd name="connsiteX5" fmla="*/ 352424 w 1435893"/>
              <a:gd name="connsiteY5" fmla="*/ 397668 h 526304"/>
              <a:gd name="connsiteX6" fmla="*/ 397668 w 1435893"/>
              <a:gd name="connsiteY6" fmla="*/ 433387 h 526304"/>
              <a:gd name="connsiteX7" fmla="*/ 452437 w 1435893"/>
              <a:gd name="connsiteY7" fmla="*/ 473869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625"/>
              <a:gd name="connsiteX1" fmla="*/ 173831 w 1435893"/>
              <a:gd name="connsiteY1" fmla="*/ 166687 h 526625"/>
              <a:gd name="connsiteX2" fmla="*/ 223839 w 1435893"/>
              <a:gd name="connsiteY2" fmla="*/ 264317 h 526625"/>
              <a:gd name="connsiteX3" fmla="*/ 276225 w 1435893"/>
              <a:gd name="connsiteY3" fmla="*/ 311944 h 526625"/>
              <a:gd name="connsiteX4" fmla="*/ 309562 w 1435893"/>
              <a:gd name="connsiteY4" fmla="*/ 359568 h 526625"/>
              <a:gd name="connsiteX5" fmla="*/ 352424 w 1435893"/>
              <a:gd name="connsiteY5" fmla="*/ 397668 h 526625"/>
              <a:gd name="connsiteX6" fmla="*/ 397668 w 1435893"/>
              <a:gd name="connsiteY6" fmla="*/ 433387 h 526625"/>
              <a:gd name="connsiteX7" fmla="*/ 452437 w 1435893"/>
              <a:gd name="connsiteY7" fmla="*/ 473869 h 526625"/>
              <a:gd name="connsiteX8" fmla="*/ 516731 w 1435893"/>
              <a:gd name="connsiteY8" fmla="*/ 516731 h 526625"/>
              <a:gd name="connsiteX9" fmla="*/ 623887 w 1435893"/>
              <a:gd name="connsiteY9" fmla="*/ 526256 h 526625"/>
              <a:gd name="connsiteX10" fmla="*/ 726280 w 1435893"/>
              <a:gd name="connsiteY10" fmla="*/ 519112 h 526625"/>
              <a:gd name="connsiteX11" fmla="*/ 804863 w 1435893"/>
              <a:gd name="connsiteY11" fmla="*/ 492918 h 526625"/>
              <a:gd name="connsiteX12" fmla="*/ 859631 w 1435893"/>
              <a:gd name="connsiteY12" fmla="*/ 464343 h 526625"/>
              <a:gd name="connsiteX13" fmla="*/ 912018 w 1435893"/>
              <a:gd name="connsiteY13" fmla="*/ 419100 h 526625"/>
              <a:gd name="connsiteX14" fmla="*/ 947737 w 1435893"/>
              <a:gd name="connsiteY14" fmla="*/ 385762 h 526625"/>
              <a:gd name="connsiteX15" fmla="*/ 1000124 w 1435893"/>
              <a:gd name="connsiteY15" fmla="*/ 333375 h 526625"/>
              <a:gd name="connsiteX16" fmla="*/ 1059656 w 1435893"/>
              <a:gd name="connsiteY16" fmla="*/ 242887 h 526625"/>
              <a:gd name="connsiteX17" fmla="*/ 1104899 w 1435893"/>
              <a:gd name="connsiteY17" fmla="*/ 176212 h 526625"/>
              <a:gd name="connsiteX18" fmla="*/ 1157287 w 1435893"/>
              <a:gd name="connsiteY18" fmla="*/ 104775 h 526625"/>
              <a:gd name="connsiteX19" fmla="*/ 1204912 w 1435893"/>
              <a:gd name="connsiteY19" fmla="*/ 57150 h 526625"/>
              <a:gd name="connsiteX20" fmla="*/ 1278731 w 1435893"/>
              <a:gd name="connsiteY20" fmla="*/ 21431 h 526625"/>
              <a:gd name="connsiteX21" fmla="*/ 1352549 w 1435893"/>
              <a:gd name="connsiteY21" fmla="*/ 4762 h 526625"/>
              <a:gd name="connsiteX22" fmla="*/ 1412081 w 1435893"/>
              <a:gd name="connsiteY22" fmla="*/ 0 h 526625"/>
              <a:gd name="connsiteX23" fmla="*/ 1435893 w 1435893"/>
              <a:gd name="connsiteY23" fmla="*/ 4762 h 526625"/>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9568 h 526304"/>
              <a:gd name="connsiteX5" fmla="*/ 352424 w 1435893"/>
              <a:gd name="connsiteY5" fmla="*/ 397668 h 526304"/>
              <a:gd name="connsiteX6" fmla="*/ 397668 w 1435893"/>
              <a:gd name="connsiteY6" fmla="*/ 433387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9568 h 526304"/>
              <a:gd name="connsiteX5" fmla="*/ 352424 w 1435893"/>
              <a:gd name="connsiteY5" fmla="*/ 397668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9568 h 526304"/>
              <a:gd name="connsiteX5" fmla="*/ 347662 w 1435893"/>
              <a:gd name="connsiteY5" fmla="*/ 404812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76225 w 1435893"/>
              <a:gd name="connsiteY3" fmla="*/ 311944 h 526304"/>
              <a:gd name="connsiteX4" fmla="*/ 309562 w 1435893"/>
              <a:gd name="connsiteY4" fmla="*/ 357187 h 526304"/>
              <a:gd name="connsiteX5" fmla="*/ 347662 w 1435893"/>
              <a:gd name="connsiteY5" fmla="*/ 404812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9562 w 1435893"/>
              <a:gd name="connsiteY4" fmla="*/ 357187 h 526304"/>
              <a:gd name="connsiteX5" fmla="*/ 347662 w 1435893"/>
              <a:gd name="connsiteY5" fmla="*/ 404812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4799 w 1435893"/>
              <a:gd name="connsiteY4" fmla="*/ 369093 h 526304"/>
              <a:gd name="connsiteX5" fmla="*/ 347662 w 1435893"/>
              <a:gd name="connsiteY5" fmla="*/ 404812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38150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52437 w 1435893"/>
              <a:gd name="connsiteY7" fmla="*/ 478632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73831 w 1435893"/>
              <a:gd name="connsiteY1" fmla="*/ 166687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66068 w 1435893"/>
              <a:gd name="connsiteY1" fmla="*/ 145256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66068 w 1435893"/>
              <a:gd name="connsiteY1" fmla="*/ 145256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66068 w 1435893"/>
              <a:gd name="connsiteY1" fmla="*/ 145256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66068 w 1435893"/>
              <a:gd name="connsiteY1" fmla="*/ 145256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02393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02393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02393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23824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35893"/>
              <a:gd name="connsiteY0" fmla="*/ 2380 h 526304"/>
              <a:gd name="connsiteX1" fmla="*/ 155718 w 1435893"/>
              <a:gd name="connsiteY1" fmla="*/ 123824 h 526304"/>
              <a:gd name="connsiteX2" fmla="*/ 223839 w 1435893"/>
              <a:gd name="connsiteY2" fmla="*/ 264317 h 526304"/>
              <a:gd name="connsiteX3" fmla="*/ 269081 w 1435893"/>
              <a:gd name="connsiteY3" fmla="*/ 323850 h 526304"/>
              <a:gd name="connsiteX4" fmla="*/ 304799 w 1435893"/>
              <a:gd name="connsiteY4" fmla="*/ 369093 h 526304"/>
              <a:gd name="connsiteX5" fmla="*/ 342900 w 1435893"/>
              <a:gd name="connsiteY5" fmla="*/ 407193 h 526304"/>
              <a:gd name="connsiteX6" fmla="*/ 390524 w 1435893"/>
              <a:gd name="connsiteY6" fmla="*/ 447675 h 526304"/>
              <a:gd name="connsiteX7" fmla="*/ 447675 w 1435893"/>
              <a:gd name="connsiteY7" fmla="*/ 485775 h 526304"/>
              <a:gd name="connsiteX8" fmla="*/ 516731 w 1435893"/>
              <a:gd name="connsiteY8" fmla="*/ 516731 h 526304"/>
              <a:gd name="connsiteX9" fmla="*/ 623887 w 1435893"/>
              <a:gd name="connsiteY9" fmla="*/ 526256 h 526304"/>
              <a:gd name="connsiteX10" fmla="*/ 726280 w 1435893"/>
              <a:gd name="connsiteY10" fmla="*/ 519112 h 526304"/>
              <a:gd name="connsiteX11" fmla="*/ 804863 w 1435893"/>
              <a:gd name="connsiteY11" fmla="*/ 492918 h 526304"/>
              <a:gd name="connsiteX12" fmla="*/ 859631 w 1435893"/>
              <a:gd name="connsiteY12" fmla="*/ 464343 h 526304"/>
              <a:gd name="connsiteX13" fmla="*/ 912018 w 1435893"/>
              <a:gd name="connsiteY13" fmla="*/ 419100 h 526304"/>
              <a:gd name="connsiteX14" fmla="*/ 947737 w 1435893"/>
              <a:gd name="connsiteY14" fmla="*/ 385762 h 526304"/>
              <a:gd name="connsiteX15" fmla="*/ 1000124 w 1435893"/>
              <a:gd name="connsiteY15" fmla="*/ 333375 h 526304"/>
              <a:gd name="connsiteX16" fmla="*/ 1059656 w 1435893"/>
              <a:gd name="connsiteY16" fmla="*/ 242887 h 526304"/>
              <a:gd name="connsiteX17" fmla="*/ 1104899 w 1435893"/>
              <a:gd name="connsiteY17" fmla="*/ 176212 h 526304"/>
              <a:gd name="connsiteX18" fmla="*/ 1157287 w 1435893"/>
              <a:gd name="connsiteY18" fmla="*/ 104775 h 526304"/>
              <a:gd name="connsiteX19" fmla="*/ 1204912 w 1435893"/>
              <a:gd name="connsiteY19" fmla="*/ 57150 h 526304"/>
              <a:gd name="connsiteX20" fmla="*/ 1278731 w 1435893"/>
              <a:gd name="connsiteY20" fmla="*/ 21431 h 526304"/>
              <a:gd name="connsiteX21" fmla="*/ 1352549 w 1435893"/>
              <a:gd name="connsiteY21" fmla="*/ 4762 h 526304"/>
              <a:gd name="connsiteX22" fmla="*/ 1412081 w 1435893"/>
              <a:gd name="connsiteY22" fmla="*/ 0 h 526304"/>
              <a:gd name="connsiteX23" fmla="*/ 1435893 w 1435893"/>
              <a:gd name="connsiteY23" fmla="*/ 4762 h 526304"/>
              <a:gd name="connsiteX0" fmla="*/ 0 w 1459182"/>
              <a:gd name="connsiteY0" fmla="*/ 7143 h 526304"/>
              <a:gd name="connsiteX1" fmla="*/ 179007 w 1459182"/>
              <a:gd name="connsiteY1" fmla="*/ 123824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79007 w 1459182"/>
              <a:gd name="connsiteY1" fmla="*/ 123824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 name="connsiteX0" fmla="*/ 0 w 1459182"/>
              <a:gd name="connsiteY0" fmla="*/ 7143 h 526304"/>
              <a:gd name="connsiteX1" fmla="*/ 199709 w 1459182"/>
              <a:gd name="connsiteY1" fmla="*/ 154780 h 526304"/>
              <a:gd name="connsiteX2" fmla="*/ 247128 w 1459182"/>
              <a:gd name="connsiteY2" fmla="*/ 264317 h 526304"/>
              <a:gd name="connsiteX3" fmla="*/ 292370 w 1459182"/>
              <a:gd name="connsiteY3" fmla="*/ 323850 h 526304"/>
              <a:gd name="connsiteX4" fmla="*/ 328088 w 1459182"/>
              <a:gd name="connsiteY4" fmla="*/ 369093 h 526304"/>
              <a:gd name="connsiteX5" fmla="*/ 366189 w 1459182"/>
              <a:gd name="connsiteY5" fmla="*/ 407193 h 526304"/>
              <a:gd name="connsiteX6" fmla="*/ 413813 w 1459182"/>
              <a:gd name="connsiteY6" fmla="*/ 447675 h 526304"/>
              <a:gd name="connsiteX7" fmla="*/ 470964 w 1459182"/>
              <a:gd name="connsiteY7" fmla="*/ 485775 h 526304"/>
              <a:gd name="connsiteX8" fmla="*/ 540020 w 1459182"/>
              <a:gd name="connsiteY8" fmla="*/ 516731 h 526304"/>
              <a:gd name="connsiteX9" fmla="*/ 647176 w 1459182"/>
              <a:gd name="connsiteY9" fmla="*/ 526256 h 526304"/>
              <a:gd name="connsiteX10" fmla="*/ 749569 w 1459182"/>
              <a:gd name="connsiteY10" fmla="*/ 519112 h 526304"/>
              <a:gd name="connsiteX11" fmla="*/ 828152 w 1459182"/>
              <a:gd name="connsiteY11" fmla="*/ 492918 h 526304"/>
              <a:gd name="connsiteX12" fmla="*/ 882920 w 1459182"/>
              <a:gd name="connsiteY12" fmla="*/ 464343 h 526304"/>
              <a:gd name="connsiteX13" fmla="*/ 935307 w 1459182"/>
              <a:gd name="connsiteY13" fmla="*/ 419100 h 526304"/>
              <a:gd name="connsiteX14" fmla="*/ 971026 w 1459182"/>
              <a:gd name="connsiteY14" fmla="*/ 385762 h 526304"/>
              <a:gd name="connsiteX15" fmla="*/ 1023413 w 1459182"/>
              <a:gd name="connsiteY15" fmla="*/ 333375 h 526304"/>
              <a:gd name="connsiteX16" fmla="*/ 1082945 w 1459182"/>
              <a:gd name="connsiteY16" fmla="*/ 242887 h 526304"/>
              <a:gd name="connsiteX17" fmla="*/ 1128188 w 1459182"/>
              <a:gd name="connsiteY17" fmla="*/ 176212 h 526304"/>
              <a:gd name="connsiteX18" fmla="*/ 1180576 w 1459182"/>
              <a:gd name="connsiteY18" fmla="*/ 104775 h 526304"/>
              <a:gd name="connsiteX19" fmla="*/ 1228201 w 1459182"/>
              <a:gd name="connsiteY19" fmla="*/ 57150 h 526304"/>
              <a:gd name="connsiteX20" fmla="*/ 1302020 w 1459182"/>
              <a:gd name="connsiteY20" fmla="*/ 21431 h 526304"/>
              <a:gd name="connsiteX21" fmla="*/ 1375838 w 1459182"/>
              <a:gd name="connsiteY21" fmla="*/ 4762 h 526304"/>
              <a:gd name="connsiteX22" fmla="*/ 1435370 w 1459182"/>
              <a:gd name="connsiteY22" fmla="*/ 0 h 526304"/>
              <a:gd name="connsiteX23" fmla="*/ 1459182 w 1459182"/>
              <a:gd name="connsiteY23" fmla="*/ 4762 h 52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59182" h="526304">
                <a:moveTo>
                  <a:pt x="0" y="7143"/>
                </a:moveTo>
                <a:cubicBezTo>
                  <a:pt x="186340" y="45243"/>
                  <a:pt x="179221" y="104774"/>
                  <a:pt x="199709" y="154780"/>
                </a:cubicBezTo>
                <a:cubicBezTo>
                  <a:pt x="220197" y="204786"/>
                  <a:pt x="231685" y="236139"/>
                  <a:pt x="247128" y="264317"/>
                </a:cubicBezTo>
                <a:cubicBezTo>
                  <a:pt x="262572" y="292495"/>
                  <a:pt x="278877" y="306387"/>
                  <a:pt x="292370" y="323850"/>
                </a:cubicBezTo>
                <a:cubicBezTo>
                  <a:pt x="305863" y="341313"/>
                  <a:pt x="315785" y="355203"/>
                  <a:pt x="328088" y="369093"/>
                </a:cubicBezTo>
                <a:cubicBezTo>
                  <a:pt x="340391" y="382983"/>
                  <a:pt x="351902" y="394096"/>
                  <a:pt x="366189" y="407193"/>
                </a:cubicBezTo>
                <a:cubicBezTo>
                  <a:pt x="380477" y="420290"/>
                  <a:pt x="396350" y="434578"/>
                  <a:pt x="413813" y="447675"/>
                </a:cubicBezTo>
                <a:cubicBezTo>
                  <a:pt x="431276" y="460772"/>
                  <a:pt x="449929" y="474266"/>
                  <a:pt x="470964" y="485775"/>
                </a:cubicBezTo>
                <a:cubicBezTo>
                  <a:pt x="491999" y="497284"/>
                  <a:pt x="510651" y="509984"/>
                  <a:pt x="540020" y="516731"/>
                </a:cubicBezTo>
                <a:cubicBezTo>
                  <a:pt x="569389" y="523478"/>
                  <a:pt x="612251" y="525859"/>
                  <a:pt x="647176" y="526256"/>
                </a:cubicBezTo>
                <a:cubicBezTo>
                  <a:pt x="682101" y="526653"/>
                  <a:pt x="719406" y="524668"/>
                  <a:pt x="749569" y="519112"/>
                </a:cubicBezTo>
                <a:cubicBezTo>
                  <a:pt x="779732" y="513556"/>
                  <a:pt x="805927" y="502046"/>
                  <a:pt x="828152" y="492918"/>
                </a:cubicBezTo>
                <a:cubicBezTo>
                  <a:pt x="850377" y="483790"/>
                  <a:pt x="865061" y="476646"/>
                  <a:pt x="882920" y="464343"/>
                </a:cubicBezTo>
                <a:cubicBezTo>
                  <a:pt x="900779" y="452040"/>
                  <a:pt x="920623" y="432197"/>
                  <a:pt x="935307" y="419100"/>
                </a:cubicBezTo>
                <a:cubicBezTo>
                  <a:pt x="949991" y="406003"/>
                  <a:pt x="956342" y="400050"/>
                  <a:pt x="971026" y="385762"/>
                </a:cubicBezTo>
                <a:cubicBezTo>
                  <a:pt x="985710" y="371475"/>
                  <a:pt x="1004760" y="357188"/>
                  <a:pt x="1023413" y="333375"/>
                </a:cubicBezTo>
                <a:cubicBezTo>
                  <a:pt x="1042066" y="309563"/>
                  <a:pt x="1065483" y="269081"/>
                  <a:pt x="1082945" y="242887"/>
                </a:cubicBezTo>
                <a:cubicBezTo>
                  <a:pt x="1100407" y="216693"/>
                  <a:pt x="1111916" y="199231"/>
                  <a:pt x="1128188" y="176212"/>
                </a:cubicBezTo>
                <a:cubicBezTo>
                  <a:pt x="1144460" y="153193"/>
                  <a:pt x="1163907" y="124619"/>
                  <a:pt x="1180576" y="104775"/>
                </a:cubicBezTo>
                <a:cubicBezTo>
                  <a:pt x="1197245" y="84931"/>
                  <a:pt x="1207960" y="71041"/>
                  <a:pt x="1228201" y="57150"/>
                </a:cubicBezTo>
                <a:cubicBezTo>
                  <a:pt x="1248442" y="43259"/>
                  <a:pt x="1277414" y="30162"/>
                  <a:pt x="1302020" y="21431"/>
                </a:cubicBezTo>
                <a:cubicBezTo>
                  <a:pt x="1326626" y="12700"/>
                  <a:pt x="1353613" y="8334"/>
                  <a:pt x="1375838" y="4762"/>
                </a:cubicBezTo>
                <a:cubicBezTo>
                  <a:pt x="1398063" y="1190"/>
                  <a:pt x="1421479" y="0"/>
                  <a:pt x="1435370" y="0"/>
                </a:cubicBezTo>
                <a:cubicBezTo>
                  <a:pt x="1449261" y="0"/>
                  <a:pt x="1454221" y="2381"/>
                  <a:pt x="1459182" y="4762"/>
                </a:cubicBez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フリーフォーム: 図形 36">
            <a:extLst>
              <a:ext uri="{FF2B5EF4-FFF2-40B4-BE49-F238E27FC236}">
                <a16:creationId xmlns:a16="http://schemas.microsoft.com/office/drawing/2014/main" id="{A9138500-B721-0D50-8FE1-03498381530A}"/>
              </a:ext>
            </a:extLst>
          </p:cNvPr>
          <p:cNvSpPr/>
          <p:nvPr/>
        </p:nvSpPr>
        <p:spPr>
          <a:xfrm rot="12408459" flipH="1">
            <a:off x="1155708" y="4900735"/>
            <a:ext cx="1234348" cy="727817"/>
          </a:xfrm>
          <a:custGeom>
            <a:avLst/>
            <a:gdLst>
              <a:gd name="connsiteX0" fmla="*/ 0 w 1828800"/>
              <a:gd name="connsiteY0" fmla="*/ 273592 h 703591"/>
              <a:gd name="connsiteX1" fmla="*/ 269965 w 1828800"/>
              <a:gd name="connsiteY1" fmla="*/ 578392 h 703591"/>
              <a:gd name="connsiteX2" fmla="*/ 478971 w 1828800"/>
              <a:gd name="connsiteY2" fmla="*/ 682895 h 703591"/>
              <a:gd name="connsiteX3" fmla="*/ 644434 w 1828800"/>
              <a:gd name="connsiteY3" fmla="*/ 700312 h 703591"/>
              <a:gd name="connsiteX4" fmla="*/ 783771 w 1828800"/>
              <a:gd name="connsiteY4" fmla="*/ 639352 h 703591"/>
              <a:gd name="connsiteX5" fmla="*/ 870857 w 1828800"/>
              <a:gd name="connsiteY5" fmla="*/ 491307 h 703591"/>
              <a:gd name="connsiteX6" fmla="*/ 957943 w 1828800"/>
              <a:gd name="connsiteY6" fmla="*/ 334552 h 703591"/>
              <a:gd name="connsiteX7" fmla="*/ 1053737 w 1828800"/>
              <a:gd name="connsiteY7" fmla="*/ 195215 h 703591"/>
              <a:gd name="connsiteX8" fmla="*/ 1184365 w 1828800"/>
              <a:gd name="connsiteY8" fmla="*/ 90712 h 703591"/>
              <a:gd name="connsiteX9" fmla="*/ 1367245 w 1828800"/>
              <a:gd name="connsiteY9" fmla="*/ 12335 h 703591"/>
              <a:gd name="connsiteX10" fmla="*/ 1524000 w 1828800"/>
              <a:gd name="connsiteY10" fmla="*/ 3627 h 703591"/>
              <a:gd name="connsiteX11" fmla="*/ 1706880 w 1828800"/>
              <a:gd name="connsiteY11" fmla="*/ 47170 h 703591"/>
              <a:gd name="connsiteX12" fmla="*/ 1776548 w 1828800"/>
              <a:gd name="connsiteY12" fmla="*/ 134255 h 703591"/>
              <a:gd name="connsiteX13" fmla="*/ 1828800 w 1828800"/>
              <a:gd name="connsiteY13" fmla="*/ 221341 h 703591"/>
              <a:gd name="connsiteX0" fmla="*/ 0 w 1908312"/>
              <a:gd name="connsiteY0" fmla="*/ 273592 h 703591"/>
              <a:gd name="connsiteX1" fmla="*/ 269965 w 1908312"/>
              <a:gd name="connsiteY1" fmla="*/ 578392 h 703591"/>
              <a:gd name="connsiteX2" fmla="*/ 478971 w 1908312"/>
              <a:gd name="connsiteY2" fmla="*/ 682895 h 703591"/>
              <a:gd name="connsiteX3" fmla="*/ 644434 w 1908312"/>
              <a:gd name="connsiteY3" fmla="*/ 700312 h 703591"/>
              <a:gd name="connsiteX4" fmla="*/ 783771 w 1908312"/>
              <a:gd name="connsiteY4" fmla="*/ 639352 h 703591"/>
              <a:gd name="connsiteX5" fmla="*/ 870857 w 1908312"/>
              <a:gd name="connsiteY5" fmla="*/ 491307 h 703591"/>
              <a:gd name="connsiteX6" fmla="*/ 957943 w 1908312"/>
              <a:gd name="connsiteY6" fmla="*/ 334552 h 703591"/>
              <a:gd name="connsiteX7" fmla="*/ 1053737 w 1908312"/>
              <a:gd name="connsiteY7" fmla="*/ 195215 h 703591"/>
              <a:gd name="connsiteX8" fmla="*/ 1184365 w 1908312"/>
              <a:gd name="connsiteY8" fmla="*/ 90712 h 703591"/>
              <a:gd name="connsiteX9" fmla="*/ 1367245 w 1908312"/>
              <a:gd name="connsiteY9" fmla="*/ 12335 h 703591"/>
              <a:gd name="connsiteX10" fmla="*/ 1524000 w 1908312"/>
              <a:gd name="connsiteY10" fmla="*/ 3627 h 703591"/>
              <a:gd name="connsiteX11" fmla="*/ 1706880 w 1908312"/>
              <a:gd name="connsiteY11" fmla="*/ 47170 h 703591"/>
              <a:gd name="connsiteX12" fmla="*/ 1776548 w 1908312"/>
              <a:gd name="connsiteY12" fmla="*/ 134255 h 703591"/>
              <a:gd name="connsiteX13" fmla="*/ 1908312 w 1908312"/>
              <a:gd name="connsiteY13" fmla="*/ 309950 h 703591"/>
              <a:gd name="connsiteX0" fmla="*/ 0 w 1956020"/>
              <a:gd name="connsiteY0" fmla="*/ 273592 h 703591"/>
              <a:gd name="connsiteX1" fmla="*/ 269965 w 1956020"/>
              <a:gd name="connsiteY1" fmla="*/ 578392 h 703591"/>
              <a:gd name="connsiteX2" fmla="*/ 478971 w 1956020"/>
              <a:gd name="connsiteY2" fmla="*/ 682895 h 703591"/>
              <a:gd name="connsiteX3" fmla="*/ 644434 w 1956020"/>
              <a:gd name="connsiteY3" fmla="*/ 700312 h 703591"/>
              <a:gd name="connsiteX4" fmla="*/ 783771 w 1956020"/>
              <a:gd name="connsiteY4" fmla="*/ 639352 h 703591"/>
              <a:gd name="connsiteX5" fmla="*/ 870857 w 1956020"/>
              <a:gd name="connsiteY5" fmla="*/ 491307 h 703591"/>
              <a:gd name="connsiteX6" fmla="*/ 957943 w 1956020"/>
              <a:gd name="connsiteY6" fmla="*/ 334552 h 703591"/>
              <a:gd name="connsiteX7" fmla="*/ 1053737 w 1956020"/>
              <a:gd name="connsiteY7" fmla="*/ 195215 h 703591"/>
              <a:gd name="connsiteX8" fmla="*/ 1184365 w 1956020"/>
              <a:gd name="connsiteY8" fmla="*/ 90712 h 703591"/>
              <a:gd name="connsiteX9" fmla="*/ 1367245 w 1956020"/>
              <a:gd name="connsiteY9" fmla="*/ 12335 h 703591"/>
              <a:gd name="connsiteX10" fmla="*/ 1524000 w 1956020"/>
              <a:gd name="connsiteY10" fmla="*/ 3627 h 703591"/>
              <a:gd name="connsiteX11" fmla="*/ 1706880 w 1956020"/>
              <a:gd name="connsiteY11" fmla="*/ 47170 h 703591"/>
              <a:gd name="connsiteX12" fmla="*/ 1776548 w 1956020"/>
              <a:gd name="connsiteY12" fmla="*/ 134255 h 703591"/>
              <a:gd name="connsiteX13" fmla="*/ 1956020 w 1956020"/>
              <a:gd name="connsiteY13" fmla="*/ 385900 h 703591"/>
              <a:gd name="connsiteX0" fmla="*/ 0 w 1956020"/>
              <a:gd name="connsiteY0" fmla="*/ 273592 h 703591"/>
              <a:gd name="connsiteX1" fmla="*/ 269965 w 1956020"/>
              <a:gd name="connsiteY1" fmla="*/ 578392 h 703591"/>
              <a:gd name="connsiteX2" fmla="*/ 478971 w 1956020"/>
              <a:gd name="connsiteY2" fmla="*/ 682895 h 703591"/>
              <a:gd name="connsiteX3" fmla="*/ 644434 w 1956020"/>
              <a:gd name="connsiteY3" fmla="*/ 700312 h 703591"/>
              <a:gd name="connsiteX4" fmla="*/ 783771 w 1956020"/>
              <a:gd name="connsiteY4" fmla="*/ 639352 h 703591"/>
              <a:gd name="connsiteX5" fmla="*/ 870857 w 1956020"/>
              <a:gd name="connsiteY5" fmla="*/ 491307 h 703591"/>
              <a:gd name="connsiteX6" fmla="*/ 957943 w 1956020"/>
              <a:gd name="connsiteY6" fmla="*/ 334552 h 703591"/>
              <a:gd name="connsiteX7" fmla="*/ 1053737 w 1956020"/>
              <a:gd name="connsiteY7" fmla="*/ 195215 h 703591"/>
              <a:gd name="connsiteX8" fmla="*/ 1184365 w 1956020"/>
              <a:gd name="connsiteY8" fmla="*/ 90712 h 703591"/>
              <a:gd name="connsiteX9" fmla="*/ 1367245 w 1956020"/>
              <a:gd name="connsiteY9" fmla="*/ 12335 h 703591"/>
              <a:gd name="connsiteX10" fmla="*/ 1524000 w 1956020"/>
              <a:gd name="connsiteY10" fmla="*/ 3627 h 703591"/>
              <a:gd name="connsiteX11" fmla="*/ 1706880 w 1956020"/>
              <a:gd name="connsiteY11" fmla="*/ 47170 h 703591"/>
              <a:gd name="connsiteX12" fmla="*/ 1824255 w 1956020"/>
              <a:gd name="connsiteY12" fmla="*/ 203876 h 703591"/>
              <a:gd name="connsiteX13" fmla="*/ 1956020 w 1956020"/>
              <a:gd name="connsiteY13" fmla="*/ 385900 h 703591"/>
              <a:gd name="connsiteX0" fmla="*/ 0 w 1884458"/>
              <a:gd name="connsiteY0" fmla="*/ 273592 h 703591"/>
              <a:gd name="connsiteX1" fmla="*/ 269965 w 1884458"/>
              <a:gd name="connsiteY1" fmla="*/ 578392 h 703591"/>
              <a:gd name="connsiteX2" fmla="*/ 478971 w 1884458"/>
              <a:gd name="connsiteY2" fmla="*/ 682895 h 703591"/>
              <a:gd name="connsiteX3" fmla="*/ 644434 w 1884458"/>
              <a:gd name="connsiteY3" fmla="*/ 700312 h 703591"/>
              <a:gd name="connsiteX4" fmla="*/ 783771 w 1884458"/>
              <a:gd name="connsiteY4" fmla="*/ 639352 h 703591"/>
              <a:gd name="connsiteX5" fmla="*/ 870857 w 1884458"/>
              <a:gd name="connsiteY5" fmla="*/ 491307 h 703591"/>
              <a:gd name="connsiteX6" fmla="*/ 957943 w 1884458"/>
              <a:gd name="connsiteY6" fmla="*/ 334552 h 703591"/>
              <a:gd name="connsiteX7" fmla="*/ 1053737 w 1884458"/>
              <a:gd name="connsiteY7" fmla="*/ 195215 h 703591"/>
              <a:gd name="connsiteX8" fmla="*/ 1184365 w 1884458"/>
              <a:gd name="connsiteY8" fmla="*/ 90712 h 703591"/>
              <a:gd name="connsiteX9" fmla="*/ 1367245 w 1884458"/>
              <a:gd name="connsiteY9" fmla="*/ 12335 h 703591"/>
              <a:gd name="connsiteX10" fmla="*/ 1524000 w 1884458"/>
              <a:gd name="connsiteY10" fmla="*/ 3627 h 703591"/>
              <a:gd name="connsiteX11" fmla="*/ 1706880 w 1884458"/>
              <a:gd name="connsiteY11" fmla="*/ 47170 h 703591"/>
              <a:gd name="connsiteX12" fmla="*/ 1824255 w 1884458"/>
              <a:gd name="connsiteY12" fmla="*/ 203876 h 703591"/>
              <a:gd name="connsiteX13" fmla="*/ 1884458 w 1884458"/>
              <a:gd name="connsiteY13" fmla="*/ 487167 h 703591"/>
              <a:gd name="connsiteX0" fmla="*/ 0 w 1884458"/>
              <a:gd name="connsiteY0" fmla="*/ 271665 h 701664"/>
              <a:gd name="connsiteX1" fmla="*/ 269965 w 1884458"/>
              <a:gd name="connsiteY1" fmla="*/ 576465 h 701664"/>
              <a:gd name="connsiteX2" fmla="*/ 478971 w 1884458"/>
              <a:gd name="connsiteY2" fmla="*/ 680968 h 701664"/>
              <a:gd name="connsiteX3" fmla="*/ 644434 w 1884458"/>
              <a:gd name="connsiteY3" fmla="*/ 698385 h 701664"/>
              <a:gd name="connsiteX4" fmla="*/ 783771 w 1884458"/>
              <a:gd name="connsiteY4" fmla="*/ 637425 h 701664"/>
              <a:gd name="connsiteX5" fmla="*/ 870857 w 1884458"/>
              <a:gd name="connsiteY5" fmla="*/ 489380 h 701664"/>
              <a:gd name="connsiteX6" fmla="*/ 957943 w 1884458"/>
              <a:gd name="connsiteY6" fmla="*/ 332625 h 701664"/>
              <a:gd name="connsiteX7" fmla="*/ 1053737 w 1884458"/>
              <a:gd name="connsiteY7" fmla="*/ 193288 h 701664"/>
              <a:gd name="connsiteX8" fmla="*/ 1184365 w 1884458"/>
              <a:gd name="connsiteY8" fmla="*/ 88785 h 701664"/>
              <a:gd name="connsiteX9" fmla="*/ 1383148 w 1884458"/>
              <a:gd name="connsiteY9" fmla="*/ 16737 h 701664"/>
              <a:gd name="connsiteX10" fmla="*/ 1524000 w 1884458"/>
              <a:gd name="connsiteY10" fmla="*/ 1700 h 701664"/>
              <a:gd name="connsiteX11" fmla="*/ 1706880 w 1884458"/>
              <a:gd name="connsiteY11" fmla="*/ 45243 h 701664"/>
              <a:gd name="connsiteX12" fmla="*/ 1824255 w 1884458"/>
              <a:gd name="connsiteY12" fmla="*/ 201949 h 701664"/>
              <a:gd name="connsiteX13" fmla="*/ 1884458 w 1884458"/>
              <a:gd name="connsiteY13" fmla="*/ 485240 h 701664"/>
              <a:gd name="connsiteX0" fmla="*/ 0 w 1884458"/>
              <a:gd name="connsiteY0" fmla="*/ 256493 h 686492"/>
              <a:gd name="connsiteX1" fmla="*/ 269965 w 1884458"/>
              <a:gd name="connsiteY1" fmla="*/ 561293 h 686492"/>
              <a:gd name="connsiteX2" fmla="*/ 478971 w 1884458"/>
              <a:gd name="connsiteY2" fmla="*/ 665796 h 686492"/>
              <a:gd name="connsiteX3" fmla="*/ 644434 w 1884458"/>
              <a:gd name="connsiteY3" fmla="*/ 683213 h 686492"/>
              <a:gd name="connsiteX4" fmla="*/ 783771 w 1884458"/>
              <a:gd name="connsiteY4" fmla="*/ 622253 h 686492"/>
              <a:gd name="connsiteX5" fmla="*/ 870857 w 1884458"/>
              <a:gd name="connsiteY5" fmla="*/ 474208 h 686492"/>
              <a:gd name="connsiteX6" fmla="*/ 957943 w 1884458"/>
              <a:gd name="connsiteY6" fmla="*/ 317453 h 686492"/>
              <a:gd name="connsiteX7" fmla="*/ 1053737 w 1884458"/>
              <a:gd name="connsiteY7" fmla="*/ 178116 h 686492"/>
              <a:gd name="connsiteX8" fmla="*/ 1184365 w 1884458"/>
              <a:gd name="connsiteY8" fmla="*/ 73613 h 686492"/>
              <a:gd name="connsiteX9" fmla="*/ 1383148 w 1884458"/>
              <a:gd name="connsiteY9" fmla="*/ 1565 h 686492"/>
              <a:gd name="connsiteX10" fmla="*/ 1563757 w 1884458"/>
              <a:gd name="connsiteY10" fmla="*/ 24503 h 686492"/>
              <a:gd name="connsiteX11" fmla="*/ 1706880 w 1884458"/>
              <a:gd name="connsiteY11" fmla="*/ 30071 h 686492"/>
              <a:gd name="connsiteX12" fmla="*/ 1824255 w 1884458"/>
              <a:gd name="connsiteY12" fmla="*/ 186777 h 686492"/>
              <a:gd name="connsiteX13" fmla="*/ 1884458 w 1884458"/>
              <a:gd name="connsiteY13" fmla="*/ 470068 h 686492"/>
              <a:gd name="connsiteX0" fmla="*/ 0 w 1884458"/>
              <a:gd name="connsiteY0" fmla="*/ 256990 h 686989"/>
              <a:gd name="connsiteX1" fmla="*/ 269965 w 1884458"/>
              <a:gd name="connsiteY1" fmla="*/ 561790 h 686989"/>
              <a:gd name="connsiteX2" fmla="*/ 478971 w 1884458"/>
              <a:gd name="connsiteY2" fmla="*/ 666293 h 686989"/>
              <a:gd name="connsiteX3" fmla="*/ 644434 w 1884458"/>
              <a:gd name="connsiteY3" fmla="*/ 683710 h 686989"/>
              <a:gd name="connsiteX4" fmla="*/ 783771 w 1884458"/>
              <a:gd name="connsiteY4" fmla="*/ 622750 h 686989"/>
              <a:gd name="connsiteX5" fmla="*/ 870857 w 1884458"/>
              <a:gd name="connsiteY5" fmla="*/ 474705 h 686989"/>
              <a:gd name="connsiteX6" fmla="*/ 957943 w 1884458"/>
              <a:gd name="connsiteY6" fmla="*/ 317950 h 686989"/>
              <a:gd name="connsiteX7" fmla="*/ 1053737 w 1884458"/>
              <a:gd name="connsiteY7" fmla="*/ 178613 h 686989"/>
              <a:gd name="connsiteX8" fmla="*/ 1184365 w 1884458"/>
              <a:gd name="connsiteY8" fmla="*/ 74110 h 686989"/>
              <a:gd name="connsiteX9" fmla="*/ 1383148 w 1884458"/>
              <a:gd name="connsiteY9" fmla="*/ 2062 h 686989"/>
              <a:gd name="connsiteX10" fmla="*/ 1563757 w 1884458"/>
              <a:gd name="connsiteY10" fmla="*/ 25000 h 686989"/>
              <a:gd name="connsiteX11" fmla="*/ 1706880 w 1884458"/>
              <a:gd name="connsiteY11" fmla="*/ 81201 h 686989"/>
              <a:gd name="connsiteX12" fmla="*/ 1824255 w 1884458"/>
              <a:gd name="connsiteY12" fmla="*/ 187274 h 686989"/>
              <a:gd name="connsiteX13" fmla="*/ 1884458 w 1884458"/>
              <a:gd name="connsiteY13" fmla="*/ 470565 h 686989"/>
              <a:gd name="connsiteX0" fmla="*/ 0 w 1884458"/>
              <a:gd name="connsiteY0" fmla="*/ 256990 h 686989"/>
              <a:gd name="connsiteX1" fmla="*/ 269965 w 1884458"/>
              <a:gd name="connsiteY1" fmla="*/ 561790 h 686989"/>
              <a:gd name="connsiteX2" fmla="*/ 478971 w 1884458"/>
              <a:gd name="connsiteY2" fmla="*/ 666293 h 686989"/>
              <a:gd name="connsiteX3" fmla="*/ 644434 w 1884458"/>
              <a:gd name="connsiteY3" fmla="*/ 683710 h 686989"/>
              <a:gd name="connsiteX4" fmla="*/ 783771 w 1884458"/>
              <a:gd name="connsiteY4" fmla="*/ 622750 h 686989"/>
              <a:gd name="connsiteX5" fmla="*/ 870857 w 1884458"/>
              <a:gd name="connsiteY5" fmla="*/ 474705 h 686989"/>
              <a:gd name="connsiteX6" fmla="*/ 957943 w 1884458"/>
              <a:gd name="connsiteY6" fmla="*/ 317950 h 686989"/>
              <a:gd name="connsiteX7" fmla="*/ 1053737 w 1884458"/>
              <a:gd name="connsiteY7" fmla="*/ 178613 h 686989"/>
              <a:gd name="connsiteX8" fmla="*/ 1184365 w 1884458"/>
              <a:gd name="connsiteY8" fmla="*/ 74110 h 686989"/>
              <a:gd name="connsiteX9" fmla="*/ 1383148 w 1884458"/>
              <a:gd name="connsiteY9" fmla="*/ 2062 h 686989"/>
              <a:gd name="connsiteX10" fmla="*/ 1563757 w 1884458"/>
              <a:gd name="connsiteY10" fmla="*/ 25000 h 686989"/>
              <a:gd name="connsiteX11" fmla="*/ 1706880 w 1884458"/>
              <a:gd name="connsiteY11" fmla="*/ 81201 h 686989"/>
              <a:gd name="connsiteX12" fmla="*/ 1792450 w 1884458"/>
              <a:gd name="connsiteY12" fmla="*/ 244236 h 686989"/>
              <a:gd name="connsiteX13" fmla="*/ 1884458 w 1884458"/>
              <a:gd name="connsiteY13" fmla="*/ 470565 h 686989"/>
              <a:gd name="connsiteX0" fmla="*/ 0 w 1836751"/>
              <a:gd name="connsiteY0" fmla="*/ 256990 h 686989"/>
              <a:gd name="connsiteX1" fmla="*/ 269965 w 1836751"/>
              <a:gd name="connsiteY1" fmla="*/ 561790 h 686989"/>
              <a:gd name="connsiteX2" fmla="*/ 478971 w 1836751"/>
              <a:gd name="connsiteY2" fmla="*/ 666293 h 686989"/>
              <a:gd name="connsiteX3" fmla="*/ 644434 w 1836751"/>
              <a:gd name="connsiteY3" fmla="*/ 683710 h 686989"/>
              <a:gd name="connsiteX4" fmla="*/ 783771 w 1836751"/>
              <a:gd name="connsiteY4" fmla="*/ 622750 h 686989"/>
              <a:gd name="connsiteX5" fmla="*/ 870857 w 1836751"/>
              <a:gd name="connsiteY5" fmla="*/ 474705 h 686989"/>
              <a:gd name="connsiteX6" fmla="*/ 957943 w 1836751"/>
              <a:gd name="connsiteY6" fmla="*/ 317950 h 686989"/>
              <a:gd name="connsiteX7" fmla="*/ 1053737 w 1836751"/>
              <a:gd name="connsiteY7" fmla="*/ 178613 h 686989"/>
              <a:gd name="connsiteX8" fmla="*/ 1184365 w 1836751"/>
              <a:gd name="connsiteY8" fmla="*/ 74110 h 686989"/>
              <a:gd name="connsiteX9" fmla="*/ 1383148 w 1836751"/>
              <a:gd name="connsiteY9" fmla="*/ 2062 h 686989"/>
              <a:gd name="connsiteX10" fmla="*/ 1563757 w 1836751"/>
              <a:gd name="connsiteY10" fmla="*/ 25000 h 686989"/>
              <a:gd name="connsiteX11" fmla="*/ 1706880 w 1836751"/>
              <a:gd name="connsiteY11" fmla="*/ 81201 h 686989"/>
              <a:gd name="connsiteX12" fmla="*/ 1792450 w 1836751"/>
              <a:gd name="connsiteY12" fmla="*/ 244236 h 686989"/>
              <a:gd name="connsiteX13" fmla="*/ 1836751 w 1836751"/>
              <a:gd name="connsiteY13" fmla="*/ 483223 h 686989"/>
              <a:gd name="connsiteX0" fmla="*/ 0 w 1836751"/>
              <a:gd name="connsiteY0" fmla="*/ 256990 h 688414"/>
              <a:gd name="connsiteX1" fmla="*/ 190452 w 1836751"/>
              <a:gd name="connsiteY1" fmla="*/ 523815 h 688414"/>
              <a:gd name="connsiteX2" fmla="*/ 478971 w 1836751"/>
              <a:gd name="connsiteY2" fmla="*/ 666293 h 688414"/>
              <a:gd name="connsiteX3" fmla="*/ 644434 w 1836751"/>
              <a:gd name="connsiteY3" fmla="*/ 683710 h 688414"/>
              <a:gd name="connsiteX4" fmla="*/ 783771 w 1836751"/>
              <a:gd name="connsiteY4" fmla="*/ 622750 h 688414"/>
              <a:gd name="connsiteX5" fmla="*/ 870857 w 1836751"/>
              <a:gd name="connsiteY5" fmla="*/ 474705 h 688414"/>
              <a:gd name="connsiteX6" fmla="*/ 957943 w 1836751"/>
              <a:gd name="connsiteY6" fmla="*/ 317950 h 688414"/>
              <a:gd name="connsiteX7" fmla="*/ 1053737 w 1836751"/>
              <a:gd name="connsiteY7" fmla="*/ 178613 h 688414"/>
              <a:gd name="connsiteX8" fmla="*/ 1184365 w 1836751"/>
              <a:gd name="connsiteY8" fmla="*/ 74110 h 688414"/>
              <a:gd name="connsiteX9" fmla="*/ 1383148 w 1836751"/>
              <a:gd name="connsiteY9" fmla="*/ 2062 h 688414"/>
              <a:gd name="connsiteX10" fmla="*/ 1563757 w 1836751"/>
              <a:gd name="connsiteY10" fmla="*/ 25000 h 688414"/>
              <a:gd name="connsiteX11" fmla="*/ 1706880 w 1836751"/>
              <a:gd name="connsiteY11" fmla="*/ 81201 h 688414"/>
              <a:gd name="connsiteX12" fmla="*/ 1792450 w 1836751"/>
              <a:gd name="connsiteY12" fmla="*/ 244236 h 688414"/>
              <a:gd name="connsiteX13" fmla="*/ 1836751 w 1836751"/>
              <a:gd name="connsiteY13" fmla="*/ 483223 h 688414"/>
              <a:gd name="connsiteX0" fmla="*/ 0 w 1836751"/>
              <a:gd name="connsiteY0" fmla="*/ 206357 h 688414"/>
              <a:gd name="connsiteX1" fmla="*/ 190452 w 1836751"/>
              <a:gd name="connsiteY1" fmla="*/ 523815 h 688414"/>
              <a:gd name="connsiteX2" fmla="*/ 478971 w 1836751"/>
              <a:gd name="connsiteY2" fmla="*/ 666293 h 688414"/>
              <a:gd name="connsiteX3" fmla="*/ 644434 w 1836751"/>
              <a:gd name="connsiteY3" fmla="*/ 683710 h 688414"/>
              <a:gd name="connsiteX4" fmla="*/ 783771 w 1836751"/>
              <a:gd name="connsiteY4" fmla="*/ 622750 h 688414"/>
              <a:gd name="connsiteX5" fmla="*/ 870857 w 1836751"/>
              <a:gd name="connsiteY5" fmla="*/ 474705 h 688414"/>
              <a:gd name="connsiteX6" fmla="*/ 957943 w 1836751"/>
              <a:gd name="connsiteY6" fmla="*/ 317950 h 688414"/>
              <a:gd name="connsiteX7" fmla="*/ 1053737 w 1836751"/>
              <a:gd name="connsiteY7" fmla="*/ 178613 h 688414"/>
              <a:gd name="connsiteX8" fmla="*/ 1184365 w 1836751"/>
              <a:gd name="connsiteY8" fmla="*/ 74110 h 688414"/>
              <a:gd name="connsiteX9" fmla="*/ 1383148 w 1836751"/>
              <a:gd name="connsiteY9" fmla="*/ 2062 h 688414"/>
              <a:gd name="connsiteX10" fmla="*/ 1563757 w 1836751"/>
              <a:gd name="connsiteY10" fmla="*/ 25000 h 688414"/>
              <a:gd name="connsiteX11" fmla="*/ 1706880 w 1836751"/>
              <a:gd name="connsiteY11" fmla="*/ 81201 h 688414"/>
              <a:gd name="connsiteX12" fmla="*/ 1792450 w 1836751"/>
              <a:gd name="connsiteY12" fmla="*/ 244236 h 688414"/>
              <a:gd name="connsiteX13" fmla="*/ 1836751 w 1836751"/>
              <a:gd name="connsiteY13" fmla="*/ 483223 h 688414"/>
              <a:gd name="connsiteX0" fmla="*/ 0 w 1796994"/>
              <a:gd name="connsiteY0" fmla="*/ 168382 h 688414"/>
              <a:gd name="connsiteX1" fmla="*/ 150695 w 1796994"/>
              <a:gd name="connsiteY1" fmla="*/ 523815 h 688414"/>
              <a:gd name="connsiteX2" fmla="*/ 439214 w 1796994"/>
              <a:gd name="connsiteY2" fmla="*/ 666293 h 688414"/>
              <a:gd name="connsiteX3" fmla="*/ 604677 w 1796994"/>
              <a:gd name="connsiteY3" fmla="*/ 683710 h 688414"/>
              <a:gd name="connsiteX4" fmla="*/ 744014 w 1796994"/>
              <a:gd name="connsiteY4" fmla="*/ 622750 h 688414"/>
              <a:gd name="connsiteX5" fmla="*/ 831100 w 1796994"/>
              <a:gd name="connsiteY5" fmla="*/ 474705 h 688414"/>
              <a:gd name="connsiteX6" fmla="*/ 918186 w 1796994"/>
              <a:gd name="connsiteY6" fmla="*/ 317950 h 688414"/>
              <a:gd name="connsiteX7" fmla="*/ 1013980 w 1796994"/>
              <a:gd name="connsiteY7" fmla="*/ 178613 h 688414"/>
              <a:gd name="connsiteX8" fmla="*/ 1144608 w 1796994"/>
              <a:gd name="connsiteY8" fmla="*/ 74110 h 688414"/>
              <a:gd name="connsiteX9" fmla="*/ 1343391 w 1796994"/>
              <a:gd name="connsiteY9" fmla="*/ 2062 h 688414"/>
              <a:gd name="connsiteX10" fmla="*/ 1524000 w 1796994"/>
              <a:gd name="connsiteY10" fmla="*/ 25000 h 688414"/>
              <a:gd name="connsiteX11" fmla="*/ 1667123 w 1796994"/>
              <a:gd name="connsiteY11" fmla="*/ 81201 h 688414"/>
              <a:gd name="connsiteX12" fmla="*/ 1752693 w 1796994"/>
              <a:gd name="connsiteY12" fmla="*/ 244236 h 688414"/>
              <a:gd name="connsiteX13" fmla="*/ 1796994 w 1796994"/>
              <a:gd name="connsiteY13" fmla="*/ 483223 h 688414"/>
              <a:gd name="connsiteX0" fmla="*/ 0 w 1796994"/>
              <a:gd name="connsiteY0" fmla="*/ 168382 h 688414"/>
              <a:gd name="connsiteX1" fmla="*/ 150695 w 1796994"/>
              <a:gd name="connsiteY1" fmla="*/ 523815 h 688414"/>
              <a:gd name="connsiteX2" fmla="*/ 439214 w 1796994"/>
              <a:gd name="connsiteY2" fmla="*/ 666293 h 688414"/>
              <a:gd name="connsiteX3" fmla="*/ 604677 w 1796994"/>
              <a:gd name="connsiteY3" fmla="*/ 683710 h 688414"/>
              <a:gd name="connsiteX4" fmla="*/ 744014 w 1796994"/>
              <a:gd name="connsiteY4" fmla="*/ 622750 h 688414"/>
              <a:gd name="connsiteX5" fmla="*/ 831100 w 1796994"/>
              <a:gd name="connsiteY5" fmla="*/ 474705 h 688414"/>
              <a:gd name="connsiteX6" fmla="*/ 918186 w 1796994"/>
              <a:gd name="connsiteY6" fmla="*/ 317950 h 688414"/>
              <a:gd name="connsiteX7" fmla="*/ 1013980 w 1796994"/>
              <a:gd name="connsiteY7" fmla="*/ 178613 h 688414"/>
              <a:gd name="connsiteX8" fmla="*/ 1144608 w 1796994"/>
              <a:gd name="connsiteY8" fmla="*/ 74110 h 688414"/>
              <a:gd name="connsiteX9" fmla="*/ 1343391 w 1796994"/>
              <a:gd name="connsiteY9" fmla="*/ 2062 h 688414"/>
              <a:gd name="connsiteX10" fmla="*/ 1524000 w 1796994"/>
              <a:gd name="connsiteY10" fmla="*/ 25000 h 688414"/>
              <a:gd name="connsiteX11" fmla="*/ 1667123 w 1796994"/>
              <a:gd name="connsiteY11" fmla="*/ 81201 h 688414"/>
              <a:gd name="connsiteX12" fmla="*/ 1752693 w 1796994"/>
              <a:gd name="connsiteY12" fmla="*/ 244236 h 688414"/>
              <a:gd name="connsiteX13" fmla="*/ 1796994 w 1796994"/>
              <a:gd name="connsiteY13" fmla="*/ 483223 h 688414"/>
              <a:gd name="connsiteX0" fmla="*/ 0 w 1796994"/>
              <a:gd name="connsiteY0" fmla="*/ 168382 h 688996"/>
              <a:gd name="connsiteX1" fmla="*/ 190451 w 1796994"/>
              <a:gd name="connsiteY1" fmla="*/ 511157 h 688996"/>
              <a:gd name="connsiteX2" fmla="*/ 439214 w 1796994"/>
              <a:gd name="connsiteY2" fmla="*/ 666293 h 688996"/>
              <a:gd name="connsiteX3" fmla="*/ 604677 w 1796994"/>
              <a:gd name="connsiteY3" fmla="*/ 683710 h 688996"/>
              <a:gd name="connsiteX4" fmla="*/ 744014 w 1796994"/>
              <a:gd name="connsiteY4" fmla="*/ 622750 h 688996"/>
              <a:gd name="connsiteX5" fmla="*/ 831100 w 1796994"/>
              <a:gd name="connsiteY5" fmla="*/ 474705 h 688996"/>
              <a:gd name="connsiteX6" fmla="*/ 918186 w 1796994"/>
              <a:gd name="connsiteY6" fmla="*/ 317950 h 688996"/>
              <a:gd name="connsiteX7" fmla="*/ 1013980 w 1796994"/>
              <a:gd name="connsiteY7" fmla="*/ 178613 h 688996"/>
              <a:gd name="connsiteX8" fmla="*/ 1144608 w 1796994"/>
              <a:gd name="connsiteY8" fmla="*/ 74110 h 688996"/>
              <a:gd name="connsiteX9" fmla="*/ 1343391 w 1796994"/>
              <a:gd name="connsiteY9" fmla="*/ 2062 h 688996"/>
              <a:gd name="connsiteX10" fmla="*/ 1524000 w 1796994"/>
              <a:gd name="connsiteY10" fmla="*/ 25000 h 688996"/>
              <a:gd name="connsiteX11" fmla="*/ 1667123 w 1796994"/>
              <a:gd name="connsiteY11" fmla="*/ 81201 h 688996"/>
              <a:gd name="connsiteX12" fmla="*/ 1752693 w 1796994"/>
              <a:gd name="connsiteY12" fmla="*/ 244236 h 688996"/>
              <a:gd name="connsiteX13" fmla="*/ 1796994 w 1796994"/>
              <a:gd name="connsiteY13" fmla="*/ 483223 h 688996"/>
              <a:gd name="connsiteX0" fmla="*/ 0 w 1733383"/>
              <a:gd name="connsiteY0" fmla="*/ 332940 h 688996"/>
              <a:gd name="connsiteX1" fmla="*/ 126840 w 1733383"/>
              <a:gd name="connsiteY1" fmla="*/ 511157 h 688996"/>
              <a:gd name="connsiteX2" fmla="*/ 375603 w 1733383"/>
              <a:gd name="connsiteY2" fmla="*/ 666293 h 688996"/>
              <a:gd name="connsiteX3" fmla="*/ 541066 w 1733383"/>
              <a:gd name="connsiteY3" fmla="*/ 683710 h 688996"/>
              <a:gd name="connsiteX4" fmla="*/ 680403 w 1733383"/>
              <a:gd name="connsiteY4" fmla="*/ 622750 h 688996"/>
              <a:gd name="connsiteX5" fmla="*/ 767489 w 1733383"/>
              <a:gd name="connsiteY5" fmla="*/ 474705 h 688996"/>
              <a:gd name="connsiteX6" fmla="*/ 854575 w 1733383"/>
              <a:gd name="connsiteY6" fmla="*/ 317950 h 688996"/>
              <a:gd name="connsiteX7" fmla="*/ 950369 w 1733383"/>
              <a:gd name="connsiteY7" fmla="*/ 178613 h 688996"/>
              <a:gd name="connsiteX8" fmla="*/ 1080997 w 1733383"/>
              <a:gd name="connsiteY8" fmla="*/ 74110 h 688996"/>
              <a:gd name="connsiteX9" fmla="*/ 1279780 w 1733383"/>
              <a:gd name="connsiteY9" fmla="*/ 2062 h 688996"/>
              <a:gd name="connsiteX10" fmla="*/ 1460389 w 1733383"/>
              <a:gd name="connsiteY10" fmla="*/ 25000 h 688996"/>
              <a:gd name="connsiteX11" fmla="*/ 1603512 w 1733383"/>
              <a:gd name="connsiteY11" fmla="*/ 81201 h 688996"/>
              <a:gd name="connsiteX12" fmla="*/ 1689082 w 1733383"/>
              <a:gd name="connsiteY12" fmla="*/ 244236 h 688996"/>
              <a:gd name="connsiteX13" fmla="*/ 1733383 w 1733383"/>
              <a:gd name="connsiteY13" fmla="*/ 483223 h 688996"/>
              <a:gd name="connsiteX0" fmla="*/ 0 w 1733383"/>
              <a:gd name="connsiteY0" fmla="*/ 332940 h 688996"/>
              <a:gd name="connsiteX1" fmla="*/ 126840 w 1733383"/>
              <a:gd name="connsiteY1" fmla="*/ 511157 h 688996"/>
              <a:gd name="connsiteX2" fmla="*/ 375603 w 1733383"/>
              <a:gd name="connsiteY2" fmla="*/ 666293 h 688996"/>
              <a:gd name="connsiteX3" fmla="*/ 541066 w 1733383"/>
              <a:gd name="connsiteY3" fmla="*/ 683710 h 688996"/>
              <a:gd name="connsiteX4" fmla="*/ 680403 w 1733383"/>
              <a:gd name="connsiteY4" fmla="*/ 622750 h 688996"/>
              <a:gd name="connsiteX5" fmla="*/ 767489 w 1733383"/>
              <a:gd name="connsiteY5" fmla="*/ 474705 h 688996"/>
              <a:gd name="connsiteX6" fmla="*/ 854575 w 1733383"/>
              <a:gd name="connsiteY6" fmla="*/ 317950 h 688996"/>
              <a:gd name="connsiteX7" fmla="*/ 950369 w 1733383"/>
              <a:gd name="connsiteY7" fmla="*/ 178613 h 688996"/>
              <a:gd name="connsiteX8" fmla="*/ 1080997 w 1733383"/>
              <a:gd name="connsiteY8" fmla="*/ 74110 h 688996"/>
              <a:gd name="connsiteX9" fmla="*/ 1279780 w 1733383"/>
              <a:gd name="connsiteY9" fmla="*/ 2062 h 688996"/>
              <a:gd name="connsiteX10" fmla="*/ 1460389 w 1733383"/>
              <a:gd name="connsiteY10" fmla="*/ 25000 h 688996"/>
              <a:gd name="connsiteX11" fmla="*/ 1603512 w 1733383"/>
              <a:gd name="connsiteY11" fmla="*/ 81201 h 688996"/>
              <a:gd name="connsiteX12" fmla="*/ 1689082 w 1733383"/>
              <a:gd name="connsiteY12" fmla="*/ 244236 h 688996"/>
              <a:gd name="connsiteX13" fmla="*/ 1733383 w 1733383"/>
              <a:gd name="connsiteY13" fmla="*/ 483223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767489 w 1828799"/>
              <a:gd name="connsiteY5" fmla="*/ 474705 h 688996"/>
              <a:gd name="connsiteX6" fmla="*/ 854575 w 1828799"/>
              <a:gd name="connsiteY6" fmla="*/ 317950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689082 w 1828799"/>
              <a:gd name="connsiteY12" fmla="*/ 244236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767489 w 1828799"/>
              <a:gd name="connsiteY5" fmla="*/ 474705 h 688996"/>
              <a:gd name="connsiteX6" fmla="*/ 854575 w 1828799"/>
              <a:gd name="connsiteY6" fmla="*/ 317950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7245 w 1828799"/>
              <a:gd name="connsiteY5" fmla="*/ 474705 h 688996"/>
              <a:gd name="connsiteX6" fmla="*/ 854575 w 1828799"/>
              <a:gd name="connsiteY6" fmla="*/ 317950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7245 w 1828799"/>
              <a:gd name="connsiteY5" fmla="*/ 474705 h 688996"/>
              <a:gd name="connsiteX6" fmla="*/ 870477 w 1828799"/>
              <a:gd name="connsiteY6" fmla="*/ 349596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7245 w 1828799"/>
              <a:gd name="connsiteY5" fmla="*/ 474705 h 688996"/>
              <a:gd name="connsiteX6" fmla="*/ 870477 w 1828799"/>
              <a:gd name="connsiteY6" fmla="*/ 349596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7245 w 1828799"/>
              <a:gd name="connsiteY5" fmla="*/ 474705 h 688996"/>
              <a:gd name="connsiteX6" fmla="*/ 862811 w 1828799"/>
              <a:gd name="connsiteY6" fmla="*/ 347914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0372 w 1828799"/>
              <a:gd name="connsiteY5" fmla="*/ 446934 h 688996"/>
              <a:gd name="connsiteX6" fmla="*/ 862811 w 1828799"/>
              <a:gd name="connsiteY6" fmla="*/ 347914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773939 w 1828799"/>
              <a:gd name="connsiteY5" fmla="*/ 428001 h 688996"/>
              <a:gd name="connsiteX6" fmla="*/ 862811 w 1828799"/>
              <a:gd name="connsiteY6" fmla="*/ 347914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0372 w 1828799"/>
              <a:gd name="connsiteY5" fmla="*/ 446934 h 688996"/>
              <a:gd name="connsiteX6" fmla="*/ 862811 w 1828799"/>
              <a:gd name="connsiteY6" fmla="*/ 347914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744788"/>
              <a:gd name="connsiteY0" fmla="*/ 69434 h 688996"/>
              <a:gd name="connsiteX1" fmla="*/ 42829 w 1744788"/>
              <a:gd name="connsiteY1" fmla="*/ 511157 h 688996"/>
              <a:gd name="connsiteX2" fmla="*/ 291592 w 1744788"/>
              <a:gd name="connsiteY2" fmla="*/ 666293 h 688996"/>
              <a:gd name="connsiteX3" fmla="*/ 457055 w 1744788"/>
              <a:gd name="connsiteY3" fmla="*/ 683710 h 688996"/>
              <a:gd name="connsiteX4" fmla="*/ 596392 w 1744788"/>
              <a:gd name="connsiteY4" fmla="*/ 622750 h 688996"/>
              <a:gd name="connsiteX5" fmla="*/ 716361 w 1744788"/>
              <a:gd name="connsiteY5" fmla="*/ 446934 h 688996"/>
              <a:gd name="connsiteX6" fmla="*/ 778800 w 1744788"/>
              <a:gd name="connsiteY6" fmla="*/ 347914 h 688996"/>
              <a:gd name="connsiteX7" fmla="*/ 866358 w 1744788"/>
              <a:gd name="connsiteY7" fmla="*/ 178613 h 688996"/>
              <a:gd name="connsiteX8" fmla="*/ 996986 w 1744788"/>
              <a:gd name="connsiteY8" fmla="*/ 74110 h 688996"/>
              <a:gd name="connsiteX9" fmla="*/ 1195769 w 1744788"/>
              <a:gd name="connsiteY9" fmla="*/ 2062 h 688996"/>
              <a:gd name="connsiteX10" fmla="*/ 1376378 w 1744788"/>
              <a:gd name="connsiteY10" fmla="*/ 25000 h 688996"/>
              <a:gd name="connsiteX11" fmla="*/ 1519501 w 1744788"/>
              <a:gd name="connsiteY11" fmla="*/ 81201 h 688996"/>
              <a:gd name="connsiteX12" fmla="*/ 1644828 w 1744788"/>
              <a:gd name="connsiteY12" fmla="*/ 225248 h 688996"/>
              <a:gd name="connsiteX13" fmla="*/ 1744788 w 1744788"/>
              <a:gd name="connsiteY13" fmla="*/ 470565 h 688996"/>
              <a:gd name="connsiteX0" fmla="*/ 34544 w 1779332"/>
              <a:gd name="connsiteY0" fmla="*/ 69434 h 688996"/>
              <a:gd name="connsiteX1" fmla="*/ 77373 w 1779332"/>
              <a:gd name="connsiteY1" fmla="*/ 511157 h 688996"/>
              <a:gd name="connsiteX2" fmla="*/ 326136 w 1779332"/>
              <a:gd name="connsiteY2" fmla="*/ 666293 h 688996"/>
              <a:gd name="connsiteX3" fmla="*/ 491599 w 1779332"/>
              <a:gd name="connsiteY3" fmla="*/ 683710 h 688996"/>
              <a:gd name="connsiteX4" fmla="*/ 630936 w 1779332"/>
              <a:gd name="connsiteY4" fmla="*/ 622750 h 688996"/>
              <a:gd name="connsiteX5" fmla="*/ 750905 w 1779332"/>
              <a:gd name="connsiteY5" fmla="*/ 446934 h 688996"/>
              <a:gd name="connsiteX6" fmla="*/ 813344 w 1779332"/>
              <a:gd name="connsiteY6" fmla="*/ 347914 h 688996"/>
              <a:gd name="connsiteX7" fmla="*/ 900902 w 1779332"/>
              <a:gd name="connsiteY7" fmla="*/ 178613 h 688996"/>
              <a:gd name="connsiteX8" fmla="*/ 1031530 w 1779332"/>
              <a:gd name="connsiteY8" fmla="*/ 74110 h 688996"/>
              <a:gd name="connsiteX9" fmla="*/ 1230313 w 1779332"/>
              <a:gd name="connsiteY9" fmla="*/ 2062 h 688996"/>
              <a:gd name="connsiteX10" fmla="*/ 1410922 w 1779332"/>
              <a:gd name="connsiteY10" fmla="*/ 25000 h 688996"/>
              <a:gd name="connsiteX11" fmla="*/ 1554045 w 1779332"/>
              <a:gd name="connsiteY11" fmla="*/ 81201 h 688996"/>
              <a:gd name="connsiteX12" fmla="*/ 1679372 w 1779332"/>
              <a:gd name="connsiteY12" fmla="*/ 225248 h 688996"/>
              <a:gd name="connsiteX13" fmla="*/ 1779332 w 1779332"/>
              <a:gd name="connsiteY13" fmla="*/ 470565 h 688996"/>
              <a:gd name="connsiteX0" fmla="*/ 42009 w 1786797"/>
              <a:gd name="connsiteY0" fmla="*/ 69434 h 688996"/>
              <a:gd name="connsiteX1" fmla="*/ 84838 w 1786797"/>
              <a:gd name="connsiteY1" fmla="*/ 511157 h 688996"/>
              <a:gd name="connsiteX2" fmla="*/ 333601 w 1786797"/>
              <a:gd name="connsiteY2" fmla="*/ 666293 h 688996"/>
              <a:gd name="connsiteX3" fmla="*/ 499064 w 1786797"/>
              <a:gd name="connsiteY3" fmla="*/ 683710 h 688996"/>
              <a:gd name="connsiteX4" fmla="*/ 638401 w 1786797"/>
              <a:gd name="connsiteY4" fmla="*/ 622750 h 688996"/>
              <a:gd name="connsiteX5" fmla="*/ 758370 w 1786797"/>
              <a:gd name="connsiteY5" fmla="*/ 446934 h 688996"/>
              <a:gd name="connsiteX6" fmla="*/ 820809 w 1786797"/>
              <a:gd name="connsiteY6" fmla="*/ 347914 h 688996"/>
              <a:gd name="connsiteX7" fmla="*/ 908367 w 1786797"/>
              <a:gd name="connsiteY7" fmla="*/ 178613 h 688996"/>
              <a:gd name="connsiteX8" fmla="*/ 1038995 w 1786797"/>
              <a:gd name="connsiteY8" fmla="*/ 74110 h 688996"/>
              <a:gd name="connsiteX9" fmla="*/ 1237778 w 1786797"/>
              <a:gd name="connsiteY9" fmla="*/ 2062 h 688996"/>
              <a:gd name="connsiteX10" fmla="*/ 1418387 w 1786797"/>
              <a:gd name="connsiteY10" fmla="*/ 25000 h 688996"/>
              <a:gd name="connsiteX11" fmla="*/ 1561510 w 1786797"/>
              <a:gd name="connsiteY11" fmla="*/ 81201 h 688996"/>
              <a:gd name="connsiteX12" fmla="*/ 1686837 w 1786797"/>
              <a:gd name="connsiteY12" fmla="*/ 225248 h 688996"/>
              <a:gd name="connsiteX13" fmla="*/ 1786797 w 1786797"/>
              <a:gd name="connsiteY13" fmla="*/ 470565 h 688996"/>
              <a:gd name="connsiteX0" fmla="*/ 32224 w 1777012"/>
              <a:gd name="connsiteY0" fmla="*/ 69434 h 688996"/>
              <a:gd name="connsiteX1" fmla="*/ 75053 w 1777012"/>
              <a:gd name="connsiteY1" fmla="*/ 511157 h 688996"/>
              <a:gd name="connsiteX2" fmla="*/ 323816 w 1777012"/>
              <a:gd name="connsiteY2" fmla="*/ 666293 h 688996"/>
              <a:gd name="connsiteX3" fmla="*/ 489279 w 1777012"/>
              <a:gd name="connsiteY3" fmla="*/ 683710 h 688996"/>
              <a:gd name="connsiteX4" fmla="*/ 628616 w 1777012"/>
              <a:gd name="connsiteY4" fmla="*/ 622750 h 688996"/>
              <a:gd name="connsiteX5" fmla="*/ 748585 w 1777012"/>
              <a:gd name="connsiteY5" fmla="*/ 446934 h 688996"/>
              <a:gd name="connsiteX6" fmla="*/ 811024 w 1777012"/>
              <a:gd name="connsiteY6" fmla="*/ 347914 h 688996"/>
              <a:gd name="connsiteX7" fmla="*/ 898582 w 1777012"/>
              <a:gd name="connsiteY7" fmla="*/ 178613 h 688996"/>
              <a:gd name="connsiteX8" fmla="*/ 1029210 w 1777012"/>
              <a:gd name="connsiteY8" fmla="*/ 74110 h 688996"/>
              <a:gd name="connsiteX9" fmla="*/ 1227993 w 1777012"/>
              <a:gd name="connsiteY9" fmla="*/ 2062 h 688996"/>
              <a:gd name="connsiteX10" fmla="*/ 1408602 w 1777012"/>
              <a:gd name="connsiteY10" fmla="*/ 25000 h 688996"/>
              <a:gd name="connsiteX11" fmla="*/ 1551725 w 1777012"/>
              <a:gd name="connsiteY11" fmla="*/ 81201 h 688996"/>
              <a:gd name="connsiteX12" fmla="*/ 1677052 w 1777012"/>
              <a:gd name="connsiteY12" fmla="*/ 225248 h 688996"/>
              <a:gd name="connsiteX13" fmla="*/ 1777012 w 1777012"/>
              <a:gd name="connsiteY13" fmla="*/ 470565 h 688996"/>
              <a:gd name="connsiteX0" fmla="*/ 19171 w 1868655"/>
              <a:gd name="connsiteY0" fmla="*/ 323203 h 688996"/>
              <a:gd name="connsiteX1" fmla="*/ 166696 w 1868655"/>
              <a:gd name="connsiteY1" fmla="*/ 511157 h 688996"/>
              <a:gd name="connsiteX2" fmla="*/ 415459 w 1868655"/>
              <a:gd name="connsiteY2" fmla="*/ 666293 h 688996"/>
              <a:gd name="connsiteX3" fmla="*/ 580922 w 1868655"/>
              <a:gd name="connsiteY3" fmla="*/ 683710 h 688996"/>
              <a:gd name="connsiteX4" fmla="*/ 720259 w 1868655"/>
              <a:gd name="connsiteY4" fmla="*/ 622750 h 688996"/>
              <a:gd name="connsiteX5" fmla="*/ 840228 w 1868655"/>
              <a:gd name="connsiteY5" fmla="*/ 446934 h 688996"/>
              <a:gd name="connsiteX6" fmla="*/ 902667 w 1868655"/>
              <a:gd name="connsiteY6" fmla="*/ 347914 h 688996"/>
              <a:gd name="connsiteX7" fmla="*/ 990225 w 1868655"/>
              <a:gd name="connsiteY7" fmla="*/ 178613 h 688996"/>
              <a:gd name="connsiteX8" fmla="*/ 1120853 w 1868655"/>
              <a:gd name="connsiteY8" fmla="*/ 74110 h 688996"/>
              <a:gd name="connsiteX9" fmla="*/ 1319636 w 1868655"/>
              <a:gd name="connsiteY9" fmla="*/ 2062 h 688996"/>
              <a:gd name="connsiteX10" fmla="*/ 1500245 w 1868655"/>
              <a:gd name="connsiteY10" fmla="*/ 25000 h 688996"/>
              <a:gd name="connsiteX11" fmla="*/ 1643368 w 1868655"/>
              <a:gd name="connsiteY11" fmla="*/ 81201 h 688996"/>
              <a:gd name="connsiteX12" fmla="*/ 1768695 w 1868655"/>
              <a:gd name="connsiteY12" fmla="*/ 225248 h 688996"/>
              <a:gd name="connsiteX13" fmla="*/ 1868655 w 1868655"/>
              <a:gd name="connsiteY13" fmla="*/ 470565 h 688996"/>
              <a:gd name="connsiteX0" fmla="*/ 0 w 1849484"/>
              <a:gd name="connsiteY0" fmla="*/ 323203 h 688996"/>
              <a:gd name="connsiteX1" fmla="*/ 147525 w 1849484"/>
              <a:gd name="connsiteY1" fmla="*/ 511157 h 688996"/>
              <a:gd name="connsiteX2" fmla="*/ 396288 w 1849484"/>
              <a:gd name="connsiteY2" fmla="*/ 666293 h 688996"/>
              <a:gd name="connsiteX3" fmla="*/ 561751 w 1849484"/>
              <a:gd name="connsiteY3" fmla="*/ 683710 h 688996"/>
              <a:gd name="connsiteX4" fmla="*/ 701088 w 1849484"/>
              <a:gd name="connsiteY4" fmla="*/ 622750 h 688996"/>
              <a:gd name="connsiteX5" fmla="*/ 821057 w 1849484"/>
              <a:gd name="connsiteY5" fmla="*/ 446934 h 688996"/>
              <a:gd name="connsiteX6" fmla="*/ 883496 w 1849484"/>
              <a:gd name="connsiteY6" fmla="*/ 347914 h 688996"/>
              <a:gd name="connsiteX7" fmla="*/ 971054 w 1849484"/>
              <a:gd name="connsiteY7" fmla="*/ 178613 h 688996"/>
              <a:gd name="connsiteX8" fmla="*/ 1101682 w 1849484"/>
              <a:gd name="connsiteY8" fmla="*/ 74110 h 688996"/>
              <a:gd name="connsiteX9" fmla="*/ 1300465 w 1849484"/>
              <a:gd name="connsiteY9" fmla="*/ 2062 h 688996"/>
              <a:gd name="connsiteX10" fmla="*/ 1481074 w 1849484"/>
              <a:gd name="connsiteY10" fmla="*/ 25000 h 688996"/>
              <a:gd name="connsiteX11" fmla="*/ 1624197 w 1849484"/>
              <a:gd name="connsiteY11" fmla="*/ 81201 h 688996"/>
              <a:gd name="connsiteX12" fmla="*/ 1749524 w 1849484"/>
              <a:gd name="connsiteY12" fmla="*/ 225248 h 688996"/>
              <a:gd name="connsiteX13" fmla="*/ 1849484 w 1849484"/>
              <a:gd name="connsiteY13" fmla="*/ 470565 h 688996"/>
              <a:gd name="connsiteX0" fmla="*/ 0 w 1849484"/>
              <a:gd name="connsiteY0" fmla="*/ 323203 h 687879"/>
              <a:gd name="connsiteX1" fmla="*/ 183833 w 1849484"/>
              <a:gd name="connsiteY1" fmla="*/ 536593 h 687879"/>
              <a:gd name="connsiteX2" fmla="*/ 396288 w 1849484"/>
              <a:gd name="connsiteY2" fmla="*/ 666293 h 687879"/>
              <a:gd name="connsiteX3" fmla="*/ 561751 w 1849484"/>
              <a:gd name="connsiteY3" fmla="*/ 683710 h 687879"/>
              <a:gd name="connsiteX4" fmla="*/ 701088 w 1849484"/>
              <a:gd name="connsiteY4" fmla="*/ 622750 h 687879"/>
              <a:gd name="connsiteX5" fmla="*/ 821057 w 1849484"/>
              <a:gd name="connsiteY5" fmla="*/ 446934 h 687879"/>
              <a:gd name="connsiteX6" fmla="*/ 883496 w 1849484"/>
              <a:gd name="connsiteY6" fmla="*/ 347914 h 687879"/>
              <a:gd name="connsiteX7" fmla="*/ 971054 w 1849484"/>
              <a:gd name="connsiteY7" fmla="*/ 178613 h 687879"/>
              <a:gd name="connsiteX8" fmla="*/ 1101682 w 1849484"/>
              <a:gd name="connsiteY8" fmla="*/ 74110 h 687879"/>
              <a:gd name="connsiteX9" fmla="*/ 1300465 w 1849484"/>
              <a:gd name="connsiteY9" fmla="*/ 2062 h 687879"/>
              <a:gd name="connsiteX10" fmla="*/ 1481074 w 1849484"/>
              <a:gd name="connsiteY10" fmla="*/ 25000 h 687879"/>
              <a:gd name="connsiteX11" fmla="*/ 1624197 w 1849484"/>
              <a:gd name="connsiteY11" fmla="*/ 81201 h 687879"/>
              <a:gd name="connsiteX12" fmla="*/ 1749524 w 1849484"/>
              <a:gd name="connsiteY12" fmla="*/ 225248 h 687879"/>
              <a:gd name="connsiteX13" fmla="*/ 1849484 w 1849484"/>
              <a:gd name="connsiteY13" fmla="*/ 470565 h 687879"/>
              <a:gd name="connsiteX0" fmla="*/ 0 w 1849484"/>
              <a:gd name="connsiteY0" fmla="*/ 323203 h 687879"/>
              <a:gd name="connsiteX1" fmla="*/ 183833 w 1849484"/>
              <a:gd name="connsiteY1" fmla="*/ 536593 h 687879"/>
              <a:gd name="connsiteX2" fmla="*/ 396288 w 1849484"/>
              <a:gd name="connsiteY2" fmla="*/ 666293 h 687879"/>
              <a:gd name="connsiteX3" fmla="*/ 561751 w 1849484"/>
              <a:gd name="connsiteY3" fmla="*/ 683710 h 687879"/>
              <a:gd name="connsiteX4" fmla="*/ 701088 w 1849484"/>
              <a:gd name="connsiteY4" fmla="*/ 622750 h 687879"/>
              <a:gd name="connsiteX5" fmla="*/ 821057 w 1849484"/>
              <a:gd name="connsiteY5" fmla="*/ 446934 h 687879"/>
              <a:gd name="connsiteX6" fmla="*/ 883496 w 1849484"/>
              <a:gd name="connsiteY6" fmla="*/ 347914 h 687879"/>
              <a:gd name="connsiteX7" fmla="*/ 971054 w 1849484"/>
              <a:gd name="connsiteY7" fmla="*/ 178613 h 687879"/>
              <a:gd name="connsiteX8" fmla="*/ 1101682 w 1849484"/>
              <a:gd name="connsiteY8" fmla="*/ 74110 h 687879"/>
              <a:gd name="connsiteX9" fmla="*/ 1300465 w 1849484"/>
              <a:gd name="connsiteY9" fmla="*/ 2062 h 687879"/>
              <a:gd name="connsiteX10" fmla="*/ 1481074 w 1849484"/>
              <a:gd name="connsiteY10" fmla="*/ 25000 h 687879"/>
              <a:gd name="connsiteX11" fmla="*/ 1624197 w 1849484"/>
              <a:gd name="connsiteY11" fmla="*/ 81201 h 687879"/>
              <a:gd name="connsiteX12" fmla="*/ 1749524 w 1849484"/>
              <a:gd name="connsiteY12" fmla="*/ 225248 h 687879"/>
              <a:gd name="connsiteX13" fmla="*/ 1849484 w 1849484"/>
              <a:gd name="connsiteY13" fmla="*/ 470565 h 687879"/>
              <a:gd name="connsiteX0" fmla="*/ 0 w 1806270"/>
              <a:gd name="connsiteY0" fmla="*/ 411689 h 687879"/>
              <a:gd name="connsiteX1" fmla="*/ 140619 w 1806270"/>
              <a:gd name="connsiteY1" fmla="*/ 536593 h 687879"/>
              <a:gd name="connsiteX2" fmla="*/ 353074 w 1806270"/>
              <a:gd name="connsiteY2" fmla="*/ 666293 h 687879"/>
              <a:gd name="connsiteX3" fmla="*/ 518537 w 1806270"/>
              <a:gd name="connsiteY3" fmla="*/ 683710 h 687879"/>
              <a:gd name="connsiteX4" fmla="*/ 657874 w 1806270"/>
              <a:gd name="connsiteY4" fmla="*/ 622750 h 687879"/>
              <a:gd name="connsiteX5" fmla="*/ 777843 w 1806270"/>
              <a:gd name="connsiteY5" fmla="*/ 446934 h 687879"/>
              <a:gd name="connsiteX6" fmla="*/ 840282 w 1806270"/>
              <a:gd name="connsiteY6" fmla="*/ 347914 h 687879"/>
              <a:gd name="connsiteX7" fmla="*/ 927840 w 1806270"/>
              <a:gd name="connsiteY7" fmla="*/ 178613 h 687879"/>
              <a:gd name="connsiteX8" fmla="*/ 1058468 w 1806270"/>
              <a:gd name="connsiteY8" fmla="*/ 74110 h 687879"/>
              <a:gd name="connsiteX9" fmla="*/ 1257251 w 1806270"/>
              <a:gd name="connsiteY9" fmla="*/ 2062 h 687879"/>
              <a:gd name="connsiteX10" fmla="*/ 1437860 w 1806270"/>
              <a:gd name="connsiteY10" fmla="*/ 25000 h 687879"/>
              <a:gd name="connsiteX11" fmla="*/ 1580983 w 1806270"/>
              <a:gd name="connsiteY11" fmla="*/ 81201 h 687879"/>
              <a:gd name="connsiteX12" fmla="*/ 1706310 w 1806270"/>
              <a:gd name="connsiteY12" fmla="*/ 225248 h 687879"/>
              <a:gd name="connsiteX13" fmla="*/ 1806270 w 1806270"/>
              <a:gd name="connsiteY13" fmla="*/ 470565 h 687879"/>
              <a:gd name="connsiteX0" fmla="*/ 0 w 1806270"/>
              <a:gd name="connsiteY0" fmla="*/ 411689 h 687879"/>
              <a:gd name="connsiteX1" fmla="*/ 140619 w 1806270"/>
              <a:gd name="connsiteY1" fmla="*/ 536593 h 687879"/>
              <a:gd name="connsiteX2" fmla="*/ 353074 w 1806270"/>
              <a:gd name="connsiteY2" fmla="*/ 666293 h 687879"/>
              <a:gd name="connsiteX3" fmla="*/ 518537 w 1806270"/>
              <a:gd name="connsiteY3" fmla="*/ 683710 h 687879"/>
              <a:gd name="connsiteX4" fmla="*/ 657874 w 1806270"/>
              <a:gd name="connsiteY4" fmla="*/ 622750 h 687879"/>
              <a:gd name="connsiteX5" fmla="*/ 777843 w 1806270"/>
              <a:gd name="connsiteY5" fmla="*/ 446934 h 687879"/>
              <a:gd name="connsiteX6" fmla="*/ 840282 w 1806270"/>
              <a:gd name="connsiteY6" fmla="*/ 347914 h 687879"/>
              <a:gd name="connsiteX7" fmla="*/ 927840 w 1806270"/>
              <a:gd name="connsiteY7" fmla="*/ 178613 h 687879"/>
              <a:gd name="connsiteX8" fmla="*/ 1058468 w 1806270"/>
              <a:gd name="connsiteY8" fmla="*/ 74110 h 687879"/>
              <a:gd name="connsiteX9" fmla="*/ 1257251 w 1806270"/>
              <a:gd name="connsiteY9" fmla="*/ 2062 h 687879"/>
              <a:gd name="connsiteX10" fmla="*/ 1437860 w 1806270"/>
              <a:gd name="connsiteY10" fmla="*/ 25000 h 687879"/>
              <a:gd name="connsiteX11" fmla="*/ 1580983 w 1806270"/>
              <a:gd name="connsiteY11" fmla="*/ 81201 h 687879"/>
              <a:gd name="connsiteX12" fmla="*/ 1706310 w 1806270"/>
              <a:gd name="connsiteY12" fmla="*/ 225248 h 687879"/>
              <a:gd name="connsiteX13" fmla="*/ 1806270 w 1806270"/>
              <a:gd name="connsiteY13" fmla="*/ 470565 h 687879"/>
              <a:gd name="connsiteX0" fmla="*/ 0 w 1806270"/>
              <a:gd name="connsiteY0" fmla="*/ 411689 h 687769"/>
              <a:gd name="connsiteX1" fmla="*/ 140619 w 1806270"/>
              <a:gd name="connsiteY1" fmla="*/ 536593 h 687769"/>
              <a:gd name="connsiteX2" fmla="*/ 353074 w 1806270"/>
              <a:gd name="connsiteY2" fmla="*/ 666293 h 687769"/>
              <a:gd name="connsiteX3" fmla="*/ 429278 w 1806270"/>
              <a:gd name="connsiteY3" fmla="*/ 680348 h 687769"/>
              <a:gd name="connsiteX4" fmla="*/ 518537 w 1806270"/>
              <a:gd name="connsiteY4" fmla="*/ 683710 h 687769"/>
              <a:gd name="connsiteX5" fmla="*/ 657874 w 1806270"/>
              <a:gd name="connsiteY5" fmla="*/ 622750 h 687769"/>
              <a:gd name="connsiteX6" fmla="*/ 777843 w 1806270"/>
              <a:gd name="connsiteY6" fmla="*/ 446934 h 687769"/>
              <a:gd name="connsiteX7" fmla="*/ 840282 w 1806270"/>
              <a:gd name="connsiteY7" fmla="*/ 347914 h 687769"/>
              <a:gd name="connsiteX8" fmla="*/ 927840 w 1806270"/>
              <a:gd name="connsiteY8" fmla="*/ 178613 h 687769"/>
              <a:gd name="connsiteX9" fmla="*/ 1058468 w 1806270"/>
              <a:gd name="connsiteY9" fmla="*/ 74110 h 687769"/>
              <a:gd name="connsiteX10" fmla="*/ 1257251 w 1806270"/>
              <a:gd name="connsiteY10" fmla="*/ 2062 h 687769"/>
              <a:gd name="connsiteX11" fmla="*/ 1437860 w 1806270"/>
              <a:gd name="connsiteY11" fmla="*/ 25000 h 687769"/>
              <a:gd name="connsiteX12" fmla="*/ 1580983 w 1806270"/>
              <a:gd name="connsiteY12" fmla="*/ 81201 h 687769"/>
              <a:gd name="connsiteX13" fmla="*/ 1706310 w 1806270"/>
              <a:gd name="connsiteY13" fmla="*/ 225248 h 687769"/>
              <a:gd name="connsiteX14" fmla="*/ 1806270 w 1806270"/>
              <a:gd name="connsiteY14" fmla="*/ 470565 h 687769"/>
              <a:gd name="connsiteX0" fmla="*/ 0 w 1771456"/>
              <a:gd name="connsiteY0" fmla="*/ 411689 h 687769"/>
              <a:gd name="connsiteX1" fmla="*/ 140619 w 1771456"/>
              <a:gd name="connsiteY1" fmla="*/ 536593 h 687769"/>
              <a:gd name="connsiteX2" fmla="*/ 353074 w 1771456"/>
              <a:gd name="connsiteY2" fmla="*/ 666293 h 687769"/>
              <a:gd name="connsiteX3" fmla="*/ 429278 w 1771456"/>
              <a:gd name="connsiteY3" fmla="*/ 680348 h 687769"/>
              <a:gd name="connsiteX4" fmla="*/ 518537 w 1771456"/>
              <a:gd name="connsiteY4" fmla="*/ 683710 h 687769"/>
              <a:gd name="connsiteX5" fmla="*/ 657874 w 1771456"/>
              <a:gd name="connsiteY5" fmla="*/ 622750 h 687769"/>
              <a:gd name="connsiteX6" fmla="*/ 777843 w 1771456"/>
              <a:gd name="connsiteY6" fmla="*/ 446934 h 687769"/>
              <a:gd name="connsiteX7" fmla="*/ 840282 w 1771456"/>
              <a:gd name="connsiteY7" fmla="*/ 347914 h 687769"/>
              <a:gd name="connsiteX8" fmla="*/ 927840 w 1771456"/>
              <a:gd name="connsiteY8" fmla="*/ 178613 h 687769"/>
              <a:gd name="connsiteX9" fmla="*/ 1058468 w 1771456"/>
              <a:gd name="connsiteY9" fmla="*/ 74110 h 687769"/>
              <a:gd name="connsiteX10" fmla="*/ 1257251 w 1771456"/>
              <a:gd name="connsiteY10" fmla="*/ 2062 h 687769"/>
              <a:gd name="connsiteX11" fmla="*/ 1437860 w 1771456"/>
              <a:gd name="connsiteY11" fmla="*/ 25000 h 687769"/>
              <a:gd name="connsiteX12" fmla="*/ 1580983 w 1771456"/>
              <a:gd name="connsiteY12" fmla="*/ 81201 h 687769"/>
              <a:gd name="connsiteX13" fmla="*/ 1706310 w 1771456"/>
              <a:gd name="connsiteY13" fmla="*/ 225248 h 687769"/>
              <a:gd name="connsiteX14" fmla="*/ 1771456 w 1771456"/>
              <a:gd name="connsiteY14" fmla="*/ 371330 h 687769"/>
              <a:gd name="connsiteX0" fmla="*/ 0 w 1771456"/>
              <a:gd name="connsiteY0" fmla="*/ 411689 h 687769"/>
              <a:gd name="connsiteX1" fmla="*/ 140619 w 1771456"/>
              <a:gd name="connsiteY1" fmla="*/ 536593 h 687769"/>
              <a:gd name="connsiteX2" fmla="*/ 353074 w 1771456"/>
              <a:gd name="connsiteY2" fmla="*/ 666293 h 687769"/>
              <a:gd name="connsiteX3" fmla="*/ 429278 w 1771456"/>
              <a:gd name="connsiteY3" fmla="*/ 680348 h 687769"/>
              <a:gd name="connsiteX4" fmla="*/ 518537 w 1771456"/>
              <a:gd name="connsiteY4" fmla="*/ 683710 h 687769"/>
              <a:gd name="connsiteX5" fmla="*/ 657874 w 1771456"/>
              <a:gd name="connsiteY5" fmla="*/ 622750 h 687769"/>
              <a:gd name="connsiteX6" fmla="*/ 777843 w 1771456"/>
              <a:gd name="connsiteY6" fmla="*/ 446934 h 687769"/>
              <a:gd name="connsiteX7" fmla="*/ 840282 w 1771456"/>
              <a:gd name="connsiteY7" fmla="*/ 347914 h 687769"/>
              <a:gd name="connsiteX8" fmla="*/ 927840 w 1771456"/>
              <a:gd name="connsiteY8" fmla="*/ 178613 h 687769"/>
              <a:gd name="connsiteX9" fmla="*/ 1058468 w 1771456"/>
              <a:gd name="connsiteY9" fmla="*/ 74110 h 687769"/>
              <a:gd name="connsiteX10" fmla="*/ 1257251 w 1771456"/>
              <a:gd name="connsiteY10" fmla="*/ 2062 h 687769"/>
              <a:gd name="connsiteX11" fmla="*/ 1437860 w 1771456"/>
              <a:gd name="connsiteY11" fmla="*/ 25000 h 687769"/>
              <a:gd name="connsiteX12" fmla="*/ 1580983 w 1771456"/>
              <a:gd name="connsiteY12" fmla="*/ 81201 h 687769"/>
              <a:gd name="connsiteX13" fmla="*/ 1697007 w 1771456"/>
              <a:gd name="connsiteY13" fmla="*/ 213187 h 687769"/>
              <a:gd name="connsiteX14" fmla="*/ 1771456 w 1771456"/>
              <a:gd name="connsiteY14" fmla="*/ 371330 h 687769"/>
              <a:gd name="connsiteX0" fmla="*/ 0 w 1771456"/>
              <a:gd name="connsiteY0" fmla="*/ 395363 h 671443"/>
              <a:gd name="connsiteX1" fmla="*/ 140619 w 1771456"/>
              <a:gd name="connsiteY1" fmla="*/ 520267 h 671443"/>
              <a:gd name="connsiteX2" fmla="*/ 353074 w 1771456"/>
              <a:gd name="connsiteY2" fmla="*/ 649967 h 671443"/>
              <a:gd name="connsiteX3" fmla="*/ 429278 w 1771456"/>
              <a:gd name="connsiteY3" fmla="*/ 664022 h 671443"/>
              <a:gd name="connsiteX4" fmla="*/ 518537 w 1771456"/>
              <a:gd name="connsiteY4" fmla="*/ 667384 h 671443"/>
              <a:gd name="connsiteX5" fmla="*/ 657874 w 1771456"/>
              <a:gd name="connsiteY5" fmla="*/ 606424 h 671443"/>
              <a:gd name="connsiteX6" fmla="*/ 777843 w 1771456"/>
              <a:gd name="connsiteY6" fmla="*/ 430608 h 671443"/>
              <a:gd name="connsiteX7" fmla="*/ 840282 w 1771456"/>
              <a:gd name="connsiteY7" fmla="*/ 331588 h 671443"/>
              <a:gd name="connsiteX8" fmla="*/ 927840 w 1771456"/>
              <a:gd name="connsiteY8" fmla="*/ 162287 h 671443"/>
              <a:gd name="connsiteX9" fmla="*/ 1058468 w 1771456"/>
              <a:gd name="connsiteY9" fmla="*/ 57784 h 671443"/>
              <a:gd name="connsiteX10" fmla="*/ 1251402 w 1771456"/>
              <a:gd name="connsiteY10" fmla="*/ 5202 h 671443"/>
              <a:gd name="connsiteX11" fmla="*/ 1437860 w 1771456"/>
              <a:gd name="connsiteY11" fmla="*/ 8674 h 671443"/>
              <a:gd name="connsiteX12" fmla="*/ 1580983 w 1771456"/>
              <a:gd name="connsiteY12" fmla="*/ 64875 h 671443"/>
              <a:gd name="connsiteX13" fmla="*/ 1697007 w 1771456"/>
              <a:gd name="connsiteY13" fmla="*/ 196861 h 671443"/>
              <a:gd name="connsiteX14" fmla="*/ 1771456 w 1771456"/>
              <a:gd name="connsiteY14" fmla="*/ 355004 h 671443"/>
              <a:gd name="connsiteX0" fmla="*/ 0 w 1771456"/>
              <a:gd name="connsiteY0" fmla="*/ 391330 h 667410"/>
              <a:gd name="connsiteX1" fmla="*/ 140619 w 1771456"/>
              <a:gd name="connsiteY1" fmla="*/ 516234 h 667410"/>
              <a:gd name="connsiteX2" fmla="*/ 353074 w 1771456"/>
              <a:gd name="connsiteY2" fmla="*/ 645934 h 667410"/>
              <a:gd name="connsiteX3" fmla="*/ 429278 w 1771456"/>
              <a:gd name="connsiteY3" fmla="*/ 659989 h 667410"/>
              <a:gd name="connsiteX4" fmla="*/ 518537 w 1771456"/>
              <a:gd name="connsiteY4" fmla="*/ 663351 h 667410"/>
              <a:gd name="connsiteX5" fmla="*/ 657874 w 1771456"/>
              <a:gd name="connsiteY5" fmla="*/ 602391 h 667410"/>
              <a:gd name="connsiteX6" fmla="*/ 777843 w 1771456"/>
              <a:gd name="connsiteY6" fmla="*/ 426575 h 667410"/>
              <a:gd name="connsiteX7" fmla="*/ 840282 w 1771456"/>
              <a:gd name="connsiteY7" fmla="*/ 327555 h 667410"/>
              <a:gd name="connsiteX8" fmla="*/ 927840 w 1771456"/>
              <a:gd name="connsiteY8" fmla="*/ 158254 h 667410"/>
              <a:gd name="connsiteX9" fmla="*/ 1058468 w 1771456"/>
              <a:gd name="connsiteY9" fmla="*/ 53751 h 667410"/>
              <a:gd name="connsiteX10" fmla="*/ 1251402 w 1771456"/>
              <a:gd name="connsiteY10" fmla="*/ 1169 h 667410"/>
              <a:gd name="connsiteX11" fmla="*/ 1425259 w 1771456"/>
              <a:gd name="connsiteY11" fmla="*/ 20763 h 667410"/>
              <a:gd name="connsiteX12" fmla="*/ 1580983 w 1771456"/>
              <a:gd name="connsiteY12" fmla="*/ 60842 h 667410"/>
              <a:gd name="connsiteX13" fmla="*/ 1697007 w 1771456"/>
              <a:gd name="connsiteY13" fmla="*/ 192828 h 667410"/>
              <a:gd name="connsiteX14" fmla="*/ 1771456 w 1771456"/>
              <a:gd name="connsiteY14" fmla="*/ 350971 h 667410"/>
              <a:gd name="connsiteX0" fmla="*/ 0 w 1771456"/>
              <a:gd name="connsiteY0" fmla="*/ 391649 h 667729"/>
              <a:gd name="connsiteX1" fmla="*/ 140619 w 1771456"/>
              <a:gd name="connsiteY1" fmla="*/ 516553 h 667729"/>
              <a:gd name="connsiteX2" fmla="*/ 353074 w 1771456"/>
              <a:gd name="connsiteY2" fmla="*/ 646253 h 667729"/>
              <a:gd name="connsiteX3" fmla="*/ 429278 w 1771456"/>
              <a:gd name="connsiteY3" fmla="*/ 660308 h 667729"/>
              <a:gd name="connsiteX4" fmla="*/ 518537 w 1771456"/>
              <a:gd name="connsiteY4" fmla="*/ 663670 h 667729"/>
              <a:gd name="connsiteX5" fmla="*/ 657874 w 1771456"/>
              <a:gd name="connsiteY5" fmla="*/ 602710 h 667729"/>
              <a:gd name="connsiteX6" fmla="*/ 777843 w 1771456"/>
              <a:gd name="connsiteY6" fmla="*/ 426894 h 667729"/>
              <a:gd name="connsiteX7" fmla="*/ 840282 w 1771456"/>
              <a:gd name="connsiteY7" fmla="*/ 327874 h 667729"/>
              <a:gd name="connsiteX8" fmla="*/ 927840 w 1771456"/>
              <a:gd name="connsiteY8" fmla="*/ 158573 h 667729"/>
              <a:gd name="connsiteX9" fmla="*/ 1058468 w 1771456"/>
              <a:gd name="connsiteY9" fmla="*/ 54070 h 667729"/>
              <a:gd name="connsiteX10" fmla="*/ 1251402 w 1771456"/>
              <a:gd name="connsiteY10" fmla="*/ 1488 h 667729"/>
              <a:gd name="connsiteX11" fmla="*/ 1425259 w 1771456"/>
              <a:gd name="connsiteY11" fmla="*/ 21082 h 667729"/>
              <a:gd name="connsiteX12" fmla="*/ 1577685 w 1771456"/>
              <a:gd name="connsiteY12" fmla="*/ 89344 h 667729"/>
              <a:gd name="connsiteX13" fmla="*/ 1697007 w 1771456"/>
              <a:gd name="connsiteY13" fmla="*/ 193147 h 667729"/>
              <a:gd name="connsiteX14" fmla="*/ 1771456 w 1771456"/>
              <a:gd name="connsiteY14" fmla="*/ 351290 h 667729"/>
              <a:gd name="connsiteX0" fmla="*/ 0 w 1771456"/>
              <a:gd name="connsiteY0" fmla="*/ 391649 h 667729"/>
              <a:gd name="connsiteX1" fmla="*/ 140619 w 1771456"/>
              <a:gd name="connsiteY1" fmla="*/ 516553 h 667729"/>
              <a:gd name="connsiteX2" fmla="*/ 353074 w 1771456"/>
              <a:gd name="connsiteY2" fmla="*/ 646253 h 667729"/>
              <a:gd name="connsiteX3" fmla="*/ 429278 w 1771456"/>
              <a:gd name="connsiteY3" fmla="*/ 660308 h 667729"/>
              <a:gd name="connsiteX4" fmla="*/ 518537 w 1771456"/>
              <a:gd name="connsiteY4" fmla="*/ 663670 h 667729"/>
              <a:gd name="connsiteX5" fmla="*/ 657874 w 1771456"/>
              <a:gd name="connsiteY5" fmla="*/ 602710 h 667729"/>
              <a:gd name="connsiteX6" fmla="*/ 777843 w 1771456"/>
              <a:gd name="connsiteY6" fmla="*/ 426894 h 667729"/>
              <a:gd name="connsiteX7" fmla="*/ 840282 w 1771456"/>
              <a:gd name="connsiteY7" fmla="*/ 327874 h 667729"/>
              <a:gd name="connsiteX8" fmla="*/ 927840 w 1771456"/>
              <a:gd name="connsiteY8" fmla="*/ 158573 h 667729"/>
              <a:gd name="connsiteX9" fmla="*/ 1058468 w 1771456"/>
              <a:gd name="connsiteY9" fmla="*/ 54070 h 667729"/>
              <a:gd name="connsiteX10" fmla="*/ 1251402 w 1771456"/>
              <a:gd name="connsiteY10" fmla="*/ 1488 h 667729"/>
              <a:gd name="connsiteX11" fmla="*/ 1425259 w 1771456"/>
              <a:gd name="connsiteY11" fmla="*/ 21082 h 667729"/>
              <a:gd name="connsiteX12" fmla="*/ 1577685 w 1771456"/>
              <a:gd name="connsiteY12" fmla="*/ 89344 h 667729"/>
              <a:gd name="connsiteX13" fmla="*/ 1685154 w 1771456"/>
              <a:gd name="connsiteY13" fmla="*/ 172369 h 667729"/>
              <a:gd name="connsiteX14" fmla="*/ 1771456 w 1771456"/>
              <a:gd name="connsiteY14" fmla="*/ 351290 h 667729"/>
              <a:gd name="connsiteX0" fmla="*/ 0 w 1768749"/>
              <a:gd name="connsiteY0" fmla="*/ 391649 h 667729"/>
              <a:gd name="connsiteX1" fmla="*/ 140619 w 1768749"/>
              <a:gd name="connsiteY1" fmla="*/ 516553 h 667729"/>
              <a:gd name="connsiteX2" fmla="*/ 353074 w 1768749"/>
              <a:gd name="connsiteY2" fmla="*/ 646253 h 667729"/>
              <a:gd name="connsiteX3" fmla="*/ 429278 w 1768749"/>
              <a:gd name="connsiteY3" fmla="*/ 660308 h 667729"/>
              <a:gd name="connsiteX4" fmla="*/ 518537 w 1768749"/>
              <a:gd name="connsiteY4" fmla="*/ 663670 h 667729"/>
              <a:gd name="connsiteX5" fmla="*/ 657874 w 1768749"/>
              <a:gd name="connsiteY5" fmla="*/ 602710 h 667729"/>
              <a:gd name="connsiteX6" fmla="*/ 777843 w 1768749"/>
              <a:gd name="connsiteY6" fmla="*/ 426894 h 667729"/>
              <a:gd name="connsiteX7" fmla="*/ 840282 w 1768749"/>
              <a:gd name="connsiteY7" fmla="*/ 327874 h 667729"/>
              <a:gd name="connsiteX8" fmla="*/ 927840 w 1768749"/>
              <a:gd name="connsiteY8" fmla="*/ 158573 h 667729"/>
              <a:gd name="connsiteX9" fmla="*/ 1058468 w 1768749"/>
              <a:gd name="connsiteY9" fmla="*/ 54070 h 667729"/>
              <a:gd name="connsiteX10" fmla="*/ 1251402 w 1768749"/>
              <a:gd name="connsiteY10" fmla="*/ 1488 h 667729"/>
              <a:gd name="connsiteX11" fmla="*/ 1425259 w 1768749"/>
              <a:gd name="connsiteY11" fmla="*/ 21082 h 667729"/>
              <a:gd name="connsiteX12" fmla="*/ 1577685 w 1768749"/>
              <a:gd name="connsiteY12" fmla="*/ 89344 h 667729"/>
              <a:gd name="connsiteX13" fmla="*/ 1685154 w 1768749"/>
              <a:gd name="connsiteY13" fmla="*/ 172369 h 667729"/>
              <a:gd name="connsiteX14" fmla="*/ 1768749 w 1768749"/>
              <a:gd name="connsiteY14" fmla="*/ 282864 h 667729"/>
              <a:gd name="connsiteX0" fmla="*/ 0 w 1768749"/>
              <a:gd name="connsiteY0" fmla="*/ 391649 h 667729"/>
              <a:gd name="connsiteX1" fmla="*/ 140619 w 1768749"/>
              <a:gd name="connsiteY1" fmla="*/ 516553 h 667729"/>
              <a:gd name="connsiteX2" fmla="*/ 353074 w 1768749"/>
              <a:gd name="connsiteY2" fmla="*/ 646253 h 667729"/>
              <a:gd name="connsiteX3" fmla="*/ 429278 w 1768749"/>
              <a:gd name="connsiteY3" fmla="*/ 660308 h 667729"/>
              <a:gd name="connsiteX4" fmla="*/ 518537 w 1768749"/>
              <a:gd name="connsiteY4" fmla="*/ 663670 h 667729"/>
              <a:gd name="connsiteX5" fmla="*/ 657874 w 1768749"/>
              <a:gd name="connsiteY5" fmla="*/ 602710 h 667729"/>
              <a:gd name="connsiteX6" fmla="*/ 777843 w 1768749"/>
              <a:gd name="connsiteY6" fmla="*/ 426894 h 667729"/>
              <a:gd name="connsiteX7" fmla="*/ 840282 w 1768749"/>
              <a:gd name="connsiteY7" fmla="*/ 327874 h 667729"/>
              <a:gd name="connsiteX8" fmla="*/ 942616 w 1768749"/>
              <a:gd name="connsiteY8" fmla="*/ 143667 h 667729"/>
              <a:gd name="connsiteX9" fmla="*/ 1058468 w 1768749"/>
              <a:gd name="connsiteY9" fmla="*/ 54070 h 667729"/>
              <a:gd name="connsiteX10" fmla="*/ 1251402 w 1768749"/>
              <a:gd name="connsiteY10" fmla="*/ 1488 h 667729"/>
              <a:gd name="connsiteX11" fmla="*/ 1425259 w 1768749"/>
              <a:gd name="connsiteY11" fmla="*/ 21082 h 667729"/>
              <a:gd name="connsiteX12" fmla="*/ 1577685 w 1768749"/>
              <a:gd name="connsiteY12" fmla="*/ 89344 h 667729"/>
              <a:gd name="connsiteX13" fmla="*/ 1685154 w 1768749"/>
              <a:gd name="connsiteY13" fmla="*/ 172369 h 667729"/>
              <a:gd name="connsiteX14" fmla="*/ 1768749 w 1768749"/>
              <a:gd name="connsiteY14" fmla="*/ 282864 h 667729"/>
              <a:gd name="connsiteX0" fmla="*/ 0 w 1768749"/>
              <a:gd name="connsiteY0" fmla="*/ 391649 h 667729"/>
              <a:gd name="connsiteX1" fmla="*/ 140619 w 1768749"/>
              <a:gd name="connsiteY1" fmla="*/ 516553 h 667729"/>
              <a:gd name="connsiteX2" fmla="*/ 353074 w 1768749"/>
              <a:gd name="connsiteY2" fmla="*/ 646253 h 667729"/>
              <a:gd name="connsiteX3" fmla="*/ 429278 w 1768749"/>
              <a:gd name="connsiteY3" fmla="*/ 660308 h 667729"/>
              <a:gd name="connsiteX4" fmla="*/ 518537 w 1768749"/>
              <a:gd name="connsiteY4" fmla="*/ 663670 h 667729"/>
              <a:gd name="connsiteX5" fmla="*/ 657874 w 1768749"/>
              <a:gd name="connsiteY5" fmla="*/ 602710 h 667729"/>
              <a:gd name="connsiteX6" fmla="*/ 777843 w 1768749"/>
              <a:gd name="connsiteY6" fmla="*/ 426894 h 667729"/>
              <a:gd name="connsiteX7" fmla="*/ 882951 w 1768749"/>
              <a:gd name="connsiteY7" fmla="*/ 233741 h 667729"/>
              <a:gd name="connsiteX8" fmla="*/ 942616 w 1768749"/>
              <a:gd name="connsiteY8" fmla="*/ 143667 h 667729"/>
              <a:gd name="connsiteX9" fmla="*/ 1058468 w 1768749"/>
              <a:gd name="connsiteY9" fmla="*/ 54070 h 667729"/>
              <a:gd name="connsiteX10" fmla="*/ 1251402 w 1768749"/>
              <a:gd name="connsiteY10" fmla="*/ 1488 h 667729"/>
              <a:gd name="connsiteX11" fmla="*/ 1425259 w 1768749"/>
              <a:gd name="connsiteY11" fmla="*/ 21082 h 667729"/>
              <a:gd name="connsiteX12" fmla="*/ 1577685 w 1768749"/>
              <a:gd name="connsiteY12" fmla="*/ 89344 h 667729"/>
              <a:gd name="connsiteX13" fmla="*/ 1685154 w 1768749"/>
              <a:gd name="connsiteY13" fmla="*/ 172369 h 667729"/>
              <a:gd name="connsiteX14" fmla="*/ 1768749 w 1768749"/>
              <a:gd name="connsiteY14" fmla="*/ 282864 h 667729"/>
              <a:gd name="connsiteX0" fmla="*/ 0 w 1768749"/>
              <a:gd name="connsiteY0" fmla="*/ 391649 h 667729"/>
              <a:gd name="connsiteX1" fmla="*/ 140619 w 1768749"/>
              <a:gd name="connsiteY1" fmla="*/ 516553 h 667729"/>
              <a:gd name="connsiteX2" fmla="*/ 353074 w 1768749"/>
              <a:gd name="connsiteY2" fmla="*/ 646253 h 667729"/>
              <a:gd name="connsiteX3" fmla="*/ 429278 w 1768749"/>
              <a:gd name="connsiteY3" fmla="*/ 660308 h 667729"/>
              <a:gd name="connsiteX4" fmla="*/ 518537 w 1768749"/>
              <a:gd name="connsiteY4" fmla="*/ 663670 h 667729"/>
              <a:gd name="connsiteX5" fmla="*/ 657874 w 1768749"/>
              <a:gd name="connsiteY5" fmla="*/ 602710 h 667729"/>
              <a:gd name="connsiteX6" fmla="*/ 839059 w 1768749"/>
              <a:gd name="connsiteY6" fmla="*/ 317641 h 667729"/>
              <a:gd name="connsiteX7" fmla="*/ 882951 w 1768749"/>
              <a:gd name="connsiteY7" fmla="*/ 233741 h 667729"/>
              <a:gd name="connsiteX8" fmla="*/ 942616 w 1768749"/>
              <a:gd name="connsiteY8" fmla="*/ 143667 h 667729"/>
              <a:gd name="connsiteX9" fmla="*/ 1058468 w 1768749"/>
              <a:gd name="connsiteY9" fmla="*/ 54070 h 667729"/>
              <a:gd name="connsiteX10" fmla="*/ 1251402 w 1768749"/>
              <a:gd name="connsiteY10" fmla="*/ 1488 h 667729"/>
              <a:gd name="connsiteX11" fmla="*/ 1425259 w 1768749"/>
              <a:gd name="connsiteY11" fmla="*/ 21082 h 667729"/>
              <a:gd name="connsiteX12" fmla="*/ 1577685 w 1768749"/>
              <a:gd name="connsiteY12" fmla="*/ 89344 h 667729"/>
              <a:gd name="connsiteX13" fmla="*/ 1685154 w 1768749"/>
              <a:gd name="connsiteY13" fmla="*/ 172369 h 667729"/>
              <a:gd name="connsiteX14" fmla="*/ 1768749 w 1768749"/>
              <a:gd name="connsiteY14" fmla="*/ 282864 h 667729"/>
              <a:gd name="connsiteX0" fmla="*/ 0 w 1768749"/>
              <a:gd name="connsiteY0" fmla="*/ 391649 h 678547"/>
              <a:gd name="connsiteX1" fmla="*/ 140619 w 1768749"/>
              <a:gd name="connsiteY1" fmla="*/ 516553 h 678547"/>
              <a:gd name="connsiteX2" fmla="*/ 353074 w 1768749"/>
              <a:gd name="connsiteY2" fmla="*/ 646253 h 678547"/>
              <a:gd name="connsiteX3" fmla="*/ 429278 w 1768749"/>
              <a:gd name="connsiteY3" fmla="*/ 660308 h 678547"/>
              <a:gd name="connsiteX4" fmla="*/ 518537 w 1768749"/>
              <a:gd name="connsiteY4" fmla="*/ 663670 h 678547"/>
              <a:gd name="connsiteX5" fmla="*/ 758506 w 1768749"/>
              <a:gd name="connsiteY5" fmla="*/ 456488 h 678547"/>
              <a:gd name="connsiteX6" fmla="*/ 839059 w 1768749"/>
              <a:gd name="connsiteY6" fmla="*/ 317641 h 678547"/>
              <a:gd name="connsiteX7" fmla="*/ 882951 w 1768749"/>
              <a:gd name="connsiteY7" fmla="*/ 233741 h 678547"/>
              <a:gd name="connsiteX8" fmla="*/ 942616 w 1768749"/>
              <a:gd name="connsiteY8" fmla="*/ 143667 h 678547"/>
              <a:gd name="connsiteX9" fmla="*/ 1058468 w 1768749"/>
              <a:gd name="connsiteY9" fmla="*/ 54070 h 678547"/>
              <a:gd name="connsiteX10" fmla="*/ 1251402 w 1768749"/>
              <a:gd name="connsiteY10" fmla="*/ 1488 h 678547"/>
              <a:gd name="connsiteX11" fmla="*/ 1425259 w 1768749"/>
              <a:gd name="connsiteY11" fmla="*/ 21082 h 678547"/>
              <a:gd name="connsiteX12" fmla="*/ 1577685 w 1768749"/>
              <a:gd name="connsiteY12" fmla="*/ 89344 h 678547"/>
              <a:gd name="connsiteX13" fmla="*/ 1685154 w 1768749"/>
              <a:gd name="connsiteY13" fmla="*/ 172369 h 678547"/>
              <a:gd name="connsiteX14" fmla="*/ 1768749 w 1768749"/>
              <a:gd name="connsiteY14" fmla="*/ 282864 h 678547"/>
              <a:gd name="connsiteX0" fmla="*/ 0 w 1768749"/>
              <a:gd name="connsiteY0" fmla="*/ 391649 h 661183"/>
              <a:gd name="connsiteX1" fmla="*/ 140619 w 1768749"/>
              <a:gd name="connsiteY1" fmla="*/ 516553 h 661183"/>
              <a:gd name="connsiteX2" fmla="*/ 353074 w 1768749"/>
              <a:gd name="connsiteY2" fmla="*/ 646253 h 661183"/>
              <a:gd name="connsiteX3" fmla="*/ 429278 w 1768749"/>
              <a:gd name="connsiteY3" fmla="*/ 660308 h 661183"/>
              <a:gd name="connsiteX4" fmla="*/ 656359 w 1768749"/>
              <a:gd name="connsiteY4" fmla="*/ 538602 h 661183"/>
              <a:gd name="connsiteX5" fmla="*/ 758506 w 1768749"/>
              <a:gd name="connsiteY5" fmla="*/ 456488 h 661183"/>
              <a:gd name="connsiteX6" fmla="*/ 839059 w 1768749"/>
              <a:gd name="connsiteY6" fmla="*/ 317641 h 661183"/>
              <a:gd name="connsiteX7" fmla="*/ 882951 w 1768749"/>
              <a:gd name="connsiteY7" fmla="*/ 233741 h 661183"/>
              <a:gd name="connsiteX8" fmla="*/ 942616 w 1768749"/>
              <a:gd name="connsiteY8" fmla="*/ 143667 h 661183"/>
              <a:gd name="connsiteX9" fmla="*/ 1058468 w 1768749"/>
              <a:gd name="connsiteY9" fmla="*/ 54070 h 661183"/>
              <a:gd name="connsiteX10" fmla="*/ 1251402 w 1768749"/>
              <a:gd name="connsiteY10" fmla="*/ 1488 h 661183"/>
              <a:gd name="connsiteX11" fmla="*/ 1425259 w 1768749"/>
              <a:gd name="connsiteY11" fmla="*/ 21082 h 661183"/>
              <a:gd name="connsiteX12" fmla="*/ 1577685 w 1768749"/>
              <a:gd name="connsiteY12" fmla="*/ 89344 h 661183"/>
              <a:gd name="connsiteX13" fmla="*/ 1685154 w 1768749"/>
              <a:gd name="connsiteY13" fmla="*/ 172369 h 661183"/>
              <a:gd name="connsiteX14" fmla="*/ 1768749 w 1768749"/>
              <a:gd name="connsiteY14" fmla="*/ 282864 h 661183"/>
              <a:gd name="connsiteX0" fmla="*/ 0 w 1768749"/>
              <a:gd name="connsiteY0" fmla="*/ 391649 h 646313"/>
              <a:gd name="connsiteX1" fmla="*/ 140619 w 1768749"/>
              <a:gd name="connsiteY1" fmla="*/ 516553 h 646313"/>
              <a:gd name="connsiteX2" fmla="*/ 353074 w 1768749"/>
              <a:gd name="connsiteY2" fmla="*/ 646253 h 646313"/>
              <a:gd name="connsiteX3" fmla="*/ 528391 w 1768749"/>
              <a:gd name="connsiteY3" fmla="*/ 535176 h 646313"/>
              <a:gd name="connsiteX4" fmla="*/ 656359 w 1768749"/>
              <a:gd name="connsiteY4" fmla="*/ 538602 h 646313"/>
              <a:gd name="connsiteX5" fmla="*/ 758506 w 1768749"/>
              <a:gd name="connsiteY5" fmla="*/ 456488 h 646313"/>
              <a:gd name="connsiteX6" fmla="*/ 839059 w 1768749"/>
              <a:gd name="connsiteY6" fmla="*/ 317641 h 646313"/>
              <a:gd name="connsiteX7" fmla="*/ 882951 w 1768749"/>
              <a:gd name="connsiteY7" fmla="*/ 233741 h 646313"/>
              <a:gd name="connsiteX8" fmla="*/ 942616 w 1768749"/>
              <a:gd name="connsiteY8" fmla="*/ 143667 h 646313"/>
              <a:gd name="connsiteX9" fmla="*/ 1058468 w 1768749"/>
              <a:gd name="connsiteY9" fmla="*/ 54070 h 646313"/>
              <a:gd name="connsiteX10" fmla="*/ 1251402 w 1768749"/>
              <a:gd name="connsiteY10" fmla="*/ 1488 h 646313"/>
              <a:gd name="connsiteX11" fmla="*/ 1425259 w 1768749"/>
              <a:gd name="connsiteY11" fmla="*/ 21082 h 646313"/>
              <a:gd name="connsiteX12" fmla="*/ 1577685 w 1768749"/>
              <a:gd name="connsiteY12" fmla="*/ 89344 h 646313"/>
              <a:gd name="connsiteX13" fmla="*/ 1685154 w 1768749"/>
              <a:gd name="connsiteY13" fmla="*/ 172369 h 646313"/>
              <a:gd name="connsiteX14" fmla="*/ 1768749 w 1768749"/>
              <a:gd name="connsiteY14" fmla="*/ 282864 h 646313"/>
              <a:gd name="connsiteX0" fmla="*/ 0 w 1768749"/>
              <a:gd name="connsiteY0" fmla="*/ 391649 h 544203"/>
              <a:gd name="connsiteX1" fmla="*/ 140619 w 1768749"/>
              <a:gd name="connsiteY1" fmla="*/ 516553 h 544203"/>
              <a:gd name="connsiteX2" fmla="*/ 462147 w 1768749"/>
              <a:gd name="connsiteY2" fmla="*/ 494309 h 544203"/>
              <a:gd name="connsiteX3" fmla="*/ 528391 w 1768749"/>
              <a:gd name="connsiteY3" fmla="*/ 535176 h 544203"/>
              <a:gd name="connsiteX4" fmla="*/ 656359 w 1768749"/>
              <a:gd name="connsiteY4" fmla="*/ 538602 h 544203"/>
              <a:gd name="connsiteX5" fmla="*/ 758506 w 1768749"/>
              <a:gd name="connsiteY5" fmla="*/ 456488 h 544203"/>
              <a:gd name="connsiteX6" fmla="*/ 839059 w 1768749"/>
              <a:gd name="connsiteY6" fmla="*/ 317641 h 544203"/>
              <a:gd name="connsiteX7" fmla="*/ 882951 w 1768749"/>
              <a:gd name="connsiteY7" fmla="*/ 233741 h 544203"/>
              <a:gd name="connsiteX8" fmla="*/ 942616 w 1768749"/>
              <a:gd name="connsiteY8" fmla="*/ 143667 h 544203"/>
              <a:gd name="connsiteX9" fmla="*/ 1058468 w 1768749"/>
              <a:gd name="connsiteY9" fmla="*/ 54070 h 544203"/>
              <a:gd name="connsiteX10" fmla="*/ 1251402 w 1768749"/>
              <a:gd name="connsiteY10" fmla="*/ 1488 h 544203"/>
              <a:gd name="connsiteX11" fmla="*/ 1425259 w 1768749"/>
              <a:gd name="connsiteY11" fmla="*/ 21082 h 544203"/>
              <a:gd name="connsiteX12" fmla="*/ 1577685 w 1768749"/>
              <a:gd name="connsiteY12" fmla="*/ 89344 h 544203"/>
              <a:gd name="connsiteX13" fmla="*/ 1685154 w 1768749"/>
              <a:gd name="connsiteY13" fmla="*/ 172369 h 544203"/>
              <a:gd name="connsiteX14" fmla="*/ 1768749 w 1768749"/>
              <a:gd name="connsiteY14" fmla="*/ 282864 h 544203"/>
              <a:gd name="connsiteX0" fmla="*/ 0 w 1768749"/>
              <a:gd name="connsiteY0" fmla="*/ 391649 h 544203"/>
              <a:gd name="connsiteX1" fmla="*/ 307365 w 1768749"/>
              <a:gd name="connsiteY1" fmla="*/ 398627 h 544203"/>
              <a:gd name="connsiteX2" fmla="*/ 462147 w 1768749"/>
              <a:gd name="connsiteY2" fmla="*/ 494309 h 544203"/>
              <a:gd name="connsiteX3" fmla="*/ 528391 w 1768749"/>
              <a:gd name="connsiteY3" fmla="*/ 535176 h 544203"/>
              <a:gd name="connsiteX4" fmla="*/ 656359 w 1768749"/>
              <a:gd name="connsiteY4" fmla="*/ 538602 h 544203"/>
              <a:gd name="connsiteX5" fmla="*/ 758506 w 1768749"/>
              <a:gd name="connsiteY5" fmla="*/ 456488 h 544203"/>
              <a:gd name="connsiteX6" fmla="*/ 839059 w 1768749"/>
              <a:gd name="connsiteY6" fmla="*/ 317641 h 544203"/>
              <a:gd name="connsiteX7" fmla="*/ 882951 w 1768749"/>
              <a:gd name="connsiteY7" fmla="*/ 233741 h 544203"/>
              <a:gd name="connsiteX8" fmla="*/ 942616 w 1768749"/>
              <a:gd name="connsiteY8" fmla="*/ 143667 h 544203"/>
              <a:gd name="connsiteX9" fmla="*/ 1058468 w 1768749"/>
              <a:gd name="connsiteY9" fmla="*/ 54070 h 544203"/>
              <a:gd name="connsiteX10" fmla="*/ 1251402 w 1768749"/>
              <a:gd name="connsiteY10" fmla="*/ 1488 h 544203"/>
              <a:gd name="connsiteX11" fmla="*/ 1425259 w 1768749"/>
              <a:gd name="connsiteY11" fmla="*/ 21082 h 544203"/>
              <a:gd name="connsiteX12" fmla="*/ 1577685 w 1768749"/>
              <a:gd name="connsiteY12" fmla="*/ 89344 h 544203"/>
              <a:gd name="connsiteX13" fmla="*/ 1685154 w 1768749"/>
              <a:gd name="connsiteY13" fmla="*/ 172369 h 544203"/>
              <a:gd name="connsiteX14" fmla="*/ 1768749 w 1768749"/>
              <a:gd name="connsiteY14" fmla="*/ 282864 h 544203"/>
              <a:gd name="connsiteX0" fmla="*/ 0 w 1624818"/>
              <a:gd name="connsiteY0" fmla="*/ 266006 h 544203"/>
              <a:gd name="connsiteX1" fmla="*/ 163434 w 1624818"/>
              <a:gd name="connsiteY1" fmla="*/ 398627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63434 w 1624818"/>
              <a:gd name="connsiteY1" fmla="*/ 398627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63434 w 1624818"/>
              <a:gd name="connsiteY1" fmla="*/ 398627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56700 w 1624818"/>
              <a:gd name="connsiteY1" fmla="*/ 405420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56700 w 1624818"/>
              <a:gd name="connsiteY1" fmla="*/ 405420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56700 w 1624818"/>
              <a:gd name="connsiteY1" fmla="*/ 405420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56700 w 1624818"/>
              <a:gd name="connsiteY1" fmla="*/ 405420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1248"/>
              <a:gd name="connsiteX1" fmla="*/ 156700 w 1624818"/>
              <a:gd name="connsiteY1" fmla="*/ 405420 h 541248"/>
              <a:gd name="connsiteX2" fmla="*/ 318216 w 1624818"/>
              <a:gd name="connsiteY2" fmla="*/ 494309 h 541248"/>
              <a:gd name="connsiteX3" fmla="*/ 390113 w 1624818"/>
              <a:gd name="connsiteY3" fmla="*/ 521091 h 541248"/>
              <a:gd name="connsiteX4" fmla="*/ 512428 w 1624818"/>
              <a:gd name="connsiteY4" fmla="*/ 538602 h 541248"/>
              <a:gd name="connsiteX5" fmla="*/ 614575 w 1624818"/>
              <a:gd name="connsiteY5" fmla="*/ 456488 h 541248"/>
              <a:gd name="connsiteX6" fmla="*/ 695128 w 1624818"/>
              <a:gd name="connsiteY6" fmla="*/ 317641 h 541248"/>
              <a:gd name="connsiteX7" fmla="*/ 739020 w 1624818"/>
              <a:gd name="connsiteY7" fmla="*/ 233741 h 541248"/>
              <a:gd name="connsiteX8" fmla="*/ 798685 w 1624818"/>
              <a:gd name="connsiteY8" fmla="*/ 143667 h 541248"/>
              <a:gd name="connsiteX9" fmla="*/ 914537 w 1624818"/>
              <a:gd name="connsiteY9" fmla="*/ 54070 h 541248"/>
              <a:gd name="connsiteX10" fmla="*/ 1107471 w 1624818"/>
              <a:gd name="connsiteY10" fmla="*/ 1488 h 541248"/>
              <a:gd name="connsiteX11" fmla="*/ 1281328 w 1624818"/>
              <a:gd name="connsiteY11" fmla="*/ 21082 h 541248"/>
              <a:gd name="connsiteX12" fmla="*/ 1433754 w 1624818"/>
              <a:gd name="connsiteY12" fmla="*/ 89344 h 541248"/>
              <a:gd name="connsiteX13" fmla="*/ 1541223 w 1624818"/>
              <a:gd name="connsiteY13" fmla="*/ 172369 h 541248"/>
              <a:gd name="connsiteX14" fmla="*/ 1624818 w 1624818"/>
              <a:gd name="connsiteY14" fmla="*/ 282864 h 541248"/>
              <a:gd name="connsiteX0" fmla="*/ 0 w 1624818"/>
              <a:gd name="connsiteY0" fmla="*/ 266006 h 530143"/>
              <a:gd name="connsiteX1" fmla="*/ 156700 w 1624818"/>
              <a:gd name="connsiteY1" fmla="*/ 405420 h 530143"/>
              <a:gd name="connsiteX2" fmla="*/ 318216 w 1624818"/>
              <a:gd name="connsiteY2" fmla="*/ 494309 h 530143"/>
              <a:gd name="connsiteX3" fmla="*/ 390113 w 1624818"/>
              <a:gd name="connsiteY3" fmla="*/ 521091 h 530143"/>
              <a:gd name="connsiteX4" fmla="*/ 516735 w 1624818"/>
              <a:gd name="connsiteY4" fmla="*/ 525875 h 530143"/>
              <a:gd name="connsiteX5" fmla="*/ 614575 w 1624818"/>
              <a:gd name="connsiteY5" fmla="*/ 456488 h 530143"/>
              <a:gd name="connsiteX6" fmla="*/ 695128 w 1624818"/>
              <a:gd name="connsiteY6" fmla="*/ 317641 h 530143"/>
              <a:gd name="connsiteX7" fmla="*/ 739020 w 1624818"/>
              <a:gd name="connsiteY7" fmla="*/ 233741 h 530143"/>
              <a:gd name="connsiteX8" fmla="*/ 798685 w 1624818"/>
              <a:gd name="connsiteY8" fmla="*/ 143667 h 530143"/>
              <a:gd name="connsiteX9" fmla="*/ 914537 w 1624818"/>
              <a:gd name="connsiteY9" fmla="*/ 54070 h 530143"/>
              <a:gd name="connsiteX10" fmla="*/ 1107471 w 1624818"/>
              <a:gd name="connsiteY10" fmla="*/ 1488 h 530143"/>
              <a:gd name="connsiteX11" fmla="*/ 1281328 w 1624818"/>
              <a:gd name="connsiteY11" fmla="*/ 21082 h 530143"/>
              <a:gd name="connsiteX12" fmla="*/ 1433754 w 1624818"/>
              <a:gd name="connsiteY12" fmla="*/ 89344 h 530143"/>
              <a:gd name="connsiteX13" fmla="*/ 1541223 w 1624818"/>
              <a:gd name="connsiteY13" fmla="*/ 172369 h 530143"/>
              <a:gd name="connsiteX14" fmla="*/ 1624818 w 1624818"/>
              <a:gd name="connsiteY14" fmla="*/ 282864 h 530143"/>
              <a:gd name="connsiteX0" fmla="*/ 0 w 1624818"/>
              <a:gd name="connsiteY0" fmla="*/ 266006 h 528650"/>
              <a:gd name="connsiteX1" fmla="*/ 156700 w 1624818"/>
              <a:gd name="connsiteY1" fmla="*/ 405420 h 528650"/>
              <a:gd name="connsiteX2" fmla="*/ 318216 w 1624818"/>
              <a:gd name="connsiteY2" fmla="*/ 494309 h 528650"/>
              <a:gd name="connsiteX3" fmla="*/ 396846 w 1624818"/>
              <a:gd name="connsiteY3" fmla="*/ 514298 h 528650"/>
              <a:gd name="connsiteX4" fmla="*/ 516735 w 1624818"/>
              <a:gd name="connsiteY4" fmla="*/ 525875 h 528650"/>
              <a:gd name="connsiteX5" fmla="*/ 614575 w 1624818"/>
              <a:gd name="connsiteY5" fmla="*/ 456488 h 528650"/>
              <a:gd name="connsiteX6" fmla="*/ 695128 w 1624818"/>
              <a:gd name="connsiteY6" fmla="*/ 317641 h 528650"/>
              <a:gd name="connsiteX7" fmla="*/ 739020 w 1624818"/>
              <a:gd name="connsiteY7" fmla="*/ 233741 h 528650"/>
              <a:gd name="connsiteX8" fmla="*/ 798685 w 1624818"/>
              <a:gd name="connsiteY8" fmla="*/ 143667 h 528650"/>
              <a:gd name="connsiteX9" fmla="*/ 914537 w 1624818"/>
              <a:gd name="connsiteY9" fmla="*/ 54070 h 528650"/>
              <a:gd name="connsiteX10" fmla="*/ 1107471 w 1624818"/>
              <a:gd name="connsiteY10" fmla="*/ 1488 h 528650"/>
              <a:gd name="connsiteX11" fmla="*/ 1281328 w 1624818"/>
              <a:gd name="connsiteY11" fmla="*/ 21082 h 528650"/>
              <a:gd name="connsiteX12" fmla="*/ 1433754 w 1624818"/>
              <a:gd name="connsiteY12" fmla="*/ 89344 h 528650"/>
              <a:gd name="connsiteX13" fmla="*/ 1541223 w 1624818"/>
              <a:gd name="connsiteY13" fmla="*/ 172369 h 528650"/>
              <a:gd name="connsiteX14" fmla="*/ 1624818 w 1624818"/>
              <a:gd name="connsiteY14" fmla="*/ 282864 h 528650"/>
              <a:gd name="connsiteX0" fmla="*/ 0 w 1624818"/>
              <a:gd name="connsiteY0" fmla="*/ 266006 h 529108"/>
              <a:gd name="connsiteX1" fmla="*/ 156700 w 1624818"/>
              <a:gd name="connsiteY1" fmla="*/ 405420 h 529108"/>
              <a:gd name="connsiteX2" fmla="*/ 318216 w 1624818"/>
              <a:gd name="connsiteY2" fmla="*/ 494309 h 529108"/>
              <a:gd name="connsiteX3" fmla="*/ 397206 w 1624818"/>
              <a:gd name="connsiteY3" fmla="*/ 516728 h 529108"/>
              <a:gd name="connsiteX4" fmla="*/ 516735 w 1624818"/>
              <a:gd name="connsiteY4" fmla="*/ 525875 h 529108"/>
              <a:gd name="connsiteX5" fmla="*/ 614575 w 1624818"/>
              <a:gd name="connsiteY5" fmla="*/ 456488 h 529108"/>
              <a:gd name="connsiteX6" fmla="*/ 695128 w 1624818"/>
              <a:gd name="connsiteY6" fmla="*/ 317641 h 529108"/>
              <a:gd name="connsiteX7" fmla="*/ 739020 w 1624818"/>
              <a:gd name="connsiteY7" fmla="*/ 233741 h 529108"/>
              <a:gd name="connsiteX8" fmla="*/ 798685 w 1624818"/>
              <a:gd name="connsiteY8" fmla="*/ 143667 h 529108"/>
              <a:gd name="connsiteX9" fmla="*/ 914537 w 1624818"/>
              <a:gd name="connsiteY9" fmla="*/ 54070 h 529108"/>
              <a:gd name="connsiteX10" fmla="*/ 1107471 w 1624818"/>
              <a:gd name="connsiteY10" fmla="*/ 1488 h 529108"/>
              <a:gd name="connsiteX11" fmla="*/ 1281328 w 1624818"/>
              <a:gd name="connsiteY11" fmla="*/ 21082 h 529108"/>
              <a:gd name="connsiteX12" fmla="*/ 1433754 w 1624818"/>
              <a:gd name="connsiteY12" fmla="*/ 89344 h 529108"/>
              <a:gd name="connsiteX13" fmla="*/ 1541223 w 1624818"/>
              <a:gd name="connsiteY13" fmla="*/ 172369 h 529108"/>
              <a:gd name="connsiteX14" fmla="*/ 1624818 w 1624818"/>
              <a:gd name="connsiteY14" fmla="*/ 282864 h 529108"/>
              <a:gd name="connsiteX0" fmla="*/ 0 w 1624818"/>
              <a:gd name="connsiteY0" fmla="*/ 266006 h 529170"/>
              <a:gd name="connsiteX1" fmla="*/ 156700 w 1624818"/>
              <a:gd name="connsiteY1" fmla="*/ 405420 h 529170"/>
              <a:gd name="connsiteX2" fmla="*/ 318216 w 1624818"/>
              <a:gd name="connsiteY2" fmla="*/ 494309 h 529170"/>
              <a:gd name="connsiteX3" fmla="*/ 397206 w 1624818"/>
              <a:gd name="connsiteY3" fmla="*/ 516728 h 529170"/>
              <a:gd name="connsiteX4" fmla="*/ 516735 w 1624818"/>
              <a:gd name="connsiteY4" fmla="*/ 525875 h 529170"/>
              <a:gd name="connsiteX5" fmla="*/ 614575 w 1624818"/>
              <a:gd name="connsiteY5" fmla="*/ 456488 h 529170"/>
              <a:gd name="connsiteX6" fmla="*/ 695128 w 1624818"/>
              <a:gd name="connsiteY6" fmla="*/ 317641 h 529170"/>
              <a:gd name="connsiteX7" fmla="*/ 739020 w 1624818"/>
              <a:gd name="connsiteY7" fmla="*/ 233741 h 529170"/>
              <a:gd name="connsiteX8" fmla="*/ 798685 w 1624818"/>
              <a:gd name="connsiteY8" fmla="*/ 143667 h 529170"/>
              <a:gd name="connsiteX9" fmla="*/ 914537 w 1624818"/>
              <a:gd name="connsiteY9" fmla="*/ 54070 h 529170"/>
              <a:gd name="connsiteX10" fmla="*/ 1107471 w 1624818"/>
              <a:gd name="connsiteY10" fmla="*/ 1488 h 529170"/>
              <a:gd name="connsiteX11" fmla="*/ 1281328 w 1624818"/>
              <a:gd name="connsiteY11" fmla="*/ 21082 h 529170"/>
              <a:gd name="connsiteX12" fmla="*/ 1433754 w 1624818"/>
              <a:gd name="connsiteY12" fmla="*/ 89344 h 529170"/>
              <a:gd name="connsiteX13" fmla="*/ 1541223 w 1624818"/>
              <a:gd name="connsiteY13" fmla="*/ 172369 h 529170"/>
              <a:gd name="connsiteX14" fmla="*/ 1624818 w 1624818"/>
              <a:gd name="connsiteY14" fmla="*/ 282864 h 529170"/>
              <a:gd name="connsiteX0" fmla="*/ 0 w 1624818"/>
              <a:gd name="connsiteY0" fmla="*/ 266006 h 530440"/>
              <a:gd name="connsiteX1" fmla="*/ 156700 w 1624818"/>
              <a:gd name="connsiteY1" fmla="*/ 405420 h 530440"/>
              <a:gd name="connsiteX2" fmla="*/ 318216 w 1624818"/>
              <a:gd name="connsiteY2" fmla="*/ 494309 h 530440"/>
              <a:gd name="connsiteX3" fmla="*/ 408793 w 1624818"/>
              <a:gd name="connsiteY3" fmla="*/ 521802 h 530440"/>
              <a:gd name="connsiteX4" fmla="*/ 516735 w 1624818"/>
              <a:gd name="connsiteY4" fmla="*/ 525875 h 530440"/>
              <a:gd name="connsiteX5" fmla="*/ 614575 w 1624818"/>
              <a:gd name="connsiteY5" fmla="*/ 456488 h 530440"/>
              <a:gd name="connsiteX6" fmla="*/ 695128 w 1624818"/>
              <a:gd name="connsiteY6" fmla="*/ 317641 h 530440"/>
              <a:gd name="connsiteX7" fmla="*/ 739020 w 1624818"/>
              <a:gd name="connsiteY7" fmla="*/ 233741 h 530440"/>
              <a:gd name="connsiteX8" fmla="*/ 798685 w 1624818"/>
              <a:gd name="connsiteY8" fmla="*/ 143667 h 530440"/>
              <a:gd name="connsiteX9" fmla="*/ 914537 w 1624818"/>
              <a:gd name="connsiteY9" fmla="*/ 54070 h 530440"/>
              <a:gd name="connsiteX10" fmla="*/ 1107471 w 1624818"/>
              <a:gd name="connsiteY10" fmla="*/ 1488 h 530440"/>
              <a:gd name="connsiteX11" fmla="*/ 1281328 w 1624818"/>
              <a:gd name="connsiteY11" fmla="*/ 21082 h 530440"/>
              <a:gd name="connsiteX12" fmla="*/ 1433754 w 1624818"/>
              <a:gd name="connsiteY12" fmla="*/ 89344 h 530440"/>
              <a:gd name="connsiteX13" fmla="*/ 1541223 w 1624818"/>
              <a:gd name="connsiteY13" fmla="*/ 172369 h 530440"/>
              <a:gd name="connsiteX14" fmla="*/ 1624818 w 1624818"/>
              <a:gd name="connsiteY14" fmla="*/ 282864 h 530440"/>
              <a:gd name="connsiteX0" fmla="*/ 0 w 1624818"/>
              <a:gd name="connsiteY0" fmla="*/ 266006 h 531132"/>
              <a:gd name="connsiteX1" fmla="*/ 156700 w 1624818"/>
              <a:gd name="connsiteY1" fmla="*/ 405420 h 531132"/>
              <a:gd name="connsiteX2" fmla="*/ 318216 w 1624818"/>
              <a:gd name="connsiteY2" fmla="*/ 494309 h 531132"/>
              <a:gd name="connsiteX3" fmla="*/ 412207 w 1624818"/>
              <a:gd name="connsiteY3" fmla="*/ 523947 h 531132"/>
              <a:gd name="connsiteX4" fmla="*/ 516735 w 1624818"/>
              <a:gd name="connsiteY4" fmla="*/ 525875 h 531132"/>
              <a:gd name="connsiteX5" fmla="*/ 614575 w 1624818"/>
              <a:gd name="connsiteY5" fmla="*/ 456488 h 531132"/>
              <a:gd name="connsiteX6" fmla="*/ 695128 w 1624818"/>
              <a:gd name="connsiteY6" fmla="*/ 317641 h 531132"/>
              <a:gd name="connsiteX7" fmla="*/ 739020 w 1624818"/>
              <a:gd name="connsiteY7" fmla="*/ 233741 h 531132"/>
              <a:gd name="connsiteX8" fmla="*/ 798685 w 1624818"/>
              <a:gd name="connsiteY8" fmla="*/ 143667 h 531132"/>
              <a:gd name="connsiteX9" fmla="*/ 914537 w 1624818"/>
              <a:gd name="connsiteY9" fmla="*/ 54070 h 531132"/>
              <a:gd name="connsiteX10" fmla="*/ 1107471 w 1624818"/>
              <a:gd name="connsiteY10" fmla="*/ 1488 h 531132"/>
              <a:gd name="connsiteX11" fmla="*/ 1281328 w 1624818"/>
              <a:gd name="connsiteY11" fmla="*/ 21082 h 531132"/>
              <a:gd name="connsiteX12" fmla="*/ 1433754 w 1624818"/>
              <a:gd name="connsiteY12" fmla="*/ 89344 h 531132"/>
              <a:gd name="connsiteX13" fmla="*/ 1541223 w 1624818"/>
              <a:gd name="connsiteY13" fmla="*/ 172369 h 531132"/>
              <a:gd name="connsiteX14" fmla="*/ 1624818 w 1624818"/>
              <a:gd name="connsiteY14" fmla="*/ 282864 h 531132"/>
              <a:gd name="connsiteX0" fmla="*/ 0 w 1624818"/>
              <a:gd name="connsiteY0" fmla="*/ 266006 h 528959"/>
              <a:gd name="connsiteX1" fmla="*/ 156700 w 1624818"/>
              <a:gd name="connsiteY1" fmla="*/ 405420 h 528959"/>
              <a:gd name="connsiteX2" fmla="*/ 318216 w 1624818"/>
              <a:gd name="connsiteY2" fmla="*/ 494309 h 528959"/>
              <a:gd name="connsiteX3" fmla="*/ 412207 w 1624818"/>
              <a:gd name="connsiteY3" fmla="*/ 523947 h 528959"/>
              <a:gd name="connsiteX4" fmla="*/ 511614 w 1624818"/>
              <a:gd name="connsiteY4" fmla="*/ 522659 h 528959"/>
              <a:gd name="connsiteX5" fmla="*/ 614575 w 1624818"/>
              <a:gd name="connsiteY5" fmla="*/ 456488 h 528959"/>
              <a:gd name="connsiteX6" fmla="*/ 695128 w 1624818"/>
              <a:gd name="connsiteY6" fmla="*/ 317641 h 528959"/>
              <a:gd name="connsiteX7" fmla="*/ 739020 w 1624818"/>
              <a:gd name="connsiteY7" fmla="*/ 233741 h 528959"/>
              <a:gd name="connsiteX8" fmla="*/ 798685 w 1624818"/>
              <a:gd name="connsiteY8" fmla="*/ 143667 h 528959"/>
              <a:gd name="connsiteX9" fmla="*/ 914537 w 1624818"/>
              <a:gd name="connsiteY9" fmla="*/ 54070 h 528959"/>
              <a:gd name="connsiteX10" fmla="*/ 1107471 w 1624818"/>
              <a:gd name="connsiteY10" fmla="*/ 1488 h 528959"/>
              <a:gd name="connsiteX11" fmla="*/ 1281328 w 1624818"/>
              <a:gd name="connsiteY11" fmla="*/ 21082 h 528959"/>
              <a:gd name="connsiteX12" fmla="*/ 1433754 w 1624818"/>
              <a:gd name="connsiteY12" fmla="*/ 89344 h 528959"/>
              <a:gd name="connsiteX13" fmla="*/ 1541223 w 1624818"/>
              <a:gd name="connsiteY13" fmla="*/ 172369 h 528959"/>
              <a:gd name="connsiteX14" fmla="*/ 1624818 w 1624818"/>
              <a:gd name="connsiteY14" fmla="*/ 282864 h 52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4818" h="528959">
                <a:moveTo>
                  <a:pt x="0" y="266006"/>
                </a:moveTo>
                <a:cubicBezTo>
                  <a:pt x="82000" y="342259"/>
                  <a:pt x="103664" y="367370"/>
                  <a:pt x="156700" y="405420"/>
                </a:cubicBezTo>
                <a:cubicBezTo>
                  <a:pt x="209736" y="443471"/>
                  <a:pt x="275632" y="474555"/>
                  <a:pt x="318216" y="494309"/>
                </a:cubicBezTo>
                <a:cubicBezTo>
                  <a:pt x="360800" y="514063"/>
                  <a:pt x="384630" y="521044"/>
                  <a:pt x="412207" y="523947"/>
                </a:cubicBezTo>
                <a:cubicBezTo>
                  <a:pt x="447598" y="527349"/>
                  <a:pt x="477886" y="533902"/>
                  <a:pt x="511614" y="522659"/>
                </a:cubicBezTo>
                <a:cubicBezTo>
                  <a:pt x="545342" y="511416"/>
                  <a:pt x="583989" y="490658"/>
                  <a:pt x="614575" y="456488"/>
                </a:cubicBezTo>
                <a:cubicBezTo>
                  <a:pt x="645161" y="422318"/>
                  <a:pt x="674387" y="354766"/>
                  <a:pt x="695128" y="317641"/>
                </a:cubicBezTo>
                <a:cubicBezTo>
                  <a:pt x="715869" y="280517"/>
                  <a:pt x="721761" y="262736"/>
                  <a:pt x="739020" y="233741"/>
                </a:cubicBezTo>
                <a:cubicBezTo>
                  <a:pt x="756279" y="204746"/>
                  <a:pt x="769432" y="173612"/>
                  <a:pt x="798685" y="143667"/>
                </a:cubicBezTo>
                <a:cubicBezTo>
                  <a:pt x="827938" y="113722"/>
                  <a:pt x="863073" y="77766"/>
                  <a:pt x="914537" y="54070"/>
                </a:cubicBezTo>
                <a:cubicBezTo>
                  <a:pt x="966001" y="30374"/>
                  <a:pt x="1046339" y="6986"/>
                  <a:pt x="1107471" y="1488"/>
                </a:cubicBezTo>
                <a:cubicBezTo>
                  <a:pt x="1168603" y="-4010"/>
                  <a:pt x="1226948" y="6439"/>
                  <a:pt x="1281328" y="21082"/>
                </a:cubicBezTo>
                <a:cubicBezTo>
                  <a:pt x="1335708" y="35725"/>
                  <a:pt x="1390438" y="64130"/>
                  <a:pt x="1433754" y="89344"/>
                </a:cubicBezTo>
                <a:cubicBezTo>
                  <a:pt x="1477070" y="114558"/>
                  <a:pt x="1520903" y="143340"/>
                  <a:pt x="1541223" y="172369"/>
                </a:cubicBezTo>
                <a:cubicBezTo>
                  <a:pt x="1561543" y="201397"/>
                  <a:pt x="1608852" y="253835"/>
                  <a:pt x="1624818" y="282864"/>
                </a:cubicBez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次の値と等しい 40">
            <a:extLst>
              <a:ext uri="{FF2B5EF4-FFF2-40B4-BE49-F238E27FC236}">
                <a16:creationId xmlns:a16="http://schemas.microsoft.com/office/drawing/2014/main" id="{B66405E4-2719-125C-415A-A752E8EAED96}"/>
              </a:ext>
            </a:extLst>
          </p:cNvPr>
          <p:cNvSpPr/>
          <p:nvPr/>
        </p:nvSpPr>
        <p:spPr>
          <a:xfrm rot="18410206">
            <a:off x="1487848" y="5407663"/>
            <a:ext cx="598976" cy="508318"/>
          </a:xfrm>
          <a:prstGeom prst="mathEqual">
            <a:avLst>
              <a:gd name="adj1" fmla="val 7450"/>
              <a:gd name="adj2" fmla="val 1176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9" name="次の値と等しい 38">
            <a:extLst>
              <a:ext uri="{FF2B5EF4-FFF2-40B4-BE49-F238E27FC236}">
                <a16:creationId xmlns:a16="http://schemas.microsoft.com/office/drawing/2014/main" id="{A9030356-20FF-EE1E-43B2-D7877F4D945B}"/>
              </a:ext>
            </a:extLst>
          </p:cNvPr>
          <p:cNvSpPr/>
          <p:nvPr/>
        </p:nvSpPr>
        <p:spPr>
          <a:xfrm rot="16200000">
            <a:off x="938523" y="5923867"/>
            <a:ext cx="598976" cy="508318"/>
          </a:xfrm>
          <a:prstGeom prst="mathEqual">
            <a:avLst>
              <a:gd name="adj1" fmla="val 7450"/>
              <a:gd name="adj2" fmla="val 1176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テキスト ボックス 41">
            <a:extLst>
              <a:ext uri="{FF2B5EF4-FFF2-40B4-BE49-F238E27FC236}">
                <a16:creationId xmlns:a16="http://schemas.microsoft.com/office/drawing/2014/main" id="{3D317308-5B76-92A4-C1D2-497176DDA485}"/>
              </a:ext>
            </a:extLst>
          </p:cNvPr>
          <p:cNvSpPr txBox="1"/>
          <p:nvPr/>
        </p:nvSpPr>
        <p:spPr>
          <a:xfrm>
            <a:off x="3108960" y="5001187"/>
            <a:ext cx="6026331" cy="2046714"/>
          </a:xfrm>
          <a:prstGeom prst="rect">
            <a:avLst/>
          </a:prstGeom>
          <a:noFill/>
        </p:spPr>
        <p:txBody>
          <a:bodyPr wrap="square" rtlCol="0">
            <a:spAutoFit/>
          </a:bodyPr>
          <a:lstStyle/>
          <a:p>
            <a:r>
              <a:rPr kumimoji="1" lang="en-US" altLang="ja-JP" sz="2000" dirty="0"/>
              <a:t>【</a:t>
            </a:r>
            <a:r>
              <a:rPr kumimoji="1" lang="ja-JP" altLang="en-US" sz="2000" dirty="0"/>
              <a:t>調査②</a:t>
            </a:r>
            <a:r>
              <a:rPr kumimoji="1" lang="en-US" altLang="ja-JP" sz="2000" dirty="0"/>
              <a:t>】</a:t>
            </a:r>
          </a:p>
          <a:p>
            <a:endParaRPr kumimoji="1" lang="en-US" altLang="ja-JP" sz="600" b="1" dirty="0"/>
          </a:p>
          <a:p>
            <a:r>
              <a:rPr kumimoji="1" lang="ja-JP" altLang="en-US" sz="2400" b="1" dirty="0"/>
              <a:t>「</a:t>
            </a:r>
            <a:r>
              <a:rPr kumimoji="1" lang="ja-JP" altLang="en-US" sz="2400" b="1" dirty="0">
                <a:solidFill>
                  <a:srgbClr val="FF0000"/>
                </a:solidFill>
              </a:rPr>
              <a:t>偏西風蛇行のパターン</a:t>
            </a:r>
            <a:r>
              <a:rPr kumimoji="1" lang="ja-JP" altLang="en-US" sz="2400" b="1" dirty="0"/>
              <a:t>によって</a:t>
            </a:r>
            <a:endParaRPr kumimoji="1" lang="en-US" altLang="ja-JP" sz="2400" b="1" dirty="0"/>
          </a:p>
          <a:p>
            <a:r>
              <a:rPr kumimoji="1" lang="ja-JP" altLang="en-US" sz="2400" b="1" dirty="0"/>
              <a:t>　梅雨前線の対流を強化するメカニズムが</a:t>
            </a:r>
            <a:endParaRPr kumimoji="1" lang="en-US" altLang="ja-JP" sz="2400" b="1" dirty="0"/>
          </a:p>
          <a:p>
            <a:r>
              <a:rPr kumimoji="1" lang="ja-JP" altLang="en-US" sz="2400" b="1" dirty="0"/>
              <a:t>　異なり，</a:t>
            </a:r>
            <a:r>
              <a:rPr kumimoji="1" lang="ja-JP" altLang="en-US" sz="2400" b="1" dirty="0">
                <a:solidFill>
                  <a:srgbClr val="FF0000"/>
                </a:solidFill>
              </a:rPr>
              <a:t>広域長期間豪雨の特徴</a:t>
            </a:r>
            <a:r>
              <a:rPr kumimoji="1" lang="ja-JP" altLang="en-US" sz="2400" b="1" dirty="0"/>
              <a:t>に違いが</a:t>
            </a:r>
            <a:endParaRPr kumimoji="1" lang="en-US" altLang="ja-JP" sz="2400" b="1" dirty="0"/>
          </a:p>
          <a:p>
            <a:r>
              <a:rPr kumimoji="1" lang="ja-JP" altLang="en-US" sz="2400" b="1" dirty="0"/>
              <a:t>　出てくるのか？」</a:t>
            </a:r>
            <a:endParaRPr kumimoji="1" lang="en-US" altLang="ja-JP" sz="2400" b="1" dirty="0"/>
          </a:p>
        </p:txBody>
      </p:sp>
      <p:sp>
        <p:nvSpPr>
          <p:cNvPr id="47" name="矢印: 右 46">
            <a:extLst>
              <a:ext uri="{FF2B5EF4-FFF2-40B4-BE49-F238E27FC236}">
                <a16:creationId xmlns:a16="http://schemas.microsoft.com/office/drawing/2014/main" id="{7B445B11-B2F3-F08F-D1F3-E2437540DD51}"/>
              </a:ext>
            </a:extLst>
          </p:cNvPr>
          <p:cNvSpPr/>
          <p:nvPr/>
        </p:nvSpPr>
        <p:spPr>
          <a:xfrm>
            <a:off x="1927039" y="2778124"/>
            <a:ext cx="334359" cy="334642"/>
          </a:xfrm>
          <a:prstGeom prst="rightArrow">
            <a:avLst>
              <a:gd name="adj1" fmla="val 20112"/>
              <a:gd name="adj2" fmla="val 5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矢印: 右 47">
            <a:extLst>
              <a:ext uri="{FF2B5EF4-FFF2-40B4-BE49-F238E27FC236}">
                <a16:creationId xmlns:a16="http://schemas.microsoft.com/office/drawing/2014/main" id="{BE5F68F6-E14B-EB09-66B4-8C6BAE10F480}"/>
              </a:ext>
            </a:extLst>
          </p:cNvPr>
          <p:cNvSpPr/>
          <p:nvPr/>
        </p:nvSpPr>
        <p:spPr>
          <a:xfrm rot="19001701">
            <a:off x="2230193" y="5290105"/>
            <a:ext cx="334359" cy="334642"/>
          </a:xfrm>
          <a:prstGeom prst="rightArrow">
            <a:avLst>
              <a:gd name="adj1" fmla="val 20112"/>
              <a:gd name="adj2" fmla="val 5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矢印: 右 48">
            <a:extLst>
              <a:ext uri="{FF2B5EF4-FFF2-40B4-BE49-F238E27FC236}">
                <a16:creationId xmlns:a16="http://schemas.microsoft.com/office/drawing/2014/main" id="{0BDF749C-DC23-357A-C26A-6DCDEC4C5AD2}"/>
              </a:ext>
            </a:extLst>
          </p:cNvPr>
          <p:cNvSpPr/>
          <p:nvPr/>
        </p:nvSpPr>
        <p:spPr>
          <a:xfrm rot="18946090">
            <a:off x="7049217" y="2625761"/>
            <a:ext cx="334359" cy="334642"/>
          </a:xfrm>
          <a:prstGeom prst="rightArrow">
            <a:avLst>
              <a:gd name="adj1" fmla="val 20112"/>
              <a:gd name="adj2" fmla="val 5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矢印: 右 49">
            <a:extLst>
              <a:ext uri="{FF2B5EF4-FFF2-40B4-BE49-F238E27FC236}">
                <a16:creationId xmlns:a16="http://schemas.microsoft.com/office/drawing/2014/main" id="{ABEEBD91-ECF0-5C2A-2CBB-5B600CBB7DD1}"/>
              </a:ext>
            </a:extLst>
          </p:cNvPr>
          <p:cNvSpPr/>
          <p:nvPr/>
        </p:nvSpPr>
        <p:spPr>
          <a:xfrm>
            <a:off x="1860410" y="5595987"/>
            <a:ext cx="334359" cy="334642"/>
          </a:xfrm>
          <a:prstGeom prst="rightArrow">
            <a:avLst>
              <a:gd name="adj1" fmla="val 20112"/>
              <a:gd name="adj2" fmla="val 5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屋外, 水, 飛ぶ, 鳥 が含まれている画像&#10;&#10;自動的に生成された説明">
            <a:extLst>
              <a:ext uri="{FF2B5EF4-FFF2-40B4-BE49-F238E27FC236}">
                <a16:creationId xmlns:a16="http://schemas.microsoft.com/office/drawing/2014/main" id="{1B49A2BC-98BC-9D6A-DE45-9B95DC3D8EDC}"/>
              </a:ext>
            </a:extLst>
          </p:cNvPr>
          <p:cNvPicPr>
            <a:picLocks noChangeAspect="1"/>
          </p:cNvPicPr>
          <p:nvPr/>
        </p:nvPicPr>
        <p:blipFill rotWithShape="1">
          <a:blip r:embed="rId3">
            <a:extLst>
              <a:ext uri="{28A0092B-C50C-407E-A947-70E740481C1C}">
                <a14:useLocalDpi xmlns:a14="http://schemas.microsoft.com/office/drawing/2010/main" val="0"/>
              </a:ext>
            </a:extLst>
          </a:blip>
          <a:srcRect l="17410" t="5742" r="67930" b="60455"/>
          <a:stretch/>
        </p:blipFill>
        <p:spPr>
          <a:xfrm>
            <a:off x="4578486" y="1604782"/>
            <a:ext cx="3402706" cy="2357516"/>
          </a:xfrm>
          <a:prstGeom prst="rect">
            <a:avLst/>
          </a:prstGeom>
        </p:spPr>
      </p:pic>
      <p:sp>
        <p:nvSpPr>
          <p:cNvPr id="28" name="フリーフォーム: 図形 27">
            <a:extLst>
              <a:ext uri="{FF2B5EF4-FFF2-40B4-BE49-F238E27FC236}">
                <a16:creationId xmlns:a16="http://schemas.microsoft.com/office/drawing/2014/main" id="{4B94515A-2365-62E3-082E-B040B127D6FA}"/>
              </a:ext>
            </a:extLst>
          </p:cNvPr>
          <p:cNvSpPr/>
          <p:nvPr/>
        </p:nvSpPr>
        <p:spPr>
          <a:xfrm rot="12340197" flipH="1">
            <a:off x="5532286" y="2169566"/>
            <a:ext cx="1454216" cy="877264"/>
          </a:xfrm>
          <a:custGeom>
            <a:avLst/>
            <a:gdLst>
              <a:gd name="connsiteX0" fmla="*/ 0 w 1828800"/>
              <a:gd name="connsiteY0" fmla="*/ 273592 h 703591"/>
              <a:gd name="connsiteX1" fmla="*/ 269965 w 1828800"/>
              <a:gd name="connsiteY1" fmla="*/ 578392 h 703591"/>
              <a:gd name="connsiteX2" fmla="*/ 478971 w 1828800"/>
              <a:gd name="connsiteY2" fmla="*/ 682895 h 703591"/>
              <a:gd name="connsiteX3" fmla="*/ 644434 w 1828800"/>
              <a:gd name="connsiteY3" fmla="*/ 700312 h 703591"/>
              <a:gd name="connsiteX4" fmla="*/ 783771 w 1828800"/>
              <a:gd name="connsiteY4" fmla="*/ 639352 h 703591"/>
              <a:gd name="connsiteX5" fmla="*/ 870857 w 1828800"/>
              <a:gd name="connsiteY5" fmla="*/ 491307 h 703591"/>
              <a:gd name="connsiteX6" fmla="*/ 957943 w 1828800"/>
              <a:gd name="connsiteY6" fmla="*/ 334552 h 703591"/>
              <a:gd name="connsiteX7" fmla="*/ 1053737 w 1828800"/>
              <a:gd name="connsiteY7" fmla="*/ 195215 h 703591"/>
              <a:gd name="connsiteX8" fmla="*/ 1184365 w 1828800"/>
              <a:gd name="connsiteY8" fmla="*/ 90712 h 703591"/>
              <a:gd name="connsiteX9" fmla="*/ 1367245 w 1828800"/>
              <a:gd name="connsiteY9" fmla="*/ 12335 h 703591"/>
              <a:gd name="connsiteX10" fmla="*/ 1524000 w 1828800"/>
              <a:gd name="connsiteY10" fmla="*/ 3627 h 703591"/>
              <a:gd name="connsiteX11" fmla="*/ 1706880 w 1828800"/>
              <a:gd name="connsiteY11" fmla="*/ 47170 h 703591"/>
              <a:gd name="connsiteX12" fmla="*/ 1776548 w 1828800"/>
              <a:gd name="connsiteY12" fmla="*/ 134255 h 703591"/>
              <a:gd name="connsiteX13" fmla="*/ 1828800 w 1828800"/>
              <a:gd name="connsiteY13" fmla="*/ 221341 h 703591"/>
              <a:gd name="connsiteX0" fmla="*/ 0 w 1908312"/>
              <a:gd name="connsiteY0" fmla="*/ 273592 h 703591"/>
              <a:gd name="connsiteX1" fmla="*/ 269965 w 1908312"/>
              <a:gd name="connsiteY1" fmla="*/ 578392 h 703591"/>
              <a:gd name="connsiteX2" fmla="*/ 478971 w 1908312"/>
              <a:gd name="connsiteY2" fmla="*/ 682895 h 703591"/>
              <a:gd name="connsiteX3" fmla="*/ 644434 w 1908312"/>
              <a:gd name="connsiteY3" fmla="*/ 700312 h 703591"/>
              <a:gd name="connsiteX4" fmla="*/ 783771 w 1908312"/>
              <a:gd name="connsiteY4" fmla="*/ 639352 h 703591"/>
              <a:gd name="connsiteX5" fmla="*/ 870857 w 1908312"/>
              <a:gd name="connsiteY5" fmla="*/ 491307 h 703591"/>
              <a:gd name="connsiteX6" fmla="*/ 957943 w 1908312"/>
              <a:gd name="connsiteY6" fmla="*/ 334552 h 703591"/>
              <a:gd name="connsiteX7" fmla="*/ 1053737 w 1908312"/>
              <a:gd name="connsiteY7" fmla="*/ 195215 h 703591"/>
              <a:gd name="connsiteX8" fmla="*/ 1184365 w 1908312"/>
              <a:gd name="connsiteY8" fmla="*/ 90712 h 703591"/>
              <a:gd name="connsiteX9" fmla="*/ 1367245 w 1908312"/>
              <a:gd name="connsiteY9" fmla="*/ 12335 h 703591"/>
              <a:gd name="connsiteX10" fmla="*/ 1524000 w 1908312"/>
              <a:gd name="connsiteY10" fmla="*/ 3627 h 703591"/>
              <a:gd name="connsiteX11" fmla="*/ 1706880 w 1908312"/>
              <a:gd name="connsiteY11" fmla="*/ 47170 h 703591"/>
              <a:gd name="connsiteX12" fmla="*/ 1776548 w 1908312"/>
              <a:gd name="connsiteY12" fmla="*/ 134255 h 703591"/>
              <a:gd name="connsiteX13" fmla="*/ 1908312 w 1908312"/>
              <a:gd name="connsiteY13" fmla="*/ 309950 h 703591"/>
              <a:gd name="connsiteX0" fmla="*/ 0 w 1956020"/>
              <a:gd name="connsiteY0" fmla="*/ 273592 h 703591"/>
              <a:gd name="connsiteX1" fmla="*/ 269965 w 1956020"/>
              <a:gd name="connsiteY1" fmla="*/ 578392 h 703591"/>
              <a:gd name="connsiteX2" fmla="*/ 478971 w 1956020"/>
              <a:gd name="connsiteY2" fmla="*/ 682895 h 703591"/>
              <a:gd name="connsiteX3" fmla="*/ 644434 w 1956020"/>
              <a:gd name="connsiteY3" fmla="*/ 700312 h 703591"/>
              <a:gd name="connsiteX4" fmla="*/ 783771 w 1956020"/>
              <a:gd name="connsiteY4" fmla="*/ 639352 h 703591"/>
              <a:gd name="connsiteX5" fmla="*/ 870857 w 1956020"/>
              <a:gd name="connsiteY5" fmla="*/ 491307 h 703591"/>
              <a:gd name="connsiteX6" fmla="*/ 957943 w 1956020"/>
              <a:gd name="connsiteY6" fmla="*/ 334552 h 703591"/>
              <a:gd name="connsiteX7" fmla="*/ 1053737 w 1956020"/>
              <a:gd name="connsiteY7" fmla="*/ 195215 h 703591"/>
              <a:gd name="connsiteX8" fmla="*/ 1184365 w 1956020"/>
              <a:gd name="connsiteY8" fmla="*/ 90712 h 703591"/>
              <a:gd name="connsiteX9" fmla="*/ 1367245 w 1956020"/>
              <a:gd name="connsiteY9" fmla="*/ 12335 h 703591"/>
              <a:gd name="connsiteX10" fmla="*/ 1524000 w 1956020"/>
              <a:gd name="connsiteY10" fmla="*/ 3627 h 703591"/>
              <a:gd name="connsiteX11" fmla="*/ 1706880 w 1956020"/>
              <a:gd name="connsiteY11" fmla="*/ 47170 h 703591"/>
              <a:gd name="connsiteX12" fmla="*/ 1776548 w 1956020"/>
              <a:gd name="connsiteY12" fmla="*/ 134255 h 703591"/>
              <a:gd name="connsiteX13" fmla="*/ 1956020 w 1956020"/>
              <a:gd name="connsiteY13" fmla="*/ 385900 h 703591"/>
              <a:gd name="connsiteX0" fmla="*/ 0 w 1956020"/>
              <a:gd name="connsiteY0" fmla="*/ 273592 h 703591"/>
              <a:gd name="connsiteX1" fmla="*/ 269965 w 1956020"/>
              <a:gd name="connsiteY1" fmla="*/ 578392 h 703591"/>
              <a:gd name="connsiteX2" fmla="*/ 478971 w 1956020"/>
              <a:gd name="connsiteY2" fmla="*/ 682895 h 703591"/>
              <a:gd name="connsiteX3" fmla="*/ 644434 w 1956020"/>
              <a:gd name="connsiteY3" fmla="*/ 700312 h 703591"/>
              <a:gd name="connsiteX4" fmla="*/ 783771 w 1956020"/>
              <a:gd name="connsiteY4" fmla="*/ 639352 h 703591"/>
              <a:gd name="connsiteX5" fmla="*/ 870857 w 1956020"/>
              <a:gd name="connsiteY5" fmla="*/ 491307 h 703591"/>
              <a:gd name="connsiteX6" fmla="*/ 957943 w 1956020"/>
              <a:gd name="connsiteY6" fmla="*/ 334552 h 703591"/>
              <a:gd name="connsiteX7" fmla="*/ 1053737 w 1956020"/>
              <a:gd name="connsiteY7" fmla="*/ 195215 h 703591"/>
              <a:gd name="connsiteX8" fmla="*/ 1184365 w 1956020"/>
              <a:gd name="connsiteY8" fmla="*/ 90712 h 703591"/>
              <a:gd name="connsiteX9" fmla="*/ 1367245 w 1956020"/>
              <a:gd name="connsiteY9" fmla="*/ 12335 h 703591"/>
              <a:gd name="connsiteX10" fmla="*/ 1524000 w 1956020"/>
              <a:gd name="connsiteY10" fmla="*/ 3627 h 703591"/>
              <a:gd name="connsiteX11" fmla="*/ 1706880 w 1956020"/>
              <a:gd name="connsiteY11" fmla="*/ 47170 h 703591"/>
              <a:gd name="connsiteX12" fmla="*/ 1824255 w 1956020"/>
              <a:gd name="connsiteY12" fmla="*/ 203876 h 703591"/>
              <a:gd name="connsiteX13" fmla="*/ 1956020 w 1956020"/>
              <a:gd name="connsiteY13" fmla="*/ 385900 h 703591"/>
              <a:gd name="connsiteX0" fmla="*/ 0 w 1884458"/>
              <a:gd name="connsiteY0" fmla="*/ 273592 h 703591"/>
              <a:gd name="connsiteX1" fmla="*/ 269965 w 1884458"/>
              <a:gd name="connsiteY1" fmla="*/ 578392 h 703591"/>
              <a:gd name="connsiteX2" fmla="*/ 478971 w 1884458"/>
              <a:gd name="connsiteY2" fmla="*/ 682895 h 703591"/>
              <a:gd name="connsiteX3" fmla="*/ 644434 w 1884458"/>
              <a:gd name="connsiteY3" fmla="*/ 700312 h 703591"/>
              <a:gd name="connsiteX4" fmla="*/ 783771 w 1884458"/>
              <a:gd name="connsiteY4" fmla="*/ 639352 h 703591"/>
              <a:gd name="connsiteX5" fmla="*/ 870857 w 1884458"/>
              <a:gd name="connsiteY5" fmla="*/ 491307 h 703591"/>
              <a:gd name="connsiteX6" fmla="*/ 957943 w 1884458"/>
              <a:gd name="connsiteY6" fmla="*/ 334552 h 703591"/>
              <a:gd name="connsiteX7" fmla="*/ 1053737 w 1884458"/>
              <a:gd name="connsiteY7" fmla="*/ 195215 h 703591"/>
              <a:gd name="connsiteX8" fmla="*/ 1184365 w 1884458"/>
              <a:gd name="connsiteY8" fmla="*/ 90712 h 703591"/>
              <a:gd name="connsiteX9" fmla="*/ 1367245 w 1884458"/>
              <a:gd name="connsiteY9" fmla="*/ 12335 h 703591"/>
              <a:gd name="connsiteX10" fmla="*/ 1524000 w 1884458"/>
              <a:gd name="connsiteY10" fmla="*/ 3627 h 703591"/>
              <a:gd name="connsiteX11" fmla="*/ 1706880 w 1884458"/>
              <a:gd name="connsiteY11" fmla="*/ 47170 h 703591"/>
              <a:gd name="connsiteX12" fmla="*/ 1824255 w 1884458"/>
              <a:gd name="connsiteY12" fmla="*/ 203876 h 703591"/>
              <a:gd name="connsiteX13" fmla="*/ 1884458 w 1884458"/>
              <a:gd name="connsiteY13" fmla="*/ 487167 h 703591"/>
              <a:gd name="connsiteX0" fmla="*/ 0 w 1884458"/>
              <a:gd name="connsiteY0" fmla="*/ 271665 h 701664"/>
              <a:gd name="connsiteX1" fmla="*/ 269965 w 1884458"/>
              <a:gd name="connsiteY1" fmla="*/ 576465 h 701664"/>
              <a:gd name="connsiteX2" fmla="*/ 478971 w 1884458"/>
              <a:gd name="connsiteY2" fmla="*/ 680968 h 701664"/>
              <a:gd name="connsiteX3" fmla="*/ 644434 w 1884458"/>
              <a:gd name="connsiteY3" fmla="*/ 698385 h 701664"/>
              <a:gd name="connsiteX4" fmla="*/ 783771 w 1884458"/>
              <a:gd name="connsiteY4" fmla="*/ 637425 h 701664"/>
              <a:gd name="connsiteX5" fmla="*/ 870857 w 1884458"/>
              <a:gd name="connsiteY5" fmla="*/ 489380 h 701664"/>
              <a:gd name="connsiteX6" fmla="*/ 957943 w 1884458"/>
              <a:gd name="connsiteY6" fmla="*/ 332625 h 701664"/>
              <a:gd name="connsiteX7" fmla="*/ 1053737 w 1884458"/>
              <a:gd name="connsiteY7" fmla="*/ 193288 h 701664"/>
              <a:gd name="connsiteX8" fmla="*/ 1184365 w 1884458"/>
              <a:gd name="connsiteY8" fmla="*/ 88785 h 701664"/>
              <a:gd name="connsiteX9" fmla="*/ 1383148 w 1884458"/>
              <a:gd name="connsiteY9" fmla="*/ 16737 h 701664"/>
              <a:gd name="connsiteX10" fmla="*/ 1524000 w 1884458"/>
              <a:gd name="connsiteY10" fmla="*/ 1700 h 701664"/>
              <a:gd name="connsiteX11" fmla="*/ 1706880 w 1884458"/>
              <a:gd name="connsiteY11" fmla="*/ 45243 h 701664"/>
              <a:gd name="connsiteX12" fmla="*/ 1824255 w 1884458"/>
              <a:gd name="connsiteY12" fmla="*/ 201949 h 701664"/>
              <a:gd name="connsiteX13" fmla="*/ 1884458 w 1884458"/>
              <a:gd name="connsiteY13" fmla="*/ 485240 h 701664"/>
              <a:gd name="connsiteX0" fmla="*/ 0 w 1884458"/>
              <a:gd name="connsiteY0" fmla="*/ 256493 h 686492"/>
              <a:gd name="connsiteX1" fmla="*/ 269965 w 1884458"/>
              <a:gd name="connsiteY1" fmla="*/ 561293 h 686492"/>
              <a:gd name="connsiteX2" fmla="*/ 478971 w 1884458"/>
              <a:gd name="connsiteY2" fmla="*/ 665796 h 686492"/>
              <a:gd name="connsiteX3" fmla="*/ 644434 w 1884458"/>
              <a:gd name="connsiteY3" fmla="*/ 683213 h 686492"/>
              <a:gd name="connsiteX4" fmla="*/ 783771 w 1884458"/>
              <a:gd name="connsiteY4" fmla="*/ 622253 h 686492"/>
              <a:gd name="connsiteX5" fmla="*/ 870857 w 1884458"/>
              <a:gd name="connsiteY5" fmla="*/ 474208 h 686492"/>
              <a:gd name="connsiteX6" fmla="*/ 957943 w 1884458"/>
              <a:gd name="connsiteY6" fmla="*/ 317453 h 686492"/>
              <a:gd name="connsiteX7" fmla="*/ 1053737 w 1884458"/>
              <a:gd name="connsiteY7" fmla="*/ 178116 h 686492"/>
              <a:gd name="connsiteX8" fmla="*/ 1184365 w 1884458"/>
              <a:gd name="connsiteY8" fmla="*/ 73613 h 686492"/>
              <a:gd name="connsiteX9" fmla="*/ 1383148 w 1884458"/>
              <a:gd name="connsiteY9" fmla="*/ 1565 h 686492"/>
              <a:gd name="connsiteX10" fmla="*/ 1563757 w 1884458"/>
              <a:gd name="connsiteY10" fmla="*/ 24503 h 686492"/>
              <a:gd name="connsiteX11" fmla="*/ 1706880 w 1884458"/>
              <a:gd name="connsiteY11" fmla="*/ 30071 h 686492"/>
              <a:gd name="connsiteX12" fmla="*/ 1824255 w 1884458"/>
              <a:gd name="connsiteY12" fmla="*/ 186777 h 686492"/>
              <a:gd name="connsiteX13" fmla="*/ 1884458 w 1884458"/>
              <a:gd name="connsiteY13" fmla="*/ 470068 h 686492"/>
              <a:gd name="connsiteX0" fmla="*/ 0 w 1884458"/>
              <a:gd name="connsiteY0" fmla="*/ 256990 h 686989"/>
              <a:gd name="connsiteX1" fmla="*/ 269965 w 1884458"/>
              <a:gd name="connsiteY1" fmla="*/ 561790 h 686989"/>
              <a:gd name="connsiteX2" fmla="*/ 478971 w 1884458"/>
              <a:gd name="connsiteY2" fmla="*/ 666293 h 686989"/>
              <a:gd name="connsiteX3" fmla="*/ 644434 w 1884458"/>
              <a:gd name="connsiteY3" fmla="*/ 683710 h 686989"/>
              <a:gd name="connsiteX4" fmla="*/ 783771 w 1884458"/>
              <a:gd name="connsiteY4" fmla="*/ 622750 h 686989"/>
              <a:gd name="connsiteX5" fmla="*/ 870857 w 1884458"/>
              <a:gd name="connsiteY5" fmla="*/ 474705 h 686989"/>
              <a:gd name="connsiteX6" fmla="*/ 957943 w 1884458"/>
              <a:gd name="connsiteY6" fmla="*/ 317950 h 686989"/>
              <a:gd name="connsiteX7" fmla="*/ 1053737 w 1884458"/>
              <a:gd name="connsiteY7" fmla="*/ 178613 h 686989"/>
              <a:gd name="connsiteX8" fmla="*/ 1184365 w 1884458"/>
              <a:gd name="connsiteY8" fmla="*/ 74110 h 686989"/>
              <a:gd name="connsiteX9" fmla="*/ 1383148 w 1884458"/>
              <a:gd name="connsiteY9" fmla="*/ 2062 h 686989"/>
              <a:gd name="connsiteX10" fmla="*/ 1563757 w 1884458"/>
              <a:gd name="connsiteY10" fmla="*/ 25000 h 686989"/>
              <a:gd name="connsiteX11" fmla="*/ 1706880 w 1884458"/>
              <a:gd name="connsiteY11" fmla="*/ 81201 h 686989"/>
              <a:gd name="connsiteX12" fmla="*/ 1824255 w 1884458"/>
              <a:gd name="connsiteY12" fmla="*/ 187274 h 686989"/>
              <a:gd name="connsiteX13" fmla="*/ 1884458 w 1884458"/>
              <a:gd name="connsiteY13" fmla="*/ 470565 h 686989"/>
              <a:gd name="connsiteX0" fmla="*/ 0 w 1884458"/>
              <a:gd name="connsiteY0" fmla="*/ 256990 h 686989"/>
              <a:gd name="connsiteX1" fmla="*/ 269965 w 1884458"/>
              <a:gd name="connsiteY1" fmla="*/ 561790 h 686989"/>
              <a:gd name="connsiteX2" fmla="*/ 478971 w 1884458"/>
              <a:gd name="connsiteY2" fmla="*/ 666293 h 686989"/>
              <a:gd name="connsiteX3" fmla="*/ 644434 w 1884458"/>
              <a:gd name="connsiteY3" fmla="*/ 683710 h 686989"/>
              <a:gd name="connsiteX4" fmla="*/ 783771 w 1884458"/>
              <a:gd name="connsiteY4" fmla="*/ 622750 h 686989"/>
              <a:gd name="connsiteX5" fmla="*/ 870857 w 1884458"/>
              <a:gd name="connsiteY5" fmla="*/ 474705 h 686989"/>
              <a:gd name="connsiteX6" fmla="*/ 957943 w 1884458"/>
              <a:gd name="connsiteY6" fmla="*/ 317950 h 686989"/>
              <a:gd name="connsiteX7" fmla="*/ 1053737 w 1884458"/>
              <a:gd name="connsiteY7" fmla="*/ 178613 h 686989"/>
              <a:gd name="connsiteX8" fmla="*/ 1184365 w 1884458"/>
              <a:gd name="connsiteY8" fmla="*/ 74110 h 686989"/>
              <a:gd name="connsiteX9" fmla="*/ 1383148 w 1884458"/>
              <a:gd name="connsiteY9" fmla="*/ 2062 h 686989"/>
              <a:gd name="connsiteX10" fmla="*/ 1563757 w 1884458"/>
              <a:gd name="connsiteY10" fmla="*/ 25000 h 686989"/>
              <a:gd name="connsiteX11" fmla="*/ 1706880 w 1884458"/>
              <a:gd name="connsiteY11" fmla="*/ 81201 h 686989"/>
              <a:gd name="connsiteX12" fmla="*/ 1792450 w 1884458"/>
              <a:gd name="connsiteY12" fmla="*/ 244236 h 686989"/>
              <a:gd name="connsiteX13" fmla="*/ 1884458 w 1884458"/>
              <a:gd name="connsiteY13" fmla="*/ 470565 h 686989"/>
              <a:gd name="connsiteX0" fmla="*/ 0 w 1836751"/>
              <a:gd name="connsiteY0" fmla="*/ 256990 h 686989"/>
              <a:gd name="connsiteX1" fmla="*/ 269965 w 1836751"/>
              <a:gd name="connsiteY1" fmla="*/ 561790 h 686989"/>
              <a:gd name="connsiteX2" fmla="*/ 478971 w 1836751"/>
              <a:gd name="connsiteY2" fmla="*/ 666293 h 686989"/>
              <a:gd name="connsiteX3" fmla="*/ 644434 w 1836751"/>
              <a:gd name="connsiteY3" fmla="*/ 683710 h 686989"/>
              <a:gd name="connsiteX4" fmla="*/ 783771 w 1836751"/>
              <a:gd name="connsiteY4" fmla="*/ 622750 h 686989"/>
              <a:gd name="connsiteX5" fmla="*/ 870857 w 1836751"/>
              <a:gd name="connsiteY5" fmla="*/ 474705 h 686989"/>
              <a:gd name="connsiteX6" fmla="*/ 957943 w 1836751"/>
              <a:gd name="connsiteY6" fmla="*/ 317950 h 686989"/>
              <a:gd name="connsiteX7" fmla="*/ 1053737 w 1836751"/>
              <a:gd name="connsiteY7" fmla="*/ 178613 h 686989"/>
              <a:gd name="connsiteX8" fmla="*/ 1184365 w 1836751"/>
              <a:gd name="connsiteY8" fmla="*/ 74110 h 686989"/>
              <a:gd name="connsiteX9" fmla="*/ 1383148 w 1836751"/>
              <a:gd name="connsiteY9" fmla="*/ 2062 h 686989"/>
              <a:gd name="connsiteX10" fmla="*/ 1563757 w 1836751"/>
              <a:gd name="connsiteY10" fmla="*/ 25000 h 686989"/>
              <a:gd name="connsiteX11" fmla="*/ 1706880 w 1836751"/>
              <a:gd name="connsiteY11" fmla="*/ 81201 h 686989"/>
              <a:gd name="connsiteX12" fmla="*/ 1792450 w 1836751"/>
              <a:gd name="connsiteY12" fmla="*/ 244236 h 686989"/>
              <a:gd name="connsiteX13" fmla="*/ 1836751 w 1836751"/>
              <a:gd name="connsiteY13" fmla="*/ 483223 h 686989"/>
              <a:gd name="connsiteX0" fmla="*/ 0 w 1836751"/>
              <a:gd name="connsiteY0" fmla="*/ 256990 h 688414"/>
              <a:gd name="connsiteX1" fmla="*/ 190452 w 1836751"/>
              <a:gd name="connsiteY1" fmla="*/ 523815 h 688414"/>
              <a:gd name="connsiteX2" fmla="*/ 478971 w 1836751"/>
              <a:gd name="connsiteY2" fmla="*/ 666293 h 688414"/>
              <a:gd name="connsiteX3" fmla="*/ 644434 w 1836751"/>
              <a:gd name="connsiteY3" fmla="*/ 683710 h 688414"/>
              <a:gd name="connsiteX4" fmla="*/ 783771 w 1836751"/>
              <a:gd name="connsiteY4" fmla="*/ 622750 h 688414"/>
              <a:gd name="connsiteX5" fmla="*/ 870857 w 1836751"/>
              <a:gd name="connsiteY5" fmla="*/ 474705 h 688414"/>
              <a:gd name="connsiteX6" fmla="*/ 957943 w 1836751"/>
              <a:gd name="connsiteY6" fmla="*/ 317950 h 688414"/>
              <a:gd name="connsiteX7" fmla="*/ 1053737 w 1836751"/>
              <a:gd name="connsiteY7" fmla="*/ 178613 h 688414"/>
              <a:gd name="connsiteX8" fmla="*/ 1184365 w 1836751"/>
              <a:gd name="connsiteY8" fmla="*/ 74110 h 688414"/>
              <a:gd name="connsiteX9" fmla="*/ 1383148 w 1836751"/>
              <a:gd name="connsiteY9" fmla="*/ 2062 h 688414"/>
              <a:gd name="connsiteX10" fmla="*/ 1563757 w 1836751"/>
              <a:gd name="connsiteY10" fmla="*/ 25000 h 688414"/>
              <a:gd name="connsiteX11" fmla="*/ 1706880 w 1836751"/>
              <a:gd name="connsiteY11" fmla="*/ 81201 h 688414"/>
              <a:gd name="connsiteX12" fmla="*/ 1792450 w 1836751"/>
              <a:gd name="connsiteY12" fmla="*/ 244236 h 688414"/>
              <a:gd name="connsiteX13" fmla="*/ 1836751 w 1836751"/>
              <a:gd name="connsiteY13" fmla="*/ 483223 h 688414"/>
              <a:gd name="connsiteX0" fmla="*/ 0 w 1836751"/>
              <a:gd name="connsiteY0" fmla="*/ 206357 h 688414"/>
              <a:gd name="connsiteX1" fmla="*/ 190452 w 1836751"/>
              <a:gd name="connsiteY1" fmla="*/ 523815 h 688414"/>
              <a:gd name="connsiteX2" fmla="*/ 478971 w 1836751"/>
              <a:gd name="connsiteY2" fmla="*/ 666293 h 688414"/>
              <a:gd name="connsiteX3" fmla="*/ 644434 w 1836751"/>
              <a:gd name="connsiteY3" fmla="*/ 683710 h 688414"/>
              <a:gd name="connsiteX4" fmla="*/ 783771 w 1836751"/>
              <a:gd name="connsiteY4" fmla="*/ 622750 h 688414"/>
              <a:gd name="connsiteX5" fmla="*/ 870857 w 1836751"/>
              <a:gd name="connsiteY5" fmla="*/ 474705 h 688414"/>
              <a:gd name="connsiteX6" fmla="*/ 957943 w 1836751"/>
              <a:gd name="connsiteY6" fmla="*/ 317950 h 688414"/>
              <a:gd name="connsiteX7" fmla="*/ 1053737 w 1836751"/>
              <a:gd name="connsiteY7" fmla="*/ 178613 h 688414"/>
              <a:gd name="connsiteX8" fmla="*/ 1184365 w 1836751"/>
              <a:gd name="connsiteY8" fmla="*/ 74110 h 688414"/>
              <a:gd name="connsiteX9" fmla="*/ 1383148 w 1836751"/>
              <a:gd name="connsiteY9" fmla="*/ 2062 h 688414"/>
              <a:gd name="connsiteX10" fmla="*/ 1563757 w 1836751"/>
              <a:gd name="connsiteY10" fmla="*/ 25000 h 688414"/>
              <a:gd name="connsiteX11" fmla="*/ 1706880 w 1836751"/>
              <a:gd name="connsiteY11" fmla="*/ 81201 h 688414"/>
              <a:gd name="connsiteX12" fmla="*/ 1792450 w 1836751"/>
              <a:gd name="connsiteY12" fmla="*/ 244236 h 688414"/>
              <a:gd name="connsiteX13" fmla="*/ 1836751 w 1836751"/>
              <a:gd name="connsiteY13" fmla="*/ 483223 h 688414"/>
              <a:gd name="connsiteX0" fmla="*/ 0 w 1796994"/>
              <a:gd name="connsiteY0" fmla="*/ 168382 h 688414"/>
              <a:gd name="connsiteX1" fmla="*/ 150695 w 1796994"/>
              <a:gd name="connsiteY1" fmla="*/ 523815 h 688414"/>
              <a:gd name="connsiteX2" fmla="*/ 439214 w 1796994"/>
              <a:gd name="connsiteY2" fmla="*/ 666293 h 688414"/>
              <a:gd name="connsiteX3" fmla="*/ 604677 w 1796994"/>
              <a:gd name="connsiteY3" fmla="*/ 683710 h 688414"/>
              <a:gd name="connsiteX4" fmla="*/ 744014 w 1796994"/>
              <a:gd name="connsiteY4" fmla="*/ 622750 h 688414"/>
              <a:gd name="connsiteX5" fmla="*/ 831100 w 1796994"/>
              <a:gd name="connsiteY5" fmla="*/ 474705 h 688414"/>
              <a:gd name="connsiteX6" fmla="*/ 918186 w 1796994"/>
              <a:gd name="connsiteY6" fmla="*/ 317950 h 688414"/>
              <a:gd name="connsiteX7" fmla="*/ 1013980 w 1796994"/>
              <a:gd name="connsiteY7" fmla="*/ 178613 h 688414"/>
              <a:gd name="connsiteX8" fmla="*/ 1144608 w 1796994"/>
              <a:gd name="connsiteY8" fmla="*/ 74110 h 688414"/>
              <a:gd name="connsiteX9" fmla="*/ 1343391 w 1796994"/>
              <a:gd name="connsiteY9" fmla="*/ 2062 h 688414"/>
              <a:gd name="connsiteX10" fmla="*/ 1524000 w 1796994"/>
              <a:gd name="connsiteY10" fmla="*/ 25000 h 688414"/>
              <a:gd name="connsiteX11" fmla="*/ 1667123 w 1796994"/>
              <a:gd name="connsiteY11" fmla="*/ 81201 h 688414"/>
              <a:gd name="connsiteX12" fmla="*/ 1752693 w 1796994"/>
              <a:gd name="connsiteY12" fmla="*/ 244236 h 688414"/>
              <a:gd name="connsiteX13" fmla="*/ 1796994 w 1796994"/>
              <a:gd name="connsiteY13" fmla="*/ 483223 h 688414"/>
              <a:gd name="connsiteX0" fmla="*/ 0 w 1796994"/>
              <a:gd name="connsiteY0" fmla="*/ 168382 h 688414"/>
              <a:gd name="connsiteX1" fmla="*/ 150695 w 1796994"/>
              <a:gd name="connsiteY1" fmla="*/ 523815 h 688414"/>
              <a:gd name="connsiteX2" fmla="*/ 439214 w 1796994"/>
              <a:gd name="connsiteY2" fmla="*/ 666293 h 688414"/>
              <a:gd name="connsiteX3" fmla="*/ 604677 w 1796994"/>
              <a:gd name="connsiteY3" fmla="*/ 683710 h 688414"/>
              <a:gd name="connsiteX4" fmla="*/ 744014 w 1796994"/>
              <a:gd name="connsiteY4" fmla="*/ 622750 h 688414"/>
              <a:gd name="connsiteX5" fmla="*/ 831100 w 1796994"/>
              <a:gd name="connsiteY5" fmla="*/ 474705 h 688414"/>
              <a:gd name="connsiteX6" fmla="*/ 918186 w 1796994"/>
              <a:gd name="connsiteY6" fmla="*/ 317950 h 688414"/>
              <a:gd name="connsiteX7" fmla="*/ 1013980 w 1796994"/>
              <a:gd name="connsiteY7" fmla="*/ 178613 h 688414"/>
              <a:gd name="connsiteX8" fmla="*/ 1144608 w 1796994"/>
              <a:gd name="connsiteY8" fmla="*/ 74110 h 688414"/>
              <a:gd name="connsiteX9" fmla="*/ 1343391 w 1796994"/>
              <a:gd name="connsiteY9" fmla="*/ 2062 h 688414"/>
              <a:gd name="connsiteX10" fmla="*/ 1524000 w 1796994"/>
              <a:gd name="connsiteY10" fmla="*/ 25000 h 688414"/>
              <a:gd name="connsiteX11" fmla="*/ 1667123 w 1796994"/>
              <a:gd name="connsiteY11" fmla="*/ 81201 h 688414"/>
              <a:gd name="connsiteX12" fmla="*/ 1752693 w 1796994"/>
              <a:gd name="connsiteY12" fmla="*/ 244236 h 688414"/>
              <a:gd name="connsiteX13" fmla="*/ 1796994 w 1796994"/>
              <a:gd name="connsiteY13" fmla="*/ 483223 h 688414"/>
              <a:gd name="connsiteX0" fmla="*/ 0 w 1796994"/>
              <a:gd name="connsiteY0" fmla="*/ 168382 h 688996"/>
              <a:gd name="connsiteX1" fmla="*/ 190451 w 1796994"/>
              <a:gd name="connsiteY1" fmla="*/ 511157 h 688996"/>
              <a:gd name="connsiteX2" fmla="*/ 439214 w 1796994"/>
              <a:gd name="connsiteY2" fmla="*/ 666293 h 688996"/>
              <a:gd name="connsiteX3" fmla="*/ 604677 w 1796994"/>
              <a:gd name="connsiteY3" fmla="*/ 683710 h 688996"/>
              <a:gd name="connsiteX4" fmla="*/ 744014 w 1796994"/>
              <a:gd name="connsiteY4" fmla="*/ 622750 h 688996"/>
              <a:gd name="connsiteX5" fmla="*/ 831100 w 1796994"/>
              <a:gd name="connsiteY5" fmla="*/ 474705 h 688996"/>
              <a:gd name="connsiteX6" fmla="*/ 918186 w 1796994"/>
              <a:gd name="connsiteY6" fmla="*/ 317950 h 688996"/>
              <a:gd name="connsiteX7" fmla="*/ 1013980 w 1796994"/>
              <a:gd name="connsiteY7" fmla="*/ 178613 h 688996"/>
              <a:gd name="connsiteX8" fmla="*/ 1144608 w 1796994"/>
              <a:gd name="connsiteY8" fmla="*/ 74110 h 688996"/>
              <a:gd name="connsiteX9" fmla="*/ 1343391 w 1796994"/>
              <a:gd name="connsiteY9" fmla="*/ 2062 h 688996"/>
              <a:gd name="connsiteX10" fmla="*/ 1524000 w 1796994"/>
              <a:gd name="connsiteY10" fmla="*/ 25000 h 688996"/>
              <a:gd name="connsiteX11" fmla="*/ 1667123 w 1796994"/>
              <a:gd name="connsiteY11" fmla="*/ 81201 h 688996"/>
              <a:gd name="connsiteX12" fmla="*/ 1752693 w 1796994"/>
              <a:gd name="connsiteY12" fmla="*/ 244236 h 688996"/>
              <a:gd name="connsiteX13" fmla="*/ 1796994 w 1796994"/>
              <a:gd name="connsiteY13" fmla="*/ 483223 h 688996"/>
              <a:gd name="connsiteX0" fmla="*/ 0 w 1733383"/>
              <a:gd name="connsiteY0" fmla="*/ 332940 h 688996"/>
              <a:gd name="connsiteX1" fmla="*/ 126840 w 1733383"/>
              <a:gd name="connsiteY1" fmla="*/ 511157 h 688996"/>
              <a:gd name="connsiteX2" fmla="*/ 375603 w 1733383"/>
              <a:gd name="connsiteY2" fmla="*/ 666293 h 688996"/>
              <a:gd name="connsiteX3" fmla="*/ 541066 w 1733383"/>
              <a:gd name="connsiteY3" fmla="*/ 683710 h 688996"/>
              <a:gd name="connsiteX4" fmla="*/ 680403 w 1733383"/>
              <a:gd name="connsiteY4" fmla="*/ 622750 h 688996"/>
              <a:gd name="connsiteX5" fmla="*/ 767489 w 1733383"/>
              <a:gd name="connsiteY5" fmla="*/ 474705 h 688996"/>
              <a:gd name="connsiteX6" fmla="*/ 854575 w 1733383"/>
              <a:gd name="connsiteY6" fmla="*/ 317950 h 688996"/>
              <a:gd name="connsiteX7" fmla="*/ 950369 w 1733383"/>
              <a:gd name="connsiteY7" fmla="*/ 178613 h 688996"/>
              <a:gd name="connsiteX8" fmla="*/ 1080997 w 1733383"/>
              <a:gd name="connsiteY8" fmla="*/ 74110 h 688996"/>
              <a:gd name="connsiteX9" fmla="*/ 1279780 w 1733383"/>
              <a:gd name="connsiteY9" fmla="*/ 2062 h 688996"/>
              <a:gd name="connsiteX10" fmla="*/ 1460389 w 1733383"/>
              <a:gd name="connsiteY10" fmla="*/ 25000 h 688996"/>
              <a:gd name="connsiteX11" fmla="*/ 1603512 w 1733383"/>
              <a:gd name="connsiteY11" fmla="*/ 81201 h 688996"/>
              <a:gd name="connsiteX12" fmla="*/ 1689082 w 1733383"/>
              <a:gd name="connsiteY12" fmla="*/ 244236 h 688996"/>
              <a:gd name="connsiteX13" fmla="*/ 1733383 w 1733383"/>
              <a:gd name="connsiteY13" fmla="*/ 483223 h 688996"/>
              <a:gd name="connsiteX0" fmla="*/ 0 w 1733383"/>
              <a:gd name="connsiteY0" fmla="*/ 332940 h 688996"/>
              <a:gd name="connsiteX1" fmla="*/ 126840 w 1733383"/>
              <a:gd name="connsiteY1" fmla="*/ 511157 h 688996"/>
              <a:gd name="connsiteX2" fmla="*/ 375603 w 1733383"/>
              <a:gd name="connsiteY2" fmla="*/ 666293 h 688996"/>
              <a:gd name="connsiteX3" fmla="*/ 541066 w 1733383"/>
              <a:gd name="connsiteY3" fmla="*/ 683710 h 688996"/>
              <a:gd name="connsiteX4" fmla="*/ 680403 w 1733383"/>
              <a:gd name="connsiteY4" fmla="*/ 622750 h 688996"/>
              <a:gd name="connsiteX5" fmla="*/ 767489 w 1733383"/>
              <a:gd name="connsiteY5" fmla="*/ 474705 h 688996"/>
              <a:gd name="connsiteX6" fmla="*/ 854575 w 1733383"/>
              <a:gd name="connsiteY6" fmla="*/ 317950 h 688996"/>
              <a:gd name="connsiteX7" fmla="*/ 950369 w 1733383"/>
              <a:gd name="connsiteY7" fmla="*/ 178613 h 688996"/>
              <a:gd name="connsiteX8" fmla="*/ 1080997 w 1733383"/>
              <a:gd name="connsiteY8" fmla="*/ 74110 h 688996"/>
              <a:gd name="connsiteX9" fmla="*/ 1279780 w 1733383"/>
              <a:gd name="connsiteY9" fmla="*/ 2062 h 688996"/>
              <a:gd name="connsiteX10" fmla="*/ 1460389 w 1733383"/>
              <a:gd name="connsiteY10" fmla="*/ 25000 h 688996"/>
              <a:gd name="connsiteX11" fmla="*/ 1603512 w 1733383"/>
              <a:gd name="connsiteY11" fmla="*/ 81201 h 688996"/>
              <a:gd name="connsiteX12" fmla="*/ 1689082 w 1733383"/>
              <a:gd name="connsiteY12" fmla="*/ 244236 h 688996"/>
              <a:gd name="connsiteX13" fmla="*/ 1733383 w 1733383"/>
              <a:gd name="connsiteY13" fmla="*/ 483223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767489 w 1828799"/>
              <a:gd name="connsiteY5" fmla="*/ 474705 h 688996"/>
              <a:gd name="connsiteX6" fmla="*/ 854575 w 1828799"/>
              <a:gd name="connsiteY6" fmla="*/ 317950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689082 w 1828799"/>
              <a:gd name="connsiteY12" fmla="*/ 244236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767489 w 1828799"/>
              <a:gd name="connsiteY5" fmla="*/ 474705 h 688996"/>
              <a:gd name="connsiteX6" fmla="*/ 854575 w 1828799"/>
              <a:gd name="connsiteY6" fmla="*/ 317950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7245 w 1828799"/>
              <a:gd name="connsiteY5" fmla="*/ 474705 h 688996"/>
              <a:gd name="connsiteX6" fmla="*/ 854575 w 1828799"/>
              <a:gd name="connsiteY6" fmla="*/ 317950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7245 w 1828799"/>
              <a:gd name="connsiteY5" fmla="*/ 474705 h 688996"/>
              <a:gd name="connsiteX6" fmla="*/ 870477 w 1828799"/>
              <a:gd name="connsiteY6" fmla="*/ 349596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7245 w 1828799"/>
              <a:gd name="connsiteY5" fmla="*/ 474705 h 688996"/>
              <a:gd name="connsiteX6" fmla="*/ 870477 w 1828799"/>
              <a:gd name="connsiteY6" fmla="*/ 349596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7245 w 1828799"/>
              <a:gd name="connsiteY5" fmla="*/ 474705 h 688996"/>
              <a:gd name="connsiteX6" fmla="*/ 862811 w 1828799"/>
              <a:gd name="connsiteY6" fmla="*/ 347914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0372 w 1828799"/>
              <a:gd name="connsiteY5" fmla="*/ 446934 h 688996"/>
              <a:gd name="connsiteX6" fmla="*/ 862811 w 1828799"/>
              <a:gd name="connsiteY6" fmla="*/ 347914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773939 w 1828799"/>
              <a:gd name="connsiteY5" fmla="*/ 428001 h 688996"/>
              <a:gd name="connsiteX6" fmla="*/ 862811 w 1828799"/>
              <a:gd name="connsiteY6" fmla="*/ 347914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828799"/>
              <a:gd name="connsiteY0" fmla="*/ 332940 h 688996"/>
              <a:gd name="connsiteX1" fmla="*/ 126840 w 1828799"/>
              <a:gd name="connsiteY1" fmla="*/ 511157 h 688996"/>
              <a:gd name="connsiteX2" fmla="*/ 375603 w 1828799"/>
              <a:gd name="connsiteY2" fmla="*/ 666293 h 688996"/>
              <a:gd name="connsiteX3" fmla="*/ 541066 w 1828799"/>
              <a:gd name="connsiteY3" fmla="*/ 683710 h 688996"/>
              <a:gd name="connsiteX4" fmla="*/ 680403 w 1828799"/>
              <a:gd name="connsiteY4" fmla="*/ 622750 h 688996"/>
              <a:gd name="connsiteX5" fmla="*/ 800372 w 1828799"/>
              <a:gd name="connsiteY5" fmla="*/ 446934 h 688996"/>
              <a:gd name="connsiteX6" fmla="*/ 862811 w 1828799"/>
              <a:gd name="connsiteY6" fmla="*/ 347914 h 688996"/>
              <a:gd name="connsiteX7" fmla="*/ 950369 w 1828799"/>
              <a:gd name="connsiteY7" fmla="*/ 178613 h 688996"/>
              <a:gd name="connsiteX8" fmla="*/ 1080997 w 1828799"/>
              <a:gd name="connsiteY8" fmla="*/ 74110 h 688996"/>
              <a:gd name="connsiteX9" fmla="*/ 1279780 w 1828799"/>
              <a:gd name="connsiteY9" fmla="*/ 2062 h 688996"/>
              <a:gd name="connsiteX10" fmla="*/ 1460389 w 1828799"/>
              <a:gd name="connsiteY10" fmla="*/ 25000 h 688996"/>
              <a:gd name="connsiteX11" fmla="*/ 1603512 w 1828799"/>
              <a:gd name="connsiteY11" fmla="*/ 81201 h 688996"/>
              <a:gd name="connsiteX12" fmla="*/ 1728839 w 1828799"/>
              <a:gd name="connsiteY12" fmla="*/ 225248 h 688996"/>
              <a:gd name="connsiteX13" fmla="*/ 1828799 w 1828799"/>
              <a:gd name="connsiteY13" fmla="*/ 470565 h 688996"/>
              <a:gd name="connsiteX0" fmla="*/ 0 w 1744788"/>
              <a:gd name="connsiteY0" fmla="*/ 69434 h 688996"/>
              <a:gd name="connsiteX1" fmla="*/ 42829 w 1744788"/>
              <a:gd name="connsiteY1" fmla="*/ 511157 h 688996"/>
              <a:gd name="connsiteX2" fmla="*/ 291592 w 1744788"/>
              <a:gd name="connsiteY2" fmla="*/ 666293 h 688996"/>
              <a:gd name="connsiteX3" fmla="*/ 457055 w 1744788"/>
              <a:gd name="connsiteY3" fmla="*/ 683710 h 688996"/>
              <a:gd name="connsiteX4" fmla="*/ 596392 w 1744788"/>
              <a:gd name="connsiteY4" fmla="*/ 622750 h 688996"/>
              <a:gd name="connsiteX5" fmla="*/ 716361 w 1744788"/>
              <a:gd name="connsiteY5" fmla="*/ 446934 h 688996"/>
              <a:gd name="connsiteX6" fmla="*/ 778800 w 1744788"/>
              <a:gd name="connsiteY6" fmla="*/ 347914 h 688996"/>
              <a:gd name="connsiteX7" fmla="*/ 866358 w 1744788"/>
              <a:gd name="connsiteY7" fmla="*/ 178613 h 688996"/>
              <a:gd name="connsiteX8" fmla="*/ 996986 w 1744788"/>
              <a:gd name="connsiteY8" fmla="*/ 74110 h 688996"/>
              <a:gd name="connsiteX9" fmla="*/ 1195769 w 1744788"/>
              <a:gd name="connsiteY9" fmla="*/ 2062 h 688996"/>
              <a:gd name="connsiteX10" fmla="*/ 1376378 w 1744788"/>
              <a:gd name="connsiteY10" fmla="*/ 25000 h 688996"/>
              <a:gd name="connsiteX11" fmla="*/ 1519501 w 1744788"/>
              <a:gd name="connsiteY11" fmla="*/ 81201 h 688996"/>
              <a:gd name="connsiteX12" fmla="*/ 1644828 w 1744788"/>
              <a:gd name="connsiteY12" fmla="*/ 225248 h 688996"/>
              <a:gd name="connsiteX13" fmla="*/ 1744788 w 1744788"/>
              <a:gd name="connsiteY13" fmla="*/ 470565 h 688996"/>
              <a:gd name="connsiteX0" fmla="*/ 34544 w 1779332"/>
              <a:gd name="connsiteY0" fmla="*/ 69434 h 688996"/>
              <a:gd name="connsiteX1" fmla="*/ 77373 w 1779332"/>
              <a:gd name="connsiteY1" fmla="*/ 511157 h 688996"/>
              <a:gd name="connsiteX2" fmla="*/ 326136 w 1779332"/>
              <a:gd name="connsiteY2" fmla="*/ 666293 h 688996"/>
              <a:gd name="connsiteX3" fmla="*/ 491599 w 1779332"/>
              <a:gd name="connsiteY3" fmla="*/ 683710 h 688996"/>
              <a:gd name="connsiteX4" fmla="*/ 630936 w 1779332"/>
              <a:gd name="connsiteY4" fmla="*/ 622750 h 688996"/>
              <a:gd name="connsiteX5" fmla="*/ 750905 w 1779332"/>
              <a:gd name="connsiteY5" fmla="*/ 446934 h 688996"/>
              <a:gd name="connsiteX6" fmla="*/ 813344 w 1779332"/>
              <a:gd name="connsiteY6" fmla="*/ 347914 h 688996"/>
              <a:gd name="connsiteX7" fmla="*/ 900902 w 1779332"/>
              <a:gd name="connsiteY7" fmla="*/ 178613 h 688996"/>
              <a:gd name="connsiteX8" fmla="*/ 1031530 w 1779332"/>
              <a:gd name="connsiteY8" fmla="*/ 74110 h 688996"/>
              <a:gd name="connsiteX9" fmla="*/ 1230313 w 1779332"/>
              <a:gd name="connsiteY9" fmla="*/ 2062 h 688996"/>
              <a:gd name="connsiteX10" fmla="*/ 1410922 w 1779332"/>
              <a:gd name="connsiteY10" fmla="*/ 25000 h 688996"/>
              <a:gd name="connsiteX11" fmla="*/ 1554045 w 1779332"/>
              <a:gd name="connsiteY11" fmla="*/ 81201 h 688996"/>
              <a:gd name="connsiteX12" fmla="*/ 1679372 w 1779332"/>
              <a:gd name="connsiteY12" fmla="*/ 225248 h 688996"/>
              <a:gd name="connsiteX13" fmla="*/ 1779332 w 1779332"/>
              <a:gd name="connsiteY13" fmla="*/ 470565 h 688996"/>
              <a:gd name="connsiteX0" fmla="*/ 42009 w 1786797"/>
              <a:gd name="connsiteY0" fmla="*/ 69434 h 688996"/>
              <a:gd name="connsiteX1" fmla="*/ 84838 w 1786797"/>
              <a:gd name="connsiteY1" fmla="*/ 511157 h 688996"/>
              <a:gd name="connsiteX2" fmla="*/ 333601 w 1786797"/>
              <a:gd name="connsiteY2" fmla="*/ 666293 h 688996"/>
              <a:gd name="connsiteX3" fmla="*/ 499064 w 1786797"/>
              <a:gd name="connsiteY3" fmla="*/ 683710 h 688996"/>
              <a:gd name="connsiteX4" fmla="*/ 638401 w 1786797"/>
              <a:gd name="connsiteY4" fmla="*/ 622750 h 688996"/>
              <a:gd name="connsiteX5" fmla="*/ 758370 w 1786797"/>
              <a:gd name="connsiteY5" fmla="*/ 446934 h 688996"/>
              <a:gd name="connsiteX6" fmla="*/ 820809 w 1786797"/>
              <a:gd name="connsiteY6" fmla="*/ 347914 h 688996"/>
              <a:gd name="connsiteX7" fmla="*/ 908367 w 1786797"/>
              <a:gd name="connsiteY7" fmla="*/ 178613 h 688996"/>
              <a:gd name="connsiteX8" fmla="*/ 1038995 w 1786797"/>
              <a:gd name="connsiteY8" fmla="*/ 74110 h 688996"/>
              <a:gd name="connsiteX9" fmla="*/ 1237778 w 1786797"/>
              <a:gd name="connsiteY9" fmla="*/ 2062 h 688996"/>
              <a:gd name="connsiteX10" fmla="*/ 1418387 w 1786797"/>
              <a:gd name="connsiteY10" fmla="*/ 25000 h 688996"/>
              <a:gd name="connsiteX11" fmla="*/ 1561510 w 1786797"/>
              <a:gd name="connsiteY11" fmla="*/ 81201 h 688996"/>
              <a:gd name="connsiteX12" fmla="*/ 1686837 w 1786797"/>
              <a:gd name="connsiteY12" fmla="*/ 225248 h 688996"/>
              <a:gd name="connsiteX13" fmla="*/ 1786797 w 1786797"/>
              <a:gd name="connsiteY13" fmla="*/ 470565 h 688996"/>
              <a:gd name="connsiteX0" fmla="*/ 32224 w 1777012"/>
              <a:gd name="connsiteY0" fmla="*/ 69434 h 688996"/>
              <a:gd name="connsiteX1" fmla="*/ 75053 w 1777012"/>
              <a:gd name="connsiteY1" fmla="*/ 511157 h 688996"/>
              <a:gd name="connsiteX2" fmla="*/ 323816 w 1777012"/>
              <a:gd name="connsiteY2" fmla="*/ 666293 h 688996"/>
              <a:gd name="connsiteX3" fmla="*/ 489279 w 1777012"/>
              <a:gd name="connsiteY3" fmla="*/ 683710 h 688996"/>
              <a:gd name="connsiteX4" fmla="*/ 628616 w 1777012"/>
              <a:gd name="connsiteY4" fmla="*/ 622750 h 688996"/>
              <a:gd name="connsiteX5" fmla="*/ 748585 w 1777012"/>
              <a:gd name="connsiteY5" fmla="*/ 446934 h 688996"/>
              <a:gd name="connsiteX6" fmla="*/ 811024 w 1777012"/>
              <a:gd name="connsiteY6" fmla="*/ 347914 h 688996"/>
              <a:gd name="connsiteX7" fmla="*/ 898582 w 1777012"/>
              <a:gd name="connsiteY7" fmla="*/ 178613 h 688996"/>
              <a:gd name="connsiteX8" fmla="*/ 1029210 w 1777012"/>
              <a:gd name="connsiteY8" fmla="*/ 74110 h 688996"/>
              <a:gd name="connsiteX9" fmla="*/ 1227993 w 1777012"/>
              <a:gd name="connsiteY9" fmla="*/ 2062 h 688996"/>
              <a:gd name="connsiteX10" fmla="*/ 1408602 w 1777012"/>
              <a:gd name="connsiteY10" fmla="*/ 25000 h 688996"/>
              <a:gd name="connsiteX11" fmla="*/ 1551725 w 1777012"/>
              <a:gd name="connsiteY11" fmla="*/ 81201 h 688996"/>
              <a:gd name="connsiteX12" fmla="*/ 1677052 w 1777012"/>
              <a:gd name="connsiteY12" fmla="*/ 225248 h 688996"/>
              <a:gd name="connsiteX13" fmla="*/ 1777012 w 1777012"/>
              <a:gd name="connsiteY13" fmla="*/ 470565 h 688996"/>
              <a:gd name="connsiteX0" fmla="*/ 19171 w 1868655"/>
              <a:gd name="connsiteY0" fmla="*/ 323203 h 688996"/>
              <a:gd name="connsiteX1" fmla="*/ 166696 w 1868655"/>
              <a:gd name="connsiteY1" fmla="*/ 511157 h 688996"/>
              <a:gd name="connsiteX2" fmla="*/ 415459 w 1868655"/>
              <a:gd name="connsiteY2" fmla="*/ 666293 h 688996"/>
              <a:gd name="connsiteX3" fmla="*/ 580922 w 1868655"/>
              <a:gd name="connsiteY3" fmla="*/ 683710 h 688996"/>
              <a:gd name="connsiteX4" fmla="*/ 720259 w 1868655"/>
              <a:gd name="connsiteY4" fmla="*/ 622750 h 688996"/>
              <a:gd name="connsiteX5" fmla="*/ 840228 w 1868655"/>
              <a:gd name="connsiteY5" fmla="*/ 446934 h 688996"/>
              <a:gd name="connsiteX6" fmla="*/ 902667 w 1868655"/>
              <a:gd name="connsiteY6" fmla="*/ 347914 h 688996"/>
              <a:gd name="connsiteX7" fmla="*/ 990225 w 1868655"/>
              <a:gd name="connsiteY7" fmla="*/ 178613 h 688996"/>
              <a:gd name="connsiteX8" fmla="*/ 1120853 w 1868655"/>
              <a:gd name="connsiteY8" fmla="*/ 74110 h 688996"/>
              <a:gd name="connsiteX9" fmla="*/ 1319636 w 1868655"/>
              <a:gd name="connsiteY9" fmla="*/ 2062 h 688996"/>
              <a:gd name="connsiteX10" fmla="*/ 1500245 w 1868655"/>
              <a:gd name="connsiteY10" fmla="*/ 25000 h 688996"/>
              <a:gd name="connsiteX11" fmla="*/ 1643368 w 1868655"/>
              <a:gd name="connsiteY11" fmla="*/ 81201 h 688996"/>
              <a:gd name="connsiteX12" fmla="*/ 1768695 w 1868655"/>
              <a:gd name="connsiteY12" fmla="*/ 225248 h 688996"/>
              <a:gd name="connsiteX13" fmla="*/ 1868655 w 1868655"/>
              <a:gd name="connsiteY13" fmla="*/ 470565 h 688996"/>
              <a:gd name="connsiteX0" fmla="*/ 0 w 1849484"/>
              <a:gd name="connsiteY0" fmla="*/ 323203 h 688996"/>
              <a:gd name="connsiteX1" fmla="*/ 147525 w 1849484"/>
              <a:gd name="connsiteY1" fmla="*/ 511157 h 688996"/>
              <a:gd name="connsiteX2" fmla="*/ 396288 w 1849484"/>
              <a:gd name="connsiteY2" fmla="*/ 666293 h 688996"/>
              <a:gd name="connsiteX3" fmla="*/ 561751 w 1849484"/>
              <a:gd name="connsiteY3" fmla="*/ 683710 h 688996"/>
              <a:gd name="connsiteX4" fmla="*/ 701088 w 1849484"/>
              <a:gd name="connsiteY4" fmla="*/ 622750 h 688996"/>
              <a:gd name="connsiteX5" fmla="*/ 821057 w 1849484"/>
              <a:gd name="connsiteY5" fmla="*/ 446934 h 688996"/>
              <a:gd name="connsiteX6" fmla="*/ 883496 w 1849484"/>
              <a:gd name="connsiteY6" fmla="*/ 347914 h 688996"/>
              <a:gd name="connsiteX7" fmla="*/ 971054 w 1849484"/>
              <a:gd name="connsiteY7" fmla="*/ 178613 h 688996"/>
              <a:gd name="connsiteX8" fmla="*/ 1101682 w 1849484"/>
              <a:gd name="connsiteY8" fmla="*/ 74110 h 688996"/>
              <a:gd name="connsiteX9" fmla="*/ 1300465 w 1849484"/>
              <a:gd name="connsiteY9" fmla="*/ 2062 h 688996"/>
              <a:gd name="connsiteX10" fmla="*/ 1481074 w 1849484"/>
              <a:gd name="connsiteY10" fmla="*/ 25000 h 688996"/>
              <a:gd name="connsiteX11" fmla="*/ 1624197 w 1849484"/>
              <a:gd name="connsiteY11" fmla="*/ 81201 h 688996"/>
              <a:gd name="connsiteX12" fmla="*/ 1749524 w 1849484"/>
              <a:gd name="connsiteY12" fmla="*/ 225248 h 688996"/>
              <a:gd name="connsiteX13" fmla="*/ 1849484 w 1849484"/>
              <a:gd name="connsiteY13" fmla="*/ 470565 h 688996"/>
              <a:gd name="connsiteX0" fmla="*/ 0 w 1849484"/>
              <a:gd name="connsiteY0" fmla="*/ 323203 h 687879"/>
              <a:gd name="connsiteX1" fmla="*/ 183833 w 1849484"/>
              <a:gd name="connsiteY1" fmla="*/ 536593 h 687879"/>
              <a:gd name="connsiteX2" fmla="*/ 396288 w 1849484"/>
              <a:gd name="connsiteY2" fmla="*/ 666293 h 687879"/>
              <a:gd name="connsiteX3" fmla="*/ 561751 w 1849484"/>
              <a:gd name="connsiteY3" fmla="*/ 683710 h 687879"/>
              <a:gd name="connsiteX4" fmla="*/ 701088 w 1849484"/>
              <a:gd name="connsiteY4" fmla="*/ 622750 h 687879"/>
              <a:gd name="connsiteX5" fmla="*/ 821057 w 1849484"/>
              <a:gd name="connsiteY5" fmla="*/ 446934 h 687879"/>
              <a:gd name="connsiteX6" fmla="*/ 883496 w 1849484"/>
              <a:gd name="connsiteY6" fmla="*/ 347914 h 687879"/>
              <a:gd name="connsiteX7" fmla="*/ 971054 w 1849484"/>
              <a:gd name="connsiteY7" fmla="*/ 178613 h 687879"/>
              <a:gd name="connsiteX8" fmla="*/ 1101682 w 1849484"/>
              <a:gd name="connsiteY8" fmla="*/ 74110 h 687879"/>
              <a:gd name="connsiteX9" fmla="*/ 1300465 w 1849484"/>
              <a:gd name="connsiteY9" fmla="*/ 2062 h 687879"/>
              <a:gd name="connsiteX10" fmla="*/ 1481074 w 1849484"/>
              <a:gd name="connsiteY10" fmla="*/ 25000 h 687879"/>
              <a:gd name="connsiteX11" fmla="*/ 1624197 w 1849484"/>
              <a:gd name="connsiteY11" fmla="*/ 81201 h 687879"/>
              <a:gd name="connsiteX12" fmla="*/ 1749524 w 1849484"/>
              <a:gd name="connsiteY12" fmla="*/ 225248 h 687879"/>
              <a:gd name="connsiteX13" fmla="*/ 1849484 w 1849484"/>
              <a:gd name="connsiteY13" fmla="*/ 470565 h 687879"/>
              <a:gd name="connsiteX0" fmla="*/ 0 w 1849484"/>
              <a:gd name="connsiteY0" fmla="*/ 323203 h 687879"/>
              <a:gd name="connsiteX1" fmla="*/ 183833 w 1849484"/>
              <a:gd name="connsiteY1" fmla="*/ 536593 h 687879"/>
              <a:gd name="connsiteX2" fmla="*/ 396288 w 1849484"/>
              <a:gd name="connsiteY2" fmla="*/ 666293 h 687879"/>
              <a:gd name="connsiteX3" fmla="*/ 561751 w 1849484"/>
              <a:gd name="connsiteY3" fmla="*/ 683710 h 687879"/>
              <a:gd name="connsiteX4" fmla="*/ 701088 w 1849484"/>
              <a:gd name="connsiteY4" fmla="*/ 622750 h 687879"/>
              <a:gd name="connsiteX5" fmla="*/ 821057 w 1849484"/>
              <a:gd name="connsiteY5" fmla="*/ 446934 h 687879"/>
              <a:gd name="connsiteX6" fmla="*/ 883496 w 1849484"/>
              <a:gd name="connsiteY6" fmla="*/ 347914 h 687879"/>
              <a:gd name="connsiteX7" fmla="*/ 971054 w 1849484"/>
              <a:gd name="connsiteY7" fmla="*/ 178613 h 687879"/>
              <a:gd name="connsiteX8" fmla="*/ 1101682 w 1849484"/>
              <a:gd name="connsiteY8" fmla="*/ 74110 h 687879"/>
              <a:gd name="connsiteX9" fmla="*/ 1300465 w 1849484"/>
              <a:gd name="connsiteY9" fmla="*/ 2062 h 687879"/>
              <a:gd name="connsiteX10" fmla="*/ 1481074 w 1849484"/>
              <a:gd name="connsiteY10" fmla="*/ 25000 h 687879"/>
              <a:gd name="connsiteX11" fmla="*/ 1624197 w 1849484"/>
              <a:gd name="connsiteY11" fmla="*/ 81201 h 687879"/>
              <a:gd name="connsiteX12" fmla="*/ 1749524 w 1849484"/>
              <a:gd name="connsiteY12" fmla="*/ 225248 h 687879"/>
              <a:gd name="connsiteX13" fmla="*/ 1849484 w 1849484"/>
              <a:gd name="connsiteY13" fmla="*/ 470565 h 687879"/>
              <a:gd name="connsiteX0" fmla="*/ 0 w 1806270"/>
              <a:gd name="connsiteY0" fmla="*/ 411689 h 687879"/>
              <a:gd name="connsiteX1" fmla="*/ 140619 w 1806270"/>
              <a:gd name="connsiteY1" fmla="*/ 536593 h 687879"/>
              <a:gd name="connsiteX2" fmla="*/ 353074 w 1806270"/>
              <a:gd name="connsiteY2" fmla="*/ 666293 h 687879"/>
              <a:gd name="connsiteX3" fmla="*/ 518537 w 1806270"/>
              <a:gd name="connsiteY3" fmla="*/ 683710 h 687879"/>
              <a:gd name="connsiteX4" fmla="*/ 657874 w 1806270"/>
              <a:gd name="connsiteY4" fmla="*/ 622750 h 687879"/>
              <a:gd name="connsiteX5" fmla="*/ 777843 w 1806270"/>
              <a:gd name="connsiteY5" fmla="*/ 446934 h 687879"/>
              <a:gd name="connsiteX6" fmla="*/ 840282 w 1806270"/>
              <a:gd name="connsiteY6" fmla="*/ 347914 h 687879"/>
              <a:gd name="connsiteX7" fmla="*/ 927840 w 1806270"/>
              <a:gd name="connsiteY7" fmla="*/ 178613 h 687879"/>
              <a:gd name="connsiteX8" fmla="*/ 1058468 w 1806270"/>
              <a:gd name="connsiteY8" fmla="*/ 74110 h 687879"/>
              <a:gd name="connsiteX9" fmla="*/ 1257251 w 1806270"/>
              <a:gd name="connsiteY9" fmla="*/ 2062 h 687879"/>
              <a:gd name="connsiteX10" fmla="*/ 1437860 w 1806270"/>
              <a:gd name="connsiteY10" fmla="*/ 25000 h 687879"/>
              <a:gd name="connsiteX11" fmla="*/ 1580983 w 1806270"/>
              <a:gd name="connsiteY11" fmla="*/ 81201 h 687879"/>
              <a:gd name="connsiteX12" fmla="*/ 1706310 w 1806270"/>
              <a:gd name="connsiteY12" fmla="*/ 225248 h 687879"/>
              <a:gd name="connsiteX13" fmla="*/ 1806270 w 1806270"/>
              <a:gd name="connsiteY13" fmla="*/ 470565 h 687879"/>
              <a:gd name="connsiteX0" fmla="*/ 0 w 1806270"/>
              <a:gd name="connsiteY0" fmla="*/ 411689 h 687879"/>
              <a:gd name="connsiteX1" fmla="*/ 140619 w 1806270"/>
              <a:gd name="connsiteY1" fmla="*/ 536593 h 687879"/>
              <a:gd name="connsiteX2" fmla="*/ 353074 w 1806270"/>
              <a:gd name="connsiteY2" fmla="*/ 666293 h 687879"/>
              <a:gd name="connsiteX3" fmla="*/ 518537 w 1806270"/>
              <a:gd name="connsiteY3" fmla="*/ 683710 h 687879"/>
              <a:gd name="connsiteX4" fmla="*/ 657874 w 1806270"/>
              <a:gd name="connsiteY4" fmla="*/ 622750 h 687879"/>
              <a:gd name="connsiteX5" fmla="*/ 777843 w 1806270"/>
              <a:gd name="connsiteY5" fmla="*/ 446934 h 687879"/>
              <a:gd name="connsiteX6" fmla="*/ 840282 w 1806270"/>
              <a:gd name="connsiteY6" fmla="*/ 347914 h 687879"/>
              <a:gd name="connsiteX7" fmla="*/ 927840 w 1806270"/>
              <a:gd name="connsiteY7" fmla="*/ 178613 h 687879"/>
              <a:gd name="connsiteX8" fmla="*/ 1058468 w 1806270"/>
              <a:gd name="connsiteY8" fmla="*/ 74110 h 687879"/>
              <a:gd name="connsiteX9" fmla="*/ 1257251 w 1806270"/>
              <a:gd name="connsiteY9" fmla="*/ 2062 h 687879"/>
              <a:gd name="connsiteX10" fmla="*/ 1437860 w 1806270"/>
              <a:gd name="connsiteY10" fmla="*/ 25000 h 687879"/>
              <a:gd name="connsiteX11" fmla="*/ 1580983 w 1806270"/>
              <a:gd name="connsiteY11" fmla="*/ 81201 h 687879"/>
              <a:gd name="connsiteX12" fmla="*/ 1706310 w 1806270"/>
              <a:gd name="connsiteY12" fmla="*/ 225248 h 687879"/>
              <a:gd name="connsiteX13" fmla="*/ 1806270 w 1806270"/>
              <a:gd name="connsiteY13" fmla="*/ 470565 h 687879"/>
              <a:gd name="connsiteX0" fmla="*/ 0 w 1806270"/>
              <a:gd name="connsiteY0" fmla="*/ 411689 h 687769"/>
              <a:gd name="connsiteX1" fmla="*/ 140619 w 1806270"/>
              <a:gd name="connsiteY1" fmla="*/ 536593 h 687769"/>
              <a:gd name="connsiteX2" fmla="*/ 353074 w 1806270"/>
              <a:gd name="connsiteY2" fmla="*/ 666293 h 687769"/>
              <a:gd name="connsiteX3" fmla="*/ 429278 w 1806270"/>
              <a:gd name="connsiteY3" fmla="*/ 680348 h 687769"/>
              <a:gd name="connsiteX4" fmla="*/ 518537 w 1806270"/>
              <a:gd name="connsiteY4" fmla="*/ 683710 h 687769"/>
              <a:gd name="connsiteX5" fmla="*/ 657874 w 1806270"/>
              <a:gd name="connsiteY5" fmla="*/ 622750 h 687769"/>
              <a:gd name="connsiteX6" fmla="*/ 777843 w 1806270"/>
              <a:gd name="connsiteY6" fmla="*/ 446934 h 687769"/>
              <a:gd name="connsiteX7" fmla="*/ 840282 w 1806270"/>
              <a:gd name="connsiteY7" fmla="*/ 347914 h 687769"/>
              <a:gd name="connsiteX8" fmla="*/ 927840 w 1806270"/>
              <a:gd name="connsiteY8" fmla="*/ 178613 h 687769"/>
              <a:gd name="connsiteX9" fmla="*/ 1058468 w 1806270"/>
              <a:gd name="connsiteY9" fmla="*/ 74110 h 687769"/>
              <a:gd name="connsiteX10" fmla="*/ 1257251 w 1806270"/>
              <a:gd name="connsiteY10" fmla="*/ 2062 h 687769"/>
              <a:gd name="connsiteX11" fmla="*/ 1437860 w 1806270"/>
              <a:gd name="connsiteY11" fmla="*/ 25000 h 687769"/>
              <a:gd name="connsiteX12" fmla="*/ 1580983 w 1806270"/>
              <a:gd name="connsiteY12" fmla="*/ 81201 h 687769"/>
              <a:gd name="connsiteX13" fmla="*/ 1706310 w 1806270"/>
              <a:gd name="connsiteY13" fmla="*/ 225248 h 687769"/>
              <a:gd name="connsiteX14" fmla="*/ 1806270 w 1806270"/>
              <a:gd name="connsiteY14" fmla="*/ 470565 h 687769"/>
              <a:gd name="connsiteX0" fmla="*/ 0 w 1771456"/>
              <a:gd name="connsiteY0" fmla="*/ 411689 h 687769"/>
              <a:gd name="connsiteX1" fmla="*/ 140619 w 1771456"/>
              <a:gd name="connsiteY1" fmla="*/ 536593 h 687769"/>
              <a:gd name="connsiteX2" fmla="*/ 353074 w 1771456"/>
              <a:gd name="connsiteY2" fmla="*/ 666293 h 687769"/>
              <a:gd name="connsiteX3" fmla="*/ 429278 w 1771456"/>
              <a:gd name="connsiteY3" fmla="*/ 680348 h 687769"/>
              <a:gd name="connsiteX4" fmla="*/ 518537 w 1771456"/>
              <a:gd name="connsiteY4" fmla="*/ 683710 h 687769"/>
              <a:gd name="connsiteX5" fmla="*/ 657874 w 1771456"/>
              <a:gd name="connsiteY5" fmla="*/ 622750 h 687769"/>
              <a:gd name="connsiteX6" fmla="*/ 777843 w 1771456"/>
              <a:gd name="connsiteY6" fmla="*/ 446934 h 687769"/>
              <a:gd name="connsiteX7" fmla="*/ 840282 w 1771456"/>
              <a:gd name="connsiteY7" fmla="*/ 347914 h 687769"/>
              <a:gd name="connsiteX8" fmla="*/ 927840 w 1771456"/>
              <a:gd name="connsiteY8" fmla="*/ 178613 h 687769"/>
              <a:gd name="connsiteX9" fmla="*/ 1058468 w 1771456"/>
              <a:gd name="connsiteY9" fmla="*/ 74110 h 687769"/>
              <a:gd name="connsiteX10" fmla="*/ 1257251 w 1771456"/>
              <a:gd name="connsiteY10" fmla="*/ 2062 h 687769"/>
              <a:gd name="connsiteX11" fmla="*/ 1437860 w 1771456"/>
              <a:gd name="connsiteY11" fmla="*/ 25000 h 687769"/>
              <a:gd name="connsiteX12" fmla="*/ 1580983 w 1771456"/>
              <a:gd name="connsiteY12" fmla="*/ 81201 h 687769"/>
              <a:gd name="connsiteX13" fmla="*/ 1706310 w 1771456"/>
              <a:gd name="connsiteY13" fmla="*/ 225248 h 687769"/>
              <a:gd name="connsiteX14" fmla="*/ 1771456 w 1771456"/>
              <a:gd name="connsiteY14" fmla="*/ 371330 h 687769"/>
              <a:gd name="connsiteX0" fmla="*/ 0 w 1771456"/>
              <a:gd name="connsiteY0" fmla="*/ 411689 h 687769"/>
              <a:gd name="connsiteX1" fmla="*/ 140619 w 1771456"/>
              <a:gd name="connsiteY1" fmla="*/ 536593 h 687769"/>
              <a:gd name="connsiteX2" fmla="*/ 353074 w 1771456"/>
              <a:gd name="connsiteY2" fmla="*/ 666293 h 687769"/>
              <a:gd name="connsiteX3" fmla="*/ 429278 w 1771456"/>
              <a:gd name="connsiteY3" fmla="*/ 680348 h 687769"/>
              <a:gd name="connsiteX4" fmla="*/ 518537 w 1771456"/>
              <a:gd name="connsiteY4" fmla="*/ 683710 h 687769"/>
              <a:gd name="connsiteX5" fmla="*/ 657874 w 1771456"/>
              <a:gd name="connsiteY5" fmla="*/ 622750 h 687769"/>
              <a:gd name="connsiteX6" fmla="*/ 777843 w 1771456"/>
              <a:gd name="connsiteY6" fmla="*/ 446934 h 687769"/>
              <a:gd name="connsiteX7" fmla="*/ 840282 w 1771456"/>
              <a:gd name="connsiteY7" fmla="*/ 347914 h 687769"/>
              <a:gd name="connsiteX8" fmla="*/ 927840 w 1771456"/>
              <a:gd name="connsiteY8" fmla="*/ 178613 h 687769"/>
              <a:gd name="connsiteX9" fmla="*/ 1058468 w 1771456"/>
              <a:gd name="connsiteY9" fmla="*/ 74110 h 687769"/>
              <a:gd name="connsiteX10" fmla="*/ 1257251 w 1771456"/>
              <a:gd name="connsiteY10" fmla="*/ 2062 h 687769"/>
              <a:gd name="connsiteX11" fmla="*/ 1437860 w 1771456"/>
              <a:gd name="connsiteY11" fmla="*/ 25000 h 687769"/>
              <a:gd name="connsiteX12" fmla="*/ 1580983 w 1771456"/>
              <a:gd name="connsiteY12" fmla="*/ 81201 h 687769"/>
              <a:gd name="connsiteX13" fmla="*/ 1697007 w 1771456"/>
              <a:gd name="connsiteY13" fmla="*/ 213187 h 687769"/>
              <a:gd name="connsiteX14" fmla="*/ 1771456 w 1771456"/>
              <a:gd name="connsiteY14" fmla="*/ 371330 h 687769"/>
              <a:gd name="connsiteX0" fmla="*/ 0 w 1771456"/>
              <a:gd name="connsiteY0" fmla="*/ 395363 h 671443"/>
              <a:gd name="connsiteX1" fmla="*/ 140619 w 1771456"/>
              <a:gd name="connsiteY1" fmla="*/ 520267 h 671443"/>
              <a:gd name="connsiteX2" fmla="*/ 353074 w 1771456"/>
              <a:gd name="connsiteY2" fmla="*/ 649967 h 671443"/>
              <a:gd name="connsiteX3" fmla="*/ 429278 w 1771456"/>
              <a:gd name="connsiteY3" fmla="*/ 664022 h 671443"/>
              <a:gd name="connsiteX4" fmla="*/ 518537 w 1771456"/>
              <a:gd name="connsiteY4" fmla="*/ 667384 h 671443"/>
              <a:gd name="connsiteX5" fmla="*/ 657874 w 1771456"/>
              <a:gd name="connsiteY5" fmla="*/ 606424 h 671443"/>
              <a:gd name="connsiteX6" fmla="*/ 777843 w 1771456"/>
              <a:gd name="connsiteY6" fmla="*/ 430608 h 671443"/>
              <a:gd name="connsiteX7" fmla="*/ 840282 w 1771456"/>
              <a:gd name="connsiteY7" fmla="*/ 331588 h 671443"/>
              <a:gd name="connsiteX8" fmla="*/ 927840 w 1771456"/>
              <a:gd name="connsiteY8" fmla="*/ 162287 h 671443"/>
              <a:gd name="connsiteX9" fmla="*/ 1058468 w 1771456"/>
              <a:gd name="connsiteY9" fmla="*/ 57784 h 671443"/>
              <a:gd name="connsiteX10" fmla="*/ 1251402 w 1771456"/>
              <a:gd name="connsiteY10" fmla="*/ 5202 h 671443"/>
              <a:gd name="connsiteX11" fmla="*/ 1437860 w 1771456"/>
              <a:gd name="connsiteY11" fmla="*/ 8674 h 671443"/>
              <a:gd name="connsiteX12" fmla="*/ 1580983 w 1771456"/>
              <a:gd name="connsiteY12" fmla="*/ 64875 h 671443"/>
              <a:gd name="connsiteX13" fmla="*/ 1697007 w 1771456"/>
              <a:gd name="connsiteY13" fmla="*/ 196861 h 671443"/>
              <a:gd name="connsiteX14" fmla="*/ 1771456 w 1771456"/>
              <a:gd name="connsiteY14" fmla="*/ 355004 h 671443"/>
              <a:gd name="connsiteX0" fmla="*/ 0 w 1771456"/>
              <a:gd name="connsiteY0" fmla="*/ 391330 h 667410"/>
              <a:gd name="connsiteX1" fmla="*/ 140619 w 1771456"/>
              <a:gd name="connsiteY1" fmla="*/ 516234 h 667410"/>
              <a:gd name="connsiteX2" fmla="*/ 353074 w 1771456"/>
              <a:gd name="connsiteY2" fmla="*/ 645934 h 667410"/>
              <a:gd name="connsiteX3" fmla="*/ 429278 w 1771456"/>
              <a:gd name="connsiteY3" fmla="*/ 659989 h 667410"/>
              <a:gd name="connsiteX4" fmla="*/ 518537 w 1771456"/>
              <a:gd name="connsiteY4" fmla="*/ 663351 h 667410"/>
              <a:gd name="connsiteX5" fmla="*/ 657874 w 1771456"/>
              <a:gd name="connsiteY5" fmla="*/ 602391 h 667410"/>
              <a:gd name="connsiteX6" fmla="*/ 777843 w 1771456"/>
              <a:gd name="connsiteY6" fmla="*/ 426575 h 667410"/>
              <a:gd name="connsiteX7" fmla="*/ 840282 w 1771456"/>
              <a:gd name="connsiteY7" fmla="*/ 327555 h 667410"/>
              <a:gd name="connsiteX8" fmla="*/ 927840 w 1771456"/>
              <a:gd name="connsiteY8" fmla="*/ 158254 h 667410"/>
              <a:gd name="connsiteX9" fmla="*/ 1058468 w 1771456"/>
              <a:gd name="connsiteY9" fmla="*/ 53751 h 667410"/>
              <a:gd name="connsiteX10" fmla="*/ 1251402 w 1771456"/>
              <a:gd name="connsiteY10" fmla="*/ 1169 h 667410"/>
              <a:gd name="connsiteX11" fmla="*/ 1425259 w 1771456"/>
              <a:gd name="connsiteY11" fmla="*/ 20763 h 667410"/>
              <a:gd name="connsiteX12" fmla="*/ 1580983 w 1771456"/>
              <a:gd name="connsiteY12" fmla="*/ 60842 h 667410"/>
              <a:gd name="connsiteX13" fmla="*/ 1697007 w 1771456"/>
              <a:gd name="connsiteY13" fmla="*/ 192828 h 667410"/>
              <a:gd name="connsiteX14" fmla="*/ 1771456 w 1771456"/>
              <a:gd name="connsiteY14" fmla="*/ 350971 h 667410"/>
              <a:gd name="connsiteX0" fmla="*/ 0 w 1771456"/>
              <a:gd name="connsiteY0" fmla="*/ 391649 h 667729"/>
              <a:gd name="connsiteX1" fmla="*/ 140619 w 1771456"/>
              <a:gd name="connsiteY1" fmla="*/ 516553 h 667729"/>
              <a:gd name="connsiteX2" fmla="*/ 353074 w 1771456"/>
              <a:gd name="connsiteY2" fmla="*/ 646253 h 667729"/>
              <a:gd name="connsiteX3" fmla="*/ 429278 w 1771456"/>
              <a:gd name="connsiteY3" fmla="*/ 660308 h 667729"/>
              <a:gd name="connsiteX4" fmla="*/ 518537 w 1771456"/>
              <a:gd name="connsiteY4" fmla="*/ 663670 h 667729"/>
              <a:gd name="connsiteX5" fmla="*/ 657874 w 1771456"/>
              <a:gd name="connsiteY5" fmla="*/ 602710 h 667729"/>
              <a:gd name="connsiteX6" fmla="*/ 777843 w 1771456"/>
              <a:gd name="connsiteY6" fmla="*/ 426894 h 667729"/>
              <a:gd name="connsiteX7" fmla="*/ 840282 w 1771456"/>
              <a:gd name="connsiteY7" fmla="*/ 327874 h 667729"/>
              <a:gd name="connsiteX8" fmla="*/ 927840 w 1771456"/>
              <a:gd name="connsiteY8" fmla="*/ 158573 h 667729"/>
              <a:gd name="connsiteX9" fmla="*/ 1058468 w 1771456"/>
              <a:gd name="connsiteY9" fmla="*/ 54070 h 667729"/>
              <a:gd name="connsiteX10" fmla="*/ 1251402 w 1771456"/>
              <a:gd name="connsiteY10" fmla="*/ 1488 h 667729"/>
              <a:gd name="connsiteX11" fmla="*/ 1425259 w 1771456"/>
              <a:gd name="connsiteY11" fmla="*/ 21082 h 667729"/>
              <a:gd name="connsiteX12" fmla="*/ 1577685 w 1771456"/>
              <a:gd name="connsiteY12" fmla="*/ 89344 h 667729"/>
              <a:gd name="connsiteX13" fmla="*/ 1697007 w 1771456"/>
              <a:gd name="connsiteY13" fmla="*/ 193147 h 667729"/>
              <a:gd name="connsiteX14" fmla="*/ 1771456 w 1771456"/>
              <a:gd name="connsiteY14" fmla="*/ 351290 h 667729"/>
              <a:gd name="connsiteX0" fmla="*/ 0 w 1771456"/>
              <a:gd name="connsiteY0" fmla="*/ 391649 h 667729"/>
              <a:gd name="connsiteX1" fmla="*/ 140619 w 1771456"/>
              <a:gd name="connsiteY1" fmla="*/ 516553 h 667729"/>
              <a:gd name="connsiteX2" fmla="*/ 353074 w 1771456"/>
              <a:gd name="connsiteY2" fmla="*/ 646253 h 667729"/>
              <a:gd name="connsiteX3" fmla="*/ 429278 w 1771456"/>
              <a:gd name="connsiteY3" fmla="*/ 660308 h 667729"/>
              <a:gd name="connsiteX4" fmla="*/ 518537 w 1771456"/>
              <a:gd name="connsiteY4" fmla="*/ 663670 h 667729"/>
              <a:gd name="connsiteX5" fmla="*/ 657874 w 1771456"/>
              <a:gd name="connsiteY5" fmla="*/ 602710 h 667729"/>
              <a:gd name="connsiteX6" fmla="*/ 777843 w 1771456"/>
              <a:gd name="connsiteY6" fmla="*/ 426894 h 667729"/>
              <a:gd name="connsiteX7" fmla="*/ 840282 w 1771456"/>
              <a:gd name="connsiteY7" fmla="*/ 327874 h 667729"/>
              <a:gd name="connsiteX8" fmla="*/ 927840 w 1771456"/>
              <a:gd name="connsiteY8" fmla="*/ 158573 h 667729"/>
              <a:gd name="connsiteX9" fmla="*/ 1058468 w 1771456"/>
              <a:gd name="connsiteY9" fmla="*/ 54070 h 667729"/>
              <a:gd name="connsiteX10" fmla="*/ 1251402 w 1771456"/>
              <a:gd name="connsiteY10" fmla="*/ 1488 h 667729"/>
              <a:gd name="connsiteX11" fmla="*/ 1425259 w 1771456"/>
              <a:gd name="connsiteY11" fmla="*/ 21082 h 667729"/>
              <a:gd name="connsiteX12" fmla="*/ 1577685 w 1771456"/>
              <a:gd name="connsiteY12" fmla="*/ 89344 h 667729"/>
              <a:gd name="connsiteX13" fmla="*/ 1685154 w 1771456"/>
              <a:gd name="connsiteY13" fmla="*/ 172369 h 667729"/>
              <a:gd name="connsiteX14" fmla="*/ 1771456 w 1771456"/>
              <a:gd name="connsiteY14" fmla="*/ 351290 h 667729"/>
              <a:gd name="connsiteX0" fmla="*/ 0 w 1768749"/>
              <a:gd name="connsiteY0" fmla="*/ 391649 h 667729"/>
              <a:gd name="connsiteX1" fmla="*/ 140619 w 1768749"/>
              <a:gd name="connsiteY1" fmla="*/ 516553 h 667729"/>
              <a:gd name="connsiteX2" fmla="*/ 353074 w 1768749"/>
              <a:gd name="connsiteY2" fmla="*/ 646253 h 667729"/>
              <a:gd name="connsiteX3" fmla="*/ 429278 w 1768749"/>
              <a:gd name="connsiteY3" fmla="*/ 660308 h 667729"/>
              <a:gd name="connsiteX4" fmla="*/ 518537 w 1768749"/>
              <a:gd name="connsiteY4" fmla="*/ 663670 h 667729"/>
              <a:gd name="connsiteX5" fmla="*/ 657874 w 1768749"/>
              <a:gd name="connsiteY5" fmla="*/ 602710 h 667729"/>
              <a:gd name="connsiteX6" fmla="*/ 777843 w 1768749"/>
              <a:gd name="connsiteY6" fmla="*/ 426894 h 667729"/>
              <a:gd name="connsiteX7" fmla="*/ 840282 w 1768749"/>
              <a:gd name="connsiteY7" fmla="*/ 327874 h 667729"/>
              <a:gd name="connsiteX8" fmla="*/ 927840 w 1768749"/>
              <a:gd name="connsiteY8" fmla="*/ 158573 h 667729"/>
              <a:gd name="connsiteX9" fmla="*/ 1058468 w 1768749"/>
              <a:gd name="connsiteY9" fmla="*/ 54070 h 667729"/>
              <a:gd name="connsiteX10" fmla="*/ 1251402 w 1768749"/>
              <a:gd name="connsiteY10" fmla="*/ 1488 h 667729"/>
              <a:gd name="connsiteX11" fmla="*/ 1425259 w 1768749"/>
              <a:gd name="connsiteY11" fmla="*/ 21082 h 667729"/>
              <a:gd name="connsiteX12" fmla="*/ 1577685 w 1768749"/>
              <a:gd name="connsiteY12" fmla="*/ 89344 h 667729"/>
              <a:gd name="connsiteX13" fmla="*/ 1685154 w 1768749"/>
              <a:gd name="connsiteY13" fmla="*/ 172369 h 667729"/>
              <a:gd name="connsiteX14" fmla="*/ 1768749 w 1768749"/>
              <a:gd name="connsiteY14" fmla="*/ 282864 h 667729"/>
              <a:gd name="connsiteX0" fmla="*/ 0 w 1768749"/>
              <a:gd name="connsiteY0" fmla="*/ 391649 h 667729"/>
              <a:gd name="connsiteX1" fmla="*/ 140619 w 1768749"/>
              <a:gd name="connsiteY1" fmla="*/ 516553 h 667729"/>
              <a:gd name="connsiteX2" fmla="*/ 353074 w 1768749"/>
              <a:gd name="connsiteY2" fmla="*/ 646253 h 667729"/>
              <a:gd name="connsiteX3" fmla="*/ 429278 w 1768749"/>
              <a:gd name="connsiteY3" fmla="*/ 660308 h 667729"/>
              <a:gd name="connsiteX4" fmla="*/ 518537 w 1768749"/>
              <a:gd name="connsiteY4" fmla="*/ 663670 h 667729"/>
              <a:gd name="connsiteX5" fmla="*/ 657874 w 1768749"/>
              <a:gd name="connsiteY5" fmla="*/ 602710 h 667729"/>
              <a:gd name="connsiteX6" fmla="*/ 777843 w 1768749"/>
              <a:gd name="connsiteY6" fmla="*/ 426894 h 667729"/>
              <a:gd name="connsiteX7" fmla="*/ 840282 w 1768749"/>
              <a:gd name="connsiteY7" fmla="*/ 327874 h 667729"/>
              <a:gd name="connsiteX8" fmla="*/ 942616 w 1768749"/>
              <a:gd name="connsiteY8" fmla="*/ 143667 h 667729"/>
              <a:gd name="connsiteX9" fmla="*/ 1058468 w 1768749"/>
              <a:gd name="connsiteY9" fmla="*/ 54070 h 667729"/>
              <a:gd name="connsiteX10" fmla="*/ 1251402 w 1768749"/>
              <a:gd name="connsiteY10" fmla="*/ 1488 h 667729"/>
              <a:gd name="connsiteX11" fmla="*/ 1425259 w 1768749"/>
              <a:gd name="connsiteY11" fmla="*/ 21082 h 667729"/>
              <a:gd name="connsiteX12" fmla="*/ 1577685 w 1768749"/>
              <a:gd name="connsiteY12" fmla="*/ 89344 h 667729"/>
              <a:gd name="connsiteX13" fmla="*/ 1685154 w 1768749"/>
              <a:gd name="connsiteY13" fmla="*/ 172369 h 667729"/>
              <a:gd name="connsiteX14" fmla="*/ 1768749 w 1768749"/>
              <a:gd name="connsiteY14" fmla="*/ 282864 h 667729"/>
              <a:gd name="connsiteX0" fmla="*/ 0 w 1768749"/>
              <a:gd name="connsiteY0" fmla="*/ 391649 h 667729"/>
              <a:gd name="connsiteX1" fmla="*/ 140619 w 1768749"/>
              <a:gd name="connsiteY1" fmla="*/ 516553 h 667729"/>
              <a:gd name="connsiteX2" fmla="*/ 353074 w 1768749"/>
              <a:gd name="connsiteY2" fmla="*/ 646253 h 667729"/>
              <a:gd name="connsiteX3" fmla="*/ 429278 w 1768749"/>
              <a:gd name="connsiteY3" fmla="*/ 660308 h 667729"/>
              <a:gd name="connsiteX4" fmla="*/ 518537 w 1768749"/>
              <a:gd name="connsiteY4" fmla="*/ 663670 h 667729"/>
              <a:gd name="connsiteX5" fmla="*/ 657874 w 1768749"/>
              <a:gd name="connsiteY5" fmla="*/ 602710 h 667729"/>
              <a:gd name="connsiteX6" fmla="*/ 777843 w 1768749"/>
              <a:gd name="connsiteY6" fmla="*/ 426894 h 667729"/>
              <a:gd name="connsiteX7" fmla="*/ 882951 w 1768749"/>
              <a:gd name="connsiteY7" fmla="*/ 233741 h 667729"/>
              <a:gd name="connsiteX8" fmla="*/ 942616 w 1768749"/>
              <a:gd name="connsiteY8" fmla="*/ 143667 h 667729"/>
              <a:gd name="connsiteX9" fmla="*/ 1058468 w 1768749"/>
              <a:gd name="connsiteY9" fmla="*/ 54070 h 667729"/>
              <a:gd name="connsiteX10" fmla="*/ 1251402 w 1768749"/>
              <a:gd name="connsiteY10" fmla="*/ 1488 h 667729"/>
              <a:gd name="connsiteX11" fmla="*/ 1425259 w 1768749"/>
              <a:gd name="connsiteY11" fmla="*/ 21082 h 667729"/>
              <a:gd name="connsiteX12" fmla="*/ 1577685 w 1768749"/>
              <a:gd name="connsiteY12" fmla="*/ 89344 h 667729"/>
              <a:gd name="connsiteX13" fmla="*/ 1685154 w 1768749"/>
              <a:gd name="connsiteY13" fmla="*/ 172369 h 667729"/>
              <a:gd name="connsiteX14" fmla="*/ 1768749 w 1768749"/>
              <a:gd name="connsiteY14" fmla="*/ 282864 h 667729"/>
              <a:gd name="connsiteX0" fmla="*/ 0 w 1768749"/>
              <a:gd name="connsiteY0" fmla="*/ 391649 h 667729"/>
              <a:gd name="connsiteX1" fmla="*/ 140619 w 1768749"/>
              <a:gd name="connsiteY1" fmla="*/ 516553 h 667729"/>
              <a:gd name="connsiteX2" fmla="*/ 353074 w 1768749"/>
              <a:gd name="connsiteY2" fmla="*/ 646253 h 667729"/>
              <a:gd name="connsiteX3" fmla="*/ 429278 w 1768749"/>
              <a:gd name="connsiteY3" fmla="*/ 660308 h 667729"/>
              <a:gd name="connsiteX4" fmla="*/ 518537 w 1768749"/>
              <a:gd name="connsiteY4" fmla="*/ 663670 h 667729"/>
              <a:gd name="connsiteX5" fmla="*/ 657874 w 1768749"/>
              <a:gd name="connsiteY5" fmla="*/ 602710 h 667729"/>
              <a:gd name="connsiteX6" fmla="*/ 839059 w 1768749"/>
              <a:gd name="connsiteY6" fmla="*/ 317641 h 667729"/>
              <a:gd name="connsiteX7" fmla="*/ 882951 w 1768749"/>
              <a:gd name="connsiteY7" fmla="*/ 233741 h 667729"/>
              <a:gd name="connsiteX8" fmla="*/ 942616 w 1768749"/>
              <a:gd name="connsiteY8" fmla="*/ 143667 h 667729"/>
              <a:gd name="connsiteX9" fmla="*/ 1058468 w 1768749"/>
              <a:gd name="connsiteY9" fmla="*/ 54070 h 667729"/>
              <a:gd name="connsiteX10" fmla="*/ 1251402 w 1768749"/>
              <a:gd name="connsiteY10" fmla="*/ 1488 h 667729"/>
              <a:gd name="connsiteX11" fmla="*/ 1425259 w 1768749"/>
              <a:gd name="connsiteY11" fmla="*/ 21082 h 667729"/>
              <a:gd name="connsiteX12" fmla="*/ 1577685 w 1768749"/>
              <a:gd name="connsiteY12" fmla="*/ 89344 h 667729"/>
              <a:gd name="connsiteX13" fmla="*/ 1685154 w 1768749"/>
              <a:gd name="connsiteY13" fmla="*/ 172369 h 667729"/>
              <a:gd name="connsiteX14" fmla="*/ 1768749 w 1768749"/>
              <a:gd name="connsiteY14" fmla="*/ 282864 h 667729"/>
              <a:gd name="connsiteX0" fmla="*/ 0 w 1768749"/>
              <a:gd name="connsiteY0" fmla="*/ 391649 h 678547"/>
              <a:gd name="connsiteX1" fmla="*/ 140619 w 1768749"/>
              <a:gd name="connsiteY1" fmla="*/ 516553 h 678547"/>
              <a:gd name="connsiteX2" fmla="*/ 353074 w 1768749"/>
              <a:gd name="connsiteY2" fmla="*/ 646253 h 678547"/>
              <a:gd name="connsiteX3" fmla="*/ 429278 w 1768749"/>
              <a:gd name="connsiteY3" fmla="*/ 660308 h 678547"/>
              <a:gd name="connsiteX4" fmla="*/ 518537 w 1768749"/>
              <a:gd name="connsiteY4" fmla="*/ 663670 h 678547"/>
              <a:gd name="connsiteX5" fmla="*/ 758506 w 1768749"/>
              <a:gd name="connsiteY5" fmla="*/ 456488 h 678547"/>
              <a:gd name="connsiteX6" fmla="*/ 839059 w 1768749"/>
              <a:gd name="connsiteY6" fmla="*/ 317641 h 678547"/>
              <a:gd name="connsiteX7" fmla="*/ 882951 w 1768749"/>
              <a:gd name="connsiteY7" fmla="*/ 233741 h 678547"/>
              <a:gd name="connsiteX8" fmla="*/ 942616 w 1768749"/>
              <a:gd name="connsiteY8" fmla="*/ 143667 h 678547"/>
              <a:gd name="connsiteX9" fmla="*/ 1058468 w 1768749"/>
              <a:gd name="connsiteY9" fmla="*/ 54070 h 678547"/>
              <a:gd name="connsiteX10" fmla="*/ 1251402 w 1768749"/>
              <a:gd name="connsiteY10" fmla="*/ 1488 h 678547"/>
              <a:gd name="connsiteX11" fmla="*/ 1425259 w 1768749"/>
              <a:gd name="connsiteY11" fmla="*/ 21082 h 678547"/>
              <a:gd name="connsiteX12" fmla="*/ 1577685 w 1768749"/>
              <a:gd name="connsiteY12" fmla="*/ 89344 h 678547"/>
              <a:gd name="connsiteX13" fmla="*/ 1685154 w 1768749"/>
              <a:gd name="connsiteY13" fmla="*/ 172369 h 678547"/>
              <a:gd name="connsiteX14" fmla="*/ 1768749 w 1768749"/>
              <a:gd name="connsiteY14" fmla="*/ 282864 h 678547"/>
              <a:gd name="connsiteX0" fmla="*/ 0 w 1768749"/>
              <a:gd name="connsiteY0" fmla="*/ 391649 h 661183"/>
              <a:gd name="connsiteX1" fmla="*/ 140619 w 1768749"/>
              <a:gd name="connsiteY1" fmla="*/ 516553 h 661183"/>
              <a:gd name="connsiteX2" fmla="*/ 353074 w 1768749"/>
              <a:gd name="connsiteY2" fmla="*/ 646253 h 661183"/>
              <a:gd name="connsiteX3" fmla="*/ 429278 w 1768749"/>
              <a:gd name="connsiteY3" fmla="*/ 660308 h 661183"/>
              <a:gd name="connsiteX4" fmla="*/ 656359 w 1768749"/>
              <a:gd name="connsiteY4" fmla="*/ 538602 h 661183"/>
              <a:gd name="connsiteX5" fmla="*/ 758506 w 1768749"/>
              <a:gd name="connsiteY5" fmla="*/ 456488 h 661183"/>
              <a:gd name="connsiteX6" fmla="*/ 839059 w 1768749"/>
              <a:gd name="connsiteY6" fmla="*/ 317641 h 661183"/>
              <a:gd name="connsiteX7" fmla="*/ 882951 w 1768749"/>
              <a:gd name="connsiteY7" fmla="*/ 233741 h 661183"/>
              <a:gd name="connsiteX8" fmla="*/ 942616 w 1768749"/>
              <a:gd name="connsiteY8" fmla="*/ 143667 h 661183"/>
              <a:gd name="connsiteX9" fmla="*/ 1058468 w 1768749"/>
              <a:gd name="connsiteY9" fmla="*/ 54070 h 661183"/>
              <a:gd name="connsiteX10" fmla="*/ 1251402 w 1768749"/>
              <a:gd name="connsiteY10" fmla="*/ 1488 h 661183"/>
              <a:gd name="connsiteX11" fmla="*/ 1425259 w 1768749"/>
              <a:gd name="connsiteY11" fmla="*/ 21082 h 661183"/>
              <a:gd name="connsiteX12" fmla="*/ 1577685 w 1768749"/>
              <a:gd name="connsiteY12" fmla="*/ 89344 h 661183"/>
              <a:gd name="connsiteX13" fmla="*/ 1685154 w 1768749"/>
              <a:gd name="connsiteY13" fmla="*/ 172369 h 661183"/>
              <a:gd name="connsiteX14" fmla="*/ 1768749 w 1768749"/>
              <a:gd name="connsiteY14" fmla="*/ 282864 h 661183"/>
              <a:gd name="connsiteX0" fmla="*/ 0 w 1768749"/>
              <a:gd name="connsiteY0" fmla="*/ 391649 h 646313"/>
              <a:gd name="connsiteX1" fmla="*/ 140619 w 1768749"/>
              <a:gd name="connsiteY1" fmla="*/ 516553 h 646313"/>
              <a:gd name="connsiteX2" fmla="*/ 353074 w 1768749"/>
              <a:gd name="connsiteY2" fmla="*/ 646253 h 646313"/>
              <a:gd name="connsiteX3" fmla="*/ 528391 w 1768749"/>
              <a:gd name="connsiteY3" fmla="*/ 535176 h 646313"/>
              <a:gd name="connsiteX4" fmla="*/ 656359 w 1768749"/>
              <a:gd name="connsiteY4" fmla="*/ 538602 h 646313"/>
              <a:gd name="connsiteX5" fmla="*/ 758506 w 1768749"/>
              <a:gd name="connsiteY5" fmla="*/ 456488 h 646313"/>
              <a:gd name="connsiteX6" fmla="*/ 839059 w 1768749"/>
              <a:gd name="connsiteY6" fmla="*/ 317641 h 646313"/>
              <a:gd name="connsiteX7" fmla="*/ 882951 w 1768749"/>
              <a:gd name="connsiteY7" fmla="*/ 233741 h 646313"/>
              <a:gd name="connsiteX8" fmla="*/ 942616 w 1768749"/>
              <a:gd name="connsiteY8" fmla="*/ 143667 h 646313"/>
              <a:gd name="connsiteX9" fmla="*/ 1058468 w 1768749"/>
              <a:gd name="connsiteY9" fmla="*/ 54070 h 646313"/>
              <a:gd name="connsiteX10" fmla="*/ 1251402 w 1768749"/>
              <a:gd name="connsiteY10" fmla="*/ 1488 h 646313"/>
              <a:gd name="connsiteX11" fmla="*/ 1425259 w 1768749"/>
              <a:gd name="connsiteY11" fmla="*/ 21082 h 646313"/>
              <a:gd name="connsiteX12" fmla="*/ 1577685 w 1768749"/>
              <a:gd name="connsiteY12" fmla="*/ 89344 h 646313"/>
              <a:gd name="connsiteX13" fmla="*/ 1685154 w 1768749"/>
              <a:gd name="connsiteY13" fmla="*/ 172369 h 646313"/>
              <a:gd name="connsiteX14" fmla="*/ 1768749 w 1768749"/>
              <a:gd name="connsiteY14" fmla="*/ 282864 h 646313"/>
              <a:gd name="connsiteX0" fmla="*/ 0 w 1768749"/>
              <a:gd name="connsiteY0" fmla="*/ 391649 h 544203"/>
              <a:gd name="connsiteX1" fmla="*/ 140619 w 1768749"/>
              <a:gd name="connsiteY1" fmla="*/ 516553 h 544203"/>
              <a:gd name="connsiteX2" fmla="*/ 462147 w 1768749"/>
              <a:gd name="connsiteY2" fmla="*/ 494309 h 544203"/>
              <a:gd name="connsiteX3" fmla="*/ 528391 w 1768749"/>
              <a:gd name="connsiteY3" fmla="*/ 535176 h 544203"/>
              <a:gd name="connsiteX4" fmla="*/ 656359 w 1768749"/>
              <a:gd name="connsiteY4" fmla="*/ 538602 h 544203"/>
              <a:gd name="connsiteX5" fmla="*/ 758506 w 1768749"/>
              <a:gd name="connsiteY5" fmla="*/ 456488 h 544203"/>
              <a:gd name="connsiteX6" fmla="*/ 839059 w 1768749"/>
              <a:gd name="connsiteY6" fmla="*/ 317641 h 544203"/>
              <a:gd name="connsiteX7" fmla="*/ 882951 w 1768749"/>
              <a:gd name="connsiteY7" fmla="*/ 233741 h 544203"/>
              <a:gd name="connsiteX8" fmla="*/ 942616 w 1768749"/>
              <a:gd name="connsiteY8" fmla="*/ 143667 h 544203"/>
              <a:gd name="connsiteX9" fmla="*/ 1058468 w 1768749"/>
              <a:gd name="connsiteY9" fmla="*/ 54070 h 544203"/>
              <a:gd name="connsiteX10" fmla="*/ 1251402 w 1768749"/>
              <a:gd name="connsiteY10" fmla="*/ 1488 h 544203"/>
              <a:gd name="connsiteX11" fmla="*/ 1425259 w 1768749"/>
              <a:gd name="connsiteY11" fmla="*/ 21082 h 544203"/>
              <a:gd name="connsiteX12" fmla="*/ 1577685 w 1768749"/>
              <a:gd name="connsiteY12" fmla="*/ 89344 h 544203"/>
              <a:gd name="connsiteX13" fmla="*/ 1685154 w 1768749"/>
              <a:gd name="connsiteY13" fmla="*/ 172369 h 544203"/>
              <a:gd name="connsiteX14" fmla="*/ 1768749 w 1768749"/>
              <a:gd name="connsiteY14" fmla="*/ 282864 h 544203"/>
              <a:gd name="connsiteX0" fmla="*/ 0 w 1768749"/>
              <a:gd name="connsiteY0" fmla="*/ 391649 h 544203"/>
              <a:gd name="connsiteX1" fmla="*/ 307365 w 1768749"/>
              <a:gd name="connsiteY1" fmla="*/ 398627 h 544203"/>
              <a:gd name="connsiteX2" fmla="*/ 462147 w 1768749"/>
              <a:gd name="connsiteY2" fmla="*/ 494309 h 544203"/>
              <a:gd name="connsiteX3" fmla="*/ 528391 w 1768749"/>
              <a:gd name="connsiteY3" fmla="*/ 535176 h 544203"/>
              <a:gd name="connsiteX4" fmla="*/ 656359 w 1768749"/>
              <a:gd name="connsiteY4" fmla="*/ 538602 h 544203"/>
              <a:gd name="connsiteX5" fmla="*/ 758506 w 1768749"/>
              <a:gd name="connsiteY5" fmla="*/ 456488 h 544203"/>
              <a:gd name="connsiteX6" fmla="*/ 839059 w 1768749"/>
              <a:gd name="connsiteY6" fmla="*/ 317641 h 544203"/>
              <a:gd name="connsiteX7" fmla="*/ 882951 w 1768749"/>
              <a:gd name="connsiteY7" fmla="*/ 233741 h 544203"/>
              <a:gd name="connsiteX8" fmla="*/ 942616 w 1768749"/>
              <a:gd name="connsiteY8" fmla="*/ 143667 h 544203"/>
              <a:gd name="connsiteX9" fmla="*/ 1058468 w 1768749"/>
              <a:gd name="connsiteY9" fmla="*/ 54070 h 544203"/>
              <a:gd name="connsiteX10" fmla="*/ 1251402 w 1768749"/>
              <a:gd name="connsiteY10" fmla="*/ 1488 h 544203"/>
              <a:gd name="connsiteX11" fmla="*/ 1425259 w 1768749"/>
              <a:gd name="connsiteY11" fmla="*/ 21082 h 544203"/>
              <a:gd name="connsiteX12" fmla="*/ 1577685 w 1768749"/>
              <a:gd name="connsiteY12" fmla="*/ 89344 h 544203"/>
              <a:gd name="connsiteX13" fmla="*/ 1685154 w 1768749"/>
              <a:gd name="connsiteY13" fmla="*/ 172369 h 544203"/>
              <a:gd name="connsiteX14" fmla="*/ 1768749 w 1768749"/>
              <a:gd name="connsiteY14" fmla="*/ 282864 h 544203"/>
              <a:gd name="connsiteX0" fmla="*/ 0 w 1624818"/>
              <a:gd name="connsiteY0" fmla="*/ 266006 h 544203"/>
              <a:gd name="connsiteX1" fmla="*/ 163434 w 1624818"/>
              <a:gd name="connsiteY1" fmla="*/ 398627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63434 w 1624818"/>
              <a:gd name="connsiteY1" fmla="*/ 398627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63434 w 1624818"/>
              <a:gd name="connsiteY1" fmla="*/ 398627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56700 w 1624818"/>
              <a:gd name="connsiteY1" fmla="*/ 405420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56700 w 1624818"/>
              <a:gd name="connsiteY1" fmla="*/ 405420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56700 w 1624818"/>
              <a:gd name="connsiteY1" fmla="*/ 405420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4203"/>
              <a:gd name="connsiteX1" fmla="*/ 156700 w 1624818"/>
              <a:gd name="connsiteY1" fmla="*/ 405420 h 544203"/>
              <a:gd name="connsiteX2" fmla="*/ 318216 w 1624818"/>
              <a:gd name="connsiteY2" fmla="*/ 494309 h 544203"/>
              <a:gd name="connsiteX3" fmla="*/ 384460 w 1624818"/>
              <a:gd name="connsiteY3" fmla="*/ 535176 h 544203"/>
              <a:gd name="connsiteX4" fmla="*/ 512428 w 1624818"/>
              <a:gd name="connsiteY4" fmla="*/ 538602 h 544203"/>
              <a:gd name="connsiteX5" fmla="*/ 614575 w 1624818"/>
              <a:gd name="connsiteY5" fmla="*/ 456488 h 544203"/>
              <a:gd name="connsiteX6" fmla="*/ 695128 w 1624818"/>
              <a:gd name="connsiteY6" fmla="*/ 317641 h 544203"/>
              <a:gd name="connsiteX7" fmla="*/ 739020 w 1624818"/>
              <a:gd name="connsiteY7" fmla="*/ 233741 h 544203"/>
              <a:gd name="connsiteX8" fmla="*/ 798685 w 1624818"/>
              <a:gd name="connsiteY8" fmla="*/ 143667 h 544203"/>
              <a:gd name="connsiteX9" fmla="*/ 914537 w 1624818"/>
              <a:gd name="connsiteY9" fmla="*/ 54070 h 544203"/>
              <a:gd name="connsiteX10" fmla="*/ 1107471 w 1624818"/>
              <a:gd name="connsiteY10" fmla="*/ 1488 h 544203"/>
              <a:gd name="connsiteX11" fmla="*/ 1281328 w 1624818"/>
              <a:gd name="connsiteY11" fmla="*/ 21082 h 544203"/>
              <a:gd name="connsiteX12" fmla="*/ 1433754 w 1624818"/>
              <a:gd name="connsiteY12" fmla="*/ 89344 h 544203"/>
              <a:gd name="connsiteX13" fmla="*/ 1541223 w 1624818"/>
              <a:gd name="connsiteY13" fmla="*/ 172369 h 544203"/>
              <a:gd name="connsiteX14" fmla="*/ 1624818 w 1624818"/>
              <a:gd name="connsiteY14" fmla="*/ 282864 h 544203"/>
              <a:gd name="connsiteX0" fmla="*/ 0 w 1624818"/>
              <a:gd name="connsiteY0" fmla="*/ 266006 h 541248"/>
              <a:gd name="connsiteX1" fmla="*/ 156700 w 1624818"/>
              <a:gd name="connsiteY1" fmla="*/ 405420 h 541248"/>
              <a:gd name="connsiteX2" fmla="*/ 318216 w 1624818"/>
              <a:gd name="connsiteY2" fmla="*/ 494309 h 541248"/>
              <a:gd name="connsiteX3" fmla="*/ 390113 w 1624818"/>
              <a:gd name="connsiteY3" fmla="*/ 521091 h 541248"/>
              <a:gd name="connsiteX4" fmla="*/ 512428 w 1624818"/>
              <a:gd name="connsiteY4" fmla="*/ 538602 h 541248"/>
              <a:gd name="connsiteX5" fmla="*/ 614575 w 1624818"/>
              <a:gd name="connsiteY5" fmla="*/ 456488 h 541248"/>
              <a:gd name="connsiteX6" fmla="*/ 695128 w 1624818"/>
              <a:gd name="connsiteY6" fmla="*/ 317641 h 541248"/>
              <a:gd name="connsiteX7" fmla="*/ 739020 w 1624818"/>
              <a:gd name="connsiteY7" fmla="*/ 233741 h 541248"/>
              <a:gd name="connsiteX8" fmla="*/ 798685 w 1624818"/>
              <a:gd name="connsiteY8" fmla="*/ 143667 h 541248"/>
              <a:gd name="connsiteX9" fmla="*/ 914537 w 1624818"/>
              <a:gd name="connsiteY9" fmla="*/ 54070 h 541248"/>
              <a:gd name="connsiteX10" fmla="*/ 1107471 w 1624818"/>
              <a:gd name="connsiteY10" fmla="*/ 1488 h 541248"/>
              <a:gd name="connsiteX11" fmla="*/ 1281328 w 1624818"/>
              <a:gd name="connsiteY11" fmla="*/ 21082 h 541248"/>
              <a:gd name="connsiteX12" fmla="*/ 1433754 w 1624818"/>
              <a:gd name="connsiteY12" fmla="*/ 89344 h 541248"/>
              <a:gd name="connsiteX13" fmla="*/ 1541223 w 1624818"/>
              <a:gd name="connsiteY13" fmla="*/ 172369 h 541248"/>
              <a:gd name="connsiteX14" fmla="*/ 1624818 w 1624818"/>
              <a:gd name="connsiteY14" fmla="*/ 282864 h 541248"/>
              <a:gd name="connsiteX0" fmla="*/ 0 w 1624818"/>
              <a:gd name="connsiteY0" fmla="*/ 266006 h 530143"/>
              <a:gd name="connsiteX1" fmla="*/ 156700 w 1624818"/>
              <a:gd name="connsiteY1" fmla="*/ 405420 h 530143"/>
              <a:gd name="connsiteX2" fmla="*/ 318216 w 1624818"/>
              <a:gd name="connsiteY2" fmla="*/ 494309 h 530143"/>
              <a:gd name="connsiteX3" fmla="*/ 390113 w 1624818"/>
              <a:gd name="connsiteY3" fmla="*/ 521091 h 530143"/>
              <a:gd name="connsiteX4" fmla="*/ 516735 w 1624818"/>
              <a:gd name="connsiteY4" fmla="*/ 525875 h 530143"/>
              <a:gd name="connsiteX5" fmla="*/ 614575 w 1624818"/>
              <a:gd name="connsiteY5" fmla="*/ 456488 h 530143"/>
              <a:gd name="connsiteX6" fmla="*/ 695128 w 1624818"/>
              <a:gd name="connsiteY6" fmla="*/ 317641 h 530143"/>
              <a:gd name="connsiteX7" fmla="*/ 739020 w 1624818"/>
              <a:gd name="connsiteY7" fmla="*/ 233741 h 530143"/>
              <a:gd name="connsiteX8" fmla="*/ 798685 w 1624818"/>
              <a:gd name="connsiteY8" fmla="*/ 143667 h 530143"/>
              <a:gd name="connsiteX9" fmla="*/ 914537 w 1624818"/>
              <a:gd name="connsiteY9" fmla="*/ 54070 h 530143"/>
              <a:gd name="connsiteX10" fmla="*/ 1107471 w 1624818"/>
              <a:gd name="connsiteY10" fmla="*/ 1488 h 530143"/>
              <a:gd name="connsiteX11" fmla="*/ 1281328 w 1624818"/>
              <a:gd name="connsiteY11" fmla="*/ 21082 h 530143"/>
              <a:gd name="connsiteX12" fmla="*/ 1433754 w 1624818"/>
              <a:gd name="connsiteY12" fmla="*/ 89344 h 530143"/>
              <a:gd name="connsiteX13" fmla="*/ 1541223 w 1624818"/>
              <a:gd name="connsiteY13" fmla="*/ 172369 h 530143"/>
              <a:gd name="connsiteX14" fmla="*/ 1624818 w 1624818"/>
              <a:gd name="connsiteY14" fmla="*/ 282864 h 530143"/>
              <a:gd name="connsiteX0" fmla="*/ 0 w 1624818"/>
              <a:gd name="connsiteY0" fmla="*/ 266006 h 528650"/>
              <a:gd name="connsiteX1" fmla="*/ 156700 w 1624818"/>
              <a:gd name="connsiteY1" fmla="*/ 405420 h 528650"/>
              <a:gd name="connsiteX2" fmla="*/ 318216 w 1624818"/>
              <a:gd name="connsiteY2" fmla="*/ 494309 h 528650"/>
              <a:gd name="connsiteX3" fmla="*/ 396846 w 1624818"/>
              <a:gd name="connsiteY3" fmla="*/ 514298 h 528650"/>
              <a:gd name="connsiteX4" fmla="*/ 516735 w 1624818"/>
              <a:gd name="connsiteY4" fmla="*/ 525875 h 528650"/>
              <a:gd name="connsiteX5" fmla="*/ 614575 w 1624818"/>
              <a:gd name="connsiteY5" fmla="*/ 456488 h 528650"/>
              <a:gd name="connsiteX6" fmla="*/ 695128 w 1624818"/>
              <a:gd name="connsiteY6" fmla="*/ 317641 h 528650"/>
              <a:gd name="connsiteX7" fmla="*/ 739020 w 1624818"/>
              <a:gd name="connsiteY7" fmla="*/ 233741 h 528650"/>
              <a:gd name="connsiteX8" fmla="*/ 798685 w 1624818"/>
              <a:gd name="connsiteY8" fmla="*/ 143667 h 528650"/>
              <a:gd name="connsiteX9" fmla="*/ 914537 w 1624818"/>
              <a:gd name="connsiteY9" fmla="*/ 54070 h 528650"/>
              <a:gd name="connsiteX10" fmla="*/ 1107471 w 1624818"/>
              <a:gd name="connsiteY10" fmla="*/ 1488 h 528650"/>
              <a:gd name="connsiteX11" fmla="*/ 1281328 w 1624818"/>
              <a:gd name="connsiteY11" fmla="*/ 21082 h 528650"/>
              <a:gd name="connsiteX12" fmla="*/ 1433754 w 1624818"/>
              <a:gd name="connsiteY12" fmla="*/ 89344 h 528650"/>
              <a:gd name="connsiteX13" fmla="*/ 1541223 w 1624818"/>
              <a:gd name="connsiteY13" fmla="*/ 172369 h 528650"/>
              <a:gd name="connsiteX14" fmla="*/ 1624818 w 1624818"/>
              <a:gd name="connsiteY14" fmla="*/ 282864 h 528650"/>
              <a:gd name="connsiteX0" fmla="*/ 0 w 1624818"/>
              <a:gd name="connsiteY0" fmla="*/ 266006 h 529108"/>
              <a:gd name="connsiteX1" fmla="*/ 156700 w 1624818"/>
              <a:gd name="connsiteY1" fmla="*/ 405420 h 529108"/>
              <a:gd name="connsiteX2" fmla="*/ 318216 w 1624818"/>
              <a:gd name="connsiteY2" fmla="*/ 494309 h 529108"/>
              <a:gd name="connsiteX3" fmla="*/ 397206 w 1624818"/>
              <a:gd name="connsiteY3" fmla="*/ 516728 h 529108"/>
              <a:gd name="connsiteX4" fmla="*/ 516735 w 1624818"/>
              <a:gd name="connsiteY4" fmla="*/ 525875 h 529108"/>
              <a:gd name="connsiteX5" fmla="*/ 614575 w 1624818"/>
              <a:gd name="connsiteY5" fmla="*/ 456488 h 529108"/>
              <a:gd name="connsiteX6" fmla="*/ 695128 w 1624818"/>
              <a:gd name="connsiteY6" fmla="*/ 317641 h 529108"/>
              <a:gd name="connsiteX7" fmla="*/ 739020 w 1624818"/>
              <a:gd name="connsiteY7" fmla="*/ 233741 h 529108"/>
              <a:gd name="connsiteX8" fmla="*/ 798685 w 1624818"/>
              <a:gd name="connsiteY8" fmla="*/ 143667 h 529108"/>
              <a:gd name="connsiteX9" fmla="*/ 914537 w 1624818"/>
              <a:gd name="connsiteY9" fmla="*/ 54070 h 529108"/>
              <a:gd name="connsiteX10" fmla="*/ 1107471 w 1624818"/>
              <a:gd name="connsiteY10" fmla="*/ 1488 h 529108"/>
              <a:gd name="connsiteX11" fmla="*/ 1281328 w 1624818"/>
              <a:gd name="connsiteY11" fmla="*/ 21082 h 529108"/>
              <a:gd name="connsiteX12" fmla="*/ 1433754 w 1624818"/>
              <a:gd name="connsiteY12" fmla="*/ 89344 h 529108"/>
              <a:gd name="connsiteX13" fmla="*/ 1541223 w 1624818"/>
              <a:gd name="connsiteY13" fmla="*/ 172369 h 529108"/>
              <a:gd name="connsiteX14" fmla="*/ 1624818 w 1624818"/>
              <a:gd name="connsiteY14" fmla="*/ 282864 h 529108"/>
              <a:gd name="connsiteX0" fmla="*/ 0 w 1624818"/>
              <a:gd name="connsiteY0" fmla="*/ 266006 h 529170"/>
              <a:gd name="connsiteX1" fmla="*/ 156700 w 1624818"/>
              <a:gd name="connsiteY1" fmla="*/ 405420 h 529170"/>
              <a:gd name="connsiteX2" fmla="*/ 318216 w 1624818"/>
              <a:gd name="connsiteY2" fmla="*/ 494309 h 529170"/>
              <a:gd name="connsiteX3" fmla="*/ 397206 w 1624818"/>
              <a:gd name="connsiteY3" fmla="*/ 516728 h 529170"/>
              <a:gd name="connsiteX4" fmla="*/ 516735 w 1624818"/>
              <a:gd name="connsiteY4" fmla="*/ 525875 h 529170"/>
              <a:gd name="connsiteX5" fmla="*/ 614575 w 1624818"/>
              <a:gd name="connsiteY5" fmla="*/ 456488 h 529170"/>
              <a:gd name="connsiteX6" fmla="*/ 695128 w 1624818"/>
              <a:gd name="connsiteY6" fmla="*/ 317641 h 529170"/>
              <a:gd name="connsiteX7" fmla="*/ 739020 w 1624818"/>
              <a:gd name="connsiteY7" fmla="*/ 233741 h 529170"/>
              <a:gd name="connsiteX8" fmla="*/ 798685 w 1624818"/>
              <a:gd name="connsiteY8" fmla="*/ 143667 h 529170"/>
              <a:gd name="connsiteX9" fmla="*/ 914537 w 1624818"/>
              <a:gd name="connsiteY9" fmla="*/ 54070 h 529170"/>
              <a:gd name="connsiteX10" fmla="*/ 1107471 w 1624818"/>
              <a:gd name="connsiteY10" fmla="*/ 1488 h 529170"/>
              <a:gd name="connsiteX11" fmla="*/ 1281328 w 1624818"/>
              <a:gd name="connsiteY11" fmla="*/ 21082 h 529170"/>
              <a:gd name="connsiteX12" fmla="*/ 1433754 w 1624818"/>
              <a:gd name="connsiteY12" fmla="*/ 89344 h 529170"/>
              <a:gd name="connsiteX13" fmla="*/ 1541223 w 1624818"/>
              <a:gd name="connsiteY13" fmla="*/ 172369 h 529170"/>
              <a:gd name="connsiteX14" fmla="*/ 1624818 w 1624818"/>
              <a:gd name="connsiteY14" fmla="*/ 282864 h 529170"/>
              <a:gd name="connsiteX0" fmla="*/ 0 w 1624818"/>
              <a:gd name="connsiteY0" fmla="*/ 266006 h 530440"/>
              <a:gd name="connsiteX1" fmla="*/ 156700 w 1624818"/>
              <a:gd name="connsiteY1" fmla="*/ 405420 h 530440"/>
              <a:gd name="connsiteX2" fmla="*/ 318216 w 1624818"/>
              <a:gd name="connsiteY2" fmla="*/ 494309 h 530440"/>
              <a:gd name="connsiteX3" fmla="*/ 408793 w 1624818"/>
              <a:gd name="connsiteY3" fmla="*/ 521802 h 530440"/>
              <a:gd name="connsiteX4" fmla="*/ 516735 w 1624818"/>
              <a:gd name="connsiteY4" fmla="*/ 525875 h 530440"/>
              <a:gd name="connsiteX5" fmla="*/ 614575 w 1624818"/>
              <a:gd name="connsiteY5" fmla="*/ 456488 h 530440"/>
              <a:gd name="connsiteX6" fmla="*/ 695128 w 1624818"/>
              <a:gd name="connsiteY6" fmla="*/ 317641 h 530440"/>
              <a:gd name="connsiteX7" fmla="*/ 739020 w 1624818"/>
              <a:gd name="connsiteY7" fmla="*/ 233741 h 530440"/>
              <a:gd name="connsiteX8" fmla="*/ 798685 w 1624818"/>
              <a:gd name="connsiteY8" fmla="*/ 143667 h 530440"/>
              <a:gd name="connsiteX9" fmla="*/ 914537 w 1624818"/>
              <a:gd name="connsiteY9" fmla="*/ 54070 h 530440"/>
              <a:gd name="connsiteX10" fmla="*/ 1107471 w 1624818"/>
              <a:gd name="connsiteY10" fmla="*/ 1488 h 530440"/>
              <a:gd name="connsiteX11" fmla="*/ 1281328 w 1624818"/>
              <a:gd name="connsiteY11" fmla="*/ 21082 h 530440"/>
              <a:gd name="connsiteX12" fmla="*/ 1433754 w 1624818"/>
              <a:gd name="connsiteY12" fmla="*/ 89344 h 530440"/>
              <a:gd name="connsiteX13" fmla="*/ 1541223 w 1624818"/>
              <a:gd name="connsiteY13" fmla="*/ 172369 h 530440"/>
              <a:gd name="connsiteX14" fmla="*/ 1624818 w 1624818"/>
              <a:gd name="connsiteY14" fmla="*/ 282864 h 530440"/>
              <a:gd name="connsiteX0" fmla="*/ 0 w 1624818"/>
              <a:gd name="connsiteY0" fmla="*/ 266006 h 531132"/>
              <a:gd name="connsiteX1" fmla="*/ 156700 w 1624818"/>
              <a:gd name="connsiteY1" fmla="*/ 405420 h 531132"/>
              <a:gd name="connsiteX2" fmla="*/ 318216 w 1624818"/>
              <a:gd name="connsiteY2" fmla="*/ 494309 h 531132"/>
              <a:gd name="connsiteX3" fmla="*/ 412207 w 1624818"/>
              <a:gd name="connsiteY3" fmla="*/ 523947 h 531132"/>
              <a:gd name="connsiteX4" fmla="*/ 516735 w 1624818"/>
              <a:gd name="connsiteY4" fmla="*/ 525875 h 531132"/>
              <a:gd name="connsiteX5" fmla="*/ 614575 w 1624818"/>
              <a:gd name="connsiteY5" fmla="*/ 456488 h 531132"/>
              <a:gd name="connsiteX6" fmla="*/ 695128 w 1624818"/>
              <a:gd name="connsiteY6" fmla="*/ 317641 h 531132"/>
              <a:gd name="connsiteX7" fmla="*/ 739020 w 1624818"/>
              <a:gd name="connsiteY7" fmla="*/ 233741 h 531132"/>
              <a:gd name="connsiteX8" fmla="*/ 798685 w 1624818"/>
              <a:gd name="connsiteY8" fmla="*/ 143667 h 531132"/>
              <a:gd name="connsiteX9" fmla="*/ 914537 w 1624818"/>
              <a:gd name="connsiteY9" fmla="*/ 54070 h 531132"/>
              <a:gd name="connsiteX10" fmla="*/ 1107471 w 1624818"/>
              <a:gd name="connsiteY10" fmla="*/ 1488 h 531132"/>
              <a:gd name="connsiteX11" fmla="*/ 1281328 w 1624818"/>
              <a:gd name="connsiteY11" fmla="*/ 21082 h 531132"/>
              <a:gd name="connsiteX12" fmla="*/ 1433754 w 1624818"/>
              <a:gd name="connsiteY12" fmla="*/ 89344 h 531132"/>
              <a:gd name="connsiteX13" fmla="*/ 1541223 w 1624818"/>
              <a:gd name="connsiteY13" fmla="*/ 172369 h 531132"/>
              <a:gd name="connsiteX14" fmla="*/ 1624818 w 1624818"/>
              <a:gd name="connsiteY14" fmla="*/ 282864 h 531132"/>
              <a:gd name="connsiteX0" fmla="*/ 0 w 1624818"/>
              <a:gd name="connsiteY0" fmla="*/ 266006 h 528959"/>
              <a:gd name="connsiteX1" fmla="*/ 156700 w 1624818"/>
              <a:gd name="connsiteY1" fmla="*/ 405420 h 528959"/>
              <a:gd name="connsiteX2" fmla="*/ 318216 w 1624818"/>
              <a:gd name="connsiteY2" fmla="*/ 494309 h 528959"/>
              <a:gd name="connsiteX3" fmla="*/ 412207 w 1624818"/>
              <a:gd name="connsiteY3" fmla="*/ 523947 h 528959"/>
              <a:gd name="connsiteX4" fmla="*/ 511614 w 1624818"/>
              <a:gd name="connsiteY4" fmla="*/ 522659 h 528959"/>
              <a:gd name="connsiteX5" fmla="*/ 614575 w 1624818"/>
              <a:gd name="connsiteY5" fmla="*/ 456488 h 528959"/>
              <a:gd name="connsiteX6" fmla="*/ 695128 w 1624818"/>
              <a:gd name="connsiteY6" fmla="*/ 317641 h 528959"/>
              <a:gd name="connsiteX7" fmla="*/ 739020 w 1624818"/>
              <a:gd name="connsiteY7" fmla="*/ 233741 h 528959"/>
              <a:gd name="connsiteX8" fmla="*/ 798685 w 1624818"/>
              <a:gd name="connsiteY8" fmla="*/ 143667 h 528959"/>
              <a:gd name="connsiteX9" fmla="*/ 914537 w 1624818"/>
              <a:gd name="connsiteY9" fmla="*/ 54070 h 528959"/>
              <a:gd name="connsiteX10" fmla="*/ 1107471 w 1624818"/>
              <a:gd name="connsiteY10" fmla="*/ 1488 h 528959"/>
              <a:gd name="connsiteX11" fmla="*/ 1281328 w 1624818"/>
              <a:gd name="connsiteY11" fmla="*/ 21082 h 528959"/>
              <a:gd name="connsiteX12" fmla="*/ 1433754 w 1624818"/>
              <a:gd name="connsiteY12" fmla="*/ 89344 h 528959"/>
              <a:gd name="connsiteX13" fmla="*/ 1541223 w 1624818"/>
              <a:gd name="connsiteY13" fmla="*/ 172369 h 528959"/>
              <a:gd name="connsiteX14" fmla="*/ 1624818 w 1624818"/>
              <a:gd name="connsiteY14" fmla="*/ 282864 h 528959"/>
              <a:gd name="connsiteX0" fmla="*/ 0 w 1624818"/>
              <a:gd name="connsiteY0" fmla="*/ 353555 h 616508"/>
              <a:gd name="connsiteX1" fmla="*/ 156700 w 1624818"/>
              <a:gd name="connsiteY1" fmla="*/ 492969 h 616508"/>
              <a:gd name="connsiteX2" fmla="*/ 318216 w 1624818"/>
              <a:gd name="connsiteY2" fmla="*/ 581858 h 616508"/>
              <a:gd name="connsiteX3" fmla="*/ 412207 w 1624818"/>
              <a:gd name="connsiteY3" fmla="*/ 611496 h 616508"/>
              <a:gd name="connsiteX4" fmla="*/ 511614 w 1624818"/>
              <a:gd name="connsiteY4" fmla="*/ 610208 h 616508"/>
              <a:gd name="connsiteX5" fmla="*/ 614575 w 1624818"/>
              <a:gd name="connsiteY5" fmla="*/ 544037 h 616508"/>
              <a:gd name="connsiteX6" fmla="*/ 695128 w 1624818"/>
              <a:gd name="connsiteY6" fmla="*/ 405190 h 616508"/>
              <a:gd name="connsiteX7" fmla="*/ 739020 w 1624818"/>
              <a:gd name="connsiteY7" fmla="*/ 321290 h 616508"/>
              <a:gd name="connsiteX8" fmla="*/ 798685 w 1624818"/>
              <a:gd name="connsiteY8" fmla="*/ 231216 h 616508"/>
              <a:gd name="connsiteX9" fmla="*/ 914537 w 1624818"/>
              <a:gd name="connsiteY9" fmla="*/ 141619 h 616508"/>
              <a:gd name="connsiteX10" fmla="*/ 1080446 w 1624818"/>
              <a:gd name="connsiteY10" fmla="*/ 256 h 616508"/>
              <a:gd name="connsiteX11" fmla="*/ 1281328 w 1624818"/>
              <a:gd name="connsiteY11" fmla="*/ 108631 h 616508"/>
              <a:gd name="connsiteX12" fmla="*/ 1433754 w 1624818"/>
              <a:gd name="connsiteY12" fmla="*/ 176893 h 616508"/>
              <a:gd name="connsiteX13" fmla="*/ 1541223 w 1624818"/>
              <a:gd name="connsiteY13" fmla="*/ 259918 h 616508"/>
              <a:gd name="connsiteX14" fmla="*/ 1624818 w 1624818"/>
              <a:gd name="connsiteY14" fmla="*/ 370413 h 616508"/>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695128 w 1624818"/>
              <a:gd name="connsiteY6" fmla="*/ 404936 h 616254"/>
              <a:gd name="connsiteX7" fmla="*/ 739020 w 1624818"/>
              <a:gd name="connsiteY7" fmla="*/ 321036 h 616254"/>
              <a:gd name="connsiteX8" fmla="*/ 798685 w 1624818"/>
              <a:gd name="connsiteY8" fmla="*/ 230962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695128 w 1624818"/>
              <a:gd name="connsiteY6" fmla="*/ 404936 h 616254"/>
              <a:gd name="connsiteX7" fmla="*/ 739020 w 1624818"/>
              <a:gd name="connsiteY7" fmla="*/ 321036 h 616254"/>
              <a:gd name="connsiteX8" fmla="*/ 748661 w 1624818"/>
              <a:gd name="connsiteY8" fmla="*/ 221061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695128 w 1624818"/>
              <a:gd name="connsiteY6" fmla="*/ 404936 h 616254"/>
              <a:gd name="connsiteX7" fmla="*/ 739020 w 1624818"/>
              <a:gd name="connsiteY7" fmla="*/ 321036 h 616254"/>
              <a:gd name="connsiteX8" fmla="*/ 748661 w 1624818"/>
              <a:gd name="connsiteY8" fmla="*/ 221061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695128 w 1624818"/>
              <a:gd name="connsiteY6" fmla="*/ 404936 h 616254"/>
              <a:gd name="connsiteX7" fmla="*/ 739020 w 1624818"/>
              <a:gd name="connsiteY7" fmla="*/ 321036 h 616254"/>
              <a:gd name="connsiteX8" fmla="*/ 766576 w 1624818"/>
              <a:gd name="connsiteY8" fmla="*/ 226662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720209 w 1624818"/>
              <a:gd name="connsiteY6" fmla="*/ 412778 h 616254"/>
              <a:gd name="connsiteX7" fmla="*/ 739020 w 1624818"/>
              <a:gd name="connsiteY7" fmla="*/ 321036 h 616254"/>
              <a:gd name="connsiteX8" fmla="*/ 766576 w 1624818"/>
              <a:gd name="connsiteY8" fmla="*/ 226662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720209 w 1624818"/>
              <a:gd name="connsiteY6" fmla="*/ 412778 h 616254"/>
              <a:gd name="connsiteX7" fmla="*/ 753214 w 1624818"/>
              <a:gd name="connsiteY7" fmla="*/ 319735 h 616254"/>
              <a:gd name="connsiteX8" fmla="*/ 766576 w 1624818"/>
              <a:gd name="connsiteY8" fmla="*/ 226662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720209 w 1624818"/>
              <a:gd name="connsiteY6" fmla="*/ 412778 h 616254"/>
              <a:gd name="connsiteX7" fmla="*/ 753214 w 1624818"/>
              <a:gd name="connsiteY7" fmla="*/ 319735 h 616254"/>
              <a:gd name="connsiteX8" fmla="*/ 766576 w 1624818"/>
              <a:gd name="connsiteY8" fmla="*/ 226662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720209 w 1624818"/>
              <a:gd name="connsiteY6" fmla="*/ 412778 h 616254"/>
              <a:gd name="connsiteX7" fmla="*/ 760102 w 1624818"/>
              <a:gd name="connsiteY7" fmla="*/ 310412 h 616254"/>
              <a:gd name="connsiteX8" fmla="*/ 766576 w 1624818"/>
              <a:gd name="connsiteY8" fmla="*/ 226662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720209 w 1624818"/>
              <a:gd name="connsiteY6" fmla="*/ 412778 h 616254"/>
              <a:gd name="connsiteX7" fmla="*/ 760102 w 1624818"/>
              <a:gd name="connsiteY7" fmla="*/ 310412 h 616254"/>
              <a:gd name="connsiteX8" fmla="*/ 766576 w 1624818"/>
              <a:gd name="connsiteY8" fmla="*/ 226662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720209 w 1624818"/>
              <a:gd name="connsiteY6" fmla="*/ 412778 h 616254"/>
              <a:gd name="connsiteX7" fmla="*/ 760102 w 1624818"/>
              <a:gd name="connsiteY7" fmla="*/ 310412 h 616254"/>
              <a:gd name="connsiteX8" fmla="*/ 789240 w 1624818"/>
              <a:gd name="connsiteY8" fmla="*/ 207927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720209 w 1624818"/>
              <a:gd name="connsiteY6" fmla="*/ 412778 h 616254"/>
              <a:gd name="connsiteX7" fmla="*/ 760102 w 1624818"/>
              <a:gd name="connsiteY7" fmla="*/ 310412 h 616254"/>
              <a:gd name="connsiteX8" fmla="*/ 799573 w 1624818"/>
              <a:gd name="connsiteY8" fmla="*/ 193944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301 h 616254"/>
              <a:gd name="connsiteX1" fmla="*/ 156700 w 1624818"/>
              <a:gd name="connsiteY1" fmla="*/ 492715 h 616254"/>
              <a:gd name="connsiteX2" fmla="*/ 318216 w 1624818"/>
              <a:gd name="connsiteY2" fmla="*/ 581604 h 616254"/>
              <a:gd name="connsiteX3" fmla="*/ 412207 w 1624818"/>
              <a:gd name="connsiteY3" fmla="*/ 611242 h 616254"/>
              <a:gd name="connsiteX4" fmla="*/ 511614 w 1624818"/>
              <a:gd name="connsiteY4" fmla="*/ 609954 h 616254"/>
              <a:gd name="connsiteX5" fmla="*/ 614575 w 1624818"/>
              <a:gd name="connsiteY5" fmla="*/ 543783 h 616254"/>
              <a:gd name="connsiteX6" fmla="*/ 720209 w 1624818"/>
              <a:gd name="connsiteY6" fmla="*/ 412778 h 616254"/>
              <a:gd name="connsiteX7" fmla="*/ 760102 w 1624818"/>
              <a:gd name="connsiteY7" fmla="*/ 310412 h 616254"/>
              <a:gd name="connsiteX8" fmla="*/ 799573 w 1624818"/>
              <a:gd name="connsiteY8" fmla="*/ 193944 h 616254"/>
              <a:gd name="connsiteX9" fmla="*/ 862235 w 1624818"/>
              <a:gd name="connsiteY9" fmla="*/ 110669 h 616254"/>
              <a:gd name="connsiteX10" fmla="*/ 1080446 w 1624818"/>
              <a:gd name="connsiteY10" fmla="*/ 2 h 616254"/>
              <a:gd name="connsiteX11" fmla="*/ 1281328 w 1624818"/>
              <a:gd name="connsiteY11" fmla="*/ 108377 h 616254"/>
              <a:gd name="connsiteX12" fmla="*/ 1433754 w 1624818"/>
              <a:gd name="connsiteY12" fmla="*/ 176639 h 616254"/>
              <a:gd name="connsiteX13" fmla="*/ 1541223 w 1624818"/>
              <a:gd name="connsiteY13" fmla="*/ 259664 h 616254"/>
              <a:gd name="connsiteX14" fmla="*/ 1624818 w 1624818"/>
              <a:gd name="connsiteY14" fmla="*/ 370159 h 616254"/>
              <a:gd name="connsiteX0" fmla="*/ 0 w 1624818"/>
              <a:gd name="connsiteY0" fmla="*/ 353720 h 616673"/>
              <a:gd name="connsiteX1" fmla="*/ 156700 w 1624818"/>
              <a:gd name="connsiteY1" fmla="*/ 493134 h 616673"/>
              <a:gd name="connsiteX2" fmla="*/ 318216 w 1624818"/>
              <a:gd name="connsiteY2" fmla="*/ 582023 h 616673"/>
              <a:gd name="connsiteX3" fmla="*/ 412207 w 1624818"/>
              <a:gd name="connsiteY3" fmla="*/ 611661 h 616673"/>
              <a:gd name="connsiteX4" fmla="*/ 511614 w 1624818"/>
              <a:gd name="connsiteY4" fmla="*/ 610373 h 616673"/>
              <a:gd name="connsiteX5" fmla="*/ 614575 w 1624818"/>
              <a:gd name="connsiteY5" fmla="*/ 544202 h 616673"/>
              <a:gd name="connsiteX6" fmla="*/ 720209 w 1624818"/>
              <a:gd name="connsiteY6" fmla="*/ 413197 h 616673"/>
              <a:gd name="connsiteX7" fmla="*/ 760102 w 1624818"/>
              <a:gd name="connsiteY7" fmla="*/ 310831 h 616673"/>
              <a:gd name="connsiteX8" fmla="*/ 799573 w 1624818"/>
              <a:gd name="connsiteY8" fmla="*/ 194363 h 616673"/>
              <a:gd name="connsiteX9" fmla="*/ 896955 w 1624818"/>
              <a:gd name="connsiteY9" fmla="*/ 76038 h 616673"/>
              <a:gd name="connsiteX10" fmla="*/ 1080446 w 1624818"/>
              <a:gd name="connsiteY10" fmla="*/ 421 h 616673"/>
              <a:gd name="connsiteX11" fmla="*/ 1281328 w 1624818"/>
              <a:gd name="connsiteY11" fmla="*/ 108796 h 616673"/>
              <a:gd name="connsiteX12" fmla="*/ 1433754 w 1624818"/>
              <a:gd name="connsiteY12" fmla="*/ 177058 h 616673"/>
              <a:gd name="connsiteX13" fmla="*/ 1541223 w 1624818"/>
              <a:gd name="connsiteY13" fmla="*/ 260083 h 616673"/>
              <a:gd name="connsiteX14" fmla="*/ 1624818 w 1624818"/>
              <a:gd name="connsiteY14" fmla="*/ 370578 h 616673"/>
              <a:gd name="connsiteX0" fmla="*/ 0 w 1624818"/>
              <a:gd name="connsiteY0" fmla="*/ 353689 h 616642"/>
              <a:gd name="connsiteX1" fmla="*/ 156700 w 1624818"/>
              <a:gd name="connsiteY1" fmla="*/ 493103 h 616642"/>
              <a:gd name="connsiteX2" fmla="*/ 318216 w 1624818"/>
              <a:gd name="connsiteY2" fmla="*/ 581992 h 616642"/>
              <a:gd name="connsiteX3" fmla="*/ 412207 w 1624818"/>
              <a:gd name="connsiteY3" fmla="*/ 611630 h 616642"/>
              <a:gd name="connsiteX4" fmla="*/ 511614 w 1624818"/>
              <a:gd name="connsiteY4" fmla="*/ 610342 h 616642"/>
              <a:gd name="connsiteX5" fmla="*/ 614575 w 1624818"/>
              <a:gd name="connsiteY5" fmla="*/ 544171 h 616642"/>
              <a:gd name="connsiteX6" fmla="*/ 720209 w 1624818"/>
              <a:gd name="connsiteY6" fmla="*/ 413166 h 616642"/>
              <a:gd name="connsiteX7" fmla="*/ 760102 w 1624818"/>
              <a:gd name="connsiteY7" fmla="*/ 310800 h 616642"/>
              <a:gd name="connsiteX8" fmla="*/ 799573 w 1624818"/>
              <a:gd name="connsiteY8" fmla="*/ 194332 h 616642"/>
              <a:gd name="connsiteX9" fmla="*/ 896955 w 1624818"/>
              <a:gd name="connsiteY9" fmla="*/ 76007 h 616642"/>
              <a:gd name="connsiteX10" fmla="*/ 1080446 w 1624818"/>
              <a:gd name="connsiteY10" fmla="*/ 390 h 616642"/>
              <a:gd name="connsiteX11" fmla="*/ 1281328 w 1624818"/>
              <a:gd name="connsiteY11" fmla="*/ 108765 h 616642"/>
              <a:gd name="connsiteX12" fmla="*/ 1433754 w 1624818"/>
              <a:gd name="connsiteY12" fmla="*/ 177027 h 616642"/>
              <a:gd name="connsiteX13" fmla="*/ 1541223 w 1624818"/>
              <a:gd name="connsiteY13" fmla="*/ 260052 h 616642"/>
              <a:gd name="connsiteX14" fmla="*/ 1624818 w 1624818"/>
              <a:gd name="connsiteY14" fmla="*/ 370547 h 616642"/>
              <a:gd name="connsiteX0" fmla="*/ 0 w 1624818"/>
              <a:gd name="connsiteY0" fmla="*/ 354183 h 617136"/>
              <a:gd name="connsiteX1" fmla="*/ 156700 w 1624818"/>
              <a:gd name="connsiteY1" fmla="*/ 493597 h 617136"/>
              <a:gd name="connsiteX2" fmla="*/ 318216 w 1624818"/>
              <a:gd name="connsiteY2" fmla="*/ 582486 h 617136"/>
              <a:gd name="connsiteX3" fmla="*/ 412207 w 1624818"/>
              <a:gd name="connsiteY3" fmla="*/ 612124 h 617136"/>
              <a:gd name="connsiteX4" fmla="*/ 511614 w 1624818"/>
              <a:gd name="connsiteY4" fmla="*/ 610836 h 617136"/>
              <a:gd name="connsiteX5" fmla="*/ 614575 w 1624818"/>
              <a:gd name="connsiteY5" fmla="*/ 544665 h 617136"/>
              <a:gd name="connsiteX6" fmla="*/ 720209 w 1624818"/>
              <a:gd name="connsiteY6" fmla="*/ 413660 h 617136"/>
              <a:gd name="connsiteX7" fmla="*/ 760102 w 1624818"/>
              <a:gd name="connsiteY7" fmla="*/ 311294 h 617136"/>
              <a:gd name="connsiteX8" fmla="*/ 799573 w 1624818"/>
              <a:gd name="connsiteY8" fmla="*/ 194826 h 617136"/>
              <a:gd name="connsiteX9" fmla="*/ 893095 w 1624818"/>
              <a:gd name="connsiteY9" fmla="*/ 63818 h 617136"/>
              <a:gd name="connsiteX10" fmla="*/ 1080446 w 1624818"/>
              <a:gd name="connsiteY10" fmla="*/ 884 h 617136"/>
              <a:gd name="connsiteX11" fmla="*/ 1281328 w 1624818"/>
              <a:gd name="connsiteY11" fmla="*/ 109259 h 617136"/>
              <a:gd name="connsiteX12" fmla="*/ 1433754 w 1624818"/>
              <a:gd name="connsiteY12" fmla="*/ 177521 h 617136"/>
              <a:gd name="connsiteX13" fmla="*/ 1541223 w 1624818"/>
              <a:gd name="connsiteY13" fmla="*/ 260546 h 617136"/>
              <a:gd name="connsiteX14" fmla="*/ 1624818 w 1624818"/>
              <a:gd name="connsiteY14" fmla="*/ 371041 h 617136"/>
              <a:gd name="connsiteX0" fmla="*/ 0 w 1624818"/>
              <a:gd name="connsiteY0" fmla="*/ 354347 h 617300"/>
              <a:gd name="connsiteX1" fmla="*/ 156700 w 1624818"/>
              <a:gd name="connsiteY1" fmla="*/ 493761 h 617300"/>
              <a:gd name="connsiteX2" fmla="*/ 318216 w 1624818"/>
              <a:gd name="connsiteY2" fmla="*/ 582650 h 617300"/>
              <a:gd name="connsiteX3" fmla="*/ 412207 w 1624818"/>
              <a:gd name="connsiteY3" fmla="*/ 612288 h 617300"/>
              <a:gd name="connsiteX4" fmla="*/ 511614 w 1624818"/>
              <a:gd name="connsiteY4" fmla="*/ 611000 h 617300"/>
              <a:gd name="connsiteX5" fmla="*/ 614575 w 1624818"/>
              <a:gd name="connsiteY5" fmla="*/ 544829 h 617300"/>
              <a:gd name="connsiteX6" fmla="*/ 720209 w 1624818"/>
              <a:gd name="connsiteY6" fmla="*/ 413824 h 617300"/>
              <a:gd name="connsiteX7" fmla="*/ 760102 w 1624818"/>
              <a:gd name="connsiteY7" fmla="*/ 311458 h 617300"/>
              <a:gd name="connsiteX8" fmla="*/ 799573 w 1624818"/>
              <a:gd name="connsiteY8" fmla="*/ 194990 h 617300"/>
              <a:gd name="connsiteX9" fmla="*/ 893095 w 1624818"/>
              <a:gd name="connsiteY9" fmla="*/ 63982 h 617300"/>
              <a:gd name="connsiteX10" fmla="*/ 1080446 w 1624818"/>
              <a:gd name="connsiteY10" fmla="*/ 1048 h 617300"/>
              <a:gd name="connsiteX11" fmla="*/ 1281328 w 1624818"/>
              <a:gd name="connsiteY11" fmla="*/ 109423 h 617300"/>
              <a:gd name="connsiteX12" fmla="*/ 1433754 w 1624818"/>
              <a:gd name="connsiteY12" fmla="*/ 177685 h 617300"/>
              <a:gd name="connsiteX13" fmla="*/ 1541223 w 1624818"/>
              <a:gd name="connsiteY13" fmla="*/ 260710 h 617300"/>
              <a:gd name="connsiteX14" fmla="*/ 1624818 w 1624818"/>
              <a:gd name="connsiteY14" fmla="*/ 371205 h 617300"/>
              <a:gd name="connsiteX0" fmla="*/ 0 w 1624818"/>
              <a:gd name="connsiteY0" fmla="*/ 354295 h 617248"/>
              <a:gd name="connsiteX1" fmla="*/ 156700 w 1624818"/>
              <a:gd name="connsiteY1" fmla="*/ 493709 h 617248"/>
              <a:gd name="connsiteX2" fmla="*/ 318216 w 1624818"/>
              <a:gd name="connsiteY2" fmla="*/ 582598 h 617248"/>
              <a:gd name="connsiteX3" fmla="*/ 412207 w 1624818"/>
              <a:gd name="connsiteY3" fmla="*/ 612236 h 617248"/>
              <a:gd name="connsiteX4" fmla="*/ 511614 w 1624818"/>
              <a:gd name="connsiteY4" fmla="*/ 610948 h 617248"/>
              <a:gd name="connsiteX5" fmla="*/ 614575 w 1624818"/>
              <a:gd name="connsiteY5" fmla="*/ 544777 h 617248"/>
              <a:gd name="connsiteX6" fmla="*/ 720209 w 1624818"/>
              <a:gd name="connsiteY6" fmla="*/ 413772 h 617248"/>
              <a:gd name="connsiteX7" fmla="*/ 760102 w 1624818"/>
              <a:gd name="connsiteY7" fmla="*/ 311406 h 617248"/>
              <a:gd name="connsiteX8" fmla="*/ 799573 w 1624818"/>
              <a:gd name="connsiteY8" fmla="*/ 194938 h 617248"/>
              <a:gd name="connsiteX9" fmla="*/ 893095 w 1624818"/>
              <a:gd name="connsiteY9" fmla="*/ 63930 h 617248"/>
              <a:gd name="connsiteX10" fmla="*/ 1080446 w 1624818"/>
              <a:gd name="connsiteY10" fmla="*/ 996 h 617248"/>
              <a:gd name="connsiteX11" fmla="*/ 1281328 w 1624818"/>
              <a:gd name="connsiteY11" fmla="*/ 109371 h 617248"/>
              <a:gd name="connsiteX12" fmla="*/ 1433754 w 1624818"/>
              <a:gd name="connsiteY12" fmla="*/ 177633 h 617248"/>
              <a:gd name="connsiteX13" fmla="*/ 1541223 w 1624818"/>
              <a:gd name="connsiteY13" fmla="*/ 260658 h 617248"/>
              <a:gd name="connsiteX14" fmla="*/ 1624818 w 1624818"/>
              <a:gd name="connsiteY14" fmla="*/ 371153 h 617248"/>
              <a:gd name="connsiteX0" fmla="*/ 0 w 1624818"/>
              <a:gd name="connsiteY0" fmla="*/ 354091 h 617044"/>
              <a:gd name="connsiteX1" fmla="*/ 156700 w 1624818"/>
              <a:gd name="connsiteY1" fmla="*/ 493505 h 617044"/>
              <a:gd name="connsiteX2" fmla="*/ 318216 w 1624818"/>
              <a:gd name="connsiteY2" fmla="*/ 582394 h 617044"/>
              <a:gd name="connsiteX3" fmla="*/ 412207 w 1624818"/>
              <a:gd name="connsiteY3" fmla="*/ 612032 h 617044"/>
              <a:gd name="connsiteX4" fmla="*/ 511614 w 1624818"/>
              <a:gd name="connsiteY4" fmla="*/ 610744 h 617044"/>
              <a:gd name="connsiteX5" fmla="*/ 614575 w 1624818"/>
              <a:gd name="connsiteY5" fmla="*/ 544573 h 617044"/>
              <a:gd name="connsiteX6" fmla="*/ 720209 w 1624818"/>
              <a:gd name="connsiteY6" fmla="*/ 413568 h 617044"/>
              <a:gd name="connsiteX7" fmla="*/ 760102 w 1624818"/>
              <a:gd name="connsiteY7" fmla="*/ 311202 h 617044"/>
              <a:gd name="connsiteX8" fmla="*/ 799573 w 1624818"/>
              <a:gd name="connsiteY8" fmla="*/ 194734 h 617044"/>
              <a:gd name="connsiteX9" fmla="*/ 893095 w 1624818"/>
              <a:gd name="connsiteY9" fmla="*/ 63726 h 617044"/>
              <a:gd name="connsiteX10" fmla="*/ 1080446 w 1624818"/>
              <a:gd name="connsiteY10" fmla="*/ 792 h 617044"/>
              <a:gd name="connsiteX11" fmla="*/ 1281328 w 1624818"/>
              <a:gd name="connsiteY11" fmla="*/ 109167 h 617044"/>
              <a:gd name="connsiteX12" fmla="*/ 1433754 w 1624818"/>
              <a:gd name="connsiteY12" fmla="*/ 177429 h 617044"/>
              <a:gd name="connsiteX13" fmla="*/ 1541223 w 1624818"/>
              <a:gd name="connsiteY13" fmla="*/ 260454 h 617044"/>
              <a:gd name="connsiteX14" fmla="*/ 1624818 w 1624818"/>
              <a:gd name="connsiteY14" fmla="*/ 370949 h 617044"/>
              <a:gd name="connsiteX0" fmla="*/ 0 w 1624818"/>
              <a:gd name="connsiteY0" fmla="*/ 375242 h 638195"/>
              <a:gd name="connsiteX1" fmla="*/ 156700 w 1624818"/>
              <a:gd name="connsiteY1" fmla="*/ 514656 h 638195"/>
              <a:gd name="connsiteX2" fmla="*/ 318216 w 1624818"/>
              <a:gd name="connsiteY2" fmla="*/ 603545 h 638195"/>
              <a:gd name="connsiteX3" fmla="*/ 412207 w 1624818"/>
              <a:gd name="connsiteY3" fmla="*/ 633183 h 638195"/>
              <a:gd name="connsiteX4" fmla="*/ 511614 w 1624818"/>
              <a:gd name="connsiteY4" fmla="*/ 631895 h 638195"/>
              <a:gd name="connsiteX5" fmla="*/ 614575 w 1624818"/>
              <a:gd name="connsiteY5" fmla="*/ 565724 h 638195"/>
              <a:gd name="connsiteX6" fmla="*/ 720209 w 1624818"/>
              <a:gd name="connsiteY6" fmla="*/ 434719 h 638195"/>
              <a:gd name="connsiteX7" fmla="*/ 760102 w 1624818"/>
              <a:gd name="connsiteY7" fmla="*/ 332353 h 638195"/>
              <a:gd name="connsiteX8" fmla="*/ 799573 w 1624818"/>
              <a:gd name="connsiteY8" fmla="*/ 215885 h 638195"/>
              <a:gd name="connsiteX9" fmla="*/ 893095 w 1624818"/>
              <a:gd name="connsiteY9" fmla="*/ 84877 h 638195"/>
              <a:gd name="connsiteX10" fmla="*/ 1122610 w 1624818"/>
              <a:gd name="connsiteY10" fmla="*/ 696 h 638195"/>
              <a:gd name="connsiteX11" fmla="*/ 1281328 w 1624818"/>
              <a:gd name="connsiteY11" fmla="*/ 130318 h 638195"/>
              <a:gd name="connsiteX12" fmla="*/ 1433754 w 1624818"/>
              <a:gd name="connsiteY12" fmla="*/ 198580 h 638195"/>
              <a:gd name="connsiteX13" fmla="*/ 1541223 w 1624818"/>
              <a:gd name="connsiteY13" fmla="*/ 281605 h 638195"/>
              <a:gd name="connsiteX14" fmla="*/ 1624818 w 1624818"/>
              <a:gd name="connsiteY14" fmla="*/ 392100 h 638195"/>
              <a:gd name="connsiteX0" fmla="*/ 0 w 1624818"/>
              <a:gd name="connsiteY0" fmla="*/ 374620 h 637573"/>
              <a:gd name="connsiteX1" fmla="*/ 156700 w 1624818"/>
              <a:gd name="connsiteY1" fmla="*/ 514034 h 637573"/>
              <a:gd name="connsiteX2" fmla="*/ 318216 w 1624818"/>
              <a:gd name="connsiteY2" fmla="*/ 602923 h 637573"/>
              <a:gd name="connsiteX3" fmla="*/ 412207 w 1624818"/>
              <a:gd name="connsiteY3" fmla="*/ 632561 h 637573"/>
              <a:gd name="connsiteX4" fmla="*/ 511614 w 1624818"/>
              <a:gd name="connsiteY4" fmla="*/ 631273 h 637573"/>
              <a:gd name="connsiteX5" fmla="*/ 614575 w 1624818"/>
              <a:gd name="connsiteY5" fmla="*/ 565102 h 637573"/>
              <a:gd name="connsiteX6" fmla="*/ 720209 w 1624818"/>
              <a:gd name="connsiteY6" fmla="*/ 434097 h 637573"/>
              <a:gd name="connsiteX7" fmla="*/ 760102 w 1624818"/>
              <a:gd name="connsiteY7" fmla="*/ 331731 h 637573"/>
              <a:gd name="connsiteX8" fmla="*/ 799573 w 1624818"/>
              <a:gd name="connsiteY8" fmla="*/ 215263 h 637573"/>
              <a:gd name="connsiteX9" fmla="*/ 893095 w 1624818"/>
              <a:gd name="connsiteY9" fmla="*/ 84255 h 637573"/>
              <a:gd name="connsiteX10" fmla="*/ 1122610 w 1624818"/>
              <a:gd name="connsiteY10" fmla="*/ 74 h 637573"/>
              <a:gd name="connsiteX11" fmla="*/ 1344575 w 1624818"/>
              <a:gd name="connsiteY11" fmla="*/ 97826 h 637573"/>
              <a:gd name="connsiteX12" fmla="*/ 1433754 w 1624818"/>
              <a:gd name="connsiteY12" fmla="*/ 197958 h 637573"/>
              <a:gd name="connsiteX13" fmla="*/ 1541223 w 1624818"/>
              <a:gd name="connsiteY13" fmla="*/ 280983 h 637573"/>
              <a:gd name="connsiteX14" fmla="*/ 1624818 w 1624818"/>
              <a:gd name="connsiteY14" fmla="*/ 391478 h 637573"/>
              <a:gd name="connsiteX0" fmla="*/ 0 w 1624818"/>
              <a:gd name="connsiteY0" fmla="*/ 374620 h 637573"/>
              <a:gd name="connsiteX1" fmla="*/ 156700 w 1624818"/>
              <a:gd name="connsiteY1" fmla="*/ 514034 h 637573"/>
              <a:gd name="connsiteX2" fmla="*/ 318216 w 1624818"/>
              <a:gd name="connsiteY2" fmla="*/ 602923 h 637573"/>
              <a:gd name="connsiteX3" fmla="*/ 412207 w 1624818"/>
              <a:gd name="connsiteY3" fmla="*/ 632561 h 637573"/>
              <a:gd name="connsiteX4" fmla="*/ 511614 w 1624818"/>
              <a:gd name="connsiteY4" fmla="*/ 631273 h 637573"/>
              <a:gd name="connsiteX5" fmla="*/ 614575 w 1624818"/>
              <a:gd name="connsiteY5" fmla="*/ 565102 h 637573"/>
              <a:gd name="connsiteX6" fmla="*/ 720209 w 1624818"/>
              <a:gd name="connsiteY6" fmla="*/ 434097 h 637573"/>
              <a:gd name="connsiteX7" fmla="*/ 760102 w 1624818"/>
              <a:gd name="connsiteY7" fmla="*/ 331731 h 637573"/>
              <a:gd name="connsiteX8" fmla="*/ 799573 w 1624818"/>
              <a:gd name="connsiteY8" fmla="*/ 215263 h 637573"/>
              <a:gd name="connsiteX9" fmla="*/ 893095 w 1624818"/>
              <a:gd name="connsiteY9" fmla="*/ 84255 h 637573"/>
              <a:gd name="connsiteX10" fmla="*/ 1122610 w 1624818"/>
              <a:gd name="connsiteY10" fmla="*/ 74 h 637573"/>
              <a:gd name="connsiteX11" fmla="*/ 1344575 w 1624818"/>
              <a:gd name="connsiteY11" fmla="*/ 97826 h 637573"/>
              <a:gd name="connsiteX12" fmla="*/ 1458280 w 1624818"/>
              <a:gd name="connsiteY12" fmla="*/ 182674 h 637573"/>
              <a:gd name="connsiteX13" fmla="*/ 1541223 w 1624818"/>
              <a:gd name="connsiteY13" fmla="*/ 280983 h 637573"/>
              <a:gd name="connsiteX14" fmla="*/ 1624818 w 1624818"/>
              <a:gd name="connsiteY14" fmla="*/ 391478 h 637573"/>
              <a:gd name="connsiteX0" fmla="*/ 0 w 1624818"/>
              <a:gd name="connsiteY0" fmla="*/ 374620 h 637573"/>
              <a:gd name="connsiteX1" fmla="*/ 156700 w 1624818"/>
              <a:gd name="connsiteY1" fmla="*/ 514034 h 637573"/>
              <a:gd name="connsiteX2" fmla="*/ 318216 w 1624818"/>
              <a:gd name="connsiteY2" fmla="*/ 602923 h 637573"/>
              <a:gd name="connsiteX3" fmla="*/ 412207 w 1624818"/>
              <a:gd name="connsiteY3" fmla="*/ 632561 h 637573"/>
              <a:gd name="connsiteX4" fmla="*/ 511614 w 1624818"/>
              <a:gd name="connsiteY4" fmla="*/ 631273 h 637573"/>
              <a:gd name="connsiteX5" fmla="*/ 614575 w 1624818"/>
              <a:gd name="connsiteY5" fmla="*/ 565102 h 637573"/>
              <a:gd name="connsiteX6" fmla="*/ 720209 w 1624818"/>
              <a:gd name="connsiteY6" fmla="*/ 434097 h 637573"/>
              <a:gd name="connsiteX7" fmla="*/ 760102 w 1624818"/>
              <a:gd name="connsiteY7" fmla="*/ 331731 h 637573"/>
              <a:gd name="connsiteX8" fmla="*/ 799573 w 1624818"/>
              <a:gd name="connsiteY8" fmla="*/ 215263 h 637573"/>
              <a:gd name="connsiteX9" fmla="*/ 893095 w 1624818"/>
              <a:gd name="connsiteY9" fmla="*/ 84255 h 637573"/>
              <a:gd name="connsiteX10" fmla="*/ 1122610 w 1624818"/>
              <a:gd name="connsiteY10" fmla="*/ 74 h 637573"/>
              <a:gd name="connsiteX11" fmla="*/ 1344575 w 1624818"/>
              <a:gd name="connsiteY11" fmla="*/ 97826 h 637573"/>
              <a:gd name="connsiteX12" fmla="*/ 1458280 w 1624818"/>
              <a:gd name="connsiteY12" fmla="*/ 182674 h 637573"/>
              <a:gd name="connsiteX13" fmla="*/ 1541223 w 1624818"/>
              <a:gd name="connsiteY13" fmla="*/ 280983 h 637573"/>
              <a:gd name="connsiteX14" fmla="*/ 1624818 w 1624818"/>
              <a:gd name="connsiteY14" fmla="*/ 391478 h 63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4818" h="637573">
                <a:moveTo>
                  <a:pt x="0" y="374620"/>
                </a:moveTo>
                <a:cubicBezTo>
                  <a:pt x="82000" y="450873"/>
                  <a:pt x="103664" y="475984"/>
                  <a:pt x="156700" y="514034"/>
                </a:cubicBezTo>
                <a:cubicBezTo>
                  <a:pt x="209736" y="552085"/>
                  <a:pt x="275632" y="583169"/>
                  <a:pt x="318216" y="602923"/>
                </a:cubicBezTo>
                <a:cubicBezTo>
                  <a:pt x="360800" y="622677"/>
                  <a:pt x="384630" y="629658"/>
                  <a:pt x="412207" y="632561"/>
                </a:cubicBezTo>
                <a:cubicBezTo>
                  <a:pt x="447598" y="635963"/>
                  <a:pt x="477886" y="642516"/>
                  <a:pt x="511614" y="631273"/>
                </a:cubicBezTo>
                <a:cubicBezTo>
                  <a:pt x="545342" y="620030"/>
                  <a:pt x="579809" y="597965"/>
                  <a:pt x="614575" y="565102"/>
                </a:cubicBezTo>
                <a:cubicBezTo>
                  <a:pt x="649341" y="532239"/>
                  <a:pt x="695955" y="472992"/>
                  <a:pt x="720209" y="434097"/>
                </a:cubicBezTo>
                <a:cubicBezTo>
                  <a:pt x="744464" y="395202"/>
                  <a:pt x="746875" y="368203"/>
                  <a:pt x="760102" y="331731"/>
                </a:cubicBezTo>
                <a:cubicBezTo>
                  <a:pt x="773329" y="295259"/>
                  <a:pt x="777408" y="256509"/>
                  <a:pt x="799573" y="215263"/>
                </a:cubicBezTo>
                <a:cubicBezTo>
                  <a:pt x="821738" y="174017"/>
                  <a:pt x="839256" y="120120"/>
                  <a:pt x="893095" y="84255"/>
                </a:cubicBezTo>
                <a:cubicBezTo>
                  <a:pt x="946934" y="48390"/>
                  <a:pt x="1047363" y="-2188"/>
                  <a:pt x="1122610" y="74"/>
                </a:cubicBezTo>
                <a:cubicBezTo>
                  <a:pt x="1197857" y="2336"/>
                  <a:pt x="1288630" y="67393"/>
                  <a:pt x="1344575" y="97826"/>
                </a:cubicBezTo>
                <a:cubicBezTo>
                  <a:pt x="1400520" y="128259"/>
                  <a:pt x="1425505" y="152148"/>
                  <a:pt x="1458280" y="182674"/>
                </a:cubicBezTo>
                <a:cubicBezTo>
                  <a:pt x="1491055" y="213200"/>
                  <a:pt x="1520903" y="251954"/>
                  <a:pt x="1541223" y="280983"/>
                </a:cubicBezTo>
                <a:cubicBezTo>
                  <a:pt x="1561543" y="310011"/>
                  <a:pt x="1608852" y="362449"/>
                  <a:pt x="1624818" y="391478"/>
                </a:cubicBezTo>
              </a:path>
            </a:pathLst>
          </a:cu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0" name="次の値と等しい 39">
            <a:extLst>
              <a:ext uri="{FF2B5EF4-FFF2-40B4-BE49-F238E27FC236}">
                <a16:creationId xmlns:a16="http://schemas.microsoft.com/office/drawing/2014/main" id="{DA879786-5765-C0E8-916D-BC05C90A52BD}"/>
              </a:ext>
            </a:extLst>
          </p:cNvPr>
          <p:cNvSpPr/>
          <p:nvPr/>
        </p:nvSpPr>
        <p:spPr>
          <a:xfrm rot="18260014">
            <a:off x="5968806" y="2816806"/>
            <a:ext cx="679601" cy="523220"/>
          </a:xfrm>
          <a:prstGeom prst="mathEqual">
            <a:avLst>
              <a:gd name="adj1" fmla="val 7450"/>
              <a:gd name="adj2" fmla="val 11760"/>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cxnSp>
        <p:nvCxnSpPr>
          <p:cNvPr id="8" name="コネクタ: カギ線 7">
            <a:extLst>
              <a:ext uri="{FF2B5EF4-FFF2-40B4-BE49-F238E27FC236}">
                <a16:creationId xmlns:a16="http://schemas.microsoft.com/office/drawing/2014/main" id="{865F2943-9179-BAF0-5867-976C81BB0248}"/>
              </a:ext>
            </a:extLst>
          </p:cNvPr>
          <p:cNvCxnSpPr>
            <a:cxnSpLocks/>
          </p:cNvCxnSpPr>
          <p:nvPr/>
        </p:nvCxnSpPr>
        <p:spPr>
          <a:xfrm rot="5400000" flipH="1" flipV="1">
            <a:off x="1465962" y="4807578"/>
            <a:ext cx="398997" cy="214843"/>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コネクタ: カギ線 8">
            <a:extLst>
              <a:ext uri="{FF2B5EF4-FFF2-40B4-BE49-F238E27FC236}">
                <a16:creationId xmlns:a16="http://schemas.microsoft.com/office/drawing/2014/main" id="{3AD1884D-824B-D959-0036-6D0D63364BD3}"/>
              </a:ext>
            </a:extLst>
          </p:cNvPr>
          <p:cNvCxnSpPr>
            <a:cxnSpLocks/>
          </p:cNvCxnSpPr>
          <p:nvPr/>
        </p:nvCxnSpPr>
        <p:spPr>
          <a:xfrm rot="5400000" flipH="1" flipV="1">
            <a:off x="1529768" y="4871077"/>
            <a:ext cx="398997" cy="214843"/>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矢印: 右 11">
            <a:extLst>
              <a:ext uri="{FF2B5EF4-FFF2-40B4-BE49-F238E27FC236}">
                <a16:creationId xmlns:a16="http://schemas.microsoft.com/office/drawing/2014/main" id="{D3829480-8A91-AF91-4659-D7C592E2038A}"/>
              </a:ext>
            </a:extLst>
          </p:cNvPr>
          <p:cNvSpPr/>
          <p:nvPr/>
        </p:nvSpPr>
        <p:spPr>
          <a:xfrm rot="19169062">
            <a:off x="6914673" y="2562474"/>
            <a:ext cx="334359" cy="334642"/>
          </a:xfrm>
          <a:prstGeom prst="rightArrow">
            <a:avLst>
              <a:gd name="adj1" fmla="val 20112"/>
              <a:gd name="adj2" fmla="val 5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E4EF3471-E4DA-5AB7-005F-31C597B4D017}"/>
              </a:ext>
            </a:extLst>
          </p:cNvPr>
          <p:cNvSpPr txBox="1"/>
          <p:nvPr/>
        </p:nvSpPr>
        <p:spPr>
          <a:xfrm>
            <a:off x="6925293" y="3255227"/>
            <a:ext cx="2086117" cy="1754326"/>
          </a:xfrm>
          <a:prstGeom prst="rect">
            <a:avLst/>
          </a:prstGeom>
          <a:solidFill>
            <a:schemeClr val="accent4">
              <a:lumMod val="40000"/>
              <a:lumOff val="60000"/>
            </a:schemeClr>
          </a:solidFill>
        </p:spPr>
        <p:txBody>
          <a:bodyPr wrap="square" rtlCol="0">
            <a:spAutoFit/>
          </a:bodyPr>
          <a:lstStyle/>
          <a:p>
            <a:r>
              <a:rPr kumimoji="1" lang="ja-JP" altLang="en-US" b="1" dirty="0"/>
              <a:t>図①②③</a:t>
            </a:r>
            <a:endParaRPr kumimoji="1" lang="en-US" altLang="ja-JP" b="1" dirty="0"/>
          </a:p>
          <a:p>
            <a:r>
              <a:rPr kumimoji="1" lang="ja-JP" altLang="en-US" b="1" dirty="0"/>
              <a:t>各パターンの大気上層の模式図</a:t>
            </a:r>
            <a:endParaRPr kumimoji="1" lang="en-US" altLang="ja-JP" b="1" dirty="0">
              <a:solidFill>
                <a:schemeClr val="accent6"/>
              </a:solidFill>
            </a:endParaRPr>
          </a:p>
          <a:p>
            <a:r>
              <a:rPr kumimoji="1" lang="ja-JP" altLang="en-US" b="1" dirty="0">
                <a:solidFill>
                  <a:schemeClr val="accent6"/>
                </a:solidFill>
              </a:rPr>
              <a:t>緑線：偏西風蛇行</a:t>
            </a:r>
            <a:endParaRPr kumimoji="1" lang="en-US" altLang="ja-JP" b="1" dirty="0">
              <a:solidFill>
                <a:schemeClr val="accent6"/>
              </a:solidFill>
            </a:endParaRPr>
          </a:p>
          <a:p>
            <a:r>
              <a:rPr kumimoji="1" lang="en-US" altLang="ja-JP" b="1" dirty="0">
                <a:solidFill>
                  <a:schemeClr val="accent5"/>
                </a:solidFill>
              </a:rPr>
              <a:t>2</a:t>
            </a:r>
            <a:r>
              <a:rPr kumimoji="1" lang="ja-JP" altLang="en-US" b="1" dirty="0">
                <a:solidFill>
                  <a:schemeClr val="accent5"/>
                </a:solidFill>
              </a:rPr>
              <a:t>重線：トラフ</a:t>
            </a:r>
            <a:endParaRPr kumimoji="1" lang="en-US" altLang="ja-JP" b="1" dirty="0">
              <a:solidFill>
                <a:schemeClr val="accent5"/>
              </a:solidFill>
            </a:endParaRPr>
          </a:p>
          <a:p>
            <a:r>
              <a:rPr kumimoji="1" lang="ja-JP" altLang="en-US" b="1" dirty="0">
                <a:solidFill>
                  <a:srgbClr val="FF0000"/>
                </a:solidFill>
              </a:rPr>
              <a:t>赤線：リッジ</a:t>
            </a:r>
          </a:p>
        </p:txBody>
      </p:sp>
      <p:sp>
        <p:nvSpPr>
          <p:cNvPr id="18" name="テキスト ボックス 17">
            <a:extLst>
              <a:ext uri="{FF2B5EF4-FFF2-40B4-BE49-F238E27FC236}">
                <a16:creationId xmlns:a16="http://schemas.microsoft.com/office/drawing/2014/main" id="{2BE729D2-FC14-EB6D-F918-1058954F86A0}"/>
              </a:ext>
            </a:extLst>
          </p:cNvPr>
          <p:cNvSpPr txBox="1"/>
          <p:nvPr/>
        </p:nvSpPr>
        <p:spPr>
          <a:xfrm>
            <a:off x="3294886" y="4042526"/>
            <a:ext cx="3212483" cy="923330"/>
          </a:xfrm>
          <a:prstGeom prst="rect">
            <a:avLst/>
          </a:prstGeom>
          <a:noFill/>
        </p:spPr>
        <p:txBody>
          <a:bodyPr wrap="square" rtlCol="0">
            <a:spAutoFit/>
          </a:bodyPr>
          <a:lstStyle/>
          <a:p>
            <a:r>
              <a:rPr kumimoji="1" lang="ja-JP" altLang="en-US" dirty="0"/>
              <a:t>単純に「梅雨前線が強化され，広域長期間豪雨に発展した」では不十分ではないか？</a:t>
            </a:r>
          </a:p>
        </p:txBody>
      </p:sp>
      <p:sp>
        <p:nvSpPr>
          <p:cNvPr id="21" name="テキスト ボックス 20">
            <a:extLst>
              <a:ext uri="{FF2B5EF4-FFF2-40B4-BE49-F238E27FC236}">
                <a16:creationId xmlns:a16="http://schemas.microsoft.com/office/drawing/2014/main" id="{3045FEED-93DA-8B4C-2798-FEC2F0D0B17D}"/>
              </a:ext>
            </a:extLst>
          </p:cNvPr>
          <p:cNvSpPr txBox="1"/>
          <p:nvPr/>
        </p:nvSpPr>
        <p:spPr>
          <a:xfrm>
            <a:off x="3302383" y="1294576"/>
            <a:ext cx="2526264" cy="1015663"/>
          </a:xfrm>
          <a:prstGeom prst="rect">
            <a:avLst/>
          </a:prstGeom>
          <a:solidFill>
            <a:schemeClr val="accent6">
              <a:lumMod val="20000"/>
              <a:lumOff val="80000"/>
            </a:schemeClr>
          </a:solidFill>
        </p:spPr>
        <p:txBody>
          <a:bodyPr wrap="square" rtlCol="0">
            <a:spAutoFit/>
          </a:bodyPr>
          <a:lstStyle/>
          <a:p>
            <a:r>
              <a:rPr kumimoji="1" lang="ja-JP" altLang="en-US" sz="2000" dirty="0"/>
              <a:t>②寒帯前線ジェット</a:t>
            </a:r>
            <a:endParaRPr kumimoji="1" lang="en-US" altLang="ja-JP" sz="2000" dirty="0"/>
          </a:p>
          <a:p>
            <a:r>
              <a:rPr kumimoji="1" lang="ja-JP" altLang="en-US" sz="2000" dirty="0"/>
              <a:t>　気流の蛇行</a:t>
            </a:r>
            <a:endParaRPr kumimoji="1" lang="en-US" altLang="ja-JP" sz="2000" dirty="0"/>
          </a:p>
          <a:p>
            <a:r>
              <a:rPr kumimoji="1" lang="ja-JP" altLang="en-US" sz="2000" dirty="0"/>
              <a:t>＝東谷型</a:t>
            </a:r>
          </a:p>
        </p:txBody>
      </p:sp>
      <p:sp>
        <p:nvSpPr>
          <p:cNvPr id="20" name="テキスト ボックス 19">
            <a:extLst>
              <a:ext uri="{FF2B5EF4-FFF2-40B4-BE49-F238E27FC236}">
                <a16:creationId xmlns:a16="http://schemas.microsoft.com/office/drawing/2014/main" id="{120129B0-9731-BC6A-F914-B792402EC5D6}"/>
              </a:ext>
            </a:extLst>
          </p:cNvPr>
          <p:cNvSpPr txBox="1"/>
          <p:nvPr/>
        </p:nvSpPr>
        <p:spPr>
          <a:xfrm>
            <a:off x="-16925" y="3989340"/>
            <a:ext cx="1940677" cy="707886"/>
          </a:xfrm>
          <a:prstGeom prst="rect">
            <a:avLst/>
          </a:prstGeom>
          <a:solidFill>
            <a:schemeClr val="accent6">
              <a:lumMod val="20000"/>
              <a:lumOff val="80000"/>
            </a:schemeClr>
          </a:solidFill>
        </p:spPr>
        <p:txBody>
          <a:bodyPr wrap="square" rtlCol="0">
            <a:spAutoFit/>
          </a:bodyPr>
          <a:lstStyle/>
          <a:p>
            <a:r>
              <a:rPr kumimoji="1" lang="ja-JP" altLang="en-US" sz="2000" dirty="0"/>
              <a:t>③双方の蛇行</a:t>
            </a:r>
            <a:endParaRPr kumimoji="1" lang="en-US" altLang="ja-JP" sz="2000" dirty="0"/>
          </a:p>
          <a:p>
            <a:r>
              <a:rPr kumimoji="1" lang="ja-JP" altLang="en-US" sz="2000" dirty="0"/>
              <a:t>＝両谷型</a:t>
            </a:r>
          </a:p>
        </p:txBody>
      </p:sp>
      <p:cxnSp>
        <p:nvCxnSpPr>
          <p:cNvPr id="6" name="コネクタ: カギ線 5">
            <a:extLst>
              <a:ext uri="{FF2B5EF4-FFF2-40B4-BE49-F238E27FC236}">
                <a16:creationId xmlns:a16="http://schemas.microsoft.com/office/drawing/2014/main" id="{66C360AF-C534-13A1-ABB1-6801FE8BD041}"/>
              </a:ext>
            </a:extLst>
          </p:cNvPr>
          <p:cNvCxnSpPr>
            <a:cxnSpLocks/>
          </p:cNvCxnSpPr>
          <p:nvPr/>
        </p:nvCxnSpPr>
        <p:spPr>
          <a:xfrm rot="5400000" flipH="1" flipV="1">
            <a:off x="5942847" y="1943250"/>
            <a:ext cx="398997" cy="214843"/>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コネクタ: カギ線 2">
            <a:extLst>
              <a:ext uri="{FF2B5EF4-FFF2-40B4-BE49-F238E27FC236}">
                <a16:creationId xmlns:a16="http://schemas.microsoft.com/office/drawing/2014/main" id="{BEAED421-77EE-5E45-C3FC-1E114B06D9E0}"/>
              </a:ext>
            </a:extLst>
          </p:cNvPr>
          <p:cNvCxnSpPr>
            <a:cxnSpLocks/>
          </p:cNvCxnSpPr>
          <p:nvPr/>
        </p:nvCxnSpPr>
        <p:spPr>
          <a:xfrm rot="5400000" flipH="1" flipV="1">
            <a:off x="6013124" y="2026480"/>
            <a:ext cx="398997" cy="214843"/>
          </a:xfrm>
          <a:prstGeom prst="bentConnector3">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637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0B3D584-CB4B-6341-8F8F-B1E2DF4C2AD7}"/>
              </a:ext>
            </a:extLst>
          </p:cNvPr>
          <p:cNvSpPr txBox="1"/>
          <p:nvPr/>
        </p:nvSpPr>
        <p:spPr>
          <a:xfrm>
            <a:off x="28575" y="446306"/>
            <a:ext cx="9143999" cy="6463308"/>
          </a:xfrm>
          <a:prstGeom prst="rect">
            <a:avLst/>
          </a:prstGeom>
          <a:noFill/>
        </p:spPr>
        <p:txBody>
          <a:bodyPr wrap="square" rtlCol="0">
            <a:spAutoFit/>
          </a:bodyPr>
          <a:lstStyle/>
          <a:p>
            <a:r>
              <a:rPr kumimoji="1" lang="en-US" altLang="ja-JP" sz="2400" dirty="0"/>
              <a:t>【</a:t>
            </a:r>
            <a:r>
              <a:rPr kumimoji="1" lang="ja-JP" altLang="en-US" sz="2400" dirty="0"/>
              <a:t>使用データ</a:t>
            </a:r>
            <a:r>
              <a:rPr kumimoji="1" lang="en-US" altLang="ja-JP" sz="2400" dirty="0"/>
              <a:t>】</a:t>
            </a:r>
          </a:p>
          <a:p>
            <a:endParaRPr kumimoji="1" lang="en-US" altLang="ja-JP" sz="500" dirty="0"/>
          </a:p>
          <a:p>
            <a:pPr algn="l"/>
            <a:r>
              <a:rPr kumimoji="1" lang="ja-JP" altLang="en-US" sz="2400" dirty="0"/>
              <a:t>・</a:t>
            </a:r>
            <a:r>
              <a:rPr lang="ja-JP" altLang="en-US" sz="2400" i="0" u="none" strike="noStrike" baseline="0" dirty="0">
                <a:latin typeface="CIDFont+F1"/>
              </a:rPr>
              <a:t>気象庁</a:t>
            </a:r>
            <a:r>
              <a:rPr lang="en-US" altLang="ja-JP" sz="2400" i="0" u="none" strike="noStrike" baseline="0" dirty="0">
                <a:latin typeface="CIDFont+F1"/>
              </a:rPr>
              <a:t>55 </a:t>
            </a:r>
            <a:r>
              <a:rPr lang="ja-JP" altLang="en-US" sz="2400" i="0" u="none" strike="noStrike" baseline="0" dirty="0">
                <a:latin typeface="CIDFont+F1"/>
              </a:rPr>
              <a:t>年⾧期再解析データ（</a:t>
            </a:r>
            <a:r>
              <a:rPr lang="en-US" altLang="ja-JP" sz="2400" i="0" u="none" strike="noStrike" baseline="0" dirty="0">
                <a:latin typeface="CIDFont+F1"/>
              </a:rPr>
              <a:t>Daily</a:t>
            </a:r>
            <a:r>
              <a:rPr lang="ja-JP" altLang="en-US" sz="2400" i="0" u="none" strike="noStrike" baseline="0" dirty="0">
                <a:latin typeface="CIDFont+F1"/>
              </a:rPr>
              <a:t>）</a:t>
            </a:r>
            <a:endParaRPr lang="en-US" altLang="ja-JP" sz="2400" i="0" u="none" strike="noStrike" baseline="0" dirty="0">
              <a:latin typeface="CIDFont+F1"/>
            </a:endParaRPr>
          </a:p>
          <a:p>
            <a:pPr algn="l"/>
            <a:endParaRPr lang="en-US" altLang="ja-JP" sz="500" i="0" u="none" strike="noStrike" baseline="0" dirty="0">
              <a:latin typeface="CIDFont+F1"/>
            </a:endParaRPr>
          </a:p>
          <a:p>
            <a:pPr algn="l"/>
            <a:r>
              <a:rPr kumimoji="1" lang="ja-JP" altLang="en-US" sz="2400" dirty="0"/>
              <a:t>　</a:t>
            </a:r>
            <a:r>
              <a:rPr kumimoji="1" lang="en-US" altLang="ja-JP" sz="2400" dirty="0"/>
              <a:t>500hPa</a:t>
            </a:r>
            <a:r>
              <a:rPr kumimoji="1" lang="ja-JP" altLang="en-US" sz="2400" dirty="0"/>
              <a:t>面ジオポテンシャル高度（ｍ），比湿（</a:t>
            </a:r>
            <a:r>
              <a:rPr kumimoji="1" lang="en-US" altLang="ja-JP" sz="2400" dirty="0"/>
              <a:t>kg/kg</a:t>
            </a:r>
            <a:r>
              <a:rPr kumimoji="1" lang="ja-JP" altLang="en-US" sz="2400" dirty="0"/>
              <a:t>）</a:t>
            </a:r>
            <a:endParaRPr kumimoji="1" lang="en-US" altLang="ja-JP" sz="2400" dirty="0"/>
          </a:p>
          <a:p>
            <a:pPr algn="l"/>
            <a:r>
              <a:rPr kumimoji="1" lang="ja-JP" altLang="en-US" sz="2400" dirty="0"/>
              <a:t>　</a:t>
            </a:r>
            <a:r>
              <a:rPr kumimoji="1" lang="en-US" altLang="ja-JP" sz="2400" dirty="0"/>
              <a:t>850hPa</a:t>
            </a:r>
            <a:r>
              <a:rPr kumimoji="1" lang="ja-JP" altLang="en-US" sz="2400" dirty="0"/>
              <a:t>東西・南北風（</a:t>
            </a:r>
            <a:r>
              <a:rPr kumimoji="1" lang="en-US" altLang="ja-JP" sz="2400" dirty="0"/>
              <a:t>m/s</a:t>
            </a:r>
            <a:r>
              <a:rPr kumimoji="1" lang="ja-JP" altLang="en-US" sz="2400" dirty="0"/>
              <a:t>），</a:t>
            </a:r>
            <a:r>
              <a:rPr kumimoji="1" lang="en-US" altLang="ja-JP" sz="2400" dirty="0"/>
              <a:t>850hPa</a:t>
            </a:r>
            <a:r>
              <a:rPr kumimoji="1" lang="ja-JP" altLang="en-US" sz="2400" dirty="0"/>
              <a:t>気温（</a:t>
            </a:r>
            <a:r>
              <a:rPr kumimoji="1" lang="en-US" altLang="ja-JP" sz="2400" dirty="0"/>
              <a:t>K</a:t>
            </a:r>
            <a:r>
              <a:rPr kumimoji="1" lang="ja-JP" altLang="en-US" sz="2400" dirty="0"/>
              <a:t>）</a:t>
            </a:r>
            <a:endParaRPr kumimoji="1" lang="en-US" altLang="ja-JP" sz="2400" dirty="0"/>
          </a:p>
          <a:p>
            <a:pPr algn="l"/>
            <a:r>
              <a:rPr kumimoji="1" lang="ja-JP" altLang="en-US" sz="2400" dirty="0"/>
              <a:t>　</a:t>
            </a:r>
            <a:r>
              <a:rPr kumimoji="1" lang="en-US" altLang="ja-JP" sz="2400" dirty="0"/>
              <a:t>700hPa</a:t>
            </a:r>
            <a:r>
              <a:rPr kumimoji="1" lang="ja-JP" altLang="en-US" sz="2400" dirty="0"/>
              <a:t>鉛直速度（</a:t>
            </a:r>
            <a:r>
              <a:rPr kumimoji="1" lang="en-US" altLang="ja-JP" sz="2400" dirty="0"/>
              <a:t>Pa/s</a:t>
            </a:r>
            <a:r>
              <a:rPr kumimoji="1" lang="ja-JP" altLang="en-US" sz="2400" dirty="0"/>
              <a:t>），鉛直積算水蒸気フラックス</a:t>
            </a:r>
            <a:r>
              <a:rPr kumimoji="1" lang="en-US" altLang="ja-JP" sz="2400" dirty="0"/>
              <a:t>(kg/m/s)</a:t>
            </a:r>
            <a:r>
              <a:rPr kumimoji="1" lang="ja-JP" altLang="en-US" sz="2400" dirty="0"/>
              <a:t>　　</a:t>
            </a:r>
            <a:endParaRPr kumimoji="1" lang="en-US" altLang="ja-JP" sz="2400" dirty="0"/>
          </a:p>
          <a:p>
            <a:endParaRPr kumimoji="1" lang="en-US" altLang="ja-JP" sz="1050" dirty="0"/>
          </a:p>
          <a:p>
            <a:endParaRPr kumimoji="1" lang="en-US" altLang="ja-JP" sz="1050" dirty="0"/>
          </a:p>
          <a:p>
            <a:r>
              <a:rPr kumimoji="1" lang="en-US" altLang="ja-JP" sz="2400" dirty="0"/>
              <a:t>【</a:t>
            </a:r>
            <a:r>
              <a:rPr kumimoji="1" lang="ja-JP" altLang="en-US" sz="2400" dirty="0"/>
              <a:t>期間</a:t>
            </a:r>
            <a:r>
              <a:rPr kumimoji="1" lang="en-US" altLang="ja-JP" sz="2400" dirty="0"/>
              <a:t>】</a:t>
            </a:r>
          </a:p>
          <a:p>
            <a:r>
              <a:rPr kumimoji="1" lang="ja-JP" altLang="en-US" sz="2800" dirty="0"/>
              <a:t>・</a:t>
            </a:r>
            <a:r>
              <a:rPr kumimoji="1" lang="en-US" altLang="ja-JP" sz="2800" dirty="0"/>
              <a:t>1982</a:t>
            </a:r>
            <a:r>
              <a:rPr kumimoji="1" lang="ja-JP" altLang="en-US" sz="2800" dirty="0"/>
              <a:t>～</a:t>
            </a:r>
            <a:r>
              <a:rPr kumimoji="1" lang="en-US" altLang="ja-JP" sz="2800" dirty="0"/>
              <a:t>2021</a:t>
            </a:r>
            <a:r>
              <a:rPr kumimoji="1" lang="ja-JP" altLang="en-US" sz="2400" dirty="0"/>
              <a:t>年（</a:t>
            </a:r>
            <a:r>
              <a:rPr kumimoji="1" lang="en-US" altLang="ja-JP" sz="2400" dirty="0"/>
              <a:t>40</a:t>
            </a:r>
            <a:r>
              <a:rPr kumimoji="1" lang="ja-JP" altLang="en-US" sz="2400" dirty="0"/>
              <a:t>年間）の</a:t>
            </a:r>
            <a:r>
              <a:rPr kumimoji="1" lang="ja-JP" altLang="en-US" sz="2800" dirty="0"/>
              <a:t>６～８</a:t>
            </a:r>
            <a:r>
              <a:rPr kumimoji="1" lang="ja-JP" altLang="en-US" sz="2400" dirty="0"/>
              <a:t>月</a:t>
            </a:r>
            <a:endParaRPr kumimoji="1" lang="en-US" altLang="ja-JP" sz="2400" dirty="0"/>
          </a:p>
          <a:p>
            <a:endParaRPr kumimoji="1" lang="en-US" altLang="ja-JP" sz="1200" dirty="0"/>
          </a:p>
          <a:p>
            <a:endParaRPr kumimoji="1" lang="en-US" altLang="ja-JP" sz="1200" dirty="0"/>
          </a:p>
          <a:p>
            <a:r>
              <a:rPr kumimoji="1" lang="en-US" altLang="ja-JP" sz="2400" dirty="0"/>
              <a:t>【</a:t>
            </a:r>
            <a:r>
              <a:rPr kumimoji="1" lang="ja-JP" altLang="en-US" sz="2400" dirty="0"/>
              <a:t>解析方法</a:t>
            </a:r>
            <a:r>
              <a:rPr kumimoji="1" lang="en-US" altLang="ja-JP" sz="2400" dirty="0"/>
              <a:t>】</a:t>
            </a:r>
          </a:p>
          <a:p>
            <a:endParaRPr kumimoji="1" lang="en-US" altLang="ja-JP" sz="500" dirty="0"/>
          </a:p>
          <a:p>
            <a:r>
              <a:rPr kumimoji="1" lang="ja-JP" altLang="en-US" sz="2000" dirty="0"/>
              <a:t>・</a:t>
            </a:r>
            <a:r>
              <a:rPr kumimoji="1" lang="ja-JP" altLang="en-US" sz="2400" dirty="0"/>
              <a:t>各梅雨前線事例の</a:t>
            </a:r>
            <a:r>
              <a:rPr kumimoji="1" lang="en-US" altLang="ja-JP" sz="2400" dirty="0"/>
              <a:t>200,300,500hPa</a:t>
            </a:r>
            <a:r>
              <a:rPr kumimoji="1" lang="ja-JP" altLang="en-US" sz="2400" dirty="0"/>
              <a:t>ジオポテンシャル高度の事例</a:t>
            </a:r>
            <a:endParaRPr kumimoji="1" lang="en-US" altLang="ja-JP" sz="2400" dirty="0"/>
          </a:p>
          <a:p>
            <a:r>
              <a:rPr kumimoji="1" lang="ja-JP" altLang="en-US" sz="2400" dirty="0"/>
              <a:t>　平均図を作成．</a:t>
            </a:r>
            <a:endParaRPr kumimoji="1" lang="en-US" altLang="ja-JP" sz="2400" dirty="0"/>
          </a:p>
          <a:p>
            <a:r>
              <a:rPr kumimoji="1" lang="ja-JP" altLang="en-US" sz="2400" dirty="0"/>
              <a:t>・各事例平均値と気候値</a:t>
            </a:r>
            <a:r>
              <a:rPr kumimoji="1" lang="en-US" altLang="ja-JP" sz="2400" dirty="0"/>
              <a:t>(6,7,8</a:t>
            </a:r>
            <a:r>
              <a:rPr kumimoji="1" lang="ja-JP" altLang="en-US" sz="2400" dirty="0"/>
              <a:t>月</a:t>
            </a:r>
            <a:r>
              <a:rPr kumimoji="1" lang="en-US" altLang="ja-JP" sz="2400" dirty="0"/>
              <a:t>40</a:t>
            </a:r>
            <a:r>
              <a:rPr kumimoji="1" lang="ja-JP" altLang="en-US" sz="2400" dirty="0"/>
              <a:t>年平均</a:t>
            </a:r>
            <a:r>
              <a:rPr kumimoji="1" lang="en-US" altLang="ja-JP" sz="2400" dirty="0"/>
              <a:t>)</a:t>
            </a:r>
            <a:r>
              <a:rPr kumimoji="1" lang="ja-JP" altLang="en-US" sz="2400" dirty="0"/>
              <a:t>からの偏差で蛇行と</a:t>
            </a:r>
            <a:endParaRPr kumimoji="1" lang="en-US" altLang="ja-JP" sz="2400" dirty="0"/>
          </a:p>
          <a:p>
            <a:r>
              <a:rPr kumimoji="1" lang="ja-JP" altLang="en-US" sz="2400" dirty="0"/>
              <a:t>　トラフ・リッジの分布を判断し，蛇行のパターンで分類．</a:t>
            </a:r>
            <a:endParaRPr kumimoji="1" lang="en-US" altLang="ja-JP" sz="2400" dirty="0"/>
          </a:p>
          <a:p>
            <a:r>
              <a:rPr kumimoji="1" lang="ja-JP" altLang="en-US" sz="2400" dirty="0"/>
              <a:t>　各パターンで合成図解析</a:t>
            </a:r>
            <a:endParaRPr kumimoji="1" lang="en-US" altLang="ja-JP" sz="1400" dirty="0"/>
          </a:p>
          <a:p>
            <a:endParaRPr kumimoji="1" lang="en-US" altLang="ja-JP" sz="1400" dirty="0"/>
          </a:p>
          <a:p>
            <a:r>
              <a:rPr kumimoji="1" lang="ja-JP" altLang="en-US" sz="2400" dirty="0"/>
              <a:t>①西谷型：</a:t>
            </a:r>
            <a:r>
              <a:rPr kumimoji="1" lang="en-US" altLang="ja-JP" sz="2400" dirty="0"/>
              <a:t>27</a:t>
            </a:r>
            <a:r>
              <a:rPr kumimoji="1" lang="ja-JP" altLang="en-US" sz="2400" dirty="0"/>
              <a:t>事例，②東谷型：</a:t>
            </a:r>
            <a:r>
              <a:rPr kumimoji="1" lang="en-US" altLang="ja-JP" sz="2400" dirty="0"/>
              <a:t>14</a:t>
            </a:r>
            <a:r>
              <a:rPr kumimoji="1" lang="ja-JP" altLang="en-US" sz="2400" dirty="0"/>
              <a:t>事例，③両谷型：</a:t>
            </a:r>
            <a:r>
              <a:rPr kumimoji="1" lang="en-US" altLang="ja-JP" sz="2400" dirty="0"/>
              <a:t>12</a:t>
            </a:r>
            <a:r>
              <a:rPr kumimoji="1" lang="ja-JP" altLang="en-US" sz="2400" dirty="0"/>
              <a:t>事例</a:t>
            </a:r>
            <a:endParaRPr kumimoji="1" lang="en-US" altLang="ja-JP" sz="2400" dirty="0"/>
          </a:p>
        </p:txBody>
      </p:sp>
      <p:sp>
        <p:nvSpPr>
          <p:cNvPr id="12" name="四角形: 角を丸くする 11" hidden="1">
            <a:extLst>
              <a:ext uri="{FF2B5EF4-FFF2-40B4-BE49-F238E27FC236}">
                <a16:creationId xmlns:a16="http://schemas.microsoft.com/office/drawing/2014/main" id="{21B64A69-F4AB-44C1-9A78-428520D17F85}"/>
              </a:ext>
            </a:extLst>
          </p:cNvPr>
          <p:cNvSpPr/>
          <p:nvPr/>
        </p:nvSpPr>
        <p:spPr>
          <a:xfrm>
            <a:off x="2095208" y="5465125"/>
            <a:ext cx="4649327" cy="504051"/>
          </a:xfrm>
          <a:prstGeom prst="roundRect">
            <a:avLst>
              <a:gd name="adj" fmla="val 9690"/>
            </a:avLst>
          </a:prstGeom>
          <a:solidFill>
            <a:schemeClr val="accent1">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hidden="1">
            <a:extLst>
              <a:ext uri="{FF2B5EF4-FFF2-40B4-BE49-F238E27FC236}">
                <a16:creationId xmlns:a16="http://schemas.microsoft.com/office/drawing/2014/main" id="{DAC1563B-A873-4DF9-8F92-D158420A4B02}"/>
              </a:ext>
            </a:extLst>
          </p:cNvPr>
          <p:cNvSpPr/>
          <p:nvPr/>
        </p:nvSpPr>
        <p:spPr>
          <a:xfrm>
            <a:off x="3375920" y="942686"/>
            <a:ext cx="3187700" cy="504051"/>
          </a:xfrm>
          <a:prstGeom prst="roundRect">
            <a:avLst>
              <a:gd name="adj" fmla="val 9690"/>
            </a:avLst>
          </a:prstGeom>
          <a:solidFill>
            <a:schemeClr val="accent1">
              <a:lumMod val="40000"/>
              <a:lumOff val="6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0" y="13216"/>
            <a:ext cx="5365893" cy="461665"/>
          </a:xfrm>
          <a:prstGeom prst="rect">
            <a:avLst/>
          </a:prstGeom>
          <a:noFill/>
        </p:spPr>
        <p:txBody>
          <a:bodyPr wrap="square" rtlCol="0">
            <a:spAutoFit/>
          </a:bodyPr>
          <a:lstStyle/>
          <a:p>
            <a:r>
              <a:rPr kumimoji="1" lang="ja-JP" altLang="en-US" sz="2400">
                <a:solidFill>
                  <a:schemeClr val="bg1"/>
                </a:solidFill>
                <a:latin typeface="メイリオ" panose="020B0604030504040204" pitchFamily="50" charset="-128"/>
                <a:ea typeface="メイリオ" panose="020B0604030504040204" pitchFamily="50" charset="-128"/>
              </a:rPr>
              <a:t>使用データ・解析方法</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6</a:t>
            </a:fld>
            <a:r>
              <a:rPr lang="en-US" altLang="ja-JP" dirty="0"/>
              <a:t> /14</a:t>
            </a:r>
            <a:endParaRPr lang="ja-JP" altLang="en-US" dirty="0"/>
          </a:p>
        </p:txBody>
      </p:sp>
    </p:spTree>
    <p:extLst>
      <p:ext uri="{BB962C8B-B14F-4D97-AF65-F5344CB8AC3E}">
        <p14:creationId xmlns:p14="http://schemas.microsoft.com/office/powerpoint/2010/main" val="42960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FCCC6011-641C-96AC-B497-34C7D12B173F}"/>
              </a:ext>
            </a:extLst>
          </p:cNvPr>
          <p:cNvPicPr>
            <a:picLocks noChangeAspect="1"/>
          </p:cNvPicPr>
          <p:nvPr/>
        </p:nvPicPr>
        <p:blipFill>
          <a:blip r:embed="rId3">
            <a:extLst>
              <a:ext uri="{28A0092B-C50C-407E-A947-70E740481C1C}">
                <a14:useLocalDpi xmlns:a14="http://schemas.microsoft.com/office/drawing/2010/main" val="0"/>
              </a:ext>
            </a:extLst>
          </a:blip>
          <a:srcRect l="1619" r="1619"/>
          <a:stretch/>
        </p:blipFill>
        <p:spPr>
          <a:xfrm>
            <a:off x="3644900" y="479782"/>
            <a:ext cx="3786521" cy="3272037"/>
          </a:xfrm>
          <a:prstGeom prst="rect">
            <a:avLst/>
          </a:prstGeom>
        </p:spPr>
      </p:pic>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D42D142-011D-4A9A-92C3-8F270EF40A5A}"/>
              </a:ext>
            </a:extLst>
          </p:cNvPr>
          <p:cNvSpPr txBox="1"/>
          <p:nvPr/>
        </p:nvSpPr>
        <p:spPr>
          <a:xfrm>
            <a:off x="-3319" y="12703"/>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調査②　亜熱帯ジェット気流の蛇行：西谷型　</a:t>
            </a:r>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7</a:t>
            </a:fld>
            <a:r>
              <a:rPr lang="en-US" altLang="ja-JP" dirty="0"/>
              <a:t> /14</a:t>
            </a:r>
            <a:endParaRPr lang="ja-JP" altLang="en-US" dirty="0"/>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pic>
        <p:nvPicPr>
          <p:cNvPr id="8" name="図 7">
            <a:extLst>
              <a:ext uri="{FF2B5EF4-FFF2-40B4-BE49-F238E27FC236}">
                <a16:creationId xmlns:a16="http://schemas.microsoft.com/office/drawing/2014/main" id="{43317889-A4F4-C7F1-C2E3-1B7BBD92F1E7}"/>
              </a:ext>
            </a:extLst>
          </p:cNvPr>
          <p:cNvPicPr>
            <a:picLocks noChangeAspect="1"/>
          </p:cNvPicPr>
          <p:nvPr/>
        </p:nvPicPr>
        <p:blipFill rotWithShape="1">
          <a:blip r:embed="rId4">
            <a:extLst>
              <a:ext uri="{28A0092B-C50C-407E-A947-70E740481C1C}">
                <a14:useLocalDpi xmlns:a14="http://schemas.microsoft.com/office/drawing/2010/main" val="0"/>
              </a:ext>
            </a:extLst>
          </a:blip>
          <a:srcRect l="822" r="822"/>
          <a:stretch/>
        </p:blipFill>
        <p:spPr>
          <a:xfrm>
            <a:off x="27994" y="461322"/>
            <a:ext cx="3399307" cy="2529614"/>
          </a:xfrm>
          <a:prstGeom prst="rect">
            <a:avLst/>
          </a:prstGeom>
        </p:spPr>
      </p:pic>
      <p:sp>
        <p:nvSpPr>
          <p:cNvPr id="9" name="テキスト ボックス 8">
            <a:extLst>
              <a:ext uri="{FF2B5EF4-FFF2-40B4-BE49-F238E27FC236}">
                <a16:creationId xmlns:a16="http://schemas.microsoft.com/office/drawing/2014/main" id="{F03F0326-9416-1696-E1C2-D2D71FBB88EB}"/>
              </a:ext>
            </a:extLst>
          </p:cNvPr>
          <p:cNvSpPr txBox="1"/>
          <p:nvPr/>
        </p:nvSpPr>
        <p:spPr>
          <a:xfrm>
            <a:off x="-9820" y="3054563"/>
            <a:ext cx="3347154" cy="738664"/>
          </a:xfrm>
          <a:prstGeom prst="rect">
            <a:avLst/>
          </a:prstGeom>
          <a:noFill/>
        </p:spPr>
        <p:txBody>
          <a:bodyPr wrap="square" rtlCol="0">
            <a:spAutoFit/>
          </a:bodyPr>
          <a:lstStyle/>
          <a:p>
            <a:r>
              <a:rPr kumimoji="1" lang="ja-JP" altLang="en-US" sz="1400" dirty="0"/>
              <a:t>上図：</a:t>
            </a:r>
            <a:r>
              <a:rPr kumimoji="1" lang="en-US" altLang="ja-JP" sz="1400" dirty="0"/>
              <a:t>500hPa</a:t>
            </a:r>
            <a:r>
              <a:rPr kumimoji="1" lang="ja-JP" altLang="en-US" sz="1400" dirty="0"/>
              <a:t>ジオポテンシャル高度</a:t>
            </a:r>
            <a:endParaRPr kumimoji="1" lang="en-US" altLang="ja-JP" sz="1400" dirty="0"/>
          </a:p>
          <a:p>
            <a:r>
              <a:rPr kumimoji="1" lang="ja-JP" altLang="en-US" sz="1400" dirty="0"/>
              <a:t>線：事例平均</a:t>
            </a:r>
            <a:r>
              <a:rPr kumimoji="1" lang="en-US" altLang="ja-JP" sz="1400" dirty="0"/>
              <a:t>(m)</a:t>
            </a:r>
            <a:r>
              <a:rPr kumimoji="1" lang="ja-JP" altLang="en-US" sz="1400" dirty="0"/>
              <a:t>，陰影：偏差</a:t>
            </a:r>
            <a:r>
              <a:rPr kumimoji="1" lang="en-US" altLang="ja-JP" sz="1400" dirty="0"/>
              <a:t>(m)</a:t>
            </a:r>
          </a:p>
          <a:p>
            <a:r>
              <a:rPr kumimoji="1" lang="ja-JP" altLang="en-US" sz="1400" dirty="0"/>
              <a:t>点：信頼係数</a:t>
            </a:r>
            <a:r>
              <a:rPr kumimoji="1" lang="en-US" altLang="ja-JP" sz="1400" dirty="0"/>
              <a:t>90</a:t>
            </a:r>
            <a:r>
              <a:rPr kumimoji="1" lang="ja-JP" altLang="en-US" sz="1400" dirty="0"/>
              <a:t>％以上</a:t>
            </a:r>
            <a:endParaRPr kumimoji="1" lang="en-US" altLang="ja-JP" sz="1400" dirty="0"/>
          </a:p>
        </p:txBody>
      </p:sp>
      <p:sp>
        <p:nvSpPr>
          <p:cNvPr id="29" name="テキスト ボックス 28">
            <a:extLst>
              <a:ext uri="{FF2B5EF4-FFF2-40B4-BE49-F238E27FC236}">
                <a16:creationId xmlns:a16="http://schemas.microsoft.com/office/drawing/2014/main" id="{C443BB86-E34A-D42A-A3BE-000D689A3E07}"/>
              </a:ext>
            </a:extLst>
          </p:cNvPr>
          <p:cNvSpPr txBox="1"/>
          <p:nvPr/>
        </p:nvSpPr>
        <p:spPr>
          <a:xfrm>
            <a:off x="-52499" y="6039330"/>
            <a:ext cx="3004204" cy="830997"/>
          </a:xfrm>
          <a:prstGeom prst="rect">
            <a:avLst/>
          </a:prstGeom>
          <a:noFill/>
        </p:spPr>
        <p:txBody>
          <a:bodyPr wrap="square" rtlCol="0">
            <a:spAutoFit/>
          </a:bodyPr>
          <a:lstStyle/>
          <a:p>
            <a:r>
              <a:rPr kumimoji="1" lang="ja-JP" altLang="en-US" sz="1200" dirty="0"/>
              <a:t>上図：</a:t>
            </a:r>
            <a:endParaRPr kumimoji="1" lang="en-US" altLang="ja-JP" sz="1200" dirty="0"/>
          </a:p>
          <a:p>
            <a:r>
              <a:rPr kumimoji="1" lang="en-US" altLang="ja-JP" sz="1200" dirty="0"/>
              <a:t>850hPa</a:t>
            </a:r>
            <a:r>
              <a:rPr kumimoji="1" lang="ja-JP" altLang="en-US" sz="1200" dirty="0"/>
              <a:t>の相当温位の南北勾配（南ー北）</a:t>
            </a:r>
            <a:endParaRPr kumimoji="1" lang="en-US" altLang="ja-JP" sz="1200" dirty="0"/>
          </a:p>
          <a:p>
            <a:r>
              <a:rPr kumimoji="1" lang="ja-JP" altLang="en-US" sz="1200" dirty="0"/>
              <a:t>陰影：偏差</a:t>
            </a:r>
            <a:r>
              <a:rPr kumimoji="1" lang="en-US" altLang="ja-JP" sz="1200" dirty="0"/>
              <a:t>(K)</a:t>
            </a:r>
            <a:r>
              <a:rPr kumimoji="1" lang="ja-JP" altLang="en-US" sz="1200" dirty="0"/>
              <a:t>，線：事例平均</a:t>
            </a:r>
            <a:r>
              <a:rPr kumimoji="1" lang="en-US" altLang="ja-JP" sz="1200" dirty="0"/>
              <a:t>(K)</a:t>
            </a:r>
          </a:p>
          <a:p>
            <a:r>
              <a:rPr kumimoji="1" lang="ja-JP" altLang="en-US" sz="1200" dirty="0"/>
              <a:t>点：信頼係数</a:t>
            </a:r>
            <a:r>
              <a:rPr kumimoji="1" lang="en-US" altLang="ja-JP" sz="1200" dirty="0"/>
              <a:t>90</a:t>
            </a:r>
            <a:r>
              <a:rPr kumimoji="1" lang="ja-JP" altLang="en-US" sz="1200" dirty="0"/>
              <a:t>％以上</a:t>
            </a:r>
            <a:endParaRPr kumimoji="1" lang="en-US" altLang="ja-JP" sz="1200" dirty="0"/>
          </a:p>
        </p:txBody>
      </p:sp>
      <p:sp>
        <p:nvSpPr>
          <p:cNvPr id="30" name="テキスト ボックス 29">
            <a:extLst>
              <a:ext uri="{FF2B5EF4-FFF2-40B4-BE49-F238E27FC236}">
                <a16:creationId xmlns:a16="http://schemas.microsoft.com/office/drawing/2014/main" id="{7054854F-0983-53C6-C9D8-D437F4A1AC68}"/>
              </a:ext>
            </a:extLst>
          </p:cNvPr>
          <p:cNvSpPr txBox="1"/>
          <p:nvPr/>
        </p:nvSpPr>
        <p:spPr>
          <a:xfrm>
            <a:off x="7371425" y="456178"/>
            <a:ext cx="1762416" cy="1015663"/>
          </a:xfrm>
          <a:prstGeom prst="rect">
            <a:avLst/>
          </a:prstGeom>
          <a:noFill/>
        </p:spPr>
        <p:txBody>
          <a:bodyPr wrap="square" rtlCol="0">
            <a:spAutoFit/>
          </a:bodyPr>
          <a:lstStyle/>
          <a:p>
            <a:r>
              <a:rPr kumimoji="1" lang="en-US" altLang="ja-JP" sz="1200" dirty="0"/>
              <a:t>850hPa</a:t>
            </a:r>
            <a:r>
              <a:rPr kumimoji="1" lang="ja-JP" altLang="en-US" sz="1200" dirty="0"/>
              <a:t>温度移流偏差</a:t>
            </a:r>
            <a:endParaRPr kumimoji="1" lang="en-US" altLang="ja-JP" sz="1200" dirty="0"/>
          </a:p>
          <a:p>
            <a:r>
              <a:rPr kumimoji="1" lang="ja-JP" altLang="en-US" sz="1200" dirty="0"/>
              <a:t>陰影：</a:t>
            </a:r>
            <a:r>
              <a:rPr kumimoji="1" lang="ja-JP" altLang="en-US" sz="1200" b="1" dirty="0">
                <a:solidFill>
                  <a:schemeClr val="accent2"/>
                </a:solidFill>
              </a:rPr>
              <a:t>暖気移流</a:t>
            </a:r>
            <a:r>
              <a:rPr kumimoji="1" lang="en-US" altLang="ja-JP" sz="1200" b="1" dirty="0">
                <a:solidFill>
                  <a:schemeClr val="accent2"/>
                </a:solidFill>
              </a:rPr>
              <a:t>(</a:t>
            </a:r>
            <a:r>
              <a:rPr kumimoji="1" lang="ja-JP" altLang="en-US" sz="1200" b="1" dirty="0">
                <a:solidFill>
                  <a:schemeClr val="accent2"/>
                </a:solidFill>
              </a:rPr>
              <a:t>正</a:t>
            </a:r>
            <a:r>
              <a:rPr kumimoji="1" lang="en-US" altLang="ja-JP" sz="1200" b="1" dirty="0">
                <a:solidFill>
                  <a:schemeClr val="accent2"/>
                </a:solidFill>
              </a:rPr>
              <a:t>)</a:t>
            </a:r>
            <a:r>
              <a:rPr kumimoji="1" lang="en-US" altLang="ja-JP" sz="1200" b="1" dirty="0"/>
              <a:t>,</a:t>
            </a:r>
          </a:p>
          <a:p>
            <a:r>
              <a:rPr kumimoji="1" lang="ja-JP" altLang="en-US" sz="1200" b="1" dirty="0">
                <a:solidFill>
                  <a:schemeClr val="accent5"/>
                </a:solidFill>
              </a:rPr>
              <a:t>　　　寒気移流</a:t>
            </a:r>
            <a:r>
              <a:rPr kumimoji="1" lang="en-US" altLang="ja-JP" sz="1200" b="1" dirty="0">
                <a:solidFill>
                  <a:schemeClr val="accent5"/>
                </a:solidFill>
              </a:rPr>
              <a:t>(</a:t>
            </a:r>
            <a:r>
              <a:rPr kumimoji="1" lang="ja-JP" altLang="en-US" sz="1200" b="1" dirty="0">
                <a:solidFill>
                  <a:schemeClr val="accent5"/>
                </a:solidFill>
              </a:rPr>
              <a:t>負</a:t>
            </a:r>
            <a:r>
              <a:rPr kumimoji="1" lang="en-US" altLang="ja-JP" sz="1200" b="1" dirty="0">
                <a:solidFill>
                  <a:schemeClr val="accent5"/>
                </a:solidFill>
              </a:rPr>
              <a:t>)</a:t>
            </a:r>
          </a:p>
          <a:p>
            <a:r>
              <a:rPr kumimoji="1" lang="en-US" altLang="ja-JP" sz="1200" dirty="0"/>
              <a:t> </a:t>
            </a:r>
            <a:r>
              <a:rPr kumimoji="1" lang="ja-JP" altLang="en-US" sz="1200" dirty="0"/>
              <a:t>　　　</a:t>
            </a:r>
            <a:r>
              <a:rPr kumimoji="1" lang="en-US" altLang="ja-JP" sz="1200" dirty="0"/>
              <a:t>(10</a:t>
            </a:r>
            <a:r>
              <a:rPr kumimoji="1" lang="en-US" altLang="ja-JP" sz="1200" baseline="40000" dirty="0"/>
              <a:t>-5</a:t>
            </a:r>
            <a:r>
              <a:rPr kumimoji="1" lang="en-US" altLang="ja-JP" sz="1200" dirty="0"/>
              <a:t>K/day)</a:t>
            </a:r>
            <a:endParaRPr kumimoji="1" lang="en-US" altLang="ja-JP" sz="1200" b="1" dirty="0">
              <a:solidFill>
                <a:schemeClr val="accent5"/>
              </a:solidFill>
            </a:endParaRPr>
          </a:p>
          <a:p>
            <a:r>
              <a:rPr kumimoji="1" lang="ja-JP" altLang="en-US" sz="1200" dirty="0"/>
              <a:t>点：信頼係数</a:t>
            </a:r>
            <a:r>
              <a:rPr kumimoji="1" lang="en-US" altLang="ja-JP" sz="1200" dirty="0"/>
              <a:t>90</a:t>
            </a:r>
            <a:r>
              <a:rPr kumimoji="1" lang="ja-JP" altLang="en-US" sz="1200" dirty="0"/>
              <a:t>％以上</a:t>
            </a:r>
            <a:endParaRPr kumimoji="1" lang="en-US" altLang="ja-JP" sz="1200" dirty="0"/>
          </a:p>
        </p:txBody>
      </p:sp>
      <p:pic>
        <p:nvPicPr>
          <p:cNvPr id="15" name="図 14" descr="マップ&#10;&#10;自動的に生成された説明">
            <a:extLst>
              <a:ext uri="{FF2B5EF4-FFF2-40B4-BE49-F238E27FC236}">
                <a16:creationId xmlns:a16="http://schemas.microsoft.com/office/drawing/2014/main" id="{BBE6238A-FB1F-0731-D4C6-DD5E9C7ACD16}"/>
              </a:ext>
            </a:extLst>
          </p:cNvPr>
          <p:cNvPicPr>
            <a:picLocks noChangeAspect="1"/>
          </p:cNvPicPr>
          <p:nvPr/>
        </p:nvPicPr>
        <p:blipFill rotWithShape="1">
          <a:blip r:embed="rId5">
            <a:extLst>
              <a:ext uri="{28A0092B-C50C-407E-A947-70E740481C1C}">
                <a14:useLocalDpi xmlns:a14="http://schemas.microsoft.com/office/drawing/2010/main" val="0"/>
              </a:ext>
            </a:extLst>
          </a:blip>
          <a:srcRect t="4364"/>
          <a:stretch/>
        </p:blipFill>
        <p:spPr>
          <a:xfrm>
            <a:off x="33459" y="3838746"/>
            <a:ext cx="2370644" cy="2219577"/>
          </a:xfrm>
          <a:prstGeom prst="rect">
            <a:avLst/>
          </a:prstGeom>
        </p:spPr>
      </p:pic>
      <p:pic>
        <p:nvPicPr>
          <p:cNvPr id="18" name="図 17">
            <a:extLst>
              <a:ext uri="{FF2B5EF4-FFF2-40B4-BE49-F238E27FC236}">
                <a16:creationId xmlns:a16="http://schemas.microsoft.com/office/drawing/2014/main" id="{59C53199-5C82-AE0F-2AE0-DD0A1911FB30}"/>
              </a:ext>
            </a:extLst>
          </p:cNvPr>
          <p:cNvPicPr>
            <a:picLocks noChangeAspect="1"/>
          </p:cNvPicPr>
          <p:nvPr/>
        </p:nvPicPr>
        <p:blipFill rotWithShape="1">
          <a:blip r:embed="rId6">
            <a:extLst>
              <a:ext uri="{28A0092B-C50C-407E-A947-70E740481C1C}">
                <a14:useLocalDpi xmlns:a14="http://schemas.microsoft.com/office/drawing/2010/main" val="0"/>
              </a:ext>
            </a:extLst>
          </a:blip>
          <a:srcRect t="4339" b="40"/>
          <a:stretch/>
        </p:blipFill>
        <p:spPr>
          <a:xfrm>
            <a:off x="2466250" y="3856854"/>
            <a:ext cx="2559350" cy="2201469"/>
          </a:xfrm>
          <a:prstGeom prst="rect">
            <a:avLst/>
          </a:prstGeom>
        </p:spPr>
      </p:pic>
      <p:sp>
        <p:nvSpPr>
          <p:cNvPr id="21" name="テキスト ボックス 20">
            <a:extLst>
              <a:ext uri="{FF2B5EF4-FFF2-40B4-BE49-F238E27FC236}">
                <a16:creationId xmlns:a16="http://schemas.microsoft.com/office/drawing/2014/main" id="{850A7277-5E45-8D82-FD30-0E6B7A35E476}"/>
              </a:ext>
            </a:extLst>
          </p:cNvPr>
          <p:cNvSpPr txBox="1"/>
          <p:nvPr/>
        </p:nvSpPr>
        <p:spPr>
          <a:xfrm>
            <a:off x="2700955" y="6067481"/>
            <a:ext cx="3004204" cy="861774"/>
          </a:xfrm>
          <a:prstGeom prst="rect">
            <a:avLst/>
          </a:prstGeom>
          <a:noFill/>
        </p:spPr>
        <p:txBody>
          <a:bodyPr wrap="square" rtlCol="0">
            <a:spAutoFit/>
          </a:bodyPr>
          <a:lstStyle/>
          <a:p>
            <a:r>
              <a:rPr kumimoji="1" lang="ja-JP" altLang="en-US" sz="1200" dirty="0"/>
              <a:t>上図：</a:t>
            </a:r>
            <a:r>
              <a:rPr kumimoji="1" lang="en-US" altLang="ja-JP" sz="1200" dirty="0"/>
              <a:t>700hPa</a:t>
            </a:r>
            <a:r>
              <a:rPr kumimoji="1" lang="ja-JP" altLang="en-US" sz="1200" dirty="0"/>
              <a:t>の鉛直速度</a:t>
            </a:r>
            <a:endParaRPr kumimoji="1" lang="en-US" altLang="ja-JP" sz="1200" dirty="0"/>
          </a:p>
          <a:p>
            <a:r>
              <a:rPr kumimoji="1" lang="ja-JP" altLang="en-US" sz="1200" dirty="0"/>
              <a:t>陰影：偏差</a:t>
            </a:r>
            <a:r>
              <a:rPr kumimoji="1" lang="en-US" altLang="ja-JP" sz="1200" dirty="0"/>
              <a:t>(Pa/s),</a:t>
            </a:r>
            <a:r>
              <a:rPr kumimoji="1" lang="ja-JP" altLang="en-US" sz="1200" dirty="0"/>
              <a:t>点：信頼係数</a:t>
            </a:r>
            <a:r>
              <a:rPr kumimoji="1" lang="en-US" altLang="ja-JP" sz="1200" dirty="0"/>
              <a:t>90</a:t>
            </a:r>
            <a:r>
              <a:rPr kumimoji="1" lang="ja-JP" altLang="en-US" sz="1200" dirty="0"/>
              <a:t>％以上</a:t>
            </a:r>
            <a:endParaRPr kumimoji="1" lang="en-US" altLang="ja-JP" sz="1200" dirty="0"/>
          </a:p>
          <a:p>
            <a:r>
              <a:rPr kumimoji="1" lang="ja-JP" altLang="en-US" sz="1200" dirty="0"/>
              <a:t>線：事例平均</a:t>
            </a:r>
            <a:r>
              <a:rPr kumimoji="1" lang="en-US" altLang="ja-JP" sz="1200" dirty="0"/>
              <a:t>(Pa/s)</a:t>
            </a:r>
          </a:p>
          <a:p>
            <a:r>
              <a:rPr kumimoji="1" lang="en-US" altLang="ja-JP" sz="1200" b="1" dirty="0">
                <a:solidFill>
                  <a:srgbClr val="FF0000"/>
                </a:solidFill>
              </a:rPr>
              <a:t>       </a:t>
            </a:r>
            <a:r>
              <a:rPr kumimoji="1" lang="ja-JP" altLang="en-US" sz="1400" b="1" dirty="0">
                <a:solidFill>
                  <a:srgbClr val="FF0000"/>
                </a:solidFill>
              </a:rPr>
              <a:t>下降流</a:t>
            </a:r>
            <a:r>
              <a:rPr kumimoji="1" lang="en-US" altLang="ja-JP" sz="1400" b="1" dirty="0">
                <a:solidFill>
                  <a:srgbClr val="FF0000"/>
                </a:solidFill>
              </a:rPr>
              <a:t>(</a:t>
            </a:r>
            <a:r>
              <a:rPr kumimoji="1" lang="ja-JP" altLang="en-US" sz="1400" b="1" dirty="0">
                <a:solidFill>
                  <a:srgbClr val="FF0000"/>
                </a:solidFill>
              </a:rPr>
              <a:t>正</a:t>
            </a:r>
            <a:r>
              <a:rPr kumimoji="1" lang="en-US" altLang="ja-JP" sz="1400" b="1" dirty="0">
                <a:solidFill>
                  <a:srgbClr val="FF0000"/>
                </a:solidFill>
              </a:rPr>
              <a:t>),</a:t>
            </a:r>
            <a:r>
              <a:rPr kumimoji="1" lang="ja-JP" altLang="en-US" sz="1400" b="1" dirty="0">
                <a:solidFill>
                  <a:schemeClr val="accent5"/>
                </a:solidFill>
              </a:rPr>
              <a:t>上昇流</a:t>
            </a:r>
            <a:r>
              <a:rPr kumimoji="1" lang="en-US" altLang="ja-JP" sz="1400" b="1" dirty="0">
                <a:solidFill>
                  <a:schemeClr val="accent5"/>
                </a:solidFill>
              </a:rPr>
              <a:t>(</a:t>
            </a:r>
            <a:r>
              <a:rPr kumimoji="1" lang="ja-JP" altLang="en-US" sz="1400" b="1" dirty="0">
                <a:solidFill>
                  <a:schemeClr val="accent5"/>
                </a:solidFill>
              </a:rPr>
              <a:t>負</a:t>
            </a:r>
            <a:r>
              <a:rPr kumimoji="1" lang="en-US" altLang="ja-JP" sz="1400" b="1" dirty="0">
                <a:solidFill>
                  <a:schemeClr val="accent5"/>
                </a:solidFill>
              </a:rPr>
              <a:t>)</a:t>
            </a:r>
          </a:p>
        </p:txBody>
      </p:sp>
      <p:sp>
        <p:nvSpPr>
          <p:cNvPr id="33" name="矢印: 右 32">
            <a:extLst>
              <a:ext uri="{FF2B5EF4-FFF2-40B4-BE49-F238E27FC236}">
                <a16:creationId xmlns:a16="http://schemas.microsoft.com/office/drawing/2014/main" id="{418047B9-82E8-7CB0-7A61-3AECCA6D8591}"/>
              </a:ext>
            </a:extLst>
          </p:cNvPr>
          <p:cNvSpPr/>
          <p:nvPr/>
        </p:nvSpPr>
        <p:spPr>
          <a:xfrm>
            <a:off x="5149599" y="5129029"/>
            <a:ext cx="287230" cy="252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D4CF459-7C1A-64FD-F727-245F62145E9D}"/>
              </a:ext>
            </a:extLst>
          </p:cNvPr>
          <p:cNvSpPr txBox="1"/>
          <p:nvPr/>
        </p:nvSpPr>
        <p:spPr>
          <a:xfrm>
            <a:off x="5560828" y="4227589"/>
            <a:ext cx="3564812" cy="2308324"/>
          </a:xfrm>
          <a:prstGeom prst="rect">
            <a:avLst/>
          </a:prstGeom>
          <a:solidFill>
            <a:schemeClr val="accent6">
              <a:lumMod val="20000"/>
              <a:lumOff val="80000"/>
            </a:schemeClr>
          </a:solidFill>
        </p:spPr>
        <p:txBody>
          <a:bodyPr wrap="square" rtlCol="0">
            <a:spAutoFit/>
          </a:bodyPr>
          <a:lstStyle/>
          <a:p>
            <a:r>
              <a:rPr kumimoji="1" lang="ja-JP" altLang="en-US" sz="2400" dirty="0"/>
              <a:t>・上層トラフによる暖気</a:t>
            </a:r>
            <a:endParaRPr kumimoji="1" lang="en-US" altLang="ja-JP" sz="2400" dirty="0"/>
          </a:p>
          <a:p>
            <a:r>
              <a:rPr kumimoji="1" lang="ja-JP" altLang="en-US" sz="2400" dirty="0"/>
              <a:t>　移流と太平洋高気圧の　</a:t>
            </a:r>
            <a:endParaRPr kumimoji="1" lang="en-US" altLang="ja-JP" sz="2400" dirty="0"/>
          </a:p>
          <a:p>
            <a:r>
              <a:rPr kumimoji="1" lang="ja-JP" altLang="en-US" sz="2400" dirty="0"/>
              <a:t>　張り出しによる水蒸気</a:t>
            </a:r>
            <a:endParaRPr kumimoji="1" lang="en-US" altLang="ja-JP" sz="2400" dirty="0"/>
          </a:p>
          <a:p>
            <a:r>
              <a:rPr kumimoji="1" lang="ja-JP" altLang="en-US" sz="2400" dirty="0"/>
              <a:t>　供給</a:t>
            </a:r>
            <a:endParaRPr kumimoji="1" lang="en-US" altLang="ja-JP" sz="2400" dirty="0"/>
          </a:p>
          <a:p>
            <a:r>
              <a:rPr kumimoji="1" lang="ja-JP" altLang="en-US" sz="2400" dirty="0"/>
              <a:t>　→相当温位の勾配大</a:t>
            </a:r>
            <a:endParaRPr kumimoji="1" lang="en-US" altLang="ja-JP" sz="2400" dirty="0"/>
          </a:p>
          <a:p>
            <a:r>
              <a:rPr kumimoji="1" lang="ja-JP" altLang="en-US" sz="2400" dirty="0"/>
              <a:t>　→前線帯対流強化</a:t>
            </a:r>
            <a:endParaRPr kumimoji="1" lang="en-US" altLang="ja-JP" sz="2800" dirty="0"/>
          </a:p>
        </p:txBody>
      </p:sp>
      <p:sp>
        <p:nvSpPr>
          <p:cNvPr id="3" name="テキスト ボックス 2">
            <a:extLst>
              <a:ext uri="{FF2B5EF4-FFF2-40B4-BE49-F238E27FC236}">
                <a16:creationId xmlns:a16="http://schemas.microsoft.com/office/drawing/2014/main" id="{C44A8065-BB84-40BA-5381-AECDA85A26A2}"/>
              </a:ext>
            </a:extLst>
          </p:cNvPr>
          <p:cNvSpPr txBox="1"/>
          <p:nvPr/>
        </p:nvSpPr>
        <p:spPr>
          <a:xfrm>
            <a:off x="7411141" y="1518136"/>
            <a:ext cx="1762417" cy="1569660"/>
          </a:xfrm>
          <a:prstGeom prst="rect">
            <a:avLst/>
          </a:prstGeom>
          <a:noFill/>
        </p:spPr>
        <p:txBody>
          <a:bodyPr wrap="square" rtlCol="0">
            <a:spAutoFit/>
          </a:bodyPr>
          <a:lstStyle/>
          <a:p>
            <a:r>
              <a:rPr kumimoji="1" lang="ja-JP" altLang="en-US" sz="1200" dirty="0"/>
              <a:t>水蒸気フラックス</a:t>
            </a:r>
            <a:endParaRPr kumimoji="1" lang="en-US" altLang="ja-JP" sz="1200" dirty="0"/>
          </a:p>
          <a:p>
            <a:r>
              <a:rPr kumimoji="1" lang="ja-JP" altLang="en-US" sz="1200" dirty="0"/>
              <a:t>線：</a:t>
            </a:r>
            <a:r>
              <a:rPr kumimoji="1" lang="ja-JP" altLang="en-US" sz="1200" dirty="0">
                <a:solidFill>
                  <a:schemeClr val="accent5"/>
                </a:solidFill>
              </a:rPr>
              <a:t>収束域</a:t>
            </a:r>
            <a:r>
              <a:rPr kumimoji="1" lang="en-US" altLang="ja-JP" sz="1200" dirty="0">
                <a:solidFill>
                  <a:schemeClr val="accent5"/>
                </a:solidFill>
              </a:rPr>
              <a:t>(</a:t>
            </a:r>
            <a:r>
              <a:rPr kumimoji="1" lang="ja-JP" altLang="en-US" sz="1200" dirty="0">
                <a:solidFill>
                  <a:schemeClr val="accent5"/>
                </a:solidFill>
              </a:rPr>
              <a:t>負</a:t>
            </a:r>
            <a:r>
              <a:rPr kumimoji="1" lang="en-US" altLang="ja-JP" sz="1200" dirty="0">
                <a:solidFill>
                  <a:schemeClr val="accent5"/>
                </a:solidFill>
              </a:rPr>
              <a:t>)</a:t>
            </a:r>
          </a:p>
          <a:p>
            <a:r>
              <a:rPr kumimoji="1" lang="ja-JP" altLang="en-US" sz="1200" dirty="0">
                <a:solidFill>
                  <a:schemeClr val="accent5"/>
                </a:solidFill>
              </a:rPr>
              <a:t>　　</a:t>
            </a:r>
            <a:r>
              <a:rPr kumimoji="1" lang="en-US" altLang="ja-JP" sz="1200" dirty="0"/>
              <a:t>(10</a:t>
            </a:r>
            <a:r>
              <a:rPr kumimoji="1" lang="en-US" altLang="ja-JP" sz="1200" baseline="40000" dirty="0"/>
              <a:t>-5</a:t>
            </a:r>
            <a:r>
              <a:rPr kumimoji="1" lang="en-US" altLang="ja-JP" sz="1200" dirty="0"/>
              <a:t>kg/m²/s)</a:t>
            </a:r>
          </a:p>
          <a:p>
            <a:r>
              <a:rPr kumimoji="1" lang="ja-JP" altLang="en-US" sz="1200" dirty="0"/>
              <a:t>ベクトル：事例平均</a:t>
            </a:r>
            <a:endParaRPr kumimoji="1" lang="en-US" altLang="ja-JP" sz="1200" dirty="0"/>
          </a:p>
          <a:p>
            <a:r>
              <a:rPr kumimoji="1" lang="en-US" altLang="ja-JP" sz="1200" dirty="0"/>
              <a:t>(</a:t>
            </a:r>
            <a:r>
              <a:rPr kumimoji="1" lang="ja-JP" altLang="en-US" sz="1200" dirty="0"/>
              <a:t>南北・東西成分：</a:t>
            </a:r>
            <a:endParaRPr kumimoji="1" lang="en-US" altLang="ja-JP" sz="1200" dirty="0"/>
          </a:p>
          <a:p>
            <a:r>
              <a:rPr kumimoji="1" lang="ja-JP" altLang="en-US" sz="1200" dirty="0"/>
              <a:t>＋</a:t>
            </a:r>
            <a:r>
              <a:rPr kumimoji="1" lang="en-US" altLang="ja-JP" sz="1200" dirty="0"/>
              <a:t>150(kg/m/s)</a:t>
            </a:r>
          </a:p>
          <a:p>
            <a:r>
              <a:rPr kumimoji="1" lang="ja-JP" altLang="en-US" sz="1200" dirty="0"/>
              <a:t>以上のみ）</a:t>
            </a:r>
            <a:endParaRPr kumimoji="1" lang="en-US" altLang="ja-JP" sz="1200" dirty="0"/>
          </a:p>
          <a:p>
            <a:endParaRPr kumimoji="1" lang="en-US" altLang="ja-JP" sz="1200" dirty="0">
              <a:solidFill>
                <a:schemeClr val="accent5"/>
              </a:solidFill>
            </a:endParaRPr>
          </a:p>
        </p:txBody>
      </p:sp>
    </p:spTree>
    <p:extLst>
      <p:ext uri="{BB962C8B-B14F-4D97-AF65-F5344CB8AC3E}">
        <p14:creationId xmlns:p14="http://schemas.microsoft.com/office/powerpoint/2010/main" val="2222178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FCCC6011-641C-96AC-B497-34C7D12B173F}"/>
              </a:ext>
            </a:extLst>
          </p:cNvPr>
          <p:cNvPicPr>
            <a:picLocks noChangeAspect="1"/>
          </p:cNvPicPr>
          <p:nvPr/>
        </p:nvPicPr>
        <p:blipFill rotWithShape="1">
          <a:blip r:embed="rId3">
            <a:extLst>
              <a:ext uri="{28A0092B-C50C-407E-A947-70E740481C1C}">
                <a14:useLocalDpi xmlns:a14="http://schemas.microsoft.com/office/drawing/2010/main" val="0"/>
              </a:ext>
            </a:extLst>
          </a:blip>
          <a:srcRect t="-723" b="-829"/>
          <a:stretch/>
        </p:blipFill>
        <p:spPr>
          <a:xfrm>
            <a:off x="3644900" y="474597"/>
            <a:ext cx="3786521" cy="3318630"/>
          </a:xfrm>
          <a:prstGeom prst="rect">
            <a:avLst/>
          </a:prstGeom>
        </p:spPr>
      </p:pic>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8</a:t>
            </a:fld>
            <a:r>
              <a:rPr lang="en-US" altLang="ja-JP" dirty="0"/>
              <a:t> /14</a:t>
            </a:r>
            <a:endParaRPr lang="ja-JP" altLang="en-US" dirty="0"/>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pic>
        <p:nvPicPr>
          <p:cNvPr id="8" name="図 7">
            <a:extLst>
              <a:ext uri="{FF2B5EF4-FFF2-40B4-BE49-F238E27FC236}">
                <a16:creationId xmlns:a16="http://schemas.microsoft.com/office/drawing/2014/main" id="{43317889-A4F4-C7F1-C2E3-1B7BBD92F1E7}"/>
              </a:ext>
            </a:extLst>
          </p:cNvPr>
          <p:cNvPicPr>
            <a:picLocks noChangeAspect="1"/>
          </p:cNvPicPr>
          <p:nvPr/>
        </p:nvPicPr>
        <p:blipFill rotWithShape="1">
          <a:blip r:embed="rId4">
            <a:extLst>
              <a:ext uri="{28A0092B-C50C-407E-A947-70E740481C1C}">
                <a14:useLocalDpi xmlns:a14="http://schemas.microsoft.com/office/drawing/2010/main" val="0"/>
              </a:ext>
            </a:extLst>
          </a:blip>
          <a:srcRect t="1111" b="1111"/>
          <a:stretch/>
        </p:blipFill>
        <p:spPr>
          <a:xfrm>
            <a:off x="27994" y="486722"/>
            <a:ext cx="3399307" cy="2529614"/>
          </a:xfrm>
          <a:prstGeom prst="rect">
            <a:avLst/>
          </a:prstGeom>
        </p:spPr>
      </p:pic>
      <p:sp>
        <p:nvSpPr>
          <p:cNvPr id="9" name="テキスト ボックス 8">
            <a:extLst>
              <a:ext uri="{FF2B5EF4-FFF2-40B4-BE49-F238E27FC236}">
                <a16:creationId xmlns:a16="http://schemas.microsoft.com/office/drawing/2014/main" id="{F03F0326-9416-1696-E1C2-D2D71FBB88EB}"/>
              </a:ext>
            </a:extLst>
          </p:cNvPr>
          <p:cNvSpPr txBox="1"/>
          <p:nvPr/>
        </p:nvSpPr>
        <p:spPr>
          <a:xfrm>
            <a:off x="-9820" y="3054563"/>
            <a:ext cx="3347154" cy="738664"/>
          </a:xfrm>
          <a:prstGeom prst="rect">
            <a:avLst/>
          </a:prstGeom>
          <a:noFill/>
        </p:spPr>
        <p:txBody>
          <a:bodyPr wrap="square" rtlCol="0">
            <a:spAutoFit/>
          </a:bodyPr>
          <a:lstStyle/>
          <a:p>
            <a:r>
              <a:rPr kumimoji="1" lang="ja-JP" altLang="en-US" sz="1400" dirty="0"/>
              <a:t>上図：</a:t>
            </a:r>
            <a:r>
              <a:rPr kumimoji="1" lang="en-US" altLang="ja-JP" sz="1400" dirty="0"/>
              <a:t>500hPa</a:t>
            </a:r>
            <a:r>
              <a:rPr kumimoji="1" lang="ja-JP" altLang="en-US" sz="1400" dirty="0"/>
              <a:t>ジオポテンシャル高度</a:t>
            </a:r>
            <a:endParaRPr kumimoji="1" lang="en-US" altLang="ja-JP" sz="1400" dirty="0"/>
          </a:p>
          <a:p>
            <a:r>
              <a:rPr kumimoji="1" lang="ja-JP" altLang="en-US" sz="1400" dirty="0"/>
              <a:t>線：事例平均</a:t>
            </a:r>
            <a:r>
              <a:rPr kumimoji="1" lang="en-US" altLang="ja-JP" sz="1400" dirty="0"/>
              <a:t>(m)</a:t>
            </a:r>
            <a:r>
              <a:rPr kumimoji="1" lang="ja-JP" altLang="en-US" sz="1400" dirty="0"/>
              <a:t>，陰影：偏差</a:t>
            </a:r>
            <a:r>
              <a:rPr kumimoji="1" lang="en-US" altLang="ja-JP" sz="1400" dirty="0"/>
              <a:t>(m)</a:t>
            </a:r>
          </a:p>
          <a:p>
            <a:r>
              <a:rPr kumimoji="1" lang="ja-JP" altLang="en-US" sz="1400" dirty="0"/>
              <a:t>点：信頼係数</a:t>
            </a:r>
            <a:r>
              <a:rPr kumimoji="1" lang="en-US" altLang="ja-JP" sz="1400" dirty="0"/>
              <a:t>90</a:t>
            </a:r>
            <a:r>
              <a:rPr kumimoji="1" lang="ja-JP" altLang="en-US" sz="1400" dirty="0"/>
              <a:t>％以上</a:t>
            </a:r>
            <a:endParaRPr kumimoji="1" lang="en-US" altLang="ja-JP" sz="1400" dirty="0"/>
          </a:p>
        </p:txBody>
      </p:sp>
      <p:sp>
        <p:nvSpPr>
          <p:cNvPr id="29" name="テキスト ボックス 28">
            <a:extLst>
              <a:ext uri="{FF2B5EF4-FFF2-40B4-BE49-F238E27FC236}">
                <a16:creationId xmlns:a16="http://schemas.microsoft.com/office/drawing/2014/main" id="{C443BB86-E34A-D42A-A3BE-000D689A3E07}"/>
              </a:ext>
            </a:extLst>
          </p:cNvPr>
          <p:cNvSpPr txBox="1"/>
          <p:nvPr/>
        </p:nvSpPr>
        <p:spPr>
          <a:xfrm>
            <a:off x="-52499" y="6039330"/>
            <a:ext cx="3004204" cy="830997"/>
          </a:xfrm>
          <a:prstGeom prst="rect">
            <a:avLst/>
          </a:prstGeom>
          <a:noFill/>
        </p:spPr>
        <p:txBody>
          <a:bodyPr wrap="square" rtlCol="0">
            <a:spAutoFit/>
          </a:bodyPr>
          <a:lstStyle/>
          <a:p>
            <a:r>
              <a:rPr kumimoji="1" lang="ja-JP" altLang="en-US" sz="1200" dirty="0"/>
              <a:t>上図：</a:t>
            </a:r>
            <a:endParaRPr kumimoji="1" lang="en-US" altLang="ja-JP" sz="1200" dirty="0"/>
          </a:p>
          <a:p>
            <a:r>
              <a:rPr kumimoji="1" lang="en-US" altLang="ja-JP" sz="1200" dirty="0"/>
              <a:t>850hPa</a:t>
            </a:r>
            <a:r>
              <a:rPr kumimoji="1" lang="ja-JP" altLang="en-US" sz="1200" dirty="0"/>
              <a:t>の相当温位の南北勾配（南ー北）</a:t>
            </a:r>
            <a:endParaRPr kumimoji="1" lang="en-US" altLang="ja-JP" sz="1200" dirty="0"/>
          </a:p>
          <a:p>
            <a:r>
              <a:rPr kumimoji="1" lang="ja-JP" altLang="en-US" sz="1200" dirty="0"/>
              <a:t>陰影：偏差</a:t>
            </a:r>
            <a:r>
              <a:rPr kumimoji="1" lang="en-US" altLang="ja-JP" sz="1200" dirty="0"/>
              <a:t>(K)</a:t>
            </a:r>
            <a:r>
              <a:rPr kumimoji="1" lang="ja-JP" altLang="en-US" sz="1200" dirty="0"/>
              <a:t>，線：事例平均</a:t>
            </a:r>
            <a:r>
              <a:rPr kumimoji="1" lang="en-US" altLang="ja-JP" sz="1200" dirty="0"/>
              <a:t>(K)</a:t>
            </a:r>
          </a:p>
          <a:p>
            <a:r>
              <a:rPr kumimoji="1" lang="ja-JP" altLang="en-US" sz="1200" dirty="0"/>
              <a:t>点：信頼係数</a:t>
            </a:r>
            <a:r>
              <a:rPr kumimoji="1" lang="en-US" altLang="ja-JP" sz="1200" dirty="0"/>
              <a:t>90</a:t>
            </a:r>
            <a:r>
              <a:rPr kumimoji="1" lang="ja-JP" altLang="en-US" sz="1200" dirty="0"/>
              <a:t>％以上</a:t>
            </a:r>
            <a:endParaRPr kumimoji="1" lang="en-US" altLang="ja-JP" sz="1200" dirty="0"/>
          </a:p>
        </p:txBody>
      </p:sp>
      <p:sp>
        <p:nvSpPr>
          <p:cNvPr id="30" name="テキスト ボックス 29">
            <a:extLst>
              <a:ext uri="{FF2B5EF4-FFF2-40B4-BE49-F238E27FC236}">
                <a16:creationId xmlns:a16="http://schemas.microsoft.com/office/drawing/2014/main" id="{7054854F-0983-53C6-C9D8-D437F4A1AC68}"/>
              </a:ext>
            </a:extLst>
          </p:cNvPr>
          <p:cNvSpPr txBox="1"/>
          <p:nvPr/>
        </p:nvSpPr>
        <p:spPr>
          <a:xfrm>
            <a:off x="7371425" y="456178"/>
            <a:ext cx="1762416" cy="1015663"/>
          </a:xfrm>
          <a:prstGeom prst="rect">
            <a:avLst/>
          </a:prstGeom>
          <a:noFill/>
        </p:spPr>
        <p:txBody>
          <a:bodyPr wrap="square" rtlCol="0">
            <a:spAutoFit/>
          </a:bodyPr>
          <a:lstStyle/>
          <a:p>
            <a:r>
              <a:rPr kumimoji="1" lang="en-US" altLang="ja-JP" sz="1200" dirty="0"/>
              <a:t>850hPa</a:t>
            </a:r>
            <a:r>
              <a:rPr kumimoji="1" lang="ja-JP" altLang="en-US" sz="1200" dirty="0"/>
              <a:t>温度移流偏差</a:t>
            </a:r>
            <a:endParaRPr kumimoji="1" lang="en-US" altLang="ja-JP" sz="1200" dirty="0"/>
          </a:p>
          <a:p>
            <a:r>
              <a:rPr kumimoji="1" lang="ja-JP" altLang="en-US" sz="1200" dirty="0"/>
              <a:t>陰影：</a:t>
            </a:r>
            <a:r>
              <a:rPr kumimoji="1" lang="ja-JP" altLang="en-US" sz="1200" b="1" dirty="0">
                <a:solidFill>
                  <a:schemeClr val="accent2"/>
                </a:solidFill>
              </a:rPr>
              <a:t>暖気移流</a:t>
            </a:r>
            <a:r>
              <a:rPr kumimoji="1" lang="en-US" altLang="ja-JP" sz="1200" b="1" dirty="0">
                <a:solidFill>
                  <a:schemeClr val="accent2"/>
                </a:solidFill>
              </a:rPr>
              <a:t>(</a:t>
            </a:r>
            <a:r>
              <a:rPr kumimoji="1" lang="ja-JP" altLang="en-US" sz="1200" b="1" dirty="0">
                <a:solidFill>
                  <a:schemeClr val="accent2"/>
                </a:solidFill>
              </a:rPr>
              <a:t>正</a:t>
            </a:r>
            <a:r>
              <a:rPr kumimoji="1" lang="en-US" altLang="ja-JP" sz="1200" b="1" dirty="0">
                <a:solidFill>
                  <a:schemeClr val="accent2"/>
                </a:solidFill>
              </a:rPr>
              <a:t>)</a:t>
            </a:r>
            <a:r>
              <a:rPr kumimoji="1" lang="en-US" altLang="ja-JP" sz="1200" b="1" dirty="0"/>
              <a:t>,</a:t>
            </a:r>
          </a:p>
          <a:p>
            <a:r>
              <a:rPr kumimoji="1" lang="ja-JP" altLang="en-US" sz="1200" b="1" dirty="0">
                <a:solidFill>
                  <a:schemeClr val="accent5"/>
                </a:solidFill>
              </a:rPr>
              <a:t>　　　寒気移流</a:t>
            </a:r>
            <a:r>
              <a:rPr kumimoji="1" lang="en-US" altLang="ja-JP" sz="1200" b="1" dirty="0">
                <a:solidFill>
                  <a:schemeClr val="accent5"/>
                </a:solidFill>
              </a:rPr>
              <a:t>(</a:t>
            </a:r>
            <a:r>
              <a:rPr kumimoji="1" lang="ja-JP" altLang="en-US" sz="1200" b="1" dirty="0">
                <a:solidFill>
                  <a:schemeClr val="accent5"/>
                </a:solidFill>
              </a:rPr>
              <a:t>負</a:t>
            </a:r>
            <a:r>
              <a:rPr kumimoji="1" lang="en-US" altLang="ja-JP" sz="1200" b="1" dirty="0">
                <a:solidFill>
                  <a:schemeClr val="accent5"/>
                </a:solidFill>
              </a:rPr>
              <a:t>)</a:t>
            </a:r>
          </a:p>
          <a:p>
            <a:r>
              <a:rPr kumimoji="1" lang="en-US" altLang="ja-JP" sz="1200" dirty="0"/>
              <a:t> </a:t>
            </a:r>
            <a:r>
              <a:rPr kumimoji="1" lang="ja-JP" altLang="en-US" sz="1200" dirty="0"/>
              <a:t>　　　</a:t>
            </a:r>
            <a:r>
              <a:rPr kumimoji="1" lang="en-US" altLang="ja-JP" sz="1200" dirty="0"/>
              <a:t>(10</a:t>
            </a:r>
            <a:r>
              <a:rPr kumimoji="1" lang="en-US" altLang="ja-JP" sz="1200" baseline="40000" dirty="0"/>
              <a:t>-5</a:t>
            </a:r>
            <a:r>
              <a:rPr kumimoji="1" lang="en-US" altLang="ja-JP" sz="1200" dirty="0"/>
              <a:t>K/day)</a:t>
            </a:r>
            <a:endParaRPr kumimoji="1" lang="en-US" altLang="ja-JP" sz="1200" b="1" dirty="0">
              <a:solidFill>
                <a:schemeClr val="accent5"/>
              </a:solidFill>
            </a:endParaRPr>
          </a:p>
          <a:p>
            <a:r>
              <a:rPr kumimoji="1" lang="ja-JP" altLang="en-US" sz="1200" dirty="0"/>
              <a:t>点：信頼係数</a:t>
            </a:r>
            <a:r>
              <a:rPr kumimoji="1" lang="en-US" altLang="ja-JP" sz="1200" dirty="0"/>
              <a:t>90</a:t>
            </a:r>
            <a:r>
              <a:rPr kumimoji="1" lang="ja-JP" altLang="en-US" sz="1200" dirty="0"/>
              <a:t>％以上</a:t>
            </a:r>
            <a:endParaRPr kumimoji="1" lang="en-US" altLang="ja-JP" sz="1200" dirty="0"/>
          </a:p>
        </p:txBody>
      </p:sp>
      <p:pic>
        <p:nvPicPr>
          <p:cNvPr id="15" name="図 14">
            <a:extLst>
              <a:ext uri="{FF2B5EF4-FFF2-40B4-BE49-F238E27FC236}">
                <a16:creationId xmlns:a16="http://schemas.microsoft.com/office/drawing/2014/main" id="{BBE6238A-FB1F-0731-D4C6-DD5E9C7ACD16}"/>
              </a:ext>
            </a:extLst>
          </p:cNvPr>
          <p:cNvPicPr>
            <a:picLocks noChangeAspect="1"/>
          </p:cNvPicPr>
          <p:nvPr/>
        </p:nvPicPr>
        <p:blipFill rotWithShape="1">
          <a:blip r:embed="rId5">
            <a:extLst>
              <a:ext uri="{28A0092B-C50C-407E-A947-70E740481C1C}">
                <a14:useLocalDpi xmlns:a14="http://schemas.microsoft.com/office/drawing/2010/main" val="0"/>
              </a:ext>
            </a:extLst>
          </a:blip>
          <a:srcRect t="997" b="997"/>
          <a:stretch/>
        </p:blipFill>
        <p:spPr>
          <a:xfrm>
            <a:off x="33459" y="3838746"/>
            <a:ext cx="2370644" cy="2219577"/>
          </a:xfrm>
          <a:prstGeom prst="rect">
            <a:avLst/>
          </a:prstGeom>
        </p:spPr>
      </p:pic>
      <p:pic>
        <p:nvPicPr>
          <p:cNvPr id="18" name="図 17">
            <a:extLst>
              <a:ext uri="{FF2B5EF4-FFF2-40B4-BE49-F238E27FC236}">
                <a16:creationId xmlns:a16="http://schemas.microsoft.com/office/drawing/2014/main" id="{59C53199-5C82-AE0F-2AE0-DD0A1911FB30}"/>
              </a:ext>
            </a:extLst>
          </p:cNvPr>
          <p:cNvPicPr>
            <a:picLocks noChangeAspect="1"/>
          </p:cNvPicPr>
          <p:nvPr/>
        </p:nvPicPr>
        <p:blipFill rotWithShape="1">
          <a:blip r:embed="rId6">
            <a:extLst>
              <a:ext uri="{28A0092B-C50C-407E-A947-70E740481C1C}">
                <a14:useLocalDpi xmlns:a14="http://schemas.microsoft.com/office/drawing/2010/main" val="0"/>
              </a:ext>
            </a:extLst>
          </a:blip>
          <a:srcRect l="4570" r="4570"/>
          <a:stretch/>
        </p:blipFill>
        <p:spPr>
          <a:xfrm>
            <a:off x="2466250" y="3856854"/>
            <a:ext cx="2559350" cy="2201469"/>
          </a:xfrm>
          <a:prstGeom prst="rect">
            <a:avLst/>
          </a:prstGeom>
        </p:spPr>
      </p:pic>
      <p:sp>
        <p:nvSpPr>
          <p:cNvPr id="21" name="テキスト ボックス 20">
            <a:extLst>
              <a:ext uri="{FF2B5EF4-FFF2-40B4-BE49-F238E27FC236}">
                <a16:creationId xmlns:a16="http://schemas.microsoft.com/office/drawing/2014/main" id="{850A7277-5E45-8D82-FD30-0E6B7A35E476}"/>
              </a:ext>
            </a:extLst>
          </p:cNvPr>
          <p:cNvSpPr txBox="1"/>
          <p:nvPr/>
        </p:nvSpPr>
        <p:spPr>
          <a:xfrm>
            <a:off x="2700955" y="6067481"/>
            <a:ext cx="3004204" cy="861774"/>
          </a:xfrm>
          <a:prstGeom prst="rect">
            <a:avLst/>
          </a:prstGeom>
          <a:noFill/>
        </p:spPr>
        <p:txBody>
          <a:bodyPr wrap="square" rtlCol="0">
            <a:spAutoFit/>
          </a:bodyPr>
          <a:lstStyle/>
          <a:p>
            <a:r>
              <a:rPr kumimoji="1" lang="ja-JP" altLang="en-US" sz="1200" dirty="0"/>
              <a:t>上図：</a:t>
            </a:r>
            <a:r>
              <a:rPr kumimoji="1" lang="en-US" altLang="ja-JP" sz="1200" dirty="0"/>
              <a:t>700hPa</a:t>
            </a:r>
            <a:r>
              <a:rPr kumimoji="1" lang="ja-JP" altLang="en-US" sz="1200" dirty="0"/>
              <a:t>の鉛直速度</a:t>
            </a:r>
            <a:endParaRPr kumimoji="1" lang="en-US" altLang="ja-JP" sz="1200" dirty="0"/>
          </a:p>
          <a:p>
            <a:r>
              <a:rPr kumimoji="1" lang="ja-JP" altLang="en-US" sz="1200" dirty="0"/>
              <a:t>陰影：偏差</a:t>
            </a:r>
            <a:r>
              <a:rPr kumimoji="1" lang="en-US" altLang="ja-JP" sz="1200" dirty="0"/>
              <a:t>(Pa/s),</a:t>
            </a:r>
            <a:r>
              <a:rPr kumimoji="1" lang="ja-JP" altLang="en-US" sz="1200" dirty="0"/>
              <a:t>点：信頼係数</a:t>
            </a:r>
            <a:r>
              <a:rPr kumimoji="1" lang="en-US" altLang="ja-JP" sz="1200" dirty="0"/>
              <a:t>90</a:t>
            </a:r>
            <a:r>
              <a:rPr kumimoji="1" lang="ja-JP" altLang="en-US" sz="1200" dirty="0"/>
              <a:t>％以上</a:t>
            </a:r>
            <a:endParaRPr kumimoji="1" lang="en-US" altLang="ja-JP" sz="1200" dirty="0"/>
          </a:p>
          <a:p>
            <a:r>
              <a:rPr kumimoji="1" lang="ja-JP" altLang="en-US" sz="1200" dirty="0"/>
              <a:t>線：事例平均</a:t>
            </a:r>
            <a:r>
              <a:rPr kumimoji="1" lang="en-US" altLang="ja-JP" sz="1200" dirty="0"/>
              <a:t>(Pa/s)</a:t>
            </a:r>
          </a:p>
          <a:p>
            <a:r>
              <a:rPr kumimoji="1" lang="en-US" altLang="ja-JP" sz="1200" b="1" dirty="0">
                <a:solidFill>
                  <a:srgbClr val="FF0000"/>
                </a:solidFill>
              </a:rPr>
              <a:t>       </a:t>
            </a:r>
            <a:r>
              <a:rPr kumimoji="1" lang="ja-JP" altLang="en-US" sz="1400" b="1" dirty="0">
                <a:solidFill>
                  <a:srgbClr val="FF0000"/>
                </a:solidFill>
              </a:rPr>
              <a:t>下降流</a:t>
            </a:r>
            <a:r>
              <a:rPr kumimoji="1" lang="en-US" altLang="ja-JP" sz="1400" b="1" dirty="0">
                <a:solidFill>
                  <a:srgbClr val="FF0000"/>
                </a:solidFill>
              </a:rPr>
              <a:t>(</a:t>
            </a:r>
            <a:r>
              <a:rPr kumimoji="1" lang="ja-JP" altLang="en-US" sz="1400" b="1" dirty="0">
                <a:solidFill>
                  <a:srgbClr val="FF0000"/>
                </a:solidFill>
              </a:rPr>
              <a:t>正</a:t>
            </a:r>
            <a:r>
              <a:rPr kumimoji="1" lang="en-US" altLang="ja-JP" sz="1400" b="1" dirty="0">
                <a:solidFill>
                  <a:srgbClr val="FF0000"/>
                </a:solidFill>
              </a:rPr>
              <a:t>),</a:t>
            </a:r>
            <a:r>
              <a:rPr kumimoji="1" lang="ja-JP" altLang="en-US" sz="1400" b="1" dirty="0">
                <a:solidFill>
                  <a:schemeClr val="accent5"/>
                </a:solidFill>
              </a:rPr>
              <a:t>上昇流</a:t>
            </a:r>
            <a:r>
              <a:rPr kumimoji="1" lang="en-US" altLang="ja-JP" sz="1400" b="1" dirty="0">
                <a:solidFill>
                  <a:schemeClr val="accent5"/>
                </a:solidFill>
              </a:rPr>
              <a:t>(</a:t>
            </a:r>
            <a:r>
              <a:rPr kumimoji="1" lang="ja-JP" altLang="en-US" sz="1400" b="1" dirty="0">
                <a:solidFill>
                  <a:schemeClr val="accent5"/>
                </a:solidFill>
              </a:rPr>
              <a:t>負</a:t>
            </a:r>
            <a:r>
              <a:rPr kumimoji="1" lang="en-US" altLang="ja-JP" sz="1400" b="1" dirty="0">
                <a:solidFill>
                  <a:schemeClr val="accent5"/>
                </a:solidFill>
              </a:rPr>
              <a:t>)</a:t>
            </a:r>
          </a:p>
        </p:txBody>
      </p:sp>
      <p:sp>
        <p:nvSpPr>
          <p:cNvPr id="33" name="矢印: 右 32">
            <a:extLst>
              <a:ext uri="{FF2B5EF4-FFF2-40B4-BE49-F238E27FC236}">
                <a16:creationId xmlns:a16="http://schemas.microsoft.com/office/drawing/2014/main" id="{418047B9-82E8-7CB0-7A61-3AECCA6D8591}"/>
              </a:ext>
            </a:extLst>
          </p:cNvPr>
          <p:cNvSpPr/>
          <p:nvPr/>
        </p:nvSpPr>
        <p:spPr>
          <a:xfrm>
            <a:off x="5241716" y="4944365"/>
            <a:ext cx="287230" cy="252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D4CF459-7C1A-64FD-F727-245F62145E9D}"/>
              </a:ext>
            </a:extLst>
          </p:cNvPr>
          <p:cNvSpPr txBox="1"/>
          <p:nvPr/>
        </p:nvSpPr>
        <p:spPr>
          <a:xfrm>
            <a:off x="5705160" y="4164091"/>
            <a:ext cx="3297374" cy="2308324"/>
          </a:xfrm>
          <a:prstGeom prst="rect">
            <a:avLst/>
          </a:prstGeom>
          <a:solidFill>
            <a:schemeClr val="accent6">
              <a:lumMod val="20000"/>
              <a:lumOff val="80000"/>
            </a:schemeClr>
          </a:solidFill>
        </p:spPr>
        <p:txBody>
          <a:bodyPr wrap="square" rtlCol="0">
            <a:spAutoFit/>
          </a:bodyPr>
          <a:lstStyle/>
          <a:p>
            <a:r>
              <a:rPr kumimoji="1" lang="ja-JP" altLang="en-US" sz="2400" dirty="0"/>
              <a:t>・偏西風蛇行による　</a:t>
            </a:r>
          </a:p>
          <a:p>
            <a:r>
              <a:rPr kumimoji="1" lang="ja-JP" altLang="en-US" sz="2400" dirty="0"/>
              <a:t>　寒気移流と太平洋</a:t>
            </a:r>
          </a:p>
          <a:p>
            <a:r>
              <a:rPr kumimoji="1" lang="ja-JP" altLang="en-US" sz="2400" dirty="0"/>
              <a:t>　高気圧の張り出し</a:t>
            </a:r>
          </a:p>
          <a:p>
            <a:r>
              <a:rPr kumimoji="1" lang="ja-JP" altLang="en-US" sz="2400" dirty="0"/>
              <a:t>　による水蒸気供給</a:t>
            </a:r>
          </a:p>
          <a:p>
            <a:r>
              <a:rPr kumimoji="1" lang="ja-JP" altLang="en-US" sz="2400" dirty="0"/>
              <a:t>　→相当温位の勾配大</a:t>
            </a:r>
            <a:endParaRPr kumimoji="1" lang="en-US" altLang="ja-JP" sz="2400" dirty="0"/>
          </a:p>
          <a:p>
            <a:r>
              <a:rPr kumimoji="1" lang="ja-JP" altLang="en-US" sz="2400" dirty="0"/>
              <a:t>　→前線帯対流強化</a:t>
            </a:r>
            <a:endParaRPr kumimoji="1" lang="en-US" altLang="ja-JP" sz="2800" dirty="0"/>
          </a:p>
        </p:txBody>
      </p:sp>
      <p:sp>
        <p:nvSpPr>
          <p:cNvPr id="3" name="テキスト ボックス 2">
            <a:extLst>
              <a:ext uri="{FF2B5EF4-FFF2-40B4-BE49-F238E27FC236}">
                <a16:creationId xmlns:a16="http://schemas.microsoft.com/office/drawing/2014/main" id="{C44A8065-BB84-40BA-5381-AECDA85A26A2}"/>
              </a:ext>
            </a:extLst>
          </p:cNvPr>
          <p:cNvSpPr txBox="1"/>
          <p:nvPr/>
        </p:nvSpPr>
        <p:spPr>
          <a:xfrm>
            <a:off x="7411141" y="1518136"/>
            <a:ext cx="1762417" cy="1569660"/>
          </a:xfrm>
          <a:prstGeom prst="rect">
            <a:avLst/>
          </a:prstGeom>
          <a:noFill/>
        </p:spPr>
        <p:txBody>
          <a:bodyPr wrap="square" rtlCol="0">
            <a:spAutoFit/>
          </a:bodyPr>
          <a:lstStyle/>
          <a:p>
            <a:r>
              <a:rPr kumimoji="1" lang="ja-JP" altLang="en-US" sz="1200" dirty="0"/>
              <a:t>水蒸気フラックス</a:t>
            </a:r>
            <a:endParaRPr kumimoji="1" lang="en-US" altLang="ja-JP" sz="1200" dirty="0"/>
          </a:p>
          <a:p>
            <a:r>
              <a:rPr kumimoji="1" lang="ja-JP" altLang="en-US" sz="1200" dirty="0"/>
              <a:t>線：</a:t>
            </a:r>
            <a:r>
              <a:rPr kumimoji="1" lang="ja-JP" altLang="en-US" sz="1200" dirty="0">
                <a:solidFill>
                  <a:schemeClr val="accent5"/>
                </a:solidFill>
              </a:rPr>
              <a:t>収束域</a:t>
            </a:r>
            <a:r>
              <a:rPr kumimoji="1" lang="en-US" altLang="ja-JP" sz="1200" dirty="0">
                <a:solidFill>
                  <a:schemeClr val="accent5"/>
                </a:solidFill>
              </a:rPr>
              <a:t>(</a:t>
            </a:r>
            <a:r>
              <a:rPr kumimoji="1" lang="ja-JP" altLang="en-US" sz="1200" dirty="0">
                <a:solidFill>
                  <a:schemeClr val="accent5"/>
                </a:solidFill>
              </a:rPr>
              <a:t>負</a:t>
            </a:r>
            <a:r>
              <a:rPr kumimoji="1" lang="en-US" altLang="ja-JP" sz="1200" dirty="0">
                <a:solidFill>
                  <a:schemeClr val="accent5"/>
                </a:solidFill>
              </a:rPr>
              <a:t>)</a:t>
            </a:r>
          </a:p>
          <a:p>
            <a:r>
              <a:rPr kumimoji="1" lang="ja-JP" altLang="en-US" sz="1200" dirty="0">
                <a:solidFill>
                  <a:schemeClr val="accent5"/>
                </a:solidFill>
              </a:rPr>
              <a:t>　　</a:t>
            </a:r>
            <a:r>
              <a:rPr kumimoji="1" lang="en-US" altLang="ja-JP" sz="1200" dirty="0"/>
              <a:t>(10</a:t>
            </a:r>
            <a:r>
              <a:rPr kumimoji="1" lang="en-US" altLang="ja-JP" sz="1200" baseline="40000" dirty="0"/>
              <a:t>-5</a:t>
            </a:r>
            <a:r>
              <a:rPr kumimoji="1" lang="en-US" altLang="ja-JP" sz="1200" dirty="0"/>
              <a:t>kg/m²/s)</a:t>
            </a:r>
          </a:p>
          <a:p>
            <a:r>
              <a:rPr kumimoji="1" lang="ja-JP" altLang="en-US" sz="1200" dirty="0"/>
              <a:t>ベクトル：事例平均</a:t>
            </a:r>
            <a:endParaRPr kumimoji="1" lang="en-US" altLang="ja-JP" sz="1200" dirty="0"/>
          </a:p>
          <a:p>
            <a:r>
              <a:rPr kumimoji="1" lang="en-US" altLang="ja-JP" sz="1200" dirty="0"/>
              <a:t>(</a:t>
            </a:r>
            <a:r>
              <a:rPr kumimoji="1" lang="ja-JP" altLang="en-US" sz="1200" dirty="0"/>
              <a:t>南北・東西成分：</a:t>
            </a:r>
            <a:endParaRPr kumimoji="1" lang="en-US" altLang="ja-JP" sz="1200" dirty="0"/>
          </a:p>
          <a:p>
            <a:r>
              <a:rPr kumimoji="1" lang="ja-JP" altLang="en-US" sz="1200" dirty="0"/>
              <a:t>＋</a:t>
            </a:r>
            <a:r>
              <a:rPr kumimoji="1" lang="en-US" altLang="ja-JP" sz="1200" dirty="0"/>
              <a:t>150(kg/m/s)</a:t>
            </a:r>
          </a:p>
          <a:p>
            <a:r>
              <a:rPr kumimoji="1" lang="ja-JP" altLang="en-US" sz="1200" dirty="0"/>
              <a:t>以上のみ）</a:t>
            </a:r>
            <a:endParaRPr kumimoji="1" lang="en-US" altLang="ja-JP" sz="1200" dirty="0"/>
          </a:p>
          <a:p>
            <a:endParaRPr kumimoji="1" lang="en-US" altLang="ja-JP" sz="1200" dirty="0">
              <a:solidFill>
                <a:schemeClr val="accent5"/>
              </a:solidFill>
            </a:endParaRPr>
          </a:p>
        </p:txBody>
      </p:sp>
      <p:sp>
        <p:nvSpPr>
          <p:cNvPr id="2" name="テキスト ボックス 1">
            <a:extLst>
              <a:ext uri="{FF2B5EF4-FFF2-40B4-BE49-F238E27FC236}">
                <a16:creationId xmlns:a16="http://schemas.microsoft.com/office/drawing/2014/main" id="{76131014-12BF-2066-4698-3A622AA6EC37}"/>
              </a:ext>
            </a:extLst>
          </p:cNvPr>
          <p:cNvSpPr txBox="1"/>
          <p:nvPr/>
        </p:nvSpPr>
        <p:spPr>
          <a:xfrm>
            <a:off x="-3319" y="12703"/>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調査②　寒帯前線ジェット気流の蛇行：東谷型　</a:t>
            </a:r>
          </a:p>
        </p:txBody>
      </p:sp>
    </p:spTree>
    <p:extLst>
      <p:ext uri="{BB962C8B-B14F-4D97-AF65-F5344CB8AC3E}">
        <p14:creationId xmlns:p14="http://schemas.microsoft.com/office/powerpoint/2010/main" val="1167838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FCCC6011-641C-96AC-B497-34C7D12B173F}"/>
              </a:ext>
            </a:extLst>
          </p:cNvPr>
          <p:cNvPicPr>
            <a:picLocks noChangeAspect="1"/>
          </p:cNvPicPr>
          <p:nvPr/>
        </p:nvPicPr>
        <p:blipFill rotWithShape="1">
          <a:blip r:embed="rId3">
            <a:extLst>
              <a:ext uri="{28A0092B-C50C-407E-A947-70E740481C1C}">
                <a14:useLocalDpi xmlns:a14="http://schemas.microsoft.com/office/drawing/2010/main" val="0"/>
              </a:ext>
            </a:extLst>
          </a:blip>
          <a:srcRect t="-23" b="-550"/>
          <a:stretch/>
        </p:blipFill>
        <p:spPr>
          <a:xfrm>
            <a:off x="3644900" y="454279"/>
            <a:ext cx="3786521" cy="3338948"/>
          </a:xfrm>
          <a:prstGeom prst="rect">
            <a:avLst/>
          </a:prstGeom>
        </p:spPr>
      </p:pic>
      <p:sp>
        <p:nvSpPr>
          <p:cNvPr id="10" name="正方形/長方形 9">
            <a:extLst>
              <a:ext uri="{FF2B5EF4-FFF2-40B4-BE49-F238E27FC236}">
                <a16:creationId xmlns:a16="http://schemas.microsoft.com/office/drawing/2014/main" id="{C73FB7E9-B334-4C03-802F-EB41D82745E6}"/>
              </a:ext>
            </a:extLst>
          </p:cNvPr>
          <p:cNvSpPr/>
          <p:nvPr/>
        </p:nvSpPr>
        <p:spPr>
          <a:xfrm>
            <a:off x="0" y="0"/>
            <a:ext cx="9144000" cy="42887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3">
            <a:extLst>
              <a:ext uri="{FF2B5EF4-FFF2-40B4-BE49-F238E27FC236}">
                <a16:creationId xmlns:a16="http://schemas.microsoft.com/office/drawing/2014/main" id="{B149ADC9-B69F-B3CE-B38F-CA231AE9916B}"/>
              </a:ext>
            </a:extLst>
          </p:cNvPr>
          <p:cNvSpPr>
            <a:spLocks noGrp="1"/>
          </p:cNvSpPr>
          <p:nvPr>
            <p:ph type="sldNum" sz="quarter" idx="12"/>
          </p:nvPr>
        </p:nvSpPr>
        <p:spPr/>
        <p:txBody>
          <a:bodyPr/>
          <a:lstStyle/>
          <a:p>
            <a:fld id="{1E0B17A4-5220-4087-9F25-1C58E5CB52B4}" type="slidenum">
              <a:rPr lang="ja-JP" altLang="en-US" smtClean="0"/>
              <a:pPr/>
              <a:t>9</a:t>
            </a:fld>
            <a:r>
              <a:rPr lang="en-US" altLang="ja-JP" dirty="0"/>
              <a:t> /14</a:t>
            </a:r>
            <a:endParaRPr lang="ja-JP" altLang="en-US" dirty="0"/>
          </a:p>
        </p:txBody>
      </p:sp>
      <p:sp>
        <p:nvSpPr>
          <p:cNvPr id="13" name="テキスト ボックス 12">
            <a:extLst>
              <a:ext uri="{FF2B5EF4-FFF2-40B4-BE49-F238E27FC236}">
                <a16:creationId xmlns:a16="http://schemas.microsoft.com/office/drawing/2014/main" id="{1796C26C-3E62-E324-4744-5EE788B9FC5B}"/>
              </a:ext>
            </a:extLst>
          </p:cNvPr>
          <p:cNvSpPr txBox="1"/>
          <p:nvPr/>
        </p:nvSpPr>
        <p:spPr>
          <a:xfrm>
            <a:off x="-2386149" y="592183"/>
            <a:ext cx="184731" cy="369332"/>
          </a:xfrm>
          <a:prstGeom prst="rect">
            <a:avLst/>
          </a:prstGeom>
          <a:noFill/>
        </p:spPr>
        <p:txBody>
          <a:bodyPr wrap="none" rtlCol="0">
            <a:spAutoFit/>
          </a:bodyPr>
          <a:lstStyle/>
          <a:p>
            <a:endParaRPr kumimoji="1" lang="ja-JP" altLang="en-US"/>
          </a:p>
        </p:txBody>
      </p:sp>
      <p:pic>
        <p:nvPicPr>
          <p:cNvPr id="8" name="図 7">
            <a:extLst>
              <a:ext uri="{FF2B5EF4-FFF2-40B4-BE49-F238E27FC236}">
                <a16:creationId xmlns:a16="http://schemas.microsoft.com/office/drawing/2014/main" id="{43317889-A4F4-C7F1-C2E3-1B7BBD92F1E7}"/>
              </a:ext>
            </a:extLst>
          </p:cNvPr>
          <p:cNvPicPr>
            <a:picLocks noChangeAspect="1"/>
          </p:cNvPicPr>
          <p:nvPr/>
        </p:nvPicPr>
        <p:blipFill rotWithShape="1">
          <a:blip r:embed="rId4">
            <a:extLst>
              <a:ext uri="{28A0092B-C50C-407E-A947-70E740481C1C}">
                <a14:useLocalDpi xmlns:a14="http://schemas.microsoft.com/office/drawing/2010/main" val="0"/>
              </a:ext>
            </a:extLst>
          </a:blip>
          <a:srcRect t="503" b="-3335"/>
          <a:stretch/>
        </p:blipFill>
        <p:spPr>
          <a:xfrm>
            <a:off x="27994" y="456178"/>
            <a:ext cx="3399307" cy="2735755"/>
          </a:xfrm>
          <a:prstGeom prst="rect">
            <a:avLst/>
          </a:prstGeom>
        </p:spPr>
      </p:pic>
      <p:sp>
        <p:nvSpPr>
          <p:cNvPr id="9" name="テキスト ボックス 8">
            <a:extLst>
              <a:ext uri="{FF2B5EF4-FFF2-40B4-BE49-F238E27FC236}">
                <a16:creationId xmlns:a16="http://schemas.microsoft.com/office/drawing/2014/main" id="{F03F0326-9416-1696-E1C2-D2D71FBB88EB}"/>
              </a:ext>
            </a:extLst>
          </p:cNvPr>
          <p:cNvSpPr txBox="1"/>
          <p:nvPr/>
        </p:nvSpPr>
        <p:spPr>
          <a:xfrm>
            <a:off x="-9820" y="3054563"/>
            <a:ext cx="3347154" cy="738664"/>
          </a:xfrm>
          <a:prstGeom prst="rect">
            <a:avLst/>
          </a:prstGeom>
          <a:noFill/>
        </p:spPr>
        <p:txBody>
          <a:bodyPr wrap="square" rtlCol="0">
            <a:spAutoFit/>
          </a:bodyPr>
          <a:lstStyle/>
          <a:p>
            <a:r>
              <a:rPr kumimoji="1" lang="ja-JP" altLang="en-US" sz="1400" dirty="0"/>
              <a:t>上図：</a:t>
            </a:r>
            <a:r>
              <a:rPr kumimoji="1" lang="en-US" altLang="ja-JP" sz="1400" dirty="0"/>
              <a:t>500hPa</a:t>
            </a:r>
            <a:r>
              <a:rPr kumimoji="1" lang="ja-JP" altLang="en-US" sz="1400" dirty="0"/>
              <a:t>ジオポテンシャル高度</a:t>
            </a:r>
            <a:endParaRPr kumimoji="1" lang="en-US" altLang="ja-JP" sz="1400" dirty="0"/>
          </a:p>
          <a:p>
            <a:r>
              <a:rPr kumimoji="1" lang="ja-JP" altLang="en-US" sz="1400" dirty="0"/>
              <a:t>線：事例平均</a:t>
            </a:r>
            <a:r>
              <a:rPr kumimoji="1" lang="en-US" altLang="ja-JP" sz="1400" dirty="0"/>
              <a:t>(m)</a:t>
            </a:r>
            <a:r>
              <a:rPr kumimoji="1" lang="ja-JP" altLang="en-US" sz="1400" dirty="0"/>
              <a:t>，陰影：偏差</a:t>
            </a:r>
            <a:r>
              <a:rPr kumimoji="1" lang="en-US" altLang="ja-JP" sz="1400" dirty="0"/>
              <a:t>(m)</a:t>
            </a:r>
          </a:p>
          <a:p>
            <a:r>
              <a:rPr kumimoji="1" lang="ja-JP" altLang="en-US" sz="1400" dirty="0"/>
              <a:t>点：信頼係数</a:t>
            </a:r>
            <a:r>
              <a:rPr kumimoji="1" lang="en-US" altLang="ja-JP" sz="1400" dirty="0"/>
              <a:t>90</a:t>
            </a:r>
            <a:r>
              <a:rPr kumimoji="1" lang="ja-JP" altLang="en-US" sz="1400" dirty="0"/>
              <a:t>％以上</a:t>
            </a:r>
            <a:endParaRPr kumimoji="1" lang="en-US" altLang="ja-JP" sz="1400" dirty="0"/>
          </a:p>
        </p:txBody>
      </p:sp>
      <p:sp>
        <p:nvSpPr>
          <p:cNvPr id="29" name="テキスト ボックス 28">
            <a:extLst>
              <a:ext uri="{FF2B5EF4-FFF2-40B4-BE49-F238E27FC236}">
                <a16:creationId xmlns:a16="http://schemas.microsoft.com/office/drawing/2014/main" id="{C443BB86-E34A-D42A-A3BE-000D689A3E07}"/>
              </a:ext>
            </a:extLst>
          </p:cNvPr>
          <p:cNvSpPr txBox="1"/>
          <p:nvPr/>
        </p:nvSpPr>
        <p:spPr>
          <a:xfrm>
            <a:off x="-52499" y="6039330"/>
            <a:ext cx="3004204" cy="830997"/>
          </a:xfrm>
          <a:prstGeom prst="rect">
            <a:avLst/>
          </a:prstGeom>
          <a:noFill/>
        </p:spPr>
        <p:txBody>
          <a:bodyPr wrap="square" rtlCol="0">
            <a:spAutoFit/>
          </a:bodyPr>
          <a:lstStyle/>
          <a:p>
            <a:r>
              <a:rPr kumimoji="1" lang="ja-JP" altLang="en-US" sz="1200" dirty="0"/>
              <a:t>上図：</a:t>
            </a:r>
            <a:endParaRPr kumimoji="1" lang="en-US" altLang="ja-JP" sz="1200" dirty="0"/>
          </a:p>
          <a:p>
            <a:r>
              <a:rPr kumimoji="1" lang="en-US" altLang="ja-JP" sz="1200" dirty="0"/>
              <a:t>850hPa</a:t>
            </a:r>
            <a:r>
              <a:rPr kumimoji="1" lang="ja-JP" altLang="en-US" sz="1200" dirty="0"/>
              <a:t>の相当温位の南北勾配（南ー北）</a:t>
            </a:r>
            <a:endParaRPr kumimoji="1" lang="en-US" altLang="ja-JP" sz="1200" dirty="0"/>
          </a:p>
          <a:p>
            <a:r>
              <a:rPr kumimoji="1" lang="ja-JP" altLang="en-US" sz="1200" dirty="0"/>
              <a:t>陰影：偏差</a:t>
            </a:r>
            <a:r>
              <a:rPr kumimoji="1" lang="en-US" altLang="ja-JP" sz="1200" dirty="0"/>
              <a:t>(K)</a:t>
            </a:r>
            <a:r>
              <a:rPr kumimoji="1" lang="ja-JP" altLang="en-US" sz="1200" dirty="0"/>
              <a:t>，線：事例平均</a:t>
            </a:r>
            <a:r>
              <a:rPr kumimoji="1" lang="en-US" altLang="ja-JP" sz="1200" dirty="0"/>
              <a:t>(K)</a:t>
            </a:r>
          </a:p>
          <a:p>
            <a:r>
              <a:rPr kumimoji="1" lang="ja-JP" altLang="en-US" sz="1200" dirty="0"/>
              <a:t>点：信頼係数</a:t>
            </a:r>
            <a:r>
              <a:rPr kumimoji="1" lang="en-US" altLang="ja-JP" sz="1200" dirty="0"/>
              <a:t>90</a:t>
            </a:r>
            <a:r>
              <a:rPr kumimoji="1" lang="ja-JP" altLang="en-US" sz="1200" dirty="0"/>
              <a:t>％以上</a:t>
            </a:r>
            <a:endParaRPr kumimoji="1" lang="en-US" altLang="ja-JP" sz="1200" dirty="0"/>
          </a:p>
        </p:txBody>
      </p:sp>
      <p:sp>
        <p:nvSpPr>
          <p:cNvPr id="30" name="テキスト ボックス 29">
            <a:extLst>
              <a:ext uri="{FF2B5EF4-FFF2-40B4-BE49-F238E27FC236}">
                <a16:creationId xmlns:a16="http://schemas.microsoft.com/office/drawing/2014/main" id="{7054854F-0983-53C6-C9D8-D437F4A1AC68}"/>
              </a:ext>
            </a:extLst>
          </p:cNvPr>
          <p:cNvSpPr txBox="1"/>
          <p:nvPr/>
        </p:nvSpPr>
        <p:spPr>
          <a:xfrm>
            <a:off x="7371425" y="456178"/>
            <a:ext cx="1762416" cy="1015663"/>
          </a:xfrm>
          <a:prstGeom prst="rect">
            <a:avLst/>
          </a:prstGeom>
          <a:noFill/>
        </p:spPr>
        <p:txBody>
          <a:bodyPr wrap="square" rtlCol="0">
            <a:spAutoFit/>
          </a:bodyPr>
          <a:lstStyle/>
          <a:p>
            <a:r>
              <a:rPr kumimoji="1" lang="en-US" altLang="ja-JP" sz="1200" dirty="0"/>
              <a:t>850hPa</a:t>
            </a:r>
            <a:r>
              <a:rPr kumimoji="1" lang="ja-JP" altLang="en-US" sz="1200" dirty="0"/>
              <a:t>温度移流偏差</a:t>
            </a:r>
            <a:endParaRPr kumimoji="1" lang="en-US" altLang="ja-JP" sz="1200" dirty="0"/>
          </a:p>
          <a:p>
            <a:r>
              <a:rPr kumimoji="1" lang="ja-JP" altLang="en-US" sz="1200" dirty="0"/>
              <a:t>陰影：</a:t>
            </a:r>
            <a:r>
              <a:rPr kumimoji="1" lang="ja-JP" altLang="en-US" sz="1200" b="1" dirty="0">
                <a:solidFill>
                  <a:schemeClr val="accent2"/>
                </a:solidFill>
              </a:rPr>
              <a:t>暖気移流</a:t>
            </a:r>
            <a:r>
              <a:rPr kumimoji="1" lang="en-US" altLang="ja-JP" sz="1200" b="1" dirty="0">
                <a:solidFill>
                  <a:schemeClr val="accent2"/>
                </a:solidFill>
              </a:rPr>
              <a:t>(</a:t>
            </a:r>
            <a:r>
              <a:rPr kumimoji="1" lang="ja-JP" altLang="en-US" sz="1200" b="1" dirty="0">
                <a:solidFill>
                  <a:schemeClr val="accent2"/>
                </a:solidFill>
              </a:rPr>
              <a:t>正</a:t>
            </a:r>
            <a:r>
              <a:rPr kumimoji="1" lang="en-US" altLang="ja-JP" sz="1200" b="1" dirty="0">
                <a:solidFill>
                  <a:schemeClr val="accent2"/>
                </a:solidFill>
              </a:rPr>
              <a:t>)</a:t>
            </a:r>
            <a:r>
              <a:rPr kumimoji="1" lang="en-US" altLang="ja-JP" sz="1200" b="1" dirty="0"/>
              <a:t>,</a:t>
            </a:r>
          </a:p>
          <a:p>
            <a:r>
              <a:rPr kumimoji="1" lang="ja-JP" altLang="en-US" sz="1200" b="1" dirty="0">
                <a:solidFill>
                  <a:schemeClr val="accent5"/>
                </a:solidFill>
              </a:rPr>
              <a:t>　　　寒気移流</a:t>
            </a:r>
            <a:r>
              <a:rPr kumimoji="1" lang="en-US" altLang="ja-JP" sz="1200" b="1" dirty="0">
                <a:solidFill>
                  <a:schemeClr val="accent5"/>
                </a:solidFill>
              </a:rPr>
              <a:t>(</a:t>
            </a:r>
            <a:r>
              <a:rPr kumimoji="1" lang="ja-JP" altLang="en-US" sz="1200" b="1" dirty="0">
                <a:solidFill>
                  <a:schemeClr val="accent5"/>
                </a:solidFill>
              </a:rPr>
              <a:t>負</a:t>
            </a:r>
            <a:r>
              <a:rPr kumimoji="1" lang="en-US" altLang="ja-JP" sz="1200" b="1" dirty="0">
                <a:solidFill>
                  <a:schemeClr val="accent5"/>
                </a:solidFill>
              </a:rPr>
              <a:t>)</a:t>
            </a:r>
          </a:p>
          <a:p>
            <a:r>
              <a:rPr kumimoji="1" lang="en-US" altLang="ja-JP" sz="1200" dirty="0"/>
              <a:t> </a:t>
            </a:r>
            <a:r>
              <a:rPr kumimoji="1" lang="ja-JP" altLang="en-US" sz="1200" dirty="0"/>
              <a:t>　　　</a:t>
            </a:r>
            <a:r>
              <a:rPr kumimoji="1" lang="en-US" altLang="ja-JP" sz="1200" dirty="0"/>
              <a:t>(10</a:t>
            </a:r>
            <a:r>
              <a:rPr kumimoji="1" lang="en-US" altLang="ja-JP" sz="1200" baseline="40000" dirty="0"/>
              <a:t>-5</a:t>
            </a:r>
            <a:r>
              <a:rPr kumimoji="1" lang="en-US" altLang="ja-JP" sz="1200" dirty="0"/>
              <a:t>K/day)</a:t>
            </a:r>
            <a:endParaRPr kumimoji="1" lang="en-US" altLang="ja-JP" sz="1200" b="1" dirty="0">
              <a:solidFill>
                <a:schemeClr val="accent5"/>
              </a:solidFill>
            </a:endParaRPr>
          </a:p>
          <a:p>
            <a:r>
              <a:rPr kumimoji="1" lang="ja-JP" altLang="en-US" sz="1200" dirty="0"/>
              <a:t>点：信頼係数</a:t>
            </a:r>
            <a:r>
              <a:rPr kumimoji="1" lang="en-US" altLang="ja-JP" sz="1200" dirty="0"/>
              <a:t>90</a:t>
            </a:r>
            <a:r>
              <a:rPr kumimoji="1" lang="ja-JP" altLang="en-US" sz="1200" dirty="0"/>
              <a:t>％以上</a:t>
            </a:r>
            <a:endParaRPr kumimoji="1" lang="en-US" altLang="ja-JP" sz="1200" dirty="0"/>
          </a:p>
        </p:txBody>
      </p:sp>
      <p:pic>
        <p:nvPicPr>
          <p:cNvPr id="15" name="図 14">
            <a:extLst>
              <a:ext uri="{FF2B5EF4-FFF2-40B4-BE49-F238E27FC236}">
                <a16:creationId xmlns:a16="http://schemas.microsoft.com/office/drawing/2014/main" id="{BBE6238A-FB1F-0731-D4C6-DD5E9C7ACD16}"/>
              </a:ext>
            </a:extLst>
          </p:cNvPr>
          <p:cNvPicPr>
            <a:picLocks noChangeAspect="1"/>
          </p:cNvPicPr>
          <p:nvPr/>
        </p:nvPicPr>
        <p:blipFill rotWithShape="1">
          <a:blip r:embed="rId5">
            <a:extLst>
              <a:ext uri="{28A0092B-C50C-407E-A947-70E740481C1C}">
                <a14:useLocalDpi xmlns:a14="http://schemas.microsoft.com/office/drawing/2010/main" val="0"/>
              </a:ext>
            </a:extLst>
          </a:blip>
          <a:srcRect l="1773" r="1773"/>
          <a:stretch/>
        </p:blipFill>
        <p:spPr>
          <a:xfrm>
            <a:off x="33459" y="3821812"/>
            <a:ext cx="2370644" cy="2219577"/>
          </a:xfrm>
          <a:prstGeom prst="rect">
            <a:avLst/>
          </a:prstGeom>
        </p:spPr>
      </p:pic>
      <p:pic>
        <p:nvPicPr>
          <p:cNvPr id="18" name="図 17">
            <a:extLst>
              <a:ext uri="{FF2B5EF4-FFF2-40B4-BE49-F238E27FC236}">
                <a16:creationId xmlns:a16="http://schemas.microsoft.com/office/drawing/2014/main" id="{59C53199-5C82-AE0F-2AE0-DD0A1911FB30}"/>
              </a:ext>
            </a:extLst>
          </p:cNvPr>
          <p:cNvPicPr>
            <a:picLocks noChangeAspect="1"/>
          </p:cNvPicPr>
          <p:nvPr/>
        </p:nvPicPr>
        <p:blipFill rotWithShape="1">
          <a:blip r:embed="rId6">
            <a:extLst>
              <a:ext uri="{28A0092B-C50C-407E-A947-70E740481C1C}">
                <a14:useLocalDpi xmlns:a14="http://schemas.microsoft.com/office/drawing/2010/main" val="0"/>
              </a:ext>
            </a:extLst>
          </a:blip>
          <a:srcRect t="-1975" b="-1913"/>
          <a:stretch/>
        </p:blipFill>
        <p:spPr>
          <a:xfrm>
            <a:off x="2466250" y="3724598"/>
            <a:ext cx="2559350" cy="2413733"/>
          </a:xfrm>
          <a:prstGeom prst="rect">
            <a:avLst/>
          </a:prstGeom>
        </p:spPr>
      </p:pic>
      <p:sp>
        <p:nvSpPr>
          <p:cNvPr id="21" name="テキスト ボックス 20">
            <a:extLst>
              <a:ext uri="{FF2B5EF4-FFF2-40B4-BE49-F238E27FC236}">
                <a16:creationId xmlns:a16="http://schemas.microsoft.com/office/drawing/2014/main" id="{850A7277-5E45-8D82-FD30-0E6B7A35E476}"/>
              </a:ext>
            </a:extLst>
          </p:cNvPr>
          <p:cNvSpPr txBox="1"/>
          <p:nvPr/>
        </p:nvSpPr>
        <p:spPr>
          <a:xfrm>
            <a:off x="2700955" y="6067481"/>
            <a:ext cx="3004204" cy="861774"/>
          </a:xfrm>
          <a:prstGeom prst="rect">
            <a:avLst/>
          </a:prstGeom>
          <a:noFill/>
        </p:spPr>
        <p:txBody>
          <a:bodyPr wrap="square" rtlCol="0">
            <a:spAutoFit/>
          </a:bodyPr>
          <a:lstStyle/>
          <a:p>
            <a:r>
              <a:rPr kumimoji="1" lang="ja-JP" altLang="en-US" sz="1200" dirty="0"/>
              <a:t>上図：</a:t>
            </a:r>
            <a:r>
              <a:rPr kumimoji="1" lang="en-US" altLang="ja-JP" sz="1200" dirty="0"/>
              <a:t>700hPa</a:t>
            </a:r>
            <a:r>
              <a:rPr kumimoji="1" lang="ja-JP" altLang="en-US" sz="1200" dirty="0"/>
              <a:t>の鉛直速度</a:t>
            </a:r>
            <a:endParaRPr kumimoji="1" lang="en-US" altLang="ja-JP" sz="1200" dirty="0"/>
          </a:p>
          <a:p>
            <a:r>
              <a:rPr kumimoji="1" lang="ja-JP" altLang="en-US" sz="1200" dirty="0"/>
              <a:t>陰影：偏差</a:t>
            </a:r>
            <a:r>
              <a:rPr kumimoji="1" lang="en-US" altLang="ja-JP" sz="1200" dirty="0"/>
              <a:t>(Pa/s),</a:t>
            </a:r>
            <a:r>
              <a:rPr kumimoji="1" lang="ja-JP" altLang="en-US" sz="1200" dirty="0"/>
              <a:t>点：信頼係数</a:t>
            </a:r>
            <a:r>
              <a:rPr kumimoji="1" lang="en-US" altLang="ja-JP" sz="1200" dirty="0"/>
              <a:t>90</a:t>
            </a:r>
            <a:r>
              <a:rPr kumimoji="1" lang="ja-JP" altLang="en-US" sz="1200" dirty="0"/>
              <a:t>％以上</a:t>
            </a:r>
            <a:endParaRPr kumimoji="1" lang="en-US" altLang="ja-JP" sz="1200" dirty="0"/>
          </a:p>
          <a:p>
            <a:r>
              <a:rPr kumimoji="1" lang="ja-JP" altLang="en-US" sz="1200" dirty="0"/>
              <a:t>線：事例平均</a:t>
            </a:r>
            <a:r>
              <a:rPr kumimoji="1" lang="en-US" altLang="ja-JP" sz="1200" dirty="0"/>
              <a:t>(Pa/s)</a:t>
            </a:r>
          </a:p>
          <a:p>
            <a:r>
              <a:rPr kumimoji="1" lang="en-US" altLang="ja-JP" sz="1200" b="1" dirty="0">
                <a:solidFill>
                  <a:srgbClr val="FF0000"/>
                </a:solidFill>
              </a:rPr>
              <a:t>       </a:t>
            </a:r>
            <a:r>
              <a:rPr kumimoji="1" lang="ja-JP" altLang="en-US" sz="1400" b="1" dirty="0">
                <a:solidFill>
                  <a:srgbClr val="FF0000"/>
                </a:solidFill>
              </a:rPr>
              <a:t>下降流</a:t>
            </a:r>
            <a:r>
              <a:rPr kumimoji="1" lang="en-US" altLang="ja-JP" sz="1400" b="1" dirty="0">
                <a:solidFill>
                  <a:srgbClr val="FF0000"/>
                </a:solidFill>
              </a:rPr>
              <a:t>(</a:t>
            </a:r>
            <a:r>
              <a:rPr kumimoji="1" lang="ja-JP" altLang="en-US" sz="1400" b="1" dirty="0">
                <a:solidFill>
                  <a:srgbClr val="FF0000"/>
                </a:solidFill>
              </a:rPr>
              <a:t>正</a:t>
            </a:r>
            <a:r>
              <a:rPr kumimoji="1" lang="en-US" altLang="ja-JP" sz="1400" b="1" dirty="0">
                <a:solidFill>
                  <a:srgbClr val="FF0000"/>
                </a:solidFill>
              </a:rPr>
              <a:t>),</a:t>
            </a:r>
            <a:r>
              <a:rPr kumimoji="1" lang="ja-JP" altLang="en-US" sz="1400" b="1" dirty="0">
                <a:solidFill>
                  <a:schemeClr val="accent5"/>
                </a:solidFill>
              </a:rPr>
              <a:t>上昇流</a:t>
            </a:r>
            <a:r>
              <a:rPr kumimoji="1" lang="en-US" altLang="ja-JP" sz="1400" b="1" dirty="0">
                <a:solidFill>
                  <a:schemeClr val="accent5"/>
                </a:solidFill>
              </a:rPr>
              <a:t>(</a:t>
            </a:r>
            <a:r>
              <a:rPr kumimoji="1" lang="ja-JP" altLang="en-US" sz="1400" b="1" dirty="0">
                <a:solidFill>
                  <a:schemeClr val="accent5"/>
                </a:solidFill>
              </a:rPr>
              <a:t>負</a:t>
            </a:r>
            <a:r>
              <a:rPr kumimoji="1" lang="en-US" altLang="ja-JP" sz="1400" b="1" dirty="0">
                <a:solidFill>
                  <a:schemeClr val="accent5"/>
                </a:solidFill>
              </a:rPr>
              <a:t>)</a:t>
            </a:r>
          </a:p>
        </p:txBody>
      </p:sp>
      <p:sp>
        <p:nvSpPr>
          <p:cNvPr id="33" name="矢印: 右 32">
            <a:extLst>
              <a:ext uri="{FF2B5EF4-FFF2-40B4-BE49-F238E27FC236}">
                <a16:creationId xmlns:a16="http://schemas.microsoft.com/office/drawing/2014/main" id="{418047B9-82E8-7CB0-7A61-3AECCA6D8591}"/>
              </a:ext>
            </a:extLst>
          </p:cNvPr>
          <p:cNvSpPr/>
          <p:nvPr/>
        </p:nvSpPr>
        <p:spPr>
          <a:xfrm>
            <a:off x="5241716" y="4944365"/>
            <a:ext cx="287230" cy="2527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ED4CF459-7C1A-64FD-F727-245F62145E9D}"/>
              </a:ext>
            </a:extLst>
          </p:cNvPr>
          <p:cNvSpPr txBox="1"/>
          <p:nvPr/>
        </p:nvSpPr>
        <p:spPr>
          <a:xfrm>
            <a:off x="5705160" y="4164091"/>
            <a:ext cx="3297374" cy="1938992"/>
          </a:xfrm>
          <a:prstGeom prst="rect">
            <a:avLst/>
          </a:prstGeom>
          <a:solidFill>
            <a:schemeClr val="accent6">
              <a:lumMod val="20000"/>
              <a:lumOff val="80000"/>
            </a:schemeClr>
          </a:solidFill>
        </p:spPr>
        <p:txBody>
          <a:bodyPr wrap="square" rtlCol="0">
            <a:spAutoFit/>
          </a:bodyPr>
          <a:lstStyle/>
          <a:p>
            <a:r>
              <a:rPr kumimoji="1" lang="ja-JP" altLang="en-US" sz="2400" dirty="0"/>
              <a:t>・西谷と東谷の両方の　</a:t>
            </a:r>
          </a:p>
          <a:p>
            <a:r>
              <a:rPr kumimoji="1" lang="ja-JP" altLang="en-US" sz="2400" dirty="0"/>
              <a:t>　影響．特に暖気移流　</a:t>
            </a:r>
            <a:endParaRPr kumimoji="1" lang="en-US" altLang="ja-JP" sz="2400" dirty="0"/>
          </a:p>
          <a:p>
            <a:r>
              <a:rPr kumimoji="1" lang="ja-JP" altLang="en-US" sz="2400" dirty="0"/>
              <a:t>　と水蒸気供給が卓越</a:t>
            </a:r>
          </a:p>
          <a:p>
            <a:r>
              <a:rPr kumimoji="1" lang="ja-JP" altLang="en-US" sz="2400" dirty="0"/>
              <a:t>　→相当温位の勾配大</a:t>
            </a:r>
            <a:endParaRPr kumimoji="1" lang="en-US" altLang="ja-JP" sz="2400" dirty="0"/>
          </a:p>
          <a:p>
            <a:r>
              <a:rPr kumimoji="1" lang="ja-JP" altLang="en-US" sz="2400" dirty="0"/>
              <a:t>　→前線帯対流強化</a:t>
            </a:r>
            <a:endParaRPr kumimoji="1" lang="en-US" altLang="ja-JP" sz="2800" dirty="0"/>
          </a:p>
        </p:txBody>
      </p:sp>
      <p:sp>
        <p:nvSpPr>
          <p:cNvPr id="3" name="テキスト ボックス 2">
            <a:extLst>
              <a:ext uri="{FF2B5EF4-FFF2-40B4-BE49-F238E27FC236}">
                <a16:creationId xmlns:a16="http://schemas.microsoft.com/office/drawing/2014/main" id="{C44A8065-BB84-40BA-5381-AECDA85A26A2}"/>
              </a:ext>
            </a:extLst>
          </p:cNvPr>
          <p:cNvSpPr txBox="1"/>
          <p:nvPr/>
        </p:nvSpPr>
        <p:spPr>
          <a:xfrm>
            <a:off x="7411141" y="1518136"/>
            <a:ext cx="1762417" cy="1569660"/>
          </a:xfrm>
          <a:prstGeom prst="rect">
            <a:avLst/>
          </a:prstGeom>
          <a:noFill/>
        </p:spPr>
        <p:txBody>
          <a:bodyPr wrap="square" rtlCol="0">
            <a:spAutoFit/>
          </a:bodyPr>
          <a:lstStyle/>
          <a:p>
            <a:r>
              <a:rPr kumimoji="1" lang="ja-JP" altLang="en-US" sz="1200" dirty="0"/>
              <a:t>水蒸気フラックス</a:t>
            </a:r>
            <a:endParaRPr kumimoji="1" lang="en-US" altLang="ja-JP" sz="1200" dirty="0"/>
          </a:p>
          <a:p>
            <a:r>
              <a:rPr kumimoji="1" lang="ja-JP" altLang="en-US" sz="1200" dirty="0"/>
              <a:t>線：</a:t>
            </a:r>
            <a:r>
              <a:rPr kumimoji="1" lang="ja-JP" altLang="en-US" sz="1200" dirty="0">
                <a:solidFill>
                  <a:schemeClr val="accent5"/>
                </a:solidFill>
              </a:rPr>
              <a:t>収束域</a:t>
            </a:r>
            <a:r>
              <a:rPr kumimoji="1" lang="en-US" altLang="ja-JP" sz="1200" dirty="0">
                <a:solidFill>
                  <a:schemeClr val="accent5"/>
                </a:solidFill>
              </a:rPr>
              <a:t>(</a:t>
            </a:r>
            <a:r>
              <a:rPr kumimoji="1" lang="ja-JP" altLang="en-US" sz="1200" dirty="0">
                <a:solidFill>
                  <a:schemeClr val="accent5"/>
                </a:solidFill>
              </a:rPr>
              <a:t>負</a:t>
            </a:r>
            <a:r>
              <a:rPr kumimoji="1" lang="en-US" altLang="ja-JP" sz="1200" dirty="0">
                <a:solidFill>
                  <a:schemeClr val="accent5"/>
                </a:solidFill>
              </a:rPr>
              <a:t>)</a:t>
            </a:r>
          </a:p>
          <a:p>
            <a:r>
              <a:rPr kumimoji="1" lang="ja-JP" altLang="en-US" sz="1200" dirty="0">
                <a:solidFill>
                  <a:schemeClr val="accent5"/>
                </a:solidFill>
              </a:rPr>
              <a:t>　　</a:t>
            </a:r>
            <a:r>
              <a:rPr kumimoji="1" lang="en-US" altLang="ja-JP" sz="1200" dirty="0"/>
              <a:t>(10</a:t>
            </a:r>
            <a:r>
              <a:rPr kumimoji="1" lang="en-US" altLang="ja-JP" sz="1200" baseline="40000" dirty="0"/>
              <a:t>-5</a:t>
            </a:r>
            <a:r>
              <a:rPr kumimoji="1" lang="en-US" altLang="ja-JP" sz="1200" dirty="0"/>
              <a:t>kg/m²/s)</a:t>
            </a:r>
          </a:p>
          <a:p>
            <a:r>
              <a:rPr kumimoji="1" lang="ja-JP" altLang="en-US" sz="1200" dirty="0"/>
              <a:t>ベクトル：事例平均</a:t>
            </a:r>
            <a:endParaRPr kumimoji="1" lang="en-US" altLang="ja-JP" sz="1200" dirty="0"/>
          </a:p>
          <a:p>
            <a:r>
              <a:rPr kumimoji="1" lang="en-US" altLang="ja-JP" sz="1200" dirty="0"/>
              <a:t>(</a:t>
            </a:r>
            <a:r>
              <a:rPr kumimoji="1" lang="ja-JP" altLang="en-US" sz="1200" dirty="0"/>
              <a:t>南北・東西成分：</a:t>
            </a:r>
            <a:endParaRPr kumimoji="1" lang="en-US" altLang="ja-JP" sz="1200" dirty="0"/>
          </a:p>
          <a:p>
            <a:r>
              <a:rPr kumimoji="1" lang="ja-JP" altLang="en-US" sz="1200" dirty="0"/>
              <a:t>＋</a:t>
            </a:r>
            <a:r>
              <a:rPr kumimoji="1" lang="en-US" altLang="ja-JP" sz="1200" dirty="0"/>
              <a:t>150(kg/m/s)</a:t>
            </a:r>
          </a:p>
          <a:p>
            <a:r>
              <a:rPr kumimoji="1" lang="ja-JP" altLang="en-US" sz="1200" dirty="0"/>
              <a:t>以上のみ）</a:t>
            </a:r>
            <a:endParaRPr kumimoji="1" lang="en-US" altLang="ja-JP" sz="1200" dirty="0"/>
          </a:p>
          <a:p>
            <a:endParaRPr kumimoji="1" lang="en-US" altLang="ja-JP" sz="1200" dirty="0">
              <a:solidFill>
                <a:schemeClr val="accent5"/>
              </a:solidFill>
            </a:endParaRPr>
          </a:p>
        </p:txBody>
      </p:sp>
      <p:sp>
        <p:nvSpPr>
          <p:cNvPr id="2" name="テキスト ボックス 1">
            <a:extLst>
              <a:ext uri="{FF2B5EF4-FFF2-40B4-BE49-F238E27FC236}">
                <a16:creationId xmlns:a16="http://schemas.microsoft.com/office/drawing/2014/main" id="{76131014-12BF-2066-4698-3A622AA6EC37}"/>
              </a:ext>
            </a:extLst>
          </p:cNvPr>
          <p:cNvSpPr txBox="1"/>
          <p:nvPr/>
        </p:nvSpPr>
        <p:spPr>
          <a:xfrm>
            <a:off x="-3319" y="12703"/>
            <a:ext cx="8033221" cy="461665"/>
          </a:xfrm>
          <a:prstGeom prst="rect">
            <a:avLst/>
          </a:prstGeom>
          <a:noFill/>
        </p:spPr>
        <p:txBody>
          <a:bodyPr wrap="square" rtlCol="0">
            <a:spAutoFit/>
          </a:bodyPr>
          <a:lstStyle/>
          <a:p>
            <a:r>
              <a:rPr kumimoji="1" lang="ja-JP" altLang="en-US" sz="2400" dirty="0">
                <a:solidFill>
                  <a:schemeClr val="bg1"/>
                </a:solidFill>
                <a:latin typeface="メイリオ" panose="020B0604030504040204" pitchFamily="50" charset="-128"/>
                <a:ea typeface="メイリオ" panose="020B0604030504040204" pitchFamily="50" charset="-128"/>
              </a:rPr>
              <a:t>調査②　双方の蛇行：両谷型　</a:t>
            </a:r>
          </a:p>
        </p:txBody>
      </p:sp>
    </p:spTree>
    <p:extLst>
      <p:ext uri="{BB962C8B-B14F-4D97-AF65-F5344CB8AC3E}">
        <p14:creationId xmlns:p14="http://schemas.microsoft.com/office/powerpoint/2010/main" val="228601520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UI＆メイリオ">
      <a:majorFont>
        <a:latin typeface="Segoe UI"/>
        <a:ea typeface="メイリオ"/>
        <a:cs typeface=""/>
      </a:majorFont>
      <a:minorFont>
        <a:latin typeface="Segoe UI"/>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27954</TotalTime>
  <Words>3526</Words>
  <Application>Microsoft Office PowerPoint</Application>
  <PresentationFormat>画面に合わせる (4:3)</PresentationFormat>
  <Paragraphs>549</Paragraphs>
  <Slides>29</Slides>
  <Notes>28</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29</vt:i4>
      </vt:variant>
    </vt:vector>
  </HeadingPairs>
  <TitlesOfParts>
    <vt:vector size="35" baseType="lpstr">
      <vt:lpstr>CIDFont+F1</vt:lpstr>
      <vt:lpstr>メイリオ</vt:lpstr>
      <vt:lpstr>游ゴシック</vt:lpstr>
      <vt:lpstr>Arial</vt:lpstr>
      <vt:lpstr>Segoe UI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山田 裕貴</dc:creator>
  <cp:lastModifiedBy>山田 裕貴</cp:lastModifiedBy>
  <cp:revision>14</cp:revision>
  <cp:lastPrinted>2022-09-23T05:27:22Z</cp:lastPrinted>
  <dcterms:created xsi:type="dcterms:W3CDTF">2022-09-14T12:47:55Z</dcterms:created>
  <dcterms:modified xsi:type="dcterms:W3CDTF">2023-03-31T03:09:05Z</dcterms:modified>
</cp:coreProperties>
</file>