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4" r:id="rId3"/>
    <p:sldId id="269" r:id="rId4"/>
    <p:sldId id="265" r:id="rId5"/>
    <p:sldId id="263" r:id="rId6"/>
    <p:sldId id="256" r:id="rId7"/>
    <p:sldId id="259" r:id="rId8"/>
    <p:sldId id="266" r:id="rId9"/>
    <p:sldId id="258" r:id="rId10"/>
    <p:sldId id="260" r:id="rId11"/>
    <p:sldId id="261" r:id="rId1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6699FF"/>
    <a:srgbClr val="0066FF"/>
    <a:srgbClr val="0000FF"/>
    <a:srgbClr val="FF3300"/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84" y="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image" Target="../media/image16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7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10" Type="http://schemas.openxmlformats.org/officeDocument/2006/relationships/image" Target="../media/image6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image" Target="../media/image37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12" Type="http://schemas.openxmlformats.org/officeDocument/2006/relationships/image" Target="../media/image36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11" Type="http://schemas.openxmlformats.org/officeDocument/2006/relationships/image" Target="../media/image35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39.wmf"/><Relationship Id="rId7" Type="http://schemas.openxmlformats.org/officeDocument/2006/relationships/image" Target="../media/image42.wmf"/><Relationship Id="rId2" Type="http://schemas.openxmlformats.org/officeDocument/2006/relationships/image" Target="../media/image28.wmf"/><Relationship Id="rId1" Type="http://schemas.openxmlformats.org/officeDocument/2006/relationships/image" Target="../media/image38.wmf"/><Relationship Id="rId6" Type="http://schemas.openxmlformats.org/officeDocument/2006/relationships/image" Target="../media/image41.wmf"/><Relationship Id="rId11" Type="http://schemas.openxmlformats.org/officeDocument/2006/relationships/image" Target="../media/image44.wmf"/><Relationship Id="rId5" Type="http://schemas.openxmlformats.org/officeDocument/2006/relationships/image" Target="../media/image30.wmf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image" Target="../media/image3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EFA94-9EA6-407B-81CD-14CBCF303F2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064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BBE60-F8B0-4EFD-B987-4304EF50928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5037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1623A-0DFD-45E3-9872-D803320B098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1844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C93C-F0FD-DD43-8D4D-66886F5BA5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9A03-2DC3-3A4E-BA71-FB315AEBB9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30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C93C-F0FD-DD43-8D4D-66886F5BA5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9A03-2DC3-3A4E-BA71-FB315AEBB9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387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C93C-F0FD-DD43-8D4D-66886F5BA5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9A03-2DC3-3A4E-BA71-FB315AEBB9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244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C93C-F0FD-DD43-8D4D-66886F5BA5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9A03-2DC3-3A4E-BA71-FB315AEBB9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846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3" indent="0">
              <a:buNone/>
              <a:defRPr sz="1600" b="1"/>
            </a:lvl5pPr>
            <a:lvl6pPr marL="2285766" indent="0">
              <a:buNone/>
              <a:defRPr sz="1600" b="1"/>
            </a:lvl6pPr>
            <a:lvl7pPr marL="2742920" indent="0">
              <a:buNone/>
              <a:defRPr sz="1600" b="1"/>
            </a:lvl7pPr>
            <a:lvl8pPr marL="3200072" indent="0">
              <a:buNone/>
              <a:defRPr sz="1600" b="1"/>
            </a:lvl8pPr>
            <a:lvl9pPr marL="365722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3" indent="0">
              <a:buNone/>
              <a:defRPr sz="1600" b="1"/>
            </a:lvl5pPr>
            <a:lvl6pPr marL="2285766" indent="0">
              <a:buNone/>
              <a:defRPr sz="1600" b="1"/>
            </a:lvl6pPr>
            <a:lvl7pPr marL="2742920" indent="0">
              <a:buNone/>
              <a:defRPr sz="1600" b="1"/>
            </a:lvl7pPr>
            <a:lvl8pPr marL="3200072" indent="0">
              <a:buNone/>
              <a:defRPr sz="1600" b="1"/>
            </a:lvl8pPr>
            <a:lvl9pPr marL="365722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C93C-F0FD-DD43-8D4D-66886F5BA5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9A03-2DC3-3A4E-BA71-FB315AEBB9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4080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C93C-F0FD-DD43-8D4D-66886F5BA5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9A03-2DC3-3A4E-BA71-FB315AEBB9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8685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C93C-F0FD-DD43-8D4D-66886F5BA5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9A03-2DC3-3A4E-BA71-FB315AEBB9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0928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6" indent="0">
              <a:buNone/>
              <a:defRPr sz="1000"/>
            </a:lvl3pPr>
            <a:lvl4pPr marL="1371460" indent="0">
              <a:buNone/>
              <a:defRPr sz="900"/>
            </a:lvl4pPr>
            <a:lvl5pPr marL="1828613" indent="0">
              <a:buNone/>
              <a:defRPr sz="900"/>
            </a:lvl5pPr>
            <a:lvl6pPr marL="2285766" indent="0">
              <a:buNone/>
              <a:defRPr sz="900"/>
            </a:lvl6pPr>
            <a:lvl7pPr marL="2742920" indent="0">
              <a:buNone/>
              <a:defRPr sz="900"/>
            </a:lvl7pPr>
            <a:lvl8pPr marL="3200072" indent="0">
              <a:buNone/>
              <a:defRPr sz="900"/>
            </a:lvl8pPr>
            <a:lvl9pPr marL="365722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C93C-F0FD-DD43-8D4D-66886F5BA5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9A03-2DC3-3A4E-BA71-FB315AEBB9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394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AC53C-0955-4C2A-B427-CD5203E6512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65991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6" indent="0">
              <a:buNone/>
              <a:defRPr sz="2400"/>
            </a:lvl3pPr>
            <a:lvl4pPr marL="1371460" indent="0">
              <a:buNone/>
              <a:defRPr sz="2000"/>
            </a:lvl4pPr>
            <a:lvl5pPr marL="1828613" indent="0">
              <a:buNone/>
              <a:defRPr sz="2000"/>
            </a:lvl5pPr>
            <a:lvl6pPr marL="2285766" indent="0">
              <a:buNone/>
              <a:defRPr sz="2000"/>
            </a:lvl6pPr>
            <a:lvl7pPr marL="2742920" indent="0">
              <a:buNone/>
              <a:defRPr sz="2000"/>
            </a:lvl7pPr>
            <a:lvl8pPr marL="3200072" indent="0">
              <a:buNone/>
              <a:defRPr sz="2000"/>
            </a:lvl8pPr>
            <a:lvl9pPr marL="365722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6" indent="0">
              <a:buNone/>
              <a:defRPr sz="1000"/>
            </a:lvl3pPr>
            <a:lvl4pPr marL="1371460" indent="0">
              <a:buNone/>
              <a:defRPr sz="900"/>
            </a:lvl4pPr>
            <a:lvl5pPr marL="1828613" indent="0">
              <a:buNone/>
              <a:defRPr sz="900"/>
            </a:lvl5pPr>
            <a:lvl6pPr marL="2285766" indent="0">
              <a:buNone/>
              <a:defRPr sz="900"/>
            </a:lvl6pPr>
            <a:lvl7pPr marL="2742920" indent="0">
              <a:buNone/>
              <a:defRPr sz="900"/>
            </a:lvl7pPr>
            <a:lvl8pPr marL="3200072" indent="0">
              <a:buNone/>
              <a:defRPr sz="900"/>
            </a:lvl8pPr>
            <a:lvl9pPr marL="365722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C93C-F0FD-DD43-8D4D-66886F5BA5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9A03-2DC3-3A4E-BA71-FB315AEBB9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9646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C93C-F0FD-DD43-8D4D-66886F5BA5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9A03-2DC3-3A4E-BA71-FB315AEBB9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7826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C93C-F0FD-DD43-8D4D-66886F5BA5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9A03-2DC3-3A4E-BA71-FB315AEBB9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167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DF3969-9CD9-4A76-9508-452B187503F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6776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8365C-5C25-4E1D-917D-7F343DE303C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2419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2B629A-69F9-4312-8736-B83B032E2AC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5284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5A3AD2-A832-4C16-B758-FB96D42FEEB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92529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B925E-A143-4868-B1BC-1417D5EAABF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1911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CAB63-09D6-45F8-9394-992E05A4CBC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0149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07300-01FE-489E-8404-C04107639C3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1666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C83F2AF-11FE-4D75-8FB6-5395E599FC2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0" tIns="45716" rIns="91430" bIns="4571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30" tIns="45716" rIns="91430" bIns="457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30" tIns="45716" rIns="91430" bIns="4571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154" fontAlgn="auto">
              <a:spcBef>
                <a:spcPts val="0"/>
              </a:spcBef>
              <a:spcAft>
                <a:spcPts val="0"/>
              </a:spcAft>
            </a:pPr>
            <a:fld id="{3F0EC93C-F0FD-DD43-8D4D-66886F5BA52C}" type="datetimeFigureOut">
              <a:rPr kumimoji="0"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50" charset="-128"/>
              </a:rPr>
              <a:pPr defTabSz="457154" fontAlgn="auto">
                <a:spcBef>
                  <a:spcPts val="0"/>
                </a:spcBef>
                <a:spcAft>
                  <a:spcPts val="0"/>
                </a:spcAft>
              </a:pPr>
              <a:t>7/22/2014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ＭＳ Ｐゴシック" pitchFamily="50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30" tIns="45716" rIns="91430" bIns="4571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154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ＭＳ Ｐゴシック" pitchFamily="50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30" tIns="45716" rIns="91430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154" fontAlgn="auto">
              <a:spcBef>
                <a:spcPts val="0"/>
              </a:spcBef>
              <a:spcAft>
                <a:spcPts val="0"/>
              </a:spcAft>
            </a:pPr>
            <a:fld id="{D90C9A03-2DC3-3A4E-BA71-FB315AEBB920}" type="slidenum">
              <a:rPr kumimoji="0"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50" charset="-128"/>
              </a:rPr>
              <a:pPr defTabSz="457154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6902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5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5" indent="-342865" algn="l" defTabSz="45715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4" indent="-285722" algn="l" defTabSz="457154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3" indent="-228576" algn="l" defTabSz="45715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6" indent="-228576" algn="l" defTabSz="457154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0" indent="-228576" algn="l" defTabSz="457154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3" indent="-228576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6" indent="-228576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0" indent="-228576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02" indent="-228576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6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0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3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6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0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2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6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2.wmf"/><Relationship Id="rId26" Type="http://schemas.openxmlformats.org/officeDocument/2006/relationships/image" Target="../media/image16.wmf"/><Relationship Id="rId3" Type="http://schemas.openxmlformats.org/officeDocument/2006/relationships/oleObject" Target="../embeddings/oleObject3.bin"/><Relationship Id="rId21" Type="http://schemas.openxmlformats.org/officeDocument/2006/relationships/oleObject" Target="../embeddings/oleObject12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10.bin"/><Relationship Id="rId25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1.wmf"/><Relationship Id="rId20" Type="http://schemas.openxmlformats.org/officeDocument/2006/relationships/image" Target="../media/image1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7.bin"/><Relationship Id="rId24" Type="http://schemas.openxmlformats.org/officeDocument/2006/relationships/image" Target="../media/image15.wmf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23" Type="http://schemas.openxmlformats.org/officeDocument/2006/relationships/oleObject" Target="../embeddings/oleObject13.bin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11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0.wmf"/><Relationship Id="rId22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19.wmf"/><Relationship Id="rId18" Type="http://schemas.openxmlformats.org/officeDocument/2006/relationships/oleObject" Target="../embeddings/oleObject24.bin"/><Relationship Id="rId26" Type="http://schemas.openxmlformats.org/officeDocument/2006/relationships/oleObject" Target="../embeddings/oleObject29.bin"/><Relationship Id="rId3" Type="http://schemas.openxmlformats.org/officeDocument/2006/relationships/oleObject" Target="../embeddings/oleObject15.bin"/><Relationship Id="rId21" Type="http://schemas.openxmlformats.org/officeDocument/2006/relationships/oleObject" Target="../embeddings/oleObject26.bin"/><Relationship Id="rId7" Type="http://schemas.openxmlformats.org/officeDocument/2006/relationships/oleObject" Target="../embeddings/oleObject17.bin"/><Relationship Id="rId12" Type="http://schemas.openxmlformats.org/officeDocument/2006/relationships/oleObject" Target="../embeddings/oleObject21.bin"/><Relationship Id="rId17" Type="http://schemas.openxmlformats.org/officeDocument/2006/relationships/image" Target="../media/image21.wmf"/><Relationship Id="rId25" Type="http://schemas.openxmlformats.org/officeDocument/2006/relationships/image" Target="../media/image24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23.bin"/><Relationship Id="rId20" Type="http://schemas.openxmlformats.org/officeDocument/2006/relationships/oleObject" Target="../embeddings/oleObject25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0.bin"/><Relationship Id="rId24" Type="http://schemas.openxmlformats.org/officeDocument/2006/relationships/oleObject" Target="../embeddings/oleObject28.bin"/><Relationship Id="rId5" Type="http://schemas.openxmlformats.org/officeDocument/2006/relationships/oleObject" Target="../embeddings/oleObject16.bin"/><Relationship Id="rId15" Type="http://schemas.openxmlformats.org/officeDocument/2006/relationships/image" Target="../media/image20.wmf"/><Relationship Id="rId23" Type="http://schemas.openxmlformats.org/officeDocument/2006/relationships/image" Target="../media/image23.wmf"/><Relationship Id="rId10" Type="http://schemas.openxmlformats.org/officeDocument/2006/relationships/oleObject" Target="../embeddings/oleObject19.bin"/><Relationship Id="rId19" Type="http://schemas.openxmlformats.org/officeDocument/2006/relationships/image" Target="../media/image22.wmf"/><Relationship Id="rId4" Type="http://schemas.openxmlformats.org/officeDocument/2006/relationships/image" Target="../media/image7.wmf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22.bin"/><Relationship Id="rId22" Type="http://schemas.openxmlformats.org/officeDocument/2006/relationships/oleObject" Target="../embeddings/oleObject27.bin"/><Relationship Id="rId27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36.bin"/><Relationship Id="rId18" Type="http://schemas.openxmlformats.org/officeDocument/2006/relationships/image" Target="../media/image31.wmf"/><Relationship Id="rId26" Type="http://schemas.openxmlformats.org/officeDocument/2006/relationships/oleObject" Target="../embeddings/oleObject44.bin"/><Relationship Id="rId3" Type="http://schemas.openxmlformats.org/officeDocument/2006/relationships/oleObject" Target="../embeddings/oleObject31.bin"/><Relationship Id="rId21" Type="http://schemas.openxmlformats.org/officeDocument/2006/relationships/image" Target="../media/image32.wmf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29.wmf"/><Relationship Id="rId17" Type="http://schemas.openxmlformats.org/officeDocument/2006/relationships/oleObject" Target="../embeddings/oleObject39.bin"/><Relationship Id="rId25" Type="http://schemas.openxmlformats.org/officeDocument/2006/relationships/image" Target="../media/image34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38.bin"/><Relationship Id="rId20" Type="http://schemas.openxmlformats.org/officeDocument/2006/relationships/oleObject" Target="../embeddings/oleObject41.bin"/><Relationship Id="rId29" Type="http://schemas.openxmlformats.org/officeDocument/2006/relationships/image" Target="../media/image36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35.bin"/><Relationship Id="rId24" Type="http://schemas.openxmlformats.org/officeDocument/2006/relationships/oleObject" Target="../embeddings/oleObject43.bin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23" Type="http://schemas.openxmlformats.org/officeDocument/2006/relationships/image" Target="../media/image33.wmf"/><Relationship Id="rId28" Type="http://schemas.openxmlformats.org/officeDocument/2006/relationships/oleObject" Target="../embeddings/oleObject45.bin"/><Relationship Id="rId10" Type="http://schemas.openxmlformats.org/officeDocument/2006/relationships/image" Target="../media/image28.wmf"/><Relationship Id="rId19" Type="http://schemas.openxmlformats.org/officeDocument/2006/relationships/oleObject" Target="../embeddings/oleObject40.bin"/><Relationship Id="rId31" Type="http://schemas.openxmlformats.org/officeDocument/2006/relationships/image" Target="../media/image37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30.wmf"/><Relationship Id="rId22" Type="http://schemas.openxmlformats.org/officeDocument/2006/relationships/oleObject" Target="../embeddings/oleObject42.bin"/><Relationship Id="rId27" Type="http://schemas.openxmlformats.org/officeDocument/2006/relationships/image" Target="../media/image35.wmf"/><Relationship Id="rId30" Type="http://schemas.openxmlformats.org/officeDocument/2006/relationships/oleObject" Target="../embeddings/oleObject4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image" Target="../media/image30.wmf"/><Relationship Id="rId18" Type="http://schemas.openxmlformats.org/officeDocument/2006/relationships/oleObject" Target="../embeddings/oleObject55.bin"/><Relationship Id="rId26" Type="http://schemas.openxmlformats.org/officeDocument/2006/relationships/oleObject" Target="../embeddings/oleObject59.bin"/><Relationship Id="rId3" Type="http://schemas.openxmlformats.org/officeDocument/2006/relationships/oleObject" Target="../embeddings/oleObject47.bin"/><Relationship Id="rId21" Type="http://schemas.openxmlformats.org/officeDocument/2006/relationships/image" Target="../media/image35.wmf"/><Relationship Id="rId7" Type="http://schemas.openxmlformats.org/officeDocument/2006/relationships/oleObject" Target="../embeddings/oleObject49.bin"/><Relationship Id="rId12" Type="http://schemas.openxmlformats.org/officeDocument/2006/relationships/oleObject" Target="../embeddings/oleObject52.bin"/><Relationship Id="rId17" Type="http://schemas.openxmlformats.org/officeDocument/2006/relationships/image" Target="../media/image42.wmf"/><Relationship Id="rId25" Type="http://schemas.openxmlformats.org/officeDocument/2006/relationships/image" Target="../media/image44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54.bin"/><Relationship Id="rId20" Type="http://schemas.openxmlformats.org/officeDocument/2006/relationships/oleObject" Target="../embeddings/oleObject56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wmf"/><Relationship Id="rId11" Type="http://schemas.openxmlformats.org/officeDocument/2006/relationships/image" Target="../media/image40.wmf"/><Relationship Id="rId24" Type="http://schemas.openxmlformats.org/officeDocument/2006/relationships/oleObject" Target="../embeddings/oleObject58.bin"/><Relationship Id="rId5" Type="http://schemas.openxmlformats.org/officeDocument/2006/relationships/oleObject" Target="../embeddings/oleObject48.bin"/><Relationship Id="rId15" Type="http://schemas.openxmlformats.org/officeDocument/2006/relationships/image" Target="../media/image41.wmf"/><Relationship Id="rId23" Type="http://schemas.openxmlformats.org/officeDocument/2006/relationships/image" Target="../media/image43.wmf"/><Relationship Id="rId10" Type="http://schemas.openxmlformats.org/officeDocument/2006/relationships/oleObject" Target="../embeddings/oleObject51.bin"/><Relationship Id="rId19" Type="http://schemas.openxmlformats.org/officeDocument/2006/relationships/image" Target="../media/image34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50.bin"/><Relationship Id="rId14" Type="http://schemas.openxmlformats.org/officeDocument/2006/relationships/oleObject" Target="../embeddings/oleObject53.bin"/><Relationship Id="rId22" Type="http://schemas.openxmlformats.org/officeDocument/2006/relationships/oleObject" Target="../embeddings/oleObject57.bin"/><Relationship Id="rId27" Type="http://schemas.openxmlformats.org/officeDocument/2006/relationships/oleObject" Target="../embeddings/oleObject6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ジェット気流が延々と吹き続けている理由を理解する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755576" y="3886200"/>
            <a:ext cx="7272808" cy="1752600"/>
          </a:xfrm>
        </p:spPr>
        <p:txBody>
          <a:bodyPr/>
          <a:lstStyle/>
          <a:p>
            <a:r>
              <a:rPr lang="ja-JP" altLang="en-US" dirty="0"/>
              <a:t>波と平均流との</a:t>
            </a:r>
            <a:r>
              <a:rPr lang="ja-JP" altLang="en-US" dirty="0" smtClean="0"/>
              <a:t>コラボ</a:t>
            </a:r>
            <a:endParaRPr lang="en-US" altLang="ja-JP" dirty="0" smtClean="0"/>
          </a:p>
          <a:p>
            <a:r>
              <a:rPr lang="ja-JP" altLang="en-US" dirty="0"/>
              <a:t>北極</a:t>
            </a:r>
            <a:r>
              <a:rPr lang="ja-JP" altLang="en-US" dirty="0" smtClean="0"/>
              <a:t>振動の力学の理解にもつながる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3" name="Oval 91"/>
          <p:cNvSpPr>
            <a:spLocks noChangeArrowheads="1"/>
          </p:cNvSpPr>
          <p:nvPr/>
        </p:nvSpPr>
        <p:spPr bwMode="auto">
          <a:xfrm>
            <a:off x="866775" y="403225"/>
            <a:ext cx="503238" cy="482600"/>
          </a:xfrm>
          <a:prstGeom prst="ellipse">
            <a:avLst/>
          </a:prstGeom>
          <a:solidFill>
            <a:srgbClr val="FF0000">
              <a:alpha val="21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H</a:t>
            </a:r>
          </a:p>
        </p:txBody>
      </p:sp>
      <p:sp>
        <p:nvSpPr>
          <p:cNvPr id="8284" name="Oval 92"/>
          <p:cNvSpPr>
            <a:spLocks noChangeArrowheads="1"/>
          </p:cNvSpPr>
          <p:nvPr/>
        </p:nvSpPr>
        <p:spPr bwMode="auto">
          <a:xfrm>
            <a:off x="2738438" y="403225"/>
            <a:ext cx="503237" cy="482600"/>
          </a:xfrm>
          <a:prstGeom prst="ellipse">
            <a:avLst/>
          </a:prstGeom>
          <a:solidFill>
            <a:srgbClr val="FF0000">
              <a:alpha val="21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H</a:t>
            </a:r>
          </a:p>
        </p:txBody>
      </p:sp>
      <p:sp>
        <p:nvSpPr>
          <p:cNvPr id="8285" name="Oval 93"/>
          <p:cNvSpPr>
            <a:spLocks noChangeArrowheads="1"/>
          </p:cNvSpPr>
          <p:nvPr/>
        </p:nvSpPr>
        <p:spPr bwMode="auto">
          <a:xfrm>
            <a:off x="4611688" y="403225"/>
            <a:ext cx="503237" cy="482600"/>
          </a:xfrm>
          <a:prstGeom prst="ellipse">
            <a:avLst/>
          </a:prstGeom>
          <a:solidFill>
            <a:srgbClr val="FF0000">
              <a:alpha val="21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H</a:t>
            </a:r>
          </a:p>
        </p:txBody>
      </p:sp>
      <p:sp>
        <p:nvSpPr>
          <p:cNvPr id="8286" name="Oval 94"/>
          <p:cNvSpPr>
            <a:spLocks noChangeArrowheads="1"/>
          </p:cNvSpPr>
          <p:nvPr/>
        </p:nvSpPr>
        <p:spPr bwMode="auto">
          <a:xfrm>
            <a:off x="6483350" y="425450"/>
            <a:ext cx="503238" cy="482600"/>
          </a:xfrm>
          <a:prstGeom prst="ellipse">
            <a:avLst/>
          </a:prstGeom>
          <a:solidFill>
            <a:srgbClr val="FF0000">
              <a:alpha val="21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H</a:t>
            </a:r>
          </a:p>
        </p:txBody>
      </p:sp>
      <p:sp>
        <p:nvSpPr>
          <p:cNvPr id="8287" name="Oval 95"/>
          <p:cNvSpPr>
            <a:spLocks noChangeArrowheads="1"/>
          </p:cNvSpPr>
          <p:nvPr/>
        </p:nvSpPr>
        <p:spPr bwMode="auto">
          <a:xfrm>
            <a:off x="6843713" y="1557338"/>
            <a:ext cx="503237" cy="482600"/>
          </a:xfrm>
          <a:prstGeom prst="ellipse">
            <a:avLst/>
          </a:prstGeom>
          <a:solidFill>
            <a:srgbClr val="FF0000">
              <a:alpha val="21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H</a:t>
            </a:r>
          </a:p>
        </p:txBody>
      </p:sp>
      <p:sp>
        <p:nvSpPr>
          <p:cNvPr id="8288" name="Oval 96"/>
          <p:cNvSpPr>
            <a:spLocks noChangeArrowheads="1"/>
          </p:cNvSpPr>
          <p:nvPr/>
        </p:nvSpPr>
        <p:spPr bwMode="auto">
          <a:xfrm>
            <a:off x="4970463" y="1608138"/>
            <a:ext cx="503237" cy="482600"/>
          </a:xfrm>
          <a:prstGeom prst="ellipse">
            <a:avLst/>
          </a:prstGeom>
          <a:solidFill>
            <a:srgbClr val="FF0000">
              <a:alpha val="21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H</a:t>
            </a:r>
          </a:p>
        </p:txBody>
      </p:sp>
      <p:sp>
        <p:nvSpPr>
          <p:cNvPr id="8289" name="Oval 97"/>
          <p:cNvSpPr>
            <a:spLocks noChangeArrowheads="1"/>
          </p:cNvSpPr>
          <p:nvPr/>
        </p:nvSpPr>
        <p:spPr bwMode="auto">
          <a:xfrm>
            <a:off x="3170238" y="1557338"/>
            <a:ext cx="503237" cy="482600"/>
          </a:xfrm>
          <a:prstGeom prst="ellipse">
            <a:avLst/>
          </a:prstGeom>
          <a:solidFill>
            <a:srgbClr val="FF0000">
              <a:alpha val="21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H</a:t>
            </a:r>
          </a:p>
        </p:txBody>
      </p:sp>
      <p:sp>
        <p:nvSpPr>
          <p:cNvPr id="8290" name="Oval 98"/>
          <p:cNvSpPr>
            <a:spLocks noChangeArrowheads="1"/>
          </p:cNvSpPr>
          <p:nvPr/>
        </p:nvSpPr>
        <p:spPr bwMode="auto">
          <a:xfrm>
            <a:off x="1300163" y="1557338"/>
            <a:ext cx="503237" cy="482600"/>
          </a:xfrm>
          <a:prstGeom prst="ellipse">
            <a:avLst/>
          </a:prstGeom>
          <a:solidFill>
            <a:srgbClr val="FF0000">
              <a:alpha val="21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H</a:t>
            </a:r>
          </a:p>
        </p:txBody>
      </p:sp>
      <p:sp>
        <p:nvSpPr>
          <p:cNvPr id="8291" name="Oval 99"/>
          <p:cNvSpPr>
            <a:spLocks noChangeArrowheads="1"/>
          </p:cNvSpPr>
          <p:nvPr/>
        </p:nvSpPr>
        <p:spPr bwMode="auto">
          <a:xfrm>
            <a:off x="2235200" y="1936750"/>
            <a:ext cx="503238" cy="482600"/>
          </a:xfrm>
          <a:prstGeom prst="ellipse">
            <a:avLst/>
          </a:prstGeom>
          <a:solidFill>
            <a:schemeClr val="accent2">
              <a:alpha val="21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L</a:t>
            </a:r>
          </a:p>
        </p:txBody>
      </p:sp>
      <p:sp>
        <p:nvSpPr>
          <p:cNvPr id="8292" name="Oval 100"/>
          <p:cNvSpPr>
            <a:spLocks noChangeArrowheads="1"/>
          </p:cNvSpPr>
          <p:nvPr/>
        </p:nvSpPr>
        <p:spPr bwMode="auto">
          <a:xfrm>
            <a:off x="4106863" y="1916113"/>
            <a:ext cx="503237" cy="482600"/>
          </a:xfrm>
          <a:prstGeom prst="ellipse">
            <a:avLst/>
          </a:prstGeom>
          <a:solidFill>
            <a:schemeClr val="accent2">
              <a:alpha val="21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L</a:t>
            </a:r>
          </a:p>
        </p:txBody>
      </p:sp>
      <p:sp>
        <p:nvSpPr>
          <p:cNvPr id="8293" name="Oval 101"/>
          <p:cNvSpPr>
            <a:spLocks noChangeArrowheads="1"/>
          </p:cNvSpPr>
          <p:nvPr/>
        </p:nvSpPr>
        <p:spPr bwMode="auto">
          <a:xfrm>
            <a:off x="5908675" y="1936750"/>
            <a:ext cx="503238" cy="482600"/>
          </a:xfrm>
          <a:prstGeom prst="ellipse">
            <a:avLst/>
          </a:prstGeom>
          <a:solidFill>
            <a:schemeClr val="accent2">
              <a:alpha val="21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L</a:t>
            </a:r>
          </a:p>
        </p:txBody>
      </p:sp>
      <p:sp>
        <p:nvSpPr>
          <p:cNvPr id="8294" name="Oval 102"/>
          <p:cNvSpPr>
            <a:spLocks noChangeArrowheads="1"/>
          </p:cNvSpPr>
          <p:nvPr/>
        </p:nvSpPr>
        <p:spPr bwMode="auto">
          <a:xfrm>
            <a:off x="7851775" y="1916113"/>
            <a:ext cx="503238" cy="482600"/>
          </a:xfrm>
          <a:prstGeom prst="ellipse">
            <a:avLst/>
          </a:prstGeom>
          <a:solidFill>
            <a:schemeClr val="accent2">
              <a:alpha val="21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L</a:t>
            </a:r>
          </a:p>
        </p:txBody>
      </p:sp>
      <p:sp>
        <p:nvSpPr>
          <p:cNvPr id="8295" name="Oval 103"/>
          <p:cNvSpPr>
            <a:spLocks noChangeArrowheads="1"/>
          </p:cNvSpPr>
          <p:nvPr/>
        </p:nvSpPr>
        <p:spPr bwMode="auto">
          <a:xfrm>
            <a:off x="7419975" y="784225"/>
            <a:ext cx="503238" cy="482600"/>
          </a:xfrm>
          <a:prstGeom prst="ellipse">
            <a:avLst/>
          </a:prstGeom>
          <a:solidFill>
            <a:schemeClr val="accent2">
              <a:alpha val="21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L</a:t>
            </a:r>
          </a:p>
        </p:txBody>
      </p:sp>
      <p:grpSp>
        <p:nvGrpSpPr>
          <p:cNvPr id="8296" name="Group 104"/>
          <p:cNvGrpSpPr>
            <a:grpSpLocks/>
          </p:cNvGrpSpPr>
          <p:nvPr/>
        </p:nvGrpSpPr>
        <p:grpSpPr bwMode="auto">
          <a:xfrm>
            <a:off x="217488" y="333375"/>
            <a:ext cx="8747125" cy="2230438"/>
            <a:chOff x="0" y="482"/>
            <a:chExt cx="5510" cy="1405"/>
          </a:xfrm>
        </p:grpSpPr>
        <p:sp>
          <p:nvSpPr>
            <p:cNvPr id="8297" name="Freeform 105"/>
            <p:cNvSpPr>
              <a:spLocks/>
            </p:cNvSpPr>
            <p:nvPr/>
          </p:nvSpPr>
          <p:spPr bwMode="auto">
            <a:xfrm>
              <a:off x="0" y="482"/>
              <a:ext cx="5261" cy="680"/>
            </a:xfrm>
            <a:custGeom>
              <a:avLst/>
              <a:gdLst>
                <a:gd name="T0" fmla="*/ 0 w 817"/>
                <a:gd name="T1" fmla="*/ 182 h 190"/>
                <a:gd name="T2" fmla="*/ 91 w 817"/>
                <a:gd name="T3" fmla="*/ 0 h 190"/>
                <a:gd name="T4" fmla="*/ 181 w 817"/>
                <a:gd name="T5" fmla="*/ 182 h 190"/>
                <a:gd name="T6" fmla="*/ 272 w 817"/>
                <a:gd name="T7" fmla="*/ 0 h 190"/>
                <a:gd name="T8" fmla="*/ 363 w 817"/>
                <a:gd name="T9" fmla="*/ 182 h 190"/>
                <a:gd name="T10" fmla="*/ 454 w 817"/>
                <a:gd name="T11" fmla="*/ 0 h 190"/>
                <a:gd name="T12" fmla="*/ 544 w 817"/>
                <a:gd name="T13" fmla="*/ 182 h 190"/>
                <a:gd name="T14" fmla="*/ 635 w 817"/>
                <a:gd name="T15" fmla="*/ 0 h 190"/>
                <a:gd name="T16" fmla="*/ 726 w 817"/>
                <a:gd name="T17" fmla="*/ 182 h 190"/>
                <a:gd name="T18" fmla="*/ 817 w 817"/>
                <a:gd name="T19" fmla="*/ 46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7" h="190">
                  <a:moveTo>
                    <a:pt x="0" y="182"/>
                  </a:moveTo>
                  <a:cubicBezTo>
                    <a:pt x="30" y="91"/>
                    <a:pt x="61" y="0"/>
                    <a:pt x="91" y="0"/>
                  </a:cubicBezTo>
                  <a:cubicBezTo>
                    <a:pt x="121" y="0"/>
                    <a:pt x="151" y="182"/>
                    <a:pt x="181" y="182"/>
                  </a:cubicBezTo>
                  <a:cubicBezTo>
                    <a:pt x="211" y="182"/>
                    <a:pt x="242" y="0"/>
                    <a:pt x="272" y="0"/>
                  </a:cubicBezTo>
                  <a:cubicBezTo>
                    <a:pt x="302" y="0"/>
                    <a:pt x="333" y="182"/>
                    <a:pt x="363" y="182"/>
                  </a:cubicBezTo>
                  <a:cubicBezTo>
                    <a:pt x="393" y="182"/>
                    <a:pt x="424" y="0"/>
                    <a:pt x="454" y="0"/>
                  </a:cubicBezTo>
                  <a:cubicBezTo>
                    <a:pt x="484" y="0"/>
                    <a:pt x="514" y="182"/>
                    <a:pt x="544" y="182"/>
                  </a:cubicBezTo>
                  <a:cubicBezTo>
                    <a:pt x="574" y="182"/>
                    <a:pt x="605" y="0"/>
                    <a:pt x="635" y="0"/>
                  </a:cubicBezTo>
                  <a:cubicBezTo>
                    <a:pt x="665" y="0"/>
                    <a:pt x="696" y="174"/>
                    <a:pt x="726" y="182"/>
                  </a:cubicBezTo>
                  <a:cubicBezTo>
                    <a:pt x="756" y="190"/>
                    <a:pt x="802" y="69"/>
                    <a:pt x="817" y="46"/>
                  </a:cubicBezTo>
                </a:path>
              </a:pathLst>
            </a:custGeom>
            <a:noFill/>
            <a:ln w="635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98" name="Freeform 106"/>
            <p:cNvSpPr>
              <a:spLocks/>
            </p:cNvSpPr>
            <p:nvPr/>
          </p:nvSpPr>
          <p:spPr bwMode="auto">
            <a:xfrm>
              <a:off x="249" y="1207"/>
              <a:ext cx="5261" cy="680"/>
            </a:xfrm>
            <a:custGeom>
              <a:avLst/>
              <a:gdLst>
                <a:gd name="T0" fmla="*/ 0 w 817"/>
                <a:gd name="T1" fmla="*/ 182 h 190"/>
                <a:gd name="T2" fmla="*/ 91 w 817"/>
                <a:gd name="T3" fmla="*/ 0 h 190"/>
                <a:gd name="T4" fmla="*/ 181 w 817"/>
                <a:gd name="T5" fmla="*/ 182 h 190"/>
                <a:gd name="T6" fmla="*/ 272 w 817"/>
                <a:gd name="T7" fmla="*/ 0 h 190"/>
                <a:gd name="T8" fmla="*/ 363 w 817"/>
                <a:gd name="T9" fmla="*/ 182 h 190"/>
                <a:gd name="T10" fmla="*/ 454 w 817"/>
                <a:gd name="T11" fmla="*/ 0 h 190"/>
                <a:gd name="T12" fmla="*/ 544 w 817"/>
                <a:gd name="T13" fmla="*/ 182 h 190"/>
                <a:gd name="T14" fmla="*/ 635 w 817"/>
                <a:gd name="T15" fmla="*/ 0 h 190"/>
                <a:gd name="T16" fmla="*/ 726 w 817"/>
                <a:gd name="T17" fmla="*/ 182 h 190"/>
                <a:gd name="T18" fmla="*/ 817 w 817"/>
                <a:gd name="T19" fmla="*/ 46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7" h="190">
                  <a:moveTo>
                    <a:pt x="0" y="182"/>
                  </a:moveTo>
                  <a:cubicBezTo>
                    <a:pt x="30" y="91"/>
                    <a:pt x="61" y="0"/>
                    <a:pt x="91" y="0"/>
                  </a:cubicBezTo>
                  <a:cubicBezTo>
                    <a:pt x="121" y="0"/>
                    <a:pt x="151" y="182"/>
                    <a:pt x="181" y="182"/>
                  </a:cubicBezTo>
                  <a:cubicBezTo>
                    <a:pt x="211" y="182"/>
                    <a:pt x="242" y="0"/>
                    <a:pt x="272" y="0"/>
                  </a:cubicBezTo>
                  <a:cubicBezTo>
                    <a:pt x="302" y="0"/>
                    <a:pt x="333" y="182"/>
                    <a:pt x="363" y="182"/>
                  </a:cubicBezTo>
                  <a:cubicBezTo>
                    <a:pt x="393" y="182"/>
                    <a:pt x="424" y="0"/>
                    <a:pt x="454" y="0"/>
                  </a:cubicBezTo>
                  <a:cubicBezTo>
                    <a:pt x="484" y="0"/>
                    <a:pt x="514" y="182"/>
                    <a:pt x="544" y="182"/>
                  </a:cubicBezTo>
                  <a:cubicBezTo>
                    <a:pt x="574" y="182"/>
                    <a:pt x="605" y="0"/>
                    <a:pt x="635" y="0"/>
                  </a:cubicBezTo>
                  <a:cubicBezTo>
                    <a:pt x="665" y="0"/>
                    <a:pt x="696" y="174"/>
                    <a:pt x="726" y="182"/>
                  </a:cubicBezTo>
                  <a:cubicBezTo>
                    <a:pt x="756" y="190"/>
                    <a:pt x="802" y="69"/>
                    <a:pt x="817" y="46"/>
                  </a:cubicBezTo>
                </a:path>
              </a:pathLst>
            </a:custGeom>
            <a:noFill/>
            <a:ln w="635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8299" name="Oval 107"/>
          <p:cNvSpPr>
            <a:spLocks noChangeArrowheads="1"/>
          </p:cNvSpPr>
          <p:nvPr/>
        </p:nvSpPr>
        <p:spPr bwMode="auto">
          <a:xfrm>
            <a:off x="5548313" y="763588"/>
            <a:ext cx="503237" cy="482600"/>
          </a:xfrm>
          <a:prstGeom prst="ellipse">
            <a:avLst/>
          </a:prstGeom>
          <a:solidFill>
            <a:schemeClr val="accent2">
              <a:alpha val="21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L</a:t>
            </a:r>
          </a:p>
        </p:txBody>
      </p:sp>
      <p:sp>
        <p:nvSpPr>
          <p:cNvPr id="8300" name="Oval 108"/>
          <p:cNvSpPr>
            <a:spLocks noChangeArrowheads="1"/>
          </p:cNvSpPr>
          <p:nvPr/>
        </p:nvSpPr>
        <p:spPr bwMode="auto">
          <a:xfrm>
            <a:off x="3675063" y="763588"/>
            <a:ext cx="503237" cy="482600"/>
          </a:xfrm>
          <a:prstGeom prst="ellipse">
            <a:avLst/>
          </a:prstGeom>
          <a:solidFill>
            <a:schemeClr val="accent2">
              <a:alpha val="21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L</a:t>
            </a:r>
          </a:p>
        </p:txBody>
      </p:sp>
      <p:sp>
        <p:nvSpPr>
          <p:cNvPr id="8301" name="Oval 109"/>
          <p:cNvSpPr>
            <a:spLocks noChangeArrowheads="1"/>
          </p:cNvSpPr>
          <p:nvPr/>
        </p:nvSpPr>
        <p:spPr bwMode="auto">
          <a:xfrm>
            <a:off x="1801813" y="763588"/>
            <a:ext cx="503237" cy="482600"/>
          </a:xfrm>
          <a:prstGeom prst="ellipse">
            <a:avLst/>
          </a:prstGeom>
          <a:solidFill>
            <a:schemeClr val="accent2">
              <a:alpha val="21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L</a:t>
            </a:r>
          </a:p>
        </p:txBody>
      </p:sp>
      <p:grpSp>
        <p:nvGrpSpPr>
          <p:cNvPr id="8322" name="Group 130"/>
          <p:cNvGrpSpPr>
            <a:grpSpLocks/>
          </p:cNvGrpSpPr>
          <p:nvPr/>
        </p:nvGrpSpPr>
        <p:grpSpPr bwMode="auto">
          <a:xfrm>
            <a:off x="-107950" y="2854325"/>
            <a:ext cx="9144000" cy="2303463"/>
            <a:chOff x="0" y="482"/>
            <a:chExt cx="5760" cy="1497"/>
          </a:xfrm>
        </p:grpSpPr>
        <p:sp>
          <p:nvSpPr>
            <p:cNvPr id="8323" name="Freeform 131"/>
            <p:cNvSpPr>
              <a:spLocks/>
            </p:cNvSpPr>
            <p:nvPr/>
          </p:nvSpPr>
          <p:spPr bwMode="auto">
            <a:xfrm>
              <a:off x="295" y="1253"/>
              <a:ext cx="5261" cy="680"/>
            </a:xfrm>
            <a:custGeom>
              <a:avLst/>
              <a:gdLst>
                <a:gd name="T0" fmla="*/ 0 w 817"/>
                <a:gd name="T1" fmla="*/ 182 h 190"/>
                <a:gd name="T2" fmla="*/ 91 w 817"/>
                <a:gd name="T3" fmla="*/ 0 h 190"/>
                <a:gd name="T4" fmla="*/ 181 w 817"/>
                <a:gd name="T5" fmla="*/ 182 h 190"/>
                <a:gd name="T6" fmla="*/ 272 w 817"/>
                <a:gd name="T7" fmla="*/ 0 h 190"/>
                <a:gd name="T8" fmla="*/ 363 w 817"/>
                <a:gd name="T9" fmla="*/ 182 h 190"/>
                <a:gd name="T10" fmla="*/ 454 w 817"/>
                <a:gd name="T11" fmla="*/ 0 h 190"/>
                <a:gd name="T12" fmla="*/ 544 w 817"/>
                <a:gd name="T13" fmla="*/ 182 h 190"/>
                <a:gd name="T14" fmla="*/ 635 w 817"/>
                <a:gd name="T15" fmla="*/ 0 h 190"/>
                <a:gd name="T16" fmla="*/ 726 w 817"/>
                <a:gd name="T17" fmla="*/ 182 h 190"/>
                <a:gd name="T18" fmla="*/ 817 w 817"/>
                <a:gd name="T19" fmla="*/ 46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7" h="190">
                  <a:moveTo>
                    <a:pt x="0" y="182"/>
                  </a:moveTo>
                  <a:cubicBezTo>
                    <a:pt x="30" y="91"/>
                    <a:pt x="61" y="0"/>
                    <a:pt x="91" y="0"/>
                  </a:cubicBezTo>
                  <a:cubicBezTo>
                    <a:pt x="121" y="0"/>
                    <a:pt x="151" y="182"/>
                    <a:pt x="181" y="182"/>
                  </a:cubicBezTo>
                  <a:cubicBezTo>
                    <a:pt x="211" y="182"/>
                    <a:pt x="242" y="0"/>
                    <a:pt x="272" y="0"/>
                  </a:cubicBezTo>
                  <a:cubicBezTo>
                    <a:pt x="302" y="0"/>
                    <a:pt x="333" y="182"/>
                    <a:pt x="363" y="182"/>
                  </a:cubicBezTo>
                  <a:cubicBezTo>
                    <a:pt x="393" y="182"/>
                    <a:pt x="424" y="0"/>
                    <a:pt x="454" y="0"/>
                  </a:cubicBezTo>
                  <a:cubicBezTo>
                    <a:pt x="484" y="0"/>
                    <a:pt x="514" y="182"/>
                    <a:pt x="544" y="182"/>
                  </a:cubicBezTo>
                  <a:cubicBezTo>
                    <a:pt x="574" y="182"/>
                    <a:pt x="605" y="0"/>
                    <a:pt x="635" y="0"/>
                  </a:cubicBezTo>
                  <a:cubicBezTo>
                    <a:pt x="665" y="0"/>
                    <a:pt x="696" y="174"/>
                    <a:pt x="726" y="182"/>
                  </a:cubicBezTo>
                  <a:cubicBezTo>
                    <a:pt x="756" y="190"/>
                    <a:pt x="802" y="69"/>
                    <a:pt x="817" y="46"/>
                  </a:cubicBezTo>
                </a:path>
              </a:pathLst>
            </a:custGeom>
            <a:noFill/>
            <a:ln w="635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324" name="Freeform 132"/>
            <p:cNvSpPr>
              <a:spLocks/>
            </p:cNvSpPr>
            <p:nvPr/>
          </p:nvSpPr>
          <p:spPr bwMode="auto">
            <a:xfrm>
              <a:off x="499" y="527"/>
              <a:ext cx="5261" cy="680"/>
            </a:xfrm>
            <a:custGeom>
              <a:avLst/>
              <a:gdLst>
                <a:gd name="T0" fmla="*/ 0 w 817"/>
                <a:gd name="T1" fmla="*/ 182 h 190"/>
                <a:gd name="T2" fmla="*/ 91 w 817"/>
                <a:gd name="T3" fmla="*/ 0 h 190"/>
                <a:gd name="T4" fmla="*/ 181 w 817"/>
                <a:gd name="T5" fmla="*/ 182 h 190"/>
                <a:gd name="T6" fmla="*/ 272 w 817"/>
                <a:gd name="T7" fmla="*/ 0 h 190"/>
                <a:gd name="T8" fmla="*/ 363 w 817"/>
                <a:gd name="T9" fmla="*/ 182 h 190"/>
                <a:gd name="T10" fmla="*/ 454 w 817"/>
                <a:gd name="T11" fmla="*/ 0 h 190"/>
                <a:gd name="T12" fmla="*/ 544 w 817"/>
                <a:gd name="T13" fmla="*/ 182 h 190"/>
                <a:gd name="T14" fmla="*/ 635 w 817"/>
                <a:gd name="T15" fmla="*/ 0 h 190"/>
                <a:gd name="T16" fmla="*/ 726 w 817"/>
                <a:gd name="T17" fmla="*/ 182 h 190"/>
                <a:gd name="T18" fmla="*/ 817 w 817"/>
                <a:gd name="T19" fmla="*/ 46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7" h="190">
                  <a:moveTo>
                    <a:pt x="0" y="182"/>
                  </a:moveTo>
                  <a:cubicBezTo>
                    <a:pt x="30" y="91"/>
                    <a:pt x="61" y="0"/>
                    <a:pt x="91" y="0"/>
                  </a:cubicBezTo>
                  <a:cubicBezTo>
                    <a:pt x="121" y="0"/>
                    <a:pt x="151" y="182"/>
                    <a:pt x="181" y="182"/>
                  </a:cubicBezTo>
                  <a:cubicBezTo>
                    <a:pt x="211" y="182"/>
                    <a:pt x="242" y="0"/>
                    <a:pt x="272" y="0"/>
                  </a:cubicBezTo>
                  <a:cubicBezTo>
                    <a:pt x="302" y="0"/>
                    <a:pt x="333" y="182"/>
                    <a:pt x="363" y="182"/>
                  </a:cubicBezTo>
                  <a:cubicBezTo>
                    <a:pt x="393" y="182"/>
                    <a:pt x="424" y="0"/>
                    <a:pt x="454" y="0"/>
                  </a:cubicBezTo>
                  <a:cubicBezTo>
                    <a:pt x="484" y="0"/>
                    <a:pt x="514" y="182"/>
                    <a:pt x="544" y="182"/>
                  </a:cubicBezTo>
                  <a:cubicBezTo>
                    <a:pt x="574" y="182"/>
                    <a:pt x="605" y="0"/>
                    <a:pt x="635" y="0"/>
                  </a:cubicBezTo>
                  <a:cubicBezTo>
                    <a:pt x="665" y="0"/>
                    <a:pt x="696" y="174"/>
                    <a:pt x="726" y="182"/>
                  </a:cubicBezTo>
                  <a:cubicBezTo>
                    <a:pt x="756" y="190"/>
                    <a:pt x="802" y="69"/>
                    <a:pt x="817" y="46"/>
                  </a:cubicBezTo>
                </a:path>
              </a:pathLst>
            </a:custGeom>
            <a:noFill/>
            <a:ln w="635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325" name="Rectangle 133"/>
            <p:cNvSpPr>
              <a:spLocks noChangeArrowheads="1"/>
            </p:cNvSpPr>
            <p:nvPr/>
          </p:nvSpPr>
          <p:spPr bwMode="auto">
            <a:xfrm>
              <a:off x="5239" y="482"/>
              <a:ext cx="521" cy="14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326" name="Rectangle 134"/>
            <p:cNvSpPr>
              <a:spLocks noChangeArrowheads="1"/>
            </p:cNvSpPr>
            <p:nvPr/>
          </p:nvSpPr>
          <p:spPr bwMode="auto">
            <a:xfrm>
              <a:off x="0" y="482"/>
              <a:ext cx="521" cy="14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8327" name="Oval 135"/>
          <p:cNvSpPr>
            <a:spLocks noChangeArrowheads="1"/>
          </p:cNvSpPr>
          <p:nvPr/>
        </p:nvSpPr>
        <p:spPr bwMode="auto">
          <a:xfrm>
            <a:off x="1330325" y="3144838"/>
            <a:ext cx="503238" cy="482600"/>
          </a:xfrm>
          <a:prstGeom prst="ellipse">
            <a:avLst/>
          </a:prstGeom>
          <a:solidFill>
            <a:srgbClr val="FF0000">
              <a:alpha val="21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H</a:t>
            </a:r>
          </a:p>
        </p:txBody>
      </p:sp>
      <p:sp>
        <p:nvSpPr>
          <p:cNvPr id="8328" name="Oval 136"/>
          <p:cNvSpPr>
            <a:spLocks noChangeArrowheads="1"/>
          </p:cNvSpPr>
          <p:nvPr/>
        </p:nvSpPr>
        <p:spPr bwMode="auto">
          <a:xfrm>
            <a:off x="3201988" y="3144838"/>
            <a:ext cx="503237" cy="482600"/>
          </a:xfrm>
          <a:prstGeom prst="ellipse">
            <a:avLst/>
          </a:prstGeom>
          <a:solidFill>
            <a:srgbClr val="FF0000">
              <a:alpha val="21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H</a:t>
            </a:r>
          </a:p>
        </p:txBody>
      </p:sp>
      <p:sp>
        <p:nvSpPr>
          <p:cNvPr id="8329" name="Oval 137"/>
          <p:cNvSpPr>
            <a:spLocks noChangeArrowheads="1"/>
          </p:cNvSpPr>
          <p:nvPr/>
        </p:nvSpPr>
        <p:spPr bwMode="auto">
          <a:xfrm>
            <a:off x="5075238" y="3144838"/>
            <a:ext cx="503237" cy="482600"/>
          </a:xfrm>
          <a:prstGeom prst="ellipse">
            <a:avLst/>
          </a:prstGeom>
          <a:solidFill>
            <a:srgbClr val="FF0000">
              <a:alpha val="21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H</a:t>
            </a:r>
          </a:p>
        </p:txBody>
      </p:sp>
      <p:sp>
        <p:nvSpPr>
          <p:cNvPr id="8330" name="Oval 138"/>
          <p:cNvSpPr>
            <a:spLocks noChangeArrowheads="1"/>
          </p:cNvSpPr>
          <p:nvPr/>
        </p:nvSpPr>
        <p:spPr bwMode="auto">
          <a:xfrm>
            <a:off x="6875463" y="3167063"/>
            <a:ext cx="503237" cy="482600"/>
          </a:xfrm>
          <a:prstGeom prst="ellipse">
            <a:avLst/>
          </a:prstGeom>
          <a:solidFill>
            <a:srgbClr val="FF0000">
              <a:alpha val="21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H</a:t>
            </a:r>
          </a:p>
        </p:txBody>
      </p:sp>
      <p:sp>
        <p:nvSpPr>
          <p:cNvPr id="8331" name="Oval 139"/>
          <p:cNvSpPr>
            <a:spLocks noChangeArrowheads="1"/>
          </p:cNvSpPr>
          <p:nvPr/>
        </p:nvSpPr>
        <p:spPr bwMode="auto">
          <a:xfrm>
            <a:off x="6586538" y="4264025"/>
            <a:ext cx="503237" cy="482600"/>
          </a:xfrm>
          <a:prstGeom prst="ellipse">
            <a:avLst/>
          </a:prstGeom>
          <a:solidFill>
            <a:srgbClr val="FF0000">
              <a:alpha val="21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H</a:t>
            </a:r>
          </a:p>
        </p:txBody>
      </p:sp>
      <p:sp>
        <p:nvSpPr>
          <p:cNvPr id="8332" name="Oval 140"/>
          <p:cNvSpPr>
            <a:spLocks noChangeArrowheads="1"/>
          </p:cNvSpPr>
          <p:nvPr/>
        </p:nvSpPr>
        <p:spPr bwMode="auto">
          <a:xfrm>
            <a:off x="4713288" y="4314825"/>
            <a:ext cx="503237" cy="482600"/>
          </a:xfrm>
          <a:prstGeom prst="ellipse">
            <a:avLst/>
          </a:prstGeom>
          <a:solidFill>
            <a:srgbClr val="FF0000">
              <a:alpha val="21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H</a:t>
            </a:r>
          </a:p>
        </p:txBody>
      </p:sp>
      <p:sp>
        <p:nvSpPr>
          <p:cNvPr id="8333" name="Oval 141"/>
          <p:cNvSpPr>
            <a:spLocks noChangeArrowheads="1"/>
          </p:cNvSpPr>
          <p:nvPr/>
        </p:nvSpPr>
        <p:spPr bwMode="auto">
          <a:xfrm>
            <a:off x="2916238" y="4243388"/>
            <a:ext cx="503237" cy="482600"/>
          </a:xfrm>
          <a:prstGeom prst="ellipse">
            <a:avLst/>
          </a:prstGeom>
          <a:solidFill>
            <a:srgbClr val="FF0000">
              <a:alpha val="21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H</a:t>
            </a:r>
          </a:p>
        </p:txBody>
      </p:sp>
      <p:sp>
        <p:nvSpPr>
          <p:cNvPr id="8334" name="Oval 142"/>
          <p:cNvSpPr>
            <a:spLocks noChangeArrowheads="1"/>
          </p:cNvSpPr>
          <p:nvPr/>
        </p:nvSpPr>
        <p:spPr bwMode="auto">
          <a:xfrm>
            <a:off x="1042988" y="4264025"/>
            <a:ext cx="503237" cy="482600"/>
          </a:xfrm>
          <a:prstGeom prst="ellipse">
            <a:avLst/>
          </a:prstGeom>
          <a:solidFill>
            <a:srgbClr val="FF0000">
              <a:alpha val="21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H</a:t>
            </a:r>
          </a:p>
        </p:txBody>
      </p:sp>
      <p:sp>
        <p:nvSpPr>
          <p:cNvPr id="8335" name="Oval 143"/>
          <p:cNvSpPr>
            <a:spLocks noChangeArrowheads="1"/>
          </p:cNvSpPr>
          <p:nvPr/>
        </p:nvSpPr>
        <p:spPr bwMode="auto">
          <a:xfrm>
            <a:off x="1978025" y="4673600"/>
            <a:ext cx="503238" cy="482600"/>
          </a:xfrm>
          <a:prstGeom prst="ellipse">
            <a:avLst/>
          </a:prstGeom>
          <a:solidFill>
            <a:schemeClr val="accent2">
              <a:alpha val="21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L</a:t>
            </a:r>
          </a:p>
        </p:txBody>
      </p:sp>
      <p:sp>
        <p:nvSpPr>
          <p:cNvPr id="8336" name="Oval 144"/>
          <p:cNvSpPr>
            <a:spLocks noChangeArrowheads="1"/>
          </p:cNvSpPr>
          <p:nvPr/>
        </p:nvSpPr>
        <p:spPr bwMode="auto">
          <a:xfrm>
            <a:off x="3849688" y="4652963"/>
            <a:ext cx="503237" cy="482600"/>
          </a:xfrm>
          <a:prstGeom prst="ellipse">
            <a:avLst/>
          </a:prstGeom>
          <a:solidFill>
            <a:schemeClr val="accent2">
              <a:alpha val="21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L</a:t>
            </a:r>
          </a:p>
        </p:txBody>
      </p:sp>
      <p:sp>
        <p:nvSpPr>
          <p:cNvPr id="8337" name="Oval 145"/>
          <p:cNvSpPr>
            <a:spLocks noChangeArrowheads="1"/>
          </p:cNvSpPr>
          <p:nvPr/>
        </p:nvSpPr>
        <p:spPr bwMode="auto">
          <a:xfrm>
            <a:off x="5651500" y="4673600"/>
            <a:ext cx="503238" cy="482600"/>
          </a:xfrm>
          <a:prstGeom prst="ellipse">
            <a:avLst/>
          </a:prstGeom>
          <a:solidFill>
            <a:schemeClr val="accent2">
              <a:alpha val="21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L</a:t>
            </a:r>
          </a:p>
        </p:txBody>
      </p:sp>
      <p:sp>
        <p:nvSpPr>
          <p:cNvPr id="8338" name="Oval 146"/>
          <p:cNvSpPr>
            <a:spLocks noChangeArrowheads="1"/>
          </p:cNvSpPr>
          <p:nvPr/>
        </p:nvSpPr>
        <p:spPr bwMode="auto">
          <a:xfrm>
            <a:off x="7594600" y="4652963"/>
            <a:ext cx="503238" cy="482600"/>
          </a:xfrm>
          <a:prstGeom prst="ellipse">
            <a:avLst/>
          </a:prstGeom>
          <a:solidFill>
            <a:schemeClr val="accent2">
              <a:alpha val="21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L</a:t>
            </a:r>
          </a:p>
        </p:txBody>
      </p:sp>
      <p:sp>
        <p:nvSpPr>
          <p:cNvPr id="8339" name="Oval 147"/>
          <p:cNvSpPr>
            <a:spLocks noChangeArrowheads="1"/>
          </p:cNvSpPr>
          <p:nvPr/>
        </p:nvSpPr>
        <p:spPr bwMode="auto">
          <a:xfrm>
            <a:off x="6010275" y="3502025"/>
            <a:ext cx="503238" cy="482600"/>
          </a:xfrm>
          <a:prstGeom prst="ellipse">
            <a:avLst/>
          </a:prstGeom>
          <a:solidFill>
            <a:schemeClr val="accent2">
              <a:alpha val="21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L</a:t>
            </a:r>
          </a:p>
        </p:txBody>
      </p:sp>
      <p:sp>
        <p:nvSpPr>
          <p:cNvPr id="8340" name="Oval 148"/>
          <p:cNvSpPr>
            <a:spLocks noChangeArrowheads="1"/>
          </p:cNvSpPr>
          <p:nvPr/>
        </p:nvSpPr>
        <p:spPr bwMode="auto">
          <a:xfrm>
            <a:off x="2268538" y="3522663"/>
            <a:ext cx="503237" cy="482600"/>
          </a:xfrm>
          <a:prstGeom prst="ellipse">
            <a:avLst/>
          </a:prstGeom>
          <a:solidFill>
            <a:schemeClr val="accent2">
              <a:alpha val="21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L</a:t>
            </a:r>
          </a:p>
        </p:txBody>
      </p:sp>
      <p:sp>
        <p:nvSpPr>
          <p:cNvPr id="8342" name="Oval 150"/>
          <p:cNvSpPr>
            <a:spLocks noChangeArrowheads="1"/>
          </p:cNvSpPr>
          <p:nvPr/>
        </p:nvSpPr>
        <p:spPr bwMode="auto">
          <a:xfrm rot="1236429">
            <a:off x="971550" y="2852738"/>
            <a:ext cx="863600" cy="2160587"/>
          </a:xfrm>
          <a:prstGeom prst="ellipse">
            <a:avLst/>
          </a:prstGeom>
          <a:solidFill>
            <a:srgbClr val="FF99CC"/>
          </a:solidFill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3200"/>
              <a:t>H</a:t>
            </a:r>
          </a:p>
        </p:txBody>
      </p:sp>
      <p:sp>
        <p:nvSpPr>
          <p:cNvPr id="8346" name="Oval 154"/>
          <p:cNvSpPr>
            <a:spLocks noChangeArrowheads="1"/>
          </p:cNvSpPr>
          <p:nvPr/>
        </p:nvSpPr>
        <p:spPr bwMode="auto">
          <a:xfrm rot="1236429">
            <a:off x="2916238" y="2852738"/>
            <a:ext cx="863600" cy="2160587"/>
          </a:xfrm>
          <a:prstGeom prst="ellipse">
            <a:avLst/>
          </a:prstGeom>
          <a:solidFill>
            <a:srgbClr val="FF99CC"/>
          </a:solidFill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3200"/>
              <a:t>H</a:t>
            </a:r>
          </a:p>
        </p:txBody>
      </p:sp>
      <p:sp>
        <p:nvSpPr>
          <p:cNvPr id="8347" name="Oval 155"/>
          <p:cNvSpPr>
            <a:spLocks noChangeArrowheads="1"/>
          </p:cNvSpPr>
          <p:nvPr/>
        </p:nvSpPr>
        <p:spPr bwMode="auto">
          <a:xfrm rot="1236429">
            <a:off x="4787900" y="2852738"/>
            <a:ext cx="863600" cy="2160587"/>
          </a:xfrm>
          <a:prstGeom prst="ellipse">
            <a:avLst/>
          </a:prstGeom>
          <a:solidFill>
            <a:srgbClr val="FF99CC"/>
          </a:solidFill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3200"/>
              <a:t>H</a:t>
            </a:r>
          </a:p>
        </p:txBody>
      </p:sp>
      <p:sp>
        <p:nvSpPr>
          <p:cNvPr id="8348" name="Oval 156"/>
          <p:cNvSpPr>
            <a:spLocks noChangeArrowheads="1"/>
          </p:cNvSpPr>
          <p:nvPr/>
        </p:nvSpPr>
        <p:spPr bwMode="auto">
          <a:xfrm rot="1236429">
            <a:off x="6661150" y="2852738"/>
            <a:ext cx="863600" cy="2160587"/>
          </a:xfrm>
          <a:prstGeom prst="ellipse">
            <a:avLst/>
          </a:prstGeom>
          <a:solidFill>
            <a:srgbClr val="FF99CC"/>
          </a:solidFill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3200"/>
              <a:t>H</a:t>
            </a:r>
          </a:p>
        </p:txBody>
      </p:sp>
      <p:sp>
        <p:nvSpPr>
          <p:cNvPr id="8349" name="Oval 157"/>
          <p:cNvSpPr>
            <a:spLocks noChangeArrowheads="1"/>
          </p:cNvSpPr>
          <p:nvPr/>
        </p:nvSpPr>
        <p:spPr bwMode="auto">
          <a:xfrm rot="1236429">
            <a:off x="1908175" y="2997200"/>
            <a:ext cx="863600" cy="2160588"/>
          </a:xfrm>
          <a:prstGeom prst="ellipse">
            <a:avLst/>
          </a:prstGeom>
          <a:solidFill>
            <a:srgbClr val="3366FF"/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3200"/>
              <a:t>L</a:t>
            </a:r>
          </a:p>
        </p:txBody>
      </p:sp>
      <p:sp>
        <p:nvSpPr>
          <p:cNvPr id="8351" name="Oval 159"/>
          <p:cNvSpPr>
            <a:spLocks noChangeArrowheads="1"/>
          </p:cNvSpPr>
          <p:nvPr/>
        </p:nvSpPr>
        <p:spPr bwMode="auto">
          <a:xfrm>
            <a:off x="4140200" y="3595688"/>
            <a:ext cx="503238" cy="482600"/>
          </a:xfrm>
          <a:prstGeom prst="ellipse">
            <a:avLst/>
          </a:prstGeom>
          <a:solidFill>
            <a:schemeClr val="accent2">
              <a:alpha val="21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L</a:t>
            </a:r>
          </a:p>
        </p:txBody>
      </p:sp>
      <p:sp>
        <p:nvSpPr>
          <p:cNvPr id="8350" name="Oval 158"/>
          <p:cNvSpPr>
            <a:spLocks noChangeArrowheads="1"/>
          </p:cNvSpPr>
          <p:nvPr/>
        </p:nvSpPr>
        <p:spPr bwMode="auto">
          <a:xfrm rot="1236429">
            <a:off x="3779838" y="3068638"/>
            <a:ext cx="863600" cy="2160587"/>
          </a:xfrm>
          <a:prstGeom prst="ellipse">
            <a:avLst/>
          </a:prstGeom>
          <a:solidFill>
            <a:srgbClr val="3366FF"/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3200"/>
              <a:t>L</a:t>
            </a:r>
          </a:p>
        </p:txBody>
      </p:sp>
      <p:sp>
        <p:nvSpPr>
          <p:cNvPr id="8352" name="Oval 160"/>
          <p:cNvSpPr>
            <a:spLocks noChangeArrowheads="1"/>
          </p:cNvSpPr>
          <p:nvPr/>
        </p:nvSpPr>
        <p:spPr bwMode="auto">
          <a:xfrm rot="1236429">
            <a:off x="5724525" y="3068638"/>
            <a:ext cx="863600" cy="2160587"/>
          </a:xfrm>
          <a:prstGeom prst="ellipse">
            <a:avLst/>
          </a:prstGeom>
          <a:solidFill>
            <a:srgbClr val="3366FF"/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3200"/>
              <a:t>L</a:t>
            </a:r>
          </a:p>
        </p:txBody>
      </p:sp>
      <p:sp>
        <p:nvSpPr>
          <p:cNvPr id="8353" name="Oval 161"/>
          <p:cNvSpPr>
            <a:spLocks noChangeArrowheads="1"/>
          </p:cNvSpPr>
          <p:nvPr/>
        </p:nvSpPr>
        <p:spPr bwMode="auto">
          <a:xfrm rot="-1638343">
            <a:off x="900113" y="188913"/>
            <a:ext cx="863600" cy="2160587"/>
          </a:xfrm>
          <a:prstGeom prst="ellipse">
            <a:avLst/>
          </a:prstGeom>
          <a:solidFill>
            <a:srgbClr val="FF99CC"/>
          </a:solidFill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3200"/>
              <a:t>H</a:t>
            </a:r>
          </a:p>
        </p:txBody>
      </p:sp>
      <p:sp>
        <p:nvSpPr>
          <p:cNvPr id="8354" name="Oval 162"/>
          <p:cNvSpPr>
            <a:spLocks noChangeArrowheads="1"/>
          </p:cNvSpPr>
          <p:nvPr/>
        </p:nvSpPr>
        <p:spPr bwMode="auto">
          <a:xfrm rot="-1638343">
            <a:off x="2844800" y="188913"/>
            <a:ext cx="863600" cy="2160587"/>
          </a:xfrm>
          <a:prstGeom prst="ellipse">
            <a:avLst/>
          </a:prstGeom>
          <a:solidFill>
            <a:srgbClr val="FF99CC"/>
          </a:solidFill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3200"/>
              <a:t>H</a:t>
            </a:r>
          </a:p>
        </p:txBody>
      </p:sp>
      <p:sp>
        <p:nvSpPr>
          <p:cNvPr id="8355" name="Oval 163"/>
          <p:cNvSpPr>
            <a:spLocks noChangeArrowheads="1"/>
          </p:cNvSpPr>
          <p:nvPr/>
        </p:nvSpPr>
        <p:spPr bwMode="auto">
          <a:xfrm rot="-1638343">
            <a:off x="4716463" y="188913"/>
            <a:ext cx="863600" cy="2160587"/>
          </a:xfrm>
          <a:prstGeom prst="ellipse">
            <a:avLst/>
          </a:prstGeom>
          <a:solidFill>
            <a:srgbClr val="FF99CC"/>
          </a:solidFill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3200"/>
              <a:t>H</a:t>
            </a:r>
          </a:p>
        </p:txBody>
      </p:sp>
      <p:sp>
        <p:nvSpPr>
          <p:cNvPr id="8356" name="Oval 164"/>
          <p:cNvSpPr>
            <a:spLocks noChangeArrowheads="1"/>
          </p:cNvSpPr>
          <p:nvPr/>
        </p:nvSpPr>
        <p:spPr bwMode="auto">
          <a:xfrm rot="-1638343">
            <a:off x="6588125" y="188913"/>
            <a:ext cx="863600" cy="2160587"/>
          </a:xfrm>
          <a:prstGeom prst="ellipse">
            <a:avLst/>
          </a:prstGeom>
          <a:solidFill>
            <a:srgbClr val="FF99CC"/>
          </a:solidFill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3200"/>
              <a:t>H</a:t>
            </a:r>
          </a:p>
        </p:txBody>
      </p:sp>
      <p:sp>
        <p:nvSpPr>
          <p:cNvPr id="8358" name="Oval 166"/>
          <p:cNvSpPr>
            <a:spLocks noChangeArrowheads="1"/>
          </p:cNvSpPr>
          <p:nvPr/>
        </p:nvSpPr>
        <p:spPr bwMode="auto">
          <a:xfrm rot="-1638343">
            <a:off x="1908175" y="333375"/>
            <a:ext cx="863600" cy="2160588"/>
          </a:xfrm>
          <a:prstGeom prst="ellipse">
            <a:avLst/>
          </a:prstGeom>
          <a:solidFill>
            <a:srgbClr val="3366FF"/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3200"/>
              <a:t>L</a:t>
            </a:r>
          </a:p>
        </p:txBody>
      </p:sp>
      <p:sp>
        <p:nvSpPr>
          <p:cNvPr id="8359" name="Oval 167"/>
          <p:cNvSpPr>
            <a:spLocks noChangeArrowheads="1"/>
          </p:cNvSpPr>
          <p:nvPr/>
        </p:nvSpPr>
        <p:spPr bwMode="auto">
          <a:xfrm rot="-1638343">
            <a:off x="3851275" y="333375"/>
            <a:ext cx="863600" cy="2160588"/>
          </a:xfrm>
          <a:prstGeom prst="ellipse">
            <a:avLst/>
          </a:prstGeom>
          <a:solidFill>
            <a:srgbClr val="3366FF"/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3200"/>
              <a:t>L</a:t>
            </a:r>
          </a:p>
        </p:txBody>
      </p:sp>
      <p:sp>
        <p:nvSpPr>
          <p:cNvPr id="8360" name="Oval 168"/>
          <p:cNvSpPr>
            <a:spLocks noChangeArrowheads="1"/>
          </p:cNvSpPr>
          <p:nvPr/>
        </p:nvSpPr>
        <p:spPr bwMode="auto">
          <a:xfrm rot="-1638343">
            <a:off x="5724525" y="333375"/>
            <a:ext cx="863600" cy="2160588"/>
          </a:xfrm>
          <a:prstGeom prst="ellipse">
            <a:avLst/>
          </a:prstGeom>
          <a:solidFill>
            <a:srgbClr val="3366FF"/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3200"/>
              <a:t>L</a:t>
            </a:r>
          </a:p>
        </p:txBody>
      </p:sp>
      <p:sp>
        <p:nvSpPr>
          <p:cNvPr id="8362" name="Text Box 170"/>
          <p:cNvSpPr txBox="1">
            <a:spLocks noChangeArrowheads="1"/>
          </p:cNvSpPr>
          <p:nvPr/>
        </p:nvSpPr>
        <p:spPr bwMode="auto">
          <a:xfrm>
            <a:off x="3494088" y="5229225"/>
            <a:ext cx="25479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000">
                <a:latin typeface="Times New Roman" pitchFamily="18" charset="0"/>
              </a:rPr>
              <a:t>u</a:t>
            </a:r>
            <a:r>
              <a:rPr lang="ja-JP" altLang="en-US" sz="2000"/>
              <a:t>成分が北に運ばれる</a:t>
            </a:r>
          </a:p>
        </p:txBody>
      </p:sp>
      <p:sp>
        <p:nvSpPr>
          <p:cNvPr id="8364" name="Text Box 172"/>
          <p:cNvSpPr txBox="1">
            <a:spLocks noChangeArrowheads="1"/>
          </p:cNvSpPr>
          <p:nvPr/>
        </p:nvSpPr>
        <p:spPr bwMode="auto">
          <a:xfrm>
            <a:off x="3494088" y="5911850"/>
            <a:ext cx="25479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000">
                <a:latin typeface="Times New Roman" pitchFamily="18" charset="0"/>
              </a:rPr>
              <a:t>u</a:t>
            </a:r>
            <a:r>
              <a:rPr lang="ja-JP" altLang="en-US" sz="2000"/>
              <a:t>成分が南に運ばれる</a:t>
            </a:r>
          </a:p>
        </p:txBody>
      </p:sp>
      <p:sp>
        <p:nvSpPr>
          <p:cNvPr id="8366" name="Text Box 174"/>
          <p:cNvSpPr txBox="1">
            <a:spLocks noChangeArrowheads="1"/>
          </p:cNvSpPr>
          <p:nvPr/>
        </p:nvSpPr>
        <p:spPr bwMode="auto">
          <a:xfrm>
            <a:off x="3976688" y="5441950"/>
            <a:ext cx="5921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/>
              <a:t>＋</a:t>
            </a:r>
          </a:p>
        </p:txBody>
      </p:sp>
      <p:sp>
        <p:nvSpPr>
          <p:cNvPr id="8368" name="Text Box 176"/>
          <p:cNvSpPr txBox="1">
            <a:spLocks noChangeArrowheads="1"/>
          </p:cNvSpPr>
          <p:nvPr/>
        </p:nvSpPr>
        <p:spPr bwMode="auto">
          <a:xfrm>
            <a:off x="609600" y="5192713"/>
            <a:ext cx="2351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000"/>
              <a:t>気圧配置が東に傾く</a:t>
            </a:r>
          </a:p>
        </p:txBody>
      </p:sp>
      <p:sp>
        <p:nvSpPr>
          <p:cNvPr id="8369" name="Text Box 177"/>
          <p:cNvSpPr txBox="1">
            <a:spLocks noChangeArrowheads="1"/>
          </p:cNvSpPr>
          <p:nvPr/>
        </p:nvSpPr>
        <p:spPr bwMode="auto">
          <a:xfrm>
            <a:off x="609600" y="5840413"/>
            <a:ext cx="2351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000"/>
              <a:t>気圧配置が西に傾く</a:t>
            </a:r>
          </a:p>
        </p:txBody>
      </p:sp>
      <p:sp>
        <p:nvSpPr>
          <p:cNvPr id="8370" name="AutoShape 178"/>
          <p:cNvSpPr>
            <a:spLocks noChangeArrowheads="1"/>
          </p:cNvSpPr>
          <p:nvPr/>
        </p:nvSpPr>
        <p:spPr bwMode="auto">
          <a:xfrm>
            <a:off x="2986088" y="5445125"/>
            <a:ext cx="431800" cy="55721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993366">
              <a:alpha val="58000"/>
            </a:srgbClr>
          </a:solidFill>
          <a:ln w="3810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371" name="AutoShape 179"/>
          <p:cNvSpPr>
            <a:spLocks noChangeArrowheads="1"/>
          </p:cNvSpPr>
          <p:nvPr/>
        </p:nvSpPr>
        <p:spPr bwMode="auto">
          <a:xfrm>
            <a:off x="5651500" y="5445125"/>
            <a:ext cx="431800" cy="55721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993366">
              <a:alpha val="58000"/>
            </a:srgbClr>
          </a:solidFill>
          <a:ln w="3810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372" name="Text Box 180"/>
          <p:cNvSpPr txBox="1">
            <a:spLocks noChangeArrowheads="1"/>
          </p:cNvSpPr>
          <p:nvPr/>
        </p:nvSpPr>
        <p:spPr bwMode="auto">
          <a:xfrm>
            <a:off x="6259513" y="5553075"/>
            <a:ext cx="2416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000"/>
              <a:t>ジェット気流が強まる</a:t>
            </a:r>
          </a:p>
        </p:txBody>
      </p:sp>
      <p:sp>
        <p:nvSpPr>
          <p:cNvPr id="8376" name="Rectangle 184"/>
          <p:cNvSpPr>
            <a:spLocks noChangeArrowheads="1"/>
          </p:cNvSpPr>
          <p:nvPr/>
        </p:nvSpPr>
        <p:spPr bwMode="auto">
          <a:xfrm>
            <a:off x="611188" y="5157788"/>
            <a:ext cx="230505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cxnSp>
        <p:nvCxnSpPr>
          <p:cNvPr id="8377" name="AutoShape 185"/>
          <p:cNvCxnSpPr>
            <a:cxnSpLocks noChangeShapeType="1"/>
          </p:cNvCxnSpPr>
          <p:nvPr/>
        </p:nvCxnSpPr>
        <p:spPr bwMode="auto">
          <a:xfrm flipH="1" flipV="1">
            <a:off x="611188" y="5680075"/>
            <a:ext cx="8064500" cy="53975"/>
          </a:xfrm>
          <a:prstGeom prst="bentConnector5">
            <a:avLst>
              <a:gd name="adj1" fmla="val -2833"/>
              <a:gd name="adj2" fmla="val -1079412"/>
              <a:gd name="adj3" fmla="val 102833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78" name="Text Box 186"/>
          <p:cNvSpPr txBox="1">
            <a:spLocks noChangeArrowheads="1"/>
          </p:cNvSpPr>
          <p:nvPr/>
        </p:nvSpPr>
        <p:spPr bwMode="auto">
          <a:xfrm>
            <a:off x="34925" y="-22225"/>
            <a:ext cx="7858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まとめ</a:t>
            </a:r>
          </a:p>
        </p:txBody>
      </p:sp>
      <p:sp>
        <p:nvSpPr>
          <p:cNvPr id="8385" name="AutoShape 193"/>
          <p:cNvSpPr>
            <a:spLocks noChangeArrowheads="1"/>
          </p:cNvSpPr>
          <p:nvPr/>
        </p:nvSpPr>
        <p:spPr bwMode="auto">
          <a:xfrm rot="16200000">
            <a:off x="3910013" y="2851150"/>
            <a:ext cx="1109662" cy="105568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r>
              <a:rPr lang="ja-JP" altLang="en-US"/>
              <a:t>　　成分</a:t>
            </a:r>
          </a:p>
        </p:txBody>
      </p:sp>
      <p:sp>
        <p:nvSpPr>
          <p:cNvPr id="8384" name="Rectangle 192"/>
          <p:cNvSpPr>
            <a:spLocks noChangeArrowheads="1"/>
          </p:cNvSpPr>
          <p:nvPr/>
        </p:nvSpPr>
        <p:spPr bwMode="auto">
          <a:xfrm>
            <a:off x="4284663" y="2854325"/>
            <a:ext cx="300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2400">
                <a:latin typeface="Times New Roman" pitchFamily="18" charset="0"/>
              </a:rPr>
              <a:t>u</a:t>
            </a:r>
          </a:p>
        </p:txBody>
      </p:sp>
      <p:sp>
        <p:nvSpPr>
          <p:cNvPr id="8386" name="AutoShape 194"/>
          <p:cNvSpPr>
            <a:spLocks noChangeArrowheads="1"/>
          </p:cNvSpPr>
          <p:nvPr/>
        </p:nvSpPr>
        <p:spPr bwMode="auto">
          <a:xfrm rot="16200000">
            <a:off x="1304926" y="2851150"/>
            <a:ext cx="1109662" cy="105568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r>
              <a:rPr lang="ja-JP" altLang="en-US"/>
              <a:t>　　成分</a:t>
            </a:r>
          </a:p>
        </p:txBody>
      </p:sp>
      <p:sp>
        <p:nvSpPr>
          <p:cNvPr id="8387" name="Rectangle 195"/>
          <p:cNvSpPr>
            <a:spLocks noChangeArrowheads="1"/>
          </p:cNvSpPr>
          <p:nvPr/>
        </p:nvSpPr>
        <p:spPr bwMode="auto">
          <a:xfrm>
            <a:off x="1679575" y="2854325"/>
            <a:ext cx="300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2400">
                <a:latin typeface="Times New Roman" pitchFamily="18" charset="0"/>
              </a:rPr>
              <a:t>u</a:t>
            </a:r>
          </a:p>
        </p:txBody>
      </p:sp>
      <p:sp>
        <p:nvSpPr>
          <p:cNvPr id="8388" name="AutoShape 196"/>
          <p:cNvSpPr>
            <a:spLocks noChangeArrowheads="1"/>
          </p:cNvSpPr>
          <p:nvPr/>
        </p:nvSpPr>
        <p:spPr bwMode="auto">
          <a:xfrm rot="16200000">
            <a:off x="6153151" y="2879725"/>
            <a:ext cx="1109662" cy="105568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r>
              <a:rPr lang="ja-JP" altLang="en-US"/>
              <a:t>　　成分</a:t>
            </a:r>
          </a:p>
        </p:txBody>
      </p:sp>
      <p:sp>
        <p:nvSpPr>
          <p:cNvPr id="8389" name="Rectangle 197"/>
          <p:cNvSpPr>
            <a:spLocks noChangeArrowheads="1"/>
          </p:cNvSpPr>
          <p:nvPr/>
        </p:nvSpPr>
        <p:spPr bwMode="auto">
          <a:xfrm>
            <a:off x="6527800" y="2882900"/>
            <a:ext cx="300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2400">
                <a:latin typeface="Times New Roman" pitchFamily="18" charset="0"/>
              </a:rPr>
              <a:t>u</a:t>
            </a:r>
          </a:p>
        </p:txBody>
      </p:sp>
      <p:sp>
        <p:nvSpPr>
          <p:cNvPr id="8390" name="AutoShape 198"/>
          <p:cNvSpPr>
            <a:spLocks noChangeArrowheads="1"/>
          </p:cNvSpPr>
          <p:nvPr/>
        </p:nvSpPr>
        <p:spPr bwMode="auto">
          <a:xfrm rot="5400000" flipV="1">
            <a:off x="2481262" y="1554163"/>
            <a:ext cx="1109663" cy="105568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r>
              <a:rPr lang="ja-JP" altLang="en-US"/>
              <a:t>　　</a:t>
            </a:r>
            <a:r>
              <a:rPr lang="ja-JP" altLang="en-US">
                <a:solidFill>
                  <a:schemeClr val="bg1"/>
                </a:solidFill>
              </a:rPr>
              <a:t>成分</a:t>
            </a:r>
          </a:p>
        </p:txBody>
      </p:sp>
      <p:sp>
        <p:nvSpPr>
          <p:cNvPr id="8391" name="Rectangle 199"/>
          <p:cNvSpPr>
            <a:spLocks noChangeArrowheads="1"/>
          </p:cNvSpPr>
          <p:nvPr/>
        </p:nvSpPr>
        <p:spPr bwMode="auto">
          <a:xfrm>
            <a:off x="2855913" y="1557338"/>
            <a:ext cx="300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2400">
                <a:solidFill>
                  <a:schemeClr val="bg1"/>
                </a:solidFill>
                <a:latin typeface="Times New Roman" pitchFamily="18" charset="0"/>
              </a:rPr>
              <a:t>u</a:t>
            </a:r>
          </a:p>
        </p:txBody>
      </p:sp>
      <p:sp>
        <p:nvSpPr>
          <p:cNvPr id="8392" name="AutoShape 200"/>
          <p:cNvSpPr>
            <a:spLocks noChangeArrowheads="1"/>
          </p:cNvSpPr>
          <p:nvPr/>
        </p:nvSpPr>
        <p:spPr bwMode="auto">
          <a:xfrm rot="5400000" flipV="1">
            <a:off x="5073650" y="1554163"/>
            <a:ext cx="1109663" cy="105568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r>
              <a:rPr lang="ja-JP" altLang="en-US"/>
              <a:t>　　</a:t>
            </a:r>
            <a:r>
              <a:rPr lang="ja-JP" altLang="en-US">
                <a:solidFill>
                  <a:schemeClr val="bg1"/>
                </a:solidFill>
              </a:rPr>
              <a:t>成分</a:t>
            </a:r>
          </a:p>
        </p:txBody>
      </p:sp>
      <p:sp>
        <p:nvSpPr>
          <p:cNvPr id="8393" name="Rectangle 201"/>
          <p:cNvSpPr>
            <a:spLocks noChangeArrowheads="1"/>
          </p:cNvSpPr>
          <p:nvPr/>
        </p:nvSpPr>
        <p:spPr bwMode="auto">
          <a:xfrm>
            <a:off x="5448300" y="1557338"/>
            <a:ext cx="300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2400">
                <a:solidFill>
                  <a:schemeClr val="bg1"/>
                </a:solidFill>
                <a:latin typeface="Times New Roman" pitchFamily="18" charset="0"/>
              </a:rPr>
              <a:t>u</a:t>
            </a:r>
          </a:p>
        </p:txBody>
      </p:sp>
      <p:sp>
        <p:nvSpPr>
          <p:cNvPr id="8394" name="AutoShape 202"/>
          <p:cNvSpPr>
            <a:spLocks noChangeArrowheads="1"/>
          </p:cNvSpPr>
          <p:nvPr/>
        </p:nvSpPr>
        <p:spPr bwMode="auto">
          <a:xfrm rot="5400000" flipV="1">
            <a:off x="7161213" y="1584325"/>
            <a:ext cx="1109662" cy="105568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r>
              <a:rPr lang="ja-JP" altLang="en-US"/>
              <a:t>　　</a:t>
            </a:r>
            <a:r>
              <a:rPr lang="ja-JP" altLang="en-US">
                <a:solidFill>
                  <a:schemeClr val="bg1"/>
                </a:solidFill>
              </a:rPr>
              <a:t>成分</a:t>
            </a:r>
          </a:p>
        </p:txBody>
      </p:sp>
      <p:sp>
        <p:nvSpPr>
          <p:cNvPr id="8395" name="Rectangle 203"/>
          <p:cNvSpPr>
            <a:spLocks noChangeArrowheads="1"/>
          </p:cNvSpPr>
          <p:nvPr/>
        </p:nvSpPr>
        <p:spPr bwMode="auto">
          <a:xfrm>
            <a:off x="7535863" y="1587500"/>
            <a:ext cx="300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2400">
                <a:solidFill>
                  <a:schemeClr val="bg1"/>
                </a:solidFill>
                <a:latin typeface="Times New Roman" pitchFamily="18" charset="0"/>
              </a:rPr>
              <a:t>u</a:t>
            </a:r>
          </a:p>
        </p:txBody>
      </p:sp>
      <p:sp>
        <p:nvSpPr>
          <p:cNvPr id="8341" name="AutoShape 149"/>
          <p:cNvSpPr>
            <a:spLocks noChangeArrowheads="1"/>
          </p:cNvSpPr>
          <p:nvPr/>
        </p:nvSpPr>
        <p:spPr bwMode="auto">
          <a:xfrm>
            <a:off x="684213" y="1989138"/>
            <a:ext cx="7850187" cy="127793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>
              <a:alpha val="60001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3600" b="1"/>
              <a:t>ジェット気流！！</a:t>
            </a:r>
          </a:p>
        </p:txBody>
      </p:sp>
      <p:sp>
        <p:nvSpPr>
          <p:cNvPr id="8396" name="Text Box 204"/>
          <p:cNvSpPr txBox="1">
            <a:spLocks noChangeArrowheads="1"/>
          </p:cNvSpPr>
          <p:nvPr/>
        </p:nvSpPr>
        <p:spPr bwMode="auto">
          <a:xfrm>
            <a:off x="4248150" y="-42863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800"/>
              <a:t>北</a:t>
            </a:r>
          </a:p>
        </p:txBody>
      </p:sp>
      <p:sp>
        <p:nvSpPr>
          <p:cNvPr id="8397" name="Text Box 205"/>
          <p:cNvSpPr txBox="1">
            <a:spLocks noChangeArrowheads="1"/>
          </p:cNvSpPr>
          <p:nvPr/>
        </p:nvSpPr>
        <p:spPr bwMode="auto">
          <a:xfrm>
            <a:off x="4248150" y="4710113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800"/>
              <a:t>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8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8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8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8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8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8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8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8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8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8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8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8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8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8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8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8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6" dur="500"/>
                                        <p:tgtEl>
                                          <p:spTgt spid="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42" grpId="0" animBg="1"/>
      <p:bldP spid="8346" grpId="0" animBg="1"/>
      <p:bldP spid="8347" grpId="0" animBg="1"/>
      <p:bldP spid="8348" grpId="0" animBg="1"/>
      <p:bldP spid="8349" grpId="0" animBg="1"/>
      <p:bldP spid="8350" grpId="0" animBg="1"/>
      <p:bldP spid="8352" grpId="0" animBg="1"/>
      <p:bldP spid="8353" grpId="0" animBg="1"/>
      <p:bldP spid="8354" grpId="0" animBg="1"/>
      <p:bldP spid="8355" grpId="0" animBg="1"/>
      <p:bldP spid="8356" grpId="0" animBg="1"/>
      <p:bldP spid="8358" grpId="0" animBg="1"/>
      <p:bldP spid="8359" grpId="0" animBg="1"/>
      <p:bldP spid="8360" grpId="0" animBg="1"/>
      <p:bldP spid="8362" grpId="0"/>
      <p:bldP spid="8364" grpId="0"/>
      <p:bldP spid="8366" grpId="0"/>
      <p:bldP spid="8368" grpId="0"/>
      <p:bldP spid="8369" grpId="0"/>
      <p:bldP spid="8370" grpId="0" animBg="1"/>
      <p:bldP spid="8371" grpId="0" animBg="1"/>
      <p:bldP spid="8372" grpId="0"/>
      <p:bldP spid="8385" grpId="0" animBg="1"/>
      <p:bldP spid="8384" grpId="0"/>
      <p:bldP spid="8386" grpId="0" animBg="1"/>
      <p:bldP spid="8387" grpId="0"/>
      <p:bldP spid="8388" grpId="0" animBg="1"/>
      <p:bldP spid="8389" grpId="0"/>
      <p:bldP spid="8390" grpId="0" animBg="1"/>
      <p:bldP spid="8391" grpId="0"/>
      <p:bldP spid="8392" grpId="0" animBg="1"/>
      <p:bldP spid="8393" grpId="0"/>
      <p:bldP spid="8394" grpId="0" animBg="1"/>
      <p:bldP spid="8395" grpId="0"/>
      <p:bldP spid="83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2998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冬の北極振動</a:t>
            </a:r>
            <a:endParaRPr kumimoji="1"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1547664" y="4093925"/>
            <a:ext cx="5832648" cy="1711339"/>
            <a:chOff x="182491" y="1772816"/>
            <a:chExt cx="8961509" cy="3600400"/>
          </a:xfrm>
        </p:grpSpPr>
        <p:pic>
          <p:nvPicPr>
            <p:cNvPr id="3277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91" y="1916833"/>
              <a:ext cx="8961509" cy="3456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正方形/長方形 2"/>
            <p:cNvSpPr/>
            <p:nvPr/>
          </p:nvSpPr>
          <p:spPr>
            <a:xfrm>
              <a:off x="1161986" y="1772816"/>
              <a:ext cx="2232248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623" y="893191"/>
            <a:ext cx="3177337" cy="3147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980728"/>
            <a:ext cx="2975713" cy="2935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グループ化 5"/>
          <p:cNvGrpSpPr/>
          <p:nvPr/>
        </p:nvGrpSpPr>
        <p:grpSpPr>
          <a:xfrm>
            <a:off x="5328085" y="2467049"/>
            <a:ext cx="1350818" cy="852741"/>
            <a:chOff x="6020826" y="2852936"/>
            <a:chExt cx="1350818" cy="852741"/>
          </a:xfrm>
        </p:grpSpPr>
        <p:sp>
          <p:nvSpPr>
            <p:cNvPr id="10" name="円/楕円 9"/>
            <p:cNvSpPr/>
            <p:nvPr/>
          </p:nvSpPr>
          <p:spPr>
            <a:xfrm rot="16643235">
              <a:off x="6277217" y="2611250"/>
              <a:ext cx="838036" cy="1350818"/>
            </a:xfrm>
            <a:prstGeom prst="ellipse">
              <a:avLst/>
            </a:prstGeom>
            <a:solidFill>
              <a:srgbClr val="00B0F0">
                <a:alpha val="68000"/>
              </a:srgb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6444208" y="2852936"/>
              <a:ext cx="504055" cy="7694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ja-JP" altLang="en-US" sz="4400" b="1" spc="300" dirty="0">
                  <a:ln w="11430" cmpd="sng">
                    <a:solidFill>
                      <a:srgbClr val="4F81BD">
                        <a:tint val="10000"/>
                      </a:srgb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rgbClr val="4F81BD">
                          <a:tint val="83000"/>
                          <a:shade val="100000"/>
                          <a:satMod val="200000"/>
                        </a:srgbClr>
                      </a:gs>
                      <a:gs pos="75000">
                        <a:srgbClr val="4F81BD">
                          <a:tint val="100000"/>
                          <a:shade val="50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glow rad="45500">
                      <a:srgbClr val="4F81BD">
                        <a:satMod val="220000"/>
                        <a:alpha val="35000"/>
                      </a:srgbClr>
                    </a:glow>
                  </a:effectLst>
                  <a:ea typeface="ＭＳ Ｐゴシック"/>
                </a:rPr>
                <a:t>冷</a:t>
              </a: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1906942" y="1715693"/>
            <a:ext cx="1608009" cy="1170592"/>
            <a:chOff x="3066792" y="1546734"/>
            <a:chExt cx="1608009" cy="1170592"/>
          </a:xfrm>
        </p:grpSpPr>
        <p:sp>
          <p:nvSpPr>
            <p:cNvPr id="13" name="円/楕円 12"/>
            <p:cNvSpPr/>
            <p:nvPr/>
          </p:nvSpPr>
          <p:spPr>
            <a:xfrm rot="17070064">
              <a:off x="3285501" y="1328025"/>
              <a:ext cx="1170592" cy="1608009"/>
            </a:xfrm>
            <a:prstGeom prst="ellipse">
              <a:avLst/>
            </a:prstGeom>
            <a:solidFill>
              <a:srgbClr val="FFC000">
                <a:alpha val="68000"/>
              </a:srgbClr>
            </a:solidFill>
            <a:ln>
              <a:solidFill>
                <a:srgbClr val="EB8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3563888" y="1675865"/>
              <a:ext cx="504055" cy="83099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ja-JP" altLang="en-US" sz="4800" b="1" dirty="0" smtClean="0">
                  <a:ln w="11430"/>
                  <a:solidFill>
                    <a:srgbClr val="FF00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ea typeface="ＭＳ Ｐゴシック"/>
                </a:rPr>
                <a:t>高</a:t>
              </a:r>
              <a:endParaRPr lang="ja-JP" altLang="en-US" sz="48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ＭＳ Ｐゴシック"/>
              </a:endParaRPr>
            </a:p>
          </p:txBody>
        </p:sp>
      </p:grpSp>
      <p:sp>
        <p:nvSpPr>
          <p:cNvPr id="4" name="テキスト ボックス 3"/>
          <p:cNvSpPr txBox="1"/>
          <p:nvPr/>
        </p:nvSpPr>
        <p:spPr>
          <a:xfrm>
            <a:off x="683568" y="5789073"/>
            <a:ext cx="7774885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北極振動が負→北が高気圧で南が低気圧→偏西風が弱い</a:t>
            </a:r>
            <a:endParaRPr kumimoji="1" lang="en-US" altLang="ja-JP" sz="2400" dirty="0" smtClean="0"/>
          </a:p>
          <a:p>
            <a:r>
              <a:rPr lang="ja-JP" altLang="en-US" sz="2400" dirty="0"/>
              <a:t>北極振動</a:t>
            </a:r>
            <a:r>
              <a:rPr lang="ja-JP" altLang="en-US" sz="2400" dirty="0" smtClean="0"/>
              <a:t>が正→</a:t>
            </a:r>
            <a:r>
              <a:rPr lang="ja-JP" altLang="en-US" sz="2400" dirty="0"/>
              <a:t>北</a:t>
            </a:r>
            <a:r>
              <a:rPr lang="ja-JP" altLang="en-US" sz="2400" dirty="0" smtClean="0"/>
              <a:t>が低気圧</a:t>
            </a:r>
            <a:r>
              <a:rPr lang="ja-JP" altLang="en-US" sz="2400" dirty="0"/>
              <a:t>で南</a:t>
            </a:r>
            <a:r>
              <a:rPr lang="ja-JP" altLang="en-US" sz="2400" dirty="0" smtClean="0"/>
              <a:t>が高気圧</a:t>
            </a:r>
            <a:r>
              <a:rPr lang="ja-JP" altLang="en-US" sz="2400" dirty="0"/>
              <a:t>→偏西風</a:t>
            </a:r>
            <a:r>
              <a:rPr lang="ja-JP" altLang="en-US" sz="2400" dirty="0" smtClean="0"/>
              <a:t>が強い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101119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reeform 2"/>
          <p:cNvSpPr>
            <a:spLocks/>
          </p:cNvSpPr>
          <p:nvPr/>
        </p:nvSpPr>
        <p:spPr bwMode="auto">
          <a:xfrm>
            <a:off x="971550" y="1485900"/>
            <a:ext cx="1800225" cy="4752975"/>
          </a:xfrm>
          <a:custGeom>
            <a:avLst/>
            <a:gdLst>
              <a:gd name="T0" fmla="*/ 0 w 907"/>
              <a:gd name="T1" fmla="*/ 0 h 1361"/>
              <a:gd name="T2" fmla="*/ 907 w 907"/>
              <a:gd name="T3" fmla="*/ 635 h 1361"/>
              <a:gd name="T4" fmla="*/ 0 w 907"/>
              <a:gd name="T5" fmla="*/ 1361 h 1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07" h="1361">
                <a:moveTo>
                  <a:pt x="0" y="0"/>
                </a:moveTo>
                <a:cubicBezTo>
                  <a:pt x="453" y="204"/>
                  <a:pt x="907" y="408"/>
                  <a:pt x="907" y="635"/>
                </a:cubicBezTo>
                <a:cubicBezTo>
                  <a:pt x="907" y="862"/>
                  <a:pt x="151" y="1240"/>
                  <a:pt x="0" y="1361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4146550" y="693738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600">
                <a:solidFill>
                  <a:srgbClr val="0000FF"/>
                </a:solidFill>
              </a:rPr>
              <a:t>北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611188" y="2349500"/>
            <a:ext cx="13684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611188" y="5086350"/>
            <a:ext cx="13684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611188" y="4654550"/>
            <a:ext cx="17287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611188" y="2781300"/>
            <a:ext cx="17287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611188" y="4221163"/>
            <a:ext cx="201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611188" y="3213100"/>
            <a:ext cx="201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11188" y="3717925"/>
            <a:ext cx="21605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611188" y="5518150"/>
            <a:ext cx="10080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611188" y="1917700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9" name="Freeform 13"/>
          <p:cNvSpPr>
            <a:spLocks/>
          </p:cNvSpPr>
          <p:nvPr/>
        </p:nvSpPr>
        <p:spPr bwMode="auto">
          <a:xfrm>
            <a:off x="4643438" y="1485900"/>
            <a:ext cx="792162" cy="4752975"/>
          </a:xfrm>
          <a:custGeom>
            <a:avLst/>
            <a:gdLst>
              <a:gd name="T0" fmla="*/ 0 w 907"/>
              <a:gd name="T1" fmla="*/ 0 h 1361"/>
              <a:gd name="T2" fmla="*/ 907 w 907"/>
              <a:gd name="T3" fmla="*/ 635 h 1361"/>
              <a:gd name="T4" fmla="*/ 0 w 907"/>
              <a:gd name="T5" fmla="*/ 1361 h 1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07" h="1361">
                <a:moveTo>
                  <a:pt x="0" y="0"/>
                </a:moveTo>
                <a:cubicBezTo>
                  <a:pt x="453" y="204"/>
                  <a:pt x="907" y="408"/>
                  <a:pt x="907" y="635"/>
                </a:cubicBezTo>
                <a:cubicBezTo>
                  <a:pt x="907" y="862"/>
                  <a:pt x="151" y="1240"/>
                  <a:pt x="0" y="1361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4140200" y="1917700"/>
            <a:ext cx="7191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140200" y="5518150"/>
            <a:ext cx="7921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4140200" y="5086350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4140200" y="4654550"/>
            <a:ext cx="10795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4140200" y="4221163"/>
            <a:ext cx="12239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4140200" y="3717925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4140200" y="3213100"/>
            <a:ext cx="12239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4140200" y="2781300"/>
            <a:ext cx="1152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4140200" y="2349500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7740650" y="1485900"/>
            <a:ext cx="0" cy="4895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7164388" y="2349500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>
            <a:off x="7164388" y="1917700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7164388" y="2781300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>
            <a:off x="7164388" y="3213100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>
            <a:off x="7164388" y="3717925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>
            <a:off x="7164388" y="4221163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66" name="Line 30"/>
          <p:cNvSpPr>
            <a:spLocks noChangeShapeType="1"/>
          </p:cNvSpPr>
          <p:nvPr/>
        </p:nvSpPr>
        <p:spPr bwMode="auto">
          <a:xfrm>
            <a:off x="7164388" y="4654550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>
            <a:off x="7164388" y="5086350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68" name="Line 32"/>
          <p:cNvSpPr>
            <a:spLocks noChangeShapeType="1"/>
          </p:cNvSpPr>
          <p:nvPr/>
        </p:nvSpPr>
        <p:spPr bwMode="auto">
          <a:xfrm>
            <a:off x="7164388" y="5518150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4146550" y="6100763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600">
                <a:solidFill>
                  <a:srgbClr val="FF0000"/>
                </a:solidFill>
              </a:rPr>
              <a:t>南</a:t>
            </a:r>
          </a:p>
        </p:txBody>
      </p:sp>
      <p:sp>
        <p:nvSpPr>
          <p:cNvPr id="14370" name="AutoShape 34"/>
          <p:cNvSpPr>
            <a:spLocks noChangeArrowheads="1"/>
          </p:cNvSpPr>
          <p:nvPr/>
        </p:nvSpPr>
        <p:spPr bwMode="auto">
          <a:xfrm>
            <a:off x="3059113" y="3159125"/>
            <a:ext cx="647700" cy="113506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alpha val="38000"/>
                </a:schemeClr>
              </a:gs>
              <a:gs pos="100000">
                <a:schemeClr val="accent2">
                  <a:gamma/>
                  <a:shade val="51373"/>
                  <a:invGamma/>
                  <a:alpha val="88000"/>
                </a:schemeClr>
              </a:gs>
            </a:gsLst>
            <a:lin ang="0" scaled="1"/>
          </a:gra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71" name="AutoShape 35"/>
          <p:cNvSpPr>
            <a:spLocks noChangeArrowheads="1"/>
          </p:cNvSpPr>
          <p:nvPr/>
        </p:nvSpPr>
        <p:spPr bwMode="auto">
          <a:xfrm>
            <a:off x="6011863" y="3141663"/>
            <a:ext cx="647700" cy="113506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alpha val="38000"/>
                </a:schemeClr>
              </a:gs>
              <a:gs pos="100000">
                <a:schemeClr val="accent2">
                  <a:gamma/>
                  <a:shade val="51373"/>
                  <a:invGamma/>
                  <a:alpha val="88000"/>
                </a:schemeClr>
              </a:gs>
            </a:gsLst>
            <a:lin ang="0" scaled="1"/>
          </a:gra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107950" y="1016000"/>
            <a:ext cx="1462088" cy="396875"/>
          </a:xfrm>
          <a:prstGeom prst="rect">
            <a:avLst/>
          </a:prstGeom>
          <a:solidFill>
            <a:srgbClr val="FF00FF">
              <a:alpha val="28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000"/>
              <a:t>ジェット気流</a:t>
            </a:r>
          </a:p>
        </p:txBody>
      </p:sp>
      <p:sp>
        <p:nvSpPr>
          <p:cNvPr id="14373" name="AutoShape 37"/>
          <p:cNvSpPr>
            <a:spLocks noChangeArrowheads="1"/>
          </p:cNvSpPr>
          <p:nvPr/>
        </p:nvSpPr>
        <p:spPr bwMode="auto">
          <a:xfrm>
            <a:off x="34925" y="-90488"/>
            <a:ext cx="9070975" cy="998538"/>
          </a:xfrm>
          <a:prstGeom prst="horizontalScroll">
            <a:avLst>
              <a:gd name="adj" fmla="val 12500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2600" b="1"/>
              <a:t>ジェットが摩擦によって、図のようには弱まらないのはなぜ？？</a:t>
            </a:r>
          </a:p>
        </p:txBody>
      </p:sp>
      <p:graphicFrame>
        <p:nvGraphicFramePr>
          <p:cNvPr id="14374" name="Object 38"/>
          <p:cNvGraphicFramePr>
            <a:graphicFrameLocks noChangeAspect="1"/>
          </p:cNvGraphicFramePr>
          <p:nvPr/>
        </p:nvGraphicFramePr>
        <p:xfrm>
          <a:off x="34925" y="2854325"/>
          <a:ext cx="587375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2" name="数式" r:id="rId3" imgW="126720" imgH="139680" progId="Equation.3">
                  <p:embed/>
                </p:oleObj>
              </mc:Choice>
              <mc:Fallback>
                <p:oleObj name="数式" r:id="rId3" imgW="126720" imgH="13968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" y="2854325"/>
                        <a:ext cx="587375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2"/>
          <p:cNvSpPr>
            <a:spLocks/>
          </p:cNvSpPr>
          <p:nvPr/>
        </p:nvSpPr>
        <p:spPr bwMode="auto">
          <a:xfrm>
            <a:off x="971550" y="1485900"/>
            <a:ext cx="1800225" cy="4752975"/>
          </a:xfrm>
          <a:custGeom>
            <a:avLst/>
            <a:gdLst>
              <a:gd name="T0" fmla="*/ 0 w 907"/>
              <a:gd name="T1" fmla="*/ 0 h 1361"/>
              <a:gd name="T2" fmla="*/ 907 w 907"/>
              <a:gd name="T3" fmla="*/ 635 h 1361"/>
              <a:gd name="T4" fmla="*/ 0 w 907"/>
              <a:gd name="T5" fmla="*/ 1361 h 1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07" h="1361">
                <a:moveTo>
                  <a:pt x="0" y="0"/>
                </a:moveTo>
                <a:cubicBezTo>
                  <a:pt x="453" y="204"/>
                  <a:pt x="907" y="408"/>
                  <a:pt x="907" y="635"/>
                </a:cubicBezTo>
                <a:cubicBezTo>
                  <a:pt x="907" y="862"/>
                  <a:pt x="151" y="1240"/>
                  <a:pt x="0" y="1361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146550" y="693738"/>
            <a:ext cx="1098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600">
                <a:solidFill>
                  <a:srgbClr val="6699FF"/>
                </a:solidFill>
              </a:rPr>
              <a:t>上空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611188" y="2349500"/>
            <a:ext cx="13684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611188" y="5086350"/>
            <a:ext cx="13684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611188" y="4654550"/>
            <a:ext cx="17287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611188" y="2781300"/>
            <a:ext cx="17287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611188" y="4221163"/>
            <a:ext cx="201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611188" y="3213100"/>
            <a:ext cx="201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611188" y="3717925"/>
            <a:ext cx="21605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611188" y="5518150"/>
            <a:ext cx="10080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611188" y="1917700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53" name="Freeform 13"/>
          <p:cNvSpPr>
            <a:spLocks/>
          </p:cNvSpPr>
          <p:nvPr/>
        </p:nvSpPr>
        <p:spPr bwMode="auto">
          <a:xfrm>
            <a:off x="4643438" y="1485900"/>
            <a:ext cx="792162" cy="4752975"/>
          </a:xfrm>
          <a:custGeom>
            <a:avLst/>
            <a:gdLst>
              <a:gd name="T0" fmla="*/ 0 w 907"/>
              <a:gd name="T1" fmla="*/ 0 h 1361"/>
              <a:gd name="T2" fmla="*/ 907 w 907"/>
              <a:gd name="T3" fmla="*/ 635 h 1361"/>
              <a:gd name="T4" fmla="*/ 0 w 907"/>
              <a:gd name="T5" fmla="*/ 1361 h 1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07" h="1361">
                <a:moveTo>
                  <a:pt x="0" y="0"/>
                </a:moveTo>
                <a:cubicBezTo>
                  <a:pt x="453" y="204"/>
                  <a:pt x="907" y="408"/>
                  <a:pt x="907" y="635"/>
                </a:cubicBezTo>
                <a:cubicBezTo>
                  <a:pt x="907" y="862"/>
                  <a:pt x="151" y="1240"/>
                  <a:pt x="0" y="1361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4140200" y="1917700"/>
            <a:ext cx="7191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4140200" y="5518150"/>
            <a:ext cx="7921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4140200" y="5086350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4140200" y="4654550"/>
            <a:ext cx="10795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4140200" y="4221163"/>
            <a:ext cx="12239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4140200" y="3717925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4140200" y="3213100"/>
            <a:ext cx="12239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4140200" y="2781300"/>
            <a:ext cx="1152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4140200" y="2349500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7740650" y="1485900"/>
            <a:ext cx="0" cy="4895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>
            <a:off x="7164388" y="2349500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>
            <a:off x="7164388" y="1917700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7164388" y="2781300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7164388" y="3213100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7164388" y="3717925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>
            <a:off x="7164388" y="4221163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>
            <a:off x="7164388" y="4654550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>
            <a:off x="7164388" y="5086350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>
            <a:off x="7164388" y="5518150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4146550" y="6100763"/>
            <a:ext cx="1098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600">
                <a:solidFill>
                  <a:srgbClr val="996633"/>
                </a:solidFill>
              </a:rPr>
              <a:t>下層</a:t>
            </a:r>
          </a:p>
        </p:txBody>
      </p:sp>
      <p:sp>
        <p:nvSpPr>
          <p:cNvPr id="10274" name="AutoShape 34"/>
          <p:cNvSpPr>
            <a:spLocks noChangeArrowheads="1"/>
          </p:cNvSpPr>
          <p:nvPr/>
        </p:nvSpPr>
        <p:spPr bwMode="auto">
          <a:xfrm>
            <a:off x="3059113" y="3159125"/>
            <a:ext cx="647700" cy="113506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alpha val="38000"/>
                </a:schemeClr>
              </a:gs>
              <a:gs pos="100000">
                <a:schemeClr val="accent2">
                  <a:gamma/>
                  <a:shade val="51373"/>
                  <a:invGamma/>
                  <a:alpha val="88000"/>
                </a:schemeClr>
              </a:gs>
            </a:gsLst>
            <a:lin ang="0" scaled="1"/>
          </a:gra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75" name="AutoShape 35"/>
          <p:cNvSpPr>
            <a:spLocks noChangeArrowheads="1"/>
          </p:cNvSpPr>
          <p:nvPr/>
        </p:nvSpPr>
        <p:spPr bwMode="auto">
          <a:xfrm>
            <a:off x="6011863" y="3141663"/>
            <a:ext cx="647700" cy="113506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alpha val="38000"/>
                </a:schemeClr>
              </a:gs>
              <a:gs pos="100000">
                <a:schemeClr val="accent2">
                  <a:gamma/>
                  <a:shade val="51373"/>
                  <a:invGamma/>
                  <a:alpha val="88000"/>
                </a:schemeClr>
              </a:gs>
            </a:gsLst>
            <a:lin ang="0" scaled="1"/>
          </a:gra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107950" y="1016000"/>
            <a:ext cx="1462088" cy="396875"/>
          </a:xfrm>
          <a:prstGeom prst="rect">
            <a:avLst/>
          </a:prstGeom>
          <a:solidFill>
            <a:srgbClr val="FF00FF">
              <a:alpha val="28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000"/>
              <a:t>ジェット気流</a:t>
            </a:r>
          </a:p>
        </p:txBody>
      </p:sp>
      <p:sp>
        <p:nvSpPr>
          <p:cNvPr id="10277" name="AutoShape 37"/>
          <p:cNvSpPr>
            <a:spLocks noChangeArrowheads="1"/>
          </p:cNvSpPr>
          <p:nvPr/>
        </p:nvSpPr>
        <p:spPr bwMode="auto">
          <a:xfrm>
            <a:off x="34925" y="-90488"/>
            <a:ext cx="9070975" cy="998538"/>
          </a:xfrm>
          <a:prstGeom prst="horizontalScroll">
            <a:avLst>
              <a:gd name="adj" fmla="val 12500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2600" b="1"/>
              <a:t>ジェットが摩擦や傾圧不安定によって</a:t>
            </a:r>
          </a:p>
          <a:p>
            <a:pPr algn="ctr"/>
            <a:r>
              <a:rPr lang="ja-JP" altLang="en-US" sz="2600" b="1"/>
              <a:t>図のように弱まらないのはなぜ？？</a:t>
            </a:r>
          </a:p>
        </p:txBody>
      </p:sp>
      <p:graphicFrame>
        <p:nvGraphicFramePr>
          <p:cNvPr id="10278" name="Object 38"/>
          <p:cNvGraphicFramePr>
            <a:graphicFrameLocks noChangeAspect="1"/>
          </p:cNvGraphicFramePr>
          <p:nvPr/>
        </p:nvGraphicFramePr>
        <p:xfrm>
          <a:off x="34925" y="2854325"/>
          <a:ext cx="587375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6" name="数式" r:id="rId3" imgW="126720" imgH="139680" progId="Equation.3">
                  <p:embed/>
                </p:oleObj>
              </mc:Choice>
              <mc:Fallback>
                <p:oleObj name="数式" r:id="rId3" imgW="126720" imgH="13968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" y="2854325"/>
                        <a:ext cx="587375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0" y="1198563"/>
            <a:ext cx="9144000" cy="935037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0" y="2132013"/>
            <a:ext cx="9144000" cy="936625"/>
          </a:xfrm>
          <a:prstGeom prst="rect">
            <a:avLst/>
          </a:prstGeom>
          <a:solidFill>
            <a:srgbClr val="FF0000">
              <a:alpha val="42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79388" y="541338"/>
            <a:ext cx="1644650" cy="392112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温度</a:t>
            </a:r>
            <a:r>
              <a:rPr lang="en-US" altLang="ja-JP"/>
              <a:t>T</a:t>
            </a:r>
            <a:r>
              <a:rPr lang="ja-JP" altLang="en-US"/>
              <a:t>で考える</a:t>
            </a: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1042988" y="1614488"/>
            <a:ext cx="1008062" cy="960437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3600"/>
              <a:t>H</a:t>
            </a: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4427538" y="1614488"/>
            <a:ext cx="1008062" cy="960437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3600"/>
              <a:t>H</a:t>
            </a: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2555875" y="1614488"/>
            <a:ext cx="1008063" cy="960437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3600"/>
              <a:t>L</a:t>
            </a: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6011863" y="1614488"/>
            <a:ext cx="1008062" cy="960437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3600"/>
              <a:t>L</a:t>
            </a:r>
          </a:p>
        </p:txBody>
      </p:sp>
      <p:sp>
        <p:nvSpPr>
          <p:cNvPr id="2060" name="Freeform 12"/>
          <p:cNvSpPr>
            <a:spLocks/>
          </p:cNvSpPr>
          <p:nvPr/>
        </p:nvSpPr>
        <p:spPr bwMode="auto">
          <a:xfrm>
            <a:off x="755650" y="1123950"/>
            <a:ext cx="6985000" cy="1824038"/>
          </a:xfrm>
          <a:custGeom>
            <a:avLst/>
            <a:gdLst>
              <a:gd name="T0" fmla="*/ 0 w 4400"/>
              <a:gd name="T1" fmla="*/ 506 h 1149"/>
              <a:gd name="T2" fmla="*/ 681 w 4400"/>
              <a:gd name="T3" fmla="*/ 98 h 1149"/>
              <a:gd name="T4" fmla="*/ 1406 w 4400"/>
              <a:gd name="T5" fmla="*/ 1096 h 1149"/>
              <a:gd name="T6" fmla="*/ 2631 w 4400"/>
              <a:gd name="T7" fmla="*/ 143 h 1149"/>
              <a:gd name="T8" fmla="*/ 3584 w 4400"/>
              <a:gd name="T9" fmla="*/ 1141 h 1149"/>
              <a:gd name="T10" fmla="*/ 4400 w 4400"/>
              <a:gd name="T11" fmla="*/ 189 h 1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400" h="1149">
                <a:moveTo>
                  <a:pt x="0" y="506"/>
                </a:moveTo>
                <a:cubicBezTo>
                  <a:pt x="223" y="253"/>
                  <a:pt x="447" y="0"/>
                  <a:pt x="681" y="98"/>
                </a:cubicBezTo>
                <a:cubicBezTo>
                  <a:pt x="915" y="196"/>
                  <a:pt x="1081" y="1088"/>
                  <a:pt x="1406" y="1096"/>
                </a:cubicBezTo>
                <a:cubicBezTo>
                  <a:pt x="1731" y="1104"/>
                  <a:pt x="2268" y="136"/>
                  <a:pt x="2631" y="143"/>
                </a:cubicBezTo>
                <a:cubicBezTo>
                  <a:pt x="2994" y="150"/>
                  <a:pt x="3289" y="1133"/>
                  <a:pt x="3584" y="1141"/>
                </a:cubicBezTo>
                <a:cubicBezTo>
                  <a:pt x="3879" y="1149"/>
                  <a:pt x="4264" y="348"/>
                  <a:pt x="4400" y="189"/>
                </a:cubicBezTo>
              </a:path>
            </a:pathLst>
          </a:custGeom>
          <a:noFill/>
          <a:ln w="476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74" name="AutoShape 26"/>
          <p:cNvSpPr>
            <a:spLocks noChangeArrowheads="1"/>
          </p:cNvSpPr>
          <p:nvPr/>
        </p:nvSpPr>
        <p:spPr bwMode="auto">
          <a:xfrm>
            <a:off x="1116013" y="1557338"/>
            <a:ext cx="863600" cy="503237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5" name="AutoShape 27"/>
          <p:cNvSpPr>
            <a:spLocks noChangeArrowheads="1"/>
          </p:cNvSpPr>
          <p:nvPr/>
        </p:nvSpPr>
        <p:spPr bwMode="auto">
          <a:xfrm flipH="1" flipV="1">
            <a:off x="1116013" y="2132013"/>
            <a:ext cx="863600" cy="503237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6" name="AutoShape 28"/>
          <p:cNvSpPr>
            <a:spLocks noChangeArrowheads="1"/>
          </p:cNvSpPr>
          <p:nvPr/>
        </p:nvSpPr>
        <p:spPr bwMode="auto">
          <a:xfrm flipV="1">
            <a:off x="2627313" y="2132013"/>
            <a:ext cx="863600" cy="503237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7" name="AutoShape 29"/>
          <p:cNvSpPr>
            <a:spLocks noChangeArrowheads="1"/>
          </p:cNvSpPr>
          <p:nvPr/>
        </p:nvSpPr>
        <p:spPr bwMode="auto">
          <a:xfrm flipH="1">
            <a:off x="2627313" y="1555750"/>
            <a:ext cx="863600" cy="503238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8" name="AutoShape 30"/>
          <p:cNvSpPr>
            <a:spLocks noChangeArrowheads="1"/>
          </p:cNvSpPr>
          <p:nvPr/>
        </p:nvSpPr>
        <p:spPr bwMode="auto">
          <a:xfrm flipV="1">
            <a:off x="6084888" y="2132013"/>
            <a:ext cx="863600" cy="503237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9" name="AutoShape 31"/>
          <p:cNvSpPr>
            <a:spLocks noChangeArrowheads="1"/>
          </p:cNvSpPr>
          <p:nvPr/>
        </p:nvSpPr>
        <p:spPr bwMode="auto">
          <a:xfrm flipH="1">
            <a:off x="6084888" y="1555750"/>
            <a:ext cx="863600" cy="503238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0" name="AutoShape 32"/>
          <p:cNvSpPr>
            <a:spLocks noChangeArrowheads="1"/>
          </p:cNvSpPr>
          <p:nvPr/>
        </p:nvSpPr>
        <p:spPr bwMode="auto">
          <a:xfrm>
            <a:off x="4500563" y="1555750"/>
            <a:ext cx="863600" cy="503238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1" name="AutoShape 33"/>
          <p:cNvSpPr>
            <a:spLocks noChangeArrowheads="1"/>
          </p:cNvSpPr>
          <p:nvPr/>
        </p:nvSpPr>
        <p:spPr bwMode="auto">
          <a:xfrm flipH="1" flipV="1">
            <a:off x="4500563" y="2130425"/>
            <a:ext cx="863600" cy="503238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7" name="AutoShape 39"/>
          <p:cNvSpPr>
            <a:spLocks noChangeArrowheads="1"/>
          </p:cNvSpPr>
          <p:nvPr/>
        </p:nvSpPr>
        <p:spPr bwMode="auto">
          <a:xfrm>
            <a:off x="2051050" y="1700213"/>
            <a:ext cx="485775" cy="1296987"/>
          </a:xfrm>
          <a:prstGeom prst="downArrow">
            <a:avLst>
              <a:gd name="adj1" fmla="val 50000"/>
              <a:gd name="adj2" fmla="val 66748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  <a:alpha val="38000"/>
                </a:schemeClr>
              </a:gs>
            </a:gsLst>
            <a:lin ang="5400000" scaled="1"/>
          </a:gra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088" name="AutoShape 40"/>
          <p:cNvSpPr>
            <a:spLocks noChangeArrowheads="1"/>
          </p:cNvSpPr>
          <p:nvPr/>
        </p:nvSpPr>
        <p:spPr bwMode="auto">
          <a:xfrm>
            <a:off x="5526088" y="1700213"/>
            <a:ext cx="485775" cy="1296987"/>
          </a:xfrm>
          <a:prstGeom prst="downArrow">
            <a:avLst>
              <a:gd name="adj1" fmla="val 50000"/>
              <a:gd name="adj2" fmla="val 66748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  <a:alpha val="38000"/>
                </a:schemeClr>
              </a:gs>
            </a:gsLst>
            <a:lin ang="5400000" scaled="1"/>
          </a:gra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089" name="AutoShape 41"/>
          <p:cNvSpPr>
            <a:spLocks noChangeArrowheads="1"/>
          </p:cNvSpPr>
          <p:nvPr/>
        </p:nvSpPr>
        <p:spPr bwMode="auto">
          <a:xfrm flipV="1">
            <a:off x="3870325" y="1196975"/>
            <a:ext cx="485775" cy="1223963"/>
          </a:xfrm>
          <a:prstGeom prst="downArrow">
            <a:avLst>
              <a:gd name="adj1" fmla="val 50000"/>
              <a:gd name="adj2" fmla="val 62990"/>
            </a:avLst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  <a:alpha val="38000"/>
                </a:srgbClr>
              </a:gs>
            </a:gsLst>
            <a:lin ang="5400000" scaled="1"/>
          </a:gra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090" name="AutoShape 42"/>
          <p:cNvSpPr>
            <a:spLocks noChangeArrowheads="1"/>
          </p:cNvSpPr>
          <p:nvPr/>
        </p:nvSpPr>
        <p:spPr bwMode="auto">
          <a:xfrm flipV="1">
            <a:off x="7254875" y="1196975"/>
            <a:ext cx="485775" cy="1223963"/>
          </a:xfrm>
          <a:prstGeom prst="downArrow">
            <a:avLst>
              <a:gd name="adj1" fmla="val 50000"/>
              <a:gd name="adj2" fmla="val 62990"/>
            </a:avLst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  <a:alpha val="38000"/>
                </a:srgbClr>
              </a:gs>
            </a:gsLst>
            <a:lin ang="5400000" scaled="1"/>
          </a:gra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34925" y="1042988"/>
            <a:ext cx="49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 b="1" i="1">
                <a:latin typeface="Times New Roman" pitchFamily="18" charset="0"/>
              </a:rPr>
              <a:t>北</a:t>
            </a:r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34925" y="2663825"/>
            <a:ext cx="49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 b="1" i="1">
                <a:latin typeface="Times New Roman" pitchFamily="18" charset="0"/>
              </a:rPr>
              <a:t>南</a:t>
            </a:r>
          </a:p>
        </p:txBody>
      </p:sp>
      <p:graphicFrame>
        <p:nvGraphicFramePr>
          <p:cNvPr id="2093" name="Object 45"/>
          <p:cNvGraphicFramePr>
            <a:graphicFrameLocks noChangeAspect="1"/>
          </p:cNvGraphicFramePr>
          <p:nvPr/>
        </p:nvGraphicFramePr>
        <p:xfrm>
          <a:off x="282575" y="3357563"/>
          <a:ext cx="819150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" name="数式" r:id="rId3" imgW="342720" imgH="215640" progId="Equation.3">
                  <p:embed/>
                </p:oleObj>
              </mc:Choice>
              <mc:Fallback>
                <p:oleObj name="数式" r:id="rId3" imgW="342720" imgH="21564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75" y="3357563"/>
                        <a:ext cx="819150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4" name="Object 46"/>
          <p:cNvGraphicFramePr>
            <a:graphicFrameLocks noChangeAspect="1"/>
          </p:cNvGraphicFramePr>
          <p:nvPr/>
        </p:nvGraphicFramePr>
        <p:xfrm>
          <a:off x="236538" y="3790950"/>
          <a:ext cx="87947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" name="数式" r:id="rId5" imgW="368280" imgH="215640" progId="Equation.3">
                  <p:embed/>
                </p:oleObj>
              </mc:Choice>
              <mc:Fallback>
                <p:oleObj name="数式" r:id="rId5" imgW="368280" imgH="21564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38" y="3790950"/>
                        <a:ext cx="879475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5" name="Object 47"/>
          <p:cNvGraphicFramePr>
            <a:graphicFrameLocks noChangeAspect="1"/>
          </p:cNvGraphicFramePr>
          <p:nvPr/>
        </p:nvGraphicFramePr>
        <p:xfrm>
          <a:off x="1952625" y="3068638"/>
          <a:ext cx="81915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4" name="数式" r:id="rId7" imgW="342720" imgH="177480" progId="Equation.3">
                  <p:embed/>
                </p:oleObj>
              </mc:Choice>
              <mc:Fallback>
                <p:oleObj name="数式" r:id="rId7" imgW="342720" imgH="177480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625" y="3068638"/>
                        <a:ext cx="819150" cy="425450"/>
                      </a:xfrm>
                      <a:prstGeom prst="rect">
                        <a:avLst/>
                      </a:prstGeom>
                      <a:solidFill>
                        <a:srgbClr val="6699FF">
                          <a:alpha val="52000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6" name="Object 48"/>
          <p:cNvGraphicFramePr>
            <a:graphicFrameLocks noChangeAspect="1"/>
          </p:cNvGraphicFramePr>
          <p:nvPr/>
        </p:nvGraphicFramePr>
        <p:xfrm>
          <a:off x="5408613" y="3068638"/>
          <a:ext cx="81915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5" name="数式" r:id="rId9" imgW="342720" imgH="177480" progId="Equation.3">
                  <p:embed/>
                </p:oleObj>
              </mc:Choice>
              <mc:Fallback>
                <p:oleObj name="数式" r:id="rId9" imgW="342720" imgH="17748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8613" y="3068638"/>
                        <a:ext cx="819150" cy="425450"/>
                      </a:xfrm>
                      <a:prstGeom prst="rect">
                        <a:avLst/>
                      </a:prstGeom>
                      <a:solidFill>
                        <a:srgbClr val="6699FF">
                          <a:alpha val="52000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7" name="Object 49"/>
          <p:cNvGraphicFramePr>
            <a:graphicFrameLocks noChangeAspect="1"/>
          </p:cNvGraphicFramePr>
          <p:nvPr/>
        </p:nvGraphicFramePr>
        <p:xfrm>
          <a:off x="6948488" y="339725"/>
          <a:ext cx="81915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6" name="数式" r:id="rId11" imgW="342720" imgH="177480" progId="Equation.3">
                  <p:embed/>
                </p:oleObj>
              </mc:Choice>
              <mc:Fallback>
                <p:oleObj name="数式" r:id="rId11" imgW="342720" imgH="17748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339725"/>
                        <a:ext cx="819150" cy="425450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0000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8" name="Object 50"/>
          <p:cNvGraphicFramePr>
            <a:graphicFrameLocks noChangeAspect="1"/>
          </p:cNvGraphicFramePr>
          <p:nvPr/>
        </p:nvGraphicFramePr>
        <p:xfrm>
          <a:off x="3681413" y="339725"/>
          <a:ext cx="81915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7" name="数式" r:id="rId13" imgW="342720" imgH="177480" progId="Equation.3">
                  <p:embed/>
                </p:oleObj>
              </mc:Choice>
              <mc:Fallback>
                <p:oleObj name="数式" r:id="rId13" imgW="342720" imgH="17748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1413" y="339725"/>
                        <a:ext cx="819150" cy="425450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0000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9" name="Object 51"/>
          <p:cNvGraphicFramePr>
            <a:graphicFrameLocks noChangeAspect="1"/>
          </p:cNvGraphicFramePr>
          <p:nvPr/>
        </p:nvGraphicFramePr>
        <p:xfrm>
          <a:off x="1892300" y="3429000"/>
          <a:ext cx="8794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8" name="数式" r:id="rId15" imgW="368280" imgH="177480" progId="Equation.3">
                  <p:embed/>
                </p:oleObj>
              </mc:Choice>
              <mc:Fallback>
                <p:oleObj name="数式" r:id="rId15" imgW="368280" imgH="177480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2300" y="3429000"/>
                        <a:ext cx="879475" cy="425450"/>
                      </a:xfrm>
                      <a:prstGeom prst="rect">
                        <a:avLst/>
                      </a:prstGeom>
                      <a:solidFill>
                        <a:srgbClr val="6699FF">
                          <a:alpha val="52000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0" name="Object 52"/>
          <p:cNvGraphicFramePr>
            <a:graphicFrameLocks noChangeAspect="1"/>
          </p:cNvGraphicFramePr>
          <p:nvPr/>
        </p:nvGraphicFramePr>
        <p:xfrm>
          <a:off x="5364163" y="3435350"/>
          <a:ext cx="8794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9" name="数式" r:id="rId17" imgW="368280" imgH="177480" progId="Equation.3">
                  <p:embed/>
                </p:oleObj>
              </mc:Choice>
              <mc:Fallback>
                <p:oleObj name="数式" r:id="rId17" imgW="368280" imgH="177480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3435350"/>
                        <a:ext cx="879475" cy="425450"/>
                      </a:xfrm>
                      <a:prstGeom prst="rect">
                        <a:avLst/>
                      </a:prstGeom>
                      <a:solidFill>
                        <a:srgbClr val="6699FF">
                          <a:alpha val="52000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1" name="Object 53"/>
          <p:cNvGraphicFramePr>
            <a:graphicFrameLocks noChangeAspect="1"/>
          </p:cNvGraphicFramePr>
          <p:nvPr/>
        </p:nvGraphicFramePr>
        <p:xfrm>
          <a:off x="3621088" y="758825"/>
          <a:ext cx="8794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0" name="数式" r:id="rId19" imgW="368280" imgH="177480" progId="Equation.3">
                  <p:embed/>
                </p:oleObj>
              </mc:Choice>
              <mc:Fallback>
                <p:oleObj name="数式" r:id="rId19" imgW="368280" imgH="177480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1088" y="758825"/>
                        <a:ext cx="879475" cy="425450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0000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2" name="Object 54"/>
          <p:cNvGraphicFramePr>
            <a:graphicFrameLocks noChangeAspect="1"/>
          </p:cNvGraphicFramePr>
          <p:nvPr/>
        </p:nvGraphicFramePr>
        <p:xfrm>
          <a:off x="6932613" y="765175"/>
          <a:ext cx="8794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" name="数式" r:id="rId21" imgW="368280" imgH="177480" progId="Equation.3">
                  <p:embed/>
                </p:oleObj>
              </mc:Choice>
              <mc:Fallback>
                <p:oleObj name="数式" r:id="rId21" imgW="368280" imgH="177480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2613" y="765175"/>
                        <a:ext cx="879475" cy="425450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0000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3" name="Object 55"/>
          <p:cNvGraphicFramePr>
            <a:graphicFrameLocks noChangeAspect="1"/>
          </p:cNvGraphicFramePr>
          <p:nvPr/>
        </p:nvGraphicFramePr>
        <p:xfrm>
          <a:off x="827088" y="4365625"/>
          <a:ext cx="1312862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" name="数式" r:id="rId23" imgW="444240" imgH="215640" progId="Equation.3">
                  <p:embed/>
                </p:oleObj>
              </mc:Choice>
              <mc:Fallback>
                <p:oleObj name="数式" r:id="rId23" imgW="444240" imgH="21564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365625"/>
                        <a:ext cx="1312862" cy="639763"/>
                      </a:xfrm>
                      <a:prstGeom prst="rect">
                        <a:avLst/>
                      </a:prstGeom>
                      <a:solidFill>
                        <a:srgbClr val="FF9900">
                          <a:alpha val="46001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395288" y="5013325"/>
            <a:ext cx="24844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温度の北向きの</a:t>
            </a:r>
          </a:p>
          <a:p>
            <a:pPr algn="ctr"/>
            <a:r>
              <a:rPr lang="ja-JP" altLang="en-US" sz="2000"/>
              <a:t>フラックスの平均が正</a:t>
            </a:r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179388" y="6319838"/>
            <a:ext cx="5800725" cy="42227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000"/>
              <a:t>暖かい空気が北に向かい、冷たい空気が南に向かう</a:t>
            </a:r>
          </a:p>
        </p:txBody>
      </p:sp>
      <p:sp>
        <p:nvSpPr>
          <p:cNvPr id="2106" name="AutoShape 58"/>
          <p:cNvSpPr>
            <a:spLocks noChangeArrowheads="1"/>
          </p:cNvSpPr>
          <p:nvPr/>
        </p:nvSpPr>
        <p:spPr bwMode="auto">
          <a:xfrm rot="5400000">
            <a:off x="1070769" y="5777706"/>
            <a:ext cx="647700" cy="41433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alpha val="38000"/>
                </a:schemeClr>
              </a:gs>
              <a:gs pos="100000">
                <a:schemeClr val="accent2">
                  <a:gamma/>
                  <a:shade val="51373"/>
                  <a:invGamma/>
                  <a:alpha val="88000"/>
                </a:schemeClr>
              </a:gs>
            </a:gsLst>
            <a:lin ang="0" scaled="1"/>
          </a:gra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4500563" y="3933825"/>
            <a:ext cx="4137025" cy="425450"/>
          </a:xfrm>
          <a:prstGeom prst="rect">
            <a:avLst/>
          </a:prstGeom>
          <a:noFill/>
          <a:ln w="28575">
            <a:solidFill>
              <a:srgbClr val="0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000"/>
              <a:t>全体的に混ざって等温になってしまう</a:t>
            </a:r>
          </a:p>
        </p:txBody>
      </p:sp>
      <p:sp>
        <p:nvSpPr>
          <p:cNvPr id="2109" name="AutoShape 61"/>
          <p:cNvSpPr>
            <a:spLocks noChangeArrowheads="1"/>
          </p:cNvSpPr>
          <p:nvPr/>
        </p:nvSpPr>
        <p:spPr bwMode="auto">
          <a:xfrm>
            <a:off x="3203575" y="3573463"/>
            <a:ext cx="976313" cy="2449512"/>
          </a:xfrm>
          <a:prstGeom prst="rightArrow">
            <a:avLst>
              <a:gd name="adj1" fmla="val 48241"/>
              <a:gd name="adj2" fmla="val 50569"/>
            </a:avLst>
          </a:prstGeom>
          <a:solidFill>
            <a:schemeClr val="folHlink">
              <a:alpha val="45000"/>
            </a:schemeClr>
          </a:solidFill>
          <a:ln w="2857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ja-JP" altLang="en-US"/>
              <a:t>いずれは</a:t>
            </a:r>
            <a:r>
              <a:rPr lang="en-US" altLang="ja-JP"/>
              <a:t>‥</a:t>
            </a:r>
          </a:p>
        </p:txBody>
      </p:sp>
      <p:sp>
        <p:nvSpPr>
          <p:cNvPr id="2110" name="AutoShape 62"/>
          <p:cNvSpPr>
            <a:spLocks noChangeArrowheads="1"/>
          </p:cNvSpPr>
          <p:nvPr/>
        </p:nvSpPr>
        <p:spPr bwMode="auto">
          <a:xfrm rot="5400000">
            <a:off x="6057107" y="4482306"/>
            <a:ext cx="647700" cy="41433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alpha val="38000"/>
                </a:schemeClr>
              </a:gs>
              <a:gs pos="100000">
                <a:schemeClr val="accent2">
                  <a:gamma/>
                  <a:shade val="51373"/>
                  <a:invGamma/>
                  <a:alpha val="88000"/>
                </a:schemeClr>
              </a:gs>
            </a:gsLst>
            <a:lin ang="0" scaled="1"/>
          </a:gra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12" name="AutoShape 64"/>
          <p:cNvSpPr>
            <a:spLocks noChangeArrowheads="1"/>
          </p:cNvSpPr>
          <p:nvPr/>
        </p:nvSpPr>
        <p:spPr bwMode="auto">
          <a:xfrm>
            <a:off x="6588125" y="5949950"/>
            <a:ext cx="1655763" cy="9144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CC99FF">
              <a:alpha val="61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2800" b="1"/>
              <a:t>なぜ？？</a:t>
            </a:r>
          </a:p>
        </p:txBody>
      </p:sp>
      <p:sp>
        <p:nvSpPr>
          <p:cNvPr id="2113" name="Text Box 65"/>
          <p:cNvSpPr txBox="1">
            <a:spLocks noChangeArrowheads="1"/>
          </p:cNvSpPr>
          <p:nvPr/>
        </p:nvSpPr>
        <p:spPr bwMode="auto">
          <a:xfrm>
            <a:off x="4427538" y="4976813"/>
            <a:ext cx="4348162" cy="396875"/>
          </a:xfrm>
          <a:prstGeom prst="rect">
            <a:avLst/>
          </a:prstGeom>
          <a:solidFill>
            <a:srgbClr val="33CCCC">
              <a:alpha val="31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000"/>
              <a:t>温度風の関係よりジェット気流は止まる</a:t>
            </a:r>
          </a:p>
        </p:txBody>
      </p: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3995738" y="5445125"/>
            <a:ext cx="5064125" cy="434975"/>
          </a:xfrm>
          <a:prstGeom prst="rect">
            <a:avLst/>
          </a:prstGeom>
          <a:noFill/>
          <a:ln w="38100">
            <a:solidFill>
              <a:srgbClr val="99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000"/>
              <a:t>しかし！実際はジェット気流は吹き続けている</a:t>
            </a:r>
          </a:p>
        </p:txBody>
      </p:sp>
      <p:graphicFrame>
        <p:nvGraphicFramePr>
          <p:cNvPr id="2116" name="Object 68"/>
          <p:cNvGraphicFramePr>
            <a:graphicFrameLocks noChangeAspect="1"/>
          </p:cNvGraphicFramePr>
          <p:nvPr/>
        </p:nvGraphicFramePr>
        <p:xfrm>
          <a:off x="7796213" y="1916113"/>
          <a:ext cx="8794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" name="数式" r:id="rId25" imgW="368280" imgH="177480" progId="Equation.3">
                  <p:embed/>
                </p:oleObj>
              </mc:Choice>
              <mc:Fallback>
                <p:oleObj name="数式" r:id="rId25" imgW="368280" imgH="177480" progId="Equation.3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6213" y="1916113"/>
                        <a:ext cx="87947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107950" y="0"/>
            <a:ext cx="5183188" cy="476250"/>
          </a:xfrm>
          <a:prstGeom prst="horizontalScroll">
            <a:avLst>
              <a:gd name="adj" fmla="val 12500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2000"/>
              <a:t>ジェット気流が維持されるているのはなぜ？？</a:t>
            </a:r>
          </a:p>
        </p:txBody>
      </p:sp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179388" y="3357563"/>
            <a:ext cx="1008062" cy="1008062"/>
          </a:xfrm>
          <a:prstGeom prst="rect">
            <a:avLst/>
          </a:prstGeom>
          <a:noFill/>
          <a:ln w="28575">
            <a:solidFill>
              <a:srgbClr val="99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1" dur="5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2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7" dur="500"/>
                                        <p:tgtEl>
                                          <p:spTgt spid="2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1" dur="500"/>
                                        <p:tgtEl>
                                          <p:spTgt spid="2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6" dur="1000"/>
                                        <p:tgtEl>
                                          <p:spTgt spid="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6" dur="500"/>
                                        <p:tgtEl>
                                          <p:spTgt spid="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9" dur="500"/>
                                        <p:tgtEl>
                                          <p:spTgt spid="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2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2" grpId="0" animBg="1"/>
      <p:bldP spid="2083" grpId="0" animBg="1"/>
      <p:bldP spid="2053" grpId="0" animBg="1"/>
      <p:bldP spid="2056" grpId="0" animBg="1"/>
      <p:bldP spid="2057" grpId="0" animBg="1"/>
      <p:bldP spid="2058" grpId="0" animBg="1"/>
      <p:bldP spid="2059" grpId="0" animBg="1"/>
      <p:bldP spid="2060" grpId="0" animBg="1"/>
      <p:bldP spid="2074" grpId="0" animBg="1"/>
      <p:bldP spid="2075" grpId="0" animBg="1"/>
      <p:bldP spid="2076" grpId="0" animBg="1"/>
      <p:bldP spid="2077" grpId="0" animBg="1"/>
      <p:bldP spid="2078" grpId="0" animBg="1"/>
      <p:bldP spid="2079" grpId="0" animBg="1"/>
      <p:bldP spid="2080" grpId="0" animBg="1"/>
      <p:bldP spid="2081" grpId="0" animBg="1"/>
      <p:bldP spid="2087" grpId="0" animBg="1"/>
      <p:bldP spid="2088" grpId="0" animBg="1"/>
      <p:bldP spid="2089" grpId="0" animBg="1"/>
      <p:bldP spid="2090" grpId="0" animBg="1"/>
      <p:bldP spid="2091" grpId="0"/>
      <p:bldP spid="2092" grpId="0"/>
      <p:bldP spid="2104" grpId="0"/>
      <p:bldP spid="2105" grpId="0" animBg="1"/>
      <p:bldP spid="2106" grpId="0" animBg="1"/>
      <p:bldP spid="2108" grpId="0" animBg="1"/>
      <p:bldP spid="2109" grpId="0" animBg="1"/>
      <p:bldP spid="2110" grpId="0" animBg="1"/>
      <p:bldP spid="2112" grpId="0" animBg="1"/>
      <p:bldP spid="2113" grpId="0" animBg="1"/>
      <p:bldP spid="2114" grpId="0" animBg="1"/>
      <p:bldP spid="21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34925" y="404813"/>
            <a:ext cx="9144000" cy="2663825"/>
            <a:chOff x="0" y="482"/>
            <a:chExt cx="5760" cy="1497"/>
          </a:xfrm>
        </p:grpSpPr>
        <p:sp>
          <p:nvSpPr>
            <p:cNvPr id="5125" name="Freeform 5"/>
            <p:cNvSpPr>
              <a:spLocks/>
            </p:cNvSpPr>
            <p:nvPr/>
          </p:nvSpPr>
          <p:spPr bwMode="auto">
            <a:xfrm>
              <a:off x="295" y="1253"/>
              <a:ext cx="5261" cy="680"/>
            </a:xfrm>
            <a:custGeom>
              <a:avLst/>
              <a:gdLst>
                <a:gd name="T0" fmla="*/ 0 w 817"/>
                <a:gd name="T1" fmla="*/ 182 h 190"/>
                <a:gd name="T2" fmla="*/ 91 w 817"/>
                <a:gd name="T3" fmla="*/ 0 h 190"/>
                <a:gd name="T4" fmla="*/ 181 w 817"/>
                <a:gd name="T5" fmla="*/ 182 h 190"/>
                <a:gd name="T6" fmla="*/ 272 w 817"/>
                <a:gd name="T7" fmla="*/ 0 h 190"/>
                <a:gd name="T8" fmla="*/ 363 w 817"/>
                <a:gd name="T9" fmla="*/ 182 h 190"/>
                <a:gd name="T10" fmla="*/ 454 w 817"/>
                <a:gd name="T11" fmla="*/ 0 h 190"/>
                <a:gd name="T12" fmla="*/ 544 w 817"/>
                <a:gd name="T13" fmla="*/ 182 h 190"/>
                <a:gd name="T14" fmla="*/ 635 w 817"/>
                <a:gd name="T15" fmla="*/ 0 h 190"/>
                <a:gd name="T16" fmla="*/ 726 w 817"/>
                <a:gd name="T17" fmla="*/ 182 h 190"/>
                <a:gd name="T18" fmla="*/ 817 w 817"/>
                <a:gd name="T19" fmla="*/ 46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7" h="190">
                  <a:moveTo>
                    <a:pt x="0" y="182"/>
                  </a:moveTo>
                  <a:cubicBezTo>
                    <a:pt x="30" y="91"/>
                    <a:pt x="61" y="0"/>
                    <a:pt x="91" y="0"/>
                  </a:cubicBezTo>
                  <a:cubicBezTo>
                    <a:pt x="121" y="0"/>
                    <a:pt x="151" y="182"/>
                    <a:pt x="181" y="182"/>
                  </a:cubicBezTo>
                  <a:cubicBezTo>
                    <a:pt x="211" y="182"/>
                    <a:pt x="242" y="0"/>
                    <a:pt x="272" y="0"/>
                  </a:cubicBezTo>
                  <a:cubicBezTo>
                    <a:pt x="302" y="0"/>
                    <a:pt x="333" y="182"/>
                    <a:pt x="363" y="182"/>
                  </a:cubicBezTo>
                  <a:cubicBezTo>
                    <a:pt x="393" y="182"/>
                    <a:pt x="424" y="0"/>
                    <a:pt x="454" y="0"/>
                  </a:cubicBezTo>
                  <a:cubicBezTo>
                    <a:pt x="484" y="0"/>
                    <a:pt x="514" y="182"/>
                    <a:pt x="544" y="182"/>
                  </a:cubicBezTo>
                  <a:cubicBezTo>
                    <a:pt x="574" y="182"/>
                    <a:pt x="605" y="0"/>
                    <a:pt x="635" y="0"/>
                  </a:cubicBezTo>
                  <a:cubicBezTo>
                    <a:pt x="665" y="0"/>
                    <a:pt x="696" y="174"/>
                    <a:pt x="726" y="182"/>
                  </a:cubicBezTo>
                  <a:cubicBezTo>
                    <a:pt x="756" y="190"/>
                    <a:pt x="802" y="69"/>
                    <a:pt x="817" y="46"/>
                  </a:cubicBezTo>
                </a:path>
              </a:pathLst>
            </a:custGeom>
            <a:noFill/>
            <a:ln w="635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auto">
            <a:xfrm>
              <a:off x="499" y="527"/>
              <a:ext cx="5261" cy="680"/>
            </a:xfrm>
            <a:custGeom>
              <a:avLst/>
              <a:gdLst>
                <a:gd name="T0" fmla="*/ 0 w 817"/>
                <a:gd name="T1" fmla="*/ 182 h 190"/>
                <a:gd name="T2" fmla="*/ 91 w 817"/>
                <a:gd name="T3" fmla="*/ 0 h 190"/>
                <a:gd name="T4" fmla="*/ 181 w 817"/>
                <a:gd name="T5" fmla="*/ 182 h 190"/>
                <a:gd name="T6" fmla="*/ 272 w 817"/>
                <a:gd name="T7" fmla="*/ 0 h 190"/>
                <a:gd name="T8" fmla="*/ 363 w 817"/>
                <a:gd name="T9" fmla="*/ 182 h 190"/>
                <a:gd name="T10" fmla="*/ 454 w 817"/>
                <a:gd name="T11" fmla="*/ 0 h 190"/>
                <a:gd name="T12" fmla="*/ 544 w 817"/>
                <a:gd name="T13" fmla="*/ 182 h 190"/>
                <a:gd name="T14" fmla="*/ 635 w 817"/>
                <a:gd name="T15" fmla="*/ 0 h 190"/>
                <a:gd name="T16" fmla="*/ 726 w 817"/>
                <a:gd name="T17" fmla="*/ 182 h 190"/>
                <a:gd name="T18" fmla="*/ 817 w 817"/>
                <a:gd name="T19" fmla="*/ 46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7" h="190">
                  <a:moveTo>
                    <a:pt x="0" y="182"/>
                  </a:moveTo>
                  <a:cubicBezTo>
                    <a:pt x="30" y="91"/>
                    <a:pt x="61" y="0"/>
                    <a:pt x="91" y="0"/>
                  </a:cubicBezTo>
                  <a:cubicBezTo>
                    <a:pt x="121" y="0"/>
                    <a:pt x="151" y="182"/>
                    <a:pt x="181" y="182"/>
                  </a:cubicBezTo>
                  <a:cubicBezTo>
                    <a:pt x="211" y="182"/>
                    <a:pt x="242" y="0"/>
                    <a:pt x="272" y="0"/>
                  </a:cubicBezTo>
                  <a:cubicBezTo>
                    <a:pt x="302" y="0"/>
                    <a:pt x="333" y="182"/>
                    <a:pt x="363" y="182"/>
                  </a:cubicBezTo>
                  <a:cubicBezTo>
                    <a:pt x="393" y="182"/>
                    <a:pt x="424" y="0"/>
                    <a:pt x="454" y="0"/>
                  </a:cubicBezTo>
                  <a:cubicBezTo>
                    <a:pt x="484" y="0"/>
                    <a:pt x="514" y="182"/>
                    <a:pt x="544" y="182"/>
                  </a:cubicBezTo>
                  <a:cubicBezTo>
                    <a:pt x="574" y="182"/>
                    <a:pt x="605" y="0"/>
                    <a:pt x="635" y="0"/>
                  </a:cubicBezTo>
                  <a:cubicBezTo>
                    <a:pt x="665" y="0"/>
                    <a:pt x="696" y="174"/>
                    <a:pt x="726" y="182"/>
                  </a:cubicBezTo>
                  <a:cubicBezTo>
                    <a:pt x="756" y="190"/>
                    <a:pt x="802" y="69"/>
                    <a:pt x="817" y="46"/>
                  </a:cubicBezTo>
                </a:path>
              </a:pathLst>
            </a:custGeom>
            <a:noFill/>
            <a:ln w="635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5239" y="482"/>
              <a:ext cx="521" cy="14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auto">
            <a:xfrm>
              <a:off x="0" y="482"/>
              <a:ext cx="521" cy="14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07950" y="44450"/>
            <a:ext cx="3030538" cy="396875"/>
          </a:xfrm>
          <a:prstGeom prst="rect">
            <a:avLst/>
          </a:prstGeom>
          <a:solidFill>
            <a:schemeClr val="hlink">
              <a:alpha val="50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000"/>
              <a:t>鉛直断面が下記ならば・・・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57150" y="1916113"/>
            <a:ext cx="9858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996633"/>
                </a:solidFill>
              </a:rPr>
              <a:t>850</a:t>
            </a:r>
            <a:r>
              <a:rPr lang="ja-JP" altLang="en-US"/>
              <a:t>ｈ</a:t>
            </a:r>
            <a:r>
              <a:rPr lang="en-US" altLang="ja-JP"/>
              <a:t>Pa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57150" y="1196975"/>
            <a:ext cx="985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6699FF"/>
                </a:solidFill>
              </a:rPr>
              <a:t>500</a:t>
            </a:r>
            <a:r>
              <a:rPr lang="ja-JP" altLang="en-US"/>
              <a:t>ｈ</a:t>
            </a:r>
            <a:r>
              <a:rPr lang="en-US" altLang="ja-JP"/>
              <a:t>Pa</a:t>
            </a:r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827088" y="2420938"/>
            <a:ext cx="7632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34" name="Oval 14"/>
          <p:cNvSpPr>
            <a:spLocks noChangeArrowheads="1"/>
          </p:cNvSpPr>
          <p:nvPr/>
        </p:nvSpPr>
        <p:spPr bwMode="auto">
          <a:xfrm>
            <a:off x="1476375" y="549275"/>
            <a:ext cx="503238" cy="482600"/>
          </a:xfrm>
          <a:prstGeom prst="ellipse">
            <a:avLst/>
          </a:prstGeom>
          <a:solidFill>
            <a:srgbClr val="FF0000">
              <a:alpha val="21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H</a:t>
            </a:r>
          </a:p>
        </p:txBody>
      </p:sp>
      <p:sp>
        <p:nvSpPr>
          <p:cNvPr id="5135" name="Oval 15"/>
          <p:cNvSpPr>
            <a:spLocks noChangeArrowheads="1"/>
          </p:cNvSpPr>
          <p:nvPr/>
        </p:nvSpPr>
        <p:spPr bwMode="auto">
          <a:xfrm>
            <a:off x="3348038" y="549275"/>
            <a:ext cx="503237" cy="482600"/>
          </a:xfrm>
          <a:prstGeom prst="ellipse">
            <a:avLst/>
          </a:prstGeom>
          <a:solidFill>
            <a:srgbClr val="FF0000">
              <a:alpha val="21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H</a:t>
            </a:r>
          </a:p>
        </p:txBody>
      </p:sp>
      <p:sp>
        <p:nvSpPr>
          <p:cNvPr id="5136" name="Oval 16"/>
          <p:cNvSpPr>
            <a:spLocks noChangeArrowheads="1"/>
          </p:cNvSpPr>
          <p:nvPr/>
        </p:nvSpPr>
        <p:spPr bwMode="auto">
          <a:xfrm>
            <a:off x="5221288" y="549275"/>
            <a:ext cx="503237" cy="482600"/>
          </a:xfrm>
          <a:prstGeom prst="ellipse">
            <a:avLst/>
          </a:prstGeom>
          <a:solidFill>
            <a:srgbClr val="FF0000">
              <a:alpha val="21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H</a:t>
            </a:r>
          </a:p>
        </p:txBody>
      </p:sp>
      <p:sp>
        <p:nvSpPr>
          <p:cNvPr id="5137" name="Oval 17"/>
          <p:cNvSpPr>
            <a:spLocks noChangeArrowheads="1"/>
          </p:cNvSpPr>
          <p:nvPr/>
        </p:nvSpPr>
        <p:spPr bwMode="auto">
          <a:xfrm>
            <a:off x="7021513" y="571500"/>
            <a:ext cx="503237" cy="482600"/>
          </a:xfrm>
          <a:prstGeom prst="ellipse">
            <a:avLst/>
          </a:prstGeom>
          <a:solidFill>
            <a:srgbClr val="FF0000">
              <a:alpha val="21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H</a:t>
            </a:r>
          </a:p>
        </p:txBody>
      </p:sp>
      <p:sp>
        <p:nvSpPr>
          <p:cNvPr id="5138" name="Oval 18"/>
          <p:cNvSpPr>
            <a:spLocks noChangeArrowheads="1"/>
          </p:cNvSpPr>
          <p:nvPr/>
        </p:nvSpPr>
        <p:spPr bwMode="auto">
          <a:xfrm>
            <a:off x="6732588" y="1844675"/>
            <a:ext cx="503237" cy="482600"/>
          </a:xfrm>
          <a:prstGeom prst="ellipse">
            <a:avLst/>
          </a:prstGeom>
          <a:solidFill>
            <a:srgbClr val="FF0000">
              <a:alpha val="21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H</a:t>
            </a:r>
          </a:p>
        </p:txBody>
      </p:sp>
      <p:sp>
        <p:nvSpPr>
          <p:cNvPr id="5139" name="Oval 19"/>
          <p:cNvSpPr>
            <a:spLocks noChangeArrowheads="1"/>
          </p:cNvSpPr>
          <p:nvPr/>
        </p:nvSpPr>
        <p:spPr bwMode="auto">
          <a:xfrm>
            <a:off x="4859338" y="1895475"/>
            <a:ext cx="503237" cy="482600"/>
          </a:xfrm>
          <a:prstGeom prst="ellipse">
            <a:avLst/>
          </a:prstGeom>
          <a:solidFill>
            <a:srgbClr val="FF0000">
              <a:alpha val="21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H</a:t>
            </a:r>
          </a:p>
        </p:txBody>
      </p:sp>
      <p:sp>
        <p:nvSpPr>
          <p:cNvPr id="5140" name="Oval 20"/>
          <p:cNvSpPr>
            <a:spLocks noChangeArrowheads="1"/>
          </p:cNvSpPr>
          <p:nvPr/>
        </p:nvSpPr>
        <p:spPr bwMode="auto">
          <a:xfrm>
            <a:off x="3059113" y="1844675"/>
            <a:ext cx="503237" cy="482600"/>
          </a:xfrm>
          <a:prstGeom prst="ellipse">
            <a:avLst/>
          </a:prstGeom>
          <a:solidFill>
            <a:srgbClr val="FF0000">
              <a:alpha val="21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H</a:t>
            </a:r>
          </a:p>
        </p:txBody>
      </p:sp>
      <p:sp>
        <p:nvSpPr>
          <p:cNvPr id="5141" name="Oval 21"/>
          <p:cNvSpPr>
            <a:spLocks noChangeArrowheads="1"/>
          </p:cNvSpPr>
          <p:nvPr/>
        </p:nvSpPr>
        <p:spPr bwMode="auto">
          <a:xfrm>
            <a:off x="1189038" y="1844675"/>
            <a:ext cx="503237" cy="482600"/>
          </a:xfrm>
          <a:prstGeom prst="ellipse">
            <a:avLst/>
          </a:prstGeom>
          <a:solidFill>
            <a:srgbClr val="FF0000">
              <a:alpha val="21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H</a:t>
            </a:r>
          </a:p>
        </p:txBody>
      </p:sp>
      <p:sp>
        <p:nvSpPr>
          <p:cNvPr id="5142" name="Oval 22"/>
          <p:cNvSpPr>
            <a:spLocks noChangeArrowheads="1"/>
          </p:cNvSpPr>
          <p:nvPr/>
        </p:nvSpPr>
        <p:spPr bwMode="auto">
          <a:xfrm>
            <a:off x="2124075" y="2441575"/>
            <a:ext cx="503238" cy="482600"/>
          </a:xfrm>
          <a:prstGeom prst="ellipse">
            <a:avLst/>
          </a:prstGeom>
          <a:solidFill>
            <a:schemeClr val="accent2">
              <a:alpha val="21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L</a:t>
            </a:r>
          </a:p>
        </p:txBody>
      </p:sp>
      <p:sp>
        <p:nvSpPr>
          <p:cNvPr id="5143" name="Oval 23"/>
          <p:cNvSpPr>
            <a:spLocks noChangeArrowheads="1"/>
          </p:cNvSpPr>
          <p:nvPr/>
        </p:nvSpPr>
        <p:spPr bwMode="auto">
          <a:xfrm>
            <a:off x="3995738" y="2420938"/>
            <a:ext cx="503237" cy="482600"/>
          </a:xfrm>
          <a:prstGeom prst="ellipse">
            <a:avLst/>
          </a:prstGeom>
          <a:solidFill>
            <a:schemeClr val="accent2">
              <a:alpha val="21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L</a:t>
            </a:r>
          </a:p>
        </p:txBody>
      </p:sp>
      <p:sp>
        <p:nvSpPr>
          <p:cNvPr id="5144" name="Oval 24"/>
          <p:cNvSpPr>
            <a:spLocks noChangeArrowheads="1"/>
          </p:cNvSpPr>
          <p:nvPr/>
        </p:nvSpPr>
        <p:spPr bwMode="auto">
          <a:xfrm>
            <a:off x="5797550" y="2441575"/>
            <a:ext cx="503238" cy="482600"/>
          </a:xfrm>
          <a:prstGeom prst="ellipse">
            <a:avLst/>
          </a:prstGeom>
          <a:solidFill>
            <a:schemeClr val="accent2">
              <a:alpha val="21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L</a:t>
            </a:r>
          </a:p>
        </p:txBody>
      </p:sp>
      <p:sp>
        <p:nvSpPr>
          <p:cNvPr id="5145" name="Oval 25"/>
          <p:cNvSpPr>
            <a:spLocks noChangeArrowheads="1"/>
          </p:cNvSpPr>
          <p:nvPr/>
        </p:nvSpPr>
        <p:spPr bwMode="auto">
          <a:xfrm>
            <a:off x="7740650" y="2420938"/>
            <a:ext cx="503238" cy="482600"/>
          </a:xfrm>
          <a:prstGeom prst="ellipse">
            <a:avLst/>
          </a:prstGeom>
          <a:solidFill>
            <a:schemeClr val="accent2">
              <a:alpha val="21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L</a:t>
            </a:r>
          </a:p>
        </p:txBody>
      </p:sp>
      <p:sp>
        <p:nvSpPr>
          <p:cNvPr id="5146" name="Oval 26"/>
          <p:cNvSpPr>
            <a:spLocks noChangeArrowheads="1"/>
          </p:cNvSpPr>
          <p:nvPr/>
        </p:nvSpPr>
        <p:spPr bwMode="auto">
          <a:xfrm>
            <a:off x="6156325" y="1196975"/>
            <a:ext cx="503238" cy="482600"/>
          </a:xfrm>
          <a:prstGeom prst="ellipse">
            <a:avLst/>
          </a:prstGeom>
          <a:solidFill>
            <a:schemeClr val="accent2">
              <a:alpha val="21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L</a:t>
            </a:r>
          </a:p>
        </p:txBody>
      </p:sp>
      <p:sp>
        <p:nvSpPr>
          <p:cNvPr id="5147" name="Oval 27"/>
          <p:cNvSpPr>
            <a:spLocks noChangeArrowheads="1"/>
          </p:cNvSpPr>
          <p:nvPr/>
        </p:nvSpPr>
        <p:spPr bwMode="auto">
          <a:xfrm>
            <a:off x="4284663" y="1196975"/>
            <a:ext cx="503237" cy="482600"/>
          </a:xfrm>
          <a:prstGeom prst="ellipse">
            <a:avLst/>
          </a:prstGeom>
          <a:solidFill>
            <a:schemeClr val="accent2">
              <a:alpha val="21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L</a:t>
            </a:r>
          </a:p>
        </p:txBody>
      </p:sp>
      <p:sp>
        <p:nvSpPr>
          <p:cNvPr id="5148" name="Oval 28"/>
          <p:cNvSpPr>
            <a:spLocks noChangeArrowheads="1"/>
          </p:cNvSpPr>
          <p:nvPr/>
        </p:nvSpPr>
        <p:spPr bwMode="auto">
          <a:xfrm>
            <a:off x="2411413" y="1196975"/>
            <a:ext cx="503237" cy="482600"/>
          </a:xfrm>
          <a:prstGeom prst="ellipse">
            <a:avLst/>
          </a:prstGeom>
          <a:solidFill>
            <a:schemeClr val="accent2">
              <a:alpha val="21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L</a:t>
            </a:r>
          </a:p>
        </p:txBody>
      </p:sp>
      <p:sp>
        <p:nvSpPr>
          <p:cNvPr id="5152" name="Rectangle 32"/>
          <p:cNvSpPr>
            <a:spLocks noChangeArrowheads="1"/>
          </p:cNvSpPr>
          <p:nvPr/>
        </p:nvSpPr>
        <p:spPr bwMode="auto">
          <a:xfrm>
            <a:off x="3635375" y="836613"/>
            <a:ext cx="360363" cy="1439862"/>
          </a:xfrm>
          <a:prstGeom prst="rect">
            <a:avLst/>
          </a:prstGeom>
          <a:solidFill>
            <a:srgbClr val="FF0000">
              <a:alpha val="16000"/>
            </a:srgbClr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高</a:t>
            </a:r>
          </a:p>
          <a:p>
            <a:pPr algn="ctr"/>
            <a:r>
              <a:rPr lang="ja-JP" altLang="en-US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温</a:t>
            </a:r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5435600" y="836613"/>
            <a:ext cx="360363" cy="1439862"/>
          </a:xfrm>
          <a:prstGeom prst="rect">
            <a:avLst/>
          </a:prstGeom>
          <a:solidFill>
            <a:srgbClr val="FF0000">
              <a:alpha val="16000"/>
            </a:srgbClr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高</a:t>
            </a:r>
          </a:p>
          <a:p>
            <a:pPr algn="ctr"/>
            <a:r>
              <a:rPr lang="ja-JP" altLang="en-US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温</a:t>
            </a:r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7380288" y="836613"/>
            <a:ext cx="360362" cy="1439862"/>
          </a:xfrm>
          <a:prstGeom prst="rect">
            <a:avLst/>
          </a:prstGeom>
          <a:solidFill>
            <a:srgbClr val="FF0000">
              <a:alpha val="16000"/>
            </a:srgbClr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高</a:t>
            </a:r>
          </a:p>
          <a:p>
            <a:pPr algn="ctr"/>
            <a:r>
              <a:rPr lang="ja-JP" altLang="en-US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温</a:t>
            </a:r>
          </a:p>
        </p:txBody>
      </p:sp>
      <p:sp>
        <p:nvSpPr>
          <p:cNvPr id="5155" name="Rectangle 35"/>
          <p:cNvSpPr>
            <a:spLocks noChangeArrowheads="1"/>
          </p:cNvSpPr>
          <p:nvPr/>
        </p:nvSpPr>
        <p:spPr bwMode="auto">
          <a:xfrm>
            <a:off x="2627313" y="1341438"/>
            <a:ext cx="358775" cy="790575"/>
          </a:xfrm>
          <a:prstGeom prst="rect">
            <a:avLst/>
          </a:prstGeom>
          <a:solidFill>
            <a:srgbClr val="00FFFF">
              <a:alpha val="25000"/>
            </a:srgbClr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2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低</a:t>
            </a:r>
          </a:p>
          <a:p>
            <a:pPr algn="ctr"/>
            <a:r>
              <a:rPr lang="ja-JP" altLang="en-US" sz="2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温</a:t>
            </a:r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4500563" y="1343025"/>
            <a:ext cx="358775" cy="790575"/>
          </a:xfrm>
          <a:prstGeom prst="rect">
            <a:avLst/>
          </a:prstGeom>
          <a:solidFill>
            <a:srgbClr val="00FFFF">
              <a:alpha val="25000"/>
            </a:srgbClr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2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低</a:t>
            </a:r>
          </a:p>
          <a:p>
            <a:pPr algn="ctr"/>
            <a:r>
              <a:rPr lang="ja-JP" altLang="en-US" sz="2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温</a:t>
            </a:r>
          </a:p>
        </p:txBody>
      </p: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6300788" y="1414463"/>
            <a:ext cx="358775" cy="790575"/>
          </a:xfrm>
          <a:prstGeom prst="rect">
            <a:avLst/>
          </a:prstGeom>
          <a:solidFill>
            <a:srgbClr val="00FFFF">
              <a:alpha val="25000"/>
            </a:srgbClr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2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低</a:t>
            </a:r>
          </a:p>
          <a:p>
            <a:pPr algn="ctr"/>
            <a:r>
              <a:rPr lang="ja-JP" altLang="en-US" sz="2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温</a:t>
            </a:r>
          </a:p>
        </p:txBody>
      </p:sp>
      <p:sp>
        <p:nvSpPr>
          <p:cNvPr id="5151" name="Rectangle 31"/>
          <p:cNvSpPr>
            <a:spLocks noChangeArrowheads="1"/>
          </p:cNvSpPr>
          <p:nvPr/>
        </p:nvSpPr>
        <p:spPr bwMode="auto">
          <a:xfrm>
            <a:off x="1763713" y="836613"/>
            <a:ext cx="360362" cy="1439862"/>
          </a:xfrm>
          <a:prstGeom prst="rect">
            <a:avLst/>
          </a:prstGeom>
          <a:solidFill>
            <a:srgbClr val="FF0000">
              <a:alpha val="16000"/>
            </a:srgbClr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高</a:t>
            </a:r>
          </a:p>
          <a:p>
            <a:pPr algn="ctr"/>
            <a:r>
              <a:rPr lang="ja-JP" altLang="en-US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温</a:t>
            </a:r>
          </a:p>
        </p:txBody>
      </p:sp>
      <p:graphicFrame>
        <p:nvGraphicFramePr>
          <p:cNvPr id="5169" name="Object 49"/>
          <p:cNvGraphicFramePr>
            <a:graphicFrameLocks noChangeAspect="1"/>
          </p:cNvGraphicFramePr>
          <p:nvPr/>
        </p:nvGraphicFramePr>
        <p:xfrm>
          <a:off x="584200" y="4516438"/>
          <a:ext cx="81915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4" name="数式" r:id="rId3" imgW="342720" imgH="177480" progId="Equation.3">
                  <p:embed/>
                </p:oleObj>
              </mc:Choice>
              <mc:Fallback>
                <p:oleObj name="数式" r:id="rId3" imgW="342720" imgH="17748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4516438"/>
                        <a:ext cx="81915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70" name="Object 50"/>
          <p:cNvGraphicFramePr>
            <a:graphicFrameLocks noChangeAspect="1"/>
          </p:cNvGraphicFramePr>
          <p:nvPr/>
        </p:nvGraphicFramePr>
        <p:xfrm>
          <a:off x="523875" y="4875213"/>
          <a:ext cx="8794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5" name="数式" r:id="rId5" imgW="368280" imgH="177480" progId="Equation.3">
                  <p:embed/>
                </p:oleObj>
              </mc:Choice>
              <mc:Fallback>
                <p:oleObj name="数式" r:id="rId5" imgW="368280" imgH="17748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4875213"/>
                        <a:ext cx="87947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71" name="Object 51"/>
          <p:cNvGraphicFramePr>
            <a:graphicFrameLocks noChangeAspect="1"/>
          </p:cNvGraphicFramePr>
          <p:nvPr/>
        </p:nvGraphicFramePr>
        <p:xfrm>
          <a:off x="2471738" y="4516438"/>
          <a:ext cx="81915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6" name="数式" r:id="rId7" imgW="342720" imgH="177480" progId="Equation.3">
                  <p:embed/>
                </p:oleObj>
              </mc:Choice>
              <mc:Fallback>
                <p:oleObj name="数式" r:id="rId7" imgW="342720" imgH="177480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1738" y="4516438"/>
                        <a:ext cx="81915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72" name="Object 52"/>
          <p:cNvGraphicFramePr>
            <a:graphicFrameLocks noChangeAspect="1"/>
          </p:cNvGraphicFramePr>
          <p:nvPr/>
        </p:nvGraphicFramePr>
        <p:xfrm>
          <a:off x="2411413" y="4875213"/>
          <a:ext cx="8794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7" name="数式" r:id="rId8" imgW="368280" imgH="177480" progId="Equation.3">
                  <p:embed/>
                </p:oleObj>
              </mc:Choice>
              <mc:Fallback>
                <p:oleObj name="数式" r:id="rId8" imgW="368280" imgH="177480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4875213"/>
                        <a:ext cx="87947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73" name="Object 53"/>
          <p:cNvGraphicFramePr>
            <a:graphicFrameLocks noChangeAspect="1"/>
          </p:cNvGraphicFramePr>
          <p:nvPr/>
        </p:nvGraphicFramePr>
        <p:xfrm>
          <a:off x="4416425" y="4589463"/>
          <a:ext cx="81915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8" name="数式" r:id="rId10" imgW="342720" imgH="177480" progId="Equation.3">
                  <p:embed/>
                </p:oleObj>
              </mc:Choice>
              <mc:Fallback>
                <p:oleObj name="数式" r:id="rId10" imgW="342720" imgH="177480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6425" y="4589463"/>
                        <a:ext cx="81915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74" name="Object 54"/>
          <p:cNvGraphicFramePr>
            <a:graphicFrameLocks noChangeAspect="1"/>
          </p:cNvGraphicFramePr>
          <p:nvPr/>
        </p:nvGraphicFramePr>
        <p:xfrm>
          <a:off x="4356100" y="4948238"/>
          <a:ext cx="8794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9" name="数式" r:id="rId11" imgW="368280" imgH="177480" progId="Equation.3">
                  <p:embed/>
                </p:oleObj>
              </mc:Choice>
              <mc:Fallback>
                <p:oleObj name="数式" r:id="rId11" imgW="368280" imgH="177480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4948238"/>
                        <a:ext cx="87947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83" name="Line 63"/>
          <p:cNvSpPr>
            <a:spLocks noChangeShapeType="1"/>
          </p:cNvSpPr>
          <p:nvPr/>
        </p:nvSpPr>
        <p:spPr bwMode="auto">
          <a:xfrm flipH="1">
            <a:off x="827088" y="3357563"/>
            <a:ext cx="649287" cy="86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84" name="Line 64"/>
          <p:cNvSpPr>
            <a:spLocks noChangeShapeType="1"/>
          </p:cNvSpPr>
          <p:nvPr/>
        </p:nvSpPr>
        <p:spPr bwMode="auto">
          <a:xfrm flipH="1">
            <a:off x="827088" y="4149725"/>
            <a:ext cx="7632700" cy="365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85" name="Text Box 65"/>
          <p:cNvSpPr txBox="1">
            <a:spLocks noChangeArrowheads="1"/>
          </p:cNvSpPr>
          <p:nvPr/>
        </p:nvSpPr>
        <p:spPr bwMode="auto">
          <a:xfrm>
            <a:off x="1331913" y="2979738"/>
            <a:ext cx="439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000" b="1" i="1">
                <a:latin typeface="Times New Roman" pitchFamily="18" charset="0"/>
              </a:rPr>
              <a:t>北</a:t>
            </a:r>
          </a:p>
        </p:txBody>
      </p:sp>
      <p:sp>
        <p:nvSpPr>
          <p:cNvPr id="5186" name="Text Box 66"/>
          <p:cNvSpPr txBox="1">
            <a:spLocks noChangeArrowheads="1"/>
          </p:cNvSpPr>
          <p:nvPr/>
        </p:nvSpPr>
        <p:spPr bwMode="auto">
          <a:xfrm>
            <a:off x="8380413" y="3879850"/>
            <a:ext cx="439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000" b="1" i="1">
                <a:latin typeface="Times New Roman" pitchFamily="18" charset="0"/>
              </a:rPr>
              <a:t>東</a:t>
            </a:r>
          </a:p>
        </p:txBody>
      </p:sp>
      <p:sp>
        <p:nvSpPr>
          <p:cNvPr id="5187" name="Line 67"/>
          <p:cNvSpPr>
            <a:spLocks noChangeShapeType="1"/>
          </p:cNvSpPr>
          <p:nvPr/>
        </p:nvSpPr>
        <p:spPr bwMode="auto">
          <a:xfrm>
            <a:off x="1908175" y="2420938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88" name="AutoShape 68"/>
          <p:cNvSpPr>
            <a:spLocks noChangeArrowheads="1"/>
          </p:cNvSpPr>
          <p:nvPr/>
        </p:nvSpPr>
        <p:spPr bwMode="auto">
          <a:xfrm rot="2186371">
            <a:off x="1438275" y="4040188"/>
            <a:ext cx="485775" cy="863600"/>
          </a:xfrm>
          <a:prstGeom prst="downArrow">
            <a:avLst>
              <a:gd name="adj1" fmla="val 50000"/>
              <a:gd name="adj2" fmla="val 44444"/>
            </a:avLst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  <a:alpha val="38000"/>
                </a:srgbClr>
              </a:gs>
            </a:gsLst>
            <a:lin ang="5400000" scaled="1"/>
          </a:gra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5190" name="Line 70"/>
          <p:cNvSpPr>
            <a:spLocks noChangeShapeType="1"/>
          </p:cNvSpPr>
          <p:nvPr/>
        </p:nvSpPr>
        <p:spPr bwMode="auto">
          <a:xfrm>
            <a:off x="2771775" y="2420938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89" name="AutoShape 69"/>
          <p:cNvSpPr>
            <a:spLocks noChangeArrowheads="1"/>
          </p:cNvSpPr>
          <p:nvPr/>
        </p:nvSpPr>
        <p:spPr bwMode="auto">
          <a:xfrm rot="2139854" flipV="1">
            <a:off x="2714625" y="3525838"/>
            <a:ext cx="485775" cy="790575"/>
          </a:xfrm>
          <a:prstGeom prst="downArrow">
            <a:avLst>
              <a:gd name="adj1" fmla="val 50000"/>
              <a:gd name="adj2" fmla="val 4068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  <a:alpha val="38000"/>
                </a:schemeClr>
              </a:gs>
            </a:gsLst>
            <a:lin ang="5400000" scaled="1"/>
          </a:gra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5194" name="AutoShape 74"/>
          <p:cNvSpPr>
            <a:spLocks noChangeArrowheads="1"/>
          </p:cNvSpPr>
          <p:nvPr/>
        </p:nvSpPr>
        <p:spPr bwMode="auto">
          <a:xfrm rot="1093096" flipH="1">
            <a:off x="2058988" y="3789363"/>
            <a:ext cx="641350" cy="608012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2">
              <a:alpha val="24001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96" name="Line 76"/>
          <p:cNvSpPr>
            <a:spLocks noChangeShapeType="1"/>
          </p:cNvSpPr>
          <p:nvPr/>
        </p:nvSpPr>
        <p:spPr bwMode="auto">
          <a:xfrm>
            <a:off x="3779838" y="2420938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97" name="Line 77"/>
          <p:cNvSpPr>
            <a:spLocks noChangeShapeType="1"/>
          </p:cNvSpPr>
          <p:nvPr/>
        </p:nvSpPr>
        <p:spPr bwMode="auto">
          <a:xfrm>
            <a:off x="4643438" y="2420938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98" name="Line 78"/>
          <p:cNvSpPr>
            <a:spLocks noChangeShapeType="1"/>
          </p:cNvSpPr>
          <p:nvPr/>
        </p:nvSpPr>
        <p:spPr bwMode="auto">
          <a:xfrm>
            <a:off x="5653088" y="2420938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99" name="Line 79"/>
          <p:cNvSpPr>
            <a:spLocks noChangeShapeType="1"/>
          </p:cNvSpPr>
          <p:nvPr/>
        </p:nvSpPr>
        <p:spPr bwMode="auto">
          <a:xfrm>
            <a:off x="6516688" y="2420938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00" name="AutoShape 80"/>
          <p:cNvSpPr>
            <a:spLocks noChangeArrowheads="1"/>
          </p:cNvSpPr>
          <p:nvPr/>
        </p:nvSpPr>
        <p:spPr bwMode="auto">
          <a:xfrm rot="2186371">
            <a:off x="3348038" y="4076700"/>
            <a:ext cx="485775" cy="863600"/>
          </a:xfrm>
          <a:prstGeom prst="downArrow">
            <a:avLst>
              <a:gd name="adj1" fmla="val 50000"/>
              <a:gd name="adj2" fmla="val 44444"/>
            </a:avLst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  <a:alpha val="38000"/>
                </a:srgbClr>
              </a:gs>
            </a:gsLst>
            <a:lin ang="5400000" scaled="1"/>
          </a:gra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5201" name="AutoShape 81"/>
          <p:cNvSpPr>
            <a:spLocks noChangeArrowheads="1"/>
          </p:cNvSpPr>
          <p:nvPr/>
        </p:nvSpPr>
        <p:spPr bwMode="auto">
          <a:xfrm rot="2139854" flipV="1">
            <a:off x="4624388" y="3562350"/>
            <a:ext cx="485775" cy="790575"/>
          </a:xfrm>
          <a:prstGeom prst="downArrow">
            <a:avLst>
              <a:gd name="adj1" fmla="val 50000"/>
              <a:gd name="adj2" fmla="val 4068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  <a:alpha val="38000"/>
                </a:schemeClr>
              </a:gs>
            </a:gsLst>
            <a:lin ang="5400000" scaled="1"/>
          </a:gra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5202" name="AutoShape 82"/>
          <p:cNvSpPr>
            <a:spLocks noChangeArrowheads="1"/>
          </p:cNvSpPr>
          <p:nvPr/>
        </p:nvSpPr>
        <p:spPr bwMode="auto">
          <a:xfrm rot="2186371">
            <a:off x="5257800" y="4014788"/>
            <a:ext cx="485775" cy="863600"/>
          </a:xfrm>
          <a:prstGeom prst="downArrow">
            <a:avLst>
              <a:gd name="adj1" fmla="val 50000"/>
              <a:gd name="adj2" fmla="val 44444"/>
            </a:avLst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  <a:alpha val="38000"/>
                </a:srgbClr>
              </a:gs>
            </a:gsLst>
            <a:lin ang="5400000" scaled="1"/>
          </a:gra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5203" name="AutoShape 83"/>
          <p:cNvSpPr>
            <a:spLocks noChangeArrowheads="1"/>
          </p:cNvSpPr>
          <p:nvPr/>
        </p:nvSpPr>
        <p:spPr bwMode="auto">
          <a:xfrm rot="2139854" flipV="1">
            <a:off x="6534150" y="3500438"/>
            <a:ext cx="485775" cy="790575"/>
          </a:xfrm>
          <a:prstGeom prst="downArrow">
            <a:avLst>
              <a:gd name="adj1" fmla="val 50000"/>
              <a:gd name="adj2" fmla="val 4068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  <a:alpha val="38000"/>
                </a:schemeClr>
              </a:gs>
            </a:gsLst>
            <a:lin ang="5400000" scaled="1"/>
          </a:gra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5212" name="AutoShape 92"/>
          <p:cNvSpPr>
            <a:spLocks noChangeArrowheads="1"/>
          </p:cNvSpPr>
          <p:nvPr/>
        </p:nvSpPr>
        <p:spPr bwMode="auto">
          <a:xfrm rot="1093096" flipV="1">
            <a:off x="1985963" y="3973513"/>
            <a:ext cx="641350" cy="608012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2">
              <a:alpha val="24001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13" name="AutoShape 93"/>
          <p:cNvSpPr>
            <a:spLocks noChangeArrowheads="1"/>
          </p:cNvSpPr>
          <p:nvPr/>
        </p:nvSpPr>
        <p:spPr bwMode="auto">
          <a:xfrm rot="1093096" flipH="1">
            <a:off x="3930650" y="3789363"/>
            <a:ext cx="641350" cy="608012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2">
              <a:alpha val="24001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14" name="AutoShape 94"/>
          <p:cNvSpPr>
            <a:spLocks noChangeArrowheads="1"/>
          </p:cNvSpPr>
          <p:nvPr/>
        </p:nvSpPr>
        <p:spPr bwMode="auto">
          <a:xfrm rot="1093096" flipV="1">
            <a:off x="3857625" y="3973513"/>
            <a:ext cx="641350" cy="608012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2">
              <a:alpha val="24001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15" name="AutoShape 95"/>
          <p:cNvSpPr>
            <a:spLocks noChangeArrowheads="1"/>
          </p:cNvSpPr>
          <p:nvPr/>
        </p:nvSpPr>
        <p:spPr bwMode="auto">
          <a:xfrm rot="1093096" flipH="1">
            <a:off x="5875338" y="3789363"/>
            <a:ext cx="641350" cy="608012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2">
              <a:alpha val="24001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16" name="AutoShape 96"/>
          <p:cNvSpPr>
            <a:spLocks noChangeArrowheads="1"/>
          </p:cNvSpPr>
          <p:nvPr/>
        </p:nvSpPr>
        <p:spPr bwMode="auto">
          <a:xfrm rot="1093096" flipV="1">
            <a:off x="5802313" y="3973513"/>
            <a:ext cx="641350" cy="608012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2">
              <a:alpha val="24001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19" name="AutoShape 99"/>
          <p:cNvSpPr>
            <a:spLocks noChangeArrowheads="1"/>
          </p:cNvSpPr>
          <p:nvPr/>
        </p:nvSpPr>
        <p:spPr bwMode="auto">
          <a:xfrm rot="1293751">
            <a:off x="2987675" y="3829050"/>
            <a:ext cx="641350" cy="608013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FF0000">
              <a:alpha val="24001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20" name="AutoShape 100"/>
          <p:cNvSpPr>
            <a:spLocks noChangeArrowheads="1"/>
          </p:cNvSpPr>
          <p:nvPr/>
        </p:nvSpPr>
        <p:spPr bwMode="auto">
          <a:xfrm rot="1263004" flipH="1" flipV="1">
            <a:off x="2916238" y="3973513"/>
            <a:ext cx="641350" cy="608012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FF0000">
              <a:alpha val="24001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5223" name="Object 103"/>
          <p:cNvGraphicFramePr>
            <a:graphicFrameLocks noChangeAspect="1"/>
          </p:cNvGraphicFramePr>
          <p:nvPr/>
        </p:nvGraphicFramePr>
        <p:xfrm>
          <a:off x="2832100" y="2860675"/>
          <a:ext cx="81915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0" name="数式" r:id="rId12" imgW="342720" imgH="177480" progId="Equation.3">
                  <p:embed/>
                </p:oleObj>
              </mc:Choice>
              <mc:Fallback>
                <p:oleObj name="数式" r:id="rId12" imgW="342720" imgH="177480" progId="Equation.3">
                  <p:embed/>
                  <p:pic>
                    <p:nvPicPr>
                      <p:cNvPr id="0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100" y="2860675"/>
                        <a:ext cx="81915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4" name="Object 104"/>
          <p:cNvGraphicFramePr>
            <a:graphicFrameLocks noChangeAspect="1"/>
          </p:cNvGraphicFramePr>
          <p:nvPr/>
        </p:nvGraphicFramePr>
        <p:xfrm>
          <a:off x="2771775" y="3219450"/>
          <a:ext cx="8794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1" name="数式" r:id="rId14" imgW="368280" imgH="177480" progId="Equation.3">
                  <p:embed/>
                </p:oleObj>
              </mc:Choice>
              <mc:Fallback>
                <p:oleObj name="数式" r:id="rId14" imgW="368280" imgH="177480" progId="Equation.3">
                  <p:embed/>
                  <p:pic>
                    <p:nvPicPr>
                      <p:cNvPr id="0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3219450"/>
                        <a:ext cx="87947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5" name="Object 105"/>
          <p:cNvGraphicFramePr>
            <a:graphicFrameLocks noChangeAspect="1"/>
          </p:cNvGraphicFramePr>
          <p:nvPr/>
        </p:nvGraphicFramePr>
        <p:xfrm>
          <a:off x="4832350" y="2860675"/>
          <a:ext cx="81915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2" name="数式" r:id="rId16" imgW="342720" imgH="177480" progId="Equation.3">
                  <p:embed/>
                </p:oleObj>
              </mc:Choice>
              <mc:Fallback>
                <p:oleObj name="数式" r:id="rId16" imgW="342720" imgH="177480" progId="Equation.3">
                  <p:embed/>
                  <p:pic>
                    <p:nvPicPr>
                      <p:cNvPr id="0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2350" y="2860675"/>
                        <a:ext cx="81915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6" name="Object 106"/>
          <p:cNvGraphicFramePr>
            <a:graphicFrameLocks noChangeAspect="1"/>
          </p:cNvGraphicFramePr>
          <p:nvPr/>
        </p:nvGraphicFramePr>
        <p:xfrm>
          <a:off x="4772025" y="3219450"/>
          <a:ext cx="8794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3" name="数式" r:id="rId18" imgW="368280" imgH="177480" progId="Equation.3">
                  <p:embed/>
                </p:oleObj>
              </mc:Choice>
              <mc:Fallback>
                <p:oleObj name="数式" r:id="rId18" imgW="368280" imgH="177480" progId="Equation.3">
                  <p:embed/>
                  <p:pic>
                    <p:nvPicPr>
                      <p:cNvPr id="0" name="Object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2025" y="3219450"/>
                        <a:ext cx="87947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7" name="Object 107"/>
          <p:cNvGraphicFramePr>
            <a:graphicFrameLocks noChangeAspect="1"/>
          </p:cNvGraphicFramePr>
          <p:nvPr/>
        </p:nvGraphicFramePr>
        <p:xfrm>
          <a:off x="6705600" y="2852738"/>
          <a:ext cx="81915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4" name="数式" r:id="rId20" imgW="342720" imgH="177480" progId="Equation.3">
                  <p:embed/>
                </p:oleObj>
              </mc:Choice>
              <mc:Fallback>
                <p:oleObj name="数式" r:id="rId20" imgW="342720" imgH="177480" progId="Equation.3">
                  <p:embed/>
                  <p:pic>
                    <p:nvPicPr>
                      <p:cNvPr id="0" name="Object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852738"/>
                        <a:ext cx="81915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8" name="Object 108"/>
          <p:cNvGraphicFramePr>
            <a:graphicFrameLocks noChangeAspect="1"/>
          </p:cNvGraphicFramePr>
          <p:nvPr/>
        </p:nvGraphicFramePr>
        <p:xfrm>
          <a:off x="6645275" y="3211513"/>
          <a:ext cx="8794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5" name="数式" r:id="rId21" imgW="368280" imgH="177480" progId="Equation.3">
                  <p:embed/>
                </p:oleObj>
              </mc:Choice>
              <mc:Fallback>
                <p:oleObj name="数式" r:id="rId21" imgW="368280" imgH="177480" progId="Equation.3">
                  <p:embed/>
                  <p:pic>
                    <p:nvPicPr>
                      <p:cNvPr id="0" name="Object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5275" y="3211513"/>
                        <a:ext cx="87947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9" name="Text Box 109"/>
          <p:cNvSpPr txBox="1">
            <a:spLocks noChangeArrowheads="1"/>
          </p:cNvSpPr>
          <p:nvPr/>
        </p:nvSpPr>
        <p:spPr bwMode="auto">
          <a:xfrm>
            <a:off x="8172450" y="2060575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000" b="1" i="1">
                <a:latin typeface="Times New Roman" pitchFamily="18" charset="0"/>
              </a:rPr>
              <a:t>E</a:t>
            </a:r>
          </a:p>
        </p:txBody>
      </p:sp>
      <p:sp>
        <p:nvSpPr>
          <p:cNvPr id="5230" name="AutoShape 110"/>
          <p:cNvSpPr>
            <a:spLocks noChangeArrowheads="1"/>
          </p:cNvSpPr>
          <p:nvPr/>
        </p:nvSpPr>
        <p:spPr bwMode="auto">
          <a:xfrm rot="1293751">
            <a:off x="4938713" y="3789363"/>
            <a:ext cx="641350" cy="608012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FF0000">
              <a:alpha val="24001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31" name="AutoShape 111"/>
          <p:cNvSpPr>
            <a:spLocks noChangeArrowheads="1"/>
          </p:cNvSpPr>
          <p:nvPr/>
        </p:nvSpPr>
        <p:spPr bwMode="auto">
          <a:xfrm rot="1263004" flipH="1" flipV="1">
            <a:off x="4867275" y="3933825"/>
            <a:ext cx="641350" cy="608013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FF0000">
              <a:alpha val="24001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5232" name="Object 112"/>
          <p:cNvGraphicFramePr>
            <a:graphicFrameLocks noChangeAspect="1"/>
          </p:cNvGraphicFramePr>
          <p:nvPr/>
        </p:nvGraphicFramePr>
        <p:xfrm>
          <a:off x="107950" y="5300663"/>
          <a:ext cx="1279525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6" name="数式" r:id="rId22" imgW="444240" imgH="215640" progId="Equation.3">
                  <p:embed/>
                </p:oleObj>
              </mc:Choice>
              <mc:Fallback>
                <p:oleObj name="数式" r:id="rId22" imgW="444240" imgH="215640" progId="Equation.3">
                  <p:embed/>
                  <p:pic>
                    <p:nvPicPr>
                      <p:cNvPr id="0" name="Object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5300663"/>
                        <a:ext cx="1279525" cy="623887"/>
                      </a:xfrm>
                      <a:prstGeom prst="rect">
                        <a:avLst/>
                      </a:prstGeom>
                      <a:solidFill>
                        <a:srgbClr val="FF9900">
                          <a:alpha val="46001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34" name="AutoShape 114"/>
          <p:cNvSpPr>
            <a:spLocks noChangeArrowheads="1"/>
          </p:cNvSpPr>
          <p:nvPr/>
        </p:nvSpPr>
        <p:spPr bwMode="auto">
          <a:xfrm>
            <a:off x="1403350" y="5373688"/>
            <a:ext cx="576263" cy="41433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alpha val="38000"/>
                </a:schemeClr>
              </a:gs>
              <a:gs pos="100000">
                <a:schemeClr val="accent2">
                  <a:gamma/>
                  <a:shade val="51373"/>
                  <a:invGamma/>
                  <a:alpha val="88000"/>
                </a:schemeClr>
              </a:gs>
            </a:gsLst>
            <a:lin ang="0" scaled="1"/>
          </a:gra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35" name="Text Box 115"/>
          <p:cNvSpPr txBox="1">
            <a:spLocks noChangeArrowheads="1"/>
          </p:cNvSpPr>
          <p:nvPr/>
        </p:nvSpPr>
        <p:spPr bwMode="auto">
          <a:xfrm>
            <a:off x="2463800" y="54641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ja-JP"/>
          </a:p>
        </p:txBody>
      </p:sp>
      <p:sp>
        <p:nvSpPr>
          <p:cNvPr id="5236" name="Text Box 116"/>
          <p:cNvSpPr txBox="1">
            <a:spLocks noChangeArrowheads="1"/>
          </p:cNvSpPr>
          <p:nvPr/>
        </p:nvSpPr>
        <p:spPr bwMode="auto">
          <a:xfrm>
            <a:off x="417513" y="2133600"/>
            <a:ext cx="409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000" b="1" i="1">
                <a:latin typeface="Times New Roman" pitchFamily="18" charset="0"/>
              </a:rPr>
              <a:t>W</a:t>
            </a:r>
          </a:p>
        </p:txBody>
      </p:sp>
      <p:sp>
        <p:nvSpPr>
          <p:cNvPr id="5237" name="Text Box 117"/>
          <p:cNvSpPr txBox="1">
            <a:spLocks noChangeArrowheads="1"/>
          </p:cNvSpPr>
          <p:nvPr/>
        </p:nvSpPr>
        <p:spPr bwMode="auto">
          <a:xfrm>
            <a:off x="1979613" y="5373688"/>
            <a:ext cx="7126287" cy="42227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000"/>
              <a:t>暖気が南に向かい、冷気が北に向かう→寒気・暖気は混ざらない</a:t>
            </a:r>
          </a:p>
        </p:txBody>
      </p:sp>
      <p:sp>
        <p:nvSpPr>
          <p:cNvPr id="5238" name="Text Box 118"/>
          <p:cNvSpPr txBox="1">
            <a:spLocks noChangeArrowheads="1"/>
          </p:cNvSpPr>
          <p:nvPr/>
        </p:nvSpPr>
        <p:spPr bwMode="auto">
          <a:xfrm>
            <a:off x="2352675" y="6350000"/>
            <a:ext cx="5381625" cy="434975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000" b="1"/>
              <a:t>温度風の関係によりジェット気流が維持される！</a:t>
            </a:r>
          </a:p>
        </p:txBody>
      </p:sp>
      <p:sp>
        <p:nvSpPr>
          <p:cNvPr id="5239" name="Text Box 119"/>
          <p:cNvSpPr txBox="1">
            <a:spLocks noChangeArrowheads="1"/>
          </p:cNvSpPr>
          <p:nvPr/>
        </p:nvSpPr>
        <p:spPr bwMode="auto">
          <a:xfrm>
            <a:off x="3741738" y="5876925"/>
            <a:ext cx="3392487" cy="396875"/>
          </a:xfrm>
          <a:prstGeom prst="rect">
            <a:avLst/>
          </a:prstGeom>
          <a:solidFill>
            <a:srgbClr val="33CCCC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000"/>
              <a:t>南北の温度勾配が維持される</a:t>
            </a:r>
          </a:p>
        </p:txBody>
      </p:sp>
      <p:graphicFrame>
        <p:nvGraphicFramePr>
          <p:cNvPr id="5240" name="Object 120"/>
          <p:cNvGraphicFramePr>
            <a:graphicFrameLocks noChangeAspect="1"/>
          </p:cNvGraphicFramePr>
          <p:nvPr/>
        </p:nvGraphicFramePr>
        <p:xfrm>
          <a:off x="7092950" y="4508500"/>
          <a:ext cx="81915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7" name="数式" r:id="rId24" imgW="342720" imgH="215640" progId="Equation.3">
                  <p:embed/>
                </p:oleObj>
              </mc:Choice>
              <mc:Fallback>
                <p:oleObj name="数式" r:id="rId24" imgW="342720" imgH="215640" progId="Equation.3">
                  <p:embed/>
                  <p:pic>
                    <p:nvPicPr>
                      <p:cNvPr id="0" name="Object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4508500"/>
                        <a:ext cx="819150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41" name="Object 121"/>
          <p:cNvGraphicFramePr>
            <a:graphicFrameLocks noChangeAspect="1"/>
          </p:cNvGraphicFramePr>
          <p:nvPr/>
        </p:nvGraphicFramePr>
        <p:xfrm>
          <a:off x="7969250" y="4521200"/>
          <a:ext cx="87947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8" name="数式" r:id="rId26" imgW="368280" imgH="215640" progId="Equation.3">
                  <p:embed/>
                </p:oleObj>
              </mc:Choice>
              <mc:Fallback>
                <p:oleObj name="数式" r:id="rId26" imgW="368280" imgH="215640" progId="Equation.3">
                  <p:embed/>
                  <p:pic>
                    <p:nvPicPr>
                      <p:cNvPr id="0" name="Object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9250" y="4521200"/>
                        <a:ext cx="879475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42" name="Rectangle 122"/>
          <p:cNvSpPr>
            <a:spLocks noChangeArrowheads="1"/>
          </p:cNvSpPr>
          <p:nvPr/>
        </p:nvSpPr>
        <p:spPr bwMode="auto">
          <a:xfrm>
            <a:off x="7092950" y="4508500"/>
            <a:ext cx="1800225" cy="576263"/>
          </a:xfrm>
          <a:prstGeom prst="rect">
            <a:avLst/>
          </a:prstGeom>
          <a:noFill/>
          <a:ln w="28575">
            <a:solidFill>
              <a:srgbClr val="99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43" name="AutoShape 123"/>
          <p:cNvSpPr>
            <a:spLocks noChangeArrowheads="1"/>
          </p:cNvSpPr>
          <p:nvPr/>
        </p:nvSpPr>
        <p:spPr bwMode="auto">
          <a:xfrm>
            <a:off x="1620838" y="6327775"/>
            <a:ext cx="647700" cy="41433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FF0000">
                  <a:alpha val="38000"/>
                </a:srgbClr>
              </a:gs>
              <a:gs pos="100000">
                <a:srgbClr val="FF0000">
                  <a:gamma/>
                  <a:shade val="51373"/>
                  <a:invGamma/>
                  <a:alpha val="88000"/>
                </a:srgbClr>
              </a:gs>
            </a:gsLst>
            <a:lin ang="0" scaled="1"/>
          </a:gra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44" name="Text Box 124"/>
          <p:cNvSpPr txBox="1">
            <a:spLocks noChangeArrowheads="1"/>
          </p:cNvSpPr>
          <p:nvPr/>
        </p:nvSpPr>
        <p:spPr bwMode="auto">
          <a:xfrm>
            <a:off x="4140200" y="23495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6699FF"/>
                </a:solidFill>
              </a:rPr>
              <a:t>上空</a:t>
            </a:r>
          </a:p>
        </p:txBody>
      </p:sp>
      <p:sp>
        <p:nvSpPr>
          <p:cNvPr id="5245" name="Text Box 125"/>
          <p:cNvSpPr txBox="1">
            <a:spLocks noChangeArrowheads="1"/>
          </p:cNvSpPr>
          <p:nvPr/>
        </p:nvSpPr>
        <p:spPr bwMode="auto">
          <a:xfrm>
            <a:off x="4138613" y="2852738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996633"/>
                </a:solidFill>
              </a:rPr>
              <a:t>下層</a:t>
            </a:r>
          </a:p>
        </p:txBody>
      </p:sp>
      <p:sp>
        <p:nvSpPr>
          <p:cNvPr id="5247" name="Line 127"/>
          <p:cNvSpPr>
            <a:spLocks noChangeShapeType="1"/>
          </p:cNvSpPr>
          <p:nvPr/>
        </p:nvSpPr>
        <p:spPr bwMode="auto">
          <a:xfrm>
            <a:off x="827088" y="2420938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48" name="Line 128"/>
          <p:cNvSpPr>
            <a:spLocks noChangeShapeType="1"/>
          </p:cNvSpPr>
          <p:nvPr/>
        </p:nvSpPr>
        <p:spPr bwMode="auto">
          <a:xfrm>
            <a:off x="8459788" y="2420938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5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5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5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6" dur="500"/>
                                        <p:tgtEl>
                                          <p:spTgt spid="5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5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5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5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0" dur="500"/>
                                        <p:tgtEl>
                                          <p:spTgt spid="5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500"/>
                                        <p:tgtEl>
                                          <p:spTgt spid="5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8" dur="500"/>
                                        <p:tgtEl>
                                          <p:spTgt spid="5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3" dur="500"/>
                                        <p:tgtEl>
                                          <p:spTgt spid="5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6" dur="500"/>
                                        <p:tgtEl>
                                          <p:spTgt spid="5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1" dur="500"/>
                                        <p:tgtEl>
                                          <p:spTgt spid="5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4" dur="500"/>
                                        <p:tgtEl>
                                          <p:spTgt spid="5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9" dur="500"/>
                                        <p:tgtEl>
                                          <p:spTgt spid="5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2" dur="500"/>
                                        <p:tgtEl>
                                          <p:spTgt spid="5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7" dur="1000"/>
                                        <p:tgtEl>
                                          <p:spTgt spid="5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2" dur="500"/>
                                        <p:tgtEl>
                                          <p:spTgt spid="5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7" dur="500"/>
                                        <p:tgtEl>
                                          <p:spTgt spid="5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0" dur="500"/>
                                        <p:tgtEl>
                                          <p:spTgt spid="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5" dur="1000"/>
                                        <p:tgtEl>
                                          <p:spTgt spid="5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0" dur="500"/>
                                        <p:tgtEl>
                                          <p:spTgt spid="5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5" dur="500"/>
                                        <p:tgtEl>
                                          <p:spTgt spid="5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8" dur="500"/>
                                        <p:tgtEl>
                                          <p:spTgt spid="5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3" dur="1000"/>
                                        <p:tgtEl>
                                          <p:spTgt spid="5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6" dur="1000"/>
                                        <p:tgtEl>
                                          <p:spTgt spid="5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1" dur="500"/>
                                        <p:tgtEl>
                                          <p:spTgt spid="5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4" dur="500"/>
                                        <p:tgtEl>
                                          <p:spTgt spid="5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9" dur="5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2" dur="500"/>
                                        <p:tgtEl>
                                          <p:spTgt spid="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5" dur="5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8" dur="500"/>
                                        <p:tgtEl>
                                          <p:spTgt spid="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 nodeType="clickPar">
                      <p:stCondLst>
                        <p:cond delay="indefinite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3" dur="1000"/>
                                        <p:tgtEl>
                                          <p:spTgt spid="5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6" dur="1000"/>
                                        <p:tgtEl>
                                          <p:spTgt spid="5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1" dur="500"/>
                                        <p:tgtEl>
                                          <p:spTgt spid="5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4" dur="500"/>
                                        <p:tgtEl>
                                          <p:spTgt spid="5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 nodeType="clickPar">
                      <p:stCondLst>
                        <p:cond delay="indefinite"/>
                      </p:stCondLst>
                      <p:childTnLst>
                        <p:par>
                          <p:cTn id="2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9" dur="500"/>
                                        <p:tgtEl>
                                          <p:spTgt spid="5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2" dur="500"/>
                                        <p:tgtEl>
                                          <p:spTgt spid="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5" dur="500"/>
                                        <p:tgtEl>
                                          <p:spTgt spid="5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8" dur="500"/>
                                        <p:tgtEl>
                                          <p:spTgt spid="5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 nodeType="clickPar">
                      <p:stCondLst>
                        <p:cond delay="indefinite"/>
                      </p:stCondLst>
                      <p:childTnLst>
                        <p:par>
                          <p:cTn id="2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6" dur="500"/>
                                        <p:tgtEl>
                                          <p:spTgt spid="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9" dur="500"/>
                                        <p:tgtEl>
                                          <p:spTgt spid="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 nodeType="clickPar">
                      <p:stCondLst>
                        <p:cond delay="indefinite"/>
                      </p:stCondLst>
                      <p:childTnLst>
                        <p:par>
                          <p:cTn id="2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500"/>
                                        <p:tgtEl>
                                          <p:spTgt spid="5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 nodeType="clickPar">
                      <p:stCondLst>
                        <p:cond delay="indefinite"/>
                      </p:stCondLst>
                      <p:childTnLst>
                        <p:par>
                          <p:cTn id="2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9" dur="500"/>
                                        <p:tgtEl>
                                          <p:spTgt spid="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2" dur="500"/>
                                        <p:tgtEl>
                                          <p:spTgt spid="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 nodeType="clickPar">
                      <p:stCondLst>
                        <p:cond delay="indefinite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7" dur="500"/>
                                        <p:tgtEl>
                                          <p:spTgt spid="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 nodeType="clickPar">
                      <p:stCondLst>
                        <p:cond delay="indefinite"/>
                      </p:stCondLst>
                      <p:childTnLst>
                        <p:par>
                          <p:cTn id="2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2" dur="500"/>
                                        <p:tgtEl>
                                          <p:spTgt spid="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5" dur="500"/>
                                        <p:tgtEl>
                                          <p:spTgt spid="5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/>
      <p:bldP spid="5131" grpId="0"/>
      <p:bldP spid="5132" grpId="0" animBg="1"/>
      <p:bldP spid="5134" grpId="0" animBg="1"/>
      <p:bldP spid="5135" grpId="0" animBg="1"/>
      <p:bldP spid="5136" grpId="0" animBg="1"/>
      <p:bldP spid="5137" grpId="0" animBg="1"/>
      <p:bldP spid="5138" grpId="0" animBg="1"/>
      <p:bldP spid="5139" grpId="0" animBg="1"/>
      <p:bldP spid="5140" grpId="0" animBg="1"/>
      <p:bldP spid="5141" grpId="0" animBg="1"/>
      <p:bldP spid="5142" grpId="0" animBg="1"/>
      <p:bldP spid="5143" grpId="0" animBg="1"/>
      <p:bldP spid="5144" grpId="0" animBg="1"/>
      <p:bldP spid="5145" grpId="0" animBg="1"/>
      <p:bldP spid="5146" grpId="0" animBg="1"/>
      <p:bldP spid="5147" grpId="0" animBg="1"/>
      <p:bldP spid="5148" grpId="0" animBg="1"/>
      <p:bldP spid="5152" grpId="0" animBg="1"/>
      <p:bldP spid="5153" grpId="0" animBg="1"/>
      <p:bldP spid="5154" grpId="0" animBg="1"/>
      <p:bldP spid="5155" grpId="0" animBg="1"/>
      <p:bldP spid="5156" grpId="0" animBg="1"/>
      <p:bldP spid="5157" grpId="0" animBg="1"/>
      <p:bldP spid="5151" grpId="0" animBg="1"/>
      <p:bldP spid="5183" grpId="0" animBg="1"/>
      <p:bldP spid="5184" grpId="0" animBg="1"/>
      <p:bldP spid="5185" grpId="0"/>
      <p:bldP spid="5186" grpId="0"/>
      <p:bldP spid="5187" grpId="0" animBg="1"/>
      <p:bldP spid="5188" grpId="0" animBg="1"/>
      <p:bldP spid="5190" grpId="0" animBg="1"/>
      <p:bldP spid="5189" grpId="0" animBg="1"/>
      <p:bldP spid="5194" grpId="0" animBg="1"/>
      <p:bldP spid="5196" grpId="0" animBg="1"/>
      <p:bldP spid="5197" grpId="0" animBg="1"/>
      <p:bldP spid="5198" grpId="0" animBg="1"/>
      <p:bldP spid="5199" grpId="0" animBg="1"/>
      <p:bldP spid="5200" grpId="0" animBg="1"/>
      <p:bldP spid="5201" grpId="0" animBg="1"/>
      <p:bldP spid="5202" grpId="0" animBg="1"/>
      <p:bldP spid="5203" grpId="0" animBg="1"/>
      <p:bldP spid="5212" grpId="0" animBg="1"/>
      <p:bldP spid="5213" grpId="0" animBg="1"/>
      <p:bldP spid="5214" grpId="0" animBg="1"/>
      <p:bldP spid="5215" grpId="0" animBg="1"/>
      <p:bldP spid="5216" grpId="0" animBg="1"/>
      <p:bldP spid="5219" grpId="0" animBg="1"/>
      <p:bldP spid="5220" grpId="0" animBg="1"/>
      <p:bldP spid="5229" grpId="0"/>
      <p:bldP spid="5230" grpId="0" animBg="1"/>
      <p:bldP spid="5231" grpId="0" animBg="1"/>
      <p:bldP spid="5234" grpId="0" animBg="1"/>
      <p:bldP spid="5236" grpId="0"/>
      <p:bldP spid="5237" grpId="0" animBg="1"/>
      <p:bldP spid="5238" grpId="0" animBg="1"/>
      <p:bldP spid="5239" grpId="0" animBg="1"/>
      <p:bldP spid="5242" grpId="0" animBg="1"/>
      <p:bldP spid="5243" grpId="0" animBg="1"/>
      <p:bldP spid="5244" grpId="0"/>
      <p:bldP spid="5245" grpId="0"/>
      <p:bldP spid="5247" grpId="0" animBg="1"/>
      <p:bldP spid="52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reeform 2"/>
          <p:cNvSpPr>
            <a:spLocks/>
          </p:cNvSpPr>
          <p:nvPr/>
        </p:nvSpPr>
        <p:spPr bwMode="auto">
          <a:xfrm>
            <a:off x="971550" y="1485900"/>
            <a:ext cx="1800225" cy="4752975"/>
          </a:xfrm>
          <a:custGeom>
            <a:avLst/>
            <a:gdLst>
              <a:gd name="T0" fmla="*/ 0 w 907"/>
              <a:gd name="T1" fmla="*/ 0 h 1361"/>
              <a:gd name="T2" fmla="*/ 907 w 907"/>
              <a:gd name="T3" fmla="*/ 635 h 1361"/>
              <a:gd name="T4" fmla="*/ 0 w 907"/>
              <a:gd name="T5" fmla="*/ 1361 h 1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07" h="1361">
                <a:moveTo>
                  <a:pt x="0" y="0"/>
                </a:moveTo>
                <a:cubicBezTo>
                  <a:pt x="453" y="204"/>
                  <a:pt x="907" y="408"/>
                  <a:pt x="907" y="635"/>
                </a:cubicBezTo>
                <a:cubicBezTo>
                  <a:pt x="907" y="862"/>
                  <a:pt x="151" y="1240"/>
                  <a:pt x="0" y="1361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146550" y="693738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600">
                <a:solidFill>
                  <a:srgbClr val="0000FF"/>
                </a:solidFill>
              </a:rPr>
              <a:t>北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611188" y="2349500"/>
            <a:ext cx="13684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611188" y="5086350"/>
            <a:ext cx="13684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611188" y="4654550"/>
            <a:ext cx="17287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611188" y="2781300"/>
            <a:ext cx="17287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611188" y="4221163"/>
            <a:ext cx="201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611188" y="3213100"/>
            <a:ext cx="201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611188" y="3717925"/>
            <a:ext cx="21605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611188" y="5518150"/>
            <a:ext cx="10080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611188" y="1917700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73" name="Freeform 13"/>
          <p:cNvSpPr>
            <a:spLocks/>
          </p:cNvSpPr>
          <p:nvPr/>
        </p:nvSpPr>
        <p:spPr bwMode="auto">
          <a:xfrm>
            <a:off x="4643438" y="1485900"/>
            <a:ext cx="792162" cy="4752975"/>
          </a:xfrm>
          <a:custGeom>
            <a:avLst/>
            <a:gdLst>
              <a:gd name="T0" fmla="*/ 0 w 907"/>
              <a:gd name="T1" fmla="*/ 0 h 1361"/>
              <a:gd name="T2" fmla="*/ 907 w 907"/>
              <a:gd name="T3" fmla="*/ 635 h 1361"/>
              <a:gd name="T4" fmla="*/ 0 w 907"/>
              <a:gd name="T5" fmla="*/ 1361 h 1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07" h="1361">
                <a:moveTo>
                  <a:pt x="0" y="0"/>
                </a:moveTo>
                <a:cubicBezTo>
                  <a:pt x="453" y="204"/>
                  <a:pt x="907" y="408"/>
                  <a:pt x="907" y="635"/>
                </a:cubicBezTo>
                <a:cubicBezTo>
                  <a:pt x="907" y="862"/>
                  <a:pt x="151" y="1240"/>
                  <a:pt x="0" y="1361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4140200" y="1917700"/>
            <a:ext cx="7191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4140200" y="5518150"/>
            <a:ext cx="7921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4140200" y="5086350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4140200" y="4654550"/>
            <a:ext cx="10795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4140200" y="4221163"/>
            <a:ext cx="12239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4140200" y="3717925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4140200" y="3213100"/>
            <a:ext cx="12239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4140200" y="2781300"/>
            <a:ext cx="1152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4140200" y="2349500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7740650" y="1485900"/>
            <a:ext cx="0" cy="4895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7164388" y="2349500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7164388" y="1917700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7164388" y="2781300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>
            <a:off x="7164388" y="3213100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>
            <a:off x="7164388" y="3717925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>
            <a:off x="7164388" y="4221163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>
            <a:off x="7164388" y="4654550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>
            <a:off x="7164388" y="5086350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>
            <a:off x="7164388" y="5518150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4146550" y="6100763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600">
                <a:solidFill>
                  <a:srgbClr val="FF0000"/>
                </a:solidFill>
              </a:rPr>
              <a:t>南</a:t>
            </a:r>
          </a:p>
        </p:txBody>
      </p:sp>
      <p:sp>
        <p:nvSpPr>
          <p:cNvPr id="15394" name="AutoShape 34"/>
          <p:cNvSpPr>
            <a:spLocks noChangeArrowheads="1"/>
          </p:cNvSpPr>
          <p:nvPr/>
        </p:nvSpPr>
        <p:spPr bwMode="auto">
          <a:xfrm>
            <a:off x="3059113" y="3159125"/>
            <a:ext cx="647700" cy="113506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alpha val="38000"/>
                </a:schemeClr>
              </a:gs>
              <a:gs pos="100000">
                <a:schemeClr val="accent2">
                  <a:gamma/>
                  <a:shade val="51373"/>
                  <a:invGamma/>
                  <a:alpha val="88000"/>
                </a:schemeClr>
              </a:gs>
            </a:gsLst>
            <a:lin ang="0" scaled="1"/>
          </a:gra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95" name="AutoShape 35"/>
          <p:cNvSpPr>
            <a:spLocks noChangeArrowheads="1"/>
          </p:cNvSpPr>
          <p:nvPr/>
        </p:nvSpPr>
        <p:spPr bwMode="auto">
          <a:xfrm>
            <a:off x="6011863" y="3141663"/>
            <a:ext cx="647700" cy="113506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alpha val="38000"/>
                </a:schemeClr>
              </a:gs>
              <a:gs pos="100000">
                <a:schemeClr val="accent2">
                  <a:gamma/>
                  <a:shade val="51373"/>
                  <a:invGamma/>
                  <a:alpha val="88000"/>
                </a:schemeClr>
              </a:gs>
            </a:gsLst>
            <a:lin ang="0" scaled="1"/>
          </a:gra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96" name="Text Box 36"/>
          <p:cNvSpPr txBox="1">
            <a:spLocks noChangeArrowheads="1"/>
          </p:cNvSpPr>
          <p:nvPr/>
        </p:nvSpPr>
        <p:spPr bwMode="auto">
          <a:xfrm>
            <a:off x="107950" y="1016000"/>
            <a:ext cx="1462088" cy="396875"/>
          </a:xfrm>
          <a:prstGeom prst="rect">
            <a:avLst/>
          </a:prstGeom>
          <a:solidFill>
            <a:srgbClr val="FF00FF">
              <a:alpha val="28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000"/>
              <a:t>ジェット気流</a:t>
            </a:r>
          </a:p>
        </p:txBody>
      </p:sp>
      <p:sp>
        <p:nvSpPr>
          <p:cNvPr id="15397" name="AutoShape 37"/>
          <p:cNvSpPr>
            <a:spLocks noChangeArrowheads="1"/>
          </p:cNvSpPr>
          <p:nvPr/>
        </p:nvSpPr>
        <p:spPr bwMode="auto">
          <a:xfrm>
            <a:off x="34925" y="-90488"/>
            <a:ext cx="9070975" cy="998538"/>
          </a:xfrm>
          <a:prstGeom prst="horizontalScroll">
            <a:avLst>
              <a:gd name="adj" fmla="val 12500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2600" b="1"/>
              <a:t>ジェットが摩擦によって、図のようには弱まらないのはなぜ？？</a:t>
            </a:r>
          </a:p>
        </p:txBody>
      </p:sp>
      <p:graphicFrame>
        <p:nvGraphicFramePr>
          <p:cNvPr id="15398" name="Object 38"/>
          <p:cNvGraphicFramePr>
            <a:graphicFrameLocks noChangeAspect="1"/>
          </p:cNvGraphicFramePr>
          <p:nvPr/>
        </p:nvGraphicFramePr>
        <p:xfrm>
          <a:off x="34925" y="2854325"/>
          <a:ext cx="587375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6" name="数式" r:id="rId3" imgW="126720" imgH="139680" progId="Equation.3">
                  <p:embed/>
                </p:oleObj>
              </mc:Choice>
              <mc:Fallback>
                <p:oleObj name="数式" r:id="rId3" imgW="126720" imgH="13968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" y="2854325"/>
                        <a:ext cx="587375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79388" y="44450"/>
          <a:ext cx="455612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5" name="数式" r:id="rId3" imgW="190440" imgH="215640" progId="Equation.3">
                  <p:embed/>
                </p:oleObj>
              </mc:Choice>
              <mc:Fallback>
                <p:oleObj name="数式" r:id="rId3" imgW="19044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44450"/>
                        <a:ext cx="455612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00">
                                <a:alpha val="46001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01" name="Group 5"/>
          <p:cNvGrpSpPr>
            <a:grpSpLocks/>
          </p:cNvGrpSpPr>
          <p:nvPr/>
        </p:nvGrpSpPr>
        <p:grpSpPr bwMode="auto">
          <a:xfrm>
            <a:off x="-107950" y="992188"/>
            <a:ext cx="9144000" cy="2303462"/>
            <a:chOff x="0" y="482"/>
            <a:chExt cx="5760" cy="1497"/>
          </a:xfrm>
        </p:grpSpPr>
        <p:sp>
          <p:nvSpPr>
            <p:cNvPr id="4102" name="Freeform 6"/>
            <p:cNvSpPr>
              <a:spLocks/>
            </p:cNvSpPr>
            <p:nvPr/>
          </p:nvSpPr>
          <p:spPr bwMode="auto">
            <a:xfrm>
              <a:off x="295" y="1253"/>
              <a:ext cx="5261" cy="680"/>
            </a:xfrm>
            <a:custGeom>
              <a:avLst/>
              <a:gdLst>
                <a:gd name="T0" fmla="*/ 0 w 817"/>
                <a:gd name="T1" fmla="*/ 182 h 190"/>
                <a:gd name="T2" fmla="*/ 91 w 817"/>
                <a:gd name="T3" fmla="*/ 0 h 190"/>
                <a:gd name="T4" fmla="*/ 181 w 817"/>
                <a:gd name="T5" fmla="*/ 182 h 190"/>
                <a:gd name="T6" fmla="*/ 272 w 817"/>
                <a:gd name="T7" fmla="*/ 0 h 190"/>
                <a:gd name="T8" fmla="*/ 363 w 817"/>
                <a:gd name="T9" fmla="*/ 182 h 190"/>
                <a:gd name="T10" fmla="*/ 454 w 817"/>
                <a:gd name="T11" fmla="*/ 0 h 190"/>
                <a:gd name="T12" fmla="*/ 544 w 817"/>
                <a:gd name="T13" fmla="*/ 182 h 190"/>
                <a:gd name="T14" fmla="*/ 635 w 817"/>
                <a:gd name="T15" fmla="*/ 0 h 190"/>
                <a:gd name="T16" fmla="*/ 726 w 817"/>
                <a:gd name="T17" fmla="*/ 182 h 190"/>
                <a:gd name="T18" fmla="*/ 817 w 817"/>
                <a:gd name="T19" fmla="*/ 46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7" h="190">
                  <a:moveTo>
                    <a:pt x="0" y="182"/>
                  </a:moveTo>
                  <a:cubicBezTo>
                    <a:pt x="30" y="91"/>
                    <a:pt x="61" y="0"/>
                    <a:pt x="91" y="0"/>
                  </a:cubicBezTo>
                  <a:cubicBezTo>
                    <a:pt x="121" y="0"/>
                    <a:pt x="151" y="182"/>
                    <a:pt x="181" y="182"/>
                  </a:cubicBezTo>
                  <a:cubicBezTo>
                    <a:pt x="211" y="182"/>
                    <a:pt x="242" y="0"/>
                    <a:pt x="272" y="0"/>
                  </a:cubicBezTo>
                  <a:cubicBezTo>
                    <a:pt x="302" y="0"/>
                    <a:pt x="333" y="182"/>
                    <a:pt x="363" y="182"/>
                  </a:cubicBezTo>
                  <a:cubicBezTo>
                    <a:pt x="393" y="182"/>
                    <a:pt x="424" y="0"/>
                    <a:pt x="454" y="0"/>
                  </a:cubicBezTo>
                  <a:cubicBezTo>
                    <a:pt x="484" y="0"/>
                    <a:pt x="514" y="182"/>
                    <a:pt x="544" y="182"/>
                  </a:cubicBezTo>
                  <a:cubicBezTo>
                    <a:pt x="574" y="182"/>
                    <a:pt x="605" y="0"/>
                    <a:pt x="635" y="0"/>
                  </a:cubicBezTo>
                  <a:cubicBezTo>
                    <a:pt x="665" y="0"/>
                    <a:pt x="696" y="174"/>
                    <a:pt x="726" y="182"/>
                  </a:cubicBezTo>
                  <a:cubicBezTo>
                    <a:pt x="756" y="190"/>
                    <a:pt x="802" y="69"/>
                    <a:pt x="817" y="46"/>
                  </a:cubicBezTo>
                </a:path>
              </a:pathLst>
            </a:custGeom>
            <a:noFill/>
            <a:ln w="635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auto">
            <a:xfrm>
              <a:off x="499" y="527"/>
              <a:ext cx="5261" cy="680"/>
            </a:xfrm>
            <a:custGeom>
              <a:avLst/>
              <a:gdLst>
                <a:gd name="T0" fmla="*/ 0 w 817"/>
                <a:gd name="T1" fmla="*/ 182 h 190"/>
                <a:gd name="T2" fmla="*/ 91 w 817"/>
                <a:gd name="T3" fmla="*/ 0 h 190"/>
                <a:gd name="T4" fmla="*/ 181 w 817"/>
                <a:gd name="T5" fmla="*/ 182 h 190"/>
                <a:gd name="T6" fmla="*/ 272 w 817"/>
                <a:gd name="T7" fmla="*/ 0 h 190"/>
                <a:gd name="T8" fmla="*/ 363 w 817"/>
                <a:gd name="T9" fmla="*/ 182 h 190"/>
                <a:gd name="T10" fmla="*/ 454 w 817"/>
                <a:gd name="T11" fmla="*/ 0 h 190"/>
                <a:gd name="T12" fmla="*/ 544 w 817"/>
                <a:gd name="T13" fmla="*/ 182 h 190"/>
                <a:gd name="T14" fmla="*/ 635 w 817"/>
                <a:gd name="T15" fmla="*/ 0 h 190"/>
                <a:gd name="T16" fmla="*/ 726 w 817"/>
                <a:gd name="T17" fmla="*/ 182 h 190"/>
                <a:gd name="T18" fmla="*/ 817 w 817"/>
                <a:gd name="T19" fmla="*/ 46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7" h="190">
                  <a:moveTo>
                    <a:pt x="0" y="182"/>
                  </a:moveTo>
                  <a:cubicBezTo>
                    <a:pt x="30" y="91"/>
                    <a:pt x="61" y="0"/>
                    <a:pt x="91" y="0"/>
                  </a:cubicBezTo>
                  <a:cubicBezTo>
                    <a:pt x="121" y="0"/>
                    <a:pt x="151" y="182"/>
                    <a:pt x="181" y="182"/>
                  </a:cubicBezTo>
                  <a:cubicBezTo>
                    <a:pt x="211" y="182"/>
                    <a:pt x="242" y="0"/>
                    <a:pt x="272" y="0"/>
                  </a:cubicBezTo>
                  <a:cubicBezTo>
                    <a:pt x="302" y="0"/>
                    <a:pt x="333" y="182"/>
                    <a:pt x="363" y="182"/>
                  </a:cubicBezTo>
                  <a:cubicBezTo>
                    <a:pt x="393" y="182"/>
                    <a:pt x="424" y="0"/>
                    <a:pt x="454" y="0"/>
                  </a:cubicBezTo>
                  <a:cubicBezTo>
                    <a:pt x="484" y="0"/>
                    <a:pt x="514" y="182"/>
                    <a:pt x="544" y="182"/>
                  </a:cubicBezTo>
                  <a:cubicBezTo>
                    <a:pt x="574" y="182"/>
                    <a:pt x="605" y="0"/>
                    <a:pt x="635" y="0"/>
                  </a:cubicBezTo>
                  <a:cubicBezTo>
                    <a:pt x="665" y="0"/>
                    <a:pt x="696" y="174"/>
                    <a:pt x="726" y="182"/>
                  </a:cubicBezTo>
                  <a:cubicBezTo>
                    <a:pt x="756" y="190"/>
                    <a:pt x="802" y="69"/>
                    <a:pt x="817" y="46"/>
                  </a:cubicBezTo>
                </a:path>
              </a:pathLst>
            </a:custGeom>
            <a:noFill/>
            <a:ln w="635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5239" y="482"/>
              <a:ext cx="521" cy="14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0" y="482"/>
              <a:ext cx="521" cy="14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468313" y="152400"/>
            <a:ext cx="11033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000"/>
              <a:t>を考える</a:t>
            </a:r>
          </a:p>
        </p:txBody>
      </p:sp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1547813" y="44450"/>
          <a:ext cx="455612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6" name="数式" r:id="rId5" imgW="190440" imgH="215640" progId="Equation.3">
                  <p:embed/>
                </p:oleObj>
              </mc:Choice>
              <mc:Fallback>
                <p:oleObj name="数式" r:id="rId5" imgW="190440" imgH="215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44450"/>
                        <a:ext cx="455612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00">
                                <a:alpha val="46001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1944688" y="165100"/>
            <a:ext cx="4687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000"/>
              <a:t>:</a:t>
            </a:r>
            <a:r>
              <a:rPr lang="ja-JP" altLang="en-US" sz="2000"/>
              <a:t>水平運動量（</a:t>
            </a:r>
            <a:r>
              <a:rPr lang="en-US" altLang="ja-JP" sz="2000" i="1"/>
              <a:t>u</a:t>
            </a:r>
            <a:r>
              <a:rPr lang="ja-JP" altLang="en-US" sz="2000"/>
              <a:t>）の北向きフラックスの平均</a:t>
            </a:r>
          </a:p>
        </p:txBody>
      </p:sp>
      <p:sp>
        <p:nvSpPr>
          <p:cNvPr id="4109" name="Oval 13"/>
          <p:cNvSpPr>
            <a:spLocks noChangeArrowheads="1"/>
          </p:cNvSpPr>
          <p:nvPr/>
        </p:nvSpPr>
        <p:spPr bwMode="auto">
          <a:xfrm>
            <a:off x="1330325" y="1138238"/>
            <a:ext cx="503238" cy="482600"/>
          </a:xfrm>
          <a:prstGeom prst="ellipse">
            <a:avLst/>
          </a:prstGeom>
          <a:solidFill>
            <a:srgbClr val="FF0000">
              <a:alpha val="21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H</a:t>
            </a:r>
          </a:p>
        </p:txBody>
      </p:sp>
      <p:sp>
        <p:nvSpPr>
          <p:cNvPr id="4110" name="Oval 14"/>
          <p:cNvSpPr>
            <a:spLocks noChangeArrowheads="1"/>
          </p:cNvSpPr>
          <p:nvPr/>
        </p:nvSpPr>
        <p:spPr bwMode="auto">
          <a:xfrm>
            <a:off x="3201988" y="1138238"/>
            <a:ext cx="503237" cy="482600"/>
          </a:xfrm>
          <a:prstGeom prst="ellipse">
            <a:avLst/>
          </a:prstGeom>
          <a:solidFill>
            <a:srgbClr val="FF0000">
              <a:alpha val="21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H</a:t>
            </a:r>
          </a:p>
        </p:txBody>
      </p:sp>
      <p:sp>
        <p:nvSpPr>
          <p:cNvPr id="4111" name="Oval 15"/>
          <p:cNvSpPr>
            <a:spLocks noChangeArrowheads="1"/>
          </p:cNvSpPr>
          <p:nvPr/>
        </p:nvSpPr>
        <p:spPr bwMode="auto">
          <a:xfrm>
            <a:off x="5075238" y="1138238"/>
            <a:ext cx="503237" cy="482600"/>
          </a:xfrm>
          <a:prstGeom prst="ellipse">
            <a:avLst/>
          </a:prstGeom>
          <a:solidFill>
            <a:srgbClr val="FF0000">
              <a:alpha val="21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H</a:t>
            </a:r>
          </a:p>
        </p:txBody>
      </p:sp>
      <p:sp>
        <p:nvSpPr>
          <p:cNvPr id="4112" name="Oval 16"/>
          <p:cNvSpPr>
            <a:spLocks noChangeArrowheads="1"/>
          </p:cNvSpPr>
          <p:nvPr/>
        </p:nvSpPr>
        <p:spPr bwMode="auto">
          <a:xfrm>
            <a:off x="6875463" y="1160463"/>
            <a:ext cx="503237" cy="482600"/>
          </a:xfrm>
          <a:prstGeom prst="ellipse">
            <a:avLst/>
          </a:prstGeom>
          <a:solidFill>
            <a:srgbClr val="FF0000">
              <a:alpha val="21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H</a:t>
            </a:r>
          </a:p>
        </p:txBody>
      </p:sp>
      <p:sp>
        <p:nvSpPr>
          <p:cNvPr id="4113" name="Oval 17"/>
          <p:cNvSpPr>
            <a:spLocks noChangeArrowheads="1"/>
          </p:cNvSpPr>
          <p:nvPr/>
        </p:nvSpPr>
        <p:spPr bwMode="auto">
          <a:xfrm>
            <a:off x="6586538" y="2143125"/>
            <a:ext cx="503237" cy="482600"/>
          </a:xfrm>
          <a:prstGeom prst="ellipse">
            <a:avLst/>
          </a:prstGeom>
          <a:solidFill>
            <a:srgbClr val="FF0000">
              <a:alpha val="21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H</a:t>
            </a:r>
          </a:p>
        </p:txBody>
      </p:sp>
      <p:sp>
        <p:nvSpPr>
          <p:cNvPr id="4114" name="Oval 18"/>
          <p:cNvSpPr>
            <a:spLocks noChangeArrowheads="1"/>
          </p:cNvSpPr>
          <p:nvPr/>
        </p:nvSpPr>
        <p:spPr bwMode="auto">
          <a:xfrm>
            <a:off x="4713288" y="2193925"/>
            <a:ext cx="503237" cy="482600"/>
          </a:xfrm>
          <a:prstGeom prst="ellipse">
            <a:avLst/>
          </a:prstGeom>
          <a:solidFill>
            <a:srgbClr val="FF0000">
              <a:alpha val="21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H</a:t>
            </a:r>
          </a:p>
        </p:txBody>
      </p:sp>
      <p:sp>
        <p:nvSpPr>
          <p:cNvPr id="4115" name="Oval 19"/>
          <p:cNvSpPr>
            <a:spLocks noChangeArrowheads="1"/>
          </p:cNvSpPr>
          <p:nvPr/>
        </p:nvSpPr>
        <p:spPr bwMode="auto">
          <a:xfrm>
            <a:off x="2913063" y="2143125"/>
            <a:ext cx="503237" cy="482600"/>
          </a:xfrm>
          <a:prstGeom prst="ellipse">
            <a:avLst/>
          </a:prstGeom>
          <a:solidFill>
            <a:srgbClr val="FF0000">
              <a:alpha val="21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H</a:t>
            </a:r>
          </a:p>
        </p:txBody>
      </p:sp>
      <p:sp>
        <p:nvSpPr>
          <p:cNvPr id="4116" name="Oval 20"/>
          <p:cNvSpPr>
            <a:spLocks noChangeArrowheads="1"/>
          </p:cNvSpPr>
          <p:nvPr/>
        </p:nvSpPr>
        <p:spPr bwMode="auto">
          <a:xfrm>
            <a:off x="1042988" y="2143125"/>
            <a:ext cx="503237" cy="482600"/>
          </a:xfrm>
          <a:prstGeom prst="ellipse">
            <a:avLst/>
          </a:prstGeom>
          <a:solidFill>
            <a:srgbClr val="FF0000">
              <a:alpha val="21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H</a:t>
            </a:r>
          </a:p>
        </p:txBody>
      </p:sp>
      <p:sp>
        <p:nvSpPr>
          <p:cNvPr id="4117" name="Oval 21"/>
          <p:cNvSpPr>
            <a:spLocks noChangeArrowheads="1"/>
          </p:cNvSpPr>
          <p:nvPr/>
        </p:nvSpPr>
        <p:spPr bwMode="auto">
          <a:xfrm>
            <a:off x="1978025" y="2740025"/>
            <a:ext cx="503238" cy="482600"/>
          </a:xfrm>
          <a:prstGeom prst="ellipse">
            <a:avLst/>
          </a:prstGeom>
          <a:solidFill>
            <a:schemeClr val="accent2">
              <a:alpha val="21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L</a:t>
            </a:r>
          </a:p>
        </p:txBody>
      </p:sp>
      <p:sp>
        <p:nvSpPr>
          <p:cNvPr id="4118" name="Oval 22"/>
          <p:cNvSpPr>
            <a:spLocks noChangeArrowheads="1"/>
          </p:cNvSpPr>
          <p:nvPr/>
        </p:nvSpPr>
        <p:spPr bwMode="auto">
          <a:xfrm>
            <a:off x="3849688" y="2719388"/>
            <a:ext cx="503237" cy="482600"/>
          </a:xfrm>
          <a:prstGeom prst="ellipse">
            <a:avLst/>
          </a:prstGeom>
          <a:solidFill>
            <a:schemeClr val="accent2">
              <a:alpha val="21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L</a:t>
            </a:r>
          </a:p>
        </p:txBody>
      </p:sp>
      <p:sp>
        <p:nvSpPr>
          <p:cNvPr id="4119" name="Oval 23"/>
          <p:cNvSpPr>
            <a:spLocks noChangeArrowheads="1"/>
          </p:cNvSpPr>
          <p:nvPr/>
        </p:nvSpPr>
        <p:spPr bwMode="auto">
          <a:xfrm>
            <a:off x="5651500" y="2740025"/>
            <a:ext cx="503238" cy="482600"/>
          </a:xfrm>
          <a:prstGeom prst="ellipse">
            <a:avLst/>
          </a:prstGeom>
          <a:solidFill>
            <a:schemeClr val="accent2">
              <a:alpha val="21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L</a:t>
            </a:r>
          </a:p>
        </p:txBody>
      </p:sp>
      <p:sp>
        <p:nvSpPr>
          <p:cNvPr id="4120" name="Oval 24"/>
          <p:cNvSpPr>
            <a:spLocks noChangeArrowheads="1"/>
          </p:cNvSpPr>
          <p:nvPr/>
        </p:nvSpPr>
        <p:spPr bwMode="auto">
          <a:xfrm>
            <a:off x="7594600" y="2719388"/>
            <a:ext cx="503238" cy="482600"/>
          </a:xfrm>
          <a:prstGeom prst="ellipse">
            <a:avLst/>
          </a:prstGeom>
          <a:solidFill>
            <a:schemeClr val="accent2">
              <a:alpha val="21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L</a:t>
            </a:r>
          </a:p>
        </p:txBody>
      </p:sp>
      <p:sp>
        <p:nvSpPr>
          <p:cNvPr id="4121" name="Oval 25"/>
          <p:cNvSpPr>
            <a:spLocks noChangeArrowheads="1"/>
          </p:cNvSpPr>
          <p:nvPr/>
        </p:nvSpPr>
        <p:spPr bwMode="auto">
          <a:xfrm>
            <a:off x="6010275" y="1495425"/>
            <a:ext cx="503238" cy="482600"/>
          </a:xfrm>
          <a:prstGeom prst="ellipse">
            <a:avLst/>
          </a:prstGeom>
          <a:solidFill>
            <a:schemeClr val="accent2">
              <a:alpha val="21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L</a:t>
            </a:r>
          </a:p>
        </p:txBody>
      </p:sp>
      <p:sp>
        <p:nvSpPr>
          <p:cNvPr id="4122" name="AutoShape 26"/>
          <p:cNvSpPr>
            <a:spLocks noChangeArrowheads="1"/>
          </p:cNvSpPr>
          <p:nvPr/>
        </p:nvSpPr>
        <p:spPr bwMode="auto">
          <a:xfrm rot="-2864252">
            <a:off x="2393950" y="1663700"/>
            <a:ext cx="976313" cy="652463"/>
          </a:xfrm>
          <a:prstGeom prst="rightArrow">
            <a:avLst>
              <a:gd name="adj1" fmla="val 50000"/>
              <a:gd name="adj2" fmla="val 37409"/>
            </a:avLst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3" name="AutoShape 27"/>
          <p:cNvSpPr>
            <a:spLocks noChangeArrowheads="1"/>
          </p:cNvSpPr>
          <p:nvPr/>
        </p:nvSpPr>
        <p:spPr bwMode="auto">
          <a:xfrm rot="-2864252">
            <a:off x="4291013" y="1730375"/>
            <a:ext cx="976312" cy="655638"/>
          </a:xfrm>
          <a:prstGeom prst="rightArrow">
            <a:avLst>
              <a:gd name="adj1" fmla="val 50000"/>
              <a:gd name="adj2" fmla="val 37228"/>
            </a:avLst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4" name="AutoShape 28"/>
          <p:cNvSpPr>
            <a:spLocks noChangeArrowheads="1"/>
          </p:cNvSpPr>
          <p:nvPr/>
        </p:nvSpPr>
        <p:spPr bwMode="auto">
          <a:xfrm rot="-2864252">
            <a:off x="6150769" y="1651794"/>
            <a:ext cx="976313" cy="669925"/>
          </a:xfrm>
          <a:prstGeom prst="rightArrow">
            <a:avLst>
              <a:gd name="adj1" fmla="val 50000"/>
              <a:gd name="adj2" fmla="val 36434"/>
            </a:avLst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5" name="AutoShape 29"/>
          <p:cNvSpPr>
            <a:spLocks noChangeArrowheads="1"/>
          </p:cNvSpPr>
          <p:nvPr/>
        </p:nvSpPr>
        <p:spPr bwMode="auto">
          <a:xfrm rot="2937731">
            <a:off x="1584325" y="1963738"/>
            <a:ext cx="504825" cy="142875"/>
          </a:xfrm>
          <a:prstGeom prst="rightArrow">
            <a:avLst>
              <a:gd name="adj1" fmla="val 50000"/>
              <a:gd name="adj2" fmla="val 88333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6" name="AutoShape 30"/>
          <p:cNvSpPr>
            <a:spLocks noChangeArrowheads="1"/>
          </p:cNvSpPr>
          <p:nvPr/>
        </p:nvSpPr>
        <p:spPr bwMode="auto">
          <a:xfrm rot="2937731">
            <a:off x="3598863" y="2036763"/>
            <a:ext cx="504825" cy="142875"/>
          </a:xfrm>
          <a:prstGeom prst="rightArrow">
            <a:avLst>
              <a:gd name="adj1" fmla="val 50000"/>
              <a:gd name="adj2" fmla="val 88333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7" name="AutoShape 31"/>
          <p:cNvSpPr>
            <a:spLocks noChangeArrowheads="1"/>
          </p:cNvSpPr>
          <p:nvPr/>
        </p:nvSpPr>
        <p:spPr bwMode="auto">
          <a:xfrm rot="2937731">
            <a:off x="5470525" y="2036763"/>
            <a:ext cx="504825" cy="142875"/>
          </a:xfrm>
          <a:prstGeom prst="rightArrow">
            <a:avLst>
              <a:gd name="adj1" fmla="val 50000"/>
              <a:gd name="adj2" fmla="val 88333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8" name="AutoShape 32"/>
          <p:cNvSpPr>
            <a:spLocks noChangeArrowheads="1"/>
          </p:cNvSpPr>
          <p:nvPr/>
        </p:nvSpPr>
        <p:spPr bwMode="auto">
          <a:xfrm rot="2937731">
            <a:off x="7272338" y="1965325"/>
            <a:ext cx="504825" cy="142875"/>
          </a:xfrm>
          <a:prstGeom prst="rightArrow">
            <a:avLst>
              <a:gd name="adj1" fmla="val 50000"/>
              <a:gd name="adj2" fmla="val 88333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2339975" y="476250"/>
            <a:ext cx="6537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地衡風は等圧線が狭いところほど速い！</a:t>
            </a:r>
            <a:r>
              <a:rPr lang="ja-JP" altLang="en-US" sz="2000"/>
              <a:t>というところが味噌</a:t>
            </a:r>
          </a:p>
        </p:txBody>
      </p:sp>
      <p:graphicFrame>
        <p:nvGraphicFramePr>
          <p:cNvPr id="4134" name="Object 38"/>
          <p:cNvGraphicFramePr>
            <a:graphicFrameLocks noChangeAspect="1"/>
          </p:cNvGraphicFramePr>
          <p:nvPr/>
        </p:nvGraphicFramePr>
        <p:xfrm>
          <a:off x="2411413" y="3402013"/>
          <a:ext cx="823912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7" name="数式" r:id="rId7" imgW="419040" imgH="177480" progId="Equation.3">
                  <p:embed/>
                </p:oleObj>
              </mc:Choice>
              <mc:Fallback>
                <p:oleObj name="数式" r:id="rId7" imgW="419040" imgH="17748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3402013"/>
                        <a:ext cx="823912" cy="349250"/>
                      </a:xfrm>
                      <a:prstGeom prst="rect">
                        <a:avLst/>
                      </a:prstGeom>
                      <a:solidFill>
                        <a:srgbClr val="FF3300">
                          <a:alpha val="16000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5" name="Object 39"/>
          <p:cNvGraphicFramePr>
            <a:graphicFrameLocks noChangeAspect="1"/>
          </p:cNvGraphicFramePr>
          <p:nvPr/>
        </p:nvGraphicFramePr>
        <p:xfrm>
          <a:off x="2419350" y="3765550"/>
          <a:ext cx="847725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8" name="数式" r:id="rId9" imgW="431640" imgH="177480" progId="Equation.3">
                  <p:embed/>
                </p:oleObj>
              </mc:Choice>
              <mc:Fallback>
                <p:oleObj name="数式" r:id="rId9" imgW="431640" imgH="17748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3765550"/>
                        <a:ext cx="847725" cy="349250"/>
                      </a:xfrm>
                      <a:prstGeom prst="rect">
                        <a:avLst/>
                      </a:prstGeom>
                      <a:solidFill>
                        <a:srgbClr val="FF3300">
                          <a:alpha val="16000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1" name="Object 45"/>
          <p:cNvGraphicFramePr>
            <a:graphicFrameLocks noChangeAspect="1"/>
          </p:cNvGraphicFramePr>
          <p:nvPr/>
        </p:nvGraphicFramePr>
        <p:xfrm>
          <a:off x="3429000" y="3362325"/>
          <a:ext cx="998538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9" name="数式" r:id="rId11" imgW="507960" imgH="177480" progId="Equation.3">
                  <p:embed/>
                </p:oleObj>
              </mc:Choice>
              <mc:Fallback>
                <p:oleObj name="数式" r:id="rId11" imgW="507960" imgH="17748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362325"/>
                        <a:ext cx="998538" cy="349250"/>
                      </a:xfrm>
                      <a:prstGeom prst="rect">
                        <a:avLst/>
                      </a:prstGeom>
                      <a:solidFill>
                        <a:srgbClr val="0000FF">
                          <a:alpha val="22000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2" name="Object 46"/>
          <p:cNvGraphicFramePr>
            <a:graphicFrameLocks noChangeAspect="1"/>
          </p:cNvGraphicFramePr>
          <p:nvPr/>
        </p:nvGraphicFramePr>
        <p:xfrm>
          <a:off x="3425825" y="3716338"/>
          <a:ext cx="823913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0" name="数式" r:id="rId13" imgW="419040" imgH="177480" progId="Equation.3">
                  <p:embed/>
                </p:oleObj>
              </mc:Choice>
              <mc:Fallback>
                <p:oleObj name="数式" r:id="rId13" imgW="419040" imgH="17748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5825" y="3716338"/>
                        <a:ext cx="823913" cy="349250"/>
                      </a:xfrm>
                      <a:prstGeom prst="rect">
                        <a:avLst/>
                      </a:prstGeom>
                      <a:solidFill>
                        <a:srgbClr val="0000FF">
                          <a:alpha val="22000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3" name="Object 47"/>
          <p:cNvGraphicFramePr>
            <a:graphicFrameLocks noChangeAspect="1"/>
          </p:cNvGraphicFramePr>
          <p:nvPr/>
        </p:nvGraphicFramePr>
        <p:xfrm>
          <a:off x="4427538" y="3352800"/>
          <a:ext cx="823912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1" name="数式" r:id="rId15" imgW="419040" imgH="177480" progId="Equation.3">
                  <p:embed/>
                </p:oleObj>
              </mc:Choice>
              <mc:Fallback>
                <p:oleObj name="数式" r:id="rId15" imgW="419040" imgH="177480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3352800"/>
                        <a:ext cx="823912" cy="349250"/>
                      </a:xfrm>
                      <a:prstGeom prst="rect">
                        <a:avLst/>
                      </a:prstGeom>
                      <a:solidFill>
                        <a:srgbClr val="FF3300">
                          <a:alpha val="16000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4" name="Object 48"/>
          <p:cNvGraphicFramePr>
            <a:graphicFrameLocks noChangeAspect="1"/>
          </p:cNvGraphicFramePr>
          <p:nvPr/>
        </p:nvGraphicFramePr>
        <p:xfrm>
          <a:off x="4435475" y="3716338"/>
          <a:ext cx="847725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2" name="数式" r:id="rId16" imgW="431640" imgH="177480" progId="Equation.3">
                  <p:embed/>
                </p:oleObj>
              </mc:Choice>
              <mc:Fallback>
                <p:oleObj name="数式" r:id="rId16" imgW="431640" imgH="17748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5475" y="3716338"/>
                        <a:ext cx="847725" cy="349250"/>
                      </a:xfrm>
                      <a:prstGeom prst="rect">
                        <a:avLst/>
                      </a:prstGeom>
                      <a:solidFill>
                        <a:srgbClr val="FF3300">
                          <a:alpha val="16000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5" name="Object 49"/>
          <p:cNvGraphicFramePr>
            <a:graphicFrameLocks noChangeAspect="1"/>
          </p:cNvGraphicFramePr>
          <p:nvPr/>
        </p:nvGraphicFramePr>
        <p:xfrm>
          <a:off x="5518150" y="3371850"/>
          <a:ext cx="998538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3" name="数式" r:id="rId17" imgW="507960" imgH="177480" progId="Equation.3">
                  <p:embed/>
                </p:oleObj>
              </mc:Choice>
              <mc:Fallback>
                <p:oleObj name="数式" r:id="rId17" imgW="507960" imgH="17748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8150" y="3371850"/>
                        <a:ext cx="998538" cy="349250"/>
                      </a:xfrm>
                      <a:prstGeom prst="rect">
                        <a:avLst/>
                      </a:prstGeom>
                      <a:solidFill>
                        <a:srgbClr val="0000FF">
                          <a:alpha val="22000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6" name="Object 50"/>
          <p:cNvGraphicFramePr>
            <a:graphicFrameLocks noChangeAspect="1"/>
          </p:cNvGraphicFramePr>
          <p:nvPr/>
        </p:nvGraphicFramePr>
        <p:xfrm>
          <a:off x="5514975" y="3716338"/>
          <a:ext cx="823913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4" name="数式" r:id="rId19" imgW="419040" imgH="177480" progId="Equation.3">
                  <p:embed/>
                </p:oleObj>
              </mc:Choice>
              <mc:Fallback>
                <p:oleObj name="数式" r:id="rId19" imgW="419040" imgH="17748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4975" y="3716338"/>
                        <a:ext cx="823913" cy="349250"/>
                      </a:xfrm>
                      <a:prstGeom prst="rect">
                        <a:avLst/>
                      </a:prstGeom>
                      <a:solidFill>
                        <a:srgbClr val="0000FF">
                          <a:alpha val="22000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7" name="Object 51"/>
          <p:cNvGraphicFramePr>
            <a:graphicFrameLocks noChangeAspect="1"/>
          </p:cNvGraphicFramePr>
          <p:nvPr/>
        </p:nvGraphicFramePr>
        <p:xfrm>
          <a:off x="7451725" y="3344863"/>
          <a:ext cx="819150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5" name="数式" r:id="rId20" imgW="342720" imgH="215640" progId="Equation.3">
                  <p:embed/>
                </p:oleObj>
              </mc:Choice>
              <mc:Fallback>
                <p:oleObj name="数式" r:id="rId20" imgW="342720" imgH="215640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1725" y="3344863"/>
                        <a:ext cx="819150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8" name="Object 52"/>
          <p:cNvGraphicFramePr>
            <a:graphicFrameLocks noChangeAspect="1"/>
          </p:cNvGraphicFramePr>
          <p:nvPr/>
        </p:nvGraphicFramePr>
        <p:xfrm>
          <a:off x="7451725" y="3789363"/>
          <a:ext cx="971550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6" name="数式" r:id="rId22" imgW="406080" imgH="215640" progId="Equation.3">
                  <p:embed/>
                </p:oleObj>
              </mc:Choice>
              <mc:Fallback>
                <p:oleObj name="数式" r:id="rId22" imgW="406080" imgH="215640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1725" y="3789363"/>
                        <a:ext cx="971550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49" name="Line 53"/>
          <p:cNvSpPr>
            <a:spLocks noChangeShapeType="1"/>
          </p:cNvSpPr>
          <p:nvPr/>
        </p:nvSpPr>
        <p:spPr bwMode="auto">
          <a:xfrm>
            <a:off x="1042988" y="4195763"/>
            <a:ext cx="61928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53" name="Line 57"/>
          <p:cNvSpPr>
            <a:spLocks noChangeShapeType="1"/>
          </p:cNvSpPr>
          <p:nvPr/>
        </p:nvSpPr>
        <p:spPr bwMode="auto">
          <a:xfrm>
            <a:off x="2339975" y="4195763"/>
            <a:ext cx="0" cy="1249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154" name="Object 58"/>
          <p:cNvGraphicFramePr>
            <a:graphicFrameLocks noChangeAspect="1"/>
          </p:cNvGraphicFramePr>
          <p:nvPr/>
        </p:nvGraphicFramePr>
        <p:xfrm>
          <a:off x="1271588" y="4175125"/>
          <a:ext cx="9858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7" name="数式" r:id="rId24" imgW="558720" imgH="215640" progId="Equation.3">
                  <p:embed/>
                </p:oleObj>
              </mc:Choice>
              <mc:Fallback>
                <p:oleObj name="数式" r:id="rId24" imgW="558720" imgH="21564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1588" y="4175125"/>
                        <a:ext cx="985837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55" name="Line 59"/>
          <p:cNvSpPr>
            <a:spLocks noChangeShapeType="1"/>
          </p:cNvSpPr>
          <p:nvPr/>
        </p:nvSpPr>
        <p:spPr bwMode="auto">
          <a:xfrm>
            <a:off x="1042988" y="4556125"/>
            <a:ext cx="61928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56" name="Line 60"/>
          <p:cNvSpPr>
            <a:spLocks noChangeShapeType="1"/>
          </p:cNvSpPr>
          <p:nvPr/>
        </p:nvSpPr>
        <p:spPr bwMode="auto">
          <a:xfrm>
            <a:off x="1042988" y="4987925"/>
            <a:ext cx="61928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57" name="Line 61"/>
          <p:cNvSpPr>
            <a:spLocks noChangeShapeType="1"/>
          </p:cNvSpPr>
          <p:nvPr/>
        </p:nvSpPr>
        <p:spPr bwMode="auto">
          <a:xfrm>
            <a:off x="1042988" y="5445125"/>
            <a:ext cx="61928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158" name="Object 62"/>
          <p:cNvGraphicFramePr>
            <a:graphicFrameLocks noChangeAspect="1"/>
          </p:cNvGraphicFramePr>
          <p:nvPr/>
        </p:nvGraphicFramePr>
        <p:xfrm>
          <a:off x="1238250" y="4606925"/>
          <a:ext cx="1054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8" name="数式" r:id="rId26" imgW="596880" imgH="215640" progId="Equation.3">
                  <p:embed/>
                </p:oleObj>
              </mc:Choice>
              <mc:Fallback>
                <p:oleObj name="数式" r:id="rId26" imgW="596880" imgH="21564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50" y="4606925"/>
                        <a:ext cx="10541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59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6775663"/>
              </p:ext>
            </p:extLst>
          </p:nvPr>
        </p:nvGraphicFramePr>
        <p:xfrm>
          <a:off x="1724025" y="5021263"/>
          <a:ext cx="471488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9" name="数式" r:id="rId28" imgW="266400" imgH="177480" progId="Equation.3">
                  <p:embed/>
                </p:oleObj>
              </mc:Choice>
              <mc:Fallback>
                <p:oleObj name="数式" r:id="rId28" imgW="266400" imgH="177480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4025" y="5021263"/>
                        <a:ext cx="471488" cy="31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60" name="Line 64"/>
          <p:cNvSpPr>
            <a:spLocks noChangeShapeType="1"/>
          </p:cNvSpPr>
          <p:nvPr/>
        </p:nvSpPr>
        <p:spPr bwMode="auto">
          <a:xfrm>
            <a:off x="3276600" y="4195763"/>
            <a:ext cx="0" cy="1249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61" name="Line 65"/>
          <p:cNvSpPr>
            <a:spLocks noChangeShapeType="1"/>
          </p:cNvSpPr>
          <p:nvPr/>
        </p:nvSpPr>
        <p:spPr bwMode="auto">
          <a:xfrm>
            <a:off x="4356100" y="4195763"/>
            <a:ext cx="0" cy="1249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62" name="Line 66"/>
          <p:cNvSpPr>
            <a:spLocks noChangeShapeType="1"/>
          </p:cNvSpPr>
          <p:nvPr/>
        </p:nvSpPr>
        <p:spPr bwMode="auto">
          <a:xfrm>
            <a:off x="5292725" y="4195763"/>
            <a:ext cx="0" cy="1249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63" name="Line 67"/>
          <p:cNvSpPr>
            <a:spLocks noChangeShapeType="1"/>
          </p:cNvSpPr>
          <p:nvPr/>
        </p:nvSpPr>
        <p:spPr bwMode="auto">
          <a:xfrm>
            <a:off x="6443663" y="4195763"/>
            <a:ext cx="0" cy="1249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64" name="Text Box 68"/>
          <p:cNvSpPr txBox="1">
            <a:spLocks noChangeArrowheads="1"/>
          </p:cNvSpPr>
          <p:nvPr/>
        </p:nvSpPr>
        <p:spPr bwMode="auto">
          <a:xfrm>
            <a:off x="2555875" y="41227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b="1">
                <a:latin typeface="Times New Roman" pitchFamily="18" charset="0"/>
              </a:rPr>
              <a:t>15</a:t>
            </a:r>
          </a:p>
        </p:txBody>
      </p:sp>
      <p:sp>
        <p:nvSpPr>
          <p:cNvPr id="4165" name="Text Box 69"/>
          <p:cNvSpPr txBox="1">
            <a:spLocks noChangeArrowheads="1"/>
          </p:cNvSpPr>
          <p:nvPr/>
        </p:nvSpPr>
        <p:spPr bwMode="auto">
          <a:xfrm>
            <a:off x="4587875" y="41243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b="1">
                <a:latin typeface="Times New Roman" pitchFamily="18" charset="0"/>
              </a:rPr>
              <a:t>15</a:t>
            </a:r>
          </a:p>
        </p:txBody>
      </p: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3563938" y="4124325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b="1">
                <a:latin typeface="Times New Roman" pitchFamily="18" charset="0"/>
              </a:rPr>
              <a:t>-15</a:t>
            </a:r>
          </a:p>
        </p:txBody>
      </p:sp>
      <p:sp>
        <p:nvSpPr>
          <p:cNvPr id="4167" name="Text Box 71"/>
          <p:cNvSpPr txBox="1">
            <a:spLocks noChangeArrowheads="1"/>
          </p:cNvSpPr>
          <p:nvPr/>
        </p:nvSpPr>
        <p:spPr bwMode="auto">
          <a:xfrm>
            <a:off x="5494338" y="4124325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b="1">
                <a:latin typeface="Times New Roman" pitchFamily="18" charset="0"/>
              </a:rPr>
              <a:t>-15</a:t>
            </a:r>
          </a:p>
        </p:txBody>
      </p:sp>
      <p:sp>
        <p:nvSpPr>
          <p:cNvPr id="4168" name="Text Box 72"/>
          <p:cNvSpPr txBox="1">
            <a:spLocks noChangeArrowheads="1"/>
          </p:cNvSpPr>
          <p:nvPr/>
        </p:nvSpPr>
        <p:spPr bwMode="auto">
          <a:xfrm>
            <a:off x="2627313" y="45561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b="1">
                <a:latin typeface="Times New Roman" pitchFamily="18" charset="0"/>
              </a:rPr>
              <a:t>5</a:t>
            </a:r>
          </a:p>
        </p:txBody>
      </p:sp>
      <p:sp>
        <p:nvSpPr>
          <p:cNvPr id="4169" name="Text Box 73"/>
          <p:cNvSpPr txBox="1">
            <a:spLocks noChangeArrowheads="1"/>
          </p:cNvSpPr>
          <p:nvPr/>
        </p:nvSpPr>
        <p:spPr bwMode="auto">
          <a:xfrm>
            <a:off x="4667250" y="45561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b="1">
                <a:latin typeface="Times New Roman" pitchFamily="18" charset="0"/>
              </a:rPr>
              <a:t>5</a:t>
            </a:r>
          </a:p>
        </p:txBody>
      </p:sp>
      <p:sp>
        <p:nvSpPr>
          <p:cNvPr id="4170" name="Text Box 74"/>
          <p:cNvSpPr txBox="1">
            <a:spLocks noChangeArrowheads="1"/>
          </p:cNvSpPr>
          <p:nvPr/>
        </p:nvSpPr>
        <p:spPr bwMode="auto">
          <a:xfrm>
            <a:off x="3708400" y="455612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b="1">
                <a:latin typeface="Times New Roman" pitchFamily="18" charset="0"/>
              </a:rPr>
              <a:t>-5</a:t>
            </a:r>
          </a:p>
        </p:txBody>
      </p:sp>
      <p:sp>
        <p:nvSpPr>
          <p:cNvPr id="4171" name="Text Box 75"/>
          <p:cNvSpPr txBox="1">
            <a:spLocks noChangeArrowheads="1"/>
          </p:cNvSpPr>
          <p:nvPr/>
        </p:nvSpPr>
        <p:spPr bwMode="auto">
          <a:xfrm>
            <a:off x="5646738" y="455612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b="1">
                <a:latin typeface="Times New Roman" pitchFamily="18" charset="0"/>
              </a:rPr>
              <a:t>-5</a:t>
            </a:r>
          </a:p>
        </p:txBody>
      </p:sp>
      <p:sp>
        <p:nvSpPr>
          <p:cNvPr id="4172" name="Text Box 76"/>
          <p:cNvSpPr txBox="1">
            <a:spLocks noChangeArrowheads="1"/>
          </p:cNvSpPr>
          <p:nvPr/>
        </p:nvSpPr>
        <p:spPr bwMode="auto">
          <a:xfrm>
            <a:off x="6683375" y="45561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b="1">
                <a:latin typeface="Times New Roman" pitchFamily="18" charset="0"/>
              </a:rPr>
              <a:t>0</a:t>
            </a:r>
          </a:p>
        </p:txBody>
      </p:sp>
      <p:sp>
        <p:nvSpPr>
          <p:cNvPr id="4173" name="Text Box 77"/>
          <p:cNvSpPr txBox="1">
            <a:spLocks noChangeArrowheads="1"/>
          </p:cNvSpPr>
          <p:nvPr/>
        </p:nvSpPr>
        <p:spPr bwMode="auto">
          <a:xfrm>
            <a:off x="6683375" y="41497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b="1">
                <a:latin typeface="Times New Roman" pitchFamily="18" charset="0"/>
              </a:rPr>
              <a:t>0</a:t>
            </a:r>
          </a:p>
        </p:txBody>
      </p:sp>
      <p:sp>
        <p:nvSpPr>
          <p:cNvPr id="4174" name="Text Box 78"/>
          <p:cNvSpPr txBox="1">
            <a:spLocks noChangeArrowheads="1"/>
          </p:cNvSpPr>
          <p:nvPr/>
        </p:nvSpPr>
        <p:spPr bwMode="auto">
          <a:xfrm>
            <a:off x="2555875" y="49879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正</a:t>
            </a:r>
          </a:p>
        </p:txBody>
      </p:sp>
      <p:sp>
        <p:nvSpPr>
          <p:cNvPr id="4175" name="Text Box 79"/>
          <p:cNvSpPr txBox="1">
            <a:spLocks noChangeArrowheads="1"/>
          </p:cNvSpPr>
          <p:nvPr/>
        </p:nvSpPr>
        <p:spPr bwMode="auto">
          <a:xfrm>
            <a:off x="3651250" y="49879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正</a:t>
            </a:r>
          </a:p>
        </p:txBody>
      </p:sp>
      <p:sp>
        <p:nvSpPr>
          <p:cNvPr id="4176" name="Text Box 80"/>
          <p:cNvSpPr txBox="1">
            <a:spLocks noChangeArrowheads="1"/>
          </p:cNvSpPr>
          <p:nvPr/>
        </p:nvSpPr>
        <p:spPr bwMode="auto">
          <a:xfrm>
            <a:off x="4587875" y="49879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正</a:t>
            </a:r>
          </a:p>
        </p:txBody>
      </p:sp>
      <p:sp>
        <p:nvSpPr>
          <p:cNvPr id="4177" name="Text Box 81"/>
          <p:cNvSpPr txBox="1">
            <a:spLocks noChangeArrowheads="1"/>
          </p:cNvSpPr>
          <p:nvPr/>
        </p:nvSpPr>
        <p:spPr bwMode="auto">
          <a:xfrm>
            <a:off x="5667375" y="49879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正</a:t>
            </a:r>
          </a:p>
        </p:txBody>
      </p:sp>
      <p:graphicFrame>
        <p:nvGraphicFramePr>
          <p:cNvPr id="4178" name="Object 82"/>
          <p:cNvGraphicFramePr>
            <a:graphicFrameLocks noChangeAspect="1"/>
          </p:cNvGraphicFramePr>
          <p:nvPr/>
        </p:nvGraphicFramePr>
        <p:xfrm>
          <a:off x="173038" y="5510213"/>
          <a:ext cx="1303337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0" name="数式" r:id="rId30" imgW="482400" imgH="215640" progId="Equation.3">
                  <p:embed/>
                </p:oleObj>
              </mc:Choice>
              <mc:Fallback>
                <p:oleObj name="数式" r:id="rId30" imgW="482400" imgH="215640" progId="Equation.3">
                  <p:embed/>
                  <p:pic>
                    <p:nvPicPr>
                      <p:cNvPr id="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8" y="5510213"/>
                        <a:ext cx="1303337" cy="582612"/>
                      </a:xfrm>
                      <a:prstGeom prst="rect">
                        <a:avLst/>
                      </a:prstGeom>
                      <a:solidFill>
                        <a:srgbClr val="FF9900">
                          <a:alpha val="36000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79" name="AutoShape 83"/>
          <p:cNvSpPr>
            <a:spLocks noChangeArrowheads="1"/>
          </p:cNvSpPr>
          <p:nvPr/>
        </p:nvSpPr>
        <p:spPr bwMode="auto">
          <a:xfrm>
            <a:off x="1547813" y="5599113"/>
            <a:ext cx="647700" cy="41433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alpha val="38000"/>
                </a:schemeClr>
              </a:gs>
              <a:gs pos="100000">
                <a:schemeClr val="accent2">
                  <a:gamma/>
                  <a:shade val="51373"/>
                  <a:invGamma/>
                  <a:alpha val="88000"/>
                </a:schemeClr>
              </a:gs>
            </a:gsLst>
            <a:lin ang="0" scaled="1"/>
          </a:gra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80" name="Text Box 84"/>
          <p:cNvSpPr txBox="1">
            <a:spLocks noChangeArrowheads="1"/>
          </p:cNvSpPr>
          <p:nvPr/>
        </p:nvSpPr>
        <p:spPr bwMode="auto">
          <a:xfrm>
            <a:off x="2195513" y="5630863"/>
            <a:ext cx="2562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000"/>
              <a:t>u</a:t>
            </a:r>
            <a:r>
              <a:rPr lang="ja-JP" altLang="en-US" sz="2000"/>
              <a:t>成分が北に運ばれる</a:t>
            </a:r>
          </a:p>
        </p:txBody>
      </p:sp>
      <p:sp>
        <p:nvSpPr>
          <p:cNvPr id="4181" name="AutoShape 85"/>
          <p:cNvSpPr>
            <a:spLocks noChangeArrowheads="1"/>
          </p:cNvSpPr>
          <p:nvPr/>
        </p:nvSpPr>
        <p:spPr bwMode="auto">
          <a:xfrm>
            <a:off x="4932363" y="5599113"/>
            <a:ext cx="647700" cy="41433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alpha val="38000"/>
                </a:schemeClr>
              </a:gs>
              <a:gs pos="100000">
                <a:schemeClr val="accent2">
                  <a:gamma/>
                  <a:shade val="51373"/>
                  <a:invGamma/>
                  <a:alpha val="88000"/>
                </a:schemeClr>
              </a:gs>
            </a:gsLst>
            <a:lin ang="0" scaled="1"/>
          </a:gra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82" name="Text Box 86"/>
          <p:cNvSpPr txBox="1">
            <a:spLocks noChangeArrowheads="1"/>
          </p:cNvSpPr>
          <p:nvPr/>
        </p:nvSpPr>
        <p:spPr bwMode="auto">
          <a:xfrm>
            <a:off x="611188" y="6157913"/>
            <a:ext cx="4906962" cy="396875"/>
          </a:xfrm>
          <a:prstGeom prst="rect">
            <a:avLst/>
          </a:prstGeom>
          <a:solidFill>
            <a:srgbClr val="00CCFF">
              <a:alpha val="25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000"/>
              <a:t>気圧配置が東傾→、北側でのジェットの強化</a:t>
            </a:r>
          </a:p>
        </p:txBody>
      </p:sp>
      <p:sp>
        <p:nvSpPr>
          <p:cNvPr id="4183" name="Text Box 87"/>
          <p:cNvSpPr txBox="1">
            <a:spLocks noChangeArrowheads="1"/>
          </p:cNvSpPr>
          <p:nvPr/>
        </p:nvSpPr>
        <p:spPr bwMode="auto">
          <a:xfrm>
            <a:off x="5940425" y="6381750"/>
            <a:ext cx="1098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逆は？？</a:t>
            </a:r>
          </a:p>
        </p:txBody>
      </p:sp>
      <p:sp>
        <p:nvSpPr>
          <p:cNvPr id="4184" name="Text Box 88"/>
          <p:cNvSpPr txBox="1">
            <a:spLocks noChangeArrowheads="1"/>
          </p:cNvSpPr>
          <p:nvPr/>
        </p:nvSpPr>
        <p:spPr bwMode="auto">
          <a:xfrm>
            <a:off x="5651500" y="5637213"/>
            <a:ext cx="3295650" cy="42545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000"/>
              <a:t>運動量の</a:t>
            </a:r>
            <a:r>
              <a:rPr lang="en-US" altLang="ja-JP" sz="2000"/>
              <a:t>u</a:t>
            </a:r>
            <a:r>
              <a:rPr lang="ja-JP" altLang="en-US" sz="2000"/>
              <a:t>成分が北でたまる</a:t>
            </a:r>
          </a:p>
        </p:txBody>
      </p:sp>
      <p:sp>
        <p:nvSpPr>
          <p:cNvPr id="4185" name="Line 89"/>
          <p:cNvSpPr>
            <a:spLocks noChangeShapeType="1"/>
          </p:cNvSpPr>
          <p:nvPr/>
        </p:nvSpPr>
        <p:spPr bwMode="auto">
          <a:xfrm>
            <a:off x="2771775" y="1993900"/>
            <a:ext cx="0" cy="13636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86" name="Line 90"/>
          <p:cNvSpPr>
            <a:spLocks noChangeShapeType="1"/>
          </p:cNvSpPr>
          <p:nvPr/>
        </p:nvSpPr>
        <p:spPr bwMode="auto">
          <a:xfrm>
            <a:off x="3851275" y="2066925"/>
            <a:ext cx="0" cy="12906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87" name="Line 91"/>
          <p:cNvSpPr>
            <a:spLocks noChangeShapeType="1"/>
          </p:cNvSpPr>
          <p:nvPr/>
        </p:nvSpPr>
        <p:spPr bwMode="auto">
          <a:xfrm>
            <a:off x="4716463" y="1995488"/>
            <a:ext cx="0" cy="13620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88" name="Line 92"/>
          <p:cNvSpPr>
            <a:spLocks noChangeShapeType="1"/>
          </p:cNvSpPr>
          <p:nvPr/>
        </p:nvSpPr>
        <p:spPr bwMode="auto">
          <a:xfrm>
            <a:off x="5724525" y="2138363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91" name="Oval 95"/>
          <p:cNvSpPr>
            <a:spLocks noChangeArrowheads="1"/>
          </p:cNvSpPr>
          <p:nvPr/>
        </p:nvSpPr>
        <p:spPr bwMode="auto">
          <a:xfrm rot="1236429">
            <a:off x="971550" y="1052513"/>
            <a:ext cx="863600" cy="2160587"/>
          </a:xfrm>
          <a:prstGeom prst="ellipse">
            <a:avLst/>
          </a:prstGeom>
          <a:solidFill>
            <a:srgbClr val="FF99CC">
              <a:alpha val="55000"/>
            </a:srgbClr>
          </a:solidFill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3200"/>
              <a:t>H</a:t>
            </a:r>
          </a:p>
        </p:txBody>
      </p:sp>
      <p:sp>
        <p:nvSpPr>
          <p:cNvPr id="4192" name="Oval 96"/>
          <p:cNvSpPr>
            <a:spLocks noChangeArrowheads="1"/>
          </p:cNvSpPr>
          <p:nvPr/>
        </p:nvSpPr>
        <p:spPr bwMode="auto">
          <a:xfrm rot="1236429">
            <a:off x="2844800" y="1052513"/>
            <a:ext cx="863600" cy="2160587"/>
          </a:xfrm>
          <a:prstGeom prst="ellipse">
            <a:avLst/>
          </a:prstGeom>
          <a:solidFill>
            <a:srgbClr val="FF99CC">
              <a:alpha val="55000"/>
            </a:srgbClr>
          </a:solidFill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3200"/>
              <a:t>H</a:t>
            </a:r>
          </a:p>
        </p:txBody>
      </p:sp>
      <p:sp>
        <p:nvSpPr>
          <p:cNvPr id="4193" name="Oval 97"/>
          <p:cNvSpPr>
            <a:spLocks noChangeArrowheads="1"/>
          </p:cNvSpPr>
          <p:nvPr/>
        </p:nvSpPr>
        <p:spPr bwMode="auto">
          <a:xfrm rot="1236429">
            <a:off x="4716463" y="1052513"/>
            <a:ext cx="863600" cy="2160587"/>
          </a:xfrm>
          <a:prstGeom prst="ellipse">
            <a:avLst/>
          </a:prstGeom>
          <a:solidFill>
            <a:srgbClr val="FF99CC">
              <a:alpha val="55000"/>
            </a:srgbClr>
          </a:solidFill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3200"/>
              <a:t>H</a:t>
            </a:r>
          </a:p>
        </p:txBody>
      </p:sp>
      <p:sp>
        <p:nvSpPr>
          <p:cNvPr id="4194" name="Oval 98"/>
          <p:cNvSpPr>
            <a:spLocks noChangeArrowheads="1"/>
          </p:cNvSpPr>
          <p:nvPr/>
        </p:nvSpPr>
        <p:spPr bwMode="auto">
          <a:xfrm rot="1236429">
            <a:off x="6588125" y="1052513"/>
            <a:ext cx="863600" cy="2160587"/>
          </a:xfrm>
          <a:prstGeom prst="ellipse">
            <a:avLst/>
          </a:prstGeom>
          <a:solidFill>
            <a:srgbClr val="FF99CC">
              <a:alpha val="55000"/>
            </a:srgbClr>
          </a:solidFill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3200"/>
              <a:t>H</a:t>
            </a:r>
          </a:p>
        </p:txBody>
      </p:sp>
      <p:sp>
        <p:nvSpPr>
          <p:cNvPr id="4195" name="Oval 99"/>
          <p:cNvSpPr>
            <a:spLocks noChangeArrowheads="1"/>
          </p:cNvSpPr>
          <p:nvPr/>
        </p:nvSpPr>
        <p:spPr bwMode="auto">
          <a:xfrm>
            <a:off x="2268538" y="1568450"/>
            <a:ext cx="503237" cy="482600"/>
          </a:xfrm>
          <a:prstGeom prst="ellipse">
            <a:avLst/>
          </a:prstGeom>
          <a:solidFill>
            <a:schemeClr val="accent2">
              <a:alpha val="21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L</a:t>
            </a:r>
          </a:p>
        </p:txBody>
      </p:sp>
      <p:sp>
        <p:nvSpPr>
          <p:cNvPr id="4196" name="Oval 100"/>
          <p:cNvSpPr>
            <a:spLocks noChangeArrowheads="1"/>
          </p:cNvSpPr>
          <p:nvPr/>
        </p:nvSpPr>
        <p:spPr bwMode="auto">
          <a:xfrm>
            <a:off x="4140200" y="1517650"/>
            <a:ext cx="503238" cy="482600"/>
          </a:xfrm>
          <a:prstGeom prst="ellipse">
            <a:avLst/>
          </a:prstGeom>
          <a:solidFill>
            <a:schemeClr val="accent2">
              <a:alpha val="21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L</a:t>
            </a:r>
          </a:p>
        </p:txBody>
      </p:sp>
      <p:sp>
        <p:nvSpPr>
          <p:cNvPr id="4197" name="Oval 101"/>
          <p:cNvSpPr>
            <a:spLocks noChangeArrowheads="1"/>
          </p:cNvSpPr>
          <p:nvPr/>
        </p:nvSpPr>
        <p:spPr bwMode="auto">
          <a:xfrm>
            <a:off x="7885113" y="1589088"/>
            <a:ext cx="503237" cy="482600"/>
          </a:xfrm>
          <a:prstGeom prst="ellipse">
            <a:avLst/>
          </a:prstGeom>
          <a:solidFill>
            <a:schemeClr val="accent2">
              <a:alpha val="21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L</a:t>
            </a:r>
          </a:p>
        </p:txBody>
      </p:sp>
      <p:sp>
        <p:nvSpPr>
          <p:cNvPr id="4198" name="Oval 102"/>
          <p:cNvSpPr>
            <a:spLocks noChangeArrowheads="1"/>
          </p:cNvSpPr>
          <p:nvPr/>
        </p:nvSpPr>
        <p:spPr bwMode="auto">
          <a:xfrm rot="1236429">
            <a:off x="1908175" y="992188"/>
            <a:ext cx="863600" cy="2160587"/>
          </a:xfrm>
          <a:prstGeom prst="ellipse">
            <a:avLst/>
          </a:prstGeom>
          <a:solidFill>
            <a:schemeClr val="accent2">
              <a:alpha val="55000"/>
            </a:schemeClr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3200"/>
              <a:t>L</a:t>
            </a:r>
          </a:p>
        </p:txBody>
      </p:sp>
      <p:sp>
        <p:nvSpPr>
          <p:cNvPr id="4199" name="Oval 103"/>
          <p:cNvSpPr>
            <a:spLocks noChangeArrowheads="1"/>
          </p:cNvSpPr>
          <p:nvPr/>
        </p:nvSpPr>
        <p:spPr bwMode="auto">
          <a:xfrm rot="1236429">
            <a:off x="3851275" y="992188"/>
            <a:ext cx="863600" cy="2160587"/>
          </a:xfrm>
          <a:prstGeom prst="ellipse">
            <a:avLst/>
          </a:prstGeom>
          <a:solidFill>
            <a:schemeClr val="accent2">
              <a:alpha val="55000"/>
            </a:schemeClr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3200"/>
              <a:t>L</a:t>
            </a:r>
          </a:p>
        </p:txBody>
      </p:sp>
      <p:sp>
        <p:nvSpPr>
          <p:cNvPr id="4200" name="Oval 104"/>
          <p:cNvSpPr>
            <a:spLocks noChangeArrowheads="1"/>
          </p:cNvSpPr>
          <p:nvPr/>
        </p:nvSpPr>
        <p:spPr bwMode="auto">
          <a:xfrm rot="1236429">
            <a:off x="5653088" y="992188"/>
            <a:ext cx="863600" cy="2160587"/>
          </a:xfrm>
          <a:prstGeom prst="ellipse">
            <a:avLst/>
          </a:prstGeom>
          <a:solidFill>
            <a:schemeClr val="accent2">
              <a:alpha val="55000"/>
            </a:schemeClr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3200"/>
              <a:t>L</a:t>
            </a:r>
          </a:p>
        </p:txBody>
      </p:sp>
      <p:sp>
        <p:nvSpPr>
          <p:cNvPr id="4201" name="Text Box 105"/>
          <p:cNvSpPr txBox="1">
            <a:spLocks noChangeArrowheads="1"/>
          </p:cNvSpPr>
          <p:nvPr/>
        </p:nvSpPr>
        <p:spPr bwMode="auto">
          <a:xfrm>
            <a:off x="4356100" y="9017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00FF"/>
                </a:solidFill>
              </a:rPr>
              <a:t>北</a:t>
            </a:r>
          </a:p>
        </p:txBody>
      </p:sp>
      <p:sp>
        <p:nvSpPr>
          <p:cNvPr id="4202" name="Text Box 106"/>
          <p:cNvSpPr txBox="1">
            <a:spLocks noChangeArrowheads="1"/>
          </p:cNvSpPr>
          <p:nvPr/>
        </p:nvSpPr>
        <p:spPr bwMode="auto">
          <a:xfrm>
            <a:off x="4298950" y="290988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20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20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20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20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6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9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2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0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1" dur="1000"/>
                                        <p:tgtEl>
                                          <p:spTgt spid="4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3" dur="1000"/>
                                        <p:tgtEl>
                                          <p:spTgt spid="4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5" dur="1000"/>
                                        <p:tgtEl>
                                          <p:spTgt spid="4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7" dur="1000"/>
                                        <p:tgtEl>
                                          <p:spTgt spid="4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6" dur="500"/>
                                        <p:tgtEl>
                                          <p:spTgt spid="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9" dur="500"/>
                                        <p:tgtEl>
                                          <p:spTgt spid="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2" dur="500"/>
                                        <p:tgtEl>
                                          <p:spTgt spid="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5" dur="500"/>
                                        <p:tgtEl>
                                          <p:spTgt spid="4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8" dur="500"/>
                                        <p:tgtEl>
                                          <p:spTgt spid="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1" dur="500"/>
                                        <p:tgtEl>
                                          <p:spTgt spid="4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4" dur="500"/>
                                        <p:tgtEl>
                                          <p:spTgt spid="4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7" dur="500"/>
                                        <p:tgtEl>
                                          <p:spTgt spid="4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0" dur="500"/>
                                        <p:tgtEl>
                                          <p:spTgt spid="4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0" dur="500"/>
                                        <p:tgtEl>
                                          <p:spTgt spid="4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500"/>
                                        <p:tgtEl>
                                          <p:spTgt spid="4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0" dur="500"/>
                                        <p:tgtEl>
                                          <p:spTgt spid="4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5" dur="500"/>
                                        <p:tgtEl>
                                          <p:spTgt spid="4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0" dur="500"/>
                                        <p:tgtEl>
                                          <p:spTgt spid="4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4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0" dur="500"/>
                                        <p:tgtEl>
                                          <p:spTgt spid="4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5" dur="500"/>
                                        <p:tgtEl>
                                          <p:spTgt spid="4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0" dur="500"/>
                                        <p:tgtEl>
                                          <p:spTgt spid="4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 nodeType="clickPar">
                      <p:stCondLst>
                        <p:cond delay="indefinite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5" dur="500"/>
                                        <p:tgtEl>
                                          <p:spTgt spid="4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 nodeType="clickPar">
                      <p:stCondLst>
                        <p:cond delay="indefinite"/>
                      </p:stCondLst>
                      <p:childTnLst>
                        <p:par>
                          <p:cTn id="2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500"/>
                                        <p:tgtEl>
                                          <p:spTgt spid="4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 nodeType="clickPar">
                      <p:stCondLst>
                        <p:cond delay="indefinite"/>
                      </p:stCondLst>
                      <p:childTnLst>
                        <p:par>
                          <p:cTn id="2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4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 nodeType="clickPar">
                      <p:stCondLst>
                        <p:cond delay="indefinite"/>
                      </p:stCondLst>
                      <p:childTnLst>
                        <p:par>
                          <p:cTn id="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0" dur="500"/>
                                        <p:tgtEl>
                                          <p:spTgt spid="4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 nodeType="clickPar">
                      <p:stCondLst>
                        <p:cond delay="indefinite"/>
                      </p:stCondLst>
                      <p:childTnLst>
                        <p:par>
                          <p:cTn id="2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5" dur="500"/>
                                        <p:tgtEl>
                                          <p:spTgt spid="4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 nodeType="clickPar">
                      <p:stCondLst>
                        <p:cond delay="indefinite"/>
                      </p:stCondLst>
                      <p:childTnLst>
                        <p:par>
                          <p:cTn id="2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500"/>
                                        <p:tgtEl>
                                          <p:spTgt spid="4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 nodeType="clickPar">
                      <p:stCondLst>
                        <p:cond delay="indefinite"/>
                      </p:stCondLst>
                      <p:childTnLst>
                        <p:par>
                          <p:cTn id="2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5" dur="500"/>
                                        <p:tgtEl>
                                          <p:spTgt spid="4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 nodeType="clickPar">
                      <p:stCondLst>
                        <p:cond delay="indefinite"/>
                      </p:stCondLst>
                      <p:childTnLst>
                        <p:par>
                          <p:cTn id="2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0" dur="500"/>
                                        <p:tgtEl>
                                          <p:spTgt spid="4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 nodeType="clickPar">
                      <p:stCondLst>
                        <p:cond delay="indefinite"/>
                      </p:stCondLst>
                      <p:childTnLst>
                        <p:par>
                          <p:cTn id="2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5" dur="500"/>
                                        <p:tgtEl>
                                          <p:spTgt spid="4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8" dur="500"/>
                                        <p:tgtEl>
                                          <p:spTgt spid="4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 nodeType="clickPar">
                      <p:stCondLst>
                        <p:cond delay="indefinite"/>
                      </p:stCondLst>
                      <p:childTnLst>
                        <p:par>
                          <p:cTn id="2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3" dur="500"/>
                                        <p:tgtEl>
                                          <p:spTgt spid="4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6" dur="500"/>
                                        <p:tgtEl>
                                          <p:spTgt spid="4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 nodeType="clickPar">
                      <p:stCondLst>
                        <p:cond delay="indefinite"/>
                      </p:stCondLst>
                      <p:childTnLst>
                        <p:par>
                          <p:cTn id="2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4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4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3" dur="1000"/>
                                        <p:tgtEl>
                                          <p:spTgt spid="4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7" dur="500"/>
                                        <p:tgtEl>
                                          <p:spTgt spid="4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0" dur="500"/>
                                        <p:tgtEl>
                                          <p:spTgt spid="4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3" dur="500"/>
                                        <p:tgtEl>
                                          <p:spTgt spid="4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6" dur="500"/>
                                        <p:tgtEl>
                                          <p:spTgt spid="4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9" dur="500"/>
                                        <p:tgtEl>
                                          <p:spTgt spid="4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2" dur="500"/>
                                        <p:tgtEl>
                                          <p:spTgt spid="4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5" dur="500"/>
                                        <p:tgtEl>
                                          <p:spTgt spid="4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 nodeType="clickPar">
                      <p:stCondLst>
                        <p:cond delay="indefinite"/>
                      </p:stCondLst>
                      <p:childTnLst>
                        <p:par>
                          <p:cTn id="3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0" dur="1000"/>
                                        <p:tgtEl>
                                          <p:spTgt spid="4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4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 fill="hold"/>
                                        <p:tgtEl>
                                          <p:spTgt spid="4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4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" grpId="0"/>
      <p:bldP spid="4108" grpId="0"/>
      <p:bldP spid="4109" grpId="0" animBg="1"/>
      <p:bldP spid="4110" grpId="0" animBg="1"/>
      <p:bldP spid="4111" grpId="0" animBg="1"/>
      <p:bldP spid="4112" grpId="0" animBg="1"/>
      <p:bldP spid="4113" grpId="0" animBg="1"/>
      <p:bldP spid="4114" grpId="0" animBg="1"/>
      <p:bldP spid="4115" grpId="0" animBg="1"/>
      <p:bldP spid="4116" grpId="0" animBg="1"/>
      <p:bldP spid="4117" grpId="0" animBg="1"/>
      <p:bldP spid="4118" grpId="0" animBg="1"/>
      <p:bldP spid="4119" grpId="0" animBg="1"/>
      <p:bldP spid="4120" grpId="0" animBg="1"/>
      <p:bldP spid="4121" grpId="0" animBg="1"/>
      <p:bldP spid="4122" grpId="0" animBg="1"/>
      <p:bldP spid="4123" grpId="0" animBg="1"/>
      <p:bldP spid="4124" grpId="0" animBg="1"/>
      <p:bldP spid="4125" grpId="0" animBg="1"/>
      <p:bldP spid="4126" grpId="0" animBg="1"/>
      <p:bldP spid="4127" grpId="0" animBg="1"/>
      <p:bldP spid="4128" grpId="0" animBg="1"/>
      <p:bldP spid="4129" grpId="0"/>
      <p:bldP spid="4149" grpId="0" animBg="1"/>
      <p:bldP spid="4153" grpId="0" animBg="1"/>
      <p:bldP spid="4155" grpId="0" animBg="1"/>
      <p:bldP spid="4156" grpId="0" animBg="1"/>
      <p:bldP spid="4157" grpId="0" animBg="1"/>
      <p:bldP spid="4160" grpId="0" animBg="1"/>
      <p:bldP spid="4161" grpId="0" animBg="1"/>
      <p:bldP spid="4162" grpId="0" animBg="1"/>
      <p:bldP spid="4163" grpId="0" animBg="1"/>
      <p:bldP spid="4164" grpId="0"/>
      <p:bldP spid="4165" grpId="0"/>
      <p:bldP spid="4166" grpId="0"/>
      <p:bldP spid="4167" grpId="0"/>
      <p:bldP spid="4168" grpId="0"/>
      <p:bldP spid="4169" grpId="0"/>
      <p:bldP spid="4170" grpId="0"/>
      <p:bldP spid="4171" grpId="0"/>
      <p:bldP spid="4172" grpId="0"/>
      <p:bldP spid="4173" grpId="0"/>
      <p:bldP spid="4174" grpId="0"/>
      <p:bldP spid="4175" grpId="0"/>
      <p:bldP spid="4176" grpId="0"/>
      <p:bldP spid="4177" grpId="0"/>
      <p:bldP spid="4179" grpId="0" animBg="1"/>
      <p:bldP spid="4180" grpId="0"/>
      <p:bldP spid="4181" grpId="0" animBg="1"/>
      <p:bldP spid="4182" grpId="0" animBg="1"/>
      <p:bldP spid="4183" grpId="0"/>
      <p:bldP spid="4184" grpId="0" animBg="1"/>
      <p:bldP spid="4185" grpId="0" animBg="1"/>
      <p:bldP spid="4186" grpId="0" animBg="1"/>
      <p:bldP spid="4187" grpId="0" animBg="1"/>
      <p:bldP spid="4188" grpId="0" animBg="1"/>
      <p:bldP spid="4191" grpId="0" animBg="1"/>
      <p:bldP spid="4192" grpId="0" animBg="1"/>
      <p:bldP spid="4193" grpId="0" animBg="1"/>
      <p:bldP spid="4194" grpId="0" animBg="1"/>
      <p:bldP spid="4195" grpId="0" animBg="1"/>
      <p:bldP spid="4196" grpId="0" animBg="1"/>
      <p:bldP spid="4197" grpId="0" animBg="1"/>
      <p:bldP spid="4198" grpId="0" animBg="1"/>
      <p:bldP spid="4199" grpId="0" animBg="1"/>
      <p:bldP spid="4200" grpId="0" animBg="1"/>
      <p:bldP spid="4201" grpId="0"/>
      <p:bldP spid="420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900113" y="690563"/>
            <a:ext cx="503237" cy="482600"/>
          </a:xfrm>
          <a:prstGeom prst="ellipse">
            <a:avLst/>
          </a:prstGeom>
          <a:solidFill>
            <a:srgbClr val="FF0000">
              <a:alpha val="21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H</a:t>
            </a:r>
          </a:p>
        </p:txBody>
      </p:sp>
      <p:sp>
        <p:nvSpPr>
          <p:cNvPr id="7180" name="Oval 12"/>
          <p:cNvSpPr>
            <a:spLocks noChangeArrowheads="1"/>
          </p:cNvSpPr>
          <p:nvPr/>
        </p:nvSpPr>
        <p:spPr bwMode="auto">
          <a:xfrm>
            <a:off x="2771775" y="690563"/>
            <a:ext cx="503238" cy="482600"/>
          </a:xfrm>
          <a:prstGeom prst="ellipse">
            <a:avLst/>
          </a:prstGeom>
          <a:solidFill>
            <a:srgbClr val="FF0000">
              <a:alpha val="21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H</a:t>
            </a:r>
          </a:p>
        </p:txBody>
      </p:sp>
      <p:sp>
        <p:nvSpPr>
          <p:cNvPr id="7181" name="Oval 13"/>
          <p:cNvSpPr>
            <a:spLocks noChangeArrowheads="1"/>
          </p:cNvSpPr>
          <p:nvPr/>
        </p:nvSpPr>
        <p:spPr bwMode="auto">
          <a:xfrm>
            <a:off x="4645025" y="690563"/>
            <a:ext cx="503238" cy="482600"/>
          </a:xfrm>
          <a:prstGeom prst="ellipse">
            <a:avLst/>
          </a:prstGeom>
          <a:solidFill>
            <a:srgbClr val="FF0000">
              <a:alpha val="21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H</a:t>
            </a:r>
          </a:p>
        </p:txBody>
      </p:sp>
      <p:sp>
        <p:nvSpPr>
          <p:cNvPr id="7182" name="Oval 14"/>
          <p:cNvSpPr>
            <a:spLocks noChangeArrowheads="1"/>
          </p:cNvSpPr>
          <p:nvPr/>
        </p:nvSpPr>
        <p:spPr bwMode="auto">
          <a:xfrm>
            <a:off x="6516688" y="712788"/>
            <a:ext cx="503237" cy="482600"/>
          </a:xfrm>
          <a:prstGeom prst="ellipse">
            <a:avLst/>
          </a:prstGeom>
          <a:solidFill>
            <a:srgbClr val="FF0000">
              <a:alpha val="21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H</a:t>
            </a:r>
          </a:p>
        </p:txBody>
      </p:sp>
      <p:sp>
        <p:nvSpPr>
          <p:cNvPr id="7183" name="Oval 15"/>
          <p:cNvSpPr>
            <a:spLocks noChangeArrowheads="1"/>
          </p:cNvSpPr>
          <p:nvPr/>
        </p:nvSpPr>
        <p:spPr bwMode="auto">
          <a:xfrm>
            <a:off x="6877050" y="1893888"/>
            <a:ext cx="503238" cy="482600"/>
          </a:xfrm>
          <a:prstGeom prst="ellipse">
            <a:avLst/>
          </a:prstGeom>
          <a:solidFill>
            <a:srgbClr val="FF0000">
              <a:alpha val="21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H</a:t>
            </a:r>
          </a:p>
        </p:txBody>
      </p:sp>
      <p:sp>
        <p:nvSpPr>
          <p:cNvPr id="7184" name="Oval 16"/>
          <p:cNvSpPr>
            <a:spLocks noChangeArrowheads="1"/>
          </p:cNvSpPr>
          <p:nvPr/>
        </p:nvSpPr>
        <p:spPr bwMode="auto">
          <a:xfrm>
            <a:off x="5003800" y="1944688"/>
            <a:ext cx="503238" cy="482600"/>
          </a:xfrm>
          <a:prstGeom prst="ellipse">
            <a:avLst/>
          </a:prstGeom>
          <a:solidFill>
            <a:srgbClr val="FF0000">
              <a:alpha val="21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H</a:t>
            </a:r>
          </a:p>
        </p:txBody>
      </p:sp>
      <p:sp>
        <p:nvSpPr>
          <p:cNvPr id="7185" name="Oval 17"/>
          <p:cNvSpPr>
            <a:spLocks noChangeArrowheads="1"/>
          </p:cNvSpPr>
          <p:nvPr/>
        </p:nvSpPr>
        <p:spPr bwMode="auto">
          <a:xfrm>
            <a:off x="3203575" y="1893888"/>
            <a:ext cx="503238" cy="482600"/>
          </a:xfrm>
          <a:prstGeom prst="ellipse">
            <a:avLst/>
          </a:prstGeom>
          <a:solidFill>
            <a:srgbClr val="FF0000">
              <a:alpha val="21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H</a:t>
            </a:r>
          </a:p>
        </p:txBody>
      </p:sp>
      <p:sp>
        <p:nvSpPr>
          <p:cNvPr id="7186" name="Oval 18"/>
          <p:cNvSpPr>
            <a:spLocks noChangeArrowheads="1"/>
          </p:cNvSpPr>
          <p:nvPr/>
        </p:nvSpPr>
        <p:spPr bwMode="auto">
          <a:xfrm>
            <a:off x="1333500" y="1893888"/>
            <a:ext cx="503238" cy="482600"/>
          </a:xfrm>
          <a:prstGeom prst="ellipse">
            <a:avLst/>
          </a:prstGeom>
          <a:solidFill>
            <a:srgbClr val="FF0000">
              <a:alpha val="21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H</a:t>
            </a:r>
          </a:p>
        </p:txBody>
      </p:sp>
      <p:sp>
        <p:nvSpPr>
          <p:cNvPr id="7187" name="Oval 19"/>
          <p:cNvSpPr>
            <a:spLocks noChangeArrowheads="1"/>
          </p:cNvSpPr>
          <p:nvPr/>
        </p:nvSpPr>
        <p:spPr bwMode="auto">
          <a:xfrm>
            <a:off x="2268538" y="2224088"/>
            <a:ext cx="503237" cy="482600"/>
          </a:xfrm>
          <a:prstGeom prst="ellipse">
            <a:avLst/>
          </a:prstGeom>
          <a:solidFill>
            <a:schemeClr val="accent2">
              <a:alpha val="21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L</a:t>
            </a:r>
          </a:p>
        </p:txBody>
      </p:sp>
      <p:sp>
        <p:nvSpPr>
          <p:cNvPr id="7188" name="Oval 20"/>
          <p:cNvSpPr>
            <a:spLocks noChangeArrowheads="1"/>
          </p:cNvSpPr>
          <p:nvPr/>
        </p:nvSpPr>
        <p:spPr bwMode="auto">
          <a:xfrm>
            <a:off x="4140200" y="2203450"/>
            <a:ext cx="503238" cy="482600"/>
          </a:xfrm>
          <a:prstGeom prst="ellipse">
            <a:avLst/>
          </a:prstGeom>
          <a:solidFill>
            <a:schemeClr val="accent2">
              <a:alpha val="21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L</a:t>
            </a:r>
          </a:p>
        </p:txBody>
      </p:sp>
      <p:sp>
        <p:nvSpPr>
          <p:cNvPr id="7189" name="Oval 21"/>
          <p:cNvSpPr>
            <a:spLocks noChangeArrowheads="1"/>
          </p:cNvSpPr>
          <p:nvPr/>
        </p:nvSpPr>
        <p:spPr bwMode="auto">
          <a:xfrm>
            <a:off x="5942013" y="2224088"/>
            <a:ext cx="503237" cy="482600"/>
          </a:xfrm>
          <a:prstGeom prst="ellipse">
            <a:avLst/>
          </a:prstGeom>
          <a:solidFill>
            <a:schemeClr val="accent2">
              <a:alpha val="21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L</a:t>
            </a:r>
          </a:p>
        </p:txBody>
      </p:sp>
      <p:sp>
        <p:nvSpPr>
          <p:cNvPr id="7190" name="Oval 22"/>
          <p:cNvSpPr>
            <a:spLocks noChangeArrowheads="1"/>
          </p:cNvSpPr>
          <p:nvPr/>
        </p:nvSpPr>
        <p:spPr bwMode="auto">
          <a:xfrm>
            <a:off x="7885113" y="2203450"/>
            <a:ext cx="503237" cy="482600"/>
          </a:xfrm>
          <a:prstGeom prst="ellipse">
            <a:avLst/>
          </a:prstGeom>
          <a:solidFill>
            <a:schemeClr val="accent2">
              <a:alpha val="21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L</a:t>
            </a:r>
          </a:p>
        </p:txBody>
      </p:sp>
      <p:sp>
        <p:nvSpPr>
          <p:cNvPr id="7191" name="Oval 23"/>
          <p:cNvSpPr>
            <a:spLocks noChangeArrowheads="1"/>
          </p:cNvSpPr>
          <p:nvPr/>
        </p:nvSpPr>
        <p:spPr bwMode="auto">
          <a:xfrm>
            <a:off x="7453313" y="1071563"/>
            <a:ext cx="503237" cy="482600"/>
          </a:xfrm>
          <a:prstGeom prst="ellipse">
            <a:avLst/>
          </a:prstGeom>
          <a:solidFill>
            <a:schemeClr val="accent2">
              <a:alpha val="21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L</a:t>
            </a:r>
          </a:p>
        </p:txBody>
      </p:sp>
      <p:sp>
        <p:nvSpPr>
          <p:cNvPr id="7195" name="AutoShape 27"/>
          <p:cNvSpPr>
            <a:spLocks noChangeArrowheads="1"/>
          </p:cNvSpPr>
          <p:nvPr/>
        </p:nvSpPr>
        <p:spPr bwMode="auto">
          <a:xfrm rot="-2917948">
            <a:off x="2592388" y="1592263"/>
            <a:ext cx="504825" cy="142875"/>
          </a:xfrm>
          <a:prstGeom prst="rightArrow">
            <a:avLst>
              <a:gd name="adj1" fmla="val 50000"/>
              <a:gd name="adj2" fmla="val 88333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96" name="AutoShape 28"/>
          <p:cNvSpPr>
            <a:spLocks noChangeArrowheads="1"/>
          </p:cNvSpPr>
          <p:nvPr/>
        </p:nvSpPr>
        <p:spPr bwMode="auto">
          <a:xfrm rot="-2917948">
            <a:off x="4464050" y="1593850"/>
            <a:ext cx="504825" cy="142875"/>
          </a:xfrm>
          <a:prstGeom prst="rightArrow">
            <a:avLst>
              <a:gd name="adj1" fmla="val 50000"/>
              <a:gd name="adj2" fmla="val 88333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97" name="AutoShape 29"/>
          <p:cNvSpPr>
            <a:spLocks noChangeArrowheads="1"/>
          </p:cNvSpPr>
          <p:nvPr/>
        </p:nvSpPr>
        <p:spPr bwMode="auto">
          <a:xfrm rot="-2917948">
            <a:off x="6335713" y="1593850"/>
            <a:ext cx="504825" cy="142875"/>
          </a:xfrm>
          <a:prstGeom prst="rightArrow">
            <a:avLst>
              <a:gd name="adj1" fmla="val 50000"/>
              <a:gd name="adj2" fmla="val 88333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98" name="AutoShape 30"/>
          <p:cNvSpPr>
            <a:spLocks noChangeArrowheads="1"/>
          </p:cNvSpPr>
          <p:nvPr/>
        </p:nvSpPr>
        <p:spPr bwMode="auto">
          <a:xfrm rot="-2917948">
            <a:off x="8280400" y="1593850"/>
            <a:ext cx="504825" cy="142875"/>
          </a:xfrm>
          <a:prstGeom prst="rightArrow">
            <a:avLst>
              <a:gd name="adj1" fmla="val 50000"/>
              <a:gd name="adj2" fmla="val 88333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>
            <a:off x="257175" y="2960688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 rot="-5400000">
            <a:off x="-30957" y="2672557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833438" y="2743200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000" b="1" i="1">
                <a:latin typeface="Times New Roman" pitchFamily="18" charset="0"/>
              </a:rPr>
              <a:t>E</a:t>
            </a:r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41275" y="2058988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000" b="1" i="1">
                <a:latin typeface="Times New Roman" pitchFamily="18" charset="0"/>
              </a:rPr>
              <a:t>N</a:t>
            </a:r>
          </a:p>
        </p:txBody>
      </p:sp>
      <p:graphicFrame>
        <p:nvGraphicFramePr>
          <p:cNvPr id="7204" name="Object 36"/>
          <p:cNvGraphicFramePr>
            <a:graphicFrameLocks noChangeAspect="1"/>
          </p:cNvGraphicFramePr>
          <p:nvPr/>
        </p:nvGraphicFramePr>
        <p:xfrm>
          <a:off x="3348038" y="3027363"/>
          <a:ext cx="998537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7" name="数式" r:id="rId3" imgW="507960" imgH="177480" progId="Equation.3">
                  <p:embed/>
                </p:oleObj>
              </mc:Choice>
              <mc:Fallback>
                <p:oleObj name="数式" r:id="rId3" imgW="507960" imgH="17748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3027363"/>
                        <a:ext cx="998537" cy="349250"/>
                      </a:xfrm>
                      <a:prstGeom prst="rect">
                        <a:avLst/>
                      </a:prstGeom>
                      <a:solidFill>
                        <a:srgbClr val="FF3300">
                          <a:alpha val="16000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05" name="Object 37"/>
          <p:cNvGraphicFramePr>
            <a:graphicFrameLocks noChangeAspect="1"/>
          </p:cNvGraphicFramePr>
          <p:nvPr/>
        </p:nvGraphicFramePr>
        <p:xfrm>
          <a:off x="3378200" y="3387725"/>
          <a:ext cx="847725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8" name="数式" r:id="rId5" imgW="431640" imgH="177480" progId="Equation.3">
                  <p:embed/>
                </p:oleObj>
              </mc:Choice>
              <mc:Fallback>
                <p:oleObj name="数式" r:id="rId5" imgW="431640" imgH="17748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8200" y="3387725"/>
                        <a:ext cx="847725" cy="349250"/>
                      </a:xfrm>
                      <a:prstGeom prst="rect">
                        <a:avLst/>
                      </a:prstGeom>
                      <a:solidFill>
                        <a:srgbClr val="FF3300">
                          <a:alpha val="16000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08" name="Object 40"/>
          <p:cNvGraphicFramePr>
            <a:graphicFrameLocks noChangeAspect="1"/>
          </p:cNvGraphicFramePr>
          <p:nvPr/>
        </p:nvGraphicFramePr>
        <p:xfrm>
          <a:off x="5445125" y="3027363"/>
          <a:ext cx="998538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9" name="数式" r:id="rId7" imgW="507960" imgH="177480" progId="Equation.3">
                  <p:embed/>
                </p:oleObj>
              </mc:Choice>
              <mc:Fallback>
                <p:oleObj name="数式" r:id="rId7" imgW="507960" imgH="17748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25" y="3027363"/>
                        <a:ext cx="998538" cy="349250"/>
                      </a:xfrm>
                      <a:prstGeom prst="rect">
                        <a:avLst/>
                      </a:prstGeom>
                      <a:solidFill>
                        <a:srgbClr val="FF3300">
                          <a:alpha val="16000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09" name="Object 41"/>
          <p:cNvGraphicFramePr>
            <a:graphicFrameLocks noChangeAspect="1"/>
          </p:cNvGraphicFramePr>
          <p:nvPr/>
        </p:nvGraphicFramePr>
        <p:xfrm>
          <a:off x="5453063" y="3387725"/>
          <a:ext cx="847725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0" name="数式" r:id="rId9" imgW="431640" imgH="177480" progId="Equation.3">
                  <p:embed/>
                </p:oleObj>
              </mc:Choice>
              <mc:Fallback>
                <p:oleObj name="数式" r:id="rId9" imgW="431640" imgH="17748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3063" y="3387725"/>
                        <a:ext cx="847725" cy="349250"/>
                      </a:xfrm>
                      <a:prstGeom prst="rect">
                        <a:avLst/>
                      </a:prstGeom>
                      <a:solidFill>
                        <a:srgbClr val="FF3300">
                          <a:alpha val="16000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0" name="Object 42"/>
          <p:cNvGraphicFramePr>
            <a:graphicFrameLocks noChangeAspect="1"/>
          </p:cNvGraphicFramePr>
          <p:nvPr/>
        </p:nvGraphicFramePr>
        <p:xfrm>
          <a:off x="4427538" y="3046413"/>
          <a:ext cx="798512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1" name="数式" r:id="rId10" imgW="406080" imgH="177480" progId="Equation.3">
                  <p:embed/>
                </p:oleObj>
              </mc:Choice>
              <mc:Fallback>
                <p:oleObj name="数式" r:id="rId10" imgW="406080" imgH="17748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3046413"/>
                        <a:ext cx="798512" cy="349250"/>
                      </a:xfrm>
                      <a:prstGeom prst="rect">
                        <a:avLst/>
                      </a:prstGeom>
                      <a:solidFill>
                        <a:srgbClr val="0000FF">
                          <a:alpha val="22000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1" name="Object 43"/>
          <p:cNvGraphicFramePr>
            <a:graphicFrameLocks noChangeAspect="1"/>
          </p:cNvGraphicFramePr>
          <p:nvPr/>
        </p:nvGraphicFramePr>
        <p:xfrm>
          <a:off x="4427538" y="3387725"/>
          <a:ext cx="823912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2" name="数式" r:id="rId12" imgW="419040" imgH="177480" progId="Equation.3">
                  <p:embed/>
                </p:oleObj>
              </mc:Choice>
              <mc:Fallback>
                <p:oleObj name="数式" r:id="rId12" imgW="419040" imgH="17748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3387725"/>
                        <a:ext cx="823912" cy="349250"/>
                      </a:xfrm>
                      <a:prstGeom prst="rect">
                        <a:avLst/>
                      </a:prstGeom>
                      <a:solidFill>
                        <a:srgbClr val="0000FF">
                          <a:alpha val="22000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2" name="Object 44"/>
          <p:cNvGraphicFramePr>
            <a:graphicFrameLocks noChangeAspect="1"/>
          </p:cNvGraphicFramePr>
          <p:nvPr/>
        </p:nvGraphicFramePr>
        <p:xfrm>
          <a:off x="7308850" y="2922588"/>
          <a:ext cx="1030288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3" name="数式" r:id="rId14" imgW="431640" imgH="215640" progId="Equation.3">
                  <p:embed/>
                </p:oleObj>
              </mc:Choice>
              <mc:Fallback>
                <p:oleObj name="数式" r:id="rId14" imgW="431640" imgH="21564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850" y="2922588"/>
                        <a:ext cx="1030288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3" name="Object 45"/>
          <p:cNvGraphicFramePr>
            <a:graphicFrameLocks noChangeAspect="1"/>
          </p:cNvGraphicFramePr>
          <p:nvPr/>
        </p:nvGraphicFramePr>
        <p:xfrm>
          <a:off x="7308850" y="3344863"/>
          <a:ext cx="971550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4" name="数式" r:id="rId16" imgW="406080" imgH="215640" progId="Equation.3">
                  <p:embed/>
                </p:oleObj>
              </mc:Choice>
              <mc:Fallback>
                <p:oleObj name="数式" r:id="rId16" imgW="406080" imgH="21564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850" y="3344863"/>
                        <a:ext cx="971550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14" name="Line 46"/>
          <p:cNvSpPr>
            <a:spLocks noChangeShapeType="1"/>
          </p:cNvSpPr>
          <p:nvPr/>
        </p:nvSpPr>
        <p:spPr bwMode="auto">
          <a:xfrm>
            <a:off x="1042988" y="3881438"/>
            <a:ext cx="61928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15" name="Line 47"/>
          <p:cNvSpPr>
            <a:spLocks noChangeShapeType="1"/>
          </p:cNvSpPr>
          <p:nvPr/>
        </p:nvSpPr>
        <p:spPr bwMode="auto">
          <a:xfrm>
            <a:off x="2339975" y="3883025"/>
            <a:ext cx="0" cy="1223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7216" name="Object 48"/>
          <p:cNvGraphicFramePr>
            <a:graphicFrameLocks noChangeAspect="1"/>
          </p:cNvGraphicFramePr>
          <p:nvPr/>
        </p:nvGraphicFramePr>
        <p:xfrm>
          <a:off x="1271588" y="3862388"/>
          <a:ext cx="9858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5" name="数式" r:id="rId18" imgW="558720" imgH="215640" progId="Equation.3">
                  <p:embed/>
                </p:oleObj>
              </mc:Choice>
              <mc:Fallback>
                <p:oleObj name="数式" r:id="rId18" imgW="558720" imgH="21564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1588" y="3862388"/>
                        <a:ext cx="985837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17" name="Line 49"/>
          <p:cNvSpPr>
            <a:spLocks noChangeShapeType="1"/>
          </p:cNvSpPr>
          <p:nvPr/>
        </p:nvSpPr>
        <p:spPr bwMode="auto">
          <a:xfrm>
            <a:off x="1042988" y="4243388"/>
            <a:ext cx="61928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18" name="Line 50"/>
          <p:cNvSpPr>
            <a:spLocks noChangeShapeType="1"/>
          </p:cNvSpPr>
          <p:nvPr/>
        </p:nvSpPr>
        <p:spPr bwMode="auto">
          <a:xfrm>
            <a:off x="1042988" y="4675188"/>
            <a:ext cx="61928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19" name="Line 51"/>
          <p:cNvSpPr>
            <a:spLocks noChangeShapeType="1"/>
          </p:cNvSpPr>
          <p:nvPr/>
        </p:nvSpPr>
        <p:spPr bwMode="auto">
          <a:xfrm>
            <a:off x="1042988" y="5106988"/>
            <a:ext cx="61928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7220" name="Object 52"/>
          <p:cNvGraphicFramePr>
            <a:graphicFrameLocks noChangeAspect="1"/>
          </p:cNvGraphicFramePr>
          <p:nvPr/>
        </p:nvGraphicFramePr>
        <p:xfrm>
          <a:off x="1238250" y="4294188"/>
          <a:ext cx="1054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6" name="数式" r:id="rId20" imgW="596880" imgH="215640" progId="Equation.3">
                  <p:embed/>
                </p:oleObj>
              </mc:Choice>
              <mc:Fallback>
                <p:oleObj name="数式" r:id="rId20" imgW="596880" imgH="215640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50" y="4294188"/>
                        <a:ext cx="10541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1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5194862"/>
              </p:ext>
            </p:extLst>
          </p:nvPr>
        </p:nvGraphicFramePr>
        <p:xfrm>
          <a:off x="1724025" y="4708525"/>
          <a:ext cx="471488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7" name="数式" r:id="rId22" imgW="266400" imgH="177480" progId="Equation.3">
                  <p:embed/>
                </p:oleObj>
              </mc:Choice>
              <mc:Fallback>
                <p:oleObj name="数式" r:id="rId22" imgW="266400" imgH="177480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4025" y="4708525"/>
                        <a:ext cx="471488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22" name="Line 54"/>
          <p:cNvSpPr>
            <a:spLocks noChangeShapeType="1"/>
          </p:cNvSpPr>
          <p:nvPr/>
        </p:nvSpPr>
        <p:spPr bwMode="auto">
          <a:xfrm>
            <a:off x="3276600" y="3883025"/>
            <a:ext cx="0" cy="1223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23" name="Line 55"/>
          <p:cNvSpPr>
            <a:spLocks noChangeShapeType="1"/>
          </p:cNvSpPr>
          <p:nvPr/>
        </p:nvSpPr>
        <p:spPr bwMode="auto">
          <a:xfrm>
            <a:off x="4356100" y="3883025"/>
            <a:ext cx="0" cy="1223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24" name="Line 56"/>
          <p:cNvSpPr>
            <a:spLocks noChangeShapeType="1"/>
          </p:cNvSpPr>
          <p:nvPr/>
        </p:nvSpPr>
        <p:spPr bwMode="auto">
          <a:xfrm>
            <a:off x="5292725" y="3883025"/>
            <a:ext cx="0" cy="1223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25" name="Line 57"/>
          <p:cNvSpPr>
            <a:spLocks noChangeShapeType="1"/>
          </p:cNvSpPr>
          <p:nvPr/>
        </p:nvSpPr>
        <p:spPr bwMode="auto">
          <a:xfrm>
            <a:off x="6443663" y="3883025"/>
            <a:ext cx="0" cy="1223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26" name="Text Box 58"/>
          <p:cNvSpPr txBox="1">
            <a:spLocks noChangeArrowheads="1"/>
          </p:cNvSpPr>
          <p:nvPr/>
        </p:nvSpPr>
        <p:spPr bwMode="auto">
          <a:xfrm>
            <a:off x="2555875" y="37893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b="1">
                <a:latin typeface="Times New Roman" pitchFamily="18" charset="0"/>
              </a:rPr>
              <a:t>15</a:t>
            </a:r>
          </a:p>
        </p:txBody>
      </p:sp>
      <p:sp>
        <p:nvSpPr>
          <p:cNvPr id="7228" name="Text Box 60"/>
          <p:cNvSpPr txBox="1">
            <a:spLocks noChangeArrowheads="1"/>
          </p:cNvSpPr>
          <p:nvPr/>
        </p:nvSpPr>
        <p:spPr bwMode="auto">
          <a:xfrm>
            <a:off x="3549650" y="3789363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b="1">
                <a:latin typeface="Times New Roman" pitchFamily="18" charset="0"/>
              </a:rPr>
              <a:t>-15</a:t>
            </a:r>
          </a:p>
        </p:txBody>
      </p:sp>
      <p:sp>
        <p:nvSpPr>
          <p:cNvPr id="7230" name="Text Box 62"/>
          <p:cNvSpPr txBox="1">
            <a:spLocks noChangeArrowheads="1"/>
          </p:cNvSpPr>
          <p:nvPr/>
        </p:nvSpPr>
        <p:spPr bwMode="auto">
          <a:xfrm>
            <a:off x="2555875" y="4221163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b="1">
                <a:latin typeface="Times New Roman" pitchFamily="18" charset="0"/>
              </a:rPr>
              <a:t>-5</a:t>
            </a:r>
          </a:p>
        </p:txBody>
      </p:sp>
      <p:sp>
        <p:nvSpPr>
          <p:cNvPr id="7232" name="Text Box 64"/>
          <p:cNvSpPr txBox="1">
            <a:spLocks noChangeArrowheads="1"/>
          </p:cNvSpPr>
          <p:nvPr/>
        </p:nvSpPr>
        <p:spPr bwMode="auto">
          <a:xfrm>
            <a:off x="3708400" y="42211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b="1">
                <a:latin typeface="Times New Roman" pitchFamily="18" charset="0"/>
              </a:rPr>
              <a:t>5</a:t>
            </a:r>
          </a:p>
        </p:txBody>
      </p:sp>
      <p:sp>
        <p:nvSpPr>
          <p:cNvPr id="7234" name="Text Box 66"/>
          <p:cNvSpPr txBox="1">
            <a:spLocks noChangeArrowheads="1"/>
          </p:cNvSpPr>
          <p:nvPr/>
        </p:nvSpPr>
        <p:spPr bwMode="auto">
          <a:xfrm>
            <a:off x="6683375" y="42433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b="1">
                <a:latin typeface="Times New Roman" pitchFamily="18" charset="0"/>
              </a:rPr>
              <a:t>0</a:t>
            </a:r>
          </a:p>
        </p:txBody>
      </p:sp>
      <p:sp>
        <p:nvSpPr>
          <p:cNvPr id="7235" name="Text Box 67"/>
          <p:cNvSpPr txBox="1">
            <a:spLocks noChangeArrowheads="1"/>
          </p:cNvSpPr>
          <p:nvPr/>
        </p:nvSpPr>
        <p:spPr bwMode="auto">
          <a:xfrm>
            <a:off x="6683375" y="3860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b="1">
                <a:latin typeface="Times New Roman" pitchFamily="18" charset="0"/>
              </a:rPr>
              <a:t>0</a:t>
            </a:r>
          </a:p>
        </p:txBody>
      </p:sp>
      <p:sp>
        <p:nvSpPr>
          <p:cNvPr id="7236" name="Text Box 68"/>
          <p:cNvSpPr txBox="1">
            <a:spLocks noChangeArrowheads="1"/>
          </p:cNvSpPr>
          <p:nvPr/>
        </p:nvSpPr>
        <p:spPr bwMode="auto">
          <a:xfrm>
            <a:off x="2555875" y="467518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負</a:t>
            </a:r>
          </a:p>
        </p:txBody>
      </p:sp>
      <p:sp>
        <p:nvSpPr>
          <p:cNvPr id="7237" name="Text Box 69"/>
          <p:cNvSpPr txBox="1">
            <a:spLocks noChangeArrowheads="1"/>
          </p:cNvSpPr>
          <p:nvPr/>
        </p:nvSpPr>
        <p:spPr bwMode="auto">
          <a:xfrm>
            <a:off x="3651250" y="467518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負</a:t>
            </a:r>
          </a:p>
        </p:txBody>
      </p:sp>
      <p:sp>
        <p:nvSpPr>
          <p:cNvPr id="7238" name="Text Box 70"/>
          <p:cNvSpPr txBox="1">
            <a:spLocks noChangeArrowheads="1"/>
          </p:cNvSpPr>
          <p:nvPr/>
        </p:nvSpPr>
        <p:spPr bwMode="auto">
          <a:xfrm>
            <a:off x="4587875" y="467518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負</a:t>
            </a:r>
          </a:p>
        </p:txBody>
      </p:sp>
      <p:sp>
        <p:nvSpPr>
          <p:cNvPr id="7239" name="Text Box 71"/>
          <p:cNvSpPr txBox="1">
            <a:spLocks noChangeArrowheads="1"/>
          </p:cNvSpPr>
          <p:nvPr/>
        </p:nvSpPr>
        <p:spPr bwMode="auto">
          <a:xfrm>
            <a:off x="5667375" y="467518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負</a:t>
            </a:r>
          </a:p>
        </p:txBody>
      </p:sp>
      <p:graphicFrame>
        <p:nvGraphicFramePr>
          <p:cNvPr id="7240" name="Object 72"/>
          <p:cNvGraphicFramePr>
            <a:graphicFrameLocks noChangeAspect="1"/>
          </p:cNvGraphicFramePr>
          <p:nvPr/>
        </p:nvGraphicFramePr>
        <p:xfrm>
          <a:off x="173038" y="5151438"/>
          <a:ext cx="1303337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8" name="数式" r:id="rId24" imgW="482400" imgH="215640" progId="Equation.3">
                  <p:embed/>
                </p:oleObj>
              </mc:Choice>
              <mc:Fallback>
                <p:oleObj name="数式" r:id="rId24" imgW="482400" imgH="215640" progId="Equation.3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8" y="5151438"/>
                        <a:ext cx="1303337" cy="582612"/>
                      </a:xfrm>
                      <a:prstGeom prst="rect">
                        <a:avLst/>
                      </a:prstGeom>
                      <a:solidFill>
                        <a:srgbClr val="FF9900">
                          <a:alpha val="30000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41" name="AutoShape 73"/>
          <p:cNvSpPr>
            <a:spLocks noChangeArrowheads="1"/>
          </p:cNvSpPr>
          <p:nvPr/>
        </p:nvSpPr>
        <p:spPr bwMode="auto">
          <a:xfrm>
            <a:off x="1547813" y="5246688"/>
            <a:ext cx="647700" cy="41433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alpha val="38000"/>
                </a:schemeClr>
              </a:gs>
              <a:gs pos="100000">
                <a:schemeClr val="accent2">
                  <a:gamma/>
                  <a:shade val="51373"/>
                  <a:invGamma/>
                  <a:alpha val="88000"/>
                </a:schemeClr>
              </a:gs>
            </a:gsLst>
            <a:lin ang="0" scaled="1"/>
          </a:gra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42" name="Text Box 74"/>
          <p:cNvSpPr txBox="1">
            <a:spLocks noChangeArrowheads="1"/>
          </p:cNvSpPr>
          <p:nvPr/>
        </p:nvSpPr>
        <p:spPr bwMode="auto">
          <a:xfrm>
            <a:off x="2268538" y="5278438"/>
            <a:ext cx="2562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000"/>
              <a:t>u</a:t>
            </a:r>
            <a:r>
              <a:rPr lang="ja-JP" altLang="en-US" sz="2000"/>
              <a:t>成分が南に運ばれる</a:t>
            </a:r>
          </a:p>
        </p:txBody>
      </p:sp>
      <p:sp>
        <p:nvSpPr>
          <p:cNvPr id="7243" name="AutoShape 75"/>
          <p:cNvSpPr>
            <a:spLocks noChangeArrowheads="1"/>
          </p:cNvSpPr>
          <p:nvPr/>
        </p:nvSpPr>
        <p:spPr bwMode="auto">
          <a:xfrm>
            <a:off x="4932363" y="5246688"/>
            <a:ext cx="647700" cy="41433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alpha val="38000"/>
                </a:schemeClr>
              </a:gs>
              <a:gs pos="100000">
                <a:schemeClr val="accent2">
                  <a:gamma/>
                  <a:shade val="51373"/>
                  <a:invGamma/>
                  <a:alpha val="88000"/>
                </a:schemeClr>
              </a:gs>
            </a:gsLst>
            <a:lin ang="0" scaled="1"/>
          </a:gra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44" name="Text Box 76"/>
          <p:cNvSpPr txBox="1">
            <a:spLocks noChangeArrowheads="1"/>
          </p:cNvSpPr>
          <p:nvPr/>
        </p:nvSpPr>
        <p:spPr bwMode="auto">
          <a:xfrm>
            <a:off x="971550" y="5805488"/>
            <a:ext cx="4751388" cy="396875"/>
          </a:xfrm>
          <a:prstGeom prst="rect">
            <a:avLst/>
          </a:prstGeom>
          <a:solidFill>
            <a:srgbClr val="00CCFF">
              <a:alpha val="25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000"/>
              <a:t>気圧配置が西傾→、南側での</a:t>
            </a:r>
            <a:r>
              <a:rPr lang="ja-JP" altLang="en-US"/>
              <a:t>ジェットの強化</a:t>
            </a:r>
            <a:endParaRPr lang="ja-JP" altLang="en-US" sz="2000"/>
          </a:p>
        </p:txBody>
      </p:sp>
      <p:grpSp>
        <p:nvGrpSpPr>
          <p:cNvPr id="7246" name="Group 78"/>
          <p:cNvGrpSpPr>
            <a:grpSpLocks/>
          </p:cNvGrpSpPr>
          <p:nvPr/>
        </p:nvGrpSpPr>
        <p:grpSpPr bwMode="auto">
          <a:xfrm>
            <a:off x="250825" y="620713"/>
            <a:ext cx="8747125" cy="2230437"/>
            <a:chOff x="0" y="482"/>
            <a:chExt cx="5510" cy="1405"/>
          </a:xfrm>
        </p:grpSpPr>
        <p:sp>
          <p:nvSpPr>
            <p:cNvPr id="7247" name="Freeform 79"/>
            <p:cNvSpPr>
              <a:spLocks/>
            </p:cNvSpPr>
            <p:nvPr/>
          </p:nvSpPr>
          <p:spPr bwMode="auto">
            <a:xfrm>
              <a:off x="0" y="482"/>
              <a:ext cx="5261" cy="680"/>
            </a:xfrm>
            <a:custGeom>
              <a:avLst/>
              <a:gdLst>
                <a:gd name="T0" fmla="*/ 0 w 817"/>
                <a:gd name="T1" fmla="*/ 182 h 190"/>
                <a:gd name="T2" fmla="*/ 91 w 817"/>
                <a:gd name="T3" fmla="*/ 0 h 190"/>
                <a:gd name="T4" fmla="*/ 181 w 817"/>
                <a:gd name="T5" fmla="*/ 182 h 190"/>
                <a:gd name="T6" fmla="*/ 272 w 817"/>
                <a:gd name="T7" fmla="*/ 0 h 190"/>
                <a:gd name="T8" fmla="*/ 363 w 817"/>
                <a:gd name="T9" fmla="*/ 182 h 190"/>
                <a:gd name="T10" fmla="*/ 454 w 817"/>
                <a:gd name="T11" fmla="*/ 0 h 190"/>
                <a:gd name="T12" fmla="*/ 544 w 817"/>
                <a:gd name="T13" fmla="*/ 182 h 190"/>
                <a:gd name="T14" fmla="*/ 635 w 817"/>
                <a:gd name="T15" fmla="*/ 0 h 190"/>
                <a:gd name="T16" fmla="*/ 726 w 817"/>
                <a:gd name="T17" fmla="*/ 182 h 190"/>
                <a:gd name="T18" fmla="*/ 817 w 817"/>
                <a:gd name="T19" fmla="*/ 46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7" h="190">
                  <a:moveTo>
                    <a:pt x="0" y="182"/>
                  </a:moveTo>
                  <a:cubicBezTo>
                    <a:pt x="30" y="91"/>
                    <a:pt x="61" y="0"/>
                    <a:pt x="91" y="0"/>
                  </a:cubicBezTo>
                  <a:cubicBezTo>
                    <a:pt x="121" y="0"/>
                    <a:pt x="151" y="182"/>
                    <a:pt x="181" y="182"/>
                  </a:cubicBezTo>
                  <a:cubicBezTo>
                    <a:pt x="211" y="182"/>
                    <a:pt x="242" y="0"/>
                    <a:pt x="272" y="0"/>
                  </a:cubicBezTo>
                  <a:cubicBezTo>
                    <a:pt x="302" y="0"/>
                    <a:pt x="333" y="182"/>
                    <a:pt x="363" y="182"/>
                  </a:cubicBezTo>
                  <a:cubicBezTo>
                    <a:pt x="393" y="182"/>
                    <a:pt x="424" y="0"/>
                    <a:pt x="454" y="0"/>
                  </a:cubicBezTo>
                  <a:cubicBezTo>
                    <a:pt x="484" y="0"/>
                    <a:pt x="514" y="182"/>
                    <a:pt x="544" y="182"/>
                  </a:cubicBezTo>
                  <a:cubicBezTo>
                    <a:pt x="574" y="182"/>
                    <a:pt x="605" y="0"/>
                    <a:pt x="635" y="0"/>
                  </a:cubicBezTo>
                  <a:cubicBezTo>
                    <a:pt x="665" y="0"/>
                    <a:pt x="696" y="174"/>
                    <a:pt x="726" y="182"/>
                  </a:cubicBezTo>
                  <a:cubicBezTo>
                    <a:pt x="756" y="190"/>
                    <a:pt x="802" y="69"/>
                    <a:pt x="817" y="46"/>
                  </a:cubicBezTo>
                </a:path>
              </a:pathLst>
            </a:custGeom>
            <a:noFill/>
            <a:ln w="635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248" name="Freeform 80"/>
            <p:cNvSpPr>
              <a:spLocks/>
            </p:cNvSpPr>
            <p:nvPr/>
          </p:nvSpPr>
          <p:spPr bwMode="auto">
            <a:xfrm>
              <a:off x="249" y="1207"/>
              <a:ext cx="5261" cy="680"/>
            </a:xfrm>
            <a:custGeom>
              <a:avLst/>
              <a:gdLst>
                <a:gd name="T0" fmla="*/ 0 w 817"/>
                <a:gd name="T1" fmla="*/ 182 h 190"/>
                <a:gd name="T2" fmla="*/ 91 w 817"/>
                <a:gd name="T3" fmla="*/ 0 h 190"/>
                <a:gd name="T4" fmla="*/ 181 w 817"/>
                <a:gd name="T5" fmla="*/ 182 h 190"/>
                <a:gd name="T6" fmla="*/ 272 w 817"/>
                <a:gd name="T7" fmla="*/ 0 h 190"/>
                <a:gd name="T8" fmla="*/ 363 w 817"/>
                <a:gd name="T9" fmla="*/ 182 h 190"/>
                <a:gd name="T10" fmla="*/ 454 w 817"/>
                <a:gd name="T11" fmla="*/ 0 h 190"/>
                <a:gd name="T12" fmla="*/ 544 w 817"/>
                <a:gd name="T13" fmla="*/ 182 h 190"/>
                <a:gd name="T14" fmla="*/ 635 w 817"/>
                <a:gd name="T15" fmla="*/ 0 h 190"/>
                <a:gd name="T16" fmla="*/ 726 w 817"/>
                <a:gd name="T17" fmla="*/ 182 h 190"/>
                <a:gd name="T18" fmla="*/ 817 w 817"/>
                <a:gd name="T19" fmla="*/ 46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7" h="190">
                  <a:moveTo>
                    <a:pt x="0" y="182"/>
                  </a:moveTo>
                  <a:cubicBezTo>
                    <a:pt x="30" y="91"/>
                    <a:pt x="61" y="0"/>
                    <a:pt x="91" y="0"/>
                  </a:cubicBezTo>
                  <a:cubicBezTo>
                    <a:pt x="121" y="0"/>
                    <a:pt x="151" y="182"/>
                    <a:pt x="181" y="182"/>
                  </a:cubicBezTo>
                  <a:cubicBezTo>
                    <a:pt x="211" y="182"/>
                    <a:pt x="242" y="0"/>
                    <a:pt x="272" y="0"/>
                  </a:cubicBezTo>
                  <a:cubicBezTo>
                    <a:pt x="302" y="0"/>
                    <a:pt x="333" y="182"/>
                    <a:pt x="363" y="182"/>
                  </a:cubicBezTo>
                  <a:cubicBezTo>
                    <a:pt x="393" y="182"/>
                    <a:pt x="424" y="0"/>
                    <a:pt x="454" y="0"/>
                  </a:cubicBezTo>
                  <a:cubicBezTo>
                    <a:pt x="484" y="0"/>
                    <a:pt x="514" y="182"/>
                    <a:pt x="544" y="182"/>
                  </a:cubicBezTo>
                  <a:cubicBezTo>
                    <a:pt x="574" y="182"/>
                    <a:pt x="605" y="0"/>
                    <a:pt x="635" y="0"/>
                  </a:cubicBezTo>
                  <a:cubicBezTo>
                    <a:pt x="665" y="0"/>
                    <a:pt x="696" y="174"/>
                    <a:pt x="726" y="182"/>
                  </a:cubicBezTo>
                  <a:cubicBezTo>
                    <a:pt x="756" y="190"/>
                    <a:pt x="802" y="69"/>
                    <a:pt x="817" y="46"/>
                  </a:cubicBezTo>
                </a:path>
              </a:pathLst>
            </a:custGeom>
            <a:noFill/>
            <a:ln w="635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7249" name="Oval 81"/>
          <p:cNvSpPr>
            <a:spLocks noChangeArrowheads="1"/>
          </p:cNvSpPr>
          <p:nvPr/>
        </p:nvSpPr>
        <p:spPr bwMode="auto">
          <a:xfrm>
            <a:off x="5581650" y="1050925"/>
            <a:ext cx="503238" cy="482600"/>
          </a:xfrm>
          <a:prstGeom prst="ellipse">
            <a:avLst/>
          </a:prstGeom>
          <a:solidFill>
            <a:schemeClr val="accent2">
              <a:alpha val="21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L</a:t>
            </a:r>
          </a:p>
        </p:txBody>
      </p:sp>
      <p:sp>
        <p:nvSpPr>
          <p:cNvPr id="7250" name="Oval 82"/>
          <p:cNvSpPr>
            <a:spLocks noChangeArrowheads="1"/>
          </p:cNvSpPr>
          <p:nvPr/>
        </p:nvSpPr>
        <p:spPr bwMode="auto">
          <a:xfrm>
            <a:off x="3708400" y="1050925"/>
            <a:ext cx="503238" cy="482600"/>
          </a:xfrm>
          <a:prstGeom prst="ellipse">
            <a:avLst/>
          </a:prstGeom>
          <a:solidFill>
            <a:schemeClr val="accent2">
              <a:alpha val="21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L</a:t>
            </a:r>
          </a:p>
        </p:txBody>
      </p:sp>
      <p:sp>
        <p:nvSpPr>
          <p:cNvPr id="7251" name="Oval 83"/>
          <p:cNvSpPr>
            <a:spLocks noChangeArrowheads="1"/>
          </p:cNvSpPr>
          <p:nvPr/>
        </p:nvSpPr>
        <p:spPr bwMode="auto">
          <a:xfrm>
            <a:off x="1835150" y="1050925"/>
            <a:ext cx="503238" cy="482600"/>
          </a:xfrm>
          <a:prstGeom prst="ellipse">
            <a:avLst/>
          </a:prstGeom>
          <a:solidFill>
            <a:schemeClr val="accent2">
              <a:alpha val="21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L</a:t>
            </a:r>
          </a:p>
        </p:txBody>
      </p:sp>
      <p:sp>
        <p:nvSpPr>
          <p:cNvPr id="7252" name="Text Box 84"/>
          <p:cNvSpPr txBox="1">
            <a:spLocks noChangeArrowheads="1"/>
          </p:cNvSpPr>
          <p:nvPr/>
        </p:nvSpPr>
        <p:spPr bwMode="auto">
          <a:xfrm>
            <a:off x="4572000" y="37893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b="1">
                <a:latin typeface="Times New Roman" pitchFamily="18" charset="0"/>
              </a:rPr>
              <a:t>15</a:t>
            </a:r>
          </a:p>
        </p:txBody>
      </p:sp>
      <p:sp>
        <p:nvSpPr>
          <p:cNvPr id="7253" name="Text Box 85"/>
          <p:cNvSpPr txBox="1">
            <a:spLocks noChangeArrowheads="1"/>
          </p:cNvSpPr>
          <p:nvPr/>
        </p:nvSpPr>
        <p:spPr bwMode="auto">
          <a:xfrm>
            <a:off x="4565650" y="422275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b="1">
                <a:latin typeface="Times New Roman" pitchFamily="18" charset="0"/>
              </a:rPr>
              <a:t>-5</a:t>
            </a:r>
          </a:p>
        </p:txBody>
      </p:sp>
      <p:sp>
        <p:nvSpPr>
          <p:cNvPr id="7254" name="Text Box 86"/>
          <p:cNvSpPr txBox="1">
            <a:spLocks noChangeArrowheads="1"/>
          </p:cNvSpPr>
          <p:nvPr/>
        </p:nvSpPr>
        <p:spPr bwMode="auto">
          <a:xfrm>
            <a:off x="5565775" y="3789363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b="1">
                <a:latin typeface="Times New Roman" pitchFamily="18" charset="0"/>
              </a:rPr>
              <a:t>-15</a:t>
            </a:r>
          </a:p>
        </p:txBody>
      </p:sp>
      <p:sp>
        <p:nvSpPr>
          <p:cNvPr id="7255" name="Text Box 87"/>
          <p:cNvSpPr txBox="1">
            <a:spLocks noChangeArrowheads="1"/>
          </p:cNvSpPr>
          <p:nvPr/>
        </p:nvSpPr>
        <p:spPr bwMode="auto">
          <a:xfrm>
            <a:off x="5710238" y="42211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b="1">
                <a:latin typeface="Times New Roman" pitchFamily="18" charset="0"/>
              </a:rPr>
              <a:t>5</a:t>
            </a:r>
          </a:p>
        </p:txBody>
      </p:sp>
      <p:sp>
        <p:nvSpPr>
          <p:cNvPr id="7258" name="Text Box 90"/>
          <p:cNvSpPr txBox="1">
            <a:spLocks noChangeArrowheads="1"/>
          </p:cNvSpPr>
          <p:nvPr/>
        </p:nvSpPr>
        <p:spPr bwMode="auto">
          <a:xfrm>
            <a:off x="5651500" y="5264150"/>
            <a:ext cx="3295650" cy="42545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000"/>
              <a:t>運動量の</a:t>
            </a:r>
            <a:r>
              <a:rPr lang="en-US" altLang="ja-JP" sz="2000"/>
              <a:t>u</a:t>
            </a:r>
            <a:r>
              <a:rPr lang="ja-JP" altLang="en-US" sz="2000"/>
              <a:t>成分が南でたまる</a:t>
            </a:r>
          </a:p>
        </p:txBody>
      </p:sp>
      <p:sp>
        <p:nvSpPr>
          <p:cNvPr id="7192" name="AutoShape 24"/>
          <p:cNvSpPr>
            <a:spLocks noChangeArrowheads="1"/>
          </p:cNvSpPr>
          <p:nvPr/>
        </p:nvSpPr>
        <p:spPr bwMode="auto">
          <a:xfrm rot="2535748">
            <a:off x="1365250" y="1430338"/>
            <a:ext cx="976313" cy="628650"/>
          </a:xfrm>
          <a:prstGeom prst="rightArrow">
            <a:avLst>
              <a:gd name="adj1" fmla="val 50000"/>
              <a:gd name="adj2" fmla="val 38826"/>
            </a:avLst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93" name="AutoShape 25"/>
          <p:cNvSpPr>
            <a:spLocks noChangeArrowheads="1"/>
          </p:cNvSpPr>
          <p:nvPr/>
        </p:nvSpPr>
        <p:spPr bwMode="auto">
          <a:xfrm rot="2535748">
            <a:off x="3254375" y="1430338"/>
            <a:ext cx="976313" cy="628650"/>
          </a:xfrm>
          <a:prstGeom prst="rightArrow">
            <a:avLst>
              <a:gd name="adj1" fmla="val 50000"/>
              <a:gd name="adj2" fmla="val 38826"/>
            </a:avLst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94" name="AutoShape 26"/>
          <p:cNvSpPr>
            <a:spLocks noChangeArrowheads="1"/>
          </p:cNvSpPr>
          <p:nvPr/>
        </p:nvSpPr>
        <p:spPr bwMode="auto">
          <a:xfrm rot="2535748">
            <a:off x="5108575" y="1428750"/>
            <a:ext cx="976313" cy="630238"/>
          </a:xfrm>
          <a:prstGeom prst="rightArrow">
            <a:avLst>
              <a:gd name="adj1" fmla="val 50000"/>
              <a:gd name="adj2" fmla="val 38728"/>
            </a:avLst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7259" name="Object 91"/>
          <p:cNvGraphicFramePr>
            <a:graphicFrameLocks noChangeAspect="1"/>
          </p:cNvGraphicFramePr>
          <p:nvPr/>
        </p:nvGraphicFramePr>
        <p:xfrm>
          <a:off x="2411413" y="3024188"/>
          <a:ext cx="798512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9" name="数式" r:id="rId26" imgW="406080" imgH="177480" progId="Equation.3">
                  <p:embed/>
                </p:oleObj>
              </mc:Choice>
              <mc:Fallback>
                <p:oleObj name="数式" r:id="rId26" imgW="406080" imgH="177480" progId="Equation.3">
                  <p:embed/>
                  <p:pic>
                    <p:nvPicPr>
                      <p:cNvPr id="0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3024188"/>
                        <a:ext cx="798512" cy="349250"/>
                      </a:xfrm>
                      <a:prstGeom prst="rect">
                        <a:avLst/>
                      </a:prstGeom>
                      <a:solidFill>
                        <a:srgbClr val="0000FF">
                          <a:alpha val="22000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60" name="Object 92"/>
          <p:cNvGraphicFramePr>
            <a:graphicFrameLocks noChangeAspect="1"/>
          </p:cNvGraphicFramePr>
          <p:nvPr/>
        </p:nvGraphicFramePr>
        <p:xfrm>
          <a:off x="2411413" y="3365500"/>
          <a:ext cx="823912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0" name="数式" r:id="rId27" imgW="419040" imgH="177480" progId="Equation.3">
                  <p:embed/>
                </p:oleObj>
              </mc:Choice>
              <mc:Fallback>
                <p:oleObj name="数式" r:id="rId27" imgW="419040" imgH="177480" progId="Equation.3">
                  <p:embed/>
                  <p:pic>
                    <p:nvPicPr>
                      <p:cNvPr id="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3365500"/>
                        <a:ext cx="823912" cy="349250"/>
                      </a:xfrm>
                      <a:prstGeom prst="rect">
                        <a:avLst/>
                      </a:prstGeom>
                      <a:solidFill>
                        <a:srgbClr val="0000FF">
                          <a:alpha val="22000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61" name="Line 93"/>
          <p:cNvSpPr>
            <a:spLocks noChangeShapeType="1"/>
          </p:cNvSpPr>
          <p:nvPr/>
        </p:nvSpPr>
        <p:spPr bwMode="auto">
          <a:xfrm>
            <a:off x="2771775" y="1698625"/>
            <a:ext cx="0" cy="13668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62" name="Line 94"/>
          <p:cNvSpPr>
            <a:spLocks noChangeShapeType="1"/>
          </p:cNvSpPr>
          <p:nvPr/>
        </p:nvSpPr>
        <p:spPr bwMode="auto">
          <a:xfrm>
            <a:off x="3708400" y="1698625"/>
            <a:ext cx="0" cy="13668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63" name="Line 95"/>
          <p:cNvSpPr>
            <a:spLocks noChangeShapeType="1"/>
          </p:cNvSpPr>
          <p:nvPr/>
        </p:nvSpPr>
        <p:spPr bwMode="auto">
          <a:xfrm>
            <a:off x="4716463" y="1698625"/>
            <a:ext cx="0" cy="13668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64" name="Line 96"/>
          <p:cNvSpPr>
            <a:spLocks noChangeShapeType="1"/>
          </p:cNvSpPr>
          <p:nvPr/>
        </p:nvSpPr>
        <p:spPr bwMode="auto">
          <a:xfrm>
            <a:off x="5651500" y="1698625"/>
            <a:ext cx="0" cy="13668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65" name="Text Box 97"/>
          <p:cNvSpPr txBox="1">
            <a:spLocks noChangeArrowheads="1"/>
          </p:cNvSpPr>
          <p:nvPr/>
        </p:nvSpPr>
        <p:spPr bwMode="auto">
          <a:xfrm>
            <a:off x="4427538" y="6308725"/>
            <a:ext cx="29289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実際はどうなっているの？？</a:t>
            </a:r>
          </a:p>
        </p:txBody>
      </p:sp>
      <p:sp>
        <p:nvSpPr>
          <p:cNvPr id="7266" name="Text Box 98"/>
          <p:cNvSpPr txBox="1">
            <a:spLocks noChangeArrowheads="1"/>
          </p:cNvSpPr>
          <p:nvPr/>
        </p:nvSpPr>
        <p:spPr bwMode="auto">
          <a:xfrm>
            <a:off x="107950" y="44450"/>
            <a:ext cx="2381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気圧配置が西傾のとき</a:t>
            </a:r>
          </a:p>
        </p:txBody>
      </p:sp>
      <p:sp>
        <p:nvSpPr>
          <p:cNvPr id="7267" name="AutoShape 99"/>
          <p:cNvSpPr>
            <a:spLocks noChangeArrowheads="1"/>
          </p:cNvSpPr>
          <p:nvPr/>
        </p:nvSpPr>
        <p:spPr bwMode="auto">
          <a:xfrm rot="2535748">
            <a:off x="6980238" y="1430338"/>
            <a:ext cx="976312" cy="630237"/>
          </a:xfrm>
          <a:prstGeom prst="rightArrow">
            <a:avLst>
              <a:gd name="adj1" fmla="val 50000"/>
              <a:gd name="adj2" fmla="val 38728"/>
            </a:avLst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68" name="Oval 100"/>
          <p:cNvSpPr>
            <a:spLocks noChangeArrowheads="1"/>
          </p:cNvSpPr>
          <p:nvPr/>
        </p:nvSpPr>
        <p:spPr bwMode="auto">
          <a:xfrm rot="-1534883">
            <a:off x="971550" y="476250"/>
            <a:ext cx="863600" cy="2160588"/>
          </a:xfrm>
          <a:prstGeom prst="ellipse">
            <a:avLst/>
          </a:prstGeom>
          <a:solidFill>
            <a:srgbClr val="FF99CC">
              <a:alpha val="55000"/>
            </a:srgbClr>
          </a:solidFill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3200"/>
              <a:t>H</a:t>
            </a:r>
          </a:p>
        </p:txBody>
      </p:sp>
      <p:sp>
        <p:nvSpPr>
          <p:cNvPr id="7269" name="Oval 101"/>
          <p:cNvSpPr>
            <a:spLocks noChangeArrowheads="1"/>
          </p:cNvSpPr>
          <p:nvPr/>
        </p:nvSpPr>
        <p:spPr bwMode="auto">
          <a:xfrm rot="-1534883">
            <a:off x="2844800" y="476250"/>
            <a:ext cx="863600" cy="2160588"/>
          </a:xfrm>
          <a:prstGeom prst="ellipse">
            <a:avLst/>
          </a:prstGeom>
          <a:solidFill>
            <a:srgbClr val="FF99CC">
              <a:alpha val="55000"/>
            </a:srgbClr>
          </a:solidFill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3200"/>
              <a:t>H</a:t>
            </a:r>
          </a:p>
        </p:txBody>
      </p:sp>
      <p:sp>
        <p:nvSpPr>
          <p:cNvPr id="7270" name="Oval 102"/>
          <p:cNvSpPr>
            <a:spLocks noChangeArrowheads="1"/>
          </p:cNvSpPr>
          <p:nvPr/>
        </p:nvSpPr>
        <p:spPr bwMode="auto">
          <a:xfrm rot="-1534883">
            <a:off x="4716463" y="476250"/>
            <a:ext cx="863600" cy="2160588"/>
          </a:xfrm>
          <a:prstGeom prst="ellipse">
            <a:avLst/>
          </a:prstGeom>
          <a:solidFill>
            <a:srgbClr val="FF99CC">
              <a:alpha val="55000"/>
            </a:srgbClr>
          </a:solidFill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3200"/>
              <a:t>H</a:t>
            </a:r>
          </a:p>
        </p:txBody>
      </p:sp>
      <p:sp>
        <p:nvSpPr>
          <p:cNvPr id="7271" name="Oval 103"/>
          <p:cNvSpPr>
            <a:spLocks noChangeArrowheads="1"/>
          </p:cNvSpPr>
          <p:nvPr/>
        </p:nvSpPr>
        <p:spPr bwMode="auto">
          <a:xfrm rot="-1534883">
            <a:off x="6659563" y="476250"/>
            <a:ext cx="863600" cy="2160588"/>
          </a:xfrm>
          <a:prstGeom prst="ellipse">
            <a:avLst/>
          </a:prstGeom>
          <a:solidFill>
            <a:srgbClr val="FF99CC">
              <a:alpha val="55000"/>
            </a:srgbClr>
          </a:solidFill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3200"/>
              <a:t>H</a:t>
            </a:r>
          </a:p>
        </p:txBody>
      </p:sp>
      <p:sp>
        <p:nvSpPr>
          <p:cNvPr id="7273" name="Oval 105"/>
          <p:cNvSpPr>
            <a:spLocks noChangeArrowheads="1"/>
          </p:cNvSpPr>
          <p:nvPr/>
        </p:nvSpPr>
        <p:spPr bwMode="auto">
          <a:xfrm rot="-1534883">
            <a:off x="1908175" y="692150"/>
            <a:ext cx="863600" cy="2160588"/>
          </a:xfrm>
          <a:prstGeom prst="ellipse">
            <a:avLst/>
          </a:prstGeom>
          <a:solidFill>
            <a:schemeClr val="accent2">
              <a:alpha val="55000"/>
            </a:schemeClr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3200"/>
              <a:t>L</a:t>
            </a:r>
          </a:p>
        </p:txBody>
      </p:sp>
      <p:sp>
        <p:nvSpPr>
          <p:cNvPr id="7274" name="Oval 106"/>
          <p:cNvSpPr>
            <a:spLocks noChangeArrowheads="1"/>
          </p:cNvSpPr>
          <p:nvPr/>
        </p:nvSpPr>
        <p:spPr bwMode="auto">
          <a:xfrm rot="-1534883">
            <a:off x="3852863" y="692150"/>
            <a:ext cx="863600" cy="2160588"/>
          </a:xfrm>
          <a:prstGeom prst="ellipse">
            <a:avLst/>
          </a:prstGeom>
          <a:solidFill>
            <a:schemeClr val="accent2">
              <a:alpha val="55000"/>
            </a:schemeClr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3200"/>
              <a:t>L</a:t>
            </a:r>
          </a:p>
        </p:txBody>
      </p:sp>
      <p:sp>
        <p:nvSpPr>
          <p:cNvPr id="7275" name="Oval 107"/>
          <p:cNvSpPr>
            <a:spLocks noChangeArrowheads="1"/>
          </p:cNvSpPr>
          <p:nvPr/>
        </p:nvSpPr>
        <p:spPr bwMode="auto">
          <a:xfrm rot="-1534883">
            <a:off x="5724525" y="765175"/>
            <a:ext cx="863600" cy="2160588"/>
          </a:xfrm>
          <a:prstGeom prst="ellipse">
            <a:avLst/>
          </a:prstGeom>
          <a:solidFill>
            <a:schemeClr val="accent2">
              <a:alpha val="55000"/>
            </a:schemeClr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3200"/>
              <a:t>L</a:t>
            </a:r>
          </a:p>
        </p:txBody>
      </p:sp>
      <p:sp>
        <p:nvSpPr>
          <p:cNvPr id="7276" name="Oval 108"/>
          <p:cNvSpPr>
            <a:spLocks noChangeArrowheads="1"/>
          </p:cNvSpPr>
          <p:nvPr/>
        </p:nvSpPr>
        <p:spPr bwMode="auto">
          <a:xfrm rot="-1534883">
            <a:off x="7596188" y="765175"/>
            <a:ext cx="863600" cy="2160588"/>
          </a:xfrm>
          <a:prstGeom prst="ellipse">
            <a:avLst/>
          </a:prstGeom>
          <a:solidFill>
            <a:schemeClr val="accent2">
              <a:alpha val="55000"/>
            </a:schemeClr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3200"/>
              <a:t>L</a:t>
            </a:r>
          </a:p>
        </p:txBody>
      </p:sp>
      <p:sp>
        <p:nvSpPr>
          <p:cNvPr id="7277" name="Text Box 109"/>
          <p:cNvSpPr txBox="1">
            <a:spLocks noChangeArrowheads="1"/>
          </p:cNvSpPr>
          <p:nvPr/>
        </p:nvSpPr>
        <p:spPr bwMode="auto">
          <a:xfrm>
            <a:off x="3651250" y="3333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北</a:t>
            </a:r>
          </a:p>
        </p:txBody>
      </p:sp>
      <p:sp>
        <p:nvSpPr>
          <p:cNvPr id="7278" name="Text Box 110"/>
          <p:cNvSpPr txBox="1">
            <a:spLocks noChangeArrowheads="1"/>
          </p:cNvSpPr>
          <p:nvPr/>
        </p:nvSpPr>
        <p:spPr bwMode="auto">
          <a:xfrm>
            <a:off x="3651250" y="24923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500"/>
                                        <p:tgtEl>
                                          <p:spTgt spid="7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6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4" dur="20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7" dur="20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0" dur="20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3" dur="20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8" dur="1000"/>
                                        <p:tgtEl>
                                          <p:spTgt spid="7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7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7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0" dur="500"/>
                                        <p:tgtEl>
                                          <p:spTgt spid="7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2" dur="1000"/>
                                        <p:tgtEl>
                                          <p:spTgt spid="7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4" dur="1000"/>
                                        <p:tgtEl>
                                          <p:spTgt spid="7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4" dur="5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7" dur="5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0" dur="5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3" dur="5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6" dur="5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9" dur="5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2" dur="50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5" dur="500"/>
                                        <p:tgtEl>
                                          <p:spTgt spid="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8" dur="500"/>
                                        <p:tgtEl>
                                          <p:spTgt spid="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1" dur="5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4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7" dur="5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2" dur="500"/>
                                        <p:tgtEl>
                                          <p:spTgt spid="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7" dur="5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2" dur="500"/>
                                        <p:tgtEl>
                                          <p:spTgt spid="7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7" dur="500"/>
                                        <p:tgtEl>
                                          <p:spTgt spid="7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2" dur="500"/>
                                        <p:tgtEl>
                                          <p:spTgt spid="7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7" dur="500"/>
                                        <p:tgtEl>
                                          <p:spTgt spid="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2" dur="500"/>
                                        <p:tgtEl>
                                          <p:spTgt spid="7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7" dur="500"/>
                                        <p:tgtEl>
                                          <p:spTgt spid="7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2" dur="500"/>
                                        <p:tgtEl>
                                          <p:spTgt spid="7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7" dur="500"/>
                                        <p:tgtEl>
                                          <p:spTgt spid="7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2" dur="500"/>
                                        <p:tgtEl>
                                          <p:spTgt spid="7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7" dur="500"/>
                                        <p:tgtEl>
                                          <p:spTgt spid="7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 nodeType="clickPar">
                      <p:stCondLst>
                        <p:cond delay="indefinite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500"/>
                                        <p:tgtEl>
                                          <p:spTgt spid="7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7" dur="500"/>
                                        <p:tgtEl>
                                          <p:spTgt spid="7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 nodeType="clickPar">
                      <p:stCondLst>
                        <p:cond delay="indefinite"/>
                      </p:stCondLst>
                      <p:childTnLst>
                        <p:par>
                          <p:cTn id="2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2" dur="500"/>
                                        <p:tgtEl>
                                          <p:spTgt spid="7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 nodeType="clickPar">
                      <p:stCondLst>
                        <p:cond delay="indefinite"/>
                      </p:stCondLst>
                      <p:childTnLst>
                        <p:par>
                          <p:cTn id="2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7" dur="500"/>
                                        <p:tgtEl>
                                          <p:spTgt spid="7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0" dur="500"/>
                                        <p:tgtEl>
                                          <p:spTgt spid="7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 nodeType="clickPar">
                      <p:stCondLst>
                        <p:cond delay="indefinite"/>
                      </p:stCondLst>
                      <p:childTnLst>
                        <p:par>
                          <p:cTn id="2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5" dur="500"/>
                                        <p:tgtEl>
                                          <p:spTgt spid="7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8" dur="500"/>
                                        <p:tgtEl>
                                          <p:spTgt spid="7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 nodeType="clickPar">
                      <p:stCondLst>
                        <p:cond delay="indefinite"/>
                      </p:stCondLst>
                      <p:childTnLst>
                        <p:par>
                          <p:cTn id="2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7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7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5" dur="1000"/>
                                        <p:tgtEl>
                                          <p:spTgt spid="7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9" dur="500"/>
                                        <p:tgtEl>
                                          <p:spTgt spid="7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2" dur="500"/>
                                        <p:tgtEl>
                                          <p:spTgt spid="7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5" dur="500"/>
                                        <p:tgtEl>
                                          <p:spTgt spid="7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8" dur="500"/>
                                        <p:tgtEl>
                                          <p:spTgt spid="7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1" dur="500"/>
                                        <p:tgtEl>
                                          <p:spTgt spid="7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4" dur="500"/>
                                        <p:tgtEl>
                                          <p:spTgt spid="7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7" dur="500"/>
                                        <p:tgtEl>
                                          <p:spTgt spid="7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0" dur="500"/>
                                        <p:tgtEl>
                                          <p:spTgt spid="7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 nodeType="clickPar">
                      <p:stCondLst>
                        <p:cond delay="indefinite"/>
                      </p:stCondLst>
                      <p:childTnLst>
                        <p:par>
                          <p:cTn id="3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1000"/>
                                        <p:tgtEl>
                                          <p:spTgt spid="7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72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7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7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 animBg="1"/>
      <p:bldP spid="7180" grpId="0" animBg="1"/>
      <p:bldP spid="7181" grpId="0" animBg="1"/>
      <p:bldP spid="7182" grpId="0" animBg="1"/>
      <p:bldP spid="7183" grpId="0" animBg="1"/>
      <p:bldP spid="7184" grpId="0" animBg="1"/>
      <p:bldP spid="7185" grpId="0" animBg="1"/>
      <p:bldP spid="7186" grpId="0" animBg="1"/>
      <p:bldP spid="7187" grpId="0" animBg="1"/>
      <p:bldP spid="7188" grpId="0" animBg="1"/>
      <p:bldP spid="7189" grpId="0" animBg="1"/>
      <p:bldP spid="7190" grpId="0" animBg="1"/>
      <p:bldP spid="7191" grpId="0" animBg="1"/>
      <p:bldP spid="7195" grpId="0" animBg="1"/>
      <p:bldP spid="7196" grpId="0" animBg="1"/>
      <p:bldP spid="7197" grpId="0" animBg="1"/>
      <p:bldP spid="7198" grpId="0" animBg="1"/>
      <p:bldP spid="7200" grpId="0" animBg="1"/>
      <p:bldP spid="7201" grpId="0" animBg="1"/>
      <p:bldP spid="7202" grpId="0"/>
      <p:bldP spid="7203" grpId="0"/>
      <p:bldP spid="7214" grpId="0" animBg="1"/>
      <p:bldP spid="7215" grpId="0" animBg="1"/>
      <p:bldP spid="7217" grpId="0" animBg="1"/>
      <p:bldP spid="7218" grpId="0" animBg="1"/>
      <p:bldP spid="7219" grpId="0" animBg="1"/>
      <p:bldP spid="7222" grpId="0" animBg="1"/>
      <p:bldP spid="7223" grpId="0" animBg="1"/>
      <p:bldP spid="7224" grpId="0" animBg="1"/>
      <p:bldP spid="7225" grpId="0" animBg="1"/>
      <p:bldP spid="7226" grpId="0"/>
      <p:bldP spid="7228" grpId="0"/>
      <p:bldP spid="7230" grpId="0"/>
      <p:bldP spid="7232" grpId="0"/>
      <p:bldP spid="7234" grpId="0"/>
      <p:bldP spid="7235" grpId="0"/>
      <p:bldP spid="7236" grpId="0"/>
      <p:bldP spid="7237" grpId="0"/>
      <p:bldP spid="7238" grpId="0"/>
      <p:bldP spid="7239" grpId="0"/>
      <p:bldP spid="7241" grpId="0" animBg="1"/>
      <p:bldP spid="7242" grpId="0"/>
      <p:bldP spid="7243" grpId="0" animBg="1"/>
      <p:bldP spid="7244" grpId="0" animBg="1"/>
      <p:bldP spid="7249" grpId="0" animBg="1"/>
      <p:bldP spid="7250" grpId="0" animBg="1"/>
      <p:bldP spid="7251" grpId="0" animBg="1"/>
      <p:bldP spid="7252" grpId="0"/>
      <p:bldP spid="7253" grpId="0"/>
      <p:bldP spid="7254" grpId="0"/>
      <p:bldP spid="7255" grpId="0"/>
      <p:bldP spid="7258" grpId="0" animBg="1"/>
      <p:bldP spid="7192" grpId="0" animBg="1"/>
      <p:bldP spid="7193" grpId="0" animBg="1"/>
      <p:bldP spid="7194" grpId="0" animBg="1"/>
      <p:bldP spid="7261" grpId="0" animBg="1"/>
      <p:bldP spid="7262" grpId="0" animBg="1"/>
      <p:bldP spid="7263" grpId="0" animBg="1"/>
      <p:bldP spid="7264" grpId="0" animBg="1"/>
      <p:bldP spid="7265" grpId="0"/>
      <p:bldP spid="7267" grpId="0" animBg="1"/>
      <p:bldP spid="7268" grpId="0" animBg="1"/>
      <p:bldP spid="7269" grpId="0" animBg="1"/>
      <p:bldP spid="7270" grpId="0" animBg="1"/>
      <p:bldP spid="7271" grpId="0" animBg="1"/>
      <p:bldP spid="7273" grpId="0" animBg="1"/>
      <p:bldP spid="7274" grpId="0" animBg="1"/>
      <p:bldP spid="7275" grpId="0" animBg="1"/>
      <p:bldP spid="7276" grpId="0" animBg="1"/>
      <p:bldP spid="7277" grpId="0"/>
      <p:bldP spid="7278" grpId="0"/>
    </p:bld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1243</TotalTime>
  <Words>560</Words>
  <Application>Microsoft Office PowerPoint</Application>
  <PresentationFormat>画面に合わせる (4:3)</PresentationFormat>
  <Paragraphs>238</Paragraphs>
  <Slides>10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10</vt:i4>
      </vt:variant>
    </vt:vector>
  </HeadingPairs>
  <TitlesOfParts>
    <vt:vector size="18" baseType="lpstr">
      <vt:lpstr>ＭＳ Ｐゴシック</vt:lpstr>
      <vt:lpstr>Arial</vt:lpstr>
      <vt:lpstr>Calibri</vt:lpstr>
      <vt:lpstr>Times New Roman</vt:lpstr>
      <vt:lpstr>標準デザイン</vt:lpstr>
      <vt:lpstr>3_Office Theme</vt:lpstr>
      <vt:lpstr>数式</vt:lpstr>
      <vt:lpstr>Microsoft 数式 3.0</vt:lpstr>
      <vt:lpstr>ジェット気流が延々と吹き続けている理由を理解する</vt:lpstr>
      <vt:lpstr>冬の北極振動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mie-univ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kensuke komatsu</dc:creator>
  <cp:lastModifiedBy>cherry</cp:lastModifiedBy>
  <cp:revision>30</cp:revision>
  <dcterms:created xsi:type="dcterms:W3CDTF">2009-06-12T01:44:30Z</dcterms:created>
  <dcterms:modified xsi:type="dcterms:W3CDTF">2014-07-22T08:18:20Z</dcterms:modified>
</cp:coreProperties>
</file>