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7" r:id="rId3"/>
    <p:sldId id="265" r:id="rId4"/>
    <p:sldId id="278" r:id="rId5"/>
    <p:sldId id="273" r:id="rId6"/>
    <p:sldId id="279" r:id="rId7"/>
    <p:sldId id="256" r:id="rId8"/>
    <p:sldId id="282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B8B"/>
    <a:srgbClr val="FFB7B7"/>
    <a:srgbClr val="FF7347"/>
    <a:srgbClr val="CC3300"/>
    <a:srgbClr val="0000FF"/>
    <a:srgbClr val="33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11" autoAdjust="0"/>
    <p:restoredTop sz="96053" autoAdjust="0"/>
  </p:normalViewPr>
  <p:slideViewPr>
    <p:cSldViewPr>
      <p:cViewPr varScale="1">
        <p:scale>
          <a:sx n="119" d="100"/>
          <a:sy n="119" d="100"/>
        </p:scale>
        <p:origin x="108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E6FF2-7779-46EC-AC71-7F0FB32AD8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605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D5731-73E4-443E-9E6F-D9BF0DA806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982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315EB-C9D5-4360-A38D-EEAAF5C14D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9221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EA9D5-A9D7-41F1-937B-5B2ED049E8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4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3D85A-0C60-405E-ACFD-7D929B8FFA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81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7AA06-69BD-4A64-B28E-B5A0B22B42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876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06899-D1C8-4A96-8B2B-F66FEC86AB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8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8960B-49AE-4CD0-A1C0-5BF60E3D6F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962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9CE54-B2C7-4FBB-A7B2-2C8D935E82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42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DDE90-0219-4B4A-959D-31423A3FAC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302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15D11-E8AF-4FC9-98DF-98B6FB0F7A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62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0AB54-E8CA-44EB-A9B6-FA7BDD6432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70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6FE9C-DD46-4544-9977-63705C74E1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6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5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傾圧不安定の直感的理解</a:t>
            </a:r>
            <a:r>
              <a:rPr lang="en-US" altLang="ja-JP" sz="4000" smtClean="0"/>
              <a:t>(1)</a:t>
            </a:r>
            <a:br>
              <a:rPr lang="en-US" altLang="ja-JP" sz="4000" smtClean="0"/>
            </a:br>
            <a:r>
              <a:rPr lang="ja-JP" altLang="en-US" sz="4000" smtClean="0"/>
              <a:t>ー高気圧・低気圧の</a:t>
            </a:r>
            <a:br>
              <a:rPr lang="ja-JP" altLang="en-US" sz="4000" smtClean="0"/>
            </a:br>
            <a:r>
              <a:rPr lang="ja-JP" altLang="en-US" sz="4000" smtClean="0"/>
              <a:t>発達理論の理解のためにー</a:t>
            </a:r>
            <a:br>
              <a:rPr lang="ja-JP" altLang="en-US" sz="4000" smtClean="0"/>
            </a:br>
            <a:endParaRPr lang="ja-JP" alt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23265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dirty="0" smtClean="0"/>
              <a:t>三重大学・大学院生物資源学研究科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 smtClean="0"/>
              <a:t>共生環境学専攻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 smtClean="0"/>
              <a:t>気象・</a:t>
            </a:r>
            <a:r>
              <a:rPr lang="ja-JP" altLang="en-US" sz="2800" smtClean="0"/>
              <a:t>気候ダイナミクス研究室</a:t>
            </a:r>
            <a:endParaRPr lang="ja-JP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 smtClean="0"/>
              <a:t>教授　立花義裕</a:t>
            </a:r>
            <a:endParaRPr lang="en-US" altLang="ja-JP" sz="2800" dirty="0" smtClean="0"/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 smtClean="0"/>
              <a:t>作図協力：当研究室４年生一同</a:t>
            </a:r>
            <a:endParaRPr lang="en-US" altLang="ja-JP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/>
              <a:t>2011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月バージョン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755650" y="3544888"/>
            <a:ext cx="8064500" cy="3313112"/>
            <a:chOff x="431" y="2233"/>
            <a:chExt cx="5125" cy="2087"/>
          </a:xfrm>
        </p:grpSpPr>
        <p:sp>
          <p:nvSpPr>
            <p:cNvPr id="3113" name="Rectangle 31"/>
            <p:cNvSpPr>
              <a:spLocks noChangeArrowheads="1"/>
            </p:cNvSpPr>
            <p:nvPr/>
          </p:nvSpPr>
          <p:spPr bwMode="auto">
            <a:xfrm>
              <a:off x="431" y="2233"/>
              <a:ext cx="5125" cy="208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ja-JP"/>
            </a:p>
          </p:txBody>
        </p:sp>
        <p:sp>
          <p:nvSpPr>
            <p:cNvPr id="3114" name="Line 32"/>
            <p:cNvSpPr>
              <a:spLocks noChangeShapeType="1"/>
            </p:cNvSpPr>
            <p:nvPr/>
          </p:nvSpPr>
          <p:spPr bwMode="auto">
            <a:xfrm>
              <a:off x="1837" y="4002"/>
              <a:ext cx="195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5" name="Line 33"/>
            <p:cNvSpPr>
              <a:spLocks noChangeShapeType="1"/>
            </p:cNvSpPr>
            <p:nvPr/>
          </p:nvSpPr>
          <p:spPr bwMode="auto">
            <a:xfrm rot="5400000" flipH="1">
              <a:off x="998" y="3163"/>
              <a:ext cx="1696" cy="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6" name="Oval 34"/>
            <p:cNvSpPr>
              <a:spLocks noChangeArrowheads="1"/>
            </p:cNvSpPr>
            <p:nvPr/>
          </p:nvSpPr>
          <p:spPr bwMode="auto">
            <a:xfrm>
              <a:off x="1973" y="3004"/>
              <a:ext cx="408" cy="9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400" b="1"/>
                <a:t>高</a:t>
              </a:r>
            </a:p>
            <a:p>
              <a:pPr algn="ctr" eaLnBrk="1" hangingPunct="1"/>
              <a:r>
                <a:rPr lang="ja-JP" altLang="en-US" sz="2400" b="1"/>
                <a:t>温</a:t>
              </a:r>
            </a:p>
          </p:txBody>
        </p:sp>
        <p:sp>
          <p:nvSpPr>
            <p:cNvPr id="3117" name="Oval 35"/>
            <p:cNvSpPr>
              <a:spLocks noChangeArrowheads="1"/>
            </p:cNvSpPr>
            <p:nvPr/>
          </p:nvSpPr>
          <p:spPr bwMode="auto">
            <a:xfrm>
              <a:off x="3152" y="3004"/>
              <a:ext cx="408" cy="907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400" b="1"/>
                <a:t>低</a:t>
              </a:r>
            </a:p>
            <a:p>
              <a:pPr algn="ctr" eaLnBrk="1" hangingPunct="1"/>
              <a:r>
                <a:rPr lang="ja-JP" altLang="en-US" sz="2400" b="1"/>
                <a:t>温</a:t>
              </a:r>
            </a:p>
          </p:txBody>
        </p:sp>
        <p:sp>
          <p:nvSpPr>
            <p:cNvPr id="3118" name="Rectangle 37"/>
            <p:cNvSpPr>
              <a:spLocks noChangeArrowheads="1"/>
            </p:cNvSpPr>
            <p:nvPr/>
          </p:nvSpPr>
          <p:spPr bwMode="auto">
            <a:xfrm>
              <a:off x="1746" y="4047"/>
              <a:ext cx="31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000" b="1"/>
                <a:t>赤道</a:t>
              </a:r>
            </a:p>
          </p:txBody>
        </p:sp>
        <p:sp>
          <p:nvSpPr>
            <p:cNvPr id="3119" name="Rectangle 39"/>
            <p:cNvSpPr>
              <a:spLocks noChangeArrowheads="1"/>
            </p:cNvSpPr>
            <p:nvPr/>
          </p:nvSpPr>
          <p:spPr bwMode="auto">
            <a:xfrm>
              <a:off x="1474" y="3820"/>
              <a:ext cx="31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000" b="1"/>
                <a:t>地上</a:t>
              </a:r>
            </a:p>
          </p:txBody>
        </p:sp>
      </p:grp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55650" y="0"/>
            <a:ext cx="7991475" cy="33131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3076" name="Line 14"/>
          <p:cNvSpPr>
            <a:spLocks noChangeShapeType="1"/>
          </p:cNvSpPr>
          <p:nvPr/>
        </p:nvSpPr>
        <p:spPr bwMode="auto">
          <a:xfrm>
            <a:off x="2916238" y="2808288"/>
            <a:ext cx="3095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15"/>
          <p:cNvSpPr>
            <a:spLocks noChangeShapeType="1"/>
          </p:cNvSpPr>
          <p:nvPr/>
        </p:nvSpPr>
        <p:spPr bwMode="auto">
          <a:xfrm rot="5400000" flipH="1">
            <a:off x="1584326" y="1476375"/>
            <a:ext cx="2692400" cy="28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Oval 17"/>
          <p:cNvSpPr>
            <a:spLocks noChangeArrowheads="1"/>
          </p:cNvSpPr>
          <p:nvPr/>
        </p:nvSpPr>
        <p:spPr bwMode="auto">
          <a:xfrm>
            <a:off x="3132138" y="1223963"/>
            <a:ext cx="647700" cy="14398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b="1"/>
              <a:t>高</a:t>
            </a:r>
          </a:p>
          <a:p>
            <a:pPr algn="ctr" eaLnBrk="1" hangingPunct="1"/>
            <a:r>
              <a:rPr lang="ja-JP" altLang="en-US" sz="2400" b="1"/>
              <a:t>温</a:t>
            </a:r>
          </a:p>
        </p:txBody>
      </p:sp>
      <p:sp>
        <p:nvSpPr>
          <p:cNvPr id="3079" name="Oval 19"/>
          <p:cNvSpPr>
            <a:spLocks noChangeArrowheads="1"/>
          </p:cNvSpPr>
          <p:nvPr/>
        </p:nvSpPr>
        <p:spPr bwMode="auto">
          <a:xfrm>
            <a:off x="5003800" y="1223963"/>
            <a:ext cx="647700" cy="1439862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b="1"/>
              <a:t>低</a:t>
            </a:r>
          </a:p>
          <a:p>
            <a:pPr algn="ctr" eaLnBrk="1" hangingPunct="1"/>
            <a:r>
              <a:rPr lang="ja-JP" altLang="en-US" sz="2400" b="1"/>
              <a:t>温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6156325" y="1628775"/>
            <a:ext cx="2449513" cy="1584325"/>
          </a:xfrm>
          <a:prstGeom prst="rect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b="1"/>
              <a:t>コリオリ力がないと</a:t>
            </a:r>
          </a:p>
          <a:p>
            <a:pPr algn="ctr" eaLnBrk="1" hangingPunct="1"/>
            <a:r>
              <a:rPr lang="ja-JP" altLang="en-US" sz="2400" b="1"/>
              <a:t>対流が起き、この</a:t>
            </a:r>
          </a:p>
          <a:p>
            <a:pPr algn="ctr" eaLnBrk="1" hangingPunct="1"/>
            <a:r>
              <a:rPr lang="ja-JP" altLang="en-US" sz="2400" b="1"/>
              <a:t>状態は解消される</a:t>
            </a:r>
          </a:p>
        </p:txBody>
      </p:sp>
      <p:sp>
        <p:nvSpPr>
          <p:cNvPr id="3081" name="Rectangle 21"/>
          <p:cNvSpPr>
            <a:spLocks noChangeArrowheads="1"/>
          </p:cNvSpPr>
          <p:nvPr/>
        </p:nvSpPr>
        <p:spPr bwMode="auto">
          <a:xfrm>
            <a:off x="5219700" y="2951163"/>
            <a:ext cx="5048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極</a:t>
            </a:r>
          </a:p>
        </p:txBody>
      </p:sp>
      <p:sp>
        <p:nvSpPr>
          <p:cNvPr id="3082" name="Rectangle 22"/>
          <p:cNvSpPr>
            <a:spLocks noChangeArrowheads="1"/>
          </p:cNvSpPr>
          <p:nvPr/>
        </p:nvSpPr>
        <p:spPr bwMode="auto">
          <a:xfrm>
            <a:off x="2771775" y="2879725"/>
            <a:ext cx="5048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赤道</a:t>
            </a:r>
          </a:p>
        </p:txBody>
      </p:sp>
      <p:sp>
        <p:nvSpPr>
          <p:cNvPr id="3083" name="Rectangle 23"/>
          <p:cNvSpPr>
            <a:spLocks noChangeArrowheads="1"/>
          </p:cNvSpPr>
          <p:nvPr/>
        </p:nvSpPr>
        <p:spPr bwMode="auto">
          <a:xfrm>
            <a:off x="2268538" y="476250"/>
            <a:ext cx="5048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上空</a:t>
            </a:r>
          </a:p>
        </p:txBody>
      </p:sp>
      <p:sp>
        <p:nvSpPr>
          <p:cNvPr id="3084" name="Rectangle 24"/>
          <p:cNvSpPr>
            <a:spLocks noChangeArrowheads="1"/>
          </p:cNvSpPr>
          <p:nvPr/>
        </p:nvSpPr>
        <p:spPr bwMode="auto">
          <a:xfrm>
            <a:off x="2339975" y="2519363"/>
            <a:ext cx="5048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地上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419475" y="0"/>
            <a:ext cx="4968875" cy="2460625"/>
            <a:chOff x="2154" y="0"/>
            <a:chExt cx="3130" cy="1550"/>
          </a:xfrm>
        </p:grpSpPr>
        <p:grpSp>
          <p:nvGrpSpPr>
            <p:cNvPr id="3107" name="Group 25"/>
            <p:cNvGrpSpPr>
              <a:grpSpLocks/>
            </p:cNvGrpSpPr>
            <p:nvPr/>
          </p:nvGrpSpPr>
          <p:grpSpPr bwMode="auto">
            <a:xfrm>
              <a:off x="2154" y="300"/>
              <a:ext cx="1225" cy="1250"/>
              <a:chOff x="1701" y="428"/>
              <a:chExt cx="997" cy="1551"/>
            </a:xfrm>
          </p:grpSpPr>
          <p:sp>
            <p:nvSpPr>
              <p:cNvPr id="3109" name="Freeform 26"/>
              <p:cNvSpPr>
                <a:spLocks/>
              </p:cNvSpPr>
              <p:nvPr/>
            </p:nvSpPr>
            <p:spPr bwMode="auto">
              <a:xfrm>
                <a:off x="1738" y="428"/>
                <a:ext cx="915" cy="1551"/>
              </a:xfrm>
              <a:custGeom>
                <a:avLst/>
                <a:gdLst>
                  <a:gd name="T0" fmla="*/ 86 w 1112"/>
                  <a:gd name="T1" fmla="*/ 1551 h 1551"/>
                  <a:gd name="T2" fmla="*/ 25 w 1112"/>
                  <a:gd name="T3" fmla="*/ 1233 h 1551"/>
                  <a:gd name="T4" fmla="*/ 4 w 1112"/>
                  <a:gd name="T5" fmla="*/ 961 h 1551"/>
                  <a:gd name="T6" fmla="*/ 4 w 1112"/>
                  <a:gd name="T7" fmla="*/ 734 h 1551"/>
                  <a:gd name="T8" fmla="*/ 25 w 1112"/>
                  <a:gd name="T9" fmla="*/ 417 h 1551"/>
                  <a:gd name="T10" fmla="*/ 86 w 1112"/>
                  <a:gd name="T11" fmla="*/ 144 h 1551"/>
                  <a:gd name="T12" fmla="*/ 150 w 1112"/>
                  <a:gd name="T13" fmla="*/ 54 h 1551"/>
                  <a:gd name="T14" fmla="*/ 253 w 1112"/>
                  <a:gd name="T15" fmla="*/ 8 h 1551"/>
                  <a:gd name="T16" fmla="*/ 399 w 1112"/>
                  <a:gd name="T17" fmla="*/ 99 h 1551"/>
                  <a:gd name="T18" fmla="*/ 461 w 1112"/>
                  <a:gd name="T19" fmla="*/ 281 h 1551"/>
                  <a:gd name="T20" fmla="*/ 503 w 1112"/>
                  <a:gd name="T21" fmla="*/ 553 h 1551"/>
                  <a:gd name="T22" fmla="*/ 503 w 1112"/>
                  <a:gd name="T23" fmla="*/ 734 h 1551"/>
                  <a:gd name="T24" fmla="*/ 482 w 1112"/>
                  <a:gd name="T25" fmla="*/ 1052 h 1551"/>
                  <a:gd name="T26" fmla="*/ 461 w 1112"/>
                  <a:gd name="T27" fmla="*/ 1233 h 1551"/>
                  <a:gd name="T28" fmla="*/ 420 w 1112"/>
                  <a:gd name="T29" fmla="*/ 1460 h 1551"/>
                  <a:gd name="T30" fmla="*/ 399 w 1112"/>
                  <a:gd name="T31" fmla="*/ 1551 h 155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12"/>
                  <a:gd name="T49" fmla="*/ 0 h 1551"/>
                  <a:gd name="T50" fmla="*/ 1112 w 1112"/>
                  <a:gd name="T51" fmla="*/ 1551 h 155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12" h="1551">
                    <a:moveTo>
                      <a:pt x="189" y="1551"/>
                    </a:moveTo>
                    <a:cubicBezTo>
                      <a:pt x="136" y="1441"/>
                      <a:pt x="83" y="1331"/>
                      <a:pt x="53" y="1233"/>
                    </a:cubicBezTo>
                    <a:cubicBezTo>
                      <a:pt x="23" y="1135"/>
                      <a:pt x="15" y="1044"/>
                      <a:pt x="8" y="961"/>
                    </a:cubicBezTo>
                    <a:cubicBezTo>
                      <a:pt x="1" y="878"/>
                      <a:pt x="0" y="825"/>
                      <a:pt x="8" y="734"/>
                    </a:cubicBezTo>
                    <a:cubicBezTo>
                      <a:pt x="16" y="643"/>
                      <a:pt x="23" y="515"/>
                      <a:pt x="53" y="417"/>
                    </a:cubicBezTo>
                    <a:cubicBezTo>
                      <a:pt x="83" y="319"/>
                      <a:pt x="144" y="204"/>
                      <a:pt x="189" y="144"/>
                    </a:cubicBezTo>
                    <a:cubicBezTo>
                      <a:pt x="234" y="84"/>
                      <a:pt x="266" y="77"/>
                      <a:pt x="326" y="54"/>
                    </a:cubicBezTo>
                    <a:cubicBezTo>
                      <a:pt x="386" y="31"/>
                      <a:pt x="461" y="0"/>
                      <a:pt x="552" y="8"/>
                    </a:cubicBezTo>
                    <a:cubicBezTo>
                      <a:pt x="643" y="16"/>
                      <a:pt x="794" y="54"/>
                      <a:pt x="870" y="99"/>
                    </a:cubicBezTo>
                    <a:cubicBezTo>
                      <a:pt x="946" y="144"/>
                      <a:pt x="968" y="206"/>
                      <a:pt x="1006" y="281"/>
                    </a:cubicBezTo>
                    <a:cubicBezTo>
                      <a:pt x="1044" y="356"/>
                      <a:pt x="1082" y="478"/>
                      <a:pt x="1097" y="553"/>
                    </a:cubicBezTo>
                    <a:cubicBezTo>
                      <a:pt x="1112" y="628"/>
                      <a:pt x="1105" y="651"/>
                      <a:pt x="1097" y="734"/>
                    </a:cubicBezTo>
                    <a:cubicBezTo>
                      <a:pt x="1089" y="817"/>
                      <a:pt x="1066" y="969"/>
                      <a:pt x="1051" y="1052"/>
                    </a:cubicBezTo>
                    <a:cubicBezTo>
                      <a:pt x="1036" y="1135"/>
                      <a:pt x="1029" y="1165"/>
                      <a:pt x="1006" y="1233"/>
                    </a:cubicBezTo>
                    <a:cubicBezTo>
                      <a:pt x="983" y="1301"/>
                      <a:pt x="938" y="1407"/>
                      <a:pt x="915" y="1460"/>
                    </a:cubicBezTo>
                    <a:cubicBezTo>
                      <a:pt x="892" y="1513"/>
                      <a:pt x="881" y="1532"/>
                      <a:pt x="870" y="1551"/>
                    </a:cubicBezTo>
                  </a:path>
                </a:pathLst>
              </a:custGeom>
              <a:noFill/>
              <a:ln w="76200">
                <a:solidFill>
                  <a:srgbClr val="008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0" name="AutoShape 27"/>
              <p:cNvSpPr>
                <a:spLocks noChangeArrowheads="1"/>
              </p:cNvSpPr>
              <p:nvPr/>
            </p:nvSpPr>
            <p:spPr bwMode="auto">
              <a:xfrm rot="2219188">
                <a:off x="1873" y="473"/>
                <a:ext cx="91" cy="13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762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11" name="AutoShape 28"/>
              <p:cNvSpPr>
                <a:spLocks noChangeArrowheads="1"/>
              </p:cNvSpPr>
              <p:nvPr/>
            </p:nvSpPr>
            <p:spPr bwMode="auto">
              <a:xfrm flipV="1">
                <a:off x="2607" y="1062"/>
                <a:ext cx="91" cy="13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762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12" name="AutoShape 29"/>
              <p:cNvSpPr>
                <a:spLocks noChangeArrowheads="1"/>
              </p:cNvSpPr>
              <p:nvPr/>
            </p:nvSpPr>
            <p:spPr bwMode="auto">
              <a:xfrm>
                <a:off x="1701" y="1344"/>
                <a:ext cx="91" cy="13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762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3108" name="AutoShape 30"/>
            <p:cNvSpPr>
              <a:spLocks noChangeArrowheads="1"/>
            </p:cNvSpPr>
            <p:nvPr/>
          </p:nvSpPr>
          <p:spPr bwMode="auto">
            <a:xfrm>
              <a:off x="3606" y="0"/>
              <a:ext cx="1678" cy="663"/>
            </a:xfrm>
            <a:prstGeom prst="cloudCallout">
              <a:avLst>
                <a:gd name="adj1" fmla="val -68833"/>
                <a:gd name="adj2" fmla="val 24509"/>
              </a:avLst>
            </a:prstGeom>
            <a:solidFill>
              <a:srgbClr val="99CC00">
                <a:alpha val="5803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400" b="1"/>
                <a:t>重力による</a:t>
              </a:r>
            </a:p>
            <a:p>
              <a:pPr algn="ctr" eaLnBrk="1" hangingPunct="1"/>
              <a:r>
                <a:rPr lang="ja-JP" altLang="en-US" sz="2400" b="1"/>
                <a:t>トルク</a:t>
              </a:r>
            </a:p>
          </p:txBody>
        </p:sp>
      </p:grp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5867400" y="4868863"/>
            <a:ext cx="2952750" cy="1989137"/>
          </a:xfrm>
          <a:prstGeom prst="rect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b="1"/>
              <a:t>コリオリ力があると</a:t>
            </a:r>
          </a:p>
          <a:p>
            <a:pPr algn="ctr" eaLnBrk="1" hangingPunct="1"/>
            <a:r>
              <a:rPr lang="ja-JP" altLang="en-US" sz="2400" b="1"/>
              <a:t>重力によるトルクと</a:t>
            </a:r>
          </a:p>
          <a:p>
            <a:pPr algn="ctr" eaLnBrk="1" hangingPunct="1"/>
            <a:r>
              <a:rPr lang="ja-JP" altLang="en-US" sz="2400" b="1"/>
              <a:t>トルクバランスをする。</a:t>
            </a:r>
          </a:p>
          <a:p>
            <a:pPr algn="ctr" eaLnBrk="1" hangingPunct="1"/>
            <a:r>
              <a:rPr lang="ja-JP" altLang="en-US" sz="2400" b="1"/>
              <a:t>よって　　　　　の対流</a:t>
            </a:r>
          </a:p>
          <a:p>
            <a:pPr algn="ctr" eaLnBrk="1" hangingPunct="1"/>
            <a:r>
              <a:rPr lang="ja-JP" altLang="en-US" sz="2400" b="1"/>
              <a:t>は起きない。　　　　　</a:t>
            </a:r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2339975" y="4365625"/>
            <a:ext cx="5048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上空</a:t>
            </a:r>
          </a:p>
        </p:txBody>
      </p:sp>
      <p:sp>
        <p:nvSpPr>
          <p:cNvPr id="30765" name="AutoShape 45"/>
          <p:cNvSpPr>
            <a:spLocks noChangeArrowheads="1"/>
          </p:cNvSpPr>
          <p:nvPr/>
        </p:nvSpPr>
        <p:spPr bwMode="auto">
          <a:xfrm>
            <a:off x="755650" y="3429000"/>
            <a:ext cx="2663825" cy="1052513"/>
          </a:xfrm>
          <a:prstGeom prst="cloudCallout">
            <a:avLst>
              <a:gd name="adj1" fmla="val 64005"/>
              <a:gd name="adj2" fmla="val 31449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b="1"/>
              <a:t>コリオリ力によるトルク</a:t>
            </a:r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563938" y="4076700"/>
            <a:ext cx="1944687" cy="2101850"/>
            <a:chOff x="1701" y="428"/>
            <a:chExt cx="997" cy="1551"/>
          </a:xfrm>
        </p:grpSpPr>
        <p:sp>
          <p:nvSpPr>
            <p:cNvPr id="3103" name="Freeform 52"/>
            <p:cNvSpPr>
              <a:spLocks/>
            </p:cNvSpPr>
            <p:nvPr/>
          </p:nvSpPr>
          <p:spPr bwMode="auto">
            <a:xfrm flipH="1">
              <a:off x="1738" y="428"/>
              <a:ext cx="915" cy="1551"/>
            </a:xfrm>
            <a:custGeom>
              <a:avLst/>
              <a:gdLst>
                <a:gd name="T0" fmla="*/ 86 w 1112"/>
                <a:gd name="T1" fmla="*/ 1551 h 1551"/>
                <a:gd name="T2" fmla="*/ 25 w 1112"/>
                <a:gd name="T3" fmla="*/ 1233 h 1551"/>
                <a:gd name="T4" fmla="*/ 4 w 1112"/>
                <a:gd name="T5" fmla="*/ 961 h 1551"/>
                <a:gd name="T6" fmla="*/ 4 w 1112"/>
                <a:gd name="T7" fmla="*/ 734 h 1551"/>
                <a:gd name="T8" fmla="*/ 25 w 1112"/>
                <a:gd name="T9" fmla="*/ 417 h 1551"/>
                <a:gd name="T10" fmla="*/ 86 w 1112"/>
                <a:gd name="T11" fmla="*/ 144 h 1551"/>
                <a:gd name="T12" fmla="*/ 150 w 1112"/>
                <a:gd name="T13" fmla="*/ 54 h 1551"/>
                <a:gd name="T14" fmla="*/ 253 w 1112"/>
                <a:gd name="T15" fmla="*/ 8 h 1551"/>
                <a:gd name="T16" fmla="*/ 399 w 1112"/>
                <a:gd name="T17" fmla="*/ 99 h 1551"/>
                <a:gd name="T18" fmla="*/ 461 w 1112"/>
                <a:gd name="T19" fmla="*/ 281 h 1551"/>
                <a:gd name="T20" fmla="*/ 503 w 1112"/>
                <a:gd name="T21" fmla="*/ 553 h 1551"/>
                <a:gd name="T22" fmla="*/ 503 w 1112"/>
                <a:gd name="T23" fmla="*/ 734 h 1551"/>
                <a:gd name="T24" fmla="*/ 482 w 1112"/>
                <a:gd name="T25" fmla="*/ 1052 h 1551"/>
                <a:gd name="T26" fmla="*/ 461 w 1112"/>
                <a:gd name="T27" fmla="*/ 1233 h 1551"/>
                <a:gd name="T28" fmla="*/ 420 w 1112"/>
                <a:gd name="T29" fmla="*/ 1460 h 1551"/>
                <a:gd name="T30" fmla="*/ 399 w 1112"/>
                <a:gd name="T31" fmla="*/ 1551 h 1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2"/>
                <a:gd name="T49" fmla="*/ 0 h 1551"/>
                <a:gd name="T50" fmla="*/ 1112 w 1112"/>
                <a:gd name="T51" fmla="*/ 1551 h 15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2" h="1551">
                  <a:moveTo>
                    <a:pt x="189" y="1551"/>
                  </a:moveTo>
                  <a:cubicBezTo>
                    <a:pt x="136" y="1441"/>
                    <a:pt x="83" y="1331"/>
                    <a:pt x="53" y="1233"/>
                  </a:cubicBezTo>
                  <a:cubicBezTo>
                    <a:pt x="23" y="1135"/>
                    <a:pt x="15" y="1044"/>
                    <a:pt x="8" y="961"/>
                  </a:cubicBezTo>
                  <a:cubicBezTo>
                    <a:pt x="1" y="878"/>
                    <a:pt x="0" y="825"/>
                    <a:pt x="8" y="734"/>
                  </a:cubicBezTo>
                  <a:cubicBezTo>
                    <a:pt x="16" y="643"/>
                    <a:pt x="23" y="515"/>
                    <a:pt x="53" y="417"/>
                  </a:cubicBezTo>
                  <a:cubicBezTo>
                    <a:pt x="83" y="319"/>
                    <a:pt x="144" y="204"/>
                    <a:pt x="189" y="144"/>
                  </a:cubicBezTo>
                  <a:cubicBezTo>
                    <a:pt x="234" y="84"/>
                    <a:pt x="266" y="77"/>
                    <a:pt x="326" y="54"/>
                  </a:cubicBezTo>
                  <a:cubicBezTo>
                    <a:pt x="386" y="31"/>
                    <a:pt x="461" y="0"/>
                    <a:pt x="552" y="8"/>
                  </a:cubicBezTo>
                  <a:cubicBezTo>
                    <a:pt x="643" y="16"/>
                    <a:pt x="794" y="54"/>
                    <a:pt x="870" y="99"/>
                  </a:cubicBezTo>
                  <a:cubicBezTo>
                    <a:pt x="946" y="144"/>
                    <a:pt x="968" y="206"/>
                    <a:pt x="1006" y="281"/>
                  </a:cubicBezTo>
                  <a:cubicBezTo>
                    <a:pt x="1044" y="356"/>
                    <a:pt x="1082" y="478"/>
                    <a:pt x="1097" y="553"/>
                  </a:cubicBezTo>
                  <a:cubicBezTo>
                    <a:pt x="1112" y="628"/>
                    <a:pt x="1105" y="651"/>
                    <a:pt x="1097" y="734"/>
                  </a:cubicBezTo>
                  <a:cubicBezTo>
                    <a:pt x="1089" y="817"/>
                    <a:pt x="1066" y="969"/>
                    <a:pt x="1051" y="1052"/>
                  </a:cubicBezTo>
                  <a:cubicBezTo>
                    <a:pt x="1036" y="1135"/>
                    <a:pt x="1029" y="1165"/>
                    <a:pt x="1006" y="1233"/>
                  </a:cubicBezTo>
                  <a:cubicBezTo>
                    <a:pt x="983" y="1301"/>
                    <a:pt x="938" y="1407"/>
                    <a:pt x="915" y="1460"/>
                  </a:cubicBezTo>
                  <a:cubicBezTo>
                    <a:pt x="892" y="1513"/>
                    <a:pt x="881" y="1532"/>
                    <a:pt x="870" y="1551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4" name="AutoShape 53"/>
            <p:cNvSpPr>
              <a:spLocks noChangeArrowheads="1"/>
            </p:cNvSpPr>
            <p:nvPr/>
          </p:nvSpPr>
          <p:spPr bwMode="auto">
            <a:xfrm rot="19380812" flipH="1">
              <a:off x="1873" y="473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762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5" name="AutoShape 54"/>
            <p:cNvSpPr>
              <a:spLocks noChangeArrowheads="1"/>
            </p:cNvSpPr>
            <p:nvPr/>
          </p:nvSpPr>
          <p:spPr bwMode="auto">
            <a:xfrm flipH="1" flipV="1">
              <a:off x="2607" y="1062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762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6" name="AutoShape 55"/>
            <p:cNvSpPr>
              <a:spLocks noChangeArrowheads="1"/>
            </p:cNvSpPr>
            <p:nvPr/>
          </p:nvSpPr>
          <p:spPr bwMode="auto">
            <a:xfrm flipH="1">
              <a:off x="1701" y="1344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762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419475" y="3357563"/>
            <a:ext cx="5545138" cy="2820987"/>
            <a:chOff x="2154" y="2115"/>
            <a:chExt cx="3493" cy="1777"/>
          </a:xfrm>
        </p:grpSpPr>
        <p:grpSp>
          <p:nvGrpSpPr>
            <p:cNvPr id="3097" name="Group 46"/>
            <p:cNvGrpSpPr>
              <a:grpSpLocks/>
            </p:cNvGrpSpPr>
            <p:nvPr/>
          </p:nvGrpSpPr>
          <p:grpSpPr bwMode="auto">
            <a:xfrm>
              <a:off x="2154" y="2568"/>
              <a:ext cx="1225" cy="1324"/>
              <a:chOff x="1701" y="428"/>
              <a:chExt cx="997" cy="1551"/>
            </a:xfrm>
          </p:grpSpPr>
          <p:sp>
            <p:nvSpPr>
              <p:cNvPr id="3099" name="Freeform 47"/>
              <p:cNvSpPr>
                <a:spLocks/>
              </p:cNvSpPr>
              <p:nvPr/>
            </p:nvSpPr>
            <p:spPr bwMode="auto">
              <a:xfrm>
                <a:off x="1738" y="428"/>
                <a:ext cx="915" cy="1551"/>
              </a:xfrm>
              <a:custGeom>
                <a:avLst/>
                <a:gdLst>
                  <a:gd name="T0" fmla="*/ 86 w 1112"/>
                  <a:gd name="T1" fmla="*/ 1551 h 1551"/>
                  <a:gd name="T2" fmla="*/ 25 w 1112"/>
                  <a:gd name="T3" fmla="*/ 1233 h 1551"/>
                  <a:gd name="T4" fmla="*/ 4 w 1112"/>
                  <a:gd name="T5" fmla="*/ 961 h 1551"/>
                  <a:gd name="T6" fmla="*/ 4 w 1112"/>
                  <a:gd name="T7" fmla="*/ 734 h 1551"/>
                  <a:gd name="T8" fmla="*/ 25 w 1112"/>
                  <a:gd name="T9" fmla="*/ 417 h 1551"/>
                  <a:gd name="T10" fmla="*/ 86 w 1112"/>
                  <a:gd name="T11" fmla="*/ 144 h 1551"/>
                  <a:gd name="T12" fmla="*/ 150 w 1112"/>
                  <a:gd name="T13" fmla="*/ 54 h 1551"/>
                  <a:gd name="T14" fmla="*/ 253 w 1112"/>
                  <a:gd name="T15" fmla="*/ 8 h 1551"/>
                  <a:gd name="T16" fmla="*/ 399 w 1112"/>
                  <a:gd name="T17" fmla="*/ 99 h 1551"/>
                  <a:gd name="T18" fmla="*/ 461 w 1112"/>
                  <a:gd name="T19" fmla="*/ 281 h 1551"/>
                  <a:gd name="T20" fmla="*/ 503 w 1112"/>
                  <a:gd name="T21" fmla="*/ 553 h 1551"/>
                  <a:gd name="T22" fmla="*/ 503 w 1112"/>
                  <a:gd name="T23" fmla="*/ 734 h 1551"/>
                  <a:gd name="T24" fmla="*/ 482 w 1112"/>
                  <a:gd name="T25" fmla="*/ 1052 h 1551"/>
                  <a:gd name="T26" fmla="*/ 461 w 1112"/>
                  <a:gd name="T27" fmla="*/ 1233 h 1551"/>
                  <a:gd name="T28" fmla="*/ 420 w 1112"/>
                  <a:gd name="T29" fmla="*/ 1460 h 1551"/>
                  <a:gd name="T30" fmla="*/ 399 w 1112"/>
                  <a:gd name="T31" fmla="*/ 1551 h 155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12"/>
                  <a:gd name="T49" fmla="*/ 0 h 1551"/>
                  <a:gd name="T50" fmla="*/ 1112 w 1112"/>
                  <a:gd name="T51" fmla="*/ 1551 h 155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12" h="1551">
                    <a:moveTo>
                      <a:pt x="189" y="1551"/>
                    </a:moveTo>
                    <a:cubicBezTo>
                      <a:pt x="136" y="1441"/>
                      <a:pt x="83" y="1331"/>
                      <a:pt x="53" y="1233"/>
                    </a:cubicBezTo>
                    <a:cubicBezTo>
                      <a:pt x="23" y="1135"/>
                      <a:pt x="15" y="1044"/>
                      <a:pt x="8" y="961"/>
                    </a:cubicBezTo>
                    <a:cubicBezTo>
                      <a:pt x="1" y="878"/>
                      <a:pt x="0" y="825"/>
                      <a:pt x="8" y="734"/>
                    </a:cubicBezTo>
                    <a:cubicBezTo>
                      <a:pt x="16" y="643"/>
                      <a:pt x="23" y="515"/>
                      <a:pt x="53" y="417"/>
                    </a:cubicBezTo>
                    <a:cubicBezTo>
                      <a:pt x="83" y="319"/>
                      <a:pt x="144" y="204"/>
                      <a:pt x="189" y="144"/>
                    </a:cubicBezTo>
                    <a:cubicBezTo>
                      <a:pt x="234" y="84"/>
                      <a:pt x="266" y="77"/>
                      <a:pt x="326" y="54"/>
                    </a:cubicBezTo>
                    <a:cubicBezTo>
                      <a:pt x="386" y="31"/>
                      <a:pt x="461" y="0"/>
                      <a:pt x="552" y="8"/>
                    </a:cubicBezTo>
                    <a:cubicBezTo>
                      <a:pt x="643" y="16"/>
                      <a:pt x="794" y="54"/>
                      <a:pt x="870" y="99"/>
                    </a:cubicBezTo>
                    <a:cubicBezTo>
                      <a:pt x="946" y="144"/>
                      <a:pt x="968" y="206"/>
                      <a:pt x="1006" y="281"/>
                    </a:cubicBezTo>
                    <a:cubicBezTo>
                      <a:pt x="1044" y="356"/>
                      <a:pt x="1082" y="478"/>
                      <a:pt x="1097" y="553"/>
                    </a:cubicBezTo>
                    <a:cubicBezTo>
                      <a:pt x="1112" y="628"/>
                      <a:pt x="1105" y="651"/>
                      <a:pt x="1097" y="734"/>
                    </a:cubicBezTo>
                    <a:cubicBezTo>
                      <a:pt x="1089" y="817"/>
                      <a:pt x="1066" y="969"/>
                      <a:pt x="1051" y="1052"/>
                    </a:cubicBezTo>
                    <a:cubicBezTo>
                      <a:pt x="1036" y="1135"/>
                      <a:pt x="1029" y="1165"/>
                      <a:pt x="1006" y="1233"/>
                    </a:cubicBezTo>
                    <a:cubicBezTo>
                      <a:pt x="983" y="1301"/>
                      <a:pt x="938" y="1407"/>
                      <a:pt x="915" y="1460"/>
                    </a:cubicBezTo>
                    <a:cubicBezTo>
                      <a:pt x="892" y="1513"/>
                      <a:pt x="881" y="1532"/>
                      <a:pt x="870" y="1551"/>
                    </a:cubicBezTo>
                  </a:path>
                </a:pathLst>
              </a:custGeom>
              <a:noFill/>
              <a:ln w="76200">
                <a:solidFill>
                  <a:srgbClr val="008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0" name="AutoShape 48"/>
              <p:cNvSpPr>
                <a:spLocks noChangeArrowheads="1"/>
              </p:cNvSpPr>
              <p:nvPr/>
            </p:nvSpPr>
            <p:spPr bwMode="auto">
              <a:xfrm rot="2219188">
                <a:off x="1873" y="473"/>
                <a:ext cx="91" cy="13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762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01" name="AutoShape 49"/>
              <p:cNvSpPr>
                <a:spLocks noChangeArrowheads="1"/>
              </p:cNvSpPr>
              <p:nvPr/>
            </p:nvSpPr>
            <p:spPr bwMode="auto">
              <a:xfrm flipV="1">
                <a:off x="2607" y="1062"/>
                <a:ext cx="91" cy="13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762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02" name="AutoShape 50"/>
              <p:cNvSpPr>
                <a:spLocks noChangeArrowheads="1"/>
              </p:cNvSpPr>
              <p:nvPr/>
            </p:nvSpPr>
            <p:spPr bwMode="auto">
              <a:xfrm>
                <a:off x="1701" y="1344"/>
                <a:ext cx="91" cy="13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762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3098" name="AutoShape 56"/>
            <p:cNvSpPr>
              <a:spLocks noChangeArrowheads="1"/>
            </p:cNvSpPr>
            <p:nvPr/>
          </p:nvSpPr>
          <p:spPr bwMode="auto">
            <a:xfrm>
              <a:off x="3969" y="2115"/>
              <a:ext cx="1678" cy="663"/>
            </a:xfrm>
            <a:prstGeom prst="cloudCallout">
              <a:avLst>
                <a:gd name="adj1" fmla="val -90583"/>
                <a:gd name="adj2" fmla="val 47889"/>
              </a:avLst>
            </a:prstGeom>
            <a:solidFill>
              <a:srgbClr val="99CC00">
                <a:alpha val="5803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400" b="1"/>
                <a:t>重力による</a:t>
              </a:r>
            </a:p>
            <a:p>
              <a:pPr algn="ctr" eaLnBrk="1" hangingPunct="1"/>
              <a:r>
                <a:rPr lang="ja-JP" altLang="en-US" sz="2400" b="1"/>
                <a:t>トルク</a:t>
              </a:r>
            </a:p>
          </p:txBody>
        </p:sp>
      </p:grpSp>
      <p:sp>
        <p:nvSpPr>
          <p:cNvPr id="30777" name="AutoShape 57"/>
          <p:cNvSpPr>
            <a:spLocks noChangeArrowheads="1"/>
          </p:cNvSpPr>
          <p:nvPr/>
        </p:nvSpPr>
        <p:spPr bwMode="auto">
          <a:xfrm>
            <a:off x="3492500" y="3357563"/>
            <a:ext cx="2881313" cy="792162"/>
          </a:xfrm>
          <a:prstGeom prst="leftRightArrow">
            <a:avLst>
              <a:gd name="adj1" fmla="val 50000"/>
              <a:gd name="adj2" fmla="val 7274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b="1"/>
              <a:t>バランス</a:t>
            </a:r>
          </a:p>
        </p:txBody>
      </p:sp>
      <p:sp>
        <p:nvSpPr>
          <p:cNvPr id="30782" name="Rectangle 62"/>
          <p:cNvSpPr>
            <a:spLocks noChangeArrowheads="1"/>
          </p:cNvSpPr>
          <p:nvPr/>
        </p:nvSpPr>
        <p:spPr bwMode="auto">
          <a:xfrm>
            <a:off x="0" y="3573463"/>
            <a:ext cx="755650" cy="328453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コ</a:t>
            </a:r>
          </a:p>
          <a:p>
            <a:pPr algn="ctr" eaLnBrk="1" hangingPunct="1"/>
            <a:r>
              <a:rPr lang="ja-JP" altLang="en-US" sz="2000" b="1"/>
              <a:t>リ</a:t>
            </a:r>
          </a:p>
          <a:p>
            <a:pPr algn="ctr" eaLnBrk="1" hangingPunct="1"/>
            <a:r>
              <a:rPr lang="ja-JP" altLang="en-US" sz="2000" b="1"/>
              <a:t>オ</a:t>
            </a:r>
          </a:p>
          <a:p>
            <a:pPr algn="ctr" eaLnBrk="1" hangingPunct="1"/>
            <a:r>
              <a:rPr lang="ja-JP" altLang="en-US" sz="2000" b="1"/>
              <a:t>リ</a:t>
            </a:r>
          </a:p>
          <a:p>
            <a:pPr algn="ctr" eaLnBrk="1" hangingPunct="1"/>
            <a:r>
              <a:rPr lang="ja-JP" altLang="en-US" sz="2000" b="1"/>
              <a:t>力</a:t>
            </a:r>
          </a:p>
          <a:p>
            <a:pPr algn="ctr" eaLnBrk="1" hangingPunct="1"/>
            <a:r>
              <a:rPr lang="ja-JP" altLang="en-US" sz="2000" b="1"/>
              <a:t>が</a:t>
            </a:r>
          </a:p>
          <a:p>
            <a:pPr algn="ctr" eaLnBrk="1" hangingPunct="1"/>
            <a:r>
              <a:rPr lang="ja-JP" altLang="en-US" sz="2000" b="1"/>
              <a:t>あ</a:t>
            </a:r>
          </a:p>
          <a:p>
            <a:pPr algn="ctr" eaLnBrk="1" hangingPunct="1"/>
            <a:r>
              <a:rPr lang="ja-JP" altLang="en-US" sz="2000" b="1"/>
              <a:t>る</a:t>
            </a:r>
          </a:p>
          <a:p>
            <a:pPr algn="ctr" eaLnBrk="1" hangingPunct="1"/>
            <a:r>
              <a:rPr lang="ja-JP" altLang="en-US" sz="2000" b="1"/>
              <a:t>と</a:t>
            </a:r>
          </a:p>
        </p:txBody>
      </p:sp>
      <p:sp>
        <p:nvSpPr>
          <p:cNvPr id="3093" name="Rectangle 63"/>
          <p:cNvSpPr>
            <a:spLocks noChangeArrowheads="1"/>
          </p:cNvSpPr>
          <p:nvPr/>
        </p:nvSpPr>
        <p:spPr bwMode="auto">
          <a:xfrm>
            <a:off x="0" y="0"/>
            <a:ext cx="755650" cy="32845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コ</a:t>
            </a:r>
          </a:p>
          <a:p>
            <a:pPr algn="ctr" eaLnBrk="1" hangingPunct="1"/>
            <a:r>
              <a:rPr lang="ja-JP" altLang="en-US" sz="2000" b="1"/>
              <a:t>リ</a:t>
            </a:r>
          </a:p>
          <a:p>
            <a:pPr algn="ctr" eaLnBrk="1" hangingPunct="1"/>
            <a:r>
              <a:rPr lang="ja-JP" altLang="en-US" sz="2000" b="1"/>
              <a:t>オ</a:t>
            </a:r>
          </a:p>
          <a:p>
            <a:pPr algn="ctr" eaLnBrk="1" hangingPunct="1"/>
            <a:r>
              <a:rPr lang="ja-JP" altLang="en-US" sz="2000" b="1"/>
              <a:t>リ</a:t>
            </a:r>
          </a:p>
          <a:p>
            <a:pPr algn="ctr" eaLnBrk="1" hangingPunct="1"/>
            <a:r>
              <a:rPr lang="ja-JP" altLang="en-US" sz="2000" b="1"/>
              <a:t>力</a:t>
            </a:r>
          </a:p>
          <a:p>
            <a:pPr algn="ctr" eaLnBrk="1" hangingPunct="1"/>
            <a:r>
              <a:rPr lang="ja-JP" altLang="en-US" sz="2000" b="1"/>
              <a:t>が</a:t>
            </a:r>
          </a:p>
          <a:p>
            <a:pPr algn="ctr" eaLnBrk="1" hangingPunct="1"/>
            <a:r>
              <a:rPr lang="ja-JP" altLang="en-US" sz="2000" b="1"/>
              <a:t>な</a:t>
            </a:r>
          </a:p>
          <a:p>
            <a:pPr algn="ctr" eaLnBrk="1" hangingPunct="1"/>
            <a:r>
              <a:rPr lang="ja-JP" altLang="en-US" sz="2000" b="1"/>
              <a:t>い</a:t>
            </a:r>
          </a:p>
          <a:p>
            <a:pPr algn="ctr" eaLnBrk="1" hangingPunct="1"/>
            <a:r>
              <a:rPr lang="ja-JP" altLang="en-US" sz="2000" b="1"/>
              <a:t>と</a:t>
            </a:r>
          </a:p>
        </p:txBody>
      </p:sp>
      <p:sp>
        <p:nvSpPr>
          <p:cNvPr id="3094" name="AutoShape 64"/>
          <p:cNvSpPr>
            <a:spLocks noChangeArrowheads="1"/>
          </p:cNvSpPr>
          <p:nvPr/>
        </p:nvSpPr>
        <p:spPr bwMode="auto">
          <a:xfrm>
            <a:off x="755650" y="0"/>
            <a:ext cx="1512888" cy="1268413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b="1"/>
              <a:t>まとめると</a:t>
            </a:r>
          </a:p>
        </p:txBody>
      </p:sp>
      <p:sp>
        <p:nvSpPr>
          <p:cNvPr id="30785" name="AutoShape 65"/>
          <p:cNvSpPr>
            <a:spLocks noChangeArrowheads="1"/>
          </p:cNvSpPr>
          <p:nvPr/>
        </p:nvSpPr>
        <p:spPr bwMode="auto">
          <a:xfrm>
            <a:off x="1258888" y="3716338"/>
            <a:ext cx="5327650" cy="2305050"/>
          </a:xfrm>
          <a:prstGeom prst="horizontalScroll">
            <a:avLst>
              <a:gd name="adj" fmla="val 12500"/>
            </a:avLst>
          </a:prstGeom>
          <a:solidFill>
            <a:srgbClr val="FF0000">
              <a:alpha val="9882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400" b="1"/>
              <a:t>バランスする！！</a:t>
            </a:r>
          </a:p>
          <a:p>
            <a:pPr algn="ctr" eaLnBrk="1" hangingPunct="1"/>
            <a:r>
              <a:rPr lang="ja-JP" altLang="en-US" sz="4400" b="1"/>
              <a:t>とはいうけれど・・・</a:t>
            </a:r>
          </a:p>
        </p:txBody>
      </p:sp>
      <p:sp>
        <p:nvSpPr>
          <p:cNvPr id="30786" name="AutoShape 66"/>
          <p:cNvSpPr>
            <a:spLocks noChangeArrowheads="1"/>
          </p:cNvSpPr>
          <p:nvPr/>
        </p:nvSpPr>
        <p:spPr bwMode="auto">
          <a:xfrm>
            <a:off x="6877050" y="6092825"/>
            <a:ext cx="792163" cy="260350"/>
          </a:xfrm>
          <a:prstGeom prst="rightArrow">
            <a:avLst>
              <a:gd name="adj1" fmla="val 50000"/>
              <a:gd name="adj2" fmla="val 76067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07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0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" grpId="0" animBg="1"/>
      <p:bldP spid="30756" grpId="0" animBg="1"/>
      <p:bldP spid="30758" grpId="0"/>
      <p:bldP spid="30765" grpId="0" animBg="1"/>
      <p:bldP spid="30777" grpId="0" animBg="1"/>
      <p:bldP spid="30782" grpId="0" animBg="1"/>
      <p:bldP spid="30785" grpId="0" build="allAtOnce" animBg="1"/>
      <p:bldP spid="307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b="1"/>
              <a:t>“</a:t>
            </a:r>
            <a:r>
              <a:rPr lang="ja-JP" altLang="en-US" sz="2800" b="1"/>
              <a:t>バランスする“という表現には穴がある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08050"/>
            <a:ext cx="3995738" cy="5949950"/>
          </a:xfrm>
          <a:prstGeom prst="rect">
            <a:avLst/>
          </a:prstGeom>
          <a:solidFill>
            <a:srgbClr val="00FF00">
              <a:alpha val="36862"/>
            </a:srgb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バランス・・・</a:t>
            </a:r>
            <a:endParaRPr lang="ja-JP" altLang="en-US" sz="2000" b="1"/>
          </a:p>
          <a:p>
            <a:pPr eaLnBrk="1" hangingPunct="1"/>
            <a:endParaRPr lang="en-US" altLang="ja-JP" b="1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619250" y="3716338"/>
            <a:ext cx="2335213" cy="2449512"/>
            <a:chOff x="793" y="2341"/>
            <a:chExt cx="1471" cy="1543"/>
          </a:xfrm>
        </p:grpSpPr>
        <p:sp>
          <p:nvSpPr>
            <p:cNvPr id="4127" name="Rectangle 6"/>
            <p:cNvSpPr>
              <a:spLocks noChangeArrowheads="1"/>
            </p:cNvSpPr>
            <p:nvPr/>
          </p:nvSpPr>
          <p:spPr bwMode="auto">
            <a:xfrm>
              <a:off x="1292" y="3430"/>
              <a:ext cx="972" cy="45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3200" b="1"/>
                <a:t>安定</a:t>
              </a:r>
            </a:p>
          </p:txBody>
        </p:sp>
        <p:sp>
          <p:nvSpPr>
            <p:cNvPr id="4128" name="Line 7"/>
            <p:cNvSpPr>
              <a:spLocks noChangeShapeType="1"/>
            </p:cNvSpPr>
            <p:nvPr/>
          </p:nvSpPr>
          <p:spPr bwMode="auto">
            <a:xfrm>
              <a:off x="793" y="2341"/>
              <a:ext cx="499" cy="13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619250" y="1412875"/>
            <a:ext cx="2263775" cy="2303463"/>
            <a:chOff x="793" y="890"/>
            <a:chExt cx="1426" cy="1451"/>
          </a:xfrm>
        </p:grpSpPr>
        <p:sp>
          <p:nvSpPr>
            <p:cNvPr id="4125" name="Rectangle 4"/>
            <p:cNvSpPr>
              <a:spLocks noChangeArrowheads="1"/>
            </p:cNvSpPr>
            <p:nvPr/>
          </p:nvSpPr>
          <p:spPr bwMode="auto">
            <a:xfrm>
              <a:off x="1247" y="890"/>
              <a:ext cx="972" cy="45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3200" b="1"/>
                <a:t>不安定</a:t>
              </a:r>
            </a:p>
          </p:txBody>
        </p:sp>
        <p:sp>
          <p:nvSpPr>
            <p:cNvPr id="4126" name="Line 8"/>
            <p:cNvSpPr>
              <a:spLocks noChangeShapeType="1"/>
            </p:cNvSpPr>
            <p:nvPr/>
          </p:nvSpPr>
          <p:spPr bwMode="auto">
            <a:xfrm flipV="1">
              <a:off x="793" y="1117"/>
              <a:ext cx="454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619250" y="3357563"/>
            <a:ext cx="2263775" cy="720725"/>
            <a:chOff x="793" y="2115"/>
            <a:chExt cx="1426" cy="454"/>
          </a:xfrm>
        </p:grpSpPr>
        <p:sp>
          <p:nvSpPr>
            <p:cNvPr id="4123" name="Rectangle 5"/>
            <p:cNvSpPr>
              <a:spLocks noChangeArrowheads="1"/>
            </p:cNvSpPr>
            <p:nvPr/>
          </p:nvSpPr>
          <p:spPr bwMode="auto">
            <a:xfrm>
              <a:off x="1247" y="2115"/>
              <a:ext cx="972" cy="45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3200" b="1"/>
                <a:t>中立</a:t>
              </a:r>
            </a:p>
          </p:txBody>
        </p:sp>
        <p:sp>
          <p:nvSpPr>
            <p:cNvPr id="4124" name="Line 9"/>
            <p:cNvSpPr>
              <a:spLocks noChangeShapeType="1"/>
            </p:cNvSpPr>
            <p:nvPr/>
          </p:nvSpPr>
          <p:spPr bwMode="auto">
            <a:xfrm>
              <a:off x="793" y="2341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5867400" y="1196975"/>
            <a:ext cx="649288" cy="2232025"/>
          </a:xfrm>
          <a:custGeom>
            <a:avLst/>
            <a:gdLst>
              <a:gd name="T0" fmla="*/ 2147483647 w 21600"/>
              <a:gd name="T1" fmla="*/ 0 h 21600"/>
              <a:gd name="T2" fmla="*/ 146970216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09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6" y="11165"/>
                </a:moveTo>
                <a:cubicBezTo>
                  <a:pt x="2" y="11043"/>
                  <a:pt x="0" y="1092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21"/>
                  <a:pt x="21597" y="11043"/>
                  <a:pt x="21593" y="11165"/>
                </a:cubicBezTo>
                <a:cubicBezTo>
                  <a:pt x="21597" y="11043"/>
                  <a:pt x="21600" y="10921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921"/>
                  <a:pt x="2" y="11043"/>
                  <a:pt x="6" y="11165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rot="10800000">
            <a:off x="5795963" y="3644900"/>
            <a:ext cx="1046162" cy="2132013"/>
          </a:xfrm>
          <a:custGeom>
            <a:avLst/>
            <a:gdLst>
              <a:gd name="T0" fmla="*/ 2147483647 w 21600"/>
              <a:gd name="T1" fmla="*/ 0 h 21600"/>
              <a:gd name="T2" fmla="*/ 1601290139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09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6" y="11165"/>
                </a:moveTo>
                <a:cubicBezTo>
                  <a:pt x="2" y="11043"/>
                  <a:pt x="0" y="1092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21"/>
                  <a:pt x="21597" y="11043"/>
                  <a:pt x="21593" y="11165"/>
                </a:cubicBezTo>
                <a:cubicBezTo>
                  <a:pt x="21597" y="11043"/>
                  <a:pt x="21600" y="10921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921"/>
                  <a:pt x="2" y="11043"/>
                  <a:pt x="6" y="11165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5580063" y="3644900"/>
            <a:ext cx="12239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6083300" y="3429000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6227763" y="5516563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6083300" y="981075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427538" y="3789363"/>
            <a:ext cx="4211637" cy="6477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/>
              <a:t>平らな地面の上のボールは動かしても</a:t>
            </a:r>
          </a:p>
          <a:p>
            <a:pPr algn="ctr" eaLnBrk="1" hangingPunct="1"/>
            <a:r>
              <a:rPr lang="ja-JP" altLang="en-US" b="1"/>
              <a:t>戻りもしなければ、それ以上動きもしない。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4427538" y="5949950"/>
            <a:ext cx="4211637" cy="6477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/>
              <a:t>谷底のボールは、動かしても</a:t>
            </a:r>
          </a:p>
          <a:p>
            <a:pPr algn="ctr" eaLnBrk="1" hangingPunct="1"/>
            <a:r>
              <a:rPr lang="ja-JP" altLang="en-US" b="1"/>
              <a:t>元の場所に戻ってくる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356100" y="2420938"/>
            <a:ext cx="4211638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/>
              <a:t>山の頂上のボールを動かすと</a:t>
            </a:r>
          </a:p>
          <a:p>
            <a:pPr algn="ctr" eaLnBrk="1" hangingPunct="1"/>
            <a:r>
              <a:rPr lang="ja-JP" altLang="en-US" b="1"/>
              <a:t>斜面を落ちていきつづける</a:t>
            </a:r>
          </a:p>
        </p:txBody>
      </p:sp>
      <p:sp>
        <p:nvSpPr>
          <p:cNvPr id="16406" name="AutoShape 22"/>
          <p:cNvSpPr>
            <a:spLocks noChangeArrowheads="1"/>
          </p:cNvSpPr>
          <p:nvPr/>
        </p:nvSpPr>
        <p:spPr bwMode="auto">
          <a:xfrm rot="-2345878">
            <a:off x="6315075" y="1123950"/>
            <a:ext cx="2159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6516688" y="1341438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6588125" y="1844675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09" name="AutoShape 25"/>
          <p:cNvSpPr>
            <a:spLocks noChangeArrowheads="1"/>
          </p:cNvSpPr>
          <p:nvPr/>
        </p:nvSpPr>
        <p:spPr bwMode="auto">
          <a:xfrm rot="-374238">
            <a:off x="6557963" y="1598613"/>
            <a:ext cx="2159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 rot="2037616">
            <a:off x="6300788" y="5214938"/>
            <a:ext cx="2159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 rot="-8709316">
            <a:off x="6472238" y="5300663"/>
            <a:ext cx="2159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6516688" y="5013325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 rot="-5400000">
            <a:off x="6372225" y="3357563"/>
            <a:ext cx="2159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6659563" y="3429000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995738" y="3141663"/>
            <a:ext cx="51482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3995738" y="4581525"/>
            <a:ext cx="51482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99" grpId="0" animBg="1"/>
      <p:bldP spid="16400" grpId="0" animBg="1"/>
      <p:bldP spid="16401" grpId="0" animBg="1"/>
      <p:bldP spid="16402" grpId="0" animBg="1"/>
      <p:bldP spid="16404" grpId="0" animBg="1"/>
      <p:bldP spid="16405" grpId="0" animBg="1"/>
      <p:bldP spid="16406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0" animBg="1"/>
      <p:bldP spid="16413" grpId="0" animBg="1"/>
      <p:bldP spid="164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87450" y="0"/>
            <a:ext cx="7056438" cy="4032250"/>
            <a:chOff x="567" y="210"/>
            <a:chExt cx="4445" cy="3039"/>
          </a:xfrm>
        </p:grpSpPr>
        <p:sp>
          <p:nvSpPr>
            <p:cNvPr id="5167" name="Rectangle 3"/>
            <p:cNvSpPr>
              <a:spLocks noChangeArrowheads="1"/>
            </p:cNvSpPr>
            <p:nvPr/>
          </p:nvSpPr>
          <p:spPr bwMode="auto">
            <a:xfrm>
              <a:off x="884" y="618"/>
              <a:ext cx="3810" cy="222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8" name="Line 4"/>
            <p:cNvSpPr>
              <a:spLocks noChangeShapeType="1"/>
            </p:cNvSpPr>
            <p:nvPr/>
          </p:nvSpPr>
          <p:spPr bwMode="auto">
            <a:xfrm flipH="1">
              <a:off x="884" y="618"/>
              <a:ext cx="546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69" name="Line 5"/>
            <p:cNvSpPr>
              <a:spLocks noChangeShapeType="1"/>
            </p:cNvSpPr>
            <p:nvPr/>
          </p:nvSpPr>
          <p:spPr bwMode="auto">
            <a:xfrm flipH="1">
              <a:off x="884" y="618"/>
              <a:ext cx="998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0" name="Line 6"/>
            <p:cNvSpPr>
              <a:spLocks noChangeShapeType="1"/>
            </p:cNvSpPr>
            <p:nvPr/>
          </p:nvSpPr>
          <p:spPr bwMode="auto">
            <a:xfrm flipH="1">
              <a:off x="884" y="618"/>
              <a:ext cx="1452" cy="1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1" name="Line 7"/>
            <p:cNvSpPr>
              <a:spLocks noChangeShapeType="1"/>
            </p:cNvSpPr>
            <p:nvPr/>
          </p:nvSpPr>
          <p:spPr bwMode="auto">
            <a:xfrm flipH="1">
              <a:off x="930" y="618"/>
              <a:ext cx="1859" cy="22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2" name="Line 8"/>
            <p:cNvSpPr>
              <a:spLocks noChangeShapeType="1"/>
            </p:cNvSpPr>
            <p:nvPr/>
          </p:nvSpPr>
          <p:spPr bwMode="auto">
            <a:xfrm flipH="1">
              <a:off x="1338" y="618"/>
              <a:ext cx="1860" cy="22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3" name="Line 9"/>
            <p:cNvSpPr>
              <a:spLocks noChangeShapeType="1"/>
            </p:cNvSpPr>
            <p:nvPr/>
          </p:nvSpPr>
          <p:spPr bwMode="auto">
            <a:xfrm flipH="1">
              <a:off x="1791" y="618"/>
              <a:ext cx="1860" cy="22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4" name="Line 10"/>
            <p:cNvSpPr>
              <a:spLocks noChangeShapeType="1"/>
            </p:cNvSpPr>
            <p:nvPr/>
          </p:nvSpPr>
          <p:spPr bwMode="auto">
            <a:xfrm flipH="1">
              <a:off x="2245" y="618"/>
              <a:ext cx="1860" cy="22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5" name="Line 11"/>
            <p:cNvSpPr>
              <a:spLocks noChangeShapeType="1"/>
            </p:cNvSpPr>
            <p:nvPr/>
          </p:nvSpPr>
          <p:spPr bwMode="auto">
            <a:xfrm flipH="1">
              <a:off x="2699" y="618"/>
              <a:ext cx="1814" cy="22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6" name="Line 12"/>
            <p:cNvSpPr>
              <a:spLocks noChangeShapeType="1"/>
            </p:cNvSpPr>
            <p:nvPr/>
          </p:nvSpPr>
          <p:spPr bwMode="auto">
            <a:xfrm flipH="1">
              <a:off x="3152" y="935"/>
              <a:ext cx="1542" cy="19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7" name="Line 13"/>
            <p:cNvSpPr>
              <a:spLocks noChangeShapeType="1"/>
            </p:cNvSpPr>
            <p:nvPr/>
          </p:nvSpPr>
          <p:spPr bwMode="auto">
            <a:xfrm flipH="1">
              <a:off x="3606" y="1525"/>
              <a:ext cx="1088" cy="13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8" name="Line 14"/>
            <p:cNvSpPr>
              <a:spLocks noChangeShapeType="1"/>
            </p:cNvSpPr>
            <p:nvPr/>
          </p:nvSpPr>
          <p:spPr bwMode="auto">
            <a:xfrm flipH="1">
              <a:off x="4014" y="2024"/>
              <a:ext cx="681" cy="8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5179" name="Object 15"/>
            <p:cNvGraphicFramePr>
              <a:graphicFrameLocks noChangeAspect="1"/>
            </p:cNvGraphicFramePr>
            <p:nvPr/>
          </p:nvGraphicFramePr>
          <p:xfrm>
            <a:off x="1066" y="572"/>
            <a:ext cx="227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3" name="数式" r:id="rId3" imgW="190500" imgH="228600" progId="Equation.3">
                    <p:embed/>
                  </p:oleObj>
                </mc:Choice>
                <mc:Fallback>
                  <p:oleObj name="数式" r:id="rId3" imgW="190500" imgH="2286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572"/>
                          <a:ext cx="227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0" name="Object 16"/>
            <p:cNvGraphicFramePr>
              <a:graphicFrameLocks noChangeAspect="1"/>
            </p:cNvGraphicFramePr>
            <p:nvPr/>
          </p:nvGraphicFramePr>
          <p:xfrm>
            <a:off x="2388" y="572"/>
            <a:ext cx="234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4" name="数式" r:id="rId5" imgW="190500" imgH="228600" progId="Equation.3">
                    <p:embed/>
                  </p:oleObj>
                </mc:Choice>
                <mc:Fallback>
                  <p:oleObj name="数式" r:id="rId5" imgW="190500" imgH="2286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8" y="572"/>
                          <a:ext cx="234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1" name="Object 17"/>
            <p:cNvGraphicFramePr>
              <a:graphicFrameLocks noChangeAspect="1"/>
            </p:cNvGraphicFramePr>
            <p:nvPr/>
          </p:nvGraphicFramePr>
          <p:xfrm>
            <a:off x="1519" y="572"/>
            <a:ext cx="222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5" name="数式" r:id="rId7" imgW="190335" imgH="215713" progId="Equation.3">
                    <p:embed/>
                  </p:oleObj>
                </mc:Choice>
                <mc:Fallback>
                  <p:oleObj name="数式" r:id="rId7" imgW="190335" imgH="215713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572"/>
                          <a:ext cx="222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2" name="Object 18"/>
            <p:cNvGraphicFramePr>
              <a:graphicFrameLocks noChangeAspect="1"/>
            </p:cNvGraphicFramePr>
            <p:nvPr/>
          </p:nvGraphicFramePr>
          <p:xfrm>
            <a:off x="1982" y="563"/>
            <a:ext cx="222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6" name="数式" r:id="rId9" imgW="190335" imgH="215713" progId="Equation.3">
                    <p:embed/>
                  </p:oleObj>
                </mc:Choice>
                <mc:Fallback>
                  <p:oleObj name="数式" r:id="rId9" imgW="190335" imgH="215713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2" y="563"/>
                          <a:ext cx="222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3" name="Object 19"/>
            <p:cNvGraphicFramePr>
              <a:graphicFrameLocks noChangeAspect="1"/>
            </p:cNvGraphicFramePr>
            <p:nvPr/>
          </p:nvGraphicFramePr>
          <p:xfrm>
            <a:off x="2835" y="572"/>
            <a:ext cx="220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7" name="数式" r:id="rId11" imgW="190335" imgH="215713" progId="Equation.3">
                    <p:embed/>
                  </p:oleObj>
                </mc:Choice>
                <mc:Fallback>
                  <p:oleObj name="数式" r:id="rId11" imgW="190335" imgH="215713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572"/>
                          <a:ext cx="220" cy="2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4" name="Object 20"/>
            <p:cNvGraphicFramePr>
              <a:graphicFrameLocks noChangeAspect="1"/>
            </p:cNvGraphicFramePr>
            <p:nvPr/>
          </p:nvGraphicFramePr>
          <p:xfrm>
            <a:off x="3244" y="572"/>
            <a:ext cx="228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8" name="数式" r:id="rId13" imgW="190500" imgH="228600" progId="Equation.3">
                    <p:embed/>
                  </p:oleObj>
                </mc:Choice>
                <mc:Fallback>
                  <p:oleObj name="数式" r:id="rId13" imgW="190500" imgH="2286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4" y="572"/>
                          <a:ext cx="228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5" name="Object 21"/>
            <p:cNvGraphicFramePr>
              <a:graphicFrameLocks noChangeAspect="1"/>
            </p:cNvGraphicFramePr>
            <p:nvPr/>
          </p:nvGraphicFramePr>
          <p:xfrm>
            <a:off x="3705" y="573"/>
            <a:ext cx="228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9" name="数式" r:id="rId15" imgW="190500" imgH="228600" progId="Equation.3">
                    <p:embed/>
                  </p:oleObj>
                </mc:Choice>
                <mc:Fallback>
                  <p:oleObj name="数式" r:id="rId15" imgW="190500" imgH="2286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" y="573"/>
                          <a:ext cx="228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6" name="Object 22"/>
            <p:cNvGraphicFramePr>
              <a:graphicFrameLocks noChangeAspect="1"/>
            </p:cNvGraphicFramePr>
            <p:nvPr/>
          </p:nvGraphicFramePr>
          <p:xfrm>
            <a:off x="4150" y="590"/>
            <a:ext cx="236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0" name="数式" r:id="rId17" imgW="190335" imgH="215713" progId="Equation.3">
                    <p:embed/>
                  </p:oleObj>
                </mc:Choice>
                <mc:Fallback>
                  <p:oleObj name="数式" r:id="rId17" imgW="190335" imgH="215713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590"/>
                          <a:ext cx="236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7" name="Object 23"/>
            <p:cNvGraphicFramePr>
              <a:graphicFrameLocks noChangeAspect="1"/>
            </p:cNvGraphicFramePr>
            <p:nvPr/>
          </p:nvGraphicFramePr>
          <p:xfrm>
            <a:off x="4422" y="754"/>
            <a:ext cx="247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1" name="数式" r:id="rId19" imgW="190500" imgH="228600" progId="Equation.3">
                    <p:embed/>
                  </p:oleObj>
                </mc:Choice>
                <mc:Fallback>
                  <p:oleObj name="数式" r:id="rId19" imgW="190500" imgH="2286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754"/>
                          <a:ext cx="247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8" name="Object 24"/>
            <p:cNvGraphicFramePr>
              <a:graphicFrameLocks noChangeAspect="1"/>
            </p:cNvGraphicFramePr>
            <p:nvPr/>
          </p:nvGraphicFramePr>
          <p:xfrm>
            <a:off x="4468" y="1253"/>
            <a:ext cx="245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2" name="数式" r:id="rId21" imgW="190500" imgH="228600" progId="Equation.3">
                    <p:embed/>
                  </p:oleObj>
                </mc:Choice>
                <mc:Fallback>
                  <p:oleObj name="数式" r:id="rId21" imgW="190500" imgH="2286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8" y="1253"/>
                          <a:ext cx="245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89" name="Object 25"/>
            <p:cNvGraphicFramePr>
              <a:graphicFrameLocks noChangeAspect="1"/>
            </p:cNvGraphicFramePr>
            <p:nvPr/>
          </p:nvGraphicFramePr>
          <p:xfrm>
            <a:off x="4450" y="1806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3" name="数式" r:id="rId23" imgW="228600" imgH="228600" progId="Equation.3">
                    <p:embed/>
                  </p:oleObj>
                </mc:Choice>
                <mc:Fallback>
                  <p:oleObj name="数式" r:id="rId23" imgW="228600" imgH="2286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0" y="1806"/>
                          <a:ext cx="2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90" name="Rectangle 26"/>
            <p:cNvSpPr>
              <a:spLocks noChangeArrowheads="1"/>
            </p:cNvSpPr>
            <p:nvPr/>
          </p:nvSpPr>
          <p:spPr bwMode="auto">
            <a:xfrm>
              <a:off x="2336" y="210"/>
              <a:ext cx="771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800" b="1"/>
                <a:t>上空</a:t>
              </a:r>
              <a:r>
                <a:rPr lang="en-US" altLang="ja-JP" sz="2800" b="1"/>
                <a:t>ρ</a:t>
              </a:r>
              <a:r>
                <a:rPr lang="ja-JP" altLang="en-US" sz="2800" b="1"/>
                <a:t>；小</a:t>
              </a:r>
            </a:p>
          </p:txBody>
        </p:sp>
        <p:sp>
          <p:nvSpPr>
            <p:cNvPr id="5191" name="Rectangle 27"/>
            <p:cNvSpPr>
              <a:spLocks noChangeArrowheads="1"/>
            </p:cNvSpPr>
            <p:nvPr/>
          </p:nvSpPr>
          <p:spPr bwMode="auto">
            <a:xfrm>
              <a:off x="567" y="2840"/>
              <a:ext cx="68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3200" b="1"/>
                <a:t>赤道</a:t>
              </a:r>
              <a:r>
                <a:rPr lang="en-US" altLang="ja-JP" sz="3200" b="1"/>
                <a:t>ρ</a:t>
              </a:r>
              <a:r>
                <a:rPr lang="ja-JP" altLang="en-US" sz="3200" b="1"/>
                <a:t>；小</a:t>
              </a:r>
            </a:p>
          </p:txBody>
        </p:sp>
        <p:sp>
          <p:nvSpPr>
            <p:cNvPr id="5192" name="Rectangle 28"/>
            <p:cNvSpPr>
              <a:spLocks noChangeArrowheads="1"/>
            </p:cNvSpPr>
            <p:nvPr/>
          </p:nvSpPr>
          <p:spPr bwMode="auto">
            <a:xfrm>
              <a:off x="4332" y="2795"/>
              <a:ext cx="68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3200" b="1"/>
                <a:t>極</a:t>
              </a:r>
              <a:r>
                <a:rPr lang="en-US" altLang="ja-JP" sz="3200" b="1"/>
                <a:t>ρ</a:t>
              </a:r>
              <a:r>
                <a:rPr lang="ja-JP" altLang="en-US" sz="3200" b="1"/>
                <a:t>；大</a:t>
              </a:r>
            </a:p>
          </p:txBody>
        </p:sp>
      </p:grp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0" y="4292600"/>
            <a:ext cx="6156325" cy="606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200" b="1"/>
              <a:t>等密度面との角度</a:t>
            </a:r>
            <a:r>
              <a:rPr lang="en-US" altLang="ja-JP" sz="2200" b="1"/>
              <a:t>α</a:t>
            </a:r>
            <a:r>
              <a:rPr lang="ja-JP" altLang="en-US" sz="2200" b="1"/>
              <a:t>＜</a:t>
            </a:r>
            <a:r>
              <a:rPr lang="en-US" altLang="ja-JP" sz="2200" b="1"/>
              <a:t>β</a:t>
            </a:r>
            <a:r>
              <a:rPr lang="ja-JP" altLang="en-US" sz="2200" b="1"/>
              <a:t>の方向に動かしてみると</a:t>
            </a:r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1403350" y="5589588"/>
            <a:ext cx="38163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；周囲に比べ重いので沈もうとする</a:t>
            </a:r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1547813" y="5084763"/>
            <a:ext cx="352901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；周囲に比べ軽いので浮こうとする</a:t>
            </a:r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6013450" y="4940300"/>
            <a:ext cx="2592388" cy="981075"/>
          </a:xfrm>
          <a:prstGeom prst="rect">
            <a:avLst/>
          </a:prstGeom>
          <a:solidFill>
            <a:srgbClr val="CCFFCC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/>
              <a:t>どちらも、より進もうとする</a:t>
            </a:r>
          </a:p>
          <a:p>
            <a:pPr algn="ctr" eaLnBrk="1" hangingPunct="1"/>
            <a:endParaRPr lang="ja-JP" altLang="en-US" b="1"/>
          </a:p>
          <a:p>
            <a:pPr algn="ctr" eaLnBrk="1" hangingPunct="1"/>
            <a:endParaRPr lang="en-US" altLang="ja-JP" b="1"/>
          </a:p>
        </p:txBody>
      </p:sp>
      <p:sp>
        <p:nvSpPr>
          <p:cNvPr id="32801" name="Oval 33"/>
          <p:cNvSpPr>
            <a:spLocks noChangeArrowheads="1"/>
          </p:cNvSpPr>
          <p:nvPr/>
        </p:nvSpPr>
        <p:spPr bwMode="auto">
          <a:xfrm>
            <a:off x="6445250" y="5345113"/>
            <a:ext cx="1798638" cy="576262"/>
          </a:xfrm>
          <a:prstGeom prst="ellipse">
            <a:avLst/>
          </a:prstGeom>
          <a:solidFill>
            <a:srgbClr val="00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/>
              <a:t>不安定</a:t>
            </a:r>
          </a:p>
        </p:txBody>
      </p:sp>
      <p:sp>
        <p:nvSpPr>
          <p:cNvPr id="32802" name="AutoShape 34"/>
          <p:cNvSpPr>
            <a:spLocks/>
          </p:cNvSpPr>
          <p:nvPr/>
        </p:nvSpPr>
        <p:spPr bwMode="auto">
          <a:xfrm>
            <a:off x="5076825" y="5013325"/>
            <a:ext cx="215900" cy="908050"/>
          </a:xfrm>
          <a:prstGeom prst="rightBrace">
            <a:avLst>
              <a:gd name="adj1" fmla="val 3504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03" name="AutoShape 35"/>
          <p:cNvSpPr>
            <a:spLocks noChangeArrowheads="1"/>
          </p:cNvSpPr>
          <p:nvPr/>
        </p:nvSpPr>
        <p:spPr bwMode="auto">
          <a:xfrm>
            <a:off x="5305425" y="5127625"/>
            <a:ext cx="576263" cy="6921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rot="-6266156">
            <a:off x="4335463" y="912813"/>
            <a:ext cx="1587" cy="216058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140200" y="1728788"/>
            <a:ext cx="417513" cy="431800"/>
            <a:chOff x="1066" y="1036"/>
            <a:chExt cx="362" cy="385"/>
          </a:xfrm>
        </p:grpSpPr>
        <p:sp>
          <p:nvSpPr>
            <p:cNvPr id="5165" name="Oval 38"/>
            <p:cNvSpPr>
              <a:spLocks noChangeArrowheads="1"/>
            </p:cNvSpPr>
            <p:nvPr/>
          </p:nvSpPr>
          <p:spPr bwMode="auto">
            <a:xfrm>
              <a:off x="1066" y="1071"/>
              <a:ext cx="362" cy="3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aphicFrame>
          <p:nvGraphicFramePr>
            <p:cNvPr id="5166" name="Object 39"/>
            <p:cNvGraphicFramePr>
              <a:graphicFrameLocks noChangeAspect="1"/>
            </p:cNvGraphicFramePr>
            <p:nvPr/>
          </p:nvGraphicFramePr>
          <p:xfrm>
            <a:off x="1084" y="1036"/>
            <a:ext cx="30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4" name="数式" r:id="rId25" imgW="190500" imgH="228600" progId="Equation.3">
                    <p:embed/>
                  </p:oleObj>
                </mc:Choice>
                <mc:Fallback>
                  <p:oleObj name="数式" r:id="rId25" imgW="190500" imgH="2286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" y="1036"/>
                          <a:ext cx="302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810" name="Rectangle 4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FFFF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b="1"/>
              <a:t>これが、ラージスケールで見た、</a:t>
            </a:r>
          </a:p>
          <a:p>
            <a:pPr algn="ctr" eaLnBrk="1" hangingPunct="1"/>
            <a:r>
              <a:rPr lang="ja-JP" altLang="en-US" sz="2800" b="1"/>
              <a:t>地球上の高気圧・低気圧の出来る原因である。</a:t>
            </a:r>
          </a:p>
        </p:txBody>
      </p:sp>
      <p:sp>
        <p:nvSpPr>
          <p:cNvPr id="32811" name="Oval 43"/>
          <p:cNvSpPr>
            <a:spLocks noChangeArrowheads="1"/>
          </p:cNvSpPr>
          <p:nvPr/>
        </p:nvSpPr>
        <p:spPr bwMode="auto">
          <a:xfrm>
            <a:off x="5219700" y="4508500"/>
            <a:ext cx="3241675" cy="1079500"/>
          </a:xfrm>
          <a:prstGeom prst="ellipse">
            <a:avLst/>
          </a:prstGeom>
          <a:solidFill>
            <a:srgbClr val="FF0000">
              <a:alpha val="8196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特に</a:t>
            </a:r>
          </a:p>
          <a:p>
            <a:pPr algn="ctr" eaLnBrk="1" hangingPunct="1"/>
            <a:r>
              <a:rPr lang="ja-JP" altLang="en-US" sz="2800" b="1"/>
              <a:t>傾圧不安定</a:t>
            </a:r>
            <a:r>
              <a:rPr lang="ja-JP" altLang="en-US" sz="2000" b="1"/>
              <a:t>と呼ぶ</a:t>
            </a:r>
          </a:p>
        </p:txBody>
      </p:sp>
      <p:grpSp>
        <p:nvGrpSpPr>
          <p:cNvPr id="5134" name="Group 44"/>
          <p:cNvGrpSpPr>
            <a:grpSpLocks/>
          </p:cNvGrpSpPr>
          <p:nvPr/>
        </p:nvGrpSpPr>
        <p:grpSpPr bwMode="auto">
          <a:xfrm>
            <a:off x="0" y="0"/>
            <a:ext cx="2159000" cy="503238"/>
            <a:chOff x="113" y="890"/>
            <a:chExt cx="1360" cy="317"/>
          </a:xfrm>
        </p:grpSpPr>
        <p:sp>
          <p:nvSpPr>
            <p:cNvPr id="5163" name="Line 45"/>
            <p:cNvSpPr>
              <a:spLocks noChangeShapeType="1"/>
            </p:cNvSpPr>
            <p:nvPr/>
          </p:nvSpPr>
          <p:spPr bwMode="auto">
            <a:xfrm>
              <a:off x="113" y="1071"/>
              <a:ext cx="49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64" name="Rectangle 46"/>
            <p:cNvSpPr>
              <a:spLocks noChangeArrowheads="1"/>
            </p:cNvSpPr>
            <p:nvPr/>
          </p:nvSpPr>
          <p:spPr bwMode="auto">
            <a:xfrm>
              <a:off x="657" y="890"/>
              <a:ext cx="81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000" b="1"/>
                <a:t>；等密度線</a:t>
              </a:r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1692275" y="1341438"/>
            <a:ext cx="6048375" cy="863600"/>
            <a:chOff x="1066" y="845"/>
            <a:chExt cx="3810" cy="544"/>
          </a:xfrm>
        </p:grpSpPr>
        <p:sp>
          <p:nvSpPr>
            <p:cNvPr id="5160" name="Arc 40"/>
            <p:cNvSpPr>
              <a:spLocks/>
            </p:cNvSpPr>
            <p:nvPr/>
          </p:nvSpPr>
          <p:spPr bwMode="auto">
            <a:xfrm>
              <a:off x="3243" y="1117"/>
              <a:ext cx="46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3198" y="845"/>
              <a:ext cx="363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2800" b="1"/>
                <a:t>α</a:t>
              </a:r>
            </a:p>
          </p:txBody>
        </p:sp>
        <p:sp>
          <p:nvSpPr>
            <p:cNvPr id="5162" name="Line 47"/>
            <p:cNvSpPr>
              <a:spLocks noChangeShapeType="1"/>
            </p:cNvSpPr>
            <p:nvPr/>
          </p:nvSpPr>
          <p:spPr bwMode="auto">
            <a:xfrm>
              <a:off x="1066" y="1253"/>
              <a:ext cx="3810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2816" name="Arc 48"/>
          <p:cNvSpPr>
            <a:spLocks/>
          </p:cNvSpPr>
          <p:nvPr/>
        </p:nvSpPr>
        <p:spPr bwMode="auto">
          <a:xfrm>
            <a:off x="5651500" y="1700213"/>
            <a:ext cx="73025" cy="288925"/>
          </a:xfrm>
          <a:custGeom>
            <a:avLst/>
            <a:gdLst>
              <a:gd name="T0" fmla="*/ 0 w 21600"/>
              <a:gd name="T1" fmla="*/ 0 h 21600"/>
              <a:gd name="T2" fmla="*/ 9539874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 flipH="1">
            <a:off x="5795963" y="1484313"/>
            <a:ext cx="215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/>
              <a:t>β</a:t>
            </a:r>
          </a:p>
        </p:txBody>
      </p:sp>
      <p:sp>
        <p:nvSpPr>
          <p:cNvPr id="32819" name="AutoShape 51"/>
          <p:cNvSpPr>
            <a:spLocks noChangeArrowheads="1"/>
          </p:cNvSpPr>
          <p:nvPr/>
        </p:nvSpPr>
        <p:spPr bwMode="auto">
          <a:xfrm rot="-6325800">
            <a:off x="2628106" y="2204244"/>
            <a:ext cx="287338" cy="431800"/>
          </a:xfrm>
          <a:prstGeom prst="upArrow">
            <a:avLst>
              <a:gd name="adj1" fmla="val 50000"/>
              <a:gd name="adj2" fmla="val 37569"/>
            </a:avLst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20" name="AutoShape 52"/>
          <p:cNvSpPr>
            <a:spLocks noChangeArrowheads="1"/>
          </p:cNvSpPr>
          <p:nvPr/>
        </p:nvSpPr>
        <p:spPr bwMode="auto">
          <a:xfrm rot="15274200" flipV="1">
            <a:off x="4715669" y="1627982"/>
            <a:ext cx="287337" cy="431800"/>
          </a:xfrm>
          <a:prstGeom prst="upArrow">
            <a:avLst>
              <a:gd name="adj1" fmla="val 50000"/>
              <a:gd name="adj2" fmla="val 37569"/>
            </a:avLst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21" name="AutoShape 53"/>
          <p:cNvSpPr>
            <a:spLocks noChangeArrowheads="1"/>
          </p:cNvSpPr>
          <p:nvPr/>
        </p:nvSpPr>
        <p:spPr bwMode="auto">
          <a:xfrm rot="-6325800">
            <a:off x="3636169" y="1916907"/>
            <a:ext cx="287337" cy="431800"/>
          </a:xfrm>
          <a:prstGeom prst="upArrow">
            <a:avLst>
              <a:gd name="adj1" fmla="val 50000"/>
              <a:gd name="adj2" fmla="val 37569"/>
            </a:avLst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2822" name="AutoShape 54"/>
          <p:cNvSpPr>
            <a:spLocks noChangeArrowheads="1"/>
          </p:cNvSpPr>
          <p:nvPr/>
        </p:nvSpPr>
        <p:spPr bwMode="auto">
          <a:xfrm rot="15274200" flipV="1">
            <a:off x="5652294" y="1340644"/>
            <a:ext cx="287338" cy="431800"/>
          </a:xfrm>
          <a:prstGeom prst="upArrow">
            <a:avLst>
              <a:gd name="adj1" fmla="val 50000"/>
              <a:gd name="adj2" fmla="val 37569"/>
            </a:avLst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5076825" y="1412875"/>
            <a:ext cx="417513" cy="431800"/>
            <a:chOff x="1066" y="1036"/>
            <a:chExt cx="362" cy="385"/>
          </a:xfrm>
        </p:grpSpPr>
        <p:sp>
          <p:nvSpPr>
            <p:cNvPr id="5158" name="Oval 56"/>
            <p:cNvSpPr>
              <a:spLocks noChangeArrowheads="1"/>
            </p:cNvSpPr>
            <p:nvPr/>
          </p:nvSpPr>
          <p:spPr bwMode="auto">
            <a:xfrm>
              <a:off x="1066" y="1071"/>
              <a:ext cx="362" cy="3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aphicFrame>
          <p:nvGraphicFramePr>
            <p:cNvPr id="5159" name="Object 57"/>
            <p:cNvGraphicFramePr>
              <a:graphicFrameLocks noChangeAspect="1"/>
            </p:cNvGraphicFramePr>
            <p:nvPr/>
          </p:nvGraphicFramePr>
          <p:xfrm>
            <a:off x="1084" y="1036"/>
            <a:ext cx="30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5" name="数式" r:id="rId26" imgW="190500" imgH="228600" progId="Equation.3">
                    <p:embed/>
                  </p:oleObj>
                </mc:Choice>
                <mc:Fallback>
                  <p:oleObj name="数式" r:id="rId26" imgW="190500" imgH="22860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" y="1036"/>
                          <a:ext cx="302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3033713" y="2060575"/>
            <a:ext cx="417512" cy="431800"/>
            <a:chOff x="1066" y="1036"/>
            <a:chExt cx="362" cy="385"/>
          </a:xfrm>
        </p:grpSpPr>
        <p:sp>
          <p:nvSpPr>
            <p:cNvPr id="5156" name="Oval 59"/>
            <p:cNvSpPr>
              <a:spLocks noChangeArrowheads="1"/>
            </p:cNvSpPr>
            <p:nvPr/>
          </p:nvSpPr>
          <p:spPr bwMode="auto">
            <a:xfrm>
              <a:off x="1066" y="1071"/>
              <a:ext cx="362" cy="3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aphicFrame>
          <p:nvGraphicFramePr>
            <p:cNvPr id="5157" name="Object 60"/>
            <p:cNvGraphicFramePr>
              <a:graphicFrameLocks noChangeAspect="1"/>
            </p:cNvGraphicFramePr>
            <p:nvPr/>
          </p:nvGraphicFramePr>
          <p:xfrm>
            <a:off x="1084" y="1036"/>
            <a:ext cx="30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6" name="数式" r:id="rId27" imgW="190500" imgH="228600" progId="Equation.3">
                    <p:embed/>
                  </p:oleObj>
                </mc:Choice>
                <mc:Fallback>
                  <p:oleObj name="数式" r:id="rId27" imgW="190500" imgH="22860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" y="1036"/>
                          <a:ext cx="302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4" name="Rectangle 61"/>
          <p:cNvSpPr>
            <a:spLocks noChangeArrowheads="1"/>
          </p:cNvSpPr>
          <p:nvPr/>
        </p:nvSpPr>
        <p:spPr bwMode="auto">
          <a:xfrm>
            <a:off x="3924300" y="3500438"/>
            <a:ext cx="12239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b="1"/>
              <a:t>地上</a:t>
            </a:r>
            <a:r>
              <a:rPr lang="en-US" altLang="ja-JP" sz="2800" b="1"/>
              <a:t>ρ</a:t>
            </a:r>
            <a:r>
              <a:rPr lang="ja-JP" altLang="en-US" sz="2800" b="1"/>
              <a:t>；大</a:t>
            </a:r>
          </a:p>
        </p:txBody>
      </p:sp>
      <p:sp>
        <p:nvSpPr>
          <p:cNvPr id="32831" name="Rectangle 63"/>
          <p:cNvSpPr>
            <a:spLocks noChangeArrowheads="1"/>
          </p:cNvSpPr>
          <p:nvPr/>
        </p:nvSpPr>
        <p:spPr bwMode="auto">
          <a:xfrm>
            <a:off x="0" y="5589588"/>
            <a:ext cx="1531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/>
              <a:t>左下に行くと</a:t>
            </a:r>
          </a:p>
        </p:txBody>
      </p:sp>
      <p:sp>
        <p:nvSpPr>
          <p:cNvPr id="32832" name="Rectangle 64"/>
          <p:cNvSpPr>
            <a:spLocks noChangeArrowheads="1"/>
          </p:cNvSpPr>
          <p:nvPr/>
        </p:nvSpPr>
        <p:spPr bwMode="auto">
          <a:xfrm>
            <a:off x="0" y="5059363"/>
            <a:ext cx="1531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/>
              <a:t>右上に行くと</a:t>
            </a: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1692275" y="620713"/>
            <a:ext cx="7451725" cy="2879725"/>
            <a:chOff x="1066" y="391"/>
            <a:chExt cx="4694" cy="1814"/>
          </a:xfrm>
        </p:grpSpPr>
        <p:sp>
          <p:nvSpPr>
            <p:cNvPr id="5154" name="Line 65"/>
            <p:cNvSpPr>
              <a:spLocks noChangeShapeType="1"/>
            </p:cNvSpPr>
            <p:nvPr/>
          </p:nvSpPr>
          <p:spPr bwMode="auto">
            <a:xfrm flipV="1">
              <a:off x="1066" y="981"/>
              <a:ext cx="3810" cy="1224"/>
            </a:xfrm>
            <a:prstGeom prst="line">
              <a:avLst/>
            </a:prstGeom>
            <a:noFill/>
            <a:ln w="101600">
              <a:solidFill>
                <a:srgbClr val="FF66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55" name="AutoShape 66"/>
            <p:cNvSpPr>
              <a:spLocks noChangeArrowheads="1"/>
            </p:cNvSpPr>
            <p:nvPr/>
          </p:nvSpPr>
          <p:spPr bwMode="auto">
            <a:xfrm>
              <a:off x="3696" y="391"/>
              <a:ext cx="2064" cy="499"/>
            </a:xfrm>
            <a:prstGeom prst="cloudCallout">
              <a:avLst>
                <a:gd name="adj1" fmla="val -24565"/>
                <a:gd name="adj2" fmla="val 100903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800" b="1"/>
                <a:t>不安定な面</a:t>
              </a:r>
            </a:p>
          </p:txBody>
        </p:sp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6084888" y="1196975"/>
            <a:ext cx="417512" cy="431800"/>
            <a:chOff x="1066" y="1036"/>
            <a:chExt cx="362" cy="385"/>
          </a:xfrm>
        </p:grpSpPr>
        <p:sp>
          <p:nvSpPr>
            <p:cNvPr id="5152" name="Oval 70"/>
            <p:cNvSpPr>
              <a:spLocks noChangeArrowheads="1"/>
            </p:cNvSpPr>
            <p:nvPr/>
          </p:nvSpPr>
          <p:spPr bwMode="auto">
            <a:xfrm>
              <a:off x="1066" y="1071"/>
              <a:ext cx="362" cy="3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aphicFrame>
          <p:nvGraphicFramePr>
            <p:cNvPr id="5153" name="Object 71"/>
            <p:cNvGraphicFramePr>
              <a:graphicFrameLocks noChangeAspect="1"/>
            </p:cNvGraphicFramePr>
            <p:nvPr/>
          </p:nvGraphicFramePr>
          <p:xfrm>
            <a:off x="1084" y="1036"/>
            <a:ext cx="30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7" name="数式" r:id="rId28" imgW="190500" imgH="228600" progId="Equation.3">
                    <p:embed/>
                  </p:oleObj>
                </mc:Choice>
                <mc:Fallback>
                  <p:oleObj name="数式" r:id="rId28" imgW="190500" imgH="228600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" y="1036"/>
                          <a:ext cx="302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2124075" y="2349500"/>
            <a:ext cx="417513" cy="431800"/>
            <a:chOff x="1066" y="1036"/>
            <a:chExt cx="362" cy="385"/>
          </a:xfrm>
        </p:grpSpPr>
        <p:sp>
          <p:nvSpPr>
            <p:cNvPr id="5150" name="Oval 73"/>
            <p:cNvSpPr>
              <a:spLocks noChangeArrowheads="1"/>
            </p:cNvSpPr>
            <p:nvPr/>
          </p:nvSpPr>
          <p:spPr bwMode="auto">
            <a:xfrm>
              <a:off x="1066" y="1071"/>
              <a:ext cx="362" cy="3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graphicFrame>
          <p:nvGraphicFramePr>
            <p:cNvPr id="5151" name="Object 74"/>
            <p:cNvGraphicFramePr>
              <a:graphicFrameLocks noChangeAspect="1"/>
            </p:cNvGraphicFramePr>
            <p:nvPr/>
          </p:nvGraphicFramePr>
          <p:xfrm>
            <a:off x="1084" y="1036"/>
            <a:ext cx="30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8" name="数式" r:id="rId29" imgW="190500" imgH="228600" progId="Equation.3">
                    <p:embed/>
                  </p:oleObj>
                </mc:Choice>
                <mc:Fallback>
                  <p:oleObj name="数式" r:id="rId29" imgW="190500" imgH="22860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" y="1036"/>
                          <a:ext cx="302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500" fill="hold"/>
                                        <p:tgtEl>
                                          <p:spTgt spid="328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328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7" grpId="0" animBg="1"/>
      <p:bldP spid="32798" grpId="0"/>
      <p:bldP spid="32799" grpId="0"/>
      <p:bldP spid="32800" grpId="0" animBg="1"/>
      <p:bldP spid="32801" grpId="0" animBg="1"/>
      <p:bldP spid="32801" grpId="1" animBg="1"/>
      <p:bldP spid="32802" grpId="0" animBg="1"/>
      <p:bldP spid="32803" grpId="0" animBg="1"/>
      <p:bldP spid="32810" grpId="0" animBg="1"/>
      <p:bldP spid="32811" grpId="0" animBg="1"/>
      <p:bldP spid="32811" grpId="1" animBg="1"/>
      <p:bldP spid="32817" grpId="0"/>
      <p:bldP spid="32819" grpId="0" animBg="1"/>
      <p:bldP spid="32819" grpId="1" animBg="1"/>
      <p:bldP spid="32820" grpId="0" animBg="1"/>
      <p:bldP spid="32820" grpId="1" animBg="1"/>
      <p:bldP spid="32821" grpId="0" animBg="1"/>
      <p:bldP spid="32821" grpId="1" animBg="1"/>
      <p:bldP spid="32822" grpId="0" animBg="1"/>
      <p:bldP spid="32822" grpId="1" animBg="1"/>
      <p:bldP spid="32831" grpId="0"/>
      <p:bldP spid="328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9" descr="えんちょくたいりゅー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451350"/>
            <a:ext cx="3563937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484313"/>
            <a:ext cx="6048375" cy="294798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6148" name="Group 51"/>
          <p:cNvGrpSpPr>
            <a:grpSpLocks/>
          </p:cNvGrpSpPr>
          <p:nvPr/>
        </p:nvGrpSpPr>
        <p:grpSpPr bwMode="auto">
          <a:xfrm>
            <a:off x="431800" y="1628775"/>
            <a:ext cx="1582738" cy="2462213"/>
            <a:chOff x="1701" y="428"/>
            <a:chExt cx="997" cy="1551"/>
          </a:xfrm>
        </p:grpSpPr>
        <p:sp>
          <p:nvSpPr>
            <p:cNvPr id="6164" name="Freeform 47"/>
            <p:cNvSpPr>
              <a:spLocks/>
            </p:cNvSpPr>
            <p:nvPr/>
          </p:nvSpPr>
          <p:spPr bwMode="auto">
            <a:xfrm>
              <a:off x="1738" y="428"/>
              <a:ext cx="915" cy="1551"/>
            </a:xfrm>
            <a:custGeom>
              <a:avLst/>
              <a:gdLst>
                <a:gd name="T0" fmla="*/ 86 w 1112"/>
                <a:gd name="T1" fmla="*/ 1551 h 1551"/>
                <a:gd name="T2" fmla="*/ 25 w 1112"/>
                <a:gd name="T3" fmla="*/ 1233 h 1551"/>
                <a:gd name="T4" fmla="*/ 4 w 1112"/>
                <a:gd name="T5" fmla="*/ 961 h 1551"/>
                <a:gd name="T6" fmla="*/ 4 w 1112"/>
                <a:gd name="T7" fmla="*/ 734 h 1551"/>
                <a:gd name="T8" fmla="*/ 25 w 1112"/>
                <a:gd name="T9" fmla="*/ 417 h 1551"/>
                <a:gd name="T10" fmla="*/ 86 w 1112"/>
                <a:gd name="T11" fmla="*/ 144 h 1551"/>
                <a:gd name="T12" fmla="*/ 150 w 1112"/>
                <a:gd name="T13" fmla="*/ 54 h 1551"/>
                <a:gd name="T14" fmla="*/ 253 w 1112"/>
                <a:gd name="T15" fmla="*/ 8 h 1551"/>
                <a:gd name="T16" fmla="*/ 399 w 1112"/>
                <a:gd name="T17" fmla="*/ 99 h 1551"/>
                <a:gd name="T18" fmla="*/ 461 w 1112"/>
                <a:gd name="T19" fmla="*/ 281 h 1551"/>
                <a:gd name="T20" fmla="*/ 503 w 1112"/>
                <a:gd name="T21" fmla="*/ 553 h 1551"/>
                <a:gd name="T22" fmla="*/ 503 w 1112"/>
                <a:gd name="T23" fmla="*/ 734 h 1551"/>
                <a:gd name="T24" fmla="*/ 482 w 1112"/>
                <a:gd name="T25" fmla="*/ 1052 h 1551"/>
                <a:gd name="T26" fmla="*/ 461 w 1112"/>
                <a:gd name="T27" fmla="*/ 1233 h 1551"/>
                <a:gd name="T28" fmla="*/ 420 w 1112"/>
                <a:gd name="T29" fmla="*/ 1460 h 1551"/>
                <a:gd name="T30" fmla="*/ 399 w 1112"/>
                <a:gd name="T31" fmla="*/ 1551 h 1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2"/>
                <a:gd name="T49" fmla="*/ 0 h 1551"/>
                <a:gd name="T50" fmla="*/ 1112 w 1112"/>
                <a:gd name="T51" fmla="*/ 1551 h 15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2" h="1551">
                  <a:moveTo>
                    <a:pt x="189" y="1551"/>
                  </a:moveTo>
                  <a:cubicBezTo>
                    <a:pt x="136" y="1441"/>
                    <a:pt x="83" y="1331"/>
                    <a:pt x="53" y="1233"/>
                  </a:cubicBezTo>
                  <a:cubicBezTo>
                    <a:pt x="23" y="1135"/>
                    <a:pt x="15" y="1044"/>
                    <a:pt x="8" y="961"/>
                  </a:cubicBezTo>
                  <a:cubicBezTo>
                    <a:pt x="1" y="878"/>
                    <a:pt x="0" y="825"/>
                    <a:pt x="8" y="734"/>
                  </a:cubicBezTo>
                  <a:cubicBezTo>
                    <a:pt x="16" y="643"/>
                    <a:pt x="23" y="515"/>
                    <a:pt x="53" y="417"/>
                  </a:cubicBezTo>
                  <a:cubicBezTo>
                    <a:pt x="83" y="319"/>
                    <a:pt x="144" y="204"/>
                    <a:pt x="189" y="144"/>
                  </a:cubicBezTo>
                  <a:cubicBezTo>
                    <a:pt x="234" y="84"/>
                    <a:pt x="266" y="77"/>
                    <a:pt x="326" y="54"/>
                  </a:cubicBezTo>
                  <a:cubicBezTo>
                    <a:pt x="386" y="31"/>
                    <a:pt x="461" y="0"/>
                    <a:pt x="552" y="8"/>
                  </a:cubicBezTo>
                  <a:cubicBezTo>
                    <a:pt x="643" y="16"/>
                    <a:pt x="794" y="54"/>
                    <a:pt x="870" y="99"/>
                  </a:cubicBezTo>
                  <a:cubicBezTo>
                    <a:pt x="946" y="144"/>
                    <a:pt x="968" y="206"/>
                    <a:pt x="1006" y="281"/>
                  </a:cubicBezTo>
                  <a:cubicBezTo>
                    <a:pt x="1044" y="356"/>
                    <a:pt x="1082" y="478"/>
                    <a:pt x="1097" y="553"/>
                  </a:cubicBezTo>
                  <a:cubicBezTo>
                    <a:pt x="1112" y="628"/>
                    <a:pt x="1105" y="651"/>
                    <a:pt x="1097" y="734"/>
                  </a:cubicBezTo>
                  <a:cubicBezTo>
                    <a:pt x="1089" y="817"/>
                    <a:pt x="1066" y="969"/>
                    <a:pt x="1051" y="1052"/>
                  </a:cubicBezTo>
                  <a:cubicBezTo>
                    <a:pt x="1036" y="1135"/>
                    <a:pt x="1029" y="1165"/>
                    <a:pt x="1006" y="1233"/>
                  </a:cubicBezTo>
                  <a:cubicBezTo>
                    <a:pt x="983" y="1301"/>
                    <a:pt x="938" y="1407"/>
                    <a:pt x="915" y="1460"/>
                  </a:cubicBezTo>
                  <a:cubicBezTo>
                    <a:pt x="892" y="1513"/>
                    <a:pt x="881" y="1532"/>
                    <a:pt x="870" y="1551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5" name="AutoShape 48"/>
            <p:cNvSpPr>
              <a:spLocks noChangeArrowheads="1"/>
            </p:cNvSpPr>
            <p:nvPr/>
          </p:nvSpPr>
          <p:spPr bwMode="auto">
            <a:xfrm rot="2219188">
              <a:off x="1873" y="473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6" name="AutoShape 49"/>
            <p:cNvSpPr>
              <a:spLocks noChangeArrowheads="1"/>
            </p:cNvSpPr>
            <p:nvPr/>
          </p:nvSpPr>
          <p:spPr bwMode="auto">
            <a:xfrm flipV="1">
              <a:off x="2607" y="1062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7" name="AutoShape 50"/>
            <p:cNvSpPr>
              <a:spLocks noChangeArrowheads="1"/>
            </p:cNvSpPr>
            <p:nvPr/>
          </p:nvSpPr>
          <p:spPr bwMode="auto">
            <a:xfrm>
              <a:off x="1701" y="1344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49" name="Group 53"/>
          <p:cNvGrpSpPr>
            <a:grpSpLocks/>
          </p:cNvGrpSpPr>
          <p:nvPr/>
        </p:nvGrpSpPr>
        <p:grpSpPr bwMode="auto">
          <a:xfrm flipH="1">
            <a:off x="2232025" y="1628775"/>
            <a:ext cx="1582738" cy="2462213"/>
            <a:chOff x="1701" y="428"/>
            <a:chExt cx="997" cy="1551"/>
          </a:xfrm>
        </p:grpSpPr>
        <p:sp>
          <p:nvSpPr>
            <p:cNvPr id="6160" name="Freeform 54"/>
            <p:cNvSpPr>
              <a:spLocks/>
            </p:cNvSpPr>
            <p:nvPr/>
          </p:nvSpPr>
          <p:spPr bwMode="auto">
            <a:xfrm>
              <a:off x="1738" y="428"/>
              <a:ext cx="915" cy="1551"/>
            </a:xfrm>
            <a:custGeom>
              <a:avLst/>
              <a:gdLst>
                <a:gd name="T0" fmla="*/ 86 w 1112"/>
                <a:gd name="T1" fmla="*/ 1551 h 1551"/>
                <a:gd name="T2" fmla="*/ 25 w 1112"/>
                <a:gd name="T3" fmla="*/ 1233 h 1551"/>
                <a:gd name="T4" fmla="*/ 4 w 1112"/>
                <a:gd name="T5" fmla="*/ 961 h 1551"/>
                <a:gd name="T6" fmla="*/ 4 w 1112"/>
                <a:gd name="T7" fmla="*/ 734 h 1551"/>
                <a:gd name="T8" fmla="*/ 25 w 1112"/>
                <a:gd name="T9" fmla="*/ 417 h 1551"/>
                <a:gd name="T10" fmla="*/ 86 w 1112"/>
                <a:gd name="T11" fmla="*/ 144 h 1551"/>
                <a:gd name="T12" fmla="*/ 150 w 1112"/>
                <a:gd name="T13" fmla="*/ 54 h 1551"/>
                <a:gd name="T14" fmla="*/ 253 w 1112"/>
                <a:gd name="T15" fmla="*/ 8 h 1551"/>
                <a:gd name="T16" fmla="*/ 399 w 1112"/>
                <a:gd name="T17" fmla="*/ 99 h 1551"/>
                <a:gd name="T18" fmla="*/ 461 w 1112"/>
                <a:gd name="T19" fmla="*/ 281 h 1551"/>
                <a:gd name="T20" fmla="*/ 503 w 1112"/>
                <a:gd name="T21" fmla="*/ 553 h 1551"/>
                <a:gd name="T22" fmla="*/ 503 w 1112"/>
                <a:gd name="T23" fmla="*/ 734 h 1551"/>
                <a:gd name="T24" fmla="*/ 482 w 1112"/>
                <a:gd name="T25" fmla="*/ 1052 h 1551"/>
                <a:gd name="T26" fmla="*/ 461 w 1112"/>
                <a:gd name="T27" fmla="*/ 1233 h 1551"/>
                <a:gd name="T28" fmla="*/ 420 w 1112"/>
                <a:gd name="T29" fmla="*/ 1460 h 1551"/>
                <a:gd name="T30" fmla="*/ 399 w 1112"/>
                <a:gd name="T31" fmla="*/ 1551 h 1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2"/>
                <a:gd name="T49" fmla="*/ 0 h 1551"/>
                <a:gd name="T50" fmla="*/ 1112 w 1112"/>
                <a:gd name="T51" fmla="*/ 1551 h 15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2" h="1551">
                  <a:moveTo>
                    <a:pt x="189" y="1551"/>
                  </a:moveTo>
                  <a:cubicBezTo>
                    <a:pt x="136" y="1441"/>
                    <a:pt x="83" y="1331"/>
                    <a:pt x="53" y="1233"/>
                  </a:cubicBezTo>
                  <a:cubicBezTo>
                    <a:pt x="23" y="1135"/>
                    <a:pt x="15" y="1044"/>
                    <a:pt x="8" y="961"/>
                  </a:cubicBezTo>
                  <a:cubicBezTo>
                    <a:pt x="1" y="878"/>
                    <a:pt x="0" y="825"/>
                    <a:pt x="8" y="734"/>
                  </a:cubicBezTo>
                  <a:cubicBezTo>
                    <a:pt x="16" y="643"/>
                    <a:pt x="23" y="515"/>
                    <a:pt x="53" y="417"/>
                  </a:cubicBezTo>
                  <a:cubicBezTo>
                    <a:pt x="83" y="319"/>
                    <a:pt x="144" y="204"/>
                    <a:pt x="189" y="144"/>
                  </a:cubicBezTo>
                  <a:cubicBezTo>
                    <a:pt x="234" y="84"/>
                    <a:pt x="266" y="77"/>
                    <a:pt x="326" y="54"/>
                  </a:cubicBezTo>
                  <a:cubicBezTo>
                    <a:pt x="386" y="31"/>
                    <a:pt x="461" y="0"/>
                    <a:pt x="552" y="8"/>
                  </a:cubicBezTo>
                  <a:cubicBezTo>
                    <a:pt x="643" y="16"/>
                    <a:pt x="794" y="54"/>
                    <a:pt x="870" y="99"/>
                  </a:cubicBezTo>
                  <a:cubicBezTo>
                    <a:pt x="946" y="144"/>
                    <a:pt x="968" y="206"/>
                    <a:pt x="1006" y="281"/>
                  </a:cubicBezTo>
                  <a:cubicBezTo>
                    <a:pt x="1044" y="356"/>
                    <a:pt x="1082" y="478"/>
                    <a:pt x="1097" y="553"/>
                  </a:cubicBezTo>
                  <a:cubicBezTo>
                    <a:pt x="1112" y="628"/>
                    <a:pt x="1105" y="651"/>
                    <a:pt x="1097" y="734"/>
                  </a:cubicBezTo>
                  <a:cubicBezTo>
                    <a:pt x="1089" y="817"/>
                    <a:pt x="1066" y="969"/>
                    <a:pt x="1051" y="1052"/>
                  </a:cubicBezTo>
                  <a:cubicBezTo>
                    <a:pt x="1036" y="1135"/>
                    <a:pt x="1029" y="1165"/>
                    <a:pt x="1006" y="1233"/>
                  </a:cubicBezTo>
                  <a:cubicBezTo>
                    <a:pt x="983" y="1301"/>
                    <a:pt x="938" y="1407"/>
                    <a:pt x="915" y="1460"/>
                  </a:cubicBezTo>
                  <a:cubicBezTo>
                    <a:pt x="892" y="1513"/>
                    <a:pt x="881" y="1532"/>
                    <a:pt x="870" y="1551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1" name="AutoShape 55"/>
            <p:cNvSpPr>
              <a:spLocks noChangeArrowheads="1"/>
            </p:cNvSpPr>
            <p:nvPr/>
          </p:nvSpPr>
          <p:spPr bwMode="auto">
            <a:xfrm rot="2219188">
              <a:off x="1873" y="473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2" name="AutoShape 56"/>
            <p:cNvSpPr>
              <a:spLocks noChangeArrowheads="1"/>
            </p:cNvSpPr>
            <p:nvPr/>
          </p:nvSpPr>
          <p:spPr bwMode="auto">
            <a:xfrm flipV="1">
              <a:off x="2607" y="1062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3" name="AutoShape 57"/>
            <p:cNvSpPr>
              <a:spLocks noChangeArrowheads="1"/>
            </p:cNvSpPr>
            <p:nvPr/>
          </p:nvSpPr>
          <p:spPr bwMode="auto">
            <a:xfrm>
              <a:off x="1701" y="1344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50" name="Group 58"/>
          <p:cNvGrpSpPr>
            <a:grpSpLocks/>
          </p:cNvGrpSpPr>
          <p:nvPr/>
        </p:nvGrpSpPr>
        <p:grpSpPr bwMode="auto">
          <a:xfrm>
            <a:off x="4032250" y="1628775"/>
            <a:ext cx="1582738" cy="2462213"/>
            <a:chOff x="1701" y="428"/>
            <a:chExt cx="997" cy="1551"/>
          </a:xfrm>
        </p:grpSpPr>
        <p:sp>
          <p:nvSpPr>
            <p:cNvPr id="6156" name="Freeform 59"/>
            <p:cNvSpPr>
              <a:spLocks/>
            </p:cNvSpPr>
            <p:nvPr/>
          </p:nvSpPr>
          <p:spPr bwMode="auto">
            <a:xfrm>
              <a:off x="1738" y="428"/>
              <a:ext cx="915" cy="1551"/>
            </a:xfrm>
            <a:custGeom>
              <a:avLst/>
              <a:gdLst>
                <a:gd name="T0" fmla="*/ 86 w 1112"/>
                <a:gd name="T1" fmla="*/ 1551 h 1551"/>
                <a:gd name="T2" fmla="*/ 25 w 1112"/>
                <a:gd name="T3" fmla="*/ 1233 h 1551"/>
                <a:gd name="T4" fmla="*/ 4 w 1112"/>
                <a:gd name="T5" fmla="*/ 961 h 1551"/>
                <a:gd name="T6" fmla="*/ 4 w 1112"/>
                <a:gd name="T7" fmla="*/ 734 h 1551"/>
                <a:gd name="T8" fmla="*/ 25 w 1112"/>
                <a:gd name="T9" fmla="*/ 417 h 1551"/>
                <a:gd name="T10" fmla="*/ 86 w 1112"/>
                <a:gd name="T11" fmla="*/ 144 h 1551"/>
                <a:gd name="T12" fmla="*/ 150 w 1112"/>
                <a:gd name="T13" fmla="*/ 54 h 1551"/>
                <a:gd name="T14" fmla="*/ 253 w 1112"/>
                <a:gd name="T15" fmla="*/ 8 h 1551"/>
                <a:gd name="T16" fmla="*/ 399 w 1112"/>
                <a:gd name="T17" fmla="*/ 99 h 1551"/>
                <a:gd name="T18" fmla="*/ 461 w 1112"/>
                <a:gd name="T19" fmla="*/ 281 h 1551"/>
                <a:gd name="T20" fmla="*/ 503 w 1112"/>
                <a:gd name="T21" fmla="*/ 553 h 1551"/>
                <a:gd name="T22" fmla="*/ 503 w 1112"/>
                <a:gd name="T23" fmla="*/ 734 h 1551"/>
                <a:gd name="T24" fmla="*/ 482 w 1112"/>
                <a:gd name="T25" fmla="*/ 1052 h 1551"/>
                <a:gd name="T26" fmla="*/ 461 w 1112"/>
                <a:gd name="T27" fmla="*/ 1233 h 1551"/>
                <a:gd name="T28" fmla="*/ 420 w 1112"/>
                <a:gd name="T29" fmla="*/ 1460 h 1551"/>
                <a:gd name="T30" fmla="*/ 399 w 1112"/>
                <a:gd name="T31" fmla="*/ 1551 h 1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2"/>
                <a:gd name="T49" fmla="*/ 0 h 1551"/>
                <a:gd name="T50" fmla="*/ 1112 w 1112"/>
                <a:gd name="T51" fmla="*/ 1551 h 15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2" h="1551">
                  <a:moveTo>
                    <a:pt x="189" y="1551"/>
                  </a:moveTo>
                  <a:cubicBezTo>
                    <a:pt x="136" y="1441"/>
                    <a:pt x="83" y="1331"/>
                    <a:pt x="53" y="1233"/>
                  </a:cubicBezTo>
                  <a:cubicBezTo>
                    <a:pt x="23" y="1135"/>
                    <a:pt x="15" y="1044"/>
                    <a:pt x="8" y="961"/>
                  </a:cubicBezTo>
                  <a:cubicBezTo>
                    <a:pt x="1" y="878"/>
                    <a:pt x="0" y="825"/>
                    <a:pt x="8" y="734"/>
                  </a:cubicBezTo>
                  <a:cubicBezTo>
                    <a:pt x="16" y="643"/>
                    <a:pt x="23" y="515"/>
                    <a:pt x="53" y="417"/>
                  </a:cubicBezTo>
                  <a:cubicBezTo>
                    <a:pt x="83" y="319"/>
                    <a:pt x="144" y="204"/>
                    <a:pt x="189" y="144"/>
                  </a:cubicBezTo>
                  <a:cubicBezTo>
                    <a:pt x="234" y="84"/>
                    <a:pt x="266" y="77"/>
                    <a:pt x="326" y="54"/>
                  </a:cubicBezTo>
                  <a:cubicBezTo>
                    <a:pt x="386" y="31"/>
                    <a:pt x="461" y="0"/>
                    <a:pt x="552" y="8"/>
                  </a:cubicBezTo>
                  <a:cubicBezTo>
                    <a:pt x="643" y="16"/>
                    <a:pt x="794" y="54"/>
                    <a:pt x="870" y="99"/>
                  </a:cubicBezTo>
                  <a:cubicBezTo>
                    <a:pt x="946" y="144"/>
                    <a:pt x="968" y="206"/>
                    <a:pt x="1006" y="281"/>
                  </a:cubicBezTo>
                  <a:cubicBezTo>
                    <a:pt x="1044" y="356"/>
                    <a:pt x="1082" y="478"/>
                    <a:pt x="1097" y="553"/>
                  </a:cubicBezTo>
                  <a:cubicBezTo>
                    <a:pt x="1112" y="628"/>
                    <a:pt x="1105" y="651"/>
                    <a:pt x="1097" y="734"/>
                  </a:cubicBezTo>
                  <a:cubicBezTo>
                    <a:pt x="1089" y="817"/>
                    <a:pt x="1066" y="969"/>
                    <a:pt x="1051" y="1052"/>
                  </a:cubicBezTo>
                  <a:cubicBezTo>
                    <a:pt x="1036" y="1135"/>
                    <a:pt x="1029" y="1165"/>
                    <a:pt x="1006" y="1233"/>
                  </a:cubicBezTo>
                  <a:cubicBezTo>
                    <a:pt x="983" y="1301"/>
                    <a:pt x="938" y="1407"/>
                    <a:pt x="915" y="1460"/>
                  </a:cubicBezTo>
                  <a:cubicBezTo>
                    <a:pt x="892" y="1513"/>
                    <a:pt x="881" y="1532"/>
                    <a:pt x="870" y="1551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7" name="AutoShape 60"/>
            <p:cNvSpPr>
              <a:spLocks noChangeArrowheads="1"/>
            </p:cNvSpPr>
            <p:nvPr/>
          </p:nvSpPr>
          <p:spPr bwMode="auto">
            <a:xfrm rot="2219188">
              <a:off x="1873" y="473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58" name="AutoShape 61"/>
            <p:cNvSpPr>
              <a:spLocks noChangeArrowheads="1"/>
            </p:cNvSpPr>
            <p:nvPr/>
          </p:nvSpPr>
          <p:spPr bwMode="auto">
            <a:xfrm flipV="1">
              <a:off x="2607" y="1062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59" name="AutoShape 62"/>
            <p:cNvSpPr>
              <a:spLocks noChangeArrowheads="1"/>
            </p:cNvSpPr>
            <p:nvPr/>
          </p:nvSpPr>
          <p:spPr bwMode="auto">
            <a:xfrm>
              <a:off x="1701" y="1344"/>
              <a:ext cx="91" cy="1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6151" name="Oval 63"/>
          <p:cNvSpPr>
            <a:spLocks noChangeArrowheads="1"/>
          </p:cNvSpPr>
          <p:nvPr/>
        </p:nvSpPr>
        <p:spPr bwMode="auto">
          <a:xfrm>
            <a:off x="2535238" y="1073150"/>
            <a:ext cx="719137" cy="503238"/>
          </a:xfrm>
          <a:prstGeom prst="ellipse">
            <a:avLst/>
          </a:prstGeom>
          <a:solidFill>
            <a:srgbClr val="0000FF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Ｃ</a:t>
            </a:r>
          </a:p>
        </p:txBody>
      </p:sp>
      <p:sp>
        <p:nvSpPr>
          <p:cNvPr id="6152" name="Oval 64"/>
          <p:cNvSpPr>
            <a:spLocks noChangeArrowheads="1"/>
          </p:cNvSpPr>
          <p:nvPr/>
        </p:nvSpPr>
        <p:spPr bwMode="auto">
          <a:xfrm>
            <a:off x="2663825" y="4365625"/>
            <a:ext cx="719138" cy="503238"/>
          </a:xfrm>
          <a:prstGeom prst="ellipse">
            <a:avLst/>
          </a:prstGeom>
          <a:solidFill>
            <a:srgbClr val="FF0000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Ｗ</a:t>
            </a:r>
          </a:p>
        </p:txBody>
      </p:sp>
      <p:sp>
        <p:nvSpPr>
          <p:cNvPr id="6153" name="Rectangle 65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 b="1"/>
              <a:t>この不安定が大きな流れになると</a:t>
            </a:r>
          </a:p>
        </p:txBody>
      </p:sp>
      <p:sp>
        <p:nvSpPr>
          <p:cNvPr id="26692" name="Rectangle 68"/>
          <p:cNvSpPr>
            <a:spLocks noChangeArrowheads="1"/>
          </p:cNvSpPr>
          <p:nvPr/>
        </p:nvSpPr>
        <p:spPr bwMode="auto">
          <a:xfrm>
            <a:off x="6084888" y="3573463"/>
            <a:ext cx="3059112" cy="7921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b="1"/>
              <a:t>鉛直対流の模式図</a:t>
            </a:r>
          </a:p>
        </p:txBody>
      </p:sp>
      <p:sp>
        <p:nvSpPr>
          <p:cNvPr id="6155" name="コンテンツ プレースホルダ 23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1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 b="1"/>
              <a:t>とても緩やかな傾きをもった面にも、対流は出来る</a:t>
            </a:r>
          </a:p>
        </p:txBody>
      </p:sp>
      <p:grpSp>
        <p:nvGrpSpPr>
          <p:cNvPr id="7171" name="グループ化 25"/>
          <p:cNvGrpSpPr>
            <a:grpSpLocks/>
          </p:cNvGrpSpPr>
          <p:nvPr/>
        </p:nvGrpSpPr>
        <p:grpSpPr bwMode="auto">
          <a:xfrm>
            <a:off x="395288" y="2205038"/>
            <a:ext cx="7669212" cy="430212"/>
            <a:chOff x="1475654" y="-1827584"/>
            <a:chExt cx="7668347" cy="430783"/>
          </a:xfrm>
        </p:grpSpPr>
        <p:sp>
          <p:nvSpPr>
            <p:cNvPr id="7192" name="Line 22"/>
            <p:cNvSpPr>
              <a:spLocks noChangeShapeType="1"/>
            </p:cNvSpPr>
            <p:nvPr/>
          </p:nvSpPr>
          <p:spPr bwMode="auto">
            <a:xfrm>
              <a:off x="1509713" y="-1396801"/>
              <a:ext cx="7634288" cy="0"/>
            </a:xfrm>
            <a:prstGeom prst="line">
              <a:avLst/>
            </a:prstGeom>
            <a:noFill/>
            <a:ln w="762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3" name="Line 23"/>
            <p:cNvSpPr>
              <a:spLocks noChangeShapeType="1"/>
            </p:cNvSpPr>
            <p:nvPr/>
          </p:nvSpPr>
          <p:spPr bwMode="auto">
            <a:xfrm flipH="1">
              <a:off x="1475654" y="-1827584"/>
              <a:ext cx="7632848" cy="36003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4840" name="Arc 24"/>
          <p:cNvSpPr>
            <a:spLocks/>
          </p:cNvSpPr>
          <p:nvPr/>
        </p:nvSpPr>
        <p:spPr bwMode="auto">
          <a:xfrm rot="5579220" flipH="1">
            <a:off x="4872831" y="2477295"/>
            <a:ext cx="231775" cy="1254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42003247 h 21600"/>
              <a:gd name="T4" fmla="*/ 0 w 21600"/>
              <a:gd name="T5" fmla="*/ 1420032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047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 flipH="1">
            <a:off x="4356100" y="1773238"/>
            <a:ext cx="1366838" cy="3603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200" b="1">
                <a:solidFill>
                  <a:srgbClr val="0000FF"/>
                </a:solidFill>
              </a:rPr>
              <a:t>α</a:t>
            </a:r>
            <a:r>
              <a:rPr lang="ja-JP" altLang="en-US" sz="3200" b="1">
                <a:solidFill>
                  <a:srgbClr val="0000FF"/>
                </a:solidFill>
              </a:rPr>
              <a:t>　　　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95288" y="2636838"/>
            <a:ext cx="7705725" cy="865187"/>
            <a:chOff x="748" y="1570"/>
            <a:chExt cx="4854" cy="545"/>
          </a:xfrm>
        </p:grpSpPr>
        <p:sp>
          <p:nvSpPr>
            <p:cNvPr id="7189" name="Line 26"/>
            <p:cNvSpPr>
              <a:spLocks noChangeShapeType="1"/>
            </p:cNvSpPr>
            <p:nvPr/>
          </p:nvSpPr>
          <p:spPr bwMode="auto">
            <a:xfrm>
              <a:off x="748" y="1933"/>
              <a:ext cx="485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0" name="Line 27"/>
            <p:cNvSpPr>
              <a:spLocks noChangeShapeType="1"/>
            </p:cNvSpPr>
            <p:nvPr/>
          </p:nvSpPr>
          <p:spPr bwMode="auto">
            <a:xfrm>
              <a:off x="748" y="1570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1" name="Line 28"/>
            <p:cNvSpPr>
              <a:spLocks noChangeShapeType="1"/>
            </p:cNvSpPr>
            <p:nvPr/>
          </p:nvSpPr>
          <p:spPr bwMode="auto">
            <a:xfrm>
              <a:off x="5602" y="1570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2627313" y="2852738"/>
            <a:ext cx="3744912" cy="2889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b="1"/>
              <a:t>水平スケール；６０００ｋｍ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7885113" y="2205038"/>
            <a:ext cx="360362" cy="358775"/>
            <a:chOff x="521" y="1344"/>
            <a:chExt cx="227" cy="226"/>
          </a:xfrm>
        </p:grpSpPr>
        <p:sp>
          <p:nvSpPr>
            <p:cNvPr id="7186" name="Line 30"/>
            <p:cNvSpPr>
              <a:spLocks noChangeShapeType="1"/>
            </p:cNvSpPr>
            <p:nvPr/>
          </p:nvSpPr>
          <p:spPr bwMode="auto">
            <a:xfrm flipH="1">
              <a:off x="521" y="157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7" name="Line 31"/>
            <p:cNvSpPr>
              <a:spLocks noChangeShapeType="1"/>
            </p:cNvSpPr>
            <p:nvPr/>
          </p:nvSpPr>
          <p:spPr bwMode="auto">
            <a:xfrm flipH="1">
              <a:off x="521" y="1344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8" name="Line 32"/>
            <p:cNvSpPr>
              <a:spLocks noChangeShapeType="1"/>
            </p:cNvSpPr>
            <p:nvPr/>
          </p:nvSpPr>
          <p:spPr bwMode="auto">
            <a:xfrm>
              <a:off x="657" y="1344"/>
              <a:ext cx="0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7524750" y="1268413"/>
            <a:ext cx="1619250" cy="6477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鉛直スケール；</a:t>
            </a:r>
          </a:p>
          <a:p>
            <a:pPr algn="ctr" eaLnBrk="1" hangingPunct="1"/>
            <a:r>
              <a:rPr lang="ja-JP" altLang="en-US" sz="2000" b="1"/>
              <a:t>１０ｋｍ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4787900" y="1700213"/>
            <a:ext cx="85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0000FF"/>
                </a:solidFill>
              </a:rPr>
              <a:t>；１</a:t>
            </a:r>
            <a:r>
              <a:rPr lang="en-US" altLang="ja-JP" sz="2400" b="1">
                <a:solidFill>
                  <a:srgbClr val="0000FF"/>
                </a:solidFill>
              </a:rPr>
              <a:t>°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0" y="3573463"/>
            <a:ext cx="4392613" cy="7921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 b="1"/>
              <a:t>傾斜対流の模式図</a:t>
            </a:r>
          </a:p>
        </p:txBody>
      </p:sp>
      <p:grpSp>
        <p:nvGrpSpPr>
          <p:cNvPr id="5" name="グループ化 25"/>
          <p:cNvGrpSpPr>
            <a:grpSpLocks/>
          </p:cNvGrpSpPr>
          <p:nvPr/>
        </p:nvGrpSpPr>
        <p:grpSpPr bwMode="auto">
          <a:xfrm>
            <a:off x="1908175" y="4265613"/>
            <a:ext cx="5040313" cy="2592387"/>
            <a:chOff x="1907704" y="4265613"/>
            <a:chExt cx="5040560" cy="2592387"/>
          </a:xfrm>
        </p:grpSpPr>
        <p:pic>
          <p:nvPicPr>
            <p:cNvPr id="7181" name="図 24" descr="傾圧している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4265613"/>
              <a:ext cx="4108450" cy="2592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2" name="テキスト ボックス 20"/>
            <p:cNvSpPr txBox="1">
              <a:spLocks noChangeArrowheads="1"/>
            </p:cNvSpPr>
            <p:nvPr/>
          </p:nvSpPr>
          <p:spPr bwMode="auto">
            <a:xfrm>
              <a:off x="4355976" y="6309320"/>
              <a:ext cx="648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/>
                <a:t>南</a:t>
              </a:r>
            </a:p>
          </p:txBody>
        </p:sp>
        <p:sp>
          <p:nvSpPr>
            <p:cNvPr id="7183" name="テキスト ボックス 21"/>
            <p:cNvSpPr txBox="1">
              <a:spLocks noChangeArrowheads="1"/>
            </p:cNvSpPr>
            <p:nvPr/>
          </p:nvSpPr>
          <p:spPr bwMode="auto">
            <a:xfrm>
              <a:off x="6084168" y="5085184"/>
              <a:ext cx="648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/>
                <a:t>北</a:t>
              </a:r>
            </a:p>
          </p:txBody>
        </p:sp>
        <p:sp>
          <p:nvSpPr>
            <p:cNvPr id="7184" name="テキスト ボックス 22"/>
            <p:cNvSpPr txBox="1">
              <a:spLocks noChangeArrowheads="1"/>
            </p:cNvSpPr>
            <p:nvPr/>
          </p:nvSpPr>
          <p:spPr bwMode="auto">
            <a:xfrm>
              <a:off x="6300192" y="5949280"/>
              <a:ext cx="648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/>
                <a:t>東</a:t>
              </a:r>
            </a:p>
          </p:txBody>
        </p:sp>
        <p:sp>
          <p:nvSpPr>
            <p:cNvPr id="7185" name="テキスト ボックス 23"/>
            <p:cNvSpPr txBox="1">
              <a:spLocks noChangeArrowheads="1"/>
            </p:cNvSpPr>
            <p:nvPr/>
          </p:nvSpPr>
          <p:spPr bwMode="auto">
            <a:xfrm>
              <a:off x="1907704" y="5949280"/>
              <a:ext cx="648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/>
                <a:t>西</a:t>
              </a:r>
              <a:endParaRPr lang="en-US" altLang="ja-JP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1" grpId="0" animBg="1"/>
      <p:bldP spid="34845" grpId="0" animBg="1"/>
      <p:bldP spid="34849" grpId="0" animBg="1"/>
      <p:bldP spid="34850" grpId="0"/>
      <p:bldP spid="348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95288" y="4508500"/>
            <a:ext cx="8280400" cy="2349500"/>
          </a:xfrm>
          <a:prstGeom prst="rect">
            <a:avLst/>
          </a:prstGeom>
          <a:solidFill>
            <a:srgbClr val="CCFFCC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b="1"/>
              <a:t>（ｂ）の傾斜対流を地上に投射したら、低気圧・高気圧が見える。</a:t>
            </a:r>
          </a:p>
          <a:p>
            <a:pPr algn="ctr" eaLnBrk="1" hangingPunct="1"/>
            <a:r>
              <a:rPr lang="ja-JP" altLang="en-US" sz="2400" b="1"/>
              <a:t>つまり、実際の高気圧・低気圧は、とても緩やかな傾斜を持った</a:t>
            </a:r>
          </a:p>
          <a:p>
            <a:pPr algn="ctr" eaLnBrk="1" hangingPunct="1"/>
            <a:r>
              <a:rPr lang="ja-JP" altLang="en-US" sz="3600" b="1">
                <a:solidFill>
                  <a:srgbClr val="FF0000"/>
                </a:solidFill>
              </a:rPr>
              <a:t>傾斜対流</a:t>
            </a:r>
            <a:r>
              <a:rPr lang="ja-JP" altLang="en-US" sz="2400" b="1"/>
              <a:t>である。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/>
              <a:t>鉛直対流（</a:t>
            </a:r>
            <a:r>
              <a:rPr lang="en-US" altLang="ja-JP" sz="3600" b="1"/>
              <a:t>a</a:t>
            </a:r>
            <a:r>
              <a:rPr lang="ja-JP" altLang="en-US" sz="3600" b="1"/>
              <a:t>）と傾斜対流（</a:t>
            </a:r>
            <a:r>
              <a:rPr lang="en-US" altLang="ja-JP" sz="3600" b="1"/>
              <a:t>b</a:t>
            </a:r>
            <a:r>
              <a:rPr lang="ja-JP" altLang="en-US" sz="3600" b="1"/>
              <a:t>）の比較</a:t>
            </a:r>
          </a:p>
        </p:txBody>
      </p:sp>
      <p:grpSp>
        <p:nvGrpSpPr>
          <p:cNvPr id="8196" name="グループ化 14"/>
          <p:cNvGrpSpPr>
            <a:grpSpLocks/>
          </p:cNvGrpSpPr>
          <p:nvPr/>
        </p:nvGrpSpPr>
        <p:grpSpPr bwMode="auto">
          <a:xfrm>
            <a:off x="0" y="1268413"/>
            <a:ext cx="8750300" cy="3455987"/>
            <a:chOff x="-1588" y="1268413"/>
            <a:chExt cx="8750052" cy="3455987"/>
          </a:xfrm>
        </p:grpSpPr>
        <p:grpSp>
          <p:nvGrpSpPr>
            <p:cNvPr id="8208" name="グループ化 12"/>
            <p:cNvGrpSpPr>
              <a:grpSpLocks/>
            </p:cNvGrpSpPr>
            <p:nvPr/>
          </p:nvGrpSpPr>
          <p:grpSpPr bwMode="auto">
            <a:xfrm>
              <a:off x="-1588" y="1268413"/>
              <a:ext cx="7220967" cy="3455987"/>
              <a:chOff x="-7885384" y="-4059832"/>
              <a:chExt cx="7560840" cy="3670667"/>
            </a:xfrm>
          </p:grpSpPr>
          <p:pic>
            <p:nvPicPr>
              <p:cNvPr id="8215" name="図 9" descr="えんちょくたいりゅー.JP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885384" y="-4059832"/>
                <a:ext cx="4798855" cy="3070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16" name="テキスト ボックス 10"/>
              <p:cNvSpPr txBox="1">
                <a:spLocks noChangeArrowheads="1"/>
              </p:cNvSpPr>
              <p:nvPr/>
            </p:nvSpPr>
            <p:spPr bwMode="auto">
              <a:xfrm>
                <a:off x="-6661248" y="-1035496"/>
                <a:ext cx="1728192" cy="646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en-US" altLang="ja-JP" sz="3600"/>
                  <a:t>(a)</a:t>
                </a:r>
                <a:endParaRPr lang="ja-JP" altLang="en-US" sz="3600"/>
              </a:p>
            </p:txBody>
          </p:sp>
          <p:sp>
            <p:nvSpPr>
              <p:cNvPr id="8217" name="テキスト ボックス 11"/>
              <p:cNvSpPr txBox="1">
                <a:spLocks noChangeArrowheads="1"/>
              </p:cNvSpPr>
              <p:nvPr/>
            </p:nvSpPr>
            <p:spPr bwMode="auto">
              <a:xfrm>
                <a:off x="-2052736" y="-1035496"/>
                <a:ext cx="1728192" cy="646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en-US" altLang="ja-JP" sz="3600"/>
                  <a:t>(b)</a:t>
                </a:r>
                <a:endParaRPr lang="ja-JP" altLang="en-US" sz="3600"/>
              </a:p>
            </p:txBody>
          </p:sp>
        </p:grpSp>
        <p:grpSp>
          <p:nvGrpSpPr>
            <p:cNvPr id="8209" name="グループ化 8"/>
            <p:cNvGrpSpPr>
              <a:grpSpLocks/>
            </p:cNvGrpSpPr>
            <p:nvPr/>
          </p:nvGrpSpPr>
          <p:grpSpPr bwMode="auto">
            <a:xfrm>
              <a:off x="3707904" y="1484784"/>
              <a:ext cx="5040560" cy="2592387"/>
              <a:chOff x="1907704" y="4265613"/>
              <a:chExt cx="5040560" cy="2592387"/>
            </a:xfrm>
          </p:grpSpPr>
          <p:pic>
            <p:nvPicPr>
              <p:cNvPr id="8210" name="図 9" descr="傾圧している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9792" y="4265613"/>
                <a:ext cx="4108450" cy="2592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11" name="テキスト ボックス 10"/>
              <p:cNvSpPr txBox="1">
                <a:spLocks noChangeArrowheads="1"/>
              </p:cNvSpPr>
              <p:nvPr/>
            </p:nvSpPr>
            <p:spPr bwMode="auto">
              <a:xfrm>
                <a:off x="4355976" y="6309320"/>
                <a:ext cx="6480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/>
                  <a:t>南</a:t>
                </a:r>
              </a:p>
            </p:txBody>
          </p:sp>
          <p:sp>
            <p:nvSpPr>
              <p:cNvPr id="8212" name="テキスト ボックス 11"/>
              <p:cNvSpPr txBox="1">
                <a:spLocks noChangeArrowheads="1"/>
              </p:cNvSpPr>
              <p:nvPr/>
            </p:nvSpPr>
            <p:spPr bwMode="auto">
              <a:xfrm>
                <a:off x="6084168" y="5085184"/>
                <a:ext cx="6480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/>
                  <a:t>北</a:t>
                </a:r>
              </a:p>
            </p:txBody>
          </p:sp>
          <p:sp>
            <p:nvSpPr>
              <p:cNvPr id="82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6300192" y="5949280"/>
                <a:ext cx="6480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/>
                  <a:t>東</a:t>
                </a:r>
              </a:p>
            </p:txBody>
          </p:sp>
          <p:sp>
            <p:nvSpPr>
              <p:cNvPr id="8214" name="テキスト ボックス 13"/>
              <p:cNvSpPr txBox="1">
                <a:spLocks noChangeArrowheads="1"/>
              </p:cNvSpPr>
              <p:nvPr/>
            </p:nvSpPr>
            <p:spPr bwMode="auto">
              <a:xfrm>
                <a:off x="1907704" y="5949280"/>
                <a:ext cx="6480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/>
                  <a:t>西</a:t>
                </a:r>
                <a:endParaRPr lang="en-US" altLang="ja-JP"/>
              </a:p>
            </p:txBody>
          </p:sp>
        </p:grpSp>
      </p:grpSp>
      <p:grpSp>
        <p:nvGrpSpPr>
          <p:cNvPr id="6" name="グループ化 25"/>
          <p:cNvGrpSpPr>
            <a:grpSpLocks/>
          </p:cNvGrpSpPr>
          <p:nvPr/>
        </p:nvGrpSpPr>
        <p:grpSpPr bwMode="auto">
          <a:xfrm>
            <a:off x="4643438" y="2060575"/>
            <a:ext cx="2736850" cy="936625"/>
            <a:chOff x="4644008" y="2060848"/>
            <a:chExt cx="2736304" cy="936104"/>
          </a:xfrm>
        </p:grpSpPr>
        <p:sp>
          <p:nvSpPr>
            <p:cNvPr id="20" name="円/楕円 19"/>
            <p:cNvSpPr/>
            <p:nvPr/>
          </p:nvSpPr>
          <p:spPr>
            <a:xfrm>
              <a:off x="4644008" y="2060848"/>
              <a:ext cx="863428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6516884" y="2060848"/>
              <a:ext cx="863428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580446" y="2060848"/>
              <a:ext cx="863428" cy="936104"/>
            </a:xfrm>
            <a:prstGeom prst="ellipse">
              <a:avLst/>
            </a:prstGeom>
            <a:solidFill>
              <a:srgbClr val="FFB7B7"/>
            </a:solidFill>
            <a:ln>
              <a:solidFill>
                <a:srgbClr val="FF73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205" name="テキスト ボックス 22"/>
            <p:cNvSpPr txBox="1">
              <a:spLocks noChangeArrowheads="1"/>
            </p:cNvSpPr>
            <p:nvPr/>
          </p:nvSpPr>
          <p:spPr bwMode="auto">
            <a:xfrm>
              <a:off x="4860032" y="2276872"/>
              <a:ext cx="4320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400"/>
                <a:t>高</a:t>
              </a:r>
            </a:p>
          </p:txBody>
        </p:sp>
        <p:sp>
          <p:nvSpPr>
            <p:cNvPr id="8206" name="テキスト ボックス 23"/>
            <p:cNvSpPr txBox="1">
              <a:spLocks noChangeArrowheads="1"/>
            </p:cNvSpPr>
            <p:nvPr/>
          </p:nvSpPr>
          <p:spPr bwMode="auto">
            <a:xfrm>
              <a:off x="6732240" y="2276872"/>
              <a:ext cx="4320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400"/>
                <a:t>高</a:t>
              </a:r>
            </a:p>
          </p:txBody>
        </p:sp>
        <p:sp>
          <p:nvSpPr>
            <p:cNvPr id="8207" name="テキスト ボックス 24"/>
            <p:cNvSpPr txBox="1">
              <a:spLocks noChangeArrowheads="1"/>
            </p:cNvSpPr>
            <p:nvPr/>
          </p:nvSpPr>
          <p:spPr bwMode="auto">
            <a:xfrm>
              <a:off x="5796136" y="2276872"/>
              <a:ext cx="4320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400"/>
                <a:t>低</a:t>
              </a:r>
            </a:p>
          </p:txBody>
        </p:sp>
      </p:grpSp>
      <p:grpSp>
        <p:nvGrpSpPr>
          <p:cNvPr id="7" name="グループ化 28"/>
          <p:cNvGrpSpPr>
            <a:grpSpLocks/>
          </p:cNvGrpSpPr>
          <p:nvPr/>
        </p:nvGrpSpPr>
        <p:grpSpPr bwMode="auto">
          <a:xfrm>
            <a:off x="4284663" y="1628775"/>
            <a:ext cx="3382962" cy="1871663"/>
            <a:chOff x="4283968" y="1628800"/>
            <a:chExt cx="3384376" cy="1872208"/>
          </a:xfrm>
        </p:grpSpPr>
        <p:sp>
          <p:nvSpPr>
            <p:cNvPr id="2" name="環状矢印 1"/>
            <p:cNvSpPr/>
            <p:nvPr/>
          </p:nvSpPr>
          <p:spPr>
            <a:xfrm>
              <a:off x="4283968" y="1628800"/>
              <a:ext cx="1440464" cy="1800749"/>
            </a:xfrm>
            <a:prstGeom prst="circular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環状矢印 26"/>
            <p:cNvSpPr/>
            <p:nvPr/>
          </p:nvSpPr>
          <p:spPr>
            <a:xfrm>
              <a:off x="6227880" y="1628800"/>
              <a:ext cx="1440464" cy="1800749"/>
            </a:xfrm>
            <a:prstGeom prst="circular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環状矢印 27"/>
            <p:cNvSpPr/>
            <p:nvPr/>
          </p:nvSpPr>
          <p:spPr>
            <a:xfrm rot="10800000">
              <a:off x="5436096" y="1844824"/>
              <a:ext cx="1224136" cy="1656184"/>
            </a:xfrm>
            <a:prstGeom prst="circularArrow">
              <a:avLst/>
            </a:prstGeom>
            <a:solidFill>
              <a:srgbClr val="FFB7B7"/>
            </a:solidFill>
            <a:ln>
              <a:solidFill>
                <a:srgbClr val="FF8B8B"/>
              </a:solidFill>
            </a:ln>
            <a:scene3d>
              <a:camera prst="orthographicFront">
                <a:rot lat="0" lon="10799999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4500563" cy="5492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これを、エネルギー論で考えてみよう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925763"/>
            <a:ext cx="3600450" cy="2087562"/>
            <a:chOff x="385" y="1661"/>
            <a:chExt cx="2268" cy="1315"/>
          </a:xfrm>
        </p:grpSpPr>
        <p:sp>
          <p:nvSpPr>
            <p:cNvPr id="9273" name="Rectangle 4"/>
            <p:cNvSpPr>
              <a:spLocks noChangeArrowheads="1"/>
            </p:cNvSpPr>
            <p:nvPr/>
          </p:nvSpPr>
          <p:spPr bwMode="auto">
            <a:xfrm>
              <a:off x="748" y="1797"/>
              <a:ext cx="953" cy="1043"/>
            </a:xfrm>
            <a:prstGeom prst="rect">
              <a:avLst/>
            </a:prstGeom>
            <a:solidFill>
              <a:srgbClr val="FF0000">
                <a:alpha val="5607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74" name="Rectangle 5"/>
            <p:cNvSpPr>
              <a:spLocks noChangeArrowheads="1"/>
            </p:cNvSpPr>
            <p:nvPr/>
          </p:nvSpPr>
          <p:spPr bwMode="auto">
            <a:xfrm>
              <a:off x="385" y="1661"/>
              <a:ext cx="34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b="1"/>
                <a:t>上空</a:t>
              </a:r>
            </a:p>
          </p:txBody>
        </p:sp>
        <p:sp>
          <p:nvSpPr>
            <p:cNvPr id="9275" name="Rectangle 6"/>
            <p:cNvSpPr>
              <a:spLocks noChangeArrowheads="1"/>
            </p:cNvSpPr>
            <p:nvPr/>
          </p:nvSpPr>
          <p:spPr bwMode="auto">
            <a:xfrm>
              <a:off x="385" y="2614"/>
              <a:ext cx="34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b="1"/>
                <a:t>地面</a:t>
              </a:r>
            </a:p>
          </p:txBody>
        </p:sp>
        <p:sp>
          <p:nvSpPr>
            <p:cNvPr id="9276" name="Oval 7"/>
            <p:cNvSpPr>
              <a:spLocks noChangeArrowheads="1"/>
            </p:cNvSpPr>
            <p:nvPr/>
          </p:nvSpPr>
          <p:spPr bwMode="auto">
            <a:xfrm>
              <a:off x="1156" y="2069"/>
              <a:ext cx="170" cy="31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3600" b="1"/>
                <a:t>W</a:t>
              </a:r>
            </a:p>
          </p:txBody>
        </p:sp>
        <p:grpSp>
          <p:nvGrpSpPr>
            <p:cNvPr id="9277" name="Group 8"/>
            <p:cNvGrpSpPr>
              <a:grpSpLocks/>
            </p:cNvGrpSpPr>
            <p:nvPr/>
          </p:nvGrpSpPr>
          <p:grpSpPr bwMode="auto">
            <a:xfrm>
              <a:off x="1701" y="1797"/>
              <a:ext cx="952" cy="1043"/>
              <a:chOff x="748" y="2840"/>
              <a:chExt cx="1451" cy="1043"/>
            </a:xfrm>
          </p:grpSpPr>
          <p:sp>
            <p:nvSpPr>
              <p:cNvPr id="9278" name="Rectangle 9"/>
              <p:cNvSpPr>
                <a:spLocks noChangeArrowheads="1"/>
              </p:cNvSpPr>
              <p:nvPr/>
            </p:nvSpPr>
            <p:spPr bwMode="auto">
              <a:xfrm>
                <a:off x="748" y="2840"/>
                <a:ext cx="1451" cy="1043"/>
              </a:xfrm>
              <a:prstGeom prst="rect">
                <a:avLst/>
              </a:prstGeom>
              <a:solidFill>
                <a:srgbClr val="00FFFF">
                  <a:alpha val="54117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279" name="Oval 10"/>
              <p:cNvSpPr>
                <a:spLocks noChangeArrowheads="1"/>
              </p:cNvSpPr>
              <p:nvPr/>
            </p:nvSpPr>
            <p:spPr bwMode="auto">
              <a:xfrm>
                <a:off x="1247" y="3113"/>
                <a:ext cx="363" cy="317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en-US" altLang="ja-JP" sz="4000" b="1"/>
                  <a:t>C</a:t>
                </a:r>
              </a:p>
            </p:txBody>
          </p:sp>
        </p:grpSp>
      </p:grp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5445125"/>
            <a:ext cx="1763713" cy="649288"/>
          </a:xfrm>
          <a:prstGeom prst="rect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重心が下がる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6659563" y="4797425"/>
            <a:ext cx="1512887" cy="576263"/>
          </a:xfrm>
          <a:prstGeom prst="rect">
            <a:avLst/>
          </a:prstGeom>
          <a:solidFill>
            <a:srgbClr val="00FF00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/>
              <a:t>最終的に</a:t>
            </a:r>
          </a:p>
          <a:p>
            <a:pPr algn="ctr" eaLnBrk="1" hangingPunct="1"/>
            <a:r>
              <a:rPr lang="ja-JP" altLang="en-US" b="1"/>
              <a:t>このようになる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611188" y="4797425"/>
            <a:ext cx="2808287" cy="574675"/>
          </a:xfrm>
          <a:prstGeom prst="rect">
            <a:avLst/>
          </a:prstGeom>
          <a:solidFill>
            <a:srgbClr val="00FF00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/>
              <a:t>斜め方向に不安定になり</a:t>
            </a:r>
          </a:p>
          <a:p>
            <a:pPr algn="ctr" eaLnBrk="1" hangingPunct="1"/>
            <a:r>
              <a:rPr lang="ja-JP" altLang="en-US" b="1"/>
              <a:t>対流起こる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468313" y="2420938"/>
            <a:ext cx="3095625" cy="647700"/>
          </a:xfrm>
          <a:prstGeom prst="rect">
            <a:avLst/>
          </a:prstGeom>
          <a:solidFill>
            <a:srgbClr val="CCFF99">
              <a:alpha val="89803"/>
            </a:srgb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はじめ、大気の状態が</a:t>
            </a:r>
          </a:p>
          <a:p>
            <a:pPr algn="ctr" eaLnBrk="1" hangingPunct="1"/>
            <a:r>
              <a:rPr lang="ja-JP" altLang="en-US" sz="2000" b="1"/>
              <a:t>下図の通りだとする。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11188" y="620713"/>
            <a:ext cx="2808287" cy="720725"/>
            <a:chOff x="431" y="482"/>
            <a:chExt cx="1814" cy="453"/>
          </a:xfrm>
        </p:grpSpPr>
        <p:sp>
          <p:nvSpPr>
            <p:cNvPr id="9271" name="Rectangle 16"/>
            <p:cNvSpPr>
              <a:spLocks noChangeArrowheads="1"/>
            </p:cNvSpPr>
            <p:nvPr/>
          </p:nvSpPr>
          <p:spPr bwMode="auto">
            <a:xfrm>
              <a:off x="431" y="482"/>
              <a:ext cx="1814" cy="453"/>
            </a:xfrm>
            <a:prstGeom prst="rect">
              <a:avLst/>
            </a:prstGeom>
            <a:solidFill>
              <a:srgbClr val="FFFF99">
                <a:alpha val="89803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000" b="1"/>
                <a:t>発達する；</a:t>
              </a:r>
            </a:p>
          </p:txBody>
        </p:sp>
        <p:graphicFrame>
          <p:nvGraphicFramePr>
            <p:cNvPr id="9272" name="Object 17"/>
            <p:cNvGraphicFramePr>
              <a:graphicFrameLocks noChangeAspect="1"/>
            </p:cNvGraphicFramePr>
            <p:nvPr/>
          </p:nvGraphicFramePr>
          <p:xfrm>
            <a:off x="1292" y="482"/>
            <a:ext cx="907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0" name="数式" r:id="rId3" imgW="583947" imgH="253890" progId="Equation.3">
                    <p:embed/>
                  </p:oleObj>
                </mc:Choice>
                <mc:Fallback>
                  <p:oleObj name="数式" r:id="rId3" imgW="583947" imgH="25389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482"/>
                          <a:ext cx="907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419475" y="620713"/>
            <a:ext cx="5113338" cy="720725"/>
          </a:xfrm>
          <a:prstGeom prst="rect">
            <a:avLst/>
          </a:prstGeom>
          <a:solidFill>
            <a:srgbClr val="FFFF99">
              <a:alpha val="89803"/>
            </a:srgb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つまり、運動エネルギーは大きくなる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5724525" y="3141663"/>
            <a:ext cx="3024188" cy="863600"/>
          </a:xfrm>
          <a:prstGeom prst="rect">
            <a:avLst/>
          </a:prstGeom>
          <a:solidFill>
            <a:srgbClr val="FF0000">
              <a:alpha val="5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7019925" y="3357563"/>
            <a:ext cx="269875" cy="5032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600" b="1"/>
              <a:t>W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724525" y="4005263"/>
            <a:ext cx="3024188" cy="792162"/>
            <a:chOff x="748" y="2840"/>
            <a:chExt cx="1451" cy="1043"/>
          </a:xfrm>
        </p:grpSpPr>
        <p:sp>
          <p:nvSpPr>
            <p:cNvPr id="9269" name="Rectangle 22"/>
            <p:cNvSpPr>
              <a:spLocks noChangeArrowheads="1"/>
            </p:cNvSpPr>
            <p:nvPr/>
          </p:nvSpPr>
          <p:spPr bwMode="auto">
            <a:xfrm>
              <a:off x="748" y="2840"/>
              <a:ext cx="1451" cy="1043"/>
            </a:xfrm>
            <a:prstGeom prst="rect">
              <a:avLst/>
            </a:prstGeom>
            <a:solidFill>
              <a:srgbClr val="00FFFF">
                <a:alpha val="54117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70" name="Oval 23"/>
            <p:cNvSpPr>
              <a:spLocks noChangeArrowheads="1"/>
            </p:cNvSpPr>
            <p:nvPr/>
          </p:nvSpPr>
          <p:spPr bwMode="auto">
            <a:xfrm>
              <a:off x="1247" y="3113"/>
              <a:ext cx="363" cy="31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4000" b="1"/>
                <a:t>C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484438" y="1412875"/>
            <a:ext cx="3743325" cy="936625"/>
            <a:chOff x="1565" y="890"/>
            <a:chExt cx="2313" cy="590"/>
          </a:xfrm>
        </p:grpSpPr>
        <p:sp>
          <p:nvSpPr>
            <p:cNvPr id="9267" name="Rectangle 25"/>
            <p:cNvSpPr>
              <a:spLocks noChangeArrowheads="1"/>
            </p:cNvSpPr>
            <p:nvPr/>
          </p:nvSpPr>
          <p:spPr bwMode="auto">
            <a:xfrm>
              <a:off x="1565" y="1162"/>
              <a:ext cx="2313" cy="318"/>
            </a:xfrm>
            <a:prstGeom prst="rect">
              <a:avLst/>
            </a:prstGeom>
            <a:solidFill>
              <a:srgbClr val="FFFF99">
                <a:alpha val="89803"/>
              </a:srgbClr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000" b="1"/>
                <a:t>運動エネルギーが増す理由は？</a:t>
              </a:r>
            </a:p>
          </p:txBody>
        </p:sp>
        <p:sp>
          <p:nvSpPr>
            <p:cNvPr id="9268" name="AutoShape 26"/>
            <p:cNvSpPr>
              <a:spLocks noChangeArrowheads="1"/>
            </p:cNvSpPr>
            <p:nvPr/>
          </p:nvSpPr>
          <p:spPr bwMode="auto">
            <a:xfrm>
              <a:off x="2200" y="890"/>
              <a:ext cx="1088" cy="227"/>
            </a:xfrm>
            <a:prstGeom prst="downArrow">
              <a:avLst>
                <a:gd name="adj1" fmla="val 46509"/>
                <a:gd name="adj2" fmla="val 56042"/>
              </a:avLst>
            </a:prstGeom>
            <a:solidFill>
              <a:srgbClr val="FFFF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0" y="2349500"/>
            <a:ext cx="9144000" cy="0"/>
          </a:xfrm>
          <a:prstGeom prst="line">
            <a:avLst/>
          </a:prstGeom>
          <a:noFill/>
          <a:ln w="19050" cap="rnd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763713" y="5445125"/>
            <a:ext cx="4246562" cy="692150"/>
            <a:chOff x="1156" y="3339"/>
            <a:chExt cx="2630" cy="436"/>
          </a:xfrm>
        </p:grpSpPr>
        <p:sp>
          <p:nvSpPr>
            <p:cNvPr id="9265" name="Rectangle 29"/>
            <p:cNvSpPr>
              <a:spLocks noChangeArrowheads="1"/>
            </p:cNvSpPr>
            <p:nvPr/>
          </p:nvSpPr>
          <p:spPr bwMode="auto">
            <a:xfrm>
              <a:off x="1474" y="3339"/>
              <a:ext cx="2312" cy="4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000" b="1"/>
                <a:t>重心による位置エネルギーが減る</a:t>
              </a:r>
            </a:p>
          </p:txBody>
        </p:sp>
        <p:sp>
          <p:nvSpPr>
            <p:cNvPr id="9266" name="AutoShape 30"/>
            <p:cNvSpPr>
              <a:spLocks noChangeArrowheads="1"/>
            </p:cNvSpPr>
            <p:nvPr/>
          </p:nvSpPr>
          <p:spPr bwMode="auto">
            <a:xfrm>
              <a:off x="1156" y="3339"/>
              <a:ext cx="272" cy="43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6084888" y="5445125"/>
            <a:ext cx="3059112" cy="692150"/>
            <a:chOff x="3833" y="3339"/>
            <a:chExt cx="1927" cy="436"/>
          </a:xfrm>
        </p:grpSpPr>
        <p:sp>
          <p:nvSpPr>
            <p:cNvPr id="9263" name="Rectangle 32"/>
            <p:cNvSpPr>
              <a:spLocks noChangeArrowheads="1"/>
            </p:cNvSpPr>
            <p:nvPr/>
          </p:nvSpPr>
          <p:spPr bwMode="auto">
            <a:xfrm>
              <a:off x="4173" y="3339"/>
              <a:ext cx="1587" cy="4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000" b="1"/>
                <a:t>運動エネルギーが増す</a:t>
              </a:r>
            </a:p>
          </p:txBody>
        </p:sp>
        <p:sp>
          <p:nvSpPr>
            <p:cNvPr id="9264" name="AutoShape 33"/>
            <p:cNvSpPr>
              <a:spLocks noChangeArrowheads="1"/>
            </p:cNvSpPr>
            <p:nvPr/>
          </p:nvSpPr>
          <p:spPr bwMode="auto">
            <a:xfrm>
              <a:off x="3833" y="3339"/>
              <a:ext cx="272" cy="43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0" y="6208713"/>
            <a:ext cx="9144000" cy="649287"/>
          </a:xfrm>
          <a:prstGeom prst="rect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つまり、減らした位置エネルギーを利用して、運動エネルギーに転換している。</a:t>
            </a:r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611188" y="3141663"/>
            <a:ext cx="2979737" cy="1655762"/>
            <a:chOff x="657" y="1797"/>
            <a:chExt cx="1905" cy="1043"/>
          </a:xfrm>
        </p:grpSpPr>
        <p:sp>
          <p:nvSpPr>
            <p:cNvPr id="9254" name="Line 36"/>
            <p:cNvSpPr>
              <a:spLocks noChangeShapeType="1"/>
            </p:cNvSpPr>
            <p:nvPr/>
          </p:nvSpPr>
          <p:spPr bwMode="auto">
            <a:xfrm flipH="1">
              <a:off x="2200" y="2614"/>
              <a:ext cx="36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5" name="Line 37"/>
            <p:cNvSpPr>
              <a:spLocks noChangeShapeType="1"/>
            </p:cNvSpPr>
            <p:nvPr/>
          </p:nvSpPr>
          <p:spPr bwMode="auto">
            <a:xfrm flipH="1">
              <a:off x="657" y="1797"/>
              <a:ext cx="36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6" name="Line 38"/>
            <p:cNvSpPr>
              <a:spLocks noChangeShapeType="1"/>
            </p:cNvSpPr>
            <p:nvPr/>
          </p:nvSpPr>
          <p:spPr bwMode="auto">
            <a:xfrm flipH="1">
              <a:off x="657" y="1797"/>
              <a:ext cx="726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7" name="Line 39"/>
            <p:cNvSpPr>
              <a:spLocks noChangeShapeType="1"/>
            </p:cNvSpPr>
            <p:nvPr/>
          </p:nvSpPr>
          <p:spPr bwMode="auto">
            <a:xfrm flipH="1">
              <a:off x="657" y="1797"/>
              <a:ext cx="1044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8" name="Line 40"/>
            <p:cNvSpPr>
              <a:spLocks noChangeShapeType="1"/>
            </p:cNvSpPr>
            <p:nvPr/>
          </p:nvSpPr>
          <p:spPr bwMode="auto">
            <a:xfrm flipH="1">
              <a:off x="657" y="1797"/>
              <a:ext cx="1407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9" name="Line 41"/>
            <p:cNvSpPr>
              <a:spLocks noChangeShapeType="1"/>
            </p:cNvSpPr>
            <p:nvPr/>
          </p:nvSpPr>
          <p:spPr bwMode="auto">
            <a:xfrm flipH="1">
              <a:off x="793" y="1797"/>
              <a:ext cx="158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60" name="Line 42"/>
            <p:cNvSpPr>
              <a:spLocks noChangeShapeType="1"/>
            </p:cNvSpPr>
            <p:nvPr/>
          </p:nvSpPr>
          <p:spPr bwMode="auto">
            <a:xfrm flipH="1">
              <a:off x="1111" y="1888"/>
              <a:ext cx="1451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61" name="Line 43"/>
            <p:cNvSpPr>
              <a:spLocks noChangeShapeType="1"/>
            </p:cNvSpPr>
            <p:nvPr/>
          </p:nvSpPr>
          <p:spPr bwMode="auto">
            <a:xfrm flipH="1">
              <a:off x="1473" y="2115"/>
              <a:ext cx="1089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62" name="Line 44"/>
            <p:cNvSpPr>
              <a:spLocks noChangeShapeType="1"/>
            </p:cNvSpPr>
            <p:nvPr/>
          </p:nvSpPr>
          <p:spPr bwMode="auto">
            <a:xfrm flipH="1">
              <a:off x="1837" y="2387"/>
              <a:ext cx="725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7933" name="AutoShape 45"/>
          <p:cNvSpPr>
            <a:spLocks noChangeArrowheads="1"/>
          </p:cNvSpPr>
          <p:nvPr/>
        </p:nvSpPr>
        <p:spPr bwMode="auto">
          <a:xfrm>
            <a:off x="3492500" y="2133600"/>
            <a:ext cx="2232025" cy="1295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b="1"/>
              <a:t>重心を</a:t>
            </a:r>
          </a:p>
          <a:p>
            <a:pPr algn="ctr" eaLnBrk="1" hangingPunct="1"/>
            <a:r>
              <a:rPr lang="ja-JP" altLang="en-US" sz="2400" b="1"/>
              <a:t>考えてみよう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1979613" y="3862388"/>
            <a:ext cx="863600" cy="576262"/>
            <a:chOff x="1338" y="2251"/>
            <a:chExt cx="544" cy="363"/>
          </a:xfrm>
        </p:grpSpPr>
        <p:sp>
          <p:nvSpPr>
            <p:cNvPr id="9252" name="Rectangle 47"/>
            <p:cNvSpPr>
              <a:spLocks noChangeArrowheads="1"/>
            </p:cNvSpPr>
            <p:nvPr/>
          </p:nvSpPr>
          <p:spPr bwMode="auto">
            <a:xfrm>
              <a:off x="1338" y="2387"/>
              <a:ext cx="544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/>
                <a:t>重心；</a:t>
              </a:r>
              <a:r>
                <a:rPr lang="en-US" altLang="ja-JP"/>
                <a:t>G</a:t>
              </a:r>
            </a:p>
          </p:txBody>
        </p:sp>
        <p:sp>
          <p:nvSpPr>
            <p:cNvPr id="9253" name="Oval 48"/>
            <p:cNvSpPr>
              <a:spLocks noChangeArrowheads="1"/>
            </p:cNvSpPr>
            <p:nvPr/>
          </p:nvSpPr>
          <p:spPr bwMode="auto">
            <a:xfrm>
              <a:off x="1565" y="2251"/>
              <a:ext cx="91" cy="9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6732588" y="4222750"/>
            <a:ext cx="863600" cy="576263"/>
            <a:chOff x="1338" y="2251"/>
            <a:chExt cx="544" cy="363"/>
          </a:xfrm>
        </p:grpSpPr>
        <p:sp>
          <p:nvSpPr>
            <p:cNvPr id="9250" name="Rectangle 50"/>
            <p:cNvSpPr>
              <a:spLocks noChangeArrowheads="1"/>
            </p:cNvSpPr>
            <p:nvPr/>
          </p:nvSpPr>
          <p:spPr bwMode="auto">
            <a:xfrm>
              <a:off x="1338" y="2387"/>
              <a:ext cx="544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/>
                <a:t>重心；</a:t>
              </a:r>
              <a:r>
                <a:rPr lang="en-US" altLang="ja-JP"/>
                <a:t>G</a:t>
              </a:r>
            </a:p>
          </p:txBody>
        </p:sp>
        <p:sp>
          <p:nvSpPr>
            <p:cNvPr id="9251" name="Oval 51"/>
            <p:cNvSpPr>
              <a:spLocks noChangeArrowheads="1"/>
            </p:cNvSpPr>
            <p:nvPr/>
          </p:nvSpPr>
          <p:spPr bwMode="auto">
            <a:xfrm>
              <a:off x="1565" y="2251"/>
              <a:ext cx="91" cy="9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7940" name="AutoShape 52"/>
          <p:cNvSpPr>
            <a:spLocks noChangeArrowheads="1"/>
          </p:cNvSpPr>
          <p:nvPr/>
        </p:nvSpPr>
        <p:spPr bwMode="auto">
          <a:xfrm>
            <a:off x="3851275" y="3573463"/>
            <a:ext cx="1368425" cy="792162"/>
          </a:xfrm>
          <a:prstGeom prst="notchedRightArrow">
            <a:avLst>
              <a:gd name="adj1" fmla="val 50000"/>
              <a:gd name="adj2" fmla="val 43186"/>
            </a:avLst>
          </a:prstGeom>
          <a:solidFill>
            <a:srgbClr val="0000FF"/>
          </a:solidFill>
          <a:ln w="3810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41" name="Line 53"/>
          <p:cNvSpPr>
            <a:spLocks noChangeShapeType="1"/>
          </p:cNvSpPr>
          <p:nvPr/>
        </p:nvSpPr>
        <p:spPr bwMode="auto">
          <a:xfrm>
            <a:off x="611188" y="3933825"/>
            <a:ext cx="30241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0" y="3141663"/>
            <a:ext cx="539750" cy="1584325"/>
            <a:chOff x="204" y="1797"/>
            <a:chExt cx="408" cy="998"/>
          </a:xfrm>
        </p:grpSpPr>
        <p:sp>
          <p:nvSpPr>
            <p:cNvPr id="9247" name="Rectangle 55"/>
            <p:cNvSpPr>
              <a:spLocks noChangeArrowheads="1"/>
            </p:cNvSpPr>
            <p:nvPr/>
          </p:nvSpPr>
          <p:spPr bwMode="auto">
            <a:xfrm>
              <a:off x="204" y="2024"/>
              <a:ext cx="318" cy="5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2000" b="1"/>
                <a:t>同</a:t>
              </a:r>
            </a:p>
            <a:p>
              <a:pPr algn="ctr" eaLnBrk="1" hangingPunct="1"/>
              <a:r>
                <a:rPr lang="ja-JP" altLang="en-US" sz="2400" b="1"/>
                <a:t>じ</a:t>
              </a:r>
            </a:p>
          </p:txBody>
        </p:sp>
        <p:sp>
          <p:nvSpPr>
            <p:cNvPr id="9248" name="AutoShape 56"/>
            <p:cNvSpPr>
              <a:spLocks/>
            </p:cNvSpPr>
            <p:nvPr/>
          </p:nvSpPr>
          <p:spPr bwMode="auto">
            <a:xfrm>
              <a:off x="521" y="1797"/>
              <a:ext cx="91" cy="499"/>
            </a:xfrm>
            <a:prstGeom prst="leftBrace">
              <a:avLst>
                <a:gd name="adj1" fmla="val 45696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49" name="AutoShape 57"/>
            <p:cNvSpPr>
              <a:spLocks/>
            </p:cNvSpPr>
            <p:nvPr/>
          </p:nvSpPr>
          <p:spPr bwMode="auto">
            <a:xfrm>
              <a:off x="521" y="2341"/>
              <a:ext cx="91" cy="454"/>
            </a:xfrm>
            <a:prstGeom prst="leftBrace">
              <a:avLst>
                <a:gd name="adj1" fmla="val 4157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3" name="Group 58"/>
          <p:cNvGrpSpPr>
            <a:grpSpLocks/>
          </p:cNvGrpSpPr>
          <p:nvPr/>
        </p:nvGrpSpPr>
        <p:grpSpPr bwMode="auto">
          <a:xfrm>
            <a:off x="4572000" y="3933825"/>
            <a:ext cx="1152525" cy="792163"/>
            <a:chOff x="2880" y="2296"/>
            <a:chExt cx="680" cy="317"/>
          </a:xfrm>
        </p:grpSpPr>
        <p:sp>
          <p:nvSpPr>
            <p:cNvPr id="9245" name="Rectangle 59"/>
            <p:cNvSpPr>
              <a:spLocks noChangeArrowheads="1"/>
            </p:cNvSpPr>
            <p:nvPr/>
          </p:nvSpPr>
          <p:spPr bwMode="auto">
            <a:xfrm>
              <a:off x="2880" y="2341"/>
              <a:ext cx="408" cy="2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2400" b="1"/>
                <a:t>Δ</a:t>
              </a:r>
              <a:r>
                <a:rPr lang="ja-JP" altLang="en-US" sz="2400" b="1"/>
                <a:t>Ｚ</a:t>
              </a:r>
              <a:endParaRPr lang="ja-JP" altLang="en-US" sz="1000" b="1"/>
            </a:p>
          </p:txBody>
        </p:sp>
        <p:sp>
          <p:nvSpPr>
            <p:cNvPr id="9246" name="AutoShape 60"/>
            <p:cNvSpPr>
              <a:spLocks/>
            </p:cNvSpPr>
            <p:nvPr/>
          </p:nvSpPr>
          <p:spPr bwMode="auto">
            <a:xfrm>
              <a:off x="3379" y="2296"/>
              <a:ext cx="181" cy="136"/>
            </a:xfrm>
            <a:prstGeom prst="leftBrace">
              <a:avLst>
                <a:gd name="adj1" fmla="val 8333"/>
                <a:gd name="adj2" fmla="val 3038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7949" name="Line 61"/>
          <p:cNvSpPr>
            <a:spLocks noChangeShapeType="1"/>
          </p:cNvSpPr>
          <p:nvPr/>
        </p:nvSpPr>
        <p:spPr bwMode="auto">
          <a:xfrm>
            <a:off x="5724525" y="4294188"/>
            <a:ext cx="30241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50" name="Line 62"/>
          <p:cNvSpPr>
            <a:spLocks noChangeShapeType="1"/>
          </p:cNvSpPr>
          <p:nvPr/>
        </p:nvSpPr>
        <p:spPr bwMode="auto">
          <a:xfrm>
            <a:off x="3635375" y="3933825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51" name="AutoShape 63"/>
          <p:cNvSpPr>
            <a:spLocks noChangeArrowheads="1"/>
          </p:cNvSpPr>
          <p:nvPr/>
        </p:nvSpPr>
        <p:spPr bwMode="auto">
          <a:xfrm>
            <a:off x="3779838" y="2276475"/>
            <a:ext cx="1584325" cy="14398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b="1"/>
              <a:t>重心は</a:t>
            </a:r>
          </a:p>
          <a:p>
            <a:pPr algn="ctr" eaLnBrk="1" hangingPunct="1"/>
            <a:r>
              <a:rPr lang="ja-JP" altLang="en-US" sz="2400" b="1"/>
              <a:t>下がる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hold"/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hold"/>
                                        <p:tgtEl>
                                          <p:spTgt spid="37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hold"/>
                                        <p:tgtEl>
                                          <p:spTgt spid="37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hold"/>
                                        <p:tgtEl>
                                          <p:spTgt spid="379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9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9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500" fill="hold"/>
                                        <p:tgtEl>
                                          <p:spTgt spid="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nimBg="1"/>
      <p:bldP spid="37900" grpId="0" animBg="1"/>
      <p:bldP spid="37901" grpId="0" animBg="1"/>
      <p:bldP spid="37902" grpId="0" animBg="1"/>
      <p:bldP spid="37906" grpId="0" animBg="1"/>
      <p:bldP spid="37907" grpId="0" animBg="1"/>
      <p:bldP spid="37908" grpId="0"/>
      <p:bldP spid="37922" grpId="0" build="allAtOnce" animBg="1"/>
      <p:bldP spid="37933" grpId="0" animBg="1"/>
      <p:bldP spid="37933" grpId="1" animBg="1"/>
      <p:bldP spid="37940" grpId="0" animBg="1"/>
      <p:bldP spid="37940" grpId="1" animBg="1"/>
      <p:bldP spid="37951" grpId="0" animBg="1"/>
      <p:bldP spid="37951" grpId="1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486</Words>
  <Application>Microsoft Office PowerPoint</Application>
  <PresentationFormat>画面に合わせる (4:3)</PresentationFormat>
  <Paragraphs>144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ＭＳ Ｐゴシック</vt:lpstr>
      <vt:lpstr>Calibri</vt:lpstr>
      <vt:lpstr>標準デザイン</vt:lpstr>
      <vt:lpstr>Microsoft 数式 3.0</vt:lpstr>
      <vt:lpstr>傾圧不安定の直感的理解(1) ー高気圧・低気圧の 発達理論の理解のためにー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tachi</dc:creator>
  <cp:lastModifiedBy>tachi2</cp:lastModifiedBy>
  <cp:revision>90</cp:revision>
  <dcterms:created xsi:type="dcterms:W3CDTF">2004-07-07T05:11:54Z</dcterms:created>
  <dcterms:modified xsi:type="dcterms:W3CDTF">2017-05-02T00:08:55Z</dcterms:modified>
</cp:coreProperties>
</file>