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63" r:id="rId2"/>
    <p:sldMasterId id="2147483905" r:id="rId3"/>
    <p:sldMasterId id="2147484099" r:id="rId4"/>
    <p:sldMasterId id="2147484111" r:id="rId5"/>
    <p:sldMasterId id="2147484148" r:id="rId6"/>
  </p:sldMasterIdLst>
  <p:notesMasterIdLst>
    <p:notesMasterId r:id="rId26"/>
  </p:notesMasterIdLst>
  <p:sldIdLst>
    <p:sldId id="1694" r:id="rId7"/>
    <p:sldId id="1693" r:id="rId8"/>
    <p:sldId id="1687" r:id="rId9"/>
    <p:sldId id="1691" r:id="rId10"/>
    <p:sldId id="1670" r:id="rId11"/>
    <p:sldId id="1654" r:id="rId12"/>
    <p:sldId id="1646" r:id="rId13"/>
    <p:sldId id="1647" r:id="rId14"/>
    <p:sldId id="1642" r:id="rId15"/>
    <p:sldId id="1665" r:id="rId16"/>
    <p:sldId id="1667" r:id="rId17"/>
    <p:sldId id="1677" r:id="rId18"/>
    <p:sldId id="1584" r:id="rId19"/>
    <p:sldId id="1649" r:id="rId20"/>
    <p:sldId id="1692" r:id="rId21"/>
    <p:sldId id="1651" r:id="rId22"/>
    <p:sldId id="1678" r:id="rId23"/>
    <p:sldId id="1697" r:id="rId24"/>
    <p:sldId id="1696" r:id="rId25"/>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9" autoAdjust="0"/>
    <p:restoredTop sz="94660"/>
  </p:normalViewPr>
  <p:slideViewPr>
    <p:cSldViewPr snapToGrid="0">
      <p:cViewPr varScale="1">
        <p:scale>
          <a:sx n="120" d="100"/>
          <a:sy n="120" d="100"/>
        </p:scale>
        <p:origin x="96" y="86"/>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chi\Documents\@PPT.Files\&#12486;&#12524;&#12499;&#22793;&#2127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Sheet1!$K$2</c:f>
              <c:strCache>
                <c:ptCount val="1"/>
                <c:pt idx="0">
                  <c:v>2025</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Sheet1!$K$3:$K$14</c:f>
              <c:numCache>
                <c:formatCode>General</c:formatCode>
                <c:ptCount val="12"/>
                <c:pt idx="0">
                  <c:v>6</c:v>
                </c:pt>
                <c:pt idx="1">
                  <c:v>12</c:v>
                </c:pt>
                <c:pt idx="2">
                  <c:v>5</c:v>
                </c:pt>
                <c:pt idx="3">
                  <c:v>5</c:v>
                </c:pt>
                <c:pt idx="4">
                  <c:v>7</c:v>
                </c:pt>
                <c:pt idx="5">
                  <c:v>9</c:v>
                </c:pt>
                <c:pt idx="6">
                  <c:v>14</c:v>
                </c:pt>
                <c:pt idx="7">
                  <c:v>18</c:v>
                </c:pt>
                <c:pt idx="8">
                  <c:v>21</c:v>
                </c:pt>
                <c:pt idx="9">
                  <c:v>8</c:v>
                </c:pt>
              </c:numCache>
            </c:numRef>
          </c:val>
          <c:extLst>
            <c:ext xmlns:c16="http://schemas.microsoft.com/office/drawing/2014/chart" uri="{C3380CC4-5D6E-409C-BE32-E72D297353CC}">
              <c16:uniqueId val="{00000000-4C6B-4606-8A34-12F13EA61A69}"/>
            </c:ext>
          </c:extLst>
        </c:ser>
        <c:ser>
          <c:idx val="1"/>
          <c:order val="1"/>
          <c:tx>
            <c:strRef>
              <c:f>Sheet1!$L$2</c:f>
              <c:strCache>
                <c:ptCount val="1"/>
                <c:pt idx="0">
                  <c:v>2024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Sheet1!$L$3:$L$14</c:f>
              <c:numCache>
                <c:formatCode>General</c:formatCode>
                <c:ptCount val="12"/>
                <c:pt idx="0">
                  <c:v>4</c:v>
                </c:pt>
                <c:pt idx="1">
                  <c:v>3</c:v>
                </c:pt>
                <c:pt idx="2">
                  <c:v>4</c:v>
                </c:pt>
                <c:pt idx="3">
                  <c:v>6</c:v>
                </c:pt>
                <c:pt idx="4">
                  <c:v>5</c:v>
                </c:pt>
                <c:pt idx="5">
                  <c:v>7</c:v>
                </c:pt>
                <c:pt idx="6">
                  <c:v>10</c:v>
                </c:pt>
                <c:pt idx="7">
                  <c:v>14</c:v>
                </c:pt>
                <c:pt idx="8">
                  <c:v>9</c:v>
                </c:pt>
                <c:pt idx="9">
                  <c:v>6</c:v>
                </c:pt>
                <c:pt idx="10">
                  <c:v>10</c:v>
                </c:pt>
                <c:pt idx="11">
                  <c:v>12</c:v>
                </c:pt>
              </c:numCache>
            </c:numRef>
          </c:val>
          <c:extLst>
            <c:ext xmlns:c16="http://schemas.microsoft.com/office/drawing/2014/chart" uri="{C3380CC4-5D6E-409C-BE32-E72D297353CC}">
              <c16:uniqueId val="{00000001-4C6B-4606-8A34-12F13EA61A69}"/>
            </c:ext>
          </c:extLst>
        </c:ser>
        <c:ser>
          <c:idx val="2"/>
          <c:order val="2"/>
          <c:tx>
            <c:strRef>
              <c:f>Sheet1!$M$2</c:f>
              <c:strCache>
                <c:ptCount val="1"/>
                <c:pt idx="0">
                  <c:v>2023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Sheet1!$M$3:$M$14</c:f>
              <c:numCache>
                <c:formatCode>General</c:formatCode>
                <c:ptCount val="12"/>
                <c:pt idx="0">
                  <c:v>3</c:v>
                </c:pt>
                <c:pt idx="1">
                  <c:v>5</c:v>
                </c:pt>
                <c:pt idx="2">
                  <c:v>5</c:v>
                </c:pt>
                <c:pt idx="3">
                  <c:v>3</c:v>
                </c:pt>
                <c:pt idx="4">
                  <c:v>7</c:v>
                </c:pt>
                <c:pt idx="5">
                  <c:v>9</c:v>
                </c:pt>
                <c:pt idx="6">
                  <c:v>6</c:v>
                </c:pt>
                <c:pt idx="7">
                  <c:v>17</c:v>
                </c:pt>
                <c:pt idx="8">
                  <c:v>6</c:v>
                </c:pt>
                <c:pt idx="9">
                  <c:v>9</c:v>
                </c:pt>
                <c:pt idx="10">
                  <c:v>6</c:v>
                </c:pt>
                <c:pt idx="11">
                  <c:v>4</c:v>
                </c:pt>
              </c:numCache>
            </c:numRef>
          </c:val>
          <c:extLst>
            <c:ext xmlns:c16="http://schemas.microsoft.com/office/drawing/2014/chart" uri="{C3380CC4-5D6E-409C-BE32-E72D297353CC}">
              <c16:uniqueId val="{00000002-4C6B-4606-8A34-12F13EA61A69}"/>
            </c:ext>
          </c:extLst>
        </c:ser>
        <c:ser>
          <c:idx val="3"/>
          <c:order val="3"/>
          <c:tx>
            <c:strRef>
              <c:f>Sheet1!$N$2</c:f>
              <c:strCache>
                <c:ptCount val="1"/>
                <c:pt idx="0">
                  <c:v>2022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Sheet1!$J$3:$J$14</c:f>
              <c:strCache>
                <c:ptCount val="12"/>
                <c:pt idx="0">
                  <c:v>１月</c:v>
                </c:pt>
                <c:pt idx="1">
                  <c:v>２月</c:v>
                </c:pt>
                <c:pt idx="2">
                  <c:v>３月</c:v>
                </c:pt>
                <c:pt idx="3">
                  <c:v>４月</c:v>
                </c:pt>
                <c:pt idx="4">
                  <c:v>５月</c:v>
                </c:pt>
                <c:pt idx="5">
                  <c:v>６月</c:v>
                </c:pt>
                <c:pt idx="6">
                  <c:v>７月</c:v>
                </c:pt>
                <c:pt idx="7">
                  <c:v>８月</c:v>
                </c:pt>
                <c:pt idx="8">
                  <c:v>９月</c:v>
                </c:pt>
                <c:pt idx="9">
                  <c:v>１０月</c:v>
                </c:pt>
                <c:pt idx="10">
                  <c:v>１１月</c:v>
                </c:pt>
                <c:pt idx="11">
                  <c:v>１２月</c:v>
                </c:pt>
              </c:strCache>
            </c:strRef>
          </c:cat>
          <c:val>
            <c:numRef>
              <c:f>Sheet1!$N$3:$N$14</c:f>
              <c:numCache>
                <c:formatCode>General</c:formatCode>
                <c:ptCount val="12"/>
                <c:pt idx="3">
                  <c:v>1</c:v>
                </c:pt>
                <c:pt idx="4">
                  <c:v>3</c:v>
                </c:pt>
                <c:pt idx="5">
                  <c:v>3</c:v>
                </c:pt>
                <c:pt idx="6">
                  <c:v>4</c:v>
                </c:pt>
                <c:pt idx="7">
                  <c:v>3</c:v>
                </c:pt>
                <c:pt idx="8">
                  <c:v>5</c:v>
                </c:pt>
                <c:pt idx="9">
                  <c:v>2</c:v>
                </c:pt>
                <c:pt idx="10">
                  <c:v>4</c:v>
                </c:pt>
                <c:pt idx="11">
                  <c:v>5</c:v>
                </c:pt>
              </c:numCache>
            </c:numRef>
          </c:val>
          <c:extLst>
            <c:ext xmlns:c16="http://schemas.microsoft.com/office/drawing/2014/chart" uri="{C3380CC4-5D6E-409C-BE32-E72D297353CC}">
              <c16:uniqueId val="{00000003-4C6B-4606-8A34-12F13EA61A69}"/>
            </c:ext>
          </c:extLst>
        </c:ser>
        <c:dLbls>
          <c:showLegendKey val="0"/>
          <c:showVal val="0"/>
          <c:showCatName val="0"/>
          <c:showSerName val="0"/>
          <c:showPercent val="0"/>
          <c:showBubbleSize val="0"/>
        </c:dLbls>
        <c:gapWidth val="150"/>
        <c:shape val="box"/>
        <c:axId val="231276768"/>
        <c:axId val="231273888"/>
        <c:axId val="0"/>
      </c:bar3DChart>
      <c:catAx>
        <c:axId val="231276768"/>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1273888"/>
        <c:crosses val="autoZero"/>
        <c:auto val="1"/>
        <c:lblAlgn val="ctr"/>
        <c:lblOffset val="100"/>
        <c:noMultiLvlLbl val="0"/>
      </c:catAx>
      <c:valAx>
        <c:axId val="231273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1276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A2A6211D-D3F8-4422-A39B-0458E0211D8C}" type="datetimeFigureOut">
              <a:rPr kumimoji="1" lang="ja-JP" altLang="en-US" smtClean="0"/>
              <a:t>2025/11/24</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17E28EA-D557-4BC6-B7D2-98FFDA436452}" type="slidenum">
              <a:rPr kumimoji="1" lang="ja-JP" altLang="en-US" smtClean="0"/>
              <a:t>‹#›</a:t>
            </a:fld>
            <a:endParaRPr kumimoji="1" lang="ja-JP" altLang="en-US"/>
          </a:p>
        </p:txBody>
      </p:sp>
    </p:spTree>
    <p:extLst>
      <p:ext uri="{BB962C8B-B14F-4D97-AF65-F5344CB8AC3E}">
        <p14:creationId xmlns:p14="http://schemas.microsoft.com/office/powerpoint/2010/main" val="581283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17813" y="1112838"/>
            <a:ext cx="5332412" cy="30003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1072886" rtl="0" eaLnBrk="1" fontAlgn="auto" latinLnBrk="0" hangingPunct="1">
              <a:lnSpc>
                <a:spcPct val="100000"/>
              </a:lnSpc>
              <a:spcBef>
                <a:spcPts val="0"/>
              </a:spcBef>
              <a:spcAft>
                <a:spcPts val="0"/>
              </a:spcAft>
              <a:buClrTx/>
              <a:buSzTx/>
              <a:buFontTx/>
              <a:buNone/>
              <a:tabLst/>
              <a:defRPr/>
            </a:pPr>
            <a:fld id="{5FA0349B-C71C-4D82-A62B-CB8E2B6E4D42}" type="slidenum">
              <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1072886" rtl="0" eaLnBrk="1" fontAlgn="auto" latinLnBrk="0" hangingPunct="1">
                <a:lnSpc>
                  <a:spcPct val="100000"/>
                </a:lnSpc>
                <a:spcBef>
                  <a:spcPts val="0"/>
                </a:spcBef>
                <a:spcAft>
                  <a:spcPts val="0"/>
                </a:spcAft>
                <a:buClrTx/>
                <a:buSzTx/>
                <a:buFontTx/>
                <a:buNone/>
                <a:tabLst/>
                <a:defRPr/>
              </a:pPr>
              <a:t>1</a:t>
            </a:fld>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ヘッダー プレースホルダー 4"/>
          <p:cNvSpPr>
            <a:spLocks noGrp="1"/>
          </p:cNvSpPr>
          <p:nvPr>
            <p:ph type="hdr" sz="quarter" idx="11"/>
          </p:nvPr>
        </p:nvSpPr>
        <p:spPr/>
        <p:txBody>
          <a:bodyPr/>
          <a:lstStyle/>
          <a:p>
            <a:pPr marL="0" marR="0" lvl="0" indent="0" algn="l" defTabSz="1072886" rtl="0" eaLnBrk="1" fontAlgn="auto" latinLnBrk="0" hangingPunct="1">
              <a:lnSpc>
                <a:spcPct val="100000"/>
              </a:lnSpc>
              <a:spcBef>
                <a:spcPts val="0"/>
              </a:spcBef>
              <a:spcAft>
                <a:spcPts val="0"/>
              </a:spcAft>
              <a:buClrTx/>
              <a:buSzTx/>
              <a:buFontTx/>
              <a:buNone/>
              <a:tabLst/>
              <a:defRPr/>
            </a:pPr>
            <a:r>
              <a:rPr kumimoji="1" lang="zh-TW" altLang="en-US" sz="15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t>三重大学 生物資源 共生環境学科　立花</a:t>
            </a:r>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2"/>
          </p:nvPr>
        </p:nvSpPr>
        <p:spPr/>
        <p:txBody>
          <a:bodyPr/>
          <a:lstStyle/>
          <a:p>
            <a:pPr marL="0" marR="0" lvl="0" indent="0" algn="l" defTabSz="1072886"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検索　三重大　気象</a:t>
            </a:r>
          </a:p>
        </p:txBody>
      </p:sp>
      <p:sp>
        <p:nvSpPr>
          <p:cNvPr id="7" name="日付プレースホルダー 6"/>
          <p:cNvSpPr>
            <a:spLocks noGrp="1"/>
          </p:cNvSpPr>
          <p:nvPr>
            <p:ph type="dt" idx="13"/>
          </p:nvPr>
        </p:nvSpPr>
        <p:spPr/>
        <p:txBody>
          <a:bodyPr/>
          <a:lstStyle/>
          <a:p>
            <a:pPr marL="0" marR="0" lvl="0" indent="0" algn="r" defTabSz="1072886"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2014/5/17</a:t>
            </a:r>
            <a:endParaRPr kumimoji="1" lang="ja-JP" altLang="en-US" sz="15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7224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a:prstGeom prst="rect">
            <a:avLst/>
          </a:prstGeo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a:prstGeom prst="rect">
            <a:avLst/>
          </a:prstGeo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32664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4"/>
            <a:ext cx="10363200" cy="925513"/>
          </a:xfrm>
          <a:prstGeom prst="rect">
            <a:avLst/>
          </a:prstGeom>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914400" y="2147888"/>
            <a:ext cx="10363200" cy="411480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6452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a:prstGeom prst="rect">
            <a:avLst/>
          </a:prstGeo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143145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3887191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269764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241955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a:prstGeom prst="rect">
            <a:avLst/>
          </a:prstGeo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a:prstGeom prst="rect">
            <a:avLst/>
          </a:prstGeo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1206403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a:prstGeom prst="rect">
            <a:avLst/>
          </a:prstGeo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a:prstGeom prst="rect">
            <a:avLst/>
          </a:prstGeo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1702748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226410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419649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218864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a:prstGeom prst="rect">
            <a:avLst/>
          </a:prstGeo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a:xfrm>
            <a:off x="914400" y="2147888"/>
            <a:ext cx="10363200" cy="411480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917931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2155107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348622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2653837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4123011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676176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197370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319468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2061276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3858134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281441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a:prstGeom prst="rect">
            <a:avLst/>
          </a:prstGeo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a:prstGeom prst="rect">
            <a:avLst/>
          </a:prstGeo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2550054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1908474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1932485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232826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4192591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540184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942375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716242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817969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87081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1803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4"/>
            <a:ext cx="10363200" cy="925513"/>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2169302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617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03354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504901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342129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455264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201048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204070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330529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24008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3219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a:prstGeom prst="rect">
            <a:avLst/>
          </a:prstGeo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a:prstGeom prst="rect">
            <a:avLst/>
          </a:prstGeo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a:prstGeom prst="rect">
            <a:avLst/>
          </a:prstGeo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a:prstGeom prst="rect">
            <a:avLst/>
          </a:prstGeo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a:prstGeom prst="rect">
            <a:avLst/>
          </a:prstGeo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147235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99390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67748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66711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028806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35090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0E9FD-1D84-4736-8C53-1147BF8E37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4761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09421-F60A-49C5-9D63-EB0DF146B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4221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CE74A0-DDF1-42A7-983F-3A99580231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0026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88B2C-2A6E-4BB7-988C-5EC2109E7D4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64972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D4DA90-942E-4C67-A2E9-F87BCE774A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719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a:prstGeom prst="rect">
            <a:avLst/>
          </a:prstGeo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3039307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B6F058-33BE-4130-9C77-A4D16EF2B0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8824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0E7A79-521C-4F95-B426-25D3B34EE1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63303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A2D0C-4FAE-44EC-AFF5-82EC31813E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9535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C4302-D473-4652-8A5B-F2D4F2B06D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12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9B753-22E5-4C27-9335-88011D43B3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8745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8A7-F747-4F32-B601-8CABDBA93C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7344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6671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586986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53272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47633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42774276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678903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869515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30603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856065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631608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946945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173499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a:prstGeom prst="rect">
            <a:avLst/>
          </a:prstGeo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a:prstGeom prst="rect">
            <a:avLst/>
          </a:prstGeo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a:prstGeom prst="rect">
            <a:avLst/>
          </a:prstGeo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19998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a:prstGeom prst="rect">
            <a:avLst/>
          </a:prstGeo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a:prstGeom prst="rect">
            <a:avLst/>
          </a:prstGeo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a:prstGeom prst="rect">
            <a:avLst/>
          </a:prstGeo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a:xfrm>
            <a:off x="914400" y="6324600"/>
            <a:ext cx="2540000" cy="457200"/>
          </a:xfrm>
          <a:prstGeom prst="rect">
            <a:avLst/>
          </a:prstGeom>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a:xfrm>
            <a:off x="4165600" y="6324600"/>
            <a:ext cx="3860800" cy="457200"/>
          </a:xfrm>
          <a:prstGeom prst="rect">
            <a:avLst/>
          </a:prstGeo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112008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image" Target="../media/image4.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665661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
            <a:ext cx="10363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2532"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l" fontAlgn="auto">
              <a:spcBef>
                <a:spcPts val="0"/>
              </a:spcBef>
              <a:spcAft>
                <a:spcPts val="0"/>
              </a:spcAft>
              <a:defRPr kumimoji="1" sz="1600" smtClean="0">
                <a:effectLst/>
                <a:latin typeface="+mj-lt"/>
                <a:ea typeface="ＭＳ Ｐゴシック" pitchFamily="50" charset="-128"/>
              </a:defRPr>
            </a:lvl1pPr>
          </a:lstStyle>
          <a:p>
            <a:pPr defTabSz="1072866">
              <a:defRPr/>
            </a:pPr>
            <a:endParaRPr lang="ja-JP" altLang="en-US">
              <a:solidFill>
                <a:prstClr val="black"/>
              </a:solidFill>
            </a:endParaRPr>
          </a:p>
        </p:txBody>
      </p:sp>
      <p:sp>
        <p:nvSpPr>
          <p:cNvPr id="22533"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fontAlgn="auto">
              <a:spcBef>
                <a:spcPts val="0"/>
              </a:spcBef>
              <a:spcAft>
                <a:spcPts val="0"/>
              </a:spcAft>
              <a:defRPr kumimoji="1" sz="1600">
                <a:effectLst/>
                <a:latin typeface="+mj-lt"/>
                <a:ea typeface="ＭＳ Ｐゴシック" pitchFamily="50" charset="-128"/>
              </a:defRPr>
            </a:lvl1pPr>
          </a:lstStyle>
          <a:p>
            <a:pPr defTabSz="1072866">
              <a:defRPr/>
            </a:pPr>
            <a:r>
              <a:rPr lang="zh-TW" altLang="en-US">
                <a:solidFill>
                  <a:prstClr val="black"/>
                </a:solidFill>
              </a:rPr>
              <a:t>立花　三重大学　生物資源　共生環境</a:t>
            </a:r>
            <a:endParaRPr lang="ja-JP" altLang="en-US">
              <a:solidFill>
                <a:prstClr val="black"/>
              </a:solidFill>
            </a:endParaRPr>
          </a:p>
        </p:txBody>
      </p:sp>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17340791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5AC6B-E0DA-41E0-99FA-5986959A163B}" type="datetimeFigureOut">
              <a:rPr kumimoji="1" lang="ja-JP" altLang="en-US" smtClean="0"/>
              <a:t>2025/11/24</a:t>
            </a:fld>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66597703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A1324-8BB6-4B42-9A38-C1585B4850B2}" type="datetimeFigureOut">
              <a:rPr kumimoji="1" lang="ja-JP" altLang="en-US" smtClean="0"/>
              <a:t>2025/11/24</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9548780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ea typeface="ＭＳ Ｐゴシック" pitchFamily="50" charset="-128"/>
              </a:defRPr>
            </a:lvl1pPr>
          </a:lstStyle>
          <a:p>
            <a:pPr fontAlgn="base">
              <a:spcBef>
                <a:spcPct val="0"/>
              </a:spcBef>
              <a:spcAft>
                <a:spcPct val="0"/>
              </a:spcAft>
              <a:defRPr/>
            </a:pPr>
            <a:fld id="{E5225D2F-20BD-4519-A995-CE3A3036B1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57254257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1862378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achi@bio.mie-u.ac.j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atm.bio.mie-u.ac.jp/"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hyperlink" Target="https://www.amazon.co.jp/dp/4591186245" TargetMode="Externa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hyperlink" Target="https://www.amazon.co.jp/dp/4591186245"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382" y="433430"/>
            <a:ext cx="11785156" cy="810011"/>
          </a:xfrm>
        </p:spPr>
        <p:style>
          <a:lnRef idx="2">
            <a:schemeClr val="dk1"/>
          </a:lnRef>
          <a:fillRef idx="1">
            <a:schemeClr val="lt1"/>
          </a:fillRef>
          <a:effectRef idx="0">
            <a:schemeClr val="dk1"/>
          </a:effectRef>
          <a:fontRef idx="minor">
            <a:schemeClr val="dk1"/>
          </a:fontRef>
        </p:style>
        <p:txBody>
          <a:bodyPr>
            <a:noAutofit/>
          </a:bodyPr>
          <a:lstStyle/>
          <a:p>
            <a:pPr algn="ctr"/>
            <a:r>
              <a:rPr lang="ja-JP" altLang="en-US" sz="2400" b="1" dirty="0"/>
              <a:t>増加する異常気象は「気候災害」</a:t>
            </a:r>
            <a:br>
              <a:rPr lang="en-US" altLang="ja-JP" sz="2400" b="1" dirty="0"/>
            </a:br>
            <a:r>
              <a:rPr lang="en-US" altLang="ja-JP" sz="2400" b="1" dirty="0"/>
              <a:t>--</a:t>
            </a:r>
            <a:r>
              <a:rPr lang="ja-JP" altLang="en-US" sz="2400" b="1" dirty="0"/>
              <a:t>これからの日本はどうなる？</a:t>
            </a:r>
            <a:r>
              <a:rPr lang="en-US" altLang="ja-JP" sz="2400" b="1" dirty="0"/>
              <a:t>--</a:t>
            </a:r>
            <a:endParaRPr lang="ja-JP" altLang="en-US" sz="2800" b="1" dirty="0">
              <a:solidFill>
                <a:schemeClr val="tx1"/>
              </a:solidFill>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7AEAC-5638-45C6-925F-A284B525A128}" type="slidenum">
              <a:rPr kumimoji="0" lang="ja-JP" altLang="en-US" sz="1600" b="0" i="0" u="none" strike="noStrike" kern="1200" cap="none" spc="0" normalizeH="0" baseline="0" noProof="0">
                <a:ln>
                  <a:noFill/>
                </a:ln>
                <a:solidFill>
                  <a:prstClr val="black">
                    <a:tint val="75000"/>
                  </a:prstClr>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ja-JP" altLang="en-US" sz="1600" b="0" i="0" u="none" strike="noStrike" kern="1200" cap="none" spc="0" normalizeH="0" baseline="0" noProof="0" dirty="0">
              <a:ln>
                <a:noFill/>
              </a:ln>
              <a:solidFill>
                <a:prstClr val="black">
                  <a:tint val="75000"/>
                </a:prstClr>
              </a:solidFill>
              <a:effectLst/>
              <a:uLnTx/>
              <a:uFillTx/>
              <a:latin typeface="Times New Roman"/>
              <a:ea typeface="ＭＳ Ｐゴシック" pitchFamily="50" charset="-128"/>
              <a:cs typeface="+mn-cs"/>
            </a:endParaRPr>
          </a:p>
        </p:txBody>
      </p:sp>
      <p:sp>
        <p:nvSpPr>
          <p:cNvPr id="7" name="正方形/長方形 6">
            <a:extLst>
              <a:ext uri="{FF2B5EF4-FFF2-40B4-BE49-F238E27FC236}">
                <a16:creationId xmlns:a16="http://schemas.microsoft.com/office/drawing/2014/main" id="{85F01423-E6A9-67FA-109A-3850C1FD3BD3}"/>
              </a:ext>
            </a:extLst>
          </p:cNvPr>
          <p:cNvSpPr/>
          <p:nvPr/>
        </p:nvSpPr>
        <p:spPr>
          <a:xfrm>
            <a:off x="193128" y="4627182"/>
            <a:ext cx="4276900" cy="662332"/>
          </a:xfrm>
          <a:prstGeom prst="rect">
            <a:avLst/>
          </a:prstGeom>
        </p:spPr>
        <p:style>
          <a:lnRef idx="2">
            <a:schemeClr val="dk1"/>
          </a:lnRef>
          <a:fillRef idx="1">
            <a:schemeClr val="lt1"/>
          </a:fillRef>
          <a:effectRef idx="0">
            <a:schemeClr val="dk1"/>
          </a:effectRef>
          <a:fontRef idx="minor">
            <a:schemeClr val="dk1"/>
          </a:fontRef>
        </p:style>
        <p:txBody>
          <a:bodyPr wrap="square" lIns="107287" tIns="53643" rIns="107287" bIns="53643">
            <a:spAutoFit/>
          </a:bodyPr>
          <a:lstStyle/>
          <a:p>
            <a:pPr marL="0" marR="0" lvl="0" indent="0" algn="ctr" defTabSz="1072866"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検索　三重大　気象）</a:t>
            </a:r>
          </a:p>
        </p:txBody>
      </p:sp>
      <p:sp>
        <p:nvSpPr>
          <p:cNvPr id="9" name="コンテンツ プレースホルダー 2">
            <a:extLst>
              <a:ext uri="{FF2B5EF4-FFF2-40B4-BE49-F238E27FC236}">
                <a16:creationId xmlns:a16="http://schemas.microsoft.com/office/drawing/2014/main" id="{7CE846D4-70F3-72B0-9506-300FA53EDDB7}"/>
              </a:ext>
            </a:extLst>
          </p:cNvPr>
          <p:cNvSpPr txBox="1">
            <a:spLocks/>
          </p:cNvSpPr>
          <p:nvPr/>
        </p:nvSpPr>
        <p:spPr>
          <a:xfrm>
            <a:off x="4756150" y="1296844"/>
            <a:ext cx="7258388" cy="5519981"/>
          </a:xfrm>
          <a:prstGeom prst="rect">
            <a:avLst/>
          </a:prstGeom>
        </p:spPr>
        <p:style>
          <a:lnRef idx="2">
            <a:schemeClr val="dk1"/>
          </a:lnRef>
          <a:fillRef idx="1">
            <a:schemeClr val="lt1"/>
          </a:fillRef>
          <a:effectRef idx="0">
            <a:schemeClr val="dk1"/>
          </a:effectRef>
          <a:fontRef idx="minor">
            <a:schemeClr val="dk1"/>
          </a:fontRef>
        </p:style>
        <p:txBody>
          <a:bodyPr/>
          <a:lstStyle>
            <a:lvl1pPr marL="402325" indent="-402325" algn="l" rtl="0" fontAlgn="base">
              <a:spcBef>
                <a:spcPct val="20000"/>
              </a:spcBef>
              <a:spcAft>
                <a:spcPct val="0"/>
              </a:spcAft>
              <a:buBlip>
                <a:blip r:embed="rId3"/>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4"/>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a:lstStyle>
          <a:p>
            <a:r>
              <a:rPr lang="ja-JP" altLang="en-US" sz="2400" dirty="0"/>
              <a:t>気象が好きになったきっかけは、</a:t>
            </a:r>
            <a:r>
              <a:rPr lang="en-US" altLang="ja-JP" sz="2400" dirty="0"/>
              <a:t>2</a:t>
            </a:r>
            <a:r>
              <a:rPr lang="ja-JP" altLang="en-US" sz="2400" dirty="0"/>
              <a:t>年毎に転校した引っ越し。雪の少ない地域から豪雪地帯へ移ったとき、同じ日本なのに場所によって気象・気候・文化が違うことに驚愕し、気象にのめり込んだ。転勤族だった父親に感謝している。</a:t>
            </a:r>
          </a:p>
          <a:p>
            <a:r>
              <a:rPr lang="ja-JP" altLang="en-US" sz="2400" dirty="0"/>
              <a:t>札幌南高校卒業。理学博士。ワシントン大学などを経て、</a:t>
            </a:r>
            <a:r>
              <a:rPr lang="en-US" altLang="ja-JP" sz="2400" dirty="0"/>
              <a:t>2008</a:t>
            </a:r>
            <a:r>
              <a:rPr lang="ja-JP" altLang="en-US" sz="2400" dirty="0"/>
              <a:t>年より現職。専門は気象学、気候力学、異常気象。自由な校風でユニークな先生達と級友と出会った高校時代と、小学校の恩師の独特な授業との出会いが、研究を自由に楽しみ、わかりやすく伝えるスタイルの土台。</a:t>
            </a:r>
          </a:p>
          <a:p>
            <a:r>
              <a:rPr lang="ja-JP" altLang="en-US" sz="2400" dirty="0"/>
              <a:t>　「羽鳥真一モーニングショー」を始め、ニュース番組に多数出演。</a:t>
            </a:r>
            <a:r>
              <a:rPr lang="en-US" altLang="ja-JP" sz="2400" dirty="0"/>
              <a:t>2024</a:t>
            </a:r>
            <a:r>
              <a:rPr lang="ja-JP" altLang="en-US" sz="2400" dirty="0"/>
              <a:t>年に第</a:t>
            </a:r>
            <a:r>
              <a:rPr lang="en-US" altLang="ja-JP" sz="2400" dirty="0"/>
              <a:t>56</a:t>
            </a:r>
            <a:r>
              <a:rPr lang="ja-JP" altLang="en-US" sz="2400" dirty="0"/>
              <a:t>回東海テレビ文化賞受賞</a:t>
            </a:r>
            <a:r>
              <a:rPr lang="en-US" altLang="ja-JP" sz="2400" dirty="0"/>
              <a:t>.</a:t>
            </a:r>
            <a:r>
              <a:rPr lang="ja-JP" altLang="en-US" sz="2400" dirty="0"/>
              <a:t> 日本気象学会理事、日本雪氷学学会理事</a:t>
            </a:r>
          </a:p>
        </p:txBody>
      </p:sp>
      <p:pic>
        <p:nvPicPr>
          <p:cNvPr id="5" name="図 4" descr="QR コード&#10;&#10;自動的に生成された説明">
            <a:hlinkClick r:id="rId5"/>
            <a:extLst>
              <a:ext uri="{FF2B5EF4-FFF2-40B4-BE49-F238E27FC236}">
                <a16:creationId xmlns:a16="http://schemas.microsoft.com/office/drawing/2014/main" id="{EC647EB3-2545-5865-1C91-C71835E3695F}"/>
              </a:ext>
            </a:extLst>
          </p:cNvPr>
          <p:cNvPicPr>
            <a:picLocks noChangeAspect="1"/>
          </p:cNvPicPr>
          <p:nvPr/>
        </p:nvPicPr>
        <p:blipFill>
          <a:blip r:embed="rId6"/>
          <a:stretch>
            <a:fillRect/>
          </a:stretch>
        </p:blipFill>
        <p:spPr>
          <a:xfrm>
            <a:off x="1325023" y="5333999"/>
            <a:ext cx="1482825" cy="1482825"/>
          </a:xfrm>
          <a:prstGeom prst="rect">
            <a:avLst/>
          </a:prstGeom>
        </p:spPr>
      </p:pic>
      <p:sp>
        <p:nvSpPr>
          <p:cNvPr id="12" name="コンテンツ プレースホルダー 2">
            <a:extLst>
              <a:ext uri="{FF2B5EF4-FFF2-40B4-BE49-F238E27FC236}">
                <a16:creationId xmlns:a16="http://schemas.microsoft.com/office/drawing/2014/main" id="{1DBD885C-A005-37E7-02D0-3BC671F3917D}"/>
              </a:ext>
            </a:extLst>
          </p:cNvPr>
          <p:cNvSpPr txBox="1">
            <a:spLocks/>
          </p:cNvSpPr>
          <p:nvPr/>
        </p:nvSpPr>
        <p:spPr>
          <a:xfrm>
            <a:off x="193128" y="1409709"/>
            <a:ext cx="4486822" cy="2404804"/>
          </a:xfrm>
          <a:prstGeom prst="rect">
            <a:avLst/>
          </a:prstGeom>
        </p:spPr>
        <p:style>
          <a:lnRef idx="2">
            <a:schemeClr val="dk1"/>
          </a:lnRef>
          <a:fillRef idx="1">
            <a:schemeClr val="lt1"/>
          </a:fillRef>
          <a:effectRef idx="0">
            <a:schemeClr val="dk1"/>
          </a:effectRef>
          <a:fontRef idx="minor">
            <a:schemeClr val="dk1"/>
          </a:fontRef>
        </p:style>
        <p:txBody>
          <a:bodyPr>
            <a:normAutofit fontScale="85000" lnSpcReduction="10000"/>
          </a:bodyPr>
          <a:lstStyle>
            <a:lvl1pPr marL="402325" indent="-402325" algn="l" rtl="0" fontAlgn="base">
              <a:spcBef>
                <a:spcPct val="20000"/>
              </a:spcBef>
              <a:spcAft>
                <a:spcPct val="0"/>
              </a:spcAft>
              <a:buBlip>
                <a:blip r:embed="rId3"/>
              </a:buBlip>
              <a:defRPr kumimoji="1" sz="3800">
                <a:solidFill>
                  <a:schemeClr val="dk1"/>
                </a:solidFill>
                <a:latin typeface="+mn-lt"/>
                <a:ea typeface="+mn-ea"/>
                <a:cs typeface="+mn-cs"/>
              </a:defRPr>
            </a:lvl1pPr>
            <a:lvl2pPr marL="871703" indent="-335270" algn="l" rtl="0" fontAlgn="base">
              <a:spcBef>
                <a:spcPct val="20000"/>
              </a:spcBef>
              <a:spcAft>
                <a:spcPct val="0"/>
              </a:spcAft>
              <a:buSzPct val="75000"/>
              <a:buBlip>
                <a:blip r:embed="rId4"/>
              </a:buBlip>
              <a:defRPr kumimoji="1" sz="3300">
                <a:solidFill>
                  <a:schemeClr val="dk1"/>
                </a:solidFill>
                <a:latin typeface="+mn-lt"/>
                <a:ea typeface="+mn-ea"/>
                <a:cs typeface="+mn-cs"/>
              </a:defRPr>
            </a:lvl2pPr>
            <a:lvl3pPr marL="1341082" indent="-268216" algn="l" rtl="0" fontAlgn="base">
              <a:spcBef>
                <a:spcPct val="20000"/>
              </a:spcBef>
              <a:spcAft>
                <a:spcPct val="0"/>
              </a:spcAft>
              <a:buChar char="•"/>
              <a:defRPr kumimoji="1" sz="2800">
                <a:solidFill>
                  <a:schemeClr val="dk1"/>
                </a:solidFill>
                <a:latin typeface="+mn-lt"/>
                <a:ea typeface="+mn-ea"/>
                <a:cs typeface="+mn-cs"/>
              </a:defRPr>
            </a:lvl3pPr>
            <a:lvl4pPr marL="1877515" indent="-268216" algn="l" rtl="0" fontAlgn="base">
              <a:spcBef>
                <a:spcPct val="20000"/>
              </a:spcBef>
              <a:spcAft>
                <a:spcPct val="0"/>
              </a:spcAft>
              <a:buChar char="–"/>
              <a:defRPr kumimoji="1" sz="2300">
                <a:solidFill>
                  <a:schemeClr val="dk1"/>
                </a:solidFill>
                <a:latin typeface="+mn-lt"/>
                <a:ea typeface="+mn-ea"/>
                <a:cs typeface="+mn-cs"/>
              </a:defRPr>
            </a:lvl4pPr>
            <a:lvl5pPr marL="2413947" indent="-268216" algn="l" rtl="0" fontAlgn="base">
              <a:spcBef>
                <a:spcPct val="20000"/>
              </a:spcBef>
              <a:spcAft>
                <a:spcPct val="0"/>
              </a:spcAft>
              <a:buClr>
                <a:schemeClr val="tx2"/>
              </a:buClr>
              <a:buChar char="–"/>
              <a:defRPr kumimoji="1" sz="2300">
                <a:solidFill>
                  <a:schemeClr val="dk1"/>
                </a:solidFill>
                <a:latin typeface="+mn-lt"/>
                <a:ea typeface="+mn-ea"/>
                <a:cs typeface="+mn-cs"/>
              </a:defRPr>
            </a:lvl5pPr>
            <a:lvl6pPr marL="2950380"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6pPr>
            <a:lvl7pPr marL="3486813"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7pPr>
            <a:lvl8pPr marL="4023246"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8pPr>
            <a:lvl9pPr marL="4559678"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3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立花義裕</a:t>
            </a:r>
            <a:endParaRPr kumimoji="1" lang="en-US" altLang="ja-JP" sz="3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a:t>
            </a:r>
            <a:r>
              <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e-mail: </a:t>
            </a:r>
            <a:r>
              <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hlinkClick r:id="rId7"/>
              </a:rPr>
              <a:t>tachi@bio.mie-u.ac.jp</a:t>
            </a:r>
            <a:r>
              <a:rPr kumimoji="1" lang="ja-JP" altLang="en-US"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a:t>
            </a:r>
            <a:endParaRPr kumimoji="1" lang="en-US" altLang="ja-JP" sz="28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6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三重大学大学院 生物資源学研究科</a:t>
            </a:r>
            <a:endParaRPr kumimoji="1" lang="en-US" altLang="ja-JP" sz="26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6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共生環境学専攻 地球環境学講座</a:t>
            </a:r>
            <a:endParaRPr kumimoji="1" lang="en-US" altLang="ja-JP" sz="26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6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 気象・気候ダイナミクス研究室</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3800" b="0" i="0" u="none" strike="noStrike" kern="0" cap="none" spc="0" normalizeH="0" baseline="0" noProof="0" dirty="0">
              <a:ln>
                <a:noFill/>
              </a:ln>
              <a:solidFill>
                <a:prstClr val="black"/>
              </a:solidFill>
              <a:effectLst/>
              <a:uLnTx/>
              <a:uFillTx/>
              <a:latin typeface="Tahoma"/>
              <a:ea typeface="ＭＳ Ｐゴシック"/>
              <a:cs typeface="+mn-cs"/>
            </a:endParaRPr>
          </a:p>
        </p:txBody>
      </p:sp>
      <p:sp>
        <p:nvSpPr>
          <p:cNvPr id="3" name="テキスト ボックス 2">
            <a:extLst>
              <a:ext uri="{FF2B5EF4-FFF2-40B4-BE49-F238E27FC236}">
                <a16:creationId xmlns:a16="http://schemas.microsoft.com/office/drawing/2014/main" id="{BF5171B3-F539-6EEF-F1DF-53BF4D23959E}"/>
              </a:ext>
            </a:extLst>
          </p:cNvPr>
          <p:cNvSpPr txBox="1"/>
          <p:nvPr/>
        </p:nvSpPr>
        <p:spPr>
          <a:xfrm>
            <a:off x="1023566" y="78789"/>
            <a:ext cx="996970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defRPr/>
            </a:pP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2025</a:t>
            </a:r>
            <a:r>
              <a:rPr kumimoji="1" lang="ja-JP" altLang="en-US" sz="1800" b="0" i="0" u="none" strike="noStrike" kern="1200" cap="none" spc="0" normalizeH="0" baseline="0" noProof="0" dirty="0">
                <a:ln>
                  <a:noFill/>
                </a:ln>
                <a:solidFill>
                  <a:prstClr val="black"/>
                </a:solidFill>
                <a:effectLst/>
                <a:uLnTx/>
                <a:uFillTx/>
                <a:latin typeface="Tahoma"/>
                <a:ea typeface="ＭＳ Ｐゴシック"/>
                <a:cs typeface="+mn-cs"/>
              </a:rPr>
              <a:t>年</a:t>
            </a:r>
            <a:r>
              <a:rPr kumimoji="1" lang="en-US" altLang="ja-JP" sz="1800" b="0" i="0" u="none" strike="noStrike" kern="1200" cap="none" spc="0" normalizeH="0" baseline="0" noProof="0" dirty="0">
                <a:ln>
                  <a:noFill/>
                </a:ln>
                <a:solidFill>
                  <a:prstClr val="black"/>
                </a:solidFill>
                <a:effectLst/>
                <a:uLnTx/>
                <a:uFillTx/>
                <a:latin typeface="Tahoma"/>
                <a:ea typeface="ＭＳ Ｐゴシック"/>
                <a:cs typeface="+mn-cs"/>
              </a:rPr>
              <a:t>11</a:t>
            </a:r>
            <a:r>
              <a:rPr kumimoji="1" lang="zh-TW" altLang="en-US" sz="18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zh-TW" sz="1800" b="0" i="0" u="none" strike="noStrike" kern="1200" cap="none" spc="0" normalizeH="0" baseline="0" noProof="0" dirty="0">
                <a:ln>
                  <a:noFill/>
                </a:ln>
                <a:solidFill>
                  <a:prstClr val="black"/>
                </a:solidFill>
                <a:effectLst/>
                <a:uLnTx/>
                <a:uFillTx/>
                <a:latin typeface="Tahoma"/>
                <a:ea typeface="ＭＳ Ｐゴシック"/>
                <a:cs typeface="+mn-cs"/>
              </a:rPr>
              <a:t>28</a:t>
            </a:r>
            <a:r>
              <a:rPr kumimoji="1" lang="ja-JP" altLang="en-US" sz="1800" b="0" i="0" u="none" strike="noStrike" kern="1200" cap="none" spc="0" normalizeH="0" baseline="0" noProof="0" dirty="0">
                <a:ln>
                  <a:noFill/>
                </a:ln>
                <a:solidFill>
                  <a:prstClr val="black"/>
                </a:solidFill>
                <a:effectLst/>
                <a:uLnTx/>
                <a:uFillTx/>
                <a:latin typeface="MS-PGothic"/>
                <a:ea typeface="ＭＳ Ｐゴシック"/>
                <a:cs typeface="+mn-cs"/>
              </a:rPr>
              <a:t>日</a:t>
            </a:r>
            <a:r>
              <a:rPr kumimoji="1" lang="en-US" altLang="ja-JP" sz="18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a:cs typeface="+mn-cs"/>
              </a:rPr>
              <a:t>@JAXA@</a:t>
            </a:r>
            <a:r>
              <a:rPr lang="en-US" altLang="ja-JP" dirty="0"/>
              <a:t>CONSEO </a:t>
            </a:r>
            <a:r>
              <a:rPr lang="ja-JP" altLang="ja-JP" dirty="0"/>
              <a:t>アイデア検討グループ第</a:t>
            </a:r>
            <a:r>
              <a:rPr lang="en-US" altLang="ja-JP" dirty="0"/>
              <a:t>2</a:t>
            </a:r>
            <a:r>
              <a:rPr lang="ja-JP" altLang="ja-JP" dirty="0"/>
              <a:t>回ワークショップ</a:t>
            </a:r>
            <a:endParaRPr kumimoji="1" lang="zh-TW" altLang="en-US" sz="1800" b="1" i="0" u="none" strike="noStrike" kern="1200" cap="none" spc="0" normalizeH="0" baseline="0" noProof="0" dirty="0">
              <a:ln>
                <a:noFill/>
              </a:ln>
              <a:solidFill>
                <a:prstClr val="black"/>
              </a:solidFill>
              <a:effectLst/>
              <a:uLnTx/>
              <a:uFillTx/>
              <a:latin typeface="Tahoma"/>
              <a:ea typeface="ＭＳ Ｐゴシック"/>
              <a:cs typeface="+mn-cs"/>
            </a:endParaRPr>
          </a:p>
        </p:txBody>
      </p:sp>
      <p:sp>
        <p:nvSpPr>
          <p:cNvPr id="6" name="コンテンツ プレースホルダー 2">
            <a:extLst>
              <a:ext uri="{FF2B5EF4-FFF2-40B4-BE49-F238E27FC236}">
                <a16:creationId xmlns:a16="http://schemas.microsoft.com/office/drawing/2014/main" id="{D4F1B31A-2BEE-246D-540E-7C8779DF9A1B}"/>
              </a:ext>
            </a:extLst>
          </p:cNvPr>
          <p:cNvSpPr txBox="1">
            <a:spLocks/>
          </p:cNvSpPr>
          <p:nvPr/>
        </p:nvSpPr>
        <p:spPr>
          <a:xfrm>
            <a:off x="134914" y="3817171"/>
            <a:ext cx="4558518" cy="810011"/>
          </a:xfrm>
          <a:prstGeom prst="rect">
            <a:avLst/>
          </a:prstGeom>
        </p:spPr>
        <p:style>
          <a:lnRef idx="2">
            <a:schemeClr val="dk1"/>
          </a:lnRef>
          <a:fillRef idx="1">
            <a:schemeClr val="lt1"/>
          </a:fillRef>
          <a:effectRef idx="0">
            <a:schemeClr val="dk1"/>
          </a:effectRef>
          <a:fontRef idx="minor">
            <a:schemeClr val="dk1"/>
          </a:fontRef>
        </p:style>
        <p:txBody>
          <a:bodyPr/>
          <a:lstStyle>
            <a:lvl1pPr marL="402325" indent="-402325" algn="l" rtl="0" fontAlgn="base">
              <a:spcBef>
                <a:spcPct val="20000"/>
              </a:spcBef>
              <a:spcAft>
                <a:spcPct val="0"/>
              </a:spcAft>
              <a:buBlip>
                <a:blip r:embed="rId3"/>
              </a:buBlip>
              <a:defRPr kumimoji="1" sz="3800">
                <a:solidFill>
                  <a:schemeClr val="dk1"/>
                </a:solidFill>
                <a:latin typeface="+mn-lt"/>
                <a:ea typeface="+mn-ea"/>
                <a:cs typeface="+mn-cs"/>
              </a:defRPr>
            </a:lvl1pPr>
            <a:lvl2pPr marL="871703" indent="-335270" algn="l" rtl="0" fontAlgn="base">
              <a:spcBef>
                <a:spcPct val="20000"/>
              </a:spcBef>
              <a:spcAft>
                <a:spcPct val="0"/>
              </a:spcAft>
              <a:buSzPct val="75000"/>
              <a:buBlip>
                <a:blip r:embed="rId4"/>
              </a:buBlip>
              <a:defRPr kumimoji="1" sz="3300">
                <a:solidFill>
                  <a:schemeClr val="dk1"/>
                </a:solidFill>
                <a:latin typeface="+mn-lt"/>
                <a:ea typeface="+mn-ea"/>
                <a:cs typeface="+mn-cs"/>
              </a:defRPr>
            </a:lvl2pPr>
            <a:lvl3pPr marL="1341082" indent="-268216" algn="l" rtl="0" fontAlgn="base">
              <a:spcBef>
                <a:spcPct val="20000"/>
              </a:spcBef>
              <a:spcAft>
                <a:spcPct val="0"/>
              </a:spcAft>
              <a:buChar char="•"/>
              <a:defRPr kumimoji="1" sz="2800">
                <a:solidFill>
                  <a:schemeClr val="dk1"/>
                </a:solidFill>
                <a:latin typeface="+mn-lt"/>
                <a:ea typeface="+mn-ea"/>
                <a:cs typeface="+mn-cs"/>
              </a:defRPr>
            </a:lvl3pPr>
            <a:lvl4pPr marL="1877515" indent="-268216" algn="l" rtl="0" fontAlgn="base">
              <a:spcBef>
                <a:spcPct val="20000"/>
              </a:spcBef>
              <a:spcAft>
                <a:spcPct val="0"/>
              </a:spcAft>
              <a:buChar char="–"/>
              <a:defRPr kumimoji="1" sz="2300">
                <a:solidFill>
                  <a:schemeClr val="dk1"/>
                </a:solidFill>
                <a:latin typeface="+mn-lt"/>
                <a:ea typeface="+mn-ea"/>
                <a:cs typeface="+mn-cs"/>
              </a:defRPr>
            </a:lvl4pPr>
            <a:lvl5pPr marL="2413947" indent="-268216" algn="l" rtl="0" fontAlgn="base">
              <a:spcBef>
                <a:spcPct val="20000"/>
              </a:spcBef>
              <a:spcAft>
                <a:spcPct val="0"/>
              </a:spcAft>
              <a:buClr>
                <a:schemeClr val="tx2"/>
              </a:buClr>
              <a:buChar char="–"/>
              <a:defRPr kumimoji="1" sz="2300">
                <a:solidFill>
                  <a:schemeClr val="dk1"/>
                </a:solidFill>
                <a:latin typeface="+mn-lt"/>
                <a:ea typeface="+mn-ea"/>
                <a:cs typeface="+mn-cs"/>
              </a:defRPr>
            </a:lvl5pPr>
            <a:lvl6pPr marL="2950380"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6pPr>
            <a:lvl7pPr marL="3486813"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7pPr>
            <a:lvl8pPr marL="4023246"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8pPr>
            <a:lvl9pPr marL="4559678" indent="-268216" algn="l" rtl="0" eaLnBrk="1" fontAlgn="base" hangingPunct="1">
              <a:spcBef>
                <a:spcPct val="20000"/>
              </a:spcBef>
              <a:spcAft>
                <a:spcPct val="0"/>
              </a:spcAft>
              <a:buClr>
                <a:schemeClr val="tx2"/>
              </a:buClr>
              <a:buChar char="–"/>
              <a:defRPr kumimoji="1" sz="23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4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ファイルは、研究室の</a:t>
            </a:r>
            <a:r>
              <a:rPr kumimoji="1" lang="en-US" altLang="ja-JP" sz="24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web page</a:t>
            </a:r>
            <a:r>
              <a:rPr kumimoji="1" lang="ja-JP" altLang="en-US" sz="2400" b="1" i="0" u="none" strike="noStrike" kern="0" cap="none" spc="0" normalizeH="0" baseline="0" noProof="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uLnTx/>
                <a:uFillTx/>
                <a:latin typeface="Tahoma"/>
                <a:ea typeface="ＭＳ Ｐゴシック"/>
                <a:cs typeface="+mn-cs"/>
              </a:rPr>
              <a:t>に置きます。３日以内に消します。</a:t>
            </a:r>
          </a:p>
        </p:txBody>
      </p:sp>
    </p:spTree>
    <p:extLst>
      <p:ext uri="{BB962C8B-B14F-4D97-AF65-F5344CB8AC3E}">
        <p14:creationId xmlns:p14="http://schemas.microsoft.com/office/powerpoint/2010/main" val="1707442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95DED3F-6C82-8B6C-8E3E-E8ACDABD5BB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3A687A-6033-6921-3B67-323B623098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図 5">
            <a:extLst>
              <a:ext uri="{FF2B5EF4-FFF2-40B4-BE49-F238E27FC236}">
                <a16:creationId xmlns:a16="http://schemas.microsoft.com/office/drawing/2014/main" id="{FDE848C1-CED3-A658-559A-BBD5EE850BE6}"/>
              </a:ext>
            </a:extLst>
          </p:cNvPr>
          <p:cNvPicPr>
            <a:picLocks noChangeAspect="1"/>
          </p:cNvPicPr>
          <p:nvPr/>
        </p:nvPicPr>
        <p:blipFill>
          <a:blip r:embed="rId2"/>
          <a:stretch>
            <a:fillRect/>
          </a:stretch>
        </p:blipFill>
        <p:spPr>
          <a:xfrm>
            <a:off x="0" y="810846"/>
            <a:ext cx="12192000" cy="5236308"/>
          </a:xfrm>
          <a:prstGeom prst="rect">
            <a:avLst/>
          </a:prstGeom>
        </p:spPr>
      </p:pic>
      <p:sp>
        <p:nvSpPr>
          <p:cNvPr id="7" name="テキスト ボックス 6">
            <a:extLst>
              <a:ext uri="{FF2B5EF4-FFF2-40B4-BE49-F238E27FC236}">
                <a16:creationId xmlns:a16="http://schemas.microsoft.com/office/drawing/2014/main" id="{31E26FFF-0C06-D920-AB09-749EE0D92856}"/>
              </a:ext>
            </a:extLst>
          </p:cNvPr>
          <p:cNvSpPr txBox="1"/>
          <p:nvPr/>
        </p:nvSpPr>
        <p:spPr>
          <a:xfrm>
            <a:off x="682968" y="6109066"/>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Tree>
    <p:extLst>
      <p:ext uri="{BB962C8B-B14F-4D97-AF65-F5344CB8AC3E}">
        <p14:creationId xmlns:p14="http://schemas.microsoft.com/office/powerpoint/2010/main" val="307728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2D8AF0-A9EF-39BE-6631-F5B1EE0F9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6" name="図 5">
            <a:extLst>
              <a:ext uri="{FF2B5EF4-FFF2-40B4-BE49-F238E27FC236}">
                <a16:creationId xmlns:a16="http://schemas.microsoft.com/office/drawing/2014/main" id="{FC9522C8-7CDC-DFE1-078F-2FA258E1AEF5}"/>
              </a:ext>
            </a:extLst>
          </p:cNvPr>
          <p:cNvPicPr>
            <a:picLocks noChangeAspect="1"/>
          </p:cNvPicPr>
          <p:nvPr/>
        </p:nvPicPr>
        <p:blipFill>
          <a:blip r:embed="rId2"/>
          <a:stretch>
            <a:fillRect/>
          </a:stretch>
        </p:blipFill>
        <p:spPr>
          <a:xfrm>
            <a:off x="0" y="887320"/>
            <a:ext cx="12192000" cy="4395305"/>
          </a:xfrm>
          <a:prstGeom prst="rect">
            <a:avLst/>
          </a:prstGeom>
        </p:spPr>
      </p:pic>
      <p:sp>
        <p:nvSpPr>
          <p:cNvPr id="7" name="テキスト ボックス 6">
            <a:extLst>
              <a:ext uri="{FF2B5EF4-FFF2-40B4-BE49-F238E27FC236}">
                <a16:creationId xmlns:a16="http://schemas.microsoft.com/office/drawing/2014/main" id="{536E0ABA-0B19-19A1-9370-87CD074ACC6C}"/>
              </a:ext>
            </a:extLst>
          </p:cNvPr>
          <p:cNvSpPr txBox="1"/>
          <p:nvPr/>
        </p:nvSpPr>
        <p:spPr>
          <a:xfrm>
            <a:off x="767408" y="5739825"/>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Tree>
    <p:extLst>
      <p:ext uri="{BB962C8B-B14F-4D97-AF65-F5344CB8AC3E}">
        <p14:creationId xmlns:p14="http://schemas.microsoft.com/office/powerpoint/2010/main" val="153479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C17853-0D80-B111-5AF9-8DBF7AC3D002}"/>
              </a:ext>
            </a:extLst>
          </p:cNvPr>
          <p:cNvSpPr>
            <a:spLocks noGrp="1"/>
          </p:cNvSpPr>
          <p:nvPr>
            <p:ph type="title"/>
          </p:nvPr>
        </p:nvSpPr>
        <p:spPr>
          <a:xfrm>
            <a:off x="1644556" y="145660"/>
            <a:ext cx="8550322" cy="925689"/>
          </a:xfrm>
        </p:spPr>
        <p:style>
          <a:lnRef idx="2">
            <a:schemeClr val="accent2"/>
          </a:lnRef>
          <a:fillRef idx="1">
            <a:schemeClr val="lt1"/>
          </a:fillRef>
          <a:effectRef idx="0">
            <a:schemeClr val="accent2"/>
          </a:effectRef>
          <a:fontRef idx="minor">
            <a:schemeClr val="dk1"/>
          </a:fontRef>
        </p:style>
        <p:txBody>
          <a:bodyPr/>
          <a:lstStyle/>
          <a:p>
            <a:r>
              <a:rPr kumimoji="1" lang="ja-JP" altLang="en-US" dirty="0"/>
              <a:t>未曾有の豪雨は「人災」の側面</a:t>
            </a:r>
          </a:p>
        </p:txBody>
      </p:sp>
      <p:sp>
        <p:nvSpPr>
          <p:cNvPr id="3" name="コンテンツ プレースホルダー 2">
            <a:extLst>
              <a:ext uri="{FF2B5EF4-FFF2-40B4-BE49-F238E27FC236}">
                <a16:creationId xmlns:a16="http://schemas.microsoft.com/office/drawing/2014/main" id="{DC86DF18-754B-A653-9BC1-2C61D8C6DC14}"/>
              </a:ext>
            </a:extLst>
          </p:cNvPr>
          <p:cNvSpPr>
            <a:spLocks noGrp="1"/>
          </p:cNvSpPr>
          <p:nvPr>
            <p:ph idx="1"/>
          </p:nvPr>
        </p:nvSpPr>
        <p:spPr>
          <a:xfrm>
            <a:off x="382137" y="1241946"/>
            <a:ext cx="11348114" cy="5191339"/>
          </a:xfrm>
        </p:spPr>
        <p:txBody>
          <a:bodyPr/>
          <a:lstStyle/>
          <a:p>
            <a:r>
              <a:rPr lang="ja-JP" altLang="ja-JP" sz="3200" dirty="0"/>
              <a:t>豪雨は甚大な災害をもたらし、道路や鉄道などの社会インフラや建築物を破壊。それは、「自然災害」と呼ばれるが、人災の側面も。</a:t>
            </a:r>
            <a:endParaRPr lang="en-US" altLang="ja-JP" sz="3200" dirty="0"/>
          </a:p>
          <a:p>
            <a:r>
              <a:rPr lang="ja-JP" altLang="ja-JP" sz="3200" dirty="0"/>
              <a:t>豪雨を強化させたのは、温暖化。脱炭素に本気にならなかった「人間」が災害増幅に加担</a:t>
            </a:r>
            <a:r>
              <a:rPr lang="ja-JP" altLang="en-US" sz="3200" dirty="0"/>
              <a:t>。</a:t>
            </a:r>
            <a:endParaRPr lang="en-US" altLang="ja-JP" sz="3200" dirty="0"/>
          </a:p>
          <a:p>
            <a:r>
              <a:rPr lang="ja-JP" altLang="ja-JP" sz="3200" dirty="0"/>
              <a:t>道路や鉄道の復旧費は、温暖化がもたらす社会的費用。自然現象だから仕方が無いのではない。脱炭素によって、元の気候に戻せば、気象災害やそれに伴う復興費用は、確実に減る。</a:t>
            </a:r>
          </a:p>
          <a:p>
            <a:endParaRPr kumimoji="1" lang="ja-JP" altLang="en-US" dirty="0"/>
          </a:p>
        </p:txBody>
      </p:sp>
      <p:sp>
        <p:nvSpPr>
          <p:cNvPr id="4" name="スライド番号プレースホルダー 3">
            <a:extLst>
              <a:ext uri="{FF2B5EF4-FFF2-40B4-BE49-F238E27FC236}">
                <a16:creationId xmlns:a16="http://schemas.microsoft.com/office/drawing/2014/main" id="{42E7E475-C7A4-B628-63E4-437E4AA51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120668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F403BFD-BD72-9D2F-B538-60DEFD499044}"/>
              </a:ext>
            </a:extLst>
          </p:cNvPr>
          <p:cNvPicPr>
            <a:picLocks noChangeAspect="1"/>
          </p:cNvPicPr>
          <p:nvPr/>
        </p:nvPicPr>
        <p:blipFill>
          <a:blip r:embed="rId2"/>
          <a:stretch>
            <a:fillRect/>
          </a:stretch>
        </p:blipFill>
        <p:spPr>
          <a:xfrm>
            <a:off x="6551270" y="659571"/>
            <a:ext cx="5172780" cy="5173416"/>
          </a:xfrm>
          <a:prstGeom prst="rect">
            <a:avLst/>
          </a:prstGeom>
        </p:spPr>
      </p:pic>
      <p:pic>
        <p:nvPicPr>
          <p:cNvPr id="2" name="図 1"/>
          <p:cNvPicPr>
            <a:picLocks noChangeAspect="1"/>
          </p:cNvPicPr>
          <p:nvPr/>
        </p:nvPicPr>
        <p:blipFill>
          <a:blip r:embed="rId3"/>
          <a:stretch>
            <a:fillRect/>
          </a:stretch>
        </p:blipFill>
        <p:spPr>
          <a:xfrm>
            <a:off x="943897" y="583378"/>
            <a:ext cx="5700251" cy="5249609"/>
          </a:xfrm>
          <a:prstGeom prst="rect">
            <a:avLst/>
          </a:prstGeom>
        </p:spPr>
      </p:pic>
      <p:sp>
        <p:nvSpPr>
          <p:cNvPr id="7" name="タイトル 1"/>
          <p:cNvSpPr>
            <a:spLocks noGrp="1"/>
          </p:cNvSpPr>
          <p:nvPr>
            <p:ph type="title"/>
          </p:nvPr>
        </p:nvSpPr>
        <p:spPr>
          <a:xfrm>
            <a:off x="943897" y="0"/>
            <a:ext cx="10780153" cy="1138929"/>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ja-JP" altLang="en-US" sz="4000" b="1" dirty="0">
                <a:solidFill>
                  <a:schemeClr val="tx1"/>
                </a:solidFill>
              </a:rPr>
              <a:t>北極海氷減少による中緯度寒波</a:t>
            </a:r>
            <a:br>
              <a:rPr lang="en-US" altLang="ja-JP" sz="4000" b="1" dirty="0">
                <a:solidFill>
                  <a:schemeClr val="tx1"/>
                </a:solidFill>
              </a:rPr>
            </a:br>
            <a:r>
              <a:rPr lang="ja-JP" altLang="en-US" sz="4000" b="1" dirty="0">
                <a:solidFill>
                  <a:schemeClr val="tx1"/>
                </a:solidFill>
              </a:rPr>
              <a:t>ー北極寒気の大移動ー</a:t>
            </a:r>
            <a:endParaRPr lang="ja-JP" altLang="en-US" sz="2800" b="1" dirty="0">
              <a:solidFill>
                <a:schemeClr val="tx1"/>
              </a:solidFill>
            </a:endParaRPr>
          </a:p>
        </p:txBody>
      </p:sp>
      <p:sp>
        <p:nvSpPr>
          <p:cNvPr id="4" name="テキスト ボックス 3">
            <a:extLst>
              <a:ext uri="{FF2B5EF4-FFF2-40B4-BE49-F238E27FC236}">
                <a16:creationId xmlns:a16="http://schemas.microsoft.com/office/drawing/2014/main" id="{F83E8058-E327-2309-F9DB-082F6933D257}"/>
              </a:ext>
            </a:extLst>
          </p:cNvPr>
          <p:cNvSpPr txBox="1"/>
          <p:nvPr/>
        </p:nvSpPr>
        <p:spPr>
          <a:xfrm>
            <a:off x="1013791" y="6062266"/>
            <a:ext cx="10164418"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tx1"/>
                </a:solidFill>
                <a:effectLst/>
                <a:uLnTx/>
                <a:uFillTx/>
                <a:latin typeface="ＭＳ Ｐゴシック"/>
                <a:ea typeface="ＭＳ Ｐゴシック"/>
                <a:cs typeface="+mn-cs"/>
                <a:sym typeface="Arial"/>
              </a:rPr>
              <a:t>Warm hole </a:t>
            </a:r>
            <a:r>
              <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sym typeface="Arial"/>
              </a:rPr>
              <a:t>in Pacific Arctic sea ice cover forced mid-latitude Northern Hemisphere cooling during winter 2017-18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sym typeface="Arial"/>
              </a:rPr>
              <a:t>　</a:t>
            </a:r>
            <a:r>
              <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sym typeface="Arial"/>
              </a:rPr>
              <a:t>(Tachibana et al., Scientific Reports, 2019)</a:t>
            </a:r>
          </a:p>
        </p:txBody>
      </p:sp>
    </p:spTree>
    <p:extLst>
      <p:ext uri="{BB962C8B-B14F-4D97-AF65-F5344CB8AC3E}">
        <p14:creationId xmlns:p14="http://schemas.microsoft.com/office/powerpoint/2010/main" val="2747200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89837-97A8-32C3-0689-5F69DA633149}"/>
              </a:ext>
            </a:extLst>
          </p:cNvPr>
          <p:cNvSpPr>
            <a:spLocks noGrp="1"/>
          </p:cNvSpPr>
          <p:nvPr>
            <p:ph type="title"/>
          </p:nvPr>
        </p:nvSpPr>
        <p:spPr>
          <a:xfrm>
            <a:off x="609600" y="116632"/>
            <a:ext cx="10972800" cy="936104"/>
          </a:xfrm>
        </p:spPr>
        <p:style>
          <a:lnRef idx="2">
            <a:schemeClr val="dk1"/>
          </a:lnRef>
          <a:fillRef idx="1">
            <a:schemeClr val="lt1"/>
          </a:fillRef>
          <a:effectRef idx="0">
            <a:schemeClr val="dk1"/>
          </a:effectRef>
          <a:fontRef idx="minor">
            <a:schemeClr val="dk1"/>
          </a:fontRef>
        </p:style>
        <p:txBody>
          <a:bodyPr/>
          <a:lstStyle/>
          <a:p>
            <a:r>
              <a:rPr lang="ja-JP" altLang="ja-JP"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【猛暑</a:t>
            </a:r>
            <a:r>
              <a:rPr lang="ja-JP" altLang="en-US"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・豪雨・豪雪</a:t>
            </a:r>
            <a:r>
              <a:rPr lang="ja-JP" altLang="ja-JP" sz="4400" b="1" kern="100" dirty="0">
                <a:solidFill>
                  <a:srgbClr val="FF0000"/>
                </a:solidFill>
                <a:effectLst/>
                <a:latin typeface="游明朝" panose="02020400000000000000" pitchFamily="18" charset="-128"/>
                <a:ea typeface="游ゴシック" panose="020B0400000000000000" pitchFamily="50" charset="-128"/>
                <a:cs typeface="Times New Roman" panose="02020603050405020304" pitchFamily="18" charset="0"/>
              </a:rPr>
              <a:t>は人災】</a:t>
            </a:r>
            <a:endParaRPr kumimoji="1" lang="ja-JP" altLang="en-US" dirty="0">
              <a:solidFill>
                <a:srgbClr val="FF0000"/>
              </a:solidFill>
            </a:endParaRPr>
          </a:p>
        </p:txBody>
      </p:sp>
      <p:sp>
        <p:nvSpPr>
          <p:cNvPr id="3" name="コンテンツ プレースホルダー 2">
            <a:extLst>
              <a:ext uri="{FF2B5EF4-FFF2-40B4-BE49-F238E27FC236}">
                <a16:creationId xmlns:a16="http://schemas.microsoft.com/office/drawing/2014/main" id="{E9CDFBAA-D665-B483-BE7B-CC4E961D60E0}"/>
              </a:ext>
            </a:extLst>
          </p:cNvPr>
          <p:cNvSpPr>
            <a:spLocks noGrp="1"/>
          </p:cNvSpPr>
          <p:nvPr>
            <p:ph idx="1"/>
          </p:nvPr>
        </p:nvSpPr>
        <p:spPr>
          <a:xfrm>
            <a:off x="731520" y="1196752"/>
            <a:ext cx="5553869" cy="5544616"/>
          </a:xfrm>
        </p:spPr>
        <p:style>
          <a:lnRef idx="2">
            <a:schemeClr val="dk1"/>
          </a:lnRef>
          <a:fillRef idx="1">
            <a:schemeClr val="lt1"/>
          </a:fillRef>
          <a:effectRef idx="0">
            <a:schemeClr val="dk1"/>
          </a:effectRef>
          <a:fontRef idx="minor">
            <a:schemeClr val="dk1"/>
          </a:fontRef>
        </p:style>
        <p:txBody>
          <a:bodyPr/>
          <a:lstStyle/>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日本では</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熱中症で毎年千人規模</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の人が命を失っている．</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風水害</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による死亡者の</a:t>
            </a:r>
            <a:r>
              <a:rPr lang="ja-JP" altLang="ja-JP"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約１０倍</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大災害と呼んでいいレベル．</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猛暑災害は，「人災」でもある．一因が地球温暖化．</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地球温暖化は二酸化炭素等の温室効果ガス増加が原因であることは疑う余地がない．</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二酸化炭素を増やしているのは，私たち人類．</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800100" indent="-457200">
              <a:spcAft>
                <a:spcPts val="800"/>
              </a:spcAft>
            </a:pP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私たち人類は，被害者であり，</a:t>
            </a:r>
            <a:r>
              <a:rPr lang="ja-JP" altLang="en-US" sz="2000" b="1"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加害者</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でもある．例えるなら自殺</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endParaRPr kumimoji="1" lang="ja-JP" altLang="en-US" dirty="0"/>
          </a:p>
        </p:txBody>
      </p:sp>
      <p:pic>
        <p:nvPicPr>
          <p:cNvPr id="11" name="図 10">
            <a:extLst>
              <a:ext uri="{FF2B5EF4-FFF2-40B4-BE49-F238E27FC236}">
                <a16:creationId xmlns:a16="http://schemas.microsoft.com/office/drawing/2014/main" id="{102FEFB8-6F31-B4C0-040E-F74A6FAEF00E}"/>
              </a:ext>
            </a:extLst>
          </p:cNvPr>
          <p:cNvPicPr>
            <a:picLocks noChangeAspect="1"/>
          </p:cNvPicPr>
          <p:nvPr/>
        </p:nvPicPr>
        <p:blipFill>
          <a:blip r:embed="rId2"/>
          <a:stretch>
            <a:fillRect/>
          </a:stretch>
        </p:blipFill>
        <p:spPr>
          <a:xfrm>
            <a:off x="6530762" y="1196751"/>
            <a:ext cx="5236621" cy="4618123"/>
          </a:xfrm>
          <a:prstGeom prst="rect">
            <a:avLst/>
          </a:prstGeom>
        </p:spPr>
      </p:pic>
      <p:sp>
        <p:nvSpPr>
          <p:cNvPr id="12" name="テキスト ボックス 11">
            <a:extLst>
              <a:ext uri="{FF2B5EF4-FFF2-40B4-BE49-F238E27FC236}">
                <a16:creationId xmlns:a16="http://schemas.microsoft.com/office/drawing/2014/main" id="{2992B4A7-2CE6-D0B2-688F-25BCB31C64BF}"/>
              </a:ext>
            </a:extLst>
          </p:cNvPr>
          <p:cNvSpPr txBox="1"/>
          <p:nvPr/>
        </p:nvSpPr>
        <p:spPr>
          <a:xfrm>
            <a:off x="6580721" y="5814874"/>
            <a:ext cx="523662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テレビ朝日「羽鳥モーニングショー」　（</a:t>
            </a: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2025</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年７月</a:t>
            </a: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2</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８日）</a:t>
            </a:r>
          </a:p>
        </p:txBody>
      </p:sp>
    </p:spTree>
    <p:extLst>
      <p:ext uri="{BB962C8B-B14F-4D97-AF65-F5344CB8AC3E}">
        <p14:creationId xmlns:p14="http://schemas.microsoft.com/office/powerpoint/2010/main" val="120562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02F8357-56EC-974B-ABA4-05BE3D3F964C}"/>
              </a:ext>
            </a:extLst>
          </p:cNvPr>
          <p:cNvSpPr>
            <a:spLocks noGrp="1"/>
          </p:cNvSpPr>
          <p:nvPr>
            <p:ph idx="1"/>
          </p:nvPr>
        </p:nvSpPr>
        <p:spPr>
          <a:xfrm>
            <a:off x="263525" y="1123950"/>
            <a:ext cx="11664950" cy="5397500"/>
          </a:xfrm>
        </p:spPr>
        <p:txBody>
          <a:bodyPr/>
          <a:lstStyle/>
          <a:p>
            <a:r>
              <a:rPr lang="ja-JP" altLang="en-US" sz="3600" dirty="0"/>
              <a:t>地球温暖化に伴う異常な気象現象に伴う災害を「気候災害」と呼ぶ。</a:t>
            </a:r>
          </a:p>
          <a:p>
            <a:r>
              <a:rPr lang="ja-JP" altLang="en-US" sz="3600" dirty="0"/>
              <a:t>狭義の気象災害は、自然現象の激しい揺らぎなどで発生。発生自体を食い止めることはできない</a:t>
            </a:r>
            <a:endParaRPr lang="en-US" altLang="ja-JP" sz="3600" dirty="0"/>
          </a:p>
          <a:p>
            <a:r>
              <a:rPr lang="ja-JP" altLang="en-US" sz="3600" dirty="0"/>
              <a:t>人為（</a:t>
            </a:r>
            <a:r>
              <a:rPr lang="ja-JP" altLang="en-US" sz="3600" dirty="0">
                <a:solidFill>
                  <a:srgbClr val="FF0000"/>
                </a:solidFill>
              </a:rPr>
              <a:t>温室効果ガス増</a:t>
            </a:r>
            <a:r>
              <a:rPr lang="ja-JP" altLang="en-US" sz="3600" dirty="0"/>
              <a:t>）によって発生する災害なのだから、</a:t>
            </a:r>
            <a:r>
              <a:rPr lang="ja-JP" altLang="en-US" sz="3600" dirty="0">
                <a:solidFill>
                  <a:srgbClr val="FF0000"/>
                </a:solidFill>
              </a:rPr>
              <a:t>人災</a:t>
            </a:r>
            <a:r>
              <a:rPr lang="ja-JP" altLang="en-US" sz="3600" dirty="0"/>
              <a:t>の側面</a:t>
            </a:r>
            <a:endParaRPr lang="en-US" altLang="ja-JP" sz="3600" dirty="0"/>
          </a:p>
          <a:p>
            <a:r>
              <a:rPr lang="ja-JP" altLang="en-US" sz="3600" dirty="0"/>
              <a:t>気候災害は、</a:t>
            </a:r>
            <a:r>
              <a:rPr lang="ja-JP" altLang="en-US" sz="3600" dirty="0">
                <a:solidFill>
                  <a:srgbClr val="FF0000"/>
                </a:solidFill>
              </a:rPr>
              <a:t>温室効果ガスを削減</a:t>
            </a:r>
            <a:r>
              <a:rPr lang="ja-JP" altLang="en-US" sz="3600" dirty="0"/>
              <a:t>することで、</a:t>
            </a:r>
            <a:r>
              <a:rPr lang="ja-JP" altLang="en-US" sz="3600" dirty="0">
                <a:solidFill>
                  <a:srgbClr val="FF0000"/>
                </a:solidFill>
              </a:rPr>
              <a:t>抑制</a:t>
            </a:r>
            <a:r>
              <a:rPr lang="ja-JP" altLang="en-US" sz="3600" dirty="0"/>
              <a:t>可能．人為によって異常なのだから、一刻も早く、排出量を減らして，元の気候に戻すべき。</a:t>
            </a:r>
          </a:p>
          <a:p>
            <a:endParaRPr kumimoji="1" lang="ja-JP" altLang="en-US" dirty="0"/>
          </a:p>
        </p:txBody>
      </p:sp>
      <p:sp>
        <p:nvSpPr>
          <p:cNvPr id="4" name="スライド番号プレースホルダー 3">
            <a:extLst>
              <a:ext uri="{FF2B5EF4-FFF2-40B4-BE49-F238E27FC236}">
                <a16:creationId xmlns:a16="http://schemas.microsoft.com/office/drawing/2014/main" id="{D9AC3B12-C3A7-A8AA-46D4-314108C8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タイトル 1">
            <a:extLst>
              <a:ext uri="{FF2B5EF4-FFF2-40B4-BE49-F238E27FC236}">
                <a16:creationId xmlns:a16="http://schemas.microsoft.com/office/drawing/2014/main" id="{0ADD3854-0D78-4F40-4DCA-F58AFB771238}"/>
              </a:ext>
            </a:extLst>
          </p:cNvPr>
          <p:cNvSpPr>
            <a:spLocks noGrp="1"/>
          </p:cNvSpPr>
          <p:nvPr>
            <p:ph type="title"/>
          </p:nvPr>
        </p:nvSpPr>
        <p:spPr>
          <a:xfrm>
            <a:off x="2222500" y="198261"/>
            <a:ext cx="8921750" cy="925689"/>
          </a:xfrm>
        </p:spPr>
        <p:txBody>
          <a:bodyPr/>
          <a:lstStyle/>
          <a:p>
            <a:r>
              <a:rPr kumimoji="1" lang="ja-JP" altLang="en-US" dirty="0">
                <a:solidFill>
                  <a:srgbClr val="FF0000"/>
                </a:solidFill>
              </a:rPr>
              <a:t>気候災害（</a:t>
            </a:r>
            <a:r>
              <a:rPr lang="ja-JP" altLang="en-US" dirty="0"/>
              <a:t>４０度の夏は人災）</a:t>
            </a:r>
            <a:endParaRPr kumimoji="1" lang="ja-JP" altLang="en-US" dirty="0">
              <a:solidFill>
                <a:srgbClr val="FF0000"/>
              </a:solidFill>
            </a:endParaRPr>
          </a:p>
        </p:txBody>
      </p:sp>
    </p:spTree>
    <p:extLst>
      <p:ext uri="{BB962C8B-B14F-4D97-AF65-F5344CB8AC3E}">
        <p14:creationId xmlns:p14="http://schemas.microsoft.com/office/powerpoint/2010/main" val="123460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C6FCE-7456-43C1-5650-9AC9B2D2E651}"/>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D43743A-0C84-0768-A52F-99AAD6B0694C}"/>
              </a:ext>
            </a:extLst>
          </p:cNvPr>
          <p:cNvPicPr>
            <a:picLocks noChangeAspect="1"/>
          </p:cNvPicPr>
          <p:nvPr/>
        </p:nvPicPr>
        <p:blipFill>
          <a:blip r:embed="rId2"/>
          <a:stretch>
            <a:fillRect/>
          </a:stretch>
        </p:blipFill>
        <p:spPr>
          <a:xfrm>
            <a:off x="0" y="338982"/>
            <a:ext cx="12192000" cy="4146518"/>
          </a:xfrm>
          <a:prstGeom prst="rect">
            <a:avLst/>
          </a:prstGeom>
        </p:spPr>
      </p:pic>
      <p:sp>
        <p:nvSpPr>
          <p:cNvPr id="5" name="テキスト ボックス 4">
            <a:extLst>
              <a:ext uri="{FF2B5EF4-FFF2-40B4-BE49-F238E27FC236}">
                <a16:creationId xmlns:a16="http://schemas.microsoft.com/office/drawing/2014/main" id="{27E1586C-A526-1D6C-077B-211FB902939C}"/>
              </a:ext>
            </a:extLst>
          </p:cNvPr>
          <p:cNvSpPr txBox="1"/>
          <p:nvPr/>
        </p:nvSpPr>
        <p:spPr>
          <a:xfrm>
            <a:off x="1634637" y="4654967"/>
            <a:ext cx="95193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テレビ朝日「羽鳥モーニングショー」　（</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2025</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年７月</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８日）</a:t>
            </a:r>
          </a:p>
        </p:txBody>
      </p:sp>
    </p:spTree>
    <p:extLst>
      <p:ext uri="{BB962C8B-B14F-4D97-AF65-F5344CB8AC3E}">
        <p14:creationId xmlns:p14="http://schemas.microsoft.com/office/powerpoint/2010/main" val="69858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6FB3-D2A6-2A74-AFB0-F4C0F2D0DF51}"/>
              </a:ext>
            </a:extLst>
          </p:cNvPr>
          <p:cNvSpPr>
            <a:spLocks noGrp="1"/>
          </p:cNvSpPr>
          <p:nvPr>
            <p:ph type="title"/>
          </p:nvPr>
        </p:nvSpPr>
        <p:spPr>
          <a:xfrm>
            <a:off x="907576" y="125189"/>
            <a:ext cx="10945505" cy="925689"/>
          </a:xfrm>
        </p:spPr>
        <p:style>
          <a:lnRef idx="2">
            <a:schemeClr val="accent2"/>
          </a:lnRef>
          <a:fillRef idx="1">
            <a:schemeClr val="lt1"/>
          </a:fillRef>
          <a:effectRef idx="0">
            <a:schemeClr val="accent2"/>
          </a:effectRef>
          <a:fontRef idx="minor">
            <a:schemeClr val="dk1"/>
          </a:fontRef>
        </p:style>
        <p:txBody>
          <a:bodyPr/>
          <a:lstStyle/>
          <a:p>
            <a:r>
              <a:rPr lang="ja-JP" altLang="en-US" sz="4400" dirty="0"/>
              <a:t>深刻化する人命・食料への影響と「悪政」批判</a:t>
            </a:r>
            <a:endParaRPr kumimoji="1" lang="ja-JP" altLang="en-US" sz="4400" dirty="0"/>
          </a:p>
        </p:txBody>
      </p:sp>
      <p:sp>
        <p:nvSpPr>
          <p:cNvPr id="3" name="コンテンツ プレースホルダー 2">
            <a:extLst>
              <a:ext uri="{FF2B5EF4-FFF2-40B4-BE49-F238E27FC236}">
                <a16:creationId xmlns:a16="http://schemas.microsoft.com/office/drawing/2014/main" id="{1FE8596F-6F2B-6C16-1C37-FE34B917381F}"/>
              </a:ext>
            </a:extLst>
          </p:cNvPr>
          <p:cNvSpPr>
            <a:spLocks noGrp="1"/>
          </p:cNvSpPr>
          <p:nvPr>
            <p:ph idx="1"/>
          </p:nvPr>
        </p:nvSpPr>
        <p:spPr>
          <a:xfrm>
            <a:off x="914400" y="1050878"/>
            <a:ext cx="10363200" cy="5211810"/>
          </a:xfrm>
        </p:spPr>
        <p:txBody>
          <a:bodyPr/>
          <a:lstStyle/>
          <a:p>
            <a:r>
              <a:rPr lang="ja-JP" altLang="ja-JP" dirty="0"/>
              <a:t>米価高騰を始めとする食料価格高騰が目の当たりとなった今、「</a:t>
            </a:r>
            <a:r>
              <a:rPr lang="ja-JP" altLang="ja-JP" dirty="0">
                <a:solidFill>
                  <a:srgbClr val="FF0000"/>
                </a:solidFill>
              </a:rPr>
              <a:t>経済優先と脱炭素優先の二者択一問題</a:t>
            </a:r>
            <a:r>
              <a:rPr lang="ja-JP" altLang="ja-JP" dirty="0"/>
              <a:t>」が</a:t>
            </a:r>
            <a:r>
              <a:rPr lang="ja-JP" altLang="ja-JP" dirty="0">
                <a:solidFill>
                  <a:srgbClr val="FF0000"/>
                </a:solidFill>
              </a:rPr>
              <a:t>間違い</a:t>
            </a:r>
            <a:r>
              <a:rPr lang="ja-JP" altLang="ja-JP" dirty="0"/>
              <a:t>であることに気づいた人が増えた。</a:t>
            </a:r>
            <a:endParaRPr lang="en-US" altLang="ja-JP" dirty="0"/>
          </a:p>
          <a:p>
            <a:r>
              <a:rPr lang="ja-JP" altLang="ja-JP" dirty="0"/>
              <a:t>脱炭素を放置した場合、世界の経済を悪化させる。数多くの研究論文がそれを指摘している。</a:t>
            </a:r>
            <a:endParaRPr lang="en-US" altLang="ja-JP" dirty="0"/>
          </a:p>
          <a:p>
            <a:r>
              <a:rPr lang="ja-JP" altLang="en-US" dirty="0"/>
              <a:t>「猛暑は人の寿命を縮める」という研究</a:t>
            </a:r>
            <a:endParaRPr lang="en-US" altLang="ja-JP" dirty="0"/>
          </a:p>
          <a:p>
            <a:pPr marL="0" indent="0">
              <a:buNone/>
            </a:pPr>
            <a:endParaRPr lang="ja-JP"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C673ACE7-0495-2EBD-3A80-8B232975AB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Tree>
    <p:extLst>
      <p:ext uri="{BB962C8B-B14F-4D97-AF65-F5344CB8AC3E}">
        <p14:creationId xmlns:p14="http://schemas.microsoft.com/office/powerpoint/2010/main" val="171999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C9A8EC-FD3C-9F94-5B0B-368A82E2112D}"/>
              </a:ext>
            </a:extLst>
          </p:cNvPr>
          <p:cNvSpPr>
            <a:spLocks noGrp="1"/>
          </p:cNvSpPr>
          <p:nvPr>
            <p:ph idx="1"/>
          </p:nvPr>
        </p:nvSpPr>
        <p:spPr>
          <a:xfrm>
            <a:off x="996950" y="139700"/>
            <a:ext cx="11036300" cy="6295231"/>
          </a:xfrm>
        </p:spPr>
        <p:txBody>
          <a:bodyPr/>
          <a:lstStyle/>
          <a:p>
            <a:r>
              <a:rPr lang="ja-JP" altLang="en-US" sz="3600" kern="1200" dirty="0">
                <a:solidFill>
                  <a:prstClr val="black"/>
                </a:solidFill>
              </a:rPr>
              <a:t>温暖化が日本を狙い撃つ！気候災害</a:t>
            </a:r>
            <a:r>
              <a:rPr lang="ja-JP" altLang="ja-JP" sz="3600" kern="1200" dirty="0">
                <a:solidFill>
                  <a:prstClr val="black"/>
                </a:solidFill>
              </a:rPr>
              <a:t>は、日本が世界一といっても過言ではない</a:t>
            </a:r>
            <a:endParaRPr lang="en-US" altLang="ja-JP" sz="3600" kern="1200" dirty="0">
              <a:solidFill>
                <a:prstClr val="black"/>
              </a:solidFill>
            </a:endParaRPr>
          </a:p>
          <a:p>
            <a:r>
              <a:rPr lang="ja-JP" altLang="ja-JP" sz="3600" dirty="0"/>
              <a:t>異常気象がニューノーマルとなる日本の未来。それは</a:t>
            </a:r>
            <a:r>
              <a:rPr lang="ja-JP" altLang="ja-JP" sz="3600" dirty="0">
                <a:solidFill>
                  <a:srgbClr val="FF0000"/>
                </a:solidFill>
              </a:rPr>
              <a:t>日本の国力をも弱める</a:t>
            </a:r>
            <a:r>
              <a:rPr lang="ja-JP" altLang="ja-JP" sz="3600" dirty="0"/>
              <a:t>ことになりかねない</a:t>
            </a:r>
            <a:r>
              <a:rPr lang="ja-JP" altLang="en-US" sz="3600" dirty="0"/>
              <a:t>．</a:t>
            </a:r>
            <a:endParaRPr lang="en-US" altLang="ja-JP" sz="3600" dirty="0"/>
          </a:p>
          <a:p>
            <a:r>
              <a:rPr lang="ja-JP" altLang="en-US" sz="3600" kern="1200" dirty="0">
                <a:solidFill>
                  <a:prstClr val="black"/>
                </a:solidFill>
              </a:rPr>
              <a:t>四季が</a:t>
            </a:r>
            <a:r>
              <a:rPr lang="ja-JP" altLang="en-US" sz="3600" kern="1200" dirty="0">
                <a:solidFill>
                  <a:srgbClr val="FF0000"/>
                </a:solidFill>
              </a:rPr>
              <a:t>美しい日本を守らねば</a:t>
            </a:r>
            <a:r>
              <a:rPr lang="ja-JP" altLang="en-US" sz="3600" kern="1200" dirty="0">
                <a:solidFill>
                  <a:prstClr val="black"/>
                </a:solidFill>
              </a:rPr>
              <a:t>ならない</a:t>
            </a:r>
            <a:endParaRPr lang="en-US" altLang="ja-JP" sz="3600" kern="1200" dirty="0">
              <a:solidFill>
                <a:prstClr val="black"/>
              </a:solidFill>
            </a:endParaRPr>
          </a:p>
          <a:p>
            <a:r>
              <a:rPr lang="ja-JP" altLang="ja-JP" sz="3600" kern="1200" dirty="0">
                <a:solidFill>
                  <a:prstClr val="black"/>
                </a:solidFill>
              </a:rPr>
              <a:t>我々</a:t>
            </a:r>
            <a:r>
              <a:rPr lang="ja-JP" altLang="en-US" sz="3600" kern="1200" dirty="0">
                <a:solidFill>
                  <a:prstClr val="black"/>
                </a:solidFill>
              </a:rPr>
              <a:t>は，世界一</a:t>
            </a:r>
            <a:r>
              <a:rPr lang="ja-JP" altLang="ja-JP" sz="3600" kern="1200" dirty="0">
                <a:solidFill>
                  <a:prstClr val="black"/>
                </a:solidFill>
              </a:rPr>
              <a:t>異常気象に敏感であるべき</a:t>
            </a:r>
            <a:r>
              <a:rPr lang="ja-JP" altLang="en-US" sz="3600" kern="1200" dirty="0">
                <a:solidFill>
                  <a:prstClr val="black"/>
                </a:solidFill>
              </a:rPr>
              <a:t>．</a:t>
            </a:r>
            <a:endParaRPr lang="en-US" altLang="ja-JP" sz="3600" kern="1200" dirty="0">
              <a:solidFill>
                <a:prstClr val="black"/>
              </a:solidFill>
            </a:endParaRPr>
          </a:p>
          <a:p>
            <a:r>
              <a:rPr lang="ja-JP" altLang="ja-JP" sz="3600" kern="1200" dirty="0">
                <a:solidFill>
                  <a:prstClr val="black"/>
                </a:solidFill>
              </a:rPr>
              <a:t>だからこそ脱炭素では、日本は世界のリーダーシップを取らねばならない</a:t>
            </a:r>
            <a:endParaRPr lang="en-US" altLang="ja-JP" sz="3600" kern="1200" dirty="0">
              <a:solidFill>
                <a:prstClr val="black"/>
              </a:solidFill>
            </a:endParaRPr>
          </a:p>
          <a:p>
            <a:r>
              <a:rPr lang="ja-JP" altLang="en-US" sz="3600" dirty="0"/>
              <a:t>政治の無関心と気候危機への取り組みの遅れ</a:t>
            </a:r>
            <a:endParaRPr lang="en-US" altLang="ja-JP" sz="3600" dirty="0"/>
          </a:p>
          <a:p>
            <a:pPr marL="0" indent="0">
              <a:buNone/>
            </a:pPr>
            <a:endParaRPr kumimoji="1" lang="ja-JP" altLang="en-US" sz="3600" dirty="0"/>
          </a:p>
        </p:txBody>
      </p:sp>
      <p:sp>
        <p:nvSpPr>
          <p:cNvPr id="4" name="スライド番号プレースホルダー 3">
            <a:extLst>
              <a:ext uri="{FF2B5EF4-FFF2-40B4-BE49-F238E27FC236}">
                <a16:creationId xmlns:a16="http://schemas.microsoft.com/office/drawing/2014/main" id="{B31FCECD-B03B-F5FC-8393-D4084F228314}"/>
              </a:ext>
            </a:extLst>
          </p:cNvPr>
          <p:cNvSpPr>
            <a:spLocks noGrp="1"/>
          </p:cNvSpPr>
          <p:nvPr>
            <p:ph type="sldNum" sz="quarter" idx="12"/>
          </p:nvPr>
        </p:nvSpPr>
        <p:spPr/>
        <p:txBody>
          <a:bodyPr/>
          <a:lstStyle/>
          <a:p>
            <a:pPr>
              <a:defRPr/>
            </a:pPr>
            <a:fld id="{B1AC6655-7481-4556-BAA7-ADC2A3B749D7}" type="slidenum">
              <a:rPr lang="en-US" altLang="ja-JP" smtClean="0"/>
              <a:pPr>
                <a:defRPr/>
              </a:pPr>
              <a:t>18</a:t>
            </a:fld>
            <a:endParaRPr lang="en-US" altLang="ja-JP"/>
          </a:p>
        </p:txBody>
      </p:sp>
    </p:spTree>
    <p:extLst>
      <p:ext uri="{BB962C8B-B14F-4D97-AF65-F5344CB8AC3E}">
        <p14:creationId xmlns:p14="http://schemas.microsoft.com/office/powerpoint/2010/main" val="89283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78199-EDB1-8883-B6EF-3CFD955C47D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FF56F36-64E3-BB11-662F-8D3D0253D9B2}"/>
              </a:ext>
            </a:extLst>
          </p:cNvPr>
          <p:cNvPicPr>
            <a:picLocks noChangeAspect="1"/>
          </p:cNvPicPr>
          <p:nvPr/>
        </p:nvPicPr>
        <p:blipFill>
          <a:blip r:embed="rId2"/>
          <a:stretch>
            <a:fillRect/>
          </a:stretch>
        </p:blipFill>
        <p:spPr>
          <a:xfrm>
            <a:off x="381470" y="61522"/>
            <a:ext cx="7425049" cy="5775861"/>
          </a:xfrm>
          <a:prstGeom prst="rect">
            <a:avLst/>
          </a:prstGeom>
          <a:ln w="12700">
            <a:solidFill>
              <a:schemeClr val="tx1"/>
            </a:solidFill>
          </a:ln>
        </p:spPr>
      </p:pic>
      <p:sp>
        <p:nvSpPr>
          <p:cNvPr id="9" name="テキスト ボックス 8">
            <a:extLst>
              <a:ext uri="{FF2B5EF4-FFF2-40B4-BE49-F238E27FC236}">
                <a16:creationId xmlns:a16="http://schemas.microsoft.com/office/drawing/2014/main" id="{ADD532FE-4F12-EDE8-2450-45D924C72562}"/>
              </a:ext>
            </a:extLst>
          </p:cNvPr>
          <p:cNvSpPr txBox="1"/>
          <p:nvPr/>
        </p:nvSpPr>
        <p:spPr>
          <a:xfrm>
            <a:off x="7918316" y="2949271"/>
            <a:ext cx="4195212" cy="2554545"/>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一般向けの新刊本（今年</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月発売）。</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「異常気象の未来予測」立花義裕</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ポプラ社 ポプラ新書 </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1012</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円（税込み）</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アマゾン等オンラインで注文可能だが</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地域の文化の発展のためには、書店での購入がベター。</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C2A1006F-240E-7C5D-AC58-C30E7A7F8EB7}"/>
              </a:ext>
            </a:extLst>
          </p:cNvPr>
          <p:cNvPicPr>
            <a:picLocks noChangeAspect="1"/>
          </p:cNvPicPr>
          <p:nvPr/>
        </p:nvPicPr>
        <p:blipFill>
          <a:blip r:embed="rId3"/>
          <a:stretch>
            <a:fillRect/>
          </a:stretch>
        </p:blipFill>
        <p:spPr>
          <a:xfrm>
            <a:off x="9531257" y="430854"/>
            <a:ext cx="2481617" cy="2481617"/>
          </a:xfrm>
          <a:prstGeom prst="rect">
            <a:avLst/>
          </a:prstGeom>
        </p:spPr>
      </p:pic>
      <p:sp>
        <p:nvSpPr>
          <p:cNvPr id="5" name="テキスト ボックス 4">
            <a:extLst>
              <a:ext uri="{FF2B5EF4-FFF2-40B4-BE49-F238E27FC236}">
                <a16:creationId xmlns:a16="http://schemas.microsoft.com/office/drawing/2014/main" id="{90027E7F-16C5-8AD3-CB6B-983D56F42A32}"/>
              </a:ext>
            </a:extLst>
          </p:cNvPr>
          <p:cNvSpPr txBox="1"/>
          <p:nvPr/>
        </p:nvSpPr>
        <p:spPr>
          <a:xfrm>
            <a:off x="9648966" y="61522"/>
            <a:ext cx="45117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4"/>
              </a:rPr>
              <a:t>Amazon</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4"/>
              </a:rPr>
              <a:t>予約サイト</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descr="QR コード&#10;&#10;AI 生成コンテンツは誤りを含む可能性があります。">
            <a:extLst>
              <a:ext uri="{FF2B5EF4-FFF2-40B4-BE49-F238E27FC236}">
                <a16:creationId xmlns:a16="http://schemas.microsoft.com/office/drawing/2014/main" id="{0AAAC567-BDB0-201A-83F5-4D024107A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70" y="109240"/>
            <a:ext cx="3462814" cy="5606461"/>
          </a:xfrm>
          <a:prstGeom prst="rect">
            <a:avLst/>
          </a:prstGeom>
        </p:spPr>
      </p:pic>
    </p:spTree>
    <p:extLst>
      <p:ext uri="{BB962C8B-B14F-4D97-AF65-F5344CB8AC3E}">
        <p14:creationId xmlns:p14="http://schemas.microsoft.com/office/powerpoint/2010/main" val="1405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hidden="1">
            <a:extLst>
              <a:ext uri="{FF2B5EF4-FFF2-40B4-BE49-F238E27FC236}">
                <a16:creationId xmlns:a16="http://schemas.microsoft.com/office/drawing/2014/main" id="{ACBAA90E-1BEA-1F81-8AD5-8252DFE49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graphicFrame>
        <p:nvGraphicFramePr>
          <p:cNvPr id="5" name="グラフ 4">
            <a:extLst>
              <a:ext uri="{FF2B5EF4-FFF2-40B4-BE49-F238E27FC236}">
                <a16:creationId xmlns:a16="http://schemas.microsoft.com/office/drawing/2014/main" id="{F3EF0CF7-2095-635E-ABAA-6FFF770D22EA}"/>
              </a:ext>
            </a:extLst>
          </p:cNvPr>
          <p:cNvGraphicFramePr>
            <a:graphicFrameLocks/>
          </p:cNvGraphicFramePr>
          <p:nvPr/>
        </p:nvGraphicFramePr>
        <p:xfrm>
          <a:off x="1168400" y="-82550"/>
          <a:ext cx="9455150" cy="6686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00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5B4C17-EA6E-2CE7-CB44-F1DD38F783D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EFE9F01-4B9F-0B8F-9148-39308AFD8BD9}"/>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6A11CD9-4373-48D9-2F25-7510A1A7E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5" name="図 4">
            <a:extLst>
              <a:ext uri="{FF2B5EF4-FFF2-40B4-BE49-F238E27FC236}">
                <a16:creationId xmlns:a16="http://schemas.microsoft.com/office/drawing/2014/main" id="{90B68E3C-7BDA-73DB-D830-A254A3446987}"/>
              </a:ext>
            </a:extLst>
          </p:cNvPr>
          <p:cNvPicPr>
            <a:picLocks noChangeAspect="1"/>
          </p:cNvPicPr>
          <p:nvPr/>
        </p:nvPicPr>
        <p:blipFill>
          <a:blip r:embed="rId2"/>
          <a:stretch>
            <a:fillRect/>
          </a:stretch>
        </p:blipFill>
        <p:spPr>
          <a:xfrm>
            <a:off x="3454401" y="204788"/>
            <a:ext cx="6000750" cy="8001000"/>
          </a:xfrm>
          <a:prstGeom prst="rect">
            <a:avLst/>
          </a:prstGeom>
        </p:spPr>
      </p:pic>
      <p:sp>
        <p:nvSpPr>
          <p:cNvPr id="6" name="楕円 5">
            <a:extLst>
              <a:ext uri="{FF2B5EF4-FFF2-40B4-BE49-F238E27FC236}">
                <a16:creationId xmlns:a16="http://schemas.microsoft.com/office/drawing/2014/main" id="{036FD040-3BB0-4EF2-CBC8-D53D9892ED53}"/>
              </a:ext>
            </a:extLst>
          </p:cNvPr>
          <p:cNvSpPr/>
          <p:nvPr/>
        </p:nvSpPr>
        <p:spPr bwMode="auto">
          <a:xfrm>
            <a:off x="6616700" y="1295488"/>
            <a:ext cx="914400" cy="3048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outerShdw blurRad="38100" dist="38100" dir="2700000" algn="tl">
                  <a:srgbClr val="000000">
                    <a:alpha val="43137"/>
                  </a:srgbClr>
                </a:outerShdw>
              </a:effectLst>
              <a:latin typeface="Tahoma" charset="0"/>
              <a:ea typeface="ＭＳ Ｐゴシック" pitchFamily="50" charset="-128"/>
            </a:endParaRPr>
          </a:p>
        </p:txBody>
      </p:sp>
    </p:spTree>
    <p:extLst>
      <p:ext uri="{BB962C8B-B14F-4D97-AF65-F5344CB8AC3E}">
        <p14:creationId xmlns:p14="http://schemas.microsoft.com/office/powerpoint/2010/main" val="9155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BC8F-73FC-B74A-E5EA-1C211819075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1B7CA26-08AE-6107-9FE3-CA9C216D63EC}"/>
              </a:ext>
            </a:extLst>
          </p:cNvPr>
          <p:cNvPicPr>
            <a:picLocks noChangeAspect="1"/>
          </p:cNvPicPr>
          <p:nvPr/>
        </p:nvPicPr>
        <p:blipFill>
          <a:blip r:embed="rId2"/>
          <a:stretch>
            <a:fillRect/>
          </a:stretch>
        </p:blipFill>
        <p:spPr>
          <a:xfrm>
            <a:off x="381470" y="61522"/>
            <a:ext cx="7425049" cy="5775861"/>
          </a:xfrm>
          <a:prstGeom prst="rect">
            <a:avLst/>
          </a:prstGeom>
          <a:ln w="12700">
            <a:solidFill>
              <a:schemeClr val="tx1"/>
            </a:solidFill>
          </a:ln>
        </p:spPr>
      </p:pic>
      <p:sp>
        <p:nvSpPr>
          <p:cNvPr id="9" name="テキスト ボックス 8">
            <a:extLst>
              <a:ext uri="{FF2B5EF4-FFF2-40B4-BE49-F238E27FC236}">
                <a16:creationId xmlns:a16="http://schemas.microsoft.com/office/drawing/2014/main" id="{8B3C4413-BC74-9F59-A2C5-53D0DCDCFC53}"/>
              </a:ext>
            </a:extLst>
          </p:cNvPr>
          <p:cNvSpPr txBox="1"/>
          <p:nvPr/>
        </p:nvSpPr>
        <p:spPr>
          <a:xfrm>
            <a:off x="7918316" y="2949271"/>
            <a:ext cx="4195212" cy="2554545"/>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一般向けの新刊本（今年</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月発売）。</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「異常気象の未来予測」立花義裕</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ポプラ社 ポプラ新書 </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1012</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円（税込み）</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アマゾン等オンラインで注文可能だが</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地域の文化の発展のためには、書店での購入がベター。</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62549495-D3E7-4EEA-1301-9045449EFFCA}"/>
              </a:ext>
            </a:extLst>
          </p:cNvPr>
          <p:cNvPicPr>
            <a:picLocks noChangeAspect="1"/>
          </p:cNvPicPr>
          <p:nvPr/>
        </p:nvPicPr>
        <p:blipFill>
          <a:blip r:embed="rId3"/>
          <a:stretch>
            <a:fillRect/>
          </a:stretch>
        </p:blipFill>
        <p:spPr>
          <a:xfrm>
            <a:off x="9531257" y="430854"/>
            <a:ext cx="2481617" cy="2481617"/>
          </a:xfrm>
          <a:prstGeom prst="rect">
            <a:avLst/>
          </a:prstGeom>
        </p:spPr>
      </p:pic>
      <p:sp>
        <p:nvSpPr>
          <p:cNvPr id="5" name="テキスト ボックス 4">
            <a:extLst>
              <a:ext uri="{FF2B5EF4-FFF2-40B4-BE49-F238E27FC236}">
                <a16:creationId xmlns:a16="http://schemas.microsoft.com/office/drawing/2014/main" id="{B8329A46-C058-801B-3583-9CB74288FC08}"/>
              </a:ext>
            </a:extLst>
          </p:cNvPr>
          <p:cNvSpPr txBox="1"/>
          <p:nvPr/>
        </p:nvSpPr>
        <p:spPr>
          <a:xfrm>
            <a:off x="9648966" y="61522"/>
            <a:ext cx="45117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4"/>
              </a:rPr>
              <a:t>Amazon</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4"/>
              </a:rPr>
              <a:t>予約サイト</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descr="QR コード&#10;&#10;AI 生成コンテンツは誤りを含む可能性があります。">
            <a:extLst>
              <a:ext uri="{FF2B5EF4-FFF2-40B4-BE49-F238E27FC236}">
                <a16:creationId xmlns:a16="http://schemas.microsoft.com/office/drawing/2014/main" id="{8EF0DD92-8E60-8691-62E7-23FDEEAC8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70" y="109240"/>
            <a:ext cx="3462814" cy="5606461"/>
          </a:xfrm>
          <a:prstGeom prst="rect">
            <a:avLst/>
          </a:prstGeom>
        </p:spPr>
      </p:pic>
    </p:spTree>
    <p:extLst>
      <p:ext uri="{BB962C8B-B14F-4D97-AF65-F5344CB8AC3E}">
        <p14:creationId xmlns:p14="http://schemas.microsoft.com/office/powerpoint/2010/main" val="11938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5E5153F-7160-141B-DFD3-DB5A6B3FA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9" name="テキスト ボックス 8">
            <a:extLst>
              <a:ext uri="{FF2B5EF4-FFF2-40B4-BE49-F238E27FC236}">
                <a16:creationId xmlns:a16="http://schemas.microsoft.com/office/drawing/2014/main" id="{F1E08356-4EB5-C9B8-BAE6-4147949615E6}"/>
              </a:ext>
            </a:extLst>
          </p:cNvPr>
          <p:cNvSpPr txBox="1"/>
          <p:nvPr/>
        </p:nvSpPr>
        <p:spPr>
          <a:xfrm>
            <a:off x="112826" y="920621"/>
            <a:ext cx="1831979"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6</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7</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月の、日本全体の月平均気温は、観測史上一番高温　</a:t>
            </a:r>
            <a:endPar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日・群馬県伊勢崎市／ワースト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6</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日・静岡県静岡市／ワースト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3</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日・埼玉県鳩山町／ワースト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【8</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日・群馬県桐生市／ワースト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5</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41</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2</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度</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【7</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30</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日・兵庫県柏原町／ワースト</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4</a:t>
            </a:r>
            <a:r>
              <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rPr>
              <a:t>位タイ</a:t>
            </a:r>
            <a: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t>】</a:t>
            </a:r>
            <a:br>
              <a:rPr kumimoji="1" lang="en-US" altLang="ja-JP" sz="1600" b="0" i="0" u="none" strike="noStrike" kern="1200" cap="none" spc="0" normalizeH="0" baseline="0" noProof="0" dirty="0">
                <a:ln>
                  <a:noFill/>
                </a:ln>
                <a:solidFill>
                  <a:prstClr val="black"/>
                </a:solidFill>
                <a:effectLst/>
                <a:uLnTx/>
                <a:uFillTx/>
                <a:latin typeface="Tahoma"/>
                <a:ea typeface="ＭＳ Ｐゴシック"/>
                <a:cs typeface="+mn-cs"/>
              </a:rPr>
            </a:br>
            <a:endParaRPr kumimoji="1" lang="ja-JP" altLang="en-US" sz="1600" b="0" i="0" u="none" strike="noStrike" kern="1200" cap="none" spc="0" normalizeH="0" baseline="0" noProof="0" dirty="0">
              <a:ln>
                <a:noFill/>
              </a:ln>
              <a:solidFill>
                <a:prstClr val="black"/>
              </a:solidFill>
              <a:effectLst/>
              <a:uLnTx/>
              <a:uFillTx/>
              <a:latin typeface="Tahoma"/>
              <a:ea typeface="ＭＳ Ｐゴシック"/>
              <a:cs typeface="+mn-cs"/>
            </a:endParaRPr>
          </a:p>
        </p:txBody>
      </p:sp>
      <p:sp>
        <p:nvSpPr>
          <p:cNvPr id="13" name="テキスト ボックス 12">
            <a:extLst>
              <a:ext uri="{FF2B5EF4-FFF2-40B4-BE49-F238E27FC236}">
                <a16:creationId xmlns:a16="http://schemas.microsoft.com/office/drawing/2014/main" id="{D5B2647D-05E9-0CB8-63D0-1B5942F9BE66}"/>
              </a:ext>
            </a:extLst>
          </p:cNvPr>
          <p:cNvSpPr txBox="1"/>
          <p:nvPr/>
        </p:nvSpPr>
        <p:spPr>
          <a:xfrm>
            <a:off x="457200" y="6197025"/>
            <a:ext cx="1156609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タモリステーション（</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a:t>
            </a:r>
          </a:p>
        </p:txBody>
      </p:sp>
      <p:pic>
        <p:nvPicPr>
          <p:cNvPr id="2" name="PV">
            <a:hlinkClick r:id="" action="ppaction://media"/>
            <a:extLst>
              <a:ext uri="{FF2B5EF4-FFF2-40B4-BE49-F238E27FC236}">
                <a16:creationId xmlns:a16="http://schemas.microsoft.com/office/drawing/2014/main" id="{2742EA46-D61E-CF5B-F05E-20E3118BD7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6304" y="76200"/>
            <a:ext cx="10066994" cy="5662684"/>
          </a:xfrm>
          <a:prstGeom prst="rect">
            <a:avLst/>
          </a:prstGeom>
        </p:spPr>
      </p:pic>
    </p:spTree>
    <p:extLst>
      <p:ext uri="{BB962C8B-B14F-4D97-AF65-F5344CB8AC3E}">
        <p14:creationId xmlns:p14="http://schemas.microsoft.com/office/powerpoint/2010/main" val="40362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1F6F3-7AC4-828D-0E4D-422663D7AC7A}"/>
              </a:ext>
            </a:extLst>
          </p:cNvPr>
          <p:cNvSpPr>
            <a:spLocks noGrp="1"/>
          </p:cNvSpPr>
          <p:nvPr>
            <p:ph type="title"/>
          </p:nvPr>
        </p:nvSpPr>
        <p:spPr>
          <a:xfrm>
            <a:off x="818866" y="0"/>
            <a:ext cx="10363200" cy="925689"/>
          </a:xfrm>
        </p:spPr>
        <p:txBody>
          <a:bodyPr/>
          <a:lstStyle/>
          <a:p>
            <a:r>
              <a:rPr kumimoji="1" lang="en-US" altLang="ja-JP" dirty="0"/>
              <a:t>2025</a:t>
            </a:r>
            <a:r>
              <a:rPr kumimoji="1" lang="ja-JP" altLang="en-US" dirty="0"/>
              <a:t>年</a:t>
            </a:r>
            <a:r>
              <a:rPr kumimoji="1" lang="en-US" altLang="ja-JP" dirty="0"/>
              <a:t>7</a:t>
            </a:r>
            <a:r>
              <a:rPr kumimoji="1" lang="ja-JP" altLang="en-US" dirty="0"/>
              <a:t>月の海面水温</a:t>
            </a:r>
          </a:p>
        </p:txBody>
      </p:sp>
      <p:sp>
        <p:nvSpPr>
          <p:cNvPr id="4" name="スライド番号プレースホルダー 3">
            <a:extLst>
              <a:ext uri="{FF2B5EF4-FFF2-40B4-BE49-F238E27FC236}">
                <a16:creationId xmlns:a16="http://schemas.microsoft.com/office/drawing/2014/main" id="{B8DCCF8A-CAAE-7D8F-C0EB-321BCDFFF6C0}"/>
              </a:ext>
            </a:extLst>
          </p:cNvPr>
          <p:cNvSpPr>
            <a:spLocks noGrp="1"/>
          </p:cNvSpPr>
          <p:nvPr>
            <p:ph type="sldNum" sz="quarter" idx="12"/>
          </p:nvPr>
        </p:nvSpPr>
        <p:spPr/>
        <p:txBody>
          <a:bodyPr/>
          <a:lstStyle/>
          <a:p>
            <a:pPr>
              <a:defRPr/>
            </a:pPr>
            <a:fld id="{B1AC6655-7481-4556-BAA7-ADC2A3B749D7}" type="slidenum">
              <a:rPr lang="en-US" altLang="ja-JP" smtClean="0"/>
              <a:pPr>
                <a:defRPr/>
              </a:pPr>
              <a:t>6</a:t>
            </a:fld>
            <a:endParaRPr lang="en-US" altLang="ja-JP"/>
          </a:p>
        </p:txBody>
      </p:sp>
      <p:pic>
        <p:nvPicPr>
          <p:cNvPr id="8" name="図 7">
            <a:extLst>
              <a:ext uri="{FF2B5EF4-FFF2-40B4-BE49-F238E27FC236}">
                <a16:creationId xmlns:a16="http://schemas.microsoft.com/office/drawing/2014/main" id="{0F7A0086-B03E-6C32-9248-B50AAB7C5EF5}"/>
              </a:ext>
            </a:extLst>
          </p:cNvPr>
          <p:cNvPicPr>
            <a:picLocks noChangeAspect="1"/>
          </p:cNvPicPr>
          <p:nvPr/>
        </p:nvPicPr>
        <p:blipFill>
          <a:blip r:embed="rId2"/>
          <a:stretch>
            <a:fillRect/>
          </a:stretch>
        </p:blipFill>
        <p:spPr>
          <a:xfrm>
            <a:off x="6169981" y="1309005"/>
            <a:ext cx="6022019" cy="4930279"/>
          </a:xfrm>
          <a:prstGeom prst="rect">
            <a:avLst/>
          </a:prstGeom>
        </p:spPr>
      </p:pic>
      <p:pic>
        <p:nvPicPr>
          <p:cNvPr id="6" name="コンテンツ プレースホルダー 5" descr="ダイアグラム が含まれている画像&#10;&#10;AI 生成コンテンツは誤りを含む可能性があります。">
            <a:extLst>
              <a:ext uri="{FF2B5EF4-FFF2-40B4-BE49-F238E27FC236}">
                <a16:creationId xmlns:a16="http://schemas.microsoft.com/office/drawing/2014/main" id="{F4219D6C-4635-B25F-748B-2194AF1D94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824332"/>
            <a:ext cx="6366680" cy="5028823"/>
          </a:xfrm>
        </p:spPr>
      </p:pic>
    </p:spTree>
    <p:extLst>
      <p:ext uri="{BB962C8B-B14F-4D97-AF65-F5344CB8AC3E}">
        <p14:creationId xmlns:p14="http://schemas.microsoft.com/office/powerpoint/2010/main" val="220216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D1729C-5602-73B5-65C8-D47466C4607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EA26222-EF30-8D8F-7C45-3AE8408A676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D97E7B8B-639E-0E65-4B32-0F08271F6B0F}"/>
              </a:ext>
            </a:extLst>
          </p:cNvPr>
          <p:cNvPicPr>
            <a:picLocks noChangeAspect="1"/>
          </p:cNvPicPr>
          <p:nvPr/>
        </p:nvPicPr>
        <p:blipFill>
          <a:blip r:embed="rId2"/>
          <a:stretch>
            <a:fillRect/>
          </a:stretch>
        </p:blipFill>
        <p:spPr>
          <a:xfrm>
            <a:off x="282316" y="0"/>
            <a:ext cx="11627368" cy="6858000"/>
          </a:xfrm>
          <a:prstGeom prst="rect">
            <a:avLst/>
          </a:prstGeom>
        </p:spPr>
      </p:pic>
    </p:spTree>
    <p:extLst>
      <p:ext uri="{BB962C8B-B14F-4D97-AF65-F5344CB8AC3E}">
        <p14:creationId xmlns:p14="http://schemas.microsoft.com/office/powerpoint/2010/main" val="113435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1D0DE54-A589-9123-907A-805787BEDF48}"/>
              </a:ext>
            </a:extLst>
          </p:cNvPr>
          <p:cNvSpPr>
            <a:spLocks noGrp="1"/>
          </p:cNvSpPr>
          <p:nvPr>
            <p:ph type="sldNum" sz="quarter" idx="12"/>
          </p:nvPr>
        </p:nvSpPr>
        <p:spPr/>
        <p:txBody>
          <a:bodyPr/>
          <a:lstStyle/>
          <a:p>
            <a:fld id="{E6225407-67C9-40C5-9F61-803443422A8E}" type="slidenum">
              <a:rPr kumimoji="1" lang="ja-JP" altLang="en-US" smtClean="0"/>
              <a:t>8</a:t>
            </a:fld>
            <a:endParaRPr kumimoji="1" lang="ja-JP" altLang="en-US"/>
          </a:p>
        </p:txBody>
      </p:sp>
      <p:pic>
        <p:nvPicPr>
          <p:cNvPr id="10" name="図 9">
            <a:extLst>
              <a:ext uri="{FF2B5EF4-FFF2-40B4-BE49-F238E27FC236}">
                <a16:creationId xmlns:a16="http://schemas.microsoft.com/office/drawing/2014/main" id="{F2C0BC6F-C2DA-EA21-9260-E09EAFC903AF}"/>
              </a:ext>
            </a:extLst>
          </p:cNvPr>
          <p:cNvPicPr>
            <a:picLocks noChangeAspect="1"/>
          </p:cNvPicPr>
          <p:nvPr/>
        </p:nvPicPr>
        <p:blipFill>
          <a:blip r:embed="rId2"/>
          <a:stretch>
            <a:fillRect/>
          </a:stretch>
        </p:blipFill>
        <p:spPr>
          <a:xfrm>
            <a:off x="115151" y="754867"/>
            <a:ext cx="12075760" cy="4786124"/>
          </a:xfrm>
          <a:prstGeom prst="rect">
            <a:avLst/>
          </a:prstGeom>
        </p:spPr>
      </p:pic>
      <p:pic>
        <p:nvPicPr>
          <p:cNvPr id="12" name="図 11">
            <a:extLst>
              <a:ext uri="{FF2B5EF4-FFF2-40B4-BE49-F238E27FC236}">
                <a16:creationId xmlns:a16="http://schemas.microsoft.com/office/drawing/2014/main" id="{BA99619A-BD3B-45CF-36B2-F1D3D95C682C}"/>
              </a:ext>
            </a:extLst>
          </p:cNvPr>
          <p:cNvPicPr>
            <a:picLocks noChangeAspect="1"/>
          </p:cNvPicPr>
          <p:nvPr/>
        </p:nvPicPr>
        <p:blipFill>
          <a:blip r:embed="rId3"/>
          <a:stretch>
            <a:fillRect/>
          </a:stretch>
        </p:blipFill>
        <p:spPr>
          <a:xfrm>
            <a:off x="0" y="185738"/>
            <a:ext cx="12192000" cy="569129"/>
          </a:xfrm>
          <a:prstGeom prst="rect">
            <a:avLst/>
          </a:prstGeom>
        </p:spPr>
      </p:pic>
      <p:sp>
        <p:nvSpPr>
          <p:cNvPr id="13" name="テキスト ボックス 12">
            <a:extLst>
              <a:ext uri="{FF2B5EF4-FFF2-40B4-BE49-F238E27FC236}">
                <a16:creationId xmlns:a16="http://schemas.microsoft.com/office/drawing/2014/main" id="{0A3663B8-6ED7-9161-744A-EF95065E14E3}"/>
              </a:ext>
            </a:extLst>
          </p:cNvPr>
          <p:cNvSpPr txBox="1"/>
          <p:nvPr/>
        </p:nvSpPr>
        <p:spPr>
          <a:xfrm>
            <a:off x="696616" y="5656283"/>
            <a:ext cx="1065718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羽鳥モーニングショー（</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日出演）より引用</a:t>
            </a:r>
          </a:p>
        </p:txBody>
      </p:sp>
    </p:spTree>
    <p:extLst>
      <p:ext uri="{BB962C8B-B14F-4D97-AF65-F5344CB8AC3E}">
        <p14:creationId xmlns:p14="http://schemas.microsoft.com/office/powerpoint/2010/main" val="176963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7DB6F-7B9C-202C-3B9C-39301700D2C9}"/>
              </a:ext>
            </a:extLst>
          </p:cNvPr>
          <p:cNvSpPr>
            <a:spLocks noGrp="1"/>
          </p:cNvSpPr>
          <p:nvPr>
            <p:ph type="title"/>
          </p:nvPr>
        </p:nvSpPr>
        <p:spPr>
          <a:xfrm>
            <a:off x="47328" y="157942"/>
            <a:ext cx="11809312" cy="1143000"/>
          </a:xfrm>
        </p:spPr>
        <p:style>
          <a:lnRef idx="2">
            <a:schemeClr val="accent2"/>
          </a:lnRef>
          <a:fillRef idx="1">
            <a:schemeClr val="lt1"/>
          </a:fillRef>
          <a:effectRef idx="0">
            <a:schemeClr val="accent2"/>
          </a:effectRef>
          <a:fontRef idx="minor">
            <a:schemeClr val="dk1"/>
          </a:fontRef>
        </p:style>
        <p:txBody>
          <a:bodyPr/>
          <a:lstStyle/>
          <a:p>
            <a:r>
              <a:rPr lang="en-US" altLang="ja-JP" sz="2800" b="1" kern="0" spc="10" dirty="0">
                <a:solidFill>
                  <a:srgbClr val="000000"/>
                </a:solidFill>
                <a:effectLst/>
                <a:latin typeface="BIZ UDPゴシック" panose="020B0400000000000000" pitchFamily="50" charset="-128"/>
                <a:ea typeface="HG丸ｺﾞｼｯｸM-PRO" panose="020F0600000000000000" pitchFamily="50" charset="-128"/>
                <a:cs typeface="メイリオ" panose="020B0604030504040204" pitchFamily="50" charset="-128"/>
              </a:rPr>
              <a:t>2010</a:t>
            </a:r>
            <a:r>
              <a:rPr lang="ja-JP" altLang="ja-JP" sz="2800" b="1" kern="0" spc="10" dirty="0">
                <a:solidFill>
                  <a:srgbClr val="000000"/>
                </a:solidFill>
                <a:effectLst/>
                <a:latin typeface="HG丸ｺﾞｼｯｸM-PRO" panose="020F0600000000000000" pitchFamily="50" charset="-128"/>
                <a:ea typeface="BIZ UDPゴシック" panose="020B0400000000000000" pitchFamily="50" charset="-128"/>
                <a:cs typeface="メイリオ" panose="020B0604030504040204" pitchFamily="50" charset="-128"/>
              </a:rPr>
              <a:t>年以降の猛暑頻発・冷夏不発生は、気候のレジームシフトが一因</a:t>
            </a:r>
            <a:br>
              <a:rPr lang="en-US" altLang="ja-JP" sz="2800" b="1" kern="0" spc="10" dirty="0">
                <a:solidFill>
                  <a:srgbClr val="000000"/>
                </a:solidFill>
                <a:effectLst/>
                <a:latin typeface="HG丸ｺﾞｼｯｸM-PRO" panose="020F0600000000000000" pitchFamily="50" charset="-128"/>
                <a:ea typeface="BIZ UDPゴシック" panose="020B0400000000000000" pitchFamily="50" charset="-128"/>
                <a:cs typeface="メイリオ" panose="020B0604030504040204" pitchFamily="50" charset="-128"/>
              </a:rPr>
            </a:br>
            <a:r>
              <a:rPr lang="ja-JP" altLang="ja-JP" sz="2800" b="1" kern="0" spc="10" dirty="0">
                <a:solidFill>
                  <a:srgbClr val="000000"/>
                </a:solidFill>
                <a:effectLst/>
                <a:ea typeface="BIZ UDPゴシック" panose="020B0400000000000000" pitchFamily="50" charset="-128"/>
                <a:cs typeface="メイリオ" panose="020B0604030504040204" pitchFamily="50" charset="-128"/>
              </a:rPr>
              <a:t>ー温暖化に伴うレジームシフトが高気圧と偏西風蛇行を強めたー</a:t>
            </a:r>
            <a:endParaRPr kumimoji="1" lang="ja-JP" altLang="en-US" sz="6000" dirty="0"/>
          </a:p>
        </p:txBody>
      </p:sp>
      <p:sp>
        <p:nvSpPr>
          <p:cNvPr id="6" name="テキスト ボックス 5">
            <a:extLst>
              <a:ext uri="{FF2B5EF4-FFF2-40B4-BE49-F238E27FC236}">
                <a16:creationId xmlns:a16="http://schemas.microsoft.com/office/drawing/2014/main" id="{D59BDB71-B0D4-953A-D328-40477313EC22}"/>
              </a:ext>
            </a:extLst>
          </p:cNvPr>
          <p:cNvSpPr txBox="1"/>
          <p:nvPr/>
        </p:nvSpPr>
        <p:spPr>
          <a:xfrm>
            <a:off x="4223792" y="6369775"/>
            <a:ext cx="78672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Amano, Tachibana, and Ando (2023)</a:t>
            </a:r>
            <a:r>
              <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Journal of Climate</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8" name="コンテンツ プレースホルダー 7">
            <a:extLst>
              <a:ext uri="{FF2B5EF4-FFF2-40B4-BE49-F238E27FC236}">
                <a16:creationId xmlns:a16="http://schemas.microsoft.com/office/drawing/2014/main" id="{7FF29187-7938-603A-3EC9-7648C506E02B}"/>
              </a:ext>
            </a:extLst>
          </p:cNvPr>
          <p:cNvPicPr>
            <a:picLocks noGrp="1" noChangeAspect="1"/>
          </p:cNvPicPr>
          <p:nvPr>
            <p:ph idx="1"/>
          </p:nvPr>
        </p:nvPicPr>
        <p:blipFill>
          <a:blip r:embed="rId2"/>
          <a:stretch>
            <a:fillRect/>
          </a:stretch>
        </p:blipFill>
        <p:spPr>
          <a:xfrm>
            <a:off x="5124476" y="1598948"/>
            <a:ext cx="7161622" cy="4566356"/>
          </a:xfrm>
        </p:spPr>
      </p:pic>
      <p:pic>
        <p:nvPicPr>
          <p:cNvPr id="3" name="図 2">
            <a:extLst>
              <a:ext uri="{FF2B5EF4-FFF2-40B4-BE49-F238E27FC236}">
                <a16:creationId xmlns:a16="http://schemas.microsoft.com/office/drawing/2014/main" id="{59E86874-FCDE-DBC3-2233-0A30259A48C2}"/>
              </a:ext>
            </a:extLst>
          </p:cNvPr>
          <p:cNvPicPr>
            <a:picLocks noChangeAspect="1"/>
          </p:cNvPicPr>
          <p:nvPr/>
        </p:nvPicPr>
        <p:blipFill>
          <a:blip r:embed="rId3"/>
          <a:stretch>
            <a:fillRect/>
          </a:stretch>
        </p:blipFill>
        <p:spPr>
          <a:xfrm>
            <a:off x="47327" y="1693232"/>
            <a:ext cx="5346425" cy="4037717"/>
          </a:xfrm>
          <a:prstGeom prst="rect">
            <a:avLst/>
          </a:prstGeom>
        </p:spPr>
      </p:pic>
    </p:spTree>
    <p:extLst>
      <p:ext uri="{BB962C8B-B14F-4D97-AF65-F5344CB8AC3E}">
        <p14:creationId xmlns:p14="http://schemas.microsoft.com/office/powerpoint/2010/main" val="97660041"/>
      </p:ext>
    </p:extLst>
  </p:cSld>
  <p:clrMapOvr>
    <a:masterClrMapping/>
  </p:clrMapOvr>
</p:sld>
</file>

<file path=ppt/theme/theme1.xml><?xml version="1.0" encoding="utf-8"?>
<a:theme xmlns:a="http://schemas.openxmlformats.org/drawingml/2006/main" na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TotalTime>
  <Words>1181</Words>
  <Application>Microsoft Office PowerPoint</Application>
  <PresentationFormat>ワイド画面</PresentationFormat>
  <Paragraphs>82</Paragraphs>
  <Slides>19</Slides>
  <Notes>1</Notes>
  <HiddenSlides>0</HiddenSlides>
  <MMClips>1</MMClips>
  <ScaleCrop>false</ScaleCrop>
  <HeadingPairs>
    <vt:vector size="6" baseType="variant">
      <vt:variant>
        <vt:lpstr>使用されているフォント</vt:lpstr>
      </vt:variant>
      <vt:variant>
        <vt:i4>11</vt:i4>
      </vt:variant>
      <vt:variant>
        <vt:lpstr>テーマ</vt:lpstr>
      </vt:variant>
      <vt:variant>
        <vt:i4>6</vt:i4>
      </vt:variant>
      <vt:variant>
        <vt:lpstr>スライド タイトル</vt:lpstr>
      </vt:variant>
      <vt:variant>
        <vt:i4>19</vt:i4>
      </vt:variant>
    </vt:vector>
  </HeadingPairs>
  <TitlesOfParts>
    <vt:vector size="36" baseType="lpstr">
      <vt:lpstr>BIZ UDPゴシック</vt:lpstr>
      <vt:lpstr>HG丸ｺﾞｼｯｸM-PRO</vt:lpstr>
      <vt:lpstr>ＭＳ Ｐゴシック</vt:lpstr>
      <vt:lpstr>MS-PGothic</vt:lpstr>
      <vt:lpstr>游ゴシック</vt:lpstr>
      <vt:lpstr>游ゴシック Light</vt:lpstr>
      <vt:lpstr>游明朝</vt:lpstr>
      <vt:lpstr>Arial</vt:lpstr>
      <vt:lpstr>Calibri</vt:lpstr>
      <vt:lpstr>Tahoma</vt:lpstr>
      <vt:lpstr>Times New Roman</vt:lpstr>
      <vt:lpstr>Global</vt:lpstr>
      <vt:lpstr>2_Global</vt:lpstr>
      <vt:lpstr>4_Office テーマ</vt:lpstr>
      <vt:lpstr>4_Office ​​テーマ</vt:lpstr>
      <vt:lpstr>4_標準デザイン</vt:lpstr>
      <vt:lpstr>3_Office テーマ</vt:lpstr>
      <vt:lpstr>増加する異常気象は「気候災害」 --これからの日本はどうなる？--</vt:lpstr>
      <vt:lpstr>PowerPoint プレゼンテーション</vt:lpstr>
      <vt:lpstr>PowerPoint プレゼンテーション</vt:lpstr>
      <vt:lpstr>PowerPoint プレゼンテーション</vt:lpstr>
      <vt:lpstr>PowerPoint プレゼンテーション</vt:lpstr>
      <vt:lpstr>2025年7月の海面水温</vt:lpstr>
      <vt:lpstr>PowerPoint プレゼンテーション</vt:lpstr>
      <vt:lpstr>PowerPoint プレゼンテーション</vt:lpstr>
      <vt:lpstr>2010年以降の猛暑頻発・冷夏不発生は、気候のレジームシフトが一因 ー温暖化に伴うレジームシフトが高気圧と偏西風蛇行を強めたー</vt:lpstr>
      <vt:lpstr>PowerPoint プレゼンテーション</vt:lpstr>
      <vt:lpstr>PowerPoint プレゼンテーション</vt:lpstr>
      <vt:lpstr>未曾有の豪雨は「人災」の側面</vt:lpstr>
      <vt:lpstr>北極海氷減少による中緯度寒波 ー北極寒気の大移動ー</vt:lpstr>
      <vt:lpstr>【猛暑・豪雨・豪雪は人災】</vt:lpstr>
      <vt:lpstr>気候災害（４０度の夏は人災）</vt:lpstr>
      <vt:lpstr>PowerPoint プレゼンテーション</vt:lpstr>
      <vt:lpstr>深刻化する人命・食料への影響と「悪政」批判</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地球温暖化に伴う 気候危機と異常気象研究の最前線 ～グローバル気候とローカル気象は深く関係～</dc:title>
  <dc:creator>tachi2</dc:creator>
  <cp:lastModifiedBy>tachi3</cp:lastModifiedBy>
  <cp:revision>231</cp:revision>
  <cp:lastPrinted>2025-08-02T02:20:51Z</cp:lastPrinted>
  <dcterms:created xsi:type="dcterms:W3CDTF">2022-10-07T04:10:22Z</dcterms:created>
  <dcterms:modified xsi:type="dcterms:W3CDTF">2025-11-24T09:03:55Z</dcterms:modified>
</cp:coreProperties>
</file>