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1B182D-DB66-6CA6-397F-64BC42E12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58E732-0A58-81D9-E8E8-9E51592E7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B8E053-53F4-D067-CF8C-413743E4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04C8-EB15-443F-B84A-5BD1D4D8F614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FAEB95-8D92-7E03-862A-D7262B2B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0784FA-9CEF-F4D5-F729-5B4B70E6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A2E5-8CBF-427B-94F7-A70A3782F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27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C21CA7-23C9-CA00-96FF-E5D8A8DF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44EC2C-C6E0-4D23-CD7D-A8E182CD9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D96D20-5FB1-33D8-C9B8-AA8AFBC8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04C8-EB15-443F-B84A-5BD1D4D8F614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D33678-F3DF-BB13-23E1-B406B6BF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F52FD-BC88-9699-51F9-3DD1FFEE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A2E5-8CBF-427B-94F7-A70A3782F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42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69158DE-503E-4CDD-9480-19D02F023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971EAB-036A-F556-D329-2CCA689A7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965E95-623D-8AB0-A31F-8195D5A3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04C8-EB15-443F-B84A-5BD1D4D8F614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439251-4666-1F04-8388-86DD5295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6F7970-A076-0C51-0B79-81D67277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A2E5-8CBF-427B-94F7-A70A3782F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76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3BE43-7136-DBE9-3176-0255B1E8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EF2EE0-703E-27BF-8F16-839C2E697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F8174C-261F-1C60-A7F7-5652EB5E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04C8-EB15-443F-B84A-5BD1D4D8F614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CE9BA6-E820-BEB9-DD67-E87A00D3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68FB80-F3C4-2BEE-D082-C7960DAD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A2E5-8CBF-427B-94F7-A70A3782F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3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363135-0ECE-EF6B-2364-78BC05A0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D36314-75C3-EF34-17B4-97BEB726F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AC3D27-2E8E-BA83-43CD-8A265830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04C8-EB15-443F-B84A-5BD1D4D8F614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70093-FA4B-59C1-DA8D-B1D04A8F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5CD425-D898-4F0D-8D53-AB7474CA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A2E5-8CBF-427B-94F7-A70A3782F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80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1CF65E-0EAD-26AD-5BB8-F72A3FE2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A62D8F-D2DE-A415-F5F5-B88961074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24E1BB6-8E12-79B5-A68A-7098257EF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D5C0AE-9795-DC79-7C65-0E701532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04C8-EB15-443F-B84A-5BD1D4D8F614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0DE99B-A36D-6232-BC9A-BD15D8C1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DEA0D7-C98E-4441-2426-123264BD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A2E5-8CBF-427B-94F7-A70A3782F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66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D800FB-C660-986B-A022-9CCB9A46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5634E7-9B47-AC38-10A3-C64D839FC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E8E860-C9C4-D52C-F23A-91EFF69C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E3CCD8B-4A0C-6779-5412-2041B19C4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B6B34D-125D-551C-8D10-A1DBDF54B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8B60B3-A3F6-D4A4-0200-3D33EE3F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04C8-EB15-443F-B84A-5BD1D4D8F614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3340452-4B3C-65E8-1121-F610E43B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0F81DC2-CAF1-2F5B-A408-F8161322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A2E5-8CBF-427B-94F7-A70A3782F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38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48A8F6-3E45-6BA8-AA99-5EF01FC5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D65590-287E-2B0E-A6E8-CEF71F1F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04C8-EB15-443F-B84A-5BD1D4D8F614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FCEE8F-E1D3-C82D-901D-E85A0D84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154538-97C4-F2D6-6127-DD27CFCD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A2E5-8CBF-427B-94F7-A70A3782F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07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9568345-8C15-1A2B-390F-F52A0067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04C8-EB15-443F-B84A-5BD1D4D8F614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B3AB1BE-1D47-B515-1CBB-0368B45E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E36D1D-5987-209D-81F2-56079423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A2E5-8CBF-427B-94F7-A70A3782F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82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210F5-A29B-8531-2D0C-ABAAE861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7F650F-0F30-C4CC-3929-EF87F7100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128BE7-BD6F-F6CE-7BBE-48A13C6E3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8BCB04-CD59-A817-8836-17A77667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04C8-EB15-443F-B84A-5BD1D4D8F614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34FE40-E1F0-F7D0-3A9B-23E73EC4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E8416C-E057-E711-0AAD-385F61BE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A2E5-8CBF-427B-94F7-A70A3782F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1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1296BD-C0D1-D5A2-767A-ACE2876F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6DEE2B-1ED8-F2F1-72BE-386176690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D9A99C-8264-0C9E-D73C-E0638C4FC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6BE759-0118-3D23-7F57-16DAD4C7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04C8-EB15-443F-B84A-5BD1D4D8F614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8E4547-6522-5563-A739-6165434A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44FFBA-B4B7-B5D1-85B5-FF30703E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A2E5-8CBF-427B-94F7-A70A3782F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7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E55063-E27D-B510-19CC-4EF606F7F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8BCD60-4E72-1ADD-32AB-4B73496BE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52E42-D55B-5E85-EF4F-326A6375B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304C8-EB15-443F-B84A-5BD1D4D8F614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BE1929-818C-8AAF-693D-21A40C0BC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0DC11-A1EC-0496-38BB-343A6C38B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A2E5-8CBF-427B-94F7-A70A3782FD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24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5/JCLI-D-23-0191.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21A5FC-C1BF-4087-9611-3D7FE53D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244" y="611560"/>
            <a:ext cx="9144000" cy="2387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"/>
              </a:rPr>
              <a:t>プレスリリース</a:t>
            </a:r>
            <a:br>
              <a:rPr lang="en-US" altLang="ja-JP" sz="2400" b="0" i="0" u="none" strike="noStrike" baseline="0" dirty="0">
                <a:solidFill>
                  <a:srgbClr val="000000"/>
                </a:solidFill>
                <a:latin typeface=""/>
              </a:rPr>
            </a:br>
            <a:br>
              <a:rPr lang="en-US" altLang="ja-JP" sz="2400" b="0" i="0" u="none" strike="noStrike" baseline="0" dirty="0">
                <a:solidFill>
                  <a:srgbClr val="000000"/>
                </a:solidFill>
                <a:latin typeface=""/>
              </a:rPr>
            </a:br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"/>
              </a:rPr>
              <a:t> </a:t>
            </a:r>
            <a:r>
              <a:rPr lang="en-US" altLang="ja-JP" sz="2400" b="1" i="0" u="none" strike="noStrike" baseline="0" dirty="0">
                <a:solidFill>
                  <a:srgbClr val="000000"/>
                </a:solidFill>
                <a:latin typeface=""/>
              </a:rPr>
              <a:t>2010</a:t>
            </a:r>
            <a:r>
              <a:rPr lang="ja-JP" altLang="en-US" sz="2400" b="1" i="0" u="none" strike="noStrike" baseline="0" dirty="0">
                <a:solidFill>
                  <a:srgbClr val="000000"/>
                </a:solidFill>
                <a:latin typeface=""/>
              </a:rPr>
              <a:t>年以降の猛暑頻発・冷夏不発生は、気候のレジームシフトが一因 </a:t>
            </a:r>
            <a:br>
              <a:rPr lang="ja-JP" altLang="en-US" sz="2400" b="0" i="0" u="none" strike="noStrike" baseline="0" dirty="0">
                <a:solidFill>
                  <a:srgbClr val="000000"/>
                </a:solidFill>
                <a:latin typeface=""/>
              </a:rPr>
            </a:br>
            <a:r>
              <a:rPr lang="ja-JP" altLang="en-US" sz="2400" b="1" i="0" u="none" strike="noStrike" baseline="0" dirty="0">
                <a:solidFill>
                  <a:srgbClr val="000000"/>
                </a:solidFill>
                <a:latin typeface=""/>
              </a:rPr>
              <a:t>ー温暖化に伴うレジームシフトが高気圧と偏西風蛇行を強めたー</a:t>
            </a:r>
            <a:br>
              <a:rPr lang="en-US" altLang="ja-JP" sz="2400" b="1" i="0" u="none" strike="noStrike" baseline="0" dirty="0">
                <a:solidFill>
                  <a:srgbClr val="000000"/>
                </a:solidFill>
                <a:latin typeface=""/>
              </a:rPr>
            </a:br>
            <a:br>
              <a:rPr lang="en-US" altLang="ja-JP" sz="2400" b="1" i="0" u="none" strike="noStrike" baseline="0" dirty="0">
                <a:solidFill>
                  <a:srgbClr val="000000"/>
                </a:solidFill>
                <a:latin typeface=""/>
              </a:rPr>
            </a:br>
            <a:r>
              <a:rPr lang="ja-JP" altLang="en-US" sz="2400" b="1" i="0" u="none" strike="noStrike" baseline="0" dirty="0">
                <a:solidFill>
                  <a:srgbClr val="000000"/>
                </a:solidFill>
                <a:latin typeface=""/>
              </a:rPr>
              <a:t>の補足図 や補足説明など</a:t>
            </a:r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"/>
              </a:rPr>
              <a:t>	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EF1BA5B-E2A0-442F-9A36-FD24B320C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817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l"/>
            <a:endParaRPr lang="en-US" altLang="ja-JP" sz="6400" b="0" i="0" u="none" strike="noStrike" baseline="0" dirty="0">
              <a:solidFill>
                <a:srgbClr val="000000"/>
              </a:solidFill>
              <a:latin typeface=""/>
            </a:endParaRPr>
          </a:p>
          <a:p>
            <a:pPr algn="l"/>
            <a:r>
              <a:rPr lang="ja-JP" altLang="en-US" sz="6400" b="0" i="0" u="none" strike="noStrike" baseline="0" dirty="0">
                <a:solidFill>
                  <a:srgbClr val="000000"/>
                </a:solidFill>
                <a:latin typeface=""/>
              </a:rPr>
              <a:t>論文情報 </a:t>
            </a:r>
          </a:p>
          <a:p>
            <a:pPr algn="l"/>
            <a:r>
              <a:rPr lang="ja-JP" altLang="en-US" sz="6400" b="0" i="0" u="none" strike="noStrike" baseline="0" dirty="0">
                <a:solidFill>
                  <a:srgbClr val="000000"/>
                </a:solidFill>
                <a:latin typeface=""/>
              </a:rPr>
              <a:t>論文名 </a:t>
            </a:r>
            <a:r>
              <a:rPr lang="en-US" altLang="ja-JP" sz="6400" b="0" i="0" u="none" strike="noStrike" baseline="0" dirty="0">
                <a:solidFill>
                  <a:srgbClr val="000000"/>
                </a:solidFill>
                <a:latin typeface=""/>
              </a:rPr>
              <a:t>Consideration of whether a climatic regime shift has prevented the occurrence of a cold summer in northeast Eurasia since 2010 </a:t>
            </a:r>
          </a:p>
          <a:p>
            <a:pPr algn="l"/>
            <a:r>
              <a:rPr lang="zh-CN" altLang="en-US" sz="6400" b="0" i="0" u="none" strike="noStrike" baseline="0" dirty="0">
                <a:solidFill>
                  <a:srgbClr val="000000"/>
                </a:solidFill>
                <a:latin typeface=""/>
              </a:rPr>
              <a:t>著者 天野未空（三重大学大学院生物資源学研究科 博士前期課程</a:t>
            </a:r>
            <a:r>
              <a:rPr lang="en-US" altLang="zh-CN" sz="6400" b="0" i="0" u="none" strike="noStrike" baseline="0" dirty="0">
                <a:solidFill>
                  <a:srgbClr val="000000"/>
                </a:solidFill>
                <a:latin typeface=""/>
              </a:rPr>
              <a:t>2</a:t>
            </a:r>
            <a:r>
              <a:rPr lang="zh-CN" altLang="en-US" sz="6400" b="0" i="0" u="none" strike="noStrike" baseline="0" dirty="0">
                <a:solidFill>
                  <a:srgbClr val="000000"/>
                </a:solidFill>
                <a:latin typeface=""/>
              </a:rPr>
              <a:t>年） </a:t>
            </a:r>
          </a:p>
          <a:p>
            <a:pPr algn="l"/>
            <a:r>
              <a:rPr lang="ja-JP" altLang="en-US" sz="6400" b="0" i="0" u="none" strike="noStrike" baseline="0" dirty="0">
                <a:solidFill>
                  <a:srgbClr val="000000"/>
                </a:solidFill>
                <a:latin typeface=""/>
              </a:rPr>
              <a:t>立花義裕（三重大学大学院生物資源学研究科・教授） </a:t>
            </a:r>
          </a:p>
          <a:p>
            <a:pPr algn="l"/>
            <a:r>
              <a:rPr lang="ja-JP" altLang="en-US" sz="6400" b="0" i="0" u="none" strike="noStrike" baseline="0" dirty="0">
                <a:solidFill>
                  <a:srgbClr val="000000"/>
                </a:solidFill>
                <a:latin typeface=""/>
              </a:rPr>
              <a:t>安藤雄太（九州大学大学院理学研究院 地球惑星科学部門・学術研究員） </a:t>
            </a:r>
          </a:p>
          <a:p>
            <a:pPr algn="l"/>
            <a:r>
              <a:rPr lang="ja-JP" altLang="en-US" sz="6400" b="0" i="0" u="none" strike="noStrike" baseline="0" dirty="0">
                <a:solidFill>
                  <a:srgbClr val="000000"/>
                </a:solidFill>
                <a:latin typeface=""/>
              </a:rPr>
              <a:t>雑誌名：</a:t>
            </a:r>
            <a:r>
              <a:rPr lang="en-US" altLang="ja-JP" sz="6400" b="0" i="0" u="none" strike="noStrike" baseline="0" dirty="0">
                <a:solidFill>
                  <a:srgbClr val="000000"/>
                </a:solidFill>
                <a:latin typeface=""/>
              </a:rPr>
              <a:t>Journal of Climate </a:t>
            </a:r>
            <a:r>
              <a:rPr lang="ja-JP" altLang="en-US" sz="6400" b="0" i="0" u="none" strike="noStrike" baseline="0" dirty="0">
                <a:solidFill>
                  <a:srgbClr val="000000"/>
                </a:solidFill>
                <a:latin typeface=""/>
              </a:rPr>
              <a:t>（アメリカ気象学会発行） </a:t>
            </a:r>
          </a:p>
          <a:p>
            <a:pPr algn="l"/>
            <a:r>
              <a:rPr lang="en-US" altLang="ja-JP" sz="5400" dirty="0">
                <a:hlinkClick r:id="rId2"/>
              </a:rPr>
              <a:t>https://doi.org/10.1175/JCLI-D-23-0191.1</a:t>
            </a:r>
            <a:endParaRPr lang="en-US" altLang="ja-JP" sz="6400" b="0" i="0" u="none" strike="noStrike" baseline="0" dirty="0">
              <a:solidFill>
                <a:srgbClr val="000000"/>
              </a:solidFill>
              <a:latin typeface=""/>
            </a:endParaRPr>
          </a:p>
          <a:p>
            <a:pPr algn="l"/>
            <a:r>
              <a:rPr lang="ja-JP" altLang="en-US" sz="6400" b="0" i="0" u="none" strike="noStrike" baseline="0" dirty="0">
                <a:solidFill>
                  <a:srgbClr val="000000"/>
                </a:solidFill>
                <a:latin typeface=""/>
              </a:rPr>
              <a:t>公表日：日本時間</a:t>
            </a:r>
            <a:r>
              <a:rPr lang="en-US" altLang="ja-JP" sz="6400" b="0" i="0" u="none" strike="noStrike" baseline="0" dirty="0">
                <a:solidFill>
                  <a:srgbClr val="000000"/>
                </a:solidFill>
                <a:latin typeface=""/>
              </a:rPr>
              <a:t>2023</a:t>
            </a:r>
            <a:r>
              <a:rPr lang="ja-JP" altLang="en-US" sz="6400" b="0" i="0" u="none" strike="noStrike" baseline="0" dirty="0">
                <a:solidFill>
                  <a:srgbClr val="000000"/>
                </a:solidFill>
                <a:latin typeface=""/>
              </a:rPr>
              <a:t>年</a:t>
            </a:r>
            <a:r>
              <a:rPr lang="en-US" altLang="ja-JP" sz="6400" b="0" i="0" u="none" strike="noStrike" baseline="0" dirty="0">
                <a:solidFill>
                  <a:srgbClr val="000000"/>
                </a:solidFill>
                <a:latin typeface=""/>
              </a:rPr>
              <a:t>8</a:t>
            </a:r>
            <a:r>
              <a:rPr lang="ja-JP" altLang="en-US" sz="6400" b="0" i="0" u="none" strike="noStrike" baseline="0" dirty="0">
                <a:solidFill>
                  <a:srgbClr val="000000"/>
                </a:solidFill>
                <a:latin typeface=""/>
              </a:rPr>
              <a:t>月</a:t>
            </a:r>
            <a:r>
              <a:rPr lang="en-US" altLang="ja-JP" sz="6400" b="0" i="0" u="none" strike="noStrike" baseline="0" dirty="0">
                <a:solidFill>
                  <a:srgbClr val="000000"/>
                </a:solidFill>
                <a:latin typeface=""/>
              </a:rPr>
              <a:t>31</a:t>
            </a:r>
            <a:r>
              <a:rPr lang="ja-JP" altLang="en-US" sz="6400" b="0" i="0" u="none" strike="noStrike" baseline="0" dirty="0">
                <a:solidFill>
                  <a:srgbClr val="000000"/>
                </a:solidFill>
                <a:latin typeface=""/>
              </a:rPr>
              <a:t>日（木） オンライン公開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448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, 棒グラフ&#10;&#10;自動的に生成された説明">
            <a:extLst>
              <a:ext uri="{FF2B5EF4-FFF2-40B4-BE49-F238E27FC236}">
                <a16:creationId xmlns:a16="http://schemas.microsoft.com/office/drawing/2014/main" id="{BBA39206-CADB-8107-A697-ED8E9E388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35" y="166871"/>
            <a:ext cx="7403128" cy="609478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80A0C9-4A5C-D293-EB07-10CC54B86745}"/>
              </a:ext>
            </a:extLst>
          </p:cNvPr>
          <p:cNvSpPr txBox="1"/>
          <p:nvPr/>
        </p:nvSpPr>
        <p:spPr>
          <a:xfrm>
            <a:off x="3028122" y="166871"/>
            <a:ext cx="6720641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東北・新潟・北海道の夏の気温経過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2E24D1-4585-8887-DEB5-70A72EBD9BFC}"/>
              </a:ext>
            </a:extLst>
          </p:cNvPr>
          <p:cNvSpPr txBox="1"/>
          <p:nvPr/>
        </p:nvSpPr>
        <p:spPr>
          <a:xfrm>
            <a:off x="3093234" y="6407426"/>
            <a:ext cx="62792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Amano Tachibana and Ando (2023), Journal of Climate</a:t>
            </a:r>
            <a:endParaRPr kumimoji="1" lang="ja-JP" altLang="en-US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94E5D9E-DBE8-104A-8F87-1FD4C6837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6" y="752398"/>
            <a:ext cx="2186289" cy="188181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613DF6C-E5BB-5099-40D5-CD0D30F55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5" y="3731989"/>
            <a:ext cx="2267831" cy="178754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367399-502F-A34B-6F60-057638385C07}"/>
              </a:ext>
            </a:extLst>
          </p:cNvPr>
          <p:cNvSpPr txBox="1"/>
          <p:nvPr/>
        </p:nvSpPr>
        <p:spPr>
          <a:xfrm>
            <a:off x="118576" y="2646863"/>
            <a:ext cx="237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天野未空さん</a:t>
            </a:r>
            <a:endParaRPr kumimoji="1" lang="en-US" altLang="ja-JP" sz="1600" b="1" dirty="0"/>
          </a:p>
          <a:p>
            <a:pPr algn="ctr"/>
            <a:r>
              <a:rPr kumimoji="1" lang="ja-JP" altLang="en-US" sz="1600" b="1" dirty="0"/>
              <a:t>（三重大学大学院生）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70723C-6CB5-6D0F-AF6C-D8BF410B6DF5}"/>
              </a:ext>
            </a:extLst>
          </p:cNvPr>
          <p:cNvSpPr txBox="1"/>
          <p:nvPr/>
        </p:nvSpPr>
        <p:spPr>
          <a:xfrm>
            <a:off x="31643" y="556080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/>
              <a:t>安藤雄太さん</a:t>
            </a:r>
            <a:endParaRPr kumimoji="1" lang="en-US" altLang="ja-JP" b="1" dirty="0"/>
          </a:p>
          <a:p>
            <a:pPr algn="ctr"/>
            <a:r>
              <a:rPr lang="en-US" altLang="ja-JP" b="1" dirty="0"/>
              <a:t>(</a:t>
            </a:r>
            <a:r>
              <a:rPr kumimoji="1" lang="ja-JP" altLang="en-US" b="1" dirty="0"/>
              <a:t>九州大学学術研究員</a:t>
            </a:r>
            <a:r>
              <a:rPr kumimoji="1" lang="en-US" altLang="ja-JP" b="1" dirty="0"/>
              <a:t>)</a:t>
            </a:r>
            <a:endParaRPr kumimoji="1" lang="ja-JP" altLang="en-US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3CEA62-2389-4474-B5BC-205225EC0F81}"/>
              </a:ext>
            </a:extLst>
          </p:cNvPr>
          <p:cNvSpPr txBox="1"/>
          <p:nvPr/>
        </p:nvSpPr>
        <p:spPr>
          <a:xfrm>
            <a:off x="9846364" y="2700605"/>
            <a:ext cx="2129457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b="1" dirty="0"/>
              <a:t>2010</a:t>
            </a:r>
            <a:r>
              <a:rPr kumimoji="1" lang="ja-JP" altLang="en-US" b="1" dirty="0"/>
              <a:t>年以降，平年より高い年が毎年続いている．しかも急に変わった．</a:t>
            </a:r>
            <a:endParaRPr kumimoji="1" lang="en-US" altLang="ja-JP" b="1" dirty="0"/>
          </a:p>
          <a:p>
            <a:endParaRPr lang="en-US" altLang="ja-JP" b="1" dirty="0"/>
          </a:p>
          <a:p>
            <a:r>
              <a:rPr kumimoji="1" lang="ja-JP" altLang="en-US" b="1" dirty="0"/>
              <a:t>この年を境に気候レジームが変わった．</a:t>
            </a:r>
          </a:p>
        </p:txBody>
      </p:sp>
    </p:spTree>
    <p:extLst>
      <p:ext uri="{BB962C8B-B14F-4D97-AF65-F5344CB8AC3E}">
        <p14:creationId xmlns:p14="http://schemas.microsoft.com/office/powerpoint/2010/main" val="113663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B3AE9A3-09F5-2D0B-0435-D45FDB57B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48" y="105036"/>
            <a:ext cx="9896479" cy="627510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D06611-A722-525B-DDF8-65211155E224}"/>
              </a:ext>
            </a:extLst>
          </p:cNvPr>
          <p:cNvSpPr txBox="1"/>
          <p:nvPr/>
        </p:nvSpPr>
        <p:spPr>
          <a:xfrm>
            <a:off x="2894450" y="6380145"/>
            <a:ext cx="62792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Amano Tachibana and Ando (2023), Journal of Climate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3413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59A8CE8-6EE1-32BE-F07C-1DA5C063F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60"/>
            <a:ext cx="4709382" cy="43611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2482B2B-A740-3E57-5320-CEC20D003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851" y="318052"/>
            <a:ext cx="5300100" cy="633944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A72D23-A299-7312-63AD-02E31F6FFDA7}"/>
              </a:ext>
            </a:extLst>
          </p:cNvPr>
          <p:cNvSpPr txBox="1"/>
          <p:nvPr/>
        </p:nvSpPr>
        <p:spPr>
          <a:xfrm>
            <a:off x="346049" y="4390700"/>
            <a:ext cx="3782017" cy="178510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（</a:t>
            </a:r>
            <a:r>
              <a:rPr kumimoji="1" lang="ja-JP" altLang="en-US" b="1" dirty="0"/>
              <a:t>左上図）北極振動が「正」のパターンの北半球上空の気圧図．赤が高気圧，青が低気圧を表す．日本の北の傾斜高気圧の他ヨーロッパや北米も日本と同期して高気圧に覆われて暑くなる．</a:t>
            </a:r>
            <a:endParaRPr kumimoji="1" lang="en-US" altLang="ja-JP" sz="2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E96292-A1E7-AB5A-1EB9-D9476BC774A8}"/>
              </a:ext>
            </a:extLst>
          </p:cNvPr>
          <p:cNvSpPr txBox="1"/>
          <p:nvPr/>
        </p:nvSpPr>
        <p:spPr>
          <a:xfrm>
            <a:off x="7617564" y="2309537"/>
            <a:ext cx="3467616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夏の北極振動指数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E052D0-8C8A-CF5B-F68E-6E27E6ED8EEC}"/>
              </a:ext>
            </a:extLst>
          </p:cNvPr>
          <p:cNvSpPr txBox="1"/>
          <p:nvPr/>
        </p:nvSpPr>
        <p:spPr>
          <a:xfrm>
            <a:off x="7368209" y="200507"/>
            <a:ext cx="3856382" cy="46166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南北傾斜高気圧の強度指数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A2C7781-CE79-C9E1-CF2A-7DF2EB32DB10}"/>
              </a:ext>
            </a:extLst>
          </p:cNvPr>
          <p:cNvSpPr txBox="1"/>
          <p:nvPr/>
        </p:nvSpPr>
        <p:spPr>
          <a:xfrm>
            <a:off x="266568" y="6288162"/>
            <a:ext cx="62792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Amano Tachibana and Ando (2023), Journal of Climate</a:t>
            </a:r>
            <a:endParaRPr kumimoji="1" lang="ja-JP" altLang="en-US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83BE86-45E5-47E4-9E60-10E4A8873FA8}"/>
              </a:ext>
            </a:extLst>
          </p:cNvPr>
          <p:cNvSpPr txBox="1"/>
          <p:nvPr/>
        </p:nvSpPr>
        <p:spPr>
          <a:xfrm>
            <a:off x="4499869" y="1028343"/>
            <a:ext cx="2045982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/>
              <a:t>（右上図）</a:t>
            </a:r>
            <a:r>
              <a:rPr kumimoji="1" lang="en-US" altLang="ja-JP" b="1" dirty="0"/>
              <a:t>2010</a:t>
            </a:r>
            <a:r>
              <a:rPr kumimoji="1" lang="ja-JP" altLang="en-US" b="1" dirty="0"/>
              <a:t>年以降，南北傾斜高気圧もほぼ毎年発生（正の値がほぼ連続）．しかも</a:t>
            </a:r>
            <a:r>
              <a:rPr kumimoji="1" lang="en-US" altLang="ja-JP" b="1" dirty="0"/>
              <a:t>2010</a:t>
            </a:r>
            <a:r>
              <a:rPr kumimoji="1" lang="ja-JP" altLang="en-US" b="1" dirty="0"/>
              <a:t>年を境に急に強まった．</a:t>
            </a:r>
            <a:endParaRPr kumimoji="1" lang="en-US" altLang="ja-JP" b="1" dirty="0"/>
          </a:p>
          <a:p>
            <a:r>
              <a:rPr lang="ja-JP" altLang="en-US" b="1" dirty="0"/>
              <a:t>（右下図）北極振動指数も</a:t>
            </a:r>
            <a:r>
              <a:rPr lang="en-US" altLang="ja-JP" b="1" dirty="0"/>
              <a:t>2010</a:t>
            </a:r>
            <a:r>
              <a:rPr lang="ja-JP" altLang="en-US" b="1" dirty="0"/>
              <a:t>年以降，「正</a:t>
            </a:r>
            <a:r>
              <a:rPr lang="en-US" altLang="ja-JP" b="1" dirty="0"/>
              <a:t>(</a:t>
            </a:r>
            <a:r>
              <a:rPr lang="ja-JP" altLang="en-US" b="1" dirty="0"/>
              <a:t>プラス</a:t>
            </a:r>
            <a:r>
              <a:rPr lang="en-US" altLang="ja-JP" b="1" dirty="0"/>
              <a:t>)</a:t>
            </a:r>
            <a:r>
              <a:rPr lang="ja-JP" altLang="en-US" b="1" dirty="0"/>
              <a:t>」の年が急増．傾斜高気圧の傾向と同期している．</a:t>
            </a:r>
            <a:endParaRPr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この年を境に北半球規模の気候レジームが変わった．</a:t>
            </a:r>
          </a:p>
        </p:txBody>
      </p:sp>
    </p:spTree>
    <p:extLst>
      <p:ext uri="{BB962C8B-B14F-4D97-AF65-F5344CB8AC3E}">
        <p14:creationId xmlns:p14="http://schemas.microsoft.com/office/powerpoint/2010/main" val="27310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375</Words>
  <Application>Microsoft Office PowerPoint</Application>
  <PresentationFormat>ワイド画面</PresentationFormat>
  <Paragraphs>28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</vt:lpstr>
      <vt:lpstr>游ゴシック</vt:lpstr>
      <vt:lpstr>游ゴシック Light</vt:lpstr>
      <vt:lpstr>Arial</vt:lpstr>
      <vt:lpstr>Office テーマ</vt:lpstr>
      <vt:lpstr>プレスリリース   2010年以降の猛暑頻発・冷夏不発生は、気候のレジームシフトが一因  ー温暖化に伴うレジームシフトが高気圧と偏西風蛇行を強めたー  の補足図 や補足説明など 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tachi2</dc:creator>
  <cp:lastModifiedBy>tachi2</cp:lastModifiedBy>
  <cp:revision>9</cp:revision>
  <dcterms:created xsi:type="dcterms:W3CDTF">2023-10-01T20:07:39Z</dcterms:created>
  <dcterms:modified xsi:type="dcterms:W3CDTF">2023-10-03T03:44:19Z</dcterms:modified>
</cp:coreProperties>
</file>