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16" r:id="rId2"/>
    <p:sldMasterId id="2147483970" r:id="rId3"/>
    <p:sldMasterId id="2147483984" r:id="rId4"/>
    <p:sldMasterId id="2147483996" r:id="rId5"/>
  </p:sldMasterIdLst>
  <p:notesMasterIdLst>
    <p:notesMasterId r:id="rId18"/>
  </p:notesMasterIdLst>
  <p:sldIdLst>
    <p:sldId id="1034" r:id="rId6"/>
    <p:sldId id="1207" r:id="rId7"/>
    <p:sldId id="1208" r:id="rId8"/>
    <p:sldId id="841" r:id="rId9"/>
    <p:sldId id="801" r:id="rId10"/>
    <p:sldId id="842" r:id="rId11"/>
    <p:sldId id="1209" r:id="rId12"/>
    <p:sldId id="781" r:id="rId13"/>
    <p:sldId id="782" r:id="rId14"/>
    <p:sldId id="831" r:id="rId15"/>
    <p:sldId id="860" r:id="rId16"/>
    <p:sldId id="1206" r:id="rId17"/>
  </p:sldIdLst>
  <p:sldSz cx="12192000" cy="6858000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68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ja-JP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ja-JP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ja-JP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017D5231-B938-4AAE-8526-1692E33262F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8011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1d53327b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1d53327b6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1d53327b6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29163" cy="26606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0349B-C71C-4D82-A62B-CB8E2B6E4D42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sym typeface="Calibri"/>
              </a:rPr>
              <a:t>三重大学 生物資源 共生環境学科　立花</a:t>
            </a:r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  <a:sym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Calibri"/>
              </a:rPr>
              <a:t>検索　三重大　気象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Calibri"/>
              </a:rPr>
              <a:t>2014/5/17</a:t>
            </a:r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075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6087" cy="23955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0349B-C71C-4D82-A62B-CB8E2B6E4D42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三重大学 生物資源 共生環境学科　立花</a:t>
            </a:r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検索　三重大　気象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2014/5/17</a:t>
            </a:r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25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6087" cy="23955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0349B-C71C-4D82-A62B-CB8E2B6E4D42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三重大学 生物資源 共生環境学科　立花</a:t>
            </a:r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検索　三重大　気象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2014/5/17</a:t>
            </a:r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43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1f67a282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1f67a282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41f67a282c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ja-JP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6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26D2-B3C6-42EE-A9F9-A83E7FB1EAA9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346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DCA5E-FFE5-4AA9-ABF0-4B70B0C8A500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22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4775-8E87-4F7C-8C00-941B68B6B09B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072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828800"/>
            <a:ext cx="92456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572000"/>
            <a:ext cx="92456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324600"/>
            <a:ext cx="25400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B15BC0-FE21-4551-8B0D-F4601A6A98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1241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-1"/>
            <a:ext cx="10363200" cy="925689"/>
          </a:xfrm>
        </p:spPr>
        <p:txBody>
          <a:bodyPr/>
          <a:lstStyle>
            <a:lvl1pPr>
              <a:defRPr sz="47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AC6655-7481-4556-BAA7-ADC2A3B749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867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2216925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5187137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6433" indent="0">
              <a:buNone/>
              <a:defRPr sz="2100"/>
            </a:lvl2pPr>
            <a:lvl3pPr marL="1072866" indent="0">
              <a:buNone/>
              <a:defRPr sz="1900"/>
            </a:lvl3pPr>
            <a:lvl4pPr marL="1609298" indent="0">
              <a:buNone/>
              <a:defRPr sz="1600"/>
            </a:lvl4pPr>
            <a:lvl5pPr marL="2145731" indent="0">
              <a:buNone/>
              <a:defRPr sz="1600"/>
            </a:lvl5pPr>
            <a:lvl6pPr marL="2682164" indent="0">
              <a:buNone/>
              <a:defRPr sz="1600"/>
            </a:lvl6pPr>
            <a:lvl7pPr marL="3218597" indent="0">
              <a:buNone/>
              <a:defRPr sz="1600"/>
            </a:lvl7pPr>
            <a:lvl8pPr marL="3755029" indent="0">
              <a:buNone/>
              <a:defRPr sz="1600"/>
            </a:lvl8pPr>
            <a:lvl9pPr marL="4291462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8F1C1A-5663-4BE7-A694-8890DC2CAD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3599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2147888"/>
            <a:ext cx="50800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268DFEA-F237-49DC-B3E0-7F5F09E1BD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2989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1CEBFF-4AA3-4F42-8991-05FA526F9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6205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7492" y="2"/>
            <a:ext cx="10363200" cy="925689"/>
          </a:xfrm>
        </p:spPr>
        <p:txBody>
          <a:bodyPr/>
          <a:lstStyle>
            <a:lvl1pPr>
              <a:defRPr i="0">
                <a:solidFill>
                  <a:schemeClr val="accent1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38EB05-60D4-46D2-9377-82560E209A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3312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C18F10-FA99-4EAA-B206-28211D8B9A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9982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117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12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F1D7F1-294D-4E8F-9F73-253A6FE4A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050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068A2-3B09-42AA-AB3B-6AE2C9BA5596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34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68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45568E-3BB3-4189-8191-F90944B531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9561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57B8DC-42CF-4EE3-A9DE-07B22E4DB0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7117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540761" y="930283"/>
            <a:ext cx="2736849" cy="533241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8084" y="930283"/>
            <a:ext cx="8009467" cy="533241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84A28E-6E51-4B77-916D-2EFBC8E542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8871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9144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0E566A-EBEB-457F-9F02-BFC0754E35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9847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328091" y="930283"/>
            <a:ext cx="10949516" cy="53324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C1DBAD-E630-4555-8FE3-1464D6E4A4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0054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8388E57-69D3-440F-A0BF-CDB2145722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3279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067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アイコンをクリックして表を追加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22749B4-59B1-471E-BBDB-6E3B6481B1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369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 </a:t>
            </a:r>
            <a:r>
              <a:rPr lang="en-US" altLang="ja-JP" noProof="0"/>
              <a:t>SmartArt </a:t>
            </a:r>
            <a:r>
              <a:rPr lang="ja-JP" altLang="en-US" noProof="0"/>
              <a:t>グラフィックを追加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68135C-4417-490D-8089-4E01587474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5463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5BF63-9782-4978-88D3-D274D23E83B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7444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08BF0-12E0-4C25-9C39-7F022528FED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1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1459-5C86-421F-B55D-358CFC038D29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25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DF009-5B09-4FE8-885F-100E83CD0C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857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7B2A7-90EE-4763-B17F-072A1AEF23D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0996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FC77C-C76A-4D72-83E2-579D68B7A8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09831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42515-C971-4B6C-9E8D-A600B5D6242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1322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5EB48-5BA4-46CA-B6A2-1DC13836F12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5137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7CD90-351B-4945-86DF-6C80579D8F3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5319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960A-DDAA-4B7D-A0D3-947DA8BC88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6286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DE44E-9FBF-4A04-9AEA-2984EFCE6FD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1233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AE34A-15C2-4984-B181-3EA4F9F9018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3742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D2EA620-C7F4-4BAE-A39B-7060695C15E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006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7697-A247-4327-B41F-0AAF634322F1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009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E17A902-E9D3-48F3-82A1-992299D0053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7963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464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465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786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602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0909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287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798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744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72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9573-0E8A-4BA8-9B87-7AC892CAFA8B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67267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785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3BB6-0361-4AEB-8A7A-E05CC42F3039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B016-0388-492D-A495-0B1EE34FFD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71495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タイトル スライド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747272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2 つのコンテンツ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5150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比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1061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タイトルのみ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6505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白紙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75346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&#10;コンテンツ" type="objTx">
  <p:cSld name="タイトル付きの&#10;コンテンツ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49698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タイトル付きの図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65787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&#10;縦書きテキスト" type="vertTx">
  <p:cSld name="タイトルと&#10;縦書きテキスト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353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8A685-491C-4E8D-863C-C8994B250DCF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3210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縦書きタイトルと&#10;縦書きテキスト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650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9403F-5769-4FC8-B4B2-07DF7BD29E25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65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207ED-2422-4AF0-9C0E-743751BA1FA8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93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9B537-1111-4E43-A12C-2FE42D536297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01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82F29-B516-404B-ACD0-8C4870567239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01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"/>
            <a:ext cx="103632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47888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1" sz="160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r>
              <a:rPr lang="zh-TW" altLang="en-US">
                <a:solidFill>
                  <a:prstClr val="black"/>
                </a:solidFill>
              </a:rPr>
              <a:t>立花　三重大学　生物資源　共生環境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fld id="{7A55301A-5A5B-47E4-9845-CD2266475C0F}" type="slidenum">
              <a:rPr lang="ja-JP" altLang="en-US" smtClean="0">
                <a:solidFill>
                  <a:prstClr val="black"/>
                </a:solidFill>
              </a:rPr>
              <a:pPr defTabSz="1072866"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031" name="Picture 166" descr="bi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8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33" name="Picture 166" descr="bi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8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9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91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+mj-ea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5pPr>
      <a:lvl6pPr marL="536433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1072866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609298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2145731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402325" indent="-402325" algn="l" rtl="0" fontAlgn="base">
        <a:spcBef>
          <a:spcPct val="20000"/>
        </a:spcBef>
        <a:spcAft>
          <a:spcPct val="0"/>
        </a:spcAft>
        <a:buBlip>
          <a:blip r:embed="rId20"/>
        </a:buBlip>
        <a:defRPr kumimoji="1" sz="38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rtl="0" fontAlgn="base">
        <a:spcBef>
          <a:spcPct val="20000"/>
        </a:spcBef>
        <a:spcAft>
          <a:spcPct val="0"/>
        </a:spcAft>
        <a:buSzPct val="75000"/>
        <a:buBlip>
          <a:blip r:embed="rId21"/>
        </a:buBlip>
        <a:defRPr kumimoji="1" sz="3300">
          <a:solidFill>
            <a:schemeClr val="tx1"/>
          </a:solidFill>
          <a:latin typeface="+mn-lt"/>
          <a:ea typeface="+mn-ea"/>
        </a:defRPr>
      </a:lvl2pPr>
      <a:lvl3pPr marL="1341082" indent="-268216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877515" indent="-268216" algn="l" rtl="0" fontAlgn="base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413947" indent="-268216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5pPr>
      <a:lvl6pPr marL="2950380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6pPr>
      <a:lvl7pPr marL="3486813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7pPr>
      <a:lvl8pPr marL="4023246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8pPr>
      <a:lvl9pPr marL="4559678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47512C9-3F3C-483F-9773-FB0ED404E40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753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72866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72866">
              <a:defRPr/>
            </a:pPr>
            <a:r>
              <a:rPr lang="zh-TW" altLang="en-US">
                <a:solidFill>
                  <a:prstClr val="black"/>
                </a:solidFill>
              </a:rPr>
              <a:t>立花　三重大学　生物資源　共生環境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72866">
              <a:defRPr/>
            </a:pPr>
            <a:fld id="{7A55301A-5A5B-47E4-9845-CD2266475C0F}" type="slidenum">
              <a:rPr lang="ja-JP" altLang="en-US" smtClean="0">
                <a:solidFill>
                  <a:prstClr val="black"/>
                </a:solidFill>
              </a:rPr>
              <a:pPr defTabSz="1072866"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2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4597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TqD_WyBu1w?feature=oembe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tachi@bio.mie-u.ac.jp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hyperlink" Target="http://www.bio.mie-u.ac.jp/kankyo/shizen/lab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2F3C5-F920-5332-B64F-F1BB5E4578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9D45062-5F06-FFC3-F2CE-4194BF82B1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7682F9-776E-7590-F071-BC34BF9D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pic>
        <p:nvPicPr>
          <p:cNvPr id="5" name="オンライン メディア 4" title="タモリステーション 2023年12月15日 沸騰する地球〜2023気候変動が生む負の連鎖〜 LIVE HD">
            <a:hlinkClick r:id="" action="ppaction://media"/>
            <a:extLst>
              <a:ext uri="{FF2B5EF4-FFF2-40B4-BE49-F238E27FC236}">
                <a16:creationId xmlns:a16="http://schemas.microsoft.com/office/drawing/2014/main" id="{2DA532A6-924C-451C-6D39-926DE2F847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/>
        </p:nvSpPr>
        <p:spPr>
          <a:xfrm>
            <a:off x="1587063" y="112671"/>
            <a:ext cx="4578305" cy="656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ベーリング海峡付近の南北断面</a:t>
            </a:r>
            <a:endParaRPr kumimoji="0" lang="en-GB" altLang="ja-JP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altLang="ja-JP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 (Upper)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2017-18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の大気場：色（気温偏差，ハッチは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2σ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超）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;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矢印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: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北向き上向き風速偏差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;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等値線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: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比湿偏差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altLang="ja-JP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(Middle)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潜熱顕熱偏差（上向き（大気を暖める）が正（赤））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1σ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は点線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.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altLang="ja-JP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(Bottom)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海洋場：色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: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海水温偏差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.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矢印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: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海流の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11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月から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2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月に向けての変化量の気候値からの偏差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.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等値線：海水温の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11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月から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2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月に向けての変化量の気候値からの偏差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.  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rPr>
              <a:t>実線：海が暖まる，点線：海が冷える</a:t>
            </a:r>
            <a:endParaRPr kumimoji="0" lang="ja-JP" altLang="ja-JP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65" y="68528"/>
            <a:ext cx="4573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6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39" y="479370"/>
            <a:ext cx="7704856" cy="553601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345215" y="6015383"/>
            <a:ext cx="327205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偏西風（ジェット気流）は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蛇行しない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65695" y="6007346"/>
            <a:ext cx="338437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偏西風（ジェット気流）の激しい蛇行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897394" y="14956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37211" y="1"/>
            <a:ext cx="398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北極振動</a:t>
            </a:r>
          </a:p>
        </p:txBody>
      </p:sp>
    </p:spTree>
    <p:extLst>
      <p:ext uri="{BB962C8B-B14F-4D97-AF65-F5344CB8AC3E}">
        <p14:creationId xmlns:p14="http://schemas.microsoft.com/office/powerpoint/2010/main" val="27017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48DD58-5912-9A3A-EDEE-4CA9B51AF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301006"/>
          </a:xfrm>
        </p:spPr>
        <p:txBody>
          <a:bodyPr/>
          <a:lstStyle/>
          <a:p>
            <a:r>
              <a:rPr kumimoji="1" lang="ja-JP" altLang="en-US" sz="3600" dirty="0"/>
              <a:t>課題</a:t>
            </a:r>
            <a:br>
              <a:rPr kumimoji="1" lang="en-US" altLang="ja-JP" sz="3600" dirty="0"/>
            </a:br>
            <a:r>
              <a:rPr kumimoji="1" lang="ja-JP" altLang="en-US" sz="3600" dirty="0"/>
              <a:t>締切り：</a:t>
            </a:r>
            <a:r>
              <a:rPr kumimoji="1" lang="en-US" altLang="ja-JP" sz="3600" dirty="0"/>
              <a:t>12</a:t>
            </a:r>
            <a:r>
              <a:rPr kumimoji="1" lang="ja-JP" altLang="en-US" sz="3600" dirty="0"/>
              <a:t>月</a:t>
            </a:r>
            <a:r>
              <a:rPr kumimoji="1" lang="en-US" altLang="ja-JP" sz="3600" dirty="0"/>
              <a:t>19</a:t>
            </a:r>
            <a:r>
              <a:rPr kumimoji="1" lang="ja-JP" altLang="en-US" sz="3600" dirty="0"/>
              <a:t>日（火）</a:t>
            </a:r>
            <a:r>
              <a:rPr kumimoji="1" lang="en-US" altLang="ja-JP" sz="3600" dirty="0"/>
              <a:t>23</a:t>
            </a:r>
            <a:r>
              <a:rPr kumimoji="1" lang="ja-JP" altLang="en-US" sz="3600" dirty="0"/>
              <a:t>時</a:t>
            </a:r>
            <a:r>
              <a:rPr kumimoji="1" lang="en-US" altLang="ja-JP" sz="3600" dirty="0"/>
              <a:t>59</a:t>
            </a:r>
            <a:r>
              <a:rPr kumimoji="1" lang="ja-JP" altLang="en-US" sz="3600" dirty="0"/>
              <a:t>分（日本時間）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D1578FB-4B66-629C-F8A9-0F1ACB0F3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18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下記の</a:t>
            </a:r>
            <a:r>
              <a:rPr lang="ja-JP" altLang="ja-JP" sz="18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三重テレビ気象らぼ</a:t>
            </a:r>
            <a:r>
              <a:rPr lang="ja-JP" altLang="en-US" sz="18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の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二つの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YouTube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を両方とも見てください．そして閲覧前と後で，気象や気候についての見方が変わったか？などを中心に思ったことをを書いてください．批判を書いてもいいですよ．点を下げることはしません．番組の改善に役立てます．</a:t>
            </a:r>
            <a:r>
              <a:rPr lang="ja-JP" altLang="ja-JP" sz="2000" b="1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ja-JP" altLang="ja-JP" sz="2400" b="1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各々</a:t>
            </a:r>
            <a:r>
              <a:rPr lang="en-US" altLang="ja-JP" sz="2400" b="1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200</a:t>
            </a:r>
            <a:r>
              <a:rPr lang="ja-JP" altLang="ja-JP" sz="2400" b="1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文字以上）</a:t>
            </a:r>
            <a:endParaRPr lang="en-US" altLang="ja-JP" sz="2400" b="1" kern="100" dirty="0">
              <a:solidFill>
                <a:srgbClr val="FF0000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提出は電子メイルで，宛先：</a:t>
            </a:r>
            <a:r>
              <a:rPr lang="en-US" altLang="ja-JP" sz="1800" u="sng" kern="100" dirty="0">
                <a:solidFill>
                  <a:srgbClr val="0563C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  <a:hlinkClick r:id="rId2"/>
              </a:rPr>
              <a:t>tachi@bio.mie-u.ac.jp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各課題毎にメイルを送付すること．つまり，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通送る必要がある．メイルの件名は各々下記とすること．</a:t>
            </a:r>
            <a:endParaRPr lang="en-US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400" b="1" dirty="0"/>
              <a:t>メイル本文中に氏名の記載の無い場合は，提出していないとみなします．</a:t>
            </a:r>
            <a:endParaRPr lang="en-US" altLang="ja-JP" b="1" dirty="0"/>
          </a:p>
          <a:p>
            <a:r>
              <a:rPr lang="ja-JP" altLang="en-US" sz="2000" b="1" dirty="0"/>
              <a:t>件名：　課題</a:t>
            </a:r>
            <a:r>
              <a:rPr lang="en-US" altLang="ja-JP" sz="2000" b="1" dirty="0"/>
              <a:t>11</a:t>
            </a:r>
            <a:r>
              <a:rPr lang="ja-JP" altLang="en-US" sz="2000" b="1" dirty="0"/>
              <a:t>「オホーツク海の流氷について学ぼう！」　</a:t>
            </a:r>
            <a:r>
              <a:rPr lang="en-US" altLang="ja-JP" sz="2000" b="1" dirty="0"/>
              <a:t>2023</a:t>
            </a:r>
            <a:r>
              <a:rPr lang="ja-JP" altLang="en-US" sz="2000" b="1" dirty="0"/>
              <a:t>年</a:t>
            </a:r>
            <a:r>
              <a:rPr lang="en-US" altLang="ja-JP" sz="2000" b="1" dirty="0"/>
              <a:t>2</a:t>
            </a:r>
            <a:r>
              <a:rPr lang="ja-JP" altLang="en-US" sz="2000" b="1" dirty="0"/>
              <a:t>月</a:t>
            </a:r>
            <a:r>
              <a:rPr lang="en-US" altLang="ja-JP" sz="2000" b="1" dirty="0"/>
              <a:t>7</a:t>
            </a:r>
            <a:r>
              <a:rPr lang="ja-JP" altLang="en-US" sz="2000" b="1" dirty="0"/>
              <a:t>日放送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r>
              <a:rPr lang="ja-JP" altLang="en-US" sz="2000" b="1" dirty="0"/>
              <a:t>件名　：課題１</a:t>
            </a:r>
            <a:r>
              <a:rPr lang="en-US" altLang="ja-JP" sz="2000" b="1" dirty="0"/>
              <a:t>2 </a:t>
            </a:r>
            <a:r>
              <a:rPr lang="ja-JP" altLang="en-US" sz="2000" b="1" dirty="0"/>
              <a:t>「大雪の原因！</a:t>
            </a:r>
            <a:r>
              <a:rPr lang="en-US" altLang="ja-JP" sz="2000" b="1" dirty="0"/>
              <a:t>JPCZ</a:t>
            </a:r>
            <a:r>
              <a:rPr lang="ja-JP" altLang="en-US" sz="2000" b="1" dirty="0"/>
              <a:t>とは？」</a:t>
            </a:r>
            <a:r>
              <a:rPr lang="en-US" altLang="ja-JP" sz="2000" b="1" dirty="0"/>
              <a:t> 202</a:t>
            </a:r>
            <a:r>
              <a:rPr lang="ja-JP" altLang="en-US" sz="2000" b="1" dirty="0"/>
              <a:t>２年１月</a:t>
            </a:r>
            <a:r>
              <a:rPr lang="en-US" altLang="ja-JP" sz="2000" b="1" dirty="0"/>
              <a:t>11</a:t>
            </a:r>
            <a:r>
              <a:rPr lang="ja-JP" altLang="en-US" sz="2000" b="1" dirty="0"/>
              <a:t>日放送</a:t>
            </a:r>
          </a:p>
          <a:p>
            <a:endParaRPr lang="ja-JP" altLang="en-US" b="1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279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21d53327b6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951" y="3569188"/>
            <a:ext cx="3568725" cy="312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21d53327b6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0349" y="3448338"/>
            <a:ext cx="4156500" cy="3436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1d53327b6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250" y="33188"/>
            <a:ext cx="3505721" cy="33795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1d53327b6f_0_0"/>
          <p:cNvSpPr txBox="1"/>
          <p:nvPr/>
        </p:nvSpPr>
        <p:spPr>
          <a:xfrm>
            <a:off x="10783100" y="5969163"/>
            <a:ext cx="1214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Fig. 1</a:t>
            </a:r>
            <a:endParaRPr kumimoji="0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3" name="Google Shape;93;g21d53327b6f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8250" y="3547513"/>
            <a:ext cx="3206777" cy="323834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21d53327b6f_0_0"/>
          <p:cNvSpPr txBox="1"/>
          <p:nvPr/>
        </p:nvSpPr>
        <p:spPr>
          <a:xfrm>
            <a:off x="54000" y="6892050"/>
            <a:ext cx="1208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Fig.1 SST-T500, T500 at 11 UTC and satellite visible image at 07 UTC in 24th January 2023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g21d53327b6f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38887" y="76200"/>
            <a:ext cx="3800876" cy="32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1d53327b6f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590" y="4638"/>
            <a:ext cx="4011448" cy="343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479371"/>
            <a:ext cx="7704856" cy="553601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345215" y="6015383"/>
            <a:ext cx="327205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偏西風（ジェット気流）は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蛇行しない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65695" y="6007346"/>
            <a:ext cx="338437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偏西風（ジェット気流）の激しい蛇行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897394" y="14956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37211" y="1"/>
            <a:ext cx="398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北極振動</a:t>
            </a:r>
          </a:p>
        </p:txBody>
      </p:sp>
    </p:spTree>
    <p:extLst>
      <p:ext uri="{BB962C8B-B14F-4D97-AF65-F5344CB8AC3E}">
        <p14:creationId xmlns:p14="http://schemas.microsoft.com/office/powerpoint/2010/main" val="360143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68149"/>
            <a:ext cx="4975598" cy="331706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5449" y="4622002"/>
            <a:ext cx="8980039" cy="1348939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sz="1600" dirty="0"/>
              <a:t>２０１７</a:t>
            </a:r>
            <a:r>
              <a:rPr lang="en-US" altLang="ja-JP" sz="1600" dirty="0"/>
              <a:t>-</a:t>
            </a:r>
            <a:r>
              <a:rPr lang="ja-JP" altLang="en-US" sz="1600" dirty="0"/>
              <a:t>１８年は，西日本では１９８５</a:t>
            </a:r>
            <a:r>
              <a:rPr lang="en-US" altLang="ja-JP" sz="1600" dirty="0"/>
              <a:t>-</a:t>
            </a:r>
            <a:r>
              <a:rPr lang="ja-JP" altLang="en-US" sz="1600" dirty="0"/>
              <a:t>８６年以来</a:t>
            </a:r>
            <a:r>
              <a:rPr lang="en-US" altLang="ja-JP" sz="1600" dirty="0"/>
              <a:t>(</a:t>
            </a:r>
            <a:r>
              <a:rPr lang="ja-JP" altLang="en-US" sz="1600" dirty="0"/>
              <a:t>６１豪雪以来</a:t>
            </a:r>
            <a:r>
              <a:rPr lang="en-US" altLang="ja-JP" sz="1600" dirty="0"/>
              <a:t>)</a:t>
            </a:r>
            <a:r>
              <a:rPr lang="ja-JP" altLang="en-US" sz="1600" dirty="0"/>
              <a:t>の寒冬となり，北陸を中心として大雪</a:t>
            </a:r>
            <a:r>
              <a:rPr lang="en-US" altLang="ja-JP" sz="1600" dirty="0"/>
              <a:t>(</a:t>
            </a:r>
            <a:r>
              <a:rPr lang="ja-JP" altLang="en-US" sz="1600" dirty="0"/>
              <a:t>５６豪雪以来の大雪</a:t>
            </a:r>
            <a:r>
              <a:rPr lang="en-US" altLang="ja-JP" sz="1600" dirty="0"/>
              <a:t>)</a:t>
            </a:r>
            <a:r>
              <a:rPr lang="ja-JP" altLang="en-US" sz="1600" dirty="0"/>
              <a:t>となった</a:t>
            </a:r>
            <a:r>
              <a:rPr lang="en-US" altLang="ja-JP" sz="1600" dirty="0"/>
              <a:t>(</a:t>
            </a:r>
            <a:r>
              <a:rPr lang="ja-JP" altLang="en-US" sz="1600" dirty="0"/>
              <a:t>平成３０年豪雪？</a:t>
            </a:r>
            <a:r>
              <a:rPr lang="en-US" altLang="ja-JP" sz="1600" dirty="0"/>
              <a:t>)</a:t>
            </a:r>
            <a:r>
              <a:rPr lang="ja-JP" altLang="en-US" sz="1600" dirty="0" err="1"/>
              <a:t>．</a:t>
            </a:r>
            <a:r>
              <a:rPr lang="ja-JP" altLang="en-US" sz="1600" dirty="0"/>
              <a:t>京都丹後から山陰（松江４９や境港６４）でも大雪となった．その豪雪をもたらした寒波の原因を探る</a:t>
            </a:r>
            <a:endParaRPr lang="en-US" altLang="ja-JP" sz="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hlinkClick r:id="rId4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14" y="1522599"/>
            <a:ext cx="4649106" cy="309940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 bwMode="auto">
          <a:xfrm>
            <a:off x="2059016" y="116632"/>
            <a:ext cx="8136904" cy="12427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536433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07286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609298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5731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負の北極振動と中緯度寒波の新因</a:t>
            </a:r>
            <a:br>
              <a:rPr kumimoji="1" lang="en-US" altLang="ja-JP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</a:br>
            <a:r>
              <a:rPr kumimoji="1" lang="ja-JP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「北極海アラスカ沖に空いた海氷の巨大な穴</a:t>
            </a:r>
            <a:r>
              <a:rPr kumimoji="1" lang="en-US" altLang="ja-JP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(warm hole) </a:t>
            </a:r>
            <a:r>
              <a:rPr kumimoji="1" lang="ja-JP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」</a:t>
            </a:r>
            <a:br>
              <a:rPr kumimoji="1" lang="en-US" altLang="ja-JP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</a:br>
            <a:r>
              <a:rPr kumimoji="1" lang="ja-JP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－寒波と豪雪は今後も頻発する</a:t>
            </a:r>
            <a:r>
              <a:rPr kumimoji="1" lang="en-US" altLang="ja-JP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!?</a:t>
            </a:r>
            <a:r>
              <a:rPr kumimoji="1" lang="ja-JP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－</a:t>
            </a:r>
            <a:endParaRPr kumimoji="1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44840" y="1413836"/>
            <a:ext cx="832123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立花義裕・小松謙介・安藤雄太・太田圭祐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三重大学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) </a:t>
            </a:r>
            <a:r>
              <a:rPr kumimoji="1" lang="ja-JP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，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V. A.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Alexeev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，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L.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Cai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（アラスカ大学）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73139" y="5589240"/>
            <a:ext cx="5904656" cy="107721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掲載論文名：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Warm hole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in Pacific Arctic sea ice cover forced mid-latitude Northern Hemisphere cooling during winter 2017-18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掲載雑誌： </a:t>
            </a:r>
            <a:r>
              <a:rPr kumimoji="1" lang="ja-JP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サイエンティフィック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レポート</a:t>
            </a:r>
            <a:r>
              <a:rPr kumimoji="1" lang="ja-JP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(Scientific Reports, 2019)</a:t>
            </a:r>
          </a:p>
        </p:txBody>
      </p:sp>
    </p:spTree>
    <p:extLst>
      <p:ext uri="{BB962C8B-B14F-4D97-AF65-F5344CB8AC3E}">
        <p14:creationId xmlns:p14="http://schemas.microsoft.com/office/powerpoint/2010/main" val="225435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18598" y="179057"/>
            <a:ext cx="8136904" cy="160229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ts val="3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負の北極振動と中緯度寒波の新因</a:t>
            </a:r>
            <a:br>
              <a:rPr lang="en-US" altLang="ja-JP" sz="2400" b="1" dirty="0">
                <a:solidFill>
                  <a:schemeClr val="tx1"/>
                </a:solidFill>
              </a:rPr>
            </a:br>
            <a:r>
              <a:rPr lang="ja-JP" altLang="en-US" sz="2400" b="1" dirty="0">
                <a:solidFill>
                  <a:schemeClr val="tx1"/>
                </a:solidFill>
              </a:rPr>
              <a:t>「北極海アラスカ沖に空いた海氷の巨大な穴</a:t>
            </a:r>
            <a:r>
              <a:rPr lang="en-US" altLang="ja-JP" sz="2400" b="1" dirty="0">
                <a:solidFill>
                  <a:schemeClr val="tx1"/>
                </a:solidFill>
              </a:rPr>
              <a:t>(warm hole) </a:t>
            </a:r>
            <a:r>
              <a:rPr lang="ja-JP" altLang="en-US" sz="2400" b="1" dirty="0">
                <a:solidFill>
                  <a:schemeClr val="tx1"/>
                </a:solidFill>
              </a:rPr>
              <a:t>」</a:t>
            </a:r>
            <a:br>
              <a:rPr lang="en-US" altLang="ja-JP" sz="2400" b="1" dirty="0">
                <a:solidFill>
                  <a:schemeClr val="tx1"/>
                </a:solidFill>
              </a:rPr>
            </a:br>
            <a:r>
              <a:rPr lang="ja-JP" altLang="en-US" sz="2400" b="1" dirty="0">
                <a:solidFill>
                  <a:schemeClr val="tx1"/>
                </a:solidFill>
              </a:rPr>
              <a:t>－寒波と豪雪は今後も頻発する</a:t>
            </a:r>
            <a:r>
              <a:rPr lang="en-US" altLang="ja-JP" sz="2400" b="1" dirty="0">
                <a:solidFill>
                  <a:schemeClr val="tx1"/>
                </a:solidFill>
              </a:rPr>
              <a:t>!?</a:t>
            </a:r>
            <a:r>
              <a:rPr lang="ja-JP" altLang="en-US" sz="2400" b="1" dirty="0">
                <a:solidFill>
                  <a:schemeClr val="tx1"/>
                </a:solidFill>
              </a:rPr>
              <a:t>－</a:t>
            </a:r>
          </a:p>
        </p:txBody>
      </p:sp>
      <p:sp>
        <p:nvSpPr>
          <p:cNvPr id="13" name="タイトル 1"/>
          <p:cNvSpPr txBox="1">
            <a:spLocks/>
          </p:cNvSpPr>
          <p:nvPr/>
        </p:nvSpPr>
        <p:spPr bwMode="auto">
          <a:xfrm>
            <a:off x="1556873" y="3181057"/>
            <a:ext cx="1332999" cy="7200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536433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07286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609298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5731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2017-18</a:t>
            </a:r>
            <a:r>
              <a: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年冬を振り返る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914" y="3043736"/>
            <a:ext cx="3847944" cy="311903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017" y="3028664"/>
            <a:ext cx="2448655" cy="2808130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8544272" y="2979525"/>
            <a:ext cx="2044668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２０１７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-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１８年は，西日本では過去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32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年で最強の寒冬となり，北陸を中心として大雪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５６豪雪以来の大雪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)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となった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平成３０年豪雪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91188" y="4193235"/>
            <a:ext cx="112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気象庁資料引用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2063552" y="1973373"/>
            <a:ext cx="832123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立花義裕・小松謙介・安藤雄太・太田圭祐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三重大学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) </a:t>
            </a:r>
            <a:r>
              <a:rPr kumimoji="1" lang="ja-JP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，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V. A.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Alexeev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，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L.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Cai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（アラスカ大学）</a:t>
            </a:r>
          </a:p>
        </p:txBody>
      </p:sp>
    </p:spTree>
    <p:extLst>
      <p:ext uri="{BB962C8B-B14F-4D97-AF65-F5344CB8AC3E}">
        <p14:creationId xmlns:p14="http://schemas.microsoft.com/office/powerpoint/2010/main" val="406876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258" y="1681538"/>
            <a:ext cx="2787457" cy="41069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9576" y="188640"/>
            <a:ext cx="8136904" cy="136815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altLang="ja-JP" sz="3200" b="1" dirty="0">
                <a:solidFill>
                  <a:schemeClr val="tx1"/>
                </a:solidFill>
              </a:rPr>
              <a:t>2017-18</a:t>
            </a:r>
            <a:r>
              <a:rPr lang="ja-JP" altLang="en-US" sz="3200" b="1" dirty="0">
                <a:solidFill>
                  <a:schemeClr val="tx1"/>
                </a:solidFill>
              </a:rPr>
              <a:t>豪雪の原因の新説</a:t>
            </a:r>
            <a:br>
              <a:rPr lang="en-US" altLang="ja-JP" sz="3200" b="1" dirty="0">
                <a:solidFill>
                  <a:schemeClr val="tx1"/>
                </a:solidFill>
              </a:rPr>
            </a:br>
            <a:r>
              <a:rPr lang="ja-JP" altLang="en-US" sz="3200" b="1" dirty="0">
                <a:solidFill>
                  <a:schemeClr val="tx1"/>
                </a:solidFill>
              </a:rPr>
              <a:t>「北極海アラスカ沖に空いた海氷の巨大な穴」</a:t>
            </a:r>
            <a:br>
              <a:rPr lang="ja-JP" altLang="en-US" sz="3200" b="1" dirty="0">
                <a:solidFill>
                  <a:schemeClr val="tx1"/>
                </a:solidFill>
              </a:rPr>
            </a:br>
            <a:r>
              <a:rPr lang="ja-JP" altLang="en-US" sz="3200" b="1" dirty="0">
                <a:solidFill>
                  <a:schemeClr val="tx1"/>
                </a:solidFill>
              </a:rPr>
              <a:t>－豪雪は今後も頻発する</a:t>
            </a:r>
            <a:r>
              <a:rPr lang="en-US" altLang="ja-JP" sz="3200" b="1" dirty="0">
                <a:solidFill>
                  <a:schemeClr val="tx1"/>
                </a:solidFill>
              </a:rPr>
              <a:t>!?</a:t>
            </a:r>
            <a:r>
              <a:rPr lang="ja-JP" altLang="en-US" sz="3200" b="1" dirty="0">
                <a:solidFill>
                  <a:schemeClr val="tx1"/>
                </a:solidFill>
              </a:rPr>
              <a:t>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03512" y="1681538"/>
            <a:ext cx="5904656" cy="23698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掲載論文名：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Warm hole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in Pacific Arctic sea ice cover forced mid-latitude Northern Hemisphere cooling during winter 2017-18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掲載雑誌： </a:t>
            </a:r>
            <a:r>
              <a:rPr kumimoji="1" lang="ja-JP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サイエンティフィック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レポート</a:t>
            </a:r>
            <a:r>
              <a:rPr kumimoji="1" lang="ja-JP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(Scientific Reports)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	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出版日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:2019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年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4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月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3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日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(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オンライン掲載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著者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立花義裕教授・小松謙介研究員・安藤雄太大学院生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(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三重大学・大学院 生物資源学研究科 共生環境学専攻 地球環境学講座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) </a:t>
            </a:r>
            <a:r>
              <a:rPr kumimoji="1" lang="ja-JP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，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V. A.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Alexeev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・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L.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Cai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（アラスカ大学・国際北極研究センター）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59497" y="615558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4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月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18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日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記者発表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45257" y="1700810"/>
            <a:ext cx="278745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11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月下旬の海氷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（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北極海アラスカ沖（チュクチ海）の海氷に初めて大穴が空く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）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図：気象庁より引用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2855640" y="4522182"/>
            <a:ext cx="4823332" cy="2148510"/>
            <a:chOff x="1331640" y="4522182"/>
            <a:chExt cx="4823332" cy="214851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1640" y="4735762"/>
              <a:ext cx="4823332" cy="1934930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2267744" y="4522182"/>
              <a:ext cx="3528392" cy="307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ＭＳ Ｐゴシック"/>
                  <a:cs typeface="+mn-cs"/>
                </a:rPr>
                <a:t>北極海アラスカ沖の海氷面積の経年変化</a:t>
              </a:r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7678972" y="5842435"/>
            <a:ext cx="2376264" cy="9387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本研究の一部は、北極域研究推進プロジェクト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</a:t>
            </a:r>
            <a:r>
              <a:rPr kumimoji="1" lang="en-US" altLang="ja-JP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ArCS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)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と文部科学省科学研究費補助金「挑戦的萌芽研究と基盤研究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B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（代表・立花義裕）」においてで実施されたものです。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96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692696"/>
            <a:ext cx="8640960" cy="2686050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 idx="4294967295"/>
          </p:nvPr>
        </p:nvSpPr>
        <p:spPr>
          <a:xfrm>
            <a:off x="2279576" y="59992"/>
            <a:ext cx="8064896" cy="63270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北極振動指数と，よく一致している</a:t>
            </a:r>
          </a:p>
        </p:txBody>
      </p:sp>
      <p:sp>
        <p:nvSpPr>
          <p:cNvPr id="10" name="屈折矢印 9"/>
          <p:cNvSpPr/>
          <p:nvPr/>
        </p:nvSpPr>
        <p:spPr>
          <a:xfrm flipH="1" flipV="1">
            <a:off x="4151784" y="1066988"/>
            <a:ext cx="360040" cy="792084"/>
          </a:xfrm>
          <a:prstGeom prst="bentUpArrow">
            <a:avLst>
              <a:gd name="adj1" fmla="val 14800"/>
              <a:gd name="adj2" fmla="val 25000"/>
              <a:gd name="adj3" fmla="val 47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/>
              <a:cs typeface="+mn-cs"/>
              <a:sym typeface="Arial"/>
            </a:endParaRPr>
          </a:p>
        </p:txBody>
      </p:sp>
      <p:sp>
        <p:nvSpPr>
          <p:cNvPr id="12" name="屈折矢印 11"/>
          <p:cNvSpPr/>
          <p:nvPr/>
        </p:nvSpPr>
        <p:spPr>
          <a:xfrm flipV="1">
            <a:off x="6384032" y="1072768"/>
            <a:ext cx="358399" cy="786304"/>
          </a:xfrm>
          <a:prstGeom prst="bentUpArrow">
            <a:avLst>
              <a:gd name="adj1" fmla="val 14800"/>
              <a:gd name="adj2" fmla="val 25000"/>
              <a:gd name="adj3" fmla="val 63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/>
              <a:cs typeface="+mn-cs"/>
              <a:sym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66166" y="893630"/>
            <a:ext cx="216188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  <a:sym typeface="Arial"/>
              </a:rPr>
              <a:t>日本や韓国の寒冬・豪雪、突然昇温</a:t>
            </a:r>
          </a:p>
        </p:txBody>
      </p:sp>
      <p:sp>
        <p:nvSpPr>
          <p:cNvPr id="14" name="屈折矢印 13"/>
          <p:cNvSpPr/>
          <p:nvPr/>
        </p:nvSpPr>
        <p:spPr>
          <a:xfrm rot="10800000" flipH="1" flipV="1">
            <a:off x="9912424" y="1859072"/>
            <a:ext cx="380728" cy="921856"/>
          </a:xfrm>
          <a:prstGeom prst="bentUpArrow">
            <a:avLst>
              <a:gd name="adj1" fmla="val 14800"/>
              <a:gd name="adj2" fmla="val 25000"/>
              <a:gd name="adj3" fmla="val 7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/>
              <a:cs typeface="+mn-cs"/>
              <a:sym typeface="Arial"/>
            </a:endParaRPr>
          </a:p>
        </p:txBody>
      </p:sp>
      <p:sp>
        <p:nvSpPr>
          <p:cNvPr id="15" name="屈折矢印 14"/>
          <p:cNvSpPr/>
          <p:nvPr/>
        </p:nvSpPr>
        <p:spPr>
          <a:xfrm rot="10800000" flipV="1">
            <a:off x="8760296" y="1862403"/>
            <a:ext cx="288032" cy="918526"/>
          </a:xfrm>
          <a:prstGeom prst="bentUpArrow">
            <a:avLst>
              <a:gd name="adj1" fmla="val 14800"/>
              <a:gd name="adj2" fmla="val 25000"/>
              <a:gd name="adj3" fmla="val 152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ＭＳ Ｐゴシック"/>
              <a:cs typeface="+mn-cs"/>
              <a:sym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005778" y="2105551"/>
            <a:ext cx="9361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  <a:sym typeface="Arial"/>
              </a:rPr>
              <a:t>7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  <a:sym typeface="Arial"/>
              </a:rPr>
              <a:t>月豪雨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  <a:sym typeface="Arial"/>
              </a:rPr>
              <a:t>猛暑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  <a:sym typeface="Arial"/>
              </a:rPr>
              <a:t>台風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2421268" y="2596262"/>
            <a:ext cx="573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Arial"/>
                <a:sym typeface="Arial"/>
              </a:rPr>
              <a:t>[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Arial"/>
                <a:sym typeface="Arial"/>
              </a:rPr>
              <a:t>Ogi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Arial"/>
                <a:sym typeface="Arial"/>
              </a:rPr>
              <a:t>, Yamazaki and Tachibana. ,GRL, (2004) ]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Arial"/>
                <a:sym typeface="Arial"/>
              </a:rPr>
              <a:t>から計算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562" y="3378746"/>
            <a:ext cx="5119128" cy="672857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8752691" y="3947304"/>
            <a:ext cx="2138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期間平均の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上空約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5km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の気圧と気温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ハッチは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30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年での最高最低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32798" y="4081984"/>
            <a:ext cx="1589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期間平均の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2m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気温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ハッチは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30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年での最高最低</a:t>
            </a:r>
          </a:p>
        </p:txBody>
      </p:sp>
    </p:spTree>
    <p:extLst>
      <p:ext uri="{BB962C8B-B14F-4D97-AF65-F5344CB8AC3E}">
        <p14:creationId xmlns:p14="http://schemas.microsoft.com/office/powerpoint/2010/main" val="38075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731979" y="1299427"/>
            <a:ext cx="4161223" cy="55245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</a:t>
            </a:r>
            <a:r>
              <a:rPr kumimoji="1" lang="ja-JP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新説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2017-18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年は，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アラスカ沖の北極海の海氷が観測史上最も少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なく，「大穴」のように海氷が空きました．我々は，「海氷の大穴」を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(warm hole)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と命名し，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warm hole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が遠隔的に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日本に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影響し，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記録的寒波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をもたらしたとする説を提唱しました．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warm hole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は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北極上空の気温上昇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をもたらします．北極の寒気と中緯度の暖気の境界で吹く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偏西風は，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北極域の昇温によって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北へ迂回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させられます．この偏西風の北極への進入が，北極に存在する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寒気を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東西に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引き裂いて，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偏西風の南北への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蛇行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をもたらします．この蛇行により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東アジアと北米方向に寒気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が押し出され，日本を含む東アジアと北米に寒波をもたらすという新説です．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歯磨き粉のチューブ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を真ん中で握ると中身が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ムニュッ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と両サイドへ分かれるイメージです．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201" y="1880989"/>
            <a:ext cx="4682832" cy="431262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240017" y="1557823"/>
            <a:ext cx="406294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アラスカ沖北極海上空の大気は観測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史上最高の気温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を記録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負の北極振動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)</a:t>
            </a:r>
            <a:r>
              <a:rPr kumimoji="1" lang="ja-JP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．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279576" y="1"/>
            <a:ext cx="8136904" cy="12505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ts val="3000"/>
              </a:lnSpc>
            </a:pPr>
            <a:r>
              <a:rPr lang="ja-JP" altLang="en-US" sz="2400" b="1" dirty="0">
                <a:solidFill>
                  <a:schemeClr val="tx1"/>
                </a:solidFill>
              </a:rPr>
              <a:t>負の北極振動と中緯度寒波の新因</a:t>
            </a:r>
            <a:br>
              <a:rPr lang="en-US" altLang="ja-JP" sz="2400" b="1" dirty="0">
                <a:solidFill>
                  <a:schemeClr val="tx1"/>
                </a:solidFill>
              </a:rPr>
            </a:br>
            <a:r>
              <a:rPr lang="ja-JP" altLang="en-US" sz="2400" b="1" dirty="0">
                <a:solidFill>
                  <a:schemeClr val="tx1"/>
                </a:solidFill>
              </a:rPr>
              <a:t>「北極海アラスカ沖に空いた海氷の巨大な穴</a:t>
            </a:r>
            <a:r>
              <a:rPr lang="en-US" altLang="ja-JP" sz="2400" b="1" dirty="0">
                <a:solidFill>
                  <a:schemeClr val="tx1"/>
                </a:solidFill>
              </a:rPr>
              <a:t>(warm hole) </a:t>
            </a:r>
            <a:r>
              <a:rPr lang="ja-JP" altLang="en-US" sz="2400" b="1" dirty="0">
                <a:solidFill>
                  <a:schemeClr val="tx1"/>
                </a:solidFill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1429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07568" y="137355"/>
            <a:ext cx="8352928" cy="57866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sz="2000" dirty="0"/>
              <a:t>海氷の大穴による北極の暖気が日本に寒波をもたらすプロセス（続き）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8EB05-60D4-46D2-9377-82560E209ACC}" type="slidenum">
              <a:rPr kumimoji="0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738498" y="1124745"/>
            <a:ext cx="5509630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１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)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海氷に穴が開いたので，太平洋から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暖穴に向かって「大気の河川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(atmospheric river)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」が流れ込み易く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なります（下図の黄色の矢印）．この「大気の河川」は暖湿なので，海氷上の冷気をよじ登り，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北極上空をさらに暖め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ます（下図黄色の矢印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Komatsu et al., 2018, Scientific Reports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）．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２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) atmospheric river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の風が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海水を北に流し，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暖かい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太平洋の海水も北極へ流入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します（下図の下部の右向き赤矢印）．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海氷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も暖水によって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融け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、且つ暖かい南風に流され北へ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北へと後退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します．これらより，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warm hole</a:t>
            </a:r>
            <a:r>
              <a:rPr kumimoji="1" lang="ja-JP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は維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持され，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warm hole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から大気に熱が出続け，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北極上空の暖気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（上図の赤の円柱）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が維持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されます．その暖気が維持されるので ムニュッと両サイドへ分かれる偏西風の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蛇行も維持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され，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東アジアや北米への寒波も維持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されます．よって，これら大気・海氷・海洋の系は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 self-sustainable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となります．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3" y="791764"/>
            <a:ext cx="2844405" cy="261507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3" y="3406840"/>
            <a:ext cx="2841667" cy="284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66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Times New Roman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0066FF"/>
        </a:lt1>
        <a:dk2>
          <a:srgbClr val="CC6600"/>
        </a:dk2>
        <a:lt2>
          <a:srgbClr val="33CCFF"/>
        </a:lt2>
        <a:accent1>
          <a:srgbClr val="3399FF"/>
        </a:accent1>
        <a:accent2>
          <a:srgbClr val="B5E0E3"/>
        </a:accent2>
        <a:accent3>
          <a:srgbClr val="AAB8FF"/>
        </a:accent3>
        <a:accent4>
          <a:srgbClr val="000000"/>
        </a:accent4>
        <a:accent5>
          <a:srgbClr val="ADCAFF"/>
        </a:accent5>
        <a:accent6>
          <a:srgbClr val="A4CBCE"/>
        </a:accent6>
        <a:hlink>
          <a:srgbClr val="0099FF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​​テーマ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1453</Words>
  <Application>Microsoft Office PowerPoint</Application>
  <PresentationFormat>ワイド画面</PresentationFormat>
  <Paragraphs>85</Paragraphs>
  <Slides>12</Slides>
  <Notes>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12</vt:i4>
      </vt:variant>
    </vt:vector>
  </HeadingPairs>
  <TitlesOfParts>
    <vt:vector size="24" baseType="lpstr">
      <vt:lpstr>ＭＳ Ｐゴシック</vt:lpstr>
      <vt:lpstr>游明朝</vt:lpstr>
      <vt:lpstr>Arial</vt:lpstr>
      <vt:lpstr>Calibri</vt:lpstr>
      <vt:lpstr>Calibri Light</vt:lpstr>
      <vt:lpstr>Tahoma</vt:lpstr>
      <vt:lpstr>Times New Roman</vt:lpstr>
      <vt:lpstr>1_Office ​​テーマ</vt:lpstr>
      <vt:lpstr>Global</vt:lpstr>
      <vt:lpstr>標準デザイン</vt:lpstr>
      <vt:lpstr>Office テーマ</vt:lpstr>
      <vt:lpstr>2_Office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負の北極振動と中緯度寒波の新因 「北極海アラスカ沖に空いた海氷の巨大な穴(warm hole) 」 －寒波と豪雪は今後も頻発する!?－</vt:lpstr>
      <vt:lpstr>2017-18豪雪の原因の新説 「北極海アラスカ沖に空いた海氷の巨大な穴」 －豪雪は今後も頻発する!?－</vt:lpstr>
      <vt:lpstr>北極振動指数と，よく一致している</vt:lpstr>
      <vt:lpstr>負の北極振動と中緯度寒波の新因 「北極海アラスカ沖に空いた海氷の巨大な穴(warm hole) 」</vt:lpstr>
      <vt:lpstr>海氷の大穴による北極の暖気が日本に寒波をもたらすプロセス（続き）</vt:lpstr>
      <vt:lpstr>PowerPoint プレゼンテーション</vt:lpstr>
      <vt:lpstr>PowerPoint プレゼンテーション</vt:lpstr>
      <vt:lpstr>課題 締切り：12月19日（火）23時59分（日本時間）</vt:lpstr>
    </vt:vector>
  </TitlesOfParts>
  <Company>u-tokai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tachi-desk</dc:creator>
  <cp:lastModifiedBy>tachi2</cp:lastModifiedBy>
  <cp:revision>103</cp:revision>
  <cp:lastPrinted>2019-04-12T00:12:39Z</cp:lastPrinted>
  <dcterms:created xsi:type="dcterms:W3CDTF">2003-10-05T15:24:43Z</dcterms:created>
  <dcterms:modified xsi:type="dcterms:W3CDTF">2023-12-17T22:05:27Z</dcterms:modified>
</cp:coreProperties>
</file>