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  <p:sldMasterId id="2147483915" r:id="rId2"/>
    <p:sldMasterId id="2147483927" r:id="rId3"/>
    <p:sldMasterId id="2147483941" r:id="rId4"/>
    <p:sldMasterId id="2147483953" r:id="rId5"/>
    <p:sldMasterId id="2147483971" r:id="rId6"/>
    <p:sldMasterId id="2147483983" r:id="rId7"/>
    <p:sldMasterId id="2147483995" r:id="rId8"/>
    <p:sldMasterId id="2147484012" r:id="rId9"/>
    <p:sldMasterId id="2147484024" r:id="rId10"/>
  </p:sldMasterIdLst>
  <p:notesMasterIdLst>
    <p:notesMasterId r:id="rId49"/>
  </p:notesMasterIdLst>
  <p:handoutMasterIdLst>
    <p:handoutMasterId r:id="rId50"/>
  </p:handoutMasterIdLst>
  <p:sldIdLst>
    <p:sldId id="616" r:id="rId11"/>
    <p:sldId id="630" r:id="rId12"/>
    <p:sldId id="631" r:id="rId13"/>
    <p:sldId id="632" r:id="rId14"/>
    <p:sldId id="633" r:id="rId15"/>
    <p:sldId id="1440" r:id="rId16"/>
    <p:sldId id="635" r:id="rId17"/>
    <p:sldId id="636" r:id="rId18"/>
    <p:sldId id="637" r:id="rId19"/>
    <p:sldId id="638" r:id="rId20"/>
    <p:sldId id="1448" r:id="rId21"/>
    <p:sldId id="1446" r:id="rId22"/>
    <p:sldId id="646" r:id="rId23"/>
    <p:sldId id="639" r:id="rId24"/>
    <p:sldId id="640" r:id="rId25"/>
    <p:sldId id="657" r:id="rId26"/>
    <p:sldId id="658" r:id="rId27"/>
    <p:sldId id="641" r:id="rId28"/>
    <p:sldId id="642" r:id="rId29"/>
    <p:sldId id="643" r:id="rId30"/>
    <p:sldId id="647" r:id="rId31"/>
    <p:sldId id="650" r:id="rId32"/>
    <p:sldId id="585" r:id="rId33"/>
    <p:sldId id="586" r:id="rId34"/>
    <p:sldId id="587" r:id="rId35"/>
    <p:sldId id="588" r:id="rId36"/>
    <p:sldId id="589" r:id="rId37"/>
    <p:sldId id="590" r:id="rId38"/>
    <p:sldId id="591" r:id="rId39"/>
    <p:sldId id="592" r:id="rId40"/>
    <p:sldId id="593" r:id="rId41"/>
    <p:sldId id="594" r:id="rId42"/>
    <p:sldId id="595" r:id="rId43"/>
    <p:sldId id="596" r:id="rId44"/>
    <p:sldId id="597" r:id="rId45"/>
    <p:sldId id="598" r:id="rId46"/>
    <p:sldId id="599" r:id="rId47"/>
    <p:sldId id="600" r:id="rId48"/>
  </p:sldIdLst>
  <p:sldSz cx="12192000" cy="6858000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3399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>
      <p:cViewPr varScale="1">
        <p:scale>
          <a:sx n="111" d="100"/>
          <a:sy n="111" d="100"/>
        </p:scale>
        <p:origin x="86" y="3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F99D0E-5727-4E28-9E9E-0ACA1653BD2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629600-F84C-4C64-8B10-B0D7F3F7509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1BC7A-8A30-4093-B086-4301BED8AA9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22" y="4343961"/>
            <a:ext cx="5487159" cy="4115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500133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6C956-A97D-4B24-8B95-A15D9477B9AB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75214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3489F-29C1-490A-9F47-6016BDCFB937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52476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F2FDF-8C9D-41BB-8A42-E41738F26B21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246903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5C6FE-93A0-4A5A-A1B1-90D0D50BE8FA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99950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76817E-C47F-4D42-A791-78EA6AD8E139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20957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C2DF6-DDE8-4FCC-B0EC-09DD25BF99EF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9674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2CBB36-07AC-4F5F-B801-0F8FD482AFC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22" y="4343961"/>
            <a:ext cx="5487159" cy="4115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15320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1BC7A-8A30-4093-B086-4301BED8AA9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22" y="4343961"/>
            <a:ext cx="5487159" cy="4115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28174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2CBB36-07AC-4F5F-B801-0F8FD482AFC5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5175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22" y="4343961"/>
            <a:ext cx="5487159" cy="411505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686870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C3653B-7E4F-47C4-8954-46A38BAB86E8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4819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12AC4-BD64-400D-AC22-BAFE79B81F72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35986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92512-14C4-4382-982C-6CA0201115F4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2667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7224F-16D2-4618-9376-0CEC7C6DC846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692122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30FCC-40B6-4C64-90F5-7B94FE67432F}" type="slidenum">
              <a:rPr kumimoji="1" lang="en-US" altLang="ja-JP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538" y="4862069"/>
            <a:ext cx="5680226" cy="46058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1857" tIns="55929" rIns="111857" bIns="55929"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843040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78DB7-45BD-4650-85CA-37E0473314A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3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F43FA-AC2A-4069-8229-2217D40C8D8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746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79299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60416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51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66563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0A0E77-5D03-1DCE-B1C0-DC1E70F6C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57CD135-9DD1-8D11-65F3-B7386DF57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0C1336-3F80-58F5-FC74-D49D91244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0E806F-6752-D97E-E016-C4F97CDF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6A77C9-0992-CE49-0DDA-01E2E49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141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E120CD-1A11-110C-A396-718BE0481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3F4746-5682-13CA-1216-DF0AF03C3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330960-57A9-E6BF-5072-D6CE6B14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0307AA-C9C3-4AA3-94EA-1A3219D1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58A65B-27CF-5DB9-618D-F7F25096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09465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F778AA-74A4-D681-384A-07D7D216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AB812A-2790-CDD4-E69F-024B91B70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5881177-4459-2904-290F-B715266D0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CF9CDC-633A-46D4-ECE4-912C3F2A2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518C07B-D6B1-B3A5-3BB8-6CCC72F2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67364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586028-2DDC-1637-90A0-28FA4CBB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1DD2AE-22D5-9763-1C5D-3D4DB805F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F9C256-509D-624D-4195-FCD2399B0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A0A327-9382-2D9D-5A84-E61F7F7B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7A2F362-9387-A376-82A7-F2BCE8B3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418877-25A9-B885-0EE4-67DB648D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6405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1A55AC-4D27-A7B8-1873-18D7FC8E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13DD67A-E518-B758-2863-68F05F19A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356B10-D865-4027-663C-11095D405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C97056-A45C-C18C-3A1B-27AAA16A1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2FC8891E-A286-561E-222D-960C2A889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D63E18C-9FED-D39A-F947-40EF3166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D0DFE46-BE5F-F4AD-C4D3-4C75F805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03B1FB6-B829-B955-EC06-737B2952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0035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07A0E3-FA42-8290-DB74-D8899FE3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4F2BB9B-2368-09C8-E4A9-CD27A3CB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9AF8C2F-1238-F4EE-5488-5821CCD11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F4449C9-C321-0EFF-C7D7-30E1FBE8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354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9364C-2640-4700-958E-A8C260E6FF6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91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F0AB40A-DF48-5E53-4FA2-87F8CE1A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B015AC-9B2B-6F7B-21BB-D7C191C2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67EBED-0BEB-E078-BA23-FBC703C1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1402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6709ED-4FD2-18A7-7718-D718AF13B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E7A612-8B07-2EED-3F6B-338D7BEA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03392D3-EEE3-4AA2-EBBA-9E36BAB76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919432-73DA-9AB9-8ABD-5C50484E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720BB5-44F6-6963-9089-121E2442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B15F8A6-CDD5-36D5-76B6-77F9A8DF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36256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78C55A-FC12-6953-744E-59589AD6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607798F-C629-5D9E-21FE-00925DA17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37FC3CF-12A4-9DB8-B3C8-858D6DA2C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94C7C7-7A73-654F-F803-DE7F7B14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AC69B4-95C6-8021-C0DA-1BACB4FA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C0A57D3-3A8E-F0BB-2B82-D9D183BA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7176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9A7B70-E4C7-D125-51DC-20097BB7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D995C2C-37C3-E3AC-C1B3-2159FC3EB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5078DE-2D16-7133-EFA7-5B7DEE16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91E878-CBEF-DDAA-7B85-2AD0F6B0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A6C814-5CA5-7E62-4A30-E08B8524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6565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F2F7090-39A8-B7FC-C137-870E56CC8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2B6E4B5-5177-4393-B264-35551A48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83EFEF-876B-5008-6805-66B1790A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8920866-7C8A-52E8-FC87-8449ED3FC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F8FB98-F569-0C13-CE89-FA5D90F9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84561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06150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87163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575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872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203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D0E9470-0411-4EFA-A1FA-4071CED0CA2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49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4523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8220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1150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5300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3060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592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C36227A-DD1B-40B7-8A1F-43DC0D07DBB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86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37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74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95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01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8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1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D8D7D-EE3C-46AE-80B8-CAD50C45A17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4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82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09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05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79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73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78DB7-45BD-4650-85CA-37E0473314A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629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D8D7D-EE3C-46AE-80B8-CAD50C45A17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2601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8589C-A40B-4F7F-9600-2C13EB7FDB5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8892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2F03F-F1A6-420F-A0E1-A70159A6A6F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7549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EB624-3622-4B5F-B307-A5E9749A7BA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01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8589C-A40B-4F7F-9600-2C13EB7FDB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41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6B02A-63AB-4E7D-93C0-1BDAF72BC8E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098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AA829-23D0-4177-A5D7-DBF51DD16E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461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A9032-0841-401A-B1C8-D6E8B18177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9776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8A9AC-FDC7-44E0-B822-7571FF80D2E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84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F43FA-AC2A-4069-8229-2217D40C8D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19931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9364C-2640-4700-958E-A8C260E6FF6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34025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D0E9470-0411-4EFA-A1FA-4071CED0CA2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4665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C36227A-DD1B-40B7-8A1F-43DC0D07DBB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10932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296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52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2F03F-F1A6-420F-A0E1-A70159A6A6F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014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931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4008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737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020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151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0551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17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6078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674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65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EB624-3622-4B5F-B307-A5E9749A7BA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</p:spPr>
        <p:txBody>
          <a:bodyPr/>
          <a:lstStyle>
            <a:lvl1pPr>
              <a:defRPr sz="47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57998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5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37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6433" indent="0">
              <a:buNone/>
              <a:defRPr sz="2100"/>
            </a:lvl2pPr>
            <a:lvl3pPr marL="1072866" indent="0">
              <a:buNone/>
              <a:defRPr sz="1900"/>
            </a:lvl3pPr>
            <a:lvl4pPr marL="1609298" indent="0">
              <a:buNone/>
              <a:defRPr sz="1600"/>
            </a:lvl4pPr>
            <a:lvl5pPr marL="2145731" indent="0">
              <a:buNone/>
              <a:defRPr sz="1600"/>
            </a:lvl5pPr>
            <a:lvl6pPr marL="2682164" indent="0">
              <a:buNone/>
              <a:defRPr sz="1600"/>
            </a:lvl6pPr>
            <a:lvl7pPr marL="3218597" indent="0">
              <a:buNone/>
              <a:defRPr sz="1600"/>
            </a:lvl7pPr>
            <a:lvl8pPr marL="3755029" indent="0">
              <a:buNone/>
              <a:defRPr sz="1600"/>
            </a:lvl8pPr>
            <a:lvl9pPr marL="4291462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9617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33626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4946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1198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7476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17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5" y="273120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55828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68"/>
            <a:ext cx="73152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7036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5643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1" y="930283"/>
            <a:ext cx="2736849" cy="533241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4" y="930283"/>
            <a:ext cx="8009467" cy="533241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1056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6B02A-63AB-4E7D-93C0-1BDAF72BC8E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52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2861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328091" y="930283"/>
            <a:ext cx="10949516" cy="53324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DC1DBAD-E630-4555-8FE3-1464D6E4A4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7788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8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197600" y="4281488"/>
            <a:ext cx="5080000" cy="1981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8388E57-69D3-440F-A0BF-CDB2145722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3588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67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アイコンをクリックして表を追加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22749B4-59B1-471E-BBDB-6E3B6481B1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9272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70987" y="0"/>
            <a:ext cx="103632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914400" y="2147888"/>
            <a:ext cx="10363200" cy="4114800"/>
          </a:xfrm>
        </p:spPr>
        <p:txBody>
          <a:bodyPr/>
          <a:lstStyle/>
          <a:p>
            <a:pPr lvl="0"/>
            <a:r>
              <a:rPr lang="ja-JP" altLang="en-US" noProof="0"/>
              <a:t>アイコンをクリックして </a:t>
            </a:r>
            <a:r>
              <a:rPr lang="en-US" altLang="ja-JP" noProof="0"/>
              <a:t>SmartArt </a:t>
            </a:r>
            <a:r>
              <a:rPr lang="ja-JP" altLang="en-US" noProof="0"/>
              <a:t>グラフィックを追加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168135C-4417-490D-8089-4E015874745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205395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786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A762A-D84D-4386-B68D-D8818A21DB2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26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42701-ACDC-46F1-A7D9-3431A5D3630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83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D21DC-2DAE-4C4F-8F87-095B3BCDE4F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7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05444-72FC-45A2-BA94-CC9A9BE475A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AA829-23D0-4177-A5D7-DBF51DD16EE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93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398CA9-B6C1-4C5A-BB24-C94F42EA0D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087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1DEFF-DD05-4DAF-914C-A2A04A0E475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003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1E19A-B98A-40AF-BD96-E42E5A041C7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43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2F2F7-2E64-4833-B65F-5E4277E2599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187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C9403-9E23-451E-BEC0-2E3B267F494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80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48AD5-40BA-46FD-91E9-155045DB40A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477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601C8-5537-4E2D-9D99-7814665C4AB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20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155AA-CE14-4024-B0FF-D8C38C6F7ED9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014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18F45-1461-4161-8327-6488B80EDEA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717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4E01B-A940-41A0-97BD-6071808D05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3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A9032-0841-401A-B1C8-D6E8B181772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525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7E7F4-5226-4043-B77E-7DF77486C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144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258A0-F8FF-4E6F-AC35-0625A4B42E0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490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C3D71-6D52-4291-89E2-98B6EE73AD5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24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F84C2-64EF-4215-91AA-D3614935DEA4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3941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0BC0D-500D-4A70-9AE4-F3B8611B5A1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725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FE36E-4AD2-4E6D-87B2-AD747E73B1F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1817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92DAF-8D39-44EF-85B0-ACDCEB39BE3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719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6B079-EE50-4F2E-A588-44344F5F017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532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1828800"/>
            <a:ext cx="9245600" cy="2362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4572000"/>
            <a:ext cx="9245600" cy="1295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1B15BC0-FE21-4551-8B0D-F4601A6A98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76355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-1"/>
            <a:ext cx="10363200" cy="925689"/>
          </a:xfrm>
          <a:prstGeom prst="rect">
            <a:avLst/>
          </a:prstGeom>
        </p:spPr>
        <p:txBody>
          <a:bodyPr/>
          <a:lstStyle>
            <a:lvl1pPr>
              <a:defRPr sz="47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AC6655-7481-4556-BAA7-ADC2A3B749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571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8A9AC-FDC7-44E0-B822-7571FF80D2E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962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2216927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5187139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00"/>
            </a:lvl1pPr>
            <a:lvl2pPr marL="536433" indent="0">
              <a:buNone/>
              <a:defRPr sz="2100"/>
            </a:lvl2pPr>
            <a:lvl3pPr marL="1072866" indent="0">
              <a:buNone/>
              <a:defRPr sz="1900"/>
            </a:lvl3pPr>
            <a:lvl4pPr marL="1609298" indent="0">
              <a:buNone/>
              <a:defRPr sz="1600"/>
            </a:lvl4pPr>
            <a:lvl5pPr marL="2145731" indent="0">
              <a:buNone/>
              <a:defRPr sz="1600"/>
            </a:lvl5pPr>
            <a:lvl6pPr marL="2682164" indent="0">
              <a:buNone/>
              <a:defRPr sz="1600"/>
            </a:lvl6pPr>
            <a:lvl7pPr marL="3218597" indent="0">
              <a:buNone/>
              <a:defRPr sz="1600"/>
            </a:lvl7pPr>
            <a:lvl8pPr marL="3755029" indent="0">
              <a:buNone/>
              <a:defRPr sz="1600"/>
            </a:lvl8pPr>
            <a:lvl9pPr marL="4291462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88F1C1A-5663-4BE7-A694-8890DC2CAD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82165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4"/>
            <a:ext cx="10363200" cy="92551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2147888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2147888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268DFEA-F237-49DC-B3E0-7F5F09E1BD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1695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1CEBFF-4AA3-4F42-8991-05FA526F9C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05968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7492" y="2"/>
            <a:ext cx="10363200" cy="925689"/>
          </a:xfrm>
          <a:prstGeom prst="rect">
            <a:avLst/>
          </a:prstGeom>
        </p:spPr>
        <p:txBody>
          <a:bodyPr/>
          <a:lstStyle>
            <a:lvl1pPr>
              <a:defRPr i="0">
                <a:solidFill>
                  <a:schemeClr val="accent1">
                    <a:lumMod val="1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E38EB05-60D4-46D2-9377-82560E209A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095174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0C18F10-FA99-4EAA-B206-28211D8B9A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1344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11" y="27311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6" y="27312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0F1D7F1-294D-4E8F-9F73-253A6FE4A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130135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7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40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745568E-3BB3-4189-8191-F90944B531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36779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8800" y="4"/>
            <a:ext cx="10363200" cy="925513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2147888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57B8DC-42CF-4EE3-A9DE-07B22E4DB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152233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540762" y="930283"/>
            <a:ext cx="2736849" cy="5332413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328085" y="930283"/>
            <a:ext cx="8009467" cy="53324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84A28E-6E51-4B77-916D-2EFBC8E542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970008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1170988" y="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21478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6197600" y="21478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914400" y="42814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7600" y="4281488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kumimoj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立花　三重大学　生物資源　共生環境</a:t>
            </a: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E566A-EBEB-457F-9F02-BFC0754E356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4170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6D1D296D-1A31-4007-A6F1-E37CA4CC80B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1B0D-8859-4F02-BC0A-38744CB43383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BA3BB-DFCA-4F69-996E-3994B0303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6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D364D67-4950-4DBD-99EC-B1EBEBCC2BF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2023/7/21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A2F04A-72E3-4734-97A5-8289778D4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397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/>
            </a:lvl1pPr>
          </a:lstStyle>
          <a:p>
            <a:fld id="{6D1D296D-1A31-4007-A6F1-E37CA4CC80B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0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2117E-A68C-4EB2-B5BE-D71F39A61A9D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ADB00-24F0-45C2-899F-A832068F0B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85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"/>
            <a:ext cx="10363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14788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1" sz="160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r>
              <a:rPr lang="zh-TW" altLang="en-US">
                <a:solidFill>
                  <a:prstClr val="black"/>
                </a:solidFill>
              </a:rPr>
              <a:t>立花　三重大学　生物資源　共生環境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8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6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26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536433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1072866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609298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2145731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402325" indent="-402325" algn="l" rtl="0" fontAlgn="base">
        <a:spcBef>
          <a:spcPct val="20000"/>
        </a:spcBef>
        <a:spcAft>
          <a:spcPct val="0"/>
        </a:spcAft>
        <a:buBlip>
          <a:blip r:embed="rId21"/>
        </a:buBlip>
        <a:defRPr kumimoji="1" sz="38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rtl="0" fontAlgn="base">
        <a:spcBef>
          <a:spcPct val="20000"/>
        </a:spcBef>
        <a:spcAft>
          <a:spcPct val="0"/>
        </a:spcAft>
        <a:buSzPct val="75000"/>
        <a:buBlip>
          <a:blip r:embed="rId22"/>
        </a:buBlip>
        <a:defRPr kumimoji="1" sz="3300">
          <a:solidFill>
            <a:schemeClr val="tx1"/>
          </a:solidFill>
          <a:latin typeface="+mn-lt"/>
          <a:ea typeface="+mn-ea"/>
        </a:defRPr>
      </a:lvl2pPr>
      <a:lvl3pPr marL="1341082" indent="-268216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877515" indent="-268216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413947" indent="-268216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5pPr>
      <a:lvl6pPr marL="2950380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6pPr>
      <a:lvl7pPr marL="3486813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7pPr>
      <a:lvl8pPr marL="4023246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8pPr>
      <a:lvl9pPr marL="4559678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u="non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u="non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C41AC4-9375-46D5-B817-A816EC9B2DB0}" type="slidenum">
              <a:rPr lang="en-US" altLang="ja-JP" u="none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 u="none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9435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2886DB-4567-48DD-9103-D530BC0B4A5F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1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7287" tIns="53643" rIns="107287" bIns="53643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600" smtClean="0">
                <a:effectLst/>
                <a:latin typeface="+mj-lt"/>
                <a:ea typeface="ＭＳ Ｐゴシック" pitchFamily="50" charset="-128"/>
              </a:defRPr>
            </a:lvl1pPr>
          </a:lstStyle>
          <a:p>
            <a:pPr defTabSz="1072866">
              <a:defRPr/>
            </a:pPr>
            <a:fld id="{7A55301A-5A5B-47E4-9845-CD2266475C0F}" type="slidenum">
              <a:rPr lang="ja-JP" altLang="en-US" smtClean="0">
                <a:solidFill>
                  <a:prstClr val="black"/>
                </a:solidFill>
              </a:rPr>
              <a:pPr defTabSz="1072866">
                <a:defRPr/>
              </a:pPr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031" name="Picture 166" descr="bi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9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33" name="Picture 166" descr="bio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699" y="6265863"/>
            <a:ext cx="67098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7" y="249239"/>
            <a:ext cx="59901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+mj-ea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4700">
          <a:solidFill>
            <a:srgbClr val="070D13"/>
          </a:solidFill>
          <a:latin typeface="ＭＳ Ｐゴシック" charset="-128"/>
          <a:ea typeface="ＭＳ Ｐゴシック" pitchFamily="50" charset="-128"/>
        </a:defRPr>
      </a:lvl5pPr>
      <a:lvl6pPr marL="536433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1072866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609298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2145731" algn="l" rtl="0" eaLnBrk="1" fontAlgn="base" hangingPunct="1">
        <a:spcBef>
          <a:spcPct val="0"/>
        </a:spcBef>
        <a:spcAft>
          <a:spcPct val="0"/>
        </a:spcAft>
        <a:defRPr kumimoji="1" sz="5200" i="1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402325" indent="-402325" algn="l" rtl="0" fontAlgn="base">
        <a:spcBef>
          <a:spcPct val="20000"/>
        </a:spcBef>
        <a:spcAft>
          <a:spcPct val="0"/>
        </a:spcAft>
        <a:buBlip>
          <a:blip r:embed="rId20"/>
        </a:buBlip>
        <a:defRPr kumimoji="1" sz="38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rtl="0" fontAlgn="base">
        <a:spcBef>
          <a:spcPct val="20000"/>
        </a:spcBef>
        <a:spcAft>
          <a:spcPct val="0"/>
        </a:spcAft>
        <a:buSzPct val="75000"/>
        <a:buBlip>
          <a:blip r:embed="rId21"/>
        </a:buBlip>
        <a:defRPr kumimoji="1" sz="3300">
          <a:solidFill>
            <a:schemeClr val="tx1"/>
          </a:solidFill>
          <a:latin typeface="+mn-lt"/>
          <a:ea typeface="+mn-ea"/>
        </a:defRPr>
      </a:lvl2pPr>
      <a:lvl3pPr marL="1341082" indent="-268216" algn="l" rtl="0" fontAlgn="base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</a:defRPr>
      </a:lvl3pPr>
      <a:lvl4pPr marL="1877515" indent="-268216" algn="l" rtl="0" fontAlgn="base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413947" indent="-268216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5pPr>
      <a:lvl6pPr marL="2950380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6pPr>
      <a:lvl7pPr marL="3486813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7pPr>
      <a:lvl8pPr marL="4023246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8pPr>
      <a:lvl9pPr marL="4559678" indent="-268216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BCE7D64-1FE8-685E-530A-6826C158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318D95-A2F0-A04D-F68D-C1A07107F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0896EFF-E8C5-A246-300F-F0BFDE01F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5AC6B-E0DA-41E0-99FA-5986959A163B}" type="datetimeFigureOut">
              <a:rPr kumimoji="1" lang="ja-JP" altLang="en-US" smtClean="0"/>
              <a:t>2023/7/21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8A64F3-D5E6-A31B-F198-D8C5E280F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EC4C93-5D99-C9F6-152C-F0D14A61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25407-67C9-40C5-9F61-803443422A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95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991544" y="1268761"/>
            <a:ext cx="8229600" cy="453707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ja-JP" altLang="en-US" sz="9600" dirty="0"/>
              <a:t>海が気候・気象を決めている</a:t>
            </a:r>
            <a:br>
              <a:rPr lang="en-US" altLang="ja-JP" sz="9600" dirty="0"/>
            </a:br>
            <a:r>
              <a:rPr lang="ja-JP" altLang="en-US" sz="4800" dirty="0"/>
              <a:t>ことがたくさんある</a:t>
            </a:r>
          </a:p>
        </p:txBody>
      </p:sp>
    </p:spTree>
    <p:extLst>
      <p:ext uri="{BB962C8B-B14F-4D97-AF65-F5344CB8AC3E}">
        <p14:creationId xmlns:p14="http://schemas.microsoft.com/office/powerpoint/2010/main" val="54260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 descr="nancy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1"/>
            <a:ext cx="7467600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8419" name="Comment 3"/>
          <p:cNvSpPr>
            <a:spLocks noChangeArrowheads="1"/>
          </p:cNvSpPr>
          <p:nvPr/>
        </p:nvSpPr>
        <p:spPr bwMode="auto">
          <a:xfrm>
            <a:off x="6477001" y="4114801"/>
            <a:ext cx="2727325" cy="3460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エルニーニョ　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1997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年　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12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月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明朝" pitchFamily="18" charset="-128"/>
              <a:cs typeface="+mn-cs"/>
            </a:endParaRPr>
          </a:p>
        </p:txBody>
      </p:sp>
      <p:sp>
        <p:nvSpPr>
          <p:cNvPr id="828420" name="Comment 4"/>
          <p:cNvSpPr>
            <a:spLocks noChangeArrowheads="1"/>
          </p:cNvSpPr>
          <p:nvPr/>
        </p:nvSpPr>
        <p:spPr bwMode="auto">
          <a:xfrm>
            <a:off x="6477001" y="2590801"/>
            <a:ext cx="2574925" cy="3460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通常状態　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1990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年　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12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月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明朝" pitchFamily="18" charset="-128"/>
              <a:cs typeface="+mn-cs"/>
            </a:endParaRPr>
          </a:p>
        </p:txBody>
      </p:sp>
      <p:sp>
        <p:nvSpPr>
          <p:cNvPr id="828421" name="Comment 5"/>
          <p:cNvSpPr>
            <a:spLocks noChangeArrowheads="1"/>
          </p:cNvSpPr>
          <p:nvPr/>
        </p:nvSpPr>
        <p:spPr bwMode="auto">
          <a:xfrm>
            <a:off x="6477001" y="990601"/>
            <a:ext cx="2574925" cy="346075"/>
          </a:xfrm>
          <a:prstGeom prst="rect">
            <a:avLst/>
          </a:prstGeom>
          <a:solidFill>
            <a:srgbClr val="FCFDC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ラニーニャ　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1988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年　</a:t>
            </a:r>
            <a:r>
              <a:rPr kumimoji="0" lang="en-US" altLang="ja-JP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12</a:t>
            </a: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明朝" pitchFamily="18" charset="-128"/>
                <a:cs typeface="+mn-cs"/>
              </a:rPr>
              <a:t>月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明朝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86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EF802A-A3BB-1642-2E88-BE115759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2144" y="210526"/>
            <a:ext cx="4799856" cy="4288011"/>
          </a:xfrm>
        </p:spPr>
        <p:txBody>
          <a:bodyPr>
            <a:normAutofit/>
          </a:bodyPr>
          <a:lstStyle/>
          <a:p>
            <a:r>
              <a:rPr kumimoji="1" lang="ja-JP" altLang="en-US" sz="6000" b="1" dirty="0"/>
              <a:t>エルニーニョも偏西風を蛇行させる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B1D45C-BE9D-5AEB-5AF8-46BF4D94F2B9}"/>
              </a:ext>
            </a:extLst>
          </p:cNvPr>
          <p:cNvSpPr txBox="1"/>
          <p:nvPr/>
        </p:nvSpPr>
        <p:spPr>
          <a:xfrm>
            <a:off x="3791744" y="6470820"/>
            <a:ext cx="649408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テレビ朝日　羽鳥モーニングショー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(5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月３０日出演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より引用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71217A-8D93-C416-7D2D-D2F387EFD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36" y="98252"/>
            <a:ext cx="6873182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55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DB0A5CA-8F07-B8C2-83DC-22413C145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D6AC856-6B4A-D5EA-D591-E93C0B90B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81586D4-320F-4E00-7C82-6EEDD0461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60648"/>
            <a:ext cx="9988413" cy="559356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61170C-7073-96DF-0CD6-A0A515DE0B7B}"/>
              </a:ext>
            </a:extLst>
          </p:cNvPr>
          <p:cNvSpPr txBox="1"/>
          <p:nvPr/>
        </p:nvSpPr>
        <p:spPr>
          <a:xfrm>
            <a:off x="1405130" y="6021170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5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の羽鳥モーニングショー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06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2" name="Picture 2" descr="vi98120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4803" name="Picture 3" descr="vi97120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138" name="Picture 2" descr="エルニーニョ現象時の世界の天候（夏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04900"/>
            <a:ext cx="853440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8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6" name="Picture 2" descr="エルニーニョ現象時の世界の天候（冬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8305800" cy="452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3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436563"/>
            <a:ext cx="6311900" cy="1135062"/>
          </a:xfrm>
        </p:spPr>
        <p:txBody>
          <a:bodyPr/>
          <a:lstStyle/>
          <a:p>
            <a:r>
              <a:rPr lang="ja-JP" altLang="en-US" sz="2800"/>
              <a:t>エルニーニョ時の夏と冬の平均気温</a:t>
            </a:r>
          </a:p>
        </p:txBody>
      </p:sp>
      <p:pic>
        <p:nvPicPr>
          <p:cNvPr id="863238" name="Picture 6" descr="エルニーニョ現象発生時の夏（６～８月）の気温の特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25650"/>
            <a:ext cx="45942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3240" name="Picture 8" descr="エルニーニョ現象発生時の冬（１２～２月）の気温の特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6" y="2081214"/>
            <a:ext cx="4594225" cy="38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96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74964" y="469900"/>
            <a:ext cx="6548437" cy="903288"/>
          </a:xfrm>
        </p:spPr>
        <p:txBody>
          <a:bodyPr/>
          <a:lstStyle/>
          <a:p>
            <a:r>
              <a:rPr lang="ja-JP" altLang="en-US" sz="3200"/>
              <a:t>ラニーニャ年の夏と冬の平均気温</a:t>
            </a:r>
          </a:p>
        </p:txBody>
      </p:sp>
      <p:pic>
        <p:nvPicPr>
          <p:cNvPr id="865286" name="Picture 6" descr="ラニーニャ現象発生時の夏（６～８月）の気温の特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85939"/>
            <a:ext cx="4594225" cy="38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5288" name="Picture 8" descr="ラニーニャ現象発生時の冬（１２～２月）の気温の特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6" y="1809750"/>
            <a:ext cx="4594225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228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3950"/>
            <a:ext cx="91440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5029200" cy="914400"/>
          </a:xfrm>
        </p:spPr>
        <p:txBody>
          <a:bodyPr/>
          <a:lstStyle/>
          <a:p>
            <a:r>
              <a:rPr lang="ja-JP" altLang="en-US" sz="3600"/>
              <a:t>赤道断面での水温分布</a:t>
            </a:r>
          </a:p>
        </p:txBody>
      </p:sp>
    </p:spTree>
    <p:extLst>
      <p:ext uri="{BB962C8B-B14F-4D97-AF65-F5344CB8AC3E}">
        <p14:creationId xmlns:p14="http://schemas.microsoft.com/office/powerpoint/2010/main" val="231347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324600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0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9588"/>
            <a:ext cx="60960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0468" name="Rectangle 4"/>
          <p:cNvSpPr>
            <a:spLocks noGrp="1" noChangeArrowheads="1"/>
          </p:cNvSpPr>
          <p:nvPr>
            <p:ph type="title"/>
          </p:nvPr>
        </p:nvSpPr>
        <p:spPr>
          <a:xfrm>
            <a:off x="7391400" y="457200"/>
            <a:ext cx="3124200" cy="1371600"/>
          </a:xfrm>
        </p:spPr>
        <p:txBody>
          <a:bodyPr/>
          <a:lstStyle/>
          <a:p>
            <a:r>
              <a:rPr lang="ja-JP" altLang="en-US" sz="3600"/>
              <a:t>赤道断面での水温分布</a:t>
            </a:r>
          </a:p>
        </p:txBody>
      </p:sp>
    </p:spTree>
    <p:extLst>
      <p:ext uri="{BB962C8B-B14F-4D97-AF65-F5344CB8AC3E}">
        <p14:creationId xmlns:p14="http://schemas.microsoft.com/office/powerpoint/2010/main" val="2091752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Line 2"/>
          <p:cNvSpPr>
            <a:spLocks noChangeShapeType="1"/>
          </p:cNvSpPr>
          <p:nvPr/>
        </p:nvSpPr>
        <p:spPr bwMode="auto">
          <a:xfrm flipV="1">
            <a:off x="6324600" y="4495800"/>
            <a:ext cx="1143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91907" name="Picture 3" descr="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200401"/>
            <a:ext cx="3370263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908" name="Picture 4" descr="ハエ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1"/>
            <a:ext cx="53340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909" name="Freeform 5"/>
          <p:cNvSpPr>
            <a:spLocks/>
          </p:cNvSpPr>
          <p:nvPr/>
        </p:nvSpPr>
        <p:spPr bwMode="auto">
          <a:xfrm>
            <a:off x="3327400" y="1866900"/>
            <a:ext cx="3390900" cy="2730500"/>
          </a:xfrm>
          <a:custGeom>
            <a:avLst/>
            <a:gdLst>
              <a:gd name="T0" fmla="*/ 1552 w 2136"/>
              <a:gd name="T1" fmla="*/ 696 h 1720"/>
              <a:gd name="T2" fmla="*/ 880 w 2136"/>
              <a:gd name="T3" fmla="*/ 312 h 1720"/>
              <a:gd name="T4" fmla="*/ 160 w 2136"/>
              <a:gd name="T5" fmla="*/ 696 h 1720"/>
              <a:gd name="T6" fmla="*/ 1840 w 2136"/>
              <a:gd name="T7" fmla="*/ 1608 h 1720"/>
              <a:gd name="T8" fmla="*/ 928 w 2136"/>
              <a:gd name="T9" fmla="*/ 24 h 1720"/>
              <a:gd name="T10" fmla="*/ 400 w 2136"/>
              <a:gd name="T11" fmla="*/ 1464 h 1720"/>
              <a:gd name="T12" fmla="*/ 1936 w 2136"/>
              <a:gd name="T13" fmla="*/ 1224 h 1720"/>
              <a:gd name="T14" fmla="*/ 1600 w 2136"/>
              <a:gd name="T15" fmla="*/ 165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36" h="1720">
                <a:moveTo>
                  <a:pt x="1552" y="696"/>
                </a:moveTo>
                <a:cubicBezTo>
                  <a:pt x="1332" y="504"/>
                  <a:pt x="1112" y="312"/>
                  <a:pt x="880" y="312"/>
                </a:cubicBezTo>
                <a:cubicBezTo>
                  <a:pt x="648" y="312"/>
                  <a:pt x="0" y="480"/>
                  <a:pt x="160" y="696"/>
                </a:cubicBezTo>
                <a:cubicBezTo>
                  <a:pt x="320" y="912"/>
                  <a:pt x="1712" y="1720"/>
                  <a:pt x="1840" y="1608"/>
                </a:cubicBezTo>
                <a:cubicBezTo>
                  <a:pt x="1968" y="1496"/>
                  <a:pt x="1168" y="48"/>
                  <a:pt x="928" y="24"/>
                </a:cubicBezTo>
                <a:cubicBezTo>
                  <a:pt x="688" y="0"/>
                  <a:pt x="232" y="1264"/>
                  <a:pt x="400" y="1464"/>
                </a:cubicBezTo>
                <a:cubicBezTo>
                  <a:pt x="568" y="1664"/>
                  <a:pt x="1736" y="1192"/>
                  <a:pt x="1936" y="1224"/>
                </a:cubicBezTo>
                <a:cubicBezTo>
                  <a:pt x="2136" y="1256"/>
                  <a:pt x="1656" y="1584"/>
                  <a:pt x="1600" y="1656"/>
                </a:cubicBezTo>
              </a:path>
            </a:pathLst>
          </a:custGeom>
          <a:noFill/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13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9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906" grpId="0" animBg="1"/>
      <p:bldP spid="89190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74638"/>
            <a:ext cx="1979613" cy="5891212"/>
          </a:xfrm>
        </p:spPr>
        <p:txBody>
          <a:bodyPr/>
          <a:lstStyle/>
          <a:p>
            <a:r>
              <a:rPr lang="ja-JP" altLang="en-US" sz="2400" b="1"/>
              <a:t>エルニ－ニョ監視海域（北緯</a:t>
            </a:r>
            <a:r>
              <a:rPr lang="en-US" altLang="ja-JP" sz="2400" b="1"/>
              <a:t>4</a:t>
            </a:r>
            <a:r>
              <a:rPr lang="ja-JP" altLang="en-US" sz="2400" b="1"/>
              <a:t>度～南緯</a:t>
            </a:r>
            <a:r>
              <a:rPr lang="en-US" altLang="ja-JP" sz="2400" b="1"/>
              <a:t>4</a:t>
            </a:r>
            <a:r>
              <a:rPr lang="ja-JP" altLang="en-US" sz="2400" b="1"/>
              <a:t>度、西経</a:t>
            </a:r>
            <a:r>
              <a:rPr lang="en-US" altLang="ja-JP" sz="2400" b="1"/>
              <a:t>150</a:t>
            </a:r>
            <a:r>
              <a:rPr lang="ja-JP" altLang="en-US" sz="2400" b="1"/>
              <a:t>度～西経</a:t>
            </a:r>
            <a:r>
              <a:rPr lang="en-US" altLang="ja-JP" sz="2400" b="1"/>
              <a:t>90</a:t>
            </a:r>
            <a:r>
              <a:rPr lang="ja-JP" altLang="en-US" sz="2400" b="1"/>
              <a:t>度：下図の赤枠内の海域）の月平均海面水温と</a:t>
            </a:r>
            <a:r>
              <a:rPr lang="en-US" altLang="ja-JP" sz="2400" b="1"/>
              <a:t>1961</a:t>
            </a:r>
            <a:r>
              <a:rPr lang="ja-JP" altLang="en-US" sz="2400" b="1"/>
              <a:t>～</a:t>
            </a:r>
            <a:r>
              <a:rPr lang="en-US" altLang="ja-JP" sz="2400" b="1"/>
              <a:t>1990</a:t>
            </a:r>
            <a:r>
              <a:rPr lang="ja-JP" altLang="en-US" sz="2400" b="1"/>
              <a:t>年の</a:t>
            </a:r>
            <a:r>
              <a:rPr lang="en-US" altLang="ja-JP" sz="2400" b="1"/>
              <a:t>30</a:t>
            </a:r>
            <a:r>
              <a:rPr lang="ja-JP" altLang="en-US" sz="2400" b="1"/>
              <a:t>年平均値との差（℃）</a:t>
            </a:r>
            <a:r>
              <a:rPr lang="ja-JP" altLang="en-US"/>
              <a:t> </a:t>
            </a:r>
          </a:p>
        </p:txBody>
      </p:sp>
      <p:pic>
        <p:nvPicPr>
          <p:cNvPr id="83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44464"/>
            <a:ext cx="6923088" cy="656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65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エルニーニョ概念図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846852" name="Picture 4" descr="El-Nino概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9" y="0"/>
            <a:ext cx="458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0"/>
            <a:ext cx="7772400" cy="1143000"/>
          </a:xfrm>
        </p:spPr>
        <p:txBody>
          <a:bodyPr/>
          <a:lstStyle/>
          <a:p>
            <a:r>
              <a:rPr lang="ja-JP" altLang="en-US"/>
              <a:t>１度</a:t>
            </a:r>
            <a:r>
              <a:rPr lang="en-US" altLang="ja-JP"/>
              <a:t>C</a:t>
            </a:r>
            <a:r>
              <a:rPr lang="ja-JP" altLang="en-US"/>
              <a:t>上げるのに必要な熱量　</a:t>
            </a:r>
            <a:br>
              <a:rPr lang="ja-JP" altLang="en-US"/>
            </a:br>
            <a:r>
              <a:rPr lang="ja-JP" altLang="en-US"/>
              <a:t>（１０</a:t>
            </a:r>
            <a:r>
              <a:rPr lang="ja-JP" altLang="en-US" baseline="30000"/>
              <a:t>２２</a:t>
            </a:r>
            <a:r>
              <a:rPr lang="en-US" altLang="ja-JP"/>
              <a:t>J</a:t>
            </a:r>
            <a:r>
              <a:rPr lang="ja-JP" altLang="en-US"/>
              <a:t>）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2971800"/>
            <a:ext cx="7772400" cy="3200400"/>
          </a:xfrm>
        </p:spPr>
        <p:txBody>
          <a:bodyPr/>
          <a:lstStyle/>
          <a:p>
            <a:r>
              <a:rPr lang="ja-JP" altLang="en-US"/>
              <a:t>世界中の海水　　　　　　　　　　５７５</a:t>
            </a:r>
          </a:p>
          <a:p>
            <a:r>
              <a:rPr lang="ja-JP" altLang="en-US"/>
              <a:t>海洋表層１５０ｍの海水　　　　　２２．７</a:t>
            </a:r>
          </a:p>
          <a:p>
            <a:r>
              <a:rPr lang="ja-JP" altLang="en-US"/>
              <a:t>大気　　　　　　　　　　　　　　　　　　０．５</a:t>
            </a:r>
          </a:p>
          <a:p>
            <a:r>
              <a:rPr lang="ja-JP" altLang="en-US"/>
              <a:t>陸（表層２ｍ）　　　　　　　　　　　　 ０．０７</a:t>
            </a:r>
          </a:p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8772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274638"/>
            <a:ext cx="8569325" cy="1143000"/>
          </a:xfrm>
        </p:spPr>
        <p:txBody>
          <a:bodyPr/>
          <a:lstStyle/>
          <a:p>
            <a:r>
              <a:rPr lang="ja-JP" altLang="en-US" sz="4000" b="1" u="sng" dirty="0"/>
              <a:t>海氷が解けると海水準はあがるのか？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773239"/>
            <a:ext cx="3960813" cy="3849687"/>
          </a:xfr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880100" y="1844676"/>
            <a:ext cx="4464050" cy="37449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Answer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①</a:t>
            </a:r>
            <a:r>
              <a:rPr kumimoji="1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水はあふれる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②変わらない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③水位が下がる</a:t>
            </a:r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7680326" y="1773239"/>
            <a:ext cx="2663825" cy="503237"/>
          </a:xfrm>
          <a:prstGeom prst="wedgeEllipseCallout">
            <a:avLst>
              <a:gd name="adj1" fmla="val -22051"/>
              <a:gd name="adj2" fmla="val 8123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正解はどれ！？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855913" y="3933825"/>
            <a:ext cx="1295400" cy="935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塩水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０℃</a:t>
            </a:r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1524000" y="1773239"/>
            <a:ext cx="971550" cy="5746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室温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20℃</a:t>
            </a:r>
          </a:p>
        </p:txBody>
      </p:sp>
    </p:spTree>
    <p:extLst>
      <p:ext uri="{BB962C8B-B14F-4D97-AF65-F5344CB8AC3E}">
        <p14:creationId xmlns:p14="http://schemas.microsoft.com/office/powerpoint/2010/main" val="318248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1" y="274638"/>
            <a:ext cx="8569325" cy="1143000"/>
          </a:xfrm>
        </p:spPr>
        <p:txBody>
          <a:bodyPr/>
          <a:lstStyle/>
          <a:p>
            <a:r>
              <a:rPr lang="ja-JP" altLang="en-US" b="1" u="sng"/>
              <a:t>どちらが先に融ける？</a:t>
            </a:r>
          </a:p>
        </p:txBody>
      </p:sp>
      <p:pic>
        <p:nvPicPr>
          <p:cNvPr id="11161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773239"/>
            <a:ext cx="3960813" cy="3849687"/>
          </a:xfr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2855913" y="3933825"/>
            <a:ext cx="1295400" cy="935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4000" b="1">
                <a:solidFill>
                  <a:srgbClr val="000000"/>
                </a:solidFill>
                <a:latin typeface="Arial"/>
                <a:ea typeface="ＭＳ Ｐゴシック"/>
              </a:rPr>
              <a:t>塩水</a:t>
            </a:r>
          </a:p>
          <a:p>
            <a:pPr algn="ctr">
              <a:defRPr/>
            </a:pPr>
            <a:r>
              <a:rPr lang="ja-JP" altLang="en-US" sz="4000" b="1">
                <a:solidFill>
                  <a:srgbClr val="000000"/>
                </a:solidFill>
                <a:latin typeface="Arial"/>
                <a:ea typeface="ＭＳ Ｐゴシック"/>
              </a:rPr>
              <a:t>１０℃</a:t>
            </a:r>
          </a:p>
        </p:txBody>
      </p:sp>
      <p:pic>
        <p:nvPicPr>
          <p:cNvPr id="11162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4564" y="1757363"/>
            <a:ext cx="3959225" cy="3848100"/>
          </a:xfr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1622" name="Rectangle 6"/>
          <p:cNvSpPr>
            <a:spLocks noChangeArrowheads="1"/>
          </p:cNvSpPr>
          <p:nvPr/>
        </p:nvSpPr>
        <p:spPr bwMode="auto">
          <a:xfrm>
            <a:off x="7608888" y="4005264"/>
            <a:ext cx="1295400" cy="935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4000" b="1">
                <a:solidFill>
                  <a:srgbClr val="000000"/>
                </a:solidFill>
                <a:latin typeface="Arial"/>
                <a:ea typeface="ＭＳ Ｐゴシック"/>
              </a:rPr>
              <a:t>真水</a:t>
            </a:r>
          </a:p>
          <a:p>
            <a:pPr algn="ctr">
              <a:defRPr/>
            </a:pPr>
            <a:r>
              <a:rPr lang="ja-JP" altLang="en-US" sz="4000" b="1">
                <a:solidFill>
                  <a:srgbClr val="000000"/>
                </a:solidFill>
                <a:latin typeface="Arial"/>
                <a:ea typeface="ＭＳ Ｐゴシック"/>
              </a:rPr>
              <a:t>１０℃</a:t>
            </a:r>
          </a:p>
        </p:txBody>
      </p:sp>
    </p:spTree>
    <p:extLst>
      <p:ext uri="{BB962C8B-B14F-4D97-AF65-F5344CB8AC3E}">
        <p14:creationId xmlns:p14="http://schemas.microsoft.com/office/powerpoint/2010/main" val="3723962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フリーフォーム 96"/>
          <p:cNvSpPr/>
          <p:nvPr/>
        </p:nvSpPr>
        <p:spPr>
          <a:xfrm>
            <a:off x="7471098" y="5270314"/>
            <a:ext cx="2521117" cy="1576971"/>
          </a:xfrm>
          <a:custGeom>
            <a:avLst/>
            <a:gdLst>
              <a:gd name="connsiteX0" fmla="*/ 0 w 1860550"/>
              <a:gd name="connsiteY0" fmla="*/ 0 h 1447800"/>
              <a:gd name="connsiteX1" fmla="*/ 1860550 w 1860550"/>
              <a:gd name="connsiteY1" fmla="*/ 0 h 1447800"/>
              <a:gd name="connsiteX2" fmla="*/ 1854200 w 1860550"/>
              <a:gd name="connsiteY2" fmla="*/ 1187450 h 1447800"/>
              <a:gd name="connsiteX3" fmla="*/ 1822450 w 1860550"/>
              <a:gd name="connsiteY3" fmla="*/ 1320800 h 1447800"/>
              <a:gd name="connsiteX4" fmla="*/ 1682750 w 1860550"/>
              <a:gd name="connsiteY4" fmla="*/ 1441450 h 1447800"/>
              <a:gd name="connsiteX5" fmla="*/ 285750 w 1860550"/>
              <a:gd name="connsiteY5" fmla="*/ 1447800 h 1447800"/>
              <a:gd name="connsiteX6" fmla="*/ 88900 w 1860550"/>
              <a:gd name="connsiteY6" fmla="*/ 1358900 h 1447800"/>
              <a:gd name="connsiteX7" fmla="*/ 0 w 1860550"/>
              <a:gd name="connsiteY7" fmla="*/ 1162050 h 1447800"/>
              <a:gd name="connsiteX8" fmla="*/ 0 w 1860550"/>
              <a:gd name="connsiteY8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550" h="1447800">
                <a:moveTo>
                  <a:pt x="0" y="0"/>
                </a:moveTo>
                <a:lnTo>
                  <a:pt x="1860550" y="0"/>
                </a:lnTo>
                <a:cubicBezTo>
                  <a:pt x="1858433" y="395817"/>
                  <a:pt x="1856317" y="791633"/>
                  <a:pt x="1854200" y="1187450"/>
                </a:cubicBezTo>
                <a:lnTo>
                  <a:pt x="1822450" y="1320800"/>
                </a:lnTo>
                <a:lnTo>
                  <a:pt x="1682750" y="1441450"/>
                </a:lnTo>
                <a:lnTo>
                  <a:pt x="285750" y="1447800"/>
                </a:lnTo>
                <a:lnTo>
                  <a:pt x="88900" y="1358900"/>
                </a:lnTo>
                <a:lnTo>
                  <a:pt x="0" y="1162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98" name="直線コネクタ 97"/>
          <p:cNvCxnSpPr/>
          <p:nvPr/>
        </p:nvCxnSpPr>
        <p:spPr>
          <a:xfrm>
            <a:off x="7503805" y="5255345"/>
            <a:ext cx="247157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角丸四角形 98"/>
          <p:cNvSpPr/>
          <p:nvPr/>
        </p:nvSpPr>
        <p:spPr>
          <a:xfrm>
            <a:off x="7457484" y="4549452"/>
            <a:ext cx="2536914" cy="227454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7392144" y="4471021"/>
            <a:ext cx="2664296" cy="341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8832305" y="55511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淡水</a:t>
            </a: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7752185" y="5531976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7℃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59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220" y="2733303"/>
            <a:ext cx="470173" cy="3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2733552"/>
            <a:ext cx="470173" cy="3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15" y="2733552"/>
            <a:ext cx="470173" cy="3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フリーフォーム 91"/>
          <p:cNvSpPr/>
          <p:nvPr/>
        </p:nvSpPr>
        <p:spPr>
          <a:xfrm>
            <a:off x="7471098" y="2956533"/>
            <a:ext cx="2521117" cy="1576971"/>
          </a:xfrm>
          <a:custGeom>
            <a:avLst/>
            <a:gdLst>
              <a:gd name="connsiteX0" fmla="*/ 0 w 1860550"/>
              <a:gd name="connsiteY0" fmla="*/ 0 h 1447800"/>
              <a:gd name="connsiteX1" fmla="*/ 1860550 w 1860550"/>
              <a:gd name="connsiteY1" fmla="*/ 0 h 1447800"/>
              <a:gd name="connsiteX2" fmla="*/ 1854200 w 1860550"/>
              <a:gd name="connsiteY2" fmla="*/ 1187450 h 1447800"/>
              <a:gd name="connsiteX3" fmla="*/ 1822450 w 1860550"/>
              <a:gd name="connsiteY3" fmla="*/ 1320800 h 1447800"/>
              <a:gd name="connsiteX4" fmla="*/ 1682750 w 1860550"/>
              <a:gd name="connsiteY4" fmla="*/ 1441450 h 1447800"/>
              <a:gd name="connsiteX5" fmla="*/ 285750 w 1860550"/>
              <a:gd name="connsiteY5" fmla="*/ 1447800 h 1447800"/>
              <a:gd name="connsiteX6" fmla="*/ 88900 w 1860550"/>
              <a:gd name="connsiteY6" fmla="*/ 1358900 h 1447800"/>
              <a:gd name="connsiteX7" fmla="*/ 0 w 1860550"/>
              <a:gd name="connsiteY7" fmla="*/ 1162050 h 1447800"/>
              <a:gd name="connsiteX8" fmla="*/ 0 w 1860550"/>
              <a:gd name="connsiteY8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550" h="1447800">
                <a:moveTo>
                  <a:pt x="0" y="0"/>
                </a:moveTo>
                <a:lnTo>
                  <a:pt x="1860550" y="0"/>
                </a:lnTo>
                <a:cubicBezTo>
                  <a:pt x="1858433" y="395817"/>
                  <a:pt x="1856317" y="791633"/>
                  <a:pt x="1854200" y="1187450"/>
                </a:cubicBezTo>
                <a:lnTo>
                  <a:pt x="1822450" y="1320800"/>
                </a:lnTo>
                <a:lnTo>
                  <a:pt x="1682750" y="1441450"/>
                </a:lnTo>
                <a:lnTo>
                  <a:pt x="285750" y="1447800"/>
                </a:lnTo>
                <a:lnTo>
                  <a:pt x="88900" y="1358900"/>
                </a:lnTo>
                <a:lnTo>
                  <a:pt x="0" y="11620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93" name="直線コネクタ 92"/>
          <p:cNvCxnSpPr/>
          <p:nvPr/>
        </p:nvCxnSpPr>
        <p:spPr>
          <a:xfrm>
            <a:off x="7503805" y="2941564"/>
            <a:ext cx="2471574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角丸四角形 94"/>
          <p:cNvSpPr/>
          <p:nvPr/>
        </p:nvSpPr>
        <p:spPr>
          <a:xfrm>
            <a:off x="7457484" y="2235671"/>
            <a:ext cx="2536914" cy="227454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7392144" y="2157240"/>
            <a:ext cx="2664296" cy="341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8832305" y="40050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淡水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7608169" y="3985900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9℃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17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883" y="241484"/>
            <a:ext cx="778891" cy="6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006" y="249187"/>
            <a:ext cx="778891" cy="6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86" y="241484"/>
            <a:ext cx="778891" cy="6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/>
          <p:cNvGrpSpPr/>
          <p:nvPr/>
        </p:nvGrpSpPr>
        <p:grpSpPr>
          <a:xfrm>
            <a:off x="7392144" y="-190564"/>
            <a:ext cx="2664296" cy="2376264"/>
            <a:chOff x="1835696" y="332656"/>
            <a:chExt cx="1966214" cy="2181622"/>
          </a:xfrm>
        </p:grpSpPr>
        <p:sp>
          <p:nvSpPr>
            <p:cNvPr id="76" name="フリーフォーム 75"/>
            <p:cNvSpPr/>
            <p:nvPr/>
          </p:nvSpPr>
          <p:spPr>
            <a:xfrm>
              <a:off x="1893962" y="1066478"/>
              <a:ext cx="1860550" cy="1447800"/>
            </a:xfrm>
            <a:custGeom>
              <a:avLst/>
              <a:gdLst>
                <a:gd name="connsiteX0" fmla="*/ 0 w 1860550"/>
                <a:gd name="connsiteY0" fmla="*/ 0 h 1447800"/>
                <a:gd name="connsiteX1" fmla="*/ 1860550 w 1860550"/>
                <a:gd name="connsiteY1" fmla="*/ 0 h 1447800"/>
                <a:gd name="connsiteX2" fmla="*/ 1854200 w 1860550"/>
                <a:gd name="connsiteY2" fmla="*/ 1187450 h 1447800"/>
                <a:gd name="connsiteX3" fmla="*/ 1822450 w 1860550"/>
                <a:gd name="connsiteY3" fmla="*/ 1320800 h 1447800"/>
                <a:gd name="connsiteX4" fmla="*/ 1682750 w 1860550"/>
                <a:gd name="connsiteY4" fmla="*/ 1441450 h 1447800"/>
                <a:gd name="connsiteX5" fmla="*/ 285750 w 1860550"/>
                <a:gd name="connsiteY5" fmla="*/ 1447800 h 1447800"/>
                <a:gd name="connsiteX6" fmla="*/ 88900 w 1860550"/>
                <a:gd name="connsiteY6" fmla="*/ 1358900 h 1447800"/>
                <a:gd name="connsiteX7" fmla="*/ 0 w 1860550"/>
                <a:gd name="connsiteY7" fmla="*/ 1162050 h 1447800"/>
                <a:gd name="connsiteX8" fmla="*/ 0 w 186055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550" h="1447800">
                  <a:moveTo>
                    <a:pt x="0" y="0"/>
                  </a:moveTo>
                  <a:lnTo>
                    <a:pt x="1860550" y="0"/>
                  </a:lnTo>
                  <a:cubicBezTo>
                    <a:pt x="1858433" y="395817"/>
                    <a:pt x="1856317" y="791633"/>
                    <a:pt x="1854200" y="1187450"/>
                  </a:cubicBezTo>
                  <a:lnTo>
                    <a:pt x="1822450" y="1320800"/>
                  </a:lnTo>
                  <a:lnTo>
                    <a:pt x="1682750" y="1441450"/>
                  </a:lnTo>
                  <a:lnTo>
                    <a:pt x="285750" y="1447800"/>
                  </a:lnTo>
                  <a:lnTo>
                    <a:pt x="88900" y="135890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77" name="直線コネクタ 76"/>
            <p:cNvCxnSpPr/>
            <p:nvPr/>
          </p:nvCxnSpPr>
          <p:spPr>
            <a:xfrm>
              <a:off x="1918100" y="1052736"/>
              <a:ext cx="1823988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グループ化 77"/>
            <p:cNvGrpSpPr/>
            <p:nvPr/>
          </p:nvGrpSpPr>
          <p:grpSpPr>
            <a:xfrm>
              <a:off x="1835696" y="332656"/>
              <a:ext cx="1966214" cy="2160240"/>
              <a:chOff x="961788" y="980728"/>
              <a:chExt cx="1966214" cy="2160240"/>
            </a:xfrm>
          </p:grpSpPr>
          <p:sp>
            <p:nvSpPr>
              <p:cNvPr id="79" name="角丸四角形 78"/>
              <p:cNvSpPr/>
              <p:nvPr/>
            </p:nvSpPr>
            <p:spPr>
              <a:xfrm>
                <a:off x="1010008" y="1052736"/>
                <a:ext cx="1872208" cy="2088232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80" name="正方形/長方形 79"/>
              <p:cNvSpPr/>
              <p:nvPr/>
            </p:nvSpPr>
            <p:spPr>
              <a:xfrm>
                <a:off x="961788" y="980728"/>
                <a:ext cx="1966214" cy="313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84" name="テキスト ボックス 83"/>
          <p:cNvSpPr txBox="1"/>
          <p:nvPr/>
        </p:nvSpPr>
        <p:spPr>
          <a:xfrm>
            <a:off x="9112206" y="6735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淡水</a:t>
            </a: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7464153" y="654368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cxnSp>
        <p:nvCxnSpPr>
          <p:cNvPr id="86" name="直線コネクタ 85"/>
          <p:cNvCxnSpPr/>
          <p:nvPr/>
        </p:nvCxnSpPr>
        <p:spPr>
          <a:xfrm>
            <a:off x="7489790" y="595174"/>
            <a:ext cx="2471574" cy="0"/>
          </a:xfrm>
          <a:prstGeom prst="line">
            <a:avLst/>
          </a:prstGeom>
          <a:ln w="2857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/>
          <p:cNvSpPr txBox="1"/>
          <p:nvPr/>
        </p:nvSpPr>
        <p:spPr>
          <a:xfrm>
            <a:off x="7536161" y="1681644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</a:t>
            </a: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9112206" y="170080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淡水</a:t>
            </a:r>
          </a:p>
        </p:txBody>
      </p:sp>
      <p:grpSp>
        <p:nvGrpSpPr>
          <p:cNvPr id="104" name="グループ化 103"/>
          <p:cNvGrpSpPr/>
          <p:nvPr/>
        </p:nvGrpSpPr>
        <p:grpSpPr>
          <a:xfrm>
            <a:off x="8400256" y="889557"/>
            <a:ext cx="692436" cy="676801"/>
            <a:chOff x="7168641" y="3162607"/>
            <a:chExt cx="692436" cy="676801"/>
          </a:xfrm>
        </p:grpSpPr>
        <p:sp>
          <p:nvSpPr>
            <p:cNvPr id="89" name="環状矢印 88"/>
            <p:cNvSpPr/>
            <p:nvPr/>
          </p:nvSpPr>
          <p:spPr>
            <a:xfrm rot="5649728">
              <a:off x="7218687" y="3197019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90" name="環状矢印 89"/>
            <p:cNvSpPr/>
            <p:nvPr/>
          </p:nvSpPr>
          <p:spPr>
            <a:xfrm rot="5649728" flipH="1" flipV="1">
              <a:off x="7146679" y="3184569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81" name="テキスト ボックス 80"/>
          <p:cNvSpPr txBox="1"/>
          <p:nvPr/>
        </p:nvSpPr>
        <p:spPr>
          <a:xfrm>
            <a:off x="8236711" y="167840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sz="2400" b="1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軽</a:t>
            </a: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990662" y="68232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重</a:t>
            </a: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2" name="ストライプ矢印 1"/>
          <p:cNvSpPr/>
          <p:nvPr/>
        </p:nvSpPr>
        <p:spPr>
          <a:xfrm rot="5400000">
            <a:off x="5391353" y="1932265"/>
            <a:ext cx="1368150" cy="90524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46900" y="548681"/>
            <a:ext cx="175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Calibri"/>
                <a:ea typeface="ＭＳ Ｐゴシック"/>
              </a:rPr>
              <a:t>氷が少し</a:t>
            </a:r>
            <a:endParaRPr lang="en-US" altLang="ja-JP" sz="2400" b="1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Calibri"/>
                <a:ea typeface="ＭＳ Ｐゴシック"/>
              </a:rPr>
              <a:t>溶けると・・・</a:t>
            </a:r>
          </a:p>
        </p:txBody>
      </p:sp>
      <p:cxnSp>
        <p:nvCxnSpPr>
          <p:cNvPr id="145" name="直線コネクタ 144"/>
          <p:cNvCxnSpPr/>
          <p:nvPr/>
        </p:nvCxnSpPr>
        <p:spPr>
          <a:xfrm>
            <a:off x="7492727" y="2943994"/>
            <a:ext cx="2471574" cy="0"/>
          </a:xfrm>
          <a:prstGeom prst="line">
            <a:avLst/>
          </a:prstGeom>
          <a:ln w="2857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テキスト ボックス 148"/>
          <p:cNvSpPr txBox="1"/>
          <p:nvPr/>
        </p:nvSpPr>
        <p:spPr>
          <a:xfrm>
            <a:off x="7616553" y="2996952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7608169" y="3978374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8℃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9120337" y="30393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淡水</a:t>
            </a:r>
          </a:p>
        </p:txBody>
      </p:sp>
      <p:cxnSp>
        <p:nvCxnSpPr>
          <p:cNvPr id="152" name="直線コネクタ 151"/>
          <p:cNvCxnSpPr/>
          <p:nvPr/>
        </p:nvCxnSpPr>
        <p:spPr>
          <a:xfrm>
            <a:off x="7488535" y="2943994"/>
            <a:ext cx="2471574" cy="0"/>
          </a:xfrm>
          <a:prstGeom prst="line">
            <a:avLst/>
          </a:prstGeom>
          <a:ln w="28575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ストライプ矢印 152"/>
          <p:cNvSpPr/>
          <p:nvPr/>
        </p:nvSpPr>
        <p:spPr>
          <a:xfrm rot="5400000">
            <a:off x="5360489" y="4236521"/>
            <a:ext cx="1368150" cy="90524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54" name="グループ化 153"/>
          <p:cNvGrpSpPr/>
          <p:nvPr/>
        </p:nvGrpSpPr>
        <p:grpSpPr>
          <a:xfrm>
            <a:off x="2183886" y="4551327"/>
            <a:ext cx="2539771" cy="2290624"/>
            <a:chOff x="674043" y="2211289"/>
            <a:chExt cx="2539771" cy="2290624"/>
          </a:xfrm>
        </p:grpSpPr>
        <p:pic>
          <p:nvPicPr>
            <p:cNvPr id="155" name="Picture 4" descr="C:\Users\cherry\AppData\Local\Microsoft\Windows\Temporary Internet Files\Content.IE5\BCDLMEJY\MC900435791[1].wm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643" y="2672233"/>
              <a:ext cx="470173" cy="39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4" descr="C:\Users\cherry\AppData\Local\Microsoft\Windows\Temporary Internet Files\Content.IE5\BCDLMEJY\MC900435791[1].wm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672482"/>
              <a:ext cx="470173" cy="39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7" name="Picture 4" descr="C:\Users\cherry\AppData\Local\Microsoft\Windows\Temporary Internet Files\Content.IE5\BCDLMEJY\MC900435791[1].wm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738" y="2672482"/>
              <a:ext cx="470173" cy="39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フリーフォーム 157"/>
            <p:cNvSpPr/>
            <p:nvPr/>
          </p:nvSpPr>
          <p:spPr>
            <a:xfrm>
              <a:off x="674043" y="3392582"/>
              <a:ext cx="2521117" cy="1098731"/>
            </a:xfrm>
            <a:custGeom>
              <a:avLst/>
              <a:gdLst>
                <a:gd name="connsiteX0" fmla="*/ 0 w 1860550"/>
                <a:gd name="connsiteY0" fmla="*/ 0 h 1447800"/>
                <a:gd name="connsiteX1" fmla="*/ 1860550 w 1860550"/>
                <a:gd name="connsiteY1" fmla="*/ 0 h 1447800"/>
                <a:gd name="connsiteX2" fmla="*/ 1854200 w 1860550"/>
                <a:gd name="connsiteY2" fmla="*/ 1187450 h 1447800"/>
                <a:gd name="connsiteX3" fmla="*/ 1822450 w 1860550"/>
                <a:gd name="connsiteY3" fmla="*/ 1320800 h 1447800"/>
                <a:gd name="connsiteX4" fmla="*/ 1682750 w 1860550"/>
                <a:gd name="connsiteY4" fmla="*/ 1441450 h 1447800"/>
                <a:gd name="connsiteX5" fmla="*/ 285750 w 1860550"/>
                <a:gd name="connsiteY5" fmla="*/ 1447800 h 1447800"/>
                <a:gd name="connsiteX6" fmla="*/ 88900 w 1860550"/>
                <a:gd name="connsiteY6" fmla="*/ 1358900 h 1447800"/>
                <a:gd name="connsiteX7" fmla="*/ 0 w 1860550"/>
                <a:gd name="connsiteY7" fmla="*/ 1162050 h 1447800"/>
                <a:gd name="connsiteX8" fmla="*/ 0 w 186055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550" h="1447800">
                  <a:moveTo>
                    <a:pt x="0" y="0"/>
                  </a:moveTo>
                  <a:lnTo>
                    <a:pt x="1860550" y="0"/>
                  </a:lnTo>
                  <a:cubicBezTo>
                    <a:pt x="1858433" y="395817"/>
                    <a:pt x="1856317" y="791633"/>
                    <a:pt x="1854200" y="1187450"/>
                  </a:cubicBezTo>
                  <a:lnTo>
                    <a:pt x="1822450" y="1320800"/>
                  </a:lnTo>
                  <a:lnTo>
                    <a:pt x="1682750" y="1441450"/>
                  </a:lnTo>
                  <a:lnTo>
                    <a:pt x="285750" y="1447800"/>
                  </a:lnTo>
                  <a:lnTo>
                    <a:pt x="88900" y="135890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59" name="フリーフォーム 158"/>
            <p:cNvSpPr/>
            <p:nvPr/>
          </p:nvSpPr>
          <p:spPr>
            <a:xfrm>
              <a:off x="690513" y="2924944"/>
              <a:ext cx="2521117" cy="1576969"/>
            </a:xfrm>
            <a:custGeom>
              <a:avLst/>
              <a:gdLst>
                <a:gd name="connsiteX0" fmla="*/ 0 w 1860550"/>
                <a:gd name="connsiteY0" fmla="*/ 0 h 1447800"/>
                <a:gd name="connsiteX1" fmla="*/ 1860550 w 1860550"/>
                <a:gd name="connsiteY1" fmla="*/ 0 h 1447800"/>
                <a:gd name="connsiteX2" fmla="*/ 1854200 w 1860550"/>
                <a:gd name="connsiteY2" fmla="*/ 1187450 h 1447800"/>
                <a:gd name="connsiteX3" fmla="*/ 1822450 w 1860550"/>
                <a:gd name="connsiteY3" fmla="*/ 1320800 h 1447800"/>
                <a:gd name="connsiteX4" fmla="*/ 1682750 w 1860550"/>
                <a:gd name="connsiteY4" fmla="*/ 1441450 h 1447800"/>
                <a:gd name="connsiteX5" fmla="*/ 285750 w 1860550"/>
                <a:gd name="connsiteY5" fmla="*/ 1447800 h 1447800"/>
                <a:gd name="connsiteX6" fmla="*/ 88900 w 1860550"/>
                <a:gd name="connsiteY6" fmla="*/ 1358900 h 1447800"/>
                <a:gd name="connsiteX7" fmla="*/ 0 w 1860550"/>
                <a:gd name="connsiteY7" fmla="*/ 1162050 h 1447800"/>
                <a:gd name="connsiteX8" fmla="*/ 0 w 186055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550" h="1447800">
                  <a:moveTo>
                    <a:pt x="0" y="0"/>
                  </a:moveTo>
                  <a:lnTo>
                    <a:pt x="1860550" y="0"/>
                  </a:lnTo>
                  <a:cubicBezTo>
                    <a:pt x="1858433" y="395817"/>
                    <a:pt x="1856317" y="791633"/>
                    <a:pt x="1854200" y="1187450"/>
                  </a:cubicBezTo>
                  <a:lnTo>
                    <a:pt x="1822450" y="1320800"/>
                  </a:lnTo>
                  <a:lnTo>
                    <a:pt x="1682750" y="1441450"/>
                  </a:lnTo>
                  <a:lnTo>
                    <a:pt x="285750" y="1447800"/>
                  </a:lnTo>
                  <a:lnTo>
                    <a:pt x="88900" y="135890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160" name="直線コネクタ 159"/>
            <p:cNvCxnSpPr/>
            <p:nvPr/>
          </p:nvCxnSpPr>
          <p:spPr>
            <a:xfrm>
              <a:off x="723221" y="2917181"/>
              <a:ext cx="2471574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角丸四角形 160"/>
            <p:cNvSpPr/>
            <p:nvPr/>
          </p:nvSpPr>
          <p:spPr>
            <a:xfrm>
              <a:off x="676900" y="2211289"/>
              <a:ext cx="2536914" cy="2274543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62" name="テキスト ボックス 161"/>
            <p:cNvSpPr txBox="1"/>
            <p:nvPr/>
          </p:nvSpPr>
          <p:spPr>
            <a:xfrm>
              <a:off x="1904908" y="396259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塩水</a:t>
              </a:r>
            </a:p>
          </p:txBody>
        </p:sp>
        <p:sp>
          <p:nvSpPr>
            <p:cNvPr id="163" name="テキスト ボックス 162"/>
            <p:cNvSpPr txBox="1"/>
            <p:nvPr/>
          </p:nvSpPr>
          <p:spPr>
            <a:xfrm>
              <a:off x="818059" y="3928750"/>
              <a:ext cx="8947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10</a:t>
              </a:r>
              <a:r>
                <a:rPr lang="en-US" altLang="ja-JP" sz="28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℃</a:t>
              </a:r>
              <a:endParaRPr lang="ja-JP" altLang="en-US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64" name="テキスト ボックス 163"/>
            <p:cNvSpPr txBox="1"/>
            <p:nvPr/>
          </p:nvSpPr>
          <p:spPr>
            <a:xfrm>
              <a:off x="1889527" y="301181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淡水</a:t>
              </a:r>
            </a:p>
          </p:txBody>
        </p:sp>
        <p:sp>
          <p:nvSpPr>
            <p:cNvPr id="165" name="テキスト ボックス 164"/>
            <p:cNvSpPr txBox="1"/>
            <p:nvPr/>
          </p:nvSpPr>
          <p:spPr>
            <a:xfrm>
              <a:off x="978403" y="2992646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0</a:t>
              </a:r>
              <a:r>
                <a:rPr lang="en-US" altLang="ja-JP" sz="28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℃</a:t>
              </a:r>
              <a:endParaRPr lang="ja-JP" altLang="en-US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66" name="テキスト ボックス 165"/>
            <p:cNvSpPr txBox="1"/>
            <p:nvPr/>
          </p:nvSpPr>
          <p:spPr>
            <a:xfrm>
              <a:off x="2511556" y="3947914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</a:t>
              </a:r>
              <a:r>
                <a:rPr lang="ja-JP" altLang="en-US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重</a:t>
              </a: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)</a:t>
              </a:r>
              <a:endPara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67" name="テキスト ボックス 166"/>
            <p:cNvSpPr txBox="1"/>
            <p:nvPr/>
          </p:nvSpPr>
          <p:spPr>
            <a:xfrm>
              <a:off x="2474243" y="2982193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</a:t>
              </a:r>
              <a:r>
                <a:rPr lang="ja-JP" altLang="en-US" sz="2400" b="1" dirty="0">
                  <a:solidFill>
                    <a:srgbClr val="FF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軽</a:t>
              </a: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)</a:t>
              </a:r>
              <a:endPara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sp>
        <p:nvSpPr>
          <p:cNvPr id="172" name="正方形/長方形 171"/>
          <p:cNvSpPr/>
          <p:nvPr/>
        </p:nvSpPr>
        <p:spPr>
          <a:xfrm>
            <a:off x="2131368" y="4446638"/>
            <a:ext cx="2664296" cy="341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2198044" y="2211289"/>
            <a:ext cx="2539771" cy="2290624"/>
            <a:chOff x="674043" y="2211289"/>
            <a:chExt cx="2539771" cy="2290624"/>
          </a:xfrm>
        </p:grpSpPr>
        <p:pic>
          <p:nvPicPr>
            <p:cNvPr id="142" name="Picture 4" descr="C:\Users\cherry\AppData\Local\Microsoft\Windows\Temporary Internet Files\Content.IE5\BCDLMEJY\MC900435791[1].wm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643" y="2672233"/>
              <a:ext cx="470173" cy="39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4" descr="C:\Users\cherry\AppData\Local\Microsoft\Windows\Temporary Internet Files\Content.IE5\BCDLMEJY\MC900435791[1].wm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672482"/>
              <a:ext cx="470173" cy="39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 descr="C:\Users\cherry\AppData\Local\Microsoft\Windows\Temporary Internet Files\Content.IE5\BCDLMEJY\MC900435791[1].wm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738" y="2672482"/>
              <a:ext cx="470173" cy="396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フリーフォーム 124"/>
            <p:cNvSpPr/>
            <p:nvPr/>
          </p:nvSpPr>
          <p:spPr>
            <a:xfrm>
              <a:off x="674043" y="3392582"/>
              <a:ext cx="2521117" cy="1098731"/>
            </a:xfrm>
            <a:custGeom>
              <a:avLst/>
              <a:gdLst>
                <a:gd name="connsiteX0" fmla="*/ 0 w 1860550"/>
                <a:gd name="connsiteY0" fmla="*/ 0 h 1447800"/>
                <a:gd name="connsiteX1" fmla="*/ 1860550 w 1860550"/>
                <a:gd name="connsiteY1" fmla="*/ 0 h 1447800"/>
                <a:gd name="connsiteX2" fmla="*/ 1854200 w 1860550"/>
                <a:gd name="connsiteY2" fmla="*/ 1187450 h 1447800"/>
                <a:gd name="connsiteX3" fmla="*/ 1822450 w 1860550"/>
                <a:gd name="connsiteY3" fmla="*/ 1320800 h 1447800"/>
                <a:gd name="connsiteX4" fmla="*/ 1682750 w 1860550"/>
                <a:gd name="connsiteY4" fmla="*/ 1441450 h 1447800"/>
                <a:gd name="connsiteX5" fmla="*/ 285750 w 1860550"/>
                <a:gd name="connsiteY5" fmla="*/ 1447800 h 1447800"/>
                <a:gd name="connsiteX6" fmla="*/ 88900 w 1860550"/>
                <a:gd name="connsiteY6" fmla="*/ 1358900 h 1447800"/>
                <a:gd name="connsiteX7" fmla="*/ 0 w 1860550"/>
                <a:gd name="connsiteY7" fmla="*/ 1162050 h 1447800"/>
                <a:gd name="connsiteX8" fmla="*/ 0 w 186055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550" h="1447800">
                  <a:moveTo>
                    <a:pt x="0" y="0"/>
                  </a:moveTo>
                  <a:lnTo>
                    <a:pt x="1860550" y="0"/>
                  </a:lnTo>
                  <a:cubicBezTo>
                    <a:pt x="1858433" y="395817"/>
                    <a:pt x="1856317" y="791633"/>
                    <a:pt x="1854200" y="1187450"/>
                  </a:cubicBezTo>
                  <a:lnTo>
                    <a:pt x="1822450" y="1320800"/>
                  </a:lnTo>
                  <a:lnTo>
                    <a:pt x="1682750" y="1441450"/>
                  </a:lnTo>
                  <a:lnTo>
                    <a:pt x="285750" y="1447800"/>
                  </a:lnTo>
                  <a:lnTo>
                    <a:pt x="88900" y="135890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27" name="フリーフォーム 126"/>
            <p:cNvSpPr/>
            <p:nvPr/>
          </p:nvSpPr>
          <p:spPr>
            <a:xfrm>
              <a:off x="690513" y="2924944"/>
              <a:ext cx="2521117" cy="1576969"/>
            </a:xfrm>
            <a:custGeom>
              <a:avLst/>
              <a:gdLst>
                <a:gd name="connsiteX0" fmla="*/ 0 w 1860550"/>
                <a:gd name="connsiteY0" fmla="*/ 0 h 1447800"/>
                <a:gd name="connsiteX1" fmla="*/ 1860550 w 1860550"/>
                <a:gd name="connsiteY1" fmla="*/ 0 h 1447800"/>
                <a:gd name="connsiteX2" fmla="*/ 1854200 w 1860550"/>
                <a:gd name="connsiteY2" fmla="*/ 1187450 h 1447800"/>
                <a:gd name="connsiteX3" fmla="*/ 1822450 w 1860550"/>
                <a:gd name="connsiteY3" fmla="*/ 1320800 h 1447800"/>
                <a:gd name="connsiteX4" fmla="*/ 1682750 w 1860550"/>
                <a:gd name="connsiteY4" fmla="*/ 1441450 h 1447800"/>
                <a:gd name="connsiteX5" fmla="*/ 285750 w 1860550"/>
                <a:gd name="connsiteY5" fmla="*/ 1447800 h 1447800"/>
                <a:gd name="connsiteX6" fmla="*/ 88900 w 1860550"/>
                <a:gd name="connsiteY6" fmla="*/ 1358900 h 1447800"/>
                <a:gd name="connsiteX7" fmla="*/ 0 w 1860550"/>
                <a:gd name="connsiteY7" fmla="*/ 1162050 h 1447800"/>
                <a:gd name="connsiteX8" fmla="*/ 0 w 186055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550" h="1447800">
                  <a:moveTo>
                    <a:pt x="0" y="0"/>
                  </a:moveTo>
                  <a:lnTo>
                    <a:pt x="1860550" y="0"/>
                  </a:lnTo>
                  <a:cubicBezTo>
                    <a:pt x="1858433" y="395817"/>
                    <a:pt x="1856317" y="791633"/>
                    <a:pt x="1854200" y="1187450"/>
                  </a:cubicBezTo>
                  <a:lnTo>
                    <a:pt x="1822450" y="1320800"/>
                  </a:lnTo>
                  <a:lnTo>
                    <a:pt x="1682750" y="1441450"/>
                  </a:lnTo>
                  <a:lnTo>
                    <a:pt x="285750" y="1447800"/>
                  </a:lnTo>
                  <a:lnTo>
                    <a:pt x="88900" y="135890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723221" y="2917181"/>
              <a:ext cx="2471574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角丸四角形 129"/>
            <p:cNvSpPr/>
            <p:nvPr/>
          </p:nvSpPr>
          <p:spPr>
            <a:xfrm>
              <a:off x="676900" y="2211289"/>
              <a:ext cx="2536914" cy="2274543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1904908" y="396259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塩水</a:t>
              </a:r>
            </a:p>
          </p:txBody>
        </p:sp>
        <p:sp>
          <p:nvSpPr>
            <p:cNvPr id="133" name="テキスト ボックス 132"/>
            <p:cNvSpPr txBox="1"/>
            <p:nvPr/>
          </p:nvSpPr>
          <p:spPr>
            <a:xfrm>
              <a:off x="818059" y="3928750"/>
              <a:ext cx="8947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10</a:t>
              </a:r>
              <a:r>
                <a:rPr lang="en-US" altLang="ja-JP" sz="28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℃</a:t>
              </a:r>
              <a:endParaRPr lang="ja-JP" altLang="en-US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1889527" y="301181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淡水</a:t>
              </a:r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978403" y="2992646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0</a:t>
              </a:r>
              <a:r>
                <a:rPr lang="en-US" altLang="ja-JP" sz="28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℃</a:t>
              </a:r>
              <a:endParaRPr lang="ja-JP" altLang="en-US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0" name="テキスト ボックス 139"/>
            <p:cNvSpPr txBox="1"/>
            <p:nvPr/>
          </p:nvSpPr>
          <p:spPr>
            <a:xfrm>
              <a:off x="2511556" y="3947914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</a:t>
              </a:r>
              <a:r>
                <a:rPr lang="ja-JP" altLang="en-US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重</a:t>
              </a: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)</a:t>
              </a:r>
              <a:endPara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  <p:sp>
          <p:nvSpPr>
            <p:cNvPr id="141" name="テキスト ボックス 140"/>
            <p:cNvSpPr txBox="1"/>
            <p:nvPr/>
          </p:nvSpPr>
          <p:spPr>
            <a:xfrm>
              <a:off x="2474243" y="2982193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(</a:t>
              </a:r>
              <a:r>
                <a:rPr lang="ja-JP" altLang="en-US" sz="2400" b="1" dirty="0">
                  <a:solidFill>
                    <a:srgbClr val="FF0000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軽</a:t>
              </a:r>
              <a:r>
                <a:rPr lang="en-US" altLang="ja-JP" sz="2400" b="1" dirty="0">
                  <a:solidFill>
                    <a:prstClr val="black"/>
                  </a:solidFill>
                  <a:latin typeface="Arial Unicode MS" pitchFamily="50" charset="-128"/>
                  <a:ea typeface="Arial Unicode MS" pitchFamily="50" charset="-128"/>
                  <a:cs typeface="Arial Unicode MS" pitchFamily="50" charset="-128"/>
                </a:rPr>
                <a:t>)</a:t>
              </a:r>
              <a:endPara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endParaRPr>
            </a:p>
          </p:txBody>
        </p:sp>
      </p:grpSp>
      <p:sp>
        <p:nvSpPr>
          <p:cNvPr id="131" name="正方形/長方形 130"/>
          <p:cNvSpPr/>
          <p:nvPr/>
        </p:nvSpPr>
        <p:spPr>
          <a:xfrm>
            <a:off x="2135560" y="2132857"/>
            <a:ext cx="2664296" cy="341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134" name="グループ化 133"/>
          <p:cNvGrpSpPr/>
          <p:nvPr/>
        </p:nvGrpSpPr>
        <p:grpSpPr>
          <a:xfrm>
            <a:off x="3090790" y="3306624"/>
            <a:ext cx="692436" cy="676801"/>
            <a:chOff x="1480009" y="3090599"/>
            <a:chExt cx="692436" cy="676801"/>
          </a:xfrm>
        </p:grpSpPr>
        <p:sp>
          <p:nvSpPr>
            <p:cNvPr id="135" name="環状矢印 134"/>
            <p:cNvSpPr/>
            <p:nvPr/>
          </p:nvSpPr>
          <p:spPr>
            <a:xfrm rot="5649728">
              <a:off x="1530055" y="3125011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36" name="環状矢印 135"/>
            <p:cNvSpPr/>
            <p:nvPr/>
          </p:nvSpPr>
          <p:spPr>
            <a:xfrm rot="5649728" flipH="1" flipV="1">
              <a:off x="1458047" y="3112561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39" name="テキスト ボックス 138"/>
          <p:cNvSpPr txBox="1"/>
          <p:nvPr/>
        </p:nvSpPr>
        <p:spPr>
          <a:xfrm>
            <a:off x="2999656" y="2867452"/>
            <a:ext cx="1025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6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</a:t>
            </a:r>
            <a:endParaRPr lang="ja-JP" altLang="en-US" sz="96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110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49" y="275799"/>
            <a:ext cx="778891" cy="6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72" y="283502"/>
            <a:ext cx="778891" cy="6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" descr="C:\Users\cherry\AppData\Local\Microsoft\Windows\Temporary Internet Files\Content.IE5\BCDLMEJY\MC900435791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52" y="275799"/>
            <a:ext cx="778891" cy="6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正方形/長方形 101"/>
          <p:cNvSpPr/>
          <p:nvPr/>
        </p:nvSpPr>
        <p:spPr>
          <a:xfrm>
            <a:off x="2185728" y="611907"/>
            <a:ext cx="2552086" cy="487685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8" name="フリーフォーム 67"/>
          <p:cNvSpPr/>
          <p:nvPr/>
        </p:nvSpPr>
        <p:spPr>
          <a:xfrm>
            <a:off x="2198044" y="1095534"/>
            <a:ext cx="2521117" cy="1098731"/>
          </a:xfrm>
          <a:custGeom>
            <a:avLst/>
            <a:gdLst>
              <a:gd name="connsiteX0" fmla="*/ 0 w 1860550"/>
              <a:gd name="connsiteY0" fmla="*/ 0 h 1447800"/>
              <a:gd name="connsiteX1" fmla="*/ 1860550 w 1860550"/>
              <a:gd name="connsiteY1" fmla="*/ 0 h 1447800"/>
              <a:gd name="connsiteX2" fmla="*/ 1854200 w 1860550"/>
              <a:gd name="connsiteY2" fmla="*/ 1187450 h 1447800"/>
              <a:gd name="connsiteX3" fmla="*/ 1822450 w 1860550"/>
              <a:gd name="connsiteY3" fmla="*/ 1320800 h 1447800"/>
              <a:gd name="connsiteX4" fmla="*/ 1682750 w 1860550"/>
              <a:gd name="connsiteY4" fmla="*/ 1441450 h 1447800"/>
              <a:gd name="connsiteX5" fmla="*/ 285750 w 1860550"/>
              <a:gd name="connsiteY5" fmla="*/ 1447800 h 1447800"/>
              <a:gd name="connsiteX6" fmla="*/ 88900 w 1860550"/>
              <a:gd name="connsiteY6" fmla="*/ 1358900 h 1447800"/>
              <a:gd name="connsiteX7" fmla="*/ 0 w 1860550"/>
              <a:gd name="connsiteY7" fmla="*/ 1162050 h 1447800"/>
              <a:gd name="connsiteX8" fmla="*/ 0 w 1860550"/>
              <a:gd name="connsiteY8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0550" h="1447800">
                <a:moveTo>
                  <a:pt x="0" y="0"/>
                </a:moveTo>
                <a:lnTo>
                  <a:pt x="1860550" y="0"/>
                </a:lnTo>
                <a:cubicBezTo>
                  <a:pt x="1858433" y="395817"/>
                  <a:pt x="1856317" y="791633"/>
                  <a:pt x="1854200" y="1187450"/>
                </a:cubicBezTo>
                <a:lnTo>
                  <a:pt x="1822450" y="1320800"/>
                </a:lnTo>
                <a:lnTo>
                  <a:pt x="1682750" y="1441450"/>
                </a:lnTo>
                <a:lnTo>
                  <a:pt x="285750" y="1447800"/>
                </a:lnTo>
                <a:lnTo>
                  <a:pt x="88900" y="1358900"/>
                </a:lnTo>
                <a:lnTo>
                  <a:pt x="0" y="116205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2135560" y="-164193"/>
            <a:ext cx="2664296" cy="2369057"/>
            <a:chOff x="1835696" y="332656"/>
            <a:chExt cx="1966214" cy="2175005"/>
          </a:xfrm>
        </p:grpSpPr>
        <p:sp>
          <p:nvSpPr>
            <p:cNvPr id="62" name="フリーフォーム 61"/>
            <p:cNvSpPr/>
            <p:nvPr/>
          </p:nvSpPr>
          <p:spPr>
            <a:xfrm>
              <a:off x="1893962" y="1059863"/>
              <a:ext cx="1860550" cy="1447798"/>
            </a:xfrm>
            <a:custGeom>
              <a:avLst/>
              <a:gdLst>
                <a:gd name="connsiteX0" fmla="*/ 0 w 1860550"/>
                <a:gd name="connsiteY0" fmla="*/ 0 h 1447800"/>
                <a:gd name="connsiteX1" fmla="*/ 1860550 w 1860550"/>
                <a:gd name="connsiteY1" fmla="*/ 0 h 1447800"/>
                <a:gd name="connsiteX2" fmla="*/ 1854200 w 1860550"/>
                <a:gd name="connsiteY2" fmla="*/ 1187450 h 1447800"/>
                <a:gd name="connsiteX3" fmla="*/ 1822450 w 1860550"/>
                <a:gd name="connsiteY3" fmla="*/ 1320800 h 1447800"/>
                <a:gd name="connsiteX4" fmla="*/ 1682750 w 1860550"/>
                <a:gd name="connsiteY4" fmla="*/ 1441450 h 1447800"/>
                <a:gd name="connsiteX5" fmla="*/ 285750 w 1860550"/>
                <a:gd name="connsiteY5" fmla="*/ 1447800 h 1447800"/>
                <a:gd name="connsiteX6" fmla="*/ 88900 w 1860550"/>
                <a:gd name="connsiteY6" fmla="*/ 1358900 h 1447800"/>
                <a:gd name="connsiteX7" fmla="*/ 0 w 1860550"/>
                <a:gd name="connsiteY7" fmla="*/ 1162050 h 1447800"/>
                <a:gd name="connsiteX8" fmla="*/ 0 w 1860550"/>
                <a:gd name="connsiteY8" fmla="*/ 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0550" h="1447800">
                  <a:moveTo>
                    <a:pt x="0" y="0"/>
                  </a:moveTo>
                  <a:lnTo>
                    <a:pt x="1860550" y="0"/>
                  </a:lnTo>
                  <a:cubicBezTo>
                    <a:pt x="1858433" y="395817"/>
                    <a:pt x="1856317" y="791633"/>
                    <a:pt x="1854200" y="1187450"/>
                  </a:cubicBezTo>
                  <a:lnTo>
                    <a:pt x="1822450" y="1320800"/>
                  </a:lnTo>
                  <a:lnTo>
                    <a:pt x="1682750" y="1441450"/>
                  </a:lnTo>
                  <a:lnTo>
                    <a:pt x="285750" y="1447800"/>
                  </a:lnTo>
                  <a:lnTo>
                    <a:pt x="88900" y="1358900"/>
                  </a:lnTo>
                  <a:lnTo>
                    <a:pt x="0" y="116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1918100" y="1052736"/>
              <a:ext cx="1823988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グループ化 63"/>
            <p:cNvGrpSpPr/>
            <p:nvPr/>
          </p:nvGrpSpPr>
          <p:grpSpPr>
            <a:xfrm>
              <a:off x="1835696" y="332656"/>
              <a:ext cx="1966214" cy="2160240"/>
              <a:chOff x="961788" y="980728"/>
              <a:chExt cx="1966214" cy="2160240"/>
            </a:xfrm>
          </p:grpSpPr>
          <p:sp>
            <p:nvSpPr>
              <p:cNvPr id="65" name="角丸四角形 64"/>
              <p:cNvSpPr/>
              <p:nvPr/>
            </p:nvSpPr>
            <p:spPr>
              <a:xfrm>
                <a:off x="1010008" y="1052736"/>
                <a:ext cx="1872208" cy="2088232"/>
              </a:xfrm>
              <a:prstGeom prst="round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dirty="0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66" name="正方形/長方形 65"/>
              <p:cNvSpPr/>
              <p:nvPr/>
            </p:nvSpPr>
            <p:spPr>
              <a:xfrm>
                <a:off x="961788" y="980728"/>
                <a:ext cx="1966214" cy="313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>
                  <a:solidFill>
                    <a:prstClr val="white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55" name="テキスト ボックス 54"/>
          <p:cNvSpPr txBox="1"/>
          <p:nvPr/>
        </p:nvSpPr>
        <p:spPr>
          <a:xfrm>
            <a:off x="3428909" y="16655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塩水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2342060" y="1631701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10</a:t>
            </a: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103" name="グループ化 102"/>
          <p:cNvGrpSpPr/>
          <p:nvPr/>
        </p:nvGrpSpPr>
        <p:grpSpPr>
          <a:xfrm>
            <a:off x="3066492" y="1024433"/>
            <a:ext cx="692436" cy="676801"/>
            <a:chOff x="1480009" y="3090599"/>
            <a:chExt cx="692436" cy="676801"/>
          </a:xfrm>
        </p:grpSpPr>
        <p:sp>
          <p:nvSpPr>
            <p:cNvPr id="56" name="環状矢印 55"/>
            <p:cNvSpPr/>
            <p:nvPr/>
          </p:nvSpPr>
          <p:spPr>
            <a:xfrm rot="5649728">
              <a:off x="1530055" y="3125011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73" name="環状矢印 72"/>
            <p:cNvSpPr/>
            <p:nvPr/>
          </p:nvSpPr>
          <p:spPr>
            <a:xfrm rot="5649728" flipH="1" flipV="1">
              <a:off x="1458047" y="3112561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70" name="テキスト ボックス 69"/>
          <p:cNvSpPr txBox="1"/>
          <p:nvPr/>
        </p:nvSpPr>
        <p:spPr>
          <a:xfrm>
            <a:off x="3413528" y="714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淡水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502404" y="695597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0</a:t>
            </a:r>
            <a:r>
              <a:rPr lang="en-US" altLang="ja-JP" sz="28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℃</a:t>
            </a:r>
            <a:endParaRPr lang="ja-JP" altLang="en-US" sz="28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990131" y="585261"/>
            <a:ext cx="1025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600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</a:t>
            </a:r>
            <a:endParaRPr lang="ja-JP" altLang="en-US" sz="9600" dirty="0">
              <a:solidFill>
                <a:srgbClr val="FF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4035557" y="1650866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重</a:t>
            </a: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>
            <a:off x="3998244" y="68514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sz="2400" b="1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軽</a:t>
            </a: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8184233" y="4005065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sz="2400" b="1" dirty="0">
                <a:solidFill>
                  <a:srgbClr val="FF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軽</a:t>
            </a: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8143062" y="305137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</a:t>
            </a:r>
            <a:r>
              <a:rPr lang="ja-JP" altLang="en-US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重</a:t>
            </a:r>
            <a:r>
              <a:rPr lang="en-US" altLang="ja-JP" sz="2400" b="1" dirty="0">
                <a:solidFill>
                  <a:prstClr val="black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)</a:t>
            </a:r>
            <a:endParaRPr lang="ja-JP" altLang="en-US" sz="2400" b="1" dirty="0">
              <a:solidFill>
                <a:prstClr val="black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grpSp>
        <p:nvGrpSpPr>
          <p:cNvPr id="146" name="グループ化 145"/>
          <p:cNvGrpSpPr/>
          <p:nvPr/>
        </p:nvGrpSpPr>
        <p:grpSpPr>
          <a:xfrm>
            <a:off x="8400256" y="3112240"/>
            <a:ext cx="692436" cy="676801"/>
            <a:chOff x="7168641" y="3162607"/>
            <a:chExt cx="692436" cy="676801"/>
          </a:xfrm>
        </p:grpSpPr>
        <p:sp>
          <p:nvSpPr>
            <p:cNvPr id="147" name="環状矢印 146"/>
            <p:cNvSpPr/>
            <p:nvPr/>
          </p:nvSpPr>
          <p:spPr>
            <a:xfrm rot="5649728">
              <a:off x="7218687" y="3197019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148" name="環状矢印 147"/>
            <p:cNvSpPr/>
            <p:nvPr/>
          </p:nvSpPr>
          <p:spPr>
            <a:xfrm rot="5649728" flipH="1" flipV="1">
              <a:off x="7146679" y="3184569"/>
              <a:ext cx="664351" cy="620428"/>
            </a:xfrm>
            <a:prstGeom prst="circular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0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1.48148E-6 L 0.00382 0.0740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1.48148E-6 L 0.00382 0.07408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2000" fill="hold"/>
                                        <p:tgtEl>
                                          <p:spTgt spid="12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42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1.48148E-6 L 0.00382 0.074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9" grpId="0"/>
      <p:bldP spid="113" grpId="0"/>
      <p:bldP spid="92" grpId="0" animBg="1"/>
      <p:bldP spid="95" grpId="0" animBg="1"/>
      <p:bldP spid="100" grpId="0"/>
      <p:bldP spid="101" grpId="0"/>
      <p:bldP spid="101" grpId="1"/>
      <p:bldP spid="84" grpId="0"/>
      <p:bldP spid="85" grpId="0"/>
      <p:bldP spid="81" grpId="0"/>
      <p:bldP spid="82" grpId="0"/>
      <p:bldP spid="2" grpId="0" animBg="1"/>
      <p:bldP spid="149" grpId="0"/>
      <p:bldP spid="149" grpId="1"/>
      <p:bldP spid="149" grpId="2"/>
      <p:bldP spid="150" grpId="0"/>
      <p:bldP spid="151" grpId="0"/>
      <p:bldP spid="151" grpId="1"/>
      <p:bldP spid="151" grpId="2"/>
      <p:bldP spid="153" grpId="0" animBg="1"/>
      <p:bldP spid="139" grpId="0"/>
      <p:bldP spid="102" grpId="0" animBg="1"/>
      <p:bldP spid="70" grpId="0"/>
      <p:bldP spid="71" grpId="0"/>
      <p:bldP spid="74" grpId="0"/>
      <p:bldP spid="114" grpId="0"/>
      <p:bldP spid="116" grpId="0"/>
      <p:bldP spid="105" grpId="0"/>
      <p:bldP spid="105" grpId="1"/>
      <p:bldP spid="105" grpId="2"/>
      <p:bldP spid="106" grpId="0"/>
      <p:bldP spid="106" grpId="1"/>
      <p:bldP spid="106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u="sng"/>
              <a:t>海水の密度</a:t>
            </a:r>
          </a:p>
        </p:txBody>
      </p:sp>
      <p:graphicFrame>
        <p:nvGraphicFramePr>
          <p:cNvPr id="87043" name="Group 3"/>
          <p:cNvGraphicFramePr>
            <a:graphicFrameLocks noGrp="1"/>
          </p:cNvGraphicFramePr>
          <p:nvPr>
            <p:ph idx="1"/>
          </p:nvPr>
        </p:nvGraphicFramePr>
        <p:xfrm>
          <a:off x="1992313" y="1557339"/>
          <a:ext cx="8229600" cy="4826255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　　</a:t>
                      </a:r>
                      <a:r>
                        <a:rPr kumimoji="1" lang="ja-JP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塩分濃度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　</a:t>
                      </a:r>
                      <a:r>
                        <a:rPr kumimoji="1" lang="ja-JP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温度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高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低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7062" name="Rectangle 22"/>
          <p:cNvSpPr>
            <a:spLocks noChangeArrowheads="1"/>
          </p:cNvSpPr>
          <p:nvPr/>
        </p:nvSpPr>
        <p:spPr bwMode="auto">
          <a:xfrm>
            <a:off x="5375275" y="5084763"/>
            <a:ext cx="1512888" cy="10080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sz="8000" b="1">
                <a:solidFill>
                  <a:srgbClr val="000000"/>
                </a:solidFill>
                <a:latin typeface="Arial" charset="0"/>
              </a:rPr>
              <a:t>①</a:t>
            </a:r>
          </a:p>
        </p:txBody>
      </p:sp>
      <p:sp>
        <p:nvSpPr>
          <p:cNvPr id="87063" name="Rectangle 23"/>
          <p:cNvSpPr>
            <a:spLocks noChangeArrowheads="1"/>
          </p:cNvSpPr>
          <p:nvPr/>
        </p:nvSpPr>
        <p:spPr bwMode="auto">
          <a:xfrm>
            <a:off x="5375275" y="3573463"/>
            <a:ext cx="1657350" cy="10080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sz="8000" b="1">
                <a:solidFill>
                  <a:srgbClr val="000000"/>
                </a:solidFill>
                <a:latin typeface="Arial" charset="0"/>
              </a:rPr>
              <a:t>②</a:t>
            </a:r>
          </a:p>
        </p:txBody>
      </p:sp>
      <p:sp>
        <p:nvSpPr>
          <p:cNvPr id="87064" name="Rectangle 24"/>
          <p:cNvSpPr>
            <a:spLocks noChangeArrowheads="1"/>
          </p:cNvSpPr>
          <p:nvPr/>
        </p:nvSpPr>
        <p:spPr bwMode="auto">
          <a:xfrm>
            <a:off x="8040689" y="3573463"/>
            <a:ext cx="1512887" cy="10096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sz="8000" b="1">
                <a:solidFill>
                  <a:srgbClr val="000000"/>
                </a:solidFill>
                <a:latin typeface="Arial" charset="0"/>
              </a:rPr>
              <a:t>④</a:t>
            </a:r>
          </a:p>
        </p:txBody>
      </p:sp>
      <p:sp>
        <p:nvSpPr>
          <p:cNvPr id="87065" name="Rectangle 25"/>
          <p:cNvSpPr>
            <a:spLocks noChangeArrowheads="1"/>
          </p:cNvSpPr>
          <p:nvPr/>
        </p:nvSpPr>
        <p:spPr bwMode="auto">
          <a:xfrm>
            <a:off x="7967664" y="5157789"/>
            <a:ext cx="1512887" cy="936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sz="8000" b="1">
                <a:solidFill>
                  <a:srgbClr val="000000"/>
                </a:solidFill>
                <a:latin typeface="Arial" charset="0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191527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7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7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7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7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62" grpId="0" animBg="1"/>
      <p:bldP spid="87063" grpId="0" animBg="1"/>
      <p:bldP spid="87064" grpId="0" animBg="1"/>
      <p:bldP spid="870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524000" y="2681288"/>
            <a:ext cx="9144000" cy="41767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3719514" y="1"/>
            <a:ext cx="5400675" cy="620713"/>
          </a:xfrm>
          <a:solidFill>
            <a:srgbClr val="00FFFF"/>
          </a:solidFill>
        </p:spPr>
        <p:txBody>
          <a:bodyPr/>
          <a:lstStyle/>
          <a:p>
            <a:r>
              <a:rPr lang="ja-JP" altLang="en-US" b="1" u="sng"/>
              <a:t>海氷の話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549276"/>
            <a:ext cx="8686800" cy="6308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b="1" dirty="0"/>
              <a:t>淡水の融点　　　　０℃</a:t>
            </a:r>
          </a:p>
          <a:p>
            <a:pPr>
              <a:lnSpc>
                <a:spcPct val="90000"/>
              </a:lnSpc>
            </a:pPr>
            <a:r>
              <a:rPr lang="ja-JP" altLang="en-US" b="1" dirty="0"/>
              <a:t>海水の融点　－１．８℃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 dirty="0"/>
              <a:t>　　　　塩分薄水重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 dirty="0"/>
              <a:t>　　　　塩分濃水軽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 u="sng" dirty="0">
                <a:solidFill>
                  <a:srgbClr val="0000FF"/>
                </a:solidFill>
              </a:rPr>
              <a:t>温暖化</a:t>
            </a:r>
          </a:p>
          <a:p>
            <a:pPr>
              <a:lnSpc>
                <a:spcPct val="90000"/>
              </a:lnSpc>
              <a:buFontTx/>
              <a:buNone/>
            </a:pPr>
            <a:endParaRPr lang="ja-JP" altLang="en-US" b="1" dirty="0"/>
          </a:p>
          <a:p>
            <a:pPr>
              <a:lnSpc>
                <a:spcPct val="90000"/>
              </a:lnSpc>
              <a:buFontTx/>
              <a:buNone/>
            </a:pPr>
            <a:endParaRPr lang="ja-JP" altLang="en-US" b="1" dirty="0"/>
          </a:p>
          <a:p>
            <a:pPr>
              <a:lnSpc>
                <a:spcPct val="90000"/>
              </a:lnSpc>
              <a:buFontTx/>
              <a:buNone/>
            </a:pPr>
            <a:endParaRPr lang="ja-JP" altLang="en-US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ja-JP" altLang="en-US" b="1" dirty="0"/>
              <a:t>　</a:t>
            </a:r>
          </a:p>
        </p:txBody>
      </p:sp>
      <p:sp>
        <p:nvSpPr>
          <p:cNvPr id="60421" name="AutoShape 5"/>
          <p:cNvSpPr>
            <a:spLocks/>
          </p:cNvSpPr>
          <p:nvPr/>
        </p:nvSpPr>
        <p:spPr bwMode="auto">
          <a:xfrm>
            <a:off x="2566989" y="1700214"/>
            <a:ext cx="142875" cy="936625"/>
          </a:xfrm>
          <a:prstGeom prst="leftBrace">
            <a:avLst>
              <a:gd name="adj1" fmla="val 5463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5956887" y="2688696"/>
            <a:ext cx="2374900" cy="50323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塩分薄</a:t>
            </a: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7680326" y="5084764"/>
            <a:ext cx="2987675" cy="43338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 dirty="0" err="1">
                <a:solidFill>
                  <a:srgbClr val="000000"/>
                </a:solidFill>
                <a:latin typeface="Arial" charset="0"/>
              </a:rPr>
              <a:t>海氷増る</a:t>
            </a:r>
            <a:endParaRPr lang="ja-JP" alt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3143251" y="2708275"/>
            <a:ext cx="2447925" cy="50323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南極氷床解</a:t>
            </a: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5765047" y="3640667"/>
            <a:ext cx="2592388" cy="5032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表層水軽</a:t>
            </a:r>
          </a:p>
        </p:txBody>
      </p:sp>
      <p:sp>
        <p:nvSpPr>
          <p:cNvPr id="60429" name="Rectangle 13"/>
          <p:cNvSpPr>
            <a:spLocks noChangeArrowheads="1"/>
          </p:cNvSpPr>
          <p:nvPr/>
        </p:nvSpPr>
        <p:spPr bwMode="auto">
          <a:xfrm>
            <a:off x="1774825" y="3644901"/>
            <a:ext cx="2952750" cy="5048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鉛直混合抑制</a:t>
            </a:r>
          </a:p>
        </p:txBody>
      </p:sp>
      <p:sp>
        <p:nvSpPr>
          <p:cNvPr id="60430" name="Rectangle 14"/>
          <p:cNvSpPr>
            <a:spLocks noChangeArrowheads="1"/>
          </p:cNvSpPr>
          <p:nvPr/>
        </p:nvSpPr>
        <p:spPr bwMode="auto">
          <a:xfrm>
            <a:off x="7967663" y="6281738"/>
            <a:ext cx="2449512" cy="5762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ja-JP" altLang="en-US" sz="2400" b="1" dirty="0">
                <a:solidFill>
                  <a:srgbClr val="0000FF"/>
                </a:solidFill>
                <a:latin typeface="Arial" charset="0"/>
              </a:rPr>
              <a:t>南極は寒く？</a:t>
            </a:r>
            <a:endParaRPr lang="ja-JP" altLang="en-US" sz="24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0432" name="AutoShape 16"/>
          <p:cNvSpPr>
            <a:spLocks noChangeArrowheads="1"/>
          </p:cNvSpPr>
          <p:nvPr/>
        </p:nvSpPr>
        <p:spPr bwMode="auto">
          <a:xfrm>
            <a:off x="8904288" y="5661025"/>
            <a:ext cx="647700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4" name="AutoShape 18"/>
          <p:cNvSpPr>
            <a:spLocks noChangeArrowheads="1"/>
          </p:cNvSpPr>
          <p:nvPr/>
        </p:nvSpPr>
        <p:spPr bwMode="auto">
          <a:xfrm rot="16200000">
            <a:off x="5484019" y="2817019"/>
            <a:ext cx="647700" cy="28733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5" name="AutoShape 19"/>
          <p:cNvSpPr>
            <a:spLocks noChangeArrowheads="1"/>
          </p:cNvSpPr>
          <p:nvPr/>
        </p:nvSpPr>
        <p:spPr bwMode="auto">
          <a:xfrm>
            <a:off x="6959600" y="3284539"/>
            <a:ext cx="647700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6" name="AutoShape 20"/>
          <p:cNvSpPr>
            <a:spLocks noChangeArrowheads="1"/>
          </p:cNvSpPr>
          <p:nvPr/>
        </p:nvSpPr>
        <p:spPr bwMode="auto">
          <a:xfrm rot="5400000">
            <a:off x="4691857" y="3753645"/>
            <a:ext cx="647700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7" name="AutoShape 21"/>
          <p:cNvSpPr>
            <a:spLocks noChangeArrowheads="1"/>
          </p:cNvSpPr>
          <p:nvPr/>
        </p:nvSpPr>
        <p:spPr bwMode="auto">
          <a:xfrm rot="-3956118">
            <a:off x="3098800" y="3946525"/>
            <a:ext cx="431800" cy="863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8" name="Rectangle 22"/>
          <p:cNvSpPr>
            <a:spLocks noChangeArrowheads="1"/>
          </p:cNvSpPr>
          <p:nvPr/>
        </p:nvSpPr>
        <p:spPr bwMode="auto">
          <a:xfrm>
            <a:off x="3719514" y="4365625"/>
            <a:ext cx="2879725" cy="12255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表層の海水温のみが</a:t>
            </a:r>
          </a:p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融点まで下がり</a:t>
            </a:r>
          </a:p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氷る</a:t>
            </a:r>
            <a:endParaRPr lang="ja-JP" alt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39" name="AutoShape 23"/>
          <p:cNvSpPr>
            <a:spLocks noChangeArrowheads="1"/>
          </p:cNvSpPr>
          <p:nvPr/>
        </p:nvSpPr>
        <p:spPr bwMode="auto">
          <a:xfrm rot="16200000">
            <a:off x="6797675" y="5032375"/>
            <a:ext cx="6477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0" name="AutoShape 24"/>
          <p:cNvSpPr>
            <a:spLocks noChangeArrowheads="1"/>
          </p:cNvSpPr>
          <p:nvPr/>
        </p:nvSpPr>
        <p:spPr bwMode="auto">
          <a:xfrm rot="16200000">
            <a:off x="2675732" y="2817020"/>
            <a:ext cx="647700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1" name="AutoShape 25"/>
          <p:cNvSpPr>
            <a:spLocks noChangeArrowheads="1"/>
          </p:cNvSpPr>
          <p:nvPr/>
        </p:nvSpPr>
        <p:spPr bwMode="auto">
          <a:xfrm>
            <a:off x="1774825" y="5516564"/>
            <a:ext cx="5761038" cy="504825"/>
          </a:xfrm>
          <a:prstGeom prst="horizontalScroll">
            <a:avLst>
              <a:gd name="adj" fmla="val 12500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b="1" dirty="0">
                <a:solidFill>
                  <a:srgbClr val="0000FF"/>
                </a:solidFill>
                <a:latin typeface="Arial" charset="0"/>
              </a:rPr>
              <a:t>＊海水面から海底まで融点に達する必要ない</a:t>
            </a:r>
          </a:p>
        </p:txBody>
      </p:sp>
    </p:spTree>
    <p:extLst>
      <p:ext uri="{BB962C8B-B14F-4D97-AF65-F5344CB8AC3E}">
        <p14:creationId xmlns:p14="http://schemas.microsoft.com/office/powerpoint/2010/main" val="15771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0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0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0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  <p:bldP spid="60421" grpId="0" animBg="1"/>
      <p:bldP spid="60423" grpId="0" animBg="1"/>
      <p:bldP spid="60424" grpId="0" animBg="1"/>
      <p:bldP spid="60426" grpId="0" animBg="1"/>
      <p:bldP spid="60427" grpId="0" animBg="1"/>
      <p:bldP spid="60429" grpId="0" animBg="1"/>
      <p:bldP spid="60430" grpId="0" animBg="1"/>
      <p:bldP spid="60432" grpId="0" animBg="1"/>
      <p:bldP spid="60434" grpId="0" animBg="1"/>
      <p:bldP spid="60435" grpId="0" animBg="1"/>
      <p:bldP spid="60436" grpId="0" animBg="1"/>
      <p:bldP spid="60437" grpId="0" animBg="1"/>
      <p:bldP spid="60438" grpId="0" animBg="1"/>
      <p:bldP spid="60439" grpId="0" animBg="1"/>
      <p:bldP spid="60440" grpId="0" animBg="1"/>
      <p:bldP spid="604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81200" y="0"/>
            <a:ext cx="8229600" cy="6597650"/>
          </a:xfrm>
          <a:noFill/>
        </p:spPr>
        <p:txBody>
          <a:bodyPr vert="horz" wrap="square" lIns="91440" tIns="65880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ja-JP" altLang="en-US" sz="3600" b="1" u="sng"/>
              <a:t>海流はどうして生じるのか？</a:t>
            </a:r>
          </a:p>
          <a:p>
            <a:pPr>
              <a:buFontTx/>
              <a:buNone/>
            </a:pPr>
            <a:r>
              <a:rPr lang="ja-JP" altLang="en-US"/>
              <a:t>　</a:t>
            </a:r>
            <a:r>
              <a:rPr lang="ja-JP" altLang="en-US" sz="2800" b="1">
                <a:solidFill>
                  <a:srgbClr val="0000CC"/>
                </a:solidFill>
              </a:rPr>
              <a:t>①熱　・・・　熱帯の余った熱を極地へ輸送</a:t>
            </a:r>
          </a:p>
          <a:p>
            <a:pPr>
              <a:buFontTx/>
              <a:buNone/>
            </a:pPr>
            <a:r>
              <a:rPr lang="ja-JP" altLang="en-US" sz="2800" b="1">
                <a:solidFill>
                  <a:srgbClr val="0000CC"/>
                </a:solidFill>
              </a:rPr>
              <a:t>　　　　　　　　する。</a:t>
            </a:r>
          </a:p>
          <a:p>
            <a:pPr>
              <a:buFontTx/>
              <a:buNone/>
            </a:pPr>
            <a:r>
              <a:rPr lang="ja-JP" altLang="en-US" sz="2800" b="1">
                <a:solidFill>
                  <a:srgbClr val="0000CC"/>
                </a:solidFill>
              </a:rPr>
              <a:t>　②風　・・・　風に引っぱられて流れが生じる</a:t>
            </a:r>
          </a:p>
          <a:p>
            <a:pPr>
              <a:buFontTx/>
              <a:buNone/>
            </a:pPr>
            <a:r>
              <a:rPr lang="ja-JP" altLang="en-US" sz="2800" b="1">
                <a:solidFill>
                  <a:srgbClr val="0000CC"/>
                </a:solidFill>
              </a:rPr>
              <a:t>　③塩　・・・　真水と塩水との密度の差によって　　</a:t>
            </a:r>
          </a:p>
          <a:p>
            <a:pPr>
              <a:buFontTx/>
              <a:buNone/>
            </a:pPr>
            <a:r>
              <a:rPr lang="ja-JP" altLang="en-US" sz="2800" b="1">
                <a:solidFill>
                  <a:srgbClr val="0000CC"/>
                </a:solidFill>
              </a:rPr>
              <a:t>　　　　　　　　流れが生じる</a:t>
            </a:r>
          </a:p>
          <a:p>
            <a:pPr>
              <a:buFontTx/>
              <a:buNone/>
            </a:pPr>
            <a:endParaRPr lang="ja-JP" altLang="en-US" sz="2800" b="1">
              <a:solidFill>
                <a:srgbClr val="0033CC"/>
              </a:solidFill>
            </a:endParaRPr>
          </a:p>
          <a:p>
            <a:pPr>
              <a:buFontTx/>
              <a:buNone/>
            </a:pPr>
            <a:endParaRPr lang="ja-JP" altLang="en-US"/>
          </a:p>
          <a:p>
            <a:pPr>
              <a:buFontTx/>
              <a:buNone/>
            </a:pPr>
            <a:endParaRPr lang="ja-JP" altLang="en-US"/>
          </a:p>
          <a:p>
            <a:pPr>
              <a:buFontTx/>
              <a:buNone/>
            </a:pPr>
            <a:r>
              <a:rPr lang="ja-JP" altLang="en-US"/>
              <a:t>ｃｆ、大気は</a:t>
            </a:r>
            <a:r>
              <a:rPr lang="ja-JP" altLang="en-US" sz="3600" b="1">
                <a:solidFill>
                  <a:srgbClr val="FF0000"/>
                </a:solidFill>
              </a:rPr>
              <a:t>熱</a:t>
            </a:r>
            <a:r>
              <a:rPr lang="ja-JP" altLang="en-US"/>
              <a:t>のみで運動する。</a:t>
            </a:r>
          </a:p>
        </p:txBody>
      </p:sp>
      <p:grpSp>
        <p:nvGrpSpPr>
          <p:cNvPr id="83971" name="Group 3"/>
          <p:cNvGrpSpPr>
            <a:grpSpLocks/>
          </p:cNvGrpSpPr>
          <p:nvPr/>
        </p:nvGrpSpPr>
        <p:grpSpPr bwMode="auto">
          <a:xfrm>
            <a:off x="3359150" y="3860800"/>
            <a:ext cx="5329238" cy="1873250"/>
            <a:chOff x="1338" y="2432"/>
            <a:chExt cx="3357" cy="1134"/>
          </a:xfrm>
        </p:grpSpPr>
        <p:sp>
          <p:nvSpPr>
            <p:cNvPr id="83972" name="Rectangle 4"/>
            <p:cNvSpPr>
              <a:spLocks noChangeArrowheads="1"/>
            </p:cNvSpPr>
            <p:nvPr/>
          </p:nvSpPr>
          <p:spPr bwMode="auto">
            <a:xfrm>
              <a:off x="1338" y="2432"/>
              <a:ext cx="3357" cy="113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3" name="Line 5"/>
            <p:cNvSpPr>
              <a:spLocks noChangeShapeType="1"/>
            </p:cNvSpPr>
            <p:nvPr/>
          </p:nvSpPr>
          <p:spPr bwMode="auto">
            <a:xfrm>
              <a:off x="2200" y="247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4" name="Line 6"/>
            <p:cNvSpPr>
              <a:spLocks noChangeShapeType="1"/>
            </p:cNvSpPr>
            <p:nvPr/>
          </p:nvSpPr>
          <p:spPr bwMode="auto">
            <a:xfrm>
              <a:off x="4105" y="247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5" name="Line 7"/>
            <p:cNvSpPr>
              <a:spLocks noChangeShapeType="1"/>
            </p:cNvSpPr>
            <p:nvPr/>
          </p:nvSpPr>
          <p:spPr bwMode="auto">
            <a:xfrm>
              <a:off x="2200" y="3294"/>
              <a:ext cx="5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6" name="Line 8"/>
            <p:cNvSpPr>
              <a:spLocks noChangeShapeType="1"/>
            </p:cNvSpPr>
            <p:nvPr/>
          </p:nvSpPr>
          <p:spPr bwMode="auto">
            <a:xfrm>
              <a:off x="3515" y="3294"/>
              <a:ext cx="5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7" name="Line 9"/>
            <p:cNvSpPr>
              <a:spLocks noChangeShapeType="1"/>
            </p:cNvSpPr>
            <p:nvPr/>
          </p:nvSpPr>
          <p:spPr bwMode="auto">
            <a:xfrm flipV="1">
              <a:off x="2789" y="3158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8" name="Line 10"/>
            <p:cNvSpPr>
              <a:spLocks noChangeShapeType="1"/>
            </p:cNvSpPr>
            <p:nvPr/>
          </p:nvSpPr>
          <p:spPr bwMode="auto">
            <a:xfrm flipV="1">
              <a:off x="2789" y="2478"/>
              <a:ext cx="0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79" name="Line 11"/>
            <p:cNvSpPr>
              <a:spLocks noChangeShapeType="1"/>
            </p:cNvSpPr>
            <p:nvPr/>
          </p:nvSpPr>
          <p:spPr bwMode="auto">
            <a:xfrm flipV="1">
              <a:off x="3515" y="3158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0" name="Line 12"/>
            <p:cNvSpPr>
              <a:spLocks noChangeShapeType="1"/>
            </p:cNvSpPr>
            <p:nvPr/>
          </p:nvSpPr>
          <p:spPr bwMode="auto">
            <a:xfrm flipV="1">
              <a:off x="3515" y="2478"/>
              <a:ext cx="0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1" name="Line 13"/>
            <p:cNvSpPr>
              <a:spLocks noChangeShapeType="1"/>
            </p:cNvSpPr>
            <p:nvPr/>
          </p:nvSpPr>
          <p:spPr bwMode="auto">
            <a:xfrm flipH="1">
              <a:off x="2789" y="2840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2" name="Line 14"/>
            <p:cNvSpPr>
              <a:spLocks noChangeShapeType="1"/>
            </p:cNvSpPr>
            <p:nvPr/>
          </p:nvSpPr>
          <p:spPr bwMode="auto">
            <a:xfrm flipH="1">
              <a:off x="3515" y="2840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3" name="Line 15"/>
            <p:cNvSpPr>
              <a:spLocks noChangeShapeType="1"/>
            </p:cNvSpPr>
            <p:nvPr/>
          </p:nvSpPr>
          <p:spPr bwMode="auto">
            <a:xfrm>
              <a:off x="2789" y="3158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4" name="Line 16"/>
            <p:cNvSpPr>
              <a:spLocks noChangeShapeType="1"/>
            </p:cNvSpPr>
            <p:nvPr/>
          </p:nvSpPr>
          <p:spPr bwMode="auto">
            <a:xfrm>
              <a:off x="2789" y="3022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5" name="Line 17"/>
            <p:cNvSpPr>
              <a:spLocks noChangeShapeType="1"/>
            </p:cNvSpPr>
            <p:nvPr/>
          </p:nvSpPr>
          <p:spPr bwMode="auto">
            <a:xfrm>
              <a:off x="2789" y="2840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6" name="Line 18"/>
            <p:cNvSpPr>
              <a:spLocks noChangeShapeType="1"/>
            </p:cNvSpPr>
            <p:nvPr/>
          </p:nvSpPr>
          <p:spPr bwMode="auto">
            <a:xfrm>
              <a:off x="2789" y="2704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7" name="AutoShape 19"/>
            <p:cNvSpPr>
              <a:spLocks noChangeArrowheads="1"/>
            </p:cNvSpPr>
            <p:nvPr/>
          </p:nvSpPr>
          <p:spPr bwMode="auto">
            <a:xfrm flipH="1" flipV="1">
              <a:off x="2789" y="2750"/>
              <a:ext cx="726" cy="45"/>
            </a:xfrm>
            <a:prstGeom prst="rightArrow">
              <a:avLst>
                <a:gd name="adj1" fmla="val 50000"/>
                <a:gd name="adj2" fmla="val 40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8" name="AutoShape 20"/>
            <p:cNvSpPr>
              <a:spLocks noChangeArrowheads="1"/>
            </p:cNvSpPr>
            <p:nvPr/>
          </p:nvSpPr>
          <p:spPr bwMode="auto">
            <a:xfrm rot="10800000" flipH="1">
              <a:off x="2789" y="3067"/>
              <a:ext cx="726" cy="45"/>
            </a:xfrm>
            <a:prstGeom prst="rightArrow">
              <a:avLst>
                <a:gd name="adj1" fmla="val 50000"/>
                <a:gd name="adj2" fmla="val 40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89" name="Line 21"/>
            <p:cNvSpPr>
              <a:spLocks noChangeShapeType="1"/>
            </p:cNvSpPr>
            <p:nvPr/>
          </p:nvSpPr>
          <p:spPr bwMode="auto">
            <a:xfrm>
              <a:off x="2200" y="2568"/>
              <a:ext cx="58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90" name="Line 22"/>
            <p:cNvSpPr>
              <a:spLocks noChangeShapeType="1"/>
            </p:cNvSpPr>
            <p:nvPr/>
          </p:nvSpPr>
          <p:spPr bwMode="auto">
            <a:xfrm>
              <a:off x="3515" y="2568"/>
              <a:ext cx="58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3991" name="Rectangle 23"/>
            <p:cNvSpPr>
              <a:spLocks noChangeArrowheads="1"/>
            </p:cNvSpPr>
            <p:nvPr/>
          </p:nvSpPr>
          <p:spPr bwMode="auto">
            <a:xfrm>
              <a:off x="2290" y="2795"/>
              <a:ext cx="454" cy="27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ja-JP" altLang="en-US" sz="2400" b="1">
                  <a:solidFill>
                    <a:srgbClr val="008000"/>
                  </a:solidFill>
                  <a:latin typeface="Arial" charset="0"/>
                </a:rPr>
                <a:t>塩水</a:t>
              </a:r>
            </a:p>
            <a:p>
              <a:pPr algn="ctr">
                <a:defRPr/>
              </a:pPr>
              <a:r>
                <a:rPr lang="ja-JP" altLang="en-US" sz="2400" b="1">
                  <a:solidFill>
                    <a:srgbClr val="000000"/>
                  </a:solidFill>
                  <a:latin typeface="Arial" charset="0"/>
                </a:rPr>
                <a:t>（重い）</a:t>
              </a:r>
            </a:p>
          </p:txBody>
        </p:sp>
        <p:sp>
          <p:nvSpPr>
            <p:cNvPr id="83992" name="Rectangle 24"/>
            <p:cNvSpPr>
              <a:spLocks noChangeArrowheads="1"/>
            </p:cNvSpPr>
            <p:nvPr/>
          </p:nvSpPr>
          <p:spPr bwMode="auto">
            <a:xfrm>
              <a:off x="3606" y="2795"/>
              <a:ext cx="408" cy="31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ja-JP" altLang="en-US" sz="2400" b="1">
                  <a:solidFill>
                    <a:srgbClr val="008000"/>
                  </a:solidFill>
                  <a:latin typeface="Arial" charset="0"/>
                </a:rPr>
                <a:t>真水</a:t>
              </a:r>
            </a:p>
            <a:p>
              <a:pPr algn="ctr">
                <a:defRPr/>
              </a:pPr>
              <a:r>
                <a:rPr lang="ja-JP" altLang="en-US" sz="2400" b="1">
                  <a:solidFill>
                    <a:srgbClr val="000000"/>
                  </a:solidFill>
                  <a:latin typeface="Arial" charset="0"/>
                </a:rPr>
                <a:t>（軽い）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94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39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9626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15888"/>
            <a:ext cx="8135937" cy="664051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851393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Line 2"/>
          <p:cNvSpPr>
            <a:spLocks noChangeShapeType="1"/>
          </p:cNvSpPr>
          <p:nvPr/>
        </p:nvSpPr>
        <p:spPr bwMode="auto">
          <a:xfrm flipV="1">
            <a:off x="2895600" y="3581400"/>
            <a:ext cx="29718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3955" name="Text Box 3"/>
          <p:cNvSpPr txBox="1">
            <a:spLocks noChangeArrowheads="1"/>
          </p:cNvSpPr>
          <p:nvPr/>
        </p:nvSpPr>
        <p:spPr bwMode="auto">
          <a:xfrm>
            <a:off x="8382000" y="21336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大気</a:t>
            </a:r>
          </a:p>
        </p:txBody>
      </p:sp>
      <p:pic>
        <p:nvPicPr>
          <p:cNvPr id="893956" name="Picture 4" descr="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1"/>
            <a:ext cx="28194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3957" name="Picture 5" descr="ハエ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043113"/>
            <a:ext cx="4572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3958" name="Freeform 6"/>
          <p:cNvSpPr>
            <a:spLocks/>
          </p:cNvSpPr>
          <p:nvPr/>
        </p:nvSpPr>
        <p:spPr bwMode="auto">
          <a:xfrm>
            <a:off x="7086600" y="1371600"/>
            <a:ext cx="2971800" cy="1752600"/>
          </a:xfrm>
          <a:custGeom>
            <a:avLst/>
            <a:gdLst>
              <a:gd name="T0" fmla="*/ 1552 w 2136"/>
              <a:gd name="T1" fmla="*/ 696 h 1720"/>
              <a:gd name="T2" fmla="*/ 880 w 2136"/>
              <a:gd name="T3" fmla="*/ 312 h 1720"/>
              <a:gd name="T4" fmla="*/ 160 w 2136"/>
              <a:gd name="T5" fmla="*/ 696 h 1720"/>
              <a:gd name="T6" fmla="*/ 1840 w 2136"/>
              <a:gd name="T7" fmla="*/ 1608 h 1720"/>
              <a:gd name="T8" fmla="*/ 928 w 2136"/>
              <a:gd name="T9" fmla="*/ 24 h 1720"/>
              <a:gd name="T10" fmla="*/ 400 w 2136"/>
              <a:gd name="T11" fmla="*/ 1464 h 1720"/>
              <a:gd name="T12" fmla="*/ 1936 w 2136"/>
              <a:gd name="T13" fmla="*/ 1224 h 1720"/>
              <a:gd name="T14" fmla="*/ 1600 w 2136"/>
              <a:gd name="T15" fmla="*/ 165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36" h="1720">
                <a:moveTo>
                  <a:pt x="1552" y="696"/>
                </a:moveTo>
                <a:cubicBezTo>
                  <a:pt x="1332" y="504"/>
                  <a:pt x="1112" y="312"/>
                  <a:pt x="880" y="312"/>
                </a:cubicBezTo>
                <a:cubicBezTo>
                  <a:pt x="648" y="312"/>
                  <a:pt x="0" y="480"/>
                  <a:pt x="160" y="696"/>
                </a:cubicBezTo>
                <a:cubicBezTo>
                  <a:pt x="320" y="912"/>
                  <a:pt x="1712" y="1720"/>
                  <a:pt x="1840" y="1608"/>
                </a:cubicBezTo>
                <a:cubicBezTo>
                  <a:pt x="1968" y="1496"/>
                  <a:pt x="1168" y="48"/>
                  <a:pt x="928" y="24"/>
                </a:cubicBezTo>
                <a:cubicBezTo>
                  <a:pt x="688" y="0"/>
                  <a:pt x="232" y="1264"/>
                  <a:pt x="400" y="1464"/>
                </a:cubicBezTo>
                <a:cubicBezTo>
                  <a:pt x="568" y="1664"/>
                  <a:pt x="1736" y="1192"/>
                  <a:pt x="1936" y="1224"/>
                </a:cubicBezTo>
                <a:cubicBezTo>
                  <a:pt x="2136" y="1256"/>
                  <a:pt x="1656" y="1584"/>
                  <a:pt x="1600" y="1656"/>
                </a:cubicBezTo>
              </a:path>
            </a:pathLst>
          </a:custGeom>
          <a:noFill/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2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ja-JP"/>
          </a:p>
        </p:txBody>
      </p:sp>
      <p:pic>
        <p:nvPicPr>
          <p:cNvPr id="10240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1341439"/>
            <a:ext cx="8964612" cy="39655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256201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58" y="613506"/>
            <a:ext cx="8318890" cy="461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999656" y="13807"/>
            <a:ext cx="174594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200" b="1" dirty="0">
                <a:solidFill>
                  <a:srgbClr val="4F81BD"/>
                </a:solidFill>
                <a:latin typeface="うずらフォント" panose="02000609000000000000" pitchFamily="1" charset="-128"/>
                <a:ea typeface="うずらフォント" panose="02000609000000000000" pitchFamily="1" charset="-128"/>
              </a:rPr>
              <a:t>海流図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55640" y="5373217"/>
            <a:ext cx="5656884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海流は、風（気象）や気温等で決まる。</a:t>
            </a:r>
            <a:endParaRPr lang="en-US" altLang="ja-JP" sz="20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逆に気象（気温や風）は海で決まる</a:t>
            </a:r>
            <a:endParaRPr lang="en-US" altLang="ja-JP" sz="20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大気と海洋は互いに影響し合う</a:t>
            </a:r>
            <a:endParaRPr lang="en-US" altLang="ja-JP" sz="20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20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サブシステム←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  <a:ea typeface="ＭＳ Ｐゴシック" panose="020B0600070205080204" pitchFamily="50" charset="-128"/>
              </a:rPr>
              <a:t>気候システム</a:t>
            </a:r>
          </a:p>
        </p:txBody>
      </p:sp>
    </p:spTree>
    <p:extLst>
      <p:ext uri="{BB962C8B-B14F-4D97-AF65-F5344CB8AC3E}">
        <p14:creationId xmlns:p14="http://schemas.microsoft.com/office/powerpoint/2010/main" val="2919552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mg2003060208271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404813"/>
            <a:ext cx="9144000" cy="6119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10525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3600" b="1" u="sng">
                <a:solidFill>
                  <a:srgbClr val="000000"/>
                </a:solidFill>
                <a:latin typeface="Arial" charset="0"/>
              </a:rPr>
              <a:t>ベルトコンベアー循環</a:t>
            </a: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524000" y="6237288"/>
            <a:ext cx="9144000" cy="6207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800" b="1" u="sng">
                <a:solidFill>
                  <a:srgbClr val="000000"/>
                </a:solidFill>
                <a:latin typeface="Arial" charset="0"/>
              </a:rPr>
              <a:t>１周するのに約１０００年かかる</a:t>
            </a: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7032626" y="1268413"/>
            <a:ext cx="1008063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</a:rPr>
              <a:t>湧昇</a:t>
            </a: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5303838" y="3933825"/>
            <a:ext cx="2087562" cy="503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</a:rPr>
              <a:t>南極底層水</a:t>
            </a:r>
          </a:p>
        </p:txBody>
      </p:sp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1847851" y="1773238"/>
            <a:ext cx="15843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</a:rPr>
              <a:t>北大西洋</a:t>
            </a:r>
          </a:p>
          <a:p>
            <a:pPr algn="ctr">
              <a:defRPr/>
            </a:pPr>
            <a:r>
              <a:rPr lang="ja-JP" altLang="en-US" sz="2400" b="1">
                <a:solidFill>
                  <a:srgbClr val="000000"/>
                </a:solidFill>
                <a:latin typeface="Arial" charset="0"/>
              </a:rPr>
              <a:t>深層水</a:t>
            </a:r>
          </a:p>
        </p:txBody>
      </p:sp>
    </p:spTree>
    <p:extLst>
      <p:ext uri="{BB962C8B-B14F-4D97-AF65-F5344CB8AC3E}">
        <p14:creationId xmlns:p14="http://schemas.microsoft.com/office/powerpoint/2010/main" val="25777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6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  <p:bldP spid="86022" grpId="0" animBg="1"/>
      <p:bldP spid="860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526797"/>
            <a:ext cx="8640960" cy="345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7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76691"/>
            <a:ext cx="5328592" cy="647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97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蒸発量マイナス降水量</a:t>
            </a:r>
          </a:p>
        </p:txBody>
      </p:sp>
      <p:pic>
        <p:nvPicPr>
          <p:cNvPr id="133126" name="Picture 6" descr="a figure of selected element and perio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1484313"/>
            <a:ext cx="8785225" cy="4576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809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2208214" y="1341438"/>
            <a:ext cx="8135937" cy="4608512"/>
            <a:chOff x="1338" y="2432"/>
            <a:chExt cx="3357" cy="1134"/>
          </a:xfrm>
        </p:grpSpPr>
        <p:sp>
          <p:nvSpPr>
            <p:cNvPr id="89091" name="Rectangle 3"/>
            <p:cNvSpPr>
              <a:spLocks noChangeArrowheads="1"/>
            </p:cNvSpPr>
            <p:nvPr/>
          </p:nvSpPr>
          <p:spPr bwMode="auto">
            <a:xfrm>
              <a:off x="1338" y="2432"/>
              <a:ext cx="3357" cy="113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2" name="Line 4"/>
            <p:cNvSpPr>
              <a:spLocks noChangeShapeType="1"/>
            </p:cNvSpPr>
            <p:nvPr/>
          </p:nvSpPr>
          <p:spPr bwMode="auto">
            <a:xfrm>
              <a:off x="2200" y="247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3" name="Line 5"/>
            <p:cNvSpPr>
              <a:spLocks noChangeShapeType="1"/>
            </p:cNvSpPr>
            <p:nvPr/>
          </p:nvSpPr>
          <p:spPr bwMode="auto">
            <a:xfrm>
              <a:off x="4105" y="2478"/>
              <a:ext cx="0" cy="8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4" name="Line 6"/>
            <p:cNvSpPr>
              <a:spLocks noChangeShapeType="1"/>
            </p:cNvSpPr>
            <p:nvPr/>
          </p:nvSpPr>
          <p:spPr bwMode="auto">
            <a:xfrm>
              <a:off x="2200" y="3294"/>
              <a:ext cx="5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5" name="Line 7"/>
            <p:cNvSpPr>
              <a:spLocks noChangeShapeType="1"/>
            </p:cNvSpPr>
            <p:nvPr/>
          </p:nvSpPr>
          <p:spPr bwMode="auto">
            <a:xfrm>
              <a:off x="3515" y="3294"/>
              <a:ext cx="5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6" name="Line 8"/>
            <p:cNvSpPr>
              <a:spLocks noChangeShapeType="1"/>
            </p:cNvSpPr>
            <p:nvPr/>
          </p:nvSpPr>
          <p:spPr bwMode="auto">
            <a:xfrm flipV="1">
              <a:off x="2789" y="3158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7" name="Line 9"/>
            <p:cNvSpPr>
              <a:spLocks noChangeShapeType="1"/>
            </p:cNvSpPr>
            <p:nvPr/>
          </p:nvSpPr>
          <p:spPr bwMode="auto">
            <a:xfrm flipV="1">
              <a:off x="2789" y="2478"/>
              <a:ext cx="0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8" name="Line 10"/>
            <p:cNvSpPr>
              <a:spLocks noChangeShapeType="1"/>
            </p:cNvSpPr>
            <p:nvPr/>
          </p:nvSpPr>
          <p:spPr bwMode="auto">
            <a:xfrm flipV="1">
              <a:off x="3515" y="3158"/>
              <a:ext cx="0" cy="1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 flipV="1">
              <a:off x="3515" y="2478"/>
              <a:ext cx="0" cy="2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 flipH="1">
              <a:off x="2789" y="2840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1" name="Line 13"/>
            <p:cNvSpPr>
              <a:spLocks noChangeShapeType="1"/>
            </p:cNvSpPr>
            <p:nvPr/>
          </p:nvSpPr>
          <p:spPr bwMode="auto">
            <a:xfrm flipH="1">
              <a:off x="3515" y="2840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2" name="Line 14"/>
            <p:cNvSpPr>
              <a:spLocks noChangeShapeType="1"/>
            </p:cNvSpPr>
            <p:nvPr/>
          </p:nvSpPr>
          <p:spPr bwMode="auto">
            <a:xfrm>
              <a:off x="2789" y="3158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3" name="Line 15"/>
            <p:cNvSpPr>
              <a:spLocks noChangeShapeType="1"/>
            </p:cNvSpPr>
            <p:nvPr/>
          </p:nvSpPr>
          <p:spPr bwMode="auto">
            <a:xfrm>
              <a:off x="2789" y="3022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4" name="Line 16"/>
            <p:cNvSpPr>
              <a:spLocks noChangeShapeType="1"/>
            </p:cNvSpPr>
            <p:nvPr/>
          </p:nvSpPr>
          <p:spPr bwMode="auto">
            <a:xfrm>
              <a:off x="2789" y="2840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5" name="Line 17"/>
            <p:cNvSpPr>
              <a:spLocks noChangeShapeType="1"/>
            </p:cNvSpPr>
            <p:nvPr/>
          </p:nvSpPr>
          <p:spPr bwMode="auto">
            <a:xfrm>
              <a:off x="2789" y="2704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6" name="AutoShape 18"/>
            <p:cNvSpPr>
              <a:spLocks noChangeArrowheads="1"/>
            </p:cNvSpPr>
            <p:nvPr/>
          </p:nvSpPr>
          <p:spPr bwMode="auto">
            <a:xfrm flipH="1" flipV="1">
              <a:off x="2789" y="2750"/>
              <a:ext cx="726" cy="45"/>
            </a:xfrm>
            <a:prstGeom prst="rightArrow">
              <a:avLst>
                <a:gd name="adj1" fmla="val 50000"/>
                <a:gd name="adj2" fmla="val 40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7" name="AutoShape 19"/>
            <p:cNvSpPr>
              <a:spLocks noChangeArrowheads="1"/>
            </p:cNvSpPr>
            <p:nvPr/>
          </p:nvSpPr>
          <p:spPr bwMode="auto">
            <a:xfrm rot="10800000" flipH="1">
              <a:off x="2789" y="3067"/>
              <a:ext cx="726" cy="45"/>
            </a:xfrm>
            <a:prstGeom prst="rightArrow">
              <a:avLst>
                <a:gd name="adj1" fmla="val 50000"/>
                <a:gd name="adj2" fmla="val 40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8" name="Line 20"/>
            <p:cNvSpPr>
              <a:spLocks noChangeShapeType="1"/>
            </p:cNvSpPr>
            <p:nvPr/>
          </p:nvSpPr>
          <p:spPr bwMode="auto">
            <a:xfrm>
              <a:off x="2200" y="2568"/>
              <a:ext cx="58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09" name="Line 21"/>
            <p:cNvSpPr>
              <a:spLocks noChangeShapeType="1"/>
            </p:cNvSpPr>
            <p:nvPr/>
          </p:nvSpPr>
          <p:spPr bwMode="auto">
            <a:xfrm>
              <a:off x="3515" y="2568"/>
              <a:ext cx="58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9110" name="Rectangle 22"/>
            <p:cNvSpPr>
              <a:spLocks noChangeArrowheads="1"/>
            </p:cNvSpPr>
            <p:nvPr/>
          </p:nvSpPr>
          <p:spPr bwMode="auto">
            <a:xfrm>
              <a:off x="2290" y="2795"/>
              <a:ext cx="454" cy="27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ja-JP" altLang="en-US" sz="2400" b="1">
                  <a:solidFill>
                    <a:srgbClr val="008000"/>
                  </a:solidFill>
                  <a:latin typeface="Arial" charset="0"/>
                </a:rPr>
                <a:t>塩水</a:t>
              </a:r>
            </a:p>
          </p:txBody>
        </p:sp>
        <p:sp>
          <p:nvSpPr>
            <p:cNvPr id="89111" name="Rectangle 23"/>
            <p:cNvSpPr>
              <a:spLocks noChangeArrowheads="1"/>
            </p:cNvSpPr>
            <p:nvPr/>
          </p:nvSpPr>
          <p:spPr bwMode="auto">
            <a:xfrm>
              <a:off x="3606" y="2795"/>
              <a:ext cx="408" cy="31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ja-JP" altLang="en-US" sz="2400" b="1">
                  <a:solidFill>
                    <a:srgbClr val="008000"/>
                  </a:solidFill>
                  <a:latin typeface="Arial" charset="0"/>
                </a:rPr>
                <a:t>真水</a:t>
              </a:r>
            </a:p>
          </p:txBody>
        </p:sp>
      </p:grpSp>
      <p:sp>
        <p:nvSpPr>
          <p:cNvPr id="89112" name="Rectangle 24"/>
          <p:cNvSpPr>
            <a:spLocks noChangeArrowheads="1"/>
          </p:cNvSpPr>
          <p:nvPr/>
        </p:nvSpPr>
        <p:spPr bwMode="auto">
          <a:xfrm>
            <a:off x="3503614" y="5084763"/>
            <a:ext cx="2447925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4800" b="1">
                <a:solidFill>
                  <a:srgbClr val="000000"/>
                </a:solidFill>
                <a:latin typeface="Arial" charset="0"/>
              </a:rPr>
              <a:t>太西洋</a:t>
            </a:r>
          </a:p>
        </p:txBody>
      </p:sp>
      <p:sp>
        <p:nvSpPr>
          <p:cNvPr id="89113" name="Rectangle 25"/>
          <p:cNvSpPr>
            <a:spLocks noChangeArrowheads="1"/>
          </p:cNvSpPr>
          <p:nvPr/>
        </p:nvSpPr>
        <p:spPr bwMode="auto">
          <a:xfrm>
            <a:off x="6888164" y="5084763"/>
            <a:ext cx="2447925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4800" b="1">
                <a:solidFill>
                  <a:srgbClr val="000000"/>
                </a:solidFill>
                <a:latin typeface="Arial" charset="0"/>
              </a:rPr>
              <a:t>大平洋</a:t>
            </a:r>
          </a:p>
        </p:txBody>
      </p:sp>
    </p:spTree>
    <p:extLst>
      <p:ext uri="{BB962C8B-B14F-4D97-AF65-F5344CB8AC3E}">
        <p14:creationId xmlns:p14="http://schemas.microsoft.com/office/powerpoint/2010/main" val="35341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1992313" y="1"/>
            <a:ext cx="71993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4000" b="1" u="sng">
                <a:solidFill>
                  <a:srgbClr val="000000"/>
                </a:solidFill>
                <a:latin typeface="Arial" charset="0"/>
              </a:rPr>
              <a:t>CO2</a:t>
            </a:r>
            <a:r>
              <a:rPr lang="ja-JP" altLang="en-US" sz="4000" b="1" u="sng">
                <a:solidFill>
                  <a:srgbClr val="000000"/>
                </a:solidFill>
                <a:latin typeface="Arial" charset="0"/>
              </a:rPr>
              <a:t>　増がふえるとどうなるか？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992313" y="908050"/>
            <a:ext cx="381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400" b="1" dirty="0">
                <a:solidFill>
                  <a:srgbClr val="0000FF"/>
                </a:solidFill>
                <a:latin typeface="Arial" charset="0"/>
              </a:rPr>
              <a:t>北極、南極雪氷解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311900" y="981075"/>
            <a:ext cx="43561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b="1">
                <a:solidFill>
                  <a:srgbClr val="0000FF"/>
                </a:solidFill>
                <a:latin typeface="Arial" charset="0"/>
              </a:rPr>
              <a:t>雪解け水は海洋上に到達する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b="1">
                <a:solidFill>
                  <a:srgbClr val="0000FF"/>
                </a:solidFill>
                <a:latin typeface="Arial" charset="0"/>
              </a:rPr>
              <a:t>氷が解けると塩分が薄くなる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b="1">
                <a:solidFill>
                  <a:srgbClr val="0000FF"/>
                </a:solidFill>
                <a:latin typeface="Arial" charset="0"/>
              </a:rPr>
              <a:t>高緯度で降水が増加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3503613" y="2708275"/>
            <a:ext cx="43926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600" b="1" dirty="0">
                <a:solidFill>
                  <a:srgbClr val="0000FF"/>
                </a:solidFill>
                <a:latin typeface="Arial" charset="0"/>
              </a:rPr>
              <a:t>高緯度海水淡水化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1847850" y="4292601"/>
            <a:ext cx="4643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ja-JP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4440239" y="3644901"/>
            <a:ext cx="28082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b="1" dirty="0">
                <a:solidFill>
                  <a:srgbClr val="0000FF"/>
                </a:solidFill>
                <a:latin typeface="Arial" charset="0"/>
              </a:rPr>
              <a:t>海水軽</a:t>
            </a: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351088" y="4581525"/>
            <a:ext cx="6553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600" b="1" dirty="0">
                <a:solidFill>
                  <a:srgbClr val="0000FF"/>
                </a:solidFill>
                <a:latin typeface="Arial" charset="0"/>
              </a:rPr>
              <a:t>北大西洋深層水、南極底層水ができない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4079875" y="5445126"/>
            <a:ext cx="4032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0000FF"/>
                </a:solidFill>
                <a:latin typeface="Arial" charset="0"/>
              </a:rPr>
              <a:t>海洋大循環が止まる！！</a:t>
            </a: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1524001" y="6278564"/>
            <a:ext cx="8964613" cy="579437"/>
          </a:xfrm>
          <a:prstGeom prst="rect">
            <a:avLst/>
          </a:prstGeom>
          <a:solidFill>
            <a:srgbClr val="FF99CC"/>
          </a:solidFill>
          <a:ln>
            <a:noFill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3200" b="1" dirty="0">
                <a:solidFill>
                  <a:srgbClr val="CC0000"/>
                </a:solidFill>
                <a:latin typeface="Arial" charset="0"/>
              </a:rPr>
              <a:t>ヨーロッパが寒く！</a:t>
            </a:r>
          </a:p>
        </p:txBody>
      </p:sp>
      <p:sp>
        <p:nvSpPr>
          <p:cNvPr id="91147" name="AutoShape 11"/>
          <p:cNvSpPr>
            <a:spLocks/>
          </p:cNvSpPr>
          <p:nvPr/>
        </p:nvSpPr>
        <p:spPr bwMode="auto">
          <a:xfrm>
            <a:off x="6240464" y="1052513"/>
            <a:ext cx="71437" cy="1439862"/>
          </a:xfrm>
          <a:prstGeom prst="leftBracket">
            <a:avLst>
              <a:gd name="adj" fmla="val 16796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2782888" y="620714"/>
            <a:ext cx="0" cy="504825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>
            <a:off x="4727848" y="1268413"/>
            <a:ext cx="136815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91150" name="Group 14"/>
          <p:cNvGrpSpPr>
            <a:grpSpLocks/>
          </p:cNvGrpSpPr>
          <p:nvPr/>
        </p:nvGrpSpPr>
        <p:grpSpPr bwMode="auto">
          <a:xfrm>
            <a:off x="5664200" y="1916114"/>
            <a:ext cx="431800" cy="865187"/>
            <a:chOff x="2653" y="1207"/>
            <a:chExt cx="272" cy="545"/>
          </a:xfrm>
        </p:grpSpPr>
        <p:sp>
          <p:nvSpPr>
            <p:cNvPr id="91151" name="Line 15"/>
            <p:cNvSpPr>
              <a:spLocks noChangeShapeType="1"/>
            </p:cNvSpPr>
            <p:nvPr/>
          </p:nvSpPr>
          <p:spPr bwMode="auto">
            <a:xfrm>
              <a:off x="2653" y="1207"/>
              <a:ext cx="27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1152" name="Line 16"/>
            <p:cNvSpPr>
              <a:spLocks noChangeShapeType="1"/>
            </p:cNvSpPr>
            <p:nvPr/>
          </p:nvSpPr>
          <p:spPr bwMode="auto">
            <a:xfrm>
              <a:off x="2653" y="1207"/>
              <a:ext cx="0" cy="54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1153" name="Line 17"/>
          <p:cNvSpPr>
            <a:spLocks noChangeShapeType="1"/>
          </p:cNvSpPr>
          <p:nvPr/>
        </p:nvSpPr>
        <p:spPr bwMode="auto">
          <a:xfrm>
            <a:off x="5664200" y="4076701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54" name="Line 18"/>
          <p:cNvSpPr>
            <a:spLocks noChangeShapeType="1"/>
          </p:cNvSpPr>
          <p:nvPr/>
        </p:nvSpPr>
        <p:spPr bwMode="auto">
          <a:xfrm>
            <a:off x="5664200" y="3213101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>
            <a:off x="5664200" y="5013326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56" name="Line 20"/>
          <p:cNvSpPr>
            <a:spLocks noChangeShapeType="1"/>
          </p:cNvSpPr>
          <p:nvPr/>
        </p:nvSpPr>
        <p:spPr bwMode="auto">
          <a:xfrm>
            <a:off x="5664200" y="5876926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57" name="Rectangle 21"/>
          <p:cNvSpPr>
            <a:spLocks noChangeArrowheads="1"/>
          </p:cNvSpPr>
          <p:nvPr/>
        </p:nvSpPr>
        <p:spPr bwMode="auto">
          <a:xfrm>
            <a:off x="8075614" y="5949950"/>
            <a:ext cx="2592387" cy="90805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4000" b="1" dirty="0">
                <a:solidFill>
                  <a:srgbClr val="000000"/>
                </a:solidFill>
                <a:latin typeface="Arial" charset="0"/>
              </a:rPr>
              <a:t>なんで？</a:t>
            </a:r>
          </a:p>
        </p:txBody>
      </p:sp>
      <p:sp>
        <p:nvSpPr>
          <p:cNvPr id="91158" name="Rectangle 22"/>
          <p:cNvSpPr>
            <a:spLocks noChangeArrowheads="1"/>
          </p:cNvSpPr>
          <p:nvPr/>
        </p:nvSpPr>
        <p:spPr bwMode="auto">
          <a:xfrm>
            <a:off x="6024564" y="836613"/>
            <a:ext cx="4643437" cy="1871662"/>
          </a:xfrm>
          <a:prstGeom prst="rect">
            <a:avLst/>
          </a:prstGeom>
          <a:solidFill>
            <a:srgbClr val="00FF00">
              <a:alpha val="1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59" name="Rectangle 23"/>
          <p:cNvSpPr>
            <a:spLocks noChangeArrowheads="1"/>
          </p:cNvSpPr>
          <p:nvPr/>
        </p:nvSpPr>
        <p:spPr bwMode="auto">
          <a:xfrm>
            <a:off x="1919289" y="1"/>
            <a:ext cx="7272337" cy="765175"/>
          </a:xfrm>
          <a:prstGeom prst="rect">
            <a:avLst/>
          </a:prstGeom>
          <a:solidFill>
            <a:srgbClr val="00FF00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60" name="Rectangle 24"/>
          <p:cNvSpPr>
            <a:spLocks noChangeArrowheads="1"/>
          </p:cNvSpPr>
          <p:nvPr/>
        </p:nvSpPr>
        <p:spPr bwMode="auto">
          <a:xfrm>
            <a:off x="4079876" y="5445126"/>
            <a:ext cx="3889375" cy="504825"/>
          </a:xfrm>
          <a:prstGeom prst="rect">
            <a:avLst/>
          </a:prstGeom>
          <a:solidFill>
            <a:srgbClr val="FFCC99">
              <a:alpha val="24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7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9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500"/>
                                        <p:tgtEl>
                                          <p:spTgt spid="9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9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  <p:bldP spid="91140" grpId="0"/>
      <p:bldP spid="91141" grpId="0"/>
      <p:bldP spid="91143" grpId="0"/>
      <p:bldP spid="91144" grpId="0"/>
      <p:bldP spid="91145" grpId="0"/>
      <p:bldP spid="91146" grpId="0" animBg="1"/>
      <p:bldP spid="91147" grpId="0" animBg="1"/>
      <p:bldP spid="91148" grpId="0" animBg="1"/>
      <p:bldP spid="91149" grpId="0" animBg="1"/>
      <p:bldP spid="91153" grpId="0" animBg="1"/>
      <p:bldP spid="91154" grpId="0" animBg="1"/>
      <p:bldP spid="91155" grpId="0" animBg="1"/>
      <p:bldP spid="91156" grpId="0" animBg="1"/>
      <p:bldP spid="91157" grpId="0" animBg="1"/>
      <p:bldP spid="91158" grpId="0" animBg="1"/>
      <p:bldP spid="9116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992314" y="620714"/>
            <a:ext cx="8353425" cy="302418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3" name="Oval 3"/>
          <p:cNvSpPr>
            <a:spLocks noChangeArrowheads="1"/>
          </p:cNvSpPr>
          <p:nvPr/>
        </p:nvSpPr>
        <p:spPr bwMode="auto">
          <a:xfrm rot="1057123">
            <a:off x="3216275" y="1023938"/>
            <a:ext cx="1728788" cy="255111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  <a:latin typeface="Arial" charset="0"/>
              </a:rPr>
              <a:t>A</a:t>
            </a:r>
            <a:endParaRPr lang="ja-JP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4" name="Oval 4"/>
          <p:cNvSpPr>
            <a:spLocks noChangeArrowheads="1"/>
          </p:cNvSpPr>
          <p:nvPr/>
        </p:nvSpPr>
        <p:spPr bwMode="auto">
          <a:xfrm rot="-825916">
            <a:off x="7032626" y="1023939"/>
            <a:ext cx="1800225" cy="26193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>
                <a:solidFill>
                  <a:srgbClr val="000000"/>
                </a:solidFill>
                <a:latin typeface="Arial" charset="0"/>
              </a:rPr>
              <a:t>E</a:t>
            </a:r>
            <a:endParaRPr lang="ja-JP" alt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1992314" y="687389"/>
            <a:ext cx="1582737" cy="4714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b="1" u="sng" dirty="0">
                <a:solidFill>
                  <a:srgbClr val="000000"/>
                </a:solidFill>
                <a:latin typeface="Arial" charset="0"/>
              </a:rPr>
              <a:t>今</a:t>
            </a:r>
          </a:p>
        </p:txBody>
      </p:sp>
      <p:sp>
        <p:nvSpPr>
          <p:cNvPr id="92166" name="AutoShape 6"/>
          <p:cNvSpPr>
            <a:spLocks noChangeArrowheads="1"/>
          </p:cNvSpPr>
          <p:nvPr/>
        </p:nvSpPr>
        <p:spPr bwMode="auto">
          <a:xfrm rot="1278799">
            <a:off x="4802189" y="1884364"/>
            <a:ext cx="574675" cy="1679575"/>
          </a:xfrm>
          <a:prstGeom prst="upArrow">
            <a:avLst>
              <a:gd name="adj1" fmla="val 50000"/>
              <a:gd name="adj2" fmla="val 73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7" name="AutoShape 7"/>
          <p:cNvSpPr>
            <a:spLocks noChangeArrowheads="1"/>
          </p:cNvSpPr>
          <p:nvPr/>
        </p:nvSpPr>
        <p:spPr bwMode="auto">
          <a:xfrm>
            <a:off x="5591175" y="2205039"/>
            <a:ext cx="1225550" cy="719137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b="1" dirty="0">
                <a:solidFill>
                  <a:srgbClr val="000000"/>
                </a:solidFill>
                <a:latin typeface="Arial" charset="0"/>
              </a:rPr>
              <a:t>大西洋</a:t>
            </a:r>
          </a:p>
          <a:p>
            <a:pPr algn="ctr">
              <a:defRPr/>
            </a:pPr>
            <a:r>
              <a:rPr lang="ja-JP" altLang="en-US" b="1" u="sng" dirty="0">
                <a:solidFill>
                  <a:srgbClr val="000000"/>
                </a:solidFill>
                <a:latin typeface="Arial" charset="0"/>
              </a:rPr>
              <a:t>暖水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7680325" y="2708275"/>
            <a:ext cx="1295400" cy="433388"/>
          </a:xfrm>
          <a:prstGeom prst="rect">
            <a:avLst/>
          </a:prstGeom>
          <a:solidFill>
            <a:srgbClr val="FFCC99">
              <a:alpha val="9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b="1" dirty="0">
                <a:solidFill>
                  <a:srgbClr val="CC0000"/>
                </a:solidFill>
                <a:latin typeface="Arial" charset="0"/>
              </a:rPr>
              <a:t>W</a:t>
            </a:r>
            <a:endParaRPr lang="ja-JP" altLang="en-US" b="1" dirty="0">
              <a:solidFill>
                <a:srgbClr val="CC0000"/>
              </a:solidFill>
              <a:latin typeface="Arial" charset="0"/>
            </a:endParaRPr>
          </a:p>
        </p:txBody>
      </p:sp>
      <p:grpSp>
        <p:nvGrpSpPr>
          <p:cNvPr id="92169" name="Group 9"/>
          <p:cNvGrpSpPr>
            <a:grpSpLocks/>
          </p:cNvGrpSpPr>
          <p:nvPr/>
        </p:nvGrpSpPr>
        <p:grpSpPr bwMode="auto">
          <a:xfrm>
            <a:off x="1992314" y="3644900"/>
            <a:ext cx="8353425" cy="3213100"/>
            <a:chOff x="249" y="2296"/>
            <a:chExt cx="5262" cy="2024"/>
          </a:xfrm>
        </p:grpSpPr>
        <p:sp>
          <p:nvSpPr>
            <p:cNvPr id="92170" name="Rectangle 10"/>
            <p:cNvSpPr>
              <a:spLocks noChangeArrowheads="1"/>
            </p:cNvSpPr>
            <p:nvPr/>
          </p:nvSpPr>
          <p:spPr bwMode="auto">
            <a:xfrm>
              <a:off x="249" y="2296"/>
              <a:ext cx="5262" cy="202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71" name="Oval 11"/>
            <p:cNvSpPr>
              <a:spLocks noChangeArrowheads="1"/>
            </p:cNvSpPr>
            <p:nvPr/>
          </p:nvSpPr>
          <p:spPr bwMode="auto">
            <a:xfrm rot="1057123">
              <a:off x="1020" y="2566"/>
              <a:ext cx="1089" cy="170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charset="0"/>
                </a:rPr>
                <a:t>A</a:t>
              </a:r>
              <a:endParaRPr lang="ja-JP" alt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72" name="Oval 12"/>
            <p:cNvSpPr>
              <a:spLocks noChangeArrowheads="1"/>
            </p:cNvSpPr>
            <p:nvPr/>
          </p:nvSpPr>
          <p:spPr bwMode="auto">
            <a:xfrm rot="-825916">
              <a:off x="3424" y="2566"/>
              <a:ext cx="1134" cy="175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ja-JP" dirty="0">
                  <a:solidFill>
                    <a:srgbClr val="000000"/>
                  </a:solidFill>
                  <a:latin typeface="Arial" charset="0"/>
                </a:rPr>
                <a:t>E</a:t>
              </a:r>
              <a:endParaRPr lang="ja-JP" altLang="en-US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73" name="Rectangle 13"/>
            <p:cNvSpPr>
              <a:spLocks noChangeArrowheads="1"/>
            </p:cNvSpPr>
            <p:nvPr/>
          </p:nvSpPr>
          <p:spPr bwMode="auto">
            <a:xfrm>
              <a:off x="249" y="2341"/>
              <a:ext cx="997" cy="31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ja-JP" altLang="en-US" b="1" u="sng">
                  <a:solidFill>
                    <a:srgbClr val="000000"/>
                  </a:solidFill>
                  <a:latin typeface="Arial" charset="0"/>
                </a:rPr>
                <a:t>寒くなるのは・・・</a:t>
              </a:r>
            </a:p>
          </p:txBody>
        </p:sp>
      </p:grpSp>
      <p:sp>
        <p:nvSpPr>
          <p:cNvPr id="92174" name="AutoShape 14"/>
          <p:cNvSpPr>
            <a:spLocks noChangeArrowheads="1"/>
          </p:cNvSpPr>
          <p:nvPr/>
        </p:nvSpPr>
        <p:spPr bwMode="auto">
          <a:xfrm rot="1278799">
            <a:off x="4727576" y="5073650"/>
            <a:ext cx="574675" cy="1784350"/>
          </a:xfrm>
          <a:prstGeom prst="upArrow">
            <a:avLst>
              <a:gd name="adj1" fmla="val 50000"/>
              <a:gd name="adj2" fmla="val 7762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75" name="AutoShape 15"/>
          <p:cNvSpPr>
            <a:spLocks noChangeArrowheads="1"/>
          </p:cNvSpPr>
          <p:nvPr/>
        </p:nvSpPr>
        <p:spPr bwMode="auto">
          <a:xfrm rot="2031068">
            <a:off x="5397500" y="4437063"/>
            <a:ext cx="647700" cy="785812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76" name="Oval 16"/>
          <p:cNvSpPr>
            <a:spLocks noChangeArrowheads="1"/>
          </p:cNvSpPr>
          <p:nvPr/>
        </p:nvSpPr>
        <p:spPr bwMode="auto">
          <a:xfrm>
            <a:off x="5087939" y="3068639"/>
            <a:ext cx="1368425" cy="504825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b="1" dirty="0">
                <a:solidFill>
                  <a:srgbClr val="000000"/>
                </a:solidFill>
                <a:latin typeface="Arial" charset="0"/>
              </a:rPr>
              <a:t>湾流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1992313" y="2133601"/>
            <a:ext cx="7416800" cy="576263"/>
          </a:xfrm>
          <a:prstGeom prst="rightArrow">
            <a:avLst>
              <a:gd name="adj1" fmla="val 50000"/>
              <a:gd name="adj2" fmla="val 321763"/>
            </a:avLst>
          </a:prstGeom>
          <a:solidFill>
            <a:srgbClr val="FFFF99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000" b="1">
                <a:solidFill>
                  <a:srgbClr val="000000"/>
                </a:solidFill>
                <a:latin typeface="Arial" charset="0"/>
              </a:rPr>
              <a:t>偏西風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 rot="-227962">
            <a:off x="4583113" y="6426200"/>
            <a:ext cx="2520950" cy="431800"/>
          </a:xfrm>
          <a:prstGeom prst="rightArrow">
            <a:avLst>
              <a:gd name="adj1" fmla="val 50000"/>
              <a:gd name="adj2" fmla="val 1459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600" u="sng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79" name="AutoShape 19"/>
          <p:cNvSpPr>
            <a:spLocks noChangeArrowheads="1"/>
          </p:cNvSpPr>
          <p:nvPr/>
        </p:nvSpPr>
        <p:spPr bwMode="auto">
          <a:xfrm>
            <a:off x="5448300" y="5157789"/>
            <a:ext cx="1225550" cy="719137"/>
          </a:xfrm>
          <a:prstGeom prst="flowChartAlternateProcess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b="1" u="sng" dirty="0">
                <a:solidFill>
                  <a:srgbClr val="000000"/>
                </a:solidFill>
                <a:latin typeface="Arial" charset="0"/>
              </a:rPr>
              <a:t>冷</a:t>
            </a:r>
          </a:p>
        </p:txBody>
      </p:sp>
      <p:grpSp>
        <p:nvGrpSpPr>
          <p:cNvPr id="92180" name="Group 20"/>
          <p:cNvGrpSpPr>
            <a:grpSpLocks/>
          </p:cNvGrpSpPr>
          <p:nvPr/>
        </p:nvGrpSpPr>
        <p:grpSpPr bwMode="auto">
          <a:xfrm>
            <a:off x="6075363" y="3573463"/>
            <a:ext cx="3549649" cy="1428750"/>
            <a:chOff x="2867" y="2251"/>
            <a:chExt cx="2236" cy="900"/>
          </a:xfrm>
        </p:grpSpPr>
        <p:sp>
          <p:nvSpPr>
            <p:cNvPr id="92181" name="AutoShape 21"/>
            <p:cNvSpPr>
              <a:spLocks noChangeArrowheads="1"/>
            </p:cNvSpPr>
            <p:nvPr/>
          </p:nvSpPr>
          <p:spPr bwMode="auto">
            <a:xfrm rot="2087102">
              <a:off x="2867" y="2425"/>
              <a:ext cx="454" cy="726"/>
            </a:xfrm>
            <a:prstGeom prst="downArrow">
              <a:avLst>
                <a:gd name="adj1" fmla="val 50000"/>
                <a:gd name="adj2" fmla="val 39978"/>
              </a:avLst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82" name="AutoShape 22"/>
            <p:cNvSpPr>
              <a:spLocks noChangeArrowheads="1"/>
            </p:cNvSpPr>
            <p:nvPr/>
          </p:nvSpPr>
          <p:spPr bwMode="auto">
            <a:xfrm>
              <a:off x="3288" y="2251"/>
              <a:ext cx="1815" cy="317"/>
            </a:xfrm>
            <a:prstGeom prst="wedgeEllipseCallout">
              <a:avLst>
                <a:gd name="adj1" fmla="val -49014"/>
                <a:gd name="adj2" fmla="val 82491"/>
              </a:avLst>
            </a:prstGeom>
            <a:solidFill>
              <a:srgbClr val="00CCFF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ja-JP" altLang="en-US" b="1" dirty="0">
                  <a:solidFill>
                    <a:srgbClr val="000000"/>
                  </a:solidFill>
                  <a:latin typeface="Arial" charset="0"/>
                </a:rPr>
                <a:t>北極冷水</a:t>
              </a:r>
            </a:p>
          </p:txBody>
        </p:sp>
      </p:grpSp>
      <p:sp>
        <p:nvSpPr>
          <p:cNvPr id="92183" name="Rectangle 23"/>
          <p:cNvSpPr>
            <a:spLocks noChangeArrowheads="1"/>
          </p:cNvSpPr>
          <p:nvPr/>
        </p:nvSpPr>
        <p:spPr bwMode="auto">
          <a:xfrm>
            <a:off x="7391400" y="5661025"/>
            <a:ext cx="1441450" cy="503238"/>
          </a:xfrm>
          <a:prstGeom prst="rect">
            <a:avLst/>
          </a:prstGeom>
          <a:solidFill>
            <a:srgbClr val="00FFFF">
              <a:alpha val="9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altLang="ja-JP" sz="2400" b="1" dirty="0">
                <a:solidFill>
                  <a:srgbClr val="CC0000"/>
                </a:solidFill>
                <a:latin typeface="Arial" charset="0"/>
              </a:rPr>
              <a:t>C</a:t>
            </a:r>
            <a:r>
              <a:rPr lang="ja-JP" altLang="en-US" sz="2400" b="1" dirty="0">
                <a:solidFill>
                  <a:srgbClr val="CC0000"/>
                </a:solidFill>
                <a:latin typeface="Arial" charset="0"/>
              </a:rPr>
              <a:t>！</a:t>
            </a:r>
          </a:p>
        </p:txBody>
      </p:sp>
      <p:sp>
        <p:nvSpPr>
          <p:cNvPr id="92185" name="Rectangle 25"/>
          <p:cNvSpPr>
            <a:spLocks noChangeArrowheads="1"/>
          </p:cNvSpPr>
          <p:nvPr/>
        </p:nvSpPr>
        <p:spPr bwMode="auto">
          <a:xfrm>
            <a:off x="1992314" y="3716339"/>
            <a:ext cx="3743325" cy="5048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400" b="1" dirty="0">
                <a:solidFill>
                  <a:srgbClr val="000000"/>
                </a:solidFill>
                <a:latin typeface="Arial" charset="0"/>
              </a:rPr>
              <a:t>北大西洋深層水がないと</a:t>
            </a:r>
            <a:r>
              <a:rPr lang="ja-JP" altLang="en-US" sz="2400" b="1" dirty="0" err="1">
                <a:solidFill>
                  <a:srgbClr val="000000"/>
                </a:solidFill>
                <a:latin typeface="Arial" charset="0"/>
              </a:rPr>
              <a:t>。。</a:t>
            </a:r>
            <a:endParaRPr lang="ja-JP" alt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6" name="AutoShape 26"/>
          <p:cNvSpPr>
            <a:spLocks noChangeArrowheads="1"/>
          </p:cNvSpPr>
          <p:nvPr/>
        </p:nvSpPr>
        <p:spPr bwMode="auto">
          <a:xfrm>
            <a:off x="2063750" y="5084763"/>
            <a:ext cx="7416800" cy="576262"/>
          </a:xfrm>
          <a:prstGeom prst="rightArrow">
            <a:avLst>
              <a:gd name="adj1" fmla="val 50000"/>
              <a:gd name="adj2" fmla="val 321763"/>
            </a:avLst>
          </a:prstGeom>
          <a:solidFill>
            <a:srgbClr val="FFFF99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sz="2000" b="1">
                <a:solidFill>
                  <a:srgbClr val="000000"/>
                </a:solidFill>
                <a:latin typeface="Arial" charset="0"/>
              </a:rPr>
              <a:t>偏西風</a:t>
            </a:r>
          </a:p>
        </p:txBody>
      </p:sp>
      <p:grpSp>
        <p:nvGrpSpPr>
          <p:cNvPr id="92187" name="Group 27"/>
          <p:cNvGrpSpPr>
            <a:grpSpLocks/>
          </p:cNvGrpSpPr>
          <p:nvPr/>
        </p:nvGrpSpPr>
        <p:grpSpPr bwMode="auto">
          <a:xfrm>
            <a:off x="5472113" y="549275"/>
            <a:ext cx="2063750" cy="1473200"/>
            <a:chOff x="2487" y="346"/>
            <a:chExt cx="1300" cy="928"/>
          </a:xfrm>
        </p:grpSpPr>
        <p:sp>
          <p:nvSpPr>
            <p:cNvPr id="92188" name="AutoShape 28"/>
            <p:cNvSpPr>
              <a:spLocks noChangeArrowheads="1"/>
            </p:cNvSpPr>
            <p:nvPr/>
          </p:nvSpPr>
          <p:spPr bwMode="auto">
            <a:xfrm rot="2031068">
              <a:off x="2487" y="809"/>
              <a:ext cx="408" cy="465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89" name="AutoShape 29"/>
            <p:cNvSpPr>
              <a:spLocks noChangeArrowheads="1"/>
            </p:cNvSpPr>
            <p:nvPr/>
          </p:nvSpPr>
          <p:spPr bwMode="auto">
            <a:xfrm>
              <a:off x="2835" y="346"/>
              <a:ext cx="952" cy="499"/>
            </a:xfrm>
            <a:prstGeom prst="wedgeEllipseCallout">
              <a:avLst>
                <a:gd name="adj1" fmla="val -47269"/>
                <a:gd name="adj2" fmla="val 60421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ja-JP" altLang="en-US" b="1" dirty="0">
                  <a:solidFill>
                    <a:srgbClr val="000000"/>
                  </a:solidFill>
                  <a:latin typeface="Arial" charset="0"/>
                </a:rPr>
                <a:t>深層水</a:t>
              </a:r>
            </a:p>
          </p:txBody>
        </p:sp>
      </p:grpSp>
      <p:grpSp>
        <p:nvGrpSpPr>
          <p:cNvPr id="92190" name="Group 30"/>
          <p:cNvGrpSpPr>
            <a:grpSpLocks/>
          </p:cNvGrpSpPr>
          <p:nvPr/>
        </p:nvGrpSpPr>
        <p:grpSpPr bwMode="auto">
          <a:xfrm>
            <a:off x="5303838" y="4437063"/>
            <a:ext cx="647700" cy="647700"/>
            <a:chOff x="2245" y="3566"/>
            <a:chExt cx="408" cy="408"/>
          </a:xfrm>
        </p:grpSpPr>
        <p:sp>
          <p:nvSpPr>
            <p:cNvPr id="92191" name="Line 31"/>
            <p:cNvSpPr>
              <a:spLocks noChangeShapeType="1"/>
            </p:cNvSpPr>
            <p:nvPr/>
          </p:nvSpPr>
          <p:spPr bwMode="auto">
            <a:xfrm rot="1063018">
              <a:off x="2245" y="3566"/>
              <a:ext cx="408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92" name="Line 32"/>
            <p:cNvSpPr>
              <a:spLocks noChangeShapeType="1"/>
            </p:cNvSpPr>
            <p:nvPr/>
          </p:nvSpPr>
          <p:spPr bwMode="auto">
            <a:xfrm rot="15541360">
              <a:off x="2223" y="3588"/>
              <a:ext cx="408" cy="36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92193" name="Oval 33"/>
          <p:cNvSpPr>
            <a:spLocks noChangeArrowheads="1"/>
          </p:cNvSpPr>
          <p:nvPr/>
        </p:nvSpPr>
        <p:spPr bwMode="auto">
          <a:xfrm>
            <a:off x="5087939" y="6092825"/>
            <a:ext cx="1368425" cy="36195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ja-JP" altLang="en-US" b="1" dirty="0">
                <a:solidFill>
                  <a:srgbClr val="000000"/>
                </a:solidFill>
                <a:latin typeface="Arial" charset="0"/>
              </a:rPr>
              <a:t>湾流</a:t>
            </a:r>
          </a:p>
        </p:txBody>
      </p:sp>
      <p:grpSp>
        <p:nvGrpSpPr>
          <p:cNvPr id="92194" name="Group 34"/>
          <p:cNvGrpSpPr>
            <a:grpSpLocks/>
          </p:cNvGrpSpPr>
          <p:nvPr/>
        </p:nvGrpSpPr>
        <p:grpSpPr bwMode="auto">
          <a:xfrm>
            <a:off x="4800600" y="5805488"/>
            <a:ext cx="647700" cy="647700"/>
            <a:chOff x="2245" y="3566"/>
            <a:chExt cx="408" cy="408"/>
          </a:xfrm>
        </p:grpSpPr>
        <p:sp>
          <p:nvSpPr>
            <p:cNvPr id="92195" name="Line 35"/>
            <p:cNvSpPr>
              <a:spLocks noChangeShapeType="1"/>
            </p:cNvSpPr>
            <p:nvPr/>
          </p:nvSpPr>
          <p:spPr bwMode="auto">
            <a:xfrm rot="1063018">
              <a:off x="2245" y="3566"/>
              <a:ext cx="408" cy="36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196" name="Line 36"/>
            <p:cNvSpPr>
              <a:spLocks noChangeShapeType="1"/>
            </p:cNvSpPr>
            <p:nvPr/>
          </p:nvSpPr>
          <p:spPr bwMode="auto">
            <a:xfrm rot="15541360">
              <a:off x="2223" y="3588"/>
              <a:ext cx="408" cy="363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ja-JP" altLang="en-US" sz="3600" u="sng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3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9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9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9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9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9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92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  <p:bldP spid="92168" grpId="0" animBg="1"/>
      <p:bldP spid="92174" grpId="0" animBg="1"/>
      <p:bldP spid="92175" grpId="0" animBg="1"/>
      <p:bldP spid="92176" grpId="0" animBg="1"/>
      <p:bldP spid="92177" grpId="0" animBg="1"/>
      <p:bldP spid="92178" grpId="0" animBg="1"/>
      <p:bldP spid="92179" grpId="0" animBg="1"/>
      <p:bldP spid="92183" grpId="0" animBg="1"/>
      <p:bldP spid="92183" grpId="1" animBg="1"/>
      <p:bldP spid="92185" grpId="0" animBg="1"/>
      <p:bldP spid="92186" grpId="0" animBg="1"/>
      <p:bldP spid="921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Line 2"/>
          <p:cNvSpPr>
            <a:spLocks noChangeShapeType="1"/>
          </p:cNvSpPr>
          <p:nvPr/>
        </p:nvSpPr>
        <p:spPr bwMode="auto">
          <a:xfrm flipV="1">
            <a:off x="6324600" y="4495800"/>
            <a:ext cx="1143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891907" name="Picture 3" descr="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200401"/>
            <a:ext cx="3370263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908" name="Picture 4" descr="ハエ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1"/>
            <a:ext cx="533400" cy="4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1909" name="Freeform 5"/>
          <p:cNvSpPr>
            <a:spLocks/>
          </p:cNvSpPr>
          <p:nvPr/>
        </p:nvSpPr>
        <p:spPr bwMode="auto">
          <a:xfrm>
            <a:off x="3327400" y="1866900"/>
            <a:ext cx="3390900" cy="2730500"/>
          </a:xfrm>
          <a:custGeom>
            <a:avLst/>
            <a:gdLst>
              <a:gd name="T0" fmla="*/ 1552 w 2136"/>
              <a:gd name="T1" fmla="*/ 696 h 1720"/>
              <a:gd name="T2" fmla="*/ 880 w 2136"/>
              <a:gd name="T3" fmla="*/ 312 h 1720"/>
              <a:gd name="T4" fmla="*/ 160 w 2136"/>
              <a:gd name="T5" fmla="*/ 696 h 1720"/>
              <a:gd name="T6" fmla="*/ 1840 w 2136"/>
              <a:gd name="T7" fmla="*/ 1608 h 1720"/>
              <a:gd name="T8" fmla="*/ 928 w 2136"/>
              <a:gd name="T9" fmla="*/ 24 h 1720"/>
              <a:gd name="T10" fmla="*/ 400 w 2136"/>
              <a:gd name="T11" fmla="*/ 1464 h 1720"/>
              <a:gd name="T12" fmla="*/ 1936 w 2136"/>
              <a:gd name="T13" fmla="*/ 1224 h 1720"/>
              <a:gd name="T14" fmla="*/ 1600 w 2136"/>
              <a:gd name="T15" fmla="*/ 165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36" h="1720">
                <a:moveTo>
                  <a:pt x="1552" y="696"/>
                </a:moveTo>
                <a:cubicBezTo>
                  <a:pt x="1332" y="504"/>
                  <a:pt x="1112" y="312"/>
                  <a:pt x="880" y="312"/>
                </a:cubicBezTo>
                <a:cubicBezTo>
                  <a:pt x="648" y="312"/>
                  <a:pt x="0" y="480"/>
                  <a:pt x="160" y="696"/>
                </a:cubicBezTo>
                <a:cubicBezTo>
                  <a:pt x="320" y="912"/>
                  <a:pt x="1712" y="1720"/>
                  <a:pt x="1840" y="1608"/>
                </a:cubicBezTo>
                <a:cubicBezTo>
                  <a:pt x="1968" y="1496"/>
                  <a:pt x="1168" y="48"/>
                  <a:pt x="928" y="24"/>
                </a:cubicBezTo>
                <a:cubicBezTo>
                  <a:pt x="688" y="0"/>
                  <a:pt x="232" y="1264"/>
                  <a:pt x="400" y="1464"/>
                </a:cubicBezTo>
                <a:cubicBezTo>
                  <a:pt x="568" y="1664"/>
                  <a:pt x="1736" y="1192"/>
                  <a:pt x="1936" y="1224"/>
                </a:cubicBezTo>
                <a:cubicBezTo>
                  <a:pt x="2136" y="1256"/>
                  <a:pt x="1656" y="1584"/>
                  <a:pt x="1600" y="1656"/>
                </a:cubicBezTo>
              </a:path>
            </a:pathLst>
          </a:custGeom>
          <a:noFill/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1910" name="Rectangle 6"/>
          <p:cNvSpPr>
            <a:spLocks noGrp="1" noChangeArrowheads="1"/>
          </p:cNvSpPr>
          <p:nvPr>
            <p:ph type="title"/>
          </p:nvPr>
        </p:nvSpPr>
        <p:spPr>
          <a:xfrm>
            <a:off x="2362200" y="463009"/>
            <a:ext cx="77724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sz="2400" dirty="0">
                <a:solidFill>
                  <a:schemeClr val="tx1"/>
                </a:solidFill>
              </a:rPr>
              <a:t>毎日の気象の長期予測は不可能です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では、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ja-JP" altLang="en-US" sz="2400" dirty="0">
                <a:solidFill>
                  <a:schemeClr val="tx1"/>
                </a:solidFill>
              </a:rPr>
              <a:t>気候の長期予測は可能でしょうか？</a:t>
            </a:r>
          </a:p>
        </p:txBody>
      </p:sp>
    </p:spTree>
    <p:extLst>
      <p:ext uri="{BB962C8B-B14F-4D97-AF65-F5344CB8AC3E}">
        <p14:creationId xmlns:p14="http://schemas.microsoft.com/office/powerpoint/2010/main" val="32658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1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9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906" grpId="0" animBg="1"/>
      <p:bldP spid="8919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Line 2"/>
          <p:cNvSpPr>
            <a:spLocks noChangeShapeType="1"/>
          </p:cNvSpPr>
          <p:nvPr/>
        </p:nvSpPr>
        <p:spPr bwMode="auto">
          <a:xfrm flipV="1">
            <a:off x="2895600" y="3581400"/>
            <a:ext cx="29718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93955" name="Text Box 3"/>
          <p:cNvSpPr txBox="1">
            <a:spLocks noChangeArrowheads="1"/>
          </p:cNvSpPr>
          <p:nvPr/>
        </p:nvSpPr>
        <p:spPr bwMode="auto">
          <a:xfrm>
            <a:off x="8382000" y="21336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rPr>
              <a:t>大気</a:t>
            </a:r>
          </a:p>
        </p:txBody>
      </p:sp>
      <p:pic>
        <p:nvPicPr>
          <p:cNvPr id="893956" name="Picture 4" descr="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1"/>
            <a:ext cx="2819400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3957" name="Picture 5" descr="ハエ２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043113"/>
            <a:ext cx="4572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3958" name="Freeform 6"/>
          <p:cNvSpPr>
            <a:spLocks/>
          </p:cNvSpPr>
          <p:nvPr/>
        </p:nvSpPr>
        <p:spPr bwMode="auto">
          <a:xfrm>
            <a:off x="7086600" y="1371600"/>
            <a:ext cx="2971800" cy="1752600"/>
          </a:xfrm>
          <a:custGeom>
            <a:avLst/>
            <a:gdLst>
              <a:gd name="T0" fmla="*/ 1552 w 2136"/>
              <a:gd name="T1" fmla="*/ 696 h 1720"/>
              <a:gd name="T2" fmla="*/ 880 w 2136"/>
              <a:gd name="T3" fmla="*/ 312 h 1720"/>
              <a:gd name="T4" fmla="*/ 160 w 2136"/>
              <a:gd name="T5" fmla="*/ 696 h 1720"/>
              <a:gd name="T6" fmla="*/ 1840 w 2136"/>
              <a:gd name="T7" fmla="*/ 1608 h 1720"/>
              <a:gd name="T8" fmla="*/ 928 w 2136"/>
              <a:gd name="T9" fmla="*/ 24 h 1720"/>
              <a:gd name="T10" fmla="*/ 400 w 2136"/>
              <a:gd name="T11" fmla="*/ 1464 h 1720"/>
              <a:gd name="T12" fmla="*/ 1936 w 2136"/>
              <a:gd name="T13" fmla="*/ 1224 h 1720"/>
              <a:gd name="T14" fmla="*/ 1600 w 2136"/>
              <a:gd name="T15" fmla="*/ 165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36" h="1720">
                <a:moveTo>
                  <a:pt x="1552" y="696"/>
                </a:moveTo>
                <a:cubicBezTo>
                  <a:pt x="1332" y="504"/>
                  <a:pt x="1112" y="312"/>
                  <a:pt x="880" y="312"/>
                </a:cubicBezTo>
                <a:cubicBezTo>
                  <a:pt x="648" y="312"/>
                  <a:pt x="0" y="480"/>
                  <a:pt x="160" y="696"/>
                </a:cubicBezTo>
                <a:cubicBezTo>
                  <a:pt x="320" y="912"/>
                  <a:pt x="1712" y="1720"/>
                  <a:pt x="1840" y="1608"/>
                </a:cubicBezTo>
                <a:cubicBezTo>
                  <a:pt x="1968" y="1496"/>
                  <a:pt x="1168" y="48"/>
                  <a:pt x="928" y="24"/>
                </a:cubicBezTo>
                <a:cubicBezTo>
                  <a:pt x="688" y="0"/>
                  <a:pt x="232" y="1264"/>
                  <a:pt x="400" y="1464"/>
                </a:cubicBezTo>
                <a:cubicBezTo>
                  <a:pt x="568" y="1664"/>
                  <a:pt x="1736" y="1192"/>
                  <a:pt x="1936" y="1224"/>
                </a:cubicBezTo>
                <a:cubicBezTo>
                  <a:pt x="2136" y="1256"/>
                  <a:pt x="1656" y="1584"/>
                  <a:pt x="1600" y="1656"/>
                </a:cubicBezTo>
              </a:path>
            </a:pathLst>
          </a:custGeom>
          <a:noFill/>
          <a:ln w="28575" cap="rnd" cmpd="sng">
            <a:solidFill>
              <a:schemeClr val="tx1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55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B52D24-9A81-637A-8CE0-A8FE9109E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64" y="332656"/>
            <a:ext cx="10363200" cy="2088232"/>
          </a:xfrm>
        </p:spPr>
        <p:txBody>
          <a:bodyPr/>
          <a:lstStyle/>
          <a:p>
            <a:pPr algn="ctr"/>
            <a:r>
              <a:rPr lang="ja-JP" altLang="en-US" sz="4000" dirty="0"/>
              <a:t>日本を含む中緯度の異常気象の多くは</a:t>
            </a:r>
            <a:br>
              <a:rPr lang="en-US" altLang="ja-JP" sz="4000" dirty="0"/>
            </a:br>
            <a:r>
              <a:rPr lang="ja-JP" altLang="en-US" sz="4000" dirty="0"/>
              <a:t>偏西風の蛇行が原因</a:t>
            </a:r>
            <a:br>
              <a:rPr lang="en-US" altLang="ja-JP" sz="4000" dirty="0"/>
            </a:br>
            <a:r>
              <a:rPr kumimoji="1" lang="ja-JP" altLang="en-US" sz="4000" dirty="0"/>
              <a:t>偏西風を蛇行させるモノは？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8A7444-ADF8-35C1-527B-5678E7FE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552" y="2564904"/>
            <a:ext cx="6552728" cy="4114800"/>
          </a:xfrm>
        </p:spPr>
        <p:txBody>
          <a:bodyPr/>
          <a:lstStyle/>
          <a:p>
            <a:r>
              <a:rPr kumimoji="1" lang="ja-JP" altLang="en-US" dirty="0"/>
              <a:t>北極温暖化</a:t>
            </a:r>
            <a:endParaRPr kumimoji="1" lang="en-US" altLang="ja-JP" dirty="0"/>
          </a:p>
          <a:p>
            <a:r>
              <a:rPr kumimoji="1" lang="ja-JP" altLang="en-US" dirty="0"/>
              <a:t>エルニーニョ・ラニーニャ</a:t>
            </a:r>
            <a:endParaRPr kumimoji="1" lang="en-US" altLang="ja-JP" dirty="0"/>
          </a:p>
          <a:p>
            <a:r>
              <a:rPr kumimoji="1" lang="ja-JP" altLang="en-US" dirty="0"/>
              <a:t>インド洋や大西洋の水温</a:t>
            </a:r>
            <a:endParaRPr kumimoji="1" lang="en-US" altLang="ja-JP" dirty="0"/>
          </a:p>
          <a:p>
            <a:r>
              <a:rPr kumimoji="1" lang="ja-JP" altLang="en-US" dirty="0"/>
              <a:t>陸地の温暖化</a:t>
            </a:r>
            <a:endParaRPr kumimoji="1" lang="en-US" altLang="ja-JP" dirty="0"/>
          </a:p>
          <a:p>
            <a:r>
              <a:rPr kumimoji="1" lang="ja-JP" altLang="en-US" dirty="0"/>
              <a:t>他・・・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CCA562-77E4-7007-ED9E-15529AE2C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AC6655-7481-4556-BAA7-ADC2A3B749D7}" type="slidenum">
              <a:rPr kumimoji="0" lang="en-US" altLang="ja-JP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83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エルニーニョとラニーニャ</a:t>
            </a:r>
          </a:p>
        </p:txBody>
      </p:sp>
      <p:sp>
        <p:nvSpPr>
          <p:cNvPr id="945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15630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/>
              <a:t>海面水温</a:t>
            </a:r>
          </a:p>
        </p:txBody>
      </p:sp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2279576" y="33767"/>
            <a:ext cx="7560840" cy="7920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ja-JP" altLang="en-US" sz="4400" dirty="0"/>
              <a:t>海が変われば気候も変わる</a:t>
            </a:r>
            <a:r>
              <a:rPr lang="en-US" altLang="ja-JP" sz="4400" dirty="0"/>
              <a:t> </a:t>
            </a:r>
          </a:p>
          <a:p>
            <a:endParaRPr kumimoji="1" lang="ja-JP" altLang="en-US" dirty="0"/>
          </a:p>
        </p:txBody>
      </p:sp>
      <p:pic>
        <p:nvPicPr>
          <p:cNvPr id="57347" name="コンテンツ プレースホルダー 5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7" y="980728"/>
            <a:ext cx="6480175" cy="5760640"/>
          </a:xfrm>
        </p:spPr>
      </p:pic>
    </p:spTree>
    <p:extLst>
      <p:ext uri="{BB962C8B-B14F-4D97-AF65-F5344CB8AC3E}">
        <p14:creationId xmlns:p14="http://schemas.microsoft.com/office/powerpoint/2010/main" val="3005731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 descr="D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12875"/>
            <a:ext cx="86106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2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/>
              <a:t>エルニーニョ（</a:t>
            </a:r>
            <a:r>
              <a:rPr lang="en-US" altLang="ja-JP" sz="3200"/>
              <a:t>El Nino)</a:t>
            </a:r>
          </a:p>
        </p:txBody>
      </p:sp>
    </p:spTree>
    <p:extLst>
      <p:ext uri="{BB962C8B-B14F-4D97-AF65-F5344CB8AC3E}">
        <p14:creationId xmlns:p14="http://schemas.microsoft.com/office/powerpoint/2010/main" val="3631847260"/>
      </p:ext>
    </p:extLst>
  </p:cSld>
  <p:clrMapOvr>
    <a:masterClrMapping/>
  </p:clrMapOvr>
</p:sld>
</file>

<file path=ppt/theme/theme1.xml><?xml version="1.0" encoding="utf-8"?>
<a:theme xmlns:a="http://schemas.openxmlformats.org/drawingml/2006/main" name="9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3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Glob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lobal">
      <a:majorFont>
        <a:latin typeface="Times New Roman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charset="0"/>
            <a:ea typeface="ＭＳ Ｐゴシック" pitchFamily="50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9">
        <a:dk1>
          <a:srgbClr val="000000"/>
        </a:dk1>
        <a:lt1>
          <a:srgbClr val="0066FF"/>
        </a:lt1>
        <a:dk2>
          <a:srgbClr val="CC6600"/>
        </a:dk2>
        <a:lt2>
          <a:srgbClr val="33CCFF"/>
        </a:lt2>
        <a:accent1>
          <a:srgbClr val="3399FF"/>
        </a:accent1>
        <a:accent2>
          <a:srgbClr val="B5E0E3"/>
        </a:accent2>
        <a:accent3>
          <a:srgbClr val="AAB8FF"/>
        </a:accent3>
        <a:accent4>
          <a:srgbClr val="000000"/>
        </a:accent4>
        <a:accent5>
          <a:srgbClr val="ADCAFF"/>
        </a:accent5>
        <a:accent6>
          <a:srgbClr val="A4CBCE"/>
        </a:accent6>
        <a:hlink>
          <a:srgbClr val="0099FF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</TotalTime>
  <Words>695</Words>
  <Application>Microsoft Office PowerPoint</Application>
  <PresentationFormat>ワイド画面</PresentationFormat>
  <Paragraphs>193</Paragraphs>
  <Slides>38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10</vt:i4>
      </vt:variant>
      <vt:variant>
        <vt:lpstr>スライド タイトル</vt:lpstr>
      </vt:variant>
      <vt:variant>
        <vt:i4>38</vt:i4>
      </vt:variant>
    </vt:vector>
  </HeadingPairs>
  <TitlesOfParts>
    <vt:vector size="58" baseType="lpstr">
      <vt:lpstr>Arial Unicode MS</vt:lpstr>
      <vt:lpstr>ＭＳ Ｐゴシック</vt:lpstr>
      <vt:lpstr>うずらフォント</vt:lpstr>
      <vt:lpstr>游ゴシック</vt:lpstr>
      <vt:lpstr>游ゴシック Light</vt:lpstr>
      <vt:lpstr>Arial</vt:lpstr>
      <vt:lpstr>Calibri</vt:lpstr>
      <vt:lpstr>Calibri Light</vt:lpstr>
      <vt:lpstr>Tahoma</vt:lpstr>
      <vt:lpstr>Times New Roman</vt:lpstr>
      <vt:lpstr>9_標準デザイン</vt:lpstr>
      <vt:lpstr>Office ​​テーマ</vt:lpstr>
      <vt:lpstr>6_標準デザイン</vt:lpstr>
      <vt:lpstr>4_Office ​​テーマ</vt:lpstr>
      <vt:lpstr>Global</vt:lpstr>
      <vt:lpstr>5_標準デザイン</vt:lpstr>
      <vt:lpstr>10_標準デザイン</vt:lpstr>
      <vt:lpstr>1_Global</vt:lpstr>
      <vt:lpstr>8_Office テーマ</vt:lpstr>
      <vt:lpstr>3_Office テーマ</vt:lpstr>
      <vt:lpstr>海が気候・気象を決めている ことがたくさんある</vt:lpstr>
      <vt:lpstr>PowerPoint プレゼンテーション</vt:lpstr>
      <vt:lpstr>PowerPoint プレゼンテーション</vt:lpstr>
      <vt:lpstr>毎日の気象の長期予測は不可能です では、 気候の長期予測は可能でしょうか？</vt:lpstr>
      <vt:lpstr>PowerPoint プレゼンテーション</vt:lpstr>
      <vt:lpstr>日本を含む中緯度の異常気象の多くは 偏西風の蛇行が原因 偏西風を蛇行させるモノは？</vt:lpstr>
      <vt:lpstr>エルニーニョとラニーニャ</vt:lpstr>
      <vt:lpstr>海面水温</vt:lpstr>
      <vt:lpstr>エルニーニョ（El Nino)</vt:lpstr>
      <vt:lpstr>PowerPoint プレゼンテーション</vt:lpstr>
      <vt:lpstr>エルニーニョも偏西風を蛇行させる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エルニーニョ時の夏と冬の平均気温</vt:lpstr>
      <vt:lpstr>ラニーニャ年の夏と冬の平均気温</vt:lpstr>
      <vt:lpstr>赤道断面での水温分布</vt:lpstr>
      <vt:lpstr>赤道断面での水温分布</vt:lpstr>
      <vt:lpstr>エルニ－ニョ監視海域（北緯4度～南緯4度、西経150度～西経90度：下図の赤枠内の海域）の月平均海面水温と1961～1990年の30年平均値との差（℃） </vt:lpstr>
      <vt:lpstr>エルニーニョ概念図</vt:lpstr>
      <vt:lpstr>１度C上げるのに必要な熱量　 （１０２２J）</vt:lpstr>
      <vt:lpstr>海氷が解けると海水準はあがるのか？</vt:lpstr>
      <vt:lpstr>どちらが先に融ける？</vt:lpstr>
      <vt:lpstr>PowerPoint プレゼンテーション</vt:lpstr>
      <vt:lpstr>海水の密度</vt:lpstr>
      <vt:lpstr>海氷の話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蒸発量マイナス降水量</vt:lpstr>
      <vt:lpstr>PowerPoint プレゼンテーション</vt:lpstr>
      <vt:lpstr>PowerPoint プレゼンテーション</vt:lpstr>
      <vt:lpstr>PowerPoint プレゼンテーション</vt:lpstr>
    </vt:vector>
  </TitlesOfParts>
  <Company>u-tokai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鎌田　義紀</dc:creator>
  <cp:lastModifiedBy>tachi10</cp:lastModifiedBy>
  <cp:revision>154</cp:revision>
  <dcterms:created xsi:type="dcterms:W3CDTF">2004-05-15T22:14:36Z</dcterms:created>
  <dcterms:modified xsi:type="dcterms:W3CDTF">2023-07-20T22:08:31Z</dcterms:modified>
</cp:coreProperties>
</file>