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6" r:id="rId1"/>
    <p:sldMasterId id="2147485353" r:id="rId2"/>
    <p:sldMasterId id="2147485422" r:id="rId3"/>
    <p:sldMasterId id="2147485457" r:id="rId4"/>
    <p:sldMasterId id="2147485481" r:id="rId5"/>
    <p:sldMasterId id="2147485493" r:id="rId6"/>
    <p:sldMasterId id="2147485505" r:id="rId7"/>
    <p:sldMasterId id="2147485546" r:id="rId8"/>
    <p:sldMasterId id="2147485583" r:id="rId9"/>
  </p:sldMasterIdLst>
  <p:notesMasterIdLst>
    <p:notesMasterId r:id="rId28"/>
  </p:notesMasterIdLst>
  <p:handoutMasterIdLst>
    <p:handoutMasterId r:id="rId29"/>
  </p:handoutMasterIdLst>
  <p:sldIdLst>
    <p:sldId id="1480" r:id="rId10"/>
    <p:sldId id="1481" r:id="rId11"/>
    <p:sldId id="1451" r:id="rId12"/>
    <p:sldId id="1453" r:id="rId13"/>
    <p:sldId id="1211" r:id="rId14"/>
    <p:sldId id="1246" r:id="rId15"/>
    <p:sldId id="1214" r:id="rId16"/>
    <p:sldId id="1213" r:id="rId17"/>
    <p:sldId id="1477" r:id="rId18"/>
    <p:sldId id="1454" r:id="rId19"/>
    <p:sldId id="1249" r:id="rId20"/>
    <p:sldId id="1218" r:id="rId21"/>
    <p:sldId id="1240" r:id="rId22"/>
    <p:sldId id="1017" r:id="rId23"/>
    <p:sldId id="1182" r:id="rId24"/>
    <p:sldId id="1197" r:id="rId25"/>
    <p:sldId id="1438" r:id="rId26"/>
    <p:sldId id="1446" r:id="rId27"/>
  </p:sldIdLst>
  <p:sldSz cx="12192000" cy="6858000"/>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oshiro Minobe" initials="S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p:cViewPr varScale="1">
        <p:scale>
          <a:sx n="111" d="100"/>
          <a:sy n="111" d="100"/>
        </p:scale>
        <p:origin x="86" y="31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51" d="100"/>
          <a:sy n="51" d="100"/>
        </p:scale>
        <p:origin x="-2357" y="-96"/>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7247" y="0"/>
            <a:ext cx="4434998" cy="354965"/>
          </a:xfrm>
          <a:prstGeom prst="rect">
            <a:avLst/>
          </a:prstGeom>
        </p:spPr>
        <p:txBody>
          <a:bodyPr vert="horz" lIns="99048" tIns="49524" rIns="99048" bIns="49524" rtlCol="0"/>
          <a:lstStyle>
            <a:lvl1pPr algn="r">
              <a:defRPr sz="1300"/>
            </a:lvl1pPr>
          </a:lstStyle>
          <a:p>
            <a:fld id="{4A58ED40-66D7-4E20-BCF3-1D56BDBD85A1}" type="datetimeFigureOut">
              <a:rPr kumimoji="1" lang="ja-JP" altLang="en-US" smtClean="0"/>
              <a:t>2023/10/1</a:t>
            </a:fld>
            <a:endParaRPr kumimoji="1" lang="ja-JP" altLang="en-US"/>
          </a:p>
        </p:txBody>
      </p:sp>
      <p:sp>
        <p:nvSpPr>
          <p:cNvPr id="4" name="フッター プレースホルダー 3"/>
          <p:cNvSpPr>
            <a:spLocks noGrp="1"/>
          </p:cNvSpPr>
          <p:nvPr>
            <p:ph type="ftr" sz="quarter" idx="2"/>
          </p:nvPr>
        </p:nvSpPr>
        <p:spPr>
          <a:xfrm>
            <a:off x="1" y="6743103"/>
            <a:ext cx="4434998" cy="354965"/>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7247" y="6743103"/>
            <a:ext cx="4434998" cy="354965"/>
          </a:xfrm>
          <a:prstGeom prst="rect">
            <a:avLst/>
          </a:prstGeom>
        </p:spPr>
        <p:txBody>
          <a:bodyPr vert="horz" lIns="99048" tIns="49524" rIns="99048" bIns="49524" rtlCol="0" anchor="b"/>
          <a:lstStyle>
            <a:lvl1pPr algn="r">
              <a:defRPr sz="1300"/>
            </a:lvl1pPr>
          </a:lstStyle>
          <a:p>
            <a:fld id="{E2F241D0-6955-4387-BEBD-C9295BE5D2CD}" type="slidenum">
              <a:rPr kumimoji="1" lang="ja-JP" altLang="en-US" smtClean="0"/>
              <a:t>‹#›</a:t>
            </a:fld>
            <a:endParaRPr kumimoji="1" lang="ja-JP" altLang="en-US"/>
          </a:p>
        </p:txBody>
      </p:sp>
    </p:spTree>
    <p:extLst>
      <p:ext uri="{BB962C8B-B14F-4D97-AF65-F5344CB8AC3E}">
        <p14:creationId xmlns:p14="http://schemas.microsoft.com/office/powerpoint/2010/main" val="2243953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7" y="0"/>
            <a:ext cx="4434998" cy="354965"/>
          </a:xfrm>
          <a:prstGeom prst="rect">
            <a:avLst/>
          </a:prstGeom>
        </p:spPr>
        <p:txBody>
          <a:bodyPr vert="horz" lIns="99048" tIns="49524" rIns="99048" bIns="49524" rtlCol="0"/>
          <a:lstStyle>
            <a:lvl1pPr algn="r">
              <a:defRPr sz="1300"/>
            </a:lvl1pPr>
          </a:lstStyle>
          <a:p>
            <a:fld id="{BBC61784-8B0C-49EB-A967-1F5888BDC779}" type="datetimeFigureOut">
              <a:rPr kumimoji="1" lang="ja-JP" altLang="en-US" smtClean="0"/>
              <a:pPr/>
              <a:t>2023/10/1</a:t>
            </a:fld>
            <a:endParaRPr kumimoji="1" lang="ja-JP" altLang="en-US"/>
          </a:p>
        </p:txBody>
      </p:sp>
      <p:sp>
        <p:nvSpPr>
          <p:cNvPr id="4" name="スライド イメージ プレースホルダー 3"/>
          <p:cNvSpPr>
            <a:spLocks noGrp="1" noRot="1" noChangeAspect="1"/>
          </p:cNvSpPr>
          <p:nvPr>
            <p:ph type="sldImg" idx="2"/>
          </p:nvPr>
        </p:nvSpPr>
        <p:spPr>
          <a:xfrm>
            <a:off x="2752725" y="533400"/>
            <a:ext cx="4729163" cy="266065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023462" y="3372167"/>
            <a:ext cx="8187690" cy="3194685"/>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3103"/>
            <a:ext cx="4434998" cy="354965"/>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7" y="6743103"/>
            <a:ext cx="4434998" cy="354965"/>
          </a:xfrm>
          <a:prstGeom prst="rect">
            <a:avLst/>
          </a:prstGeom>
        </p:spPr>
        <p:txBody>
          <a:bodyPr vert="horz" lIns="99048" tIns="49524" rIns="99048" bIns="49524" rtlCol="0" anchor="b"/>
          <a:lstStyle>
            <a:lvl1pPr algn="r">
              <a:defRPr sz="1300"/>
            </a:lvl1pPr>
          </a:lstStyle>
          <a:p>
            <a:fld id="{F9D9A2F2-9FF3-4F4B-8F07-DD772BD18252}" type="slidenum">
              <a:rPr kumimoji="1" lang="ja-JP" altLang="en-US" smtClean="0"/>
              <a:pPr/>
              <a:t>‹#›</a:t>
            </a:fld>
            <a:endParaRPr kumimoji="1" lang="ja-JP" altLang="en-US"/>
          </a:p>
        </p:txBody>
      </p:sp>
    </p:spTree>
    <p:extLst>
      <p:ext uri="{BB962C8B-B14F-4D97-AF65-F5344CB8AC3E}">
        <p14:creationId xmlns:p14="http://schemas.microsoft.com/office/powerpoint/2010/main" val="22024851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これは</a:t>
            </a:r>
            <a:r>
              <a:rPr kumimoji="1" lang="en-US" altLang="ja-JP" dirty="0"/>
              <a:t>2022</a:t>
            </a:r>
            <a:r>
              <a:rPr kumimoji="1" lang="ja-JP" altLang="en-US" dirty="0"/>
              <a:t>年</a:t>
            </a:r>
            <a:r>
              <a:rPr kumimoji="1" lang="en-US" altLang="ja-JP" dirty="0"/>
              <a:t>8</a:t>
            </a:r>
            <a:r>
              <a:rPr kumimoji="1" lang="ja-JP" altLang="en-US" dirty="0"/>
              <a:t>月上旬の海面水温</a:t>
            </a:r>
            <a:endParaRPr kumimoji="1" lang="en-US" altLang="ja-JP" dirty="0"/>
          </a:p>
          <a:p>
            <a:r>
              <a:rPr kumimoji="1" lang="ja-JP" altLang="en-US" dirty="0"/>
              <a:t>日本海の水温は平年よりも非常に高い（平年よりも</a:t>
            </a:r>
            <a:r>
              <a:rPr kumimoji="1" lang="en-US" altLang="ja-JP" dirty="0"/>
              <a:t>3</a:t>
            </a:r>
            <a:r>
              <a:rPr kumimoji="1" lang="ja-JP" altLang="en-US" dirty="0"/>
              <a:t>度も暖かい）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観測史上最速の早い梅雨明けで，日本付近の日射が強まり，海面水温が極端に上がった．</a:t>
            </a:r>
            <a:endParaRPr kumimoji="1" lang="en-US" altLang="ja-JP" dirty="0"/>
          </a:p>
          <a:p>
            <a:endParaRPr kumimoji="1" lang="en-US" altLang="ja-JP" dirty="0"/>
          </a:p>
          <a:p>
            <a:r>
              <a:rPr kumimoji="1" lang="ja-JP" altLang="en-US" dirty="0"/>
              <a:t>平年よりも</a:t>
            </a:r>
            <a:r>
              <a:rPr kumimoji="1" lang="en-US" altLang="ja-JP" dirty="0"/>
              <a:t>3</a:t>
            </a:r>
            <a:r>
              <a:rPr kumimoji="1" lang="ja-JP" altLang="en-US" dirty="0"/>
              <a:t>度も高い水温の影響で，日本海から水蒸気が大量に大気へ蒸発し，非常に湿っていたために，</a:t>
            </a:r>
            <a:endParaRPr kumimoji="1" lang="en-US" altLang="ja-JP" dirty="0"/>
          </a:p>
          <a:p>
            <a:r>
              <a:rPr kumimoji="1" lang="ja-JP" altLang="en-US" dirty="0"/>
              <a:t>積乱雲が非常に発達，それが偏西風に乗り，東北を直撃．．これが東北豪雨の一因．</a:t>
            </a:r>
            <a:endParaRPr kumimoji="1" lang="en-US" altLang="ja-JP" dirty="0"/>
          </a:p>
          <a:p>
            <a:endParaRPr kumimoji="1" lang="en-US" altLang="ja-JP" dirty="0"/>
          </a:p>
          <a:p>
            <a:r>
              <a:rPr kumimoji="1" lang="ja-JP" altLang="en-US" dirty="0"/>
              <a:t>つまり，平年よりも遙かに暖かくなっていた暖かい海の存在と北の寒気との喧嘩が豪雨をもたらした．</a:t>
            </a:r>
            <a:endParaRPr kumimoji="1" lang="en-US" altLang="ja-JP" dirty="0"/>
          </a:p>
          <a:p>
            <a:endParaRPr kumimoji="1" lang="en-US" altLang="ja-JP" dirty="0"/>
          </a:p>
          <a:p>
            <a:r>
              <a:rPr kumimoji="1" lang="en-US" altLang="ja-JP" dirty="0"/>
              <a:t>6</a:t>
            </a:r>
            <a:r>
              <a:rPr kumimoji="1" lang="ja-JP" altLang="en-US" dirty="0"/>
              <a:t>月から</a:t>
            </a:r>
            <a:r>
              <a:rPr kumimoji="1" lang="en-US" altLang="ja-JP" dirty="0"/>
              <a:t>7</a:t>
            </a:r>
            <a:r>
              <a:rPr kumimoji="1" lang="ja-JP" altLang="en-US" dirty="0"/>
              <a:t>月にかけての猛暑が，</a:t>
            </a:r>
            <a:r>
              <a:rPr kumimoji="1" lang="en-US" altLang="ja-JP" dirty="0"/>
              <a:t>8</a:t>
            </a:r>
            <a:r>
              <a:rPr kumimoji="1" lang="ja-JP" altLang="en-US" dirty="0"/>
              <a:t>月豪雨をもたらした．</a:t>
            </a:r>
            <a:endParaRPr kumimoji="1" lang="en-US" altLang="ja-JP" dirty="0"/>
          </a:p>
          <a:p>
            <a:r>
              <a:rPr kumimoji="1" lang="ja-JP" altLang="en-US" dirty="0"/>
              <a:t>異常気象は連動・連鎖する．異常気象は次の異常気象を呼ぶ！　ということ．</a:t>
            </a:r>
            <a:endParaRPr kumimoji="1" lang="en-US" altLang="ja-JP" dirty="0"/>
          </a:p>
          <a:p>
            <a:endParaRPr kumimoji="1" lang="en-US" altLang="ja-JP" dirty="0"/>
          </a:p>
          <a:p>
            <a:r>
              <a:rPr kumimoji="1" lang="ja-JP" altLang="en-US" dirty="0"/>
              <a:t>では？猛暑をもたらす偏西風蛇行とは？（次）</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A4E65-040F-4CA5-A5B6-521931072C1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588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周りの海面の水温分布です。熱帯で温められた海水が黒潮によって日本南岸へ運ばれ、更に東へと広がって行きます。九州の西からは、対馬暖流が温かい海水を日本海へと運びこみます。一方で、北からは親潮が冷たい海水を運び、水温の強いコントラストを作っています。</a:t>
            </a:r>
            <a:endParaRPr kumimoji="1" lang="en-US" altLang="ja-JP" dirty="0"/>
          </a:p>
          <a:p>
            <a:r>
              <a:rPr kumimoji="1" lang="ja-JP" altLang="en-US" dirty="0"/>
              <a:t>また、よく見ますと、これらの強い海流の周辺では、細かい渦構造が沢山形成されていることがわかります。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F151DC13-EC1F-3C46-BB22-BC83CA5226E7}" type="slidenum">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90478" rtl="0" eaLnBrk="1" fontAlgn="auto" latinLnBrk="0" hangingPunct="1">
                <a:lnSpc>
                  <a:spcPct val="100000"/>
                </a:lnSpc>
                <a:spcBef>
                  <a:spcPts val="0"/>
                </a:spcBef>
                <a:spcAft>
                  <a:spcPts val="0"/>
                </a:spcAft>
                <a:buClrTx/>
                <a:buSzTx/>
                <a:buFontTx/>
                <a:buNone/>
                <a:tabLst/>
                <a:defRPr/>
              </a:pPr>
              <a:t>11</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7863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海は，地球規模で温暖化している．</a:t>
            </a:r>
            <a:endParaRPr kumimoji="1" lang="en-US" altLang="ja-JP" dirty="0"/>
          </a:p>
          <a:p>
            <a:r>
              <a:rPr kumimoji="1" lang="ja-JP" altLang="en-US" dirty="0"/>
              <a:t>これは，恐ろしい．海は大気に比べ暖まりにくいにも関わらずこれほど全球的に温暖化している事実．</a:t>
            </a:r>
            <a:endParaRPr kumimoji="1" lang="en-US" altLang="ja-JP" dirty="0"/>
          </a:p>
          <a:p>
            <a:r>
              <a:rPr kumimoji="1" lang="ja-JP" altLang="en-US" dirty="0"/>
              <a:t>逆に海は一度暖まったらさめにくい．</a:t>
            </a:r>
            <a:endParaRPr kumimoji="1" lang="en-US" altLang="ja-JP" dirty="0"/>
          </a:p>
          <a:p>
            <a:r>
              <a:rPr kumimoji="1" lang="ja-JP" altLang="en-US" dirty="0"/>
              <a:t>日本付近は温暖化が激し海域．</a:t>
            </a:r>
            <a:endParaRPr kumimoji="1" lang="en-US" altLang="ja-JP" dirty="0"/>
          </a:p>
          <a:p>
            <a:r>
              <a:rPr kumimoji="1" lang="ja-JP" altLang="en-US" dirty="0"/>
              <a:t>日本を拡大（次の図）</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BBB89-6028-4EAD-963A-698076DF5B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414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海から大気への水分供給量が増加著しい海域は，日本南岸．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その海域は，水温上昇が大きかった海域と同じ．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そしてこれは黒潮に沿っている．黒潮の流れ図はのちほど．</a:t>
            </a:r>
            <a:endParaRPr kumimoji="1" lang="en-US" altLang="ja-JP" dirty="0"/>
          </a:p>
          <a:p>
            <a:r>
              <a:rPr kumimoji="1" lang="ja-JP" altLang="en-US" dirty="0"/>
              <a:t>日本南岸の水蒸気が多い空気がこの季節の南風で日本へ向かう（次の図）</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BBB89-6028-4EAD-963A-698076DF5B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65255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009EE1"/>
        </a:solidFill>
        <a:effectLst/>
      </p:bgPr>
    </p:bg>
    <p:spTree>
      <p:nvGrpSpPr>
        <p:cNvPr id="1" name=""/>
        <p:cNvGrpSpPr/>
        <p:nvPr/>
      </p:nvGrpSpPr>
      <p:grpSpPr>
        <a:xfrm>
          <a:off x="0" y="0"/>
          <a:ext cx="0" cy="0"/>
          <a:chOff x="0" y="0"/>
          <a:chExt cx="0" cy="0"/>
        </a:xfrm>
      </p:grpSpPr>
      <p:pic>
        <p:nvPicPr>
          <p:cNvPr id="8" name="Image 7" descr="futurearth-tagline-white-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1768" y="2363399"/>
            <a:ext cx="6375349" cy="2182394"/>
          </a:xfrm>
          <a:prstGeom prst="rect">
            <a:avLst/>
          </a:prstGeom>
        </p:spPr>
      </p:pic>
      <p:sp>
        <p:nvSpPr>
          <p:cNvPr id="2" name="Rectangle 1"/>
          <p:cNvSpPr/>
          <p:nvPr userDrawn="1"/>
        </p:nvSpPr>
        <p:spPr>
          <a:xfrm>
            <a:off x="9595247" y="6067258"/>
            <a:ext cx="2289063" cy="708435"/>
          </a:xfrm>
          <a:prstGeom prst="rect">
            <a:avLst/>
          </a:prstGeom>
          <a:solidFill>
            <a:srgbClr val="009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spTree>
    <p:extLst>
      <p:ext uri="{BB962C8B-B14F-4D97-AF65-F5344CB8AC3E}">
        <p14:creationId xmlns:p14="http://schemas.microsoft.com/office/powerpoint/2010/main" val="2894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857907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54708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7946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793570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29467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24764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66856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086086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1086623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142131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009EE1"/>
        </a:solidFill>
        <a:effectLst/>
      </p:bgPr>
    </p:bg>
    <p:spTree>
      <p:nvGrpSpPr>
        <p:cNvPr id="1" name=""/>
        <p:cNvGrpSpPr/>
        <p:nvPr/>
      </p:nvGrpSpPr>
      <p:grpSpPr>
        <a:xfrm>
          <a:off x="0" y="0"/>
          <a:ext cx="0" cy="0"/>
          <a:chOff x="0" y="0"/>
          <a:chExt cx="0" cy="0"/>
        </a:xfrm>
      </p:grpSpPr>
      <p:sp>
        <p:nvSpPr>
          <p:cNvPr id="5" name="Rectangle 4"/>
          <p:cNvSpPr/>
          <p:nvPr userDrawn="1"/>
        </p:nvSpPr>
        <p:spPr>
          <a:xfrm>
            <a:off x="9877460" y="6114291"/>
            <a:ext cx="2100920" cy="607184"/>
          </a:xfrm>
          <a:prstGeom prst="rect">
            <a:avLst/>
          </a:prstGeom>
          <a:solidFill>
            <a:srgbClr val="009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pic>
        <p:nvPicPr>
          <p:cNvPr id="6" name="Image 5" descr="futurearth-icon-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1584" y="639325"/>
            <a:ext cx="4595136" cy="3446350"/>
          </a:xfrm>
          <a:prstGeom prst="rect">
            <a:avLst/>
          </a:prstGeom>
        </p:spPr>
      </p:pic>
      <p:sp>
        <p:nvSpPr>
          <p:cNvPr id="8" name="Ellipse 7"/>
          <p:cNvSpPr/>
          <p:nvPr userDrawn="1"/>
        </p:nvSpPr>
        <p:spPr>
          <a:xfrm>
            <a:off x="5048480" y="4637127"/>
            <a:ext cx="2100920" cy="211650"/>
          </a:xfrm>
          <a:prstGeom prst="ellips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spTree>
    <p:extLst>
      <p:ext uri="{BB962C8B-B14F-4D97-AF65-F5344CB8AC3E}">
        <p14:creationId xmlns:p14="http://schemas.microsoft.com/office/powerpoint/2010/main" val="86756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3552779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3310732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3666213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67502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35942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3272473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418468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25822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2221748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221963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4434" y="6453188"/>
            <a:ext cx="2690284" cy="260350"/>
          </a:xfrm>
          <a:prstGeom prst="rect">
            <a:avLst/>
          </a:prstGeom>
        </p:spPr>
        <p:txBody>
          <a:bodyPr/>
          <a:lstStyle>
            <a:lvl1pPr>
              <a:defRPr/>
            </a:lvl1pPr>
          </a:lstStyle>
          <a:p>
            <a:pPr defTabSz="457200"/>
            <a:endParaRPr kumimoji="0" lang="fr-FR" dirty="0">
              <a:solidFill>
                <a:srgbClr val="808080"/>
              </a:solidFill>
            </a:endParaRPr>
          </a:p>
        </p:txBody>
      </p:sp>
      <p:sp>
        <p:nvSpPr>
          <p:cNvPr id="3" name="Footer Placeholder 2"/>
          <p:cNvSpPr>
            <a:spLocks noGrp="1"/>
          </p:cNvSpPr>
          <p:nvPr>
            <p:ph type="ftr" sz="quarter" idx="11"/>
          </p:nvPr>
        </p:nvSpPr>
        <p:spPr>
          <a:xfrm>
            <a:off x="3119967" y="6453188"/>
            <a:ext cx="7871884" cy="260350"/>
          </a:xfrm>
          <a:prstGeom prst="rect">
            <a:avLst/>
          </a:prstGeom>
        </p:spPr>
        <p:txBody>
          <a:bodyPr/>
          <a:lstStyle>
            <a:lvl1pPr>
              <a:defRPr/>
            </a:lvl1pPr>
          </a:lstStyle>
          <a:p>
            <a:pPr defTabSz="457200"/>
            <a:endParaRPr kumimoji="0" lang="fr-FR" dirty="0">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2C156279-5937-4869-8FA0-5F74E7A2C361}" type="slidenum">
              <a:rPr lang="fr-FR">
                <a:solidFill>
                  <a:srgbClr val="808080"/>
                </a:solidFill>
              </a:rPr>
              <a:pPr/>
              <a:t>‹#›</a:t>
            </a:fld>
            <a:endParaRPr lang="fr-FR" dirty="0">
              <a:solidFill>
                <a:srgbClr val="808080"/>
              </a:solidFill>
            </a:endParaRPr>
          </a:p>
        </p:txBody>
      </p:sp>
      <p:pic>
        <p:nvPicPr>
          <p:cNvPr id="5" name="Image 6" descr="futurearth-blue-low-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279" y="6261947"/>
            <a:ext cx="1651635" cy="459528"/>
          </a:xfrm>
          <a:prstGeom prst="rect">
            <a:avLst/>
          </a:prstGeom>
        </p:spPr>
      </p:pic>
    </p:spTree>
    <p:extLst>
      <p:ext uri="{BB962C8B-B14F-4D97-AF65-F5344CB8AC3E}">
        <p14:creationId xmlns:p14="http://schemas.microsoft.com/office/powerpoint/2010/main" val="11208320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12362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243411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3107272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3452846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784078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488329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70846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407944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1009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11102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Tree>
    <p:extLst>
      <p:ext uri="{BB962C8B-B14F-4D97-AF65-F5344CB8AC3E}">
        <p14:creationId xmlns:p14="http://schemas.microsoft.com/office/powerpoint/2010/main" val="2879506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729330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05668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85784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0237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928488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748774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387259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645150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969109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83995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609600" y="6356351"/>
            <a:ext cx="2844800" cy="365125"/>
          </a:xfrm>
          <a:prstGeom prst="rect">
            <a:avLst/>
          </a:prstGeom>
        </p:spPr>
        <p:txBody>
          <a:bodyPr/>
          <a:lstStyle/>
          <a:p>
            <a:pPr defTabSz="457200"/>
            <a:fld id="{4D1A231A-96CE-4F33-9572-31E02D97D13F}" type="datetimeFigureOut">
              <a:rPr lang="ja-JP" altLang="en-US" smtClean="0">
                <a:solidFill>
                  <a:prstClr val="black"/>
                </a:solidFill>
              </a:rPr>
              <a:pPr defTabSz="457200"/>
              <a:t>2023/10/1</a:t>
            </a:fld>
            <a:endParaRPr lang="ja-JP" altLang="en-US">
              <a:solidFill>
                <a:prstClr val="black"/>
              </a:solidFill>
            </a:endParaRPr>
          </a:p>
        </p:txBody>
      </p:sp>
      <p:sp>
        <p:nvSpPr>
          <p:cNvPr id="5" name="フッター プレースホルダ 4"/>
          <p:cNvSpPr>
            <a:spLocks noGrp="1"/>
          </p:cNvSpPr>
          <p:nvPr>
            <p:ph type="ftr" sz="quarter" idx="11"/>
          </p:nvPr>
        </p:nvSpPr>
        <p:spPr>
          <a:xfrm>
            <a:off x="4165600" y="6356351"/>
            <a:ext cx="3860800" cy="365125"/>
          </a:xfrm>
          <a:prstGeom prst="rect">
            <a:avLst/>
          </a:prstGeom>
        </p:spPr>
        <p:txBody>
          <a:bodyPr/>
          <a:lstStyle/>
          <a:p>
            <a:pPr defTabSz="457200"/>
            <a:endParaRPr lang="ja-JP" altLang="en-US">
              <a:solidFill>
                <a:prstClr val="black"/>
              </a:solidFill>
            </a:endParaRPr>
          </a:p>
        </p:txBody>
      </p:sp>
      <p:sp>
        <p:nvSpPr>
          <p:cNvPr id="6" name="スライド番号プレースホルダ 5"/>
          <p:cNvSpPr>
            <a:spLocks noGrp="1"/>
          </p:cNvSpPr>
          <p:nvPr>
            <p:ph type="sldNum" sz="quarter" idx="12"/>
          </p:nvPr>
        </p:nvSpPr>
        <p:spPr/>
        <p:txBody>
          <a:bodyPr/>
          <a:lstStyle/>
          <a:p>
            <a:fld id="{A84048C7-68D1-42CF-9BF5-58D0CF086AD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45641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045108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231191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372982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573227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792234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70850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678894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904151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458678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67285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457200">
              <a:defRPr/>
            </a:pPr>
            <a:endParaRPr kumimoji="0" lang="en-US" altLang="ja-JP">
              <a:solidFill>
                <a:srgbClr val="000000"/>
              </a:solidFill>
            </a:endParaRPr>
          </a:p>
        </p:txBody>
      </p:sp>
      <p:sp>
        <p:nvSpPr>
          <p:cNvPr id="6"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457200">
              <a:defRPr/>
            </a:pPr>
            <a:endParaRPr kumimoji="0"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F37545-49BE-4557-B3D4-EF8E33D0D8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4332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Slide Number Placeholder 8"/>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2888542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Slide Number Placeholder 4"/>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994131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Slide Number Placeholder 3"/>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22026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613632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3496732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11578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085393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0"/>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2075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9421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5"/>
            <a:ext cx="10363200" cy="1362075"/>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911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6085815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9753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0570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0088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0386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0996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9289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6091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3"/>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43"/>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92824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495181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37083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98303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483029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991803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469670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886283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11313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879191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958683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93269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697677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0E9FD-1D84-4736-8C53-1147BF8E37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209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282126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09421-F60A-49C5-9D63-EB0DF146B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1567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CE74A0-DDF1-42A7-983F-3A99580231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8853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88B2C-2A6E-4BB7-988C-5EC2109E7D4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7925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D4DA90-942E-4C67-A2E9-F87BCE774A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780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B6F058-33BE-4130-9C77-A4D16EF2B0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621001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0E7A79-521C-4F95-B426-25D3B34EE1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54641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A2D0C-4FAE-44EC-AFF5-82EC31813E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85012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C4302-D473-4652-8A5B-F2D4F2B06D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0746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9B753-22E5-4C27-9335-88011D43B3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243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8A7-F747-4F32-B601-8CABDBA93C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953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4.png"/><Relationship Id="rId3" Type="http://schemas.openxmlformats.org/officeDocument/2006/relationships/slideLayout" Target="../slideLayouts/slideLayout20.xml"/><Relationship Id="rId21" Type="http://schemas.openxmlformats.org/officeDocument/2006/relationships/image" Target="../media/image7.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971433" y="578797"/>
            <a:ext cx="5834483" cy="398685"/>
          </a:xfrm>
          <a:prstGeom prst="rect">
            <a:avLst/>
          </a:prstGeom>
        </p:spPr>
        <p:txBody>
          <a:bodyPr vert="horz" lIns="91440" tIns="45720" rIns="91440" bIns="45720" rtlCol="0" anchor="t">
            <a:normAutofit/>
          </a:bodyPr>
          <a:lstStyle/>
          <a:p>
            <a:r>
              <a:rPr lang="fr-FR" dirty="0" err="1"/>
              <a:t>Here</a:t>
            </a:r>
            <a:r>
              <a:rPr lang="fr-FR" dirty="0"/>
              <a:t> I </a:t>
            </a:r>
            <a:r>
              <a:rPr lang="fr-FR" dirty="0" err="1"/>
              <a:t>write</a:t>
            </a:r>
            <a:r>
              <a:rPr lang="fr-FR" dirty="0"/>
              <a:t> </a:t>
            </a:r>
            <a:r>
              <a:rPr lang="fr-FR" dirty="0" err="1"/>
              <a:t>my</a:t>
            </a:r>
            <a:r>
              <a:rPr lang="fr-FR" dirty="0"/>
              <a:t> </a:t>
            </a:r>
            <a:r>
              <a:rPr lang="fr-FR" dirty="0" err="1"/>
              <a:t>title</a:t>
            </a:r>
            <a:endParaRPr lang="fr-FR" dirty="0"/>
          </a:p>
        </p:txBody>
      </p:sp>
      <p:sp>
        <p:nvSpPr>
          <p:cNvPr id="3" name="Espace réservé du texte 2"/>
          <p:cNvSpPr>
            <a:spLocks noGrp="1"/>
          </p:cNvSpPr>
          <p:nvPr>
            <p:ph type="body" idx="1"/>
          </p:nvPr>
        </p:nvSpPr>
        <p:spPr>
          <a:xfrm>
            <a:off x="5971433" y="2351655"/>
            <a:ext cx="5834484" cy="3621655"/>
          </a:xfrm>
          <a:prstGeom prst="rect">
            <a:avLst/>
          </a:prstGeom>
        </p:spPr>
        <p:txBody>
          <a:bodyPr vert="horz" lIns="91440" tIns="45720" rIns="91440" bIns="45720" rtlCol="0">
            <a:normAutofit/>
          </a:bodyPr>
          <a:lstStyle/>
          <a:p>
            <a:pPr lvl="0"/>
            <a:endParaRPr lang="fr-FR" dirty="0"/>
          </a:p>
        </p:txBody>
      </p:sp>
      <p:pic>
        <p:nvPicPr>
          <p:cNvPr id="7" name="Image 6" descr="futurearth-blue-low-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279" y="6261947"/>
            <a:ext cx="1651635" cy="459528"/>
          </a:xfrm>
          <a:prstGeom prst="rect">
            <a:avLst/>
          </a:prstGeom>
        </p:spPr>
      </p:pic>
      <p:sp>
        <p:nvSpPr>
          <p:cNvPr id="6" name="Espace réservé du numéro de diapositive 5"/>
          <p:cNvSpPr>
            <a:spLocks noGrp="1"/>
          </p:cNvSpPr>
          <p:nvPr>
            <p:ph type="sldNum" sz="quarter" idx="4"/>
          </p:nvPr>
        </p:nvSpPr>
        <p:spPr>
          <a:xfrm>
            <a:off x="421456"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C21F309-BE20-3B4C-8240-B20ACF3B8796}" type="slidenum">
              <a:rPr kumimoji="0" lang="fr-FR" smtClean="0">
                <a:solidFill>
                  <a:prstClr val="black">
                    <a:tint val="75000"/>
                  </a:prstClr>
                </a:solidFill>
              </a:rPr>
              <a:pPr defTabSz="457200"/>
              <a:t>‹#›</a:t>
            </a:fld>
            <a:endParaRPr kumimoji="0" lang="fr-FR" dirty="0">
              <a:solidFill>
                <a:prstClr val="black">
                  <a:tint val="75000"/>
                </a:prstClr>
              </a:solidFill>
            </a:endParaRPr>
          </a:p>
        </p:txBody>
      </p:sp>
    </p:spTree>
    <p:extLst>
      <p:ext uri="{BB962C8B-B14F-4D97-AF65-F5344CB8AC3E}">
        <p14:creationId xmlns:p14="http://schemas.microsoft.com/office/powerpoint/2010/main" val="4215865196"/>
      </p:ext>
    </p:extLst>
  </p:cSld>
  <p:clrMap bg1="lt1" tx1="dk1" bg2="lt2" tx2="dk2" accent1="accent1" accent2="accent2" accent3="accent3" accent4="accent4" accent5="accent5" accent6="accent6" hlink="hlink" folHlink="folHlink"/>
  <p:sldLayoutIdLst>
    <p:sldLayoutId id="2147484877" r:id="rId1"/>
    <p:sldLayoutId id="2147484879" r:id="rId2"/>
    <p:sldLayoutId id="2147484880" r:id="rId3"/>
    <p:sldLayoutId id="2147484881" r:id="rId4"/>
    <p:sldLayoutId id="2147484882" r:id="rId5"/>
    <p:sldLayoutId id="2147484883" r:id="rId6"/>
  </p:sldLayoutIdLst>
  <p:hf hdr="0" ftr="0" dt="0"/>
  <p:txStyles>
    <p:titleStyle>
      <a:lvl1pPr algn="l" defTabSz="457200" rtl="0" eaLnBrk="1" latinLnBrk="0" hangingPunct="1">
        <a:spcBef>
          <a:spcPct val="0"/>
        </a:spcBef>
        <a:buNone/>
        <a:defRPr sz="2400" b="0" i="0" kern="1200" baseline="0">
          <a:solidFill>
            <a:srgbClr val="009EE1"/>
          </a:solidFill>
          <a:latin typeface="Chalet NewYorkNineteenSixty"/>
          <a:ea typeface="+mj-ea"/>
          <a:cs typeface="Chalet NewYorkNineteenSixty"/>
        </a:defRPr>
      </a:lvl1pPr>
    </p:titleStyle>
    <p:bodyStyle>
      <a:lvl1pPr marL="0" indent="0" algn="l" defTabSz="457200" rtl="0" eaLnBrk="1" latinLnBrk="0" hangingPunct="1">
        <a:spcBef>
          <a:spcPct val="20000"/>
        </a:spcBef>
        <a:buFontTx/>
        <a:buNone/>
        <a:defRPr sz="2400" b="0" i="0" kern="1200">
          <a:solidFill>
            <a:srgbClr val="8996A0"/>
          </a:solidFill>
          <a:latin typeface="Chalet-ParisNineteenSixty"/>
          <a:ea typeface="+mn-ea"/>
          <a:cs typeface="Chalet-ParisNineteenSixty"/>
        </a:defRPr>
      </a:lvl1pPr>
      <a:lvl2pPr marL="742950" indent="-285750" algn="l" defTabSz="457200" rtl="0" eaLnBrk="1" latinLnBrk="0" hangingPunct="1">
        <a:spcBef>
          <a:spcPct val="20000"/>
        </a:spcBef>
        <a:buFont typeface="Arial"/>
        <a:buChar char="–"/>
        <a:defRPr sz="2000" b="0" i="0" kern="1200">
          <a:solidFill>
            <a:srgbClr val="8996A0"/>
          </a:solidFill>
          <a:latin typeface="Chalet-ParisNineteenSixty"/>
          <a:ea typeface="+mn-ea"/>
          <a:cs typeface="Chalet-ParisNineteenSixty"/>
        </a:defRPr>
      </a:lvl2pPr>
      <a:lvl3pPr marL="1143000" indent="-228600" algn="l" defTabSz="457200" rtl="0" eaLnBrk="1" latinLnBrk="0" hangingPunct="1">
        <a:spcBef>
          <a:spcPct val="20000"/>
        </a:spcBef>
        <a:buFont typeface="Arial"/>
        <a:buChar char="•"/>
        <a:defRPr sz="1800" b="0" i="0" kern="1200">
          <a:solidFill>
            <a:srgbClr val="8996A0"/>
          </a:solidFill>
          <a:latin typeface="Chalet-ParisNineteenSixty"/>
          <a:ea typeface="+mn-ea"/>
          <a:cs typeface="Chalet-ParisNineteenSixty"/>
        </a:defRPr>
      </a:lvl3pPr>
      <a:lvl4pPr marL="1600200" indent="-228600" algn="l" defTabSz="457200" rtl="0" eaLnBrk="1" latinLnBrk="0" hangingPunct="1">
        <a:spcBef>
          <a:spcPct val="20000"/>
        </a:spcBef>
        <a:buFont typeface="Arial"/>
        <a:buChar char="–"/>
        <a:defRPr sz="1600" b="0" i="0" kern="1200">
          <a:solidFill>
            <a:srgbClr val="8996A0"/>
          </a:solidFill>
          <a:latin typeface="Chalet-ParisNineteenSixty"/>
          <a:ea typeface="+mn-ea"/>
          <a:cs typeface="Chalet-ParisNineteenSixty"/>
        </a:defRPr>
      </a:lvl4pPr>
      <a:lvl5pPr marL="2057400" indent="-228600" algn="l" defTabSz="457200" rtl="0" eaLnBrk="1" latinLnBrk="0" hangingPunct="1">
        <a:spcBef>
          <a:spcPct val="20000"/>
        </a:spcBef>
        <a:buFont typeface="Arial"/>
        <a:buChar char="»"/>
        <a:defRPr sz="1600" b="0" i="0" kern="1200">
          <a:solidFill>
            <a:srgbClr val="8996A0"/>
          </a:solidFill>
          <a:latin typeface="Chalet-ParisNineteenSixty"/>
          <a:ea typeface="+mn-ea"/>
          <a:cs typeface="Chalet-ParisNineteenSixt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A1324-8BB6-4B42-9A38-C1585B4850B2}" type="datetimeFigureOut">
              <a:rPr kumimoji="1" lang="ja-JP" altLang="en-US" smtClean="0"/>
              <a:t>2023/10/1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767985698"/>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
            <a:ext cx="10363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2532"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l" fontAlgn="auto">
              <a:spcBef>
                <a:spcPts val="0"/>
              </a:spcBef>
              <a:spcAft>
                <a:spcPts val="0"/>
              </a:spcAft>
              <a:defRPr kumimoji="1" sz="1600" smtClean="0">
                <a:effectLst/>
                <a:latin typeface="+mj-lt"/>
                <a:ea typeface="ＭＳ Ｐゴシック" pitchFamily="50" charset="-128"/>
              </a:defRPr>
            </a:lvl1pPr>
          </a:lstStyle>
          <a:p>
            <a:pPr defTabSz="1072866">
              <a:defRPr/>
            </a:pPr>
            <a:endParaRPr lang="ja-JP" altLang="en-US">
              <a:solidFill>
                <a:prstClr val="black"/>
              </a:solidFill>
            </a:endParaRPr>
          </a:p>
        </p:txBody>
      </p:sp>
      <p:sp>
        <p:nvSpPr>
          <p:cNvPr id="22533"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fontAlgn="auto">
              <a:spcBef>
                <a:spcPts val="0"/>
              </a:spcBef>
              <a:spcAft>
                <a:spcPts val="0"/>
              </a:spcAft>
              <a:defRPr kumimoji="1" sz="1600">
                <a:effectLst/>
                <a:latin typeface="+mj-lt"/>
                <a:ea typeface="ＭＳ Ｐゴシック" pitchFamily="50" charset="-128"/>
              </a:defRPr>
            </a:lvl1pPr>
          </a:lstStyle>
          <a:p>
            <a:pPr defTabSz="1072866">
              <a:defRPr/>
            </a:pPr>
            <a:r>
              <a:rPr lang="zh-TW" altLang="en-US">
                <a:solidFill>
                  <a:prstClr val="black"/>
                </a:solidFill>
              </a:rPr>
              <a:t>立花　三重大学　生物資源　共生環境</a:t>
            </a:r>
            <a:endParaRPr lang="ja-JP" altLang="en-US">
              <a:solidFill>
                <a:prstClr val="black"/>
              </a:solidFill>
            </a:endParaRPr>
          </a:p>
        </p:txBody>
      </p:sp>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71764709"/>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 id="2147485434" r:id="rId12"/>
    <p:sldLayoutId id="2147485435" r:id="rId13"/>
    <p:sldLayoutId id="2147485436" r:id="rId14"/>
    <p:sldLayoutId id="2147485437" r:id="rId15"/>
    <p:sldLayoutId id="2147485438"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11320224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373856601"/>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575712567"/>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4832457"/>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hdr="0" ftr="0" dt="0"/>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5AC6B-E0DA-41E0-99FA-5986959A163B}" type="datetimeFigureOut">
              <a:rPr kumimoji="1" lang="ja-JP" altLang="en-US" smtClean="0"/>
              <a:t>2023/10/1</a:t>
            </a:fld>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30384786"/>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ea typeface="ＭＳ Ｐゴシック" pitchFamily="50" charset="-128"/>
              </a:defRPr>
            </a:lvl1pPr>
          </a:lstStyle>
          <a:p>
            <a:pPr fontAlgn="base">
              <a:spcBef>
                <a:spcPct val="0"/>
              </a:spcBef>
              <a:spcAft>
                <a:spcPct val="0"/>
              </a:spcAft>
              <a:defRPr/>
            </a:pPr>
            <a:fld id="{E5225D2F-20BD-4519-A995-CE3A3036B1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156409185"/>
      </p:ext>
    </p:extLst>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achi@bio.mie-u.acjp"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hyperlink" Target="http://earth.nullschool.net/jp/#current/ocean/surface/currents/orthographic=-224.34,28.53,2048/loc=142.353,26.85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arth.nullschool.net/jp/#current/ocean/surface/currents/orthographic=-224.34,28.53,2048/loc=142.353,26.853" TargetMode="External"/><Relationship Id="rId2" Type="http://schemas.openxmlformats.org/officeDocument/2006/relationships/image" Target="../media/image23.wmf"/><Relationship Id="rId1" Type="http://schemas.openxmlformats.org/officeDocument/2006/relationships/slideLayout" Target="../slideLayouts/slideLayout45.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NcrirzYG7Jo" TargetMode="External"/><Relationship Id="rId2" Type="http://schemas.openxmlformats.org/officeDocument/2006/relationships/slideLayout" Target="../slideLayouts/slideLayout23.xml"/><Relationship Id="rId1" Type="http://schemas.openxmlformats.org/officeDocument/2006/relationships/video" Target="https://www.youtube.com/embed/NcrirzYG7Jo?feature=oembed"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mailto:tachi@bio.mie-u.acjp"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video" Target="https://www.youtube.com/embed/mgQVhE7N094?feature=oembed"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video" Target="https://www.youtube.com/embed/Sh5TclTkBAo?feature=oembed"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F949D7-E8FD-2C0A-4E29-7AFE55B16DBB}"/>
              </a:ext>
            </a:extLst>
          </p:cNvPr>
          <p:cNvSpPr>
            <a:spLocks noGrp="1"/>
          </p:cNvSpPr>
          <p:nvPr>
            <p:ph type="title"/>
          </p:nvPr>
        </p:nvSpPr>
        <p:spPr>
          <a:xfrm>
            <a:off x="695400" y="260648"/>
            <a:ext cx="10972800" cy="6336703"/>
          </a:xfrm>
        </p:spPr>
        <p:txBody>
          <a:bodyPr>
            <a:normAutofit/>
          </a:bodyPr>
          <a:lstStyle/>
          <a:p>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現代科学</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気候危機　異常気象や気候変化の科学　異常気象時代に生きる</a:t>
            </a:r>
            <a:b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立花義裕　（三重大学　大学院生物資源学研究科）　</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専門：異常気象や気候変化の原因解明</a:t>
            </a:r>
            <a:b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e-mail: </a:t>
            </a:r>
            <a:r>
              <a:rPr lang="en-US" altLang="ja-JP" sz="4000" b="1" u="sng" kern="100" dirty="0" err="1">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hlinkClick r:id="rId2"/>
              </a:rPr>
              <a:t>tachi@bio.mie-u.acjp</a:t>
            </a:r>
            <a:r>
              <a:rPr lang="ja-JP" altLang="ja-JP" sz="4000" b="1"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rPr>
              <a:t>　</a:t>
            </a:r>
            <a:br>
              <a:rPr lang="en-US" altLang="ja-JP" sz="4000" b="1"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研究室</a:t>
            </a: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web page (</a:t>
            </a: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検索：三重大学　気象学</a:t>
            </a: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　</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4000" kern="100" dirty="0">
                <a:solidFill>
                  <a:srgbClr val="0000FF"/>
                </a:solidFill>
                <a:effectLst/>
                <a:latin typeface="游明朝" panose="02020400000000000000" pitchFamily="18" charset="-128"/>
                <a:ea typeface="游明朝" panose="02020400000000000000" pitchFamily="18" charset="-128"/>
                <a:cs typeface="Times New Roman" panose="02020603050405020304" pitchFamily="18" charset="0"/>
              </a:rPr>
              <a:t>https://atm.bio.mie-u.ac.jp/</a:t>
            </a:r>
            <a:endParaRPr kumimoji="1" lang="ja-JP" altLang="en-US" sz="8000" dirty="0"/>
          </a:p>
        </p:txBody>
      </p:sp>
      <p:sp>
        <p:nvSpPr>
          <p:cNvPr id="5" name="Rectangle 3">
            <a:extLst>
              <a:ext uri="{FF2B5EF4-FFF2-40B4-BE49-F238E27FC236}">
                <a16:creationId xmlns:a16="http://schemas.microsoft.com/office/drawing/2014/main" id="{D01050E2-5B53-D028-3ABE-34AB1B2CA79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6">
            <a:extLst>
              <a:ext uri="{FF2B5EF4-FFF2-40B4-BE49-F238E27FC236}">
                <a16:creationId xmlns:a16="http://schemas.microsoft.com/office/drawing/2014/main" id="{09C22EF7-C9EC-CA5C-AE8D-760A4ADDE8B0}"/>
              </a:ext>
            </a:extLst>
          </p:cNvPr>
          <p:cNvSpPr>
            <a:spLocks noChangeArrowheads="1"/>
          </p:cNvSpPr>
          <p:nvPr/>
        </p:nvSpPr>
        <p:spPr bwMode="auto">
          <a:xfrm>
            <a:off x="736602" y="2780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325465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0A667-83C7-3478-DC48-E4F33767737B}"/>
              </a:ext>
            </a:extLst>
          </p:cNvPr>
          <p:cNvSpPr>
            <a:spLocks noGrp="1"/>
          </p:cNvSpPr>
          <p:nvPr>
            <p:ph type="title"/>
          </p:nvPr>
        </p:nvSpPr>
        <p:spPr/>
        <p:txBody>
          <a:bodyPr>
            <a:normAutofit fontScale="90000"/>
          </a:bodyPr>
          <a:lstStyle/>
          <a:p>
            <a:r>
              <a:rPr kumimoji="1" lang="en-US" altLang="ja-JP" dirty="0"/>
              <a:t>9</a:t>
            </a:r>
            <a:r>
              <a:rPr kumimoji="1" lang="ja-JP" altLang="en-US" dirty="0"/>
              <a:t>月</a:t>
            </a:r>
            <a:r>
              <a:rPr kumimoji="1" lang="en-US" altLang="ja-JP" dirty="0"/>
              <a:t>14</a:t>
            </a:r>
            <a:r>
              <a:rPr kumimoji="1" lang="ja-JP" altLang="en-US" dirty="0"/>
              <a:t>日の黒潮と</a:t>
            </a:r>
            <a:br>
              <a:rPr kumimoji="1" lang="en-US" altLang="ja-JP" dirty="0"/>
            </a:br>
            <a:r>
              <a:rPr kumimoji="1" lang="en-US" altLang="ja-JP" dirty="0"/>
              <a:t>2023</a:t>
            </a:r>
            <a:r>
              <a:rPr kumimoji="1" lang="ja-JP" altLang="en-US" dirty="0"/>
              <a:t>年</a:t>
            </a:r>
            <a:r>
              <a:rPr kumimoji="1" lang="en-US" altLang="ja-JP" dirty="0"/>
              <a:t>9</a:t>
            </a:r>
            <a:r>
              <a:rPr kumimoji="1" lang="ja-JP" altLang="en-US" dirty="0"/>
              <a:t>月</a:t>
            </a:r>
            <a:r>
              <a:rPr kumimoji="1" lang="en-US" altLang="ja-JP" dirty="0"/>
              <a:t>4</a:t>
            </a:r>
            <a:r>
              <a:rPr kumimoji="1" lang="ja-JP" altLang="en-US" dirty="0"/>
              <a:t>日の水温の平年からの差</a:t>
            </a:r>
          </a:p>
        </p:txBody>
      </p:sp>
      <p:pic>
        <p:nvPicPr>
          <p:cNvPr id="6" name="コンテンツ プレースホルダー 5" descr="マップ&#10;&#10;自動的に生成された説明">
            <a:extLst>
              <a:ext uri="{FF2B5EF4-FFF2-40B4-BE49-F238E27FC236}">
                <a16:creationId xmlns:a16="http://schemas.microsoft.com/office/drawing/2014/main" id="{7AD78F48-5E38-AB3C-E60A-3281E2BBB0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080" y="1484784"/>
            <a:ext cx="5171266" cy="4525963"/>
          </a:xfrm>
        </p:spPr>
      </p:pic>
      <p:sp>
        <p:nvSpPr>
          <p:cNvPr id="4" name="スライド番号プレースホルダー 3">
            <a:extLst>
              <a:ext uri="{FF2B5EF4-FFF2-40B4-BE49-F238E27FC236}">
                <a16:creationId xmlns:a16="http://schemas.microsoft.com/office/drawing/2014/main" id="{E9E5E930-1182-DC4B-1793-C18E9D485004}"/>
              </a:ext>
            </a:extLst>
          </p:cNvPr>
          <p:cNvSpPr>
            <a:spLocks noGrp="1"/>
          </p:cNvSpPr>
          <p:nvPr>
            <p:ph type="sldNum" sz="quarter" idx="12"/>
          </p:nvPr>
        </p:nvSpPr>
        <p:spPr/>
        <p:txBody>
          <a:bodyPr/>
          <a:lstStyle/>
          <a:p>
            <a:fld id="{0D973874-7850-47AF-853E-F06AEC5AA099}" type="slidenum">
              <a:rPr kumimoji="1" lang="ja-JP" altLang="en-US" smtClean="0"/>
              <a:pPr/>
              <a:t>10</a:t>
            </a:fld>
            <a:endParaRPr kumimoji="1" lang="ja-JP" altLang="en-US"/>
          </a:p>
        </p:txBody>
      </p:sp>
      <p:pic>
        <p:nvPicPr>
          <p:cNvPr id="8" name="図 7">
            <a:extLst>
              <a:ext uri="{FF2B5EF4-FFF2-40B4-BE49-F238E27FC236}">
                <a16:creationId xmlns:a16="http://schemas.microsoft.com/office/drawing/2014/main" id="{B4D5DC7D-BB8E-D414-B6F5-35BB6DCF34B4}"/>
              </a:ext>
            </a:extLst>
          </p:cNvPr>
          <p:cNvPicPr>
            <a:picLocks noChangeAspect="1"/>
          </p:cNvPicPr>
          <p:nvPr/>
        </p:nvPicPr>
        <p:blipFill>
          <a:blip r:embed="rId3"/>
          <a:stretch>
            <a:fillRect/>
          </a:stretch>
        </p:blipFill>
        <p:spPr>
          <a:xfrm>
            <a:off x="79753" y="1628800"/>
            <a:ext cx="6673554" cy="4313267"/>
          </a:xfrm>
          <a:prstGeom prst="rect">
            <a:avLst/>
          </a:prstGeom>
        </p:spPr>
      </p:pic>
    </p:spTree>
    <p:extLst>
      <p:ext uri="{BB962C8B-B14F-4D97-AF65-F5344CB8AC3E}">
        <p14:creationId xmlns:p14="http://schemas.microsoft.com/office/powerpoint/2010/main" val="403176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t="-1" b="-628"/>
          <a:stretch/>
        </p:blipFill>
        <p:spPr>
          <a:xfrm>
            <a:off x="3133806" y="101823"/>
            <a:ext cx="5924388" cy="6192688"/>
          </a:xfrm>
          <a:prstGeom prst="rect">
            <a:avLst/>
          </a:prstGeom>
        </p:spPr>
      </p:pic>
      <p:sp>
        <p:nvSpPr>
          <p:cNvPr id="4" name="テキスト ボックス 3"/>
          <p:cNvSpPr txBox="1"/>
          <p:nvPr/>
        </p:nvSpPr>
        <p:spPr>
          <a:xfrm>
            <a:off x="1524000" y="1"/>
            <a:ext cx="9144000" cy="830997"/>
          </a:xfrm>
          <a:prstGeom prst="rect">
            <a:avLst/>
          </a:prstGeom>
          <a:solidFill>
            <a:srgbClr val="DFF5FF"/>
          </a:solidFill>
          <a:ln>
            <a:solidFill>
              <a:srgbClr val="0432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日本近海</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分布</a:t>
            </a:r>
          </a:p>
        </p:txBody>
      </p:sp>
      <p:sp>
        <p:nvSpPr>
          <p:cNvPr id="9" name="テキスト ボックス 8"/>
          <p:cNvSpPr txBox="1"/>
          <p:nvPr/>
        </p:nvSpPr>
        <p:spPr>
          <a:xfrm>
            <a:off x="4223792" y="3679620"/>
            <a:ext cx="1707519" cy="830997"/>
          </a:xfrm>
          <a:prstGeom prst="rect">
            <a:avLst/>
          </a:prstGeom>
          <a:solidFill>
            <a:schemeClr val="bg1"/>
          </a:solidFill>
          <a:ln>
            <a:solidFill>
              <a:srgbClr val="0432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黒潮</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（暖かい水）</a:t>
            </a:r>
          </a:p>
        </p:txBody>
      </p:sp>
      <p:sp>
        <p:nvSpPr>
          <p:cNvPr id="10" name="テキスト ボックス 9"/>
          <p:cNvSpPr txBox="1"/>
          <p:nvPr/>
        </p:nvSpPr>
        <p:spPr>
          <a:xfrm>
            <a:off x="6538945" y="3198167"/>
            <a:ext cx="1415772" cy="461665"/>
          </a:xfrm>
          <a:prstGeom prst="rect">
            <a:avLst/>
          </a:prstGeom>
          <a:solidFill>
            <a:schemeClr val="bg1"/>
          </a:solid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黒潮続流</a:t>
            </a:r>
          </a:p>
        </p:txBody>
      </p:sp>
      <p:sp>
        <p:nvSpPr>
          <p:cNvPr id="11" name="テキスト ボックス 10"/>
          <p:cNvSpPr txBox="1"/>
          <p:nvPr/>
        </p:nvSpPr>
        <p:spPr>
          <a:xfrm>
            <a:off x="2368127" y="2499468"/>
            <a:ext cx="1707519" cy="830997"/>
          </a:xfrm>
          <a:prstGeom prst="rect">
            <a:avLst/>
          </a:prstGeom>
          <a:solidFill>
            <a:schemeClr val="bg1"/>
          </a:solidFill>
          <a:ln>
            <a:solidFill>
              <a:srgbClr val="0432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対馬暖流</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（暖かい水）</a:t>
            </a:r>
          </a:p>
        </p:txBody>
      </p:sp>
      <p:sp>
        <p:nvSpPr>
          <p:cNvPr id="12" name="テキスト ボックス 11"/>
          <p:cNvSpPr txBox="1"/>
          <p:nvPr/>
        </p:nvSpPr>
        <p:spPr>
          <a:xfrm>
            <a:off x="6503678" y="1205532"/>
            <a:ext cx="2299027" cy="461665"/>
          </a:xfrm>
          <a:prstGeom prst="rect">
            <a:avLst/>
          </a:prstGeom>
          <a:solidFill>
            <a:schemeClr val="bg1"/>
          </a:solid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432FF"/>
                </a:solidFill>
                <a:effectLst/>
                <a:uLnTx/>
                <a:uFillTx/>
                <a:latin typeface="Calibri"/>
                <a:ea typeface="ＭＳ Ｐゴシック" panose="020B0600070205080204" pitchFamily="50" charset="-128"/>
                <a:cs typeface="+mn-cs"/>
              </a:rPr>
              <a:t>親潮（冷たい水）</a:t>
            </a:r>
          </a:p>
        </p:txBody>
      </p:sp>
      <p:sp>
        <p:nvSpPr>
          <p:cNvPr id="15" name="フリーフォーム 14"/>
          <p:cNvSpPr/>
          <p:nvPr/>
        </p:nvSpPr>
        <p:spPr>
          <a:xfrm>
            <a:off x="4019550" y="2696936"/>
            <a:ext cx="4667250" cy="2362896"/>
          </a:xfrm>
          <a:custGeom>
            <a:avLst/>
            <a:gdLst>
              <a:gd name="connsiteX0" fmla="*/ 0 w 4667250"/>
              <a:gd name="connsiteY0" fmla="*/ 2362896 h 2362896"/>
              <a:gd name="connsiteX1" fmla="*/ 257175 w 4667250"/>
              <a:gd name="connsiteY1" fmla="*/ 1686621 h 2362896"/>
              <a:gd name="connsiteX2" fmla="*/ 1152525 w 4667250"/>
              <a:gd name="connsiteY2" fmla="*/ 1000821 h 2362896"/>
              <a:gd name="connsiteX3" fmla="*/ 2076450 w 4667250"/>
              <a:gd name="connsiteY3" fmla="*/ 515046 h 2362896"/>
              <a:gd name="connsiteX4" fmla="*/ 2647950 w 4667250"/>
              <a:gd name="connsiteY4" fmla="*/ 838896 h 2362896"/>
              <a:gd name="connsiteX5" fmla="*/ 2952750 w 4667250"/>
              <a:gd name="connsiteY5" fmla="*/ 524571 h 2362896"/>
              <a:gd name="connsiteX6" fmla="*/ 2981325 w 4667250"/>
              <a:gd name="connsiteY6" fmla="*/ 191196 h 2362896"/>
              <a:gd name="connsiteX7" fmla="*/ 3467100 w 4667250"/>
              <a:gd name="connsiteY7" fmla="*/ 696 h 2362896"/>
              <a:gd name="connsiteX8" fmla="*/ 4171950 w 4667250"/>
              <a:gd name="connsiteY8" fmla="*/ 124521 h 2362896"/>
              <a:gd name="connsiteX9" fmla="*/ 4667250 w 4667250"/>
              <a:gd name="connsiteY9" fmla="*/ 57846 h 2362896"/>
              <a:gd name="connsiteX10" fmla="*/ 4667250 w 4667250"/>
              <a:gd name="connsiteY10" fmla="*/ 57846 h 2362896"/>
              <a:gd name="connsiteX11" fmla="*/ 4667250 w 4667250"/>
              <a:gd name="connsiteY11" fmla="*/ 57846 h 23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7250" h="2362896">
                <a:moveTo>
                  <a:pt x="0" y="2362896"/>
                </a:moveTo>
                <a:cubicBezTo>
                  <a:pt x="32543" y="2138265"/>
                  <a:pt x="65087" y="1913634"/>
                  <a:pt x="257175" y="1686621"/>
                </a:cubicBezTo>
                <a:cubicBezTo>
                  <a:pt x="449263" y="1459608"/>
                  <a:pt x="849313" y="1196083"/>
                  <a:pt x="1152525" y="1000821"/>
                </a:cubicBezTo>
                <a:cubicBezTo>
                  <a:pt x="1455737" y="805559"/>
                  <a:pt x="1827213" y="542033"/>
                  <a:pt x="2076450" y="515046"/>
                </a:cubicBezTo>
                <a:cubicBezTo>
                  <a:pt x="2325687" y="488059"/>
                  <a:pt x="2501900" y="837308"/>
                  <a:pt x="2647950" y="838896"/>
                </a:cubicBezTo>
                <a:cubicBezTo>
                  <a:pt x="2794000" y="840484"/>
                  <a:pt x="2897188" y="632521"/>
                  <a:pt x="2952750" y="524571"/>
                </a:cubicBezTo>
                <a:cubicBezTo>
                  <a:pt x="3008313" y="416621"/>
                  <a:pt x="2895600" y="278508"/>
                  <a:pt x="2981325" y="191196"/>
                </a:cubicBezTo>
                <a:cubicBezTo>
                  <a:pt x="3067050" y="103884"/>
                  <a:pt x="3268663" y="11808"/>
                  <a:pt x="3467100" y="696"/>
                </a:cubicBezTo>
                <a:cubicBezTo>
                  <a:pt x="3665537" y="-10416"/>
                  <a:pt x="3971925" y="114996"/>
                  <a:pt x="4171950" y="124521"/>
                </a:cubicBezTo>
                <a:cubicBezTo>
                  <a:pt x="4371975" y="134046"/>
                  <a:pt x="4667250" y="57846"/>
                  <a:pt x="4667250" y="57846"/>
                </a:cubicBezTo>
                <a:lnTo>
                  <a:pt x="4667250" y="57846"/>
                </a:lnTo>
                <a:lnTo>
                  <a:pt x="4667250" y="57846"/>
                </a:lnTo>
              </a:path>
            </a:pathLst>
          </a:custGeom>
          <a:noFill/>
          <a:ln w="76200">
            <a:solidFill>
              <a:srgbClr val="FF0000">
                <a:alpha val="20000"/>
              </a:srgbClr>
            </a:solidFill>
            <a:headEnd type="none" w="med" len="med"/>
            <a:tailEnd type="arrow" w="med" len="med"/>
          </a:ln>
          <a:effectLst>
            <a:glow rad="1397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フリーフォーム 16"/>
          <p:cNvSpPr/>
          <p:nvPr/>
        </p:nvSpPr>
        <p:spPr>
          <a:xfrm>
            <a:off x="5143501" y="2269007"/>
            <a:ext cx="1381125" cy="1352550"/>
          </a:xfrm>
          <a:custGeom>
            <a:avLst/>
            <a:gdLst>
              <a:gd name="connsiteX0" fmla="*/ 0 w 1381125"/>
              <a:gd name="connsiteY0" fmla="*/ 1352550 h 1352550"/>
              <a:gd name="connsiteX1" fmla="*/ 95250 w 1381125"/>
              <a:gd name="connsiteY1" fmla="*/ 1219200 h 1352550"/>
              <a:gd name="connsiteX2" fmla="*/ 9525 w 1381125"/>
              <a:gd name="connsiteY2" fmla="*/ 838200 h 1352550"/>
              <a:gd name="connsiteX3" fmla="*/ 323850 w 1381125"/>
              <a:gd name="connsiteY3" fmla="*/ 523875 h 1352550"/>
              <a:gd name="connsiteX4" fmla="*/ 485775 w 1381125"/>
              <a:gd name="connsiteY4" fmla="*/ 409575 h 1352550"/>
              <a:gd name="connsiteX5" fmla="*/ 752475 w 1381125"/>
              <a:gd name="connsiteY5" fmla="*/ 266700 h 1352550"/>
              <a:gd name="connsiteX6" fmla="*/ 1114425 w 1381125"/>
              <a:gd name="connsiteY6" fmla="*/ 190500 h 1352550"/>
              <a:gd name="connsiteX7" fmla="*/ 1381125 w 1381125"/>
              <a:gd name="connsiteY7" fmla="*/ 0 h 1352550"/>
              <a:gd name="connsiteX8" fmla="*/ 1381125 w 1381125"/>
              <a:gd name="connsiteY8"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125" h="1352550">
                <a:moveTo>
                  <a:pt x="0" y="1352550"/>
                </a:moveTo>
                <a:cubicBezTo>
                  <a:pt x="46831" y="1328737"/>
                  <a:pt x="93663" y="1304925"/>
                  <a:pt x="95250" y="1219200"/>
                </a:cubicBezTo>
                <a:cubicBezTo>
                  <a:pt x="96838" y="1133475"/>
                  <a:pt x="-28575" y="954087"/>
                  <a:pt x="9525" y="838200"/>
                </a:cubicBezTo>
                <a:cubicBezTo>
                  <a:pt x="47625" y="722312"/>
                  <a:pt x="244475" y="595312"/>
                  <a:pt x="323850" y="523875"/>
                </a:cubicBezTo>
                <a:cubicBezTo>
                  <a:pt x="403225" y="452438"/>
                  <a:pt x="414338" y="452437"/>
                  <a:pt x="485775" y="409575"/>
                </a:cubicBezTo>
                <a:cubicBezTo>
                  <a:pt x="557212" y="366713"/>
                  <a:pt x="647700" y="303212"/>
                  <a:pt x="752475" y="266700"/>
                </a:cubicBezTo>
                <a:cubicBezTo>
                  <a:pt x="857250" y="230188"/>
                  <a:pt x="1009650" y="234950"/>
                  <a:pt x="1114425" y="190500"/>
                </a:cubicBezTo>
                <a:cubicBezTo>
                  <a:pt x="1219200" y="146050"/>
                  <a:pt x="1381125" y="0"/>
                  <a:pt x="1381125" y="0"/>
                </a:cubicBezTo>
                <a:lnTo>
                  <a:pt x="1381125" y="0"/>
                </a:lnTo>
              </a:path>
            </a:pathLst>
          </a:custGeom>
          <a:noFill/>
          <a:ln w="76200">
            <a:solidFill>
              <a:srgbClr val="FF0000">
                <a:alpha val="20000"/>
              </a:srgbClr>
            </a:solidFill>
            <a:headEnd type="none" w="med" len="med"/>
            <a:tailEnd type="arrow" w="med" len="med"/>
          </a:ln>
          <a:effectLst>
            <a:glow rad="1397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293586" y="1064417"/>
            <a:ext cx="3159840" cy="400110"/>
          </a:xfrm>
          <a:prstGeom prst="rect">
            <a:avLst/>
          </a:prstGeom>
          <a:solidFill>
            <a:srgbClr val="FFFFFF"/>
          </a:solidFill>
          <a:ln>
            <a:solidFill>
              <a:srgbClr val="FF8AD8"/>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日本周辺</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海面</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水温分布</a:t>
            </a:r>
          </a:p>
        </p:txBody>
      </p:sp>
      <p:sp>
        <p:nvSpPr>
          <p:cNvPr id="3" name="正方形/長方形 2"/>
          <p:cNvSpPr/>
          <p:nvPr/>
        </p:nvSpPr>
        <p:spPr>
          <a:xfrm>
            <a:off x="6307496" y="2007042"/>
            <a:ext cx="2401619" cy="369332"/>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水温の強いコントラスト</a:t>
            </a:r>
          </a:p>
        </p:txBody>
      </p:sp>
      <p:sp>
        <p:nvSpPr>
          <p:cNvPr id="2" name="スライド番号プレースホルダー 1"/>
          <p:cNvSpPr>
            <a:spLocks noGrp="1"/>
          </p:cNvSpPr>
          <p:nvPr>
            <p:ph type="sldNum" sz="quarter" idx="12"/>
          </p:nvPr>
        </p:nvSpPr>
        <p:spPr>
          <a:xfrm>
            <a:off x="8534400" y="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8108-D492-40CE-849C-737AD05777E0}" type="slidenum">
              <a:rPr kumimoji="1" lang="ja-JP" altLang="en-US" sz="1600" b="1" i="0" u="none" strike="noStrike" kern="1200" cap="none" spc="0" normalizeH="0" baseline="0" noProof="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600" b="1"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
        <p:nvSpPr>
          <p:cNvPr id="6" name="テキスト ボックス 5">
            <a:extLst>
              <a:ext uri="{FF2B5EF4-FFF2-40B4-BE49-F238E27FC236}">
                <a16:creationId xmlns:a16="http://schemas.microsoft.com/office/drawing/2014/main" id="{3AAE1A67-7A91-A784-52C5-D581C71F5E06}"/>
              </a:ext>
            </a:extLst>
          </p:cNvPr>
          <p:cNvSpPr txBox="1"/>
          <p:nvPr/>
        </p:nvSpPr>
        <p:spPr>
          <a:xfrm>
            <a:off x="9356734" y="1020866"/>
            <a:ext cx="9342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hlinkClick r:id="rId4"/>
              </a:rPr>
              <a:t>黒潮</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8298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コンテンツ プレースホルダー 5"/>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395699" y="692696"/>
            <a:ext cx="5328592" cy="4761098"/>
          </a:xfrm>
        </p:spPr>
      </p:pic>
      <p:sp>
        <p:nvSpPr>
          <p:cNvPr id="2" name="サブタイトル 1"/>
          <p:cNvSpPr>
            <a:spLocks noGrp="1"/>
          </p:cNvSpPr>
          <p:nvPr>
            <p:ph type="subTitle" idx="1"/>
          </p:nvPr>
        </p:nvSpPr>
        <p:spPr>
          <a:xfrm>
            <a:off x="2279576" y="33767"/>
            <a:ext cx="7560840" cy="792088"/>
          </a:xfrm>
        </p:spPr>
        <p:style>
          <a:lnRef idx="1">
            <a:schemeClr val="accent2"/>
          </a:lnRef>
          <a:fillRef idx="2">
            <a:schemeClr val="accent2"/>
          </a:fillRef>
          <a:effectRef idx="1">
            <a:schemeClr val="accent2"/>
          </a:effectRef>
          <a:fontRef idx="minor">
            <a:schemeClr val="dk1"/>
          </a:fontRef>
        </p:style>
        <p:txBody>
          <a:bodyPr>
            <a:normAutofit/>
          </a:bodyPr>
          <a:lstStyle/>
          <a:p>
            <a:r>
              <a:rPr lang="ja-JP" altLang="en-US" sz="4400" dirty="0">
                <a:hlinkClick r:id="rId3"/>
              </a:rPr>
              <a:t>海面水温分布</a:t>
            </a:r>
            <a:endParaRPr lang="en-US" altLang="ja-JP" sz="4400" dirty="0"/>
          </a:p>
          <a:p>
            <a:endParaRPr kumimoji="1" lang="ja-JP" altLang="en-US" dirty="0"/>
          </a:p>
        </p:txBody>
      </p:sp>
      <p:pic>
        <p:nvPicPr>
          <p:cNvPr id="5" name="図 4"/>
          <p:cNvPicPr>
            <a:picLocks noChangeAspect="1"/>
          </p:cNvPicPr>
          <p:nvPr/>
        </p:nvPicPr>
        <p:blipFill>
          <a:blip r:embed="rId4"/>
          <a:stretch>
            <a:fillRect/>
          </a:stretch>
        </p:blipFill>
        <p:spPr>
          <a:xfrm>
            <a:off x="2945282" y="3501008"/>
            <a:ext cx="6229427" cy="3257550"/>
          </a:xfrm>
          <a:prstGeom prst="rect">
            <a:avLst/>
          </a:prstGeom>
        </p:spPr>
      </p:pic>
      <p:sp>
        <p:nvSpPr>
          <p:cNvPr id="6" name="タイトル 5"/>
          <p:cNvSpPr txBox="1">
            <a:spLocks/>
          </p:cNvSpPr>
          <p:nvPr/>
        </p:nvSpPr>
        <p:spPr>
          <a:xfrm>
            <a:off x="2783632" y="3206404"/>
            <a:ext cx="6696744" cy="394046"/>
          </a:xfrm>
          <a:prstGeom prst="rect">
            <a:avLst/>
          </a:prstGeom>
        </p:spPr>
        <p:style>
          <a:lnRef idx="2">
            <a:schemeClr val="accent3"/>
          </a:lnRef>
          <a:fillRef idx="1">
            <a:schemeClr val="lt1"/>
          </a:fillRef>
          <a:effectRef idx="0">
            <a:schemeClr val="accent3"/>
          </a:effectRef>
          <a:fontRef idx="minor">
            <a:schemeClr val="dk1"/>
          </a:fontRef>
        </p:style>
        <p:txBody>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同じ緯度の平均水温より暖かいか？冷たいか？</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3D17E9D-1D91-BFCC-543F-021EF8B97739}"/>
              </a:ext>
            </a:extLst>
          </p:cNvPr>
          <p:cNvSpPr txBox="1"/>
          <p:nvPr/>
        </p:nvSpPr>
        <p:spPr>
          <a:xfrm>
            <a:off x="8616280" y="6309320"/>
            <a:ext cx="338951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Tahoma"/>
                <a:ea typeface="ＭＳ Ｐゴシック"/>
                <a:cs typeface="+mn-cs"/>
              </a:rPr>
              <a:t>Kawasaki et al, (2021)</a:t>
            </a:r>
            <a:r>
              <a:rPr kumimoji="1" lang="ja-JP" altLang="en-US" sz="1350" b="0" i="0" u="none" strike="noStrike" kern="1200" cap="none" spc="0" normalizeH="0" baseline="0" noProof="0" dirty="0">
                <a:ln>
                  <a:noFill/>
                </a:ln>
                <a:solidFill>
                  <a:prstClr val="black"/>
                </a:solidFill>
                <a:effectLst/>
                <a:uLnTx/>
                <a:uFillTx/>
                <a:latin typeface="Tahoma"/>
                <a:ea typeface="ＭＳ Ｐゴシック"/>
                <a:cs typeface="+mn-cs"/>
              </a:rPr>
              <a:t>　</a:t>
            </a:r>
            <a:r>
              <a:rPr kumimoji="1" lang="en-US" altLang="ja-JP" sz="1350" b="0" i="0" u="none" strike="noStrike" kern="1200" cap="none" spc="0" normalizeH="0" baseline="0" noProof="0" dirty="0">
                <a:ln>
                  <a:noFill/>
                </a:ln>
                <a:solidFill>
                  <a:prstClr val="black"/>
                </a:solidFill>
                <a:effectLst/>
                <a:uLnTx/>
                <a:uFillTx/>
                <a:latin typeface="Tahoma"/>
                <a:ea typeface="ＭＳ Ｐゴシック"/>
                <a:cs typeface="+mn-cs"/>
              </a:rPr>
              <a:t>Journal of Climate</a:t>
            </a:r>
            <a:endParaRPr kumimoji="1" lang="ja-JP" altLang="en-US" sz="1350" b="0" i="0" u="none" strike="noStrike" kern="1200" cap="none" spc="0" normalizeH="0" baseline="0" noProof="0" dirty="0">
              <a:ln>
                <a:noFill/>
              </a:ln>
              <a:solidFill>
                <a:prstClr val="black"/>
              </a:solidFill>
              <a:effectLst/>
              <a:uLnTx/>
              <a:uFillTx/>
              <a:latin typeface="Tahoma"/>
              <a:ea typeface="ＭＳ Ｐゴシック"/>
              <a:cs typeface="+mn-cs"/>
            </a:endParaRPr>
          </a:p>
        </p:txBody>
      </p:sp>
      <p:sp>
        <p:nvSpPr>
          <p:cNvPr id="4" name="スライド番号プレースホルダー 3">
            <a:extLst>
              <a:ext uri="{FF2B5EF4-FFF2-40B4-BE49-F238E27FC236}">
                <a16:creationId xmlns:a16="http://schemas.microsoft.com/office/drawing/2014/main" id="{D5E13414-279A-71AA-5E90-B4A473EA4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73874-7850-47AF-853E-F06AEC5AA09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7784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192901B-79FB-49D4-87EE-DE078C5982C5}"/>
              </a:ext>
            </a:extLst>
          </p:cNvPr>
          <p:cNvSpPr>
            <a:spLocks noGrp="1"/>
          </p:cNvSpPr>
          <p:nvPr>
            <p:ph type="title"/>
          </p:nvPr>
        </p:nvSpPr>
        <p:spPr>
          <a:xfrm>
            <a:off x="1335156" y="136525"/>
            <a:ext cx="5721627" cy="1325563"/>
          </a:xfrm>
        </p:spPr>
        <p:txBody>
          <a:bodyPr/>
          <a:lstStyle/>
          <a:p>
            <a:r>
              <a:rPr lang="en-US" altLang="ja-JP" dirty="0"/>
              <a:t>2018</a:t>
            </a:r>
            <a:r>
              <a:rPr lang="ja-JP" altLang="en-US" dirty="0"/>
              <a:t>年の西日本豪雨</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15BC0-FE21-4551-8B0D-F4601A6A98A5}" type="slidenum">
              <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68" y="1169561"/>
            <a:ext cx="9815621" cy="5608926"/>
          </a:xfrm>
          <a:prstGeom prst="rect">
            <a:avLst/>
          </a:prstGeom>
        </p:spPr>
      </p:pic>
      <p:sp>
        <p:nvSpPr>
          <p:cNvPr id="2" name="テキスト ボックス 1">
            <a:extLst>
              <a:ext uri="{FF2B5EF4-FFF2-40B4-BE49-F238E27FC236}">
                <a16:creationId xmlns:a16="http://schemas.microsoft.com/office/drawing/2014/main" id="{A6303E13-DC01-6F1B-367D-57DC478668A5}"/>
              </a:ext>
            </a:extLst>
          </p:cNvPr>
          <p:cNvSpPr txBox="1"/>
          <p:nvPr/>
        </p:nvSpPr>
        <p:spPr>
          <a:xfrm>
            <a:off x="8169966" y="237545"/>
            <a:ext cx="3262432" cy="83099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集中豪雨ではない！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広域・長時間継続豪雨</a:t>
            </a:r>
          </a:p>
        </p:txBody>
      </p:sp>
      <p:sp>
        <p:nvSpPr>
          <p:cNvPr id="3" name="テキスト ボックス 2">
            <a:extLst>
              <a:ext uri="{FF2B5EF4-FFF2-40B4-BE49-F238E27FC236}">
                <a16:creationId xmlns:a16="http://schemas.microsoft.com/office/drawing/2014/main" id="{B0EA4354-232D-C511-8F06-0675D85A2BF0}"/>
              </a:ext>
            </a:extLst>
          </p:cNvPr>
          <p:cNvSpPr txBox="1"/>
          <p:nvPr/>
        </p:nvSpPr>
        <p:spPr>
          <a:xfrm>
            <a:off x="1605775" y="6388871"/>
            <a:ext cx="1975626"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気象庁の</a:t>
            </a:r>
            <a:r>
              <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webpage</a:t>
            </a:r>
            <a:endPar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142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9DACAEE-50CD-4C98-BE1E-ADA69297B63E}"/>
              </a:ext>
            </a:extLst>
          </p:cNvPr>
          <p:cNvPicPr>
            <a:picLocks noChangeAspect="1"/>
          </p:cNvPicPr>
          <p:nvPr/>
        </p:nvPicPr>
        <p:blipFill>
          <a:blip r:embed="rId3"/>
          <a:stretch>
            <a:fillRect/>
          </a:stretch>
        </p:blipFill>
        <p:spPr>
          <a:xfrm>
            <a:off x="6501202" y="1261876"/>
            <a:ext cx="5412461" cy="4181127"/>
          </a:xfrm>
          <a:prstGeom prst="rect">
            <a:avLst/>
          </a:prstGeom>
        </p:spPr>
      </p:pic>
      <p:pic>
        <p:nvPicPr>
          <p:cNvPr id="4" name="図 3"/>
          <p:cNvPicPr>
            <a:picLocks noChangeAspect="1"/>
          </p:cNvPicPr>
          <p:nvPr/>
        </p:nvPicPr>
        <p:blipFill>
          <a:blip r:embed="rId4"/>
          <a:stretch>
            <a:fillRect/>
          </a:stretch>
        </p:blipFill>
        <p:spPr>
          <a:xfrm>
            <a:off x="-129031" y="548680"/>
            <a:ext cx="7258927" cy="5607521"/>
          </a:xfrm>
          <a:prstGeom prst="rect">
            <a:avLst/>
          </a:prstGeom>
        </p:spPr>
      </p:pic>
      <p:sp>
        <p:nvSpPr>
          <p:cNvPr id="7" name="タイトル 6"/>
          <p:cNvSpPr>
            <a:spLocks noGrp="1"/>
          </p:cNvSpPr>
          <p:nvPr>
            <p:ph type="title"/>
          </p:nvPr>
        </p:nvSpPr>
        <p:spPr>
          <a:xfrm>
            <a:off x="0" y="548680"/>
            <a:ext cx="11784632" cy="1325563"/>
          </a:xfrm>
        </p:spPr>
        <p:style>
          <a:lnRef idx="2">
            <a:schemeClr val="accent2"/>
          </a:lnRef>
          <a:fillRef idx="1">
            <a:schemeClr val="lt1"/>
          </a:fillRef>
          <a:effectRef idx="0">
            <a:schemeClr val="accent2"/>
          </a:effectRef>
          <a:fontRef idx="minor">
            <a:schemeClr val="dk1"/>
          </a:fontRef>
        </p:style>
        <p:txBody>
          <a:bodyPr>
            <a:normAutofit/>
          </a:bodyPr>
          <a:lstStyle/>
          <a:p>
            <a:pPr algn="ctr"/>
            <a:r>
              <a:rPr kumimoji="1" lang="ja-JP" altLang="en-US" b="1" dirty="0"/>
              <a:t>海面水温の温暖化</a:t>
            </a:r>
            <a:br>
              <a:rPr kumimoji="1" lang="en-US" altLang="ja-JP" b="1" dirty="0"/>
            </a:br>
            <a:r>
              <a:rPr kumimoji="1" lang="ja-JP" altLang="en-US" b="1" dirty="0"/>
              <a:t>（近年と５０年前との水温差）</a:t>
            </a:r>
          </a:p>
        </p:txBody>
      </p:sp>
      <p:sp>
        <p:nvSpPr>
          <p:cNvPr id="2" name="スライド番号プレースホルダー 1">
            <a:extLst>
              <a:ext uri="{FF2B5EF4-FFF2-40B4-BE49-F238E27FC236}">
                <a16:creationId xmlns:a16="http://schemas.microsoft.com/office/drawing/2014/main" id="{A1E8E60F-9A6C-E01B-172E-FEF223504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BA3BB-DFCA-4F69-996E-3994B0303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194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830428" y="188640"/>
            <a:ext cx="8482494" cy="6552728"/>
          </a:xfrm>
          <a:prstGeom prst="rect">
            <a:avLst/>
          </a:prstGeom>
        </p:spPr>
      </p:pic>
      <p:sp>
        <p:nvSpPr>
          <p:cNvPr id="6" name="タイトル 6"/>
          <p:cNvSpPr>
            <a:spLocks noGrp="1"/>
          </p:cNvSpPr>
          <p:nvPr>
            <p:ph type="title"/>
          </p:nvPr>
        </p:nvSpPr>
        <p:spPr>
          <a:xfrm>
            <a:off x="2207568" y="188640"/>
            <a:ext cx="7992887" cy="897581"/>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ja-JP" altLang="en-US" b="1" dirty="0"/>
              <a:t>海から大気への水分供給量</a:t>
            </a:r>
            <a:br>
              <a:rPr kumimoji="1" lang="en-US" altLang="ja-JP" b="1" dirty="0"/>
            </a:br>
            <a:r>
              <a:rPr kumimoji="1" lang="ja-JP" altLang="en-US" b="1" dirty="0"/>
              <a:t>（近年と５０年前との差）</a:t>
            </a:r>
          </a:p>
        </p:txBody>
      </p:sp>
      <p:sp>
        <p:nvSpPr>
          <p:cNvPr id="2" name="スライド番号プレースホルダー 1">
            <a:extLst>
              <a:ext uri="{FF2B5EF4-FFF2-40B4-BE49-F238E27FC236}">
                <a16:creationId xmlns:a16="http://schemas.microsoft.com/office/drawing/2014/main" id="{D6AD639E-A72B-9B1D-2E34-A1D45D3100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7AEAC-5638-45C6-925F-A284B525A128}" type="slidenum">
              <a:rPr kumimoji="1" lang="ja-JP" altLang="en-US" sz="9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9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8602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DE86D-F055-3713-CB3B-AB8CD80A2479}"/>
              </a:ext>
            </a:extLst>
          </p:cNvPr>
          <p:cNvSpPr>
            <a:spLocks noGrp="1"/>
          </p:cNvSpPr>
          <p:nvPr>
            <p:ph type="title"/>
          </p:nvPr>
        </p:nvSpPr>
        <p:spPr>
          <a:xfrm>
            <a:off x="1487488" y="260648"/>
            <a:ext cx="8232924" cy="925689"/>
          </a:xfrm>
        </p:spPr>
        <p:txBody>
          <a:bodyPr/>
          <a:lstStyle/>
          <a:p>
            <a:r>
              <a:rPr kumimoji="1" lang="ja-JP" altLang="en-US" sz="3200" dirty="0"/>
              <a:t>昨年</a:t>
            </a:r>
            <a:r>
              <a:rPr kumimoji="1" lang="en-US" altLang="ja-JP" sz="3200" dirty="0"/>
              <a:t>6</a:t>
            </a:r>
            <a:r>
              <a:rPr kumimoji="1" lang="ja-JP" altLang="en-US" sz="3200" dirty="0"/>
              <a:t>月に線状降水帯の観測に東シナ海に</a:t>
            </a:r>
          </a:p>
        </p:txBody>
      </p:sp>
      <p:sp>
        <p:nvSpPr>
          <p:cNvPr id="3" name="スライド番号プレースホルダー 2">
            <a:extLst>
              <a:ext uri="{FF2B5EF4-FFF2-40B4-BE49-F238E27FC236}">
                <a16:creationId xmlns:a16="http://schemas.microsoft.com/office/drawing/2014/main" id="{CD31F088-8374-CAC5-2C2F-42B504BC6D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8EB05-60D4-46D2-9377-82560E209ACC}"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テキスト ボックス 4">
            <a:extLst>
              <a:ext uri="{FF2B5EF4-FFF2-40B4-BE49-F238E27FC236}">
                <a16:creationId xmlns:a16="http://schemas.microsoft.com/office/drawing/2014/main" id="{8E292117-2341-1362-9BBE-FE289C48B473}"/>
              </a:ext>
            </a:extLst>
          </p:cNvPr>
          <p:cNvSpPr txBox="1"/>
          <p:nvPr/>
        </p:nvSpPr>
        <p:spPr>
          <a:xfrm>
            <a:off x="407368" y="1268760"/>
            <a:ext cx="1137726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hlinkClick r:id="rId3"/>
              </a:rPr>
              <a:t>テレビ朝日の報道番組「スーパー</a:t>
            </a:r>
            <a:r>
              <a:rPr kumimoji="1" lang="en-US" altLang="ja-JP" sz="3600" b="0" i="0" u="none" strike="noStrike" kern="1200" cap="none" spc="0" normalizeH="0" baseline="0" noProof="0" dirty="0">
                <a:ln>
                  <a:noFill/>
                </a:ln>
                <a:solidFill>
                  <a:prstClr val="black"/>
                </a:solidFill>
                <a:effectLst/>
                <a:uLnTx/>
                <a:uFillTx/>
                <a:latin typeface="Tahoma"/>
                <a:ea typeface="ＭＳ Ｐゴシック"/>
                <a:cs typeface="+mn-cs"/>
                <a:hlinkClick r:id="rId3"/>
              </a:rPr>
              <a:t>J</a:t>
            </a:r>
            <a:r>
              <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hlinkClick r:id="rId3"/>
              </a:rPr>
              <a:t>チャンネル」で，放送．観測にテレビ朝日の記者が同行</a:t>
            </a:r>
            <a:endPar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endParaRPr>
          </a:p>
        </p:txBody>
      </p:sp>
      <p:pic>
        <p:nvPicPr>
          <p:cNvPr id="4" name="オンライン メディア 3" title="調査船に密着取材　見えてきた線状降水帯の発生メカニズム　カギは黒潮に…(2022年7月20日)">
            <a:hlinkClick r:id="" action="ppaction://media"/>
            <a:extLst>
              <a:ext uri="{FF2B5EF4-FFF2-40B4-BE49-F238E27FC236}">
                <a16:creationId xmlns:a16="http://schemas.microsoft.com/office/drawing/2014/main" id="{CF7482D9-C87D-F7B4-4D21-971949E369AB}"/>
              </a:ext>
            </a:extLst>
          </p:cNvPr>
          <p:cNvPicPr>
            <a:picLocks noRot="1" noChangeAspect="1"/>
          </p:cNvPicPr>
          <p:nvPr>
            <a:videoFile r:link="rId1"/>
          </p:nvPr>
        </p:nvPicPr>
        <p:blipFill>
          <a:blip r:embed="rId4"/>
          <a:stretch>
            <a:fillRect/>
          </a:stretch>
        </p:blipFill>
        <p:spPr>
          <a:xfrm>
            <a:off x="1487488" y="2797850"/>
            <a:ext cx="6480720" cy="3661607"/>
          </a:xfrm>
          <a:prstGeom prst="rect">
            <a:avLst/>
          </a:prstGeom>
        </p:spPr>
      </p:pic>
      <p:pic>
        <p:nvPicPr>
          <p:cNvPr id="6" name="図 5">
            <a:extLst>
              <a:ext uri="{FF2B5EF4-FFF2-40B4-BE49-F238E27FC236}">
                <a16:creationId xmlns:a16="http://schemas.microsoft.com/office/drawing/2014/main" id="{34417D61-C9C9-78E0-6237-B1CC85F9F770}"/>
              </a:ext>
            </a:extLst>
          </p:cNvPr>
          <p:cNvPicPr>
            <a:picLocks noChangeAspect="1"/>
          </p:cNvPicPr>
          <p:nvPr/>
        </p:nvPicPr>
        <p:blipFill>
          <a:blip r:embed="rId5"/>
          <a:stretch>
            <a:fillRect/>
          </a:stretch>
        </p:blipFill>
        <p:spPr>
          <a:xfrm>
            <a:off x="8544272" y="2855912"/>
            <a:ext cx="2733328" cy="2733328"/>
          </a:xfrm>
          <a:prstGeom prst="rect">
            <a:avLst/>
          </a:prstGeom>
        </p:spPr>
      </p:pic>
    </p:spTree>
    <p:extLst>
      <p:ext uri="{BB962C8B-B14F-4D97-AF65-F5344CB8AC3E}">
        <p14:creationId xmlns:p14="http://schemas.microsoft.com/office/powerpoint/2010/main" val="27554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8EC29-0A1E-8C64-CE49-EDE7DE5820FE}"/>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kumimoji="1" lang="ja-JP" altLang="en-US" dirty="0"/>
              <a:t>日本は世界で最も「異常な気象」が起こる場所の一つ</a:t>
            </a:r>
          </a:p>
        </p:txBody>
      </p:sp>
      <p:sp>
        <p:nvSpPr>
          <p:cNvPr id="3" name="コンテンツ プレースホルダー 2">
            <a:extLst>
              <a:ext uri="{FF2B5EF4-FFF2-40B4-BE49-F238E27FC236}">
                <a16:creationId xmlns:a16="http://schemas.microsoft.com/office/drawing/2014/main" id="{5323CB24-1159-2B1B-38B6-713C1317E290}"/>
              </a:ext>
            </a:extLst>
          </p:cNvPr>
          <p:cNvSpPr>
            <a:spLocks noGrp="1"/>
          </p:cNvSpPr>
          <p:nvPr>
            <p:ph idx="1"/>
          </p:nvPr>
        </p:nvSpPr>
        <p:spPr/>
        <p:txBody>
          <a:bodyPr>
            <a:normAutofit fontScale="85000" lnSpcReduction="20000"/>
          </a:bodyPr>
          <a:lstStyle/>
          <a:p>
            <a:pPr marL="0" indent="0">
              <a:buNone/>
            </a:pPr>
            <a:r>
              <a:rPr kumimoji="1" lang="ja-JP" altLang="en-US" dirty="0"/>
              <a:t>理由：</a:t>
            </a:r>
            <a:endParaRPr kumimoji="1" lang="en-US" altLang="ja-JP" dirty="0"/>
          </a:p>
          <a:p>
            <a:r>
              <a:rPr kumimoji="1" lang="ja-JP" altLang="en-US" dirty="0"/>
              <a:t>南北の温度差が世界で最も大きい地帯が日本</a:t>
            </a:r>
            <a:endParaRPr kumimoji="1" lang="en-US" altLang="ja-JP" dirty="0"/>
          </a:p>
          <a:p>
            <a:pPr marL="0" indent="0">
              <a:buNone/>
            </a:pPr>
            <a:r>
              <a:rPr kumimoji="1" lang="ja-JP" altLang="en-US" dirty="0"/>
              <a:t>　　すぐ北には，北半球の極寒地（シベリア極東）</a:t>
            </a:r>
            <a:endParaRPr kumimoji="1" lang="en-US" altLang="ja-JP" dirty="0"/>
          </a:p>
          <a:p>
            <a:pPr marL="0" indent="0">
              <a:buNone/>
            </a:pPr>
            <a:r>
              <a:rPr kumimoji="1" lang="ja-JP" altLang="en-US" dirty="0"/>
              <a:t>　　暖かい熱帯の暖水の流入（黒潮）．黒潮は世界一級の流量を持つ</a:t>
            </a:r>
            <a:endParaRPr kumimoji="1" lang="en-US" altLang="ja-JP" dirty="0"/>
          </a:p>
          <a:p>
            <a:r>
              <a:rPr kumimoji="1" lang="ja-JP" altLang="en-US" dirty="0"/>
              <a:t>周囲が海に囲まれている（南の暖かい黒潮，北のオホーツク海の流氷に挟まれている）　</a:t>
            </a:r>
            <a:endParaRPr kumimoji="1" lang="en-US" altLang="ja-JP" dirty="0"/>
          </a:p>
          <a:p>
            <a:r>
              <a:rPr kumimoji="1" lang="ja-JP" altLang="en-US" dirty="0"/>
              <a:t>黒潮温暖化（世界の海洋の中で温暖化速度が</a:t>
            </a:r>
            <a:r>
              <a:rPr kumimoji="1" lang="en-US" altLang="ja-JP" dirty="0"/>
              <a:t>2</a:t>
            </a:r>
            <a:r>
              <a:rPr kumimoji="1" lang="ja-JP" altLang="en-US" dirty="0"/>
              <a:t>倍）</a:t>
            </a:r>
            <a:endParaRPr kumimoji="1" lang="en-US" altLang="ja-JP" dirty="0"/>
          </a:p>
          <a:p>
            <a:r>
              <a:rPr kumimoji="1" lang="ja-JP" altLang="en-US" dirty="0"/>
              <a:t>偏西風の極端な蛇行の頻発化，豪雨の頻発化</a:t>
            </a:r>
            <a:endParaRPr kumimoji="1" lang="en-US" altLang="ja-JP" dirty="0"/>
          </a:p>
          <a:p>
            <a:pPr marL="0" indent="0">
              <a:buNone/>
            </a:pPr>
            <a:endParaRPr lang="en-US" altLang="ja-JP" dirty="0"/>
          </a:p>
          <a:p>
            <a:pPr marL="0" indent="0" algn="ctr">
              <a:buNone/>
            </a:pPr>
            <a:r>
              <a:rPr kumimoji="1" lang="ja-JP" altLang="en-US" sz="4300" dirty="0">
                <a:solidFill>
                  <a:srgbClr val="FF0000"/>
                </a:solidFill>
              </a:rPr>
              <a:t>異常気象の頻発が「普通の気象」に</a:t>
            </a:r>
            <a:endParaRPr kumimoji="1" lang="en-US" altLang="ja-JP" sz="4300" dirty="0">
              <a:solidFill>
                <a:srgbClr val="FF0000"/>
              </a:solidFill>
            </a:endParaRPr>
          </a:p>
          <a:p>
            <a:pPr marL="0" indent="0" algn="ctr">
              <a:buNone/>
            </a:pPr>
            <a:r>
              <a:rPr kumimoji="1" lang="ja-JP" altLang="en-US" sz="4300" dirty="0">
                <a:solidFill>
                  <a:srgbClr val="FF0000"/>
                </a:solidFill>
              </a:rPr>
              <a:t>↓</a:t>
            </a:r>
            <a:endParaRPr kumimoji="1" lang="en-US" altLang="ja-JP" sz="4300" dirty="0">
              <a:solidFill>
                <a:srgbClr val="FF0000"/>
              </a:solidFill>
            </a:endParaRPr>
          </a:p>
          <a:p>
            <a:pPr marL="0" indent="0" algn="ctr">
              <a:buNone/>
            </a:pPr>
            <a:r>
              <a:rPr kumimoji="1" lang="ja-JP" altLang="en-US" sz="4300" dirty="0">
                <a:solidFill>
                  <a:srgbClr val="FF0000"/>
                </a:solidFill>
              </a:rPr>
              <a:t>ニューノーマル化する異常気象</a:t>
            </a:r>
            <a:endParaRPr kumimoji="1" lang="en-US" altLang="ja-JP" sz="4300" dirty="0">
              <a:solidFill>
                <a:srgbClr val="FF0000"/>
              </a:solidFill>
            </a:endParaRPr>
          </a:p>
          <a:p>
            <a:pPr marL="0" indent="0">
              <a:buNone/>
            </a:pPr>
            <a:endParaRPr kumimoji="1" lang="ja-JP" altLang="en-US"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6DBA7CDC-EE6B-D0F3-8D76-7F730E5544F7}"/>
              </a:ext>
            </a:extLst>
          </p:cNvPr>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17</a:t>
            </a:fld>
            <a:endParaRPr lang="ja-JP" altLang="en-US">
              <a:solidFill>
                <a:prstClr val="black">
                  <a:tint val="75000"/>
                </a:prstClr>
              </a:solidFill>
            </a:endParaRPr>
          </a:p>
        </p:txBody>
      </p:sp>
    </p:spTree>
    <p:extLst>
      <p:ext uri="{BB962C8B-B14F-4D97-AF65-F5344CB8AC3E}">
        <p14:creationId xmlns:p14="http://schemas.microsoft.com/office/powerpoint/2010/main" val="231431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1344" y="954915"/>
            <a:ext cx="11377264" cy="5498421"/>
          </a:xfrm>
        </p:spPr>
        <p:style>
          <a:lnRef idx="2">
            <a:schemeClr val="accent2"/>
          </a:lnRef>
          <a:fillRef idx="1">
            <a:schemeClr val="lt1"/>
          </a:fillRef>
          <a:effectRef idx="0">
            <a:schemeClr val="accent2"/>
          </a:effectRef>
          <a:fontRef idx="minor">
            <a:schemeClr val="dk1"/>
          </a:fontRef>
        </p:style>
        <p:txBody>
          <a:bodyPr/>
          <a:lstStyle/>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危機感の欠如．環境教育の多くは，地球に優しい暮らしをしましょう！程度の啓発にとどまっていて，緩和策（二酸化炭素を出さない生活）の啓発にとどまる（とボクは感じる）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防災教育も，「逃げましょう」啓発にとどまる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大多数の</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無関心層</a:t>
            </a:r>
            <a:endParaRPr lang="en-US" altLang="ja-JP"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温暖化で，地球の地球の気候がどうなるのか？それは遠い未来のことではなく，すでに気候危機が原因の異常気象が多発していることを多くの方に知っていただかないと，危機意識は育たない</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災害級の異常な気象はどうして発生するのか？など気象現象そのものに興味を持ってもらえば，自ずと防災意識は高まる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自然現象や気象は</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不思議で面白い</a:t>
            </a:r>
            <a:endParaRPr lang="en-US" altLang="ja-JP"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面白いことは，</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自主的に知ろう</a:t>
            </a:r>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とする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子供の頃は「何故？どうして？」が好きな（だった）はず</a:t>
            </a:r>
            <a:endParaRPr lang="en-US" altLang="ja-JP" sz="2400" dirty="0"/>
          </a:p>
          <a:p>
            <a:pPr marL="704068" lvl="2" indent="0">
              <a:buNone/>
            </a:pPr>
            <a:endParaRPr lang="en-US" altLang="ja-JP" sz="1950"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200" b="0" i="0" u="none" strike="noStrike" kern="1200" cap="none" spc="0" normalizeH="0" baseline="0" noProof="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ja-JP" sz="12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タイトル 4"/>
          <p:cNvSpPr>
            <a:spLocks noGrp="1"/>
          </p:cNvSpPr>
          <p:nvPr>
            <p:ph type="title"/>
          </p:nvPr>
        </p:nvSpPr>
        <p:spPr>
          <a:xfrm>
            <a:off x="3647728" y="260648"/>
            <a:ext cx="4239471" cy="694267"/>
          </a:xfrm>
        </p:spPr>
        <p:txBody>
          <a:bodyPr/>
          <a:lstStyle/>
          <a:p>
            <a:pPr algn="ctr"/>
            <a:r>
              <a:rPr lang="ja-JP" altLang="en-US" sz="3300" dirty="0"/>
              <a:t>気候危機</a:t>
            </a:r>
          </a:p>
        </p:txBody>
      </p:sp>
    </p:spTree>
    <p:extLst>
      <p:ext uri="{BB962C8B-B14F-4D97-AF65-F5344CB8AC3E}">
        <p14:creationId xmlns:p14="http://schemas.microsoft.com/office/powerpoint/2010/main" val="92151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9D41A58-5932-4BDC-7DB0-B579EE3D5A2D}"/>
              </a:ext>
            </a:extLst>
          </p:cNvPr>
          <p:cNvPicPr>
            <a:picLocks noChangeAspect="1"/>
          </p:cNvPicPr>
          <p:nvPr/>
        </p:nvPicPr>
        <p:blipFill>
          <a:blip r:embed="rId2"/>
          <a:stretch>
            <a:fillRect/>
          </a:stretch>
        </p:blipFill>
        <p:spPr>
          <a:xfrm>
            <a:off x="142513" y="12052"/>
            <a:ext cx="12086567" cy="6801324"/>
          </a:xfrm>
          <a:prstGeom prst="rect">
            <a:avLst/>
          </a:prstGeom>
        </p:spPr>
      </p:pic>
      <p:sp>
        <p:nvSpPr>
          <p:cNvPr id="2" name="タイトル 1">
            <a:extLst>
              <a:ext uri="{FF2B5EF4-FFF2-40B4-BE49-F238E27FC236}">
                <a16:creationId xmlns:a16="http://schemas.microsoft.com/office/drawing/2014/main" id="{E2F949D7-E8FD-2C0A-4E29-7AFE55B16DBB}"/>
              </a:ext>
            </a:extLst>
          </p:cNvPr>
          <p:cNvSpPr>
            <a:spLocks noGrp="1"/>
          </p:cNvSpPr>
          <p:nvPr>
            <p:ph type="title"/>
          </p:nvPr>
        </p:nvSpPr>
        <p:spPr>
          <a:xfrm>
            <a:off x="695400" y="260648"/>
            <a:ext cx="10972800" cy="6336703"/>
          </a:xfrm>
        </p:spPr>
        <p:txBody>
          <a:bodyPr>
            <a:normAutofit/>
          </a:bodyPr>
          <a:lstStyle/>
          <a:p>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現代科学</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気候危機　異常気象や気候変化の科学　異常気象時代に生きる</a:t>
            </a:r>
            <a:b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立花義裕　（三重大学　大学院生物資源学研究科）　</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専門：異常気象や気候変化の原因解明</a:t>
            </a:r>
            <a:b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e-mail: </a:t>
            </a:r>
            <a:r>
              <a:rPr lang="en-US" altLang="ja-JP" sz="4000" b="1" u="sng" kern="100" dirty="0" err="1">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hlinkClick r:id="rId3"/>
              </a:rPr>
              <a:t>tachi@bio.mie-u.acjp</a:t>
            </a:r>
            <a:r>
              <a:rPr lang="ja-JP" altLang="ja-JP" sz="4000" b="1"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rPr>
              <a:t>　</a:t>
            </a:r>
            <a:br>
              <a:rPr lang="en-US" altLang="ja-JP" sz="4000" b="1"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研究室</a:t>
            </a: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web page (</a:t>
            </a: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検索：三重大学　気象学</a:t>
            </a:r>
            <a: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t>　</a:t>
            </a:r>
            <a:br>
              <a:rPr lang="en-US" altLang="ja-JP" sz="4000" b="1"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4000" kern="100" dirty="0">
                <a:solidFill>
                  <a:srgbClr val="0000FF"/>
                </a:solidFill>
                <a:effectLst/>
                <a:latin typeface="游明朝" panose="02020400000000000000" pitchFamily="18" charset="-128"/>
                <a:ea typeface="游明朝" panose="02020400000000000000" pitchFamily="18" charset="-128"/>
                <a:cs typeface="Times New Roman" panose="02020603050405020304" pitchFamily="18" charset="0"/>
              </a:rPr>
              <a:t>https://atm.bio.mie-u.ac.jp/</a:t>
            </a:r>
            <a:endParaRPr kumimoji="1" lang="ja-JP" altLang="en-US" sz="8000" dirty="0"/>
          </a:p>
        </p:txBody>
      </p:sp>
      <p:sp>
        <p:nvSpPr>
          <p:cNvPr id="5" name="Rectangle 3">
            <a:extLst>
              <a:ext uri="{FF2B5EF4-FFF2-40B4-BE49-F238E27FC236}">
                <a16:creationId xmlns:a16="http://schemas.microsoft.com/office/drawing/2014/main" id="{D01050E2-5B53-D028-3ABE-34AB1B2CA79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6">
            <a:extLst>
              <a:ext uri="{FF2B5EF4-FFF2-40B4-BE49-F238E27FC236}">
                <a16:creationId xmlns:a16="http://schemas.microsoft.com/office/drawing/2014/main" id="{09C22EF7-C9EC-CA5C-AE8D-760A4ADDE8B0}"/>
              </a:ext>
            </a:extLst>
          </p:cNvPr>
          <p:cNvSpPr>
            <a:spLocks noChangeArrowheads="1"/>
          </p:cNvSpPr>
          <p:nvPr/>
        </p:nvSpPr>
        <p:spPr bwMode="auto">
          <a:xfrm>
            <a:off x="736602" y="2780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18778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FF2E8-3628-93E4-3F94-DF8A6B5A140C}"/>
              </a:ext>
            </a:extLst>
          </p:cNvPr>
          <p:cNvSpPr>
            <a:spLocks noGrp="1"/>
          </p:cNvSpPr>
          <p:nvPr>
            <p:ph type="title"/>
          </p:nvPr>
        </p:nvSpPr>
        <p:spPr>
          <a:xfrm>
            <a:off x="335360" y="5589240"/>
            <a:ext cx="10972800" cy="1143000"/>
          </a:xfrm>
        </p:spPr>
        <p:txBody>
          <a:bodyPr/>
          <a:lstStyle/>
          <a:p>
            <a:r>
              <a:rPr kumimoji="1" lang="en-US" altLang="ja-JP" dirty="0"/>
              <a:t>8</a:t>
            </a:r>
            <a:r>
              <a:rPr kumimoji="1" lang="ja-JP" altLang="en-US" dirty="0"/>
              <a:t>月</a:t>
            </a:r>
            <a:r>
              <a:rPr kumimoji="1" lang="en-US" altLang="ja-JP" dirty="0"/>
              <a:t>3</a:t>
            </a:r>
            <a:r>
              <a:rPr kumimoji="1" lang="ja-JP" altLang="en-US" dirty="0"/>
              <a:t>日の報道ステーション</a:t>
            </a:r>
          </a:p>
        </p:txBody>
      </p:sp>
      <p:pic>
        <p:nvPicPr>
          <p:cNvPr id="4" name="オンライン メディア 3" title="【報ステ】「異常気象が普通に、四季は二季に」“温暖化”で異常台風が起きる理由(2023年8月3日)">
            <a:hlinkClick r:id="" action="ppaction://media"/>
            <a:extLst>
              <a:ext uri="{FF2B5EF4-FFF2-40B4-BE49-F238E27FC236}">
                <a16:creationId xmlns:a16="http://schemas.microsoft.com/office/drawing/2014/main" id="{68B90413-C0B8-1B0C-5028-1F7CD105E4CA}"/>
              </a:ext>
            </a:extLst>
          </p:cNvPr>
          <p:cNvPicPr>
            <a:picLocks noGrp="1" noRot="1" noChangeAspect="1"/>
          </p:cNvPicPr>
          <p:nvPr>
            <p:ph idx="1"/>
            <a:videoFile r:link="rId1"/>
          </p:nvPr>
        </p:nvPicPr>
        <p:blipFill>
          <a:blip r:embed="rId3"/>
          <a:stretch>
            <a:fillRect/>
          </a:stretch>
        </p:blipFill>
        <p:spPr>
          <a:xfrm>
            <a:off x="119336" y="91480"/>
            <a:ext cx="9940892" cy="5616624"/>
          </a:xfrm>
          <a:prstGeom prst="rect">
            <a:avLst/>
          </a:prstGeom>
        </p:spPr>
      </p:pic>
      <p:pic>
        <p:nvPicPr>
          <p:cNvPr id="5" name="図 4">
            <a:extLst>
              <a:ext uri="{FF2B5EF4-FFF2-40B4-BE49-F238E27FC236}">
                <a16:creationId xmlns:a16="http://schemas.microsoft.com/office/drawing/2014/main" id="{07E69FBB-2B0D-D549-D3DD-52E95B6619B0}"/>
              </a:ext>
            </a:extLst>
          </p:cNvPr>
          <p:cNvPicPr>
            <a:picLocks noChangeAspect="1"/>
          </p:cNvPicPr>
          <p:nvPr/>
        </p:nvPicPr>
        <p:blipFill>
          <a:blip r:embed="rId4"/>
          <a:stretch>
            <a:fillRect/>
          </a:stretch>
        </p:blipFill>
        <p:spPr>
          <a:xfrm>
            <a:off x="10123904" y="2348880"/>
            <a:ext cx="1959099" cy="1959099"/>
          </a:xfrm>
          <a:prstGeom prst="rect">
            <a:avLst/>
          </a:prstGeom>
        </p:spPr>
      </p:pic>
    </p:spTree>
    <p:extLst>
      <p:ext uri="{BB962C8B-B14F-4D97-AF65-F5344CB8AC3E}">
        <p14:creationId xmlns:p14="http://schemas.microsoft.com/office/powerpoint/2010/main" val="898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FD0EC1-632D-4AF0-A917-00E1B59FBFCC}"/>
              </a:ext>
            </a:extLst>
          </p:cNvPr>
          <p:cNvSpPr>
            <a:spLocks noGrp="1"/>
          </p:cNvSpPr>
          <p:nvPr>
            <p:ph type="title"/>
          </p:nvPr>
        </p:nvSpPr>
        <p:spPr>
          <a:xfrm>
            <a:off x="479376" y="5661248"/>
            <a:ext cx="10972800" cy="1143000"/>
          </a:xfrm>
        </p:spPr>
        <p:txBody>
          <a:bodyPr>
            <a:normAutofit/>
          </a:bodyPr>
          <a:lstStyle/>
          <a:p>
            <a:r>
              <a:rPr kumimoji="1" lang="ja-JP" altLang="en-US" dirty="0"/>
              <a:t>三重テレビ「</a:t>
            </a:r>
            <a:r>
              <a:rPr kumimoji="1" lang="en-US" altLang="ja-JP" dirty="0"/>
              <a:t>MIE</a:t>
            </a:r>
            <a:r>
              <a:rPr kumimoji="1" lang="ja-JP" altLang="en-US" dirty="0"/>
              <a:t>ライブ」気象らぼ」</a:t>
            </a:r>
            <a:r>
              <a:rPr kumimoji="1" lang="en-US" altLang="ja-JP" dirty="0"/>
              <a:t>8</a:t>
            </a:r>
            <a:r>
              <a:rPr kumimoji="1" lang="ja-JP" altLang="en-US" dirty="0"/>
              <a:t>月</a:t>
            </a:r>
            <a:r>
              <a:rPr kumimoji="1" lang="en-US" altLang="ja-JP" dirty="0"/>
              <a:t>1</a:t>
            </a:r>
            <a:r>
              <a:rPr kumimoji="1" lang="ja-JP" altLang="en-US" dirty="0"/>
              <a:t>日放送</a:t>
            </a:r>
          </a:p>
        </p:txBody>
      </p:sp>
      <p:pic>
        <p:nvPicPr>
          <p:cNvPr id="4" name="オンライン メディア 3" title="「世界中で異常な暑さの原因は？」気象らぼ">
            <a:hlinkClick r:id="" action="ppaction://media"/>
            <a:extLst>
              <a:ext uri="{FF2B5EF4-FFF2-40B4-BE49-F238E27FC236}">
                <a16:creationId xmlns:a16="http://schemas.microsoft.com/office/drawing/2014/main" id="{8FFD8A0D-0C96-42E9-4E93-96ABD0123202}"/>
              </a:ext>
            </a:extLst>
          </p:cNvPr>
          <p:cNvPicPr>
            <a:picLocks noGrp="1" noRot="1" noChangeAspect="1"/>
          </p:cNvPicPr>
          <p:nvPr>
            <p:ph idx="1"/>
            <a:videoFile r:link="rId1"/>
          </p:nvPr>
        </p:nvPicPr>
        <p:blipFill>
          <a:blip r:embed="rId3"/>
          <a:stretch>
            <a:fillRect/>
          </a:stretch>
        </p:blipFill>
        <p:spPr>
          <a:xfrm>
            <a:off x="47328" y="53752"/>
            <a:ext cx="10052183" cy="5679504"/>
          </a:xfrm>
          <a:prstGeom prst="rect">
            <a:avLst/>
          </a:prstGeom>
        </p:spPr>
      </p:pic>
      <p:pic>
        <p:nvPicPr>
          <p:cNvPr id="5" name="図 4">
            <a:extLst>
              <a:ext uri="{FF2B5EF4-FFF2-40B4-BE49-F238E27FC236}">
                <a16:creationId xmlns:a16="http://schemas.microsoft.com/office/drawing/2014/main" id="{F9C83262-9AD2-C8D7-C365-CB78A701EC87}"/>
              </a:ext>
            </a:extLst>
          </p:cNvPr>
          <p:cNvPicPr>
            <a:picLocks noChangeAspect="1"/>
          </p:cNvPicPr>
          <p:nvPr/>
        </p:nvPicPr>
        <p:blipFill>
          <a:blip r:embed="rId4"/>
          <a:stretch>
            <a:fillRect/>
          </a:stretch>
        </p:blipFill>
        <p:spPr>
          <a:xfrm>
            <a:off x="10200456" y="2276872"/>
            <a:ext cx="1743075" cy="1743075"/>
          </a:xfrm>
          <a:prstGeom prst="rect">
            <a:avLst/>
          </a:prstGeom>
        </p:spPr>
      </p:pic>
    </p:spTree>
    <p:extLst>
      <p:ext uri="{BB962C8B-B14F-4D97-AF65-F5344CB8AC3E}">
        <p14:creationId xmlns:p14="http://schemas.microsoft.com/office/powerpoint/2010/main" val="11503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1E480-69BB-217A-6D65-9834A76065C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B2398EAB-C3B7-AA9C-8AF3-5D52F408065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6DCB329-191E-3060-BBE0-C87213F75705}"/>
              </a:ext>
            </a:extLst>
          </p:cNvPr>
          <p:cNvPicPr>
            <a:picLocks noChangeAspect="1"/>
          </p:cNvPicPr>
          <p:nvPr/>
        </p:nvPicPr>
        <p:blipFill>
          <a:blip r:embed="rId2"/>
          <a:stretch>
            <a:fillRect/>
          </a:stretch>
        </p:blipFill>
        <p:spPr>
          <a:xfrm>
            <a:off x="737410" y="597403"/>
            <a:ext cx="10616390" cy="5711917"/>
          </a:xfrm>
          <a:prstGeom prst="rect">
            <a:avLst/>
          </a:prstGeom>
        </p:spPr>
      </p:pic>
      <p:pic>
        <p:nvPicPr>
          <p:cNvPr id="8" name="図 7">
            <a:extLst>
              <a:ext uri="{FF2B5EF4-FFF2-40B4-BE49-F238E27FC236}">
                <a16:creationId xmlns:a16="http://schemas.microsoft.com/office/drawing/2014/main" id="{4CFF1E08-A354-E870-52A4-E11914DD30F6}"/>
              </a:ext>
            </a:extLst>
          </p:cNvPr>
          <p:cNvPicPr>
            <a:picLocks noChangeAspect="1"/>
          </p:cNvPicPr>
          <p:nvPr/>
        </p:nvPicPr>
        <p:blipFill>
          <a:blip r:embed="rId3"/>
          <a:stretch>
            <a:fillRect/>
          </a:stretch>
        </p:blipFill>
        <p:spPr>
          <a:xfrm>
            <a:off x="139816" y="-7873"/>
            <a:ext cx="12192000" cy="605276"/>
          </a:xfrm>
          <a:prstGeom prst="rect">
            <a:avLst/>
          </a:prstGeom>
        </p:spPr>
      </p:pic>
      <p:sp>
        <p:nvSpPr>
          <p:cNvPr id="9" name="テキスト ボックス 8">
            <a:extLst>
              <a:ext uri="{FF2B5EF4-FFF2-40B4-BE49-F238E27FC236}">
                <a16:creationId xmlns:a16="http://schemas.microsoft.com/office/drawing/2014/main" id="{15603F75-94A1-1C6A-9548-A7F7178D8D1A}"/>
              </a:ext>
            </a:extLst>
          </p:cNvPr>
          <p:cNvSpPr txBox="1"/>
          <p:nvPr/>
        </p:nvSpPr>
        <p:spPr>
          <a:xfrm>
            <a:off x="2999656" y="6399173"/>
            <a:ext cx="710411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月出演）より引用</a:t>
            </a:r>
          </a:p>
        </p:txBody>
      </p:sp>
      <p:sp>
        <p:nvSpPr>
          <p:cNvPr id="4" name="スライド番号プレースホルダー 3">
            <a:extLst>
              <a:ext uri="{FF2B5EF4-FFF2-40B4-BE49-F238E27FC236}">
                <a16:creationId xmlns:a16="http://schemas.microsoft.com/office/drawing/2014/main" id="{7976EE09-D35F-2610-B733-B1ABC2696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697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7DB6F-7B9C-202C-3B9C-39301700D2C9}"/>
              </a:ext>
            </a:extLst>
          </p:cNvPr>
          <p:cNvSpPr>
            <a:spLocks noGrp="1"/>
          </p:cNvSpPr>
          <p:nvPr>
            <p:ph type="title"/>
          </p:nvPr>
        </p:nvSpPr>
        <p:spPr>
          <a:xfrm>
            <a:off x="609600" y="157942"/>
            <a:ext cx="10972800" cy="1143000"/>
          </a:xfrm>
        </p:spPr>
        <p:style>
          <a:lnRef idx="2">
            <a:schemeClr val="accent2"/>
          </a:lnRef>
          <a:fillRef idx="1">
            <a:schemeClr val="lt1"/>
          </a:fillRef>
          <a:effectRef idx="0">
            <a:schemeClr val="accent2"/>
          </a:effectRef>
          <a:fontRef idx="minor">
            <a:schemeClr val="dk1"/>
          </a:fontRef>
        </p:style>
        <p:txBody>
          <a:bodyPr/>
          <a:lstStyle/>
          <a:p>
            <a:r>
              <a:rPr kumimoji="1" lang="ja-JP" altLang="en-US" dirty="0"/>
              <a:t>近年の偏西風蛇行に伴う北の高気圧と猛暑</a:t>
            </a:r>
          </a:p>
        </p:txBody>
      </p:sp>
      <p:sp>
        <p:nvSpPr>
          <p:cNvPr id="6" name="テキスト ボックス 5">
            <a:extLst>
              <a:ext uri="{FF2B5EF4-FFF2-40B4-BE49-F238E27FC236}">
                <a16:creationId xmlns:a16="http://schemas.microsoft.com/office/drawing/2014/main" id="{D59BDB71-B0D4-953A-D328-40477313EC22}"/>
              </a:ext>
            </a:extLst>
          </p:cNvPr>
          <p:cNvSpPr txBox="1"/>
          <p:nvPr/>
        </p:nvSpPr>
        <p:spPr>
          <a:xfrm>
            <a:off x="5320970" y="6398696"/>
            <a:ext cx="5938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Amano, Tachibana, and Ando (2023)</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Journal of Climate</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8" name="コンテンツ プレースホルダー 7">
            <a:extLst>
              <a:ext uri="{FF2B5EF4-FFF2-40B4-BE49-F238E27FC236}">
                <a16:creationId xmlns:a16="http://schemas.microsoft.com/office/drawing/2014/main" id="{7FF29187-7938-603A-3EC9-7648C506E02B}"/>
              </a:ext>
            </a:extLst>
          </p:cNvPr>
          <p:cNvPicPr>
            <a:picLocks noGrp="1" noChangeAspect="1"/>
          </p:cNvPicPr>
          <p:nvPr>
            <p:ph idx="1"/>
          </p:nvPr>
        </p:nvPicPr>
        <p:blipFill>
          <a:blip r:embed="rId2"/>
          <a:stretch>
            <a:fillRect/>
          </a:stretch>
        </p:blipFill>
        <p:spPr>
          <a:xfrm>
            <a:off x="5124476" y="1598948"/>
            <a:ext cx="7161622" cy="4566356"/>
          </a:xfrm>
        </p:spPr>
      </p:pic>
      <p:pic>
        <p:nvPicPr>
          <p:cNvPr id="9" name="image10.png" descr="グラフ&#10;&#10;自動的に生成された説明">
            <a:extLst>
              <a:ext uri="{FF2B5EF4-FFF2-40B4-BE49-F238E27FC236}">
                <a16:creationId xmlns:a16="http://schemas.microsoft.com/office/drawing/2014/main" id="{EC3ACB46-8CA0-3423-87E8-C190CE1C4F30}"/>
              </a:ext>
            </a:extLst>
          </p:cNvPr>
          <p:cNvPicPr/>
          <p:nvPr/>
        </p:nvPicPr>
        <p:blipFill>
          <a:blip r:embed="rId3"/>
          <a:srcRect/>
          <a:stretch>
            <a:fillRect/>
          </a:stretch>
        </p:blipFill>
        <p:spPr>
          <a:xfrm>
            <a:off x="263352" y="1417638"/>
            <a:ext cx="4824536" cy="3883570"/>
          </a:xfrm>
          <a:prstGeom prst="rect">
            <a:avLst/>
          </a:prstGeom>
          <a:ln/>
        </p:spPr>
      </p:pic>
    </p:spTree>
    <p:extLst>
      <p:ext uri="{BB962C8B-B14F-4D97-AF65-F5344CB8AC3E}">
        <p14:creationId xmlns:p14="http://schemas.microsoft.com/office/powerpoint/2010/main" val="3371679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EF802A-A3BB-1642-2E88-BE115759909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29FEDD0-B395-2B7C-A971-F5B02385C22F}"/>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683A1982-01BB-E46C-5CA1-E12B4D7206EB}"/>
              </a:ext>
            </a:extLst>
          </p:cNvPr>
          <p:cNvPicPr>
            <a:picLocks noChangeAspect="1"/>
          </p:cNvPicPr>
          <p:nvPr/>
        </p:nvPicPr>
        <p:blipFill>
          <a:blip r:embed="rId2"/>
          <a:stretch>
            <a:fillRect/>
          </a:stretch>
        </p:blipFill>
        <p:spPr>
          <a:xfrm>
            <a:off x="2522290" y="236989"/>
            <a:ext cx="7147420" cy="6384022"/>
          </a:xfrm>
          <a:prstGeom prst="rect">
            <a:avLst/>
          </a:prstGeom>
        </p:spPr>
      </p:pic>
      <p:sp>
        <p:nvSpPr>
          <p:cNvPr id="6" name="テキスト ボックス 5">
            <a:extLst>
              <a:ext uri="{FF2B5EF4-FFF2-40B4-BE49-F238E27FC236}">
                <a16:creationId xmlns:a16="http://schemas.microsoft.com/office/drawing/2014/main" id="{8CB1D45C-BE9D-5AEB-5AF8-46BF4D94F2B9}"/>
              </a:ext>
            </a:extLst>
          </p:cNvPr>
          <p:cNvSpPr txBox="1"/>
          <p:nvPr/>
        </p:nvSpPr>
        <p:spPr>
          <a:xfrm>
            <a:off x="7356186" y="6436345"/>
            <a:ext cx="48013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羽鳥モーニングショーより引用</a:t>
            </a:r>
          </a:p>
        </p:txBody>
      </p:sp>
      <p:sp>
        <p:nvSpPr>
          <p:cNvPr id="4" name="スライド番号プレースホルダー 3">
            <a:extLst>
              <a:ext uri="{FF2B5EF4-FFF2-40B4-BE49-F238E27FC236}">
                <a16:creationId xmlns:a16="http://schemas.microsoft.com/office/drawing/2014/main" id="{DFCFE7F5-1437-D48E-AB3C-F9C44CDC24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4266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30A83FD-FBFA-DA2E-78BA-6B4D12E135FA}"/>
              </a:ext>
            </a:extLst>
          </p:cNvPr>
          <p:cNvPicPr>
            <a:picLocks noGrp="1" noChangeAspect="1"/>
          </p:cNvPicPr>
          <p:nvPr>
            <p:ph idx="1"/>
          </p:nvPr>
        </p:nvPicPr>
        <p:blipFill>
          <a:blip r:embed="rId2"/>
          <a:stretch>
            <a:fillRect/>
          </a:stretch>
        </p:blipFill>
        <p:spPr>
          <a:xfrm>
            <a:off x="629799" y="94320"/>
            <a:ext cx="10434753" cy="6365767"/>
          </a:xfrm>
          <a:prstGeom prst="rect">
            <a:avLst/>
          </a:prstGeom>
        </p:spPr>
      </p:pic>
      <p:sp>
        <p:nvSpPr>
          <p:cNvPr id="6" name="テキスト ボックス 5">
            <a:extLst>
              <a:ext uri="{FF2B5EF4-FFF2-40B4-BE49-F238E27FC236}">
                <a16:creationId xmlns:a16="http://schemas.microsoft.com/office/drawing/2014/main" id="{C592DA87-6C38-877E-E6DC-44BC55E4FBF8}"/>
              </a:ext>
            </a:extLst>
          </p:cNvPr>
          <p:cNvSpPr txBox="1"/>
          <p:nvPr/>
        </p:nvSpPr>
        <p:spPr>
          <a:xfrm>
            <a:off x="7320136" y="6488668"/>
            <a:ext cx="48013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羽鳥モーニングショーより引用</a:t>
            </a:r>
          </a:p>
        </p:txBody>
      </p:sp>
      <p:sp>
        <p:nvSpPr>
          <p:cNvPr id="2" name="スライド番号プレースホルダー 1">
            <a:extLst>
              <a:ext uri="{FF2B5EF4-FFF2-40B4-BE49-F238E27FC236}">
                <a16:creationId xmlns:a16="http://schemas.microsoft.com/office/drawing/2014/main" id="{5F595007-FEB3-7D6B-81B4-DD9E177682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8719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1FAE232-F04B-D12A-D5E0-F0B173C124C7}"/>
              </a:ext>
            </a:extLst>
          </p:cNvPr>
          <p:cNvSpPr>
            <a:spLocks noGrp="1"/>
          </p:cNvSpPr>
          <p:nvPr>
            <p:ph type="title"/>
          </p:nvPr>
        </p:nvSpPr>
        <p:spPr>
          <a:xfrm>
            <a:off x="838200" y="116632"/>
            <a:ext cx="10515600" cy="1224135"/>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ja-JP" altLang="en-US" dirty="0"/>
              <a:t>猛暑によって海面水温が異常に高くなった</a:t>
            </a:r>
            <a:br>
              <a:rPr lang="en-US" altLang="ja-JP" dirty="0"/>
            </a:br>
            <a:r>
              <a:rPr lang="ja-JP" altLang="en-US" b="1" dirty="0">
                <a:solidFill>
                  <a:srgbClr val="FF0000"/>
                </a:solidFill>
              </a:rPr>
              <a:t>猛暑と豪雨は連鎖する</a:t>
            </a:r>
          </a:p>
        </p:txBody>
      </p:sp>
      <p:sp>
        <p:nvSpPr>
          <p:cNvPr id="4" name="テキスト ボックス 3">
            <a:extLst>
              <a:ext uri="{FF2B5EF4-FFF2-40B4-BE49-F238E27FC236}">
                <a16:creationId xmlns:a16="http://schemas.microsoft.com/office/drawing/2014/main" id="{BF12FD28-E6D5-F186-6E96-D34A19841DEE}"/>
              </a:ext>
            </a:extLst>
          </p:cNvPr>
          <p:cNvSpPr txBox="1"/>
          <p:nvPr/>
        </p:nvSpPr>
        <p:spPr>
          <a:xfrm>
            <a:off x="9336360" y="5517232"/>
            <a:ext cx="87716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気象庁</a:t>
            </a:r>
          </a:p>
        </p:txBody>
      </p:sp>
      <p:sp>
        <p:nvSpPr>
          <p:cNvPr id="2" name="スライド番号プレースホルダー 1">
            <a:extLst>
              <a:ext uri="{FF2B5EF4-FFF2-40B4-BE49-F238E27FC236}">
                <a16:creationId xmlns:a16="http://schemas.microsoft.com/office/drawing/2014/main" id="{EA75D0B4-F9E3-013F-2657-686C8FCC56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descr="ダイアグラム&#10;&#10;自動的に生成された説明">
            <a:extLst>
              <a:ext uri="{FF2B5EF4-FFF2-40B4-BE49-F238E27FC236}">
                <a16:creationId xmlns:a16="http://schemas.microsoft.com/office/drawing/2014/main" id="{4E209964-D1A8-2638-FE89-D338D8A8E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9" y="1556792"/>
            <a:ext cx="6408712" cy="5196253"/>
          </a:xfrm>
          <a:prstGeom prst="rect">
            <a:avLst/>
          </a:prstGeom>
        </p:spPr>
      </p:pic>
    </p:spTree>
    <p:extLst>
      <p:ext uri="{BB962C8B-B14F-4D97-AF65-F5344CB8AC3E}">
        <p14:creationId xmlns:p14="http://schemas.microsoft.com/office/powerpoint/2010/main" val="1390089069"/>
      </p:ext>
    </p:extLst>
  </p:cSld>
  <p:clrMapOvr>
    <a:masterClrMapping/>
  </p:clrMapOvr>
</p:sld>
</file>

<file path=ppt/theme/theme1.xml><?xml version="1.0" encoding="utf-8"?>
<a:theme xmlns:a="http://schemas.openxmlformats.org/drawingml/2006/main" name="2_futurearth 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8334</TotalTime>
  <Words>1111</Words>
  <Application>Microsoft Office PowerPoint</Application>
  <PresentationFormat>ワイド画面</PresentationFormat>
  <Paragraphs>95</Paragraphs>
  <Slides>18</Slides>
  <Notes>4</Notes>
  <HiddenSlides>0</HiddenSlides>
  <MMClips>3</MMClips>
  <ScaleCrop>false</ScaleCrop>
  <HeadingPairs>
    <vt:vector size="6" baseType="variant">
      <vt:variant>
        <vt:lpstr>使用されているフォント</vt:lpstr>
      </vt:variant>
      <vt:variant>
        <vt:i4>12</vt:i4>
      </vt:variant>
      <vt:variant>
        <vt:lpstr>テーマ</vt:lpstr>
      </vt:variant>
      <vt:variant>
        <vt:i4>9</vt:i4>
      </vt:variant>
      <vt:variant>
        <vt:lpstr>スライド タイトル</vt:lpstr>
      </vt:variant>
      <vt:variant>
        <vt:i4>18</vt:i4>
      </vt:variant>
    </vt:vector>
  </HeadingPairs>
  <TitlesOfParts>
    <vt:vector size="39" baseType="lpstr">
      <vt:lpstr>Chalet NewYorkNineteenSixty</vt:lpstr>
      <vt:lpstr>Chalet-ParisNineteenSixty</vt:lpstr>
      <vt:lpstr>ＭＳ Ｐゴシック</vt:lpstr>
      <vt:lpstr>游ゴシック</vt:lpstr>
      <vt:lpstr>游ゴシック Light</vt:lpstr>
      <vt:lpstr>游明朝</vt:lpstr>
      <vt:lpstr>Arial</vt:lpstr>
      <vt:lpstr>Calibri</vt:lpstr>
      <vt:lpstr>Calibri Light</vt:lpstr>
      <vt:lpstr>Century</vt:lpstr>
      <vt:lpstr>Tahoma</vt:lpstr>
      <vt:lpstr>Times New Roman</vt:lpstr>
      <vt:lpstr>2_futurearth 2</vt:lpstr>
      <vt:lpstr>2_Office ​​テーマ</vt:lpstr>
      <vt:lpstr>Global</vt:lpstr>
      <vt:lpstr>2_Office テーマ</vt:lpstr>
      <vt:lpstr>3_Office ​​テーマ</vt:lpstr>
      <vt:lpstr>5_Office テーマ</vt:lpstr>
      <vt:lpstr>7_Office テーマ</vt:lpstr>
      <vt:lpstr>8_Office テーマ</vt:lpstr>
      <vt:lpstr>標準デザイン</vt:lpstr>
      <vt:lpstr>現代科学 気候危機　異常気象や気候変化の科学　異常気象時代に生きる 立花義裕　（三重大学　大学院生物資源学研究科）　 専門：異常気象や気候変化の原因解明 e-mail: tachi@bio.mie-u.acjp　 研究室web page (検索：三重大学　気象学)　 https://atm.bio.mie-u.ac.jp/</vt:lpstr>
      <vt:lpstr>現代科学 気候危機　異常気象や気候変化の科学　異常気象時代に生きる 立花義裕　（三重大学　大学院生物資源学研究科）　 専門：異常気象や気候変化の原因解明 e-mail: tachi@bio.mie-u.acjp　 研究室web page (検索：三重大学　気象学)　 https://atm.bio.mie-u.ac.jp/</vt:lpstr>
      <vt:lpstr>8月3日の報道ステーション</vt:lpstr>
      <vt:lpstr>三重テレビ「MIEライブ」気象らぼ」8月1日放送</vt:lpstr>
      <vt:lpstr>PowerPoint プレゼンテーション</vt:lpstr>
      <vt:lpstr>近年の偏西風蛇行に伴う北の高気圧と猛暑</vt:lpstr>
      <vt:lpstr>PowerPoint プレゼンテーション</vt:lpstr>
      <vt:lpstr>PowerPoint プレゼンテーション</vt:lpstr>
      <vt:lpstr>猛暑によって海面水温が異常に高くなった 猛暑と豪雨は連鎖する</vt:lpstr>
      <vt:lpstr>9月14日の黒潮と 2023年9月4日の水温の平年からの差</vt:lpstr>
      <vt:lpstr>PowerPoint プレゼンテーション</vt:lpstr>
      <vt:lpstr>PowerPoint プレゼンテーション</vt:lpstr>
      <vt:lpstr>2018年の西日本豪雨</vt:lpstr>
      <vt:lpstr>海面水温の温暖化 （近年と５０年前との水温差）</vt:lpstr>
      <vt:lpstr>海から大気への水分供給量 （近年と５０年前との差）</vt:lpstr>
      <vt:lpstr>昨年6月に線状降水帯の観測に東シナ海に</vt:lpstr>
      <vt:lpstr>日本は世界で最も「異常な気象」が起こる場所の一つ</vt:lpstr>
      <vt:lpstr>気候危機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日本周辺の海水温が気象・天候に及ぼす影響</dc:title>
  <dc:creator>tachi</dc:creator>
  <cp:lastModifiedBy>tachi2</cp:lastModifiedBy>
  <cp:revision>394</cp:revision>
  <cp:lastPrinted>2023-09-14T01:34:23Z</cp:lastPrinted>
  <dcterms:created xsi:type="dcterms:W3CDTF">2012-09-08T07:30:55Z</dcterms:created>
  <dcterms:modified xsi:type="dcterms:W3CDTF">2023-10-01T12:05:16Z</dcterms:modified>
</cp:coreProperties>
</file>