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96" r:id="rId2"/>
    <p:sldMasterId id="2147483720" r:id="rId3"/>
    <p:sldMasterId id="2147483732" r:id="rId4"/>
  </p:sldMasterIdLst>
  <p:notesMasterIdLst>
    <p:notesMasterId r:id="rId16"/>
  </p:notesMasterIdLst>
  <p:sldIdLst>
    <p:sldId id="1484" r:id="rId5"/>
    <p:sldId id="1486" r:id="rId6"/>
    <p:sldId id="259" r:id="rId7"/>
    <p:sldId id="1483" r:id="rId8"/>
    <p:sldId id="1476" r:id="rId9"/>
    <p:sldId id="1481" r:id="rId10"/>
    <p:sldId id="262" r:id="rId11"/>
    <p:sldId id="1475" r:id="rId12"/>
    <p:sldId id="1435" r:id="rId13"/>
    <p:sldId id="256" r:id="rId14"/>
    <p:sldId id="1206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q9rxuAKObAXwlbrAPG8GLlFdt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1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8" Type="http://customschemas.google.com/relationships/presentationmetadata" Target="metadata"/><Relationship Id="rId10" Type="http://schemas.openxmlformats.org/officeDocument/2006/relationships/slide" Target="slides/slide6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6e06535c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6e06535c2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6e06535c2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822402e8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1822402e8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1822402e89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1d53327b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1d53327b6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1d53327b6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タイトルとコンテンツ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97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03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88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990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285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519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2410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02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28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753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95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2 つのコンテンツ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381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4E3597-43CF-28F9-6486-9B5400413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C47EC82-6941-7FB0-55FF-C2DBCB2E5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75B9C6-C9AD-51FA-107F-F4998E7A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B75A2E-4F79-1613-F6DA-0ECD1154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403E8F-1051-3C7B-01DC-CA96A571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876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F3C0CF-03A4-0984-4171-A98D567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2BFD71-65A0-E9C4-C904-5AF81C391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2A5ECB-DDA3-DB02-F4BD-CE540BDA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4EA237-913E-64CF-8D83-7388503F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3B8A79-C90F-844E-6263-0F5191F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2827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0A5D11-04F8-82D0-FF29-236F4158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778B3C-4F76-9CBD-F66D-B2A1DE1AC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A58518-8147-00FC-CC11-E6478633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07F2DC-AF11-F811-98C3-F3BCEF9CD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162064-5A27-E31C-3C0E-357FCE31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133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B3D090-103E-6E2C-22A7-2F1462EBC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1F8299-982E-88C9-7CB1-39294C80D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0F48C1A-2569-4E97-94D0-E38FA984F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C91038F-4118-DFD4-DC0C-23467219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9118DB6-2664-E97C-E3BB-97EA1C90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48DA308-02E1-5F77-2A44-97F27339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790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0F8742-0218-4B21-BF18-3984ACF87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13AC177-0558-6EF5-5C33-444E4271B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25880BC-0AA8-F99A-78A1-550CA4DAD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1591610-FD22-D9DE-9B4C-ADF661B07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CF8B54C-B226-C01A-F983-43CA971E8C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7AB71DC-0724-E303-5750-94FB341D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F2AB0F3-5121-2E17-D58D-4BEC367A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232D542-7A4E-E2F5-640D-0E413F19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920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616DDA-ECB1-6957-CE52-3FC054BA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4EFC989-600A-853A-2CB5-CDEAB668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26C9005-56F9-BA36-AD00-84383A31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88C1611-4141-A4FB-5ABC-C0DBE0A4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0418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11B3ED0-3275-F708-81D3-F203CC615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5916797-1F32-FBD6-EA23-A4BD2EA53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19D7E4-AA87-57F5-8DDD-A3372600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214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E72536-2983-73E4-5CF8-EA5EC29E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AF1F13-D59E-1369-8B46-75BF9D91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BA2B696-1015-79B5-1748-61354563F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4BBF10B-1F4B-D8C5-F112-F7B11E0E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03EB156-D44A-6F35-2B40-5A9C3A346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EA83B49-896C-4911-D6CB-12C95113B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152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6F1FBD-F24C-E457-C42C-6062E4C24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F09240D-F016-74AD-959A-EBB94283B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D49E383-25ED-032D-DF14-8992944D4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7238E38-FB32-2BA3-EF06-0984A42F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AD899FD-AE7F-2F6B-A880-AA0508A7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89BDB25-4C0D-A127-1A82-D25754E2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412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CEDFF4-5A48-FC69-9808-1B5967263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C46F423-2241-E81E-3F21-AE5CAFCB4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AE1F211-28C0-7802-7FFE-396AFE477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4E0AEDC-56B7-C4D0-32ED-FED9AE91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C00C0E-53E0-7D6E-19E8-764D2A5B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06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比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16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8441FAB-D9DC-B985-A218-2498A69D1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DBE5BE1-62B3-6158-0CB6-11A138A5F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EDC4B6-2747-644C-068B-7578CD680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712B32-0084-CC04-6AFE-716DE8C0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DD00BF-22BB-D592-CA38-ABF50C14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19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5BF63-9782-4978-88D3-D274D23E83B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7043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08BF0-12E0-4C25-9C39-7F022528FED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3034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DF009-5B09-4FE8-885F-100E83CD0C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5779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7B2A7-90EE-4763-B17F-072A1AEF23D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8031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FC77C-C76A-4D72-83E2-579D68B7A8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0120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42515-C971-4B6C-9E8D-A600B5D6242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2463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5EB48-5BA4-46CA-B6A2-1DC13836F12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07086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7CD90-351B-4945-86DF-6C80579D8F3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6063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960A-DDAA-4B7D-A0D3-947DA8BC88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302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白紙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221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DE44E-9FBF-4A04-9AEA-2984EFCE6FD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4174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AE34A-15C2-4984-B181-3EA4F9F9018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3698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D2EA620-C7F4-4BAE-A39B-7060695C15E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22877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E17A902-E9D3-48F3-82A1-992299D0053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644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タイトル付きのコンテンツ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04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タイトル付きの図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06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タイトルと縦書きテキスト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31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縦書きタイトルと&#10;縦書きテキスト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01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798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475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EDC4-16E7-4043-AFF9-D041E75F2005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98FFB-6183-4AD5-8419-9F48C6C4D9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19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A28D75D-EC9C-6693-3099-5E1A3EF5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07DDEBC-88BE-516B-2135-CCE1251C5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94633D-A05B-8C9E-1232-3251B34B0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66294-EF51-4659-99DA-3967B2A69C98}" type="datetimeFigureOut">
              <a:rPr kumimoji="1" lang="ja-JP" altLang="en-US" smtClean="0"/>
              <a:t>2023/11/20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47A605-E4FF-EA5A-6EB2-A8BA20DDA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FE6897-3744-AFC9-0EAC-B502759B4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366DE-BBE4-41A9-9BAF-CBD4BC0B7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561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47512C9-3F3C-483F-9773-FB0ED404E40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989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tachi@bio.mie-u.ac.jp" TargetMode="Externa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news.yahoo.co.jp/articles/903c0c20a57a892c617cb27a8b3408816d6ee57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WWhNjBz8rc?start=109&amp;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arth.nullschool.net/jp/#current/ocean/surface/currents/orthographic=-221.91,37.02,2048/loc=142.353,26.853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arth.nullschool.net/jp/#current/ocean/surface/currents/orthographic=-221.91,37.02,2048/loc=142.353,26.853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4n7_h8lAumc?feature=oembed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youtu.be/4n7_h8lAum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619908-F199-C57F-DD41-5807F847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32" y="5795786"/>
            <a:ext cx="10363200" cy="92568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en-US" altLang="ja-JP" dirty="0"/>
              <a:t>2023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11</a:t>
            </a:r>
            <a:r>
              <a:rPr kumimoji="1" lang="ja-JP" altLang="en-US" dirty="0"/>
              <a:t>月</a:t>
            </a:r>
            <a:r>
              <a:rPr kumimoji="1" lang="en-US" altLang="ja-JP" dirty="0"/>
              <a:t>5</a:t>
            </a:r>
            <a:r>
              <a:rPr kumimoji="1" lang="ja-JP" altLang="en-US" dirty="0"/>
              <a:t>日羽鳥モーニングショー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2CFB79-744E-C313-4B31-466ECEC1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C6655-7481-4556-BAA7-ADC2A3B749D7}" type="slidenum">
              <a:rPr kumimoji="0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CDF01D7-18F8-4313-2A20-6F7E4E53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16" y="1016127"/>
            <a:ext cx="11208568" cy="4721609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B41B309C-E387-18FB-EC04-B53B9AB791DA}"/>
              </a:ext>
            </a:extLst>
          </p:cNvPr>
          <p:cNvSpPr txBox="1">
            <a:spLocks/>
          </p:cNvSpPr>
          <p:nvPr/>
        </p:nvSpPr>
        <p:spPr>
          <a:xfrm>
            <a:off x="1177516" y="136525"/>
            <a:ext cx="9377841" cy="82155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ja-JP" altLang="en-US" sz="3200" dirty="0"/>
              <a:t>温暖化時代にも拘わらず大雪が頻発する理由（</a:t>
            </a:r>
            <a:r>
              <a:rPr kumimoji="1" lang="en-US" altLang="ja-JP" sz="3200" dirty="0"/>
              <a:t>1</a:t>
            </a:r>
            <a:r>
              <a:rPr kumimoji="1" lang="ja-JP" altLang="en-US" sz="32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8752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21d53327b6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951" y="3569188"/>
            <a:ext cx="3568725" cy="312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21d53327b6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0349" y="3448338"/>
            <a:ext cx="4156500" cy="3436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1d53327b6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250" y="33188"/>
            <a:ext cx="3505721" cy="33795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1d53327b6f_0_0"/>
          <p:cNvSpPr txBox="1"/>
          <p:nvPr/>
        </p:nvSpPr>
        <p:spPr>
          <a:xfrm>
            <a:off x="10783100" y="5969163"/>
            <a:ext cx="12144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Fig. 1</a:t>
            </a:r>
            <a:endParaRPr kumimoji="0" sz="3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3" name="Google Shape;93;g21d53327b6f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8250" y="3547513"/>
            <a:ext cx="3206777" cy="323834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21d53327b6f_0_0"/>
          <p:cNvSpPr txBox="1"/>
          <p:nvPr/>
        </p:nvSpPr>
        <p:spPr>
          <a:xfrm>
            <a:off x="54000" y="6892050"/>
            <a:ext cx="1208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Fig.1 SST-T500, T500 at 11 UTC and satellite visible image at 07 UTC in 24th January 2023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g21d53327b6f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38887" y="76200"/>
            <a:ext cx="3800876" cy="32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1d53327b6f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590" y="4638"/>
            <a:ext cx="4011448" cy="343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48DD58-5912-9A3A-EDEE-4CA9B51AF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301006"/>
          </a:xfrm>
        </p:spPr>
        <p:txBody>
          <a:bodyPr/>
          <a:lstStyle/>
          <a:p>
            <a:r>
              <a:rPr kumimoji="1" lang="ja-JP" altLang="en-US" sz="3600" dirty="0"/>
              <a:t>課題</a:t>
            </a:r>
            <a:br>
              <a:rPr kumimoji="1" lang="en-US" altLang="ja-JP" sz="3600" dirty="0"/>
            </a:br>
            <a:r>
              <a:rPr kumimoji="1" lang="ja-JP" altLang="en-US" sz="3600" dirty="0"/>
              <a:t>締切り：</a:t>
            </a:r>
            <a:r>
              <a:rPr kumimoji="1" lang="en-US" altLang="ja-JP" sz="3600" dirty="0"/>
              <a:t>11</a:t>
            </a:r>
            <a:r>
              <a:rPr kumimoji="1" lang="ja-JP" altLang="en-US" sz="3600" dirty="0"/>
              <a:t>月</a:t>
            </a:r>
            <a:r>
              <a:rPr lang="en-US" altLang="ja-JP" sz="3600" dirty="0"/>
              <a:t>21</a:t>
            </a:r>
            <a:r>
              <a:rPr kumimoji="1" lang="ja-JP" altLang="en-US" sz="3600" dirty="0"/>
              <a:t>日（火）</a:t>
            </a:r>
            <a:r>
              <a:rPr kumimoji="1" lang="en-US" altLang="ja-JP" sz="3600" dirty="0"/>
              <a:t>23</a:t>
            </a:r>
            <a:r>
              <a:rPr kumimoji="1" lang="ja-JP" altLang="en-US" sz="3600" dirty="0"/>
              <a:t>時</a:t>
            </a:r>
            <a:r>
              <a:rPr kumimoji="1" lang="en-US" altLang="ja-JP" sz="3600" dirty="0"/>
              <a:t>59</a:t>
            </a:r>
            <a:r>
              <a:rPr kumimoji="1" lang="ja-JP" altLang="en-US" sz="3600" dirty="0"/>
              <a:t>分（日本時間）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D1578FB-4B66-629C-F8A9-0F1ACB0F3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18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下記の</a:t>
            </a:r>
            <a:r>
              <a:rPr lang="ja-JP" altLang="ja-JP" sz="18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三重テレビ気象らぼ</a:t>
            </a:r>
            <a:r>
              <a:rPr lang="ja-JP" altLang="en-US" sz="18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の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二つの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YouTube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を両方とも見てください．そして閲覧前と後で，気象や気候についての見方が変わったか？などを中心に思ったことをを書いてください．批判を書いてもいいですよ．点を下げることはしません．番組の改善に役立てます．</a:t>
            </a:r>
            <a:r>
              <a:rPr lang="ja-JP" altLang="ja-JP" sz="2000" b="1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ja-JP" altLang="ja-JP" sz="2400" b="1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各々</a:t>
            </a:r>
            <a:r>
              <a:rPr lang="en-US" altLang="ja-JP" sz="2400" b="1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200</a:t>
            </a:r>
            <a:r>
              <a:rPr lang="ja-JP" altLang="ja-JP" sz="2400" b="1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文字以上）</a:t>
            </a:r>
            <a:endParaRPr lang="en-US" altLang="ja-JP" sz="2400" b="1" kern="100" dirty="0">
              <a:solidFill>
                <a:srgbClr val="FF0000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提出は電子メイルで，宛先：</a:t>
            </a:r>
            <a:r>
              <a:rPr lang="en-US" altLang="ja-JP" sz="1800" u="sng" kern="100" dirty="0">
                <a:solidFill>
                  <a:srgbClr val="0563C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  <a:hlinkClick r:id="rId2"/>
              </a:rPr>
              <a:t>tachi@bio.mie-u.ac.jp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各課題毎にメイルを送付すること．つまり，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通送る必要がある．メイルの件名は各々下記とすること．</a:t>
            </a:r>
            <a:endParaRPr lang="en-US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400" b="1" dirty="0"/>
              <a:t>メイル本文中に氏名の記載の無い場合は，提出していないとみなします．</a:t>
            </a:r>
            <a:endParaRPr lang="en-US" altLang="ja-JP" b="1" dirty="0"/>
          </a:p>
          <a:p>
            <a:r>
              <a:rPr lang="ja-JP" altLang="en-US" sz="2000" b="1" dirty="0"/>
              <a:t>件名：　課題９「豪雪をもたらす！？</a:t>
            </a:r>
            <a:r>
              <a:rPr lang="en-US" altLang="ja-JP" sz="2000" b="1" dirty="0"/>
              <a:t>JPCZ</a:t>
            </a:r>
            <a:r>
              <a:rPr lang="ja-JP" altLang="en-US" sz="2000" b="1" dirty="0"/>
              <a:t>を調査」　</a:t>
            </a:r>
            <a:r>
              <a:rPr lang="en-US" altLang="ja-JP" sz="2000" b="1" dirty="0"/>
              <a:t>2023</a:t>
            </a:r>
            <a:r>
              <a:rPr lang="ja-JP" altLang="en-US" sz="2000" b="1" dirty="0"/>
              <a:t>年</a:t>
            </a:r>
            <a:r>
              <a:rPr lang="en-US" altLang="ja-JP" sz="2000" b="1" dirty="0"/>
              <a:t>2</a:t>
            </a:r>
            <a:r>
              <a:rPr lang="ja-JP" altLang="en-US" sz="2000" b="1" dirty="0"/>
              <a:t>月</a:t>
            </a:r>
            <a:r>
              <a:rPr lang="en-US" altLang="ja-JP" sz="2000" b="1" dirty="0"/>
              <a:t>7</a:t>
            </a:r>
            <a:r>
              <a:rPr lang="ja-JP" altLang="en-US" sz="2000" b="1" dirty="0"/>
              <a:t>日放送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r>
              <a:rPr lang="ja-JP" altLang="en-US" sz="2000" b="1" dirty="0"/>
              <a:t>件名　：課題１０</a:t>
            </a:r>
            <a:r>
              <a:rPr lang="en-US" altLang="ja-JP" sz="2000" b="1" dirty="0"/>
              <a:t> </a:t>
            </a:r>
            <a:r>
              <a:rPr lang="ja-JP" altLang="en-US" sz="2000" b="1" dirty="0"/>
              <a:t>「世界で連鎖する寒波」</a:t>
            </a:r>
            <a:r>
              <a:rPr lang="en-US" altLang="ja-JP" sz="2000" b="1" dirty="0"/>
              <a:t> 202</a:t>
            </a:r>
            <a:r>
              <a:rPr lang="ja-JP" altLang="en-US" sz="2000" b="1" dirty="0"/>
              <a:t>２年１２月６日放送</a:t>
            </a:r>
          </a:p>
          <a:p>
            <a:endParaRPr lang="ja-JP" altLang="en-US" b="1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279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E42852-DDB7-F445-B835-8D25EA7E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35" y="186221"/>
            <a:ext cx="10515600" cy="820945"/>
          </a:xfrm>
        </p:spPr>
        <p:txBody>
          <a:bodyPr>
            <a:noAutofit/>
          </a:bodyPr>
          <a:lstStyle/>
          <a:p>
            <a:r>
              <a:rPr lang="ja-JP" altLang="en-US" sz="2800" b="1" dirty="0">
                <a:hlinkClick r:id="rId2"/>
              </a:rPr>
              <a:t>石原良純ＶＳ玉川徹氏、エネルギー政策めぐり大論争「原発再稼働ってだめですかね」反論の応酬</a:t>
            </a:r>
            <a:endParaRPr kumimoji="1" lang="ja-JP" altLang="en-US" sz="28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209EAB0-0ABC-7CFC-958E-BDBFBEB46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68" y="1053549"/>
            <a:ext cx="4300736" cy="567193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DB2A802-1726-58EB-3876-EF67F4D80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781" y="1317902"/>
            <a:ext cx="4283561" cy="52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49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6e06535c20_0_0"/>
          <p:cNvSpPr txBox="1">
            <a:spLocks noGrp="1"/>
          </p:cNvSpPr>
          <p:nvPr>
            <p:ph type="body" idx="1"/>
          </p:nvPr>
        </p:nvSpPr>
        <p:spPr>
          <a:xfrm>
            <a:off x="1542627" y="6403619"/>
            <a:ext cx="10466493" cy="39234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900" b="1" dirty="0"/>
              <a:t>1/24 06:00UTC（15:00JST）のひまわり可視</a:t>
            </a:r>
            <a:r>
              <a:rPr lang="ja-JP" altLang="en-US" sz="900" b="1" dirty="0"/>
              <a:t>　</a:t>
            </a:r>
            <a:r>
              <a:rPr lang="en-US" sz="900" b="1" dirty="0"/>
              <a:t>風データ：ERA5 の u_10m v_10m</a:t>
            </a:r>
            <a:r>
              <a:rPr lang="ja-JP" altLang="en-US" sz="900" b="1" dirty="0"/>
              <a:t>　</a:t>
            </a:r>
            <a:r>
              <a:rPr lang="en-US" sz="900" b="1" dirty="0" err="1"/>
              <a:t>地形：色別数値標高図（国土地理院</a:t>
            </a:r>
            <a:r>
              <a:rPr lang="en-US" sz="900" b="1" dirty="0"/>
              <a:t>）  </a:t>
            </a:r>
            <a:r>
              <a:rPr lang="en-US" sz="900" b="1" dirty="0" err="1"/>
              <a:t>を加工</a:t>
            </a:r>
            <a:r>
              <a:rPr lang="ja-JP" altLang="en-US" sz="900" b="1" dirty="0"/>
              <a:t>　</a:t>
            </a:r>
            <a:r>
              <a:rPr lang="en-US" sz="900" b="1" dirty="0" err="1"/>
              <a:t>雪：災害研準リアルタイム積雪深分布</a:t>
            </a:r>
            <a:r>
              <a:rPr lang="en-US" sz="900" b="1" dirty="0"/>
              <a:t> 1/31 00:00UTC</a:t>
            </a:r>
            <a:endParaRPr sz="900" b="1" dirty="0"/>
          </a:p>
        </p:txBody>
      </p:sp>
      <p:pic>
        <p:nvPicPr>
          <p:cNvPr id="135" name="Google Shape;135;g26e06535c2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632" y="842773"/>
            <a:ext cx="6068572" cy="464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6e06535c2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495" y="842785"/>
            <a:ext cx="6068572" cy="4645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タイトル 2">
            <a:extLst>
              <a:ext uri="{FF2B5EF4-FFF2-40B4-BE49-F238E27FC236}">
                <a16:creationId xmlns:a16="http://schemas.microsoft.com/office/drawing/2014/main" id="{F5C1F938-4288-8013-250A-E2A60ACE2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44" y="62038"/>
            <a:ext cx="11529392" cy="7106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ja-JP" altLang="en-US" sz="3600" dirty="0"/>
              <a:t>世界の居住可能地域の中で一番雪が多い場所は日本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45DE2B-6A6D-3367-4E05-88176AC2296A}"/>
              </a:ext>
            </a:extLst>
          </p:cNvPr>
          <p:cNvSpPr txBox="1"/>
          <p:nvPr/>
        </p:nvSpPr>
        <p:spPr>
          <a:xfrm>
            <a:off x="528320" y="5593045"/>
            <a:ext cx="9629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太い線状の雪雲 ＝ </a:t>
            </a:r>
            <a:r>
              <a:rPr kumimoji="1" lang="en-US" altLang="ja-JP" sz="2000" dirty="0"/>
              <a:t>JPCZ(</a:t>
            </a:r>
            <a:r>
              <a:rPr kumimoji="1" lang="fr-FR" altLang="ja-JP" sz="2000" dirty="0"/>
              <a:t>Japan Sea polar air mass convergence zone</a:t>
            </a:r>
            <a:r>
              <a:rPr kumimoji="1" lang="en-US" altLang="ja-JP" sz="2000" dirty="0"/>
              <a:t>)</a:t>
            </a:r>
          </a:p>
          <a:p>
            <a:r>
              <a:rPr kumimoji="1" lang="ja-JP" altLang="en-US" sz="2000" dirty="0"/>
              <a:t>　　　　　　　 ＝ 線状の降雪帯 ＝</a:t>
            </a:r>
            <a:r>
              <a:rPr kumimoji="1" lang="ja-JP" altLang="en-US" sz="2000" dirty="0">
                <a:solidFill>
                  <a:srgbClr val="FF0000"/>
                </a:solidFill>
              </a:rPr>
              <a:t>「線状降雪帯」←立花チームが提唱する新語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19DB8-1666-5EC2-2D3E-125F8D51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27" y="0"/>
            <a:ext cx="11240560" cy="549275"/>
          </a:xfrm>
        </p:spPr>
        <p:txBody>
          <a:bodyPr>
            <a:noAutofit/>
          </a:bodyPr>
          <a:lstStyle/>
          <a:p>
            <a:r>
              <a:rPr lang="ja-JP" altLang="en-US" sz="2800" b="1" dirty="0"/>
              <a:t>三重テレビ 気象らぼ「雪の降るメカニズムとは？」</a:t>
            </a:r>
            <a:r>
              <a:rPr lang="en-US" altLang="ja-JP" sz="2800" b="1" dirty="0"/>
              <a:t>2021</a:t>
            </a:r>
            <a:r>
              <a:rPr lang="ja-JP" altLang="en-US" sz="2800" b="1" dirty="0"/>
              <a:t>年</a:t>
            </a:r>
            <a:r>
              <a:rPr lang="en-US" altLang="ja-JP" sz="2800" b="1" dirty="0"/>
              <a:t>1</a:t>
            </a:r>
            <a:r>
              <a:rPr lang="ja-JP" altLang="en-US" sz="2800" b="1" dirty="0"/>
              <a:t>月放送</a:t>
            </a:r>
            <a:endParaRPr kumimoji="1" lang="ja-JP" altLang="en-US" sz="2800" dirty="0"/>
          </a:p>
        </p:txBody>
      </p:sp>
      <p:pic>
        <p:nvPicPr>
          <p:cNvPr id="6" name="オンライン メディア 5" title="気象らぼ「雪の降るメカニズムとは？」">
            <a:hlinkClick r:id="" action="ppaction://media"/>
            <a:extLst>
              <a:ext uri="{FF2B5EF4-FFF2-40B4-BE49-F238E27FC236}">
                <a16:creationId xmlns:a16="http://schemas.microsoft.com/office/drawing/2014/main" id="{9EC68CBE-301F-E7B8-61A0-ED6CB98C64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0437" y="549275"/>
            <a:ext cx="9975956" cy="56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2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920F881-60E7-BAD4-929E-01BDA427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44" y="62038"/>
            <a:ext cx="11529392" cy="7106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ja-JP" altLang="en-US" sz="3600" dirty="0"/>
              <a:t>世界の居住可能地域の中で一番雪が多い場所は日本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DA0F31D-801E-F46E-0DFB-45AF8B28F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880" y="834505"/>
            <a:ext cx="11592106" cy="142778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ja-JP" altLang="en-US" dirty="0"/>
              <a:t>日本海の</a:t>
            </a:r>
            <a:r>
              <a:rPr lang="ja-JP" altLang="en-US" dirty="0">
                <a:hlinkClick r:id="rId2"/>
              </a:rPr>
              <a:t>対馬暖流</a:t>
            </a:r>
            <a:r>
              <a:rPr lang="ja-JP" altLang="en-US" dirty="0"/>
              <a:t>がこの緯度帯では世界第一級の暖かい海流であり，日本海は北極寒気が世界で最も南に移動する場所で，そこに</a:t>
            </a:r>
            <a:r>
              <a:rPr lang="en-US" altLang="ja-JP" dirty="0"/>
              <a:t>JPCZ</a:t>
            </a:r>
            <a:r>
              <a:rPr kumimoji="1" lang="ja-JP" altLang="en-US" sz="2800" dirty="0">
                <a:solidFill>
                  <a:srgbClr val="FF0000"/>
                </a:solidFill>
              </a:rPr>
              <a:t> （線状降雪帯）</a:t>
            </a:r>
            <a:r>
              <a:rPr lang="ja-JP" altLang="en-US" dirty="0"/>
              <a:t>が発生するからなのです．</a:t>
            </a:r>
          </a:p>
        </p:txBody>
      </p:sp>
      <p:pic>
        <p:nvPicPr>
          <p:cNvPr id="16" name="図 15" descr="マップ&#10;&#10;自動的に生成された説明">
            <a:extLst>
              <a:ext uri="{FF2B5EF4-FFF2-40B4-BE49-F238E27FC236}">
                <a16:creationId xmlns:a16="http://schemas.microsoft.com/office/drawing/2014/main" id="{2298F29F-CF33-00B6-A844-4DAE4675C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5" y="2196395"/>
            <a:ext cx="3819655" cy="334301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68AFC3C-3070-D1BA-43FE-DFF92781D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811" y="2157581"/>
            <a:ext cx="3908349" cy="342064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EF66349-98D7-CA8D-A266-D84D0A461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160" y="2347533"/>
            <a:ext cx="4222351" cy="310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7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9B4C013E-B9D8-DE9C-8ECB-12B4E2E7E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70" y="3882887"/>
            <a:ext cx="5983670" cy="3332873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1920F881-60E7-BAD4-929E-01BDA427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44" y="62038"/>
            <a:ext cx="11529392" cy="5652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ja-JP" altLang="en-US" sz="3600" dirty="0"/>
              <a:t>世界の居住可能地域の中で一番雪が多い場所は日本</a:t>
            </a:r>
          </a:p>
        </p:txBody>
      </p:sp>
      <p:pic>
        <p:nvPicPr>
          <p:cNvPr id="5" name="コンテンツ プレースホルダー 6">
            <a:extLst>
              <a:ext uri="{FF2B5EF4-FFF2-40B4-BE49-F238E27FC236}">
                <a16:creationId xmlns:a16="http://schemas.microsoft.com/office/drawing/2014/main" id="{A747CBAE-112A-8F49-BCE9-097ABC535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392"/>
            <a:ext cx="6068593" cy="31071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927F3F-CAFA-CCC0-AC60-43E12124B3E0}"/>
              </a:ext>
            </a:extLst>
          </p:cNvPr>
          <p:cNvSpPr txBox="1"/>
          <p:nvPr/>
        </p:nvSpPr>
        <p:spPr>
          <a:xfrm>
            <a:off x="3530370" y="3201784"/>
            <a:ext cx="217335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rPr>
              <a:t>冬の地上気温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D10D203-606E-4FAC-B5F3-9B6C0F815ECD}"/>
              </a:ext>
            </a:extLst>
          </p:cNvPr>
          <p:cNvSpPr txBox="1"/>
          <p:nvPr/>
        </p:nvSpPr>
        <p:spPr>
          <a:xfrm>
            <a:off x="3530370" y="6174012"/>
            <a:ext cx="217335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rPr>
              <a:t>冬の海水温</a:t>
            </a:r>
          </a:p>
        </p:txBody>
      </p:sp>
      <p:pic>
        <p:nvPicPr>
          <p:cNvPr id="12" name="Google Shape;97;g21d53327b6f_0_0">
            <a:extLst>
              <a:ext uri="{FF2B5EF4-FFF2-40B4-BE49-F238E27FC236}">
                <a16:creationId xmlns:a16="http://schemas.microsoft.com/office/drawing/2014/main" id="{C27D177A-6837-BBFE-25A6-83EE722E4B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8008" y="659804"/>
            <a:ext cx="4453154" cy="373351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27C212A-5E61-7A28-EF76-A3A4987EA4D2}"/>
              </a:ext>
            </a:extLst>
          </p:cNvPr>
          <p:cNvSpPr txBox="1"/>
          <p:nvPr/>
        </p:nvSpPr>
        <p:spPr>
          <a:xfrm>
            <a:off x="5943600" y="4678603"/>
            <a:ext cx="6115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ja-JP" altLang="en-US" sz="2400" dirty="0"/>
              <a:t>日本海の</a:t>
            </a:r>
            <a:r>
              <a:rPr lang="ja-JP" altLang="en-US" sz="2400" dirty="0">
                <a:hlinkClick r:id="rId5"/>
              </a:rPr>
              <a:t>対馬暖流</a:t>
            </a:r>
            <a:r>
              <a:rPr lang="ja-JP" altLang="en-US" sz="2400" dirty="0"/>
              <a:t>がこの緯度帯では世界第一級の暖かい海流であり，日本海は北極寒気が世界で最も南に移動する場所で，そこに</a:t>
            </a:r>
            <a:r>
              <a:rPr lang="en-US" altLang="ja-JP" sz="2400" dirty="0"/>
              <a:t>JPCZ</a:t>
            </a:r>
            <a:r>
              <a:rPr kumimoji="1" lang="ja-JP" altLang="en-US" sz="2400" dirty="0">
                <a:solidFill>
                  <a:srgbClr val="FF0000"/>
                </a:solidFill>
              </a:rPr>
              <a:t> （線状降雪帯）</a:t>
            </a:r>
            <a:r>
              <a:rPr lang="ja-JP" altLang="en-US" sz="2400" dirty="0"/>
              <a:t>が発生するからなのです．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5593966-D362-667E-0BD5-DA245A5FE8EA}"/>
              </a:ext>
            </a:extLst>
          </p:cNvPr>
          <p:cNvSpPr txBox="1"/>
          <p:nvPr/>
        </p:nvSpPr>
        <p:spPr>
          <a:xfrm>
            <a:off x="7202557" y="4278493"/>
            <a:ext cx="300824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rPr>
              <a:t>冬の上空約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rPr>
              <a:t>5000m</a:t>
            </a: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rPr>
              <a:t>の気温</a:t>
            </a:r>
          </a:p>
        </p:txBody>
      </p:sp>
    </p:spTree>
    <p:extLst>
      <p:ext uri="{BB962C8B-B14F-4D97-AF65-F5344CB8AC3E}">
        <p14:creationId xmlns:p14="http://schemas.microsoft.com/office/powerpoint/2010/main" val="268013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1822402e89_1_0"/>
          <p:cNvSpPr txBox="1"/>
          <p:nvPr/>
        </p:nvSpPr>
        <p:spPr>
          <a:xfrm>
            <a:off x="246614" y="6127930"/>
            <a:ext cx="12084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Climatology of SST-T500 and T500 in January 1982-2022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SST-T500 using SST from  MGDSST, T500 from ERA5 and SIC from OISST (In gray colored area, SIC ≧ 15%).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g21822402e89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8685" y="1057011"/>
            <a:ext cx="8828011" cy="214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1822402e89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470" y="3195449"/>
            <a:ext cx="3160643" cy="316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1822402e89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8280" y="3344920"/>
            <a:ext cx="3822504" cy="278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1822402e89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5912" y="3792844"/>
            <a:ext cx="2833325" cy="19275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タイトル 2">
            <a:extLst>
              <a:ext uri="{FF2B5EF4-FFF2-40B4-BE49-F238E27FC236}">
                <a16:creationId xmlns:a16="http://schemas.microsoft.com/office/drawing/2014/main" id="{435DE472-FA37-B4D4-F262-97EFA6EC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6" y="76221"/>
            <a:ext cx="11774555" cy="98078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2400" dirty="0"/>
              <a:t>海面水温と上空</a:t>
            </a:r>
            <a:r>
              <a:rPr lang="en-US" altLang="ja-JP" sz="2400" dirty="0"/>
              <a:t>5000m</a:t>
            </a:r>
            <a:r>
              <a:rPr lang="ja-JP" altLang="en-US" sz="2400" dirty="0"/>
              <a:t>の気温との差（</a:t>
            </a:r>
            <a:r>
              <a:rPr lang="en-US" altLang="ja-JP" sz="2400" dirty="0"/>
              <a:t>1</a:t>
            </a:r>
            <a:r>
              <a:rPr lang="ja-JP" altLang="en-US" sz="2400" dirty="0"/>
              <a:t>月）</a:t>
            </a:r>
            <a:br>
              <a:rPr lang="en-US" altLang="ja-JP" sz="2400" dirty="0"/>
            </a:br>
            <a:r>
              <a:rPr lang="ja-JP" altLang="en-US" sz="2400" dirty="0"/>
              <a:t>赤いところほど差が大きい＝大気が上下に混ざりやすい＝強い雪雲が発生しやすい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オンライン メディア 3" title="【独自】「JPCZの謎」を追う調査に密着“最強寒波”直下の日本海で(2023年2月2日)">
            <a:hlinkClick r:id="" action="ppaction://media"/>
            <a:extLst>
              <a:ext uri="{FF2B5EF4-FFF2-40B4-BE49-F238E27FC236}">
                <a16:creationId xmlns:a16="http://schemas.microsoft.com/office/drawing/2014/main" id="{5891A6A0-AD0D-1A2C-9FEB-6FA38B4ACC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7121" y="655983"/>
            <a:ext cx="10273368" cy="5804452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EE008341-D95C-B5B1-3025-1DEC2233C5B4}"/>
              </a:ext>
            </a:extLst>
          </p:cNvPr>
          <p:cNvSpPr txBox="1">
            <a:spLocks/>
          </p:cNvSpPr>
          <p:nvPr/>
        </p:nvSpPr>
        <p:spPr>
          <a:xfrm>
            <a:off x="2766283" y="62544"/>
            <a:ext cx="5828261" cy="5026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  <a:hlinkClick r:id="rId4"/>
              </a:rPr>
              <a:t>テレビ朝日「報道ステーション」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  <a:hlinkClick r:id="rId4"/>
              </a:rPr>
              <a:t>2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 Light" panose="020F0302020204030204"/>
                <a:ea typeface="游ゴシック Light" panose="020B0300000000000000" pitchFamily="50" charset="-128"/>
                <a:cs typeface="+mj-cs"/>
                <a:hlinkClick r:id="rId4"/>
              </a:rPr>
              <a:t>月２日放送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 Light" panose="020F030202020403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11" name="字幕 10">
            <a:extLst>
              <a:ext uri="{FF2B5EF4-FFF2-40B4-BE49-F238E27FC236}">
                <a16:creationId xmlns:a16="http://schemas.microsoft.com/office/drawing/2014/main" id="{05DA2098-1A60-75E9-C77F-37E1F94DB7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460DBDA-07C4-67ED-E762-6BAEF20D7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8553" y="5135217"/>
            <a:ext cx="1579422" cy="157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8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4" descr="ダイアグラム&#10;&#10;自動的に生成された説明">
            <a:extLst>
              <a:ext uri="{FF2B5EF4-FFF2-40B4-BE49-F238E27FC236}">
                <a16:creationId xmlns:a16="http://schemas.microsoft.com/office/drawing/2014/main" id="{4C265FD4-9368-46DA-05B3-4690F911F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61" y="1098708"/>
            <a:ext cx="7253543" cy="453346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123AAE3-BA1D-24BC-4945-4A0D66FCC526}"/>
              </a:ext>
            </a:extLst>
          </p:cNvPr>
          <p:cNvSpPr txBox="1"/>
          <p:nvPr/>
        </p:nvSpPr>
        <p:spPr>
          <a:xfrm>
            <a:off x="6811616" y="795345"/>
            <a:ext cx="5246206" cy="58785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・</a:t>
            </a: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JPCZ</a:t>
            </a:r>
            <a:r>
              <a:rPr kumimoji="1" lang="ja-JP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は，一旦発生すると持続する機構（</a:t>
            </a: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self-sustaining mechanism</a:t>
            </a:r>
            <a:r>
              <a:rPr kumimoji="1" lang="ja-JP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）を持つ．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1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）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JPCZ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に周囲からの水蒸気が収束．（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）水蒸気が上空で雲となり，凝結加熱で浮力を得る．（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3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）浮力に伴い上昇気流が強化．上昇気流に引っ張られ，海上風が増す．（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4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）海上風が増すことで暖かい海面からの蒸発が促進し，水蒸気の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JPCZ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での収束が強化．以上を繰り返すことで，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JPCZ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は一旦発生すると持続する機構を持つ．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・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気象庁気象研究所の数値シミュレーションは，観測事例を概ね再現出来た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.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ただし気象衛星ひまわりから推定された日本海の海面水温は，我々が観測した水温よりも約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2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℃低いことから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JPCZ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を過小評価していた．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JPCZ</a:t>
            </a:r>
            <a:r>
              <a:rPr kumimoji="1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BIZ UDPゴシック" panose="020B0400000000000000" pitchFamily="50" charset="-128"/>
                <a:cs typeface="Times New Roman" panose="02020603050405020304" pitchFamily="18" charset="0"/>
              </a:rPr>
              <a:t>の観測は気象予報の精度向上に寄与し，今後の洋上の恒常的な気象観測が望まれる．</a:t>
            </a:r>
            <a:endParaRPr kumimoji="1" lang="ja-JP" altLang="ja-JP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8E17A1-25C3-059D-E2F1-191219030F4A}"/>
              </a:ext>
            </a:extLst>
          </p:cNvPr>
          <p:cNvSpPr txBox="1"/>
          <p:nvPr/>
        </p:nvSpPr>
        <p:spPr>
          <a:xfrm>
            <a:off x="0" y="0"/>
            <a:ext cx="115625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+mn-cs"/>
              </a:rPr>
              <a:t>Tachibana, Y.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+mn-cs"/>
              </a:rPr>
              <a:t>, M. Honda, H. Nishikawa, H. Kawase, H. Yamanaka, D.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+mn-cs"/>
              </a:rPr>
              <a:t>Hata,and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+mn-cs"/>
              </a:rPr>
              <a:t> Y.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+mn-cs"/>
              </a:rPr>
              <a:t>Kashino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+mn-cs"/>
              </a:rPr>
              <a:t>, High moisture confluence in Japan Sea polar air mass convergence zone captured by hourly radiosonde launches from a ship, </a:t>
            </a:r>
            <a:r>
              <a:rPr kumimoji="1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+mn-cs"/>
              </a:rPr>
              <a:t>Scientific Reports,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+mn-cs"/>
              </a:rPr>
              <a:t> 12, DOI:10.1038/s41598-022-23371-x , 2022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93464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811</Words>
  <Application>Microsoft Office PowerPoint</Application>
  <PresentationFormat>ワイド画面</PresentationFormat>
  <Paragraphs>36</Paragraphs>
  <Slides>11</Slides>
  <Notes>3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11</vt:i4>
      </vt:variant>
    </vt:vector>
  </HeadingPairs>
  <TitlesOfParts>
    <vt:vector size="24" baseType="lpstr">
      <vt:lpstr>BIZ UDPゴシック</vt:lpstr>
      <vt:lpstr>HG丸ｺﾞｼｯｸM-PRO</vt:lpstr>
      <vt:lpstr>游ゴシック</vt:lpstr>
      <vt:lpstr>游ゴシック Light</vt:lpstr>
      <vt:lpstr>游明朝</vt:lpstr>
      <vt:lpstr>Arial</vt:lpstr>
      <vt:lpstr>Calibri</vt:lpstr>
      <vt:lpstr>Calibri Light</vt:lpstr>
      <vt:lpstr>Times New Roman</vt:lpstr>
      <vt:lpstr>2_Office テーマ</vt:lpstr>
      <vt:lpstr>3_Office テーマ</vt:lpstr>
      <vt:lpstr>Office テーマ</vt:lpstr>
      <vt:lpstr>標準デザイン</vt:lpstr>
      <vt:lpstr>2023年11月5日羽鳥モーニングショー</vt:lpstr>
      <vt:lpstr>石原良純ＶＳ玉川徹氏、エネルギー政策めぐり大論争「原発再稼働ってだめですかね」反論の応酬</vt:lpstr>
      <vt:lpstr>世界の居住可能地域の中で一番雪が多い場所は日本</vt:lpstr>
      <vt:lpstr>三重テレビ 気象らぼ「雪の降るメカニズムとは？」2021年1月放送</vt:lpstr>
      <vt:lpstr>世界の居住可能地域の中で一番雪が多い場所は日本</vt:lpstr>
      <vt:lpstr>世界の居住可能地域の中で一番雪が多い場所は日本</vt:lpstr>
      <vt:lpstr>海面水温と上空5000mの気温との差（1月） 赤いところほど差が大きい＝大気が上下に混ざりやすい＝強い雪雲が発生しやすい</vt:lpstr>
      <vt:lpstr>PowerPoint プレゼンテーション</vt:lpstr>
      <vt:lpstr>PowerPoint プレゼンテーション</vt:lpstr>
      <vt:lpstr>PowerPoint プレゼンテーション</vt:lpstr>
      <vt:lpstr>課題 締切り：11月21日（火）23時59分（日本時間）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tachi6</dc:creator>
  <cp:lastModifiedBy>tachi2</cp:lastModifiedBy>
  <cp:revision>30</cp:revision>
  <dcterms:created xsi:type="dcterms:W3CDTF">2022-12-24T08:21:40Z</dcterms:created>
  <dcterms:modified xsi:type="dcterms:W3CDTF">2023-11-19T22:21:48Z</dcterms:modified>
</cp:coreProperties>
</file>