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76" r:id="rId1"/>
    <p:sldMasterId id="2147485327" r:id="rId2"/>
    <p:sldMasterId id="2147485353" r:id="rId3"/>
    <p:sldMasterId id="2147485398" r:id="rId4"/>
    <p:sldMasterId id="2147485410" r:id="rId5"/>
    <p:sldMasterId id="2147485422" r:id="rId6"/>
    <p:sldMasterId id="2147485440" r:id="rId7"/>
    <p:sldMasterId id="2147485457" r:id="rId8"/>
    <p:sldMasterId id="2147485469" r:id="rId9"/>
  </p:sldMasterIdLst>
  <p:notesMasterIdLst>
    <p:notesMasterId r:id="rId35"/>
  </p:notesMasterIdLst>
  <p:handoutMasterIdLst>
    <p:handoutMasterId r:id="rId36"/>
  </p:handoutMasterIdLst>
  <p:sldIdLst>
    <p:sldId id="616" r:id="rId10"/>
    <p:sldId id="455" r:id="rId11"/>
    <p:sldId id="419" r:id="rId12"/>
    <p:sldId id="422" r:id="rId13"/>
    <p:sldId id="425" r:id="rId14"/>
    <p:sldId id="426" r:id="rId15"/>
    <p:sldId id="1106" r:id="rId16"/>
    <p:sldId id="1143" r:id="rId17"/>
    <p:sldId id="1434" r:id="rId18"/>
    <p:sldId id="1435" r:id="rId19"/>
    <p:sldId id="1112" r:id="rId20"/>
    <p:sldId id="1107" r:id="rId21"/>
    <p:sldId id="1113" r:id="rId22"/>
    <p:sldId id="1109" r:id="rId23"/>
    <p:sldId id="1108" r:id="rId24"/>
    <p:sldId id="464" r:id="rId25"/>
    <p:sldId id="1432" r:id="rId26"/>
    <p:sldId id="1211" r:id="rId27"/>
    <p:sldId id="1430" r:id="rId28"/>
    <p:sldId id="1431" r:id="rId29"/>
    <p:sldId id="308" r:id="rId30"/>
    <p:sldId id="369" r:id="rId31"/>
    <p:sldId id="1433" r:id="rId32"/>
    <p:sldId id="1436" r:id="rId33"/>
    <p:sldId id="259" r:id="rId34"/>
  </p:sldIdLst>
  <p:sldSz cx="12192000" cy="6858000"/>
  <p:notesSz cx="10234613" cy="7099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oshiro Minobe" initials="SM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3" autoAdjust="0"/>
    <p:restoredTop sz="94660"/>
  </p:normalViewPr>
  <p:slideViewPr>
    <p:cSldViewPr>
      <p:cViewPr varScale="1">
        <p:scale>
          <a:sx n="94" d="100"/>
          <a:sy n="94" d="100"/>
        </p:scale>
        <p:origin x="110" y="69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357" y="-96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58ED40-66D7-4E20-BCF3-1D56BDBD85A1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797247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2F241D0-6955-4387-BEBD-C9295BE5D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953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BC61784-8B0C-49EB-A967-1F5888BDC779}" type="datetimeFigureOut">
              <a:rPr kumimoji="1" lang="ja-JP" altLang="en-US" smtClean="0"/>
              <a:pPr/>
              <a:t>2023/5/19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33400"/>
            <a:ext cx="4729163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3462" y="3372167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7247" y="6743103"/>
            <a:ext cx="4434998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9D9A2F2-9FF3-4F4B-8F07-DD772BD1825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48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亜寒帯ジェットと亜熱帯ジェットの蛇行が見られ，それに沿う波列パターンが本研究の結果に極めて類似している．</a:t>
            </a:r>
            <a:endParaRPr kumimoji="1" lang="en-US" altLang="ja-JP" dirty="0"/>
          </a:p>
          <a:p>
            <a:r>
              <a:rPr kumimoji="1" lang="ja-JP" altLang="en-US" dirty="0"/>
              <a:t>これらジェットの蛇行が西日本豪雨，猛暑に影響したことが気象庁から示されている．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71A6C-5A3B-4990-AE90-EDD2A71038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68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2D3-614F-4B24-871C-5D2890E0085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6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2D3-614F-4B24-871C-5D2890E0085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6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2D3-614F-4B24-871C-5D2890E0085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79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rgbClr val="009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uturearth-tagline-white-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68" y="2363399"/>
            <a:ext cx="6375349" cy="218239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9595247" y="6067258"/>
            <a:ext cx="2289063" cy="708435"/>
          </a:xfrm>
          <a:prstGeom prst="rect">
            <a:avLst/>
          </a:prstGeom>
          <a:solidFill>
            <a:srgbClr val="009E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fr-FR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7697-A247-4327-B41F-0AAF634322F1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0541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C7F0-8054-4DEA-BFA7-9986CB86F09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111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D3D5-DB4E-4AA3-82C0-C9F57466DFB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366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37A-E9E3-4115-86B1-7520B065F2E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001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DEB6-1CF6-4C1F-BC9A-6C8B163DAD3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711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A661-2320-40A6-BC05-0012A2FB086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313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E4EA-3740-4037-AB14-456C0A1840A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3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9573-0E8A-4BA8-9B87-7AC892CAFA8B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987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8A685-491C-4E8D-863C-C8994B250DCF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4397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403F-5769-4FC8-B4B2-07DF7BD29E25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2693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207ED-2422-4AF0-9C0E-743751BA1FA8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08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537-1111-4E43-A12C-2FE42D536297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15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CA5E-FFE5-4AA9-ABF0-4B70B0C8A500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552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4775-8E87-4F7C-8C00-941B68B6B09B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0997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581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30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rgbClr val="009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877460" y="6114291"/>
            <a:ext cx="2100920" cy="607184"/>
          </a:xfrm>
          <a:prstGeom prst="rect">
            <a:avLst/>
          </a:prstGeom>
          <a:solidFill>
            <a:srgbClr val="009E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fr-FR" sz="1800">
              <a:solidFill>
                <a:prstClr val="white"/>
              </a:solidFill>
            </a:endParaRPr>
          </a:p>
        </p:txBody>
      </p:sp>
      <p:pic>
        <p:nvPicPr>
          <p:cNvPr id="6" name="Image 5" descr="futurearth-icon-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584" y="639325"/>
            <a:ext cx="4595136" cy="3446350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5048480" y="4637127"/>
            <a:ext cx="2100920" cy="211650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fr-FR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65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126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907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089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9462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570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4678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41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567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6086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69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34434" y="6453188"/>
            <a:ext cx="2690284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/>
            <a:endParaRPr kumimoji="0" lang="fr-FR" dirty="0">
              <a:solidFill>
                <a:srgbClr val="80808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19967" y="6453188"/>
            <a:ext cx="7871884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/>
            <a:endParaRPr kumimoji="0" lang="fr-FR" dirty="0">
              <a:solidFill>
                <a:srgbClr val="80808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56279-5937-4869-8FA0-5F74E7A2C361}" type="slidenum">
              <a:rPr lang="fr-FR">
                <a:solidFill>
                  <a:srgbClr val="808080"/>
                </a:solidFill>
              </a:rPr>
              <a:pPr/>
              <a:t>‹#›</a:t>
            </a:fld>
            <a:endParaRPr lang="fr-FR" dirty="0">
              <a:solidFill>
                <a:srgbClr val="808080"/>
              </a:solidFill>
            </a:endParaRPr>
          </a:p>
        </p:txBody>
      </p:sp>
      <p:pic>
        <p:nvPicPr>
          <p:cNvPr id="5" name="Image 6" descr="futurearth-blue-low-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79" y="6261947"/>
            <a:ext cx="1651635" cy="4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3205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EC6FF-41BA-4D4C-88C7-5AF8850EC26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34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CA65-1EF6-44E1-8AAB-603F9CE30E1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49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A36E-2E5A-45F5-B051-31FE95B5A8D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64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0EB0-7651-4102-863C-8180E071250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89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9CF6-C182-4BA1-819A-7EA6AFFEF19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79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C7F0-8054-4DEA-BFA7-9986CB86F09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88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D3D5-DB4E-4AA3-82C0-C9F57466DFB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14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937A-E9E3-4115-86B1-7520B065F2E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57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4DEB6-1CF6-4C1F-BC9A-6C8B163DAD3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307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A661-2320-40A6-BC05-0012A2FB086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4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879506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E4EA-3740-4037-AB14-456C0A1840A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73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0728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224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420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7077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157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6227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066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813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1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D1A231A-96CE-4F33-9572-31E02D97D13F}" type="datetimeFigureOut">
              <a:rPr lang="ja-JP" altLang="en-US" smtClean="0">
                <a:solidFill>
                  <a:prstClr val="black"/>
                </a:solidFill>
              </a:rPr>
              <a:pPr defTabSz="457200"/>
              <a:t>2023/5/19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048C7-68D1-42CF-9BF5-58D0CF086ADD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41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526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6893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828800"/>
            <a:ext cx="92456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572000"/>
            <a:ext cx="92456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324600"/>
            <a:ext cx="25400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B15BC0-FE21-4551-8B0D-F4601A6A98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86623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-1"/>
            <a:ext cx="10363200" cy="925689"/>
          </a:xfrm>
        </p:spPr>
        <p:txBody>
          <a:bodyPr/>
          <a:lstStyle>
            <a:lvl1pPr>
              <a:defRPr sz="47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AC6655-7481-4556-BAA7-ADC2A3B749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13185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2216925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5187137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6433" indent="0">
              <a:buNone/>
              <a:defRPr sz="2100"/>
            </a:lvl2pPr>
            <a:lvl3pPr marL="1072866" indent="0">
              <a:buNone/>
              <a:defRPr sz="1900"/>
            </a:lvl3pPr>
            <a:lvl4pPr marL="1609298" indent="0">
              <a:buNone/>
              <a:defRPr sz="1600"/>
            </a:lvl4pPr>
            <a:lvl5pPr marL="2145731" indent="0">
              <a:buNone/>
              <a:defRPr sz="1600"/>
            </a:lvl5pPr>
            <a:lvl6pPr marL="2682164" indent="0">
              <a:buNone/>
              <a:defRPr sz="1600"/>
            </a:lvl6pPr>
            <a:lvl7pPr marL="3218597" indent="0">
              <a:buNone/>
              <a:defRPr sz="1600"/>
            </a:lvl7pPr>
            <a:lvl8pPr marL="3755029" indent="0">
              <a:buNone/>
              <a:defRPr sz="1600"/>
            </a:lvl8pPr>
            <a:lvl9pPr marL="4291462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8F1C1A-5663-4BE7-A694-8890DC2CAD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2779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2147888"/>
            <a:ext cx="50800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268DFEA-F237-49DC-B3E0-7F5F09E1BD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10732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1CEBFF-4AA3-4F42-8991-05FA526F9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6213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7492" y="2"/>
            <a:ext cx="10363200" cy="925689"/>
          </a:xfrm>
        </p:spPr>
        <p:txBody>
          <a:bodyPr/>
          <a:lstStyle>
            <a:lvl1pPr>
              <a:defRPr i="0">
                <a:solidFill>
                  <a:schemeClr val="accent1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38EB05-60D4-46D2-9377-82560E209A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5029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C18F10-FA99-4EAA-B206-28211D8B9A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4265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117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12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F1D7F1-294D-4E8F-9F73-253A6FE4A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247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kumimoji="0"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kumimoji="0"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37545-49BE-4557-B3D4-EF8E33D0D86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320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68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45568E-3BB3-4189-8191-F90944B531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4683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57B8DC-42CF-4EE3-A9DE-07B22E4DB0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221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540761" y="930283"/>
            <a:ext cx="2736849" cy="533241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8084" y="930283"/>
            <a:ext cx="8009467" cy="533241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84A28E-6E51-4B77-916D-2EFBC8E542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1748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9144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0E566A-EBEB-457F-9F02-BFC0754E35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96305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328091" y="930283"/>
            <a:ext cx="10949516" cy="53324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C1DBAD-E630-4555-8FE3-1464D6E4A4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3628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8388E57-69D3-440F-A0BF-CDB2145722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41119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067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アイコンをクリックして表を追加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22749B4-59B1-471E-BBDB-6E3B6481B1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07272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 </a:t>
            </a:r>
            <a:r>
              <a:rPr lang="en-US" altLang="ja-JP" noProof="0"/>
              <a:t>SmartArt </a:t>
            </a:r>
            <a:r>
              <a:rPr lang="ja-JP" altLang="en-US" noProof="0"/>
              <a:t>グラフィックを追加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68135C-4417-490D-8089-4E01587474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528467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828800"/>
            <a:ext cx="9245600" cy="2362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572000"/>
            <a:ext cx="9245600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B15BC0-FE21-4551-8B0D-F4601A6A98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76636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-1"/>
            <a:ext cx="10363200" cy="925689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14400" y="2147888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AC6655-7481-4556-BAA7-ADC2A3B749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16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6D2-B3C6-42EE-A9F9-A83E7FB1EAA9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6377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2216927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5187139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00"/>
            </a:lvl1pPr>
            <a:lvl2pPr marL="536433" indent="0">
              <a:buNone/>
              <a:defRPr sz="2100"/>
            </a:lvl2pPr>
            <a:lvl3pPr marL="1072866" indent="0">
              <a:buNone/>
              <a:defRPr sz="1900"/>
            </a:lvl3pPr>
            <a:lvl4pPr marL="1609298" indent="0">
              <a:buNone/>
              <a:defRPr sz="1600"/>
            </a:lvl4pPr>
            <a:lvl5pPr marL="2145731" indent="0">
              <a:buNone/>
              <a:defRPr sz="1600"/>
            </a:lvl5pPr>
            <a:lvl6pPr marL="2682164" indent="0">
              <a:buNone/>
              <a:defRPr sz="1600"/>
            </a:lvl6pPr>
            <a:lvl7pPr marL="3218597" indent="0">
              <a:buNone/>
              <a:defRPr sz="1600"/>
            </a:lvl7pPr>
            <a:lvl8pPr marL="3755029" indent="0">
              <a:buNone/>
              <a:defRPr sz="1600"/>
            </a:lvl8pPr>
            <a:lvl9pPr marL="4291462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8F1C1A-5663-4BE7-A694-8890DC2CAD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28233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4"/>
            <a:ext cx="10363200" cy="92551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2147888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268DFEA-F237-49DC-B3E0-7F5F09E1BD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335698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1CEBFF-4AA3-4F42-8991-05FA526F9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11396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7492" y="2"/>
            <a:ext cx="10363200" cy="925689"/>
          </a:xfrm>
          <a:prstGeom prst="rect">
            <a:avLst/>
          </a:prstGeom>
        </p:spPr>
        <p:txBody>
          <a:bodyPr/>
          <a:lstStyle>
            <a:lvl1pPr>
              <a:defRPr i="0">
                <a:solidFill>
                  <a:schemeClr val="accent1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38EB05-60D4-46D2-9377-82560E209A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85135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C18F10-FA99-4EAA-B206-28211D8B9A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40126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11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6" y="27312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F1D7F1-294D-4E8F-9F73-253A6FE4A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6030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7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40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45568E-3BB3-4189-8191-F90944B531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37478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4"/>
            <a:ext cx="10363200" cy="92551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2147888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57B8DC-42CF-4EE3-A9DE-07B22E4DB0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53407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540762" y="930283"/>
            <a:ext cx="2736849" cy="5332413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8085" y="930283"/>
            <a:ext cx="8009467" cy="53324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84A28E-6E51-4B77-916D-2EFBC8E542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9765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170988" y="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21478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914400" y="42814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7600" y="42814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0E566A-EBEB-457F-9F02-BFC0754E35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366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8A2-3B09-42AA-AB3B-6AE2C9BA5596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62267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328091" y="930283"/>
            <a:ext cx="10949516" cy="5332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C1DBAD-E630-4555-8FE3-1464D6E4A4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72775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8" y="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197600" y="42814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8388E57-69D3-440F-A0BF-CDB2145722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8017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0677" y="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914400" y="2147888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noProof="0"/>
              <a:t>アイコンをクリックして表を追加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22749B4-59B1-471E-BBDB-6E3B6481B1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31839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7" y="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914400" y="2147888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noProof="0"/>
              <a:t>アイコンをクリックして </a:t>
            </a:r>
            <a:r>
              <a:rPr lang="en-US" altLang="ja-JP" noProof="0"/>
              <a:t>SmartArt </a:t>
            </a:r>
            <a:r>
              <a:rPr lang="ja-JP" altLang="en-US" noProof="0"/>
              <a:t>グラフィックを追加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68135C-4417-490D-8089-4E01587474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15107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0A0E77-5D03-1DCE-B1C0-DC1E70F6C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57CD135-9DD1-8D11-65F3-B7386DF57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0C1336-3F80-58F5-FC74-D49D91244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0E806F-6752-D97E-E016-C4F97CDF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6A77C9-0992-CE49-0DDA-01E2E49A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0787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20CD-1A11-110C-A396-718BE0481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3F4746-5682-13CA-1216-DF0AF03C3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330960-57A9-E6BF-5072-D6CE6B14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0307AA-C9C3-4AA3-94EA-1A3219D1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58A65B-27CF-5DB9-618D-F7F25096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83298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F778AA-74A4-D681-384A-07D7D216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DAB812A-2790-CDD4-E69F-024B91B70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881177-4459-2904-290F-B715266D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CF9CDC-633A-46D4-ECE4-912C3F2A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18C07B-D6B1-B3A5-3BB8-6CCC72F2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8469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586028-2DDC-1637-90A0-28FA4CBB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1DD2AE-22D5-9763-1C5D-3D4DB805F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AF9C256-509D-624D-4195-FCD2399B0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A0A327-9382-2D9D-5A84-E61F7F7B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7A2F362-9387-A376-82A7-F2BCE8B3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418877-25A9-B885-0EE4-67DB648D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79449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1A55AC-4D27-A7B8-1873-18D7FC8E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13DD67A-E518-B758-2863-68F05F19A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356B10-D865-4027-663C-11095D405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C97056-A45C-C18C-3A1B-27AAA16A1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FC8891E-A286-561E-222D-960C2A889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D63E18C-9FED-D39A-F947-40EF3166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D0DFE46-BE5F-F4AD-C4D3-4C75F805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03B1FB6-B829-B955-EC06-737B2952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092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07A0E3-FA42-8290-DB74-D8899FE3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4F2BB9B-2368-09C8-E4A9-CD27A3CB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9AF8C2F-1238-F4EE-5488-5821CCD1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4449C9-C321-0EFF-C7D7-30E1FBE8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02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1459-5C86-421F-B55D-358CFC038D29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9566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F0AB40A-DF48-5E53-4FA2-87F8CE1A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B015AC-9B2B-6F7B-21BB-D7C191C2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67EBED-0BEB-E078-BA23-FBC703C1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330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6709ED-4FD2-18A7-7718-D718AF13B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E7A612-8B07-2EED-3F6B-338D7BEA0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03392D3-EEE3-4AA2-EBBA-9E36BAB76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0919432-73DA-9AB9-8ABD-5C50484E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720BB5-44F6-6963-9089-121E2442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15F8A6-CDD5-36D5-76B6-77F9A8DF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56687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78C55A-FC12-6953-744E-59589AD6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607798F-C629-5D9E-21FE-00925DA17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7FC3CF-12A4-9DB8-B3C8-858D6DA2C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94C7C7-7A73-654F-F803-DE7F7B14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5AC69B4-95C6-8021-C0DA-1BACB4FA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C0A57D3-3A8E-F0BB-2B82-D9D183BA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7843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9A7B70-E4C7-D125-51DC-20097BB7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D995C2C-37C3-E3AC-C1B3-2159FC3EB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5078DE-2D16-7133-EFA7-5B7DEE16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91E878-CBEF-DDAA-7B85-2AD0F6B0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A6C814-5CA5-7E62-4A30-E08B8524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375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F2F7090-39A8-B7FC-C137-870E56CC8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2B6E4B5-5177-4393-B264-35551A48F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83EFEF-876B-5008-6805-66B1790A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8920866-7C8A-52E8-FC87-8449ED3F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F8FB98-F569-0C13-CE89-FA5D90F9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4882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EC6FF-41BA-4D4C-88C7-5AF8850EC26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138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CA65-1EF6-44E1-8AAB-603F9CE30E1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853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A36E-2E5A-45F5-B051-31FE95B5A8D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378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0EB0-7651-4102-863C-8180E071250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882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9CF6-C182-4BA1-819A-7EA6AFFEF19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3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971433" y="578797"/>
            <a:ext cx="5834483" cy="3986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err="1"/>
              <a:t>Here</a:t>
            </a:r>
            <a:r>
              <a:rPr lang="fr-FR" dirty="0"/>
              <a:t> I </a:t>
            </a:r>
            <a:r>
              <a:rPr lang="fr-FR" dirty="0" err="1"/>
              <a:t>write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1433" y="2351655"/>
            <a:ext cx="5834484" cy="362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r-FR" dirty="0"/>
          </a:p>
        </p:txBody>
      </p:sp>
      <p:pic>
        <p:nvPicPr>
          <p:cNvPr id="7" name="Image 6" descr="futurearth-blue-low-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79" y="6261947"/>
            <a:ext cx="1651635" cy="45952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21456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C21F309-BE20-3B4C-8240-B20ACF3B8796}" type="slidenum">
              <a:rPr kumimoji="0"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6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9" r:id="rId2"/>
    <p:sldLayoutId id="2147484880" r:id="rId3"/>
    <p:sldLayoutId id="2147484881" r:id="rId4"/>
    <p:sldLayoutId id="2147484882" r:id="rId5"/>
    <p:sldLayoutId id="2147484883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 baseline="0">
          <a:solidFill>
            <a:srgbClr val="009EE1"/>
          </a:solidFill>
          <a:latin typeface="Chalet NewYorkNineteenSixty"/>
          <a:ea typeface="+mj-ea"/>
          <a:cs typeface="Chalet NewYorkNineteenSixty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b="0" i="0" kern="1200">
          <a:solidFill>
            <a:srgbClr val="8996A0"/>
          </a:solidFill>
          <a:latin typeface="Chalet-ParisNineteenSixty"/>
          <a:ea typeface="+mn-ea"/>
          <a:cs typeface="Chalet-ParisNineteenSixt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8996A0"/>
          </a:solidFill>
          <a:latin typeface="Chalet-ParisNineteenSixty"/>
          <a:ea typeface="+mn-ea"/>
          <a:cs typeface="Chalet-ParisNineteenSixt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8996A0"/>
          </a:solidFill>
          <a:latin typeface="Chalet-ParisNineteenSixty"/>
          <a:ea typeface="+mn-ea"/>
          <a:cs typeface="Chalet-ParisNineteenSixt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8996A0"/>
          </a:solidFill>
          <a:latin typeface="Chalet-ParisNineteenSixty"/>
          <a:ea typeface="+mn-ea"/>
          <a:cs typeface="Chalet-ParisNineteenSixt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rgbClr val="8996A0"/>
          </a:solidFill>
          <a:latin typeface="Chalet-ParisNineteenSixty"/>
          <a:ea typeface="+mn-ea"/>
          <a:cs typeface="Chalet-ParisNineteenSixt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82F29-B516-404B-ACD0-8C4870567239}" type="datetime1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178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A1324-8BB6-4B42-9A38-C1585B4850B2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B294A-38DF-4AC7-A969-CAFA2DC0A1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98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4" r:id="rId1"/>
    <p:sldLayoutId id="2147485355" r:id="rId2"/>
    <p:sldLayoutId id="2147485356" r:id="rId3"/>
    <p:sldLayoutId id="2147485357" r:id="rId4"/>
    <p:sldLayoutId id="2147485358" r:id="rId5"/>
    <p:sldLayoutId id="2147485359" r:id="rId6"/>
    <p:sldLayoutId id="2147485360" r:id="rId7"/>
    <p:sldLayoutId id="2147485361" r:id="rId8"/>
    <p:sldLayoutId id="2147485362" r:id="rId9"/>
    <p:sldLayoutId id="2147485363" r:id="rId10"/>
    <p:sldLayoutId id="2147485364" r:id="rId11"/>
    <p:sldLayoutId id="214748543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E031C-EA06-4B15-9A3B-1E4C0639D8C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9" r:id="rId1"/>
    <p:sldLayoutId id="2147485400" r:id="rId2"/>
    <p:sldLayoutId id="2147485401" r:id="rId3"/>
    <p:sldLayoutId id="2147485402" r:id="rId4"/>
    <p:sldLayoutId id="2147485403" r:id="rId5"/>
    <p:sldLayoutId id="2147485404" r:id="rId6"/>
    <p:sldLayoutId id="2147485405" r:id="rId7"/>
    <p:sldLayoutId id="2147485406" r:id="rId8"/>
    <p:sldLayoutId id="2147485407" r:id="rId9"/>
    <p:sldLayoutId id="2147485408" r:id="rId10"/>
    <p:sldLayoutId id="214748540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1B0D-8859-4F02-BC0A-38744CB43383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17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"/>
            <a:ext cx="103632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47888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1" sz="160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r>
              <a:rPr lang="zh-TW" altLang="en-US">
                <a:solidFill>
                  <a:prstClr val="black"/>
                </a:solidFill>
              </a:rPr>
              <a:t>立花　三重大学　生物資源　共生環境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fld id="{7A55301A-5A5B-47E4-9845-CD2266475C0F}" type="slidenum">
              <a:rPr lang="ja-JP" altLang="en-US" smtClean="0">
                <a:solidFill>
                  <a:prstClr val="black"/>
                </a:solidFill>
              </a:rPr>
              <a:pPr defTabSz="1072866"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031" name="Picture 166" descr="bi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8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33" name="Picture 166" descr="bi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8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9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76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3" r:id="rId1"/>
    <p:sldLayoutId id="2147485424" r:id="rId2"/>
    <p:sldLayoutId id="2147485425" r:id="rId3"/>
    <p:sldLayoutId id="2147485426" r:id="rId4"/>
    <p:sldLayoutId id="2147485427" r:id="rId5"/>
    <p:sldLayoutId id="2147485428" r:id="rId6"/>
    <p:sldLayoutId id="2147485429" r:id="rId7"/>
    <p:sldLayoutId id="2147485430" r:id="rId8"/>
    <p:sldLayoutId id="2147485431" r:id="rId9"/>
    <p:sldLayoutId id="2147485432" r:id="rId10"/>
    <p:sldLayoutId id="2147485433" r:id="rId11"/>
    <p:sldLayoutId id="2147485434" r:id="rId12"/>
    <p:sldLayoutId id="2147485435" r:id="rId13"/>
    <p:sldLayoutId id="2147485436" r:id="rId14"/>
    <p:sldLayoutId id="2147485437" r:id="rId15"/>
    <p:sldLayoutId id="2147485438" r:id="rId1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+mj-ea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5pPr>
      <a:lvl6pPr marL="536433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1072866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609298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2145731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402325" indent="-402325" algn="l" rtl="0" fontAlgn="base">
        <a:spcBef>
          <a:spcPct val="20000"/>
        </a:spcBef>
        <a:spcAft>
          <a:spcPct val="0"/>
        </a:spcAft>
        <a:buBlip>
          <a:blip r:embed="rId20"/>
        </a:buBlip>
        <a:defRPr kumimoji="1" sz="38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rtl="0" fontAlgn="base">
        <a:spcBef>
          <a:spcPct val="20000"/>
        </a:spcBef>
        <a:spcAft>
          <a:spcPct val="0"/>
        </a:spcAft>
        <a:buSzPct val="75000"/>
        <a:buBlip>
          <a:blip r:embed="rId21"/>
        </a:buBlip>
        <a:defRPr kumimoji="1" sz="3300">
          <a:solidFill>
            <a:schemeClr val="tx1"/>
          </a:solidFill>
          <a:latin typeface="+mn-lt"/>
          <a:ea typeface="+mn-ea"/>
        </a:defRPr>
      </a:lvl2pPr>
      <a:lvl3pPr marL="1341082" indent="-268216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877515" indent="-268216" algn="l" rtl="0" fontAlgn="base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413947" indent="-268216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5pPr>
      <a:lvl6pPr marL="2950380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6pPr>
      <a:lvl7pPr marL="3486813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7pPr>
      <a:lvl8pPr marL="4023246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8pPr>
      <a:lvl9pPr marL="4559678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fld id="{7A55301A-5A5B-47E4-9845-CD2266475C0F}" type="slidenum">
              <a:rPr lang="ja-JP" altLang="en-US" smtClean="0">
                <a:solidFill>
                  <a:prstClr val="black"/>
                </a:solidFill>
              </a:rPr>
              <a:pPr defTabSz="1072866"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031" name="Picture 166" descr="bi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9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7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33" name="Picture 166" descr="bi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9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9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7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95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1" r:id="rId1"/>
    <p:sldLayoutId id="2147485442" r:id="rId2"/>
    <p:sldLayoutId id="2147485443" r:id="rId3"/>
    <p:sldLayoutId id="2147485444" r:id="rId4"/>
    <p:sldLayoutId id="2147485445" r:id="rId5"/>
    <p:sldLayoutId id="2147485446" r:id="rId6"/>
    <p:sldLayoutId id="2147485447" r:id="rId7"/>
    <p:sldLayoutId id="2147485448" r:id="rId8"/>
    <p:sldLayoutId id="2147485449" r:id="rId9"/>
    <p:sldLayoutId id="2147485450" r:id="rId10"/>
    <p:sldLayoutId id="2147485451" r:id="rId11"/>
    <p:sldLayoutId id="2147485452" r:id="rId12"/>
    <p:sldLayoutId id="2147485453" r:id="rId13"/>
    <p:sldLayoutId id="2147485454" r:id="rId14"/>
    <p:sldLayoutId id="2147485455" r:id="rId15"/>
    <p:sldLayoutId id="2147485456" r:id="rId1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+mj-ea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5pPr>
      <a:lvl6pPr marL="536433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1072866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609298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2145731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402325" indent="-402325" algn="l" rtl="0" fontAlgn="base">
        <a:spcBef>
          <a:spcPct val="20000"/>
        </a:spcBef>
        <a:spcAft>
          <a:spcPct val="0"/>
        </a:spcAft>
        <a:buBlip>
          <a:blip r:embed="rId20"/>
        </a:buBlip>
        <a:defRPr kumimoji="1" sz="38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rtl="0" fontAlgn="base">
        <a:spcBef>
          <a:spcPct val="20000"/>
        </a:spcBef>
        <a:spcAft>
          <a:spcPct val="0"/>
        </a:spcAft>
        <a:buSzPct val="75000"/>
        <a:buBlip>
          <a:blip r:embed="rId21"/>
        </a:buBlip>
        <a:defRPr kumimoji="1" sz="3300">
          <a:solidFill>
            <a:schemeClr val="tx1"/>
          </a:solidFill>
          <a:latin typeface="+mn-lt"/>
          <a:ea typeface="+mn-ea"/>
        </a:defRPr>
      </a:lvl2pPr>
      <a:lvl3pPr marL="1341082" indent="-268216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877515" indent="-268216" algn="l" rtl="0" fontAlgn="base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413947" indent="-268216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5pPr>
      <a:lvl6pPr marL="2950380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6pPr>
      <a:lvl7pPr marL="3486813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7pPr>
      <a:lvl8pPr marL="4023246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8pPr>
      <a:lvl9pPr marL="4559678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BCE7D64-1FE8-685E-530A-6826C158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318D95-A2F0-A04D-F68D-C1A07107F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896EFF-E8C5-A246-300F-F0BFDE01F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8A64F3-D5E6-A31B-F198-D8C5E280F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EC4C93-5D99-C9F6-152C-F0D14A61E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320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8" r:id="rId1"/>
    <p:sldLayoutId id="2147485459" r:id="rId2"/>
    <p:sldLayoutId id="2147485460" r:id="rId3"/>
    <p:sldLayoutId id="2147485461" r:id="rId4"/>
    <p:sldLayoutId id="2147485462" r:id="rId5"/>
    <p:sldLayoutId id="2147485463" r:id="rId6"/>
    <p:sldLayoutId id="2147485464" r:id="rId7"/>
    <p:sldLayoutId id="2147485465" r:id="rId8"/>
    <p:sldLayoutId id="2147485466" r:id="rId9"/>
    <p:sldLayoutId id="2147485467" r:id="rId10"/>
    <p:sldLayoutId id="214748546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E031C-EA06-4B15-9A3B-1E4C0639D8C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2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0" r:id="rId1"/>
    <p:sldLayoutId id="2147485471" r:id="rId2"/>
    <p:sldLayoutId id="2147485472" r:id="rId3"/>
    <p:sldLayoutId id="2147485473" r:id="rId4"/>
    <p:sldLayoutId id="2147485474" r:id="rId5"/>
    <p:sldLayoutId id="2147485475" r:id="rId6"/>
    <p:sldLayoutId id="2147485476" r:id="rId7"/>
    <p:sldLayoutId id="2147485477" r:id="rId8"/>
    <p:sldLayoutId id="2147485478" r:id="rId9"/>
    <p:sldLayoutId id="2147485479" r:id="rId10"/>
    <p:sldLayoutId id="2147485480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l-earth-syst-sci.net/20/3789/2016/hess-20-3789-2016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nk.springer.com/article/10.1007/s00382-012-1386-0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earth.nullschool.net/jp/#current/ocean/surface/currents/orthographic=-224.34,28.53,2048/loc=142.353,26.85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dcu.be/ck1mZ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96.xml"/><Relationship Id="rId1" Type="http://schemas.openxmlformats.org/officeDocument/2006/relationships/video" Target="https://www.youtube.com/embed/QtgpFYP3_F4?feature=oembed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s://youtu.be/QtgpFYP3_F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l-earth-syst-sci.net/20/3789/2016/hess-20-3789-2016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1991544" y="1268761"/>
            <a:ext cx="8229600" cy="453707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ja-JP" altLang="en-US" sz="4800" dirty="0"/>
              <a:t>偏西風蛇行と</a:t>
            </a:r>
            <a:br>
              <a:rPr lang="en-US" altLang="ja-JP" sz="4800" dirty="0"/>
            </a:br>
            <a:r>
              <a:rPr lang="ja-JP" altLang="en-US" sz="4800" dirty="0"/>
              <a:t>中緯度の異常気象</a:t>
            </a:r>
          </a:p>
        </p:txBody>
      </p:sp>
    </p:spTree>
    <p:extLst>
      <p:ext uri="{BB962C8B-B14F-4D97-AF65-F5344CB8AC3E}">
        <p14:creationId xmlns:p14="http://schemas.microsoft.com/office/powerpoint/2010/main" val="54260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E85CD4-EAA1-1387-4B4C-DAFECCBD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32FEFA-FCE2-5539-1124-557B741AC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DB92F6-93B1-98F8-25EC-15374B11B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75">
            <a:extLst>
              <a:ext uri="{FF2B5EF4-FFF2-40B4-BE49-F238E27FC236}">
                <a16:creationId xmlns:a16="http://schemas.microsoft.com/office/drawing/2014/main" id="{AB44E130-1F03-0C9F-2FCB-7C43B611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68091"/>
            <a:ext cx="9618547" cy="535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3CA822A-9BDA-8854-268C-77B40B6983C1}"/>
              </a:ext>
            </a:extLst>
          </p:cNvPr>
          <p:cNvSpPr txBox="1"/>
          <p:nvPr/>
        </p:nvSpPr>
        <p:spPr>
          <a:xfrm>
            <a:off x="479376" y="5708570"/>
            <a:ext cx="1130525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</a:rPr>
              <a:t>Diawara A., </a:t>
            </a:r>
            <a:r>
              <a:rPr lang="en-US" altLang="ja-JP" b="1" dirty="0">
                <a:latin typeface="Times New Roman" panose="02020603050405020304" pitchFamily="18" charset="0"/>
              </a:rPr>
              <a:t>Y. Tachibana</a:t>
            </a:r>
            <a:r>
              <a:rPr lang="en-US" altLang="ja-JP" dirty="0">
                <a:latin typeface="Times New Roman" panose="02020603050405020304" pitchFamily="18" charset="0"/>
              </a:rPr>
              <a:t>, K. </a:t>
            </a:r>
            <a:r>
              <a:rPr lang="en-US" altLang="ja-JP" dirty="0" err="1">
                <a:latin typeface="Times New Roman" panose="02020603050405020304" pitchFamily="18" charset="0"/>
              </a:rPr>
              <a:t>Oshima</a:t>
            </a:r>
            <a:r>
              <a:rPr lang="en-US" altLang="ja-JP" dirty="0">
                <a:latin typeface="Times New Roman" panose="02020603050405020304" pitchFamily="18" charset="0"/>
              </a:rPr>
              <a:t>, H. Nishikawa, and Y. Ando, Synchrony of trend shifts in Sahel boreal summer rainfall and global oceanic evaporation, 1950–2012, </a:t>
            </a:r>
            <a:r>
              <a:rPr lang="en-US" altLang="ja-JP" b="1" i="1" dirty="0">
                <a:latin typeface="Times New Roman" panose="02020603050405020304" pitchFamily="18" charset="0"/>
              </a:rPr>
              <a:t>Hydrology and Earth System Sciences, 20, </a:t>
            </a:r>
            <a:r>
              <a:rPr lang="en-US" altLang="ja-JP" dirty="0">
                <a:latin typeface="Times New Roman" panose="02020603050405020304" pitchFamily="18" charset="0"/>
              </a:rPr>
              <a:t>3789-3798, </a:t>
            </a:r>
            <a:r>
              <a:rPr lang="en-US" altLang="ja-JP" dirty="0">
                <a:latin typeface="Times New Roman" panose="02020603050405020304" pitchFamily="18" charset="0"/>
                <a:hlinkClick r:id="rId3"/>
              </a:rPr>
              <a:t>doi:10.5194/hess-20-3789-2016</a:t>
            </a:r>
            <a:r>
              <a:rPr lang="en-US" altLang="ja-JP" dirty="0">
                <a:latin typeface="Times New Roman" panose="02020603050405020304" pitchFamily="18" charset="0"/>
              </a:rPr>
              <a:t>, 2016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831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884B77A-BCEA-47A0-831D-2DB52B6B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37AEAC-5638-45C6-925F-A284B525A128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9FA74348-1DA6-4E20-96B4-4C520F70F8D7}"/>
              </a:ext>
            </a:extLst>
          </p:cNvPr>
          <p:cNvGrpSpPr/>
          <p:nvPr/>
        </p:nvGrpSpPr>
        <p:grpSpPr>
          <a:xfrm>
            <a:off x="2008933" y="1556793"/>
            <a:ext cx="7183412" cy="3687355"/>
            <a:chOff x="635337" y="107987"/>
            <a:chExt cx="7818705" cy="4318031"/>
          </a:xfrm>
        </p:grpSpPr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42F922C0-ABEE-4B96-B9FE-582E3A455656}"/>
                </a:ext>
              </a:extLst>
            </p:cNvPr>
            <p:cNvSpPr/>
            <p:nvPr/>
          </p:nvSpPr>
          <p:spPr>
            <a:xfrm>
              <a:off x="2658790" y="2218325"/>
              <a:ext cx="1760381" cy="307777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6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9AD560-52C9-48A8-A34E-F7979CA08B7B}"/>
                </a:ext>
              </a:extLst>
            </p:cNvPr>
            <p:cNvSpPr txBox="1"/>
            <p:nvPr/>
          </p:nvSpPr>
          <p:spPr>
            <a:xfrm>
              <a:off x="2648410" y="2193186"/>
              <a:ext cx="1837112" cy="61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①サヘル対流の強化</a:t>
              </a: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581D6A88-7170-4998-9A03-34962B8CBF90}"/>
                </a:ext>
              </a:extLst>
            </p:cNvPr>
            <p:cNvSpPr/>
            <p:nvPr/>
          </p:nvSpPr>
          <p:spPr>
            <a:xfrm>
              <a:off x="2085210" y="2587160"/>
              <a:ext cx="2333961" cy="307777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6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79A0E08-F75C-45D7-B164-361230B7D1C1}"/>
                </a:ext>
              </a:extLst>
            </p:cNvPr>
            <p:cNvSpPr txBox="1"/>
            <p:nvPr/>
          </p:nvSpPr>
          <p:spPr>
            <a:xfrm>
              <a:off x="2041822" y="2574590"/>
              <a:ext cx="2555207" cy="61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②上昇流，非断熱加熱の強化</a:t>
              </a:r>
            </a:p>
          </p:txBody>
        </p:sp>
        <p:pic>
          <p:nvPicPr>
            <p:cNvPr id="43" name="Picture 2" descr="https://illustimage.com/photo/dl/553.png?20160706">
              <a:extLst>
                <a:ext uri="{FF2B5EF4-FFF2-40B4-BE49-F238E27FC236}">
                  <a16:creationId xmlns:a16="http://schemas.microsoft.com/office/drawing/2014/main" id="{CEDE0FFB-3836-4845-B195-271F87928D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0" r="39505" b="41485"/>
            <a:stretch/>
          </p:blipFill>
          <p:spPr bwMode="auto">
            <a:xfrm>
              <a:off x="894398" y="107987"/>
              <a:ext cx="7559644" cy="4318031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>
              <a:solidFill>
                <a:sysClr val="windowText" lastClr="000000">
                  <a:lumMod val="95000"/>
                  <a:lumOff val="5000"/>
                </a:sysClr>
              </a:solidFill>
            </a:ln>
            <a:scene3d>
              <a:camera prst="perspectiveRelaxed"/>
              <a:lightRig rig="threePt" dir="t"/>
            </a:scene3d>
          </p:spPr>
        </p:pic>
        <p:sp>
          <p:nvSpPr>
            <p:cNvPr id="44" name="右矢印 28">
              <a:extLst>
                <a:ext uri="{FF2B5EF4-FFF2-40B4-BE49-F238E27FC236}">
                  <a16:creationId xmlns:a16="http://schemas.microsoft.com/office/drawing/2014/main" id="{FDE5255A-EA65-4B75-A6D7-4384EBC6EECB}"/>
                </a:ext>
              </a:extLst>
            </p:cNvPr>
            <p:cNvSpPr/>
            <p:nvPr/>
          </p:nvSpPr>
          <p:spPr>
            <a:xfrm rot="5400000">
              <a:off x="1614146" y="2568263"/>
              <a:ext cx="235395" cy="330455"/>
            </a:xfrm>
            <a:prstGeom prst="rightArrow">
              <a:avLst/>
            </a:prstGeom>
            <a:solidFill>
              <a:srgbClr val="FFC000">
                <a:lumMod val="75000"/>
                <a:alpha val="60000"/>
              </a:srgbClr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" name="円柱 44">
              <a:extLst>
                <a:ext uri="{FF2B5EF4-FFF2-40B4-BE49-F238E27FC236}">
                  <a16:creationId xmlns:a16="http://schemas.microsoft.com/office/drawing/2014/main" id="{8A0B51BB-2D62-4A49-80D8-04AA80BF6278}"/>
                </a:ext>
              </a:extLst>
            </p:cNvPr>
            <p:cNvSpPr/>
            <p:nvPr/>
          </p:nvSpPr>
          <p:spPr>
            <a:xfrm>
              <a:off x="1373663" y="1191541"/>
              <a:ext cx="707305" cy="959693"/>
            </a:xfrm>
            <a:prstGeom prst="can">
              <a:avLst>
                <a:gd name="adj" fmla="val 50000"/>
              </a:avLst>
            </a:prstGeom>
            <a:solidFill>
              <a:srgbClr val="0070C0">
                <a:alpha val="85000"/>
              </a:srgbClr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  <a:scene3d>
              <a:camera prst="perspectiveRelaxedModerately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6" name="右矢印 30">
              <a:extLst>
                <a:ext uri="{FF2B5EF4-FFF2-40B4-BE49-F238E27FC236}">
                  <a16:creationId xmlns:a16="http://schemas.microsoft.com/office/drawing/2014/main" id="{7856E835-81E4-4B28-A24B-7E1351B1133E}"/>
                </a:ext>
              </a:extLst>
            </p:cNvPr>
            <p:cNvSpPr/>
            <p:nvPr/>
          </p:nvSpPr>
          <p:spPr>
            <a:xfrm rot="16200000">
              <a:off x="1614146" y="1825859"/>
              <a:ext cx="235396" cy="330455"/>
            </a:xfrm>
            <a:prstGeom prst="rightArrow">
              <a:avLst/>
            </a:prstGeom>
            <a:solidFill>
              <a:srgbClr val="FFC000">
                <a:lumMod val="75000"/>
                <a:alpha val="60000"/>
              </a:srgbClr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7" name="円柱 46">
              <a:extLst>
                <a:ext uri="{FF2B5EF4-FFF2-40B4-BE49-F238E27FC236}">
                  <a16:creationId xmlns:a16="http://schemas.microsoft.com/office/drawing/2014/main" id="{B1D61051-4DDD-422D-9EDF-F7CD29B1B67C}"/>
                </a:ext>
              </a:extLst>
            </p:cNvPr>
            <p:cNvSpPr/>
            <p:nvPr/>
          </p:nvSpPr>
          <p:spPr>
            <a:xfrm>
              <a:off x="957202" y="1967317"/>
              <a:ext cx="707305" cy="457217"/>
            </a:xfrm>
            <a:prstGeom prst="can">
              <a:avLst>
                <a:gd name="adj" fmla="val 50000"/>
              </a:avLst>
            </a:prstGeom>
            <a:solidFill>
              <a:srgbClr val="ED7D31">
                <a:lumMod val="50000"/>
                <a:alpha val="91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  <a:scene3d>
              <a:camera prst="perspectiveRelaxedModerately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8" name="雲 47">
              <a:extLst>
                <a:ext uri="{FF2B5EF4-FFF2-40B4-BE49-F238E27FC236}">
                  <a16:creationId xmlns:a16="http://schemas.microsoft.com/office/drawing/2014/main" id="{964CDDDD-6256-4C2B-8BAE-C139EEEA5457}"/>
                </a:ext>
              </a:extLst>
            </p:cNvPr>
            <p:cNvSpPr/>
            <p:nvPr/>
          </p:nvSpPr>
          <p:spPr>
            <a:xfrm>
              <a:off x="1235375" y="1943522"/>
              <a:ext cx="1003746" cy="1161170"/>
            </a:xfrm>
            <a:prstGeom prst="cloud">
              <a:avLst/>
            </a:prstGeom>
            <a:solidFill>
              <a:sysClr val="window" lastClr="FFFFFF">
                <a:lumMod val="65000"/>
                <a:alpha val="78000"/>
              </a:sysClr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9" name="円柱 48">
              <a:extLst>
                <a:ext uri="{FF2B5EF4-FFF2-40B4-BE49-F238E27FC236}">
                  <a16:creationId xmlns:a16="http://schemas.microsoft.com/office/drawing/2014/main" id="{2C40030D-21CB-4D2F-9E04-C029634B7A13}"/>
                </a:ext>
              </a:extLst>
            </p:cNvPr>
            <p:cNvSpPr/>
            <p:nvPr/>
          </p:nvSpPr>
          <p:spPr>
            <a:xfrm>
              <a:off x="1391697" y="2183576"/>
              <a:ext cx="708215" cy="667612"/>
            </a:xfrm>
            <a:prstGeom prst="can">
              <a:avLst>
                <a:gd name="adj" fmla="val 50000"/>
              </a:avLst>
            </a:prstGeom>
            <a:solidFill>
              <a:srgbClr val="C00000">
                <a:alpha val="5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0" name="右矢印 34">
              <a:extLst>
                <a:ext uri="{FF2B5EF4-FFF2-40B4-BE49-F238E27FC236}">
                  <a16:creationId xmlns:a16="http://schemas.microsoft.com/office/drawing/2014/main" id="{22EA9C37-ECB8-4B4B-8957-54491B0687E4}"/>
                </a:ext>
              </a:extLst>
            </p:cNvPr>
            <p:cNvSpPr/>
            <p:nvPr/>
          </p:nvSpPr>
          <p:spPr>
            <a:xfrm rot="16200000">
              <a:off x="1602832" y="2821766"/>
              <a:ext cx="235396" cy="330455"/>
            </a:xfrm>
            <a:prstGeom prst="rightArrow">
              <a:avLst/>
            </a:prstGeom>
            <a:solidFill>
              <a:srgbClr val="FFC000">
                <a:lumMod val="75000"/>
                <a:alpha val="60000"/>
              </a:srgbClr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1" name="右矢印 35">
              <a:extLst>
                <a:ext uri="{FF2B5EF4-FFF2-40B4-BE49-F238E27FC236}">
                  <a16:creationId xmlns:a16="http://schemas.microsoft.com/office/drawing/2014/main" id="{003E376F-8A9C-441B-953C-50BAC1849CCF}"/>
                </a:ext>
              </a:extLst>
            </p:cNvPr>
            <p:cNvSpPr/>
            <p:nvPr/>
          </p:nvSpPr>
          <p:spPr>
            <a:xfrm rot="5400000">
              <a:off x="1614145" y="2097474"/>
              <a:ext cx="235396" cy="330455"/>
            </a:xfrm>
            <a:prstGeom prst="rightArrow">
              <a:avLst/>
            </a:prstGeom>
            <a:solidFill>
              <a:srgbClr val="FFC000">
                <a:lumMod val="75000"/>
                <a:alpha val="60000"/>
              </a:srgbClr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" name="アーチ 51">
              <a:extLst>
                <a:ext uri="{FF2B5EF4-FFF2-40B4-BE49-F238E27FC236}">
                  <a16:creationId xmlns:a16="http://schemas.microsoft.com/office/drawing/2014/main" id="{30F7FC52-FC7F-4096-980B-942936C37E8F}"/>
                </a:ext>
              </a:extLst>
            </p:cNvPr>
            <p:cNvSpPr/>
            <p:nvPr/>
          </p:nvSpPr>
          <p:spPr>
            <a:xfrm>
              <a:off x="2155552" y="925495"/>
              <a:ext cx="1687551" cy="796676"/>
            </a:xfrm>
            <a:prstGeom prst="blockArc">
              <a:avLst>
                <a:gd name="adj1" fmla="val 10800000"/>
                <a:gd name="adj2" fmla="val 21374234"/>
                <a:gd name="adj3" fmla="val 11184"/>
              </a:avLst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" name="円柱 52">
              <a:extLst>
                <a:ext uri="{FF2B5EF4-FFF2-40B4-BE49-F238E27FC236}">
                  <a16:creationId xmlns:a16="http://schemas.microsoft.com/office/drawing/2014/main" id="{5E3B8D89-D084-4BF7-A134-491403C0E9B7}"/>
                </a:ext>
              </a:extLst>
            </p:cNvPr>
            <p:cNvSpPr/>
            <p:nvPr/>
          </p:nvSpPr>
          <p:spPr>
            <a:xfrm>
              <a:off x="2315791" y="591259"/>
              <a:ext cx="1367072" cy="1231253"/>
            </a:xfrm>
            <a:prstGeom prst="can">
              <a:avLst>
                <a:gd name="adj" fmla="val 21583"/>
              </a:avLst>
            </a:prstGeom>
            <a:solidFill>
              <a:srgbClr val="ED7D31">
                <a:lumMod val="50000"/>
                <a:alpha val="91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  <a:scene3d>
              <a:camera prst="perspectiveRelaxedModerately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" name="円柱 53">
              <a:extLst>
                <a:ext uri="{FF2B5EF4-FFF2-40B4-BE49-F238E27FC236}">
                  <a16:creationId xmlns:a16="http://schemas.microsoft.com/office/drawing/2014/main" id="{9ECC6DDE-5BF3-46FD-8943-3FE5A4EC62E1}"/>
                </a:ext>
              </a:extLst>
            </p:cNvPr>
            <p:cNvSpPr/>
            <p:nvPr/>
          </p:nvSpPr>
          <p:spPr>
            <a:xfrm>
              <a:off x="3989620" y="440135"/>
              <a:ext cx="1503937" cy="1231252"/>
            </a:xfrm>
            <a:prstGeom prst="can">
              <a:avLst>
                <a:gd name="adj" fmla="val 24400"/>
              </a:avLst>
            </a:prstGeom>
            <a:solidFill>
              <a:srgbClr val="0070C0">
                <a:alpha val="85000"/>
              </a:srgbClr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  <a:scene3d>
              <a:camera prst="perspectiveRelaxedModerately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74BF9822-A94A-4241-AC7F-E895F2FF6F80}"/>
                </a:ext>
              </a:extLst>
            </p:cNvPr>
            <p:cNvSpPr txBox="1"/>
            <p:nvPr/>
          </p:nvSpPr>
          <p:spPr>
            <a:xfrm>
              <a:off x="1116490" y="1943522"/>
              <a:ext cx="389299" cy="46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游ゴシック" panose="020B0400000000000000" pitchFamily="50" charset="-128"/>
                  <a:cs typeface="Segoe UI" panose="020B0502040204020203" pitchFamily="34" charset="0"/>
                </a:rPr>
                <a:t>高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10CB61E-569E-4FF5-8CAF-3EA8807241BA}"/>
                </a:ext>
              </a:extLst>
            </p:cNvPr>
            <p:cNvSpPr txBox="1"/>
            <p:nvPr/>
          </p:nvSpPr>
          <p:spPr>
            <a:xfrm>
              <a:off x="2813732" y="601333"/>
              <a:ext cx="389299" cy="46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游ゴシック" panose="020B0400000000000000" pitchFamily="50" charset="-128"/>
                  <a:cs typeface="Segoe UI" panose="020B0502040204020203" pitchFamily="34" charset="0"/>
                </a:rPr>
                <a:t>高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065C1FD7-3CF1-4EFA-BB9B-0B062FCC3969}"/>
                </a:ext>
              </a:extLst>
            </p:cNvPr>
            <p:cNvSpPr txBox="1"/>
            <p:nvPr/>
          </p:nvSpPr>
          <p:spPr>
            <a:xfrm>
              <a:off x="1566615" y="1225485"/>
              <a:ext cx="248687" cy="46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游ゴシック" panose="020B0400000000000000" pitchFamily="50" charset="-128"/>
                  <a:cs typeface="Segoe UI" panose="020B0502040204020203" pitchFamily="34" charset="0"/>
                </a:rPr>
                <a:t>低</a:t>
              </a: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73759148-AA05-41A6-B49C-5039DF68AAFD}"/>
                </a:ext>
              </a:extLst>
            </p:cNvPr>
            <p:cNvSpPr txBox="1"/>
            <p:nvPr/>
          </p:nvSpPr>
          <p:spPr>
            <a:xfrm>
              <a:off x="4590086" y="488804"/>
              <a:ext cx="248687" cy="46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游ゴシック" panose="020B0400000000000000" pitchFamily="50" charset="-128"/>
                  <a:cs typeface="Segoe UI" panose="020B0502040204020203" pitchFamily="34" charset="0"/>
                </a:rPr>
                <a:t>低</a:t>
              </a:r>
            </a:p>
          </p:txBody>
        </p:sp>
        <p:sp>
          <p:nvSpPr>
            <p:cNvPr id="59" name="アーチ 58">
              <a:extLst>
                <a:ext uri="{FF2B5EF4-FFF2-40B4-BE49-F238E27FC236}">
                  <a16:creationId xmlns:a16="http://schemas.microsoft.com/office/drawing/2014/main" id="{9D6223EB-F20C-4B9E-A49E-B112BE6A3C46}"/>
                </a:ext>
              </a:extLst>
            </p:cNvPr>
            <p:cNvSpPr/>
            <p:nvPr/>
          </p:nvSpPr>
          <p:spPr>
            <a:xfrm rot="10800000">
              <a:off x="1227332" y="926719"/>
              <a:ext cx="1011788" cy="796676"/>
            </a:xfrm>
            <a:prstGeom prst="blockArc">
              <a:avLst>
                <a:gd name="adj1" fmla="val 10800000"/>
                <a:gd name="adj2" fmla="val 21374234"/>
                <a:gd name="adj3" fmla="val 11184"/>
              </a:avLst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" name="アーチ 59">
              <a:extLst>
                <a:ext uri="{FF2B5EF4-FFF2-40B4-BE49-F238E27FC236}">
                  <a16:creationId xmlns:a16="http://schemas.microsoft.com/office/drawing/2014/main" id="{CB513F5F-8175-493E-83F0-92DF77CB713D}"/>
                </a:ext>
              </a:extLst>
            </p:cNvPr>
            <p:cNvSpPr/>
            <p:nvPr/>
          </p:nvSpPr>
          <p:spPr>
            <a:xfrm rot="10800000">
              <a:off x="3687978" y="720825"/>
              <a:ext cx="2052901" cy="818635"/>
            </a:xfrm>
            <a:prstGeom prst="blockArc">
              <a:avLst>
                <a:gd name="adj1" fmla="val 10800000"/>
                <a:gd name="adj2" fmla="val 21306752"/>
                <a:gd name="adj3" fmla="val 10972"/>
              </a:avLst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C97B7C4F-A310-4005-BE68-981B1A213EC2}"/>
                </a:ext>
              </a:extLst>
            </p:cNvPr>
            <p:cNvSpPr/>
            <p:nvPr/>
          </p:nvSpPr>
          <p:spPr>
            <a:xfrm>
              <a:off x="635337" y="1365796"/>
              <a:ext cx="660900" cy="68180"/>
            </a:xfrm>
            <a:prstGeom prst="rect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" name="右矢印 51">
              <a:extLst>
                <a:ext uri="{FF2B5EF4-FFF2-40B4-BE49-F238E27FC236}">
                  <a16:creationId xmlns:a16="http://schemas.microsoft.com/office/drawing/2014/main" id="{053C47E2-8C1A-4BE4-B180-ECDAE7936E4F}"/>
                </a:ext>
              </a:extLst>
            </p:cNvPr>
            <p:cNvSpPr/>
            <p:nvPr/>
          </p:nvSpPr>
          <p:spPr>
            <a:xfrm>
              <a:off x="7154552" y="1216607"/>
              <a:ext cx="585597" cy="154300"/>
            </a:xfrm>
            <a:prstGeom prst="rightArrow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93365A98-FDDA-4C62-8B95-D4269A0C3162}"/>
                </a:ext>
              </a:extLst>
            </p:cNvPr>
            <p:cNvSpPr txBox="1"/>
            <p:nvPr/>
          </p:nvSpPr>
          <p:spPr>
            <a:xfrm>
              <a:off x="1962803" y="2624675"/>
              <a:ext cx="1123006" cy="29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游ゴシック" panose="020B0400000000000000" pitchFamily="50" charset="-128"/>
                  <a:cs typeface="Segoe UI" panose="020B0502040204020203" pitchFamily="34" charset="0"/>
                </a:rPr>
                <a:t>対流の強化</a:t>
              </a: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A96D5A4D-7C06-429B-B05A-CC3382A60A12}"/>
                </a:ext>
              </a:extLst>
            </p:cNvPr>
            <p:cNvSpPr txBox="1"/>
            <p:nvPr/>
          </p:nvSpPr>
          <p:spPr>
            <a:xfrm>
              <a:off x="1638840" y="480235"/>
              <a:ext cx="1562325" cy="29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游ゴシック" panose="020B0400000000000000" pitchFamily="50" charset="-128"/>
                  <a:cs typeface="Segoe UI" panose="020B0502040204020203" pitchFamily="34" charset="0"/>
                </a:rPr>
                <a:t>偏西風の蛇行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AF7FCD40-B8C7-47B7-B97B-4DB3C5E48A00}"/>
                </a:ext>
              </a:extLst>
            </p:cNvPr>
            <p:cNvSpPr txBox="1"/>
            <p:nvPr/>
          </p:nvSpPr>
          <p:spPr>
            <a:xfrm>
              <a:off x="1892798" y="1951495"/>
              <a:ext cx="1492232" cy="29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游ゴシック" panose="020B0400000000000000" pitchFamily="50" charset="-128"/>
                  <a:cs typeface="Segoe UI" panose="020B0502040204020203" pitchFamily="34" charset="0"/>
                </a:rPr>
                <a:t>渦の移流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DC8674E6-FE14-42F1-9FA8-2959A9A37697}"/>
                </a:ext>
              </a:extLst>
            </p:cNvPr>
            <p:cNvSpPr txBox="1"/>
            <p:nvPr/>
          </p:nvSpPr>
          <p:spPr>
            <a:xfrm>
              <a:off x="689959" y="3068029"/>
              <a:ext cx="827002" cy="73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 panose="020B0502040204020203" pitchFamily="34" charset="0"/>
                  <a:ea typeface="游ゴシック" panose="020B0400000000000000" pitchFamily="50" charset="-128"/>
                  <a:cs typeface="Segoe UI" panose="020B0502040204020203" pitchFamily="34" charset="0"/>
                </a:rPr>
                <a:t>雲の凝結加熱源</a:t>
              </a:r>
            </a:p>
          </p:txBody>
        </p: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65AB13A4-D7AA-4F37-9B09-B377771719BA}"/>
                </a:ext>
              </a:extLst>
            </p:cNvPr>
            <p:cNvCxnSpPr/>
            <p:nvPr/>
          </p:nvCxnSpPr>
          <p:spPr>
            <a:xfrm flipV="1">
              <a:off x="1223050" y="2783802"/>
              <a:ext cx="272810" cy="31618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8" name="アーチ 67">
              <a:extLst>
                <a:ext uri="{FF2B5EF4-FFF2-40B4-BE49-F238E27FC236}">
                  <a16:creationId xmlns:a16="http://schemas.microsoft.com/office/drawing/2014/main" id="{D37AEED5-A6F1-46E4-860D-DC153FB58A1A}"/>
                </a:ext>
              </a:extLst>
            </p:cNvPr>
            <p:cNvSpPr/>
            <p:nvPr/>
          </p:nvSpPr>
          <p:spPr>
            <a:xfrm rot="483404">
              <a:off x="5648999" y="882114"/>
              <a:ext cx="1606626" cy="796676"/>
            </a:xfrm>
            <a:prstGeom prst="blockArc">
              <a:avLst>
                <a:gd name="adj1" fmla="val 10800000"/>
                <a:gd name="adj2" fmla="val 21374234"/>
                <a:gd name="adj3" fmla="val 11184"/>
              </a:avLst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" name="円柱 68">
              <a:extLst>
                <a:ext uri="{FF2B5EF4-FFF2-40B4-BE49-F238E27FC236}">
                  <a16:creationId xmlns:a16="http://schemas.microsoft.com/office/drawing/2014/main" id="{5A6B8577-C04E-43A4-B2F6-C4DEE1DFED61}"/>
                </a:ext>
              </a:extLst>
            </p:cNvPr>
            <p:cNvSpPr/>
            <p:nvPr/>
          </p:nvSpPr>
          <p:spPr>
            <a:xfrm>
              <a:off x="5676338" y="676810"/>
              <a:ext cx="1367072" cy="1231253"/>
            </a:xfrm>
            <a:prstGeom prst="can">
              <a:avLst>
                <a:gd name="adj" fmla="val 21583"/>
              </a:avLst>
            </a:prstGeom>
            <a:solidFill>
              <a:srgbClr val="ED7D31">
                <a:lumMod val="50000"/>
                <a:alpha val="91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  <a:scene3d>
              <a:camera prst="perspectiveRelaxedModerately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88F20D20-F693-4AE6-A6B2-7CE5F2E32ECA}"/>
                </a:ext>
              </a:extLst>
            </p:cNvPr>
            <p:cNvSpPr txBox="1"/>
            <p:nvPr/>
          </p:nvSpPr>
          <p:spPr>
            <a:xfrm>
              <a:off x="6165224" y="695015"/>
              <a:ext cx="389299" cy="46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游ゴシック" panose="020B0400000000000000" pitchFamily="50" charset="-128"/>
                  <a:cs typeface="Segoe UI" panose="020B0502040204020203" pitchFamily="34" charset="0"/>
                </a:rPr>
                <a:t>高</a:t>
              </a:r>
            </a:p>
          </p:txBody>
        </p:sp>
      </p:grpSp>
      <p:sp>
        <p:nvSpPr>
          <p:cNvPr id="72" name="タイトル 4">
            <a:extLst>
              <a:ext uri="{FF2B5EF4-FFF2-40B4-BE49-F238E27FC236}">
                <a16:creationId xmlns:a16="http://schemas.microsoft.com/office/drawing/2014/main" id="{00301CF5-8456-4E20-8F70-142F72B4C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2804"/>
            <a:ext cx="8229600" cy="1522591"/>
          </a:xfrm>
        </p:spPr>
        <p:txBody>
          <a:bodyPr>
            <a:normAutofit fontScale="90000"/>
          </a:bodyPr>
          <a:lstStyle/>
          <a:p>
            <a:br>
              <a:rPr lang="ja-JP" altLang="en-US" dirty="0"/>
            </a:br>
            <a:r>
              <a:rPr lang="ja-JP" altLang="en-US" dirty="0"/>
              <a:t> </a:t>
            </a:r>
            <a:r>
              <a:rPr lang="ja-JP" altLang="en-US" sz="2700" b="1" dirty="0"/>
              <a:t>日本やアジアの異常気象の一因が </a:t>
            </a:r>
            <a:br>
              <a:rPr lang="ja-JP" altLang="en-US" sz="2700" dirty="0"/>
            </a:br>
            <a:r>
              <a:rPr lang="ja-JP" altLang="en-US" sz="2700" b="1" dirty="0"/>
              <a:t>アフリカのサヘル地域の雨雲にあることを初めて解明 </a:t>
            </a:r>
            <a:br>
              <a:rPr lang="ja-JP" altLang="en-US" sz="2700" dirty="0"/>
            </a:br>
            <a:r>
              <a:rPr lang="en-US" altLang="ja-JP" sz="2700" b="1" dirty="0"/>
              <a:t>― </a:t>
            </a:r>
            <a:r>
              <a:rPr lang="ja-JP" altLang="en-US" sz="2700" b="1" dirty="0"/>
              <a:t>アフリカのサヘル地域で大雨が降れば、日本は猛暑に </a:t>
            </a:r>
            <a:r>
              <a:rPr lang="en-US" altLang="ja-JP" sz="2700" b="1" dirty="0"/>
              <a:t>― </a:t>
            </a:r>
            <a:r>
              <a:rPr lang="ja-JP" altLang="en-US" sz="2700" dirty="0"/>
              <a:t>	</a:t>
            </a:r>
            <a:br>
              <a:rPr lang="ja-JP" altLang="en-US" sz="2700" dirty="0"/>
            </a:br>
            <a:endParaRPr kumimoji="1" lang="ja-JP" altLang="en-US" dirty="0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6BBD5386-1234-42CF-B756-F13A40869DAB}"/>
              </a:ext>
            </a:extLst>
          </p:cNvPr>
          <p:cNvSpPr/>
          <p:nvPr/>
        </p:nvSpPr>
        <p:spPr>
          <a:xfrm>
            <a:off x="1703512" y="4790902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アフリカのサヘル地域*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の雨雲が日本やアジアの気象に影響していることを、過去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39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年間の観測値と数値シミュレーションにより発見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サヘル地域で雨が強まれば、日本の気温が高くなる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日本で観測史上最高の猛暑を記録した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2018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年は、サヘル地域でも記録的な雨量を観測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D30E0FE-872D-4F95-9796-58ABBA79FD01}"/>
              </a:ext>
            </a:extLst>
          </p:cNvPr>
          <p:cNvSpPr/>
          <p:nvPr/>
        </p:nvSpPr>
        <p:spPr>
          <a:xfrm>
            <a:off x="3966281" y="6386434"/>
            <a:ext cx="4115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"/>
                <a:ea typeface="ＭＳ Ｐゴシック" charset="-128"/>
                <a:cs typeface="+mn-cs"/>
              </a:rPr>
              <a:t>掲載誌：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"/>
                <a:ea typeface="ＭＳ Ｐゴシック" charset="-128"/>
                <a:cs typeface="+mn-cs"/>
              </a:rPr>
              <a:t>『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"/>
                <a:ea typeface="ＭＳ Ｐゴシック" charset="-128"/>
                <a:cs typeface="+mn-cs"/>
              </a:rPr>
              <a:t>気候力学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"/>
                <a:ea typeface="ＭＳ Ｐゴシック" charset="-128"/>
                <a:cs typeface="+mn-cs"/>
              </a:rPr>
              <a:t>(Climate Dynamics)』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37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F4073E-2B09-4625-93E3-7387381CE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000" b="1" dirty="0">
                <a:solidFill>
                  <a:prstClr val="black"/>
                </a:solidFill>
                <a:ea typeface="游ゴシック" panose="020B0400000000000000" pitchFamily="50" charset="-128"/>
              </a:rPr>
              <a:t>雨季</a:t>
            </a:r>
            <a:r>
              <a:rPr lang="en-US" altLang="ja-JP" sz="4000" b="1" dirty="0">
                <a:solidFill>
                  <a:prstClr val="black"/>
                </a:solidFill>
                <a:ea typeface="游ゴシック" panose="020B0400000000000000" pitchFamily="50" charset="-128"/>
              </a:rPr>
              <a:t>(6</a:t>
            </a:r>
            <a:r>
              <a:rPr lang="ja-JP" altLang="en-US" sz="4000" b="1" dirty="0">
                <a:solidFill>
                  <a:prstClr val="black"/>
                </a:solidFill>
                <a:ea typeface="游ゴシック" panose="020B0400000000000000" pitchFamily="50" charset="-128"/>
              </a:rPr>
              <a:t>－</a:t>
            </a:r>
            <a:r>
              <a:rPr lang="en-US" altLang="ja-JP" sz="4000" b="1" dirty="0">
                <a:solidFill>
                  <a:prstClr val="black"/>
                </a:solidFill>
                <a:ea typeface="游ゴシック" panose="020B0400000000000000" pitchFamily="50" charset="-128"/>
              </a:rPr>
              <a:t>9</a:t>
            </a:r>
            <a:r>
              <a:rPr lang="ja-JP" altLang="en-US" sz="4000" b="1" dirty="0">
                <a:solidFill>
                  <a:prstClr val="black"/>
                </a:solidFill>
                <a:ea typeface="游ゴシック" panose="020B0400000000000000" pitchFamily="50" charset="-128"/>
              </a:rPr>
              <a:t>月</a:t>
            </a:r>
            <a:r>
              <a:rPr lang="en-US" altLang="ja-JP" sz="4000" b="1" dirty="0">
                <a:solidFill>
                  <a:prstClr val="black"/>
                </a:solidFill>
                <a:ea typeface="游ゴシック" panose="020B0400000000000000" pitchFamily="50" charset="-128"/>
              </a:rPr>
              <a:t>)</a:t>
            </a:r>
            <a:r>
              <a:rPr lang="ja-JP" altLang="en-US" sz="4000" b="1" dirty="0">
                <a:solidFill>
                  <a:prstClr val="black"/>
                </a:solidFill>
                <a:ea typeface="游ゴシック" panose="020B0400000000000000" pitchFamily="50" charset="-128"/>
              </a:rPr>
              <a:t>の月平均降水量（線）とその変動の大きさ（色）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2CC726-740E-4BB2-9AEE-6D41091BB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37AEAC-5638-45C6-925F-A284B525A128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9" name="コンテンツ プレースホルダー 7">
            <a:extLst>
              <a:ext uri="{FF2B5EF4-FFF2-40B4-BE49-F238E27FC236}">
                <a16:creationId xmlns:a16="http://schemas.microsoft.com/office/drawing/2014/main" id="{C626DDE5-BF45-47D0-9736-5DE73DE0B7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/>
          <a:stretch/>
        </p:blipFill>
        <p:spPr>
          <a:xfrm rot="5400000">
            <a:off x="3712965" y="309400"/>
            <a:ext cx="4448011" cy="723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7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F4073E-2B09-4625-93E3-7387381CE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雲の強度（９月）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2CC726-740E-4BB2-9AEE-6D41091BB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37AEAC-5638-45C6-925F-A284B525A128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DAF0C65-3644-4B4E-B1B6-C8532E9DB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1230454"/>
            <a:ext cx="8707113" cy="43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47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17A71B-1FDC-4461-B0D6-5DFCC41549D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サヘルの雨が多い時は</a:t>
            </a:r>
            <a:br>
              <a:rPr kumimoji="1" lang="en-US" altLang="ja-JP" dirty="0"/>
            </a:br>
            <a:r>
              <a:rPr kumimoji="1" lang="ja-JP" altLang="en-US" dirty="0"/>
              <a:t>図のような気圧パターンになりやすい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6B624B-5C3F-417D-ADDF-712D35C6B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37AEAC-5638-45C6-925F-A284B525A128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5687B3-868E-4CDA-A338-29257B09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t="5210" r="26086" b="1586"/>
          <a:stretch/>
        </p:blipFill>
        <p:spPr>
          <a:xfrm rot="5400000">
            <a:off x="4129140" y="-421708"/>
            <a:ext cx="3456384" cy="84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92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454A86-EED1-447C-966A-F057DD0E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サヘルの雨の強度と</a:t>
            </a:r>
            <a:br>
              <a:rPr kumimoji="1" lang="en-US" altLang="ja-JP" dirty="0"/>
            </a:br>
            <a:r>
              <a:rPr kumimoji="1" lang="ja-JP" altLang="en-US" dirty="0"/>
              <a:t>ユーラシア横断気圧パターン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0F471C-8CF0-408D-B276-31A07BBF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37AEAC-5638-45C6-925F-A284B525A128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C7E6153-1442-4A28-AF87-8FE28659E305}"/>
              </a:ext>
            </a:extLst>
          </p:cNvPr>
          <p:cNvGrpSpPr/>
          <p:nvPr/>
        </p:nvGrpSpPr>
        <p:grpSpPr>
          <a:xfrm>
            <a:off x="2855641" y="1428602"/>
            <a:ext cx="5921559" cy="4891262"/>
            <a:chOff x="174681" y="453808"/>
            <a:chExt cx="4139213" cy="3982314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19980C5F-16AB-4615-A478-064318453B77}"/>
                </a:ext>
              </a:extLst>
            </p:cNvPr>
            <p:cNvSpPr txBox="1"/>
            <p:nvPr/>
          </p:nvSpPr>
          <p:spPr>
            <a:xfrm>
              <a:off x="310720" y="3960016"/>
              <a:ext cx="2599730" cy="476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棒 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:</a:t>
              </a: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サヘルの雨</a:t>
              </a:r>
              <a:endPara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折れ線 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:</a:t>
              </a: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 テレコネ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IDX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364789C-7C34-48DD-9CB8-A49CFAED8C84}"/>
                </a:ext>
              </a:extLst>
            </p:cNvPr>
            <p:cNvSpPr txBox="1"/>
            <p:nvPr/>
          </p:nvSpPr>
          <p:spPr>
            <a:xfrm>
              <a:off x="1179512" y="453808"/>
              <a:ext cx="2587630" cy="225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サヘル</a:t>
              </a: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IDX &amp; 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テレコネクション</a:t>
              </a: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IDX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2EF2B46-201D-4133-82D7-E3BE34860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2298" y="248420"/>
              <a:ext cx="3283979" cy="4139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882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079776" y="3628219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2018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 の雲の強度（青色が強いところ）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02797" y="483374"/>
            <a:ext cx="4186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2018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 上空の高度（上空の気温に相当）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2553810" y="5692414"/>
            <a:ext cx="7093257" cy="10055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29188" y="5721718"/>
            <a:ext cx="701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西日本豪雨や猛暑をもたらした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2018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年の事例は本研究と整合性がある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下矢印 22"/>
          <p:cNvSpPr/>
          <p:nvPr/>
        </p:nvSpPr>
        <p:spPr>
          <a:xfrm>
            <a:off x="5786915" y="6108322"/>
            <a:ext cx="480257" cy="19581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126137" y="6315064"/>
            <a:ext cx="563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サヘルの対流変動が日本の異常気象と関連する可能性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237104" y="23152"/>
            <a:ext cx="42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14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8" name="image7.png"/>
          <p:cNvPicPr/>
          <p:nvPr/>
        </p:nvPicPr>
        <p:blipFill rotWithShape="1">
          <a:blip r:embed="rId3"/>
          <a:srcRect b="24927"/>
          <a:stretch/>
        </p:blipFill>
        <p:spPr>
          <a:xfrm>
            <a:off x="3084102" y="707649"/>
            <a:ext cx="5939155" cy="2278690"/>
          </a:xfrm>
          <a:prstGeom prst="rect">
            <a:avLst/>
          </a:prstGeom>
          <a:ln/>
        </p:spPr>
      </p:pic>
      <p:pic>
        <p:nvPicPr>
          <p:cNvPr id="30" name="image7.png"/>
          <p:cNvPicPr/>
          <p:nvPr/>
        </p:nvPicPr>
        <p:blipFill rotWithShape="1">
          <a:blip r:embed="rId3"/>
          <a:srcRect t="90733" b="-92"/>
          <a:stretch/>
        </p:blipFill>
        <p:spPr>
          <a:xfrm>
            <a:off x="3084101" y="3019277"/>
            <a:ext cx="5939155" cy="284084"/>
          </a:xfrm>
          <a:prstGeom prst="rect">
            <a:avLst/>
          </a:prstGeom>
          <a:ln/>
        </p:spPr>
      </p:pic>
      <p:pic>
        <p:nvPicPr>
          <p:cNvPr id="32" name="image6.png"/>
          <p:cNvPicPr/>
          <p:nvPr/>
        </p:nvPicPr>
        <p:blipFill rotWithShape="1">
          <a:blip r:embed="rId4"/>
          <a:srcRect b="47051"/>
          <a:stretch/>
        </p:blipFill>
        <p:spPr>
          <a:xfrm>
            <a:off x="3217447" y="3899978"/>
            <a:ext cx="5915025" cy="1149887"/>
          </a:xfrm>
          <a:prstGeom prst="rect">
            <a:avLst/>
          </a:prstGeom>
          <a:ln/>
        </p:spPr>
      </p:pic>
      <p:pic>
        <p:nvPicPr>
          <p:cNvPr id="33" name="image6.png"/>
          <p:cNvPicPr/>
          <p:nvPr/>
        </p:nvPicPr>
        <p:blipFill rotWithShape="1">
          <a:blip r:embed="rId4"/>
          <a:srcRect l="901" t="88446" r="-901" b="-1187"/>
          <a:stretch/>
        </p:blipFill>
        <p:spPr>
          <a:xfrm>
            <a:off x="3319829" y="5109177"/>
            <a:ext cx="5915025" cy="27668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15247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4358B-1D99-0EAE-FFD8-1F295C723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99ED49-CA34-4A2A-F7EB-4FBD87E38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16632"/>
            <a:ext cx="9458714" cy="558924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EC421B-5F22-3BF7-B7E3-EEBFEECB4CD4}"/>
              </a:ext>
            </a:extLst>
          </p:cNvPr>
          <p:cNvSpPr txBox="1"/>
          <p:nvPr/>
        </p:nvSpPr>
        <p:spPr>
          <a:xfrm>
            <a:off x="831605" y="5846306"/>
            <a:ext cx="11129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/>
              <a:t>2023</a:t>
            </a:r>
            <a:r>
              <a:rPr kumimoji="1" lang="ja-JP" altLang="en-US" sz="4800" dirty="0"/>
              <a:t>年</a:t>
            </a:r>
            <a:r>
              <a:rPr kumimoji="1" lang="en-US" altLang="ja-JP" sz="4800" dirty="0"/>
              <a:t>5</a:t>
            </a:r>
            <a:r>
              <a:rPr kumimoji="1" lang="ja-JP" altLang="en-US" sz="4800" dirty="0"/>
              <a:t>月</a:t>
            </a:r>
            <a:r>
              <a:rPr kumimoji="1" lang="en-US" altLang="ja-JP" sz="4800" dirty="0"/>
              <a:t>2</a:t>
            </a:r>
            <a:r>
              <a:rPr kumimoji="1" lang="ja-JP" altLang="en-US" sz="4800" dirty="0"/>
              <a:t>日の羽鳥モーニングショー</a:t>
            </a:r>
            <a:endParaRPr kumimoji="1" lang="en-US" altLang="ja-JP" sz="4800" dirty="0"/>
          </a:p>
        </p:txBody>
      </p:sp>
    </p:spTree>
    <p:extLst>
      <p:ext uri="{BB962C8B-B14F-4D97-AF65-F5344CB8AC3E}">
        <p14:creationId xmlns:p14="http://schemas.microsoft.com/office/powerpoint/2010/main" val="1245016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E1E480-69BB-217A-6D65-9834A7606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398EAB-C3B7-AA9C-8AF3-5D52F4080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DCB329-191E-3060-BBE0-C87213F7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10" y="597403"/>
            <a:ext cx="10616390" cy="57119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CFF1E08-A354-E870-52A4-E11914DD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6" y="-7873"/>
            <a:ext cx="12192000" cy="60527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603F75-94A1-1C6A-9548-A7F7178D8D1A}"/>
              </a:ext>
            </a:extLst>
          </p:cNvPr>
          <p:cNvSpPr txBox="1"/>
          <p:nvPr/>
        </p:nvSpPr>
        <p:spPr>
          <a:xfrm>
            <a:off x="3863752" y="6399173"/>
            <a:ext cx="62400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テレビ朝日　羽鳥モーニングショー（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月出演）より引用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76EE09-D35F-2610-B733-B1ABC269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225407-67C9-40C5-9F61-803443422A8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75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B89D6FA-D610-B1E6-AC98-BA77103A2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6994" cy="4597400"/>
          </a:xfrm>
          <a:prstGeom prst="rect">
            <a:avLst/>
          </a:prstGeom>
          <a:noFill/>
        </p:spPr>
      </p:pic>
      <p:sp>
        <p:nvSpPr>
          <p:cNvPr id="4" name="スライド番号プレースホルダー 3" hidden="1">
            <a:extLst>
              <a:ext uri="{FF2B5EF4-FFF2-40B4-BE49-F238E27FC236}">
                <a16:creationId xmlns:a16="http://schemas.microsoft.com/office/drawing/2014/main" id="{FFAFF314-39EA-05E1-33C6-067A3520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1AC6655-7481-4556-BAA7-ADC2A3B749D7}" type="slidenum">
              <a:rPr kumimoji="0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5202C8-FD91-D5C2-EAB9-DE371C495EC3}"/>
              </a:ext>
            </a:extLst>
          </p:cNvPr>
          <p:cNvSpPr txBox="1"/>
          <p:nvPr/>
        </p:nvSpPr>
        <p:spPr>
          <a:xfrm>
            <a:off x="2784837" y="4953257"/>
            <a:ext cx="66223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テレビ朝日　羽鳥モーニングショー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(12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月２０日出演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より引用</a:t>
            </a:r>
          </a:p>
        </p:txBody>
      </p:sp>
    </p:spTree>
    <p:extLst>
      <p:ext uri="{BB962C8B-B14F-4D97-AF65-F5344CB8AC3E}">
        <p14:creationId xmlns:p14="http://schemas.microsoft.com/office/powerpoint/2010/main" val="161054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718754" y="1498145"/>
            <a:ext cx="4161223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</a:t>
            </a:r>
            <a:r>
              <a:rPr kumimoji="1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新説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2017-18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年は，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アラスカ沖の北極海の海氷が観測史上最も少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なく，「大穴」のように海氷が空きました．我々は，「海氷の大穴」を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暖穴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(warm hole)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と命名し，この暖穴が遠隔的に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日本に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影響し，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記録的寒波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をもたらしたとする説を提唱しました（図参照）．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暖穴は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北極上空の気温上昇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をもたらします．北極の寒気と中緯度の暖気の境界で吹く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偏西風は，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暖穴による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北極域の昇温によって北へ迂回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させられます．この偏西風の北極への進入が，北極に存在する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寒気を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東西に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引き裂いて，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偏西風の南北への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蛇行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をもたらします．この蛇行により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東アジアと北米方向に寒気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が押し出され，日本を含む東アジアと北米に寒波をもたらすという新説</a:t>
            </a:r>
            <a:r>
              <a:rPr kumimoji="1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を見いだしました。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201" y="1880989"/>
            <a:ext cx="4682832" cy="431262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261926" y="1484784"/>
            <a:ext cx="4062949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アラスカ沖北極海上空の大気は観測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史上最高の気温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を記録．これが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北極振動が負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（北極上空が高気圧）となった一因．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D58D1F16-2221-0251-E996-A41635A8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48" y="85265"/>
            <a:ext cx="8136904" cy="136815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ts val="3000"/>
              </a:lnSpc>
            </a:pPr>
            <a:r>
              <a:rPr lang="ja-JP" altLang="en-US" sz="2200" b="1" dirty="0">
                <a:solidFill>
                  <a:prstClr val="black"/>
                </a:solidFill>
                <a:latin typeface="ＭＳ Ｐゴシック"/>
              </a:rPr>
              <a:t>近年の大寒波と豪雪は温暖化の影響か？</a:t>
            </a:r>
            <a:br>
              <a:rPr lang="ja-JP" altLang="en-US" sz="2200" b="1" dirty="0">
                <a:solidFill>
                  <a:prstClr val="black"/>
                </a:solidFill>
                <a:latin typeface="ＭＳ Ｐゴシック"/>
              </a:rPr>
            </a:br>
            <a:r>
              <a:rPr lang="ja-JP" altLang="en-US" sz="2200" b="1" dirty="0">
                <a:solidFill>
                  <a:prstClr val="black"/>
                </a:solidFill>
                <a:latin typeface="ＭＳ Ｐゴシック"/>
              </a:rPr>
              <a:t>～北極海アラスカ沖に空いた海氷の巨大な穴が作る偏西風蛇行～</a:t>
            </a:r>
            <a:br>
              <a:rPr lang="ja-JP" altLang="en-US" sz="2200" b="1" dirty="0">
                <a:solidFill>
                  <a:prstClr val="black"/>
                </a:solidFill>
                <a:latin typeface="ＭＳ Ｐゴシック"/>
              </a:rPr>
            </a:br>
            <a:r>
              <a:rPr lang="ja-JP" altLang="en-US" sz="2200" b="1" dirty="0">
                <a:solidFill>
                  <a:prstClr val="black"/>
                </a:solidFill>
                <a:latin typeface="ＭＳ Ｐゴシック"/>
              </a:rPr>
              <a:t>～強い寒波と豪雪は今後も頻発する</a:t>
            </a:r>
            <a:r>
              <a:rPr lang="en-US" altLang="ja-JP" sz="2200" b="1" dirty="0">
                <a:solidFill>
                  <a:prstClr val="black"/>
                </a:solidFill>
                <a:latin typeface="ＭＳ Ｐゴシック"/>
              </a:rPr>
              <a:t>!? </a:t>
            </a:r>
            <a:r>
              <a:rPr lang="ja-JP" altLang="en-US" sz="2200" b="1" dirty="0">
                <a:solidFill>
                  <a:prstClr val="black"/>
                </a:solidFill>
                <a:latin typeface="ＭＳ Ｐゴシック"/>
              </a:rPr>
              <a:t>～</a:t>
            </a:r>
            <a:endParaRPr lang="ja-JP" altLang="en-US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4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9911B1-4D53-FD95-D4B1-D60973C3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E69BC4-EB66-F508-184A-DFC85B2F8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88F563-ABCD-BF76-B8E8-8A636E51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AC6655-7481-4556-BAA7-ADC2A3B749D7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671B5B6-6A0E-B031-2854-C29602704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068" y="0"/>
            <a:ext cx="8515364" cy="631070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065BCB-81E6-1414-41C8-1635DB5EA850}"/>
              </a:ext>
            </a:extLst>
          </p:cNvPr>
          <p:cNvSpPr txBox="1"/>
          <p:nvPr/>
        </p:nvSpPr>
        <p:spPr>
          <a:xfrm>
            <a:off x="2351584" y="6372613"/>
            <a:ext cx="64940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テレビ朝日　羽鳥モーニングショー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月２日出演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より引用</a:t>
            </a:r>
          </a:p>
        </p:txBody>
      </p:sp>
    </p:spTree>
    <p:extLst>
      <p:ext uri="{BB962C8B-B14F-4D97-AF65-F5344CB8AC3E}">
        <p14:creationId xmlns:p14="http://schemas.microsoft.com/office/powerpoint/2010/main" val="4008198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17" y="5622922"/>
            <a:ext cx="2880320" cy="97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D4D1F-C93E-4F9D-BA7D-8E3E25DBB856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21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9463" name="テキスト ボックス 7"/>
          <p:cNvSpPr txBox="1">
            <a:spLocks noChangeArrowheads="1"/>
          </p:cNvSpPr>
          <p:nvPr/>
        </p:nvSpPr>
        <p:spPr bwMode="auto">
          <a:xfrm>
            <a:off x="191344" y="290677"/>
            <a:ext cx="104766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4000" b="1" u="wavy" dirty="0">
                <a:solidFill>
                  <a:prstClr val="black"/>
                </a:solidFill>
              </a:rPr>
              <a:t>2010</a:t>
            </a:r>
            <a:r>
              <a:rPr lang="ja-JP" altLang="ja-JP" sz="4000" b="1" u="wavy" dirty="0">
                <a:solidFill>
                  <a:prstClr val="black"/>
                </a:solidFill>
              </a:rPr>
              <a:t>年猛暑は</a:t>
            </a:r>
            <a:r>
              <a:rPr lang="ja-JP" altLang="en-US" sz="4000" b="1" u="wavy" dirty="0">
                <a:solidFill>
                  <a:prstClr val="black"/>
                </a:solidFill>
              </a:rPr>
              <a:t>前冬</a:t>
            </a:r>
            <a:r>
              <a:rPr lang="ja-JP" altLang="ja-JP" sz="4000" b="1" u="wavy" dirty="0">
                <a:solidFill>
                  <a:prstClr val="black"/>
                </a:solidFill>
              </a:rPr>
              <a:t>から予測可能であった</a:t>
            </a:r>
            <a:r>
              <a:rPr lang="ja-JP" altLang="en-US" sz="4000" b="1" u="wavy" dirty="0">
                <a:solidFill>
                  <a:prstClr val="black"/>
                </a:solidFill>
              </a:rPr>
              <a:t>？</a:t>
            </a:r>
            <a:br>
              <a:rPr lang="en-US" altLang="ja-JP" sz="4000" b="1" u="wavy" dirty="0">
                <a:solidFill>
                  <a:prstClr val="black"/>
                </a:solidFill>
              </a:rPr>
            </a:br>
            <a:r>
              <a:rPr lang="ja-JP" altLang="ja-JP" sz="4000" b="1" u="wavy" dirty="0">
                <a:solidFill>
                  <a:prstClr val="black"/>
                </a:solidFill>
              </a:rPr>
              <a:t>―</a:t>
            </a:r>
            <a:r>
              <a:rPr lang="ja-JP" altLang="en-US" sz="4000" b="1" u="wavy" dirty="0">
                <a:solidFill>
                  <a:prstClr val="black"/>
                </a:solidFill>
              </a:rPr>
              <a:t>冬と夏の北極振動の連関</a:t>
            </a:r>
            <a:r>
              <a:rPr lang="ja-JP" altLang="ja-JP" sz="4000" b="1" u="wavy" dirty="0">
                <a:solidFill>
                  <a:prstClr val="black"/>
                </a:solidFill>
              </a:rPr>
              <a:t>―</a:t>
            </a:r>
            <a:endParaRPr lang="ja-JP" alt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2999657" y="4293097"/>
            <a:ext cx="5941145" cy="1686049"/>
          </a:xfrm>
          <a:prstGeom prst="roundRect">
            <a:avLst/>
          </a:prstGeom>
          <a:solidFill>
            <a:schemeClr val="bg1">
              <a:alpha val="6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4818831"/>
            <a:ext cx="1835695" cy="160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579344"/>
            <a:ext cx="3603039" cy="509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93142D7-1A09-B4DB-1DD7-313C15FC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37" y="1772816"/>
            <a:ext cx="253632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7DC52D-BC9F-1B69-AA2E-B37973873DFF}"/>
              </a:ext>
            </a:extLst>
          </p:cNvPr>
          <p:cNvSpPr txBox="1"/>
          <p:nvPr/>
        </p:nvSpPr>
        <p:spPr>
          <a:xfrm>
            <a:off x="319318" y="1970641"/>
            <a:ext cx="3363906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</a:rPr>
              <a:t>Otomi, Y., </a:t>
            </a:r>
            <a:r>
              <a:rPr lang="en-US" altLang="ja-JP" b="1" dirty="0">
                <a:latin typeface="Times New Roman" panose="02020603050405020304" pitchFamily="18" charset="0"/>
              </a:rPr>
              <a:t>Y. Tachibana</a:t>
            </a:r>
            <a:r>
              <a:rPr lang="en-US" altLang="ja-JP" dirty="0">
                <a:latin typeface="Times New Roman" panose="02020603050405020304" pitchFamily="18" charset="0"/>
              </a:rPr>
              <a:t>, and T. Nakamura, A possible cause of the AO polarity reversal from winter to summer in 2010 and its relation to hemispheric extreme summer weather, </a:t>
            </a:r>
            <a:r>
              <a:rPr lang="en-US" altLang="ja-JP" b="1" i="1" dirty="0">
                <a:latin typeface="Times New Roman" panose="02020603050405020304" pitchFamily="18" charset="0"/>
              </a:rPr>
              <a:t>Climate Dynamics, </a:t>
            </a:r>
            <a:r>
              <a:rPr lang="en-US" altLang="ja-JP" dirty="0">
                <a:latin typeface="Times New Roman" panose="02020603050405020304" pitchFamily="18" charset="0"/>
              </a:rPr>
              <a:t>40, 1939-1947, </a:t>
            </a:r>
            <a:r>
              <a:rPr lang="en-US" altLang="ja-JP" dirty="0">
                <a:latin typeface="Times New Roman" panose="02020603050405020304" pitchFamily="18" charset="0"/>
                <a:hlinkClick r:id="rId6"/>
              </a:rPr>
              <a:t>doi:10.1007/s00382-012-1386-0,</a:t>
            </a:r>
            <a:r>
              <a:rPr lang="en-US" altLang="ja-JP" dirty="0">
                <a:latin typeface="Times New Roman" panose="02020603050405020304" pitchFamily="18" charset="0"/>
              </a:rPr>
              <a:t> 2013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9024332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82"/>
          <a:stretch/>
        </p:blipFill>
        <p:spPr bwMode="auto">
          <a:xfrm>
            <a:off x="3008784" y="620689"/>
            <a:ext cx="6293334" cy="314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753159"/>
            <a:ext cx="380952" cy="2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7542678" y="4797231"/>
            <a:ext cx="207998" cy="26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4655840" y="2192786"/>
            <a:ext cx="1008112" cy="1070154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/>
          <p:cNvGrpSpPr/>
          <p:nvPr/>
        </p:nvGrpSpPr>
        <p:grpSpPr>
          <a:xfrm>
            <a:off x="3008784" y="3757076"/>
            <a:ext cx="6240000" cy="366041"/>
            <a:chOff x="1484784" y="4436497"/>
            <a:chExt cx="6240000" cy="366041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784" y="4436497"/>
              <a:ext cx="6240000" cy="327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323353" y="4525539"/>
              <a:ext cx="308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prstClr val="black"/>
                  </a:solidFill>
                  <a:latin typeface="Calibri"/>
                  <a:ea typeface="ＭＳ Ｐゴシック"/>
                </a:rPr>
                <a:t>m</a:t>
              </a:r>
              <a:endParaRPr lang="ja-JP" altLang="en-US" sz="12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380312" y="4525539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prstClr val="black"/>
                  </a:solidFill>
                  <a:latin typeface="Calibri"/>
                  <a:ea typeface="ＭＳ Ｐゴシック"/>
                </a:rPr>
                <a:t>K</a:t>
              </a:r>
              <a:endParaRPr lang="ja-JP" altLang="en-US" sz="12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4242667" y="4131847"/>
            <a:ext cx="3517470" cy="2556513"/>
            <a:chOff x="6012160" y="4797230"/>
            <a:chExt cx="2736304" cy="198875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797230"/>
              <a:ext cx="2736304" cy="1988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8387344" y="6611779"/>
              <a:ext cx="269603" cy="167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Calibri"/>
                  <a:ea typeface="ＭＳ Ｐゴシック"/>
                </a:rPr>
                <a:t>m/s</a:t>
              </a:r>
              <a:endParaRPr lang="ja-JP" altLang="en-US" sz="8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8542034" y="6491382"/>
            <a:ext cx="2133600" cy="365125"/>
          </a:xfrm>
        </p:spPr>
        <p:txBody>
          <a:bodyPr/>
          <a:lstStyle/>
          <a:p>
            <a:fld id="{0D973874-7850-47AF-853E-F06AEC5AA099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1513126" y="-27384"/>
            <a:ext cx="9154874" cy="40061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論文内容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【</a:t>
            </a:r>
            <a:r>
              <a:rPr lang="ja-JP" altLang="en-US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上空気圧・波活動度・気温・西風（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2010/07/10</a:t>
            </a:r>
            <a:r>
              <a:rPr lang="ja-JP" altLang="en-US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～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08/04</a:t>
            </a:r>
            <a:r>
              <a:rPr lang="ja-JP" altLang="en-US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）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】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角丸四角形吹き出し 4"/>
          <p:cNvSpPr/>
          <p:nvPr/>
        </p:nvSpPr>
        <p:spPr>
          <a:xfrm>
            <a:off x="1631504" y="3356992"/>
            <a:ext cx="1872208" cy="563892"/>
          </a:xfrm>
          <a:prstGeom prst="wedgeRoundRectCallout">
            <a:avLst>
              <a:gd name="adj1" fmla="val 62250"/>
              <a:gd name="adj2" fmla="val -113629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北極振動正</a:t>
            </a:r>
            <a:endParaRPr lang="en-US" altLang="ja-JP" sz="2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7971347" y="4365105"/>
            <a:ext cx="1437021" cy="955655"/>
          </a:xfrm>
          <a:prstGeom prst="wedgeRoundRectCallout">
            <a:avLst>
              <a:gd name="adj1" fmla="val -87131"/>
              <a:gd name="adj2" fmla="val 1520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ダブルジェット気流</a:t>
            </a:r>
            <a:endParaRPr lang="en-US" altLang="ja-JP" sz="2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2519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ひし形 3"/>
          <p:cNvSpPr/>
          <p:nvPr/>
        </p:nvSpPr>
        <p:spPr>
          <a:xfrm>
            <a:off x="1847528" y="1081861"/>
            <a:ext cx="1224136" cy="1152128"/>
          </a:xfrm>
          <a:prstGeom prst="diamond">
            <a:avLst/>
          </a:prstGeom>
          <a:solidFill>
            <a:srgbClr val="B5E0E3"/>
          </a:solidFill>
          <a:ln w="25400" cap="flat" cmpd="sng" algn="ctr">
            <a:solidFill>
              <a:srgbClr val="00ADD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ja-JP" altLang="en-US" sz="2800" kern="0" dirty="0">
                <a:solidFill>
                  <a:srgbClr val="B5E0E3">
                    <a:lumMod val="50000"/>
                  </a:srgbClr>
                </a:solidFill>
                <a:latin typeface="Calibri"/>
                <a:ea typeface="ＭＳ Ｐゴシック"/>
              </a:rPr>
              <a:t>冬</a:t>
            </a:r>
          </a:p>
        </p:txBody>
      </p:sp>
      <p:sp>
        <p:nvSpPr>
          <p:cNvPr id="5" name="ひし形 4"/>
          <p:cNvSpPr/>
          <p:nvPr/>
        </p:nvSpPr>
        <p:spPr>
          <a:xfrm>
            <a:off x="2063552" y="1081861"/>
            <a:ext cx="1224136" cy="1152128"/>
          </a:xfrm>
          <a:prstGeom prst="diamond">
            <a:avLst/>
          </a:prstGeom>
          <a:solidFill>
            <a:srgbClr val="FFCCFF"/>
          </a:solidFill>
          <a:ln w="25400" cap="flat" cmpd="sng" algn="ctr">
            <a:solidFill>
              <a:srgbClr val="FF66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ja-JP" altLang="en-US" sz="2800" kern="0" dirty="0">
                <a:solidFill>
                  <a:srgbClr val="FF66CC"/>
                </a:solidFill>
                <a:latin typeface="Calibri"/>
                <a:ea typeface="ＭＳ Ｐゴシック"/>
              </a:rPr>
              <a:t>春</a:t>
            </a:r>
            <a:endParaRPr lang="ja-JP" altLang="en-US" sz="2800" kern="0" dirty="0">
              <a:solidFill>
                <a:srgbClr val="FF66CC"/>
              </a:solidFill>
              <a:latin typeface="Calibri"/>
              <a:ea typeface="ＭＳ Ｐゴシック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24608" b="44229"/>
          <a:stretch>
            <a:fillRect/>
          </a:stretch>
        </p:blipFill>
        <p:spPr bwMode="auto">
          <a:xfrm>
            <a:off x="1594992" y="4024339"/>
            <a:ext cx="9073008" cy="227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グループ化 6"/>
          <p:cNvGrpSpPr/>
          <p:nvPr/>
        </p:nvGrpSpPr>
        <p:grpSpPr>
          <a:xfrm>
            <a:off x="6672064" y="2525789"/>
            <a:ext cx="1224136" cy="2160240"/>
            <a:chOff x="5076056" y="2348880"/>
            <a:chExt cx="1224136" cy="2160240"/>
          </a:xfrm>
        </p:grpSpPr>
        <p:sp>
          <p:nvSpPr>
            <p:cNvPr id="8" name="フローチャート : 磁気ディスク 7"/>
            <p:cNvSpPr/>
            <p:nvPr/>
          </p:nvSpPr>
          <p:spPr>
            <a:xfrm>
              <a:off x="5076056" y="2348880"/>
              <a:ext cx="1224136" cy="2160240"/>
            </a:xfrm>
            <a:prstGeom prst="flowChartMagneticDisk">
              <a:avLst/>
            </a:prstGeom>
            <a:solidFill>
              <a:srgbClr val="00B0F0">
                <a:alpha val="82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076056" y="247821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ja-JP" altLang="en-US" sz="2400" i="1" kern="0" dirty="0">
                  <a:solidFill>
                    <a:sysClr val="window" lastClr="FFFFFF"/>
                  </a:solidFill>
                  <a:latin typeface="Calibri"/>
                  <a:ea typeface="ＭＳ Ｐゴシック" panose="020B0600070205080204" pitchFamily="50" charset="-128"/>
                </a:rPr>
                <a:t>低</a:t>
              </a:r>
              <a:r>
                <a:rPr lang="ja-JP" altLang="en-US" sz="2400" i="1" kern="0" dirty="0">
                  <a:solidFill>
                    <a:sysClr val="window" lastClr="FFFFFF"/>
                  </a:solidFill>
                  <a:latin typeface="Calibri"/>
                  <a:ea typeface="ＭＳ Ｐゴシック" panose="020B0600070205080204" pitchFamily="50" charset="-128"/>
                </a:rPr>
                <a:t>気圧</a:t>
              </a:r>
            </a:p>
          </p:txBody>
        </p:sp>
        <p:cxnSp>
          <p:nvCxnSpPr>
            <p:cNvPr id="10" name="直線コネクタ 9"/>
            <p:cNvCxnSpPr>
              <a:stCxn id="8" idx="0"/>
            </p:cNvCxnSpPr>
            <p:nvPr/>
          </p:nvCxnSpPr>
          <p:spPr>
            <a:xfrm rot="16200000" flipV="1">
              <a:off x="5526106" y="2906942"/>
              <a:ext cx="144016" cy="180020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11" name="直線コネクタ 10"/>
            <p:cNvCxnSpPr>
              <a:stCxn id="8" idx="0"/>
            </p:cNvCxnSpPr>
            <p:nvPr/>
          </p:nvCxnSpPr>
          <p:spPr>
            <a:xfrm rot="16200000" flipH="1" flipV="1">
              <a:off x="5562110" y="3014954"/>
              <a:ext cx="72008" cy="180020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</p:cxnSp>
      </p:grpSp>
      <p:sp>
        <p:nvSpPr>
          <p:cNvPr id="12" name="フリーフォーム 11"/>
          <p:cNvSpPr/>
          <p:nvPr/>
        </p:nvSpPr>
        <p:spPr>
          <a:xfrm>
            <a:off x="1775521" y="3633525"/>
            <a:ext cx="5092995" cy="574157"/>
          </a:xfrm>
          <a:custGeom>
            <a:avLst/>
            <a:gdLst>
              <a:gd name="connsiteX0" fmla="*/ 0 w 5092995"/>
              <a:gd name="connsiteY0" fmla="*/ 494413 h 574157"/>
              <a:gd name="connsiteX1" fmla="*/ 170121 w 5092995"/>
              <a:gd name="connsiteY1" fmla="*/ 494413 h 574157"/>
              <a:gd name="connsiteX2" fmla="*/ 2381693 w 5092995"/>
              <a:gd name="connsiteY2" fmla="*/ 547576 h 574157"/>
              <a:gd name="connsiteX3" fmla="*/ 2955851 w 5092995"/>
              <a:gd name="connsiteY3" fmla="*/ 334925 h 574157"/>
              <a:gd name="connsiteX4" fmla="*/ 3625702 w 5092995"/>
              <a:gd name="connsiteY4" fmla="*/ 47846 h 574157"/>
              <a:gd name="connsiteX5" fmla="*/ 4199860 w 5092995"/>
              <a:gd name="connsiteY5" fmla="*/ 47846 h 574157"/>
              <a:gd name="connsiteX6" fmla="*/ 4710223 w 5092995"/>
              <a:gd name="connsiteY6" fmla="*/ 111641 h 574157"/>
              <a:gd name="connsiteX7" fmla="*/ 5092995 w 5092995"/>
              <a:gd name="connsiteY7" fmla="*/ 462516 h 574157"/>
              <a:gd name="connsiteX8" fmla="*/ 5092995 w 5092995"/>
              <a:gd name="connsiteY8" fmla="*/ 462516 h 57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92995" h="574157">
                <a:moveTo>
                  <a:pt x="0" y="494413"/>
                </a:moveTo>
                <a:lnTo>
                  <a:pt x="170121" y="494413"/>
                </a:lnTo>
                <a:cubicBezTo>
                  <a:pt x="567070" y="503273"/>
                  <a:pt x="1917405" y="574157"/>
                  <a:pt x="2381693" y="547576"/>
                </a:cubicBezTo>
                <a:cubicBezTo>
                  <a:pt x="2845981" y="520995"/>
                  <a:pt x="2748516" y="418213"/>
                  <a:pt x="2955851" y="334925"/>
                </a:cubicBezTo>
                <a:cubicBezTo>
                  <a:pt x="3163186" y="251637"/>
                  <a:pt x="3418367" y="95693"/>
                  <a:pt x="3625702" y="47846"/>
                </a:cubicBezTo>
                <a:cubicBezTo>
                  <a:pt x="3833037" y="0"/>
                  <a:pt x="4019107" y="37214"/>
                  <a:pt x="4199860" y="47846"/>
                </a:cubicBezTo>
                <a:cubicBezTo>
                  <a:pt x="4380613" y="58478"/>
                  <a:pt x="4561367" y="42529"/>
                  <a:pt x="4710223" y="111641"/>
                </a:cubicBezTo>
                <a:cubicBezTo>
                  <a:pt x="4859079" y="180753"/>
                  <a:pt x="5092995" y="462516"/>
                  <a:pt x="5092995" y="462516"/>
                </a:cubicBezTo>
                <a:lnTo>
                  <a:pt x="5092995" y="462516"/>
                </a:lnTo>
              </a:path>
            </a:pathLst>
          </a:custGeom>
          <a:noFill/>
          <a:ln w="190500" cap="flat" cmpd="sng" algn="ctr">
            <a:solidFill>
              <a:srgbClr val="0070C0"/>
            </a:solidFill>
            <a:prstDash val="solid"/>
            <a:tailEnd type="stealth" w="lg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5159896" y="2774036"/>
            <a:ext cx="1224136" cy="2160240"/>
            <a:chOff x="3635896" y="2852936"/>
            <a:chExt cx="1224136" cy="2160240"/>
          </a:xfrm>
        </p:grpSpPr>
        <p:sp>
          <p:nvSpPr>
            <p:cNvPr id="14" name="フローチャート : 磁気ディスク 13"/>
            <p:cNvSpPr/>
            <p:nvPr/>
          </p:nvSpPr>
          <p:spPr>
            <a:xfrm>
              <a:off x="3635896" y="2852936"/>
              <a:ext cx="1224136" cy="2160240"/>
            </a:xfrm>
            <a:prstGeom prst="flowChartMagneticDisk">
              <a:avLst/>
            </a:prstGeom>
            <a:solidFill>
              <a:srgbClr val="FF0000">
                <a:alpha val="82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653953" y="2967335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ja-JP" altLang="en-US" sz="2400" b="1" i="1" kern="0" dirty="0">
                  <a:solidFill>
                    <a:sysClr val="window" lastClr="FFFFFF"/>
                  </a:solidFill>
                  <a:latin typeface="Calibri"/>
                  <a:ea typeface="ＭＳ Ｐゴシック" panose="020B0600070205080204" pitchFamily="50" charset="-128"/>
                </a:rPr>
                <a:t>高気圧</a:t>
              </a:r>
            </a:p>
          </p:txBody>
        </p:sp>
        <p:cxnSp>
          <p:nvCxnSpPr>
            <p:cNvPr id="16" name="直線コネクタ 15"/>
            <p:cNvCxnSpPr>
              <a:stCxn id="14" idx="0"/>
            </p:cNvCxnSpPr>
            <p:nvPr/>
          </p:nvCxnSpPr>
          <p:spPr>
            <a:xfrm rot="5400000" flipH="1" flipV="1">
              <a:off x="4265966" y="3410998"/>
              <a:ext cx="144016" cy="18002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7" name="直線コネクタ 16"/>
            <p:cNvCxnSpPr>
              <a:stCxn id="14" idx="0"/>
            </p:cNvCxnSpPr>
            <p:nvPr/>
          </p:nvCxnSpPr>
          <p:spPr>
            <a:xfrm rot="16200000" flipH="1">
              <a:off x="4301970" y="3519010"/>
              <a:ext cx="72008" cy="18002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sp>
        <p:nvSpPr>
          <p:cNvPr id="18" name="U ターン矢印 17"/>
          <p:cNvSpPr/>
          <p:nvPr/>
        </p:nvSpPr>
        <p:spPr>
          <a:xfrm>
            <a:off x="4079776" y="1729933"/>
            <a:ext cx="2016224" cy="3456384"/>
          </a:xfrm>
          <a:prstGeom prst="uturnArrow">
            <a:avLst>
              <a:gd name="adj1" fmla="val 19531"/>
              <a:gd name="adj2" fmla="val 22539"/>
              <a:gd name="adj3" fmla="val 19101"/>
              <a:gd name="adj4" fmla="val 30860"/>
              <a:gd name="adj5" fmla="val 36257"/>
            </a:avLst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3136506" y="5041123"/>
            <a:ext cx="1393346" cy="7188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FEB80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ja-JP" altLang="en-US" sz="2400" b="1" kern="0" dirty="0">
                <a:solidFill>
                  <a:srgbClr val="FF0000"/>
                </a:solidFill>
                <a:latin typeface="Calibri"/>
                <a:ea typeface="ＭＳ Ｐゴシック"/>
              </a:rPr>
              <a:t>海水温高</a:t>
            </a:r>
          </a:p>
        </p:txBody>
      </p:sp>
      <p:grpSp>
        <p:nvGrpSpPr>
          <p:cNvPr id="21" name="グループ化 20"/>
          <p:cNvGrpSpPr/>
          <p:nvPr/>
        </p:nvGrpSpPr>
        <p:grpSpPr>
          <a:xfrm rot="4213054">
            <a:off x="3581054" y="4414329"/>
            <a:ext cx="1008112" cy="720080"/>
            <a:chOff x="683568" y="1844824"/>
            <a:chExt cx="1008112" cy="720080"/>
          </a:xfrm>
        </p:grpSpPr>
        <p:cxnSp>
          <p:nvCxnSpPr>
            <p:cNvPr id="22" name="曲線コネクタ 21"/>
            <p:cNvCxnSpPr/>
            <p:nvPr/>
          </p:nvCxnSpPr>
          <p:spPr>
            <a:xfrm rot="10800000">
              <a:off x="683568" y="2276872"/>
              <a:ext cx="792088" cy="288032"/>
            </a:xfrm>
            <a:prstGeom prst="curvedConnector3">
              <a:avLst>
                <a:gd name="adj1" fmla="val 5000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headEnd type="none"/>
              <a:tailEnd type="stealth" w="lg" len="lg"/>
            </a:ln>
            <a:effectLst/>
          </p:spPr>
        </p:cxnSp>
        <p:cxnSp>
          <p:nvCxnSpPr>
            <p:cNvPr id="23" name="曲線コネクタ 22"/>
            <p:cNvCxnSpPr/>
            <p:nvPr/>
          </p:nvCxnSpPr>
          <p:spPr>
            <a:xfrm rot="10800000">
              <a:off x="755576" y="2060848"/>
              <a:ext cx="792088" cy="288032"/>
            </a:xfrm>
            <a:prstGeom prst="curvedConnector3">
              <a:avLst>
                <a:gd name="adj1" fmla="val 5000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headEnd type="none"/>
              <a:tailEnd type="stealth" w="lg" len="lg"/>
            </a:ln>
            <a:effectLst/>
          </p:spPr>
        </p:cxnSp>
        <p:cxnSp>
          <p:nvCxnSpPr>
            <p:cNvPr id="24" name="曲線コネクタ 23"/>
            <p:cNvCxnSpPr/>
            <p:nvPr/>
          </p:nvCxnSpPr>
          <p:spPr>
            <a:xfrm rot="10800000">
              <a:off x="899592" y="1844824"/>
              <a:ext cx="792088" cy="288032"/>
            </a:xfrm>
            <a:prstGeom prst="curvedConnector3">
              <a:avLst>
                <a:gd name="adj1" fmla="val 5000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headEnd type="none"/>
              <a:tailEnd type="stealth" w="lg" len="lg"/>
            </a:ln>
            <a:effectLst/>
          </p:spPr>
        </p:cxnSp>
      </p:grpSp>
      <p:sp>
        <p:nvSpPr>
          <p:cNvPr id="26" name="テキスト ボックス 25"/>
          <p:cNvSpPr txBox="1"/>
          <p:nvPr/>
        </p:nvSpPr>
        <p:spPr>
          <a:xfrm>
            <a:off x="1703513" y="3458126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400" b="1" kern="0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ジェット気流</a:t>
            </a:r>
            <a:endParaRPr lang="ja-JP" altLang="en-US" b="1" kern="0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0" name="ひし形 29"/>
          <p:cNvSpPr/>
          <p:nvPr/>
        </p:nvSpPr>
        <p:spPr>
          <a:xfrm>
            <a:off x="2279576" y="1081861"/>
            <a:ext cx="1224136" cy="1152128"/>
          </a:xfrm>
          <a:prstGeom prst="diamond">
            <a:avLst/>
          </a:prstGeom>
          <a:solidFill>
            <a:srgbClr val="FFC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ja-JP" altLang="en-US" sz="2800" kern="0" dirty="0">
                <a:solidFill>
                  <a:srgbClr val="FF0000"/>
                </a:solidFill>
                <a:latin typeface="Calibri"/>
                <a:ea typeface="ＭＳ Ｐゴシック"/>
              </a:rPr>
              <a:t>夏</a:t>
            </a:r>
            <a:endParaRPr lang="ja-JP" altLang="en-US" sz="2800" kern="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1" name="フリーフォーム 30"/>
          <p:cNvSpPr/>
          <p:nvPr/>
        </p:nvSpPr>
        <p:spPr>
          <a:xfrm>
            <a:off x="6690804" y="3550603"/>
            <a:ext cx="3005596" cy="699611"/>
          </a:xfrm>
          <a:custGeom>
            <a:avLst/>
            <a:gdLst>
              <a:gd name="connsiteX0" fmla="*/ 0 w 2840854"/>
              <a:gd name="connsiteY0" fmla="*/ 355107 h 736847"/>
              <a:gd name="connsiteX1" fmla="*/ 346229 w 2840854"/>
              <a:gd name="connsiteY1" fmla="*/ 683581 h 736847"/>
              <a:gd name="connsiteX2" fmla="*/ 905522 w 2840854"/>
              <a:gd name="connsiteY2" fmla="*/ 674703 h 736847"/>
              <a:gd name="connsiteX3" fmla="*/ 1216241 w 2840854"/>
              <a:gd name="connsiteY3" fmla="*/ 452761 h 736847"/>
              <a:gd name="connsiteX4" fmla="*/ 1358283 w 2840854"/>
              <a:gd name="connsiteY4" fmla="*/ 230820 h 736847"/>
              <a:gd name="connsiteX5" fmla="*/ 1713390 w 2840854"/>
              <a:gd name="connsiteY5" fmla="*/ 44388 h 736847"/>
              <a:gd name="connsiteX6" fmla="*/ 2237173 w 2840854"/>
              <a:gd name="connsiteY6" fmla="*/ 53266 h 736847"/>
              <a:gd name="connsiteX7" fmla="*/ 2681056 w 2840854"/>
              <a:gd name="connsiteY7" fmla="*/ 363985 h 736847"/>
              <a:gd name="connsiteX8" fmla="*/ 2840854 w 2840854"/>
              <a:gd name="connsiteY8" fmla="*/ 621437 h 73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0854" h="736847">
                <a:moveTo>
                  <a:pt x="0" y="355107"/>
                </a:moveTo>
                <a:cubicBezTo>
                  <a:pt x="97654" y="492711"/>
                  <a:pt x="195309" y="630315"/>
                  <a:pt x="346229" y="683581"/>
                </a:cubicBezTo>
                <a:cubicBezTo>
                  <a:pt x="497149" y="736847"/>
                  <a:pt x="760520" y="713173"/>
                  <a:pt x="905522" y="674703"/>
                </a:cubicBezTo>
                <a:cubicBezTo>
                  <a:pt x="1050524" y="636233"/>
                  <a:pt x="1140781" y="526741"/>
                  <a:pt x="1216241" y="452761"/>
                </a:cubicBezTo>
                <a:cubicBezTo>
                  <a:pt x="1291701" y="378781"/>
                  <a:pt x="1275425" y="298882"/>
                  <a:pt x="1358283" y="230820"/>
                </a:cubicBezTo>
                <a:cubicBezTo>
                  <a:pt x="1441141" y="162758"/>
                  <a:pt x="1566908" y="73980"/>
                  <a:pt x="1713390" y="44388"/>
                </a:cubicBezTo>
                <a:cubicBezTo>
                  <a:pt x="1859872" y="14796"/>
                  <a:pt x="2075895" y="0"/>
                  <a:pt x="2237173" y="53266"/>
                </a:cubicBezTo>
                <a:cubicBezTo>
                  <a:pt x="2398451" y="106532"/>
                  <a:pt x="2580443" y="269290"/>
                  <a:pt x="2681056" y="363985"/>
                </a:cubicBezTo>
                <a:cubicBezTo>
                  <a:pt x="2781669" y="458680"/>
                  <a:pt x="2811261" y="540058"/>
                  <a:pt x="2840854" y="621437"/>
                </a:cubicBezTo>
              </a:path>
            </a:pathLst>
          </a:custGeom>
          <a:noFill/>
          <a:ln w="152400" cap="flat" cmpd="sng" algn="ctr">
            <a:solidFill>
              <a:srgbClr val="0070C0"/>
            </a:solidFill>
            <a:prstDash val="solid"/>
            <a:tailEnd type="stealth" w="lg" len="lg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8040216" y="3026077"/>
            <a:ext cx="1224136" cy="2232248"/>
            <a:chOff x="6516216" y="2564904"/>
            <a:chExt cx="1224136" cy="2232248"/>
          </a:xfrm>
        </p:grpSpPr>
        <p:sp>
          <p:nvSpPr>
            <p:cNvPr id="33" name="フローチャート : 磁気ディスク 32"/>
            <p:cNvSpPr/>
            <p:nvPr/>
          </p:nvSpPr>
          <p:spPr>
            <a:xfrm>
              <a:off x="6516216" y="2564904"/>
              <a:ext cx="1224136" cy="2232248"/>
            </a:xfrm>
            <a:prstGeom prst="flowChartMagneticDisk">
              <a:avLst/>
            </a:prstGeom>
            <a:solidFill>
              <a:srgbClr val="FF0000">
                <a:alpha val="82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516216" y="2691959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ja-JP" altLang="en-US" sz="2400" b="1" i="1" kern="0" dirty="0">
                  <a:solidFill>
                    <a:sysClr val="window" lastClr="FFFFFF"/>
                  </a:solidFill>
                  <a:latin typeface="Calibri"/>
                  <a:ea typeface="ＭＳ Ｐゴシック" panose="020B0600070205080204" pitchFamily="50" charset="-128"/>
                </a:rPr>
                <a:t>高気圧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rot="5400000" flipH="1" flipV="1">
              <a:off x="7182290" y="3152442"/>
              <a:ext cx="144016" cy="18002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36" name="直線コネクタ 35"/>
            <p:cNvCxnSpPr/>
            <p:nvPr/>
          </p:nvCxnSpPr>
          <p:spPr>
            <a:xfrm rot="16200000" flipH="1">
              <a:off x="7218294" y="3260454"/>
              <a:ext cx="72008" cy="18002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sp>
        <p:nvSpPr>
          <p:cNvPr id="37" name="テキスト ボックス 36"/>
          <p:cNvSpPr txBox="1"/>
          <p:nvPr/>
        </p:nvSpPr>
        <p:spPr>
          <a:xfrm>
            <a:off x="5375920" y="4970522"/>
            <a:ext cx="2664296" cy="40011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ja-JP" altLang="en-US" sz="2000" kern="0" dirty="0">
                <a:solidFill>
                  <a:sysClr val="windowText" lastClr="000000"/>
                </a:solidFill>
                <a:latin typeface="Calibri"/>
                <a:ea typeface="ＭＳ Ｐゴシック"/>
              </a:rPr>
              <a:t>気圧配置が固定される</a:t>
            </a:r>
            <a:endParaRPr kumimoji="0" lang="en-US" altLang="ja-JP" sz="2000" kern="0" dirty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38" name="爆発 2 37"/>
          <p:cNvSpPr/>
          <p:nvPr/>
        </p:nvSpPr>
        <p:spPr>
          <a:xfrm>
            <a:off x="5627948" y="1214966"/>
            <a:ext cx="4824536" cy="1440160"/>
          </a:xfrm>
          <a:prstGeom prst="irregularSeal2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ja-JP" altLang="en-US" sz="3600" b="1" kern="0" dirty="0">
                <a:solidFill>
                  <a:sysClr val="windowText" lastClr="000000"/>
                </a:solidFill>
                <a:latin typeface="Calibri"/>
                <a:ea typeface="ＭＳ Ｐゴシック"/>
              </a:rPr>
              <a:t>暑い！！</a:t>
            </a:r>
            <a:endParaRPr lang="ja-JP" altLang="en-US" b="1" kern="0" dirty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533408" y="6494382"/>
            <a:ext cx="2133600" cy="365125"/>
          </a:xfrm>
        </p:spPr>
        <p:txBody>
          <a:bodyPr/>
          <a:lstStyle/>
          <a:p>
            <a:fld id="{9454721C-ABD9-4822-AC42-BA9F6B94B11E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0" y="4661293"/>
            <a:ext cx="1142427" cy="100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タイトル 18">
            <a:extLst>
              <a:ext uri="{FF2B5EF4-FFF2-40B4-BE49-F238E27FC236}">
                <a16:creationId xmlns:a16="http://schemas.microsoft.com/office/drawing/2014/main" id="{BCF04A19-710C-F3FF-B18D-66632E316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2796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E9DCE5-0330-3CEE-02D8-F5AEEF39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A32342-775C-22C3-0698-943F88AD4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DDE514-50DC-01E9-59BC-2A6D855B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8573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ひし形 3"/>
          <p:cNvSpPr/>
          <p:nvPr/>
        </p:nvSpPr>
        <p:spPr>
          <a:xfrm>
            <a:off x="1847528" y="1081861"/>
            <a:ext cx="1224136" cy="1152128"/>
          </a:xfrm>
          <a:prstGeom prst="diamond">
            <a:avLst/>
          </a:prstGeom>
          <a:solidFill>
            <a:srgbClr val="B5E0E3"/>
          </a:solidFill>
          <a:ln w="25400" cap="flat" cmpd="sng" algn="ctr">
            <a:solidFill>
              <a:srgbClr val="00ADD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ja-JP" altLang="en-US" sz="2800" kern="0" dirty="0">
                <a:solidFill>
                  <a:srgbClr val="B5E0E3">
                    <a:lumMod val="50000"/>
                  </a:srgbClr>
                </a:solidFill>
                <a:latin typeface="Calibri"/>
                <a:ea typeface="ＭＳ Ｐゴシック"/>
              </a:rPr>
              <a:t>冬</a:t>
            </a:r>
          </a:p>
        </p:txBody>
      </p:sp>
      <p:sp>
        <p:nvSpPr>
          <p:cNvPr id="5" name="ひし形 4"/>
          <p:cNvSpPr/>
          <p:nvPr/>
        </p:nvSpPr>
        <p:spPr>
          <a:xfrm>
            <a:off x="2063552" y="1081861"/>
            <a:ext cx="1224136" cy="1152128"/>
          </a:xfrm>
          <a:prstGeom prst="diamond">
            <a:avLst/>
          </a:prstGeom>
          <a:solidFill>
            <a:srgbClr val="FFCCFF"/>
          </a:solidFill>
          <a:ln w="25400" cap="flat" cmpd="sng" algn="ctr">
            <a:solidFill>
              <a:srgbClr val="FF66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ja-JP" altLang="en-US" sz="2800" kern="0" dirty="0">
                <a:solidFill>
                  <a:srgbClr val="FF66CC"/>
                </a:solidFill>
                <a:latin typeface="Calibri"/>
                <a:ea typeface="ＭＳ Ｐゴシック"/>
              </a:rPr>
              <a:t>春</a:t>
            </a:r>
            <a:endParaRPr lang="ja-JP" altLang="en-US" sz="2800" kern="0" dirty="0">
              <a:solidFill>
                <a:srgbClr val="FF66CC"/>
              </a:solidFill>
              <a:latin typeface="Calibri"/>
              <a:ea typeface="ＭＳ Ｐゴシック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24608" b="44229"/>
          <a:stretch>
            <a:fillRect/>
          </a:stretch>
        </p:blipFill>
        <p:spPr bwMode="auto">
          <a:xfrm>
            <a:off x="1594992" y="4024339"/>
            <a:ext cx="9073008" cy="227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グループ化 6"/>
          <p:cNvGrpSpPr/>
          <p:nvPr/>
        </p:nvGrpSpPr>
        <p:grpSpPr>
          <a:xfrm>
            <a:off x="6672064" y="2525789"/>
            <a:ext cx="1224136" cy="2160240"/>
            <a:chOff x="5076056" y="2348880"/>
            <a:chExt cx="1224136" cy="2160240"/>
          </a:xfrm>
        </p:grpSpPr>
        <p:sp>
          <p:nvSpPr>
            <p:cNvPr id="8" name="フローチャート : 磁気ディスク 7"/>
            <p:cNvSpPr/>
            <p:nvPr/>
          </p:nvSpPr>
          <p:spPr>
            <a:xfrm>
              <a:off x="5076056" y="2348880"/>
              <a:ext cx="1224136" cy="2160240"/>
            </a:xfrm>
            <a:prstGeom prst="flowChartMagneticDisk">
              <a:avLst/>
            </a:prstGeom>
            <a:solidFill>
              <a:srgbClr val="00B0F0">
                <a:alpha val="82000"/>
              </a:srgb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076056" y="247821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ja-JP" altLang="en-US" sz="2400" i="1" kern="0" dirty="0">
                  <a:solidFill>
                    <a:sysClr val="window" lastClr="FFFFFF"/>
                  </a:solidFill>
                  <a:latin typeface="Calibri"/>
                  <a:ea typeface="ＭＳ Ｐゴシック" panose="020B0600070205080204" pitchFamily="50" charset="-128"/>
                </a:rPr>
                <a:t>低</a:t>
              </a:r>
              <a:r>
                <a:rPr lang="ja-JP" altLang="en-US" sz="2400" i="1" kern="0" dirty="0">
                  <a:solidFill>
                    <a:sysClr val="window" lastClr="FFFFFF"/>
                  </a:solidFill>
                  <a:latin typeface="Calibri"/>
                  <a:ea typeface="ＭＳ Ｐゴシック" panose="020B0600070205080204" pitchFamily="50" charset="-128"/>
                </a:rPr>
                <a:t>気圧</a:t>
              </a:r>
            </a:p>
          </p:txBody>
        </p:sp>
        <p:cxnSp>
          <p:nvCxnSpPr>
            <p:cNvPr id="10" name="直線コネクタ 9"/>
            <p:cNvCxnSpPr>
              <a:stCxn id="8" idx="0"/>
            </p:cNvCxnSpPr>
            <p:nvPr/>
          </p:nvCxnSpPr>
          <p:spPr>
            <a:xfrm rot="16200000" flipV="1">
              <a:off x="5526106" y="2906942"/>
              <a:ext cx="144016" cy="180020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11" name="直線コネクタ 10"/>
            <p:cNvCxnSpPr>
              <a:stCxn id="8" idx="0"/>
            </p:cNvCxnSpPr>
            <p:nvPr/>
          </p:nvCxnSpPr>
          <p:spPr>
            <a:xfrm rot="16200000" flipH="1" flipV="1">
              <a:off x="5562110" y="3014954"/>
              <a:ext cx="72008" cy="180020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</p:cxnSp>
      </p:grpSp>
      <p:sp>
        <p:nvSpPr>
          <p:cNvPr id="12" name="フリーフォーム 11"/>
          <p:cNvSpPr/>
          <p:nvPr/>
        </p:nvSpPr>
        <p:spPr>
          <a:xfrm>
            <a:off x="1775521" y="3633525"/>
            <a:ext cx="5092995" cy="574157"/>
          </a:xfrm>
          <a:custGeom>
            <a:avLst/>
            <a:gdLst>
              <a:gd name="connsiteX0" fmla="*/ 0 w 5092995"/>
              <a:gd name="connsiteY0" fmla="*/ 494413 h 574157"/>
              <a:gd name="connsiteX1" fmla="*/ 170121 w 5092995"/>
              <a:gd name="connsiteY1" fmla="*/ 494413 h 574157"/>
              <a:gd name="connsiteX2" fmla="*/ 2381693 w 5092995"/>
              <a:gd name="connsiteY2" fmla="*/ 547576 h 574157"/>
              <a:gd name="connsiteX3" fmla="*/ 2955851 w 5092995"/>
              <a:gd name="connsiteY3" fmla="*/ 334925 h 574157"/>
              <a:gd name="connsiteX4" fmla="*/ 3625702 w 5092995"/>
              <a:gd name="connsiteY4" fmla="*/ 47846 h 574157"/>
              <a:gd name="connsiteX5" fmla="*/ 4199860 w 5092995"/>
              <a:gd name="connsiteY5" fmla="*/ 47846 h 574157"/>
              <a:gd name="connsiteX6" fmla="*/ 4710223 w 5092995"/>
              <a:gd name="connsiteY6" fmla="*/ 111641 h 574157"/>
              <a:gd name="connsiteX7" fmla="*/ 5092995 w 5092995"/>
              <a:gd name="connsiteY7" fmla="*/ 462516 h 574157"/>
              <a:gd name="connsiteX8" fmla="*/ 5092995 w 5092995"/>
              <a:gd name="connsiteY8" fmla="*/ 462516 h 57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92995" h="574157">
                <a:moveTo>
                  <a:pt x="0" y="494413"/>
                </a:moveTo>
                <a:lnTo>
                  <a:pt x="170121" y="494413"/>
                </a:lnTo>
                <a:cubicBezTo>
                  <a:pt x="567070" y="503273"/>
                  <a:pt x="1917405" y="574157"/>
                  <a:pt x="2381693" y="547576"/>
                </a:cubicBezTo>
                <a:cubicBezTo>
                  <a:pt x="2845981" y="520995"/>
                  <a:pt x="2748516" y="418213"/>
                  <a:pt x="2955851" y="334925"/>
                </a:cubicBezTo>
                <a:cubicBezTo>
                  <a:pt x="3163186" y="251637"/>
                  <a:pt x="3418367" y="95693"/>
                  <a:pt x="3625702" y="47846"/>
                </a:cubicBezTo>
                <a:cubicBezTo>
                  <a:pt x="3833037" y="0"/>
                  <a:pt x="4019107" y="37214"/>
                  <a:pt x="4199860" y="47846"/>
                </a:cubicBezTo>
                <a:cubicBezTo>
                  <a:pt x="4380613" y="58478"/>
                  <a:pt x="4561367" y="42529"/>
                  <a:pt x="4710223" y="111641"/>
                </a:cubicBezTo>
                <a:cubicBezTo>
                  <a:pt x="4859079" y="180753"/>
                  <a:pt x="5092995" y="462516"/>
                  <a:pt x="5092995" y="462516"/>
                </a:cubicBezTo>
                <a:lnTo>
                  <a:pt x="5092995" y="462516"/>
                </a:lnTo>
              </a:path>
            </a:pathLst>
          </a:custGeom>
          <a:noFill/>
          <a:ln w="190500" cap="flat" cmpd="sng" algn="ctr">
            <a:solidFill>
              <a:srgbClr val="0070C0"/>
            </a:solidFill>
            <a:prstDash val="solid"/>
            <a:tailEnd type="stealth" w="lg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5159896" y="2774036"/>
            <a:ext cx="1224136" cy="2160240"/>
            <a:chOff x="3635896" y="2852936"/>
            <a:chExt cx="1224136" cy="2160240"/>
          </a:xfrm>
        </p:grpSpPr>
        <p:sp>
          <p:nvSpPr>
            <p:cNvPr id="14" name="フローチャート : 磁気ディスク 13"/>
            <p:cNvSpPr/>
            <p:nvPr/>
          </p:nvSpPr>
          <p:spPr>
            <a:xfrm>
              <a:off x="3635896" y="2852936"/>
              <a:ext cx="1224136" cy="2160240"/>
            </a:xfrm>
            <a:prstGeom prst="flowChartMagneticDisk">
              <a:avLst/>
            </a:prstGeom>
            <a:solidFill>
              <a:srgbClr val="FF0000">
                <a:alpha val="82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653953" y="2967335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ja-JP" altLang="en-US" sz="2400" b="1" i="1" kern="0" dirty="0">
                  <a:solidFill>
                    <a:sysClr val="window" lastClr="FFFFFF"/>
                  </a:solidFill>
                  <a:latin typeface="Calibri"/>
                  <a:ea typeface="ＭＳ Ｐゴシック" panose="020B0600070205080204" pitchFamily="50" charset="-128"/>
                </a:rPr>
                <a:t>高気圧</a:t>
              </a:r>
            </a:p>
          </p:txBody>
        </p:sp>
        <p:cxnSp>
          <p:nvCxnSpPr>
            <p:cNvPr id="16" name="直線コネクタ 15"/>
            <p:cNvCxnSpPr>
              <a:stCxn id="14" idx="0"/>
            </p:cNvCxnSpPr>
            <p:nvPr/>
          </p:nvCxnSpPr>
          <p:spPr>
            <a:xfrm rot="5400000" flipH="1" flipV="1">
              <a:off x="4265966" y="3410998"/>
              <a:ext cx="144016" cy="18002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7" name="直線コネクタ 16"/>
            <p:cNvCxnSpPr>
              <a:stCxn id="14" idx="0"/>
            </p:cNvCxnSpPr>
            <p:nvPr/>
          </p:nvCxnSpPr>
          <p:spPr>
            <a:xfrm rot="16200000" flipH="1">
              <a:off x="4301970" y="3519010"/>
              <a:ext cx="72008" cy="18002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sp>
        <p:nvSpPr>
          <p:cNvPr id="18" name="U ターン矢印 17"/>
          <p:cNvSpPr/>
          <p:nvPr/>
        </p:nvSpPr>
        <p:spPr>
          <a:xfrm>
            <a:off x="4079776" y="1729933"/>
            <a:ext cx="2016224" cy="3456384"/>
          </a:xfrm>
          <a:prstGeom prst="uturnArrow">
            <a:avLst>
              <a:gd name="adj1" fmla="val 19531"/>
              <a:gd name="adj2" fmla="val 22539"/>
              <a:gd name="adj3" fmla="val 19101"/>
              <a:gd name="adj4" fmla="val 30860"/>
              <a:gd name="adj5" fmla="val 36257"/>
            </a:avLst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3136506" y="5041123"/>
            <a:ext cx="1393346" cy="7188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FEB80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ja-JP" altLang="en-US" sz="2400" b="1" kern="0" dirty="0">
                <a:solidFill>
                  <a:srgbClr val="FF0000"/>
                </a:solidFill>
                <a:latin typeface="Calibri"/>
                <a:ea typeface="ＭＳ Ｐゴシック"/>
              </a:rPr>
              <a:t>海水温高</a:t>
            </a:r>
          </a:p>
        </p:txBody>
      </p:sp>
      <p:grpSp>
        <p:nvGrpSpPr>
          <p:cNvPr id="21" name="グループ化 20"/>
          <p:cNvGrpSpPr/>
          <p:nvPr/>
        </p:nvGrpSpPr>
        <p:grpSpPr>
          <a:xfrm rot="4213054">
            <a:off x="3581054" y="4414329"/>
            <a:ext cx="1008112" cy="720080"/>
            <a:chOff x="683568" y="1844824"/>
            <a:chExt cx="1008112" cy="720080"/>
          </a:xfrm>
        </p:grpSpPr>
        <p:cxnSp>
          <p:nvCxnSpPr>
            <p:cNvPr id="22" name="曲線コネクタ 21"/>
            <p:cNvCxnSpPr/>
            <p:nvPr/>
          </p:nvCxnSpPr>
          <p:spPr>
            <a:xfrm rot="10800000">
              <a:off x="683568" y="2276872"/>
              <a:ext cx="792088" cy="288032"/>
            </a:xfrm>
            <a:prstGeom prst="curvedConnector3">
              <a:avLst>
                <a:gd name="adj1" fmla="val 5000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headEnd type="none"/>
              <a:tailEnd type="stealth" w="lg" len="lg"/>
            </a:ln>
            <a:effectLst/>
          </p:spPr>
        </p:cxnSp>
        <p:cxnSp>
          <p:nvCxnSpPr>
            <p:cNvPr id="23" name="曲線コネクタ 22"/>
            <p:cNvCxnSpPr/>
            <p:nvPr/>
          </p:nvCxnSpPr>
          <p:spPr>
            <a:xfrm rot="10800000">
              <a:off x="755576" y="2060848"/>
              <a:ext cx="792088" cy="288032"/>
            </a:xfrm>
            <a:prstGeom prst="curvedConnector3">
              <a:avLst>
                <a:gd name="adj1" fmla="val 5000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headEnd type="none"/>
              <a:tailEnd type="stealth" w="lg" len="lg"/>
            </a:ln>
            <a:effectLst/>
          </p:spPr>
        </p:cxnSp>
        <p:cxnSp>
          <p:nvCxnSpPr>
            <p:cNvPr id="24" name="曲線コネクタ 23"/>
            <p:cNvCxnSpPr/>
            <p:nvPr/>
          </p:nvCxnSpPr>
          <p:spPr>
            <a:xfrm rot="10800000">
              <a:off x="899592" y="1844824"/>
              <a:ext cx="792088" cy="288032"/>
            </a:xfrm>
            <a:prstGeom prst="curvedConnector3">
              <a:avLst>
                <a:gd name="adj1" fmla="val 50000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headEnd type="none"/>
              <a:tailEnd type="stealth" w="lg" len="lg"/>
            </a:ln>
            <a:effectLst/>
          </p:spPr>
        </p:cxnSp>
      </p:grpSp>
      <p:sp>
        <p:nvSpPr>
          <p:cNvPr id="26" name="テキスト ボックス 25"/>
          <p:cNvSpPr txBox="1"/>
          <p:nvPr/>
        </p:nvSpPr>
        <p:spPr>
          <a:xfrm>
            <a:off x="1703513" y="3458126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2400" b="1" kern="0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ジェット気流</a:t>
            </a:r>
            <a:endParaRPr lang="ja-JP" altLang="en-US" b="1" kern="0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962980" y="2492405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ja-JP" altLang="en-US" sz="2400" kern="0" dirty="0">
                <a:solidFill>
                  <a:sysClr val="windowText" lastClr="000000"/>
                </a:solidFill>
                <a:latin typeface="Calibri"/>
                <a:ea typeface="ＭＳ Ｐゴシック" panose="020B0600070205080204" pitchFamily="50" charset="-128"/>
              </a:rPr>
              <a:t>北極振動：正</a:t>
            </a:r>
            <a:endParaRPr lang="ja-JP" altLang="en-US" sz="2400" kern="0" dirty="0">
              <a:solidFill>
                <a:sysClr val="windowText" lastClr="00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0" name="ひし形 29"/>
          <p:cNvSpPr/>
          <p:nvPr/>
        </p:nvSpPr>
        <p:spPr>
          <a:xfrm>
            <a:off x="2279576" y="1081861"/>
            <a:ext cx="1224136" cy="1152128"/>
          </a:xfrm>
          <a:prstGeom prst="diamond">
            <a:avLst/>
          </a:prstGeom>
          <a:solidFill>
            <a:srgbClr val="FFC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ja-JP" altLang="en-US" sz="2800" kern="0" dirty="0">
                <a:solidFill>
                  <a:srgbClr val="FF0000"/>
                </a:solidFill>
                <a:latin typeface="Calibri"/>
                <a:ea typeface="ＭＳ Ｐゴシック"/>
              </a:rPr>
              <a:t>夏</a:t>
            </a:r>
            <a:endParaRPr lang="ja-JP" altLang="en-US" sz="2800" kern="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1" name="フリーフォーム 30"/>
          <p:cNvSpPr/>
          <p:nvPr/>
        </p:nvSpPr>
        <p:spPr>
          <a:xfrm>
            <a:off x="6690804" y="3550603"/>
            <a:ext cx="3005596" cy="699611"/>
          </a:xfrm>
          <a:custGeom>
            <a:avLst/>
            <a:gdLst>
              <a:gd name="connsiteX0" fmla="*/ 0 w 2840854"/>
              <a:gd name="connsiteY0" fmla="*/ 355107 h 736847"/>
              <a:gd name="connsiteX1" fmla="*/ 346229 w 2840854"/>
              <a:gd name="connsiteY1" fmla="*/ 683581 h 736847"/>
              <a:gd name="connsiteX2" fmla="*/ 905522 w 2840854"/>
              <a:gd name="connsiteY2" fmla="*/ 674703 h 736847"/>
              <a:gd name="connsiteX3" fmla="*/ 1216241 w 2840854"/>
              <a:gd name="connsiteY3" fmla="*/ 452761 h 736847"/>
              <a:gd name="connsiteX4" fmla="*/ 1358283 w 2840854"/>
              <a:gd name="connsiteY4" fmla="*/ 230820 h 736847"/>
              <a:gd name="connsiteX5" fmla="*/ 1713390 w 2840854"/>
              <a:gd name="connsiteY5" fmla="*/ 44388 h 736847"/>
              <a:gd name="connsiteX6" fmla="*/ 2237173 w 2840854"/>
              <a:gd name="connsiteY6" fmla="*/ 53266 h 736847"/>
              <a:gd name="connsiteX7" fmla="*/ 2681056 w 2840854"/>
              <a:gd name="connsiteY7" fmla="*/ 363985 h 736847"/>
              <a:gd name="connsiteX8" fmla="*/ 2840854 w 2840854"/>
              <a:gd name="connsiteY8" fmla="*/ 621437 h 73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0854" h="736847">
                <a:moveTo>
                  <a:pt x="0" y="355107"/>
                </a:moveTo>
                <a:cubicBezTo>
                  <a:pt x="97654" y="492711"/>
                  <a:pt x="195309" y="630315"/>
                  <a:pt x="346229" y="683581"/>
                </a:cubicBezTo>
                <a:cubicBezTo>
                  <a:pt x="497149" y="736847"/>
                  <a:pt x="760520" y="713173"/>
                  <a:pt x="905522" y="674703"/>
                </a:cubicBezTo>
                <a:cubicBezTo>
                  <a:pt x="1050524" y="636233"/>
                  <a:pt x="1140781" y="526741"/>
                  <a:pt x="1216241" y="452761"/>
                </a:cubicBezTo>
                <a:cubicBezTo>
                  <a:pt x="1291701" y="378781"/>
                  <a:pt x="1275425" y="298882"/>
                  <a:pt x="1358283" y="230820"/>
                </a:cubicBezTo>
                <a:cubicBezTo>
                  <a:pt x="1441141" y="162758"/>
                  <a:pt x="1566908" y="73980"/>
                  <a:pt x="1713390" y="44388"/>
                </a:cubicBezTo>
                <a:cubicBezTo>
                  <a:pt x="1859872" y="14796"/>
                  <a:pt x="2075895" y="0"/>
                  <a:pt x="2237173" y="53266"/>
                </a:cubicBezTo>
                <a:cubicBezTo>
                  <a:pt x="2398451" y="106532"/>
                  <a:pt x="2580443" y="269290"/>
                  <a:pt x="2681056" y="363985"/>
                </a:cubicBezTo>
                <a:cubicBezTo>
                  <a:pt x="2781669" y="458680"/>
                  <a:pt x="2811261" y="540058"/>
                  <a:pt x="2840854" y="621437"/>
                </a:cubicBezTo>
              </a:path>
            </a:pathLst>
          </a:custGeom>
          <a:noFill/>
          <a:ln w="152400" cap="flat" cmpd="sng" algn="ctr">
            <a:solidFill>
              <a:srgbClr val="0070C0"/>
            </a:solidFill>
            <a:prstDash val="solid"/>
            <a:tailEnd type="stealth" w="lg" len="lg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8040216" y="3026077"/>
            <a:ext cx="1224136" cy="2232248"/>
            <a:chOff x="6516216" y="2564904"/>
            <a:chExt cx="1224136" cy="2232248"/>
          </a:xfrm>
        </p:grpSpPr>
        <p:sp>
          <p:nvSpPr>
            <p:cNvPr id="33" name="フローチャート : 磁気ディスク 32"/>
            <p:cNvSpPr/>
            <p:nvPr/>
          </p:nvSpPr>
          <p:spPr>
            <a:xfrm>
              <a:off x="6516216" y="2564904"/>
              <a:ext cx="1224136" cy="2232248"/>
            </a:xfrm>
            <a:prstGeom prst="flowChartMagneticDisk">
              <a:avLst/>
            </a:prstGeom>
            <a:solidFill>
              <a:srgbClr val="FF0000">
                <a:alpha val="82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516216" y="2691959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ja-JP" altLang="en-US" sz="2400" b="1" i="1" kern="0" dirty="0">
                  <a:solidFill>
                    <a:sysClr val="window" lastClr="FFFFFF"/>
                  </a:solidFill>
                  <a:latin typeface="Calibri"/>
                  <a:ea typeface="ＭＳ Ｐゴシック" panose="020B0600070205080204" pitchFamily="50" charset="-128"/>
                </a:rPr>
                <a:t>高気圧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rot="5400000" flipH="1" flipV="1">
              <a:off x="7182290" y="3152442"/>
              <a:ext cx="144016" cy="18002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36" name="直線コネクタ 35"/>
            <p:cNvCxnSpPr/>
            <p:nvPr/>
          </p:nvCxnSpPr>
          <p:spPr>
            <a:xfrm rot="16200000" flipH="1">
              <a:off x="7218294" y="3260454"/>
              <a:ext cx="72008" cy="18002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sp>
        <p:nvSpPr>
          <p:cNvPr id="37" name="テキスト ボックス 36"/>
          <p:cNvSpPr txBox="1"/>
          <p:nvPr/>
        </p:nvSpPr>
        <p:spPr>
          <a:xfrm>
            <a:off x="5375920" y="4970522"/>
            <a:ext cx="2664296" cy="40011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ja-JP" altLang="en-US" sz="2000" kern="0" dirty="0">
                <a:solidFill>
                  <a:sysClr val="windowText" lastClr="000000"/>
                </a:solidFill>
                <a:latin typeface="Calibri"/>
                <a:ea typeface="ＭＳ Ｐゴシック"/>
              </a:rPr>
              <a:t>気圧配置が固定される</a:t>
            </a:r>
            <a:endParaRPr kumimoji="0" lang="en-US" altLang="ja-JP" sz="2000" kern="0" dirty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38" name="爆発 2 37"/>
          <p:cNvSpPr/>
          <p:nvPr/>
        </p:nvSpPr>
        <p:spPr>
          <a:xfrm>
            <a:off x="5627948" y="1214966"/>
            <a:ext cx="4824536" cy="1440160"/>
          </a:xfrm>
          <a:prstGeom prst="irregularSeal2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ja-JP" altLang="en-US" sz="3600" b="1" kern="0" dirty="0">
                <a:solidFill>
                  <a:sysClr val="windowText" lastClr="000000"/>
                </a:solidFill>
                <a:latin typeface="Calibri"/>
                <a:ea typeface="ＭＳ Ｐゴシック"/>
              </a:rPr>
              <a:t>暑い！！</a:t>
            </a:r>
            <a:endParaRPr lang="ja-JP" altLang="en-US" b="1" kern="0" dirty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39" name="下矢印吹き出し 38"/>
          <p:cNvSpPr/>
          <p:nvPr/>
        </p:nvSpPr>
        <p:spPr>
          <a:xfrm>
            <a:off x="2422628" y="2348881"/>
            <a:ext cx="2526761" cy="2821697"/>
          </a:xfrm>
          <a:prstGeom prst="downArrowCallout">
            <a:avLst>
              <a:gd name="adj1" fmla="val 10700"/>
              <a:gd name="adj2" fmla="val 14275"/>
              <a:gd name="adj3" fmla="val 13342"/>
              <a:gd name="adj4" fmla="val 41382"/>
            </a:avLst>
          </a:prstGeom>
          <a:solidFill>
            <a:sysClr val="window" lastClr="FFFFFF"/>
          </a:solidFill>
          <a:ln w="381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ja-JP" altLang="en-US" sz="2800" kern="0" dirty="0">
                <a:solidFill>
                  <a:sysClr val="windowText" lastClr="000000"/>
                </a:solidFill>
                <a:latin typeface="Calibri"/>
                <a:ea typeface="ＭＳ Ｐゴシック"/>
              </a:rPr>
              <a:t>負の北極振動</a:t>
            </a:r>
            <a:endParaRPr lang="ja-JP" altLang="en-US" sz="2800" kern="0" dirty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533408" y="6494382"/>
            <a:ext cx="2133600" cy="365125"/>
          </a:xfrm>
        </p:spPr>
        <p:txBody>
          <a:bodyPr/>
          <a:lstStyle/>
          <a:p>
            <a:fld id="{9454721C-ABD9-4822-AC42-BA9F6B94B11E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9" name="タイトル 28"/>
          <p:cNvSpPr>
            <a:spLocks noGrp="1"/>
          </p:cNvSpPr>
          <p:nvPr>
            <p:ph type="title"/>
          </p:nvPr>
        </p:nvSpPr>
        <p:spPr>
          <a:xfrm>
            <a:off x="2016696" y="0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反転の理由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0" y="4661293"/>
            <a:ext cx="1142427" cy="100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20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8" grpId="0" animBg="1"/>
      <p:bldP spid="20" grpId="0" animBg="1"/>
      <p:bldP spid="26" grpId="0"/>
      <p:bldP spid="28" grpId="0"/>
      <p:bldP spid="30" grpId="0" animBg="1"/>
      <p:bldP spid="31" grpId="0" animBg="1"/>
      <p:bldP spid="37" grpId="0" animBg="1"/>
      <p:bldP spid="38" grpId="0" animBg="1"/>
      <p:bldP spid="39" grpId="0" animBg="1"/>
      <p:bldP spid="3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116632"/>
            <a:ext cx="4764483" cy="294683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23993" y="266143"/>
            <a:ext cx="433812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うずらフォント" panose="02000609000000000000" pitchFamily="1" charset="-128"/>
                <a:ea typeface="うずらフォント" panose="02000609000000000000" pitchFamily="1" charset="-128"/>
                <a:cs typeface="+mn-cs"/>
              </a:rPr>
              <a:t>放射とエネルギー輸送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2460713"/>
            <a:ext cx="4474443" cy="41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567608" y="5373217"/>
            <a:ext cx="237626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hlinkClick r:id="rId4"/>
              </a:rPr>
              <a:t>今日の黒潮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56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12160" cy="408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47" y="4100654"/>
            <a:ext cx="6993926" cy="275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86" y="980728"/>
            <a:ext cx="2903345" cy="36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841860" y="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うずらフォント" panose="02000609000000000000" pitchFamily="1" charset="-128"/>
                <a:ea typeface="うずらフォント" panose="02000609000000000000" pitchFamily="1" charset="-128"/>
                <a:cs typeface="+mn-cs"/>
              </a:rPr>
              <a:t>大気循環</a:t>
            </a:r>
          </a:p>
        </p:txBody>
      </p:sp>
    </p:spTree>
    <p:extLst>
      <p:ext uri="{BB962C8B-B14F-4D97-AF65-F5344CB8AC3E}">
        <p14:creationId xmlns:p14="http://schemas.microsoft.com/office/powerpoint/2010/main" val="1483024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551351"/>
            <a:ext cx="4775026" cy="316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92" y="708639"/>
            <a:ext cx="4905036" cy="2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62" y="4644238"/>
            <a:ext cx="8424102" cy="214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833127" y="19355"/>
            <a:ext cx="265649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うずらフォント" panose="02000609000000000000" pitchFamily="1" charset="-128"/>
                <a:ea typeface="うずらフォント" panose="02000609000000000000" pitchFamily="1" charset="-128"/>
                <a:cs typeface="+mn-cs"/>
              </a:rPr>
              <a:t>大気循環の図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24000" y="3567020"/>
            <a:ext cx="9144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うずらフォント" panose="02000609000000000000" pitchFamily="1" charset="-128"/>
                <a:ea typeface="うずらフォント" panose="02000609000000000000" pitchFamily="1" charset="-128"/>
                <a:cs typeface="+mn-cs"/>
              </a:rPr>
              <a:t>偏西風の蛇行（偏西風波動）によって熱エネルギーが高緯度へ運ばれる</a:t>
            </a:r>
          </a:p>
        </p:txBody>
      </p:sp>
    </p:spTree>
    <p:extLst>
      <p:ext uri="{BB962C8B-B14F-4D97-AF65-F5344CB8AC3E}">
        <p14:creationId xmlns:p14="http://schemas.microsoft.com/office/powerpoint/2010/main" val="281067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05" y="863874"/>
            <a:ext cx="8387576" cy="542169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431490" y="1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うずらフォント" panose="02000609000000000000" pitchFamily="1" charset="-128"/>
                <a:ea typeface="うずらフォント" panose="02000609000000000000" pitchFamily="1" charset="-128"/>
                <a:cs typeface="+mn-cs"/>
              </a:rPr>
              <a:t>温帯低気圧</a:t>
            </a:r>
          </a:p>
        </p:txBody>
      </p:sp>
    </p:spTree>
    <p:extLst>
      <p:ext uri="{BB962C8B-B14F-4D97-AF65-F5344CB8AC3E}">
        <p14:creationId xmlns:p14="http://schemas.microsoft.com/office/powerpoint/2010/main" val="120937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C35103A7-05D8-467A-A28D-C31773F92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517773"/>
          </a:xfrm>
        </p:spPr>
        <p:txBody>
          <a:bodyPr>
            <a:normAutofit fontScale="90000"/>
          </a:bodyPr>
          <a:lstStyle/>
          <a:p>
            <a:br>
              <a:rPr lang="ja-JP" altLang="en-US" dirty="0"/>
            </a:br>
            <a:r>
              <a:rPr lang="ja-JP" altLang="en-US" dirty="0"/>
              <a:t> </a:t>
            </a:r>
            <a:r>
              <a:rPr lang="ja-JP" altLang="en-US" sz="2700" b="1" dirty="0"/>
              <a:t>日本やアジアの異常気象の一因が </a:t>
            </a:r>
            <a:br>
              <a:rPr lang="ja-JP" altLang="en-US" sz="2700" dirty="0"/>
            </a:br>
            <a:r>
              <a:rPr lang="ja-JP" altLang="en-US" sz="2700" b="1" dirty="0"/>
              <a:t>アフリカのサヘル地域の雨雲にあることを初めて解明 </a:t>
            </a:r>
            <a:br>
              <a:rPr lang="ja-JP" altLang="en-US" sz="2700" dirty="0"/>
            </a:br>
            <a:r>
              <a:rPr lang="en-US" altLang="ja-JP" sz="2700" b="1" dirty="0"/>
              <a:t>― </a:t>
            </a:r>
            <a:r>
              <a:rPr lang="ja-JP" altLang="en-US" sz="2700" b="1" dirty="0"/>
              <a:t>アフリカのサヘル地域で大雨が降れば、日本は猛暑に </a:t>
            </a:r>
            <a:r>
              <a:rPr lang="en-US" altLang="ja-JP" sz="2700" b="1" dirty="0"/>
              <a:t>― </a:t>
            </a:r>
            <a:r>
              <a:rPr lang="ja-JP" altLang="en-US" sz="2700" dirty="0"/>
              <a:t>	</a:t>
            </a:r>
            <a:br>
              <a:rPr lang="ja-JP" altLang="en-US" sz="2700" dirty="0"/>
            </a:b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2921FA-545B-4BA6-A34C-CF172FD0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37AEAC-5638-45C6-925F-A284B525A128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5F06665-5D5B-40E0-9CC2-0E0CF871D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96" y="1562397"/>
            <a:ext cx="6192688" cy="474156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2E52E8-4B2E-CAF9-0713-BF8BC2623CC8}"/>
              </a:ext>
            </a:extLst>
          </p:cNvPr>
          <p:cNvSpPr txBox="1"/>
          <p:nvPr/>
        </p:nvSpPr>
        <p:spPr>
          <a:xfrm>
            <a:off x="407368" y="1916832"/>
            <a:ext cx="4190256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</a:rPr>
              <a:t>Nakanishi, T., </a:t>
            </a:r>
            <a:r>
              <a:rPr lang="en-US" altLang="ja-JP" b="1" dirty="0">
                <a:latin typeface="Times New Roman" panose="02020603050405020304" pitchFamily="18" charset="0"/>
              </a:rPr>
              <a:t>Tachibana, Y.</a:t>
            </a:r>
            <a:r>
              <a:rPr lang="en-US" altLang="ja-JP" dirty="0">
                <a:latin typeface="Times New Roman" panose="02020603050405020304" pitchFamily="18" charset="0"/>
              </a:rPr>
              <a:t>, and Y. Ando, Possible semi-</a:t>
            </a:r>
            <a:r>
              <a:rPr lang="en-US" altLang="ja-JP" dirty="0" err="1">
                <a:latin typeface="Times New Roman" panose="02020603050405020304" pitchFamily="18" charset="0"/>
              </a:rPr>
              <a:t>circumglobal</a:t>
            </a:r>
            <a:r>
              <a:rPr lang="en-US" altLang="ja-JP" dirty="0">
                <a:latin typeface="Times New Roman" panose="02020603050405020304" pitchFamily="18" charset="0"/>
              </a:rPr>
              <a:t> teleconnection across Eurasia driven by deep convection over the Sahel, </a:t>
            </a:r>
            <a:r>
              <a:rPr lang="en-US" altLang="ja-JP" b="1" i="1" dirty="0">
                <a:latin typeface="Times New Roman" panose="02020603050405020304" pitchFamily="18" charset="0"/>
              </a:rPr>
              <a:t>Climate Dynamics,</a:t>
            </a:r>
            <a:r>
              <a:rPr lang="en-US" altLang="ja-JP" dirty="0">
                <a:latin typeface="Times New Roman" panose="02020603050405020304" pitchFamily="18" charset="0"/>
              </a:rPr>
              <a:t> 57, 2287-2299, </a:t>
            </a:r>
            <a:r>
              <a:rPr lang="en-US" altLang="ja-JP" dirty="0">
                <a:latin typeface="Times New Roman" panose="02020603050405020304" pitchFamily="18" charset="0"/>
                <a:hlinkClick r:id="rId3"/>
              </a:rPr>
              <a:t>DOI: https://doi.org/10.1007/s00382-021-05804-x</a:t>
            </a:r>
            <a:r>
              <a:rPr lang="en-US" altLang="ja-JP" dirty="0">
                <a:latin typeface="Times New Roman" panose="02020603050405020304" pitchFamily="18" charset="0"/>
              </a:rPr>
              <a:t> , 2021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728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0F19FE2-19D0-4FC0-998E-4052438F0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55642"/>
            <a:ext cx="4002965" cy="51435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40CC45A-533C-427A-B2B8-ACE92208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912" y="378824"/>
            <a:ext cx="6048672" cy="1249975"/>
          </a:xfrm>
        </p:spPr>
        <p:txBody>
          <a:bodyPr>
            <a:normAutofit/>
          </a:bodyPr>
          <a:lstStyle/>
          <a:p>
            <a:r>
              <a:rPr lang="ja-JP" altLang="en-US" sz="1350" b="1" dirty="0">
                <a:solidFill>
                  <a:prstClr val="black"/>
                </a:solidFill>
                <a:latin typeface="Calibri Light" panose="020F0302020204030204"/>
                <a:ea typeface="游ゴシック Light" panose="020B0300000000000000" pitchFamily="50" charset="-128"/>
                <a:cs typeface="+mn-cs"/>
              </a:rPr>
              <a:t>詳細は三重テレビチャンネル</a:t>
            </a:r>
            <a:r>
              <a:rPr lang="en-US" altLang="ja-JP" sz="1350" b="1" dirty="0">
                <a:solidFill>
                  <a:prstClr val="black"/>
                </a:solidFill>
                <a:latin typeface="Calibri Light" panose="020F0302020204030204"/>
                <a:ea typeface="游ゴシック Light" panose="020B0300000000000000" pitchFamily="50" charset="-128"/>
                <a:cs typeface="+mn-cs"/>
              </a:rPr>
              <a:t>YouTube</a:t>
            </a:r>
            <a:r>
              <a:rPr lang="ja-JP" altLang="en-US" sz="1350" dirty="0"/>
              <a:t> </a:t>
            </a:r>
            <a:r>
              <a:rPr lang="en-US" altLang="ja-JP" sz="1350" b="1" u="sng" kern="100" dirty="0" err="1">
                <a:solidFill>
                  <a:srgbClr val="0563C1"/>
                </a:solidFill>
                <a:latin typeface="游ゴシック" panose="020B0400000000000000" pitchFamily="50" charset="-128"/>
                <a:ea typeface="ＭＳ 明朝" panose="02020609040205080304" pitchFamily="17" charset="-128"/>
                <a:cs typeface="Times New Roman" panose="02020603050405020304" pitchFamily="18" charset="0"/>
                <a:hlinkClick r:id="rId4"/>
              </a:rPr>
              <a:t>日本の猛暑の一因はアフリカにあった</a:t>
            </a:r>
            <a:r>
              <a:rPr lang="en-US" altLang="ja-JP" sz="1350" b="1" u="sng" kern="100" dirty="0">
                <a:solidFill>
                  <a:srgbClr val="0563C1"/>
                </a:solidFill>
                <a:latin typeface="游ゴシック" panose="020B0400000000000000" pitchFamily="50" charset="-128"/>
                <a:ea typeface="ＭＳ 明朝" panose="02020609040205080304" pitchFamily="17" charset="-128"/>
                <a:cs typeface="Times New Roman" panose="02020603050405020304" pitchFamily="18" charset="0"/>
                <a:hlinkClick r:id="rId4"/>
              </a:rPr>
              <a:t>、</a:t>
            </a:r>
            <a:r>
              <a:rPr lang="ja-JP" altLang="en-US" sz="1350" b="1" u="sng" kern="100" dirty="0">
                <a:solidFill>
                  <a:srgbClr val="0563C1"/>
                </a:solidFill>
                <a:latin typeface="游ゴシック" panose="020B0400000000000000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熱海伊豆山での豪雨についても解説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A51B52-389D-498C-A01D-07A1A4A8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73874-7850-47AF-853E-F06AEC5AA099}" type="slidenum">
              <a:rPr kumimoji="1" lang="ja-JP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" name="オンライン メディア 6" title="気象らぼ「熱海豪雨の解説速報」と「日本の猛暑の一因はアフリカ　サヘルの雨」">
            <a:hlinkClick r:id="" action="ppaction://media"/>
            <a:extLst>
              <a:ext uri="{FF2B5EF4-FFF2-40B4-BE49-F238E27FC236}">
                <a16:creationId xmlns:a16="http://schemas.microsoft.com/office/drawing/2014/main" id="{0FB4D194-295C-4372-B7FA-0A2D54AFD0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396019" y="1378027"/>
            <a:ext cx="7198578" cy="406719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14F0F80-EC8B-EAD2-6B29-237D1602EF6C}"/>
              </a:ext>
            </a:extLst>
          </p:cNvPr>
          <p:cNvSpPr/>
          <p:nvPr/>
        </p:nvSpPr>
        <p:spPr>
          <a:xfrm>
            <a:off x="6534831" y="5805264"/>
            <a:ext cx="31291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"/>
                <a:ea typeface="ＭＳ Ｐゴシック" charset="-128"/>
                <a:cs typeface="+mn-cs"/>
              </a:rPr>
              <a:t>Nakanishi, Tachibana and Ando, </a:t>
            </a:r>
            <a:r>
              <a: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"/>
                <a:ea typeface="ＭＳ Ｐゴシック" charset="-128"/>
                <a:cs typeface="+mn-cs"/>
              </a:rPr>
              <a:t>掲載誌： </a:t>
            </a: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"/>
                <a:ea typeface="ＭＳ Ｐゴシック" charset="-128"/>
                <a:cs typeface="+mn-cs"/>
              </a:rPr>
              <a:t>『</a:t>
            </a:r>
            <a:r>
              <a: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"/>
                <a:ea typeface="ＭＳ Ｐゴシック" charset="-128"/>
                <a:cs typeface="+mn-cs"/>
              </a:rPr>
              <a:t>気候力学 </a:t>
            </a: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"/>
                <a:ea typeface="ＭＳ Ｐゴシック" charset="-128"/>
                <a:cs typeface="+mn-cs"/>
              </a:rPr>
              <a:t>(Climate Dynamics)』 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5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DB92F6-93B1-98F8-25EC-15374B11B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AEAC-5638-45C6-925F-A284B525A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D9CA5C48-F600-664E-A5FB-D159EC727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69" y="166743"/>
            <a:ext cx="8003531" cy="52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B91153-FAC2-AF16-5A87-42DE16C06EF2}"/>
              </a:ext>
            </a:extLst>
          </p:cNvPr>
          <p:cNvSpPr txBox="1"/>
          <p:nvPr/>
        </p:nvSpPr>
        <p:spPr>
          <a:xfrm>
            <a:off x="479376" y="5708570"/>
            <a:ext cx="1130525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</a:rPr>
              <a:t>Diawara A., </a:t>
            </a:r>
            <a:r>
              <a:rPr lang="en-US" altLang="ja-JP" b="1" dirty="0">
                <a:latin typeface="Times New Roman" panose="02020603050405020304" pitchFamily="18" charset="0"/>
              </a:rPr>
              <a:t>Y. Tachibana</a:t>
            </a:r>
            <a:r>
              <a:rPr lang="en-US" altLang="ja-JP" dirty="0">
                <a:latin typeface="Times New Roman" panose="02020603050405020304" pitchFamily="18" charset="0"/>
              </a:rPr>
              <a:t>, K. </a:t>
            </a:r>
            <a:r>
              <a:rPr lang="en-US" altLang="ja-JP" dirty="0" err="1">
                <a:latin typeface="Times New Roman" panose="02020603050405020304" pitchFamily="18" charset="0"/>
              </a:rPr>
              <a:t>Oshima</a:t>
            </a:r>
            <a:r>
              <a:rPr lang="en-US" altLang="ja-JP" dirty="0">
                <a:latin typeface="Times New Roman" panose="02020603050405020304" pitchFamily="18" charset="0"/>
              </a:rPr>
              <a:t>, H. Nishikawa, and Y. Ando, Synchrony of trend shifts in Sahel boreal summer rainfall and global oceanic evaporation, 1950–2012, </a:t>
            </a:r>
            <a:r>
              <a:rPr lang="en-US" altLang="ja-JP" b="1" i="1" dirty="0">
                <a:latin typeface="Times New Roman" panose="02020603050405020304" pitchFamily="18" charset="0"/>
              </a:rPr>
              <a:t>Hydrology and Earth System Sciences, 20, </a:t>
            </a:r>
            <a:r>
              <a:rPr lang="en-US" altLang="ja-JP" dirty="0">
                <a:latin typeface="Times New Roman" panose="02020603050405020304" pitchFamily="18" charset="0"/>
              </a:rPr>
              <a:t>3789-3798, </a:t>
            </a:r>
            <a:r>
              <a:rPr lang="en-US" altLang="ja-JP" dirty="0">
                <a:latin typeface="Times New Roman" panose="02020603050405020304" pitchFamily="18" charset="0"/>
                <a:hlinkClick r:id="rId3"/>
              </a:rPr>
              <a:t>doi:10.5194/hess-20-3789-2016</a:t>
            </a:r>
            <a:r>
              <a:rPr lang="en-US" altLang="ja-JP" dirty="0">
                <a:latin typeface="Times New Roman" panose="02020603050405020304" pitchFamily="18" charset="0"/>
              </a:rPr>
              <a:t>, 2016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1493201"/>
      </p:ext>
    </p:extLst>
  </p:cSld>
  <p:clrMapOvr>
    <a:masterClrMapping/>
  </p:clrMapOvr>
</p:sld>
</file>

<file path=ppt/theme/theme1.xml><?xml version="1.0" encoding="utf-8"?>
<a:theme xmlns:a="http://schemas.openxmlformats.org/drawingml/2006/main" name="2_futurearth 2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テーマ">
  <a:themeElements>
    <a:clrScheme name="メトロ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Times New Roman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0066FF"/>
        </a:lt1>
        <a:dk2>
          <a:srgbClr val="CC6600"/>
        </a:dk2>
        <a:lt2>
          <a:srgbClr val="33CCFF"/>
        </a:lt2>
        <a:accent1>
          <a:srgbClr val="3399FF"/>
        </a:accent1>
        <a:accent2>
          <a:srgbClr val="B5E0E3"/>
        </a:accent2>
        <a:accent3>
          <a:srgbClr val="AAB8FF"/>
        </a:accent3>
        <a:accent4>
          <a:srgbClr val="000000"/>
        </a:accent4>
        <a:accent5>
          <a:srgbClr val="ADCAFF"/>
        </a:accent5>
        <a:accent6>
          <a:srgbClr val="A4CBCE"/>
        </a:accent6>
        <a:hlink>
          <a:srgbClr val="0099FF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Times New Roman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0066FF"/>
        </a:lt1>
        <a:dk2>
          <a:srgbClr val="CC6600"/>
        </a:dk2>
        <a:lt2>
          <a:srgbClr val="33CCFF"/>
        </a:lt2>
        <a:accent1>
          <a:srgbClr val="3399FF"/>
        </a:accent1>
        <a:accent2>
          <a:srgbClr val="B5E0E3"/>
        </a:accent2>
        <a:accent3>
          <a:srgbClr val="AAB8FF"/>
        </a:accent3>
        <a:accent4>
          <a:srgbClr val="000000"/>
        </a:accent4>
        <a:accent5>
          <a:srgbClr val="ADCAFF"/>
        </a:accent5>
        <a:accent6>
          <a:srgbClr val="A4CBCE"/>
        </a:accent6>
        <a:hlink>
          <a:srgbClr val="0099FF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テーマ">
  <a:themeElements>
    <a:clrScheme name="メトロ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6713</TotalTime>
  <Words>1046</Words>
  <Application>Microsoft Office PowerPoint</Application>
  <PresentationFormat>ワイド画面</PresentationFormat>
  <Paragraphs>104</Paragraphs>
  <Slides>25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9</vt:i4>
      </vt:variant>
      <vt:variant>
        <vt:lpstr>スライド タイトル</vt:lpstr>
      </vt:variant>
      <vt:variant>
        <vt:i4>25</vt:i4>
      </vt:variant>
    </vt:vector>
  </HeadingPairs>
  <TitlesOfParts>
    <vt:vector size="48" baseType="lpstr">
      <vt:lpstr>Chalet NewYorkNineteenSixty</vt:lpstr>
      <vt:lpstr>Chalet-ParisNineteenSixty</vt:lpstr>
      <vt:lpstr>ＭＳ Ｐゴシック</vt:lpstr>
      <vt:lpstr>うずらフォント</vt:lpstr>
      <vt:lpstr></vt:lpstr>
      <vt:lpstr>游ゴシック</vt:lpstr>
      <vt:lpstr>游ゴシック Light</vt:lpstr>
      <vt:lpstr>Arial</vt:lpstr>
      <vt:lpstr>Calibri</vt:lpstr>
      <vt:lpstr>Calibri Light</vt:lpstr>
      <vt:lpstr>Segoe UI</vt:lpstr>
      <vt:lpstr>Tahoma</vt:lpstr>
      <vt:lpstr>Times New Roman</vt:lpstr>
      <vt:lpstr>Wingdings</vt:lpstr>
      <vt:lpstr>2_futurearth 2</vt:lpstr>
      <vt:lpstr>1_Office ​​テーマ</vt:lpstr>
      <vt:lpstr>2_Office ​​テーマ</vt:lpstr>
      <vt:lpstr>4_Office テーマ</vt:lpstr>
      <vt:lpstr>3_Office テーマ</vt:lpstr>
      <vt:lpstr>Global</vt:lpstr>
      <vt:lpstr>1_Global</vt:lpstr>
      <vt:lpstr>2_Office テーマ</vt:lpstr>
      <vt:lpstr>6_Office テーマ</vt:lpstr>
      <vt:lpstr>偏西風蛇行と 中緯度の異常気象</vt:lpstr>
      <vt:lpstr>近年の大寒波と豪雪は温暖化の影響か？ ～北極海アラスカ沖に空いた海氷の巨大な穴が作る偏西風蛇行～ ～強い寒波と豪雪は今後も頻発する!? 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日本やアジアの異常気象の一因が  アフリカのサヘル地域の雨雲にあることを初めて解明  ― アフリカのサヘル地域で大雨が降れば、日本は猛暑に ―   </vt:lpstr>
      <vt:lpstr>詳細は三重テレビチャンネルYouTube 日本の猛暑の一因はアフリカにあった、熱海伊豆山での豪雨についても解説</vt:lpstr>
      <vt:lpstr>PowerPoint プレゼンテーション</vt:lpstr>
      <vt:lpstr>PowerPoint プレゼンテーション</vt:lpstr>
      <vt:lpstr>  日本やアジアの異常気象の一因が  アフリカのサヘル地域の雨雲にあることを初めて解明  ― アフリカのサヘル地域で大雨が降れば、日本は猛暑に ―   </vt:lpstr>
      <vt:lpstr>雨季(6－9月)の月平均降水量（線）とその変動の大きさ（色）</vt:lpstr>
      <vt:lpstr>雲の強度（９月）</vt:lpstr>
      <vt:lpstr>サヘルの雨が多い時は 図のような気圧パターンになりやすい</vt:lpstr>
      <vt:lpstr>サヘルの雨の強度と ユーラシア横断気圧パターン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反転の理由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日本周辺の海水温が気象・天候に及ぼす影響</dc:title>
  <dc:creator>tachi</dc:creator>
  <cp:lastModifiedBy>tachi9</cp:lastModifiedBy>
  <cp:revision>331</cp:revision>
  <cp:lastPrinted>2020-01-17T17:16:46Z</cp:lastPrinted>
  <dcterms:created xsi:type="dcterms:W3CDTF">2012-09-08T07:30:55Z</dcterms:created>
  <dcterms:modified xsi:type="dcterms:W3CDTF">2023-05-18T23:31:52Z</dcterms:modified>
</cp:coreProperties>
</file>