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  <p:sldMasterId id="2147483989" r:id="rId2"/>
    <p:sldMasterId id="2147484096" r:id="rId3"/>
    <p:sldMasterId id="2147484113" r:id="rId4"/>
    <p:sldMasterId id="2147484125" r:id="rId5"/>
    <p:sldMasterId id="2147484138" r:id="rId6"/>
    <p:sldMasterId id="2147484187" r:id="rId7"/>
    <p:sldMasterId id="2147484199" r:id="rId8"/>
    <p:sldMasterId id="2147484212" r:id="rId9"/>
    <p:sldMasterId id="2147484241" r:id="rId10"/>
    <p:sldMasterId id="2147484253" r:id="rId11"/>
  </p:sldMasterIdLst>
  <p:notesMasterIdLst>
    <p:notesMasterId r:id="rId45"/>
  </p:notesMasterIdLst>
  <p:handoutMasterIdLst>
    <p:handoutMasterId r:id="rId46"/>
  </p:handoutMasterIdLst>
  <p:sldIdLst>
    <p:sldId id="490" r:id="rId12"/>
    <p:sldId id="675" r:id="rId13"/>
    <p:sldId id="1222" r:id="rId14"/>
    <p:sldId id="1218" r:id="rId15"/>
    <p:sldId id="1223" r:id="rId16"/>
    <p:sldId id="1183" r:id="rId17"/>
    <p:sldId id="852" r:id="rId18"/>
    <p:sldId id="1196" r:id="rId19"/>
    <p:sldId id="267" r:id="rId20"/>
    <p:sldId id="687" r:id="rId21"/>
    <p:sldId id="492" r:id="rId22"/>
    <p:sldId id="493" r:id="rId23"/>
    <p:sldId id="453" r:id="rId24"/>
    <p:sldId id="1225" r:id="rId25"/>
    <p:sldId id="334" r:id="rId26"/>
    <p:sldId id="342" r:id="rId27"/>
    <p:sldId id="298" r:id="rId28"/>
    <p:sldId id="502" r:id="rId29"/>
    <p:sldId id="503" r:id="rId30"/>
    <p:sldId id="498" r:id="rId31"/>
    <p:sldId id="513" r:id="rId32"/>
    <p:sldId id="514" r:id="rId33"/>
    <p:sldId id="515" r:id="rId34"/>
    <p:sldId id="1184" r:id="rId35"/>
    <p:sldId id="495" r:id="rId36"/>
    <p:sldId id="496" r:id="rId37"/>
    <p:sldId id="265" r:id="rId38"/>
    <p:sldId id="257" r:id="rId39"/>
    <p:sldId id="262" r:id="rId40"/>
    <p:sldId id="259" r:id="rId41"/>
    <p:sldId id="264" r:id="rId42"/>
    <p:sldId id="1224" r:id="rId43"/>
    <p:sldId id="1226" r:id="rId44"/>
  </p:sldIdLst>
  <p:sldSz cx="12192000" cy="6858000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33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>
      <p:cViewPr varScale="1">
        <p:scale>
          <a:sx n="108" d="100"/>
          <a:sy n="108" d="100"/>
        </p:scale>
        <p:origin x="101" y="35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F99D0E-5727-4E28-9E9E-0ACA1653BD2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629600-F84C-4C64-8B10-B0D7F3F7509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59666"/>
            <a:ext cx="5679440" cy="4607352"/>
          </a:xfrm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48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00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045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429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6078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D532D-2D71-790D-7FA0-D3E96524E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EB99F8-DC62-EC35-E09D-11E96A3D9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40DD44-7889-3536-7599-7C9E4595E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1CBC03-0509-4B53-9182-DB8DC782B4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85213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D37961-2EE1-5763-C1A3-5FFD54122F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04FCBC-A91B-1756-5758-5DFFC1B466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DC81B-483D-4882-C943-4737573121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8E6E80-1D15-4DB3-A263-3C96A9D6D18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19330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972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02318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21794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1066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4889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453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6698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60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6744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1576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17990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9715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78611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9561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8588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7208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8418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5303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72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828800"/>
            <a:ext cx="92456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572000"/>
            <a:ext cx="92456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324600"/>
            <a:ext cx="25400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B15BC0-FE21-4551-8B0D-F4601A6A98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93639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8879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5441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09673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06703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0A0E77-5D03-1DCE-B1C0-DC1E70F6C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57CD135-9DD1-8D11-65F3-B7386DF57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0C1336-3F80-58F5-FC74-D49D91244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0E806F-6752-D97E-E016-C4F97CDF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6A77C9-0992-CE49-0DDA-01E2E49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776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20CD-1A11-110C-A396-718BE048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3F4746-5682-13CA-1216-DF0AF03C3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330960-57A9-E6BF-5072-D6CE6B14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0307AA-C9C3-4AA3-94EA-1A3219D1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58A65B-27CF-5DB9-618D-F7F25096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366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F778AA-74A4-D681-384A-07D7D216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DAB812A-2790-CDD4-E69F-024B91B70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881177-4459-2904-290F-B715266D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CF9CDC-633A-46D4-ECE4-912C3F2A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18C07B-D6B1-B3A5-3BB8-6CCC72F2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9143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586028-2DDC-1637-90A0-28FA4CBB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1DD2AE-22D5-9763-1C5D-3D4DB805F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AF9C256-509D-624D-4195-FCD2399B0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A0A327-9382-2D9D-5A84-E61F7F7B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A2F362-9387-A376-82A7-F2BCE8B3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418877-25A9-B885-0EE4-67DB648D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6786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1A55AC-4D27-A7B8-1873-18D7FC8E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3DD67A-E518-B758-2863-68F05F19A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356B10-D865-4027-663C-11095D405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C97056-A45C-C18C-3A1B-27AAA16A1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FC8891E-A286-561E-222D-960C2A889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D63E18C-9FED-D39A-F947-40EF3166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D0DFE46-BE5F-F4AD-C4D3-4C75F805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03B1FB6-B829-B955-EC06-737B2952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0789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07A0E3-FA42-8290-DB74-D8899FE3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4F2BB9B-2368-09C8-E4A9-CD27A3CB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AF8C2F-1238-F4EE-5488-5821CCD1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4449C9-C321-0EFF-C7D7-30E1FBE8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14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-1"/>
            <a:ext cx="10363200" cy="925689"/>
          </a:xfrm>
        </p:spPr>
        <p:txBody>
          <a:bodyPr/>
          <a:lstStyle>
            <a:lvl1pPr>
              <a:defRPr sz="47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AC6655-7481-4556-BAA7-ADC2A3B749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70733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F0AB40A-DF48-5E53-4FA2-87F8CE1A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B015AC-9B2B-6F7B-21BB-D7C191C2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67EBED-0BEB-E078-BA23-FBC703C1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1003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6709ED-4FD2-18A7-7718-D718AF13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E7A612-8B07-2EED-3F6B-338D7BEA0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03392D3-EEE3-4AA2-EBBA-9E36BAB76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919432-73DA-9AB9-8ABD-5C50484E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720BB5-44F6-6963-9089-121E2442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15F8A6-CDD5-36D5-76B6-77F9A8DF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5420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78C55A-FC12-6953-744E-59589AD6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607798F-C629-5D9E-21FE-00925DA17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7FC3CF-12A4-9DB8-B3C8-858D6DA2C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94C7C7-7A73-654F-F803-DE7F7B14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AC69B4-95C6-8021-C0DA-1BACB4FA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C0A57D3-3A8E-F0BB-2B82-D9D183BA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4338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9A7B70-E4C7-D125-51DC-20097BB7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D995C2C-37C3-E3AC-C1B3-2159FC3EB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5078DE-2D16-7133-EFA7-5B7DEE16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91E878-CBEF-DDAA-7B85-2AD0F6B0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A6C814-5CA5-7E62-4A30-E08B8524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858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F2F7090-39A8-B7FC-C137-870E56CC8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2B6E4B5-5177-4393-B264-35551A48F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83EFEF-876B-5008-6805-66B1790A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8920866-7C8A-52E8-FC87-8449ED3F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F8FB98-F569-0C13-CE89-FA5D90F9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040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2216925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5187137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6433" indent="0">
              <a:buNone/>
              <a:defRPr sz="2100"/>
            </a:lvl2pPr>
            <a:lvl3pPr marL="1072866" indent="0">
              <a:buNone/>
              <a:defRPr sz="1900"/>
            </a:lvl3pPr>
            <a:lvl4pPr marL="1609298" indent="0">
              <a:buNone/>
              <a:defRPr sz="1600"/>
            </a:lvl4pPr>
            <a:lvl5pPr marL="2145731" indent="0">
              <a:buNone/>
              <a:defRPr sz="1600"/>
            </a:lvl5pPr>
            <a:lvl6pPr marL="2682164" indent="0">
              <a:buNone/>
              <a:defRPr sz="1600"/>
            </a:lvl6pPr>
            <a:lvl7pPr marL="3218597" indent="0">
              <a:buNone/>
              <a:defRPr sz="1600"/>
            </a:lvl7pPr>
            <a:lvl8pPr marL="3755029" indent="0">
              <a:buNone/>
              <a:defRPr sz="1600"/>
            </a:lvl8pPr>
            <a:lvl9pPr marL="4291462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F1C1A-5663-4BE7-A694-8890DC2CAD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6802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268DFEA-F237-49DC-B3E0-7F5F09E1BD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543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1CEBFF-4AA3-4F42-8991-05FA526F9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5930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7492" y="2"/>
            <a:ext cx="10363200" cy="925689"/>
          </a:xfrm>
        </p:spPr>
        <p:txBody>
          <a:bodyPr/>
          <a:lstStyle>
            <a:lvl1pPr>
              <a:defRPr i="0">
                <a:solidFill>
                  <a:schemeClr val="accent1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38EB05-60D4-46D2-9377-82560E209A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5470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C18F10-FA99-4EAA-B206-28211D8B9A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1980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117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12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F1D7F1-294D-4E8F-9F73-253A6FE4A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1869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525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68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45568E-3BB3-4189-8191-F90944B531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2418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57B8DC-42CF-4EE3-A9DE-07B22E4DB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4665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540761" y="930283"/>
            <a:ext cx="2736849" cy="533241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8084" y="930283"/>
            <a:ext cx="8009467" cy="533241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84A28E-6E51-4B77-916D-2EFBC8E542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7525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9144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E566A-EBEB-457F-9F02-BFC0754E3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5328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328091" y="930283"/>
            <a:ext cx="10949516" cy="53324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C1DBAD-E630-4555-8FE3-1464D6E4A4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5596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388E57-69D3-440F-A0BF-CDB2145722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2829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67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アイコンをクリックして表を追加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2749B4-59B1-471E-BBDB-6E3B6481B1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7601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 </a:t>
            </a:r>
            <a:r>
              <a:rPr lang="en-US" altLang="ja-JP" noProof="0"/>
              <a:t>SmartArt </a:t>
            </a:r>
            <a:r>
              <a:rPr lang="ja-JP" altLang="en-US" noProof="0"/>
              <a:t>グラフィックを追加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68135C-4417-490D-8089-4E01587474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427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828800"/>
            <a:ext cx="92456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572000"/>
            <a:ext cx="92456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324600"/>
            <a:ext cx="25400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B15BC0-FE21-4551-8B0D-F4601A6A98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0460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-1"/>
            <a:ext cx="10363200" cy="925689"/>
          </a:xfrm>
        </p:spPr>
        <p:txBody>
          <a:bodyPr/>
          <a:lstStyle>
            <a:lvl1pPr>
              <a:defRPr sz="3525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AC6655-7481-4556-BAA7-ADC2A3B749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0710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93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2216929"/>
            <a:ext cx="10363200" cy="1362075"/>
          </a:xfrm>
        </p:spPr>
        <p:txBody>
          <a:bodyPr anchor="t"/>
          <a:lstStyle>
            <a:lvl1pPr algn="l">
              <a:defRPr sz="3525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5187141"/>
            <a:ext cx="10363200" cy="1500187"/>
          </a:xfrm>
        </p:spPr>
        <p:txBody>
          <a:bodyPr anchor="b"/>
          <a:lstStyle>
            <a:lvl1pPr marL="0" indent="0">
              <a:buNone/>
              <a:defRPr sz="1725"/>
            </a:lvl1pPr>
            <a:lvl2pPr marL="402325" indent="0">
              <a:buNone/>
              <a:defRPr sz="1575"/>
            </a:lvl2pPr>
            <a:lvl3pPr marL="804650" indent="0">
              <a:buNone/>
              <a:defRPr sz="1425"/>
            </a:lvl3pPr>
            <a:lvl4pPr marL="1206974" indent="0">
              <a:buNone/>
              <a:defRPr sz="1200"/>
            </a:lvl4pPr>
            <a:lvl5pPr marL="1609298" indent="0">
              <a:buNone/>
              <a:defRPr sz="1200"/>
            </a:lvl5pPr>
            <a:lvl6pPr marL="2011623" indent="0">
              <a:buNone/>
              <a:defRPr sz="1200"/>
            </a:lvl6pPr>
            <a:lvl7pPr marL="2413948" indent="0">
              <a:buNone/>
              <a:defRPr sz="1200"/>
            </a:lvl7pPr>
            <a:lvl8pPr marL="2816272" indent="0">
              <a:buNone/>
              <a:defRPr sz="1200"/>
            </a:lvl8pPr>
            <a:lvl9pPr marL="3218597" indent="0">
              <a:buNone/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F1C1A-5663-4BE7-A694-8890DC2CAD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191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>
            <a:lvl1pPr>
              <a:defRPr sz="2475"/>
            </a:lvl1pPr>
            <a:lvl2pPr>
              <a:defRPr sz="2100"/>
            </a:lvl2pPr>
            <a:lvl3pPr>
              <a:defRPr sz="172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</p:spPr>
        <p:txBody>
          <a:bodyPr/>
          <a:lstStyle>
            <a:lvl1pPr>
              <a:defRPr sz="2475"/>
            </a:lvl1pPr>
            <a:lvl2pPr>
              <a:defRPr sz="2100"/>
            </a:lvl2pPr>
            <a:lvl3pPr>
              <a:defRPr sz="1725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268DFEA-F237-49DC-B3E0-7F5F09E1BD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8087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325" indent="0">
              <a:buNone/>
              <a:defRPr sz="1725" b="1"/>
            </a:lvl2pPr>
            <a:lvl3pPr marL="804650" indent="0">
              <a:buNone/>
              <a:defRPr sz="1575" b="1"/>
            </a:lvl3pPr>
            <a:lvl4pPr marL="1206974" indent="0">
              <a:buNone/>
              <a:defRPr sz="1425" b="1"/>
            </a:lvl4pPr>
            <a:lvl5pPr marL="1609298" indent="0">
              <a:buNone/>
              <a:defRPr sz="1425" b="1"/>
            </a:lvl5pPr>
            <a:lvl6pPr marL="2011623" indent="0">
              <a:buNone/>
              <a:defRPr sz="1425" b="1"/>
            </a:lvl6pPr>
            <a:lvl7pPr marL="2413948" indent="0">
              <a:buNone/>
              <a:defRPr sz="1425" b="1"/>
            </a:lvl7pPr>
            <a:lvl8pPr marL="2816272" indent="0">
              <a:buNone/>
              <a:defRPr sz="1425" b="1"/>
            </a:lvl8pPr>
            <a:lvl9pPr marL="3218597" indent="0">
              <a:buNone/>
              <a:defRPr sz="1425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6" y="1535117"/>
            <a:ext cx="5389033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2325" indent="0">
              <a:buNone/>
              <a:defRPr sz="1725" b="1"/>
            </a:lvl2pPr>
            <a:lvl3pPr marL="804650" indent="0">
              <a:buNone/>
              <a:defRPr sz="1575" b="1"/>
            </a:lvl3pPr>
            <a:lvl4pPr marL="1206974" indent="0">
              <a:buNone/>
              <a:defRPr sz="1425" b="1"/>
            </a:lvl4pPr>
            <a:lvl5pPr marL="1609298" indent="0">
              <a:buNone/>
              <a:defRPr sz="1425" b="1"/>
            </a:lvl5pPr>
            <a:lvl6pPr marL="2011623" indent="0">
              <a:buNone/>
              <a:defRPr sz="1425" b="1"/>
            </a:lvl6pPr>
            <a:lvl7pPr marL="2413948" indent="0">
              <a:buNone/>
              <a:defRPr sz="1425" b="1"/>
            </a:lvl7pPr>
            <a:lvl8pPr marL="2816272" indent="0">
              <a:buNone/>
              <a:defRPr sz="1425" b="1"/>
            </a:lvl8pPr>
            <a:lvl9pPr marL="3218597" indent="0">
              <a:buNone/>
              <a:defRPr sz="1425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1CEBFF-4AA3-4F42-8991-05FA526F9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2485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7492" y="2"/>
            <a:ext cx="10363200" cy="925689"/>
          </a:xfrm>
        </p:spPr>
        <p:txBody>
          <a:bodyPr/>
          <a:lstStyle>
            <a:lvl1pPr>
              <a:defRPr i="0">
                <a:solidFill>
                  <a:schemeClr val="accent1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38EB05-60D4-46D2-9377-82560E209A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228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C18F10-FA99-4EAA-B206-28211D8B9A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0169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121"/>
            <a:ext cx="4011084" cy="1162051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7" y="273124"/>
            <a:ext cx="6815667" cy="5853113"/>
          </a:xfrm>
        </p:spPr>
        <p:txBody>
          <a:bodyPr/>
          <a:lstStyle>
            <a:lvl1pPr>
              <a:defRPr sz="2850"/>
            </a:lvl1pPr>
            <a:lvl2pPr>
              <a:defRPr sz="2475"/>
            </a:lvl2pPr>
            <a:lvl3pPr>
              <a:defRPr sz="210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02325" indent="0">
              <a:buNone/>
              <a:defRPr sz="1050"/>
            </a:lvl2pPr>
            <a:lvl3pPr marL="804650" indent="0">
              <a:buNone/>
              <a:defRPr sz="900"/>
            </a:lvl3pPr>
            <a:lvl4pPr marL="1206974" indent="0">
              <a:buNone/>
              <a:defRPr sz="825"/>
            </a:lvl4pPr>
            <a:lvl5pPr marL="1609298" indent="0">
              <a:buNone/>
              <a:defRPr sz="825"/>
            </a:lvl5pPr>
            <a:lvl6pPr marL="2011623" indent="0">
              <a:buNone/>
              <a:defRPr sz="825"/>
            </a:lvl6pPr>
            <a:lvl7pPr marL="2413948" indent="0">
              <a:buNone/>
              <a:defRPr sz="825"/>
            </a:lvl7pPr>
            <a:lvl8pPr marL="2816272" indent="0">
              <a:buNone/>
              <a:defRPr sz="825"/>
            </a:lvl8pPr>
            <a:lvl9pPr marL="3218597" indent="0">
              <a:buNone/>
              <a:defRPr sz="82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F1D7F1-294D-4E8F-9F73-253A6FE4A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2037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50"/>
            </a:lvl1pPr>
            <a:lvl2pPr marL="402325" indent="0">
              <a:buNone/>
              <a:defRPr sz="2475"/>
            </a:lvl2pPr>
            <a:lvl3pPr marL="804650" indent="0">
              <a:buNone/>
              <a:defRPr sz="2100"/>
            </a:lvl3pPr>
            <a:lvl4pPr marL="1206974" indent="0">
              <a:buNone/>
              <a:defRPr sz="1725"/>
            </a:lvl4pPr>
            <a:lvl5pPr marL="1609298" indent="0">
              <a:buNone/>
              <a:defRPr sz="1725"/>
            </a:lvl5pPr>
            <a:lvl6pPr marL="2011623" indent="0">
              <a:buNone/>
              <a:defRPr sz="1725"/>
            </a:lvl6pPr>
            <a:lvl7pPr marL="2413948" indent="0">
              <a:buNone/>
              <a:defRPr sz="1725"/>
            </a:lvl7pPr>
            <a:lvl8pPr marL="2816272" indent="0">
              <a:buNone/>
              <a:defRPr sz="1725"/>
            </a:lvl8pPr>
            <a:lvl9pPr marL="3218597" indent="0">
              <a:buNone/>
              <a:defRPr sz="1725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410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02325" indent="0">
              <a:buNone/>
              <a:defRPr sz="1050"/>
            </a:lvl2pPr>
            <a:lvl3pPr marL="804650" indent="0">
              <a:buNone/>
              <a:defRPr sz="900"/>
            </a:lvl3pPr>
            <a:lvl4pPr marL="1206974" indent="0">
              <a:buNone/>
              <a:defRPr sz="825"/>
            </a:lvl4pPr>
            <a:lvl5pPr marL="1609298" indent="0">
              <a:buNone/>
              <a:defRPr sz="825"/>
            </a:lvl5pPr>
            <a:lvl6pPr marL="2011623" indent="0">
              <a:buNone/>
              <a:defRPr sz="825"/>
            </a:lvl6pPr>
            <a:lvl7pPr marL="2413948" indent="0">
              <a:buNone/>
              <a:defRPr sz="825"/>
            </a:lvl7pPr>
            <a:lvl8pPr marL="2816272" indent="0">
              <a:buNone/>
              <a:defRPr sz="825"/>
            </a:lvl8pPr>
            <a:lvl9pPr marL="3218597" indent="0">
              <a:buNone/>
              <a:defRPr sz="82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45568E-3BB3-4189-8191-F90944B531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6611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57B8DC-42CF-4EE3-A9DE-07B22E4DB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2368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540764" y="930283"/>
            <a:ext cx="2736849" cy="533241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8085" y="930283"/>
            <a:ext cx="8009467" cy="533241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84A28E-6E51-4B77-916D-2EFBC8E542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2371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9144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E566A-EBEB-457F-9F02-BFC0754E3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1218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008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328091" y="930283"/>
            <a:ext cx="10949516" cy="53324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C1DBAD-E630-4555-8FE3-1464D6E4A4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7119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388E57-69D3-440F-A0BF-CDB2145722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5130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67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アイコンをクリックして表を追加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2749B4-59B1-471E-BBDB-6E3B6481B1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23800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 </a:t>
            </a:r>
            <a:r>
              <a:rPr lang="en-US" altLang="ja-JP" noProof="0"/>
              <a:t>SmartArt </a:t>
            </a:r>
            <a:r>
              <a:rPr lang="ja-JP" altLang="en-US" noProof="0"/>
              <a:t>グラフィックを追加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68135C-4417-490D-8089-4E01587474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2098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764E-F16F-4F12-8C39-257499D3BFE6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788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F08F5-10AD-4F24-907E-9367C26A4D00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769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F365-8D5B-4948-9365-3836485EF62A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317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C558B-72FD-497F-B281-73559A6D93D2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8399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A50E-DC30-4B8C-B3E4-D5FFDE7CA3E0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0879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BCF4-4407-4DA8-9CA7-3ED283BE77C6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3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7375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F5642-3C39-46CE-80ED-4730F2AA6800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613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EE34-B8D3-4B2C-9122-131E8368D063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10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15E4-6F1D-42ED-9040-C19FC1B928E4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641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AD6D-D202-453C-B65D-99D4A6DA16BD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605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9B1EA-8139-4169-9E7B-6107FAEB3F5A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668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21834-B85B-4656-A113-BB196522F7A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2675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EBC5C-A664-4112-A924-0A114A30B6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2891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9CE98-6C74-42A5-ABF4-3ECD8245614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5984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159C2-9B07-46FE-AFB2-99048037500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4392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4102E-17D4-43A3-8A8B-462BA0C83F2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293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020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64BE5A-AFA3-44FE-A531-CADD6A86411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4522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07DF1-F8A4-435A-9578-8D7503C2740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2467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40FA9-201F-45EC-812F-E19367D94CE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40594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D409B-2DBE-41CE-A19C-9262BF3BF58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7324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516AF-08D5-44EA-95E1-196D50EB25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0062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AB87A-24C0-410F-8369-F426F0CBFF3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55157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254EB-C2D4-43BB-B432-202B8E798B8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7176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85A4-033D-4253-BB24-B7D91242361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750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DB6D5-B67C-4F24-99BF-1BFF6748C76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66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28D2E-4976-42E5-A64D-43796A3302F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8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1519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8D6A7-BA52-4451-B483-28EF24EADC3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70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A7A90-9395-4D80-BA52-C848D2F4F1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704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ED816-97BE-43FF-BFA8-6D1417BE848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292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0A12A-F0E4-4757-9EAD-F18EDA4C127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36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CEC6-0F8B-43B6-9DBA-70C6F01B037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971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2F2D-6109-4F7C-8F00-479DC82DAD0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67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6631A-9E7C-4C0E-9036-D43199D96CE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19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06600-8AD2-4235-94C2-6ACBA5C77FF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917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39920-C505-48CA-8C63-0F16BE6B54A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783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FBF8-8D46-4C18-B4D7-50EAEB9211FA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6632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7055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AD49-A3CB-4FA1-B98E-D0F18A167842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97774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D90B-CA13-4BB4-9B18-C6A48B5D7881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73417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1F20-467E-4E2F-B615-D18126DC086A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15438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8B63-AB0D-40CC-AB2C-271E2E5D63EF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83766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E6E9-6FFB-4A75-A1C1-201147C21977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51218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3F1D-3D02-4C29-A08A-33821BC6FBF9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8068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02E58-9CCB-4D6D-8C28-57D92A6FCD46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0354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5DBC-25F5-44F5-A72F-9F49FEE655A0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07252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78E2-A687-4590-9DCC-D25A1A83D23E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72137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6860-C634-427F-AA63-635CEBDC4503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742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174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F84AE7-23D4-B88C-568E-6FB6DC5F7F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022CEF-9FCA-354B-15CC-6C6EB17DF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643167-90ED-12D5-35DB-5E5E52B36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9FA7E-AF22-4215-9D2E-BD667F7717D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1385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529216-613D-E50C-F7ED-CE85F5C877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F180E4-F950-13CB-FB9D-78845649C7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BF4C94-8C37-E773-00E1-5650F89375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C4E8ED-5E1B-4320-BAC8-36D1B52B444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182714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4E0908-5662-E045-E429-A0B3611B2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40ECDA-BCF9-BE8D-896C-A89F1266A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0F0DBF-9127-D3F2-5995-89F420149C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FF60B-21B0-44DD-B289-9C47A0FC292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77086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28B79-1A10-A25A-612D-F8A732AF7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B814A3-8B6D-8C27-185D-A09F1D1F6F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E581AB-D532-1C6C-A060-061D7C2D97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60D08-69BA-46B2-98E3-0369A00456B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773793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F97637A-9E18-5B75-F713-9A34B2D5AD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4DA40FC-E017-00EA-4625-3765ABB7F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792537-F1B2-C18A-FBA7-D1825403E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E05FE4-AF68-44C3-AC90-D52B26FC1D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39728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F441B5-3847-439D-32DC-2C458C137D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FA8C4D-38B3-31B4-8E64-EB97C1021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1A789C-69E6-DCB0-8E88-6E6BF0861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8A1CF-43AA-4805-B47D-3EBC3724D83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03441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1BA57B-3726-EC3F-7852-7684EC5C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06ACAF-CF01-9006-A80F-423C57FC5D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325A73-1BF0-9E68-108F-6B016FF91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5FDE6-AFAC-4DED-8400-F9AFDE5DE5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18950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70B402-76E8-9205-9FFC-F557697A6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01C9C3-BC21-F8C6-2D26-CEACD6BC5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E4AAB-C85E-1072-0129-941E2DE75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D341E-1DAF-40BF-8340-31EA7A5CE3C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25273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92500-129C-DF50-A2C5-8C0CBC2E77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1328DA-F150-F2C1-3A00-5B6E265DCC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9BDCAC-B95C-4162-6568-43A3B577D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8C32E6-C83A-4CED-801B-2624D5ABD1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98366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21EA62-7CD3-E11A-5680-7A116B1003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D4535D-C82C-FCD8-4AB6-F9F8E03E1C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9FA523-7905-F9CA-D449-1FB6C70AD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9D5D6-1E25-488C-8010-D466C73EF50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288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2117E-A68C-4EB2-B5BE-D71F39A61A9D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85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D8AA7-64EF-49EF-84B2-A40F64F2C943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A6D92-218B-46F9-886F-63A2825BEE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93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BCE7D64-1FE8-685E-530A-6826C158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318D95-A2F0-A04D-F68D-C1A07107F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896EFF-E8C5-A246-300F-F0BFDE01F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5AC6B-E0DA-41E0-99FA-5986959A163B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8A64F3-D5E6-A31B-F198-D8C5E280F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EC4C93-5D99-C9F6-152C-F0D14A61E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20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"/>
            <a:ext cx="10363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47888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1" sz="160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r>
              <a:rPr lang="zh-TW" altLang="en-US">
                <a:solidFill>
                  <a:prstClr val="black"/>
                </a:solidFill>
              </a:rPr>
              <a:t>立花　三重大学　生物資源　共生環境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fld id="{7A55301A-5A5B-47E4-9845-CD2266475C0F}" type="slidenum">
              <a:rPr lang="ja-JP" altLang="en-US" smtClean="0">
                <a:solidFill>
                  <a:prstClr val="black"/>
                </a:solidFill>
              </a:rPr>
              <a:pPr defTabSz="1072866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31" name="Picture 166" descr="bi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8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3" name="Picture 166" descr="bi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8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2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+mj-ea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5pPr>
      <a:lvl6pPr marL="536433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1072866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609298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2145731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402325" indent="-402325" algn="l" rtl="0" fontAlgn="base">
        <a:spcBef>
          <a:spcPct val="20000"/>
        </a:spcBef>
        <a:spcAft>
          <a:spcPct val="0"/>
        </a:spcAft>
        <a:buBlip>
          <a:blip r:embed="rId20"/>
        </a:buBlip>
        <a:defRPr kumimoji="1" sz="38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rtl="0" fontAlgn="base">
        <a:spcBef>
          <a:spcPct val="20000"/>
        </a:spcBef>
        <a:spcAft>
          <a:spcPct val="0"/>
        </a:spcAft>
        <a:buSzPct val="75000"/>
        <a:buBlip>
          <a:blip r:embed="rId21"/>
        </a:buBlip>
        <a:defRPr kumimoji="1" sz="3300">
          <a:solidFill>
            <a:schemeClr val="tx1"/>
          </a:solidFill>
          <a:latin typeface="+mn-lt"/>
          <a:ea typeface="+mn-ea"/>
        </a:defRPr>
      </a:lvl2pPr>
      <a:lvl3pPr marL="1341082" indent="-268216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877515" indent="-268216" algn="l" rtl="0" fontAlgn="base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413947" indent="-268216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5pPr>
      <a:lvl6pPr marL="2950380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6pPr>
      <a:lvl7pPr marL="3486813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7pPr>
      <a:lvl8pPr marL="4023246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8pPr>
      <a:lvl9pPr marL="4559678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"/>
            <a:ext cx="10363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47888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804650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1" sz="120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804650">
              <a:defRPr/>
            </a:pPr>
            <a:r>
              <a:rPr lang="zh-TW" altLang="en-US">
                <a:solidFill>
                  <a:prstClr val="black"/>
                </a:solidFill>
              </a:rPr>
              <a:t>立花　三重大学　生物資源　共生環境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804650">
              <a:defRPr/>
            </a:pPr>
            <a:fld id="{7A55301A-5A5B-47E4-9845-CD2266475C0F}" type="slidenum">
              <a:rPr lang="ja-JP" altLang="en-US" smtClean="0">
                <a:solidFill>
                  <a:prstClr val="black"/>
                </a:solidFill>
              </a:rPr>
              <a:pPr defTabSz="804650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31" name="Picture 166" descr="bi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701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8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3" name="Picture 166" descr="bi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701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8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87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525">
          <a:solidFill>
            <a:srgbClr val="070D13"/>
          </a:solidFill>
          <a:latin typeface="+mj-ea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525">
          <a:solidFill>
            <a:srgbClr val="070D13"/>
          </a:solidFill>
          <a:latin typeface="ＭＳ Ｐゴシック" charset="-128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525">
          <a:solidFill>
            <a:srgbClr val="070D13"/>
          </a:solidFill>
          <a:latin typeface="ＭＳ Ｐゴシック" charset="-128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525">
          <a:solidFill>
            <a:srgbClr val="070D13"/>
          </a:solidFill>
          <a:latin typeface="ＭＳ Ｐゴシック" charset="-128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525">
          <a:solidFill>
            <a:srgbClr val="070D13"/>
          </a:solidFill>
          <a:latin typeface="ＭＳ Ｐゴシック" charset="-128"/>
          <a:ea typeface="ＭＳ Ｐゴシック" pitchFamily="50" charset="-128"/>
        </a:defRPr>
      </a:lvl5pPr>
      <a:lvl6pPr marL="402325" algn="l" rtl="0" eaLnBrk="1" fontAlgn="base" hangingPunct="1">
        <a:spcBef>
          <a:spcPct val="0"/>
        </a:spcBef>
        <a:spcAft>
          <a:spcPct val="0"/>
        </a:spcAft>
        <a:defRPr kumimoji="1" sz="3900" i="1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804650" algn="l" rtl="0" eaLnBrk="1" fontAlgn="base" hangingPunct="1">
        <a:spcBef>
          <a:spcPct val="0"/>
        </a:spcBef>
        <a:spcAft>
          <a:spcPct val="0"/>
        </a:spcAft>
        <a:defRPr kumimoji="1" sz="3900" i="1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206974" algn="l" rtl="0" eaLnBrk="1" fontAlgn="base" hangingPunct="1">
        <a:spcBef>
          <a:spcPct val="0"/>
        </a:spcBef>
        <a:spcAft>
          <a:spcPct val="0"/>
        </a:spcAft>
        <a:defRPr kumimoji="1" sz="3900" i="1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609298" algn="l" rtl="0" eaLnBrk="1" fontAlgn="base" hangingPunct="1">
        <a:spcBef>
          <a:spcPct val="0"/>
        </a:spcBef>
        <a:spcAft>
          <a:spcPct val="0"/>
        </a:spcAft>
        <a:defRPr kumimoji="1" sz="3900" i="1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01744" indent="-301744" algn="l" rtl="0" fontAlgn="base">
        <a:spcBef>
          <a:spcPct val="20000"/>
        </a:spcBef>
        <a:spcAft>
          <a:spcPct val="0"/>
        </a:spcAft>
        <a:buBlip>
          <a:blip r:embed="rId20"/>
        </a:buBlip>
        <a:defRPr kumimoji="1" sz="2850">
          <a:solidFill>
            <a:schemeClr val="tx1"/>
          </a:solidFill>
          <a:latin typeface="+mn-lt"/>
          <a:ea typeface="+mn-ea"/>
          <a:cs typeface="+mn-cs"/>
        </a:defRPr>
      </a:lvl1pPr>
      <a:lvl2pPr marL="653777" indent="-251453" algn="l" rtl="0" fontAlgn="base">
        <a:spcBef>
          <a:spcPct val="20000"/>
        </a:spcBef>
        <a:spcAft>
          <a:spcPct val="0"/>
        </a:spcAft>
        <a:buSzPct val="75000"/>
        <a:buBlip>
          <a:blip r:embed="rId21"/>
        </a:buBlip>
        <a:defRPr kumimoji="1" sz="2475">
          <a:solidFill>
            <a:schemeClr val="tx1"/>
          </a:solidFill>
          <a:latin typeface="+mn-lt"/>
          <a:ea typeface="+mn-ea"/>
        </a:defRPr>
      </a:lvl2pPr>
      <a:lvl3pPr marL="1005812" indent="-201162" algn="l" rtl="0" fontAlgn="base">
        <a:spcBef>
          <a:spcPct val="20000"/>
        </a:spcBef>
        <a:spcAft>
          <a:spcPct val="0"/>
        </a:spcAft>
        <a:buChar char="•"/>
        <a:defRPr kumimoji="1" sz="2100">
          <a:solidFill>
            <a:schemeClr val="tx1"/>
          </a:solidFill>
          <a:latin typeface="+mn-lt"/>
          <a:ea typeface="+mn-ea"/>
        </a:defRPr>
      </a:lvl3pPr>
      <a:lvl4pPr marL="1408136" indent="-201162" algn="l" rtl="0" fontAlgn="base">
        <a:spcBef>
          <a:spcPct val="20000"/>
        </a:spcBef>
        <a:spcAft>
          <a:spcPct val="0"/>
        </a:spcAft>
        <a:buChar char="–"/>
        <a:defRPr kumimoji="1" sz="1725">
          <a:solidFill>
            <a:schemeClr val="tx1"/>
          </a:solidFill>
          <a:latin typeface="+mn-lt"/>
          <a:ea typeface="+mn-ea"/>
        </a:defRPr>
      </a:lvl4pPr>
      <a:lvl5pPr marL="1810460" indent="-201162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725">
          <a:solidFill>
            <a:schemeClr val="tx1"/>
          </a:solidFill>
          <a:latin typeface="+mn-lt"/>
          <a:ea typeface="+mn-ea"/>
        </a:defRPr>
      </a:lvl5pPr>
      <a:lvl6pPr marL="2212785" indent="-20116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725">
          <a:solidFill>
            <a:schemeClr val="tx1"/>
          </a:solidFill>
          <a:latin typeface="+mn-lt"/>
          <a:ea typeface="+mn-ea"/>
        </a:defRPr>
      </a:lvl6pPr>
      <a:lvl7pPr marL="2615110" indent="-20116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725">
          <a:solidFill>
            <a:schemeClr val="tx1"/>
          </a:solidFill>
          <a:latin typeface="+mn-lt"/>
          <a:ea typeface="+mn-ea"/>
        </a:defRPr>
      </a:lvl7pPr>
      <a:lvl8pPr marL="3017435" indent="-20116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725">
          <a:solidFill>
            <a:schemeClr val="tx1"/>
          </a:solidFill>
          <a:latin typeface="+mn-lt"/>
          <a:ea typeface="+mn-ea"/>
        </a:defRPr>
      </a:lvl8pPr>
      <a:lvl9pPr marL="3419759" indent="-201162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172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402325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04650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06974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609298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011623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413948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816272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218597" algn="l" defTabSz="804650" rtl="0" eaLnBrk="1" latinLnBrk="0" hangingPunct="1"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CD03FE6-ED0E-4A7A-A64D-98E7F47CD93B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9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A3389E-E411-45CC-A764-1116B9CB8C9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1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9A324-ED9B-4D0E-9A29-A7A2A9E4997D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3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311-376D-4C5E-85E7-3EADD404DBB1}" type="datetime1">
              <a:rPr kumimoji="1" lang="ja-JP" altLang="en-US" smtClean="0"/>
              <a:t>2025/7/24</a:t>
            </a:fld>
            <a:endParaRPr kumimoji="1"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07F11-9125-45E3-93A8-007CC3BC0CB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480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B9611C-8F74-3CAA-B77B-9002BDD64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BA79C8-5C19-C06E-92D1-8DBFB5C4F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A5208A2-8E59-FE7A-033B-07889BCFDB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F67E75E-640D-FF9E-38FF-A7036DF289E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D8AD9F-956C-5029-FEF9-A7C7D0A790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92FDE0-BFA5-4EA4-8D01-361E22AB701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541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TW" altLang="en-US"/>
              <a:t>立花　三重大学　生物資源　共生環境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73874-7850-47AF-853E-F06AEC5AA09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75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@51.1342089,144.9653199,3996138m/data=!3m1!1e3?entry=ttu&amp;g_ep=EgoyMDI1MDcyMS4wIKXMDSoASAFQAw%3D%3D" TargetMode="Externa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nullschool.net/jp/#current/ocean/surface/currents/orthographic=-224.34,28.53,2048/loc=142.353,26.853" TargetMode="External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表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5091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63763" y="188913"/>
            <a:ext cx="7772400" cy="1376362"/>
          </a:xfrm>
        </p:spPr>
        <p:txBody>
          <a:bodyPr/>
          <a:lstStyle/>
          <a:p>
            <a:r>
              <a:rPr lang="ja-JP" altLang="en-US" sz="2800" dirty="0"/>
              <a:t>オホーツク海の気象</a:t>
            </a:r>
            <a:br>
              <a:rPr lang="ja-JP" altLang="en-US" sz="2800" dirty="0"/>
            </a:br>
            <a:br>
              <a:rPr lang="ja-JP" altLang="en-US" sz="2400" dirty="0"/>
            </a:br>
            <a:r>
              <a:rPr lang="ja-JP" altLang="en-US" sz="2000" dirty="0"/>
              <a:t>気象研究ノート　第２１４号</a:t>
            </a:r>
            <a:br>
              <a:rPr lang="ja-JP" altLang="en-US" sz="2400" dirty="0"/>
            </a:br>
            <a:r>
              <a:rPr lang="ja-JP" altLang="en-US" sz="2000" dirty="0"/>
              <a:t>編集</a:t>
            </a:r>
            <a:br>
              <a:rPr lang="ja-JP" altLang="en-US" sz="2000" dirty="0"/>
            </a:br>
            <a:r>
              <a:rPr lang="ja-JP" altLang="en-US" sz="2000" dirty="0"/>
              <a:t>立花　義裕・本田　明冶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78289" y="6534150"/>
            <a:ext cx="4225925" cy="323850"/>
          </a:xfrm>
        </p:spPr>
        <p:txBody>
          <a:bodyPr/>
          <a:lstStyle/>
          <a:p>
            <a:pPr algn="dist"/>
            <a:r>
              <a:rPr lang="ja-JP" altLang="en-US" sz="2000"/>
              <a:t>日本気象学会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29E372-9F2A-8E4F-15CD-DB806095E133}"/>
              </a:ext>
            </a:extLst>
          </p:cNvPr>
          <p:cNvSpPr txBox="1"/>
          <p:nvPr/>
        </p:nvSpPr>
        <p:spPr>
          <a:xfrm>
            <a:off x="119336" y="200617"/>
            <a:ext cx="3384376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/>
              <a:t>会議</a:t>
            </a:r>
            <a:r>
              <a:rPr kumimoji="1" lang="ja-JP" altLang="en-US" sz="2400"/>
              <a:t>のため立花は少</a:t>
            </a:r>
            <a:r>
              <a:rPr kumimoji="1" lang="ja-JP" altLang="en-US" sz="2400" dirty="0"/>
              <a:t>し遅れます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「異常気象の未来予測」</a:t>
            </a:r>
            <a:endParaRPr kumimoji="1" lang="en-US" altLang="ja-JP" sz="2400" dirty="0"/>
          </a:p>
          <a:p>
            <a:r>
              <a:rPr lang="en-US" altLang="ja-JP" sz="2400" dirty="0"/>
              <a:t>P90-P101</a:t>
            </a:r>
          </a:p>
          <a:p>
            <a:r>
              <a:rPr kumimoji="1" lang="en-US" altLang="ja-JP" sz="2400" dirty="0"/>
              <a:t>P125-P130</a:t>
            </a:r>
          </a:p>
          <a:p>
            <a:r>
              <a:rPr kumimoji="1" lang="ja-JP" altLang="en-US" sz="2400" dirty="0"/>
              <a:t>を読んでいてください。</a:t>
            </a:r>
            <a:endParaRPr kumimoji="1" lang="en-US" altLang="ja-JP" sz="2400" dirty="0"/>
          </a:p>
          <a:p>
            <a:r>
              <a:rPr kumimoji="1" lang="ja-JP" altLang="en-US" sz="2400" dirty="0"/>
              <a:t>講義は、そこを読んでいることを</a:t>
            </a:r>
            <a:endParaRPr kumimoji="1" lang="en-US" altLang="ja-JP" sz="2400" dirty="0"/>
          </a:p>
          <a:p>
            <a:r>
              <a:rPr kumimoji="1" lang="ja-JP" altLang="en-US" sz="2400" dirty="0"/>
              <a:t>前提に進めます。</a:t>
            </a:r>
          </a:p>
        </p:txBody>
      </p:sp>
    </p:spTree>
    <p:extLst>
      <p:ext uri="{BB962C8B-B14F-4D97-AF65-F5344CB8AC3E}">
        <p14:creationId xmlns:p14="http://schemas.microsoft.com/office/powerpoint/2010/main" val="31605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-387424"/>
            <a:ext cx="5408077" cy="731743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4200036"/>
            <a:ext cx="3611894" cy="2708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360A55-6E53-404E-BA12-6ABCF373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6198" y="361680"/>
            <a:ext cx="3711803" cy="2783852"/>
          </a:xfrm>
          <a:prstGeom prst="rect">
            <a:avLst/>
          </a:prstGeom>
          <a:noFill/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98" y="3717032"/>
            <a:ext cx="3698309" cy="277126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B738232-3C91-4131-B35F-E37A6F681FC4}"/>
              </a:ext>
            </a:extLst>
          </p:cNvPr>
          <p:cNvSpPr txBox="1">
            <a:spLocks noChangeArrowheads="1"/>
          </p:cNvSpPr>
          <p:nvPr/>
        </p:nvSpPr>
        <p:spPr>
          <a:xfrm>
            <a:off x="7248128" y="3034200"/>
            <a:ext cx="30346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アムール川</a:t>
            </a:r>
            <a:endParaRPr kumimoji="1" lang="ja-JP" altLang="ja-JP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9014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8B166A0B-37B9-4C9F-9935-5152498DC58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878638" y="188914"/>
          <a:ext cx="3789362" cy="666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2" imgW="10228571" imgH="18000000" progId="MSPhotoEd.3">
                  <p:embed/>
                </p:oleObj>
              </mc:Choice>
              <mc:Fallback>
                <p:oleObj name="Photo Editor 写真" r:id="rId2" imgW="10228571" imgH="18000000" progId="MSPhotoEd.3">
                  <p:embed/>
                  <p:pic>
                    <p:nvPicPr>
                      <p:cNvPr id="8194" name="Object 2">
                        <a:extLst>
                          <a:ext uri="{FF2B5EF4-FFF2-40B4-BE49-F238E27FC236}">
                            <a16:creationId xmlns:a16="http://schemas.microsoft.com/office/drawing/2014/main" id="{8B166A0B-37B9-4C9F-9935-5152498DC5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8638" y="188914"/>
                        <a:ext cx="3789362" cy="666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>
            <a:extLst>
              <a:ext uri="{FF2B5EF4-FFF2-40B4-BE49-F238E27FC236}">
                <a16:creationId xmlns:a16="http://schemas.microsoft.com/office/drawing/2014/main" id="{1C5D248E-610E-42EB-95AE-52FFF91790FA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24001" y="0"/>
          <a:ext cx="5364163" cy="304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4" imgW="18000000" imgH="10228571" progId="MSPhotoEd.3">
                  <p:embed/>
                </p:oleObj>
              </mc:Choice>
              <mc:Fallback>
                <p:oleObj name="Photo Editor 写真" r:id="rId4" imgW="18000000" imgH="10228571" progId="MSPhotoEd.3">
                  <p:embed/>
                  <p:pic>
                    <p:nvPicPr>
                      <p:cNvPr id="8195" name="Object 3">
                        <a:extLst>
                          <a:ext uri="{FF2B5EF4-FFF2-40B4-BE49-F238E27FC236}">
                            <a16:creationId xmlns:a16="http://schemas.microsoft.com/office/drawing/2014/main" id="{1C5D248E-610E-42EB-95AE-52FFF91790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0"/>
                        <a:ext cx="5364163" cy="304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2" descr="C:\PHOTOS\picture-russia\picture1\DSC00009.JPG">
            <a:extLst>
              <a:ext uri="{FF2B5EF4-FFF2-40B4-BE49-F238E27FC236}">
                <a16:creationId xmlns:a16="http://schemas.microsoft.com/office/drawing/2014/main" id="{70851943-3A61-4AA8-92C5-9B2905CBB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068638"/>
            <a:ext cx="482441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56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225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>
                <a:solidFill>
                  <a:schemeClr val="bg1"/>
                </a:solidFill>
              </a:rPr>
              <a:t>オホーツク海のロシア領海内での</a:t>
            </a:r>
            <a:br>
              <a:rPr lang="ja-JP" altLang="en-US" b="1">
                <a:solidFill>
                  <a:schemeClr val="bg1"/>
                </a:solidFill>
              </a:rPr>
            </a:br>
            <a:r>
              <a:rPr lang="ja-JP" altLang="en-US" b="1">
                <a:solidFill>
                  <a:schemeClr val="bg1"/>
                </a:solidFill>
              </a:rPr>
              <a:t>ゾンデ観測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8218488" cy="4525963"/>
          </a:xfrm>
        </p:spPr>
        <p:txBody>
          <a:bodyPr/>
          <a:lstStyle/>
          <a:p>
            <a:r>
              <a:rPr lang="ja-JP" altLang="en-US" sz="3600" b="1">
                <a:solidFill>
                  <a:schemeClr val="bg1"/>
                </a:solidFill>
              </a:rPr>
              <a:t>１９９８年７月：ロシア船クロモフ</a:t>
            </a:r>
          </a:p>
          <a:p>
            <a:pPr>
              <a:buFontTx/>
              <a:buNone/>
            </a:pPr>
            <a:r>
              <a:rPr lang="ja-JP" altLang="en-US" sz="3600" b="1">
                <a:solidFill>
                  <a:schemeClr val="bg1"/>
                </a:solidFill>
              </a:rPr>
              <a:t>　　　　　　　　　　</a:t>
            </a:r>
          </a:p>
          <a:p>
            <a:r>
              <a:rPr lang="ja-JP" altLang="en-US" sz="3600" b="1">
                <a:solidFill>
                  <a:schemeClr val="bg1"/>
                </a:solidFill>
              </a:rPr>
              <a:t>２００６年８月：みらい、ロシア船クロモフ</a:t>
            </a:r>
          </a:p>
          <a:p>
            <a:endParaRPr lang="ja-JP" altLang="en-US" sz="3600" b="1"/>
          </a:p>
        </p:txBody>
      </p:sp>
    </p:spTree>
    <p:extLst>
      <p:ext uri="{BB962C8B-B14F-4D97-AF65-F5344CB8AC3E}">
        <p14:creationId xmlns:p14="http://schemas.microsoft.com/office/powerpoint/2010/main" val="276014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103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5ADCDA-0EA1-8384-C315-D83E8DFC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64904"/>
            <a:ext cx="10972800" cy="1143000"/>
          </a:xfrm>
        </p:spPr>
        <p:txBody>
          <a:bodyPr/>
          <a:lstStyle/>
          <a:p>
            <a:br>
              <a:rPr kumimoji="1" lang="en-US" altLang="ja-JP" dirty="0"/>
            </a:br>
            <a:r>
              <a:rPr lang="ja-JP" altLang="en-US" dirty="0">
                <a:hlinkClick r:id="rId2"/>
              </a:rPr>
              <a:t>アムール川（黒竜江）</a:t>
            </a:r>
            <a:br>
              <a:rPr lang="en-US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9646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789ED3E-6F57-4AE0-F419-20D5A9220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2CB64486-F33E-711C-601B-9F17E2647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A666B7B4-F2C9-9348-29E8-92E966AF6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767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121861" name="Group 5">
            <a:extLst>
              <a:ext uri="{FF2B5EF4-FFF2-40B4-BE49-F238E27FC236}">
                <a16:creationId xmlns:a16="http://schemas.microsoft.com/office/drawing/2014/main" id="{B08C30E1-A9B0-A04F-E346-9B1F667FB435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07951"/>
          <a:ext cx="9144000" cy="5821676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21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 </a:t>
                      </a:r>
                      <a:r>
                        <a:rPr kumimoji="1" lang="en-US" altLang="ja-JP" sz="30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 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          </a:r>
                      <a:b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b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F1010007.jpg</a:t>
                      </a:r>
                    </a:p>
                  </a:txBody>
                  <a:tcPr marT="45718" marB="45718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087" name="Rectangle 11">
            <a:extLst>
              <a:ext uri="{FF2B5EF4-FFF2-40B4-BE49-F238E27FC236}">
                <a16:creationId xmlns:a16="http://schemas.microsoft.com/office/drawing/2014/main" id="{8E038D2A-9838-8BA3-99CE-679D48872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6" y="5923390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en-US" altLang="ja-JP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ja-JP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8" name="Picture 12" descr="F1010007">
            <a:extLst>
              <a:ext uri="{FF2B5EF4-FFF2-40B4-BE49-F238E27FC236}">
                <a16:creationId xmlns:a16="http://schemas.microsoft.com/office/drawing/2014/main" id="{A8D4B109-099E-C24E-2953-BE47FAF0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13"/>
            <a:ext cx="91440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0E8988D-47F5-F005-CA81-0ED168F8E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683A074-0AFA-B173-CB2E-3CB7D87D9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87D3AF85-56B6-9715-C50B-B7201B5A2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767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134149" name="Group 5">
            <a:extLst>
              <a:ext uri="{FF2B5EF4-FFF2-40B4-BE49-F238E27FC236}">
                <a16:creationId xmlns:a16="http://schemas.microsoft.com/office/drawing/2014/main" id="{10123DA5-E872-F3B4-64D7-98D19680902D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07951"/>
          <a:ext cx="9144000" cy="5821676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21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 </a:t>
                      </a:r>
                      <a:r>
                        <a:rPr kumimoji="1" lang="en-US" altLang="ja-JP" sz="30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 </a:t>
                      </a: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          </a:r>
                      <a:b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b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</a:br>
                      <a:r>
                        <a:rPr kumimoji="1" lang="en-US" altLang="ja-JP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F1010002.jpg</a:t>
                      </a:r>
                    </a:p>
                  </a:txBody>
                  <a:tcPr marT="45718" marB="45718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111" name="Rectangle 11">
            <a:extLst>
              <a:ext uri="{FF2B5EF4-FFF2-40B4-BE49-F238E27FC236}">
                <a16:creationId xmlns:a16="http://schemas.microsoft.com/office/drawing/2014/main" id="{8203EA59-6934-EC46-7890-14E01184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6" y="5923390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en-US" altLang="ja-JP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ja-JP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112" name="Picture 12" descr="F1010002">
            <a:extLst>
              <a:ext uri="{FF2B5EF4-FFF2-40B4-BE49-F238E27FC236}">
                <a16:creationId xmlns:a16="http://schemas.microsoft.com/office/drawing/2014/main" id="{BB3B77C2-D278-2F89-0221-3D73BAEB6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13"/>
            <a:ext cx="91440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DSCF0213">
            <a:extLst>
              <a:ext uri="{FF2B5EF4-FFF2-40B4-BE49-F238E27FC236}">
                <a16:creationId xmlns:a16="http://schemas.microsoft.com/office/drawing/2014/main" id="{EA1348D6-AB62-B996-DE20-4DC8F305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744277" y="2557915"/>
            <a:ext cx="4334854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2006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年　ロシア船クロモフ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ラジオゾンデ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観測データ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Vaisala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製ゾンデを使用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期間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2006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日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00:00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　　　　　　～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31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日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12:00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時間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ごと 　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63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回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放球 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49741" y="650385"/>
            <a:ext cx="4329391" cy="18466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1998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年　ロシア船クロモフ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ラジオゾンデ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観測データ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Vaisala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製ゾンデを使用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期間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1998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7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9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日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6:00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　　　　  ～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7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日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12:00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時間間隔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19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日より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時間間隔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　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50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回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放球 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218537" y="569267"/>
            <a:ext cx="4085486" cy="3057805"/>
            <a:chOff x="-1351450" y="692696"/>
            <a:chExt cx="6020198" cy="4824536"/>
          </a:xfrm>
        </p:grpSpPr>
        <p:pic>
          <p:nvPicPr>
            <p:cNvPr id="11" name="図 10" descr="放球地点1998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92696"/>
              <a:ext cx="4668748" cy="482453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-1351450" y="1679123"/>
              <a:ext cx="1656184" cy="155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1998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年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7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月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観測経路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205047" y="3618673"/>
            <a:ext cx="4104456" cy="3147157"/>
            <a:chOff x="3133363" y="775044"/>
            <a:chExt cx="6010637" cy="4919785"/>
          </a:xfrm>
        </p:grpSpPr>
        <p:sp>
          <p:nvSpPr>
            <p:cNvPr id="3" name="正方形/長方形 2"/>
            <p:cNvSpPr/>
            <p:nvPr/>
          </p:nvSpPr>
          <p:spPr>
            <a:xfrm>
              <a:off x="4067944" y="775044"/>
              <a:ext cx="5076056" cy="19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20" name="グループ化 19"/>
            <p:cNvGrpSpPr/>
            <p:nvPr/>
          </p:nvGrpSpPr>
          <p:grpSpPr>
            <a:xfrm>
              <a:off x="3133363" y="870293"/>
              <a:ext cx="6010637" cy="4824536"/>
              <a:chOff x="3133363" y="692696"/>
              <a:chExt cx="6010637" cy="4824536"/>
            </a:xfrm>
          </p:grpSpPr>
          <p:pic>
            <p:nvPicPr>
              <p:cNvPr id="14" name="図 13" descr="放球地点2006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475252" y="692696"/>
                <a:ext cx="4668748" cy="4824536"/>
              </a:xfrm>
              <a:prstGeom prst="rect">
                <a:avLst/>
              </a:prstGeom>
            </p:spPr>
          </p:pic>
          <p:sp>
            <p:nvSpPr>
              <p:cNvPr id="18" name="テキスト ボックス 17"/>
              <p:cNvSpPr txBox="1"/>
              <p:nvPr/>
            </p:nvSpPr>
            <p:spPr>
              <a:xfrm>
                <a:off x="3133363" y="1113985"/>
                <a:ext cx="1656186" cy="2020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2006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年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8</a:t>
                </a:r>
                <a:r>
                  <a:rPr kumimoji="1" lang="ja-JP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月</a:t>
                </a:r>
                <a:endPara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観測経路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sp>
        <p:nvSpPr>
          <p:cNvPr id="4" name="円/楕円 3"/>
          <p:cNvSpPr/>
          <p:nvPr/>
        </p:nvSpPr>
        <p:spPr>
          <a:xfrm>
            <a:off x="9140864" y="2930245"/>
            <a:ext cx="28803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9149248" y="6093296"/>
            <a:ext cx="28803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011816" y="3958298"/>
            <a:ext cx="1656184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ブッソル海峡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9428896" y="3290286"/>
            <a:ext cx="267504" cy="6588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9428896" y="4404200"/>
            <a:ext cx="311500" cy="1617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22" name="Table 6"/>
          <p:cNvGraphicFramePr>
            <a:graphicFrameLocks noGrp="1"/>
          </p:cNvGraphicFramePr>
          <p:nvPr/>
        </p:nvGraphicFramePr>
        <p:xfrm>
          <a:off x="1732969" y="4177889"/>
          <a:ext cx="4472079" cy="24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ja-JP" altLang="en-US" sz="1800" b="0" dirty="0">
                          <a:solidFill>
                            <a:schemeClr val="tx1"/>
                          </a:solidFill>
                        </a:rPr>
                        <a:t>使用</a:t>
                      </a:r>
                      <a:endParaRPr lang="en-US" altLang="ja-JP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b="0" dirty="0">
                          <a:solidFill>
                            <a:schemeClr val="tx1"/>
                          </a:solidFill>
                        </a:rPr>
                        <a:t>モデル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IPRC </a:t>
                      </a:r>
                      <a:r>
                        <a:rPr lang="ja-JP" altLang="en-US" sz="16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領域気候モデル</a:t>
                      </a:r>
                      <a:endParaRPr lang="en-US" altLang="ja-JP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en-US" altLang="ja-JP" sz="16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</a:t>
                      </a:r>
                      <a:r>
                        <a:rPr lang="en-US" altLang="ja-JP" sz="1600" dirty="0" err="1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iRAM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, Wang, 2003)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652">
                <a:tc>
                  <a:txBody>
                    <a:bodyPr/>
                    <a:lstStyle/>
                    <a:p>
                      <a:r>
                        <a:rPr lang="ja-JP" altLang="en-US" sz="1800" dirty="0">
                          <a:solidFill>
                            <a:schemeClr val="tx1"/>
                          </a:solidFill>
                        </a:rPr>
                        <a:t>領域</a:t>
                      </a:r>
                      <a:endParaRPr lang="en-US" altLang="ja-JP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dirty="0">
                          <a:solidFill>
                            <a:schemeClr val="tx1"/>
                          </a:solidFill>
                        </a:rPr>
                        <a:t>解像度</a:t>
                      </a:r>
                      <a:endParaRPr lang="en-US" altLang="ja-JP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dirty="0">
                          <a:solidFill>
                            <a:schemeClr val="tx1"/>
                          </a:solidFill>
                        </a:rPr>
                        <a:t>計算期間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130E~170E</a:t>
                      </a:r>
                      <a:r>
                        <a:rPr lang="ja-JP" altLang="en-US" sz="1400" dirty="0" err="1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，</a:t>
                      </a:r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35N~65N  0.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25°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格子</a:t>
                      </a:r>
                      <a:endParaRPr lang="en-US" altLang="ja-JP" sz="14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ja-JP" altLang="en-US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鉛直</a:t>
                      </a:r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36</a:t>
                      </a:r>
                      <a:r>
                        <a:rPr lang="ja-JP" altLang="en-US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層</a:t>
                      </a:r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(σ</a:t>
                      </a:r>
                      <a:r>
                        <a:rPr lang="ja-JP" altLang="en-US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系</a:t>
                      </a:r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</a:p>
                    <a:p>
                      <a:r>
                        <a:rPr lang="ja-JP" altLang="en-US" sz="1800" b="1" dirty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下層の解像度を細かくしてある</a:t>
                      </a:r>
                      <a:endParaRPr lang="en-US" altLang="ja-JP" sz="1600" b="1" dirty="0">
                        <a:solidFill>
                          <a:srgbClr val="0070C0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1998</a:t>
                      </a:r>
                      <a:r>
                        <a:rPr lang="ja-JP" alt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年、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2006</a:t>
                      </a:r>
                      <a:r>
                        <a:rPr lang="ja-JP" alt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年ともに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6</a:t>
                      </a:r>
                      <a:r>
                        <a:rPr lang="ja-JP" alt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月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~8</a:t>
                      </a:r>
                      <a:r>
                        <a:rPr lang="ja-JP" alt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月まで</a:t>
                      </a:r>
                      <a:endParaRPr lang="en-US" altLang="ja-JP" sz="14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87">
                <a:tc>
                  <a:txBody>
                    <a:bodyPr/>
                    <a:lstStyle/>
                    <a:p>
                      <a:r>
                        <a:rPr lang="ja-JP" altLang="en-US" sz="1600" dirty="0">
                          <a:latin typeface="Cambria" pitchFamily="18" charset="0"/>
                        </a:rPr>
                        <a:t>横境界条件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itchFamily="18" charset="0"/>
                        </a:rPr>
                        <a:t>JRA-25/JCDAS</a:t>
                      </a:r>
                      <a:r>
                        <a:rPr lang="ja-JP" altLang="en-US" sz="1400" dirty="0">
                          <a:latin typeface="Cambria" pitchFamily="18" charset="0"/>
                        </a:rPr>
                        <a:t>再解析データ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913">
                <a:tc>
                  <a:txBody>
                    <a:bodyPr/>
                    <a:lstStyle/>
                    <a:p>
                      <a:r>
                        <a:rPr lang="en-US" altLang="ja-JP" sz="1600" b="0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SST</a:t>
                      </a:r>
                      <a:r>
                        <a:rPr lang="ja-JP" altLang="en-US" sz="14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境界条件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NOAA OISST(daily) </a:t>
                      </a:r>
                      <a:r>
                        <a:rPr lang="ja-JP" altLang="en-US" sz="14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←</a:t>
                      </a:r>
                      <a:r>
                        <a:rPr lang="ja-JP" altLang="en-US" sz="1400" b="1" baseline="0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 衛星データ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-1911696" y="138384"/>
            <a:ext cx="17281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研究目的で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客観解析データでは鉛直解像度が低いことを述べた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よって、ここで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モデルは鉛直解像度を上げるため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イコール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ダウンスケールのためにあるデータだといえる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077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79376" y="260649"/>
            <a:ext cx="10513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海面水温　数値予報に用いられる水温と観測値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-5222018" y="4075940"/>
          <a:ext cx="4644008" cy="255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2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954">
                <a:tc>
                  <a:txBody>
                    <a:bodyPr/>
                    <a:lstStyle/>
                    <a:p>
                      <a:r>
                        <a:rPr lang="ja-JP" altLang="en-US" sz="1800" b="0" dirty="0">
                          <a:solidFill>
                            <a:schemeClr val="tx1"/>
                          </a:solidFill>
                        </a:rPr>
                        <a:t>使用</a:t>
                      </a:r>
                      <a:endParaRPr lang="en-US" altLang="ja-JP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b="0" dirty="0">
                          <a:solidFill>
                            <a:schemeClr val="tx1"/>
                          </a:solidFill>
                        </a:rPr>
                        <a:t>モデル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IPRC </a:t>
                      </a:r>
                      <a:r>
                        <a:rPr lang="ja-JP" altLang="en-US" sz="16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領域気候モデル</a:t>
                      </a:r>
                      <a:endParaRPr lang="en-US" altLang="ja-JP" sz="16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en-US" altLang="ja-JP" sz="16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</a:t>
                      </a:r>
                      <a:r>
                        <a:rPr lang="en-US" altLang="ja-JP" sz="1600" dirty="0" err="1">
                          <a:solidFill>
                            <a:srgbClr val="FF0000"/>
                          </a:solidFill>
                          <a:latin typeface="Cambria" pitchFamily="18" charset="0"/>
                        </a:rPr>
                        <a:t>iRAM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, Wang, 2003)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652">
                <a:tc>
                  <a:txBody>
                    <a:bodyPr/>
                    <a:lstStyle/>
                    <a:p>
                      <a:r>
                        <a:rPr lang="ja-JP" altLang="en-US" sz="1800" dirty="0">
                          <a:solidFill>
                            <a:schemeClr val="tx1"/>
                          </a:solidFill>
                        </a:rPr>
                        <a:t>領域</a:t>
                      </a:r>
                      <a:endParaRPr lang="en-US" altLang="ja-JP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dirty="0">
                          <a:solidFill>
                            <a:schemeClr val="tx1"/>
                          </a:solidFill>
                        </a:rPr>
                        <a:t>解像度</a:t>
                      </a:r>
                      <a:endParaRPr lang="en-US" altLang="ja-JP" sz="1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ja-JP" altLang="en-US" sz="1800" dirty="0">
                          <a:solidFill>
                            <a:schemeClr val="tx1"/>
                          </a:solidFill>
                        </a:rPr>
                        <a:t>計算期間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130E~170E</a:t>
                      </a:r>
                      <a:r>
                        <a:rPr lang="ja-JP" altLang="en-US" sz="1400" dirty="0" err="1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，</a:t>
                      </a:r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35N~65N  0.</a:t>
                      </a:r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25°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格子</a:t>
                      </a:r>
                      <a:endParaRPr lang="en-US" altLang="ja-JP" sz="1400" b="1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ja-JP" altLang="en-US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鉛直</a:t>
                      </a:r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36</a:t>
                      </a:r>
                      <a:r>
                        <a:rPr lang="ja-JP" altLang="en-US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層</a:t>
                      </a:r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(σ</a:t>
                      </a:r>
                      <a:r>
                        <a:rPr lang="ja-JP" altLang="en-US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系</a:t>
                      </a:r>
                      <a:r>
                        <a:rPr lang="en-US" altLang="ja-JP" sz="140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)</a:t>
                      </a:r>
                    </a:p>
                    <a:p>
                      <a:r>
                        <a:rPr lang="ja-JP" altLang="en-US" sz="1800" b="1" dirty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下層の解像度を細かくしてある</a:t>
                      </a:r>
                      <a:endParaRPr lang="en-US" altLang="ja-JP" sz="1600" b="1" dirty="0">
                        <a:solidFill>
                          <a:srgbClr val="0070C0"/>
                        </a:solidFill>
                        <a:latin typeface="Cambria" pitchFamily="18" charset="0"/>
                      </a:endParaRP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1998</a:t>
                      </a:r>
                      <a:r>
                        <a:rPr lang="ja-JP" alt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年、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2006</a:t>
                      </a:r>
                      <a:r>
                        <a:rPr lang="ja-JP" alt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年ともに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3</a:t>
                      </a:r>
                      <a:r>
                        <a:rPr lang="ja-JP" alt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月</a:t>
                      </a:r>
                      <a:r>
                        <a:rPr lang="en-US" altLang="ja-JP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~8</a:t>
                      </a:r>
                      <a:r>
                        <a:rPr lang="ja-JP" altLang="en-US" sz="1400" b="0" dirty="0">
                          <a:solidFill>
                            <a:schemeClr val="tx1"/>
                          </a:solidFill>
                          <a:latin typeface="Cambria" pitchFamily="18" charset="0"/>
                        </a:rPr>
                        <a:t>月まで</a:t>
                      </a:r>
                      <a:endParaRPr lang="en-US" altLang="ja-JP" sz="1400" b="0" dirty="0">
                        <a:solidFill>
                          <a:schemeClr val="tx1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87">
                <a:tc>
                  <a:txBody>
                    <a:bodyPr/>
                    <a:lstStyle/>
                    <a:p>
                      <a:r>
                        <a:rPr lang="ja-JP" altLang="en-US" sz="1600" dirty="0">
                          <a:latin typeface="Cambria" pitchFamily="18" charset="0"/>
                        </a:rPr>
                        <a:t>横境界条件</a:t>
                      </a:r>
                      <a:endParaRPr lang="en-US" sz="1600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mbria" pitchFamily="18" charset="0"/>
                        </a:rPr>
                        <a:t>JRA25</a:t>
                      </a:r>
                      <a:r>
                        <a:rPr lang="ja-JP" altLang="en-US" sz="1400" dirty="0">
                          <a:latin typeface="Cambria" pitchFamily="18" charset="0"/>
                        </a:rPr>
                        <a:t>再解析データ</a:t>
                      </a:r>
                      <a:endParaRPr lang="en-US" sz="1400" dirty="0"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913">
                <a:tc>
                  <a:txBody>
                    <a:bodyPr/>
                    <a:lstStyle/>
                    <a:p>
                      <a:r>
                        <a:rPr lang="en-US" altLang="ja-JP" sz="1600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SST</a:t>
                      </a:r>
                      <a:r>
                        <a:rPr lang="ja-JP" altLang="en-US" sz="1600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境界条件</a:t>
                      </a:r>
                      <a:endParaRPr lang="en-US" sz="1600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NOAA OISST(daily) </a:t>
                      </a:r>
                      <a:r>
                        <a:rPr lang="ja-JP" altLang="en-US" sz="1400" b="1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←</a:t>
                      </a:r>
                      <a:r>
                        <a:rPr lang="ja-JP" altLang="en-US" sz="1400" b="1" baseline="0" dirty="0">
                          <a:solidFill>
                            <a:srgbClr val="C00000"/>
                          </a:solidFill>
                          <a:latin typeface="Cambria" pitchFamily="18" charset="0"/>
                        </a:rPr>
                        <a:t> 衛星データ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Cambri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2567608" y="1412777"/>
            <a:ext cx="23407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SST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赤　クロモフ観測値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　　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青　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NOAA OISST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観測値と一番近いグリッド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13011" y="4028679"/>
            <a:ext cx="324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数値予報で使用している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水温のデータと観測値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との間に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大きなズレ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特に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SST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が低い海域で顕著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9" y="1021633"/>
            <a:ext cx="5261813" cy="541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-2556792" y="44625"/>
            <a:ext cx="19442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DAILY OI SEA SURFACE TEMPERATURE (SST) ANALYSIS version2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衛星の直接観測値ではなく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同化作業を行った上で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Weekly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を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daily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に高解像度化した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SST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データ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61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63552" y="4383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クロロフィル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44" y="768748"/>
            <a:ext cx="8229600" cy="387801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3" y="4437112"/>
            <a:ext cx="5976665" cy="23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53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02027" y="183572"/>
            <a:ext cx="8354712" cy="83586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altLang="ja-JP" dirty="0"/>
              <a:t>Nishikawa, H., Y. Tachibana, and Y. </a:t>
            </a:r>
            <a:r>
              <a:rPr lang="en-US" altLang="ja-JP" dirty="0" err="1"/>
              <a:t>Udagawa</a:t>
            </a:r>
            <a:r>
              <a:rPr lang="en-US" altLang="ja-JP" dirty="0"/>
              <a:t>, Radiosonde observational evidence of the impact of an extremely cold SST spot on a mesoscale anticyclone, </a:t>
            </a:r>
            <a:r>
              <a:rPr lang="en-US" altLang="ja-JP" b="1" i="1" dirty="0"/>
              <a:t>Journal of Geophysical Research Atmosphere,</a:t>
            </a:r>
            <a:r>
              <a:rPr lang="en-US" altLang="ja-JP" dirty="0"/>
              <a:t> </a:t>
            </a:r>
            <a:r>
              <a:rPr lang="en-US" altLang="ja-JP" b="1" dirty="0"/>
              <a:t>119</a:t>
            </a:r>
            <a:r>
              <a:rPr lang="en-US" altLang="ja-JP" dirty="0"/>
              <a:t>, 9183-9195, </a:t>
            </a:r>
            <a:r>
              <a:rPr lang="en-US" altLang="ja-JP" dirty="0" err="1"/>
              <a:t>doi</a:t>
            </a:r>
            <a:r>
              <a:rPr lang="en-US" altLang="ja-JP" dirty="0"/>
              <a:t>: 10.1002/2014JD021538, </a:t>
            </a:r>
            <a:r>
              <a:rPr lang="en-US" altLang="ja-JP" b="1" dirty="0"/>
              <a:t>2014</a:t>
            </a:r>
            <a:r>
              <a:rPr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D6746-23CA-43DB-8CFD-F95FDC7C97DE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437" y="909597"/>
            <a:ext cx="8711904" cy="56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52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891296" y="1233595"/>
            <a:ext cx="8359981" cy="1737346"/>
            <a:chOff x="367295" y="1011171"/>
            <a:chExt cx="8359981" cy="1737346"/>
          </a:xfrm>
        </p:grpSpPr>
        <p:sp>
          <p:nvSpPr>
            <p:cNvPr id="5" name="角丸四角形 4"/>
            <p:cNvSpPr/>
            <p:nvPr/>
          </p:nvSpPr>
          <p:spPr>
            <a:xfrm>
              <a:off x="447445" y="1011171"/>
              <a:ext cx="8279831" cy="17373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" name="テキスト ボックス 11"/>
            <p:cNvSpPr txBox="1"/>
            <p:nvPr/>
          </p:nvSpPr>
          <p:spPr>
            <a:xfrm>
              <a:off x="367295" y="1069405"/>
              <a:ext cx="835998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大気大循環モデルを用いて，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オホーツク海を</a:t>
              </a: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陸地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に置き換えた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埋立実験を行い，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梅雨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における役割を検討する</a:t>
              </a:r>
            </a:p>
          </p:txBody>
        </p:sp>
      </p:grpSp>
      <p:sp>
        <p:nvSpPr>
          <p:cNvPr id="7" name="テキスト ボックス 11"/>
          <p:cNvSpPr txBox="1"/>
          <p:nvPr/>
        </p:nvSpPr>
        <p:spPr>
          <a:xfrm>
            <a:off x="3285916" y="3081766"/>
            <a:ext cx="557075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（オホーツク海に蓋をしてみた）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17" y="3240951"/>
            <a:ext cx="2412523" cy="2412523"/>
          </a:xfrm>
          <a:prstGeom prst="rect">
            <a:avLst/>
          </a:prstGeom>
        </p:spPr>
      </p:pic>
      <p:sp>
        <p:nvSpPr>
          <p:cNvPr id="9" name="テキスト ボックス 11"/>
          <p:cNvSpPr txBox="1"/>
          <p:nvPr/>
        </p:nvSpPr>
        <p:spPr>
          <a:xfrm>
            <a:off x="5763679" y="4521515"/>
            <a:ext cx="59503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オ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0C141E-E06C-8C0F-AB0E-F88FF3F1298E}"/>
              </a:ext>
            </a:extLst>
          </p:cNvPr>
          <p:cNvSpPr txBox="1"/>
          <p:nvPr/>
        </p:nvSpPr>
        <p:spPr>
          <a:xfrm>
            <a:off x="9048328" y="6165304"/>
            <a:ext cx="271132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Kawasaki </a:t>
            </a:r>
            <a:r>
              <a:rPr lang="en-US" altLang="ja-JP" sz="1350" dirty="0">
                <a:solidFill>
                  <a:prstClr val="black"/>
                </a:solidFill>
                <a:latin typeface="Tahoma"/>
                <a:ea typeface="ＭＳ Ｐゴシック"/>
              </a:rPr>
              <a:t>Tachibana 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et al, (2021)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Journal of Climate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628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090550" y="2419689"/>
            <a:ext cx="6910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CTL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実験</a:t>
            </a:r>
            <a:b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境界条件：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SST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と海氷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1979-1983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の月別５年平均値</a:t>
            </a:r>
            <a:b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初期値：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JRA25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の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1979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年１月の月平均値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90550" y="3743679"/>
            <a:ext cx="7415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LAND</a:t>
            </a:r>
            <a:r>
              <a:rPr kumimoji="0" lang="ja-JP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実験</a:t>
            </a:r>
            <a:br>
              <a:rPr kumimoji="0" lang="ja-JP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0" lang="ja-JP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境界条件：SST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・</a:t>
            </a:r>
            <a:r>
              <a:rPr kumimoji="0" lang="ja-JP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海氷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は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CTL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実験と同じ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	      </a:t>
            </a:r>
            <a:r>
              <a:rPr kumimoji="0" lang="ja-JP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オホーツク海を陸地に変更</a:t>
            </a:r>
            <a:br>
              <a:rPr kumimoji="0" lang="ja-JP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</a:br>
            <a:r>
              <a:rPr kumimoji="0" lang="ja-JP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初期値：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CTL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実験と同じ</a:t>
            </a:r>
            <a:r>
              <a:rPr kumimoji="0" lang="ja-JP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917111" y="5630603"/>
            <a:ext cx="50914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積分期間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:32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年間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最初の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年間を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spinup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とし、残り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30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年間を解析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本研究では，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5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・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6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ヵ月平均で解析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24863" y="855885"/>
            <a:ext cx="5927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モデル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: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AFES ver.4.1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(AGCM For Earth Simulator)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-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水平解像度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: T79 (150km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格子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-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鉛直解像度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: L56 (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上層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60km)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962665" y="2214077"/>
            <a:ext cx="8446366" cy="152960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58744" y="3743679"/>
            <a:ext cx="8450287" cy="156966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3593344" y="4859111"/>
            <a:ext cx="3474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152400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1524000" y="-9039"/>
            <a:ext cx="1986455" cy="523220"/>
            <a:chOff x="-1" y="-9039"/>
            <a:chExt cx="1986455" cy="523220"/>
          </a:xfrm>
        </p:grpSpPr>
        <p:sp>
          <p:nvSpPr>
            <p:cNvPr id="19" name="正方形/長方形 18"/>
            <p:cNvSpPr/>
            <p:nvPr/>
          </p:nvSpPr>
          <p:spPr>
            <a:xfrm>
              <a:off x="-1" y="43511"/>
              <a:ext cx="1986455" cy="40011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98542" y="-9039"/>
              <a:ext cx="1627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実験設定</a:t>
              </a: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618" y="2267505"/>
            <a:ext cx="1470852" cy="142415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235" y="3801862"/>
            <a:ext cx="1531235" cy="147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002913" y="-7571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降水量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[mm/day]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2362729" y="5244248"/>
            <a:ext cx="7715575" cy="1236367"/>
            <a:chOff x="5002163" y="4258989"/>
            <a:chExt cx="3299445" cy="1570636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5002163" y="4258989"/>
              <a:ext cx="3299445" cy="1055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海があることで，日本で降水量増加（差は気候値の約</a:t>
              </a:r>
              <a:r>
                <a: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1</a:t>
              </a: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割）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5718270" y="5817023"/>
              <a:ext cx="2405449" cy="126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5114969" y="4765174"/>
              <a:ext cx="2143008" cy="508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オホーツク海，中緯度太平洋で　降水量減少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2" name="直線コネクタ 41"/>
          <p:cNvCxnSpPr/>
          <p:nvPr/>
        </p:nvCxnSpPr>
        <p:spPr>
          <a:xfrm flipV="1">
            <a:off x="152400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グループ化 42"/>
          <p:cNvGrpSpPr/>
          <p:nvPr/>
        </p:nvGrpSpPr>
        <p:grpSpPr>
          <a:xfrm>
            <a:off x="1524000" y="-9039"/>
            <a:ext cx="1208691" cy="523220"/>
            <a:chOff x="-1" y="-9039"/>
            <a:chExt cx="1208691" cy="523220"/>
          </a:xfrm>
        </p:grpSpPr>
        <p:sp>
          <p:nvSpPr>
            <p:cNvPr id="52" name="正方形/長方形 51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rPr>
                <a:t>結果</a:t>
              </a: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3316014" y="5992386"/>
            <a:ext cx="5958276" cy="523220"/>
            <a:chOff x="1020840" y="6225425"/>
            <a:chExt cx="5958276" cy="523220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1733769" y="6225425"/>
              <a:ext cx="52453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オホーツク海は梅雨を強めている</a:t>
              </a:r>
              <a:endPara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38" name="右矢印 37"/>
            <p:cNvSpPr/>
            <p:nvPr/>
          </p:nvSpPr>
          <p:spPr>
            <a:xfrm>
              <a:off x="1020840" y="6340636"/>
              <a:ext cx="649800" cy="4080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349" y="593557"/>
            <a:ext cx="7274205" cy="46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3565852" y="4437112"/>
            <a:ext cx="3676976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c): (a)(b)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によって太平洋高気圧が強化されている．強化された太平洋高気圧の西縁をまわる暖湿気流が強化され，それが日本への流入を強めることで，梅雨による降雨が強まっている．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71151" y="2281961"/>
            <a:ext cx="3676977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b): 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短周期擾乱活動が，平均流（ジェット気流）を強める（擾乱の平均流へのフィードバック）ことで，北の低気圧と南の高気圧（太平洋高気圧）を強めている．傾圧擾乱と，順圧擾乱の双方が効いている．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68871" y="116632"/>
            <a:ext cx="3676978" cy="206210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): 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冷たいオホーツク海が存在することで，その上空の大気が冷やされている．冷たい気温は対流圏全層の及び，低温は下流のアラスカ付近まで達している．その影響で南北気温勾配が大きくなり，高低気圧活動（短周期擾乱活動）が活発化している．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112224" y="3499759"/>
            <a:ext cx="36174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d): (a)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～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(c)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の模式図をすべてまとめた図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469"/>
            <a:ext cx="3115651" cy="628622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188640"/>
            <a:ext cx="4672405" cy="315918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219657-0416-39D3-F112-8107DDCBCB07}"/>
              </a:ext>
            </a:extLst>
          </p:cNvPr>
          <p:cNvSpPr txBox="1"/>
          <p:nvPr/>
        </p:nvSpPr>
        <p:spPr>
          <a:xfrm>
            <a:off x="8444694" y="5708001"/>
            <a:ext cx="271132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Kawasaki </a:t>
            </a:r>
            <a:r>
              <a:rPr lang="en-US" altLang="ja-JP" sz="1350" dirty="0">
                <a:solidFill>
                  <a:prstClr val="black"/>
                </a:solidFill>
                <a:latin typeface="Tahoma"/>
                <a:ea typeface="ＭＳ Ｐゴシック"/>
              </a:rPr>
              <a:t>Tachibana 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et al, (2021)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Journal of Climate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588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260350"/>
            <a:ext cx="7488237" cy="6343650"/>
          </a:xfrm>
          <a:noFill/>
        </p:spPr>
      </p:pic>
    </p:spTree>
    <p:extLst>
      <p:ext uri="{BB962C8B-B14F-4D97-AF65-F5344CB8AC3E}">
        <p14:creationId xmlns:p14="http://schemas.microsoft.com/office/powerpoint/2010/main" val="1266103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/>
          </a:p>
        </p:txBody>
      </p:sp>
      <p:graphicFrame>
        <p:nvGraphicFramePr>
          <p:cNvPr id="194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063750" y="1"/>
          <a:ext cx="8172450" cy="613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2" imgW="6857143" imgH="5144218" progId="MSPhotoEd.3">
                  <p:embed/>
                </p:oleObj>
              </mc:Choice>
              <mc:Fallback>
                <p:oleObj name="Photo Editor 写真" r:id="rId2" imgW="6857143" imgH="5144218" progId="MSPhotoEd.3">
                  <p:embed/>
                  <p:pic>
                    <p:nvPicPr>
                      <p:cNvPr id="194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1"/>
                        <a:ext cx="8172450" cy="613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7641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510" y="1610463"/>
            <a:ext cx="8181841" cy="4197284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043180" y="648459"/>
            <a:ext cx="7485040" cy="13255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b="1" dirty="0">
                <a:latin typeface="+mn-ea"/>
              </a:rPr>
              <a:t>世界の降水量（</a:t>
            </a:r>
            <a:r>
              <a:rPr lang="en-US" altLang="ja-JP" b="1" dirty="0">
                <a:latin typeface="+mn-ea"/>
              </a:rPr>
              <a:t>6</a:t>
            </a:r>
            <a:r>
              <a:rPr lang="ja-JP" altLang="en-US" b="1" dirty="0">
                <a:latin typeface="+mn-ea"/>
              </a:rPr>
              <a:t>月）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328598" y="58856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気象庁</a:t>
            </a:r>
          </a:p>
        </p:txBody>
      </p:sp>
    </p:spTree>
    <p:extLst>
      <p:ext uri="{BB962C8B-B14F-4D97-AF65-F5344CB8AC3E}">
        <p14:creationId xmlns:p14="http://schemas.microsoft.com/office/powerpoint/2010/main" val="1768215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09" y="1327651"/>
            <a:ext cx="8094173" cy="4152310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255681" y="371564"/>
            <a:ext cx="7414206" cy="13255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b="1" dirty="0">
                <a:latin typeface="+mn-ea"/>
              </a:rPr>
              <a:t>世界の地形と標高</a:t>
            </a:r>
            <a:endParaRPr kumimoji="1" lang="ja-JP" altLang="en-US" b="1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231306" y="55958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気象庁</a:t>
            </a:r>
          </a:p>
        </p:txBody>
      </p:sp>
    </p:spTree>
    <p:extLst>
      <p:ext uri="{BB962C8B-B14F-4D97-AF65-F5344CB8AC3E}">
        <p14:creationId xmlns:p14="http://schemas.microsoft.com/office/powerpoint/2010/main" val="314467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878" y="1016705"/>
            <a:ext cx="8785122" cy="5168323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 rot="-300000">
            <a:off x="4283207" y="3456217"/>
            <a:ext cx="5986113" cy="772732"/>
          </a:xfrm>
          <a:prstGeom prst="rightArrow">
            <a:avLst/>
          </a:prstGeom>
          <a:noFill/>
          <a:ln w="76200">
            <a:solidFill>
              <a:srgbClr val="FF0000"/>
            </a:solidFill>
          </a:ln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61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7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3C2311-6725-44A9-4CE4-5C7E8151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189182C-22B1-B5AE-4195-54896214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54" y="-1"/>
            <a:ext cx="10974090" cy="6846033"/>
          </a:xfrm>
          <a:prstGeom prst="rect">
            <a:avLst/>
          </a:prstGeom>
        </p:spPr>
      </p:pic>
      <p:pic>
        <p:nvPicPr>
          <p:cNvPr id="5" name="コンテンツ プレースホルダー 4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A1519A8D-828A-C9C9-3C72-06FFE34CE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6"/>
            <a:ext cx="6041053" cy="3777073"/>
          </a:xfrm>
        </p:spPr>
      </p:pic>
    </p:spTree>
    <p:extLst>
      <p:ext uri="{BB962C8B-B14F-4D97-AF65-F5344CB8AC3E}">
        <p14:creationId xmlns:p14="http://schemas.microsoft.com/office/powerpoint/2010/main" val="255347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30" y="-695459"/>
            <a:ext cx="9077730" cy="7012546"/>
          </a:xfrm>
          <a:prstGeom prst="rect">
            <a:avLst/>
          </a:prstGeom>
        </p:spPr>
      </p:pic>
      <p:sp>
        <p:nvSpPr>
          <p:cNvPr id="6" name="タイトル 5"/>
          <p:cNvSpPr txBox="1">
            <a:spLocks/>
          </p:cNvSpPr>
          <p:nvPr/>
        </p:nvSpPr>
        <p:spPr>
          <a:xfrm>
            <a:off x="2451279" y="875763"/>
            <a:ext cx="7044745" cy="10274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月の上空約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5000m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の気温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同じ緯度の平均気温より暖かいか？寒いか？</a:t>
            </a:r>
          </a:p>
        </p:txBody>
      </p:sp>
    </p:spTree>
    <p:extLst>
      <p:ext uri="{BB962C8B-B14F-4D97-AF65-F5344CB8AC3E}">
        <p14:creationId xmlns:p14="http://schemas.microsoft.com/office/powerpoint/2010/main" val="2928590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322" y="485774"/>
            <a:ext cx="8100811" cy="6257876"/>
          </a:xfrm>
          <a:prstGeom prst="rect">
            <a:avLst/>
          </a:prstGeom>
        </p:spPr>
      </p:pic>
      <p:sp>
        <p:nvSpPr>
          <p:cNvPr id="6" name="タイトル 5"/>
          <p:cNvSpPr txBox="1">
            <a:spLocks/>
          </p:cNvSpPr>
          <p:nvPr/>
        </p:nvSpPr>
        <p:spPr>
          <a:xfrm>
            <a:off x="2686319" y="347730"/>
            <a:ext cx="6368603" cy="12592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月の上空約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5000m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の気温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同じ緯度の平均気温より暖かいか？寒いか？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アジア地域の拡大図</a:t>
            </a:r>
          </a:p>
        </p:txBody>
      </p:sp>
      <p:sp>
        <p:nvSpPr>
          <p:cNvPr id="7" name="右矢印 6"/>
          <p:cNvSpPr/>
          <p:nvPr/>
        </p:nvSpPr>
        <p:spPr>
          <a:xfrm rot="-300000">
            <a:off x="5697650" y="3485750"/>
            <a:ext cx="2482097" cy="772732"/>
          </a:xfrm>
          <a:prstGeom prst="rightArrow">
            <a:avLst/>
          </a:prstGeom>
          <a:noFill/>
          <a:ln w="76200">
            <a:solidFill>
              <a:srgbClr val="FF0000"/>
            </a:solidFill>
          </a:ln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61000"/>
              </a:srgb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44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CE7E12-AD64-54D8-49D7-7AA4CC2C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316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成績と定期試験について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9152C2-2E41-3889-1BDE-9435A2BBF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768"/>
            <a:ext cx="10515600" cy="48361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en-US" sz="2600" dirty="0"/>
              <a:t>成績（特に合否）は、立花＋小川先生の講義毎の課題の提出状況＆内容でほぼ決まる。</a:t>
            </a:r>
            <a:endParaRPr lang="en-US" altLang="ja-JP" sz="2600" dirty="0"/>
          </a:p>
          <a:p>
            <a:r>
              <a:rPr lang="ja-JP" altLang="en-US" sz="2600" dirty="0"/>
              <a:t>定期試験の結果は、原則、課題点の持ち点からの、上乗せ（スペシャルオファー）という扱いとする。</a:t>
            </a:r>
            <a:endParaRPr lang="en-US" altLang="ja-JP" sz="2600" dirty="0"/>
          </a:p>
          <a:p>
            <a:r>
              <a:rPr lang="ja-JP" altLang="en-US" sz="2600" dirty="0"/>
              <a:t>試験が良ければ、課題で不合格であっても合格ラインに到達が可能。</a:t>
            </a:r>
            <a:endParaRPr lang="en-US" altLang="ja-JP" sz="2600" dirty="0"/>
          </a:p>
          <a:p>
            <a:r>
              <a:rPr lang="ja-JP" altLang="en-US" sz="2600" dirty="0"/>
              <a:t>課題点が、合格ギリギリであっても、試験の結果が良ければ</a:t>
            </a:r>
            <a:r>
              <a:rPr lang="en-US" altLang="ja-JP" sz="2600" dirty="0"/>
              <a:t>S</a:t>
            </a:r>
            <a:r>
              <a:rPr lang="ja-JP" altLang="en-US" sz="2600" dirty="0"/>
              <a:t>評価も可能。</a:t>
            </a:r>
            <a:endParaRPr lang="en-US" altLang="ja-JP" sz="2600" dirty="0"/>
          </a:p>
          <a:p>
            <a:r>
              <a:rPr lang="ja-JP" altLang="en-US" sz="2600" dirty="0"/>
              <a:t>試験結果が芳しくなくても減点はしない。但し、試験不参加や極端に低い点の場合は、減点することもある。</a:t>
            </a:r>
            <a:endParaRPr lang="en-US" altLang="ja-JP" sz="2600" dirty="0"/>
          </a:p>
          <a:p>
            <a:r>
              <a:rPr lang="ja-JP" altLang="en-US" sz="2600" dirty="0"/>
              <a:t>小川先生のみが登壇した講義部分の内容は、試験に出しません。その部分は課題のみで評価します。</a:t>
            </a:r>
            <a:endParaRPr lang="en-US" altLang="ja-JP" sz="2600" dirty="0"/>
          </a:p>
          <a:p>
            <a:endParaRPr lang="en-US" altLang="ja-JP" sz="2600" dirty="0"/>
          </a:p>
          <a:p>
            <a:pPr marL="0" indent="0"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4119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69968-68B6-3344-05B4-380D89644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999C34-ADF6-EDA9-7E64-7F3E40D7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316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定期試験について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D3304D-DD1D-71B3-61CA-8B979DA45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768"/>
            <a:ext cx="10515600" cy="48361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en-US" sz="2600" dirty="0"/>
              <a:t>持ち込み可能な物は、拙著「異常気象の未来予測」のみ</a:t>
            </a:r>
            <a:endParaRPr lang="en-US" altLang="ja-JP" sz="2600" dirty="0"/>
          </a:p>
          <a:p>
            <a:r>
              <a:rPr lang="ja-JP" altLang="en-US" sz="2600" dirty="0"/>
              <a:t>講義の内容と、本の内容は、被る部分が多いので、被る部分が出題される可能性があるかも？</a:t>
            </a:r>
            <a:endParaRPr lang="en-US" altLang="ja-JP" sz="2600" dirty="0"/>
          </a:p>
          <a:p>
            <a:r>
              <a:rPr lang="ja-JP" altLang="en-US" sz="2600" dirty="0"/>
              <a:t>暗記力が弱いなど、試験に不安な方は、講義でやった内容を、上記の本の関連ページに書き込みを入れておけばいいかも？</a:t>
            </a:r>
            <a:endParaRPr lang="en-US" altLang="ja-JP" sz="2600" dirty="0"/>
          </a:p>
          <a:p>
            <a:r>
              <a:rPr lang="ja-JP" altLang="en-US" sz="2600" dirty="0"/>
              <a:t>記憶力を問う問題は出しません。だから持ち込み可能とするのです。</a:t>
            </a:r>
            <a:endParaRPr lang="en-US" altLang="ja-JP" sz="2600" dirty="0"/>
          </a:p>
          <a:p>
            <a:r>
              <a:rPr lang="ja-JP" altLang="en-US" sz="2600" dirty="0"/>
              <a:t>試験前までに、本を通読しておくことを、強くオススメします。</a:t>
            </a:r>
            <a:endParaRPr lang="en-US" altLang="ja-JP" sz="2600" dirty="0"/>
          </a:p>
          <a:p>
            <a:r>
              <a:rPr lang="ja-JP" altLang="en-US" sz="2600" dirty="0"/>
              <a:t>本の内容全てが一字一句頭に入っていれば、絶対に解ける問題を出す予定ですが、記憶は曖昧となることが多いので、本を持ち込むことを強くオススメします。</a:t>
            </a:r>
            <a:endParaRPr lang="en-US" altLang="ja-JP" sz="2600" dirty="0"/>
          </a:p>
          <a:p>
            <a:pPr marL="0" indent="0"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6008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コンテンツ プレースホルダー 5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699" y="692696"/>
            <a:ext cx="5328592" cy="4761098"/>
          </a:xfrm>
        </p:spPr>
      </p:pic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2279576" y="33767"/>
            <a:ext cx="7560840" cy="7920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en-US" sz="4400" dirty="0">
                <a:hlinkClick r:id="rId3"/>
              </a:rPr>
              <a:t>海面水温分布</a:t>
            </a:r>
            <a:endParaRPr lang="en-US" altLang="ja-JP" sz="4400" dirty="0"/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282" y="3501008"/>
            <a:ext cx="6229427" cy="3257550"/>
          </a:xfrm>
          <a:prstGeom prst="rect">
            <a:avLst/>
          </a:prstGeom>
        </p:spPr>
      </p:pic>
      <p:sp>
        <p:nvSpPr>
          <p:cNvPr id="6" name="タイトル 5"/>
          <p:cNvSpPr txBox="1">
            <a:spLocks/>
          </p:cNvSpPr>
          <p:nvPr/>
        </p:nvSpPr>
        <p:spPr>
          <a:xfrm>
            <a:off x="2783632" y="3206404"/>
            <a:ext cx="6696744" cy="3940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同じ緯度の平均水温より暖かいか？冷たいか？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D17E9D-1D91-BFCC-543F-021EF8B97739}"/>
              </a:ext>
            </a:extLst>
          </p:cNvPr>
          <p:cNvSpPr txBox="1"/>
          <p:nvPr/>
        </p:nvSpPr>
        <p:spPr>
          <a:xfrm>
            <a:off x="9048328" y="6165304"/>
            <a:ext cx="2711320" cy="507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Kawasaki </a:t>
            </a:r>
            <a:r>
              <a:rPr lang="en-US" altLang="ja-JP" sz="1350" dirty="0">
                <a:solidFill>
                  <a:prstClr val="black"/>
                </a:solidFill>
                <a:latin typeface="Tahoma"/>
                <a:ea typeface="ＭＳ Ｐゴシック"/>
              </a:rPr>
              <a:t>Tachibana 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et al, (2021)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　</a:t>
            </a:r>
            <a:r>
              <a:rPr kumimoji="1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Journal of Climate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844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F31273-C361-0897-BD38-5D59F95E9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F99D885-2030-F74C-8E17-4DBA542F6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8" y="116632"/>
            <a:ext cx="11931724" cy="5649491"/>
          </a:xfrm>
        </p:spPr>
      </p:pic>
    </p:spTree>
    <p:extLst>
      <p:ext uri="{BB962C8B-B14F-4D97-AF65-F5344CB8AC3E}">
        <p14:creationId xmlns:p14="http://schemas.microsoft.com/office/powerpoint/2010/main" val="336501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152400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3" imgW="19504762" imgH="14628571" progId="MSPhotoEd.3">
                  <p:embed/>
                </p:oleObj>
              </mc:Choice>
              <mc:Fallback>
                <p:oleObj name="Photo Editor 写真" r:id="rId3" imgW="19504762" imgH="14628571" progId="MSPhotoEd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1917613" y="615416"/>
            <a:ext cx="8356775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25400">
              <a:bevelT w="6985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 w="6350"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冷たいオホーツク海は，</a:t>
            </a:r>
            <a:endParaRPr kumimoji="1" lang="en-US" altLang="ja-JP" sz="3600" b="0" i="0" u="none" strike="noStrike" kern="1200" cap="none" spc="0" normalizeH="0" baseline="0" noProof="0" dirty="0">
              <a:ln w="6350">
                <a:solidFill>
                  <a:prstClr val="black">
                    <a:lumMod val="8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太平洋高気圧を強化し，梅雨を強めている</a:t>
            </a:r>
            <a:endParaRPr kumimoji="1" lang="en-US" altLang="ja-JP" sz="36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4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立花義裕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,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川崎健太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三重大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),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中村哲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, 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山崎孝治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（北大）</a:t>
            </a:r>
            <a:endParaRPr kumimoji="1" lang="en-US" altLang="ja-JP" sz="32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593852" y="5369974"/>
            <a:ext cx="8589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Kawasaki, K., Tachibana, Y., T. Nakamura, and K. Yamazaki,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Role of the cold Okhotsk Sea on the climate of the North Pacific subtropical high and 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Baiu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 precipitation,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Journal of Climate, (Accepted), DOI: 10.1175/JCLI-D-20-0432.1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2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B15BC0-FE21-4551-8B0D-F4601A6A98A5}" type="slidenum"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25" y="978758"/>
            <a:ext cx="5321143" cy="515989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C835FD1-AE9F-C243-6BCF-2F20EA2F5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955576"/>
            <a:ext cx="5540833" cy="5369024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19D3873F-DA4C-82E7-2DF5-FDE8AAC25627}"/>
              </a:ext>
            </a:extLst>
          </p:cNvPr>
          <p:cNvSpPr txBox="1">
            <a:spLocks/>
          </p:cNvSpPr>
          <p:nvPr/>
        </p:nvSpPr>
        <p:spPr bwMode="auto">
          <a:xfrm>
            <a:off x="838200" y="134903"/>
            <a:ext cx="8066112" cy="7738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536433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07286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609298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45731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5200" i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/>
                <a:cs typeface="+mn-cs"/>
              </a:rPr>
              <a:t>西日本豪雨時の時の天気図</a:t>
            </a:r>
          </a:p>
        </p:txBody>
      </p:sp>
    </p:spTree>
    <p:extLst>
      <p:ext uri="{BB962C8B-B14F-4D97-AF65-F5344CB8AC3E}">
        <p14:creationId xmlns:p14="http://schemas.microsoft.com/office/powerpoint/2010/main" val="353229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9D0530-B258-41EF-8CD2-60C5B91C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903"/>
            <a:ext cx="8066112" cy="77381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1" lang="en-US" altLang="ja-JP" dirty="0"/>
              <a:t>2021</a:t>
            </a:r>
            <a:r>
              <a:rPr kumimoji="1" lang="ja-JP" altLang="en-US" dirty="0"/>
              <a:t>年の</a:t>
            </a:r>
            <a:r>
              <a:rPr kumimoji="1" lang="en-US" altLang="ja-JP" dirty="0"/>
              <a:t>8</a:t>
            </a:r>
            <a:r>
              <a:rPr kumimoji="1" lang="ja-JP" altLang="en-US" dirty="0"/>
              <a:t>月豪雨の時の天気図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8BB756-49E5-4403-A42F-9D840459A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2237B3-ABAA-4962-8281-0EEA4B44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C6655-7481-4556-BAA7-ADC2A3B749D7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413999-044A-446D-A725-A2663445E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187450"/>
            <a:ext cx="5715000" cy="55340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AFCCB25-DF30-6E04-B341-1F6A2B57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187450"/>
            <a:ext cx="5718544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4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97" y="3429001"/>
            <a:ext cx="3429000" cy="2571750"/>
          </a:xfrm>
          <a:prstGeom prst="rect">
            <a:avLst/>
          </a:prstGeom>
        </p:spPr>
      </p:pic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384C3AE-4F9A-47F9-8D1D-5CA37C3D43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3999" y="857250"/>
          <a:ext cx="3428206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写真" r:id="rId3" imgW="19504762" imgH="14628571" progId="MSPhotoEd.3">
                  <p:embed/>
                </p:oleObj>
              </mc:Choice>
              <mc:Fallback>
                <p:oleObj name="Photo Editor 写真" r:id="rId3" imgW="19504762" imgH="14628571" progId="MSPhotoEd.3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C384C3AE-4F9A-47F9-8D1D-5CA37C3D43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9" y="857250"/>
                        <a:ext cx="3428206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457F2967-3DCE-4207-8193-B3FB8FED7B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30" y="857250"/>
            <a:ext cx="5733257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20863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0066FF"/>
        </a:lt1>
        <a:dk2>
          <a:srgbClr val="CC6600"/>
        </a:dk2>
        <a:lt2>
          <a:srgbClr val="33CCFF"/>
        </a:lt2>
        <a:accent1>
          <a:srgbClr val="3399FF"/>
        </a:accent1>
        <a:accent2>
          <a:srgbClr val="B5E0E3"/>
        </a:accent2>
        <a:accent3>
          <a:srgbClr val="AAB8FF"/>
        </a:accent3>
        <a:accent4>
          <a:srgbClr val="000000"/>
        </a:accent4>
        <a:accent5>
          <a:srgbClr val="ADCAFF"/>
        </a:accent5>
        <a:accent6>
          <a:srgbClr val="A4CBCE"/>
        </a:accent6>
        <a:hlink>
          <a:srgbClr val="0099FF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0066FF"/>
        </a:lt1>
        <a:dk2>
          <a:srgbClr val="CC6600"/>
        </a:dk2>
        <a:lt2>
          <a:srgbClr val="33CCFF"/>
        </a:lt2>
        <a:accent1>
          <a:srgbClr val="3399FF"/>
        </a:accent1>
        <a:accent2>
          <a:srgbClr val="B5E0E3"/>
        </a:accent2>
        <a:accent3>
          <a:srgbClr val="AAB8FF"/>
        </a:accent3>
        <a:accent4>
          <a:srgbClr val="000000"/>
        </a:accent4>
        <a:accent5>
          <a:srgbClr val="ADCAFF"/>
        </a:accent5>
        <a:accent6>
          <a:srgbClr val="A4CBCE"/>
        </a:accent6>
        <a:hlink>
          <a:srgbClr val="0099FF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1390</Words>
  <Application>Microsoft Office PowerPoint</Application>
  <PresentationFormat>ワイド画面</PresentationFormat>
  <Paragraphs>155</Paragraphs>
  <Slides>33</Slides>
  <Notes>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57" baseType="lpstr">
      <vt:lpstr>HGP創英角ｺﾞｼｯｸUB</vt:lpstr>
      <vt:lpstr>ＭＳ Ｐゴシック</vt:lpstr>
      <vt:lpstr>メイリオ</vt:lpstr>
      <vt:lpstr>游ゴシック</vt:lpstr>
      <vt:lpstr>游ゴシック Light</vt:lpstr>
      <vt:lpstr>Arial</vt:lpstr>
      <vt:lpstr>Calibri</vt:lpstr>
      <vt:lpstr>Calibri Light</vt:lpstr>
      <vt:lpstr>Cambria</vt:lpstr>
      <vt:lpstr>Tahoma</vt:lpstr>
      <vt:lpstr>Times New Roman</vt:lpstr>
      <vt:lpstr>Wingdings 2</vt:lpstr>
      <vt:lpstr>4_Office ​​テーマ</vt:lpstr>
      <vt:lpstr>Global</vt:lpstr>
      <vt:lpstr>1_Global</vt:lpstr>
      <vt:lpstr>1_HDOfficeLightV0</vt:lpstr>
      <vt:lpstr>5_標準デザイン</vt:lpstr>
      <vt:lpstr>1_標準デザイン</vt:lpstr>
      <vt:lpstr>2_Office テーマ</vt:lpstr>
      <vt:lpstr>標準デザイン</vt:lpstr>
      <vt:lpstr>3_Office ​​テーマ</vt:lpstr>
      <vt:lpstr>1_Office テーマ</vt:lpstr>
      <vt:lpstr>3_Office テーマ</vt:lpstr>
      <vt:lpstr>Photo Editor 写真</vt:lpstr>
      <vt:lpstr>オホーツク海の気象  気象研究ノート　第２１４号 編集 立花　義裕・本田　明冶</vt:lpstr>
      <vt:lpstr>クロロフィル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2021年の8月豪雨の時の天気図</vt:lpstr>
      <vt:lpstr>PowerPoint プレゼンテーション</vt:lpstr>
      <vt:lpstr>PowerPoint プレゼンテーション</vt:lpstr>
      <vt:lpstr>PowerPoint プレゼンテーション</vt:lpstr>
      <vt:lpstr>オホーツク海のロシア領海内での ゾンデ観測</vt:lpstr>
      <vt:lpstr>PowerPoint プレゼンテーション</vt:lpstr>
      <vt:lpstr> アムール川（黒竜江）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世界の降水量（6月）</vt:lpstr>
      <vt:lpstr>世界の地形と標高</vt:lpstr>
      <vt:lpstr>PowerPoint プレゼンテーション</vt:lpstr>
      <vt:lpstr>PowerPoint プレゼンテーション</vt:lpstr>
      <vt:lpstr>PowerPoint プレゼンテーション</vt:lpstr>
      <vt:lpstr>成績と定期試験について</vt:lpstr>
      <vt:lpstr>定期試験について</vt:lpstr>
    </vt:vector>
  </TitlesOfParts>
  <Company>u-tokai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鎌田　義紀</dc:creator>
  <cp:lastModifiedBy>tachi3</cp:lastModifiedBy>
  <cp:revision>182</cp:revision>
  <dcterms:created xsi:type="dcterms:W3CDTF">2004-05-15T22:14:36Z</dcterms:created>
  <dcterms:modified xsi:type="dcterms:W3CDTF">2025-07-24T02:43:15Z</dcterms:modified>
</cp:coreProperties>
</file>