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1" r:id="rId2"/>
    <p:sldMasterId id="2147483733" r:id="rId3"/>
    <p:sldMasterId id="2147483769" r:id="rId4"/>
    <p:sldMasterId id="2147483781" r:id="rId5"/>
    <p:sldMasterId id="2147483793" r:id="rId6"/>
    <p:sldMasterId id="2147483805" r:id="rId7"/>
  </p:sldMasterIdLst>
  <p:notesMasterIdLst>
    <p:notesMasterId r:id="rId35"/>
  </p:notesMasterIdLst>
  <p:sldIdLst>
    <p:sldId id="256" r:id="rId8"/>
    <p:sldId id="531" r:id="rId9"/>
    <p:sldId id="693" r:id="rId10"/>
    <p:sldId id="269" r:id="rId11"/>
    <p:sldId id="270" r:id="rId12"/>
    <p:sldId id="319" r:id="rId13"/>
    <p:sldId id="320" r:id="rId14"/>
    <p:sldId id="699" r:id="rId15"/>
    <p:sldId id="322" r:id="rId16"/>
    <p:sldId id="308" r:id="rId17"/>
    <p:sldId id="284" r:id="rId18"/>
    <p:sldId id="277" r:id="rId19"/>
    <p:sldId id="312" r:id="rId20"/>
    <p:sldId id="700" r:id="rId21"/>
    <p:sldId id="259" r:id="rId22"/>
    <p:sldId id="321" r:id="rId23"/>
    <p:sldId id="324" r:id="rId24"/>
    <p:sldId id="326" r:id="rId25"/>
    <p:sldId id="373" r:id="rId26"/>
    <p:sldId id="371" r:id="rId27"/>
    <p:sldId id="287" r:id="rId28"/>
    <p:sldId id="315" r:id="rId29"/>
    <p:sldId id="281" r:id="rId30"/>
    <p:sldId id="286" r:id="rId31"/>
    <p:sldId id="280" r:id="rId32"/>
    <p:sldId id="686" r:id="rId33"/>
    <p:sldId id="275"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80" autoAdjust="0"/>
    <p:restoredTop sz="94660"/>
  </p:normalViewPr>
  <p:slideViewPr>
    <p:cSldViewPr snapToGrid="0">
      <p:cViewPr varScale="1">
        <p:scale>
          <a:sx n="109" d="100"/>
          <a:sy n="109" d="100"/>
        </p:scale>
        <p:origin x="130" y="341"/>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25459-9972-461E-BEA1-63479E91BE9C}" type="datetimeFigureOut">
              <a:rPr kumimoji="1" lang="ja-JP" altLang="en-US" smtClean="0"/>
              <a:t>2025/7/24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021A6-D793-4C6C-BF20-012129AEAAD7}" type="slidenum">
              <a:rPr kumimoji="1" lang="ja-JP" altLang="en-US" smtClean="0"/>
              <a:t>‹#›</a:t>
            </a:fld>
            <a:endParaRPr kumimoji="1" lang="ja-JP" altLang="en-US"/>
          </a:p>
        </p:txBody>
      </p:sp>
    </p:spTree>
    <p:extLst>
      <p:ext uri="{BB962C8B-B14F-4D97-AF65-F5344CB8AC3E}">
        <p14:creationId xmlns:p14="http://schemas.microsoft.com/office/powerpoint/2010/main" val="16970631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5021A6-D793-4C6C-BF20-012129AEAAD7}" type="slidenum">
              <a:rPr kumimoji="1" lang="ja-JP" altLang="en-US" smtClean="0"/>
              <a:t>1</a:t>
            </a:fld>
            <a:endParaRPr kumimoji="1" lang="ja-JP" altLang="en-US"/>
          </a:p>
        </p:txBody>
      </p:sp>
    </p:spTree>
    <p:extLst>
      <p:ext uri="{BB962C8B-B14F-4D97-AF65-F5344CB8AC3E}">
        <p14:creationId xmlns:p14="http://schemas.microsoft.com/office/powerpoint/2010/main" val="123363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021A6-D793-4C6C-BF20-012129AEAAD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382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021A6-D793-4C6C-BF20-012129AEAAD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2851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021A6-D793-4C6C-BF20-012129AEAAD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4663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021A6-D793-4C6C-BF20-012129AEAAD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7129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D7B7F4-6E2D-4A70-8A68-D3F4FAB4D822}" type="slidenum">
              <a:rPr kumimoji="1" lang="ja-JP" altLang="en-US" smtClean="0"/>
              <a:t>16</a:t>
            </a:fld>
            <a:endParaRPr kumimoji="1" lang="ja-JP" altLang="en-US"/>
          </a:p>
        </p:txBody>
      </p:sp>
    </p:spTree>
    <p:extLst>
      <p:ext uri="{BB962C8B-B14F-4D97-AF65-F5344CB8AC3E}">
        <p14:creationId xmlns:p14="http://schemas.microsoft.com/office/powerpoint/2010/main" val="335676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食糧も大丈夫也 </a:t>
            </a:r>
            <a:r>
              <a:rPr kumimoji="1" lang="en-US" altLang="ja-JP" dirty="0"/>
              <a:t>P.398</a:t>
            </a:r>
            <a:endParaRPr kumimoji="1" lang="ja-JP" altLang="en-US" dirty="0"/>
          </a:p>
        </p:txBody>
      </p:sp>
      <p:sp>
        <p:nvSpPr>
          <p:cNvPr id="4" name="スライド番号プレースホルダー 3"/>
          <p:cNvSpPr>
            <a:spLocks noGrp="1"/>
          </p:cNvSpPr>
          <p:nvPr>
            <p:ph type="sldNum" sz="quarter" idx="10"/>
          </p:nvPr>
        </p:nvSpPr>
        <p:spPr/>
        <p:txBody>
          <a:bodyPr/>
          <a:lstStyle/>
          <a:p>
            <a:fld id="{FB5021A6-D793-4C6C-BF20-012129AEAAD7}" type="slidenum">
              <a:rPr kumimoji="1" lang="ja-JP" altLang="en-US" smtClean="0"/>
              <a:t>24</a:t>
            </a:fld>
            <a:endParaRPr kumimoji="1" lang="ja-JP" altLang="en-US"/>
          </a:p>
        </p:txBody>
      </p:sp>
    </p:spTree>
    <p:extLst>
      <p:ext uri="{BB962C8B-B14F-4D97-AF65-F5344CB8AC3E}">
        <p14:creationId xmlns:p14="http://schemas.microsoft.com/office/powerpoint/2010/main" val="7210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食糧も大丈夫也 </a:t>
            </a:r>
            <a:r>
              <a:rPr kumimoji="1" lang="en-US" altLang="ja-JP" dirty="0"/>
              <a:t>P.399</a:t>
            </a:r>
            <a:endParaRPr kumimoji="1" lang="ja-JP" altLang="en-US" dirty="0"/>
          </a:p>
        </p:txBody>
      </p:sp>
      <p:sp>
        <p:nvSpPr>
          <p:cNvPr id="4" name="スライド番号プレースホルダー 3"/>
          <p:cNvSpPr>
            <a:spLocks noGrp="1"/>
          </p:cNvSpPr>
          <p:nvPr>
            <p:ph type="sldNum" sz="quarter" idx="10"/>
          </p:nvPr>
        </p:nvSpPr>
        <p:spPr/>
        <p:txBody>
          <a:bodyPr/>
          <a:lstStyle/>
          <a:p>
            <a:fld id="{3D865A8D-8243-4B33-A84B-0C1F0EFD0C3D}" type="slidenum">
              <a:rPr kumimoji="1" lang="ja-JP" altLang="en-US" smtClean="0"/>
              <a:t>25</a:t>
            </a:fld>
            <a:endParaRPr kumimoji="1" lang="ja-JP" altLang="en-US"/>
          </a:p>
        </p:txBody>
      </p:sp>
    </p:spTree>
    <p:extLst>
      <p:ext uri="{BB962C8B-B14F-4D97-AF65-F5344CB8AC3E}">
        <p14:creationId xmlns:p14="http://schemas.microsoft.com/office/powerpoint/2010/main" val="150168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defTabSz="990478" eaLnBrk="1" fontAlgn="auto" hangingPunct="1">
              <a:spcBef>
                <a:spcPts val="0"/>
              </a:spcBef>
              <a:spcAft>
                <a:spcPts val="0"/>
              </a:spcAft>
              <a:defRPr/>
            </a:pPr>
            <a:endParaRPr lang="en-US" altLang="ja-JP" sz="1300" dirty="0">
              <a:latin typeface="+mn-lt"/>
              <a:ea typeface="+mn-ea"/>
            </a:endParaRPr>
          </a:p>
          <a:p>
            <a:pPr defTabSz="990478" eaLnBrk="1" fontAlgn="auto" hangingPunct="1">
              <a:spcBef>
                <a:spcPts val="0"/>
              </a:spcBef>
              <a:spcAft>
                <a:spcPts val="0"/>
              </a:spcAft>
              <a:defRPr/>
            </a:pPr>
            <a:r>
              <a:rPr lang="ja-JP" altLang="ja-JP" sz="1300" dirty="0">
                <a:latin typeface="+mn-lt"/>
                <a:ea typeface="+mn-ea"/>
              </a:rPr>
              <a:t>現代の社会においても，相次ぐ異常気象が政治や歴史の転換を導く要因になる可能性がある．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9A37F648-FEFE-4F90-AEF3-8E8FBB4CE8E6}" type="slidenum">
              <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95239"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81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32927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46248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58842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71764E-F16F-4F12-8C39-257499D3BFE6}"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323117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5F08F5-10AD-4F24-907E-9367C26A4D00}"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108014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0CF365-8D5B-4948-9365-3836485EF62A}"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23928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CC558B-72FD-497F-B281-73559A6D93D2}"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282596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A51A50E-DC30-4B8C-B3E4-D5FFDE7CA3E0}" type="datetime1">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54004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1DBCF4-4407-4DA8-9CA7-3ED283BE77C6}" type="datetime1">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0320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F5642-3C39-46CE-80ED-4730F2AA6800}" type="datetime1">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92610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D0EE34-B8D3-4B2C-9122-131E8368D063}"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169734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337274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A415E4-6F1D-42ED-9040-C19FC1B928E4}"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104984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66AD6D-D202-453C-B65D-99D4A6DA16BD}"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406678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229B1EA-8139-4169-9E7B-6107FAEB3F5A}"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2266243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3108492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649679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1362418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2826698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60095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164126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154371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52716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2904673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343664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460949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3268463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2501423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3125109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34251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3814402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334739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14661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299374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3146106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2045266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2518339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2577181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1242338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5E757A-9664-47F4-98EA-DDC3609FA2E0}"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2546361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CA91A6-DD3F-442B-8613-A33798392640}"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99762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9FB664-8E14-4D8F-9698-50405A85AA99}"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2935768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16E878-06E9-4A8C-801A-1D4D93C2249B}"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4294420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5580E8-2B82-49A2-AB27-FEC961B083F1}" type="datetime1">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177201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686151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AD0DF0-C30D-4122-B58F-90764B0E2E6C}" type="datetime1">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1324278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653C4-EBAC-4F1A-8325-890AF98163E4}" type="datetime1">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340540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C398EB-278E-4129-927A-3FF3FF8AFE18}"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227349519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F9CD5C-F8AD-4C36-9C90-2CF51FCCDC7C}"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3956996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398EB-278E-4129-927A-3FF3FF8AFE18}"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58725162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271640-C1E8-4CCF-875C-7C2A49374415}"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1026733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3242252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1306881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1620848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237977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735748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3782182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3225540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1891626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879623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2223519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2588977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F3517-15EE-4F84-85D3-9E8F464960C8}"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DAB280-C87A-4FBF-8F2F-DD4A581556E8}" type="slidenum">
              <a:rPr kumimoji="1" lang="ja-JP" altLang="en-US" smtClean="0"/>
              <a:t>‹#›</a:t>
            </a:fld>
            <a:endParaRPr kumimoji="1" lang="ja-JP" altLang="en-US"/>
          </a:p>
        </p:txBody>
      </p:sp>
    </p:spTree>
    <p:extLst>
      <p:ext uri="{BB962C8B-B14F-4D97-AF65-F5344CB8AC3E}">
        <p14:creationId xmlns:p14="http://schemas.microsoft.com/office/powerpoint/2010/main" val="2481867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3284932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30023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139429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39902937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1141568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878289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104795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94861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230778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1036185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1997198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DEC250-A465-427D-BDF8-3CECB91EDAD5}"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42E066-BE5C-48CA-983F-378301EA1798}" type="slidenum">
              <a:rPr kumimoji="1" lang="ja-JP" altLang="en-US" smtClean="0"/>
              <a:t>‹#›</a:t>
            </a:fld>
            <a:endParaRPr kumimoji="1" lang="ja-JP" altLang="en-US"/>
          </a:p>
        </p:txBody>
      </p:sp>
    </p:spTree>
    <p:extLst>
      <p:ext uri="{BB962C8B-B14F-4D97-AF65-F5344CB8AC3E}">
        <p14:creationId xmlns:p14="http://schemas.microsoft.com/office/powerpoint/2010/main" val="210459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178230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97EC82-C3E1-470E-A326-21EC8AA00691}" type="datetimeFigureOut">
              <a:rPr kumimoji="1" lang="ja-JP" altLang="en-US" smtClean="0"/>
              <a:t>2025/7/24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09211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EC82-C3E1-470E-A326-21EC8AA00691}" type="datetimeFigureOut">
              <a:rPr kumimoji="1" lang="ja-JP" altLang="en-US" smtClean="0"/>
              <a:t>2025/7/24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2860391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CD03FE6-ED0E-4A7A-A64D-98E7F47CD93B}" type="datetime1">
              <a:rPr kumimoji="1" lang="ja-JP" altLang="en-US" smtClean="0"/>
              <a:t>2025/7/24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241195B-5AB0-4825-A1DE-82A09428AC76}" type="slidenum">
              <a:rPr kumimoji="1" lang="ja-JP" altLang="en-US" smtClean="0"/>
              <a:t>‹#›</a:t>
            </a:fld>
            <a:endParaRPr kumimoji="1" lang="ja-JP" altLang="en-US"/>
          </a:p>
        </p:txBody>
      </p:sp>
    </p:spTree>
    <p:extLst>
      <p:ext uri="{BB962C8B-B14F-4D97-AF65-F5344CB8AC3E}">
        <p14:creationId xmlns:p14="http://schemas.microsoft.com/office/powerpoint/2010/main" val="37886334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E9C1FBD-DA47-498F-ABEF-214FB3E1DD93}"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2814D3C-26C6-4315-AC3C-060044E39798}" type="slidenum">
              <a:rPr kumimoji="1" lang="ja-JP" altLang="en-US" smtClean="0"/>
              <a:t>‹#›</a:t>
            </a:fld>
            <a:endParaRPr kumimoji="1" lang="ja-JP" altLang="en-US"/>
          </a:p>
        </p:txBody>
      </p:sp>
    </p:spTree>
    <p:extLst>
      <p:ext uri="{BB962C8B-B14F-4D97-AF65-F5344CB8AC3E}">
        <p14:creationId xmlns:p14="http://schemas.microsoft.com/office/powerpoint/2010/main" val="399747419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16BD-68BD-4C64-879F-5E39E74749D3}" type="datetimeFigureOut">
              <a:rPr kumimoji="1" lang="ja-JP" altLang="en-US" smtClean="0"/>
              <a:t>2025/7/24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65A6E-22A8-4D0F-A031-DB1A5CDE12E3}" type="slidenum">
              <a:rPr kumimoji="1" lang="ja-JP" altLang="en-US" smtClean="0"/>
              <a:t>‹#›</a:t>
            </a:fld>
            <a:endParaRPr kumimoji="1" lang="ja-JP" altLang="en-US"/>
          </a:p>
        </p:txBody>
      </p:sp>
    </p:spTree>
    <p:extLst>
      <p:ext uri="{BB962C8B-B14F-4D97-AF65-F5344CB8AC3E}">
        <p14:creationId xmlns:p14="http://schemas.microsoft.com/office/powerpoint/2010/main" val="12709043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98EB-278E-4129-927A-3FF3FF8AFE18}" type="datetime1">
              <a:rPr kumimoji="1" lang="ja-JP" altLang="en-US" smtClean="0"/>
              <a:t>2025/7/24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D6746-23CA-43DB-8CFD-F95FDC7C97DE}" type="slidenum">
              <a:rPr kumimoji="1" lang="ja-JP" altLang="en-US" smtClean="0"/>
              <a:t>‹#›</a:t>
            </a:fld>
            <a:endParaRPr kumimoji="1" lang="ja-JP" altLang="en-US"/>
          </a:p>
        </p:txBody>
      </p:sp>
    </p:spTree>
    <p:extLst>
      <p:ext uri="{BB962C8B-B14F-4D97-AF65-F5344CB8AC3E}">
        <p14:creationId xmlns:p14="http://schemas.microsoft.com/office/powerpoint/2010/main" val="143825293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EC82-C3E1-470E-A326-21EC8AA00691}"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330937947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EC82-C3E1-470E-A326-21EC8AA00691}"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CEDCE-C301-4EDB-A91B-07D5933308A2}" type="slidenum">
              <a:rPr kumimoji="1" lang="ja-JP" altLang="en-US" smtClean="0"/>
              <a:t>‹#›</a:t>
            </a:fld>
            <a:endParaRPr kumimoji="1" lang="ja-JP" altLang="en-US"/>
          </a:p>
        </p:txBody>
      </p:sp>
    </p:spTree>
    <p:extLst>
      <p:ext uri="{BB962C8B-B14F-4D97-AF65-F5344CB8AC3E}">
        <p14:creationId xmlns:p14="http://schemas.microsoft.com/office/powerpoint/2010/main" val="63733311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5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5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725137"/>
            <a:ext cx="10410566" cy="5569653"/>
          </a:xfrm>
          <a:prstGeom prst="rect">
            <a:avLst/>
          </a:prstGeom>
        </p:spPr>
      </p:pic>
      <p:sp>
        <p:nvSpPr>
          <p:cNvPr id="2" name="タイトル 1"/>
          <p:cNvSpPr>
            <a:spLocks noGrp="1"/>
          </p:cNvSpPr>
          <p:nvPr>
            <p:ph type="ctrTitle"/>
          </p:nvPr>
        </p:nvSpPr>
        <p:spPr>
          <a:solidFill>
            <a:schemeClr val="bg1">
              <a:alpha val="70000"/>
            </a:schemeClr>
          </a:solidFill>
        </p:spPr>
        <p:txBody>
          <a:bodyPr>
            <a:normAutofit fontScale="90000"/>
          </a:bodyPr>
          <a:lstStyle/>
          <a:p>
            <a:br>
              <a:rPr kumimoji="1" lang="en-US" altLang="ja-JP" dirty="0"/>
            </a:br>
            <a:r>
              <a:rPr lang="ja-JP" altLang="en-US" b="1" dirty="0">
                <a:latin typeface="DJS 秀英にじみ明朝 StdN L" panose="02020400000000000000" pitchFamily="18" charset="-128"/>
                <a:ea typeface="DJS 秀英にじみ明朝 StdN L" panose="02020400000000000000" pitchFamily="18" charset="-128"/>
              </a:rPr>
              <a:t>太平洋戦争末期の異常気象について</a:t>
            </a:r>
            <a:br>
              <a:rPr kumimoji="1" lang="en-US" altLang="ja-JP" b="1" dirty="0"/>
            </a:br>
            <a:r>
              <a:rPr lang="ja-JP" altLang="en-US" sz="4000" b="1" dirty="0"/>
              <a:t>終戦を促した異常気象？</a:t>
            </a:r>
            <a:br>
              <a:rPr lang="en-US" altLang="ja-JP" sz="4000" b="1" dirty="0"/>
            </a:br>
            <a:r>
              <a:rPr lang="ja-JP" altLang="en-US" sz="2700" b="1" dirty="0"/>
              <a:t>～昭和</a:t>
            </a:r>
            <a:r>
              <a:rPr lang="en-US" altLang="ja-JP" sz="2700" b="1" dirty="0"/>
              <a:t>20</a:t>
            </a:r>
            <a:r>
              <a:rPr lang="ja-JP" altLang="en-US" sz="2700" b="1" dirty="0"/>
              <a:t>年大豪雪と大冷夏～</a:t>
            </a:r>
            <a:endParaRPr lang="ja-JP" altLang="en-US" sz="4400" b="1" dirty="0"/>
          </a:p>
        </p:txBody>
      </p:sp>
      <p:sp>
        <p:nvSpPr>
          <p:cNvPr id="3" name="サブタイトル 2"/>
          <p:cNvSpPr>
            <a:spLocks noGrp="1"/>
          </p:cNvSpPr>
          <p:nvPr>
            <p:ph type="subTitle" idx="1"/>
          </p:nvPr>
        </p:nvSpPr>
        <p:spPr>
          <a:xfrm>
            <a:off x="1296649" y="5391876"/>
            <a:ext cx="9144000" cy="1300141"/>
          </a:xfrm>
          <a:solidFill>
            <a:schemeClr val="bg1">
              <a:alpha val="70000"/>
            </a:schemeClr>
          </a:solidFill>
        </p:spPr>
        <p:txBody>
          <a:bodyPr>
            <a:normAutofit/>
          </a:bodyPr>
          <a:lstStyle/>
          <a:p>
            <a:r>
              <a:rPr lang="ja-JP" altLang="ja-JP" b="1" dirty="0"/>
              <a:t>立花義裕</a:t>
            </a:r>
            <a:r>
              <a:rPr lang="ja-JP" altLang="en-US" b="1" dirty="0"/>
              <a:t>（三重大学・大学院　生物資源学研究科）</a:t>
            </a:r>
            <a:endParaRPr lang="en-US" altLang="ja-JP" b="1" dirty="0"/>
          </a:p>
          <a:p>
            <a:r>
              <a:rPr lang="ja-JP" altLang="en-US" dirty="0"/>
              <a:t>山内大輝・中西幸太郎（三重大学）・小松謙介（気象研究所）</a:t>
            </a:r>
            <a:endParaRPr lang="en-US" altLang="ja-JP" dirty="0"/>
          </a:p>
        </p:txBody>
      </p:sp>
      <p:sp>
        <p:nvSpPr>
          <p:cNvPr id="5" name="テキスト ボックス 4"/>
          <p:cNvSpPr txBox="1"/>
          <p:nvPr/>
        </p:nvSpPr>
        <p:spPr>
          <a:xfrm>
            <a:off x="1480457" y="6507350"/>
            <a:ext cx="3465564" cy="369332"/>
          </a:xfrm>
          <a:prstGeom prst="rect">
            <a:avLst/>
          </a:prstGeom>
          <a:noFill/>
        </p:spPr>
        <p:txBody>
          <a:bodyPr wrap="none" rtlCol="0">
            <a:spAutoFit/>
          </a:bodyPr>
          <a:lstStyle/>
          <a:p>
            <a:r>
              <a:rPr lang="ja-JP" altLang="en-US" dirty="0"/>
              <a:t>画像：</a:t>
            </a:r>
            <a:r>
              <a:rPr lang="en-US" altLang="ja-JP" dirty="0"/>
              <a:t>http://ironna.jp/article/1855</a:t>
            </a:r>
            <a:endParaRPr lang="ja-JP" altLang="en-US" dirty="0"/>
          </a:p>
        </p:txBody>
      </p:sp>
    </p:spTree>
    <p:extLst>
      <p:ext uri="{BB962C8B-B14F-4D97-AF65-F5344CB8AC3E}">
        <p14:creationId xmlns:p14="http://schemas.microsoft.com/office/powerpoint/2010/main" val="252606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75521" y="44624"/>
            <a:ext cx="5678157"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12</a:t>
            </a:r>
            <a:r>
              <a:rPr lang="ja-JP" altLang="en-US" sz="2000" dirty="0">
                <a:solidFill>
                  <a:prstClr val="black"/>
                </a:solidFill>
                <a:latin typeface="Calibri"/>
                <a:ea typeface="ＭＳ Ｐゴシック" panose="020B0600070205080204" pitchFamily="50" charset="-128"/>
              </a:rPr>
              <a:t>～</a:t>
            </a:r>
            <a:r>
              <a:rPr lang="en-US" altLang="ja-JP" sz="2000" dirty="0">
                <a:solidFill>
                  <a:prstClr val="black"/>
                </a:solidFill>
                <a:latin typeface="Calibri"/>
                <a:ea typeface="ＭＳ Ｐゴシック" panose="020B0600070205080204" pitchFamily="50" charset="-128"/>
              </a:rPr>
              <a:t>2</a:t>
            </a:r>
            <a:r>
              <a:rPr lang="ja-JP" altLang="en-US" sz="2000" dirty="0">
                <a:solidFill>
                  <a:prstClr val="black"/>
                </a:solidFill>
                <a:latin typeface="Calibri"/>
                <a:ea typeface="ＭＳ Ｐゴシック" panose="020B0600070205080204" pitchFamily="50" charset="-128"/>
              </a:rPr>
              <a:t>月の</a:t>
            </a:r>
            <a:r>
              <a:rPr lang="en-US" altLang="ja-JP" sz="2000" dirty="0">
                <a:solidFill>
                  <a:prstClr val="black"/>
                </a:solidFill>
                <a:latin typeface="Calibri"/>
                <a:ea typeface="ＭＳ Ｐゴシック" panose="020B0600070205080204" pitchFamily="50" charset="-128"/>
              </a:rPr>
              <a:t>3</a:t>
            </a:r>
            <a:r>
              <a:rPr lang="ja-JP" altLang="en-US" sz="2000" dirty="0">
                <a:solidFill>
                  <a:prstClr val="black"/>
                </a:solidFill>
                <a:latin typeface="Calibri"/>
                <a:ea typeface="ＭＳ Ｐゴシック" panose="020B0600070205080204" pitchFamily="50" charset="-128"/>
              </a:rPr>
              <a:t>ヶ総降水量（雨＋雪＋あられ</a:t>
            </a:r>
            <a:r>
              <a:rPr lang="en-US" altLang="ja-JP" sz="2000" dirty="0">
                <a:solidFill>
                  <a:prstClr val="black"/>
                </a:solidFill>
                <a:latin typeface="Calibri"/>
                <a:ea typeface="ＭＳ Ｐゴシック" panose="020B0600070205080204" pitchFamily="50" charset="-128"/>
              </a:rPr>
              <a:t>, 10</a:t>
            </a:r>
            <a:r>
              <a:rPr lang="en-US" altLang="ja-JP" sz="2000" baseline="30000" dirty="0">
                <a:solidFill>
                  <a:prstClr val="black"/>
                </a:solidFill>
                <a:latin typeface="Calibri"/>
                <a:ea typeface="ＭＳ Ｐゴシック" panose="020B0600070205080204" pitchFamily="50" charset="-128"/>
              </a:rPr>
              <a:t>2</a:t>
            </a:r>
            <a:r>
              <a:rPr lang="ja-JP" altLang="en-US" sz="2000" baseline="30000" dirty="0">
                <a:solidFill>
                  <a:prstClr val="black"/>
                </a:solidFill>
                <a:latin typeface="Calibri"/>
                <a:ea typeface="ＭＳ Ｐゴシック" panose="020B0600070205080204" pitchFamily="50" charset="-128"/>
              </a:rPr>
              <a:t> </a:t>
            </a:r>
            <a:r>
              <a:rPr lang="en-US" altLang="ja-JP" sz="2000" dirty="0">
                <a:solidFill>
                  <a:prstClr val="black"/>
                </a:solidFill>
                <a:latin typeface="Calibri"/>
                <a:ea typeface="ＭＳ Ｐゴシック" panose="020B0600070205080204" pitchFamily="50" charset="-128"/>
              </a:rPr>
              <a:t>mm</a:t>
            </a:r>
            <a:r>
              <a:rPr lang="ja-JP" altLang="en-US" sz="2000" dirty="0">
                <a:solidFill>
                  <a:prstClr val="black"/>
                </a:solidFill>
                <a:latin typeface="Calibri"/>
                <a:ea typeface="ＭＳ Ｐゴシック" panose="020B0600070205080204" pitchFamily="50" charset="-128"/>
              </a:rPr>
              <a:t>）</a:t>
            </a:r>
          </a:p>
        </p:txBody>
      </p:sp>
      <p:pic>
        <p:nvPicPr>
          <p:cNvPr id="1030" name="Picture 6" descr="D:\My_Document_D\@2017research\Snow1945\Analysis\WRF\Analysis\Precip\PNG\CX_20CRv2c-COBEv2_1944_01\AnoTotalPrecip.ave3case_01dec1944-23z28Feb1944_D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2781144"/>
            <a:ext cx="251514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My_Document_D\@2017research\Snow1945\Analysis\WRF\Analysis\Precip\PNG\CX_20CRv2c-COBEv2_1962_01\AnoTotalPrecip.ave3case_01dec1962-23z28Feb1962_D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618" y="2781144"/>
            <a:ext cx="251514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My_Document_D\@2017research\Snow1945\Analysis\WRF\Analysis\Precip\PNG\CX_20CRv2c-COBEv2_1980_01\AnoTotalPrecip.ave3case_01dec1980-23z28Feb1980_D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235" y="2781144"/>
            <a:ext cx="251514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My_Document_D\@2017research\Snow1945\Analysis\WRF\Analysis\Precip\PNG\CX_20CRv2c-COBEv2_2005_01\AnoTotalPrecip.ave3case_01dec2005-23z28Feb2005_D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852" y="2781144"/>
            <a:ext cx="251514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My_Document_D\@2017research\Snow1945\Analysis\WRF\Analysis\Precip\PNG\CX_20CRv2c-COBEv2_1944_01\TotalPrecip_01dec1944-23z28feb1945_D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728704"/>
            <a:ext cx="2442444"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My_Document_D\@2017research\Snow1945\Analysis\WRF\Analysis\Precip\PNG\CX_20CRv2c-COBEv2_1962_01\TotalPrecip_01dec1962-23z28feb1963_D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7852" y="728704"/>
            <a:ext cx="2442444"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My_Document_D\@2017research\Snow1945\Analysis\WRF\Analysis\Precip\PNG\CX_20CRv2c-COBEv2_1980_01\TotalPrecip_01dec1980-23z28feb1981_D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1704" y="728704"/>
            <a:ext cx="2442444"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My_Document_D\@2017research\Snow1945\Analysis\WRF\Analysis\Precip\PNG\CX_20CRv2c-COBEv2_2005_01\TotalPrecip_01dec2005-23z28feb2006_D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5556" y="728704"/>
            <a:ext cx="2442444" cy="19440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1709284" y="971228"/>
            <a:ext cx="110799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latin typeface="Calibri"/>
                <a:ea typeface="ＭＳ Ｐゴシック" panose="020B0600070205080204" pitchFamily="50" charset="-128"/>
              </a:rPr>
              <a:t>総降水量</a:t>
            </a:r>
            <a:endParaRPr lang="en-US" altLang="ja-JP" dirty="0">
              <a:solidFill>
                <a:prstClr val="black"/>
              </a:solidFill>
              <a:latin typeface="Calibri"/>
              <a:ea typeface="ＭＳ Ｐゴシック" panose="020B0600070205080204" pitchFamily="50" charset="-128"/>
            </a:endParaRPr>
          </a:p>
        </p:txBody>
      </p:sp>
      <p:sp>
        <p:nvSpPr>
          <p:cNvPr id="19" name="テキスト ボックス 18"/>
          <p:cNvSpPr txBox="1"/>
          <p:nvPr/>
        </p:nvSpPr>
        <p:spPr>
          <a:xfrm>
            <a:off x="1709285" y="2996952"/>
            <a:ext cx="12250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a:solidFill>
                  <a:prstClr val="black"/>
                </a:solidFill>
                <a:latin typeface="Calibri"/>
                <a:ea typeface="ＭＳ Ｐゴシック" panose="020B0600070205080204" pitchFamily="50" charset="-128"/>
              </a:rPr>
              <a:t>3</a:t>
            </a:r>
            <a:r>
              <a:rPr lang="ja-JP" altLang="en-US" dirty="0">
                <a:solidFill>
                  <a:prstClr val="black"/>
                </a:solidFill>
                <a:latin typeface="Calibri"/>
                <a:ea typeface="ＭＳ Ｐゴシック" panose="020B0600070205080204" pitchFamily="50" charset="-128"/>
              </a:rPr>
              <a:t>事例偏差</a:t>
            </a:r>
          </a:p>
        </p:txBody>
      </p:sp>
      <p:pic>
        <p:nvPicPr>
          <p:cNvPr id="2" name="図 1"/>
          <p:cNvPicPr>
            <a:picLocks noChangeAspect="1"/>
          </p:cNvPicPr>
          <p:nvPr/>
        </p:nvPicPr>
        <p:blipFill>
          <a:blip r:embed="rId10"/>
          <a:stretch>
            <a:fillRect/>
          </a:stretch>
        </p:blipFill>
        <p:spPr>
          <a:xfrm>
            <a:off x="2229412" y="306280"/>
            <a:ext cx="823031" cy="560881"/>
          </a:xfrm>
          <a:prstGeom prst="rect">
            <a:avLst/>
          </a:prstGeom>
        </p:spPr>
      </p:pic>
      <p:sp>
        <p:nvSpPr>
          <p:cNvPr id="14" name="テキスト ボックス 13"/>
          <p:cNvSpPr txBox="1"/>
          <p:nvPr/>
        </p:nvSpPr>
        <p:spPr>
          <a:xfrm>
            <a:off x="4396123" y="372726"/>
            <a:ext cx="957313"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38</a:t>
            </a:r>
            <a:r>
              <a:rPr lang="ja-JP" altLang="en-US" sz="2000" dirty="0">
                <a:solidFill>
                  <a:prstClr val="black"/>
                </a:solidFill>
                <a:latin typeface="Calibri"/>
                <a:ea typeface="ＭＳ Ｐゴシック" panose="020B0600070205080204" pitchFamily="50" charset="-128"/>
              </a:rPr>
              <a:t>豪雪</a:t>
            </a:r>
          </a:p>
        </p:txBody>
      </p:sp>
      <p:sp>
        <p:nvSpPr>
          <p:cNvPr id="15" name="テキスト ボックス 14"/>
          <p:cNvSpPr txBox="1"/>
          <p:nvPr/>
        </p:nvSpPr>
        <p:spPr>
          <a:xfrm>
            <a:off x="6436794" y="372726"/>
            <a:ext cx="957313"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56</a:t>
            </a:r>
            <a:r>
              <a:rPr lang="ja-JP" altLang="en-US" sz="2000" dirty="0">
                <a:solidFill>
                  <a:prstClr val="black"/>
                </a:solidFill>
                <a:latin typeface="Calibri"/>
                <a:ea typeface="ＭＳ Ｐゴシック" panose="020B0600070205080204" pitchFamily="50" charset="-128"/>
              </a:rPr>
              <a:t>豪雪</a:t>
            </a:r>
          </a:p>
        </p:txBody>
      </p:sp>
      <p:sp>
        <p:nvSpPr>
          <p:cNvPr id="16" name="テキスト ボックス 15"/>
          <p:cNvSpPr txBox="1"/>
          <p:nvPr/>
        </p:nvSpPr>
        <p:spPr>
          <a:xfrm>
            <a:off x="8597033" y="332656"/>
            <a:ext cx="1117614"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H18</a:t>
            </a:r>
            <a:r>
              <a:rPr lang="ja-JP" altLang="en-US" sz="2000" dirty="0">
                <a:solidFill>
                  <a:prstClr val="black"/>
                </a:solidFill>
                <a:latin typeface="Calibri"/>
                <a:ea typeface="ＭＳ Ｐゴシック" panose="020B0600070205080204" pitchFamily="50" charset="-128"/>
              </a:rPr>
              <a:t>豪雪</a:t>
            </a:r>
          </a:p>
        </p:txBody>
      </p:sp>
    </p:spTree>
    <p:extLst>
      <p:ext uri="{BB962C8B-B14F-4D97-AF65-F5344CB8AC3E}">
        <p14:creationId xmlns:p14="http://schemas.microsoft.com/office/powerpoint/2010/main" val="103522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b="24479"/>
          <a:stretch/>
        </p:blipFill>
        <p:spPr>
          <a:xfrm>
            <a:off x="1720770" y="1"/>
            <a:ext cx="8715122" cy="6724891"/>
          </a:xfrm>
          <a:prstGeom prst="rect">
            <a:avLst/>
          </a:prstGeom>
        </p:spPr>
      </p:pic>
      <p:sp>
        <p:nvSpPr>
          <p:cNvPr id="2" name="スライド番号プレースホルダー 1"/>
          <p:cNvSpPr>
            <a:spLocks noGrp="1"/>
          </p:cNvSpPr>
          <p:nvPr>
            <p:ph type="sldNum" sz="quarter" idx="12"/>
          </p:nvPr>
        </p:nvSpPr>
        <p:spPr>
          <a:xfrm>
            <a:off x="8611917" y="6498266"/>
            <a:ext cx="2057400" cy="365125"/>
          </a:xfrm>
        </p:spPr>
        <p:txBody>
          <a:bodyPr/>
          <a:lstStyle/>
          <a:p>
            <a:fld id="{248D6746-23CA-43DB-8CFD-F95FDC7C97DE}" type="slidenum">
              <a:rPr lang="ja-JP" altLang="en-US">
                <a:solidFill>
                  <a:prstClr val="black">
                    <a:tint val="75000"/>
                  </a:prstClr>
                </a:solidFill>
                <a:latin typeface="Calibri" panose="020F0502020204030204"/>
                <a:ea typeface="ＭＳ Ｐゴシック" panose="020B0600070205080204" pitchFamily="50" charset="-128"/>
              </a:rPr>
              <a:pPr/>
              <a:t>11</a:t>
            </a:fld>
            <a:endParaRPr lang="ja-JP" altLang="en-US" dirty="0">
              <a:solidFill>
                <a:prstClr val="black">
                  <a:tint val="75000"/>
                </a:prstClr>
              </a:solidFill>
              <a:latin typeface="Calibri" panose="020F0502020204030204"/>
              <a:ea typeface="ＭＳ Ｐゴシック" panose="020B0600070205080204" pitchFamily="50" charset="-128"/>
            </a:endParaRPr>
          </a:p>
        </p:txBody>
      </p:sp>
      <p:sp>
        <p:nvSpPr>
          <p:cNvPr id="6" name="テキスト ボックス 5"/>
          <p:cNvSpPr txBox="1"/>
          <p:nvPr/>
        </p:nvSpPr>
        <p:spPr>
          <a:xfrm>
            <a:off x="5644300" y="6625374"/>
            <a:ext cx="4549772" cy="276999"/>
          </a:xfrm>
          <a:prstGeom prst="rect">
            <a:avLst/>
          </a:prstGeom>
          <a:noFill/>
        </p:spPr>
        <p:txBody>
          <a:bodyPr wrap="none" rtlCol="0">
            <a:spAutoFit/>
          </a:bodyPr>
          <a:lstStyle/>
          <a:p>
            <a:r>
              <a:rPr lang="ja-JP" altLang="en-US" sz="1200" dirty="0">
                <a:solidFill>
                  <a:prstClr val="black"/>
                </a:solidFill>
                <a:latin typeface="Calibri" panose="020F0502020204030204"/>
                <a:ea typeface="ＭＳ Ｐゴシック" panose="020B0600070205080204" pitchFamily="50" charset="-128"/>
              </a:rPr>
              <a:t>（引用）戦中・戦後の鉄道 激動</a:t>
            </a:r>
            <a:r>
              <a:rPr lang="en-US" altLang="ja-JP" sz="1200" dirty="0">
                <a:solidFill>
                  <a:prstClr val="black"/>
                </a:solidFill>
                <a:latin typeface="Calibri" panose="020F0502020204030204"/>
                <a:ea typeface="ＭＳ Ｐゴシック" panose="020B0600070205080204" pitchFamily="50" charset="-128"/>
              </a:rPr>
              <a:t>15</a:t>
            </a:r>
            <a:r>
              <a:rPr lang="ja-JP" altLang="en-US" sz="1200" dirty="0">
                <a:solidFill>
                  <a:prstClr val="black"/>
                </a:solidFill>
                <a:latin typeface="Calibri" panose="020F0502020204030204"/>
                <a:ea typeface="ＭＳ Ｐゴシック" panose="020B0600070205080204" pitchFamily="50" charset="-128"/>
              </a:rPr>
              <a:t>年間のドラマ（石井幸孝</a:t>
            </a:r>
            <a:r>
              <a:rPr lang="en-US" altLang="ja-JP" sz="1200" dirty="0">
                <a:solidFill>
                  <a:prstClr val="black"/>
                </a:solidFill>
                <a:latin typeface="Calibri" panose="020F0502020204030204"/>
                <a:ea typeface="ＭＳ Ｐゴシック" panose="020B0600070205080204" pitchFamily="50" charset="-128"/>
              </a:rPr>
              <a:t>,2011</a:t>
            </a:r>
            <a:r>
              <a:rPr lang="ja-JP" altLang="en-US" sz="1200" dirty="0">
                <a:solidFill>
                  <a:prstClr val="black"/>
                </a:solidFill>
                <a:latin typeface="Calibri" panose="020F0502020204030204"/>
                <a:ea typeface="ＭＳ Ｐゴシック" panose="020B0600070205080204" pitchFamily="50" charset="-128"/>
              </a:rPr>
              <a:t>） </a:t>
            </a:r>
            <a:r>
              <a:rPr lang="en-US" altLang="ja-JP" sz="1200" dirty="0">
                <a:solidFill>
                  <a:prstClr val="black"/>
                </a:solidFill>
                <a:latin typeface="Calibri" panose="020F0502020204030204"/>
                <a:ea typeface="ＭＳ Ｐゴシック" panose="020B0600070205080204" pitchFamily="50" charset="-128"/>
              </a:rPr>
              <a:t>P,38</a:t>
            </a:r>
            <a:endParaRPr lang="ja-JP" altLang="en-US" sz="1200" dirty="0">
              <a:solidFill>
                <a:prstClr val="black"/>
              </a:solidFill>
              <a:latin typeface="Calibri" panose="020F0502020204030204"/>
              <a:ea typeface="ＭＳ Ｐゴシック" panose="020B0600070205080204" pitchFamily="50" charset="-128"/>
            </a:endParaRPr>
          </a:p>
        </p:txBody>
      </p:sp>
      <p:sp>
        <p:nvSpPr>
          <p:cNvPr id="7" name="テキスト ボックス 6"/>
          <p:cNvSpPr txBox="1"/>
          <p:nvPr/>
        </p:nvSpPr>
        <p:spPr>
          <a:xfrm>
            <a:off x="8334906" y="5986228"/>
            <a:ext cx="204094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400" b="1" dirty="0">
                <a:solidFill>
                  <a:prstClr val="black"/>
                </a:solidFill>
                <a:latin typeface="Calibri" panose="020F0502020204030204"/>
                <a:ea typeface="ＭＳ Ｐゴシック" panose="020B0600070205080204" pitchFamily="50" charset="-128"/>
              </a:rPr>
              <a:t>日満支経路図</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668" y="82669"/>
            <a:ext cx="4369937" cy="4083587"/>
          </a:xfrm>
          <a:prstGeom prst="rect">
            <a:avLst/>
          </a:prstGeom>
          <a:ln w="28575">
            <a:solidFill>
              <a:schemeClr val="tx1"/>
            </a:solidFill>
          </a:ln>
        </p:spPr>
      </p:pic>
      <p:sp>
        <p:nvSpPr>
          <p:cNvPr id="11" name="テキスト ボックス 10"/>
          <p:cNvSpPr txBox="1"/>
          <p:nvPr/>
        </p:nvSpPr>
        <p:spPr>
          <a:xfrm>
            <a:off x="7871719" y="4625169"/>
            <a:ext cx="2756385" cy="129266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400" b="1" dirty="0">
                <a:solidFill>
                  <a:prstClr val="black"/>
                </a:solidFill>
                <a:latin typeface="Calibri" panose="020F0502020204030204"/>
                <a:ea typeface="ＭＳ Ｐゴシック" panose="020B0600070205080204" pitchFamily="50" charset="-128"/>
              </a:rPr>
              <a:t>平年値</a:t>
            </a:r>
            <a:endParaRPr lang="en-US" altLang="ja-JP" sz="2400" b="1" dirty="0">
              <a:solidFill>
                <a:prstClr val="black"/>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pPr>
            <a:r>
              <a:rPr lang="ja-JP" altLang="en-US" b="1" dirty="0">
                <a:solidFill>
                  <a:prstClr val="black"/>
                </a:solidFill>
                <a:latin typeface="Calibri" panose="020F0502020204030204"/>
                <a:ea typeface="ＭＳ Ｐゴシック" panose="020B0600070205080204" pitchFamily="50" charset="-128"/>
              </a:rPr>
              <a:t>新津</a:t>
            </a:r>
            <a:r>
              <a:rPr lang="en-US" altLang="ja-JP" b="1" dirty="0">
                <a:solidFill>
                  <a:prstClr val="black"/>
                </a:solidFill>
                <a:latin typeface="Calibri" panose="020F0502020204030204"/>
                <a:ea typeface="ＭＳ Ｐゴシック" panose="020B0600070205080204" pitchFamily="50" charset="-128"/>
              </a:rPr>
              <a:t>		</a:t>
            </a:r>
            <a:r>
              <a:rPr lang="ja-JP" altLang="en-US" b="1" dirty="0">
                <a:solidFill>
                  <a:prstClr val="black"/>
                </a:solidFill>
                <a:latin typeface="Calibri" panose="020F0502020204030204"/>
                <a:ea typeface="ＭＳ Ｐゴシック" panose="020B0600070205080204" pitchFamily="50" charset="-128"/>
              </a:rPr>
              <a:t>：</a:t>
            </a:r>
            <a:r>
              <a:rPr lang="en-US" altLang="ja-JP" b="1" dirty="0">
                <a:solidFill>
                  <a:prstClr val="black"/>
                </a:solidFill>
                <a:latin typeface="Calibri" panose="020F0502020204030204"/>
                <a:ea typeface="ＭＳ Ｐゴシック" panose="020B0600070205080204" pitchFamily="50" charset="-128"/>
              </a:rPr>
              <a:t>26cm</a:t>
            </a:r>
          </a:p>
          <a:p>
            <a:pPr marL="285750" indent="-285750">
              <a:buFont typeface="Arial" panose="020B0604020202020204" pitchFamily="34" charset="0"/>
              <a:buChar char="•"/>
            </a:pPr>
            <a:r>
              <a:rPr lang="ja-JP" altLang="en-US" b="1" dirty="0">
                <a:solidFill>
                  <a:prstClr val="black"/>
                </a:solidFill>
                <a:latin typeface="Calibri" panose="020F0502020204030204"/>
                <a:ea typeface="ＭＳ Ｐゴシック" panose="020B0600070205080204" pitchFamily="50" charset="-128"/>
              </a:rPr>
              <a:t>高田（直江津）</a:t>
            </a:r>
            <a:r>
              <a:rPr lang="en-US" altLang="ja-JP" b="1" dirty="0">
                <a:solidFill>
                  <a:prstClr val="black"/>
                </a:solidFill>
                <a:latin typeface="Calibri" panose="020F0502020204030204"/>
                <a:ea typeface="ＭＳ Ｐゴシック" panose="020B0600070205080204" pitchFamily="50" charset="-128"/>
              </a:rPr>
              <a:t>	</a:t>
            </a:r>
            <a:r>
              <a:rPr lang="ja-JP" altLang="en-US" b="1" dirty="0">
                <a:solidFill>
                  <a:prstClr val="black"/>
                </a:solidFill>
                <a:latin typeface="Calibri" panose="020F0502020204030204"/>
                <a:ea typeface="ＭＳ Ｐゴシック" panose="020B0600070205080204" pitchFamily="50" charset="-128"/>
              </a:rPr>
              <a:t>：</a:t>
            </a:r>
            <a:r>
              <a:rPr lang="en-US" altLang="ja-JP" b="1" dirty="0">
                <a:solidFill>
                  <a:prstClr val="black"/>
                </a:solidFill>
                <a:latin typeface="Calibri" panose="020F0502020204030204"/>
                <a:ea typeface="ＭＳ Ｐゴシック" panose="020B0600070205080204" pitchFamily="50" charset="-128"/>
              </a:rPr>
              <a:t>83cm</a:t>
            </a:r>
          </a:p>
          <a:p>
            <a:pPr marL="285750" indent="-285750">
              <a:buFont typeface="Arial" panose="020B0604020202020204" pitchFamily="34" charset="0"/>
              <a:buChar char="•"/>
            </a:pPr>
            <a:r>
              <a:rPr lang="ja-JP" altLang="en-US" b="1" dirty="0">
                <a:solidFill>
                  <a:prstClr val="black"/>
                </a:solidFill>
                <a:latin typeface="Calibri" panose="020F0502020204030204"/>
                <a:ea typeface="ＭＳ Ｐゴシック" panose="020B0600070205080204" pitchFamily="50" charset="-128"/>
              </a:rPr>
              <a:t>長岡（宮内）</a:t>
            </a:r>
            <a:r>
              <a:rPr lang="en-US" altLang="ja-JP" b="1" dirty="0">
                <a:solidFill>
                  <a:prstClr val="black"/>
                </a:solidFill>
                <a:latin typeface="Calibri" panose="020F0502020204030204"/>
                <a:ea typeface="ＭＳ Ｐゴシック" panose="020B0600070205080204" pitchFamily="50" charset="-128"/>
              </a:rPr>
              <a:t>	</a:t>
            </a:r>
            <a:r>
              <a:rPr lang="ja-JP" altLang="en-US" b="1" dirty="0">
                <a:solidFill>
                  <a:prstClr val="black"/>
                </a:solidFill>
                <a:latin typeface="Calibri" panose="020F0502020204030204"/>
                <a:ea typeface="ＭＳ Ｐゴシック" panose="020B0600070205080204" pitchFamily="50" charset="-128"/>
              </a:rPr>
              <a:t>：</a:t>
            </a:r>
            <a:r>
              <a:rPr lang="en-US" altLang="ja-JP" b="1" dirty="0">
                <a:solidFill>
                  <a:prstClr val="black"/>
                </a:solidFill>
                <a:latin typeface="Calibri" panose="020F0502020204030204"/>
                <a:ea typeface="ＭＳ Ｐゴシック" panose="020B0600070205080204" pitchFamily="50" charset="-128"/>
              </a:rPr>
              <a:t>61cm</a:t>
            </a:r>
            <a:endParaRPr lang="ja-JP" altLang="en-US" b="1" dirty="0">
              <a:solidFill>
                <a:prstClr val="black"/>
              </a:solidFill>
              <a:latin typeface="Calibri" panose="020F0502020204030204"/>
              <a:ea typeface="ＭＳ Ｐゴシック" panose="020B0600070205080204" pitchFamily="50" charset="-128"/>
            </a:endParaRPr>
          </a:p>
        </p:txBody>
      </p:sp>
      <p:sp>
        <p:nvSpPr>
          <p:cNvPr id="12" name="角丸四角形 11"/>
          <p:cNvSpPr/>
          <p:nvPr/>
        </p:nvSpPr>
        <p:spPr>
          <a:xfrm>
            <a:off x="1600193" y="4920695"/>
            <a:ext cx="6173141" cy="12963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white"/>
                </a:solidFill>
                <a:latin typeface="Calibri" panose="020F0502020204030204"/>
                <a:ea typeface="ＭＳ Ｐゴシック" panose="020B0600070205080204" pitchFamily="50" charset="-128"/>
              </a:rPr>
              <a:t>直江津・宮内より先の輸送困難？</a:t>
            </a:r>
          </a:p>
        </p:txBody>
      </p:sp>
      <p:grpSp>
        <p:nvGrpSpPr>
          <p:cNvPr id="22" name="グループ化 21"/>
          <p:cNvGrpSpPr/>
          <p:nvPr/>
        </p:nvGrpSpPr>
        <p:grpSpPr>
          <a:xfrm>
            <a:off x="1601994" y="45910"/>
            <a:ext cx="4625286" cy="4228697"/>
            <a:chOff x="77994" y="45909"/>
            <a:chExt cx="4625286" cy="4228697"/>
          </a:xfrm>
        </p:grpSpPr>
        <p:grpSp>
          <p:nvGrpSpPr>
            <p:cNvPr id="21" name="グループ化 20"/>
            <p:cNvGrpSpPr/>
            <p:nvPr/>
          </p:nvGrpSpPr>
          <p:grpSpPr>
            <a:xfrm>
              <a:off x="77994" y="45909"/>
              <a:ext cx="4625286" cy="4161905"/>
              <a:chOff x="77994" y="45909"/>
              <a:chExt cx="4625286" cy="4161905"/>
            </a:xfrm>
          </p:grpSpPr>
          <p:sp>
            <p:nvSpPr>
              <p:cNvPr id="19" name="正方形/長方形 18"/>
              <p:cNvSpPr/>
              <p:nvPr/>
            </p:nvSpPr>
            <p:spPr>
              <a:xfrm>
                <a:off x="3729904" y="80838"/>
                <a:ext cx="880105" cy="41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grpSp>
            <p:nvGrpSpPr>
              <p:cNvPr id="18" name="グループ化 17"/>
              <p:cNvGrpSpPr/>
              <p:nvPr/>
            </p:nvGrpSpPr>
            <p:grpSpPr>
              <a:xfrm>
                <a:off x="77994" y="45909"/>
                <a:ext cx="4625286" cy="4161905"/>
                <a:chOff x="77994" y="45909"/>
                <a:chExt cx="4625286" cy="4161905"/>
              </a:xfrm>
            </p:grpSpPr>
            <p:grpSp>
              <p:nvGrpSpPr>
                <p:cNvPr id="15" name="グループ化 14"/>
                <p:cNvGrpSpPr/>
                <p:nvPr/>
              </p:nvGrpSpPr>
              <p:grpSpPr>
                <a:xfrm>
                  <a:off x="77994" y="45909"/>
                  <a:ext cx="4236429" cy="4161905"/>
                  <a:chOff x="2539038" y="470884"/>
                  <a:chExt cx="4236429" cy="4161905"/>
                </a:xfrm>
              </p:grpSpPr>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23462" t="21062" r="23799" b="8917"/>
                  <a:stretch/>
                </p:blipFill>
                <p:spPr>
                  <a:xfrm>
                    <a:off x="2539038" y="511550"/>
                    <a:ext cx="4018209" cy="4121239"/>
                  </a:xfrm>
                  <a:prstGeom prst="rect">
                    <a:avLst/>
                  </a:prstGeom>
                  <a:ln w="28575">
                    <a:solidFill>
                      <a:schemeClr val="tx1"/>
                    </a:solidFill>
                  </a:ln>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l="31860" r="43283"/>
                  <a:stretch/>
                </p:blipFill>
                <p:spPr>
                  <a:xfrm>
                    <a:off x="6581344" y="470884"/>
                    <a:ext cx="194123" cy="4161905"/>
                  </a:xfrm>
                  <a:prstGeom prst="rect">
                    <a:avLst/>
                  </a:prstGeom>
                </p:spPr>
              </p:pic>
              <p:sp>
                <p:nvSpPr>
                  <p:cNvPr id="10" name="角丸四角形 9"/>
                  <p:cNvSpPr/>
                  <p:nvPr/>
                </p:nvSpPr>
                <p:spPr>
                  <a:xfrm>
                    <a:off x="2713153" y="814441"/>
                    <a:ext cx="2594121" cy="59030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b="1" dirty="0">
                        <a:solidFill>
                          <a:prstClr val="black"/>
                        </a:solidFill>
                        <a:latin typeface="Calibri" panose="020F0502020204030204"/>
                        <a:ea typeface="ＭＳ Ｐゴシック" panose="020B0600070205080204" pitchFamily="50" charset="-128"/>
                      </a:rPr>
                      <a:t>2</a:t>
                    </a:r>
                    <a:r>
                      <a:rPr lang="ja-JP" altLang="en-US" sz="2400" b="1" dirty="0">
                        <a:solidFill>
                          <a:prstClr val="black"/>
                        </a:solidFill>
                        <a:latin typeface="Calibri" panose="020F0502020204030204"/>
                        <a:ea typeface="ＭＳ Ｐゴシック" panose="020B0600070205080204" pitchFamily="50" charset="-128"/>
                      </a:rPr>
                      <a:t>月平均積雪深度</a:t>
                    </a:r>
                  </a:p>
                </p:txBody>
              </p:sp>
            </p:grpSp>
            <p:sp>
              <p:nvSpPr>
                <p:cNvPr id="44" name="テキスト ボックス 43"/>
                <p:cNvSpPr txBox="1"/>
                <p:nvPr/>
              </p:nvSpPr>
              <p:spPr>
                <a:xfrm>
                  <a:off x="4243557" y="1471205"/>
                  <a:ext cx="458780"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100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55" name="テキスト ボックス 54"/>
                <p:cNvSpPr txBox="1"/>
                <p:nvPr/>
              </p:nvSpPr>
              <p:spPr>
                <a:xfrm>
                  <a:off x="4244500" y="455886"/>
                  <a:ext cx="458780"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250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56" name="テキスト ボックス 55"/>
                <p:cNvSpPr txBox="1"/>
                <p:nvPr/>
              </p:nvSpPr>
              <p:spPr>
                <a:xfrm>
                  <a:off x="4244500" y="789028"/>
                  <a:ext cx="458780"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200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57" name="テキスト ボックス 56"/>
                <p:cNvSpPr txBox="1"/>
                <p:nvPr/>
              </p:nvSpPr>
              <p:spPr>
                <a:xfrm>
                  <a:off x="4244500" y="1135613"/>
                  <a:ext cx="458780"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150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58" name="テキスト ボックス 57"/>
                <p:cNvSpPr txBox="1"/>
                <p:nvPr/>
              </p:nvSpPr>
              <p:spPr>
                <a:xfrm>
                  <a:off x="4244500" y="1829367"/>
                  <a:ext cx="36740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50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59" name="テキスト ボックス 58"/>
                <p:cNvSpPr txBox="1"/>
                <p:nvPr/>
              </p:nvSpPr>
              <p:spPr>
                <a:xfrm>
                  <a:off x="4244500" y="2162262"/>
                  <a:ext cx="36740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40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60" name="テキスト ボックス 59"/>
                <p:cNvSpPr txBox="1"/>
                <p:nvPr/>
              </p:nvSpPr>
              <p:spPr>
                <a:xfrm>
                  <a:off x="4243557" y="2524940"/>
                  <a:ext cx="36740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30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61" name="テキスト ボックス 60"/>
                <p:cNvSpPr txBox="1"/>
                <p:nvPr/>
              </p:nvSpPr>
              <p:spPr>
                <a:xfrm>
                  <a:off x="4243557" y="2857835"/>
                  <a:ext cx="36740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20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62" name="テキスト ボックス 61"/>
                <p:cNvSpPr txBox="1"/>
                <p:nvPr/>
              </p:nvSpPr>
              <p:spPr>
                <a:xfrm>
                  <a:off x="4260031" y="3217979"/>
                  <a:ext cx="36740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10</a:t>
                  </a:r>
                  <a:endParaRPr lang="ja-JP" altLang="en-US" sz="1400" b="1" dirty="0">
                    <a:solidFill>
                      <a:prstClr val="black"/>
                    </a:solidFill>
                    <a:latin typeface="Calibri" panose="020F0502020204030204"/>
                    <a:ea typeface="ＭＳ Ｐゴシック" panose="020B0600070205080204" pitchFamily="50" charset="-128"/>
                  </a:endParaRPr>
                </a:p>
              </p:txBody>
            </p:sp>
            <p:sp>
              <p:nvSpPr>
                <p:cNvPr id="63" name="テキスト ボックス 62"/>
                <p:cNvSpPr txBox="1"/>
                <p:nvPr/>
              </p:nvSpPr>
              <p:spPr>
                <a:xfrm>
                  <a:off x="4260031" y="3550874"/>
                  <a:ext cx="276038" cy="307777"/>
                </a:xfrm>
                <a:prstGeom prst="rect">
                  <a:avLst/>
                </a:prstGeom>
                <a:noFill/>
              </p:spPr>
              <p:txBody>
                <a:bodyPr wrap="none" rtlCol="0">
                  <a:spAutoFit/>
                </a:bodyPr>
                <a:lstStyle/>
                <a:p>
                  <a:r>
                    <a:rPr lang="en-US" altLang="ja-JP" sz="1400" b="1" dirty="0">
                      <a:solidFill>
                        <a:prstClr val="black"/>
                      </a:solidFill>
                      <a:latin typeface="Calibri" panose="020F0502020204030204"/>
                      <a:ea typeface="ＭＳ Ｐゴシック" panose="020B0600070205080204" pitchFamily="50" charset="-128"/>
                    </a:rPr>
                    <a:t>0</a:t>
                  </a:r>
                  <a:endParaRPr lang="ja-JP" altLang="en-US" sz="1400" b="1" dirty="0">
                    <a:solidFill>
                      <a:prstClr val="black"/>
                    </a:solidFill>
                    <a:latin typeface="Calibri" panose="020F0502020204030204"/>
                    <a:ea typeface="ＭＳ Ｐゴシック" panose="020B0600070205080204" pitchFamily="50" charset="-128"/>
                  </a:endParaRPr>
                </a:p>
              </p:txBody>
            </p:sp>
          </p:grpSp>
        </p:grpSp>
        <p:sp>
          <p:nvSpPr>
            <p:cNvPr id="65" name="テキスト ボックス 64"/>
            <p:cNvSpPr txBox="1"/>
            <p:nvPr/>
          </p:nvSpPr>
          <p:spPr>
            <a:xfrm>
              <a:off x="4119058" y="3936052"/>
              <a:ext cx="566181" cy="338554"/>
            </a:xfrm>
            <a:prstGeom prst="rect">
              <a:avLst/>
            </a:prstGeom>
            <a:noFill/>
          </p:spPr>
          <p:txBody>
            <a:bodyPr wrap="none" rtlCol="0">
              <a:spAutoFit/>
            </a:bodyPr>
            <a:lstStyle/>
            <a:p>
              <a:r>
                <a:rPr lang="en-US" altLang="ja-JP" sz="1600" b="1" dirty="0">
                  <a:solidFill>
                    <a:prstClr val="black"/>
                  </a:solidFill>
                  <a:latin typeface="Calibri" panose="020F0502020204030204"/>
                  <a:ea typeface="ＭＳ Ｐゴシック" panose="020B0600070205080204" pitchFamily="50" charset="-128"/>
                </a:rPr>
                <a:t>(cm)</a:t>
              </a:r>
              <a:endParaRPr lang="ja-JP" altLang="en-US" sz="1600" b="1" dirty="0">
                <a:solidFill>
                  <a:prstClr val="black"/>
                </a:solidFill>
                <a:latin typeface="Calibri" panose="020F0502020204030204"/>
                <a:ea typeface="ＭＳ Ｐゴシック" panose="020B0600070205080204" pitchFamily="50" charset="-128"/>
              </a:endParaRPr>
            </a:p>
          </p:txBody>
        </p:sp>
      </p:grpSp>
      <p:grpSp>
        <p:nvGrpSpPr>
          <p:cNvPr id="80" name="グループ化 79"/>
          <p:cNvGrpSpPr/>
          <p:nvPr/>
        </p:nvGrpSpPr>
        <p:grpSpPr>
          <a:xfrm>
            <a:off x="1833093" y="684623"/>
            <a:ext cx="3797086" cy="3552526"/>
            <a:chOff x="309093" y="684623"/>
            <a:chExt cx="3797086" cy="3552526"/>
          </a:xfrm>
        </p:grpSpPr>
        <p:sp>
          <p:nvSpPr>
            <p:cNvPr id="47" name="円/楕円 46"/>
            <p:cNvSpPr/>
            <p:nvPr/>
          </p:nvSpPr>
          <p:spPr>
            <a:xfrm>
              <a:off x="1764406" y="3713658"/>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grpSp>
          <p:nvGrpSpPr>
            <p:cNvPr id="79" name="グループ化 78"/>
            <p:cNvGrpSpPr/>
            <p:nvPr/>
          </p:nvGrpSpPr>
          <p:grpSpPr>
            <a:xfrm>
              <a:off x="309093" y="684623"/>
              <a:ext cx="3797086" cy="3552526"/>
              <a:chOff x="309093" y="684623"/>
              <a:chExt cx="3797086" cy="3552526"/>
            </a:xfrm>
          </p:grpSpPr>
          <p:grpSp>
            <p:nvGrpSpPr>
              <p:cNvPr id="25" name="グループ化 24"/>
              <p:cNvGrpSpPr/>
              <p:nvPr/>
            </p:nvGrpSpPr>
            <p:grpSpPr>
              <a:xfrm>
                <a:off x="1854558" y="2005527"/>
                <a:ext cx="1372598" cy="1136917"/>
                <a:chOff x="1854558" y="2005527"/>
                <a:chExt cx="1372598" cy="1136917"/>
              </a:xfrm>
            </p:grpSpPr>
            <p:sp>
              <p:nvSpPr>
                <p:cNvPr id="16" name="円/楕円 15"/>
                <p:cNvSpPr/>
                <p:nvPr/>
              </p:nvSpPr>
              <p:spPr>
                <a:xfrm>
                  <a:off x="2653048" y="2665926"/>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sp>
              <p:nvSpPr>
                <p:cNvPr id="20" name="円/楕円 19"/>
                <p:cNvSpPr/>
                <p:nvPr/>
              </p:nvSpPr>
              <p:spPr>
                <a:xfrm>
                  <a:off x="2910626" y="2005527"/>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sp>
              <p:nvSpPr>
                <p:cNvPr id="23" name="円/楕円 22"/>
                <p:cNvSpPr/>
                <p:nvPr/>
              </p:nvSpPr>
              <p:spPr>
                <a:xfrm>
                  <a:off x="3098368" y="2239995"/>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sp>
              <p:nvSpPr>
                <p:cNvPr id="24" name="円/楕円 23"/>
                <p:cNvSpPr/>
                <p:nvPr/>
              </p:nvSpPr>
              <p:spPr>
                <a:xfrm>
                  <a:off x="1854558" y="3000777"/>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grpSp>
          <p:cxnSp>
            <p:nvCxnSpPr>
              <p:cNvPr id="27" name="直線コネクタ 26"/>
              <p:cNvCxnSpPr>
                <a:stCxn id="20" idx="5"/>
                <a:endCxn id="23" idx="1"/>
              </p:cNvCxnSpPr>
              <p:nvPr/>
            </p:nvCxnSpPr>
            <p:spPr>
              <a:xfrm>
                <a:off x="3020553" y="2126447"/>
                <a:ext cx="96676" cy="134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6" idx="7"/>
                <a:endCxn id="23" idx="3"/>
              </p:cNvCxnSpPr>
              <p:nvPr/>
            </p:nvCxnSpPr>
            <p:spPr>
              <a:xfrm flipV="1">
                <a:off x="2762975" y="2360915"/>
                <a:ext cx="354254" cy="325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4" idx="7"/>
              </p:cNvCxnSpPr>
              <p:nvPr/>
            </p:nvCxnSpPr>
            <p:spPr>
              <a:xfrm flipV="1">
                <a:off x="1964485" y="2777752"/>
                <a:ext cx="700809" cy="243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3" idx="7"/>
              </p:cNvCxnSpPr>
              <p:nvPr/>
            </p:nvCxnSpPr>
            <p:spPr>
              <a:xfrm flipV="1">
                <a:off x="3208295" y="684623"/>
                <a:ext cx="887908" cy="1576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6" idx="0"/>
                <a:endCxn id="16" idx="4"/>
              </p:cNvCxnSpPr>
              <p:nvPr/>
            </p:nvCxnSpPr>
            <p:spPr>
              <a:xfrm flipV="1">
                <a:off x="2675270" y="2807593"/>
                <a:ext cx="42172" cy="913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2610876" y="3720900"/>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sp>
            <p:nvSpPr>
              <p:cNvPr id="48" name="円/楕円 47"/>
              <p:cNvSpPr/>
              <p:nvPr/>
            </p:nvSpPr>
            <p:spPr>
              <a:xfrm>
                <a:off x="3484824" y="2873515"/>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sp>
            <p:nvSpPr>
              <p:cNvPr id="49" name="円/楕円 48"/>
              <p:cNvSpPr/>
              <p:nvPr/>
            </p:nvSpPr>
            <p:spPr>
              <a:xfrm>
                <a:off x="2943822" y="4052088"/>
                <a:ext cx="128788" cy="1416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cxnSp>
            <p:nvCxnSpPr>
              <p:cNvPr id="50" name="直線コネクタ 49"/>
              <p:cNvCxnSpPr>
                <a:endCxn id="48" idx="7"/>
              </p:cNvCxnSpPr>
              <p:nvPr/>
            </p:nvCxnSpPr>
            <p:spPr>
              <a:xfrm flipH="1">
                <a:off x="3594751" y="1736253"/>
                <a:ext cx="475759" cy="115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4" idx="4"/>
                <a:endCxn id="47" idx="0"/>
              </p:cNvCxnSpPr>
              <p:nvPr/>
            </p:nvCxnSpPr>
            <p:spPr>
              <a:xfrm flipH="1">
                <a:off x="1828800" y="3142444"/>
                <a:ext cx="90152" cy="57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3"/>
                <a:endCxn id="47" idx="6"/>
              </p:cNvCxnSpPr>
              <p:nvPr/>
            </p:nvCxnSpPr>
            <p:spPr>
              <a:xfrm flipH="1" flipV="1">
                <a:off x="1893194" y="3784492"/>
                <a:ext cx="736543" cy="57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48" idx="4"/>
                <a:endCxn id="49" idx="7"/>
              </p:cNvCxnSpPr>
              <p:nvPr/>
            </p:nvCxnSpPr>
            <p:spPr>
              <a:xfrm flipH="1">
                <a:off x="3053749" y="3015182"/>
                <a:ext cx="495469" cy="1057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49" idx="1"/>
                <a:endCxn id="46" idx="5"/>
              </p:cNvCxnSpPr>
              <p:nvPr/>
            </p:nvCxnSpPr>
            <p:spPr>
              <a:xfrm flipH="1" flipV="1">
                <a:off x="2720803" y="3841820"/>
                <a:ext cx="241880" cy="231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endCxn id="48" idx="6"/>
              </p:cNvCxnSpPr>
              <p:nvPr/>
            </p:nvCxnSpPr>
            <p:spPr>
              <a:xfrm flipH="1">
                <a:off x="3613612" y="2621179"/>
                <a:ext cx="492567" cy="3231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47" idx="4"/>
              </p:cNvCxnSpPr>
              <p:nvPr/>
            </p:nvCxnSpPr>
            <p:spPr>
              <a:xfrm flipV="1">
                <a:off x="1697210" y="3855325"/>
                <a:ext cx="131590" cy="350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フリーフォーム 77"/>
              <p:cNvSpPr/>
              <p:nvPr/>
            </p:nvSpPr>
            <p:spPr>
              <a:xfrm>
                <a:off x="309093" y="3078051"/>
                <a:ext cx="1558344" cy="1159098"/>
              </a:xfrm>
              <a:custGeom>
                <a:avLst/>
                <a:gdLst>
                  <a:gd name="connsiteX0" fmla="*/ 1558344 w 1558344"/>
                  <a:gd name="connsiteY0" fmla="*/ 0 h 1159098"/>
                  <a:gd name="connsiteX1" fmla="*/ 502276 w 1558344"/>
                  <a:gd name="connsiteY1" fmla="*/ 463639 h 1159098"/>
                  <a:gd name="connsiteX2" fmla="*/ 0 w 1558344"/>
                  <a:gd name="connsiteY2" fmla="*/ 1120462 h 1159098"/>
                  <a:gd name="connsiteX3" fmla="*/ 0 w 1558344"/>
                  <a:gd name="connsiteY3" fmla="*/ 1120462 h 1159098"/>
                  <a:gd name="connsiteX4" fmla="*/ 12879 w 1558344"/>
                  <a:gd name="connsiteY4" fmla="*/ 1159098 h 115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344" h="1159098">
                    <a:moveTo>
                      <a:pt x="1558344" y="0"/>
                    </a:moveTo>
                    <a:cubicBezTo>
                      <a:pt x="1160172" y="138447"/>
                      <a:pt x="762000" y="276895"/>
                      <a:pt x="502276" y="463639"/>
                    </a:cubicBezTo>
                    <a:cubicBezTo>
                      <a:pt x="242552" y="650383"/>
                      <a:pt x="0" y="1120462"/>
                      <a:pt x="0" y="1120462"/>
                    </a:cubicBezTo>
                    <a:lnTo>
                      <a:pt x="0" y="1120462"/>
                    </a:lnTo>
                    <a:lnTo>
                      <a:pt x="12879" y="1159098"/>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ＭＳ Ｐゴシック" panose="020B0600070205080204" pitchFamily="50" charset="-128"/>
                </a:endParaRPr>
              </a:p>
            </p:txBody>
          </p:sp>
        </p:grpSp>
      </p:grpSp>
      <p:grpSp>
        <p:nvGrpSpPr>
          <p:cNvPr id="8" name="グループ化 7"/>
          <p:cNvGrpSpPr/>
          <p:nvPr/>
        </p:nvGrpSpPr>
        <p:grpSpPr>
          <a:xfrm>
            <a:off x="2964169" y="2988312"/>
            <a:ext cx="1801754" cy="626735"/>
            <a:chOff x="1440169" y="2988311"/>
            <a:chExt cx="1801754" cy="626735"/>
          </a:xfrm>
        </p:grpSpPr>
        <p:sp>
          <p:nvSpPr>
            <p:cNvPr id="4" name="円/楕円 3"/>
            <p:cNvSpPr/>
            <p:nvPr/>
          </p:nvSpPr>
          <p:spPr>
            <a:xfrm rot="20632388">
              <a:off x="1440169" y="3002120"/>
              <a:ext cx="1801754" cy="612926"/>
            </a:xfrm>
            <a:prstGeom prst="ellipse">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panose="020F0502020204030204"/>
                <a:ea typeface="ＭＳ Ｐゴシック" panose="020B0600070205080204" pitchFamily="50" charset="-128"/>
              </a:endParaRPr>
            </a:p>
          </p:txBody>
        </p:sp>
        <p:sp>
          <p:nvSpPr>
            <p:cNvPr id="5" name="テキスト ボックス 4"/>
            <p:cNvSpPr txBox="1"/>
            <p:nvPr/>
          </p:nvSpPr>
          <p:spPr>
            <a:xfrm>
              <a:off x="1866724" y="2988311"/>
              <a:ext cx="1043902" cy="584775"/>
            </a:xfrm>
            <a:prstGeom prst="rect">
              <a:avLst/>
            </a:prstGeom>
            <a:noFill/>
          </p:spPr>
          <p:txBody>
            <a:bodyPr wrap="square" rtlCol="0">
              <a:spAutoFit/>
            </a:bodyPr>
            <a:lstStyle/>
            <a:p>
              <a:r>
                <a:rPr lang="ja-JP" altLang="en-US" sz="3200" dirty="0">
                  <a:solidFill>
                    <a:prstClr val="black"/>
                  </a:solidFill>
                  <a:latin typeface="Calibri" panose="020F0502020204030204"/>
                  <a:ea typeface="ＭＳ Ｐゴシック" panose="020B0600070205080204" pitchFamily="50" charset="-128"/>
                </a:rPr>
                <a:t>積雪</a:t>
              </a:r>
            </a:p>
          </p:txBody>
        </p:sp>
      </p:grpSp>
      <p:sp>
        <p:nvSpPr>
          <p:cNvPr id="17" name="テキスト ボックス 16"/>
          <p:cNvSpPr txBox="1"/>
          <p:nvPr/>
        </p:nvSpPr>
        <p:spPr>
          <a:xfrm rot="2644623">
            <a:off x="2760529" y="2229508"/>
            <a:ext cx="954107" cy="400110"/>
          </a:xfrm>
          <a:prstGeom prst="rect">
            <a:avLst/>
          </a:prstGeom>
          <a:noFill/>
        </p:spPr>
        <p:txBody>
          <a:bodyPr wrap="none" rtlCol="0">
            <a:spAutoFit/>
          </a:bodyPr>
          <a:lstStyle/>
          <a:p>
            <a:r>
              <a:rPr lang="ja-JP" altLang="en-US" sz="2000" b="1" dirty="0">
                <a:solidFill>
                  <a:prstClr val="black"/>
                </a:solidFill>
                <a:latin typeface="Calibri" panose="020F0502020204030204"/>
                <a:ea typeface="ＭＳ Ｐゴシック" panose="020B0600070205080204" pitchFamily="50" charset="-128"/>
              </a:rPr>
              <a:t>直江津</a:t>
            </a:r>
          </a:p>
        </p:txBody>
      </p:sp>
      <p:sp>
        <p:nvSpPr>
          <p:cNvPr id="41" name="テキスト ボックス 40"/>
          <p:cNvSpPr txBox="1"/>
          <p:nvPr/>
        </p:nvSpPr>
        <p:spPr>
          <a:xfrm rot="2644623">
            <a:off x="3465154" y="2135339"/>
            <a:ext cx="700833" cy="400110"/>
          </a:xfrm>
          <a:prstGeom prst="rect">
            <a:avLst/>
          </a:prstGeom>
          <a:noFill/>
        </p:spPr>
        <p:txBody>
          <a:bodyPr wrap="none" rtlCol="0">
            <a:spAutoFit/>
          </a:bodyPr>
          <a:lstStyle/>
          <a:p>
            <a:r>
              <a:rPr lang="ja-JP" altLang="en-US" sz="2000" b="1" dirty="0">
                <a:solidFill>
                  <a:prstClr val="black"/>
                </a:solidFill>
                <a:latin typeface="Calibri" panose="020F0502020204030204"/>
                <a:ea typeface="ＭＳ Ｐゴシック" panose="020B0600070205080204" pitchFamily="50" charset="-128"/>
              </a:rPr>
              <a:t>宮内</a:t>
            </a:r>
          </a:p>
        </p:txBody>
      </p:sp>
      <p:cxnSp>
        <p:nvCxnSpPr>
          <p:cNvPr id="45" name="直線コネクタ 44"/>
          <p:cNvCxnSpPr/>
          <p:nvPr/>
        </p:nvCxnSpPr>
        <p:spPr>
          <a:xfrm>
            <a:off x="4006202" y="2488445"/>
            <a:ext cx="246470" cy="2599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439373" y="2746143"/>
            <a:ext cx="10360" cy="322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2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animEffect transition="in" filter="fade">
                                      <p:cBhvr>
                                        <p:cTn id="14" dur="250"/>
                                        <p:tgtEl>
                                          <p:spTgt spid="9"/>
                                        </p:tgtEl>
                                      </p:cBhvr>
                                    </p:animEffect>
                                  </p:childTnLst>
                                </p:cTn>
                              </p:par>
                            </p:childTnLst>
                          </p:cTn>
                        </p:par>
                        <p:par>
                          <p:cTn id="15" fill="hold">
                            <p:stCondLst>
                              <p:cond delay="25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250"/>
                                        <p:tgtEl>
                                          <p:spTgt spid="8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5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Horizontal)">
                                      <p:cBhvr>
                                        <p:cTn id="39" dur="250"/>
                                        <p:tgtEl>
                                          <p:spTgt spid="8"/>
                                        </p:tgtEl>
                                      </p:cBhvr>
                                    </p:animEffect>
                                  </p:childTnLst>
                                </p:cTn>
                              </p:par>
                            </p:childTnLst>
                          </p:cTn>
                        </p:par>
                        <p:par>
                          <p:cTn id="40" fill="hold">
                            <p:stCondLst>
                              <p:cond delay="2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1325563"/>
          </a:xfrm>
          <a:solidFill>
            <a:srgbClr val="FFFF00"/>
          </a:solidFill>
        </p:spPr>
        <p:txBody>
          <a:bodyPr/>
          <a:lstStyle/>
          <a:p>
            <a:pPr algn="ctr"/>
            <a:r>
              <a:rPr kumimoji="1" lang="ja-JP" altLang="en-US" dirty="0"/>
              <a:t>新潟港</a:t>
            </a:r>
          </a:p>
        </p:txBody>
      </p:sp>
      <p:sp>
        <p:nvSpPr>
          <p:cNvPr id="3" name="コンテンツ プレースホルダー 2"/>
          <p:cNvSpPr>
            <a:spLocks noGrp="1"/>
          </p:cNvSpPr>
          <p:nvPr>
            <p:ph idx="1"/>
          </p:nvPr>
        </p:nvSpPr>
        <p:spPr>
          <a:xfrm>
            <a:off x="1804988" y="1601788"/>
            <a:ext cx="8582025" cy="4799012"/>
          </a:xfrm>
        </p:spPr>
        <p:txBody>
          <a:bodyPr>
            <a:normAutofit lnSpcReduction="10000"/>
          </a:bodyPr>
          <a:lstStyle/>
          <a:p>
            <a:r>
              <a:rPr lang="ja-JP" altLang="en-US" sz="3600" dirty="0"/>
              <a:t>太平洋戦争の戦局激化に伴って</a:t>
            </a:r>
            <a:r>
              <a:rPr lang="ja-JP" altLang="en-US" sz="3600" dirty="0">
                <a:solidFill>
                  <a:srgbClr val="FF0000"/>
                </a:solidFill>
              </a:rPr>
              <a:t>太平洋側の航路が維持できなくなった</a:t>
            </a:r>
            <a:r>
              <a:rPr lang="ja-JP" altLang="en-US" sz="3600" dirty="0"/>
              <a:t>ことから、北海道産石炭・満州産大豆などの</a:t>
            </a:r>
            <a:r>
              <a:rPr lang="ja-JP" altLang="en-US" sz="3600" dirty="0">
                <a:solidFill>
                  <a:srgbClr val="FF0000"/>
                </a:solidFill>
              </a:rPr>
              <a:t>緊急受け入れ港として取扱量が激増</a:t>
            </a:r>
            <a:endParaRPr lang="en-US" altLang="ja-JP" sz="3600" dirty="0">
              <a:solidFill>
                <a:srgbClr val="FF0000"/>
              </a:solidFill>
            </a:endParaRPr>
          </a:p>
          <a:p>
            <a:r>
              <a:rPr lang="ja-JP" altLang="en-US" sz="3600" dirty="0"/>
              <a:t>新潟 </a:t>
            </a:r>
            <a:r>
              <a:rPr lang="en-US" altLang="ja-JP" sz="3600" dirty="0"/>
              <a:t>―</a:t>
            </a:r>
            <a:r>
              <a:rPr lang="ja-JP" altLang="en-US" sz="3600" dirty="0"/>
              <a:t> 満州航路</a:t>
            </a:r>
            <a:endParaRPr lang="en-US" altLang="ja-JP" sz="3600" dirty="0"/>
          </a:p>
          <a:p>
            <a:pPr lvl="1"/>
            <a:r>
              <a:rPr lang="ja-JP" altLang="en-US" sz="3200" dirty="0"/>
              <a:t>昭和１９年１２月１８日～昭和２０年１月２５日</a:t>
            </a:r>
            <a:endParaRPr lang="en-US" altLang="ja-JP" sz="3200" dirty="0"/>
          </a:p>
          <a:p>
            <a:pPr marL="914400" lvl="2" indent="0">
              <a:buNone/>
            </a:pPr>
            <a:r>
              <a:rPr lang="ja-JP" altLang="en-US" sz="2800" dirty="0"/>
              <a:t>白山丸 新潟</a:t>
            </a:r>
            <a:r>
              <a:rPr lang="en-US" altLang="ja-JP" sz="2800" dirty="0"/>
              <a:t>―</a:t>
            </a:r>
            <a:r>
              <a:rPr lang="ja-JP" altLang="en-US" sz="2800" dirty="0"/>
              <a:t>羅津、新潟</a:t>
            </a:r>
            <a:r>
              <a:rPr lang="en-US" altLang="ja-JP" sz="2800" dirty="0"/>
              <a:t>―</a:t>
            </a:r>
            <a:r>
              <a:rPr lang="ja-JP" altLang="en-US" sz="2800" dirty="0"/>
              <a:t>清津 ３往復</a:t>
            </a:r>
            <a:endParaRPr lang="en-US" altLang="ja-JP" sz="2800" dirty="0"/>
          </a:p>
          <a:p>
            <a:pPr lvl="1"/>
            <a:r>
              <a:rPr lang="ja-JP" altLang="en-US" sz="3200" dirty="0"/>
              <a:t>昭和２０年２月１日～４月１２日</a:t>
            </a:r>
            <a:endParaRPr lang="en-US" altLang="ja-JP" sz="3200" dirty="0"/>
          </a:p>
          <a:p>
            <a:pPr marL="914400" lvl="2" indent="0">
              <a:buNone/>
            </a:pPr>
            <a:r>
              <a:rPr lang="ja-JP" altLang="en-US" sz="2800" dirty="0"/>
              <a:t>筑前丸 新潟</a:t>
            </a:r>
            <a:r>
              <a:rPr lang="en-US" altLang="ja-JP" sz="2800" dirty="0"/>
              <a:t>―</a:t>
            </a:r>
            <a:r>
              <a:rPr lang="ja-JP" altLang="en-US" sz="2800" dirty="0"/>
              <a:t>羅津</a:t>
            </a:r>
            <a:r>
              <a:rPr lang="en-US" altLang="ja-JP" sz="2800" dirty="0"/>
              <a:t>―</a:t>
            </a:r>
            <a:r>
              <a:rPr lang="ja-JP" altLang="en-US" sz="2800" dirty="0"/>
              <a:t>清津 ７往復</a:t>
            </a:r>
          </a:p>
        </p:txBody>
      </p:sp>
      <p:sp>
        <p:nvSpPr>
          <p:cNvPr id="5" name="スライド番号プレースホルダー 4"/>
          <p:cNvSpPr>
            <a:spLocks noGrp="1"/>
          </p:cNvSpPr>
          <p:nvPr>
            <p:ph type="sldNum" sz="quarter" idx="12"/>
          </p:nvPr>
        </p:nvSpPr>
        <p:spPr>
          <a:xfrm>
            <a:off x="8610600" y="6492876"/>
            <a:ext cx="2057400" cy="365125"/>
          </a:xfrm>
        </p:spPr>
        <p:txBody>
          <a:bodyPr/>
          <a:lstStyle/>
          <a:p>
            <a:fld id="{248D6746-23CA-43DB-8CFD-F95FDC7C97DE}" type="slidenum">
              <a:rPr lang="ja-JP" altLang="en-US">
                <a:solidFill>
                  <a:prstClr val="black">
                    <a:tint val="75000"/>
                  </a:prstClr>
                </a:solidFill>
                <a:latin typeface="Calibri" panose="020F0502020204030204"/>
                <a:ea typeface="ＭＳ Ｐゴシック" panose="020B0600070205080204" pitchFamily="50" charset="-128"/>
              </a:rPr>
              <a:pPr/>
              <a:t>12</a:t>
            </a:fld>
            <a:endParaRPr lang="ja-JP" altLang="en-US" dirty="0">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35959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1325563"/>
          </a:xfrm>
          <a:solidFill>
            <a:srgbClr val="FFFF00"/>
          </a:solidFill>
        </p:spPr>
        <p:txBody>
          <a:bodyPr/>
          <a:lstStyle/>
          <a:p>
            <a:pPr algn="ctr"/>
            <a:r>
              <a:rPr kumimoji="1" lang="ja-JP" altLang="en-US" dirty="0"/>
              <a:t>新潟港</a:t>
            </a:r>
          </a:p>
        </p:txBody>
      </p:sp>
      <p:sp>
        <p:nvSpPr>
          <p:cNvPr id="3" name="コンテンツ プレースホルダー 2"/>
          <p:cNvSpPr>
            <a:spLocks noGrp="1"/>
          </p:cNvSpPr>
          <p:nvPr>
            <p:ph idx="1"/>
          </p:nvPr>
        </p:nvSpPr>
        <p:spPr>
          <a:xfrm>
            <a:off x="1804988" y="1601788"/>
            <a:ext cx="8582025" cy="2910598"/>
          </a:xfrm>
        </p:spPr>
        <p:txBody>
          <a:bodyPr>
            <a:normAutofit/>
          </a:bodyPr>
          <a:lstStyle/>
          <a:p>
            <a:r>
              <a:rPr lang="ja-JP" altLang="en-US" sz="4000" dirty="0"/>
              <a:t>太平洋戦争の戦局激化</a:t>
            </a:r>
            <a:endParaRPr lang="en-US" altLang="ja-JP" sz="4000" dirty="0"/>
          </a:p>
          <a:p>
            <a:pPr marL="457200" lvl="1" indent="0">
              <a:buNone/>
            </a:pPr>
            <a:r>
              <a:rPr lang="ja-JP" altLang="en-US" sz="3600" dirty="0">
                <a:solidFill>
                  <a:srgbClr val="FF0000"/>
                </a:solidFill>
              </a:rPr>
              <a:t>➡</a:t>
            </a:r>
            <a:r>
              <a:rPr lang="ja-JP" altLang="en-US" sz="3600" dirty="0"/>
              <a:t>太平洋側の航路 </a:t>
            </a:r>
            <a:r>
              <a:rPr lang="ja-JP" altLang="en-US" sz="3600" dirty="0">
                <a:solidFill>
                  <a:srgbClr val="FF0000"/>
                </a:solidFill>
              </a:rPr>
              <a:t>維持不可能</a:t>
            </a:r>
            <a:endParaRPr lang="en-US" altLang="ja-JP" sz="3600" dirty="0">
              <a:solidFill>
                <a:srgbClr val="FF0000"/>
              </a:solidFill>
            </a:endParaRPr>
          </a:p>
          <a:p>
            <a:r>
              <a:rPr lang="ja-JP" altLang="en-US" sz="4000" dirty="0"/>
              <a:t>北海道産石炭・満州産大豆などの緊急受け入れ港として</a:t>
            </a:r>
            <a:r>
              <a:rPr lang="ja-JP" altLang="en-US" sz="4000" dirty="0">
                <a:solidFill>
                  <a:srgbClr val="FF0000"/>
                </a:solidFill>
              </a:rPr>
              <a:t>取扱量 激増</a:t>
            </a:r>
            <a:endParaRPr lang="en-US" altLang="ja-JP" sz="4000" dirty="0">
              <a:solidFill>
                <a:srgbClr val="FF0000"/>
              </a:solidFill>
            </a:endParaRPr>
          </a:p>
        </p:txBody>
      </p:sp>
      <p:sp>
        <p:nvSpPr>
          <p:cNvPr id="5" name="スライド番号プレースホルダー 4"/>
          <p:cNvSpPr>
            <a:spLocks noGrp="1"/>
          </p:cNvSpPr>
          <p:nvPr>
            <p:ph type="sldNum" sz="quarter" idx="12"/>
          </p:nvPr>
        </p:nvSpPr>
        <p:spPr>
          <a:xfrm>
            <a:off x="8610600" y="6492876"/>
            <a:ext cx="2057400" cy="365125"/>
          </a:xfrm>
        </p:spPr>
        <p:txBody>
          <a:bodyPr/>
          <a:lstStyle/>
          <a:p>
            <a:fld id="{248D6746-23CA-43DB-8CFD-F95FDC7C97DE}" type="slidenum">
              <a:rPr lang="ja-JP" altLang="en-US">
                <a:solidFill>
                  <a:prstClr val="black">
                    <a:tint val="75000"/>
                  </a:prstClr>
                </a:solidFill>
                <a:latin typeface="Calibri" panose="020F0502020204030204"/>
                <a:ea typeface="ＭＳ Ｐゴシック" panose="020B0600070205080204" pitchFamily="50" charset="-128"/>
              </a:rPr>
              <a:pPr/>
              <a:t>13</a:t>
            </a:fld>
            <a:endParaRPr lang="ja-JP" altLang="en-US" dirty="0">
              <a:solidFill>
                <a:prstClr val="black">
                  <a:tint val="75000"/>
                </a:prstClr>
              </a:solidFill>
              <a:latin typeface="Calibri" panose="020F0502020204030204"/>
              <a:ea typeface="ＭＳ Ｐゴシック" panose="020B0600070205080204" pitchFamily="50" charset="-128"/>
            </a:endParaRPr>
          </a:p>
        </p:txBody>
      </p:sp>
      <p:sp>
        <p:nvSpPr>
          <p:cNvPr id="4" name="角丸四角形 3"/>
          <p:cNvSpPr/>
          <p:nvPr/>
        </p:nvSpPr>
        <p:spPr>
          <a:xfrm>
            <a:off x="1862137" y="4332080"/>
            <a:ext cx="8467725" cy="20383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latin typeface="Calibri" panose="020F0502020204030204"/>
                <a:ea typeface="ＭＳ Ｐゴシック" panose="020B0600070205080204" pitchFamily="50" charset="-128"/>
              </a:rPr>
              <a:t>豪雪が冬季の物資輸送を妨害</a:t>
            </a:r>
            <a:endParaRPr lang="en-US" altLang="ja-JP" sz="4000" dirty="0">
              <a:solidFill>
                <a:prstClr val="white"/>
              </a:solidFill>
              <a:latin typeface="Calibri" panose="020F0502020204030204"/>
              <a:ea typeface="ＭＳ Ｐゴシック" panose="020B0600070205080204" pitchFamily="50" charset="-128"/>
            </a:endParaRPr>
          </a:p>
          <a:p>
            <a:pPr lvl="1" algn="ctr"/>
            <a:r>
              <a:rPr lang="ja-JP" altLang="en-US" sz="4000" dirty="0">
                <a:solidFill>
                  <a:prstClr val="white"/>
                </a:solidFill>
                <a:latin typeface="Calibri" panose="020F0502020204030204"/>
                <a:ea typeface="ＭＳ Ｐゴシック" panose="020B0600070205080204" pitchFamily="50" charset="-128"/>
              </a:rPr>
              <a:t>➡飢餓作戦前から物資不足？</a:t>
            </a:r>
          </a:p>
        </p:txBody>
      </p:sp>
    </p:spTree>
    <p:extLst>
      <p:ext uri="{BB962C8B-B14F-4D97-AF65-F5344CB8AC3E}">
        <p14:creationId xmlns:p14="http://schemas.microsoft.com/office/powerpoint/2010/main" val="328856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725137"/>
            <a:ext cx="10410566" cy="5569653"/>
          </a:xfrm>
          <a:prstGeom prst="rect">
            <a:avLst/>
          </a:prstGeom>
        </p:spPr>
      </p:pic>
      <p:sp>
        <p:nvSpPr>
          <p:cNvPr id="2" name="タイトル 1"/>
          <p:cNvSpPr>
            <a:spLocks noGrp="1"/>
          </p:cNvSpPr>
          <p:nvPr>
            <p:ph type="ctrTitle"/>
          </p:nvPr>
        </p:nvSpPr>
        <p:spPr>
          <a:xfrm>
            <a:off x="2207568" y="548681"/>
            <a:ext cx="8136904" cy="2457227"/>
          </a:xfrm>
          <a:solidFill>
            <a:schemeClr val="bg1">
              <a:alpha val="70000"/>
            </a:schemeClr>
          </a:solidFill>
        </p:spPr>
        <p:txBody>
          <a:bodyPr>
            <a:noAutofit/>
          </a:bodyPr>
          <a:lstStyle/>
          <a:p>
            <a:r>
              <a:rPr lang="en-US" altLang="ja-JP" sz="6600" dirty="0"/>
              <a:t>1945</a:t>
            </a:r>
            <a:r>
              <a:rPr lang="ja-JP" altLang="en-US" sz="6600" dirty="0"/>
              <a:t>年夏の大冷夏</a:t>
            </a:r>
          </a:p>
        </p:txBody>
      </p:sp>
      <p:sp>
        <p:nvSpPr>
          <p:cNvPr id="5" name="テキスト ボックス 4"/>
          <p:cNvSpPr txBox="1"/>
          <p:nvPr/>
        </p:nvSpPr>
        <p:spPr>
          <a:xfrm>
            <a:off x="1480457" y="6507350"/>
            <a:ext cx="34655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画像：</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http://ironna.jp/article/1855</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2898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l="3187" t="189" r="2675" b="1238"/>
          <a:stretch/>
        </p:blipFill>
        <p:spPr>
          <a:xfrm>
            <a:off x="1524000" y="-1"/>
            <a:ext cx="9144000" cy="4005943"/>
          </a:xfrm>
          <a:prstGeom prst="rect">
            <a:avLst/>
          </a:prstGeom>
        </p:spPr>
      </p:pic>
      <p:sp>
        <p:nvSpPr>
          <p:cNvPr id="11" name="テキスト ボックス 10"/>
          <p:cNvSpPr txBox="1"/>
          <p:nvPr/>
        </p:nvSpPr>
        <p:spPr>
          <a:xfrm>
            <a:off x="6599697" y="1"/>
            <a:ext cx="4021807" cy="307777"/>
          </a:xfrm>
          <a:prstGeom prst="rect">
            <a:avLst/>
          </a:prstGeom>
          <a:noFill/>
        </p:spPr>
        <p:txBody>
          <a:bodyPr wrap="none" rtlCol="0">
            <a:spAutoFit/>
          </a:bodyPr>
          <a:lstStyle/>
          <a:p>
            <a:r>
              <a:rPr lang="ja-JP" altLang="en-US" sz="1400" dirty="0"/>
              <a:t>（引用）地表面に近い大気の科学　近藤純正　</a:t>
            </a:r>
            <a:r>
              <a:rPr lang="en-US" altLang="ja-JP" sz="1400" dirty="0"/>
              <a:t>P.290</a:t>
            </a:r>
            <a:endParaRPr lang="ja-JP" altLang="en-US" sz="1400" dirty="0"/>
          </a:p>
        </p:txBody>
      </p:sp>
      <p:sp>
        <p:nvSpPr>
          <p:cNvPr id="12" name="円/楕円 11"/>
          <p:cNvSpPr/>
          <p:nvPr/>
        </p:nvSpPr>
        <p:spPr>
          <a:xfrm>
            <a:off x="5485792" y="239487"/>
            <a:ext cx="2700265" cy="22598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スライド番号プレースホルダー 1"/>
          <p:cNvSpPr>
            <a:spLocks noGrp="1"/>
          </p:cNvSpPr>
          <p:nvPr>
            <p:ph type="sldNum" sz="quarter" idx="12"/>
          </p:nvPr>
        </p:nvSpPr>
        <p:spPr>
          <a:xfrm>
            <a:off x="8610600" y="6492876"/>
            <a:ext cx="2057400" cy="365125"/>
          </a:xfrm>
        </p:spPr>
        <p:txBody>
          <a:bodyPr/>
          <a:lstStyle/>
          <a:p>
            <a:fld id="{248D6746-23CA-43DB-8CFD-F95FDC7C97DE}" type="slidenum">
              <a:rPr kumimoji="1" lang="ja-JP" altLang="en-US" smtClean="0"/>
              <a:t>15</a:t>
            </a:fld>
            <a:endParaRPr kumimoji="1" lang="ja-JP" altLang="en-US" dirty="0"/>
          </a:p>
        </p:txBody>
      </p:sp>
      <p:sp>
        <p:nvSpPr>
          <p:cNvPr id="18" name="テキスト ボックス 17"/>
          <p:cNvSpPr txBox="1"/>
          <p:nvPr/>
        </p:nvSpPr>
        <p:spPr>
          <a:xfrm>
            <a:off x="3077814" y="5742347"/>
            <a:ext cx="6499226" cy="830997"/>
          </a:xfrm>
          <a:prstGeom prst="rect">
            <a:avLst/>
          </a:prstGeom>
          <a:solidFill>
            <a:schemeClr val="accent1">
              <a:lumMod val="50000"/>
            </a:schemeClr>
          </a:solidFill>
        </p:spPr>
        <p:txBody>
          <a:bodyPr wrap="square" rtlCol="0">
            <a:spAutoFit/>
          </a:bodyPr>
          <a:lstStyle/>
          <a:p>
            <a:r>
              <a:rPr lang="ja-JP" altLang="en-US" sz="2400" dirty="0">
                <a:solidFill>
                  <a:schemeClr val="bg1"/>
                </a:solidFill>
              </a:rPr>
              <a:t>大凶作年</a:t>
            </a:r>
            <a:endParaRPr lang="en-US" altLang="ja-JP" sz="2400" dirty="0">
              <a:solidFill>
                <a:schemeClr val="bg1"/>
              </a:solidFill>
            </a:endParaRPr>
          </a:p>
          <a:p>
            <a:r>
              <a:rPr lang="en-US" altLang="ja-JP" sz="2400" dirty="0">
                <a:solidFill>
                  <a:schemeClr val="bg1"/>
                </a:solidFill>
              </a:rPr>
              <a:t>1902,1905,1906,1913,1931,1934,1935,1941,1945</a:t>
            </a:r>
            <a:endParaRPr lang="ja-JP" altLang="en-US" sz="2400" dirty="0">
              <a:solidFill>
                <a:schemeClr val="bg1"/>
              </a:solidFill>
            </a:endParaRPr>
          </a:p>
        </p:txBody>
      </p:sp>
      <p:sp>
        <p:nvSpPr>
          <p:cNvPr id="3" name="テキスト ボックス 2"/>
          <p:cNvSpPr txBox="1"/>
          <p:nvPr/>
        </p:nvSpPr>
        <p:spPr>
          <a:xfrm>
            <a:off x="3077815" y="4089314"/>
            <a:ext cx="6398411" cy="1569660"/>
          </a:xfrm>
          <a:prstGeom prst="rect">
            <a:avLst/>
          </a:prstGeom>
          <a:solidFill>
            <a:schemeClr val="accent2"/>
          </a:solidFill>
        </p:spPr>
        <p:txBody>
          <a:bodyPr wrap="square" rtlCol="0">
            <a:spAutoFit/>
          </a:bodyPr>
          <a:lstStyle/>
          <a:p>
            <a:r>
              <a:rPr lang="en-US" altLang="ja-JP" sz="2400" dirty="0">
                <a:solidFill>
                  <a:schemeClr val="bg1"/>
                </a:solidFill>
              </a:rPr>
              <a:t>20</a:t>
            </a:r>
            <a:r>
              <a:rPr lang="ja-JP" altLang="en-US" sz="2400" dirty="0">
                <a:solidFill>
                  <a:schemeClr val="bg1"/>
                </a:solidFill>
              </a:rPr>
              <a:t>世紀：</a:t>
            </a:r>
            <a:r>
              <a:rPr lang="en-US" altLang="ja-JP" sz="2400" dirty="0">
                <a:solidFill>
                  <a:schemeClr val="bg1"/>
                </a:solidFill>
              </a:rPr>
              <a:t>2</a:t>
            </a:r>
            <a:r>
              <a:rPr lang="ja-JP" altLang="en-US" sz="2400" dirty="0">
                <a:solidFill>
                  <a:schemeClr val="bg1"/>
                </a:solidFill>
              </a:rPr>
              <a:t>度の大凶作期間</a:t>
            </a:r>
            <a:endParaRPr lang="en-US" altLang="ja-JP" sz="2400" dirty="0">
              <a:solidFill>
                <a:schemeClr val="bg1"/>
              </a:solidFill>
            </a:endParaRPr>
          </a:p>
          <a:p>
            <a:pPr marL="285750" indent="-285750">
              <a:buFont typeface="Arial" panose="020B0604020202020204" pitchFamily="34" charset="0"/>
              <a:buChar char="•"/>
            </a:pPr>
            <a:r>
              <a:rPr lang="en-US" altLang="ja-JP" sz="2400" dirty="0">
                <a:solidFill>
                  <a:schemeClr val="bg1"/>
                </a:solidFill>
              </a:rPr>
              <a:t>1902</a:t>
            </a:r>
            <a:r>
              <a:rPr lang="ja-JP" altLang="en-US" sz="2400" dirty="0">
                <a:solidFill>
                  <a:schemeClr val="bg1"/>
                </a:solidFill>
              </a:rPr>
              <a:t>年～</a:t>
            </a:r>
            <a:r>
              <a:rPr lang="en-US" altLang="ja-JP" sz="2400" dirty="0">
                <a:solidFill>
                  <a:schemeClr val="bg1"/>
                </a:solidFill>
              </a:rPr>
              <a:t>1913</a:t>
            </a:r>
            <a:r>
              <a:rPr lang="ja-JP" altLang="en-US" sz="2400" dirty="0">
                <a:solidFill>
                  <a:schemeClr val="bg1"/>
                </a:solidFill>
              </a:rPr>
              <a:t>年</a:t>
            </a:r>
            <a:endParaRPr lang="en-US" altLang="ja-JP" sz="2400" dirty="0">
              <a:solidFill>
                <a:schemeClr val="bg1"/>
              </a:solidFill>
            </a:endParaRPr>
          </a:p>
          <a:p>
            <a:pPr marL="285750" indent="-285750">
              <a:buFont typeface="Arial" panose="020B0604020202020204" pitchFamily="34" charset="0"/>
              <a:buChar char="•"/>
            </a:pPr>
            <a:r>
              <a:rPr lang="en-US" altLang="ja-JP" sz="2400" dirty="0">
                <a:solidFill>
                  <a:schemeClr val="bg1"/>
                </a:solidFill>
              </a:rPr>
              <a:t>1931</a:t>
            </a:r>
            <a:r>
              <a:rPr lang="ja-JP" altLang="en-US" sz="2400" dirty="0">
                <a:solidFill>
                  <a:schemeClr val="bg1"/>
                </a:solidFill>
              </a:rPr>
              <a:t>年～</a:t>
            </a:r>
            <a:r>
              <a:rPr lang="en-US" altLang="ja-JP" sz="2400" dirty="0">
                <a:solidFill>
                  <a:schemeClr val="bg1"/>
                </a:solidFill>
              </a:rPr>
              <a:t>1945</a:t>
            </a:r>
            <a:r>
              <a:rPr lang="ja-JP" altLang="en-US" sz="2400" dirty="0">
                <a:solidFill>
                  <a:schemeClr val="bg1"/>
                </a:solidFill>
              </a:rPr>
              <a:t>年</a:t>
            </a:r>
            <a:endParaRPr lang="en-US" altLang="ja-JP" sz="2400" dirty="0">
              <a:solidFill>
                <a:schemeClr val="bg1"/>
              </a:solidFill>
            </a:endParaRPr>
          </a:p>
          <a:p>
            <a:r>
              <a:rPr lang="ja-JP" altLang="en-US" sz="2400" dirty="0">
                <a:solidFill>
                  <a:schemeClr val="bg1"/>
                </a:solidFill>
              </a:rPr>
              <a:t>昭和初期大凶作は太平洋戦争と重なる</a:t>
            </a:r>
          </a:p>
        </p:txBody>
      </p:sp>
    </p:spTree>
    <p:extLst>
      <p:ext uri="{BB962C8B-B14F-4D97-AF65-F5344CB8AC3E}">
        <p14:creationId xmlns:p14="http://schemas.microsoft.com/office/powerpoint/2010/main" val="195178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スライド番号プレースホルダー 51"/>
          <p:cNvSpPr>
            <a:spLocks noGrp="1"/>
          </p:cNvSpPr>
          <p:nvPr>
            <p:ph type="sldNum" sz="quarter" idx="12"/>
          </p:nvPr>
        </p:nvSpPr>
        <p:spPr>
          <a:xfrm>
            <a:off x="8591381" y="6492876"/>
            <a:ext cx="2057400" cy="365125"/>
          </a:xfrm>
        </p:spPr>
        <p:txBody>
          <a:bodyPr/>
          <a:lstStyle/>
          <a:p>
            <a:fld id="{078EF197-B28D-4608-8A03-6AB77B2678B0}" type="slidenum">
              <a:rPr kumimoji="1" lang="ja-JP" altLang="en-US" smtClean="0"/>
              <a:t>16</a:t>
            </a:fld>
            <a:endParaRPr kumimoji="1" lang="ja-JP" altLang="en-US"/>
          </a:p>
        </p:txBody>
      </p:sp>
      <p:grpSp>
        <p:nvGrpSpPr>
          <p:cNvPr id="58" name="グループ化 57"/>
          <p:cNvGrpSpPr/>
          <p:nvPr/>
        </p:nvGrpSpPr>
        <p:grpSpPr>
          <a:xfrm>
            <a:off x="1524001" y="1"/>
            <a:ext cx="9259967" cy="5876295"/>
            <a:chOff x="0" y="0"/>
            <a:chExt cx="9259967" cy="5876295"/>
          </a:xfrm>
        </p:grpSpPr>
        <p:pic>
          <p:nvPicPr>
            <p:cNvPr id="57" name="図 56"/>
            <p:cNvPicPr>
              <a:picLocks noChangeAspect="1"/>
            </p:cNvPicPr>
            <p:nvPr/>
          </p:nvPicPr>
          <p:blipFill rotWithShape="1">
            <a:blip r:embed="rId3">
              <a:extLst>
                <a:ext uri="{28A0092B-C50C-407E-A947-70E740481C1C}">
                  <a14:useLocalDpi xmlns:a14="http://schemas.microsoft.com/office/drawing/2010/main" val="0"/>
                </a:ext>
              </a:extLst>
            </a:blip>
            <a:srcRect l="2056" t="8477" b="3174"/>
            <a:stretch/>
          </p:blipFill>
          <p:spPr>
            <a:xfrm>
              <a:off x="1928813" y="3204486"/>
              <a:ext cx="7164541" cy="2347913"/>
            </a:xfrm>
            <a:prstGeom prst="rect">
              <a:avLst/>
            </a:prstGeom>
          </p:spPr>
        </p:pic>
        <p:grpSp>
          <p:nvGrpSpPr>
            <p:cNvPr id="56" name="グループ化 55"/>
            <p:cNvGrpSpPr/>
            <p:nvPr/>
          </p:nvGrpSpPr>
          <p:grpSpPr>
            <a:xfrm>
              <a:off x="0" y="0"/>
              <a:ext cx="9259967" cy="5876295"/>
              <a:chOff x="0" y="846161"/>
              <a:chExt cx="9259967" cy="5876295"/>
            </a:xfrm>
          </p:grpSpPr>
          <p:grpSp>
            <p:nvGrpSpPr>
              <p:cNvPr id="55" name="グループ化 54"/>
              <p:cNvGrpSpPr/>
              <p:nvPr/>
            </p:nvGrpSpPr>
            <p:grpSpPr>
              <a:xfrm>
                <a:off x="0" y="846161"/>
                <a:ext cx="9259967" cy="5707249"/>
                <a:chOff x="0" y="846161"/>
                <a:chExt cx="9259967" cy="5707249"/>
              </a:xfrm>
            </p:grpSpPr>
            <p:grpSp>
              <p:nvGrpSpPr>
                <p:cNvPr id="16" name="グループ化 15"/>
                <p:cNvGrpSpPr/>
                <p:nvPr/>
              </p:nvGrpSpPr>
              <p:grpSpPr>
                <a:xfrm>
                  <a:off x="1645960" y="3960398"/>
                  <a:ext cx="7614007" cy="2593012"/>
                  <a:chOff x="1645960" y="3960398"/>
                  <a:chExt cx="7614007" cy="2593012"/>
                </a:xfrm>
              </p:grpSpPr>
              <p:grpSp>
                <p:nvGrpSpPr>
                  <p:cNvPr id="2" name="グループ化 1"/>
                  <p:cNvGrpSpPr/>
                  <p:nvPr/>
                </p:nvGrpSpPr>
                <p:grpSpPr>
                  <a:xfrm>
                    <a:off x="1645960" y="3960398"/>
                    <a:ext cx="7306859" cy="2523595"/>
                    <a:chOff x="1645960" y="3960398"/>
                    <a:chExt cx="7306859" cy="2523595"/>
                  </a:xfrm>
                </p:grpSpPr>
                <p:cxnSp>
                  <p:nvCxnSpPr>
                    <p:cNvPr id="5" name="直線コネクタ 4"/>
                    <p:cNvCxnSpPr/>
                    <p:nvPr/>
                  </p:nvCxnSpPr>
                  <p:spPr>
                    <a:xfrm>
                      <a:off x="1979500" y="5217479"/>
                      <a:ext cx="6973319" cy="11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71725" y="4332736"/>
                      <a:ext cx="209550" cy="246221"/>
                    </a:xfrm>
                    <a:prstGeom prst="rect">
                      <a:avLst/>
                    </a:prstGeom>
                    <a:noFill/>
                  </p:spPr>
                  <p:txBody>
                    <a:bodyPr wrap="square" rtlCol="0">
                      <a:spAutoFit/>
                    </a:bodyPr>
                    <a:lstStyle/>
                    <a:p>
                      <a:r>
                        <a:rPr lang="en-US" altLang="ja-JP" sz="1000" b="1" dirty="0"/>
                        <a:t>2</a:t>
                      </a:r>
                      <a:endParaRPr lang="ja-JP" altLang="en-US" sz="1000" b="1" dirty="0"/>
                    </a:p>
                  </p:txBody>
                </p:sp>
                <p:sp>
                  <p:nvSpPr>
                    <p:cNvPr id="24" name="テキスト ボックス 23"/>
                    <p:cNvSpPr txBox="1"/>
                    <p:nvPr/>
                  </p:nvSpPr>
                  <p:spPr>
                    <a:xfrm>
                      <a:off x="1692350" y="4523255"/>
                      <a:ext cx="368300" cy="246221"/>
                    </a:xfrm>
                    <a:prstGeom prst="rect">
                      <a:avLst/>
                    </a:prstGeom>
                    <a:noFill/>
                  </p:spPr>
                  <p:txBody>
                    <a:bodyPr wrap="square" rtlCol="0">
                      <a:spAutoFit/>
                    </a:bodyPr>
                    <a:lstStyle/>
                    <a:p>
                      <a:r>
                        <a:rPr lang="en-US" altLang="ja-JP" sz="1000" b="1" dirty="0"/>
                        <a:t>1.5</a:t>
                      </a:r>
                      <a:endParaRPr lang="ja-JP" altLang="en-US" sz="1000" b="1" dirty="0"/>
                    </a:p>
                  </p:txBody>
                </p:sp>
                <p:sp>
                  <p:nvSpPr>
                    <p:cNvPr id="26" name="テキスト ボックス 25"/>
                    <p:cNvSpPr txBox="1"/>
                    <p:nvPr/>
                  </p:nvSpPr>
                  <p:spPr>
                    <a:xfrm>
                      <a:off x="1771725" y="4712961"/>
                      <a:ext cx="209550" cy="246221"/>
                    </a:xfrm>
                    <a:prstGeom prst="rect">
                      <a:avLst/>
                    </a:prstGeom>
                    <a:noFill/>
                  </p:spPr>
                  <p:txBody>
                    <a:bodyPr wrap="square" rtlCol="0">
                      <a:spAutoFit/>
                    </a:bodyPr>
                    <a:lstStyle/>
                    <a:p>
                      <a:r>
                        <a:rPr lang="en-US" altLang="ja-JP" sz="1000" b="1" dirty="0"/>
                        <a:t>1</a:t>
                      </a:r>
                      <a:endParaRPr lang="ja-JP" altLang="en-US" sz="1000" b="1" dirty="0"/>
                    </a:p>
                  </p:txBody>
                </p:sp>
                <p:sp>
                  <p:nvSpPr>
                    <p:cNvPr id="27" name="テキスト ボックス 26"/>
                    <p:cNvSpPr txBox="1"/>
                    <p:nvPr/>
                  </p:nvSpPr>
                  <p:spPr>
                    <a:xfrm>
                      <a:off x="1774654" y="5097597"/>
                      <a:ext cx="209550" cy="246221"/>
                    </a:xfrm>
                    <a:prstGeom prst="rect">
                      <a:avLst/>
                    </a:prstGeom>
                    <a:noFill/>
                  </p:spPr>
                  <p:txBody>
                    <a:bodyPr wrap="square" rtlCol="0">
                      <a:spAutoFit/>
                    </a:bodyPr>
                    <a:lstStyle/>
                    <a:p>
                      <a:r>
                        <a:rPr lang="en-US" altLang="ja-JP" sz="1000" b="1" dirty="0"/>
                        <a:t>0</a:t>
                      </a:r>
                      <a:endParaRPr lang="ja-JP" altLang="en-US" sz="1000" b="1" dirty="0"/>
                    </a:p>
                  </p:txBody>
                </p:sp>
                <p:sp>
                  <p:nvSpPr>
                    <p:cNvPr id="28" name="テキスト ボックス 27"/>
                    <p:cNvSpPr txBox="1"/>
                    <p:nvPr/>
                  </p:nvSpPr>
                  <p:spPr>
                    <a:xfrm>
                      <a:off x="1680398" y="4908393"/>
                      <a:ext cx="368300" cy="246221"/>
                    </a:xfrm>
                    <a:prstGeom prst="rect">
                      <a:avLst/>
                    </a:prstGeom>
                    <a:noFill/>
                  </p:spPr>
                  <p:txBody>
                    <a:bodyPr wrap="square" rtlCol="0">
                      <a:spAutoFit/>
                    </a:bodyPr>
                    <a:lstStyle/>
                    <a:p>
                      <a:r>
                        <a:rPr lang="en-US" altLang="ja-JP" sz="1000" b="1" dirty="0"/>
                        <a:t>0.5</a:t>
                      </a:r>
                      <a:endParaRPr lang="ja-JP" altLang="en-US" sz="1000" b="1" dirty="0"/>
                    </a:p>
                  </p:txBody>
                </p:sp>
                <p:sp>
                  <p:nvSpPr>
                    <p:cNvPr id="29" name="テキスト ボックス 28"/>
                    <p:cNvSpPr txBox="1"/>
                    <p:nvPr/>
                  </p:nvSpPr>
                  <p:spPr>
                    <a:xfrm>
                      <a:off x="1735266" y="5477709"/>
                      <a:ext cx="319320" cy="246221"/>
                    </a:xfrm>
                    <a:prstGeom prst="rect">
                      <a:avLst/>
                    </a:prstGeom>
                    <a:noFill/>
                  </p:spPr>
                  <p:txBody>
                    <a:bodyPr wrap="square" rtlCol="0">
                      <a:spAutoFit/>
                    </a:bodyPr>
                    <a:lstStyle/>
                    <a:p>
                      <a:r>
                        <a:rPr lang="en-US" altLang="ja-JP" sz="1000" b="1" dirty="0"/>
                        <a:t>-1</a:t>
                      </a:r>
                      <a:endParaRPr lang="ja-JP" altLang="en-US" sz="1000" b="1" dirty="0"/>
                    </a:p>
                  </p:txBody>
                </p:sp>
                <p:sp>
                  <p:nvSpPr>
                    <p:cNvPr id="30" name="テキスト ボックス 29"/>
                    <p:cNvSpPr txBox="1"/>
                    <p:nvPr/>
                  </p:nvSpPr>
                  <p:spPr>
                    <a:xfrm>
                      <a:off x="1738524" y="5859630"/>
                      <a:ext cx="319320" cy="246221"/>
                    </a:xfrm>
                    <a:prstGeom prst="rect">
                      <a:avLst/>
                    </a:prstGeom>
                    <a:noFill/>
                  </p:spPr>
                  <p:txBody>
                    <a:bodyPr wrap="square" rtlCol="0">
                      <a:spAutoFit/>
                    </a:bodyPr>
                    <a:lstStyle/>
                    <a:p>
                      <a:r>
                        <a:rPr lang="en-US" altLang="ja-JP" sz="1000" b="1" dirty="0"/>
                        <a:t>-2</a:t>
                      </a:r>
                      <a:endParaRPr lang="ja-JP" altLang="en-US" sz="1000" b="1" dirty="0"/>
                    </a:p>
                  </p:txBody>
                </p:sp>
                <p:sp>
                  <p:nvSpPr>
                    <p:cNvPr id="31" name="テキスト ボックス 30"/>
                    <p:cNvSpPr txBox="1"/>
                    <p:nvPr/>
                  </p:nvSpPr>
                  <p:spPr>
                    <a:xfrm>
                      <a:off x="1737571" y="6237772"/>
                      <a:ext cx="319320" cy="246221"/>
                    </a:xfrm>
                    <a:prstGeom prst="rect">
                      <a:avLst/>
                    </a:prstGeom>
                    <a:noFill/>
                  </p:spPr>
                  <p:txBody>
                    <a:bodyPr wrap="square" rtlCol="0">
                      <a:spAutoFit/>
                    </a:bodyPr>
                    <a:lstStyle/>
                    <a:p>
                      <a:r>
                        <a:rPr lang="en-US" altLang="ja-JP" sz="1000" b="1" dirty="0"/>
                        <a:t>-3</a:t>
                      </a:r>
                      <a:endParaRPr lang="ja-JP" altLang="en-US" sz="1000" b="1" dirty="0"/>
                    </a:p>
                  </p:txBody>
                </p:sp>
                <p:sp>
                  <p:nvSpPr>
                    <p:cNvPr id="32" name="テキスト ボックス 31"/>
                    <p:cNvSpPr txBox="1"/>
                    <p:nvPr/>
                  </p:nvSpPr>
                  <p:spPr>
                    <a:xfrm>
                      <a:off x="1645960" y="5294529"/>
                      <a:ext cx="420627" cy="246221"/>
                    </a:xfrm>
                    <a:prstGeom prst="rect">
                      <a:avLst/>
                    </a:prstGeom>
                    <a:noFill/>
                  </p:spPr>
                  <p:txBody>
                    <a:bodyPr wrap="square" rtlCol="0">
                      <a:spAutoFit/>
                    </a:bodyPr>
                    <a:lstStyle/>
                    <a:p>
                      <a:r>
                        <a:rPr lang="en-US" altLang="ja-JP" sz="1000" b="1" dirty="0"/>
                        <a:t>-0.5</a:t>
                      </a:r>
                      <a:endParaRPr lang="ja-JP" altLang="en-US" sz="1000" b="1" dirty="0"/>
                    </a:p>
                  </p:txBody>
                </p:sp>
                <p:sp>
                  <p:nvSpPr>
                    <p:cNvPr id="33" name="テキスト ボックス 32"/>
                    <p:cNvSpPr txBox="1"/>
                    <p:nvPr/>
                  </p:nvSpPr>
                  <p:spPr>
                    <a:xfrm>
                      <a:off x="1645960" y="5664643"/>
                      <a:ext cx="420627" cy="246221"/>
                    </a:xfrm>
                    <a:prstGeom prst="rect">
                      <a:avLst/>
                    </a:prstGeom>
                    <a:noFill/>
                  </p:spPr>
                  <p:txBody>
                    <a:bodyPr wrap="square" rtlCol="0">
                      <a:spAutoFit/>
                    </a:bodyPr>
                    <a:lstStyle/>
                    <a:p>
                      <a:r>
                        <a:rPr lang="en-US" altLang="ja-JP" sz="1000" b="1" dirty="0"/>
                        <a:t>-1.5</a:t>
                      </a:r>
                      <a:endParaRPr lang="ja-JP" altLang="en-US" sz="1000" b="1" dirty="0"/>
                    </a:p>
                  </p:txBody>
                </p:sp>
                <p:sp>
                  <p:nvSpPr>
                    <p:cNvPr id="34" name="テキスト ボックス 33"/>
                    <p:cNvSpPr txBox="1"/>
                    <p:nvPr/>
                  </p:nvSpPr>
                  <p:spPr>
                    <a:xfrm>
                      <a:off x="1646249" y="6054617"/>
                      <a:ext cx="420627" cy="246221"/>
                    </a:xfrm>
                    <a:prstGeom prst="rect">
                      <a:avLst/>
                    </a:prstGeom>
                    <a:noFill/>
                  </p:spPr>
                  <p:txBody>
                    <a:bodyPr wrap="square" rtlCol="0">
                      <a:spAutoFit/>
                    </a:bodyPr>
                    <a:lstStyle/>
                    <a:p>
                      <a:r>
                        <a:rPr lang="en-US" altLang="ja-JP" sz="1000" b="1" dirty="0"/>
                        <a:t>-2.5</a:t>
                      </a:r>
                      <a:endParaRPr lang="ja-JP" altLang="en-US" sz="1000" b="1" dirty="0"/>
                    </a:p>
                  </p:txBody>
                </p:sp>
                <p:sp>
                  <p:nvSpPr>
                    <p:cNvPr id="35" name="テキスト ボックス 34"/>
                    <p:cNvSpPr txBox="1"/>
                    <p:nvPr/>
                  </p:nvSpPr>
                  <p:spPr>
                    <a:xfrm>
                      <a:off x="1767966" y="3960398"/>
                      <a:ext cx="209550" cy="246221"/>
                    </a:xfrm>
                    <a:prstGeom prst="rect">
                      <a:avLst/>
                    </a:prstGeom>
                    <a:noFill/>
                  </p:spPr>
                  <p:txBody>
                    <a:bodyPr wrap="square" rtlCol="0">
                      <a:spAutoFit/>
                    </a:bodyPr>
                    <a:lstStyle/>
                    <a:p>
                      <a:r>
                        <a:rPr lang="en-US" altLang="ja-JP" sz="1000" b="1" dirty="0"/>
                        <a:t>3</a:t>
                      </a:r>
                      <a:endParaRPr lang="ja-JP" altLang="en-US" sz="1000" b="1" dirty="0"/>
                    </a:p>
                  </p:txBody>
                </p:sp>
                <p:sp>
                  <p:nvSpPr>
                    <p:cNvPr id="36" name="テキスト ボックス 35"/>
                    <p:cNvSpPr txBox="1"/>
                    <p:nvPr/>
                  </p:nvSpPr>
                  <p:spPr>
                    <a:xfrm>
                      <a:off x="1672123" y="4143593"/>
                      <a:ext cx="368300" cy="246221"/>
                    </a:xfrm>
                    <a:prstGeom prst="rect">
                      <a:avLst/>
                    </a:prstGeom>
                    <a:noFill/>
                  </p:spPr>
                  <p:txBody>
                    <a:bodyPr wrap="square" rtlCol="0">
                      <a:spAutoFit/>
                    </a:bodyPr>
                    <a:lstStyle/>
                    <a:p>
                      <a:r>
                        <a:rPr lang="en-US" altLang="ja-JP" sz="1000" b="1" dirty="0"/>
                        <a:t>2.5</a:t>
                      </a:r>
                      <a:endParaRPr lang="ja-JP" altLang="en-US" sz="1000" b="1" dirty="0"/>
                    </a:p>
                  </p:txBody>
                </p:sp>
              </p:grpSp>
              <p:sp>
                <p:nvSpPr>
                  <p:cNvPr id="37" name="テキスト ボックス 36"/>
                  <p:cNvSpPr txBox="1"/>
                  <p:nvPr/>
                </p:nvSpPr>
                <p:spPr>
                  <a:xfrm>
                    <a:off x="4055596" y="6296540"/>
                    <a:ext cx="483603" cy="246221"/>
                  </a:xfrm>
                  <a:prstGeom prst="rect">
                    <a:avLst/>
                  </a:prstGeom>
                  <a:noFill/>
                </p:spPr>
                <p:txBody>
                  <a:bodyPr wrap="square" rtlCol="0">
                    <a:spAutoFit/>
                  </a:bodyPr>
                  <a:lstStyle/>
                  <a:p>
                    <a:r>
                      <a:rPr lang="en-US" altLang="ja-JP" sz="1000" b="1" dirty="0"/>
                      <a:t>1900</a:t>
                    </a:r>
                    <a:endParaRPr lang="ja-JP" altLang="en-US" sz="1000" b="1" dirty="0"/>
                  </a:p>
                </p:txBody>
              </p:sp>
              <p:sp>
                <p:nvSpPr>
                  <p:cNvPr id="38" name="テキスト ボックス 37"/>
                  <p:cNvSpPr txBox="1"/>
                  <p:nvPr/>
                </p:nvSpPr>
                <p:spPr>
                  <a:xfrm>
                    <a:off x="4525769" y="6302191"/>
                    <a:ext cx="483603" cy="246221"/>
                  </a:xfrm>
                  <a:prstGeom prst="rect">
                    <a:avLst/>
                  </a:prstGeom>
                  <a:noFill/>
                </p:spPr>
                <p:txBody>
                  <a:bodyPr wrap="square" rtlCol="0">
                    <a:spAutoFit/>
                  </a:bodyPr>
                  <a:lstStyle/>
                  <a:p>
                    <a:r>
                      <a:rPr lang="en-US" altLang="ja-JP" sz="1000" b="1" dirty="0"/>
                      <a:t>1910</a:t>
                    </a:r>
                    <a:endParaRPr lang="ja-JP" altLang="en-US" sz="1000" b="1" dirty="0"/>
                  </a:p>
                </p:txBody>
              </p:sp>
              <p:sp>
                <p:nvSpPr>
                  <p:cNvPr id="39" name="テキスト ボックス 38"/>
                  <p:cNvSpPr txBox="1"/>
                  <p:nvPr/>
                </p:nvSpPr>
                <p:spPr>
                  <a:xfrm>
                    <a:off x="5005610" y="6302191"/>
                    <a:ext cx="483603" cy="246221"/>
                  </a:xfrm>
                  <a:prstGeom prst="rect">
                    <a:avLst/>
                  </a:prstGeom>
                  <a:noFill/>
                </p:spPr>
                <p:txBody>
                  <a:bodyPr wrap="square" rtlCol="0">
                    <a:spAutoFit/>
                  </a:bodyPr>
                  <a:lstStyle/>
                  <a:p>
                    <a:r>
                      <a:rPr lang="en-US" altLang="ja-JP" sz="1000" b="1" dirty="0"/>
                      <a:t>1920</a:t>
                    </a:r>
                    <a:endParaRPr lang="ja-JP" altLang="en-US" sz="1000" b="1" dirty="0"/>
                  </a:p>
                </p:txBody>
              </p:sp>
              <p:sp>
                <p:nvSpPr>
                  <p:cNvPr id="40" name="テキスト ボックス 39"/>
                  <p:cNvSpPr txBox="1"/>
                  <p:nvPr/>
                </p:nvSpPr>
                <p:spPr>
                  <a:xfrm>
                    <a:off x="5472107" y="6302192"/>
                    <a:ext cx="483603" cy="246221"/>
                  </a:xfrm>
                  <a:prstGeom prst="rect">
                    <a:avLst/>
                  </a:prstGeom>
                  <a:noFill/>
                </p:spPr>
                <p:txBody>
                  <a:bodyPr wrap="square" rtlCol="0">
                    <a:spAutoFit/>
                  </a:bodyPr>
                  <a:lstStyle/>
                  <a:p>
                    <a:r>
                      <a:rPr lang="en-US" altLang="ja-JP" sz="1000" b="1" dirty="0"/>
                      <a:t>1930</a:t>
                    </a:r>
                    <a:endParaRPr lang="ja-JP" altLang="en-US" sz="1000" b="1" dirty="0"/>
                  </a:p>
                </p:txBody>
              </p:sp>
              <p:sp>
                <p:nvSpPr>
                  <p:cNvPr id="41" name="テキスト ボックス 40"/>
                  <p:cNvSpPr txBox="1"/>
                  <p:nvPr/>
                </p:nvSpPr>
                <p:spPr>
                  <a:xfrm>
                    <a:off x="5940357" y="6297543"/>
                    <a:ext cx="483603" cy="246221"/>
                  </a:xfrm>
                  <a:prstGeom prst="rect">
                    <a:avLst/>
                  </a:prstGeom>
                  <a:noFill/>
                </p:spPr>
                <p:txBody>
                  <a:bodyPr wrap="square" rtlCol="0">
                    <a:spAutoFit/>
                  </a:bodyPr>
                  <a:lstStyle/>
                  <a:p>
                    <a:r>
                      <a:rPr lang="en-US" altLang="ja-JP" sz="1000" b="1" dirty="0"/>
                      <a:t>1940</a:t>
                    </a:r>
                    <a:endParaRPr lang="ja-JP" altLang="en-US" sz="1000" b="1" dirty="0"/>
                  </a:p>
                </p:txBody>
              </p:sp>
              <p:sp>
                <p:nvSpPr>
                  <p:cNvPr id="42" name="テキスト ボックス 41"/>
                  <p:cNvSpPr txBox="1"/>
                  <p:nvPr/>
                </p:nvSpPr>
                <p:spPr>
                  <a:xfrm>
                    <a:off x="6413588" y="6297543"/>
                    <a:ext cx="483603" cy="246221"/>
                  </a:xfrm>
                  <a:prstGeom prst="rect">
                    <a:avLst/>
                  </a:prstGeom>
                  <a:noFill/>
                </p:spPr>
                <p:txBody>
                  <a:bodyPr wrap="square" rtlCol="0">
                    <a:spAutoFit/>
                  </a:bodyPr>
                  <a:lstStyle/>
                  <a:p>
                    <a:r>
                      <a:rPr lang="en-US" altLang="ja-JP" sz="1000" b="1" dirty="0"/>
                      <a:t>1950</a:t>
                    </a:r>
                    <a:endParaRPr lang="ja-JP" altLang="en-US" sz="1000" b="1" dirty="0"/>
                  </a:p>
                </p:txBody>
              </p:sp>
              <p:sp>
                <p:nvSpPr>
                  <p:cNvPr id="43" name="テキスト ボックス 42"/>
                  <p:cNvSpPr txBox="1"/>
                  <p:nvPr/>
                </p:nvSpPr>
                <p:spPr>
                  <a:xfrm>
                    <a:off x="6886818" y="6294660"/>
                    <a:ext cx="483603" cy="246221"/>
                  </a:xfrm>
                  <a:prstGeom prst="rect">
                    <a:avLst/>
                  </a:prstGeom>
                  <a:noFill/>
                </p:spPr>
                <p:txBody>
                  <a:bodyPr wrap="square" rtlCol="0">
                    <a:spAutoFit/>
                  </a:bodyPr>
                  <a:lstStyle/>
                  <a:p>
                    <a:r>
                      <a:rPr lang="en-US" altLang="ja-JP" sz="1000" b="1" dirty="0"/>
                      <a:t>1960</a:t>
                    </a:r>
                    <a:endParaRPr lang="ja-JP" altLang="en-US" sz="1000" b="1" dirty="0"/>
                  </a:p>
                </p:txBody>
              </p:sp>
              <p:sp>
                <p:nvSpPr>
                  <p:cNvPr id="44" name="テキスト ボックス 43"/>
                  <p:cNvSpPr txBox="1"/>
                  <p:nvPr/>
                </p:nvSpPr>
                <p:spPr>
                  <a:xfrm>
                    <a:off x="7365441" y="6293419"/>
                    <a:ext cx="483603" cy="246221"/>
                  </a:xfrm>
                  <a:prstGeom prst="rect">
                    <a:avLst/>
                  </a:prstGeom>
                  <a:noFill/>
                </p:spPr>
                <p:txBody>
                  <a:bodyPr wrap="square" rtlCol="0">
                    <a:spAutoFit/>
                  </a:bodyPr>
                  <a:lstStyle/>
                  <a:p>
                    <a:r>
                      <a:rPr lang="en-US" altLang="ja-JP" sz="1000" b="1" dirty="0"/>
                      <a:t>1970</a:t>
                    </a:r>
                    <a:endParaRPr lang="ja-JP" altLang="en-US" sz="1000" b="1" dirty="0"/>
                  </a:p>
                </p:txBody>
              </p:sp>
              <p:sp>
                <p:nvSpPr>
                  <p:cNvPr id="45" name="テキスト ボックス 44"/>
                  <p:cNvSpPr txBox="1"/>
                  <p:nvPr/>
                </p:nvSpPr>
                <p:spPr>
                  <a:xfrm>
                    <a:off x="7834883" y="6293418"/>
                    <a:ext cx="483603" cy="246221"/>
                  </a:xfrm>
                  <a:prstGeom prst="rect">
                    <a:avLst/>
                  </a:prstGeom>
                  <a:noFill/>
                </p:spPr>
                <p:txBody>
                  <a:bodyPr wrap="square" rtlCol="0">
                    <a:spAutoFit/>
                  </a:bodyPr>
                  <a:lstStyle/>
                  <a:p>
                    <a:r>
                      <a:rPr lang="en-US" altLang="ja-JP" sz="1000" b="1" dirty="0"/>
                      <a:t>1980</a:t>
                    </a:r>
                    <a:endParaRPr lang="ja-JP" altLang="en-US" sz="1000" b="1" dirty="0"/>
                  </a:p>
                </p:txBody>
              </p:sp>
              <p:sp>
                <p:nvSpPr>
                  <p:cNvPr id="46" name="テキスト ボックス 45"/>
                  <p:cNvSpPr txBox="1"/>
                  <p:nvPr/>
                </p:nvSpPr>
                <p:spPr>
                  <a:xfrm>
                    <a:off x="8303845" y="6297543"/>
                    <a:ext cx="483603" cy="246221"/>
                  </a:xfrm>
                  <a:prstGeom prst="rect">
                    <a:avLst/>
                  </a:prstGeom>
                  <a:noFill/>
                </p:spPr>
                <p:txBody>
                  <a:bodyPr wrap="square" rtlCol="0">
                    <a:spAutoFit/>
                  </a:bodyPr>
                  <a:lstStyle/>
                  <a:p>
                    <a:r>
                      <a:rPr lang="en-US" altLang="ja-JP" sz="1000" b="1" dirty="0"/>
                      <a:t>1990</a:t>
                    </a:r>
                    <a:endParaRPr lang="ja-JP" altLang="en-US" sz="1000" b="1" dirty="0"/>
                  </a:p>
                </p:txBody>
              </p:sp>
              <p:sp>
                <p:nvSpPr>
                  <p:cNvPr id="47" name="テキスト ボックス 46"/>
                  <p:cNvSpPr txBox="1"/>
                  <p:nvPr/>
                </p:nvSpPr>
                <p:spPr>
                  <a:xfrm>
                    <a:off x="8776364" y="6297543"/>
                    <a:ext cx="483603" cy="246221"/>
                  </a:xfrm>
                  <a:prstGeom prst="rect">
                    <a:avLst/>
                  </a:prstGeom>
                  <a:noFill/>
                </p:spPr>
                <p:txBody>
                  <a:bodyPr wrap="square" rtlCol="0">
                    <a:spAutoFit/>
                  </a:bodyPr>
                  <a:lstStyle/>
                  <a:p>
                    <a:r>
                      <a:rPr lang="en-US" altLang="ja-JP" sz="1000" b="1" dirty="0"/>
                      <a:t>2000</a:t>
                    </a:r>
                    <a:endParaRPr lang="ja-JP" altLang="en-US" sz="1000" b="1" dirty="0"/>
                  </a:p>
                </p:txBody>
              </p:sp>
              <p:sp>
                <p:nvSpPr>
                  <p:cNvPr id="48" name="テキスト ボックス 47"/>
                  <p:cNvSpPr txBox="1"/>
                  <p:nvPr/>
                </p:nvSpPr>
                <p:spPr>
                  <a:xfrm>
                    <a:off x="2162993" y="6307189"/>
                    <a:ext cx="483603" cy="246221"/>
                  </a:xfrm>
                  <a:prstGeom prst="rect">
                    <a:avLst/>
                  </a:prstGeom>
                  <a:noFill/>
                </p:spPr>
                <p:txBody>
                  <a:bodyPr wrap="square" rtlCol="0">
                    <a:spAutoFit/>
                  </a:bodyPr>
                  <a:lstStyle/>
                  <a:p>
                    <a:r>
                      <a:rPr lang="en-US" altLang="ja-JP" sz="1000" b="1" dirty="0"/>
                      <a:t>1860</a:t>
                    </a:r>
                    <a:endParaRPr lang="ja-JP" altLang="en-US" sz="1000" b="1" dirty="0"/>
                  </a:p>
                </p:txBody>
              </p:sp>
              <p:sp>
                <p:nvSpPr>
                  <p:cNvPr id="49" name="テキスト ボックス 48"/>
                  <p:cNvSpPr txBox="1"/>
                  <p:nvPr/>
                </p:nvSpPr>
                <p:spPr>
                  <a:xfrm>
                    <a:off x="2639473" y="6298347"/>
                    <a:ext cx="483603" cy="246221"/>
                  </a:xfrm>
                  <a:prstGeom prst="rect">
                    <a:avLst/>
                  </a:prstGeom>
                  <a:noFill/>
                </p:spPr>
                <p:txBody>
                  <a:bodyPr wrap="square" rtlCol="0">
                    <a:spAutoFit/>
                  </a:bodyPr>
                  <a:lstStyle/>
                  <a:p>
                    <a:r>
                      <a:rPr lang="en-US" altLang="ja-JP" sz="1000" b="1" dirty="0"/>
                      <a:t>1870</a:t>
                    </a:r>
                    <a:endParaRPr lang="ja-JP" altLang="en-US" sz="1000" b="1" dirty="0"/>
                  </a:p>
                </p:txBody>
              </p:sp>
              <p:sp>
                <p:nvSpPr>
                  <p:cNvPr id="50" name="テキスト ボックス 49"/>
                  <p:cNvSpPr txBox="1"/>
                  <p:nvPr/>
                </p:nvSpPr>
                <p:spPr>
                  <a:xfrm>
                    <a:off x="3111858" y="6302191"/>
                    <a:ext cx="483603" cy="246221"/>
                  </a:xfrm>
                  <a:prstGeom prst="rect">
                    <a:avLst/>
                  </a:prstGeom>
                  <a:noFill/>
                </p:spPr>
                <p:txBody>
                  <a:bodyPr wrap="square" rtlCol="0">
                    <a:spAutoFit/>
                  </a:bodyPr>
                  <a:lstStyle/>
                  <a:p>
                    <a:r>
                      <a:rPr lang="en-US" altLang="ja-JP" sz="1000" b="1" dirty="0"/>
                      <a:t>1880</a:t>
                    </a:r>
                    <a:endParaRPr lang="ja-JP" altLang="en-US" sz="1000" b="1" dirty="0"/>
                  </a:p>
                </p:txBody>
              </p:sp>
              <p:sp>
                <p:nvSpPr>
                  <p:cNvPr id="51" name="テキスト ボックス 50"/>
                  <p:cNvSpPr txBox="1"/>
                  <p:nvPr/>
                </p:nvSpPr>
                <p:spPr>
                  <a:xfrm>
                    <a:off x="3586908" y="6297542"/>
                    <a:ext cx="483603" cy="246221"/>
                  </a:xfrm>
                  <a:prstGeom prst="rect">
                    <a:avLst/>
                  </a:prstGeom>
                  <a:noFill/>
                </p:spPr>
                <p:txBody>
                  <a:bodyPr wrap="square" rtlCol="0">
                    <a:spAutoFit/>
                  </a:bodyPr>
                  <a:lstStyle/>
                  <a:p>
                    <a:r>
                      <a:rPr lang="en-US" altLang="ja-JP" sz="1000" b="1" dirty="0"/>
                      <a:t>1890</a:t>
                    </a:r>
                    <a:endParaRPr lang="ja-JP" altLang="en-US" sz="1000" b="1" dirty="0"/>
                  </a:p>
                </p:txBody>
              </p:sp>
            </p:gr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3187" t="189" r="2675" b="25929"/>
                <a:stretch/>
              </p:blipFill>
              <p:spPr>
                <a:xfrm>
                  <a:off x="0" y="846161"/>
                  <a:ext cx="9144000" cy="3002508"/>
                </a:xfrm>
                <a:prstGeom prst="rect">
                  <a:avLst/>
                </a:prstGeom>
              </p:spPr>
            </p:pic>
            <p:grpSp>
              <p:nvGrpSpPr>
                <p:cNvPr id="7" name="グループ化 6"/>
                <p:cNvGrpSpPr/>
                <p:nvPr/>
              </p:nvGrpSpPr>
              <p:grpSpPr>
                <a:xfrm>
                  <a:off x="8044595" y="1154550"/>
                  <a:ext cx="622884" cy="5196713"/>
                  <a:chOff x="8044595" y="1154550"/>
                  <a:chExt cx="622884" cy="5196713"/>
                </a:xfrm>
              </p:grpSpPr>
              <p:sp>
                <p:nvSpPr>
                  <p:cNvPr id="8" name="正方形/長方形 7"/>
                  <p:cNvSpPr/>
                  <p:nvPr/>
                </p:nvSpPr>
                <p:spPr>
                  <a:xfrm>
                    <a:off x="8096081" y="1154550"/>
                    <a:ext cx="561222" cy="2909441"/>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8044595" y="4070236"/>
                    <a:ext cx="622884" cy="228102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 name="正方形/長方形 9"/>
                <p:cNvSpPr/>
                <p:nvPr/>
              </p:nvSpPr>
              <p:spPr>
                <a:xfrm>
                  <a:off x="5722047" y="1181845"/>
                  <a:ext cx="670953" cy="516941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2821359" y="1194171"/>
                  <a:ext cx="713412" cy="5157091"/>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4360353" y="1194172"/>
                  <a:ext cx="536112" cy="515709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円/楕円 12"/>
                <p:cNvSpPr/>
                <p:nvPr/>
              </p:nvSpPr>
              <p:spPr>
                <a:xfrm>
                  <a:off x="4271993" y="5663899"/>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円/楕円 13"/>
                <p:cNvSpPr/>
                <p:nvPr/>
              </p:nvSpPr>
              <p:spPr>
                <a:xfrm>
                  <a:off x="4460781" y="5711173"/>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14"/>
                <p:cNvSpPr/>
                <p:nvPr/>
              </p:nvSpPr>
              <p:spPr>
                <a:xfrm>
                  <a:off x="4415062" y="5074252"/>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円/楕円 16"/>
                <p:cNvSpPr/>
                <p:nvPr/>
              </p:nvSpPr>
              <p:spPr>
                <a:xfrm>
                  <a:off x="4797846" y="5437414"/>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円/楕円 17"/>
                <p:cNvSpPr/>
                <p:nvPr/>
              </p:nvSpPr>
              <p:spPr>
                <a:xfrm>
                  <a:off x="6304956" y="6023592"/>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円/楕円 18"/>
                <p:cNvSpPr/>
                <p:nvPr/>
              </p:nvSpPr>
              <p:spPr>
                <a:xfrm>
                  <a:off x="5643947" y="5554311"/>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5828383" y="5151182"/>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20"/>
                <p:cNvSpPr/>
                <p:nvPr/>
              </p:nvSpPr>
              <p:spPr>
                <a:xfrm>
                  <a:off x="5783665" y="4967244"/>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6116323" y="5197020"/>
                  <a:ext cx="177304" cy="18743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角丸四角形 24"/>
                <p:cNvSpPr/>
                <p:nvPr/>
              </p:nvSpPr>
              <p:spPr>
                <a:xfrm>
                  <a:off x="476518" y="4676724"/>
                  <a:ext cx="1212073" cy="9871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６～７月</a:t>
                  </a:r>
                  <a:endParaRPr lang="en-US" altLang="ja-JP" dirty="0"/>
                </a:p>
                <a:p>
                  <a:pPr algn="ctr"/>
                  <a:r>
                    <a:rPr lang="ja-JP" altLang="en-US" dirty="0"/>
                    <a:t>平均</a:t>
                  </a:r>
                </a:p>
              </p:txBody>
            </p:sp>
          </p:grpSp>
          <p:sp>
            <p:nvSpPr>
              <p:cNvPr id="53" name="テキスト ボックス 52"/>
              <p:cNvSpPr txBox="1"/>
              <p:nvPr/>
            </p:nvSpPr>
            <p:spPr>
              <a:xfrm>
                <a:off x="8727922" y="6445457"/>
                <a:ext cx="492443" cy="276999"/>
              </a:xfrm>
              <a:prstGeom prst="rect">
                <a:avLst/>
              </a:prstGeom>
              <a:noFill/>
            </p:spPr>
            <p:txBody>
              <a:bodyPr wrap="none" rtlCol="0">
                <a:spAutoFit/>
              </a:bodyPr>
              <a:lstStyle/>
              <a:p>
                <a:r>
                  <a:rPr lang="ja-JP" altLang="en-US" sz="1200" b="1" dirty="0"/>
                  <a:t>（年）</a:t>
                </a:r>
              </a:p>
            </p:txBody>
          </p:sp>
          <p:sp>
            <p:nvSpPr>
              <p:cNvPr id="54" name="テキスト ボックス 53"/>
              <p:cNvSpPr txBox="1"/>
              <p:nvPr/>
            </p:nvSpPr>
            <p:spPr>
              <a:xfrm>
                <a:off x="1359728" y="4013537"/>
                <a:ext cx="492443" cy="276999"/>
              </a:xfrm>
              <a:prstGeom prst="rect">
                <a:avLst/>
              </a:prstGeom>
              <a:noFill/>
            </p:spPr>
            <p:txBody>
              <a:bodyPr wrap="none" rtlCol="0">
                <a:spAutoFit/>
              </a:bodyPr>
              <a:lstStyle/>
              <a:p>
                <a:r>
                  <a:rPr lang="ja-JP" altLang="en-US" sz="1200" b="1" dirty="0"/>
                  <a:t>（℃）</a:t>
                </a:r>
              </a:p>
            </p:txBody>
          </p:sp>
        </p:grpSp>
      </p:grpSp>
      <p:sp>
        <p:nvSpPr>
          <p:cNvPr id="3" name="テキスト ボックス 2"/>
          <p:cNvSpPr txBox="1"/>
          <p:nvPr/>
        </p:nvSpPr>
        <p:spPr>
          <a:xfrm>
            <a:off x="3237370" y="2926460"/>
            <a:ext cx="2518638" cy="307777"/>
          </a:xfrm>
          <a:prstGeom prst="rect">
            <a:avLst/>
          </a:prstGeom>
          <a:noFill/>
        </p:spPr>
        <p:txBody>
          <a:bodyPr wrap="none" rtlCol="0">
            <a:spAutoFit/>
          </a:bodyPr>
          <a:lstStyle/>
          <a:p>
            <a:r>
              <a:rPr lang="ja-JP" altLang="en-US" sz="1400" b="1" dirty="0"/>
              <a:t>東北地方の領域平均気温偏差</a:t>
            </a:r>
          </a:p>
        </p:txBody>
      </p:sp>
      <p:sp>
        <p:nvSpPr>
          <p:cNvPr id="4" name="正方形/長方形 3"/>
          <p:cNvSpPr/>
          <p:nvPr/>
        </p:nvSpPr>
        <p:spPr>
          <a:xfrm>
            <a:off x="3070029" y="2855033"/>
            <a:ext cx="340158" cy="461665"/>
          </a:xfrm>
          <a:prstGeom prst="rect">
            <a:avLst/>
          </a:prstGeom>
        </p:spPr>
        <p:txBody>
          <a:bodyPr wrap="none">
            <a:spAutoFit/>
          </a:bodyPr>
          <a:lstStyle/>
          <a:p>
            <a:r>
              <a:rPr lang="ja-JP" altLang="en-US" sz="2400" b="1" dirty="0"/>
              <a:t>◉</a:t>
            </a:r>
            <a:endParaRPr lang="ja-JP" altLang="en-US" sz="2400" dirty="0"/>
          </a:p>
        </p:txBody>
      </p:sp>
      <p:sp>
        <p:nvSpPr>
          <p:cNvPr id="96" name="テキスト ボックス 95"/>
          <p:cNvSpPr txBox="1"/>
          <p:nvPr/>
        </p:nvSpPr>
        <p:spPr>
          <a:xfrm>
            <a:off x="3077814" y="5742347"/>
            <a:ext cx="6499226" cy="830997"/>
          </a:xfrm>
          <a:prstGeom prst="rect">
            <a:avLst/>
          </a:prstGeom>
          <a:solidFill>
            <a:schemeClr val="accent1">
              <a:lumMod val="50000"/>
            </a:schemeClr>
          </a:solidFill>
        </p:spPr>
        <p:txBody>
          <a:bodyPr wrap="square" rtlCol="0">
            <a:spAutoFit/>
          </a:bodyPr>
          <a:lstStyle/>
          <a:p>
            <a:r>
              <a:rPr lang="ja-JP" altLang="en-US" sz="2400" dirty="0">
                <a:solidFill>
                  <a:schemeClr val="bg1"/>
                </a:solidFill>
              </a:rPr>
              <a:t>大凶作年</a:t>
            </a:r>
            <a:endParaRPr lang="en-US" altLang="ja-JP" sz="2400" dirty="0">
              <a:solidFill>
                <a:schemeClr val="bg1"/>
              </a:solidFill>
            </a:endParaRPr>
          </a:p>
          <a:p>
            <a:r>
              <a:rPr lang="en-US" altLang="ja-JP" sz="2400" dirty="0">
                <a:solidFill>
                  <a:schemeClr val="bg1"/>
                </a:solidFill>
              </a:rPr>
              <a:t>1902,1905,1906,1913,1931,1934,1935,1941,1945</a:t>
            </a:r>
            <a:endParaRPr lang="ja-JP" altLang="en-US" sz="2400" dirty="0">
              <a:solidFill>
                <a:schemeClr val="bg1"/>
              </a:solidFill>
            </a:endParaRPr>
          </a:p>
        </p:txBody>
      </p:sp>
      <p:grpSp>
        <p:nvGrpSpPr>
          <p:cNvPr id="90" name="グループ化 89"/>
          <p:cNvGrpSpPr/>
          <p:nvPr/>
        </p:nvGrpSpPr>
        <p:grpSpPr>
          <a:xfrm>
            <a:off x="7988401" y="4820901"/>
            <a:ext cx="2309033" cy="954506"/>
            <a:chOff x="6504002" y="4632990"/>
            <a:chExt cx="2309033" cy="954506"/>
          </a:xfrm>
        </p:grpSpPr>
        <p:sp>
          <p:nvSpPr>
            <p:cNvPr id="91" name="下矢印 90"/>
            <p:cNvSpPr/>
            <p:nvPr/>
          </p:nvSpPr>
          <p:spPr>
            <a:xfrm rot="5400000">
              <a:off x="6414304" y="4830157"/>
              <a:ext cx="700919" cy="52152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角丸四角形 91"/>
            <p:cNvSpPr/>
            <p:nvPr/>
          </p:nvSpPr>
          <p:spPr>
            <a:xfrm>
              <a:off x="7045124" y="4632990"/>
              <a:ext cx="1767911" cy="95450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t>1945</a:t>
              </a:r>
              <a:r>
                <a:rPr lang="ja-JP" altLang="en-US" sz="2800" b="1" dirty="0"/>
                <a:t>年に着目</a:t>
              </a:r>
            </a:p>
          </p:txBody>
        </p:sp>
      </p:grpSp>
      <p:sp>
        <p:nvSpPr>
          <p:cNvPr id="98" name="角丸四角形 97"/>
          <p:cNvSpPr/>
          <p:nvPr/>
        </p:nvSpPr>
        <p:spPr>
          <a:xfrm>
            <a:off x="2227646" y="5852614"/>
            <a:ext cx="7978466" cy="8320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昭和</a:t>
            </a:r>
            <a:r>
              <a:rPr lang="en-US" altLang="ja-JP" sz="3200" dirty="0"/>
              <a:t>20</a:t>
            </a:r>
            <a:r>
              <a:rPr lang="ja-JP" altLang="en-US" sz="3200" dirty="0"/>
              <a:t>年大気循環場は？</a:t>
            </a:r>
          </a:p>
        </p:txBody>
      </p:sp>
      <p:sp>
        <p:nvSpPr>
          <p:cNvPr id="66" name="テキスト ボックス 65"/>
          <p:cNvSpPr txBox="1"/>
          <p:nvPr/>
        </p:nvSpPr>
        <p:spPr>
          <a:xfrm>
            <a:off x="6599697" y="1"/>
            <a:ext cx="4021807" cy="307777"/>
          </a:xfrm>
          <a:prstGeom prst="rect">
            <a:avLst/>
          </a:prstGeom>
          <a:noFill/>
        </p:spPr>
        <p:txBody>
          <a:bodyPr wrap="none" rtlCol="0">
            <a:spAutoFit/>
          </a:bodyPr>
          <a:lstStyle/>
          <a:p>
            <a:r>
              <a:rPr lang="ja-JP" altLang="en-US" sz="1400" dirty="0"/>
              <a:t>（引用）地表面に近い大気の科学　近藤純正　</a:t>
            </a:r>
            <a:r>
              <a:rPr lang="en-US" altLang="ja-JP" sz="1400" dirty="0"/>
              <a:t>P.290</a:t>
            </a:r>
            <a:endParaRPr lang="ja-JP" altLang="en-US" sz="1400" dirty="0"/>
          </a:p>
        </p:txBody>
      </p:sp>
    </p:spTree>
    <p:extLst>
      <p:ext uri="{BB962C8B-B14F-4D97-AF65-F5344CB8AC3E}">
        <p14:creationId xmlns:p14="http://schemas.microsoft.com/office/powerpoint/2010/main" val="127423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D:\My_Document_D\@2017research\Snow1945\Analysis\GPV\20CRV2c\PNG\Monthly\prmsl.climano.MJJ.J19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880" y="888685"/>
            <a:ext cx="21949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My_Document_D\@2017research\Snow1945\Analysis\GPV\20CRV2c\PNG\Monthly\prmsl.climano.MJJ.J19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60" y="888685"/>
            <a:ext cx="21949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My_Document_D\@2017research\Snow1945\Analysis\GPV\20CRV2c\PNG\Monthly\prmsl.climano.MJJ.J199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440" y="888685"/>
            <a:ext cx="21949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My_Document_D\@2017research\Snow1945\Analysis\GPV\20CRV2c\PNG\Monthly\prmsl.climano.MJJ.J20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0220" y="888685"/>
            <a:ext cx="21949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My_Document_D\@2017research\Snow1945\Analysis\GPV\20CRV2c\PNG\Monthly\air.climano.MJJ.J1945.8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8000" y="2797085"/>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My_Document_D\@2017research\Snow1945\Analysis\GPV\20CRV2c\PNG\Monthly\air.climano.MJJ.J1993.8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8000" y="2797085"/>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My_Document_D\@2017research\Snow1945\Analysis\GPV\20CRV2c\PNG\Monthly\air.climano.MJJ.J2003.8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8000" y="2797085"/>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My_Document_D\@2017research\Snow1945\Analysis\GPV\20CRV2c\PNG\Monthly\air.climano.MJJ.J1954.8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8000" y="2797085"/>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My_Document_D\@2017research\Snow1945\Analysis\GPV\COBESSTv2\PNG\Monthly\sst.climano.MJJ.J194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8000" y="4669293"/>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My_Document_D\@2017research\Snow1945\Analysis\GPV\COBESSTv2\PNG\Monthly\sst.climano.MJJ.J195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28000" y="4669293"/>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My_Document_D\@2017research\Snow1945\Analysis\GPV\COBESSTv2\PNG\Monthly\sst.climano.MJJ.J199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8000" y="4669293"/>
            <a:ext cx="22560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D:\My_Document_D\@2017research\Snow1945\Analysis\GPV\COBESSTv2\PNG\Monthly\sst.climano.MJJ.J200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8000" y="4669293"/>
            <a:ext cx="2256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1775521" y="1032701"/>
            <a:ext cx="54373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SLP</a:t>
            </a:r>
            <a:endParaRPr lang="ja-JP" altLang="en-US" sz="2000" dirty="0">
              <a:solidFill>
                <a:prstClr val="black"/>
              </a:solidFill>
              <a:latin typeface="Calibri"/>
              <a:ea typeface="ＭＳ Ｐゴシック" panose="020B0600070205080204" pitchFamily="50" charset="-128"/>
            </a:endParaRPr>
          </a:p>
        </p:txBody>
      </p:sp>
      <p:sp>
        <p:nvSpPr>
          <p:cNvPr id="21" name="テキスト ボックス 20"/>
          <p:cNvSpPr txBox="1"/>
          <p:nvPr/>
        </p:nvSpPr>
        <p:spPr>
          <a:xfrm>
            <a:off x="1703512" y="2936847"/>
            <a:ext cx="69923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T850</a:t>
            </a:r>
            <a:endParaRPr lang="ja-JP" altLang="en-US" sz="2000" dirty="0">
              <a:solidFill>
                <a:prstClr val="black"/>
              </a:solidFill>
              <a:latin typeface="Calibri"/>
              <a:ea typeface="ＭＳ Ｐゴシック" panose="020B0600070205080204" pitchFamily="50" charset="-128"/>
            </a:endParaRPr>
          </a:p>
        </p:txBody>
      </p:sp>
      <p:sp>
        <p:nvSpPr>
          <p:cNvPr id="22" name="テキスト ボックス 21"/>
          <p:cNvSpPr txBox="1"/>
          <p:nvPr/>
        </p:nvSpPr>
        <p:spPr>
          <a:xfrm>
            <a:off x="1703512" y="4809055"/>
            <a:ext cx="54521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SST</a:t>
            </a:r>
            <a:endParaRPr lang="ja-JP" altLang="en-US" sz="2000"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2226816" y="476672"/>
            <a:ext cx="70083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45</a:t>
            </a:r>
            <a:r>
              <a:rPr lang="ja-JP" altLang="en-US" sz="2000" dirty="0">
                <a:solidFill>
                  <a:prstClr val="black"/>
                </a:solidFill>
                <a:latin typeface="Calibri"/>
                <a:ea typeface="ＭＳ Ｐゴシック" panose="020B0600070205080204" pitchFamily="50" charset="-128"/>
              </a:rPr>
              <a:t>年</a:t>
            </a:r>
          </a:p>
        </p:txBody>
      </p:sp>
      <p:sp>
        <p:nvSpPr>
          <p:cNvPr id="25" name="テキスト ボックス 24"/>
          <p:cNvSpPr txBox="1"/>
          <p:nvPr/>
        </p:nvSpPr>
        <p:spPr>
          <a:xfrm>
            <a:off x="4346600" y="476672"/>
            <a:ext cx="70083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54</a:t>
            </a:r>
            <a:r>
              <a:rPr lang="ja-JP" altLang="en-US" sz="2000" dirty="0">
                <a:solidFill>
                  <a:prstClr val="black"/>
                </a:solidFill>
                <a:latin typeface="Calibri"/>
                <a:ea typeface="ＭＳ Ｐゴシック" panose="020B0600070205080204" pitchFamily="50" charset="-128"/>
              </a:rPr>
              <a:t>年</a:t>
            </a:r>
          </a:p>
        </p:txBody>
      </p:sp>
      <p:sp>
        <p:nvSpPr>
          <p:cNvPr id="26" name="テキスト ボックス 25"/>
          <p:cNvSpPr txBox="1"/>
          <p:nvPr/>
        </p:nvSpPr>
        <p:spPr>
          <a:xfrm>
            <a:off x="6506840" y="476672"/>
            <a:ext cx="70083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93</a:t>
            </a:r>
            <a:r>
              <a:rPr lang="ja-JP" altLang="en-US" sz="2000" dirty="0">
                <a:solidFill>
                  <a:prstClr val="black"/>
                </a:solidFill>
                <a:latin typeface="Calibri"/>
                <a:ea typeface="ＭＳ Ｐゴシック" panose="020B0600070205080204" pitchFamily="50" charset="-128"/>
              </a:rPr>
              <a:t>年</a:t>
            </a:r>
          </a:p>
        </p:txBody>
      </p:sp>
      <p:sp>
        <p:nvSpPr>
          <p:cNvPr id="27" name="テキスト ボックス 26"/>
          <p:cNvSpPr txBox="1"/>
          <p:nvPr/>
        </p:nvSpPr>
        <p:spPr>
          <a:xfrm>
            <a:off x="9139584" y="476672"/>
            <a:ext cx="70083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03</a:t>
            </a:r>
            <a:r>
              <a:rPr lang="ja-JP" altLang="en-US" sz="2000" dirty="0">
                <a:solidFill>
                  <a:prstClr val="black"/>
                </a:solidFill>
                <a:latin typeface="Calibri"/>
                <a:ea typeface="ＭＳ Ｐゴシック" panose="020B0600070205080204" pitchFamily="50" charset="-128"/>
              </a:rPr>
              <a:t>年</a:t>
            </a:r>
          </a:p>
        </p:txBody>
      </p:sp>
      <p:sp>
        <p:nvSpPr>
          <p:cNvPr id="2" name="テキスト ボックス 1"/>
          <p:cNvSpPr txBox="1"/>
          <p:nvPr/>
        </p:nvSpPr>
        <p:spPr>
          <a:xfrm>
            <a:off x="1976119" y="116632"/>
            <a:ext cx="7927170"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MJJ</a:t>
            </a:r>
            <a:r>
              <a:rPr lang="ja-JP" altLang="en-US" sz="2000" dirty="0">
                <a:solidFill>
                  <a:prstClr val="black"/>
                </a:solidFill>
                <a:latin typeface="Calibri"/>
                <a:ea typeface="ＭＳ Ｐゴシック" panose="020B0600070205080204" pitchFamily="50" charset="-128"/>
              </a:rPr>
              <a:t>平均の大気場と水温の偏差とそのもの（気候値は近年</a:t>
            </a:r>
            <a:r>
              <a:rPr lang="en-US" altLang="ja-JP" sz="2000" dirty="0">
                <a:solidFill>
                  <a:prstClr val="black"/>
                </a:solidFill>
                <a:latin typeface="Calibri"/>
                <a:ea typeface="ＭＳ Ｐゴシック" panose="020B0600070205080204" pitchFamily="50" charset="-128"/>
              </a:rPr>
              <a:t>81~10</a:t>
            </a:r>
            <a:r>
              <a:rPr lang="ja-JP" altLang="en-US" sz="2000" dirty="0">
                <a:solidFill>
                  <a:prstClr val="black"/>
                </a:solidFill>
                <a:latin typeface="Calibri"/>
                <a:ea typeface="ＭＳ Ｐゴシック" panose="020B0600070205080204" pitchFamily="50" charset="-128"/>
              </a:rPr>
              <a:t>で作成）</a:t>
            </a:r>
          </a:p>
        </p:txBody>
      </p:sp>
    </p:spTree>
    <p:extLst>
      <p:ext uri="{BB962C8B-B14F-4D97-AF65-F5344CB8AC3E}">
        <p14:creationId xmlns:p14="http://schemas.microsoft.com/office/powerpoint/2010/main" val="95349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75520" y="116633"/>
            <a:ext cx="4030270" cy="646331"/>
          </a:xfrm>
          <a:prstGeom prst="rect">
            <a:avLst/>
          </a:prstGeom>
          <a:noFill/>
        </p:spPr>
        <p:txBody>
          <a:bodyPr wrap="none" rtlCol="0">
            <a:spAutoFit/>
          </a:bodyPr>
          <a:lstStyle/>
          <a:p>
            <a:pPr>
              <a:defRPr/>
            </a:pPr>
            <a:r>
              <a:rPr lang="ja-JP" altLang="en-US" dirty="0">
                <a:solidFill>
                  <a:prstClr val="black"/>
                </a:solidFill>
                <a:latin typeface="Calibri"/>
                <a:ea typeface="ＭＳ Ｐゴシック" panose="020B0600070205080204" pitchFamily="50" charset="-128"/>
              </a:rPr>
              <a:t>オホーツク高気圧の年々変動</a:t>
            </a:r>
            <a:endParaRPr lang="en-US" altLang="ja-JP" dirty="0">
              <a:solidFill>
                <a:prstClr val="black"/>
              </a:solidFill>
              <a:latin typeface="Calibri"/>
              <a:ea typeface="ＭＳ Ｐゴシック" panose="020B0600070205080204" pitchFamily="50" charset="-128"/>
            </a:endParaRPr>
          </a:p>
          <a:p>
            <a:pPr>
              <a:defRPr/>
            </a:pPr>
            <a:r>
              <a:rPr lang="en-US" altLang="ja-JP" dirty="0">
                <a:solidFill>
                  <a:prstClr val="black"/>
                </a:solidFill>
                <a:latin typeface="Calibri"/>
                <a:ea typeface="ＭＳ Ｐゴシック" panose="020B0600070205080204" pitchFamily="50" charset="-128"/>
              </a:rPr>
              <a:t>1945</a:t>
            </a:r>
            <a:r>
              <a:rPr lang="ja-JP" altLang="en-US" dirty="0">
                <a:solidFill>
                  <a:prstClr val="black"/>
                </a:solidFill>
                <a:latin typeface="Calibri"/>
                <a:ea typeface="ＭＳ Ｐゴシック" panose="020B0600070205080204" pitchFamily="50" charset="-128"/>
              </a:rPr>
              <a:t>年は過去最高に発達維持した年？</a:t>
            </a:r>
          </a:p>
        </p:txBody>
      </p:sp>
      <p:sp>
        <p:nvSpPr>
          <p:cNvPr id="8" name="テキスト ボックス 7"/>
          <p:cNvSpPr txBox="1"/>
          <p:nvPr/>
        </p:nvSpPr>
        <p:spPr>
          <a:xfrm>
            <a:off x="1703513" y="5373217"/>
            <a:ext cx="3392275" cy="1200329"/>
          </a:xfrm>
          <a:prstGeom prst="rect">
            <a:avLst/>
          </a:prstGeom>
          <a:noFill/>
        </p:spPr>
        <p:txBody>
          <a:bodyPr wrap="none" rtlCol="0">
            <a:spAutoFit/>
          </a:bodyPr>
          <a:lstStyle/>
          <a:p>
            <a:pPr>
              <a:defRPr/>
            </a:pPr>
            <a:r>
              <a:rPr lang="ja-JP" altLang="en-US" dirty="0">
                <a:solidFill>
                  <a:prstClr val="black"/>
                </a:solidFill>
                <a:latin typeface="Calibri"/>
                <a:ea typeface="ＭＳ Ｐゴシック" panose="020B0600070205080204" pitchFamily="50" charset="-128"/>
              </a:rPr>
              <a:t>オホーツク海高気圧定義</a:t>
            </a:r>
            <a:endParaRPr lang="en-US" altLang="ja-JP" dirty="0">
              <a:solidFill>
                <a:prstClr val="black"/>
              </a:solidFill>
              <a:latin typeface="Calibri"/>
              <a:ea typeface="ＭＳ Ｐゴシック" panose="020B0600070205080204" pitchFamily="50" charset="-128"/>
            </a:endParaRPr>
          </a:p>
          <a:p>
            <a:pPr>
              <a:defRPr/>
            </a:pPr>
            <a:r>
              <a:rPr lang="ja-JP" altLang="en-US" dirty="0">
                <a:solidFill>
                  <a:prstClr val="black"/>
                </a:solidFill>
                <a:latin typeface="Calibri"/>
                <a:ea typeface="ＭＳ Ｐゴシック" panose="020B0600070205080204" pitchFamily="50" charset="-128"/>
              </a:rPr>
              <a:t>（</a:t>
            </a:r>
            <a:r>
              <a:rPr lang="en-US" altLang="ja-JP" dirty="0" err="1">
                <a:solidFill>
                  <a:prstClr val="black"/>
                </a:solidFill>
                <a:latin typeface="Calibri"/>
                <a:ea typeface="ＭＳ Ｐゴシック" panose="020B0600070205080204" pitchFamily="50" charset="-128"/>
              </a:rPr>
              <a:t>Ogi</a:t>
            </a:r>
            <a:r>
              <a:rPr lang="en-US" altLang="ja-JP" dirty="0">
                <a:solidFill>
                  <a:prstClr val="black"/>
                </a:solidFill>
                <a:latin typeface="Calibri"/>
                <a:ea typeface="ＭＳ Ｐゴシック" panose="020B0600070205080204" pitchFamily="50" charset="-128"/>
              </a:rPr>
              <a:t> et al. 2004</a:t>
            </a:r>
            <a:r>
              <a:rPr lang="ja-JP" altLang="en-US" dirty="0">
                <a:solidFill>
                  <a:prstClr val="black"/>
                </a:solidFill>
                <a:latin typeface="Calibri"/>
                <a:ea typeface="ＭＳ Ｐゴシック" panose="020B0600070205080204" pitchFamily="50" charset="-128"/>
              </a:rPr>
              <a:t>参）</a:t>
            </a:r>
            <a:endParaRPr lang="en-US" altLang="ja-JP" dirty="0">
              <a:solidFill>
                <a:prstClr val="black"/>
              </a:solidFill>
              <a:latin typeface="Calibri"/>
              <a:ea typeface="ＭＳ Ｐゴシック" panose="020B0600070205080204" pitchFamily="50" charset="-128"/>
            </a:endParaRPr>
          </a:p>
          <a:p>
            <a:pPr>
              <a:defRPr/>
            </a:pPr>
            <a:r>
              <a:rPr lang="en-US" altLang="ja-JP" dirty="0">
                <a:solidFill>
                  <a:prstClr val="black"/>
                </a:solidFill>
                <a:latin typeface="Calibri"/>
                <a:ea typeface="ＭＳ Ｐゴシック" panose="020B0600070205080204" pitchFamily="50" charset="-128"/>
              </a:rPr>
              <a:t>E140~E160</a:t>
            </a:r>
            <a:r>
              <a:rPr lang="ja-JP" altLang="en-US" dirty="0" err="1">
                <a:solidFill>
                  <a:prstClr val="black"/>
                </a:solidFill>
                <a:latin typeface="Calibri"/>
                <a:ea typeface="ＭＳ Ｐゴシック" panose="020B0600070205080204" pitchFamily="50" charset="-128"/>
              </a:rPr>
              <a:t>，</a:t>
            </a:r>
            <a:r>
              <a:rPr lang="en-US" altLang="ja-JP" dirty="0">
                <a:solidFill>
                  <a:prstClr val="black"/>
                </a:solidFill>
                <a:latin typeface="Calibri"/>
                <a:ea typeface="ＭＳ Ｐゴシック" panose="020B0600070205080204" pitchFamily="50" charset="-128"/>
              </a:rPr>
              <a:t>N50</a:t>
            </a:r>
            <a:r>
              <a:rPr lang="ja-JP" altLang="en-US" dirty="0">
                <a:solidFill>
                  <a:prstClr val="black"/>
                </a:solidFill>
                <a:latin typeface="Calibri"/>
                <a:ea typeface="ＭＳ Ｐゴシック" panose="020B0600070205080204" pitchFamily="50" charset="-128"/>
              </a:rPr>
              <a:t>～</a:t>
            </a:r>
            <a:r>
              <a:rPr lang="en-US" altLang="ja-JP" dirty="0">
                <a:solidFill>
                  <a:prstClr val="black"/>
                </a:solidFill>
                <a:latin typeface="Calibri"/>
                <a:ea typeface="ＭＳ Ｐゴシック" panose="020B0600070205080204" pitchFamily="50" charset="-128"/>
              </a:rPr>
              <a:t>N60</a:t>
            </a:r>
            <a:r>
              <a:rPr lang="ja-JP" altLang="en-US" dirty="0">
                <a:solidFill>
                  <a:prstClr val="black"/>
                </a:solidFill>
                <a:latin typeface="Calibri"/>
                <a:ea typeface="ＭＳ Ｐゴシック" panose="020B0600070205080204" pitchFamily="50" charset="-128"/>
              </a:rPr>
              <a:t>の平均</a:t>
            </a:r>
            <a:r>
              <a:rPr lang="en-US" altLang="ja-JP" dirty="0">
                <a:solidFill>
                  <a:prstClr val="black"/>
                </a:solidFill>
                <a:latin typeface="Calibri"/>
                <a:ea typeface="ＭＳ Ｐゴシック" panose="020B0600070205080204" pitchFamily="50" charset="-128"/>
              </a:rPr>
              <a:t>SLP</a:t>
            </a:r>
          </a:p>
          <a:p>
            <a:pPr>
              <a:defRPr/>
            </a:pPr>
            <a:r>
              <a:rPr lang="ja-JP" altLang="en-US" dirty="0">
                <a:solidFill>
                  <a:prstClr val="black"/>
                </a:solidFill>
                <a:latin typeface="Calibri"/>
                <a:ea typeface="ＭＳ Ｐゴシック" panose="020B0600070205080204" pitchFamily="50" charset="-128"/>
              </a:rPr>
              <a:t>トレンド除去なし，緯度重みなし．</a:t>
            </a:r>
          </a:p>
        </p:txBody>
      </p:sp>
      <p:pic>
        <p:nvPicPr>
          <p:cNvPr id="9" name="Picture 9" descr="D:\My_Document_D\@2017research\Snow1945\Analysis\GPV\20CRV2c\PNG\Monthly\prmsl.climano.MJJ.J19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052736"/>
            <a:ext cx="21949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My_Document_D\@2017research\Snow1945\Analysis\GPV\20CRV2c\Okhotsk_index\PNG\OkhotskHigh.index.1851-2010.07.3m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3478419"/>
            <a:ext cx="5248622" cy="26828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y_Document_D\@2017research\Snow1945\Analysis\GPV\20CRV2c\Okhotsk_index\PNG\OkhotskHigh.index.1851-2010.06.3m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904" y="692696"/>
            <a:ext cx="5248622" cy="268280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631504" y="2854677"/>
            <a:ext cx="3457998" cy="369332"/>
          </a:xfrm>
          <a:prstGeom prst="rect">
            <a:avLst/>
          </a:prstGeom>
          <a:noFill/>
        </p:spPr>
        <p:txBody>
          <a:bodyPr wrap="none" rtlCol="0">
            <a:spAutoFit/>
          </a:bodyPr>
          <a:lstStyle/>
          <a:p>
            <a:pPr>
              <a:defRPr/>
            </a:pPr>
            <a:r>
              <a:rPr lang="ja-JP" altLang="en-US" dirty="0">
                <a:solidFill>
                  <a:prstClr val="black"/>
                </a:solidFill>
                <a:latin typeface="Calibri"/>
                <a:ea typeface="ＭＳ Ｐゴシック" panose="020B0600070205080204" pitchFamily="50" charset="-128"/>
              </a:rPr>
              <a:t>これはオホーツク高気圧なのか？</a:t>
            </a:r>
          </a:p>
        </p:txBody>
      </p:sp>
      <p:sp>
        <p:nvSpPr>
          <p:cNvPr id="3" name="テキスト ボックス 2"/>
          <p:cNvSpPr txBox="1"/>
          <p:nvPr/>
        </p:nvSpPr>
        <p:spPr>
          <a:xfrm>
            <a:off x="6384032" y="6381328"/>
            <a:ext cx="2662908" cy="369332"/>
          </a:xfrm>
          <a:prstGeom prst="rect">
            <a:avLst/>
          </a:prstGeom>
          <a:noFill/>
        </p:spPr>
        <p:txBody>
          <a:bodyPr wrap="none" rtlCol="0">
            <a:spAutoFit/>
          </a:bodyPr>
          <a:lstStyle/>
          <a:p>
            <a:pPr>
              <a:defRPr/>
            </a:pPr>
            <a:r>
              <a:rPr lang="ja-JP" altLang="en-US" dirty="0">
                <a:solidFill>
                  <a:prstClr val="black"/>
                </a:solidFill>
                <a:latin typeface="Calibri"/>
                <a:ea typeface="ＭＳ Ｐゴシック" panose="020B0600070205080204" pitchFamily="50" charset="-128"/>
              </a:rPr>
              <a:t>＊</a:t>
            </a:r>
            <a:r>
              <a:rPr lang="en-US" altLang="ja-JP" dirty="0">
                <a:solidFill>
                  <a:prstClr val="black"/>
                </a:solidFill>
                <a:latin typeface="Calibri"/>
                <a:ea typeface="ＭＳ Ｐゴシック" panose="020B0600070205080204" pitchFamily="50" charset="-128"/>
              </a:rPr>
              <a:t>1880</a:t>
            </a:r>
            <a:r>
              <a:rPr lang="ja-JP" altLang="en-US" dirty="0">
                <a:solidFill>
                  <a:prstClr val="black"/>
                </a:solidFill>
                <a:latin typeface="Calibri"/>
                <a:ea typeface="ＭＳ Ｐゴシック" panose="020B0600070205080204" pitchFamily="50" charset="-128"/>
              </a:rPr>
              <a:t>以前は何か怪しい</a:t>
            </a:r>
          </a:p>
        </p:txBody>
      </p:sp>
    </p:spTree>
    <p:extLst>
      <p:ext uri="{BB962C8B-B14F-4D97-AF65-F5344CB8AC3E}">
        <p14:creationId xmlns:p14="http://schemas.microsoft.com/office/powerpoint/2010/main" val="322342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103489D-4E2A-4A73-8125-70293A365E19}"/>
              </a:ext>
            </a:extLst>
          </p:cNvPr>
          <p:cNvGrpSpPr/>
          <p:nvPr/>
        </p:nvGrpSpPr>
        <p:grpSpPr>
          <a:xfrm>
            <a:off x="1712490" y="3357159"/>
            <a:ext cx="3256459" cy="2949645"/>
            <a:chOff x="796412" y="3488434"/>
            <a:chExt cx="3256459" cy="2949645"/>
          </a:xfrm>
        </p:grpSpPr>
        <p:pic>
          <p:nvPicPr>
            <p:cNvPr id="5" name="図 4">
              <a:extLst>
                <a:ext uri="{FF2B5EF4-FFF2-40B4-BE49-F238E27FC236}">
                  <a16:creationId xmlns:a16="http://schemas.microsoft.com/office/drawing/2014/main" id="{594E27A6-A5AB-4C6C-9CD0-0FD21B2BBF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1" r="22374"/>
            <a:stretch/>
          </p:blipFill>
          <p:spPr>
            <a:xfrm>
              <a:off x="796412" y="3495268"/>
              <a:ext cx="2591309" cy="2916650"/>
            </a:xfrm>
            <a:prstGeom prst="rect">
              <a:avLst/>
            </a:prstGeom>
          </p:spPr>
        </p:pic>
        <p:pic>
          <p:nvPicPr>
            <p:cNvPr id="6" name="図 5">
              <a:extLst>
                <a:ext uri="{FF2B5EF4-FFF2-40B4-BE49-F238E27FC236}">
                  <a16:creationId xmlns:a16="http://schemas.microsoft.com/office/drawing/2014/main" id="{33379914-3095-4AB6-A7E6-253293E76852}"/>
                </a:ext>
              </a:extLst>
            </p:cNvPr>
            <p:cNvPicPr>
              <a:picLocks noChangeAspect="1"/>
            </p:cNvPicPr>
            <p:nvPr/>
          </p:nvPicPr>
          <p:blipFill rotWithShape="1">
            <a:blip r:embed="rId3"/>
            <a:srcRect l="16006" t="784" b="1"/>
            <a:stretch/>
          </p:blipFill>
          <p:spPr>
            <a:xfrm>
              <a:off x="3438437" y="3488434"/>
              <a:ext cx="614434" cy="2949645"/>
            </a:xfrm>
            <a:prstGeom prst="rect">
              <a:avLst/>
            </a:prstGeom>
          </p:spPr>
        </p:pic>
      </p:grpSp>
      <p:sp>
        <p:nvSpPr>
          <p:cNvPr id="20" name="正方形/長方形 19">
            <a:extLst>
              <a:ext uri="{FF2B5EF4-FFF2-40B4-BE49-F238E27FC236}">
                <a16:creationId xmlns:a16="http://schemas.microsoft.com/office/drawing/2014/main" id="{45A6D30E-6655-4C12-8DEA-F0D20FA158D3}"/>
              </a:ext>
            </a:extLst>
          </p:cNvPr>
          <p:cNvSpPr/>
          <p:nvPr/>
        </p:nvSpPr>
        <p:spPr>
          <a:xfrm>
            <a:off x="1655700" y="873230"/>
            <a:ext cx="3610427" cy="1661993"/>
          </a:xfrm>
          <a:prstGeom prst="rect">
            <a:avLst/>
          </a:prstGeom>
        </p:spPr>
        <p:txBody>
          <a:bodyPr wrap="square">
            <a:spAutoFit/>
          </a:bodyPr>
          <a:lstStyle/>
          <a:p>
            <a:pPr defTabSz="457200"/>
            <a:r>
              <a:rPr lang="en-US" altLang="ja-JP" dirty="0">
                <a:solidFill>
                  <a:prstClr val="black"/>
                </a:solidFill>
                <a:latin typeface="Calibri" panose="020F0502020204030204"/>
                <a:ea typeface="游ゴシック" panose="020B0400000000000000" pitchFamily="50" charset="-128"/>
              </a:rPr>
              <a:t>7</a:t>
            </a:r>
            <a:r>
              <a:rPr lang="ja-JP" altLang="en-US" dirty="0">
                <a:solidFill>
                  <a:prstClr val="black"/>
                </a:solidFill>
                <a:latin typeface="Calibri" panose="020F0502020204030204"/>
                <a:ea typeface="游ゴシック" panose="020B0400000000000000" pitchFamily="50" charset="-128"/>
              </a:rPr>
              <a:t>月に気温が</a:t>
            </a:r>
            <a:r>
              <a:rPr lang="en-US" altLang="ja-JP" sz="2400" b="1" dirty="0">
                <a:solidFill>
                  <a:srgbClr val="FF0000"/>
                </a:solidFill>
                <a:latin typeface="Calibri" panose="020F0502020204030204"/>
                <a:ea typeface="游ゴシック" panose="020B0400000000000000" pitchFamily="50" charset="-128"/>
              </a:rPr>
              <a:t>15~17℃</a:t>
            </a:r>
            <a:r>
              <a:rPr lang="ja-JP" altLang="en-US" sz="2400" b="1" dirty="0">
                <a:solidFill>
                  <a:srgbClr val="FF0000"/>
                </a:solidFill>
                <a:latin typeface="Calibri" panose="020F0502020204030204"/>
                <a:ea typeface="游ゴシック" panose="020B0400000000000000" pitchFamily="50" charset="-128"/>
              </a:rPr>
              <a:t>以下</a:t>
            </a:r>
            <a:endParaRPr lang="en-US" altLang="ja-JP" sz="2400" b="1" dirty="0">
              <a:solidFill>
                <a:srgbClr val="FF0000"/>
              </a:solidFill>
              <a:latin typeface="Calibri" panose="020F0502020204030204"/>
              <a:ea typeface="游ゴシック" panose="020B0400000000000000" pitchFamily="50" charset="-128"/>
            </a:endParaRPr>
          </a:p>
          <a:p>
            <a:pPr defTabSz="457200"/>
            <a:r>
              <a:rPr lang="ja-JP" altLang="en-US" dirty="0">
                <a:solidFill>
                  <a:prstClr val="black"/>
                </a:solidFill>
                <a:latin typeface="Calibri" panose="020F0502020204030204"/>
                <a:ea typeface="游ゴシック" panose="020B0400000000000000" pitchFamily="50" charset="-128"/>
              </a:rPr>
              <a:t>になると、減数分裂時に障害が</a:t>
            </a:r>
            <a:endParaRPr lang="en-US" altLang="ja-JP" dirty="0">
              <a:solidFill>
                <a:prstClr val="black"/>
              </a:solidFill>
              <a:latin typeface="Calibri" panose="020F0502020204030204"/>
              <a:ea typeface="游ゴシック" panose="020B0400000000000000" pitchFamily="50" charset="-128"/>
            </a:endParaRPr>
          </a:p>
          <a:p>
            <a:pPr defTabSz="457200"/>
            <a:r>
              <a:rPr lang="ja-JP" altLang="en-US" dirty="0">
                <a:solidFill>
                  <a:prstClr val="black"/>
                </a:solidFill>
                <a:latin typeface="Calibri" panose="020F0502020204030204"/>
                <a:ea typeface="游ゴシック" panose="020B0400000000000000" pitchFamily="50" charset="-128"/>
              </a:rPr>
              <a:t>おこり花粉が奇形になる。</a:t>
            </a:r>
            <a:endParaRPr lang="en-US" altLang="ja-JP" dirty="0">
              <a:solidFill>
                <a:prstClr val="black"/>
              </a:solidFill>
              <a:latin typeface="Calibri" panose="020F0502020204030204"/>
              <a:ea typeface="游ゴシック" panose="020B0400000000000000" pitchFamily="50" charset="-128"/>
            </a:endParaRPr>
          </a:p>
          <a:p>
            <a:pPr defTabSz="457200"/>
            <a:r>
              <a:rPr lang="ja-JP" altLang="en-US" dirty="0">
                <a:solidFill>
                  <a:prstClr val="black"/>
                </a:solidFill>
                <a:latin typeface="Calibri" panose="020F0502020204030204"/>
                <a:ea typeface="游ゴシック" panose="020B0400000000000000" pitchFamily="50" charset="-128"/>
              </a:rPr>
              <a:t>イネができなくなる。</a:t>
            </a:r>
            <a:endParaRPr lang="en-US" altLang="ja-JP" dirty="0">
              <a:solidFill>
                <a:prstClr val="black"/>
              </a:solidFill>
              <a:latin typeface="Calibri" panose="020F0502020204030204"/>
              <a:ea typeface="游ゴシック" panose="020B0400000000000000" pitchFamily="50" charset="-128"/>
            </a:endParaRPr>
          </a:p>
          <a:p>
            <a:pPr defTabSz="457200"/>
            <a:r>
              <a:rPr lang="en-US" altLang="ja-JP" sz="1200" b="1" dirty="0">
                <a:solidFill>
                  <a:srgbClr val="00B050"/>
                </a:solidFill>
                <a:latin typeface="Calibri" panose="020F0502020204030204"/>
                <a:ea typeface="游ゴシック" panose="020B0400000000000000" pitchFamily="50" charset="-128"/>
              </a:rPr>
              <a:t>※</a:t>
            </a:r>
            <a:r>
              <a:rPr lang="ja-JP" altLang="en-US" sz="1200" b="1" dirty="0">
                <a:solidFill>
                  <a:srgbClr val="00B050"/>
                </a:solidFill>
                <a:latin typeface="Calibri" panose="020F0502020204030204"/>
                <a:ea typeface="游ゴシック" panose="020B0400000000000000" pitchFamily="50" charset="-128"/>
              </a:rPr>
              <a:t>出穂</a:t>
            </a:r>
            <a:r>
              <a:rPr lang="en-US" altLang="ja-JP" sz="1200" b="1" dirty="0">
                <a:solidFill>
                  <a:srgbClr val="00B050"/>
                </a:solidFill>
                <a:latin typeface="Calibri" panose="020F0502020204030204"/>
                <a:ea typeface="游ゴシック" panose="020B0400000000000000" pitchFamily="50" charset="-128"/>
              </a:rPr>
              <a:t>14</a:t>
            </a:r>
            <a:r>
              <a:rPr lang="ja-JP" altLang="en-US" sz="1200" b="1" dirty="0">
                <a:solidFill>
                  <a:srgbClr val="00B050"/>
                </a:solidFill>
                <a:latin typeface="Calibri" panose="020F0502020204030204"/>
                <a:ea typeface="游ゴシック" panose="020B0400000000000000" pitchFamily="50" charset="-128"/>
              </a:rPr>
              <a:t>日頃前と</a:t>
            </a:r>
            <a:r>
              <a:rPr lang="en-US" altLang="ja-JP" sz="1200" b="1" dirty="0">
                <a:solidFill>
                  <a:srgbClr val="00B050"/>
                </a:solidFill>
                <a:latin typeface="Calibri" panose="020F0502020204030204"/>
                <a:ea typeface="游ゴシック" panose="020B0400000000000000" pitchFamily="50" charset="-128"/>
              </a:rPr>
              <a:t>25</a:t>
            </a:r>
            <a:r>
              <a:rPr lang="ja-JP" altLang="en-US" sz="1200" b="1" dirty="0">
                <a:solidFill>
                  <a:srgbClr val="00B050"/>
                </a:solidFill>
                <a:latin typeface="Calibri" panose="020F0502020204030204"/>
                <a:ea typeface="游ゴシック" panose="020B0400000000000000" pitchFamily="50" charset="-128"/>
              </a:rPr>
              <a:t>日頃前の低温は特に影響が</a:t>
            </a:r>
            <a:endParaRPr lang="en-US" altLang="ja-JP" sz="1200" b="1" dirty="0">
              <a:solidFill>
                <a:srgbClr val="00B050"/>
              </a:solidFill>
              <a:latin typeface="Calibri" panose="020F0502020204030204"/>
              <a:ea typeface="游ゴシック" panose="020B0400000000000000" pitchFamily="50" charset="-128"/>
            </a:endParaRPr>
          </a:p>
          <a:p>
            <a:pPr defTabSz="457200"/>
            <a:r>
              <a:rPr lang="ja-JP" altLang="en-US" sz="1200" b="1" dirty="0">
                <a:solidFill>
                  <a:srgbClr val="00B050"/>
                </a:solidFill>
                <a:latin typeface="Calibri" panose="020F0502020204030204"/>
                <a:ea typeface="游ゴシック" panose="020B0400000000000000" pitchFamily="50" charset="-128"/>
              </a:rPr>
              <a:t>　大きい</a:t>
            </a:r>
            <a:endParaRPr lang="en-US" altLang="ja-JP" sz="1200" b="1" u="sng" dirty="0">
              <a:solidFill>
                <a:srgbClr val="00B050"/>
              </a:solidFill>
              <a:latin typeface="Calibri" panose="020F0502020204030204"/>
              <a:ea typeface="游ゴシック" panose="020B0400000000000000" pitchFamily="50" charset="-128"/>
            </a:endParaRPr>
          </a:p>
        </p:txBody>
      </p:sp>
      <p:pic>
        <p:nvPicPr>
          <p:cNvPr id="24" name="図 23" descr="テキスト が含まれている画像&#10;&#10;自動的に生成された説明">
            <a:extLst>
              <a:ext uri="{FF2B5EF4-FFF2-40B4-BE49-F238E27FC236}">
                <a16:creationId xmlns:a16="http://schemas.microsoft.com/office/drawing/2014/main" id="{B2FF0238-5DB7-4B7F-AD17-26D1A6F5EC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5" r="17059" b="1"/>
          <a:stretch/>
        </p:blipFill>
        <p:spPr>
          <a:xfrm>
            <a:off x="5012729" y="3346024"/>
            <a:ext cx="2806145" cy="2955004"/>
          </a:xfrm>
          <a:prstGeom prst="rect">
            <a:avLst/>
          </a:prstGeom>
        </p:spPr>
      </p:pic>
      <p:pic>
        <p:nvPicPr>
          <p:cNvPr id="26" name="図 25" descr="文字と写真のスクリーンショット&#10;&#10;自動的に生成された説明">
            <a:extLst>
              <a:ext uri="{FF2B5EF4-FFF2-40B4-BE49-F238E27FC236}">
                <a16:creationId xmlns:a16="http://schemas.microsoft.com/office/drawing/2014/main" id="{1CDB0D41-AE20-4771-9D84-69302C8FC7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7" r="19028"/>
          <a:stretch/>
        </p:blipFill>
        <p:spPr>
          <a:xfrm>
            <a:off x="7993459" y="3349369"/>
            <a:ext cx="2708623" cy="2916650"/>
          </a:xfrm>
          <a:prstGeom prst="rect">
            <a:avLst/>
          </a:prstGeom>
        </p:spPr>
      </p:pic>
      <p:grpSp>
        <p:nvGrpSpPr>
          <p:cNvPr id="28" name="グループ化 27">
            <a:extLst>
              <a:ext uri="{FF2B5EF4-FFF2-40B4-BE49-F238E27FC236}">
                <a16:creationId xmlns:a16="http://schemas.microsoft.com/office/drawing/2014/main" id="{1EF66A8E-BB3E-48C0-BDE3-F452A836B42F}"/>
              </a:ext>
            </a:extLst>
          </p:cNvPr>
          <p:cNvGrpSpPr/>
          <p:nvPr/>
        </p:nvGrpSpPr>
        <p:grpSpPr>
          <a:xfrm>
            <a:off x="1492345" y="2926967"/>
            <a:ext cx="9241313" cy="3411956"/>
            <a:chOff x="-31656" y="2926967"/>
            <a:chExt cx="9241313" cy="3411956"/>
          </a:xfrm>
        </p:grpSpPr>
        <p:grpSp>
          <p:nvGrpSpPr>
            <p:cNvPr id="14" name="グループ化 13">
              <a:extLst>
                <a:ext uri="{FF2B5EF4-FFF2-40B4-BE49-F238E27FC236}">
                  <a16:creationId xmlns:a16="http://schemas.microsoft.com/office/drawing/2014/main" id="{D88950B5-B184-4FB4-9856-F8F8AAB432DC}"/>
                </a:ext>
              </a:extLst>
            </p:cNvPr>
            <p:cNvGrpSpPr/>
            <p:nvPr/>
          </p:nvGrpSpPr>
          <p:grpSpPr>
            <a:xfrm>
              <a:off x="-31656" y="2961847"/>
              <a:ext cx="9241313" cy="3377076"/>
              <a:chOff x="-31656" y="2961847"/>
              <a:chExt cx="9241313" cy="3377076"/>
            </a:xfrm>
          </p:grpSpPr>
          <p:grpSp>
            <p:nvGrpSpPr>
              <p:cNvPr id="7" name="グループ化 6">
                <a:extLst>
                  <a:ext uri="{FF2B5EF4-FFF2-40B4-BE49-F238E27FC236}">
                    <a16:creationId xmlns:a16="http://schemas.microsoft.com/office/drawing/2014/main" id="{CA9AC682-B6FA-46D4-88A5-D80A02252D2E}"/>
                  </a:ext>
                </a:extLst>
              </p:cNvPr>
              <p:cNvGrpSpPr/>
              <p:nvPr/>
            </p:nvGrpSpPr>
            <p:grpSpPr>
              <a:xfrm>
                <a:off x="-31656" y="2961847"/>
                <a:ext cx="9241313" cy="3377076"/>
                <a:chOff x="-31656" y="2961847"/>
                <a:chExt cx="9241313" cy="3377076"/>
              </a:xfrm>
            </p:grpSpPr>
            <p:sp>
              <p:nvSpPr>
                <p:cNvPr id="8" name="テキスト ボックス 7">
                  <a:extLst>
                    <a:ext uri="{FF2B5EF4-FFF2-40B4-BE49-F238E27FC236}">
                      <a16:creationId xmlns:a16="http://schemas.microsoft.com/office/drawing/2014/main" id="{B6136D96-DC69-4295-9940-064FA556D000}"/>
                    </a:ext>
                  </a:extLst>
                </p:cNvPr>
                <p:cNvSpPr txBox="1"/>
                <p:nvPr/>
              </p:nvSpPr>
              <p:spPr>
                <a:xfrm>
                  <a:off x="33020" y="2996856"/>
                  <a:ext cx="9176635" cy="584775"/>
                </a:xfrm>
                <a:prstGeom prst="rect">
                  <a:avLst/>
                </a:prstGeom>
                <a:noFill/>
              </p:spPr>
              <p:txBody>
                <a:bodyPr wrap="square" rtlCol="0">
                  <a:spAutoFit/>
                </a:bodyPr>
                <a:lstStyle/>
                <a:p>
                  <a:pPr defTabSz="457200"/>
                  <a:r>
                    <a:rPr lang="ja-JP" altLang="en-US" sz="1600" b="1" dirty="0">
                      <a:solidFill>
                        <a:srgbClr val="FFC000"/>
                      </a:solidFill>
                      <a:latin typeface="Calibri" panose="020F0502020204030204"/>
                      <a:ea typeface="游ゴシック" panose="020B0400000000000000" pitchFamily="50" charset="-128"/>
                    </a:rPr>
                    <a:t>　　</a:t>
                  </a:r>
                  <a:r>
                    <a:rPr lang="en-US" altLang="ja-JP" sz="1600" b="1" dirty="0">
                      <a:solidFill>
                        <a:srgbClr val="7030A0"/>
                      </a:solidFill>
                      <a:latin typeface="Calibri" panose="020F0502020204030204"/>
                      <a:ea typeface="游ゴシック" panose="020B0400000000000000" pitchFamily="50" charset="-128"/>
                    </a:rPr>
                    <a:t>1945</a:t>
                  </a:r>
                  <a:r>
                    <a:rPr lang="ja-JP" altLang="en-US" sz="1600" b="1" dirty="0">
                      <a:solidFill>
                        <a:srgbClr val="7030A0"/>
                      </a:solidFill>
                      <a:latin typeface="Calibri" panose="020F0502020204030204"/>
                      <a:ea typeface="游ゴシック" panose="020B0400000000000000" pitchFamily="50" charset="-128"/>
                    </a:rPr>
                    <a:t>年</a:t>
                  </a:r>
                  <a:r>
                    <a:rPr lang="en-US" altLang="ja-JP" sz="1600" b="1" dirty="0">
                      <a:solidFill>
                        <a:srgbClr val="7030A0"/>
                      </a:solidFill>
                      <a:latin typeface="Calibri" panose="020F0502020204030204"/>
                      <a:ea typeface="游ゴシック" panose="020B0400000000000000" pitchFamily="50" charset="-128"/>
                    </a:rPr>
                    <a:t>7</a:t>
                  </a:r>
                  <a:r>
                    <a:rPr lang="ja-JP" altLang="en-US" sz="1600" b="1" dirty="0">
                      <a:solidFill>
                        <a:srgbClr val="7030A0"/>
                      </a:solidFill>
                      <a:latin typeface="Calibri" panose="020F0502020204030204"/>
                      <a:ea typeface="游ゴシック" panose="020B0400000000000000" pitchFamily="50" charset="-128"/>
                    </a:rPr>
                    <a:t>月平均最低気温</a:t>
                  </a:r>
                  <a:r>
                    <a:rPr lang="ja-JP" altLang="en-US" sz="1600" dirty="0">
                      <a:solidFill>
                        <a:srgbClr val="FFC000"/>
                      </a:solidFill>
                      <a:latin typeface="Calibri" panose="020F0502020204030204"/>
                      <a:ea typeface="游ゴシック" panose="020B0400000000000000" pitchFamily="50" charset="-128"/>
                    </a:rPr>
                    <a:t>　　　　　</a:t>
                  </a:r>
                  <a:r>
                    <a:rPr lang="ja-JP" altLang="en-US" sz="1600" b="1" dirty="0">
                      <a:solidFill>
                        <a:srgbClr val="00B0F0"/>
                      </a:solidFill>
                      <a:latin typeface="Calibri" panose="020F0502020204030204"/>
                      <a:ea typeface="游ゴシック" panose="020B0400000000000000" pitchFamily="50" charset="-128"/>
                    </a:rPr>
                    <a:t>凶作年</a:t>
                  </a:r>
                  <a:r>
                    <a:rPr lang="en-US" altLang="ja-JP" sz="1600" b="1" dirty="0">
                      <a:solidFill>
                        <a:srgbClr val="00B0F0"/>
                      </a:solidFill>
                      <a:latin typeface="Calibri" panose="020F0502020204030204"/>
                      <a:ea typeface="游ゴシック" panose="020B0400000000000000" pitchFamily="50" charset="-128"/>
                    </a:rPr>
                    <a:t>7</a:t>
                  </a:r>
                  <a:r>
                    <a:rPr lang="ja-JP" altLang="en-US" sz="1600" b="1" dirty="0">
                      <a:solidFill>
                        <a:srgbClr val="00B0F0"/>
                      </a:solidFill>
                      <a:latin typeface="Calibri" panose="020F0502020204030204"/>
                      <a:ea typeface="游ゴシック" panose="020B0400000000000000" pitchFamily="50" charset="-128"/>
                    </a:rPr>
                    <a:t>月平均最低気温　　</a:t>
                  </a:r>
                  <a:r>
                    <a:rPr lang="ja-JP" altLang="en-US" sz="1600" dirty="0">
                      <a:solidFill>
                        <a:srgbClr val="FFC000"/>
                      </a:solidFill>
                      <a:latin typeface="Calibri" panose="020F0502020204030204"/>
                      <a:ea typeface="游ゴシック" panose="020B0400000000000000" pitchFamily="50" charset="-128"/>
                    </a:rPr>
                    <a:t>　　</a:t>
                  </a:r>
                  <a:r>
                    <a:rPr lang="ja-JP" altLang="en-US" sz="1600" b="1" dirty="0">
                      <a:solidFill>
                        <a:srgbClr val="ED7D31"/>
                      </a:solidFill>
                      <a:latin typeface="Calibri" panose="020F0502020204030204"/>
                      <a:ea typeface="游ゴシック" panose="020B0400000000000000" pitchFamily="50" charset="-128"/>
                    </a:rPr>
                    <a:t>豊作年 </a:t>
                  </a:r>
                  <a:r>
                    <a:rPr lang="en-US" altLang="ja-JP" sz="1600" b="1" dirty="0">
                      <a:solidFill>
                        <a:srgbClr val="ED7D31"/>
                      </a:solidFill>
                      <a:latin typeface="Calibri" panose="020F0502020204030204"/>
                      <a:ea typeface="游ゴシック" panose="020B0400000000000000" pitchFamily="50" charset="-128"/>
                    </a:rPr>
                    <a:t>7</a:t>
                  </a:r>
                  <a:r>
                    <a:rPr lang="ja-JP" altLang="en-US" sz="1600" b="1" dirty="0">
                      <a:solidFill>
                        <a:srgbClr val="ED7D31"/>
                      </a:solidFill>
                      <a:latin typeface="Calibri" panose="020F0502020204030204"/>
                      <a:ea typeface="游ゴシック" panose="020B0400000000000000" pitchFamily="50" charset="-128"/>
                    </a:rPr>
                    <a:t>月平均最低気温</a:t>
                  </a:r>
                  <a:endParaRPr lang="en-US" altLang="ja-JP" sz="1600" b="1" dirty="0">
                    <a:solidFill>
                      <a:srgbClr val="ED7D31"/>
                    </a:solidFill>
                    <a:latin typeface="Calibri" panose="020F0502020204030204"/>
                    <a:ea typeface="游ゴシック" panose="020B0400000000000000" pitchFamily="50" charset="-128"/>
                  </a:endParaRPr>
                </a:p>
                <a:p>
                  <a:pPr defTabSz="457200"/>
                  <a:r>
                    <a:rPr lang="ja-JP" altLang="en-US" sz="1600" dirty="0">
                      <a:solidFill>
                        <a:srgbClr val="FFC000"/>
                      </a:solidFill>
                      <a:latin typeface="Calibri" panose="020F0502020204030204"/>
                      <a:ea typeface="游ゴシック" panose="020B0400000000000000" pitchFamily="50" charset="-128"/>
                    </a:rPr>
                    <a:t>　　　　</a:t>
                  </a:r>
                  <a:endParaRPr lang="en-US" altLang="ja-JP" sz="1600" dirty="0">
                    <a:solidFill>
                      <a:srgbClr val="FFC000"/>
                    </a:solidFill>
                    <a:latin typeface="Calibri" panose="020F0502020204030204"/>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8BBA6251-67B5-48DD-A3D8-FBC148469C6C}"/>
                    </a:ext>
                  </a:extLst>
                </p:cNvPr>
                <p:cNvCxnSpPr>
                  <a:cxnSpLocks/>
                </p:cNvCxnSpPr>
                <p:nvPr/>
              </p:nvCxnSpPr>
              <p:spPr>
                <a:xfrm>
                  <a:off x="3422049" y="2961847"/>
                  <a:ext cx="0" cy="3304172"/>
                </a:xfrm>
                <a:prstGeom prst="line">
                  <a:avLst/>
                </a:prstGeom>
                <a:ln w="3810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コネクタ 9">
                  <a:extLst>
                    <a:ext uri="{FF2B5EF4-FFF2-40B4-BE49-F238E27FC236}">
                      <a16:creationId xmlns:a16="http://schemas.microsoft.com/office/drawing/2014/main" id="{FDE5E80A-BEC5-4FFF-9CEA-0630BEEB4723}"/>
                    </a:ext>
                  </a:extLst>
                </p:cNvPr>
                <p:cNvCxnSpPr>
                  <a:cxnSpLocks/>
                </p:cNvCxnSpPr>
                <p:nvPr/>
              </p:nvCxnSpPr>
              <p:spPr>
                <a:xfrm>
                  <a:off x="131699" y="6338923"/>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線コネクタ 10">
                  <a:extLst>
                    <a:ext uri="{FF2B5EF4-FFF2-40B4-BE49-F238E27FC236}">
                      <a16:creationId xmlns:a16="http://schemas.microsoft.com/office/drawing/2014/main" id="{4800DB52-14DF-456A-A82B-87F3A01CBFB6}"/>
                    </a:ext>
                  </a:extLst>
                </p:cNvPr>
                <p:cNvCxnSpPr>
                  <a:cxnSpLocks/>
                </p:cNvCxnSpPr>
                <p:nvPr/>
              </p:nvCxnSpPr>
              <p:spPr>
                <a:xfrm>
                  <a:off x="-31656" y="3289243"/>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直線コネクタ 11">
                  <a:extLst>
                    <a:ext uri="{FF2B5EF4-FFF2-40B4-BE49-F238E27FC236}">
                      <a16:creationId xmlns:a16="http://schemas.microsoft.com/office/drawing/2014/main" id="{BBB8A56D-EAEC-4C66-A32E-EDC0867A934F}"/>
                    </a:ext>
                  </a:extLst>
                </p:cNvPr>
                <p:cNvCxnSpPr>
                  <a:cxnSpLocks/>
                </p:cNvCxnSpPr>
                <p:nvPr/>
              </p:nvCxnSpPr>
              <p:spPr>
                <a:xfrm>
                  <a:off x="6460" y="2961847"/>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13" name="直線コネクタ 12">
                <a:extLst>
                  <a:ext uri="{FF2B5EF4-FFF2-40B4-BE49-F238E27FC236}">
                    <a16:creationId xmlns:a16="http://schemas.microsoft.com/office/drawing/2014/main" id="{978E6CF4-5068-4C26-96D4-0EAB7A7DA5A6}"/>
                  </a:ext>
                </a:extLst>
              </p:cNvPr>
              <p:cNvCxnSpPr>
                <a:cxnSpLocks/>
              </p:cNvCxnSpPr>
              <p:nvPr/>
            </p:nvCxnSpPr>
            <p:spPr>
              <a:xfrm>
                <a:off x="6382165" y="2996856"/>
                <a:ext cx="0" cy="3304172"/>
              </a:xfrm>
              <a:prstGeom prst="line">
                <a:avLst/>
              </a:prstGeom>
              <a:ln w="3810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7" name="テキスト ボックス 26">
              <a:extLst>
                <a:ext uri="{FF2B5EF4-FFF2-40B4-BE49-F238E27FC236}">
                  <a16:creationId xmlns:a16="http://schemas.microsoft.com/office/drawing/2014/main" id="{9BA78302-EB6E-4185-BDCE-E4B1E94C4F3D}"/>
                </a:ext>
              </a:extLst>
            </p:cNvPr>
            <p:cNvSpPr txBox="1"/>
            <p:nvPr/>
          </p:nvSpPr>
          <p:spPr>
            <a:xfrm>
              <a:off x="2830514" y="2926967"/>
              <a:ext cx="767976" cy="400110"/>
            </a:xfrm>
            <a:prstGeom prst="rect">
              <a:avLst/>
            </a:prstGeom>
            <a:noFill/>
          </p:spPr>
          <p:txBody>
            <a:bodyPr wrap="square" rtlCol="0">
              <a:spAutoFit/>
            </a:bodyPr>
            <a:lstStyle/>
            <a:p>
              <a:pPr defTabSz="457200"/>
              <a:r>
                <a:rPr lang="ja-JP" altLang="en-US" sz="2000" b="1"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a:t>
              </a:r>
            </a:p>
          </p:txBody>
        </p:sp>
      </p:grpSp>
      <p:pic>
        <p:nvPicPr>
          <p:cNvPr id="30" name="図 29">
            <a:extLst>
              <a:ext uri="{FF2B5EF4-FFF2-40B4-BE49-F238E27FC236}">
                <a16:creationId xmlns:a16="http://schemas.microsoft.com/office/drawing/2014/main" id="{983C5511-9A75-4BD3-9423-29E5FF895BF9}"/>
              </a:ext>
            </a:extLst>
          </p:cNvPr>
          <p:cNvPicPr>
            <a:picLocks noChangeAspect="1"/>
          </p:cNvPicPr>
          <p:nvPr/>
        </p:nvPicPr>
        <p:blipFill>
          <a:blip r:embed="rId6"/>
          <a:stretch>
            <a:fillRect/>
          </a:stretch>
        </p:blipFill>
        <p:spPr>
          <a:xfrm>
            <a:off x="5331230" y="791058"/>
            <a:ext cx="3354187" cy="2016994"/>
          </a:xfrm>
          <a:prstGeom prst="rect">
            <a:avLst/>
          </a:prstGeom>
        </p:spPr>
      </p:pic>
      <p:grpSp>
        <p:nvGrpSpPr>
          <p:cNvPr id="31" name="グループ化 30">
            <a:extLst>
              <a:ext uri="{FF2B5EF4-FFF2-40B4-BE49-F238E27FC236}">
                <a16:creationId xmlns:a16="http://schemas.microsoft.com/office/drawing/2014/main" id="{58D71BE9-EE9E-476E-87B5-D542CBAA89C4}"/>
              </a:ext>
            </a:extLst>
          </p:cNvPr>
          <p:cNvGrpSpPr/>
          <p:nvPr/>
        </p:nvGrpSpPr>
        <p:grpSpPr>
          <a:xfrm>
            <a:off x="8963892" y="807182"/>
            <a:ext cx="1338350" cy="1827270"/>
            <a:chOff x="7182197" y="1557782"/>
            <a:chExt cx="1338350" cy="1827270"/>
          </a:xfrm>
        </p:grpSpPr>
        <p:pic>
          <p:nvPicPr>
            <p:cNvPr id="32" name="図 31">
              <a:extLst>
                <a:ext uri="{FF2B5EF4-FFF2-40B4-BE49-F238E27FC236}">
                  <a16:creationId xmlns:a16="http://schemas.microsoft.com/office/drawing/2014/main" id="{936431B2-9B71-464A-85BE-1F09ABCCEFCD}"/>
                </a:ext>
              </a:extLst>
            </p:cNvPr>
            <p:cNvPicPr>
              <a:picLocks noChangeAspect="1"/>
            </p:cNvPicPr>
            <p:nvPr/>
          </p:nvPicPr>
          <p:blipFill rotWithShape="1">
            <a:blip r:embed="rId7"/>
            <a:srcRect l="3183" t="20510" r="92944" b="54414"/>
            <a:stretch/>
          </p:blipFill>
          <p:spPr>
            <a:xfrm>
              <a:off x="7182197" y="1557782"/>
              <a:ext cx="1338350" cy="1827270"/>
            </a:xfrm>
            <a:prstGeom prst="rect">
              <a:avLst/>
            </a:prstGeom>
          </p:spPr>
        </p:pic>
        <p:sp>
          <p:nvSpPr>
            <p:cNvPr id="33" name="フレーム 32">
              <a:extLst>
                <a:ext uri="{FF2B5EF4-FFF2-40B4-BE49-F238E27FC236}">
                  <a16:creationId xmlns:a16="http://schemas.microsoft.com/office/drawing/2014/main" id="{CFDF8383-F4F7-4AB4-B3E2-59544ECA267E}"/>
                </a:ext>
              </a:extLst>
            </p:cNvPr>
            <p:cNvSpPr/>
            <p:nvPr/>
          </p:nvSpPr>
          <p:spPr>
            <a:xfrm>
              <a:off x="7739149" y="2396570"/>
              <a:ext cx="274320" cy="682047"/>
            </a:xfrm>
            <a:prstGeom prst="frame">
              <a:avLst>
                <a:gd name="adj1" fmla="val 1337"/>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black"/>
                </a:solidFill>
                <a:latin typeface="Calibri" panose="020F0502020204030204"/>
                <a:ea typeface="游ゴシック" panose="020B0400000000000000" pitchFamily="50" charset="-128"/>
              </a:endParaRPr>
            </a:p>
          </p:txBody>
        </p:sp>
      </p:grpSp>
      <p:sp>
        <p:nvSpPr>
          <p:cNvPr id="25" name="正方形/長方形 24">
            <a:extLst>
              <a:ext uri="{FF2B5EF4-FFF2-40B4-BE49-F238E27FC236}">
                <a16:creationId xmlns:a16="http://schemas.microsoft.com/office/drawing/2014/main" id="{1FE4E434-5A31-4396-BADC-06BA4BEE6CD6}"/>
              </a:ext>
            </a:extLst>
          </p:cNvPr>
          <p:cNvSpPr/>
          <p:nvPr/>
        </p:nvSpPr>
        <p:spPr>
          <a:xfrm>
            <a:off x="1516354" y="-7481"/>
            <a:ext cx="9159292" cy="387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2400" b="1" dirty="0">
                <a:solidFill>
                  <a:prstClr val="white"/>
                </a:solidFill>
                <a:latin typeface="Calibri" panose="020F0502020204030204"/>
                <a:ea typeface="游ゴシック" panose="020B0400000000000000" pitchFamily="50" charset="-128"/>
              </a:rPr>
              <a:t>結果・イネ凶作の理由</a:t>
            </a:r>
          </a:p>
        </p:txBody>
      </p:sp>
      <p:sp>
        <p:nvSpPr>
          <p:cNvPr id="29" name="正方形/長方形 28">
            <a:extLst>
              <a:ext uri="{FF2B5EF4-FFF2-40B4-BE49-F238E27FC236}">
                <a16:creationId xmlns:a16="http://schemas.microsoft.com/office/drawing/2014/main" id="{0C972FFE-4A6D-4335-AE74-A22E54B29F21}"/>
              </a:ext>
            </a:extLst>
          </p:cNvPr>
          <p:cNvSpPr/>
          <p:nvPr/>
        </p:nvSpPr>
        <p:spPr>
          <a:xfrm>
            <a:off x="1588401" y="455498"/>
            <a:ext cx="3235753" cy="369332"/>
          </a:xfrm>
          <a:prstGeom prst="rect">
            <a:avLst/>
          </a:prstGeom>
        </p:spPr>
        <p:txBody>
          <a:bodyPr wrap="square">
            <a:spAutoFit/>
          </a:bodyPr>
          <a:lstStyle/>
          <a:p>
            <a:pPr defTabSz="457200"/>
            <a:r>
              <a:rPr kumimoji="0" lang="ja-JP" altLang="en-US" b="1" u="sng" dirty="0">
                <a:solidFill>
                  <a:prstClr val="black"/>
                </a:solidFill>
                <a:latin typeface="Calibri" panose="020F0502020204030204"/>
                <a:ea typeface="游ゴシック" panose="020B0400000000000000" pitchFamily="50" charset="-128"/>
              </a:rPr>
              <a:t>〇</a:t>
            </a:r>
            <a:r>
              <a:rPr lang="ja-JP" altLang="en-US" b="1" u="sng" dirty="0">
                <a:solidFill>
                  <a:prstClr val="black"/>
                </a:solidFill>
                <a:latin typeface="Calibri" panose="020F0502020204030204"/>
                <a:ea typeface="游ゴシック" panose="020B0400000000000000" pitchFamily="50" charset="-128"/>
              </a:rPr>
              <a:t>減数分裂限界温度</a:t>
            </a:r>
            <a:r>
              <a:rPr lang="en-US" altLang="ja-JP" b="1" u="sng" dirty="0">
                <a:solidFill>
                  <a:prstClr val="black"/>
                </a:solidFill>
                <a:latin typeface="Calibri" panose="020F0502020204030204"/>
                <a:ea typeface="游ゴシック" panose="020B0400000000000000" pitchFamily="50" charset="-128"/>
              </a:rPr>
              <a:t>【</a:t>
            </a:r>
            <a:r>
              <a:rPr lang="ja-JP" altLang="en-US" b="1" u="sng" dirty="0">
                <a:solidFill>
                  <a:prstClr val="black"/>
                </a:solidFill>
                <a:latin typeface="Calibri" panose="020F0502020204030204"/>
                <a:ea typeface="游ゴシック" panose="020B0400000000000000" pitchFamily="50" charset="-128"/>
              </a:rPr>
              <a:t>℃</a:t>
            </a:r>
            <a:r>
              <a:rPr lang="en-US" altLang="ja-JP" b="1" u="sng" dirty="0">
                <a:solidFill>
                  <a:prstClr val="black"/>
                </a:solidFill>
                <a:latin typeface="Calibri" panose="020F0502020204030204"/>
                <a:ea typeface="游ゴシック" panose="020B0400000000000000" pitchFamily="50" charset="-128"/>
              </a:rPr>
              <a:t>】</a:t>
            </a:r>
            <a:endParaRPr kumimoji="0" lang="ja-JP" altLang="en-US" b="1" u="sng" dirty="0">
              <a:solidFill>
                <a:prstClr val="black"/>
              </a:solidFill>
              <a:latin typeface="Calibri" panose="020F0502020204030204"/>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0C27124D-CAAC-40E6-A585-4BCB0302A742}"/>
              </a:ext>
            </a:extLst>
          </p:cNvPr>
          <p:cNvSpPr txBox="1"/>
          <p:nvPr/>
        </p:nvSpPr>
        <p:spPr>
          <a:xfrm>
            <a:off x="2361950" y="6411828"/>
            <a:ext cx="7468100" cy="400110"/>
          </a:xfrm>
          <a:prstGeom prst="rect">
            <a:avLst/>
          </a:prstGeom>
          <a:solidFill>
            <a:srgbClr val="FFC000"/>
          </a:solidFill>
        </p:spPr>
        <p:txBody>
          <a:bodyPr wrap="square" rtlCol="0">
            <a:spAutoFit/>
          </a:bodyPr>
          <a:lstStyle/>
          <a:p>
            <a:pPr defTabSz="457200"/>
            <a:r>
              <a:rPr kumimoji="0" lang="en-US" altLang="ja-JP" sz="2000" b="1" dirty="0">
                <a:solidFill>
                  <a:prstClr val="black"/>
                </a:solidFill>
                <a:latin typeface="Calibri" panose="020F0502020204030204"/>
                <a:ea typeface="游ゴシック" panose="020B0400000000000000" pitchFamily="50" charset="-128"/>
              </a:rPr>
              <a:t>1945</a:t>
            </a:r>
            <a:r>
              <a:rPr kumimoji="0" lang="ja-JP" altLang="en-US" sz="2000" b="1" dirty="0">
                <a:solidFill>
                  <a:prstClr val="black"/>
                </a:solidFill>
                <a:latin typeface="Calibri" panose="020F0502020204030204"/>
                <a:ea typeface="游ゴシック" panose="020B0400000000000000" pitchFamily="50" charset="-128"/>
              </a:rPr>
              <a:t>年は、平均最低気温</a:t>
            </a:r>
            <a:r>
              <a:rPr kumimoji="0" lang="en-US" altLang="ja-JP" sz="2000" b="1" dirty="0">
                <a:solidFill>
                  <a:prstClr val="black"/>
                </a:solidFill>
                <a:latin typeface="Calibri" panose="020F0502020204030204"/>
                <a:ea typeface="游ゴシック" panose="020B0400000000000000" pitchFamily="50" charset="-128"/>
              </a:rPr>
              <a:t>17℃</a:t>
            </a:r>
            <a:r>
              <a:rPr kumimoji="0" lang="ja-JP" altLang="en-US" sz="2000" b="1" dirty="0">
                <a:solidFill>
                  <a:prstClr val="black"/>
                </a:solidFill>
                <a:latin typeface="Calibri" panose="020F0502020204030204"/>
                <a:ea typeface="游ゴシック" panose="020B0400000000000000" pitchFamily="50" charset="-128"/>
              </a:rPr>
              <a:t>以下の地点に広く覆われている</a:t>
            </a:r>
            <a:endParaRPr kumimoji="0" lang="en-US" altLang="ja-JP" sz="20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46807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524000" y="1"/>
            <a:ext cx="9144000" cy="1143000"/>
          </a:xfrm>
          <a:solidFill>
            <a:srgbClr val="FFFF00"/>
          </a:solidFill>
        </p:spPr>
        <p:txBody>
          <a:bodyPr/>
          <a:lstStyle/>
          <a:p>
            <a:pPr algn="ctr"/>
            <a:r>
              <a:rPr lang="ja-JP" altLang="en-US"/>
              <a:t>山内君の説</a:t>
            </a:r>
            <a:endParaRPr kumimoji="1" lang="ja-JP" altLang="en-US" dirty="0"/>
          </a:p>
        </p:txBody>
      </p:sp>
      <p:sp>
        <p:nvSpPr>
          <p:cNvPr id="2" name="スライド番号プレースホルダー 1"/>
          <p:cNvSpPr>
            <a:spLocks noGrp="1"/>
          </p:cNvSpPr>
          <p:nvPr>
            <p:ph type="sldNum" sz="quarter" idx="12"/>
          </p:nvPr>
        </p:nvSpPr>
        <p:spPr>
          <a:xfrm>
            <a:off x="8665192" y="6592960"/>
            <a:ext cx="2057400" cy="365125"/>
          </a:xfrm>
        </p:spPr>
        <p:txBody>
          <a:bodyPr/>
          <a:lstStyle/>
          <a:p>
            <a:pPr>
              <a:defRPr/>
            </a:pPr>
            <a:fld id="{248D6746-23CA-43DB-8CFD-F95FDC7C97DE}" type="slidenum">
              <a:rPr lang="ja-JP" altLang="en-US">
                <a:solidFill>
                  <a:prstClr val="black">
                    <a:tint val="75000"/>
                  </a:prstClr>
                </a:solidFill>
                <a:latin typeface="Calibri" panose="020F0502020204030204"/>
                <a:ea typeface="ＭＳ Ｐゴシック" panose="020B0600070205080204" pitchFamily="50" charset="-128"/>
              </a:rPr>
              <a:pPr>
                <a:defRPr/>
              </a:pPr>
              <a:t>2</a:t>
            </a:fld>
            <a:endParaRPr lang="ja-JP" altLang="en-US" dirty="0">
              <a:solidFill>
                <a:prstClr val="black">
                  <a:tint val="75000"/>
                </a:prstClr>
              </a:solidFill>
              <a:latin typeface="Calibri" panose="020F0502020204030204"/>
              <a:ea typeface="ＭＳ Ｐゴシック" panose="020B0600070205080204" pitchFamily="50" charset="-128"/>
            </a:endParaRPr>
          </a:p>
        </p:txBody>
      </p:sp>
      <p:sp>
        <p:nvSpPr>
          <p:cNvPr id="5" name="角丸四角形 4"/>
          <p:cNvSpPr/>
          <p:nvPr/>
        </p:nvSpPr>
        <p:spPr>
          <a:xfrm>
            <a:off x="1800225" y="1933574"/>
            <a:ext cx="3905250" cy="2476502"/>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ja-JP" altLang="en-US" sz="3600" dirty="0">
                <a:solidFill>
                  <a:prstClr val="white"/>
                </a:solidFill>
                <a:latin typeface="Calibri" panose="020F0502020204030204"/>
                <a:ea typeface="ＭＳ Ｐゴシック" panose="020B0600070205080204" pitchFamily="50" charset="-128"/>
              </a:rPr>
              <a:t>大豪雪</a:t>
            </a:r>
            <a:endParaRPr lang="en-US" altLang="ja-JP" sz="3600" dirty="0">
              <a:solidFill>
                <a:prstClr val="white"/>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defRPr/>
            </a:pPr>
            <a:r>
              <a:rPr lang="ja-JP" altLang="en-US" sz="2800" dirty="0">
                <a:solidFill>
                  <a:prstClr val="white"/>
                </a:solidFill>
                <a:latin typeface="Calibri" panose="020F0502020204030204"/>
                <a:ea typeface="ＭＳ Ｐゴシック" panose="020B0600070205080204" pitchFamily="50" charset="-128"/>
              </a:rPr>
              <a:t>日本海側で大積雪</a:t>
            </a:r>
            <a:endParaRPr lang="en-US" altLang="ja-JP" sz="2800" dirty="0">
              <a:solidFill>
                <a:prstClr val="white"/>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defRPr/>
            </a:pPr>
            <a:r>
              <a:rPr lang="ja-JP" altLang="en-US" sz="2800" dirty="0">
                <a:solidFill>
                  <a:prstClr val="white"/>
                </a:solidFill>
                <a:latin typeface="Calibri" panose="020F0502020204030204"/>
                <a:ea typeface="ＭＳ Ｐゴシック" panose="020B0600070205080204" pitchFamily="50" charset="-128"/>
              </a:rPr>
              <a:t>北海道や朝鮮半島との物資輸送に影響</a:t>
            </a:r>
          </a:p>
        </p:txBody>
      </p:sp>
      <p:sp>
        <p:nvSpPr>
          <p:cNvPr id="6" name="角丸四角形 5"/>
          <p:cNvSpPr/>
          <p:nvPr/>
        </p:nvSpPr>
        <p:spPr>
          <a:xfrm>
            <a:off x="6353175" y="1933575"/>
            <a:ext cx="3905250" cy="24765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3600" dirty="0">
                <a:solidFill>
                  <a:prstClr val="white"/>
                </a:solidFill>
                <a:latin typeface="Calibri" panose="020F0502020204030204"/>
                <a:ea typeface="ＭＳ Ｐゴシック" panose="020B0600070205080204" pitchFamily="50" charset="-128"/>
              </a:rPr>
              <a:t>大冷夏</a:t>
            </a:r>
            <a:endParaRPr lang="en-US" altLang="ja-JP" sz="3600" dirty="0">
              <a:solidFill>
                <a:prstClr val="white"/>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defRPr/>
            </a:pPr>
            <a:r>
              <a:rPr lang="ja-JP" altLang="en-US" sz="2400" dirty="0">
                <a:solidFill>
                  <a:prstClr val="white"/>
                </a:solidFill>
                <a:latin typeface="Calibri" panose="020F0502020204030204"/>
                <a:ea typeface="ＭＳ Ｐゴシック" panose="020B0600070205080204" pitchFamily="50" charset="-128"/>
              </a:rPr>
              <a:t>東北地方大凶作</a:t>
            </a:r>
            <a:endParaRPr lang="en-US" altLang="ja-JP" sz="2400" dirty="0">
              <a:solidFill>
                <a:prstClr val="white"/>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defRPr/>
            </a:pPr>
            <a:r>
              <a:rPr lang="ja-JP" altLang="en-US" sz="2400" dirty="0">
                <a:solidFill>
                  <a:prstClr val="white"/>
                </a:solidFill>
                <a:latin typeface="Calibri" panose="020F0502020204030204"/>
                <a:ea typeface="ＭＳ Ｐゴシック" panose="020B0600070205080204" pitchFamily="50" charset="-128"/>
              </a:rPr>
              <a:t>米軍の作戦により食糧輸入</a:t>
            </a:r>
            <a:r>
              <a:rPr lang="en-US" altLang="ja-JP" sz="2400" dirty="0">
                <a:solidFill>
                  <a:prstClr val="white"/>
                </a:solidFill>
                <a:latin typeface="Calibri" panose="020F0502020204030204"/>
                <a:ea typeface="ＭＳ Ｐゴシック" panose="020B0600070205080204" pitchFamily="50" charset="-128"/>
              </a:rPr>
              <a:t>STOP</a:t>
            </a:r>
          </a:p>
          <a:p>
            <a:pPr marL="285750" indent="-285750">
              <a:buFont typeface="Arial" panose="020B0604020202020204" pitchFamily="34" charset="0"/>
              <a:buChar char="•"/>
              <a:defRPr/>
            </a:pPr>
            <a:r>
              <a:rPr lang="ja-JP" altLang="en-US" sz="2400" dirty="0">
                <a:solidFill>
                  <a:prstClr val="white"/>
                </a:solidFill>
                <a:latin typeface="Calibri" panose="020F0502020204030204"/>
                <a:ea typeface="ＭＳ Ｐゴシック" panose="020B0600070205080204" pitchFamily="50" charset="-128"/>
              </a:rPr>
              <a:t>国内での収穫量予測は絶望的</a:t>
            </a:r>
          </a:p>
        </p:txBody>
      </p:sp>
      <p:sp>
        <p:nvSpPr>
          <p:cNvPr id="7" name="正方形/長方形 6"/>
          <p:cNvSpPr/>
          <p:nvPr/>
        </p:nvSpPr>
        <p:spPr>
          <a:xfrm>
            <a:off x="1676401" y="5133976"/>
            <a:ext cx="8829675" cy="1571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6600" dirty="0">
                <a:solidFill>
                  <a:prstClr val="white"/>
                </a:solidFill>
                <a:latin typeface="Calibri" panose="020F0502020204030204"/>
                <a:ea typeface="ＭＳ Ｐゴシック" panose="020B0600070205080204" pitchFamily="50" charset="-128"/>
              </a:rPr>
              <a:t>終戦決断の一因</a:t>
            </a:r>
          </a:p>
        </p:txBody>
      </p:sp>
      <p:sp>
        <p:nvSpPr>
          <p:cNvPr id="8" name="右矢印 7"/>
          <p:cNvSpPr/>
          <p:nvPr/>
        </p:nvSpPr>
        <p:spPr>
          <a:xfrm>
            <a:off x="5757863" y="2647951"/>
            <a:ext cx="542925" cy="981075"/>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ＭＳ Ｐゴシック" panose="020B0600070205080204" pitchFamily="50" charset="-128"/>
            </a:endParaRPr>
          </a:p>
        </p:txBody>
      </p:sp>
      <p:sp>
        <p:nvSpPr>
          <p:cNvPr id="9" name="右矢印 8"/>
          <p:cNvSpPr/>
          <p:nvPr/>
        </p:nvSpPr>
        <p:spPr>
          <a:xfrm rot="5400000">
            <a:off x="8022432" y="3955256"/>
            <a:ext cx="566737" cy="1633538"/>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ＭＳ Ｐゴシック" panose="020B0600070205080204" pitchFamily="50" charset="-128"/>
            </a:endParaRPr>
          </a:p>
        </p:txBody>
      </p:sp>
      <p:sp>
        <p:nvSpPr>
          <p:cNvPr id="10" name="正方形/長方形 9"/>
          <p:cNvSpPr/>
          <p:nvPr/>
        </p:nvSpPr>
        <p:spPr>
          <a:xfrm>
            <a:off x="1800226" y="1209675"/>
            <a:ext cx="1819275" cy="6453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800" dirty="0">
                <a:solidFill>
                  <a:prstClr val="white"/>
                </a:solidFill>
                <a:latin typeface="Calibri" panose="020F0502020204030204"/>
                <a:ea typeface="ＭＳ Ｐゴシック" panose="020B0600070205080204" pitchFamily="50" charset="-128"/>
              </a:rPr>
              <a:t>昭和</a:t>
            </a:r>
            <a:r>
              <a:rPr lang="en-US" altLang="ja-JP" sz="2800" dirty="0">
                <a:solidFill>
                  <a:prstClr val="white"/>
                </a:solidFill>
                <a:latin typeface="Calibri" panose="020F0502020204030204"/>
                <a:ea typeface="ＭＳ Ｐゴシック" panose="020B0600070205080204" pitchFamily="50" charset="-128"/>
              </a:rPr>
              <a:t>20</a:t>
            </a:r>
            <a:r>
              <a:rPr lang="ja-JP" altLang="en-US" sz="2800" dirty="0">
                <a:solidFill>
                  <a:prstClr val="white"/>
                </a:solidFill>
                <a:latin typeface="Calibri" panose="020F0502020204030204"/>
                <a:ea typeface="ＭＳ Ｐゴシック" panose="020B0600070205080204" pitchFamily="50" charset="-128"/>
              </a:rPr>
              <a:t>年</a:t>
            </a:r>
          </a:p>
        </p:txBody>
      </p:sp>
    </p:spTree>
    <p:extLst>
      <p:ext uri="{BB962C8B-B14F-4D97-AF65-F5344CB8AC3E}">
        <p14:creationId xmlns:p14="http://schemas.microsoft.com/office/powerpoint/2010/main" val="269011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20CB9537-D7D6-404A-BB82-B090A12D18A2}"/>
              </a:ext>
            </a:extLst>
          </p:cNvPr>
          <p:cNvGrpSpPr/>
          <p:nvPr/>
        </p:nvGrpSpPr>
        <p:grpSpPr>
          <a:xfrm>
            <a:off x="1492345" y="2961847"/>
            <a:ext cx="9241313" cy="3377076"/>
            <a:chOff x="-31656" y="2961847"/>
            <a:chExt cx="9241313" cy="3377076"/>
          </a:xfrm>
        </p:grpSpPr>
        <p:grpSp>
          <p:nvGrpSpPr>
            <p:cNvPr id="12" name="グループ化 11">
              <a:extLst>
                <a:ext uri="{FF2B5EF4-FFF2-40B4-BE49-F238E27FC236}">
                  <a16:creationId xmlns:a16="http://schemas.microsoft.com/office/drawing/2014/main" id="{DB336B3F-A999-4343-B32B-E73D48749E2B}"/>
                </a:ext>
              </a:extLst>
            </p:cNvPr>
            <p:cNvGrpSpPr/>
            <p:nvPr/>
          </p:nvGrpSpPr>
          <p:grpSpPr>
            <a:xfrm>
              <a:off x="-31656" y="2961847"/>
              <a:ext cx="9241313" cy="3377076"/>
              <a:chOff x="-31656" y="2961847"/>
              <a:chExt cx="9241313" cy="3377076"/>
            </a:xfrm>
          </p:grpSpPr>
          <p:sp>
            <p:nvSpPr>
              <p:cNvPr id="13" name="テキスト ボックス 12">
                <a:extLst>
                  <a:ext uri="{FF2B5EF4-FFF2-40B4-BE49-F238E27FC236}">
                    <a16:creationId xmlns:a16="http://schemas.microsoft.com/office/drawing/2014/main" id="{8E939E93-34C6-4328-A676-FDF45D07E07F}"/>
                  </a:ext>
                </a:extLst>
              </p:cNvPr>
              <p:cNvSpPr txBox="1"/>
              <p:nvPr/>
            </p:nvSpPr>
            <p:spPr>
              <a:xfrm>
                <a:off x="33020" y="2996856"/>
                <a:ext cx="9176635" cy="584775"/>
              </a:xfrm>
              <a:prstGeom prst="rect">
                <a:avLst/>
              </a:prstGeom>
              <a:noFill/>
            </p:spPr>
            <p:txBody>
              <a:bodyPr wrap="square" rtlCol="0">
                <a:spAutoFit/>
              </a:bodyPr>
              <a:lstStyle/>
              <a:p>
                <a:pPr defTabSz="457200"/>
                <a:r>
                  <a:rPr lang="ja-JP" altLang="en-US" sz="1600" b="1" dirty="0">
                    <a:solidFill>
                      <a:srgbClr val="FFC000"/>
                    </a:solidFill>
                    <a:latin typeface="Calibri" panose="020F0502020204030204"/>
                    <a:ea typeface="游ゴシック" panose="020B0400000000000000" pitchFamily="50" charset="-128"/>
                  </a:rPr>
                  <a:t>　</a:t>
                </a:r>
                <a:r>
                  <a:rPr lang="en-US" altLang="ja-JP" sz="1600" b="1" dirty="0">
                    <a:solidFill>
                      <a:srgbClr val="7030A0"/>
                    </a:solidFill>
                    <a:latin typeface="Calibri" panose="020F0502020204030204"/>
                    <a:ea typeface="游ゴシック" panose="020B0400000000000000" pitchFamily="50" charset="-128"/>
                  </a:rPr>
                  <a:t>1945</a:t>
                </a:r>
                <a:r>
                  <a:rPr lang="ja-JP" altLang="en-US" sz="1600" b="1" dirty="0">
                    <a:solidFill>
                      <a:srgbClr val="7030A0"/>
                    </a:solidFill>
                    <a:latin typeface="Calibri" panose="020F0502020204030204"/>
                    <a:ea typeface="游ゴシック" panose="020B0400000000000000" pitchFamily="50" charset="-128"/>
                  </a:rPr>
                  <a:t>年</a:t>
                </a:r>
                <a:r>
                  <a:rPr lang="en-US" altLang="ja-JP" sz="1600" b="1" dirty="0">
                    <a:solidFill>
                      <a:srgbClr val="7030A0"/>
                    </a:solidFill>
                    <a:latin typeface="Calibri" panose="020F0502020204030204"/>
                    <a:ea typeface="游ゴシック" panose="020B0400000000000000" pitchFamily="50" charset="-128"/>
                  </a:rPr>
                  <a:t>7</a:t>
                </a:r>
                <a:r>
                  <a:rPr lang="ja-JP" altLang="en-US" sz="1600" b="1" dirty="0">
                    <a:solidFill>
                      <a:srgbClr val="7030A0"/>
                    </a:solidFill>
                    <a:latin typeface="Calibri" panose="020F0502020204030204"/>
                    <a:ea typeface="游ゴシック" panose="020B0400000000000000" pitchFamily="50" charset="-128"/>
                  </a:rPr>
                  <a:t>月</a:t>
                </a:r>
                <a:r>
                  <a:rPr lang="en-US" altLang="ja-JP" sz="1600" b="1" dirty="0">
                    <a:solidFill>
                      <a:srgbClr val="7030A0"/>
                    </a:solidFill>
                    <a:latin typeface="Calibri" panose="020F0502020204030204"/>
                    <a:ea typeface="游ゴシック" panose="020B0400000000000000" pitchFamily="50" charset="-128"/>
                  </a:rPr>
                  <a:t>31</a:t>
                </a:r>
                <a:r>
                  <a:rPr lang="ja-JP" altLang="en-US" sz="1600" b="1" dirty="0">
                    <a:solidFill>
                      <a:srgbClr val="7030A0"/>
                    </a:solidFill>
                    <a:latin typeface="Calibri" panose="020F0502020204030204"/>
                    <a:ea typeface="游ゴシック" panose="020B0400000000000000" pitchFamily="50" charset="-128"/>
                  </a:rPr>
                  <a:t>日積算日射量</a:t>
                </a:r>
                <a:r>
                  <a:rPr lang="ja-JP" altLang="en-US" sz="1600" b="1" dirty="0">
                    <a:solidFill>
                      <a:srgbClr val="0070C0"/>
                    </a:solidFill>
                    <a:latin typeface="Calibri" panose="020F0502020204030204"/>
                    <a:ea typeface="游ゴシック" panose="020B0400000000000000" pitchFamily="50" charset="-128"/>
                  </a:rPr>
                  <a:t>　　　　</a:t>
                </a:r>
                <a:r>
                  <a:rPr lang="en-US" altLang="ja-JP" sz="1600" b="1" dirty="0">
                    <a:solidFill>
                      <a:srgbClr val="0070C0"/>
                    </a:solidFill>
                    <a:latin typeface="Calibri" panose="020F0502020204030204"/>
                    <a:ea typeface="游ゴシック" panose="020B0400000000000000" pitchFamily="50" charset="-128"/>
                  </a:rPr>
                  <a:t>    </a:t>
                </a:r>
                <a:r>
                  <a:rPr lang="ja-JP" altLang="en-US" sz="1600" b="1" dirty="0">
                    <a:solidFill>
                      <a:srgbClr val="00B0F0"/>
                    </a:solidFill>
                    <a:latin typeface="Calibri" panose="020F0502020204030204"/>
                    <a:ea typeface="游ゴシック" panose="020B0400000000000000" pitchFamily="50" charset="-128"/>
                  </a:rPr>
                  <a:t>凶作年</a:t>
                </a:r>
                <a:r>
                  <a:rPr lang="en-US" altLang="ja-JP" sz="1600" b="1" dirty="0">
                    <a:solidFill>
                      <a:srgbClr val="00B0F0"/>
                    </a:solidFill>
                    <a:latin typeface="Calibri" panose="020F0502020204030204"/>
                    <a:ea typeface="游ゴシック" panose="020B0400000000000000" pitchFamily="50" charset="-128"/>
                  </a:rPr>
                  <a:t>7</a:t>
                </a:r>
                <a:r>
                  <a:rPr lang="ja-JP" altLang="en-US" sz="1600" b="1" dirty="0">
                    <a:solidFill>
                      <a:srgbClr val="00B0F0"/>
                    </a:solidFill>
                    <a:latin typeface="Calibri" panose="020F0502020204030204"/>
                    <a:ea typeface="游ゴシック" panose="020B0400000000000000" pitchFamily="50" charset="-128"/>
                  </a:rPr>
                  <a:t>月</a:t>
                </a:r>
                <a:r>
                  <a:rPr lang="en-US" altLang="ja-JP" sz="1600" b="1" dirty="0">
                    <a:solidFill>
                      <a:srgbClr val="00B0F0"/>
                    </a:solidFill>
                    <a:latin typeface="Calibri" panose="020F0502020204030204"/>
                    <a:ea typeface="游ゴシック" panose="020B0400000000000000" pitchFamily="50" charset="-128"/>
                  </a:rPr>
                  <a:t>31</a:t>
                </a:r>
                <a:r>
                  <a:rPr lang="ja-JP" altLang="en-US" sz="1600" b="1" dirty="0">
                    <a:solidFill>
                      <a:srgbClr val="00B0F0"/>
                    </a:solidFill>
                    <a:latin typeface="Calibri" panose="020F0502020204030204"/>
                    <a:ea typeface="游ゴシック" panose="020B0400000000000000" pitchFamily="50" charset="-128"/>
                  </a:rPr>
                  <a:t>日積算日射量</a:t>
                </a:r>
                <a:r>
                  <a:rPr lang="ja-JP" altLang="en-US" sz="1600" dirty="0">
                    <a:solidFill>
                      <a:srgbClr val="FFC000"/>
                    </a:solidFill>
                    <a:latin typeface="Calibri" panose="020F0502020204030204"/>
                    <a:ea typeface="游ゴシック" panose="020B0400000000000000" pitchFamily="50" charset="-128"/>
                  </a:rPr>
                  <a:t>　　　</a:t>
                </a:r>
                <a:r>
                  <a:rPr lang="en-US" altLang="ja-JP" sz="1600" b="1" dirty="0">
                    <a:solidFill>
                      <a:srgbClr val="0070C0"/>
                    </a:solidFill>
                    <a:latin typeface="Calibri" panose="020F0502020204030204"/>
                    <a:ea typeface="游ゴシック" panose="020B0400000000000000" pitchFamily="50" charset="-128"/>
                  </a:rPr>
                  <a:t> </a:t>
                </a:r>
                <a:r>
                  <a:rPr lang="ja-JP" altLang="en-US" sz="1600" b="1" dirty="0">
                    <a:solidFill>
                      <a:srgbClr val="ED7D31"/>
                    </a:solidFill>
                    <a:latin typeface="Calibri" panose="020F0502020204030204"/>
                    <a:ea typeface="游ゴシック" panose="020B0400000000000000" pitchFamily="50" charset="-128"/>
                  </a:rPr>
                  <a:t>豊作年</a:t>
                </a:r>
                <a:r>
                  <a:rPr lang="en-US" altLang="ja-JP" sz="1600" b="1" dirty="0">
                    <a:solidFill>
                      <a:srgbClr val="ED7D31"/>
                    </a:solidFill>
                    <a:latin typeface="Calibri" panose="020F0502020204030204"/>
                    <a:ea typeface="游ゴシック" panose="020B0400000000000000" pitchFamily="50" charset="-128"/>
                  </a:rPr>
                  <a:t>7</a:t>
                </a:r>
                <a:r>
                  <a:rPr lang="ja-JP" altLang="en-US" sz="1600" b="1" dirty="0">
                    <a:solidFill>
                      <a:srgbClr val="ED7D31"/>
                    </a:solidFill>
                    <a:latin typeface="Calibri" panose="020F0502020204030204"/>
                    <a:ea typeface="游ゴシック" panose="020B0400000000000000" pitchFamily="50" charset="-128"/>
                  </a:rPr>
                  <a:t>月</a:t>
                </a:r>
                <a:r>
                  <a:rPr lang="en-US" altLang="ja-JP" sz="1600" b="1" dirty="0">
                    <a:solidFill>
                      <a:srgbClr val="ED7D31"/>
                    </a:solidFill>
                    <a:latin typeface="Calibri" panose="020F0502020204030204"/>
                    <a:ea typeface="游ゴシック" panose="020B0400000000000000" pitchFamily="50" charset="-128"/>
                  </a:rPr>
                  <a:t>31</a:t>
                </a:r>
                <a:r>
                  <a:rPr lang="ja-JP" altLang="en-US" sz="1600" b="1" dirty="0">
                    <a:solidFill>
                      <a:srgbClr val="ED7D31"/>
                    </a:solidFill>
                    <a:latin typeface="Calibri" panose="020F0502020204030204"/>
                    <a:ea typeface="游ゴシック" panose="020B0400000000000000" pitchFamily="50" charset="-128"/>
                  </a:rPr>
                  <a:t>日積算日射量</a:t>
                </a:r>
                <a:r>
                  <a:rPr lang="ja-JP" altLang="en-US" sz="1600" dirty="0">
                    <a:solidFill>
                      <a:srgbClr val="FFC000"/>
                    </a:solidFill>
                    <a:latin typeface="Calibri" panose="020F0502020204030204"/>
                    <a:ea typeface="游ゴシック" panose="020B0400000000000000" pitchFamily="50" charset="-128"/>
                  </a:rPr>
                  <a:t>　</a:t>
                </a:r>
                <a:endParaRPr lang="en-US" altLang="ja-JP" sz="1600" b="1" dirty="0">
                  <a:solidFill>
                    <a:srgbClr val="ED7D31"/>
                  </a:solidFill>
                  <a:latin typeface="Calibri" panose="020F0502020204030204"/>
                  <a:ea typeface="游ゴシック" panose="020B0400000000000000" pitchFamily="50" charset="-128"/>
                </a:endParaRPr>
              </a:p>
              <a:p>
                <a:pPr defTabSz="457200"/>
                <a:r>
                  <a:rPr lang="ja-JP" altLang="en-US" sz="1600" dirty="0">
                    <a:solidFill>
                      <a:srgbClr val="FFC000"/>
                    </a:solidFill>
                    <a:latin typeface="Calibri" panose="020F0502020204030204"/>
                    <a:ea typeface="游ゴシック" panose="020B0400000000000000" pitchFamily="50" charset="-128"/>
                  </a:rPr>
                  <a:t>　　　　</a:t>
                </a:r>
                <a:endParaRPr lang="en-US" altLang="ja-JP" sz="1600" dirty="0">
                  <a:solidFill>
                    <a:srgbClr val="FFC000"/>
                  </a:solidFill>
                  <a:latin typeface="Calibri" panose="020F0502020204030204"/>
                  <a:ea typeface="游ゴシック" panose="020B0400000000000000" pitchFamily="50" charset="-128"/>
                </a:endParaRPr>
              </a:p>
            </p:txBody>
          </p:sp>
          <p:cxnSp>
            <p:nvCxnSpPr>
              <p:cNvPr id="14" name="直線コネクタ 13">
                <a:extLst>
                  <a:ext uri="{FF2B5EF4-FFF2-40B4-BE49-F238E27FC236}">
                    <a16:creationId xmlns:a16="http://schemas.microsoft.com/office/drawing/2014/main" id="{66654FBB-4FBB-48D5-8226-569CCB92B838}"/>
                  </a:ext>
                </a:extLst>
              </p:cNvPr>
              <p:cNvCxnSpPr>
                <a:cxnSpLocks/>
              </p:cNvCxnSpPr>
              <p:nvPr/>
            </p:nvCxnSpPr>
            <p:spPr>
              <a:xfrm>
                <a:off x="3507393" y="2961847"/>
                <a:ext cx="0" cy="3304172"/>
              </a:xfrm>
              <a:prstGeom prst="line">
                <a:avLst/>
              </a:prstGeom>
              <a:ln w="3810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線コネクタ 14">
                <a:extLst>
                  <a:ext uri="{FF2B5EF4-FFF2-40B4-BE49-F238E27FC236}">
                    <a16:creationId xmlns:a16="http://schemas.microsoft.com/office/drawing/2014/main" id="{AFAD4394-7CB3-46BF-82DD-9474EDA074CF}"/>
                  </a:ext>
                </a:extLst>
              </p:cNvPr>
              <p:cNvCxnSpPr>
                <a:cxnSpLocks/>
              </p:cNvCxnSpPr>
              <p:nvPr/>
            </p:nvCxnSpPr>
            <p:spPr>
              <a:xfrm>
                <a:off x="131699" y="6338923"/>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直線コネクタ 15">
                <a:extLst>
                  <a:ext uri="{FF2B5EF4-FFF2-40B4-BE49-F238E27FC236}">
                    <a16:creationId xmlns:a16="http://schemas.microsoft.com/office/drawing/2014/main" id="{8E6DE45B-295A-4E25-BF0A-A3A5FED73206}"/>
                  </a:ext>
                </a:extLst>
              </p:cNvPr>
              <p:cNvCxnSpPr>
                <a:cxnSpLocks/>
              </p:cNvCxnSpPr>
              <p:nvPr/>
            </p:nvCxnSpPr>
            <p:spPr>
              <a:xfrm>
                <a:off x="-31656" y="3289243"/>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線コネクタ 16">
                <a:extLst>
                  <a:ext uri="{FF2B5EF4-FFF2-40B4-BE49-F238E27FC236}">
                    <a16:creationId xmlns:a16="http://schemas.microsoft.com/office/drawing/2014/main" id="{22D6A1B2-A8E0-4EC3-9941-DAF425F1ED1D}"/>
                  </a:ext>
                </a:extLst>
              </p:cNvPr>
              <p:cNvCxnSpPr>
                <a:cxnSpLocks/>
              </p:cNvCxnSpPr>
              <p:nvPr/>
            </p:nvCxnSpPr>
            <p:spPr>
              <a:xfrm>
                <a:off x="6460" y="2961847"/>
                <a:ext cx="9077958" cy="0"/>
              </a:xfrm>
              <a:prstGeom prst="line">
                <a:avLst/>
              </a:prstGeom>
              <a:ln w="38100" cap="flat" cmpd="sng" algn="ctr">
                <a:solidFill>
                  <a:schemeClr val="bg1">
                    <a:lumMod val="6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18" name="直線コネクタ 17">
              <a:extLst>
                <a:ext uri="{FF2B5EF4-FFF2-40B4-BE49-F238E27FC236}">
                  <a16:creationId xmlns:a16="http://schemas.microsoft.com/office/drawing/2014/main" id="{0A89B0EA-0EA8-472D-87C0-C2AACE0F7EAB}"/>
                </a:ext>
              </a:extLst>
            </p:cNvPr>
            <p:cNvCxnSpPr>
              <a:cxnSpLocks/>
            </p:cNvCxnSpPr>
            <p:nvPr/>
          </p:nvCxnSpPr>
          <p:spPr>
            <a:xfrm>
              <a:off x="6491893" y="2996856"/>
              <a:ext cx="0" cy="3304172"/>
            </a:xfrm>
            <a:prstGeom prst="line">
              <a:avLst/>
            </a:prstGeom>
            <a:ln w="3810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0" name="図 19">
            <a:extLst>
              <a:ext uri="{FF2B5EF4-FFF2-40B4-BE49-F238E27FC236}">
                <a16:creationId xmlns:a16="http://schemas.microsoft.com/office/drawing/2014/main" id="{9024A85F-A6D2-40A7-BB4B-387CEDBC5F3D}"/>
              </a:ext>
            </a:extLst>
          </p:cNvPr>
          <p:cNvPicPr>
            <a:picLocks noChangeAspect="1"/>
          </p:cNvPicPr>
          <p:nvPr/>
        </p:nvPicPr>
        <p:blipFill rotWithShape="1">
          <a:blip r:embed="rId2"/>
          <a:srcRect l="46277" t="38852" r="50148" b="33030"/>
          <a:stretch/>
        </p:blipFill>
        <p:spPr>
          <a:xfrm>
            <a:off x="1868737" y="835940"/>
            <a:ext cx="1126132" cy="1868527"/>
          </a:xfrm>
          <a:prstGeom prst="rect">
            <a:avLst/>
          </a:prstGeom>
        </p:spPr>
      </p:pic>
      <p:pic>
        <p:nvPicPr>
          <p:cNvPr id="36" name="図 35">
            <a:extLst>
              <a:ext uri="{FF2B5EF4-FFF2-40B4-BE49-F238E27FC236}">
                <a16:creationId xmlns:a16="http://schemas.microsoft.com/office/drawing/2014/main" id="{122261ED-6759-456F-B0BE-B29EE7457B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19" r="26246"/>
          <a:stretch/>
        </p:blipFill>
        <p:spPr>
          <a:xfrm>
            <a:off x="1686421" y="3512920"/>
            <a:ext cx="2489681" cy="2799846"/>
          </a:xfrm>
          <a:prstGeom prst="rect">
            <a:avLst/>
          </a:prstGeom>
        </p:spPr>
      </p:pic>
      <p:pic>
        <p:nvPicPr>
          <p:cNvPr id="38" name="図 37" descr="テキスト, 地図 が含まれている画像&#10;&#10;自動的に生成された説明">
            <a:extLst>
              <a:ext uri="{FF2B5EF4-FFF2-40B4-BE49-F238E27FC236}">
                <a16:creationId xmlns:a16="http://schemas.microsoft.com/office/drawing/2014/main" id="{00E715F5-AE03-49E2-8FBD-065D2FFA0C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97" r="25415"/>
          <a:stretch/>
        </p:blipFill>
        <p:spPr>
          <a:xfrm>
            <a:off x="8005136" y="3441445"/>
            <a:ext cx="2530193" cy="2817346"/>
          </a:xfrm>
          <a:prstGeom prst="rect">
            <a:avLst/>
          </a:prstGeom>
        </p:spPr>
      </p:pic>
      <p:pic>
        <p:nvPicPr>
          <p:cNvPr id="40" name="図 39" descr="テキスト, 地図 が含まれている画像&#10;&#10;自動的に生成された説明">
            <a:extLst>
              <a:ext uri="{FF2B5EF4-FFF2-40B4-BE49-F238E27FC236}">
                <a16:creationId xmlns:a16="http://schemas.microsoft.com/office/drawing/2014/main" id="{0AB284C3-D522-4659-AE1A-7A3BEA7E1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549" r="26012"/>
          <a:stretch/>
        </p:blipFill>
        <p:spPr>
          <a:xfrm>
            <a:off x="5171947" y="3486329"/>
            <a:ext cx="2478526" cy="2792292"/>
          </a:xfrm>
          <a:prstGeom prst="rect">
            <a:avLst/>
          </a:prstGeom>
        </p:spPr>
      </p:pic>
      <p:pic>
        <p:nvPicPr>
          <p:cNvPr id="51" name="図 50">
            <a:extLst>
              <a:ext uri="{FF2B5EF4-FFF2-40B4-BE49-F238E27FC236}">
                <a16:creationId xmlns:a16="http://schemas.microsoft.com/office/drawing/2014/main" id="{2625E72B-C152-4A7D-875A-7E3CB095FA62}"/>
              </a:ext>
            </a:extLst>
          </p:cNvPr>
          <p:cNvPicPr>
            <a:picLocks noChangeAspect="1"/>
          </p:cNvPicPr>
          <p:nvPr/>
        </p:nvPicPr>
        <p:blipFill>
          <a:blip r:embed="rId6"/>
          <a:stretch>
            <a:fillRect/>
          </a:stretch>
        </p:blipFill>
        <p:spPr>
          <a:xfrm>
            <a:off x="4301341" y="3378415"/>
            <a:ext cx="767976" cy="2871321"/>
          </a:xfrm>
          <a:prstGeom prst="rect">
            <a:avLst/>
          </a:prstGeom>
        </p:spPr>
      </p:pic>
      <p:sp>
        <p:nvSpPr>
          <p:cNvPr id="52" name="テキスト ボックス 51">
            <a:extLst>
              <a:ext uri="{FF2B5EF4-FFF2-40B4-BE49-F238E27FC236}">
                <a16:creationId xmlns:a16="http://schemas.microsoft.com/office/drawing/2014/main" id="{1EA09765-A32E-4A86-9A50-F70BA598B5D6}"/>
              </a:ext>
            </a:extLst>
          </p:cNvPr>
          <p:cNvSpPr txBox="1"/>
          <p:nvPr/>
        </p:nvSpPr>
        <p:spPr>
          <a:xfrm>
            <a:off x="4240778" y="2982851"/>
            <a:ext cx="889825" cy="369332"/>
          </a:xfrm>
          <a:prstGeom prst="rect">
            <a:avLst/>
          </a:prstGeom>
          <a:noFill/>
        </p:spPr>
        <p:txBody>
          <a:bodyPr wrap="square" rtlCol="0">
            <a:spAutoFit/>
          </a:bodyPr>
          <a:lstStyle/>
          <a:p>
            <a:pPr defTabSz="457200"/>
            <a:r>
              <a:rPr lang="en-US" altLang="ja-JP" b="1"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GJ/m²</a:t>
            </a:r>
            <a:endParaRPr lang="ja-JP" altLang="en-US" b="1"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endParaRPr>
          </a:p>
        </p:txBody>
      </p:sp>
      <p:grpSp>
        <p:nvGrpSpPr>
          <p:cNvPr id="53" name="グループ化 52">
            <a:extLst>
              <a:ext uri="{FF2B5EF4-FFF2-40B4-BE49-F238E27FC236}">
                <a16:creationId xmlns:a16="http://schemas.microsoft.com/office/drawing/2014/main" id="{FB0024D0-4CE9-4ED9-B67A-94758296E699}"/>
              </a:ext>
            </a:extLst>
          </p:cNvPr>
          <p:cNvGrpSpPr/>
          <p:nvPr/>
        </p:nvGrpSpPr>
        <p:grpSpPr>
          <a:xfrm>
            <a:off x="8963892" y="807182"/>
            <a:ext cx="1338350" cy="1827270"/>
            <a:chOff x="7182197" y="1557782"/>
            <a:chExt cx="1338350" cy="1827270"/>
          </a:xfrm>
        </p:grpSpPr>
        <p:pic>
          <p:nvPicPr>
            <p:cNvPr id="54" name="図 53">
              <a:extLst>
                <a:ext uri="{FF2B5EF4-FFF2-40B4-BE49-F238E27FC236}">
                  <a16:creationId xmlns:a16="http://schemas.microsoft.com/office/drawing/2014/main" id="{4AFE8009-8222-4824-8A25-F63D902DDD30}"/>
                </a:ext>
              </a:extLst>
            </p:cNvPr>
            <p:cNvPicPr>
              <a:picLocks noChangeAspect="1"/>
            </p:cNvPicPr>
            <p:nvPr/>
          </p:nvPicPr>
          <p:blipFill rotWithShape="1">
            <a:blip r:embed="rId7"/>
            <a:srcRect l="3183" t="20510" r="92944" b="54414"/>
            <a:stretch/>
          </p:blipFill>
          <p:spPr>
            <a:xfrm>
              <a:off x="7182197" y="1557782"/>
              <a:ext cx="1338350" cy="1827270"/>
            </a:xfrm>
            <a:prstGeom prst="rect">
              <a:avLst/>
            </a:prstGeom>
          </p:spPr>
        </p:pic>
        <p:sp>
          <p:nvSpPr>
            <p:cNvPr id="55" name="フレーム 54">
              <a:extLst>
                <a:ext uri="{FF2B5EF4-FFF2-40B4-BE49-F238E27FC236}">
                  <a16:creationId xmlns:a16="http://schemas.microsoft.com/office/drawing/2014/main" id="{8CFF041B-63D9-4C31-8412-E73A5C95C22F}"/>
                </a:ext>
              </a:extLst>
            </p:cNvPr>
            <p:cNvSpPr/>
            <p:nvPr/>
          </p:nvSpPr>
          <p:spPr>
            <a:xfrm>
              <a:off x="7739149" y="2396570"/>
              <a:ext cx="274320" cy="682047"/>
            </a:xfrm>
            <a:prstGeom prst="frame">
              <a:avLst>
                <a:gd name="adj1" fmla="val 1337"/>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black"/>
                </a:solidFill>
                <a:latin typeface="Calibri" panose="020F0502020204030204"/>
                <a:ea typeface="游ゴシック" panose="020B0400000000000000" pitchFamily="50" charset="-128"/>
              </a:endParaRPr>
            </a:p>
          </p:txBody>
        </p:sp>
      </p:grpSp>
      <p:sp>
        <p:nvSpPr>
          <p:cNvPr id="56" name="テキスト ボックス 55">
            <a:extLst>
              <a:ext uri="{FF2B5EF4-FFF2-40B4-BE49-F238E27FC236}">
                <a16:creationId xmlns:a16="http://schemas.microsoft.com/office/drawing/2014/main" id="{584BD845-E9B9-4BF9-8745-0744C0C5EAC5}"/>
              </a:ext>
            </a:extLst>
          </p:cNvPr>
          <p:cNvSpPr txBox="1"/>
          <p:nvPr/>
        </p:nvSpPr>
        <p:spPr>
          <a:xfrm>
            <a:off x="3072544" y="1117217"/>
            <a:ext cx="2244435" cy="923330"/>
          </a:xfrm>
          <a:prstGeom prst="rect">
            <a:avLst/>
          </a:prstGeom>
          <a:noFill/>
        </p:spPr>
        <p:txBody>
          <a:bodyPr wrap="square" rtlCol="0">
            <a:spAutoFit/>
          </a:bodyPr>
          <a:lstStyle/>
          <a:p>
            <a:pPr defTabSz="457200"/>
            <a:r>
              <a:rPr lang="ja-JP" altLang="en-US" dirty="0">
                <a:solidFill>
                  <a:prstClr val="black"/>
                </a:solidFill>
                <a:latin typeface="Calibri" panose="020F0502020204030204"/>
                <a:ea typeface="游ゴシック" panose="020B0400000000000000" pitchFamily="50" charset="-128"/>
              </a:rPr>
              <a:t>穀物の乾物生産量と</a:t>
            </a:r>
            <a:endParaRPr lang="en-US" altLang="ja-JP" dirty="0">
              <a:solidFill>
                <a:prstClr val="black"/>
              </a:solidFill>
              <a:latin typeface="Calibri" panose="020F0502020204030204"/>
              <a:ea typeface="游ゴシック" panose="020B0400000000000000" pitchFamily="50" charset="-128"/>
            </a:endParaRPr>
          </a:p>
          <a:p>
            <a:pPr defTabSz="457200"/>
            <a:r>
              <a:rPr lang="ja-JP" altLang="en-US" dirty="0">
                <a:solidFill>
                  <a:prstClr val="black"/>
                </a:solidFill>
                <a:latin typeface="Calibri" panose="020F0502020204030204"/>
                <a:ea typeface="游ゴシック" panose="020B0400000000000000" pitchFamily="50" charset="-128"/>
              </a:rPr>
              <a:t>積算日射量には</a:t>
            </a:r>
            <a:endParaRPr lang="en-US" altLang="ja-JP" dirty="0">
              <a:solidFill>
                <a:prstClr val="black"/>
              </a:solidFill>
              <a:latin typeface="Calibri" panose="020F0502020204030204"/>
              <a:ea typeface="游ゴシック" panose="020B0400000000000000" pitchFamily="50" charset="-128"/>
            </a:endParaRPr>
          </a:p>
          <a:p>
            <a:pPr defTabSz="457200"/>
            <a:r>
              <a:rPr lang="ja-JP" altLang="en-US" dirty="0">
                <a:solidFill>
                  <a:prstClr val="black"/>
                </a:solidFill>
                <a:latin typeface="Calibri" panose="020F0502020204030204"/>
                <a:ea typeface="游ゴシック" panose="020B0400000000000000" pitchFamily="50" charset="-128"/>
              </a:rPr>
              <a:t>正の相関がある。</a:t>
            </a:r>
          </a:p>
        </p:txBody>
      </p:sp>
      <p:pic>
        <p:nvPicPr>
          <p:cNvPr id="57" name="図 56">
            <a:extLst>
              <a:ext uri="{FF2B5EF4-FFF2-40B4-BE49-F238E27FC236}">
                <a16:creationId xmlns:a16="http://schemas.microsoft.com/office/drawing/2014/main" id="{DF011603-2570-46FB-9BC8-CC435140A394}"/>
              </a:ext>
            </a:extLst>
          </p:cNvPr>
          <p:cNvPicPr>
            <a:picLocks noChangeAspect="1"/>
          </p:cNvPicPr>
          <p:nvPr/>
        </p:nvPicPr>
        <p:blipFill>
          <a:blip r:embed="rId8"/>
          <a:stretch>
            <a:fillRect/>
          </a:stretch>
        </p:blipFill>
        <p:spPr>
          <a:xfrm>
            <a:off x="5456216" y="850988"/>
            <a:ext cx="3229200" cy="1938177"/>
          </a:xfrm>
          <a:prstGeom prst="rect">
            <a:avLst/>
          </a:prstGeom>
        </p:spPr>
      </p:pic>
      <p:sp>
        <p:nvSpPr>
          <p:cNvPr id="22" name="正方形/長方形 21">
            <a:extLst>
              <a:ext uri="{FF2B5EF4-FFF2-40B4-BE49-F238E27FC236}">
                <a16:creationId xmlns:a16="http://schemas.microsoft.com/office/drawing/2014/main" id="{C736DD10-C1BC-4185-BE7B-F2152ABC5A1E}"/>
              </a:ext>
            </a:extLst>
          </p:cNvPr>
          <p:cNvSpPr/>
          <p:nvPr/>
        </p:nvSpPr>
        <p:spPr>
          <a:xfrm>
            <a:off x="1516354" y="-7481"/>
            <a:ext cx="9159292" cy="387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2400" b="1" dirty="0">
                <a:solidFill>
                  <a:prstClr val="white"/>
                </a:solidFill>
                <a:latin typeface="Calibri" panose="020F0502020204030204"/>
                <a:ea typeface="游ゴシック" panose="020B0400000000000000" pitchFamily="50" charset="-128"/>
              </a:rPr>
              <a:t>結果・イネ凶作の理由</a:t>
            </a:r>
          </a:p>
        </p:txBody>
      </p:sp>
      <p:sp>
        <p:nvSpPr>
          <p:cNvPr id="23" name="正方形/長方形 22">
            <a:extLst>
              <a:ext uri="{FF2B5EF4-FFF2-40B4-BE49-F238E27FC236}">
                <a16:creationId xmlns:a16="http://schemas.microsoft.com/office/drawing/2014/main" id="{156B948B-0A68-4ADC-987A-E9E0EA458866}"/>
              </a:ext>
            </a:extLst>
          </p:cNvPr>
          <p:cNvSpPr/>
          <p:nvPr/>
        </p:nvSpPr>
        <p:spPr>
          <a:xfrm>
            <a:off x="1588400" y="455498"/>
            <a:ext cx="4831796" cy="369332"/>
          </a:xfrm>
          <a:prstGeom prst="rect">
            <a:avLst/>
          </a:prstGeom>
        </p:spPr>
        <p:txBody>
          <a:bodyPr wrap="square">
            <a:spAutoFit/>
          </a:bodyPr>
          <a:lstStyle/>
          <a:p>
            <a:pPr defTabSz="457200"/>
            <a:r>
              <a:rPr kumimoji="0" lang="ja-JP" altLang="en-US" b="1" u="sng" dirty="0">
                <a:solidFill>
                  <a:prstClr val="black"/>
                </a:solidFill>
                <a:latin typeface="Calibri" panose="020F0502020204030204"/>
                <a:ea typeface="游ゴシック" panose="020B0400000000000000" pitchFamily="50" charset="-128"/>
              </a:rPr>
              <a:t>〇積算日射量</a:t>
            </a:r>
            <a:r>
              <a:rPr kumimoji="0" lang="en-US" altLang="ja-JP" b="1" u="sng" dirty="0">
                <a:solidFill>
                  <a:prstClr val="black"/>
                </a:solidFill>
                <a:latin typeface="Calibri" panose="020F0502020204030204"/>
                <a:ea typeface="游ゴシック" panose="020B0400000000000000" pitchFamily="50" charset="-128"/>
              </a:rPr>
              <a:t>[℃] </a:t>
            </a:r>
            <a:r>
              <a:rPr kumimoji="0" lang="ja-JP" altLang="en-US" b="1" u="sng" dirty="0">
                <a:solidFill>
                  <a:prstClr val="black"/>
                </a:solidFill>
                <a:latin typeface="Calibri" panose="020F0502020204030204"/>
                <a:ea typeface="游ゴシック" panose="020B0400000000000000" pitchFamily="50" charset="-128"/>
              </a:rPr>
              <a:t>（堀江・桜谷（</a:t>
            </a:r>
            <a:r>
              <a:rPr kumimoji="0" lang="en-US" altLang="ja-JP" b="1" u="sng" dirty="0">
                <a:solidFill>
                  <a:prstClr val="black"/>
                </a:solidFill>
                <a:latin typeface="Calibri" panose="020F0502020204030204"/>
                <a:ea typeface="游ゴシック" panose="020B0400000000000000" pitchFamily="50" charset="-128"/>
              </a:rPr>
              <a:t>1985</a:t>
            </a:r>
            <a:r>
              <a:rPr kumimoji="0" lang="ja-JP" altLang="en-US" b="1" u="sng" dirty="0">
                <a:solidFill>
                  <a:prstClr val="black"/>
                </a:solidFill>
                <a:latin typeface="Calibri" panose="020F0502020204030204"/>
                <a:ea typeface="游ゴシック" panose="020B0400000000000000" pitchFamily="50" charset="-128"/>
              </a:rPr>
              <a:t>））</a:t>
            </a:r>
          </a:p>
        </p:txBody>
      </p:sp>
      <p:sp>
        <p:nvSpPr>
          <p:cNvPr id="24" name="テキスト ボックス 23">
            <a:extLst>
              <a:ext uri="{FF2B5EF4-FFF2-40B4-BE49-F238E27FC236}">
                <a16:creationId xmlns:a16="http://schemas.microsoft.com/office/drawing/2014/main" id="{DB5269E3-2695-4EC4-AD30-B6E3506DC99B}"/>
              </a:ext>
            </a:extLst>
          </p:cNvPr>
          <p:cNvSpPr txBox="1"/>
          <p:nvPr/>
        </p:nvSpPr>
        <p:spPr>
          <a:xfrm>
            <a:off x="10028029" y="0"/>
            <a:ext cx="627116" cy="369332"/>
          </a:xfrm>
          <a:prstGeom prst="rect">
            <a:avLst/>
          </a:prstGeom>
          <a:noFill/>
        </p:spPr>
        <p:txBody>
          <a:bodyPr wrap="square" rtlCol="0">
            <a:spAutoFit/>
          </a:bodyPr>
          <a:lstStyle/>
          <a:p>
            <a:pPr defTabSz="457200"/>
            <a:r>
              <a:rPr kumimoji="0" lang="en-US" altLang="ja-JP" dirty="0">
                <a:solidFill>
                  <a:prstClr val="white"/>
                </a:solidFill>
                <a:latin typeface="Calibri" panose="020F0502020204030204"/>
                <a:ea typeface="游ゴシック" panose="020B0400000000000000" pitchFamily="50" charset="-128"/>
              </a:rPr>
              <a:t>10/</a:t>
            </a:r>
            <a:endParaRPr kumimoji="0" lang="ja-JP" altLang="en-US" dirty="0">
              <a:solidFill>
                <a:prstClr val="white"/>
              </a:solidFill>
              <a:latin typeface="Calibri" panose="020F0502020204030204"/>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22D79174-624E-4302-BD6F-19637E309101}"/>
              </a:ext>
            </a:extLst>
          </p:cNvPr>
          <p:cNvSpPr txBox="1"/>
          <p:nvPr/>
        </p:nvSpPr>
        <p:spPr>
          <a:xfrm>
            <a:off x="2686146" y="6393359"/>
            <a:ext cx="7468100" cy="400110"/>
          </a:xfrm>
          <a:prstGeom prst="rect">
            <a:avLst/>
          </a:prstGeom>
          <a:solidFill>
            <a:srgbClr val="FFC000"/>
          </a:solidFill>
        </p:spPr>
        <p:txBody>
          <a:bodyPr wrap="square" rtlCol="0">
            <a:spAutoFit/>
          </a:bodyPr>
          <a:lstStyle/>
          <a:p>
            <a:pPr defTabSz="457200"/>
            <a:r>
              <a:rPr kumimoji="0" lang="en-US" altLang="ja-JP" sz="2000" b="1" dirty="0">
                <a:solidFill>
                  <a:prstClr val="black"/>
                </a:solidFill>
                <a:latin typeface="Calibri" panose="020F0502020204030204"/>
                <a:ea typeface="游ゴシック" panose="020B0400000000000000" pitchFamily="50" charset="-128"/>
              </a:rPr>
              <a:t>1945</a:t>
            </a:r>
            <a:r>
              <a:rPr kumimoji="0" lang="ja-JP" altLang="en-US" sz="2000" b="1" dirty="0">
                <a:solidFill>
                  <a:prstClr val="black"/>
                </a:solidFill>
                <a:latin typeface="Calibri" panose="020F0502020204030204"/>
                <a:ea typeface="游ゴシック" panose="020B0400000000000000" pitchFamily="50" charset="-128"/>
              </a:rPr>
              <a:t>年は、他年と比べても</a:t>
            </a:r>
            <a:r>
              <a:rPr kumimoji="0" lang="en-US" altLang="ja-JP" sz="2000" b="1" dirty="0">
                <a:solidFill>
                  <a:prstClr val="black"/>
                </a:solidFill>
                <a:latin typeface="Calibri" panose="020F0502020204030204"/>
                <a:ea typeface="游ゴシック" panose="020B0400000000000000" pitchFamily="50" charset="-128"/>
              </a:rPr>
              <a:t>10~15%</a:t>
            </a:r>
            <a:r>
              <a:rPr kumimoji="0" lang="ja-JP" altLang="en-US" sz="2000" b="1" dirty="0">
                <a:solidFill>
                  <a:prstClr val="black"/>
                </a:solidFill>
                <a:latin typeface="Calibri" panose="020F0502020204030204"/>
                <a:ea typeface="游ゴシック" panose="020B0400000000000000" pitchFamily="50" charset="-128"/>
              </a:rPr>
              <a:t>ほど積算日射量が少ない。</a:t>
            </a:r>
            <a:endParaRPr kumimoji="0" lang="en-US" altLang="ja-JP" sz="20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75909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24118" y="550198"/>
            <a:ext cx="826625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ja-JP" altLang="en-US" sz="3600" dirty="0"/>
              <a:t>やませ</a:t>
            </a:r>
            <a:endParaRPr lang="en-US" altLang="ja-JP" sz="3600" dirty="0"/>
          </a:p>
          <a:p>
            <a:pPr marL="342900" indent="-342900">
              <a:buFont typeface="Arial" panose="020B0604020202020204" pitchFamily="34" charset="0"/>
              <a:buChar char="•"/>
            </a:pPr>
            <a:r>
              <a:rPr lang="ja-JP" altLang="en-US" sz="2400" dirty="0"/>
              <a:t>春から秋に、</a:t>
            </a:r>
            <a:r>
              <a:rPr lang="ja-JP" altLang="en-US" sz="2400" dirty="0">
                <a:solidFill>
                  <a:srgbClr val="FF0000"/>
                </a:solidFill>
              </a:rPr>
              <a:t>オホーツク海高気圧より吹く</a:t>
            </a:r>
            <a:r>
              <a:rPr lang="ja-JP" altLang="en-US" sz="2400" dirty="0"/>
              <a:t>冷たく湿った北東風または東風</a:t>
            </a:r>
            <a:endParaRPr lang="en-US" altLang="ja-JP" sz="2400" dirty="0"/>
          </a:p>
          <a:p>
            <a:pPr marL="342900" indent="-342900">
              <a:buFont typeface="Arial" panose="020B0604020202020204" pitchFamily="34" charset="0"/>
              <a:buChar char="•"/>
            </a:pPr>
            <a:r>
              <a:rPr lang="ja-JP" altLang="en-US" sz="2400" dirty="0"/>
              <a:t>やませが長く吹くと</a:t>
            </a:r>
            <a:r>
              <a:rPr lang="ja-JP" altLang="en-US" sz="2400" dirty="0">
                <a:solidFill>
                  <a:srgbClr val="FF0000"/>
                </a:solidFill>
              </a:rPr>
              <a:t>冷害の原因</a:t>
            </a:r>
            <a:r>
              <a:rPr lang="ja-JP" altLang="en-US" sz="2400" dirty="0"/>
              <a:t>となる</a:t>
            </a:r>
          </a:p>
        </p:txBody>
      </p:sp>
      <p:sp>
        <p:nvSpPr>
          <p:cNvPr id="3" name="角丸四角形 2"/>
          <p:cNvSpPr/>
          <p:nvPr/>
        </p:nvSpPr>
        <p:spPr>
          <a:xfrm>
            <a:off x="1861108" y="4232033"/>
            <a:ext cx="2419108" cy="174777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800" dirty="0"/>
              <a:t>オホーツク海高気圧 強</a:t>
            </a:r>
          </a:p>
        </p:txBody>
      </p:sp>
      <p:sp>
        <p:nvSpPr>
          <p:cNvPr id="4" name="角丸四角形 3"/>
          <p:cNvSpPr/>
          <p:nvPr/>
        </p:nvSpPr>
        <p:spPr>
          <a:xfrm>
            <a:off x="4947690" y="4232031"/>
            <a:ext cx="2419108" cy="17477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a:t>東北地方</a:t>
            </a:r>
            <a:endParaRPr lang="en-US" altLang="ja-JP" sz="3200" dirty="0"/>
          </a:p>
          <a:p>
            <a:pPr algn="ctr"/>
            <a:r>
              <a:rPr lang="ja-JP" altLang="en-US" sz="3200" dirty="0"/>
              <a:t>冷夏</a:t>
            </a:r>
            <a:endParaRPr lang="en-US" altLang="ja-JP" sz="3200" dirty="0"/>
          </a:p>
        </p:txBody>
      </p:sp>
      <p:sp>
        <p:nvSpPr>
          <p:cNvPr id="5" name="角丸四角形 4"/>
          <p:cNvSpPr/>
          <p:nvPr/>
        </p:nvSpPr>
        <p:spPr>
          <a:xfrm>
            <a:off x="8034273" y="4232032"/>
            <a:ext cx="2419108" cy="174777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3200" dirty="0"/>
              <a:t>東北地方</a:t>
            </a:r>
            <a:endParaRPr lang="en-US" altLang="ja-JP" sz="3200" dirty="0"/>
          </a:p>
          <a:p>
            <a:pPr algn="ctr"/>
            <a:r>
              <a:rPr lang="ja-JP" altLang="en-US" sz="3200" dirty="0"/>
              <a:t>凶作</a:t>
            </a:r>
          </a:p>
        </p:txBody>
      </p:sp>
      <p:sp>
        <p:nvSpPr>
          <p:cNvPr id="6" name="右矢印 5"/>
          <p:cNvSpPr/>
          <p:nvPr/>
        </p:nvSpPr>
        <p:spPr>
          <a:xfrm>
            <a:off x="4280216" y="4666081"/>
            <a:ext cx="667474" cy="8796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ja-JP" altLang="en-US"/>
          </a:p>
        </p:txBody>
      </p:sp>
      <p:sp>
        <p:nvSpPr>
          <p:cNvPr id="7" name="右矢印 6"/>
          <p:cNvSpPr/>
          <p:nvPr/>
        </p:nvSpPr>
        <p:spPr>
          <a:xfrm>
            <a:off x="7366798" y="4666080"/>
            <a:ext cx="667474" cy="8796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ja-JP" altLang="en-US"/>
          </a:p>
        </p:txBody>
      </p:sp>
      <p:sp>
        <p:nvSpPr>
          <p:cNvPr id="8" name="テキスト ボックス 7"/>
          <p:cNvSpPr txBox="1"/>
          <p:nvPr/>
        </p:nvSpPr>
        <p:spPr>
          <a:xfrm>
            <a:off x="1861107" y="2561435"/>
            <a:ext cx="859227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3600" dirty="0"/>
              <a:t>SLP</a:t>
            </a:r>
            <a:r>
              <a:rPr lang="ja-JP" altLang="en-US" sz="3600" dirty="0"/>
              <a:t>がオホーツク海上で強い正偏差であった</a:t>
            </a:r>
            <a:r>
              <a:rPr lang="ja-JP" altLang="en-US" sz="3600" dirty="0">
                <a:solidFill>
                  <a:srgbClr val="FF0000"/>
                </a:solidFill>
              </a:rPr>
              <a:t>昭和</a:t>
            </a:r>
            <a:r>
              <a:rPr lang="en-US" altLang="ja-JP" sz="3600" dirty="0">
                <a:solidFill>
                  <a:srgbClr val="FF0000"/>
                </a:solidFill>
              </a:rPr>
              <a:t>20</a:t>
            </a:r>
            <a:r>
              <a:rPr lang="ja-JP" altLang="en-US" sz="3600" dirty="0">
                <a:solidFill>
                  <a:srgbClr val="FF0000"/>
                </a:solidFill>
              </a:rPr>
              <a:t>年は大冷夏</a:t>
            </a:r>
          </a:p>
        </p:txBody>
      </p:sp>
      <p:sp>
        <p:nvSpPr>
          <p:cNvPr id="9" name="スライド番号プレースホルダー 8"/>
          <p:cNvSpPr>
            <a:spLocks noGrp="1"/>
          </p:cNvSpPr>
          <p:nvPr>
            <p:ph type="sldNum" sz="quarter" idx="12"/>
          </p:nvPr>
        </p:nvSpPr>
        <p:spPr>
          <a:xfrm>
            <a:off x="8610600" y="6492876"/>
            <a:ext cx="2057400" cy="365125"/>
          </a:xfrm>
        </p:spPr>
        <p:txBody>
          <a:bodyPr/>
          <a:lstStyle/>
          <a:p>
            <a:fld id="{248D6746-23CA-43DB-8CFD-F95FDC7C97DE}" type="slidenum">
              <a:rPr kumimoji="1" lang="ja-JP" altLang="en-US" smtClean="0"/>
              <a:t>21</a:t>
            </a:fld>
            <a:endParaRPr kumimoji="1" lang="ja-JP" altLang="en-US"/>
          </a:p>
        </p:txBody>
      </p:sp>
    </p:spTree>
    <p:extLst>
      <p:ext uri="{BB962C8B-B14F-4D97-AF65-F5344CB8AC3E}">
        <p14:creationId xmlns:p14="http://schemas.microsoft.com/office/powerpoint/2010/main" val="59437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1524000" y="1"/>
            <a:ext cx="9144000" cy="1099905"/>
          </a:xfrm>
          <a:solidFill>
            <a:srgbClr val="FFFF00"/>
          </a:solidFill>
        </p:spPr>
        <p:txBody>
          <a:bodyPr/>
          <a:lstStyle/>
          <a:p>
            <a:pPr algn="ctr"/>
            <a:r>
              <a:rPr kumimoji="1" lang="ja-JP" altLang="en-US" dirty="0"/>
              <a:t>戦争と食糧</a:t>
            </a:r>
          </a:p>
        </p:txBody>
      </p:sp>
      <p:sp>
        <p:nvSpPr>
          <p:cNvPr id="4" name="スライド番号プレースホルダー 3"/>
          <p:cNvSpPr>
            <a:spLocks noGrp="1"/>
          </p:cNvSpPr>
          <p:nvPr>
            <p:ph type="sldNum" sz="quarter" idx="12"/>
          </p:nvPr>
        </p:nvSpPr>
        <p:spPr>
          <a:xfrm>
            <a:off x="8610600" y="6492876"/>
            <a:ext cx="2057400" cy="365125"/>
          </a:xfrm>
        </p:spPr>
        <p:txBody>
          <a:bodyPr/>
          <a:lstStyle/>
          <a:p>
            <a:fld id="{248D6746-23CA-43DB-8CFD-F95FDC7C97DE}" type="slidenum">
              <a:rPr kumimoji="1" lang="ja-JP" altLang="en-US" smtClean="0"/>
              <a:t>22</a:t>
            </a:fld>
            <a:endParaRPr kumimoji="1" lang="ja-JP" altLang="en-US"/>
          </a:p>
        </p:txBody>
      </p:sp>
      <p:sp>
        <p:nvSpPr>
          <p:cNvPr id="7" name="正方形/長方形 6"/>
          <p:cNvSpPr/>
          <p:nvPr/>
        </p:nvSpPr>
        <p:spPr>
          <a:xfrm>
            <a:off x="1987481" y="4410359"/>
            <a:ext cx="8271087" cy="97872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ja-JP" altLang="en-US" sz="3200" dirty="0">
                <a:solidFill>
                  <a:prstClr val="black"/>
                </a:solidFill>
              </a:rPr>
              <a:t>「戦力は人なり、人の基礎は食糧なり、之か解決を重視せよ」</a:t>
            </a:r>
          </a:p>
        </p:txBody>
      </p:sp>
      <p:sp>
        <p:nvSpPr>
          <p:cNvPr id="8" name="テキスト ボックス 7"/>
          <p:cNvSpPr txBox="1"/>
          <p:nvPr/>
        </p:nvSpPr>
        <p:spPr>
          <a:xfrm>
            <a:off x="1524001" y="6550224"/>
            <a:ext cx="3660361" cy="307777"/>
          </a:xfrm>
          <a:prstGeom prst="rect">
            <a:avLst/>
          </a:prstGeom>
          <a:noFill/>
        </p:spPr>
        <p:txBody>
          <a:bodyPr wrap="none" rtlCol="0">
            <a:spAutoFit/>
          </a:bodyPr>
          <a:lstStyle/>
          <a:p>
            <a:r>
              <a:rPr lang="ja-JP" altLang="en-US" sz="1400" dirty="0"/>
              <a:t>引用：食糧も大丈夫也（</a:t>
            </a:r>
            <a:r>
              <a:rPr lang="ja-JP" altLang="ja-JP" sz="1400" dirty="0"/>
              <a:t>海野洋</a:t>
            </a:r>
            <a:r>
              <a:rPr lang="en-GB" altLang="ja-JP" sz="1400" dirty="0"/>
              <a:t>,2016</a:t>
            </a:r>
            <a:r>
              <a:rPr lang="ja-JP" altLang="en-US" sz="1400" dirty="0"/>
              <a:t>） </a:t>
            </a:r>
            <a:r>
              <a:rPr lang="en-US" altLang="ja-JP" sz="1400" dirty="0"/>
              <a:t>P,2 ,319</a:t>
            </a:r>
            <a:endParaRPr lang="ja-JP" altLang="en-US" sz="1400" dirty="0"/>
          </a:p>
        </p:txBody>
      </p:sp>
      <p:sp>
        <p:nvSpPr>
          <p:cNvPr id="10" name="正方形/長方形 9"/>
          <p:cNvSpPr/>
          <p:nvPr/>
        </p:nvSpPr>
        <p:spPr>
          <a:xfrm>
            <a:off x="1987481" y="2345910"/>
            <a:ext cx="8271087" cy="97872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ja-JP" altLang="en-US" sz="3200" dirty="0">
                <a:solidFill>
                  <a:prstClr val="black"/>
                </a:solidFill>
              </a:rPr>
              <a:t>第一次世界大戦の経験から、動員・国力の面からも食糧に大きな関心</a:t>
            </a:r>
            <a:endParaRPr lang="en-US" altLang="ja-JP" sz="3200" dirty="0">
              <a:solidFill>
                <a:prstClr val="black"/>
              </a:solidFill>
            </a:endParaRPr>
          </a:p>
        </p:txBody>
      </p:sp>
      <p:sp>
        <p:nvSpPr>
          <p:cNvPr id="11" name="角丸四角形 10"/>
          <p:cNvSpPr/>
          <p:nvPr/>
        </p:nvSpPr>
        <p:spPr>
          <a:xfrm>
            <a:off x="1987479" y="3409233"/>
            <a:ext cx="5555184" cy="91653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dirty="0"/>
              <a:t>昭和</a:t>
            </a:r>
            <a:r>
              <a:rPr lang="en-US" altLang="ja-JP" sz="2800" dirty="0"/>
              <a:t>20</a:t>
            </a:r>
            <a:r>
              <a:rPr lang="ja-JP" altLang="en-US" sz="2800" dirty="0"/>
              <a:t>年</a:t>
            </a:r>
            <a:r>
              <a:rPr lang="en-US" altLang="ja-JP" sz="2800" dirty="0"/>
              <a:t>2</a:t>
            </a:r>
            <a:r>
              <a:rPr lang="ja-JP" altLang="en-US" sz="2800" dirty="0"/>
              <a:t>月 省部の各種幹部会合</a:t>
            </a:r>
          </a:p>
        </p:txBody>
      </p:sp>
      <p:sp>
        <p:nvSpPr>
          <p:cNvPr id="12" name="角丸四角形 11"/>
          <p:cNvSpPr/>
          <p:nvPr/>
        </p:nvSpPr>
        <p:spPr>
          <a:xfrm>
            <a:off x="1987480" y="1223812"/>
            <a:ext cx="4299590" cy="91653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2800"/>
              <a:t>食糧に関する基礎的事情</a:t>
            </a:r>
          </a:p>
        </p:txBody>
      </p:sp>
      <p:sp>
        <p:nvSpPr>
          <p:cNvPr id="15" name="角丸四角形 14"/>
          <p:cNvSpPr/>
          <p:nvPr/>
        </p:nvSpPr>
        <p:spPr>
          <a:xfrm>
            <a:off x="2792902" y="5341417"/>
            <a:ext cx="6606196" cy="119749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食糧問題は戦争継続に影響</a:t>
            </a:r>
          </a:p>
        </p:txBody>
      </p:sp>
    </p:spTree>
    <p:extLst>
      <p:ext uri="{BB962C8B-B14F-4D97-AF65-F5344CB8AC3E}">
        <p14:creationId xmlns:p14="http://schemas.microsoft.com/office/powerpoint/2010/main" val="334180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6638" y="1"/>
            <a:ext cx="9144000" cy="1325563"/>
          </a:xfrm>
          <a:solidFill>
            <a:srgbClr val="FFFF00"/>
          </a:solidFill>
        </p:spPr>
        <p:txBody>
          <a:bodyPr/>
          <a:lstStyle/>
          <a:p>
            <a:pPr algn="ctr"/>
            <a:r>
              <a:rPr kumimoji="1" lang="ja-JP" altLang="en-US" dirty="0"/>
              <a:t>昭和天皇の「聖断」</a:t>
            </a:r>
          </a:p>
        </p:txBody>
      </p:sp>
      <p:sp>
        <p:nvSpPr>
          <p:cNvPr id="3" name="コンテンツ プレースホルダー 2"/>
          <p:cNvSpPr>
            <a:spLocks noGrp="1"/>
          </p:cNvSpPr>
          <p:nvPr>
            <p:ph idx="1"/>
          </p:nvPr>
        </p:nvSpPr>
        <p:spPr>
          <a:xfrm>
            <a:off x="1944420" y="1490646"/>
            <a:ext cx="8316174" cy="4351338"/>
          </a:xfrm>
        </p:spPr>
        <p:txBody>
          <a:bodyPr>
            <a:normAutofit/>
          </a:bodyPr>
          <a:lstStyle/>
          <a:p>
            <a:r>
              <a:rPr lang="ja-JP" altLang="en-US" sz="3200" dirty="0"/>
              <a:t>ポツダム宣言受諾決定</a:t>
            </a:r>
            <a:endParaRPr lang="en-US" altLang="ja-JP" sz="3200" dirty="0"/>
          </a:p>
          <a:p>
            <a:r>
              <a:rPr lang="ja-JP" altLang="en-US" sz="3200" dirty="0"/>
              <a:t>食糧問題に関し言及なし</a:t>
            </a:r>
            <a:endParaRPr lang="en-US" altLang="ja-JP" sz="3200" dirty="0"/>
          </a:p>
          <a:p>
            <a:r>
              <a:rPr lang="ja-JP" altLang="en-US" sz="3200" dirty="0"/>
              <a:t>昭和５０年 </a:t>
            </a:r>
            <a:r>
              <a:rPr lang="en-US" altLang="ja-JP" sz="3200" dirty="0"/>
              <a:t>NBC</a:t>
            </a:r>
            <a:r>
              <a:rPr lang="ja-JP" altLang="en-US" sz="3200" dirty="0"/>
              <a:t>放送インタビュー</a:t>
            </a:r>
            <a:endParaRPr lang="en-US" altLang="ja-JP" sz="3200" dirty="0"/>
          </a:p>
          <a:p>
            <a:pPr marL="457200" lvl="1" indent="0">
              <a:buNone/>
            </a:pPr>
            <a:r>
              <a:rPr lang="ja-JP" altLang="en-US" sz="2800" dirty="0"/>
              <a:t>「私は終戦を私の意思で決定しました。動機は、</a:t>
            </a:r>
            <a:r>
              <a:rPr lang="ja-JP" altLang="en-US" sz="2800" u="sng" dirty="0">
                <a:solidFill>
                  <a:srgbClr val="FF0000"/>
                </a:solidFill>
              </a:rPr>
              <a:t>日本国民が戦争による食糧不足</a:t>
            </a:r>
            <a:r>
              <a:rPr lang="ja-JP" altLang="en-US" sz="2800" dirty="0"/>
              <a:t>や多くの損失にあえいでいたという事実や、戦争の継続は国民に一層の悲惨さをもたらすだけだと考えたためでした。」</a:t>
            </a:r>
            <a:endParaRPr lang="en-US" altLang="ja-JP" sz="2800" dirty="0"/>
          </a:p>
          <a:p>
            <a:endParaRPr lang="ja-JP" altLang="en-US" sz="3200" dirty="0"/>
          </a:p>
        </p:txBody>
      </p:sp>
      <p:sp>
        <p:nvSpPr>
          <p:cNvPr id="8" name="スライド番号プレースホルダー 7"/>
          <p:cNvSpPr>
            <a:spLocks noGrp="1"/>
          </p:cNvSpPr>
          <p:nvPr>
            <p:ph type="sldNum" sz="quarter" idx="12"/>
          </p:nvPr>
        </p:nvSpPr>
        <p:spPr>
          <a:xfrm>
            <a:off x="8593238" y="6492876"/>
            <a:ext cx="2057400" cy="365125"/>
          </a:xfrm>
        </p:spPr>
        <p:txBody>
          <a:bodyPr/>
          <a:lstStyle/>
          <a:p>
            <a:fld id="{248D6746-23CA-43DB-8CFD-F95FDC7C97DE}" type="slidenum">
              <a:rPr kumimoji="1" lang="ja-JP" altLang="en-US" smtClean="0"/>
              <a:t>23</a:t>
            </a:fld>
            <a:endParaRPr kumimoji="1" lang="ja-JP" altLang="en-US"/>
          </a:p>
        </p:txBody>
      </p:sp>
      <p:sp>
        <p:nvSpPr>
          <p:cNvPr id="4" name="角丸四角形 3"/>
          <p:cNvSpPr/>
          <p:nvPr/>
        </p:nvSpPr>
        <p:spPr>
          <a:xfrm>
            <a:off x="3325793" y="5118847"/>
            <a:ext cx="2419108" cy="140536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ja-JP" altLang="en-US" sz="3200" dirty="0">
                <a:solidFill>
                  <a:sysClr val="windowText" lastClr="000000"/>
                </a:solidFill>
              </a:rPr>
              <a:t>食糧不足</a:t>
            </a:r>
            <a:endParaRPr lang="en-US" altLang="ja-JP" sz="3200" dirty="0">
              <a:solidFill>
                <a:sysClr val="windowText" lastClr="000000"/>
              </a:solidFill>
            </a:endParaRPr>
          </a:p>
        </p:txBody>
      </p:sp>
      <p:sp>
        <p:nvSpPr>
          <p:cNvPr id="5" name="角丸四角形 4"/>
          <p:cNvSpPr/>
          <p:nvPr/>
        </p:nvSpPr>
        <p:spPr>
          <a:xfrm>
            <a:off x="6412376" y="5118847"/>
            <a:ext cx="2419108" cy="140536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4000" dirty="0"/>
              <a:t>終戦</a:t>
            </a:r>
          </a:p>
        </p:txBody>
      </p:sp>
      <p:sp>
        <p:nvSpPr>
          <p:cNvPr id="6" name="右矢印 5"/>
          <p:cNvSpPr/>
          <p:nvPr/>
        </p:nvSpPr>
        <p:spPr>
          <a:xfrm>
            <a:off x="5744901" y="5210482"/>
            <a:ext cx="667474" cy="87967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sp>
        <p:nvSpPr>
          <p:cNvPr id="7" name="テキスト ボックス 6"/>
          <p:cNvSpPr txBox="1"/>
          <p:nvPr/>
        </p:nvSpPr>
        <p:spPr>
          <a:xfrm>
            <a:off x="1524000" y="6550224"/>
            <a:ext cx="3777188" cy="307777"/>
          </a:xfrm>
          <a:prstGeom prst="rect">
            <a:avLst/>
          </a:prstGeom>
          <a:noFill/>
        </p:spPr>
        <p:txBody>
          <a:bodyPr wrap="none" rtlCol="0">
            <a:spAutoFit/>
          </a:bodyPr>
          <a:lstStyle/>
          <a:p>
            <a:r>
              <a:rPr lang="ja-JP" altLang="en-US" sz="1400" dirty="0"/>
              <a:t>引用：食糧も大丈夫也（</a:t>
            </a:r>
            <a:r>
              <a:rPr lang="ja-JP" altLang="ja-JP" sz="1400" dirty="0"/>
              <a:t>海野洋</a:t>
            </a:r>
            <a:r>
              <a:rPr lang="en-GB" altLang="ja-JP" sz="1400" dirty="0"/>
              <a:t>,2016</a:t>
            </a:r>
            <a:r>
              <a:rPr lang="ja-JP" altLang="en-US" sz="1400" dirty="0"/>
              <a:t>） </a:t>
            </a:r>
            <a:r>
              <a:rPr lang="en-US" altLang="ja-JP" sz="1400" dirty="0"/>
              <a:t>P,402~403</a:t>
            </a:r>
            <a:endParaRPr lang="ja-JP" altLang="en-US" sz="1400" dirty="0"/>
          </a:p>
        </p:txBody>
      </p:sp>
    </p:spTree>
    <p:extLst>
      <p:ext uri="{BB962C8B-B14F-4D97-AF65-F5344CB8AC3E}">
        <p14:creationId xmlns:p14="http://schemas.microsoft.com/office/powerpoint/2010/main" val="279455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1325563"/>
          </a:xfrm>
          <a:solidFill>
            <a:srgbClr val="FFFF00"/>
          </a:solidFill>
        </p:spPr>
        <p:txBody>
          <a:bodyPr/>
          <a:lstStyle/>
          <a:p>
            <a:pPr algn="ctr"/>
            <a:r>
              <a:rPr kumimoji="1" lang="ja-JP" altLang="en-US" dirty="0"/>
              <a:t>終戦までの流れ</a:t>
            </a:r>
          </a:p>
        </p:txBody>
      </p:sp>
      <p:sp>
        <p:nvSpPr>
          <p:cNvPr id="3" name="コンテンツ プレースホルダー 2"/>
          <p:cNvSpPr>
            <a:spLocks noGrp="1"/>
          </p:cNvSpPr>
          <p:nvPr>
            <p:ph idx="1"/>
          </p:nvPr>
        </p:nvSpPr>
        <p:spPr>
          <a:xfrm>
            <a:off x="2089276" y="1508753"/>
            <a:ext cx="8289013" cy="5032376"/>
          </a:xfrm>
        </p:spPr>
        <p:txBody>
          <a:bodyPr>
            <a:noAutofit/>
          </a:bodyPr>
          <a:lstStyle/>
          <a:p>
            <a:r>
              <a:rPr lang="en-US" altLang="ja-JP" sz="3200" dirty="0"/>
              <a:t>8/6	</a:t>
            </a:r>
            <a:r>
              <a:rPr lang="ja-JP" altLang="en-US" sz="3200" dirty="0"/>
              <a:t>広島に原爆投下</a:t>
            </a:r>
            <a:endParaRPr lang="en-US" altLang="ja-JP" sz="3200" dirty="0"/>
          </a:p>
          <a:p>
            <a:r>
              <a:rPr lang="en-US" altLang="ja-JP" sz="3200" dirty="0"/>
              <a:t>8/8	</a:t>
            </a:r>
            <a:r>
              <a:rPr lang="ja-JP" altLang="en-US" sz="3200" dirty="0"/>
              <a:t>ソ連 対日参戦通告</a:t>
            </a:r>
            <a:endParaRPr lang="en-US" altLang="ja-JP" sz="3200" dirty="0"/>
          </a:p>
          <a:p>
            <a:r>
              <a:rPr lang="en-US" altLang="ja-JP" sz="3200" dirty="0"/>
              <a:t>8/9	</a:t>
            </a:r>
            <a:r>
              <a:rPr lang="ja-JP" altLang="en-US" sz="3200" dirty="0"/>
              <a:t>午前</a:t>
            </a:r>
            <a:r>
              <a:rPr lang="en-US" altLang="ja-JP" sz="3200" dirty="0"/>
              <a:t>11</a:t>
            </a:r>
            <a:r>
              <a:rPr lang="ja-JP" altLang="en-US" sz="3200" dirty="0"/>
              <a:t>時 最高戦争指導者会議</a:t>
            </a:r>
            <a:endParaRPr lang="en-US" altLang="ja-JP" sz="3200" dirty="0"/>
          </a:p>
          <a:p>
            <a:r>
              <a:rPr lang="en-US" altLang="ja-JP" sz="3200" dirty="0"/>
              <a:t>8/9	</a:t>
            </a:r>
            <a:r>
              <a:rPr lang="ja-JP" altLang="en-US" sz="3200" dirty="0"/>
              <a:t>午前</a:t>
            </a:r>
            <a:r>
              <a:rPr lang="en-US" altLang="ja-JP" sz="3200" dirty="0"/>
              <a:t>11</a:t>
            </a:r>
            <a:r>
              <a:rPr lang="ja-JP" altLang="en-US" sz="3200" dirty="0"/>
              <a:t>時 長崎に原爆投下</a:t>
            </a:r>
            <a:endParaRPr lang="en-US" altLang="ja-JP" sz="3200" dirty="0"/>
          </a:p>
          <a:p>
            <a:r>
              <a:rPr lang="en-US" altLang="ja-JP" sz="3200" dirty="0"/>
              <a:t>8/9	</a:t>
            </a:r>
            <a:r>
              <a:rPr lang="ja-JP" altLang="en-US" sz="3200" dirty="0"/>
              <a:t>午後</a:t>
            </a:r>
            <a:r>
              <a:rPr lang="en-US" altLang="ja-JP" sz="3200" dirty="0"/>
              <a:t>2</a:t>
            </a:r>
            <a:r>
              <a:rPr lang="ja-JP" altLang="en-US" sz="3200" dirty="0"/>
              <a:t>時 第</a:t>
            </a:r>
            <a:r>
              <a:rPr lang="en-US" altLang="ja-JP" sz="3200" dirty="0"/>
              <a:t>1</a:t>
            </a:r>
            <a:r>
              <a:rPr lang="ja-JP" altLang="en-US" sz="3200" dirty="0"/>
              <a:t>回臨時閣議</a:t>
            </a:r>
            <a:endParaRPr lang="en-US" altLang="ja-JP" sz="3200" dirty="0"/>
          </a:p>
          <a:p>
            <a:r>
              <a:rPr lang="en-US" altLang="ja-JP" sz="3200" dirty="0"/>
              <a:t>8/9	</a:t>
            </a:r>
            <a:r>
              <a:rPr lang="ja-JP" altLang="en-US" sz="3200" dirty="0"/>
              <a:t>午後</a:t>
            </a:r>
            <a:r>
              <a:rPr lang="en-US" altLang="ja-JP" sz="3200" dirty="0"/>
              <a:t>6</a:t>
            </a:r>
            <a:r>
              <a:rPr lang="ja-JP" altLang="en-US" sz="3200" dirty="0"/>
              <a:t>時 第</a:t>
            </a:r>
            <a:r>
              <a:rPr lang="en-US" altLang="ja-JP" sz="3200" dirty="0"/>
              <a:t>2</a:t>
            </a:r>
            <a:r>
              <a:rPr lang="ja-JP" altLang="en-US" sz="3200" dirty="0"/>
              <a:t>回臨時閣議</a:t>
            </a:r>
            <a:endParaRPr lang="en-US" altLang="ja-JP" sz="3200" dirty="0"/>
          </a:p>
          <a:p>
            <a:r>
              <a:rPr lang="en-US" altLang="ja-JP" sz="3200" dirty="0"/>
              <a:t>8/9	</a:t>
            </a:r>
            <a:r>
              <a:rPr lang="ja-JP" altLang="en-US" sz="3200" dirty="0"/>
              <a:t>午後</a:t>
            </a:r>
            <a:r>
              <a:rPr lang="en-US" altLang="ja-JP" sz="3200" dirty="0"/>
              <a:t>11</a:t>
            </a:r>
            <a:r>
              <a:rPr lang="ja-JP" altLang="en-US" sz="3200" dirty="0"/>
              <a:t>時 御前会議</a:t>
            </a:r>
            <a:r>
              <a:rPr lang="en-US" altLang="ja-JP" sz="3200" dirty="0"/>
              <a:t>  </a:t>
            </a:r>
            <a:r>
              <a:rPr lang="ja-JP" altLang="en-US" sz="3200" dirty="0"/>
              <a:t>（天皇の「聖断」）</a:t>
            </a:r>
            <a:endParaRPr lang="en-US" altLang="ja-JP" sz="3200" dirty="0"/>
          </a:p>
          <a:p>
            <a:pPr marL="0" indent="0" algn="ctr">
              <a:buNone/>
            </a:pPr>
            <a:r>
              <a:rPr lang="ja-JP" altLang="en-US" sz="3200" dirty="0"/>
              <a:t>ポツダム宣言受諾決定</a:t>
            </a:r>
            <a:endParaRPr lang="en-US" altLang="ja-JP" sz="3200" dirty="0"/>
          </a:p>
          <a:p>
            <a:r>
              <a:rPr lang="en-US" altLang="ja-JP" sz="3200" dirty="0"/>
              <a:t>8/15	</a:t>
            </a:r>
            <a:r>
              <a:rPr lang="ja-JP" altLang="en-US" sz="3200" dirty="0"/>
              <a:t> 玉音放送</a:t>
            </a:r>
            <a:endParaRPr lang="en-US" altLang="ja-JP" sz="3200" dirty="0"/>
          </a:p>
        </p:txBody>
      </p:sp>
      <p:sp>
        <p:nvSpPr>
          <p:cNvPr id="5" name="スライド番号プレースホルダー 4"/>
          <p:cNvSpPr>
            <a:spLocks noGrp="1"/>
          </p:cNvSpPr>
          <p:nvPr>
            <p:ph type="sldNum" sz="quarter" idx="12"/>
          </p:nvPr>
        </p:nvSpPr>
        <p:spPr>
          <a:xfrm>
            <a:off x="8607491" y="6516807"/>
            <a:ext cx="2057400" cy="365125"/>
          </a:xfrm>
        </p:spPr>
        <p:txBody>
          <a:bodyPr/>
          <a:lstStyle/>
          <a:p>
            <a:fld id="{248D6746-23CA-43DB-8CFD-F95FDC7C97DE}" type="slidenum">
              <a:rPr kumimoji="1" lang="ja-JP" altLang="en-US" smtClean="0"/>
              <a:t>24</a:t>
            </a:fld>
            <a:endParaRPr kumimoji="1" lang="ja-JP" altLang="en-US" dirty="0"/>
          </a:p>
        </p:txBody>
      </p:sp>
      <p:sp>
        <p:nvSpPr>
          <p:cNvPr id="4" name="テキスト ボックス 3"/>
          <p:cNvSpPr txBox="1"/>
          <p:nvPr/>
        </p:nvSpPr>
        <p:spPr>
          <a:xfrm>
            <a:off x="1524001" y="6550224"/>
            <a:ext cx="3413307" cy="307777"/>
          </a:xfrm>
          <a:prstGeom prst="rect">
            <a:avLst/>
          </a:prstGeom>
          <a:noFill/>
        </p:spPr>
        <p:txBody>
          <a:bodyPr wrap="none" rtlCol="0">
            <a:spAutoFit/>
          </a:bodyPr>
          <a:lstStyle/>
          <a:p>
            <a:r>
              <a:rPr lang="ja-JP" altLang="en-US" sz="1400" dirty="0"/>
              <a:t>引用：食糧も大丈夫也（</a:t>
            </a:r>
            <a:r>
              <a:rPr lang="ja-JP" altLang="ja-JP" sz="1400" dirty="0"/>
              <a:t>海野洋</a:t>
            </a:r>
            <a:r>
              <a:rPr lang="en-GB" altLang="ja-JP" sz="1400" dirty="0"/>
              <a:t>,2016</a:t>
            </a:r>
            <a:r>
              <a:rPr lang="ja-JP" altLang="en-US" sz="1400" dirty="0"/>
              <a:t>） </a:t>
            </a:r>
            <a:r>
              <a:rPr lang="en-US" altLang="ja-JP" sz="1400" dirty="0"/>
              <a:t>P,398</a:t>
            </a:r>
            <a:endParaRPr lang="ja-JP" altLang="en-US" sz="1400" dirty="0"/>
          </a:p>
        </p:txBody>
      </p:sp>
      <p:cxnSp>
        <p:nvCxnSpPr>
          <p:cNvPr id="7" name="直線コネクタ 6"/>
          <p:cNvCxnSpPr/>
          <p:nvPr/>
        </p:nvCxnSpPr>
        <p:spPr>
          <a:xfrm>
            <a:off x="3107141" y="4230806"/>
            <a:ext cx="4162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093492" y="5377218"/>
            <a:ext cx="63189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10702" y="5936776"/>
            <a:ext cx="3818814"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8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1325563"/>
          </a:xfrm>
          <a:solidFill>
            <a:srgbClr val="FFFF00"/>
          </a:solidFill>
        </p:spPr>
        <p:txBody>
          <a:bodyPr/>
          <a:lstStyle/>
          <a:p>
            <a:pPr algn="ctr"/>
            <a:r>
              <a:rPr lang="ja-JP" altLang="en-US" dirty="0"/>
              <a:t>第１回臨時閣議 </a:t>
            </a:r>
            <a:r>
              <a:rPr lang="en-US" altLang="ja-JP" dirty="0"/>
              <a:t>(1945/8/9)</a:t>
            </a:r>
            <a:endParaRPr kumimoji="1" lang="ja-JP" altLang="en-US" dirty="0"/>
          </a:p>
        </p:txBody>
      </p:sp>
      <p:sp>
        <p:nvSpPr>
          <p:cNvPr id="3" name="コンテンツ プレースホルダー 2"/>
          <p:cNvSpPr>
            <a:spLocks noGrp="1"/>
          </p:cNvSpPr>
          <p:nvPr>
            <p:ph idx="1"/>
          </p:nvPr>
        </p:nvSpPr>
        <p:spPr>
          <a:xfrm>
            <a:off x="1651782" y="1476594"/>
            <a:ext cx="8879740" cy="3709556"/>
          </a:xfrm>
        </p:spPr>
        <p:txBody>
          <a:bodyPr>
            <a:normAutofit lnSpcReduction="10000"/>
          </a:bodyPr>
          <a:lstStyle/>
          <a:p>
            <a:r>
              <a:rPr lang="ja-JP" altLang="en-US" dirty="0"/>
              <a:t>「</a:t>
            </a:r>
            <a:r>
              <a:rPr lang="en-US" altLang="ja-JP" dirty="0"/>
              <a:t>21</a:t>
            </a:r>
            <a:r>
              <a:rPr lang="ja-JP" altLang="en-US" dirty="0"/>
              <a:t>年度</a:t>
            </a:r>
            <a:r>
              <a:rPr lang="en-US" altLang="ja-JP" dirty="0"/>
              <a:t>【</a:t>
            </a:r>
            <a:r>
              <a:rPr lang="ja-JP" altLang="en-US" dirty="0"/>
              <a:t>に向けては</a:t>
            </a:r>
            <a:r>
              <a:rPr lang="en-US" altLang="ja-JP" dirty="0"/>
              <a:t>】</a:t>
            </a:r>
            <a:r>
              <a:rPr lang="ja-JP" altLang="en-US" dirty="0"/>
              <a:t> </a:t>
            </a:r>
            <a:r>
              <a:rPr lang="en-US" altLang="ja-JP" dirty="0"/>
              <a:t>―</a:t>
            </a:r>
            <a:r>
              <a:rPr lang="ja-JP" altLang="en-US" dirty="0"/>
              <a:t> 天候極めて不良 東北岩手県に霜あり、稲ヒエも２分の１全滅、野草</a:t>
            </a:r>
            <a:r>
              <a:rPr lang="en-US" altLang="ja-JP" dirty="0"/>
              <a:t>【</a:t>
            </a:r>
            <a:r>
              <a:rPr lang="ja-JP" altLang="en-US" dirty="0"/>
              <a:t>萩</a:t>
            </a:r>
            <a:r>
              <a:rPr lang="en-US" altLang="ja-JP" dirty="0"/>
              <a:t>】</a:t>
            </a:r>
            <a:r>
              <a:rPr lang="ja-JP" altLang="en-US" dirty="0"/>
              <a:t>も枯れたり」</a:t>
            </a:r>
            <a:endParaRPr lang="en-US" altLang="ja-JP" dirty="0"/>
          </a:p>
          <a:p>
            <a:r>
              <a:rPr lang="ja-JP" altLang="en-US" dirty="0"/>
              <a:t>「青森の上北、下北両郡も同様の模様」</a:t>
            </a:r>
            <a:endParaRPr lang="en-US" altLang="ja-JP" dirty="0"/>
          </a:p>
          <a:p>
            <a:r>
              <a:rPr lang="ja-JP" altLang="en-US" dirty="0"/>
              <a:t>「恐らく昭和６年の凶作に匹敵するものであらう。いま一時の応急策として収穫中の馬鈴薯をもう</a:t>
            </a:r>
            <a:r>
              <a:rPr lang="ja-JP" altLang="en-US" dirty="0" err="1"/>
              <a:t>一度植ゑ</a:t>
            </a:r>
            <a:r>
              <a:rPr lang="ja-JP" altLang="en-US" dirty="0"/>
              <a:t>つける手配中である」</a:t>
            </a:r>
            <a:endParaRPr lang="en-US" altLang="ja-JP" dirty="0"/>
          </a:p>
          <a:p>
            <a:r>
              <a:rPr lang="ja-JP" altLang="en-US" dirty="0"/>
              <a:t>「此の後の天候は回復</a:t>
            </a:r>
            <a:r>
              <a:rPr lang="en-US" altLang="ja-JP" dirty="0"/>
              <a:t>【</a:t>
            </a:r>
            <a:r>
              <a:rPr lang="ja-JP" altLang="en-US" dirty="0"/>
              <a:t>の見込みだが</a:t>
            </a:r>
            <a:r>
              <a:rPr lang="en-US" altLang="ja-JP" dirty="0"/>
              <a:t>】</a:t>
            </a:r>
            <a:r>
              <a:rPr lang="ja-JP" altLang="en-US" dirty="0" err="1"/>
              <a:t>、</a:t>
            </a:r>
            <a:r>
              <a:rPr lang="ja-JP" altLang="en-US" dirty="0"/>
              <a:t>平年作以上</a:t>
            </a:r>
            <a:r>
              <a:rPr lang="en-US" altLang="ja-JP" dirty="0"/>
              <a:t>【</a:t>
            </a:r>
            <a:r>
              <a:rPr lang="ja-JP" altLang="en-US" dirty="0"/>
              <a:t>に</a:t>
            </a:r>
            <a:r>
              <a:rPr lang="en-US" altLang="ja-JP" dirty="0"/>
              <a:t>】</a:t>
            </a:r>
            <a:r>
              <a:rPr lang="ja-JP" altLang="en-US" dirty="0"/>
              <a:t>ならず、～（省略）」</a:t>
            </a:r>
            <a:endParaRPr lang="en-US" altLang="ja-JP" dirty="0"/>
          </a:p>
        </p:txBody>
      </p:sp>
      <p:sp>
        <p:nvSpPr>
          <p:cNvPr id="5" name="スライド番号プレースホルダー 4"/>
          <p:cNvSpPr>
            <a:spLocks noGrp="1"/>
          </p:cNvSpPr>
          <p:nvPr>
            <p:ph type="sldNum" sz="quarter" idx="12"/>
          </p:nvPr>
        </p:nvSpPr>
        <p:spPr>
          <a:xfrm>
            <a:off x="8610600" y="6492876"/>
            <a:ext cx="2057400" cy="365125"/>
          </a:xfrm>
        </p:spPr>
        <p:txBody>
          <a:bodyPr/>
          <a:lstStyle/>
          <a:p>
            <a:fld id="{248D6746-23CA-43DB-8CFD-F95FDC7C97DE}" type="slidenum">
              <a:rPr kumimoji="1" lang="ja-JP" altLang="en-US" smtClean="0"/>
              <a:t>25</a:t>
            </a:fld>
            <a:endParaRPr kumimoji="1" lang="ja-JP" altLang="en-US" dirty="0"/>
          </a:p>
        </p:txBody>
      </p:sp>
      <p:sp>
        <p:nvSpPr>
          <p:cNvPr id="6" name="角丸四角形 5"/>
          <p:cNvSpPr/>
          <p:nvPr/>
        </p:nvSpPr>
        <p:spPr>
          <a:xfrm>
            <a:off x="1927412" y="4980033"/>
            <a:ext cx="7467338" cy="11974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気象・食糧の観点からも議論</a:t>
            </a:r>
          </a:p>
        </p:txBody>
      </p:sp>
      <p:sp>
        <p:nvSpPr>
          <p:cNvPr id="7" name="テキスト ボックス 6">
            <a:extLst>
              <a:ext uri="{FF2B5EF4-FFF2-40B4-BE49-F238E27FC236}">
                <a16:creationId xmlns:a16="http://schemas.microsoft.com/office/drawing/2014/main" id="{81F3BBED-AF41-45B4-8AE9-CA1678E3FE33}"/>
              </a:ext>
            </a:extLst>
          </p:cNvPr>
          <p:cNvSpPr txBox="1"/>
          <p:nvPr/>
        </p:nvSpPr>
        <p:spPr>
          <a:xfrm>
            <a:off x="4571999" y="6492860"/>
            <a:ext cx="4584909" cy="307777"/>
          </a:xfrm>
          <a:prstGeom prst="rect">
            <a:avLst/>
          </a:prstGeom>
          <a:noFill/>
        </p:spPr>
        <p:txBody>
          <a:bodyPr wrap="none" rtlCol="0">
            <a:spAutoFit/>
          </a:bodyPr>
          <a:lstStyle/>
          <a:p>
            <a:r>
              <a:rPr kumimoji="1" lang="ja-JP" altLang="en-US" sz="1400" dirty="0"/>
              <a:t>引用：第</a:t>
            </a:r>
            <a:r>
              <a:rPr kumimoji="1" lang="en-US" altLang="ja-JP" sz="1400" dirty="0"/>
              <a:t>1</a:t>
            </a:r>
            <a:r>
              <a:rPr kumimoji="1" lang="ja-JP" altLang="en-US" sz="1400" dirty="0"/>
              <a:t>回臨時閣議における農林（石黒）大臣の発言</a:t>
            </a:r>
          </a:p>
        </p:txBody>
      </p:sp>
    </p:spTree>
    <p:extLst>
      <p:ext uri="{BB962C8B-B14F-4D97-AF65-F5344CB8AC3E}">
        <p14:creationId xmlns:p14="http://schemas.microsoft.com/office/powerpoint/2010/main" val="258231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B6C71F2-BD43-4522-B857-4971A2F4DA1A}"/>
              </a:ext>
            </a:extLst>
          </p:cNvPr>
          <p:cNvGrpSpPr/>
          <p:nvPr/>
        </p:nvGrpSpPr>
        <p:grpSpPr>
          <a:xfrm>
            <a:off x="1746594" y="5160714"/>
            <a:ext cx="8278479" cy="830997"/>
            <a:chOff x="368643" y="5784914"/>
            <a:chExt cx="8278479" cy="881779"/>
          </a:xfrm>
        </p:grpSpPr>
        <p:sp>
          <p:nvSpPr>
            <p:cNvPr id="7" name="正方形/長方形 6">
              <a:extLst>
                <a:ext uri="{FF2B5EF4-FFF2-40B4-BE49-F238E27FC236}">
                  <a16:creationId xmlns:a16="http://schemas.microsoft.com/office/drawing/2014/main" id="{565F4773-6918-49CB-AD89-5EBCAA4C93C2}"/>
                </a:ext>
              </a:extLst>
            </p:cNvPr>
            <p:cNvSpPr/>
            <p:nvPr/>
          </p:nvSpPr>
          <p:spPr>
            <a:xfrm>
              <a:off x="368643" y="5790803"/>
              <a:ext cx="8278479" cy="82489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C90CE4AA-737D-4113-970E-0845FA4A04C2}"/>
                </a:ext>
              </a:extLst>
            </p:cNvPr>
            <p:cNvSpPr txBox="1"/>
            <p:nvPr/>
          </p:nvSpPr>
          <p:spPr>
            <a:xfrm>
              <a:off x="379883" y="5784914"/>
              <a:ext cx="8094162" cy="881779"/>
            </a:xfrm>
            <a:prstGeom prst="rect">
              <a:avLst/>
            </a:prstGeom>
            <a:noFill/>
          </p:spPr>
          <p:txBody>
            <a:bodyPr wrap="square" rtlCol="0">
              <a:spAutoFit/>
            </a:bodyPr>
            <a:lstStyle/>
            <a:p>
              <a:pPr defTabSz="457200">
                <a:defRPr/>
              </a:pPr>
              <a:r>
                <a:rPr lang="ja-JP" altLang="en-US" dirty="0">
                  <a:solidFill>
                    <a:prstClr val="black"/>
                  </a:solidFill>
                  <a:latin typeface="Calibri" panose="020F0502020204030204"/>
                  <a:ea typeface="游ゴシック" panose="020B0400000000000000" pitchFamily="50" charset="-128"/>
                </a:rPr>
                <a:t>・凶作年では，東北</a:t>
              </a:r>
              <a:r>
                <a:rPr lang="en-US" altLang="ja-JP" dirty="0">
                  <a:solidFill>
                    <a:prstClr val="black"/>
                  </a:solidFill>
                  <a:latin typeface="Calibri" panose="020F0502020204030204"/>
                  <a:ea typeface="游ゴシック" panose="020B0400000000000000" pitchFamily="50" charset="-128"/>
                </a:rPr>
                <a:t>7</a:t>
              </a:r>
              <a:r>
                <a:rPr lang="ja-JP" altLang="en-US" dirty="0">
                  <a:solidFill>
                    <a:prstClr val="black"/>
                  </a:solidFill>
                  <a:latin typeface="Calibri" panose="020F0502020204030204"/>
                  <a:ea typeface="游ゴシック" panose="020B0400000000000000" pitchFamily="50" charset="-128"/>
                </a:rPr>
                <a:t>月の領域平均気温が</a:t>
              </a:r>
              <a:r>
                <a:rPr lang="en-US" altLang="ja-JP" sz="2400"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17℃</a:t>
              </a:r>
              <a:r>
                <a:rPr lang="ja-JP" altLang="en-US" dirty="0">
                  <a:solidFill>
                    <a:prstClr val="black"/>
                  </a:solidFill>
                  <a:latin typeface="Calibri" panose="020F0502020204030204"/>
                  <a:ea typeface="游ゴシック" panose="020B0400000000000000" pitchFamily="50" charset="-128"/>
                </a:rPr>
                <a:t>付近・未満だった</a:t>
              </a:r>
              <a:endParaRPr lang="en-US" altLang="ja-JP" dirty="0">
                <a:solidFill>
                  <a:prstClr val="black"/>
                </a:solidFill>
                <a:latin typeface="Calibri" panose="020F0502020204030204"/>
                <a:ea typeface="游ゴシック" panose="020B0400000000000000" pitchFamily="50" charset="-128"/>
              </a:endParaRPr>
            </a:p>
            <a:p>
              <a:pPr defTabSz="457200">
                <a:defRPr/>
              </a:pPr>
              <a:r>
                <a:rPr lang="ja-JP" altLang="en-US" dirty="0">
                  <a:solidFill>
                    <a:prstClr val="black"/>
                  </a:solidFill>
                  <a:latin typeface="Calibri" panose="020F0502020204030204"/>
                  <a:ea typeface="游ゴシック" panose="020B0400000000000000" pitchFamily="50" charset="-128"/>
                </a:rPr>
                <a:t>・凶作年は，豊作年と比べて，東北</a:t>
              </a:r>
              <a:r>
                <a:rPr lang="en-US" altLang="ja-JP" dirty="0">
                  <a:solidFill>
                    <a:prstClr val="black"/>
                  </a:solidFill>
                  <a:latin typeface="Calibri" panose="020F0502020204030204"/>
                  <a:ea typeface="游ゴシック" panose="020B0400000000000000" pitchFamily="50" charset="-128"/>
                </a:rPr>
                <a:t>7</a:t>
              </a:r>
              <a:r>
                <a:rPr lang="ja-JP" altLang="en-US" dirty="0">
                  <a:solidFill>
                    <a:prstClr val="black"/>
                  </a:solidFill>
                  <a:latin typeface="Calibri" panose="020F0502020204030204"/>
                  <a:ea typeface="游ゴシック" panose="020B0400000000000000" pitchFamily="50" charset="-128"/>
                </a:rPr>
                <a:t>月の積算日射量が</a:t>
              </a:r>
              <a:r>
                <a:rPr lang="en-US" altLang="ja-JP" sz="2400"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10~20</a:t>
              </a:r>
              <a:r>
                <a:rPr lang="ja-JP" altLang="en-US" sz="2400"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a:t>
              </a:r>
              <a:r>
                <a:rPr lang="ja-JP" altLang="en-US" dirty="0">
                  <a:solidFill>
                    <a:prstClr val="black"/>
                  </a:solidFill>
                  <a:latin typeface="Calibri" panose="020F0502020204030204"/>
                  <a:ea typeface="游ゴシック" panose="020B0400000000000000" pitchFamily="50" charset="-128"/>
                </a:rPr>
                <a:t>少なかった</a:t>
              </a:r>
              <a:endParaRPr lang="en-US" altLang="ja-JP" dirty="0">
                <a:solidFill>
                  <a:prstClr val="black"/>
                </a:solidFill>
                <a:latin typeface="Calibri" panose="020F0502020204030204"/>
                <a:ea typeface="游ゴシック" panose="020B0400000000000000" pitchFamily="50" charset="-128"/>
              </a:endParaRPr>
            </a:p>
          </p:txBody>
        </p:sp>
      </p:grpSp>
      <p:sp>
        <p:nvSpPr>
          <p:cNvPr id="13" name="テキスト ボックス 12">
            <a:extLst>
              <a:ext uri="{FF2B5EF4-FFF2-40B4-BE49-F238E27FC236}">
                <a16:creationId xmlns:a16="http://schemas.microsoft.com/office/drawing/2014/main" id="{8908EB8C-2337-4309-B998-95A4EDA4CE18}"/>
              </a:ext>
            </a:extLst>
          </p:cNvPr>
          <p:cNvSpPr txBox="1"/>
          <p:nvPr/>
        </p:nvSpPr>
        <p:spPr>
          <a:xfrm>
            <a:off x="1569206" y="5957119"/>
            <a:ext cx="9053589" cy="923330"/>
          </a:xfrm>
          <a:prstGeom prst="rect">
            <a:avLst/>
          </a:prstGeom>
          <a:noFill/>
        </p:spPr>
        <p:txBody>
          <a:bodyPr wrap="square" rtlCol="0">
            <a:spAutoFit/>
          </a:bodyPr>
          <a:lstStyle/>
          <a:p>
            <a:pPr defTabSz="457200">
              <a:defRPr/>
            </a:pPr>
            <a:r>
              <a:rPr lang="ja-JP" altLang="en-US" dirty="0">
                <a:solidFill>
                  <a:prstClr val="black"/>
                </a:solidFill>
                <a:latin typeface="Calibri" panose="020F0502020204030204"/>
                <a:ea typeface="游ゴシック" panose="020B0400000000000000" pitchFamily="50" charset="-128"/>
              </a:rPr>
              <a:t>十五年戦争中に起きた度重なる冷夏は，</a:t>
            </a:r>
            <a:endParaRPr lang="en-US" altLang="ja-JP" dirty="0">
              <a:solidFill>
                <a:prstClr val="black"/>
              </a:solidFill>
              <a:latin typeface="Calibri" panose="020F0502020204030204"/>
              <a:ea typeface="游ゴシック" panose="020B0400000000000000" pitchFamily="50" charset="-128"/>
            </a:endParaRPr>
          </a:p>
          <a:p>
            <a:pPr defTabSz="457200">
              <a:defRPr/>
            </a:pPr>
            <a:r>
              <a:rPr lang="ja-JP" altLang="en-US" dirty="0">
                <a:solidFill>
                  <a:prstClr val="black"/>
                </a:solidFill>
                <a:latin typeface="Calibri" panose="020F0502020204030204"/>
                <a:ea typeface="游ゴシック" panose="020B0400000000000000" pitchFamily="50" charset="-128"/>
              </a:rPr>
              <a:t>①昭和初期大凶作を引き起こした可能性を示唆。</a:t>
            </a:r>
            <a:endParaRPr lang="en-US" altLang="ja-JP" dirty="0">
              <a:solidFill>
                <a:prstClr val="black"/>
              </a:solidFill>
              <a:latin typeface="Calibri" panose="020F0502020204030204"/>
              <a:ea typeface="游ゴシック" panose="020B0400000000000000" pitchFamily="50" charset="-128"/>
            </a:endParaRPr>
          </a:p>
          <a:p>
            <a:pPr defTabSz="457200">
              <a:defRPr/>
            </a:pPr>
            <a:r>
              <a:rPr kumimoji="0" lang="ja-JP" altLang="en-US" dirty="0">
                <a:solidFill>
                  <a:prstClr val="black"/>
                </a:solidFill>
                <a:latin typeface="Calibri" panose="020F0502020204030204"/>
                <a:ea typeface="游ゴシック" panose="020B0400000000000000" pitchFamily="50" charset="-128"/>
              </a:rPr>
              <a:t>②</a:t>
            </a:r>
            <a:r>
              <a:rPr kumimoji="0" lang="ja-JP" altLang="ja-JP" dirty="0">
                <a:solidFill>
                  <a:prstClr val="black"/>
                </a:solidFill>
                <a:latin typeface="Calibri" panose="020F0502020204030204"/>
                <a:ea typeface="游ゴシック" panose="020B0400000000000000" pitchFamily="50" charset="-128"/>
              </a:rPr>
              <a:t>食糧問題を介して当時の社会情勢に大きな影響を与え</a:t>
            </a:r>
            <a:r>
              <a:rPr kumimoji="0" lang="ja-JP" altLang="en-US" dirty="0">
                <a:solidFill>
                  <a:prstClr val="black"/>
                </a:solidFill>
                <a:latin typeface="Calibri" panose="020F0502020204030204"/>
                <a:ea typeface="游ゴシック" panose="020B0400000000000000" pitchFamily="50" charset="-128"/>
              </a:rPr>
              <a:t>た可能性を示唆。</a:t>
            </a:r>
            <a:endParaRPr lang="en-US" altLang="ja-JP" dirty="0">
              <a:solidFill>
                <a:prstClr val="black"/>
              </a:solidFill>
              <a:latin typeface="Calibri" panose="020F0502020204030204"/>
              <a:ea typeface="游ゴシック" panose="020B0400000000000000" pitchFamily="50" charset="-128"/>
            </a:endParaRPr>
          </a:p>
        </p:txBody>
      </p:sp>
      <p:sp>
        <p:nvSpPr>
          <p:cNvPr id="42" name="フレーム 41">
            <a:extLst>
              <a:ext uri="{FF2B5EF4-FFF2-40B4-BE49-F238E27FC236}">
                <a16:creationId xmlns:a16="http://schemas.microsoft.com/office/drawing/2014/main" id="{1D3D0249-4BD8-48EC-99B7-1187E0FD09AE}"/>
              </a:ext>
            </a:extLst>
          </p:cNvPr>
          <p:cNvSpPr/>
          <p:nvPr/>
        </p:nvSpPr>
        <p:spPr>
          <a:xfrm>
            <a:off x="9843462" y="2943882"/>
            <a:ext cx="217892" cy="3211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black"/>
              </a:solidFill>
              <a:latin typeface="Calibri" panose="020F0502020204030204"/>
              <a:ea typeface="游ゴシック" panose="020B0400000000000000" pitchFamily="50" charset="-128"/>
            </a:endParaRPr>
          </a:p>
        </p:txBody>
      </p:sp>
      <p:grpSp>
        <p:nvGrpSpPr>
          <p:cNvPr id="8" name="グループ化 7">
            <a:extLst>
              <a:ext uri="{FF2B5EF4-FFF2-40B4-BE49-F238E27FC236}">
                <a16:creationId xmlns:a16="http://schemas.microsoft.com/office/drawing/2014/main" id="{D4752D67-E05D-4FDA-823B-E1552C1B1F5A}"/>
              </a:ext>
            </a:extLst>
          </p:cNvPr>
          <p:cNvGrpSpPr/>
          <p:nvPr/>
        </p:nvGrpSpPr>
        <p:grpSpPr>
          <a:xfrm>
            <a:off x="1558727" y="439217"/>
            <a:ext cx="9094044" cy="4613475"/>
            <a:chOff x="34727" y="439216"/>
            <a:chExt cx="9094044" cy="4613475"/>
          </a:xfrm>
        </p:grpSpPr>
        <p:pic>
          <p:nvPicPr>
            <p:cNvPr id="4" name="図 3">
              <a:extLst>
                <a:ext uri="{FF2B5EF4-FFF2-40B4-BE49-F238E27FC236}">
                  <a16:creationId xmlns:a16="http://schemas.microsoft.com/office/drawing/2014/main" id="{ECC7219E-459D-4A53-9862-EDEBBCFABD13}"/>
                </a:ext>
              </a:extLst>
            </p:cNvPr>
            <p:cNvPicPr>
              <a:picLocks noChangeAspect="1"/>
            </p:cNvPicPr>
            <p:nvPr/>
          </p:nvPicPr>
          <p:blipFill>
            <a:blip r:embed="rId3"/>
            <a:stretch>
              <a:fillRect/>
            </a:stretch>
          </p:blipFill>
          <p:spPr>
            <a:xfrm>
              <a:off x="8279468" y="1887623"/>
              <a:ext cx="325548" cy="2050952"/>
            </a:xfrm>
            <a:prstGeom prst="rect">
              <a:avLst/>
            </a:prstGeom>
          </p:spPr>
        </p:pic>
        <p:grpSp>
          <p:nvGrpSpPr>
            <p:cNvPr id="52" name="グループ化 51">
              <a:extLst>
                <a:ext uri="{FF2B5EF4-FFF2-40B4-BE49-F238E27FC236}">
                  <a16:creationId xmlns:a16="http://schemas.microsoft.com/office/drawing/2014/main" id="{9618AED8-B557-4D8C-9C71-4CD237B4208D}"/>
                </a:ext>
              </a:extLst>
            </p:cNvPr>
            <p:cNvGrpSpPr/>
            <p:nvPr/>
          </p:nvGrpSpPr>
          <p:grpSpPr>
            <a:xfrm>
              <a:off x="34727" y="898723"/>
              <a:ext cx="8398632" cy="3762349"/>
              <a:chOff x="34727" y="898723"/>
              <a:chExt cx="8398632" cy="3762349"/>
            </a:xfrm>
          </p:grpSpPr>
          <p:pic>
            <p:nvPicPr>
              <p:cNvPr id="47" name="図 46">
                <a:extLst>
                  <a:ext uri="{FF2B5EF4-FFF2-40B4-BE49-F238E27FC236}">
                    <a16:creationId xmlns:a16="http://schemas.microsoft.com/office/drawing/2014/main" id="{584B0BBD-8953-4F76-8793-00E5CF27056A}"/>
                  </a:ext>
                </a:extLst>
              </p:cNvPr>
              <p:cNvPicPr>
                <a:picLocks noChangeAspect="1"/>
              </p:cNvPicPr>
              <p:nvPr/>
            </p:nvPicPr>
            <p:blipFill rotWithShape="1">
              <a:blip r:embed="rId4"/>
              <a:srcRect t="3104" r="7737"/>
              <a:stretch/>
            </p:blipFill>
            <p:spPr>
              <a:xfrm>
                <a:off x="114054" y="3722046"/>
                <a:ext cx="8319305" cy="939026"/>
              </a:xfrm>
              <a:prstGeom prst="rect">
                <a:avLst/>
              </a:prstGeom>
            </p:spPr>
          </p:pic>
          <p:grpSp>
            <p:nvGrpSpPr>
              <p:cNvPr id="45" name="グループ化 44">
                <a:extLst>
                  <a:ext uri="{FF2B5EF4-FFF2-40B4-BE49-F238E27FC236}">
                    <a16:creationId xmlns:a16="http://schemas.microsoft.com/office/drawing/2014/main" id="{85F8162F-9803-4C33-9CC2-0DCBF567A6FB}"/>
                  </a:ext>
                </a:extLst>
              </p:cNvPr>
              <p:cNvGrpSpPr/>
              <p:nvPr/>
            </p:nvGrpSpPr>
            <p:grpSpPr>
              <a:xfrm>
                <a:off x="34727" y="898723"/>
                <a:ext cx="8333338" cy="3642390"/>
                <a:chOff x="23992" y="917271"/>
                <a:chExt cx="8333338" cy="3642390"/>
              </a:xfrm>
            </p:grpSpPr>
            <p:pic>
              <p:nvPicPr>
                <p:cNvPr id="38" name="図 37">
                  <a:extLst>
                    <a:ext uri="{FF2B5EF4-FFF2-40B4-BE49-F238E27FC236}">
                      <a16:creationId xmlns:a16="http://schemas.microsoft.com/office/drawing/2014/main" id="{CFACDF89-98A3-4A7A-8499-FA690A9E7484}"/>
                    </a:ext>
                  </a:extLst>
                </p:cNvPr>
                <p:cNvPicPr>
                  <a:picLocks noChangeAspect="1"/>
                </p:cNvPicPr>
                <p:nvPr/>
              </p:nvPicPr>
              <p:blipFill rotWithShape="1">
                <a:blip r:embed="rId5"/>
                <a:srcRect t="9018" r="1166" b="19670"/>
                <a:stretch/>
              </p:blipFill>
              <p:spPr>
                <a:xfrm>
                  <a:off x="23992" y="917271"/>
                  <a:ext cx="8333338" cy="3051387"/>
                </a:xfrm>
                <a:prstGeom prst="rect">
                  <a:avLst/>
                </a:prstGeom>
              </p:spPr>
            </p:pic>
            <p:sp>
              <p:nvSpPr>
                <p:cNvPr id="48" name="フレーム 47">
                  <a:extLst>
                    <a:ext uri="{FF2B5EF4-FFF2-40B4-BE49-F238E27FC236}">
                      <a16:creationId xmlns:a16="http://schemas.microsoft.com/office/drawing/2014/main" id="{3F8CB521-15EE-4E47-B38E-9B7B5635612B}"/>
                    </a:ext>
                  </a:extLst>
                </p:cNvPr>
                <p:cNvSpPr/>
                <p:nvPr/>
              </p:nvSpPr>
              <p:spPr>
                <a:xfrm rot="18858939">
                  <a:off x="7780690" y="4079489"/>
                  <a:ext cx="628834" cy="3315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black"/>
                    </a:solidFill>
                    <a:latin typeface="Calibri" panose="020F0502020204030204"/>
                    <a:ea typeface="游ゴシック" panose="020B0400000000000000" pitchFamily="50" charset="-128"/>
                  </a:endParaRPr>
                </a:p>
              </p:txBody>
            </p:sp>
            <p:sp>
              <p:nvSpPr>
                <p:cNvPr id="49" name="フレーム 48">
                  <a:extLst>
                    <a:ext uri="{FF2B5EF4-FFF2-40B4-BE49-F238E27FC236}">
                      <a16:creationId xmlns:a16="http://schemas.microsoft.com/office/drawing/2014/main" id="{E79515C6-DE92-40BD-B5B7-9695AC1ECACE}"/>
                    </a:ext>
                  </a:extLst>
                </p:cNvPr>
                <p:cNvSpPr/>
                <p:nvPr/>
              </p:nvSpPr>
              <p:spPr>
                <a:xfrm rot="18858939">
                  <a:off x="5702591" y="4026531"/>
                  <a:ext cx="628834" cy="3315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black"/>
                    </a:solidFill>
                    <a:latin typeface="Calibri" panose="020F0502020204030204"/>
                    <a:ea typeface="游ゴシック" panose="020B0400000000000000" pitchFamily="50" charset="-128"/>
                  </a:endParaRPr>
                </a:p>
              </p:txBody>
            </p:sp>
            <p:sp>
              <p:nvSpPr>
                <p:cNvPr id="50" name="フレーム 49">
                  <a:extLst>
                    <a:ext uri="{FF2B5EF4-FFF2-40B4-BE49-F238E27FC236}">
                      <a16:creationId xmlns:a16="http://schemas.microsoft.com/office/drawing/2014/main" id="{55C79059-119F-4415-B6FF-CCB74863A1F2}"/>
                    </a:ext>
                  </a:extLst>
                </p:cNvPr>
                <p:cNvSpPr/>
                <p:nvPr/>
              </p:nvSpPr>
              <p:spPr>
                <a:xfrm rot="18858939">
                  <a:off x="2015683" y="4004088"/>
                  <a:ext cx="628834" cy="3315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black"/>
                    </a:solidFill>
                    <a:latin typeface="Calibri" panose="020F0502020204030204"/>
                    <a:ea typeface="游ゴシック" panose="020B0400000000000000" pitchFamily="50" charset="-128"/>
                  </a:endParaRPr>
                </a:p>
              </p:txBody>
            </p:sp>
            <p:sp>
              <p:nvSpPr>
                <p:cNvPr id="51" name="フレーム 50">
                  <a:extLst>
                    <a:ext uri="{FF2B5EF4-FFF2-40B4-BE49-F238E27FC236}">
                      <a16:creationId xmlns:a16="http://schemas.microsoft.com/office/drawing/2014/main" id="{49C982B6-6210-4920-8663-75D5395D7C99}"/>
                    </a:ext>
                  </a:extLst>
                </p:cNvPr>
                <p:cNvSpPr/>
                <p:nvPr/>
              </p:nvSpPr>
              <p:spPr>
                <a:xfrm rot="18858939">
                  <a:off x="394967" y="4017740"/>
                  <a:ext cx="628834" cy="3315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black"/>
                    </a:solidFill>
                    <a:latin typeface="Calibri" panose="020F0502020204030204"/>
                    <a:ea typeface="游ゴシック" panose="020B0400000000000000" pitchFamily="50" charset="-128"/>
                  </a:endParaRPr>
                </a:p>
              </p:txBody>
            </p:sp>
          </p:grpSp>
        </p:grpSp>
        <p:pic>
          <p:nvPicPr>
            <p:cNvPr id="130" name="図 129">
              <a:extLst>
                <a:ext uri="{FF2B5EF4-FFF2-40B4-BE49-F238E27FC236}">
                  <a16:creationId xmlns:a16="http://schemas.microsoft.com/office/drawing/2014/main" id="{93A96F89-5EC7-44BC-875D-13DD65197711}"/>
                </a:ext>
              </a:extLst>
            </p:cNvPr>
            <p:cNvPicPr>
              <a:picLocks noChangeAspect="1"/>
            </p:cNvPicPr>
            <p:nvPr/>
          </p:nvPicPr>
          <p:blipFill rotWithShape="1">
            <a:blip r:embed="rId6"/>
            <a:srcRect l="35854" t="1957" r="35332" b="88458"/>
            <a:stretch/>
          </p:blipFill>
          <p:spPr>
            <a:xfrm>
              <a:off x="3238131" y="439216"/>
              <a:ext cx="2469842" cy="376888"/>
            </a:xfrm>
            <a:prstGeom prst="rect">
              <a:avLst/>
            </a:prstGeom>
          </p:spPr>
        </p:pic>
        <p:grpSp>
          <p:nvGrpSpPr>
            <p:cNvPr id="3" name="グループ化 2">
              <a:extLst>
                <a:ext uri="{FF2B5EF4-FFF2-40B4-BE49-F238E27FC236}">
                  <a16:creationId xmlns:a16="http://schemas.microsoft.com/office/drawing/2014/main" id="{F0171D26-8CB7-4ACC-B3C2-71E40A55F0C8}"/>
                </a:ext>
              </a:extLst>
            </p:cNvPr>
            <p:cNvGrpSpPr/>
            <p:nvPr/>
          </p:nvGrpSpPr>
          <p:grpSpPr>
            <a:xfrm>
              <a:off x="62051" y="506266"/>
              <a:ext cx="9066720" cy="4546425"/>
              <a:chOff x="325683" y="155750"/>
              <a:chExt cx="9066720" cy="4546425"/>
            </a:xfrm>
          </p:grpSpPr>
          <p:sp>
            <p:nvSpPr>
              <p:cNvPr id="18" name="テキスト ボックス 17">
                <a:extLst>
                  <a:ext uri="{FF2B5EF4-FFF2-40B4-BE49-F238E27FC236}">
                    <a16:creationId xmlns:a16="http://schemas.microsoft.com/office/drawing/2014/main" id="{BB8BF824-F4A3-4419-9CB8-700C41F3BEE4}"/>
                  </a:ext>
                </a:extLst>
              </p:cNvPr>
              <p:cNvSpPr txBox="1"/>
              <p:nvPr/>
            </p:nvSpPr>
            <p:spPr>
              <a:xfrm>
                <a:off x="325683" y="155750"/>
                <a:ext cx="724619" cy="461665"/>
              </a:xfrm>
              <a:prstGeom prst="rect">
                <a:avLst/>
              </a:prstGeom>
              <a:noFill/>
            </p:spPr>
            <p:txBody>
              <a:bodyPr wrap="square" rtlCol="0">
                <a:spAutoFit/>
              </a:bodyPr>
              <a:lstStyle/>
              <a:p>
                <a:pPr defTabSz="457200">
                  <a:defRPr/>
                </a:pPr>
                <a:r>
                  <a:rPr lang="ja-JP" altLang="en-US" dirty="0">
                    <a:solidFill>
                      <a:prstClr val="black"/>
                    </a:solidFill>
                    <a:latin typeface="Calibri" panose="020F0502020204030204"/>
                    <a:ea typeface="游ゴシック" panose="020B0400000000000000" pitchFamily="50" charset="-128"/>
                  </a:rPr>
                  <a:t>万</a:t>
                </a:r>
                <a:r>
                  <a:rPr lang="en-US" altLang="ja-JP" sz="2400" b="1" dirty="0">
                    <a:solidFill>
                      <a:prstClr val="black"/>
                    </a:solidFill>
                    <a:latin typeface="Calibri" panose="020F0502020204030204"/>
                    <a:ea typeface="游ゴシック" panose="020B0400000000000000" pitchFamily="50" charset="-128"/>
                  </a:rPr>
                  <a:t>t</a:t>
                </a:r>
                <a:endParaRPr lang="ja-JP" altLang="en-US" b="1" dirty="0">
                  <a:solidFill>
                    <a:prstClr val="black"/>
                  </a:solidFill>
                  <a:latin typeface="Calibri" panose="020F0502020204030204"/>
                  <a:ea typeface="游ゴシック" panose="020B0400000000000000" pitchFamily="50" charset="-128"/>
                </a:endParaRPr>
              </a:p>
            </p:txBody>
          </p:sp>
          <p:pic>
            <p:nvPicPr>
              <p:cNvPr id="17" name="図 16">
                <a:extLst>
                  <a:ext uri="{FF2B5EF4-FFF2-40B4-BE49-F238E27FC236}">
                    <a16:creationId xmlns:a16="http://schemas.microsoft.com/office/drawing/2014/main" id="{012433A2-ABD0-448B-BC4F-FD364F15A65F}"/>
                  </a:ext>
                </a:extLst>
              </p:cNvPr>
              <p:cNvPicPr>
                <a:picLocks noChangeAspect="1"/>
              </p:cNvPicPr>
              <p:nvPr/>
            </p:nvPicPr>
            <p:blipFill rotWithShape="1">
              <a:blip r:embed="rId7"/>
              <a:srcRect l="85390" t="-5333" r="368" b="19329"/>
              <a:stretch/>
            </p:blipFill>
            <p:spPr>
              <a:xfrm>
                <a:off x="8274491" y="4108892"/>
                <a:ext cx="1117912" cy="593283"/>
              </a:xfrm>
              <a:prstGeom prst="rect">
                <a:avLst/>
              </a:prstGeom>
            </p:spPr>
          </p:pic>
        </p:grpSp>
        <p:cxnSp>
          <p:nvCxnSpPr>
            <p:cNvPr id="39" name="直線コネクタ 38">
              <a:extLst>
                <a:ext uri="{FF2B5EF4-FFF2-40B4-BE49-F238E27FC236}">
                  <a16:creationId xmlns:a16="http://schemas.microsoft.com/office/drawing/2014/main" id="{E0F1F97D-ABB8-4B68-A413-11CE0CB209C1}"/>
                </a:ext>
              </a:extLst>
            </p:cNvPr>
            <p:cNvCxnSpPr>
              <a:cxnSpLocks/>
            </p:cNvCxnSpPr>
            <p:nvPr/>
          </p:nvCxnSpPr>
          <p:spPr>
            <a:xfrm>
              <a:off x="538984" y="3062189"/>
              <a:ext cx="7771427" cy="182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E36D461-C424-41E9-801F-D4561A0DDBDB}"/>
                </a:ext>
              </a:extLst>
            </p:cNvPr>
            <p:cNvSpPr txBox="1"/>
            <p:nvPr/>
          </p:nvSpPr>
          <p:spPr>
            <a:xfrm>
              <a:off x="8195390" y="1511566"/>
              <a:ext cx="305682" cy="369332"/>
            </a:xfrm>
            <a:prstGeom prst="rect">
              <a:avLst/>
            </a:prstGeom>
            <a:noFill/>
          </p:spPr>
          <p:txBody>
            <a:bodyPr wrap="square" rtlCol="0">
              <a:spAutoFit/>
            </a:bodyPr>
            <a:lstStyle/>
            <a:p>
              <a:pPr defTabSz="457200">
                <a:defRPr/>
              </a:pPr>
              <a:r>
                <a:rPr lang="ja-JP" altLang="en-US" b="1" dirty="0">
                  <a:solidFill>
                    <a:srgbClr val="4472C4"/>
                  </a:solidFill>
                  <a:latin typeface="Calibri" panose="020F0502020204030204"/>
                  <a:ea typeface="游ゴシック" panose="020B0400000000000000" pitchFamily="50" charset="-128"/>
                </a:rPr>
                <a:t>℃</a:t>
              </a:r>
            </a:p>
          </p:txBody>
        </p:sp>
        <p:sp>
          <p:nvSpPr>
            <p:cNvPr id="46" name="テキスト ボックス 45">
              <a:extLst>
                <a:ext uri="{FF2B5EF4-FFF2-40B4-BE49-F238E27FC236}">
                  <a16:creationId xmlns:a16="http://schemas.microsoft.com/office/drawing/2014/main" id="{C2E6F903-84A9-4721-B211-1D537E14AE8B}"/>
                </a:ext>
              </a:extLst>
            </p:cNvPr>
            <p:cNvSpPr txBox="1"/>
            <p:nvPr/>
          </p:nvSpPr>
          <p:spPr>
            <a:xfrm>
              <a:off x="8580399" y="1532358"/>
              <a:ext cx="305682" cy="369332"/>
            </a:xfrm>
            <a:prstGeom prst="rect">
              <a:avLst/>
            </a:prstGeom>
            <a:noFill/>
          </p:spPr>
          <p:txBody>
            <a:bodyPr wrap="square" rtlCol="0">
              <a:spAutoFit/>
            </a:bodyPr>
            <a:lstStyle/>
            <a:p>
              <a:pPr defTabSz="457200">
                <a:defRPr/>
              </a:pPr>
              <a:r>
                <a:rPr lang="ja-JP" altLang="en-US" b="1" dirty="0">
                  <a:solidFill>
                    <a:srgbClr val="FF0000"/>
                  </a:solidFill>
                  <a:latin typeface="Calibri" panose="020F0502020204030204"/>
                  <a:ea typeface="游ゴシック" panose="020B0400000000000000" pitchFamily="50" charset="-128"/>
                </a:rPr>
                <a:t>時</a:t>
              </a:r>
            </a:p>
          </p:txBody>
        </p:sp>
        <p:pic>
          <p:nvPicPr>
            <p:cNvPr id="2" name="図 1">
              <a:extLst>
                <a:ext uri="{FF2B5EF4-FFF2-40B4-BE49-F238E27FC236}">
                  <a16:creationId xmlns:a16="http://schemas.microsoft.com/office/drawing/2014/main" id="{8C6BA6E1-C704-4D5B-A315-531142ED2DED}"/>
                </a:ext>
              </a:extLst>
            </p:cNvPr>
            <p:cNvPicPr>
              <a:picLocks noChangeAspect="1"/>
            </p:cNvPicPr>
            <p:nvPr/>
          </p:nvPicPr>
          <p:blipFill>
            <a:blip r:embed="rId8"/>
            <a:stretch>
              <a:fillRect/>
            </a:stretch>
          </p:blipFill>
          <p:spPr>
            <a:xfrm>
              <a:off x="8645267" y="1874071"/>
              <a:ext cx="349980" cy="2071059"/>
            </a:xfrm>
            <a:prstGeom prst="rect">
              <a:avLst/>
            </a:prstGeom>
          </p:spPr>
        </p:pic>
        <p:pic>
          <p:nvPicPr>
            <p:cNvPr id="5" name="図 4">
              <a:extLst>
                <a:ext uri="{FF2B5EF4-FFF2-40B4-BE49-F238E27FC236}">
                  <a16:creationId xmlns:a16="http://schemas.microsoft.com/office/drawing/2014/main" id="{F115A1D6-75BF-442E-96BF-0709A5E74557}"/>
                </a:ext>
              </a:extLst>
            </p:cNvPr>
            <p:cNvPicPr>
              <a:picLocks noChangeAspect="1"/>
            </p:cNvPicPr>
            <p:nvPr/>
          </p:nvPicPr>
          <p:blipFill>
            <a:blip r:embed="rId9"/>
            <a:stretch>
              <a:fillRect/>
            </a:stretch>
          </p:blipFill>
          <p:spPr>
            <a:xfrm>
              <a:off x="4119802" y="1120852"/>
              <a:ext cx="2911159" cy="296050"/>
            </a:xfrm>
            <a:prstGeom prst="rect">
              <a:avLst/>
            </a:prstGeom>
          </p:spPr>
        </p:pic>
        <p:pic>
          <p:nvPicPr>
            <p:cNvPr id="28" name="図 27">
              <a:extLst>
                <a:ext uri="{FF2B5EF4-FFF2-40B4-BE49-F238E27FC236}">
                  <a16:creationId xmlns:a16="http://schemas.microsoft.com/office/drawing/2014/main" id="{CC427363-6AEA-42A9-8490-317F31D1692F}"/>
                </a:ext>
              </a:extLst>
            </p:cNvPr>
            <p:cNvPicPr>
              <a:picLocks noChangeAspect="1"/>
            </p:cNvPicPr>
            <p:nvPr/>
          </p:nvPicPr>
          <p:blipFill rotWithShape="1">
            <a:blip r:embed="rId10"/>
            <a:srcRect l="9993" t="92243" r="10721" b="1535"/>
            <a:stretch/>
          </p:blipFill>
          <p:spPr>
            <a:xfrm>
              <a:off x="4088423" y="890742"/>
              <a:ext cx="4843901" cy="219663"/>
            </a:xfrm>
            <a:prstGeom prst="rect">
              <a:avLst/>
            </a:prstGeom>
          </p:spPr>
        </p:pic>
      </p:grpSp>
      <p:sp>
        <p:nvSpPr>
          <p:cNvPr id="54" name="テキスト ボックス 53">
            <a:extLst>
              <a:ext uri="{FF2B5EF4-FFF2-40B4-BE49-F238E27FC236}">
                <a16:creationId xmlns:a16="http://schemas.microsoft.com/office/drawing/2014/main" id="{1A050E89-16D9-4D93-9A77-E792E30A94EF}"/>
              </a:ext>
            </a:extLst>
          </p:cNvPr>
          <p:cNvSpPr txBox="1"/>
          <p:nvPr/>
        </p:nvSpPr>
        <p:spPr>
          <a:xfrm>
            <a:off x="7831806" y="4725716"/>
            <a:ext cx="1789842" cy="369332"/>
          </a:xfrm>
          <a:prstGeom prst="rect">
            <a:avLst/>
          </a:prstGeom>
          <a:solidFill>
            <a:schemeClr val="bg1"/>
          </a:solidFill>
        </p:spPr>
        <p:txBody>
          <a:bodyPr wrap="square" rtlCol="0">
            <a:spAutoFit/>
          </a:bodyPr>
          <a:lstStyle/>
          <a:p>
            <a:pPr defTabSz="457200">
              <a:defRPr/>
            </a:pPr>
            <a:r>
              <a:rPr lang="ja-JP" altLang="en-US" b="1" dirty="0">
                <a:solidFill>
                  <a:prstClr val="black"/>
                </a:solidFill>
                <a:latin typeface="Calibri" panose="020F0502020204030204"/>
                <a:ea typeface="游ゴシック" panose="020B0400000000000000" pitchFamily="50" charset="-128"/>
              </a:rPr>
              <a:t>ベトナム侵攻</a:t>
            </a:r>
          </a:p>
        </p:txBody>
      </p:sp>
      <p:sp>
        <p:nvSpPr>
          <p:cNvPr id="9" name="矢印: 折線 8">
            <a:extLst>
              <a:ext uri="{FF2B5EF4-FFF2-40B4-BE49-F238E27FC236}">
                <a16:creationId xmlns:a16="http://schemas.microsoft.com/office/drawing/2014/main" id="{BD1F5CAC-D194-44C0-8328-B74FC4426EF0}"/>
              </a:ext>
            </a:extLst>
          </p:cNvPr>
          <p:cNvSpPr/>
          <p:nvPr/>
        </p:nvSpPr>
        <p:spPr>
          <a:xfrm flipV="1">
            <a:off x="7265270" y="4546067"/>
            <a:ext cx="624726" cy="48614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black"/>
              </a:solidFill>
              <a:latin typeface="Calibri" panose="020F0502020204030204"/>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1B2D1DA-0893-4576-A9A0-38C0DC53E93A}"/>
              </a:ext>
            </a:extLst>
          </p:cNvPr>
          <p:cNvSpPr txBox="1"/>
          <p:nvPr/>
        </p:nvSpPr>
        <p:spPr>
          <a:xfrm>
            <a:off x="5565844" y="4402551"/>
            <a:ext cx="1647646" cy="646331"/>
          </a:xfrm>
          <a:prstGeom prst="rect">
            <a:avLst/>
          </a:prstGeom>
          <a:noFill/>
        </p:spPr>
        <p:txBody>
          <a:bodyPr wrap="square" rtlCol="0">
            <a:spAutoFit/>
          </a:bodyPr>
          <a:lstStyle/>
          <a:p>
            <a:pPr defTabSz="457200">
              <a:defRPr/>
            </a:pPr>
            <a:r>
              <a:rPr lang="en-US" altLang="ja-JP" dirty="0">
                <a:solidFill>
                  <a:prstClr val="black"/>
                </a:solidFill>
                <a:latin typeface="Calibri" panose="020F0502020204030204"/>
                <a:ea typeface="游ゴシック" panose="020B0400000000000000" pitchFamily="50" charset="-128"/>
              </a:rPr>
              <a:t>1939</a:t>
            </a:r>
            <a:r>
              <a:rPr lang="ja-JP" altLang="en-US" dirty="0">
                <a:solidFill>
                  <a:prstClr val="black"/>
                </a:solidFill>
                <a:latin typeface="Calibri" panose="020F0502020204030204"/>
                <a:ea typeface="游ゴシック" panose="020B0400000000000000" pitchFamily="50" charset="-128"/>
              </a:rPr>
              <a:t>年</a:t>
            </a:r>
            <a:endParaRPr lang="en-US" altLang="ja-JP" dirty="0">
              <a:solidFill>
                <a:prstClr val="black"/>
              </a:solidFill>
              <a:latin typeface="Calibri" panose="020F0502020204030204"/>
              <a:ea typeface="游ゴシック" panose="020B0400000000000000" pitchFamily="50" charset="-128"/>
            </a:endParaRPr>
          </a:p>
          <a:p>
            <a:pPr defTabSz="457200">
              <a:defRPr/>
            </a:pPr>
            <a:r>
              <a:rPr lang="ja-JP" altLang="en-US" dirty="0">
                <a:solidFill>
                  <a:prstClr val="black"/>
                </a:solidFill>
                <a:latin typeface="Calibri" panose="020F0502020204030204"/>
                <a:ea typeface="游ゴシック" panose="020B0400000000000000" pitchFamily="50" charset="-128"/>
              </a:rPr>
              <a:t>朝鮮大凶作</a:t>
            </a:r>
          </a:p>
        </p:txBody>
      </p:sp>
    </p:spTree>
    <p:extLst>
      <p:ext uri="{BB962C8B-B14F-4D97-AF65-F5344CB8AC3E}">
        <p14:creationId xmlns:p14="http://schemas.microsoft.com/office/powerpoint/2010/main" val="234049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92549027"/>
              </p:ext>
            </p:extLst>
          </p:nvPr>
        </p:nvGraphicFramePr>
        <p:xfrm>
          <a:off x="1740153" y="4890688"/>
          <a:ext cx="4174872" cy="1501140"/>
        </p:xfrm>
        <a:graphic>
          <a:graphicData uri="http://schemas.openxmlformats.org/drawingml/2006/table">
            <a:tbl>
              <a:tblPr>
                <a:tableStyleId>{69CF1AB2-1976-4502-BF36-3FF5EA218861}</a:tableStyleId>
              </a:tblPr>
              <a:tblGrid>
                <a:gridCol w="2037650">
                  <a:extLst>
                    <a:ext uri="{9D8B030D-6E8A-4147-A177-3AD203B41FA5}">
                      <a16:colId xmlns:a16="http://schemas.microsoft.com/office/drawing/2014/main" val="20000"/>
                    </a:ext>
                  </a:extLst>
                </a:gridCol>
                <a:gridCol w="1107583">
                  <a:extLst>
                    <a:ext uri="{9D8B030D-6E8A-4147-A177-3AD203B41FA5}">
                      <a16:colId xmlns:a16="http://schemas.microsoft.com/office/drawing/2014/main" val="20001"/>
                    </a:ext>
                  </a:extLst>
                </a:gridCol>
                <a:gridCol w="1029639">
                  <a:extLst>
                    <a:ext uri="{9D8B030D-6E8A-4147-A177-3AD203B41FA5}">
                      <a16:colId xmlns:a16="http://schemas.microsoft.com/office/drawing/2014/main" val="20002"/>
                    </a:ext>
                  </a:extLst>
                </a:gridCol>
              </a:tblGrid>
              <a:tr h="375162">
                <a:tc>
                  <a:txBody>
                    <a:bodyPr/>
                    <a:lstStyle/>
                    <a:p>
                      <a:pPr algn="ctr" fontAlgn="ctr"/>
                      <a:r>
                        <a:rPr lang="ja-JP" altLang="en-US" sz="2400" b="1" u="none" strike="noStrike" dirty="0">
                          <a:effectLst/>
                        </a:rPr>
                        <a:t>人口</a:t>
                      </a:r>
                      <a:r>
                        <a:rPr lang="en-US" altLang="ja-JP" sz="2400" b="1" u="none" strike="noStrike" dirty="0">
                          <a:effectLst/>
                        </a:rPr>
                        <a:t>(</a:t>
                      </a:r>
                      <a:r>
                        <a:rPr lang="ja-JP" altLang="en-US" sz="2400" b="1" u="none" strike="noStrike" dirty="0">
                          <a:effectLst/>
                        </a:rPr>
                        <a:t>千人</a:t>
                      </a:r>
                      <a:r>
                        <a:rPr lang="en-US" altLang="ja-JP" sz="2400" b="1" u="none" strike="noStrike" dirty="0">
                          <a:effectLst/>
                        </a:rPr>
                        <a:t>)</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1940</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1944</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375162">
                <a:tc>
                  <a:txBody>
                    <a:bodyPr/>
                    <a:lstStyle/>
                    <a:p>
                      <a:pPr algn="ctr" fontAlgn="ctr"/>
                      <a:r>
                        <a:rPr lang="ja-JP" altLang="en-US" sz="2400" b="1" u="none" strike="noStrike" dirty="0">
                          <a:effectLst/>
                        </a:rPr>
                        <a:t>全国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b"/>
                      <a:r>
                        <a:rPr lang="en-US" altLang="ja-JP" sz="2400" b="1" u="none" strike="noStrike" dirty="0">
                          <a:effectLst/>
                        </a:rPr>
                        <a:t>71,933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tc>
                <a:tc>
                  <a:txBody>
                    <a:bodyPr/>
                    <a:lstStyle/>
                    <a:p>
                      <a:pPr algn="r" fontAlgn="b"/>
                      <a:r>
                        <a:rPr lang="en-US" altLang="ja-JP" sz="2400" b="1" u="none" strike="noStrike">
                          <a:effectLst/>
                        </a:rPr>
                        <a:t>73,064 </a:t>
                      </a:r>
                      <a:endParaRPr lang="en-US" altLang="ja-JP"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tc>
                <a:extLst>
                  <a:ext uri="{0D108BD9-81ED-4DB2-BD59-A6C34878D82A}">
                    <a16:rowId xmlns:a16="http://schemas.microsoft.com/office/drawing/2014/main" val="10001"/>
                  </a:ext>
                </a:extLst>
              </a:tr>
              <a:tr h="375162">
                <a:tc>
                  <a:txBody>
                    <a:bodyPr/>
                    <a:lstStyle/>
                    <a:p>
                      <a:pPr algn="ctr" fontAlgn="ctr"/>
                      <a:r>
                        <a:rPr lang="ja-JP" altLang="en-US" sz="2400" b="1" u="none" strike="noStrike">
                          <a:effectLst/>
                        </a:rPr>
                        <a:t>東北</a:t>
                      </a:r>
                      <a:endPar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7,040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7,121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375162">
                <a:tc>
                  <a:txBody>
                    <a:bodyPr/>
                    <a:lstStyle/>
                    <a:p>
                      <a:pPr algn="ctr" fontAlgn="ctr"/>
                      <a:r>
                        <a:rPr lang="ja-JP" altLang="en-US" sz="2400" b="1" u="none" strike="noStrike" dirty="0">
                          <a:effectLst/>
                        </a:rPr>
                        <a:t>関東・東山</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18,982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19,519 </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779102848"/>
              </p:ext>
            </p:extLst>
          </p:nvPr>
        </p:nvGraphicFramePr>
        <p:xfrm>
          <a:off x="1740153" y="2006071"/>
          <a:ext cx="4174873" cy="1730784"/>
        </p:xfrm>
        <a:graphic>
          <a:graphicData uri="http://schemas.openxmlformats.org/drawingml/2006/table">
            <a:tbl>
              <a:tblPr>
                <a:tableStyleId>{16D9F66E-5EB9-4882-86FB-DCBF35E3C3E4}</a:tableStyleId>
              </a:tblPr>
              <a:tblGrid>
                <a:gridCol w="2037651">
                  <a:extLst>
                    <a:ext uri="{9D8B030D-6E8A-4147-A177-3AD203B41FA5}">
                      <a16:colId xmlns:a16="http://schemas.microsoft.com/office/drawing/2014/main" val="20000"/>
                    </a:ext>
                  </a:extLst>
                </a:gridCol>
                <a:gridCol w="1081825">
                  <a:extLst>
                    <a:ext uri="{9D8B030D-6E8A-4147-A177-3AD203B41FA5}">
                      <a16:colId xmlns:a16="http://schemas.microsoft.com/office/drawing/2014/main" val="20001"/>
                    </a:ext>
                  </a:extLst>
                </a:gridCol>
                <a:gridCol w="1055397">
                  <a:extLst>
                    <a:ext uri="{9D8B030D-6E8A-4147-A177-3AD203B41FA5}">
                      <a16:colId xmlns:a16="http://schemas.microsoft.com/office/drawing/2014/main" val="20002"/>
                    </a:ext>
                  </a:extLst>
                </a:gridCol>
              </a:tblGrid>
              <a:tr h="432696">
                <a:tc>
                  <a:txBody>
                    <a:bodyPr/>
                    <a:lstStyle/>
                    <a:p>
                      <a:pPr algn="ctr" fontAlgn="ctr"/>
                      <a:r>
                        <a:rPr lang="ja-JP" altLang="en-US" sz="2400" u="none" strike="noStrike" dirty="0">
                          <a:effectLst/>
                        </a:rPr>
                        <a:t>収穫量</a:t>
                      </a:r>
                      <a:r>
                        <a:rPr lang="en-US" altLang="ja-JP" sz="2400" u="none" strike="noStrike" dirty="0">
                          <a:effectLst/>
                        </a:rPr>
                        <a:t>(</a:t>
                      </a:r>
                      <a:r>
                        <a:rPr lang="ja-JP" altLang="en-US" sz="2400" u="none" strike="noStrike" dirty="0">
                          <a:effectLst/>
                        </a:rPr>
                        <a:t>千トン</a:t>
                      </a:r>
                      <a:r>
                        <a:rPr lang="en-US" altLang="ja-JP" sz="2400" u="none" strike="noStrike" dirty="0">
                          <a:effectLst/>
                        </a:rPr>
                        <a:t>)</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1940</a:t>
                      </a:r>
                      <a:r>
                        <a:rPr lang="ja-JP" altLang="en-US" sz="2400"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1945</a:t>
                      </a:r>
                      <a:r>
                        <a:rPr lang="ja-JP" altLang="en-US" sz="2400"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432696">
                <a:tc>
                  <a:txBody>
                    <a:bodyPr/>
                    <a:lstStyle/>
                    <a:p>
                      <a:pPr algn="ctr" fontAlgn="ctr"/>
                      <a:r>
                        <a:rPr lang="ja-JP" altLang="en-US" sz="2400" u="none" strike="noStrike" dirty="0">
                          <a:effectLst/>
                        </a:rPr>
                        <a:t>全国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8,955</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5,823</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432696">
                <a:tc>
                  <a:txBody>
                    <a:bodyPr/>
                    <a:lstStyle/>
                    <a:p>
                      <a:pPr algn="ctr" fontAlgn="ctr"/>
                      <a:r>
                        <a:rPr lang="ja-JP" altLang="en-US" sz="2400" u="none" strike="noStrike" dirty="0">
                          <a:effectLst/>
                        </a:rPr>
                        <a:t>東北</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2,165</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1,638</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432696">
                <a:tc>
                  <a:txBody>
                    <a:bodyPr/>
                    <a:lstStyle/>
                    <a:p>
                      <a:pPr algn="ctr" fontAlgn="ctr"/>
                      <a:r>
                        <a:rPr lang="ja-JP" altLang="en-US" sz="2400" u="none" strike="noStrike" dirty="0">
                          <a:effectLst/>
                        </a:rPr>
                        <a:t>関東・東山</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1,959</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1,856</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587633383"/>
              </p:ext>
            </p:extLst>
          </p:nvPr>
        </p:nvGraphicFramePr>
        <p:xfrm>
          <a:off x="1740153" y="3984635"/>
          <a:ext cx="4174872" cy="781810"/>
        </p:xfrm>
        <a:graphic>
          <a:graphicData uri="http://schemas.openxmlformats.org/drawingml/2006/table">
            <a:tbl>
              <a:tblPr>
                <a:tableStyleId>{69CF1AB2-1976-4502-BF36-3FF5EA218861}</a:tableStyleId>
              </a:tblPr>
              <a:tblGrid>
                <a:gridCol w="2050529">
                  <a:extLst>
                    <a:ext uri="{9D8B030D-6E8A-4147-A177-3AD203B41FA5}">
                      <a16:colId xmlns:a16="http://schemas.microsoft.com/office/drawing/2014/main" val="20000"/>
                    </a:ext>
                  </a:extLst>
                </a:gridCol>
                <a:gridCol w="1081825">
                  <a:extLst>
                    <a:ext uri="{9D8B030D-6E8A-4147-A177-3AD203B41FA5}">
                      <a16:colId xmlns:a16="http://schemas.microsoft.com/office/drawing/2014/main" val="20001"/>
                    </a:ext>
                  </a:extLst>
                </a:gridCol>
                <a:gridCol w="1042518">
                  <a:extLst>
                    <a:ext uri="{9D8B030D-6E8A-4147-A177-3AD203B41FA5}">
                      <a16:colId xmlns:a16="http://schemas.microsoft.com/office/drawing/2014/main" val="20002"/>
                    </a:ext>
                  </a:extLst>
                </a:gridCol>
              </a:tblGrid>
              <a:tr h="390905">
                <a:tc>
                  <a:txBody>
                    <a:bodyPr/>
                    <a:lstStyle/>
                    <a:p>
                      <a:pPr algn="ctr" fontAlgn="ctr"/>
                      <a:r>
                        <a:rPr lang="ja-JP" altLang="en-US" sz="2400" b="1" u="none" strike="noStrike" dirty="0">
                          <a:effectLst/>
                        </a:rPr>
                        <a:t>純輸入米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1940</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1945</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390905">
                <a:tc>
                  <a:txBody>
                    <a:bodyPr/>
                    <a:lstStyle/>
                    <a:p>
                      <a:pPr algn="r" fontAlgn="ctr"/>
                      <a:r>
                        <a:rPr lang="en-US" altLang="ja-JP" sz="2400" b="1" u="none" strike="noStrike" dirty="0">
                          <a:effectLst/>
                        </a:rPr>
                        <a:t>(</a:t>
                      </a:r>
                      <a:r>
                        <a:rPr lang="ja-JP" altLang="en-US" sz="2400" b="1" u="none" strike="noStrike" dirty="0">
                          <a:effectLst/>
                        </a:rPr>
                        <a:t>千トン</a:t>
                      </a:r>
                      <a:r>
                        <a:rPr lang="en-US" sz="2400" b="1" u="none" strike="noStrike" dirty="0">
                          <a:effectLst/>
                        </a:rPr>
                        <a:t>)</a:t>
                      </a:r>
                      <a:endPar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1,533</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201</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842635684"/>
              </p:ext>
            </p:extLst>
          </p:nvPr>
        </p:nvGraphicFramePr>
        <p:xfrm>
          <a:off x="6058974" y="3907130"/>
          <a:ext cx="4448178" cy="1733704"/>
        </p:xfrm>
        <a:graphic>
          <a:graphicData uri="http://schemas.openxmlformats.org/drawingml/2006/table">
            <a:tbl>
              <a:tblPr>
                <a:tableStyleId>{8A107856-5554-42FB-B03E-39F5DBC370BA}</a:tableStyleId>
              </a:tblPr>
              <a:tblGrid>
                <a:gridCol w="2432497">
                  <a:extLst>
                    <a:ext uri="{9D8B030D-6E8A-4147-A177-3AD203B41FA5}">
                      <a16:colId xmlns:a16="http://schemas.microsoft.com/office/drawing/2014/main" val="20000"/>
                    </a:ext>
                  </a:extLst>
                </a:gridCol>
                <a:gridCol w="1004552">
                  <a:extLst>
                    <a:ext uri="{9D8B030D-6E8A-4147-A177-3AD203B41FA5}">
                      <a16:colId xmlns:a16="http://schemas.microsoft.com/office/drawing/2014/main" val="20001"/>
                    </a:ext>
                  </a:extLst>
                </a:gridCol>
                <a:gridCol w="1011129">
                  <a:extLst>
                    <a:ext uri="{9D8B030D-6E8A-4147-A177-3AD203B41FA5}">
                      <a16:colId xmlns:a16="http://schemas.microsoft.com/office/drawing/2014/main" val="20002"/>
                    </a:ext>
                  </a:extLst>
                </a:gridCol>
              </a:tblGrid>
              <a:tr h="554809">
                <a:tc>
                  <a:txBody>
                    <a:bodyPr/>
                    <a:lstStyle/>
                    <a:p>
                      <a:pPr algn="ctr" fontAlgn="ctr"/>
                      <a:r>
                        <a:rPr lang="en-US" altLang="ja-JP" sz="2400" b="1" u="none" strike="noStrike" dirty="0">
                          <a:effectLst/>
                        </a:rPr>
                        <a:t>1</a:t>
                      </a:r>
                      <a:r>
                        <a:rPr lang="ja-JP" altLang="en-US" sz="2400" b="1" u="none" strike="noStrike" dirty="0">
                          <a:effectLst/>
                        </a:rPr>
                        <a:t>人あたり</a:t>
                      </a:r>
                      <a:r>
                        <a:rPr lang="en-US" altLang="ja-JP" sz="2400" b="1" u="none" strike="noStrike" dirty="0">
                          <a:effectLst/>
                        </a:rPr>
                        <a:t>(</a:t>
                      </a:r>
                      <a:r>
                        <a:rPr lang="en-US" sz="2400" b="1" u="none" strike="noStrike" dirty="0">
                          <a:effectLst/>
                        </a:rPr>
                        <a:t>kg/</a:t>
                      </a:r>
                      <a:r>
                        <a:rPr lang="ja-JP" altLang="en-US" sz="2400" b="1" u="none" strike="noStrike" dirty="0">
                          <a:effectLst/>
                        </a:rPr>
                        <a:t>人</a:t>
                      </a:r>
                      <a:r>
                        <a:rPr lang="en-US" altLang="ja-JP" sz="2400" b="1" u="none" strike="noStrike" dirty="0">
                          <a:effectLst/>
                        </a:rPr>
                        <a:t>)</a:t>
                      </a:r>
                      <a:endPar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1940</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b="1" u="none" strike="noStrike" dirty="0">
                          <a:effectLst/>
                        </a:rPr>
                        <a:t>1945</a:t>
                      </a:r>
                      <a:r>
                        <a:rPr lang="ja-JP" altLang="en-US" sz="2400" b="1" u="none" strike="noStrike" dirty="0">
                          <a:effectLst/>
                        </a:rPr>
                        <a:t>年</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392965">
                <a:tc>
                  <a:txBody>
                    <a:bodyPr/>
                    <a:lstStyle/>
                    <a:p>
                      <a:pPr algn="ctr" fontAlgn="ctr"/>
                      <a:r>
                        <a:rPr lang="ja-JP" altLang="en-US" sz="2400" b="1" u="none" strike="noStrike" dirty="0">
                          <a:effectLst/>
                        </a:rPr>
                        <a:t>全国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145.8</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82.4</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392965">
                <a:tc>
                  <a:txBody>
                    <a:bodyPr/>
                    <a:lstStyle/>
                    <a:p>
                      <a:pPr algn="ctr" fontAlgn="ctr"/>
                      <a:r>
                        <a:rPr lang="ja-JP" altLang="en-US" sz="2400" b="1" u="none" strike="noStrike" dirty="0">
                          <a:effectLst/>
                        </a:rPr>
                        <a:t>東北</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307.5</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230</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392965">
                <a:tc>
                  <a:txBody>
                    <a:bodyPr/>
                    <a:lstStyle/>
                    <a:p>
                      <a:pPr algn="ctr" fontAlgn="ctr"/>
                      <a:r>
                        <a:rPr lang="ja-JP" altLang="en-US" sz="2400" b="1" u="none" strike="noStrike" dirty="0">
                          <a:effectLst/>
                        </a:rPr>
                        <a:t>関東・東山</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103.2</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b="1" u="none" strike="noStrike" dirty="0">
                          <a:effectLst/>
                        </a:rPr>
                        <a:t>95.1</a:t>
                      </a:r>
                      <a:endPar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bl>
          </a:graphicData>
        </a:graphic>
      </p:graphicFrame>
      <p:sp>
        <p:nvSpPr>
          <p:cNvPr id="9" name="テキスト ボックス 8"/>
          <p:cNvSpPr txBox="1"/>
          <p:nvPr/>
        </p:nvSpPr>
        <p:spPr>
          <a:xfrm>
            <a:off x="6115050" y="1806518"/>
            <a:ext cx="4314828" cy="1446550"/>
          </a:xfrm>
          <a:prstGeom prst="rect">
            <a:avLst/>
          </a:prstGeom>
          <a:solidFill>
            <a:schemeClr val="accent4">
              <a:lumMod val="60000"/>
              <a:lumOff val="40000"/>
            </a:schemeClr>
          </a:solidFill>
        </p:spPr>
        <p:txBody>
          <a:bodyPr wrap="square" rtlCol="0">
            <a:spAutoFit/>
          </a:bodyPr>
          <a:lstStyle/>
          <a:p>
            <a:r>
              <a:rPr lang="en-US" altLang="ja-JP" sz="2400" b="1" dirty="0"/>
              <a:t>1</a:t>
            </a:r>
            <a:r>
              <a:rPr lang="ja-JP" altLang="en-US" sz="2400" b="1" dirty="0"/>
              <a:t>人あたりの米</a:t>
            </a:r>
            <a:endParaRPr lang="en-US" altLang="ja-JP" sz="2400" b="1" dirty="0"/>
          </a:p>
          <a:p>
            <a:pPr algn="ctr"/>
            <a:r>
              <a:rPr lang="ja-JP" altLang="en-US" sz="2400" b="1" dirty="0"/>
              <a:t>（収穫量）</a:t>
            </a:r>
            <a:r>
              <a:rPr lang="en-US" altLang="ja-JP" sz="2400" b="1" dirty="0"/>
              <a:t>÷</a:t>
            </a:r>
            <a:r>
              <a:rPr lang="ja-JP" altLang="en-US" sz="2400" b="1" dirty="0"/>
              <a:t>（人口）</a:t>
            </a:r>
            <a:endParaRPr lang="en-US" altLang="ja-JP" sz="2400" b="1" dirty="0"/>
          </a:p>
          <a:p>
            <a:r>
              <a:rPr lang="en-US" altLang="ja-JP" sz="2000" b="1" dirty="0"/>
              <a:t>※</a:t>
            </a:r>
            <a:r>
              <a:rPr lang="ja-JP" altLang="en-US" sz="2000" b="1" dirty="0"/>
              <a:t>全国の場合は</a:t>
            </a:r>
            <a:endParaRPr lang="en-US" altLang="ja-JP" sz="2000" b="1" dirty="0"/>
          </a:p>
          <a:p>
            <a:pPr algn="ctr"/>
            <a:r>
              <a:rPr lang="ja-JP" altLang="en-US" sz="2000" b="1" dirty="0"/>
              <a:t>｛（収穫量）＋（純輸入米）｝</a:t>
            </a:r>
            <a:r>
              <a:rPr lang="en-US" altLang="ja-JP" sz="2000" b="1" dirty="0"/>
              <a:t>÷</a:t>
            </a:r>
            <a:r>
              <a:rPr lang="ja-JP" altLang="en-US" sz="2000" b="1" dirty="0"/>
              <a:t>（人口）</a:t>
            </a:r>
            <a:endParaRPr lang="en-US" altLang="ja-JP" sz="2000" b="1" dirty="0"/>
          </a:p>
        </p:txBody>
      </p:sp>
      <p:sp>
        <p:nvSpPr>
          <p:cNvPr id="7" name="タイトル 1"/>
          <p:cNvSpPr>
            <a:spLocks noGrp="1"/>
          </p:cNvSpPr>
          <p:nvPr>
            <p:ph type="title"/>
          </p:nvPr>
        </p:nvSpPr>
        <p:spPr>
          <a:xfrm>
            <a:off x="1524000" y="1"/>
            <a:ext cx="9144000" cy="1024618"/>
          </a:xfrm>
          <a:solidFill>
            <a:srgbClr val="FFFF00"/>
          </a:solidFill>
        </p:spPr>
        <p:txBody>
          <a:bodyPr/>
          <a:lstStyle/>
          <a:p>
            <a:pPr algn="ctr"/>
            <a:r>
              <a:rPr lang="ja-JP" altLang="en-US" dirty="0"/>
              <a:t>収穫量・人口</a:t>
            </a:r>
            <a:endParaRPr kumimoji="1" lang="ja-JP" altLang="en-US" dirty="0"/>
          </a:p>
        </p:txBody>
      </p:sp>
      <p:sp>
        <p:nvSpPr>
          <p:cNvPr id="4" name="スライド番号プレースホルダー 3"/>
          <p:cNvSpPr>
            <a:spLocks noGrp="1"/>
          </p:cNvSpPr>
          <p:nvPr>
            <p:ph type="sldNum" sz="quarter" idx="12"/>
          </p:nvPr>
        </p:nvSpPr>
        <p:spPr>
          <a:xfrm>
            <a:off x="8610600" y="6479563"/>
            <a:ext cx="2057400" cy="365125"/>
          </a:xfrm>
        </p:spPr>
        <p:txBody>
          <a:bodyPr/>
          <a:lstStyle/>
          <a:p>
            <a:fld id="{248D6746-23CA-43DB-8CFD-F95FDC7C97DE}" type="slidenum">
              <a:rPr kumimoji="1" lang="ja-JP" altLang="en-US" smtClean="0"/>
              <a:t>27</a:t>
            </a:fld>
            <a:endParaRPr kumimoji="1" lang="ja-JP" altLang="en-US" dirty="0"/>
          </a:p>
        </p:txBody>
      </p:sp>
      <p:sp>
        <p:nvSpPr>
          <p:cNvPr id="5" name="正方形/長方形 4"/>
          <p:cNvSpPr/>
          <p:nvPr/>
        </p:nvSpPr>
        <p:spPr>
          <a:xfrm>
            <a:off x="1524001" y="6567588"/>
            <a:ext cx="6958871" cy="307777"/>
          </a:xfrm>
          <a:prstGeom prst="rect">
            <a:avLst/>
          </a:prstGeom>
        </p:spPr>
        <p:txBody>
          <a:bodyPr wrap="square">
            <a:spAutoFit/>
          </a:bodyPr>
          <a:lstStyle/>
          <a:p>
            <a:r>
              <a:rPr lang="ja-JP" altLang="en-US" sz="1400" dirty="0"/>
              <a:t>純輸入米データ：日本経済史 </a:t>
            </a:r>
            <a:r>
              <a:rPr lang="en-US" altLang="ja-JP" sz="1400" dirty="0"/>
              <a:t>4</a:t>
            </a:r>
            <a:r>
              <a:rPr lang="ja-JP" altLang="en-US" sz="1400" dirty="0"/>
              <a:t> 戦時・戦後期（石井寛治ら編</a:t>
            </a:r>
            <a:r>
              <a:rPr lang="en-US" altLang="ja-JP" sz="1400" dirty="0"/>
              <a:t>,2007</a:t>
            </a:r>
            <a:r>
              <a:rPr lang="ja-JP" altLang="en-US" sz="1400" dirty="0"/>
              <a:t>）</a:t>
            </a:r>
            <a:endParaRPr lang="ja-JP" altLang="ja-JP" sz="1400" dirty="0"/>
          </a:p>
        </p:txBody>
      </p:sp>
      <p:grpSp>
        <p:nvGrpSpPr>
          <p:cNvPr id="12" name="グループ化 11"/>
          <p:cNvGrpSpPr/>
          <p:nvPr/>
        </p:nvGrpSpPr>
        <p:grpSpPr>
          <a:xfrm>
            <a:off x="1652789" y="1133341"/>
            <a:ext cx="4341790" cy="2722011"/>
            <a:chOff x="128789" y="1133340"/>
            <a:chExt cx="4341790" cy="2722011"/>
          </a:xfrm>
        </p:grpSpPr>
        <p:sp>
          <p:nvSpPr>
            <p:cNvPr id="11" name="正方形/長方形 10"/>
            <p:cNvSpPr/>
            <p:nvPr/>
          </p:nvSpPr>
          <p:spPr>
            <a:xfrm>
              <a:off x="128789" y="1521573"/>
              <a:ext cx="4341790" cy="233377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角丸四角形 9"/>
            <p:cNvSpPr/>
            <p:nvPr/>
          </p:nvSpPr>
          <p:spPr>
            <a:xfrm>
              <a:off x="216152" y="1133340"/>
              <a:ext cx="2797504" cy="77273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800" dirty="0"/>
                <a:t>重回帰分析結果</a:t>
              </a:r>
            </a:p>
          </p:txBody>
        </p:sp>
      </p:grpSp>
      <p:sp>
        <p:nvSpPr>
          <p:cNvPr id="17" name="正方形/長方形 16"/>
          <p:cNvSpPr/>
          <p:nvPr/>
        </p:nvSpPr>
        <p:spPr>
          <a:xfrm>
            <a:off x="1624120" y="2612812"/>
            <a:ext cx="6357831" cy="2677656"/>
          </a:xfrm>
          <a:prstGeom prst="rect">
            <a:avLst/>
          </a:prstGeom>
          <a:solidFill>
            <a:schemeClr val="bg1">
              <a:alpha val="95000"/>
            </a:schemeClr>
          </a:solidFill>
        </p:spPr>
        <p:txBody>
          <a:bodyPr wrap="none">
            <a:spAutoFit/>
          </a:bodyPr>
          <a:lstStyle/>
          <a:p>
            <a:r>
              <a:rPr lang="ja-JP" altLang="en-US" sz="2800" dirty="0"/>
              <a:t>全員分</a:t>
            </a:r>
            <a:endParaRPr lang="en-US" altLang="ja-JP" sz="2800" dirty="0"/>
          </a:p>
          <a:p>
            <a:pPr algn="ctr"/>
            <a:r>
              <a:rPr lang="ja-JP" altLang="en-US" sz="2800" dirty="0"/>
              <a:t>（</a:t>
            </a:r>
            <a:r>
              <a:rPr lang="en-US" altLang="ja-JP" sz="2800" dirty="0"/>
              <a:t>1940</a:t>
            </a:r>
            <a:r>
              <a:rPr lang="ja-JP" altLang="en-US" sz="2800" dirty="0"/>
              <a:t>年全国</a:t>
            </a:r>
            <a:r>
              <a:rPr lang="en-US" altLang="ja-JP" sz="2800" dirty="0"/>
              <a:t>1</a:t>
            </a:r>
            <a:r>
              <a:rPr lang="ja-JP" altLang="en-US" sz="2800" dirty="0"/>
              <a:t>人あたり）</a:t>
            </a:r>
            <a:r>
              <a:rPr lang="en-US" altLang="ja-JP" sz="2800" dirty="0"/>
              <a:t>×</a:t>
            </a:r>
            <a:r>
              <a:rPr lang="ja-JP" altLang="en-US" sz="2800" dirty="0"/>
              <a:t>（</a:t>
            </a:r>
            <a:r>
              <a:rPr lang="en-US" altLang="ja-JP" sz="2800" dirty="0"/>
              <a:t>1944</a:t>
            </a:r>
            <a:r>
              <a:rPr lang="ja-JP" altLang="en-US" sz="2800" dirty="0"/>
              <a:t>年人口）</a:t>
            </a:r>
            <a:endParaRPr lang="en-US" altLang="ja-JP" sz="2800" dirty="0"/>
          </a:p>
          <a:p>
            <a:r>
              <a:rPr lang="ja-JP" altLang="en-US" sz="2800" dirty="0"/>
              <a:t>余剰・不足</a:t>
            </a:r>
            <a:endParaRPr lang="en-US" altLang="ja-JP" sz="2800" dirty="0"/>
          </a:p>
          <a:p>
            <a:pPr algn="ctr"/>
            <a:r>
              <a:rPr lang="ja-JP" altLang="en-US" sz="2800" dirty="0"/>
              <a:t>（</a:t>
            </a:r>
            <a:r>
              <a:rPr lang="en-US" altLang="ja-JP" sz="2800" dirty="0"/>
              <a:t>1945</a:t>
            </a:r>
            <a:r>
              <a:rPr lang="ja-JP" altLang="en-US" sz="2800" dirty="0"/>
              <a:t>年収穫量）－（全員分）</a:t>
            </a:r>
            <a:endParaRPr lang="en-US" altLang="ja-JP" sz="2800" dirty="0"/>
          </a:p>
          <a:p>
            <a:r>
              <a:rPr lang="ja-JP" altLang="en-US" sz="2800" dirty="0"/>
              <a:t>東北→関東</a:t>
            </a:r>
            <a:endParaRPr lang="en-US" altLang="ja-JP" sz="2800" dirty="0"/>
          </a:p>
          <a:p>
            <a:pPr algn="ctr"/>
            <a:r>
              <a:rPr lang="ja-JP" altLang="en-US" sz="2800" dirty="0"/>
              <a:t>（東北余剰）－（関東不足）</a:t>
            </a:r>
          </a:p>
        </p:txBody>
      </p:sp>
      <p:sp>
        <p:nvSpPr>
          <p:cNvPr id="18" name="角丸四角形 17"/>
          <p:cNvSpPr/>
          <p:nvPr/>
        </p:nvSpPr>
        <p:spPr>
          <a:xfrm>
            <a:off x="6237669" y="5203066"/>
            <a:ext cx="4258885" cy="1106437"/>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ysClr val="windowText" lastClr="000000"/>
                </a:solidFill>
              </a:rPr>
              <a:t>268</a:t>
            </a:r>
            <a:r>
              <a:rPr lang="ja-JP" altLang="en-US" sz="3600" dirty="0">
                <a:solidFill>
                  <a:sysClr val="windowText" lastClr="000000"/>
                </a:solidFill>
              </a:rPr>
              <a:t>万人が食糧不足</a:t>
            </a:r>
          </a:p>
        </p:txBody>
      </p:sp>
    </p:spTree>
    <p:extLst>
      <p:ext uri="{BB962C8B-B14F-4D97-AF65-F5344CB8AC3E}">
        <p14:creationId xmlns:p14="http://schemas.microsoft.com/office/powerpoint/2010/main" val="143961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y_Document_D\@2017research\Snow1945\Analysis\AMeDAS\Monthly\JPT\PNG\JPT_Ave.memb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3250778"/>
            <a:ext cx="3109060" cy="3607222"/>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My_Document_D\@2017research\Snow1945\Analysis\AMeDAS\Monthly\JPT\PNG\JPT_timeseries.1900-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332657"/>
            <a:ext cx="7223326" cy="271703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35961" y="4221089"/>
            <a:ext cx="4270721" cy="1015663"/>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1</a:t>
            </a:r>
            <a:r>
              <a:rPr lang="ja-JP" altLang="en-US" sz="2000" dirty="0">
                <a:solidFill>
                  <a:prstClr val="black"/>
                </a:solidFill>
                <a:latin typeface="Calibri"/>
                <a:ea typeface="ＭＳ Ｐゴシック" panose="020B0600070205080204" pitchFamily="50" charset="-128"/>
              </a:rPr>
              <a:t>月で</a:t>
            </a:r>
            <a:r>
              <a:rPr lang="en-US" altLang="ja-JP" sz="2000" dirty="0">
                <a:solidFill>
                  <a:prstClr val="black"/>
                </a:solidFill>
                <a:latin typeface="Calibri"/>
                <a:ea typeface="ＭＳ Ｐゴシック" panose="020B0600070205080204" pitchFamily="50" charset="-128"/>
              </a:rPr>
              <a:t>1945</a:t>
            </a:r>
            <a:r>
              <a:rPr lang="ja-JP" altLang="en-US" sz="2000" dirty="0">
                <a:solidFill>
                  <a:prstClr val="black"/>
                </a:solidFill>
                <a:latin typeface="Calibri"/>
                <a:ea typeface="ＭＳ Ｐゴシック" panose="020B0600070205080204" pitchFamily="50" charset="-128"/>
              </a:rPr>
              <a:t>年が一番寒いかと思いきや</a:t>
            </a:r>
            <a:endParaRPr lang="en-US" altLang="ja-JP" sz="2000" dirty="0">
              <a:solidFill>
                <a:prstClr val="black"/>
              </a:solidFill>
              <a:latin typeface="Calibri"/>
              <a:ea typeface="ＭＳ Ｐゴシック" panose="020B0600070205080204" pitchFamily="50" charset="-128"/>
            </a:endParaRPr>
          </a:p>
          <a:p>
            <a:r>
              <a:rPr lang="ja-JP" altLang="en-US" sz="2000" dirty="0">
                <a:solidFill>
                  <a:prstClr val="black"/>
                </a:solidFill>
                <a:latin typeface="Calibri"/>
                <a:ea typeface="ＭＳ Ｐゴシック" panose="020B0600070205080204" pitchFamily="50" charset="-128"/>
              </a:rPr>
              <a:t>過去にもあったのか？</a:t>
            </a:r>
            <a:endParaRPr lang="en-US" altLang="ja-JP" sz="2000" dirty="0">
              <a:solidFill>
                <a:prstClr val="black"/>
              </a:solidFill>
              <a:latin typeface="Calibri"/>
              <a:ea typeface="ＭＳ Ｐゴシック" panose="020B0600070205080204" pitchFamily="50" charset="-128"/>
            </a:endParaRPr>
          </a:p>
          <a:p>
            <a:r>
              <a:rPr lang="ja-JP" altLang="en-US" sz="2000" dirty="0">
                <a:solidFill>
                  <a:prstClr val="black"/>
                </a:solidFill>
                <a:latin typeface="Calibri"/>
                <a:ea typeface="ＭＳ Ｐゴシック" panose="020B0600070205080204" pitchFamily="50" charset="-128"/>
              </a:rPr>
              <a:t>平均操作＋データに関して要確認</a:t>
            </a:r>
            <a:endParaRPr lang="en-US" altLang="ja-JP" sz="20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7408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2">
            <a:extLst>
              <a:ext uri="{28A0092B-C50C-407E-A947-70E740481C1C}">
                <a14:useLocalDpi xmlns:a14="http://schemas.microsoft.com/office/drawing/2010/main" val="0"/>
              </a:ext>
            </a:extLst>
          </a:blip>
          <a:srcRect l="15996" t="7450" r="18139" b="5427"/>
          <a:stretch/>
        </p:blipFill>
        <p:spPr>
          <a:xfrm>
            <a:off x="5851718" y="1429555"/>
            <a:ext cx="4166456" cy="4257414"/>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l="15853" t="8055" r="18139" b="5426"/>
          <a:stretch/>
        </p:blipFill>
        <p:spPr>
          <a:xfrm>
            <a:off x="1646078" y="1429555"/>
            <a:ext cx="4194754" cy="4247344"/>
          </a:xfrm>
          <a:prstGeom prst="rect">
            <a:avLst/>
          </a:prstGeom>
        </p:spPr>
      </p:pic>
      <p:sp>
        <p:nvSpPr>
          <p:cNvPr id="6" name="テキスト ボックス 5"/>
          <p:cNvSpPr txBox="1"/>
          <p:nvPr/>
        </p:nvSpPr>
        <p:spPr>
          <a:xfrm>
            <a:off x="8808503" y="1071093"/>
            <a:ext cx="1399742"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山形：</a:t>
            </a:r>
            <a:r>
              <a:rPr lang="en-US" altLang="ja-JP" sz="2000" b="1" dirty="0">
                <a:solidFill>
                  <a:prstClr val="black"/>
                </a:solidFill>
                <a:latin typeface="Calibri"/>
                <a:ea typeface="ＭＳ Ｐゴシック" panose="020B0600070205080204" pitchFamily="50" charset="-128"/>
              </a:rPr>
              <a:t>94cm</a:t>
            </a:r>
            <a:endParaRPr lang="ja-JP" altLang="en-US" sz="2000" b="1" dirty="0">
              <a:solidFill>
                <a:prstClr val="black"/>
              </a:solidFill>
              <a:latin typeface="Calibri"/>
              <a:ea typeface="ＭＳ Ｐゴシック" panose="020B0600070205080204" pitchFamily="50" charset="-128"/>
            </a:endParaRPr>
          </a:p>
        </p:txBody>
      </p:sp>
      <p:sp>
        <p:nvSpPr>
          <p:cNvPr id="7" name="テキスト ボックス 6"/>
          <p:cNvSpPr txBox="1"/>
          <p:nvPr/>
        </p:nvSpPr>
        <p:spPr>
          <a:xfrm>
            <a:off x="7290247" y="1051477"/>
            <a:ext cx="1529586"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高田：</a:t>
            </a:r>
            <a:r>
              <a:rPr lang="en-US" altLang="ja-JP" sz="2000" b="1" dirty="0">
                <a:solidFill>
                  <a:prstClr val="black"/>
                </a:solidFill>
                <a:latin typeface="Calibri"/>
                <a:ea typeface="ＭＳ Ｐゴシック" panose="020B0600070205080204" pitchFamily="50" charset="-128"/>
              </a:rPr>
              <a:t>337cm</a:t>
            </a:r>
            <a:endParaRPr lang="ja-JP" altLang="en-US" sz="2000" b="1" dirty="0">
              <a:solidFill>
                <a:prstClr val="black"/>
              </a:solidFill>
              <a:latin typeface="Calibri"/>
              <a:ea typeface="ＭＳ Ｐゴシック" panose="020B0600070205080204" pitchFamily="50" charset="-128"/>
            </a:endParaRPr>
          </a:p>
        </p:txBody>
      </p:sp>
      <p:sp>
        <p:nvSpPr>
          <p:cNvPr id="8" name="テキスト ボックス 7"/>
          <p:cNvSpPr txBox="1"/>
          <p:nvPr/>
        </p:nvSpPr>
        <p:spPr>
          <a:xfrm>
            <a:off x="6268696" y="3058741"/>
            <a:ext cx="1529586"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金沢：</a:t>
            </a:r>
            <a:r>
              <a:rPr lang="en-US" altLang="ja-JP" sz="2000" b="1" dirty="0">
                <a:solidFill>
                  <a:prstClr val="black"/>
                </a:solidFill>
                <a:latin typeface="Calibri"/>
                <a:ea typeface="ＭＳ Ｐゴシック" panose="020B0600070205080204" pitchFamily="50" charset="-128"/>
              </a:rPr>
              <a:t>130cm</a:t>
            </a:r>
            <a:endParaRPr lang="ja-JP" altLang="en-US" sz="2000" b="1" dirty="0">
              <a:solidFill>
                <a:prstClr val="black"/>
              </a:solidFill>
              <a:latin typeface="Calibri"/>
              <a:ea typeface="ＭＳ Ｐゴシック" panose="020B0600070205080204" pitchFamily="50" charset="-128"/>
            </a:endParaRPr>
          </a:p>
        </p:txBody>
      </p:sp>
      <p:sp>
        <p:nvSpPr>
          <p:cNvPr id="9" name="テキスト ボックス 8"/>
          <p:cNvSpPr txBox="1"/>
          <p:nvPr/>
        </p:nvSpPr>
        <p:spPr>
          <a:xfrm>
            <a:off x="6768632" y="2419358"/>
            <a:ext cx="1529586"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富山：</a:t>
            </a:r>
            <a:r>
              <a:rPr lang="en-US" altLang="ja-JP" sz="2000" b="1" dirty="0">
                <a:solidFill>
                  <a:prstClr val="black"/>
                </a:solidFill>
                <a:latin typeface="Calibri"/>
                <a:ea typeface="ＭＳ Ｐゴシック" panose="020B0600070205080204" pitchFamily="50" charset="-128"/>
              </a:rPr>
              <a:t>165cm</a:t>
            </a:r>
            <a:endParaRPr lang="ja-JP" altLang="en-US" sz="2000" b="1" dirty="0">
              <a:solidFill>
                <a:prstClr val="black"/>
              </a:solidFill>
              <a:latin typeface="Calibri"/>
              <a:ea typeface="ＭＳ Ｐゴシック" panose="020B0600070205080204" pitchFamily="50" charset="-128"/>
            </a:endParaRPr>
          </a:p>
        </p:txBody>
      </p:sp>
      <p:sp>
        <p:nvSpPr>
          <p:cNvPr id="10" name="テキスト ボックス 9"/>
          <p:cNvSpPr txBox="1"/>
          <p:nvPr/>
        </p:nvSpPr>
        <p:spPr>
          <a:xfrm>
            <a:off x="8466675" y="4405371"/>
            <a:ext cx="1393895" cy="400110"/>
          </a:xfrm>
          <a:prstGeom prst="rect">
            <a:avLst/>
          </a:prstGeom>
          <a:solidFill>
            <a:schemeClr val="bg1"/>
          </a:solidFill>
        </p:spPr>
        <p:txBody>
          <a:bodyPr wrap="square" rtlCol="0">
            <a:spAutoFit/>
          </a:bodyPr>
          <a:lstStyle/>
          <a:p>
            <a:r>
              <a:rPr lang="ja-JP" altLang="en-US" sz="2000" b="1" dirty="0">
                <a:solidFill>
                  <a:prstClr val="black"/>
                </a:solidFill>
                <a:latin typeface="Calibri"/>
                <a:ea typeface="ＭＳ Ｐゴシック" panose="020B0600070205080204" pitchFamily="50" charset="-128"/>
              </a:rPr>
              <a:t>長野：</a:t>
            </a:r>
            <a:r>
              <a:rPr lang="en-US" altLang="ja-JP" sz="2000" b="1" dirty="0">
                <a:solidFill>
                  <a:prstClr val="black"/>
                </a:solidFill>
                <a:latin typeface="Calibri"/>
                <a:ea typeface="ＭＳ Ｐゴシック" panose="020B0600070205080204" pitchFamily="50" charset="-128"/>
              </a:rPr>
              <a:t>71cm</a:t>
            </a:r>
            <a:endParaRPr lang="ja-JP" altLang="en-US" sz="2000" b="1" dirty="0">
              <a:solidFill>
                <a:prstClr val="black"/>
              </a:solidFill>
              <a:latin typeface="Calibri"/>
              <a:ea typeface="ＭＳ Ｐゴシック" panose="020B0600070205080204" pitchFamily="50" charset="-128"/>
            </a:endParaRPr>
          </a:p>
        </p:txBody>
      </p:sp>
      <p:sp>
        <p:nvSpPr>
          <p:cNvPr id="11" name="テキスト ボックス 10"/>
          <p:cNvSpPr txBox="1"/>
          <p:nvPr/>
        </p:nvSpPr>
        <p:spPr>
          <a:xfrm>
            <a:off x="8102407" y="5807281"/>
            <a:ext cx="1399742" cy="400110"/>
          </a:xfrm>
          <a:prstGeom prst="rect">
            <a:avLst/>
          </a:prstGeom>
          <a:solidFill>
            <a:schemeClr val="bg1"/>
          </a:solidFill>
          <a:ln>
            <a:noFill/>
          </a:ln>
        </p:spPr>
        <p:txBody>
          <a:bodyPr wrap="none" rtlCol="0">
            <a:spAutoFit/>
          </a:bodyPr>
          <a:lstStyle/>
          <a:p>
            <a:r>
              <a:rPr lang="ja-JP" altLang="en-US" sz="2000" b="1" dirty="0">
                <a:solidFill>
                  <a:prstClr val="black"/>
                </a:solidFill>
                <a:latin typeface="Calibri"/>
                <a:ea typeface="ＭＳ Ｐゴシック" panose="020B0600070205080204" pitchFamily="50" charset="-128"/>
              </a:rPr>
              <a:t>諏訪：</a:t>
            </a:r>
            <a:r>
              <a:rPr lang="en-US" altLang="ja-JP" sz="2000" b="1" dirty="0">
                <a:solidFill>
                  <a:prstClr val="black"/>
                </a:solidFill>
                <a:latin typeface="Calibri"/>
                <a:ea typeface="ＭＳ Ｐゴシック" panose="020B0600070205080204" pitchFamily="50" charset="-128"/>
              </a:rPr>
              <a:t>35cm</a:t>
            </a:r>
            <a:endParaRPr lang="ja-JP" altLang="en-US" sz="2000" b="1" dirty="0">
              <a:solidFill>
                <a:prstClr val="black"/>
              </a:solidFill>
              <a:latin typeface="Calibri"/>
              <a:ea typeface="ＭＳ Ｐゴシック" panose="020B0600070205080204" pitchFamily="50" charset="-128"/>
            </a:endParaRPr>
          </a:p>
        </p:txBody>
      </p:sp>
      <p:sp>
        <p:nvSpPr>
          <p:cNvPr id="12" name="テキスト ボックス 11"/>
          <p:cNvSpPr txBox="1"/>
          <p:nvPr/>
        </p:nvSpPr>
        <p:spPr>
          <a:xfrm>
            <a:off x="7269973" y="6190563"/>
            <a:ext cx="1399742"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飯田：</a:t>
            </a:r>
            <a:r>
              <a:rPr lang="en-US" altLang="ja-JP" sz="2000" b="1" dirty="0">
                <a:solidFill>
                  <a:prstClr val="black"/>
                </a:solidFill>
                <a:latin typeface="Calibri"/>
                <a:ea typeface="ＭＳ Ｐゴシック" panose="020B0600070205080204" pitchFamily="50" charset="-128"/>
              </a:rPr>
              <a:t>45cm</a:t>
            </a:r>
            <a:endParaRPr lang="ja-JP" altLang="en-US" sz="2000" b="1"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6164998" y="5807281"/>
            <a:ext cx="1399742"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高山：</a:t>
            </a:r>
            <a:r>
              <a:rPr lang="en-US" altLang="ja-JP" sz="2000" b="1" dirty="0">
                <a:solidFill>
                  <a:prstClr val="black"/>
                </a:solidFill>
                <a:latin typeface="Calibri"/>
                <a:ea typeface="ＭＳ Ｐゴシック" panose="020B0600070205080204" pitchFamily="50" charset="-128"/>
              </a:rPr>
              <a:t>88cm</a:t>
            </a:r>
            <a:endParaRPr lang="ja-JP" altLang="en-US" sz="2000" b="1" dirty="0">
              <a:solidFill>
                <a:prstClr val="black"/>
              </a:solidFill>
              <a:latin typeface="Calibri"/>
              <a:ea typeface="ＭＳ Ｐゴシック" panose="020B0600070205080204" pitchFamily="50" charset="-128"/>
            </a:endParaRPr>
          </a:p>
        </p:txBody>
      </p:sp>
      <p:sp>
        <p:nvSpPr>
          <p:cNvPr id="15" name="テキスト ボックス 14"/>
          <p:cNvSpPr txBox="1"/>
          <p:nvPr/>
        </p:nvSpPr>
        <p:spPr>
          <a:xfrm>
            <a:off x="2254602" y="2940046"/>
            <a:ext cx="1399742"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鳥取：</a:t>
            </a:r>
            <a:r>
              <a:rPr lang="en-US" altLang="ja-JP" sz="2000" b="1" dirty="0">
                <a:solidFill>
                  <a:prstClr val="black"/>
                </a:solidFill>
                <a:latin typeface="Calibri"/>
                <a:ea typeface="ＭＳ Ｐゴシック" panose="020B0600070205080204" pitchFamily="50" charset="-128"/>
              </a:rPr>
              <a:t>94cm</a:t>
            </a:r>
            <a:endParaRPr lang="ja-JP" altLang="en-US" sz="2000" b="1" dirty="0">
              <a:solidFill>
                <a:prstClr val="black"/>
              </a:solidFill>
              <a:latin typeface="Calibri"/>
              <a:ea typeface="ＭＳ Ｐゴシック" panose="020B0600070205080204" pitchFamily="50" charset="-128"/>
            </a:endParaRPr>
          </a:p>
        </p:txBody>
      </p:sp>
      <p:sp>
        <p:nvSpPr>
          <p:cNvPr id="16" name="テキスト ボックス 15"/>
          <p:cNvSpPr txBox="1"/>
          <p:nvPr/>
        </p:nvSpPr>
        <p:spPr>
          <a:xfrm>
            <a:off x="4165355" y="4840468"/>
            <a:ext cx="1399742"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津山：</a:t>
            </a:r>
            <a:r>
              <a:rPr lang="en-US" altLang="ja-JP" sz="2000" b="1" dirty="0">
                <a:solidFill>
                  <a:prstClr val="black"/>
                </a:solidFill>
                <a:latin typeface="Calibri"/>
                <a:ea typeface="ＭＳ Ｐゴシック" panose="020B0600070205080204" pitchFamily="50" charset="-128"/>
              </a:rPr>
              <a:t>29cm</a:t>
            </a:r>
            <a:endParaRPr lang="ja-JP" altLang="en-US" sz="2000" b="1" dirty="0">
              <a:solidFill>
                <a:prstClr val="black"/>
              </a:solidFill>
              <a:latin typeface="Calibri"/>
              <a:ea typeface="ＭＳ Ｐゴシック" panose="020B0600070205080204" pitchFamily="50" charset="-128"/>
            </a:endParaRPr>
          </a:p>
        </p:txBody>
      </p:sp>
      <p:sp>
        <p:nvSpPr>
          <p:cNvPr id="17" name="テキスト ボックス 16"/>
          <p:cNvSpPr txBox="1"/>
          <p:nvPr/>
        </p:nvSpPr>
        <p:spPr>
          <a:xfrm>
            <a:off x="3322116" y="5799062"/>
            <a:ext cx="1399742"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岡山：</a:t>
            </a:r>
            <a:r>
              <a:rPr lang="en-US" altLang="ja-JP" sz="2000" b="1" dirty="0">
                <a:solidFill>
                  <a:prstClr val="black"/>
                </a:solidFill>
                <a:latin typeface="Calibri"/>
                <a:ea typeface="ＭＳ Ｐゴシック" panose="020B0600070205080204" pitchFamily="50" charset="-128"/>
              </a:rPr>
              <a:t>26cm</a:t>
            </a:r>
            <a:endParaRPr lang="ja-JP" altLang="en-US" sz="2000" b="1" dirty="0">
              <a:solidFill>
                <a:prstClr val="black"/>
              </a:solidFill>
              <a:latin typeface="Calibri"/>
              <a:ea typeface="ＭＳ Ｐゴシック" panose="020B0600070205080204" pitchFamily="50" charset="-128"/>
            </a:endParaRPr>
          </a:p>
        </p:txBody>
      </p:sp>
      <p:sp>
        <p:nvSpPr>
          <p:cNvPr id="18" name="テキスト ボックス 17"/>
          <p:cNvSpPr txBox="1"/>
          <p:nvPr/>
        </p:nvSpPr>
        <p:spPr>
          <a:xfrm>
            <a:off x="1712734" y="5790453"/>
            <a:ext cx="1399742"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広島：</a:t>
            </a:r>
            <a:r>
              <a:rPr lang="en-US" altLang="ja-JP" sz="2000" b="1" dirty="0">
                <a:solidFill>
                  <a:prstClr val="black"/>
                </a:solidFill>
                <a:latin typeface="Calibri"/>
                <a:ea typeface="ＭＳ Ｐゴシック" panose="020B0600070205080204" pitchFamily="50" charset="-128"/>
              </a:rPr>
              <a:t>29cm</a:t>
            </a:r>
            <a:endParaRPr lang="ja-JP" altLang="en-US" sz="2000" b="1" dirty="0">
              <a:solidFill>
                <a:prstClr val="black"/>
              </a:solidFill>
              <a:latin typeface="Calibri"/>
              <a:ea typeface="ＭＳ Ｐゴシック" panose="020B0600070205080204" pitchFamily="50" charset="-128"/>
            </a:endParaRPr>
          </a:p>
        </p:txBody>
      </p:sp>
      <p:cxnSp>
        <p:nvCxnSpPr>
          <p:cNvPr id="21" name="直線コネクタ 20"/>
          <p:cNvCxnSpPr>
            <a:endCxn id="6" idx="2"/>
          </p:cNvCxnSpPr>
          <p:nvPr/>
        </p:nvCxnSpPr>
        <p:spPr>
          <a:xfrm flipV="1">
            <a:off x="8645596" y="1471203"/>
            <a:ext cx="862779" cy="19859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8217667" y="1412727"/>
            <a:ext cx="66597" cy="2355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9" idx="2"/>
          </p:cNvCxnSpPr>
          <p:nvPr/>
        </p:nvCxnSpPr>
        <p:spPr>
          <a:xfrm flipH="1" flipV="1">
            <a:off x="7533425" y="2819468"/>
            <a:ext cx="521616" cy="10091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8" idx="2"/>
          </p:cNvCxnSpPr>
          <p:nvPr/>
        </p:nvCxnSpPr>
        <p:spPr>
          <a:xfrm flipH="1" flipV="1">
            <a:off x="7033490" y="3458851"/>
            <a:ext cx="886837" cy="4118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14" idx="0"/>
          </p:cNvCxnSpPr>
          <p:nvPr/>
        </p:nvCxnSpPr>
        <p:spPr>
          <a:xfrm flipH="1">
            <a:off x="6864869" y="3948949"/>
            <a:ext cx="1285602" cy="18583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11" idx="0"/>
          </p:cNvCxnSpPr>
          <p:nvPr/>
        </p:nvCxnSpPr>
        <p:spPr>
          <a:xfrm>
            <a:off x="8261630" y="3990975"/>
            <a:ext cx="540649" cy="1816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10" idx="0"/>
          </p:cNvCxnSpPr>
          <p:nvPr/>
        </p:nvCxnSpPr>
        <p:spPr>
          <a:xfrm>
            <a:off x="8272516" y="3870663"/>
            <a:ext cx="891107" cy="534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12" idx="0"/>
          </p:cNvCxnSpPr>
          <p:nvPr/>
        </p:nvCxnSpPr>
        <p:spPr>
          <a:xfrm flipH="1">
            <a:off x="7969845" y="4151561"/>
            <a:ext cx="232965" cy="20390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15" idx="2"/>
          </p:cNvCxnSpPr>
          <p:nvPr/>
        </p:nvCxnSpPr>
        <p:spPr>
          <a:xfrm flipH="1" flipV="1">
            <a:off x="2954473" y="3340156"/>
            <a:ext cx="319790" cy="8127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18" idx="0"/>
          </p:cNvCxnSpPr>
          <p:nvPr/>
        </p:nvCxnSpPr>
        <p:spPr>
          <a:xfrm flipH="1">
            <a:off x="2412606" y="4384703"/>
            <a:ext cx="436623" cy="1405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endCxn id="17" idx="0"/>
          </p:cNvCxnSpPr>
          <p:nvPr/>
        </p:nvCxnSpPr>
        <p:spPr>
          <a:xfrm>
            <a:off x="3167863" y="4309588"/>
            <a:ext cx="854125" cy="14894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16" idx="0"/>
          </p:cNvCxnSpPr>
          <p:nvPr/>
        </p:nvCxnSpPr>
        <p:spPr>
          <a:xfrm>
            <a:off x="3178748" y="4207956"/>
            <a:ext cx="1686478" cy="632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453312" y="6515529"/>
            <a:ext cx="3063659" cy="369332"/>
          </a:xfrm>
          <a:prstGeom prst="rect">
            <a:avLst/>
          </a:prstGeom>
          <a:noFill/>
        </p:spPr>
        <p:txBody>
          <a:bodyPr wrap="none" rtlCol="0">
            <a:spAutoFit/>
          </a:bodyPr>
          <a:lstStyle/>
          <a:p>
            <a:r>
              <a:rPr lang="ja-JP" altLang="en-US" dirty="0">
                <a:solidFill>
                  <a:prstClr val="black"/>
                </a:solidFill>
                <a:latin typeface="Calibri"/>
                <a:ea typeface="ＭＳ Ｐゴシック" panose="020B0600070205080204" pitchFamily="50" charset="-128"/>
              </a:rPr>
              <a:t>最深積雪記録：気象庁データ</a:t>
            </a:r>
          </a:p>
        </p:txBody>
      </p:sp>
      <p:sp>
        <p:nvSpPr>
          <p:cNvPr id="70" name="正方形/長方形 69"/>
          <p:cNvSpPr/>
          <p:nvPr/>
        </p:nvSpPr>
        <p:spPr>
          <a:xfrm>
            <a:off x="1524000" y="0"/>
            <a:ext cx="9144000" cy="781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ysClr val="windowText" lastClr="000000"/>
                </a:solidFill>
                <a:latin typeface="Calibri"/>
                <a:ea typeface="ＭＳ Ｐゴシック" panose="020B0600070205080204" pitchFamily="50" charset="-128"/>
              </a:rPr>
              <a:t>1945/2/25,26 AM6</a:t>
            </a:r>
            <a:r>
              <a:rPr lang="ja-JP" altLang="en-US" sz="3200" dirty="0">
                <a:solidFill>
                  <a:sysClr val="windowText" lastClr="000000"/>
                </a:solidFill>
                <a:latin typeface="Calibri"/>
                <a:ea typeface="ＭＳ Ｐゴシック" panose="020B0600070205080204" pitchFamily="50" charset="-128"/>
              </a:rPr>
              <a:t>時の積雪深度</a:t>
            </a:r>
          </a:p>
        </p:txBody>
      </p:sp>
      <p:sp>
        <p:nvSpPr>
          <p:cNvPr id="13" name="スライド番号プレースホルダー 12"/>
          <p:cNvSpPr>
            <a:spLocks noGrp="1"/>
          </p:cNvSpPr>
          <p:nvPr>
            <p:ph type="sldNum" sz="quarter" idx="12"/>
          </p:nvPr>
        </p:nvSpPr>
        <p:spPr>
          <a:xfrm>
            <a:off x="8578709" y="6487181"/>
            <a:ext cx="2057400" cy="365125"/>
          </a:xfrm>
        </p:spPr>
        <p:txBody>
          <a:bodyPr/>
          <a:lstStyle/>
          <a:p>
            <a:fld id="{248D6746-23CA-43DB-8CFD-F95FDC7C97DE}" type="slidenum">
              <a:rPr lang="ja-JP" altLang="en-US">
                <a:solidFill>
                  <a:prstClr val="black">
                    <a:tint val="75000"/>
                  </a:prstClr>
                </a:solidFill>
                <a:latin typeface="Calibri"/>
                <a:ea typeface="ＭＳ Ｐゴシック" panose="020B0600070205080204" pitchFamily="50" charset="-128"/>
              </a:rPr>
              <a:pPr/>
              <a:t>4</a:t>
            </a:fld>
            <a:endParaRPr lang="ja-JP" altLang="en-US">
              <a:solidFill>
                <a:prstClr val="black">
                  <a:tint val="75000"/>
                </a:prstClr>
              </a:solidFill>
              <a:latin typeface="Calibri"/>
              <a:ea typeface="ＭＳ Ｐゴシック" panose="020B0600070205080204" pitchFamily="50" charset="-128"/>
            </a:endParaRPr>
          </a:p>
        </p:txBody>
      </p:sp>
      <p:sp>
        <p:nvSpPr>
          <p:cNvPr id="2" name="角丸四角形 1"/>
          <p:cNvSpPr/>
          <p:nvPr/>
        </p:nvSpPr>
        <p:spPr>
          <a:xfrm>
            <a:off x="1948643" y="1514572"/>
            <a:ext cx="2063382" cy="5795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400" b="1" dirty="0">
                <a:solidFill>
                  <a:prstClr val="black"/>
                </a:solidFill>
                <a:latin typeface="Calibri"/>
                <a:ea typeface="ＭＳ Ｐゴシック" panose="020B0600070205080204" pitchFamily="50" charset="-128"/>
              </a:rPr>
              <a:t>1945/2/25,06</a:t>
            </a:r>
            <a:endParaRPr lang="ja-JP" altLang="en-US" sz="2400" b="1" dirty="0">
              <a:solidFill>
                <a:prstClr val="black"/>
              </a:solidFill>
              <a:latin typeface="Calibri"/>
              <a:ea typeface="ＭＳ Ｐゴシック" panose="020B0600070205080204" pitchFamily="50" charset="-128"/>
            </a:endParaRPr>
          </a:p>
        </p:txBody>
      </p:sp>
      <p:sp>
        <p:nvSpPr>
          <p:cNvPr id="37" name="角丸四角形 36"/>
          <p:cNvSpPr/>
          <p:nvPr/>
        </p:nvSpPr>
        <p:spPr>
          <a:xfrm>
            <a:off x="6143397" y="1524433"/>
            <a:ext cx="2063382" cy="5795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400" b="1" dirty="0">
                <a:solidFill>
                  <a:prstClr val="black"/>
                </a:solidFill>
                <a:latin typeface="Calibri"/>
                <a:ea typeface="ＭＳ Ｐゴシック" panose="020B0600070205080204" pitchFamily="50" charset="-128"/>
              </a:rPr>
              <a:t>1945/2/26,06</a:t>
            </a:r>
            <a:endParaRPr lang="ja-JP" altLang="en-US" sz="2400" b="1" dirty="0">
              <a:solidFill>
                <a:prstClr val="black"/>
              </a:solidFill>
              <a:latin typeface="Calibri"/>
              <a:ea typeface="ＭＳ Ｐゴシック" panose="020B0600070205080204" pitchFamily="50" charset="-128"/>
            </a:endParaRPr>
          </a:p>
        </p:txBody>
      </p:sp>
      <p:grpSp>
        <p:nvGrpSpPr>
          <p:cNvPr id="3" name="グループ化 2"/>
          <p:cNvGrpSpPr/>
          <p:nvPr/>
        </p:nvGrpSpPr>
        <p:grpSpPr>
          <a:xfrm>
            <a:off x="10087881" y="1173712"/>
            <a:ext cx="648851" cy="4878687"/>
            <a:chOff x="8563880" y="1173711"/>
            <a:chExt cx="648851" cy="4878687"/>
          </a:xfrm>
        </p:grpSpPr>
        <p:grpSp>
          <p:nvGrpSpPr>
            <p:cNvPr id="25" name="グループ化 24"/>
            <p:cNvGrpSpPr/>
            <p:nvPr/>
          </p:nvGrpSpPr>
          <p:grpSpPr>
            <a:xfrm>
              <a:off x="8563880" y="1173711"/>
              <a:ext cx="648851" cy="4676190"/>
              <a:chOff x="8563880" y="1173711"/>
              <a:chExt cx="648851" cy="4676190"/>
            </a:xfrm>
          </p:grpSpPr>
          <p:pic>
            <p:nvPicPr>
              <p:cNvPr id="38" name="図 37"/>
              <p:cNvPicPr>
                <a:picLocks noChangeAspect="1"/>
              </p:cNvPicPr>
              <p:nvPr/>
            </p:nvPicPr>
            <p:blipFill rotWithShape="1">
              <a:blip r:embed="rId4">
                <a:extLst>
                  <a:ext uri="{28A0092B-C50C-407E-A947-70E740481C1C}">
                    <a14:useLocalDpi xmlns:a14="http://schemas.microsoft.com/office/drawing/2010/main" val="0"/>
                  </a:ext>
                </a:extLst>
              </a:blip>
              <a:srcRect r="48857"/>
              <a:stretch/>
            </p:blipFill>
            <p:spPr>
              <a:xfrm>
                <a:off x="8563880" y="1173711"/>
                <a:ext cx="258148" cy="4676190"/>
              </a:xfrm>
              <a:prstGeom prst="rect">
                <a:avLst/>
              </a:prstGeom>
            </p:spPr>
          </p:pic>
          <p:sp>
            <p:nvSpPr>
              <p:cNvPr id="24" name="テキスト ボックス 23"/>
              <p:cNvSpPr txBox="1"/>
              <p:nvPr/>
            </p:nvSpPr>
            <p:spPr>
              <a:xfrm>
                <a:off x="8753951" y="1471203"/>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400</a:t>
                </a:r>
                <a:endParaRPr lang="ja-JP" altLang="en-US" sz="1400" b="1" dirty="0">
                  <a:solidFill>
                    <a:prstClr val="black"/>
                  </a:solidFill>
                  <a:latin typeface="Calibri"/>
                  <a:ea typeface="ＭＳ Ｐゴシック" panose="020B0600070205080204" pitchFamily="50" charset="-128"/>
                </a:endParaRPr>
              </a:p>
            </p:txBody>
          </p:sp>
          <p:sp>
            <p:nvSpPr>
              <p:cNvPr id="40" name="テキスト ボックス 39"/>
              <p:cNvSpPr txBox="1"/>
              <p:nvPr/>
            </p:nvSpPr>
            <p:spPr>
              <a:xfrm>
                <a:off x="8753951" y="1804345"/>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350</a:t>
                </a:r>
                <a:endParaRPr lang="ja-JP" altLang="en-US" sz="1400" b="1" dirty="0">
                  <a:solidFill>
                    <a:prstClr val="black"/>
                  </a:solidFill>
                  <a:latin typeface="Calibri"/>
                  <a:ea typeface="ＭＳ Ｐゴシック" panose="020B0600070205080204" pitchFamily="50" charset="-128"/>
                </a:endParaRPr>
              </a:p>
            </p:txBody>
          </p:sp>
          <p:sp>
            <p:nvSpPr>
              <p:cNvPr id="41" name="テキスト ボックス 40"/>
              <p:cNvSpPr txBox="1"/>
              <p:nvPr/>
            </p:nvSpPr>
            <p:spPr>
              <a:xfrm>
                <a:off x="8753951" y="2137487"/>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300</a:t>
                </a:r>
                <a:endParaRPr lang="ja-JP" altLang="en-US" sz="1400" b="1" dirty="0">
                  <a:solidFill>
                    <a:prstClr val="black"/>
                  </a:solidFill>
                  <a:latin typeface="Calibri"/>
                  <a:ea typeface="ＭＳ Ｐゴシック" panose="020B0600070205080204" pitchFamily="50" charset="-128"/>
                </a:endParaRPr>
              </a:p>
            </p:txBody>
          </p:sp>
        </p:grpSp>
        <p:sp>
          <p:nvSpPr>
            <p:cNvPr id="39" name="テキスト ボックス 38"/>
            <p:cNvSpPr txBox="1"/>
            <p:nvPr/>
          </p:nvSpPr>
          <p:spPr>
            <a:xfrm>
              <a:off x="8753951" y="2540005"/>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250</a:t>
              </a:r>
              <a:endParaRPr lang="ja-JP" altLang="en-US" sz="1400" b="1" dirty="0">
                <a:solidFill>
                  <a:prstClr val="black"/>
                </a:solidFill>
                <a:latin typeface="Calibri"/>
                <a:ea typeface="ＭＳ Ｐゴシック" panose="020B0600070205080204" pitchFamily="50" charset="-128"/>
              </a:endParaRPr>
            </a:p>
          </p:txBody>
        </p:sp>
        <p:sp>
          <p:nvSpPr>
            <p:cNvPr id="42" name="テキスト ボックス 41"/>
            <p:cNvSpPr txBox="1"/>
            <p:nvPr/>
          </p:nvSpPr>
          <p:spPr>
            <a:xfrm>
              <a:off x="8753951" y="2873147"/>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200</a:t>
              </a:r>
              <a:endParaRPr lang="ja-JP" altLang="en-US" sz="1400" b="1" dirty="0">
                <a:solidFill>
                  <a:prstClr val="black"/>
                </a:solidFill>
                <a:latin typeface="Calibri"/>
                <a:ea typeface="ＭＳ Ｐゴシック" panose="020B0600070205080204" pitchFamily="50" charset="-128"/>
              </a:endParaRPr>
            </a:p>
          </p:txBody>
        </p:sp>
        <p:sp>
          <p:nvSpPr>
            <p:cNvPr id="43" name="テキスト ボックス 42"/>
            <p:cNvSpPr txBox="1"/>
            <p:nvPr/>
          </p:nvSpPr>
          <p:spPr>
            <a:xfrm>
              <a:off x="8753951" y="3219732"/>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150</a:t>
              </a:r>
              <a:endParaRPr lang="ja-JP" altLang="en-US" sz="1400" b="1" dirty="0">
                <a:solidFill>
                  <a:prstClr val="black"/>
                </a:solidFill>
                <a:latin typeface="Calibri"/>
                <a:ea typeface="ＭＳ Ｐゴシック" panose="020B0600070205080204" pitchFamily="50" charset="-128"/>
              </a:endParaRPr>
            </a:p>
          </p:txBody>
        </p:sp>
        <p:sp>
          <p:nvSpPr>
            <p:cNvPr id="44" name="テキスト ボックス 43"/>
            <p:cNvSpPr txBox="1"/>
            <p:nvPr/>
          </p:nvSpPr>
          <p:spPr>
            <a:xfrm>
              <a:off x="8753951" y="3552874"/>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50</a:t>
              </a:r>
              <a:endParaRPr lang="ja-JP" altLang="en-US" sz="1400" b="1" dirty="0">
                <a:solidFill>
                  <a:prstClr val="black"/>
                </a:solidFill>
                <a:latin typeface="Calibri"/>
                <a:ea typeface="ＭＳ Ｐゴシック" panose="020B0600070205080204" pitchFamily="50" charset="-128"/>
              </a:endParaRPr>
            </a:p>
          </p:txBody>
        </p:sp>
        <p:sp>
          <p:nvSpPr>
            <p:cNvPr id="46" name="テキスト ボックス 45"/>
            <p:cNvSpPr txBox="1"/>
            <p:nvPr/>
          </p:nvSpPr>
          <p:spPr>
            <a:xfrm>
              <a:off x="8753951" y="3885769"/>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40</a:t>
              </a:r>
              <a:endParaRPr lang="ja-JP" altLang="en-US" sz="1400" b="1" dirty="0">
                <a:solidFill>
                  <a:prstClr val="black"/>
                </a:solidFill>
                <a:latin typeface="Calibri"/>
                <a:ea typeface="ＭＳ Ｐゴシック" panose="020B0600070205080204" pitchFamily="50" charset="-128"/>
              </a:endParaRPr>
            </a:p>
          </p:txBody>
        </p:sp>
        <p:sp>
          <p:nvSpPr>
            <p:cNvPr id="47" name="テキスト ボックス 46"/>
            <p:cNvSpPr txBox="1"/>
            <p:nvPr/>
          </p:nvSpPr>
          <p:spPr>
            <a:xfrm>
              <a:off x="8753008" y="4248447"/>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30</a:t>
              </a:r>
              <a:endParaRPr lang="ja-JP" altLang="en-US" sz="1400" b="1" dirty="0">
                <a:solidFill>
                  <a:prstClr val="black"/>
                </a:solidFill>
                <a:latin typeface="Calibri"/>
                <a:ea typeface="ＭＳ Ｐゴシック" panose="020B0600070205080204" pitchFamily="50" charset="-128"/>
              </a:endParaRPr>
            </a:p>
          </p:txBody>
        </p:sp>
        <p:sp>
          <p:nvSpPr>
            <p:cNvPr id="48" name="テキスト ボックス 47"/>
            <p:cNvSpPr txBox="1"/>
            <p:nvPr/>
          </p:nvSpPr>
          <p:spPr>
            <a:xfrm>
              <a:off x="8753008" y="4581342"/>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20</a:t>
              </a:r>
              <a:endParaRPr lang="ja-JP" altLang="en-US" sz="1400" b="1" dirty="0">
                <a:solidFill>
                  <a:prstClr val="black"/>
                </a:solidFill>
                <a:latin typeface="Calibri"/>
                <a:ea typeface="ＭＳ Ｐゴシック" panose="020B0600070205080204" pitchFamily="50" charset="-128"/>
              </a:endParaRPr>
            </a:p>
          </p:txBody>
        </p:sp>
        <p:sp>
          <p:nvSpPr>
            <p:cNvPr id="49" name="テキスト ボックス 48"/>
            <p:cNvSpPr txBox="1"/>
            <p:nvPr/>
          </p:nvSpPr>
          <p:spPr>
            <a:xfrm>
              <a:off x="8769482" y="4941486"/>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10</a:t>
              </a:r>
              <a:endParaRPr lang="ja-JP" altLang="en-US" sz="1400" b="1" dirty="0">
                <a:solidFill>
                  <a:prstClr val="black"/>
                </a:solidFill>
                <a:latin typeface="Calibri"/>
                <a:ea typeface="ＭＳ Ｐゴシック" panose="020B0600070205080204" pitchFamily="50" charset="-128"/>
              </a:endParaRPr>
            </a:p>
          </p:txBody>
        </p:sp>
        <p:sp>
          <p:nvSpPr>
            <p:cNvPr id="50" name="テキスト ボックス 49"/>
            <p:cNvSpPr txBox="1"/>
            <p:nvPr/>
          </p:nvSpPr>
          <p:spPr>
            <a:xfrm>
              <a:off x="8769482" y="5274381"/>
              <a:ext cx="27603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0</a:t>
              </a:r>
              <a:endParaRPr lang="ja-JP" altLang="en-US" sz="1400" b="1" dirty="0">
                <a:solidFill>
                  <a:prstClr val="black"/>
                </a:solidFill>
                <a:latin typeface="Calibri"/>
                <a:ea typeface="ＭＳ Ｐゴシック" panose="020B0600070205080204" pitchFamily="50" charset="-128"/>
              </a:endParaRPr>
            </a:p>
          </p:txBody>
        </p:sp>
        <p:sp>
          <p:nvSpPr>
            <p:cNvPr id="5" name="テキスト ボックス 4"/>
            <p:cNvSpPr txBox="1"/>
            <p:nvPr/>
          </p:nvSpPr>
          <p:spPr>
            <a:xfrm>
              <a:off x="8637512" y="5713844"/>
              <a:ext cx="566181" cy="338554"/>
            </a:xfrm>
            <a:prstGeom prst="rect">
              <a:avLst/>
            </a:prstGeom>
            <a:noFill/>
          </p:spPr>
          <p:txBody>
            <a:bodyPr wrap="none" rtlCol="0">
              <a:spAutoFit/>
            </a:bodyPr>
            <a:lstStyle/>
            <a:p>
              <a:r>
                <a:rPr lang="en-US" altLang="ja-JP" sz="1600" b="1" dirty="0">
                  <a:solidFill>
                    <a:prstClr val="black"/>
                  </a:solidFill>
                  <a:latin typeface="Calibri"/>
                  <a:ea typeface="ＭＳ Ｐゴシック" panose="020B0600070205080204" pitchFamily="50" charset="-128"/>
                </a:rPr>
                <a:t>(cm)</a:t>
              </a:r>
              <a:endParaRPr lang="ja-JP" altLang="en-US" sz="1600" b="1" dirty="0">
                <a:solidFill>
                  <a:prstClr val="black"/>
                </a:solidFill>
                <a:latin typeface="Calibri"/>
                <a:ea typeface="ＭＳ Ｐゴシック" panose="020B0600070205080204" pitchFamily="50" charset="-128"/>
              </a:endParaRPr>
            </a:p>
          </p:txBody>
        </p:sp>
      </p:grpSp>
    </p:spTree>
    <p:extLst>
      <p:ext uri="{BB962C8B-B14F-4D97-AF65-F5344CB8AC3E}">
        <p14:creationId xmlns:p14="http://schemas.microsoft.com/office/powerpoint/2010/main" val="19848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5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5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25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5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5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5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5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5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5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25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250"/>
                                        <p:tgtEl>
                                          <p:spTgt spid="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25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250"/>
                                        <p:tgtEl>
                                          <p:spTgt spid="6"/>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1" grpId="0" animBg="1"/>
      <p:bldP spid="12" grpId="0"/>
      <p:bldP spid="14" grpId="0"/>
      <p:bldP spid="15" grpId="0" animBg="1"/>
      <p:bldP spid="16" grpId="0" animBg="1"/>
      <p:bldP spid="17" grpId="0"/>
      <p:bldP spid="1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2">
            <a:extLst>
              <a:ext uri="{28A0092B-C50C-407E-A947-70E740481C1C}">
                <a14:useLocalDpi xmlns:a14="http://schemas.microsoft.com/office/drawing/2010/main" val="0"/>
              </a:ext>
            </a:extLst>
          </a:blip>
          <a:srcRect l="15996" t="7450" r="18139" b="5427"/>
          <a:stretch/>
        </p:blipFill>
        <p:spPr>
          <a:xfrm>
            <a:off x="5851718" y="1429555"/>
            <a:ext cx="4166456" cy="4257414"/>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l="15853" t="8055" r="18139" b="5426"/>
          <a:stretch/>
        </p:blipFill>
        <p:spPr>
          <a:xfrm>
            <a:off x="1646078" y="1429555"/>
            <a:ext cx="4194754" cy="4247344"/>
          </a:xfrm>
          <a:prstGeom prst="rect">
            <a:avLst/>
          </a:prstGeom>
        </p:spPr>
      </p:pic>
      <p:sp>
        <p:nvSpPr>
          <p:cNvPr id="6" name="テキスト ボックス 5"/>
          <p:cNvSpPr txBox="1"/>
          <p:nvPr/>
        </p:nvSpPr>
        <p:spPr>
          <a:xfrm>
            <a:off x="8808503" y="1071093"/>
            <a:ext cx="1534394"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山形：</a:t>
            </a:r>
            <a:r>
              <a:rPr lang="en-US" altLang="ja-JP" sz="2000" b="1" dirty="0">
                <a:solidFill>
                  <a:srgbClr val="FF0000"/>
                </a:solidFill>
                <a:latin typeface="Calibri"/>
                <a:ea typeface="ＭＳ Ｐゴシック" panose="020B0600070205080204" pitchFamily="50" charset="-128"/>
              </a:rPr>
              <a:t>+66cm</a:t>
            </a:r>
            <a:endParaRPr lang="ja-JP" altLang="en-US" sz="2000" b="1" dirty="0">
              <a:solidFill>
                <a:srgbClr val="FF0000"/>
              </a:solidFill>
              <a:latin typeface="Calibri"/>
              <a:ea typeface="ＭＳ Ｐゴシック" panose="020B0600070205080204" pitchFamily="50" charset="-128"/>
            </a:endParaRPr>
          </a:p>
        </p:txBody>
      </p:sp>
      <p:sp>
        <p:nvSpPr>
          <p:cNvPr id="7" name="テキスト ボックス 6"/>
          <p:cNvSpPr txBox="1"/>
          <p:nvPr/>
        </p:nvSpPr>
        <p:spPr>
          <a:xfrm>
            <a:off x="7290247" y="1051477"/>
            <a:ext cx="1664238"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高田：</a:t>
            </a:r>
            <a:r>
              <a:rPr lang="en-US" altLang="ja-JP" sz="2000" b="1" dirty="0">
                <a:solidFill>
                  <a:srgbClr val="FF0000"/>
                </a:solidFill>
                <a:latin typeface="Calibri"/>
                <a:ea typeface="ＭＳ Ｐゴシック" panose="020B0600070205080204" pitchFamily="50" charset="-128"/>
              </a:rPr>
              <a:t>+254cm</a:t>
            </a:r>
            <a:endParaRPr lang="ja-JP" altLang="en-US" sz="2000" b="1" dirty="0">
              <a:solidFill>
                <a:srgbClr val="FF0000"/>
              </a:solidFill>
              <a:latin typeface="Calibri"/>
              <a:ea typeface="ＭＳ Ｐゴシック" panose="020B0600070205080204" pitchFamily="50" charset="-128"/>
            </a:endParaRPr>
          </a:p>
        </p:txBody>
      </p:sp>
      <p:sp>
        <p:nvSpPr>
          <p:cNvPr id="8" name="テキスト ボックス 7"/>
          <p:cNvSpPr txBox="1"/>
          <p:nvPr/>
        </p:nvSpPr>
        <p:spPr>
          <a:xfrm>
            <a:off x="6268696" y="3058741"/>
            <a:ext cx="1664238"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金沢：</a:t>
            </a:r>
            <a:r>
              <a:rPr lang="en-US" altLang="ja-JP" sz="2000" b="1" dirty="0">
                <a:solidFill>
                  <a:srgbClr val="FF0000"/>
                </a:solidFill>
                <a:latin typeface="Calibri"/>
                <a:ea typeface="ＭＳ Ｐゴシック" panose="020B0600070205080204" pitchFamily="50" charset="-128"/>
              </a:rPr>
              <a:t>+116cm</a:t>
            </a:r>
            <a:endParaRPr lang="ja-JP" altLang="en-US" sz="2000" b="1" dirty="0">
              <a:solidFill>
                <a:srgbClr val="FF0000"/>
              </a:solidFill>
              <a:latin typeface="Calibri"/>
              <a:ea typeface="ＭＳ Ｐゴシック" panose="020B0600070205080204" pitchFamily="50" charset="-128"/>
            </a:endParaRPr>
          </a:p>
        </p:txBody>
      </p:sp>
      <p:sp>
        <p:nvSpPr>
          <p:cNvPr id="9" name="テキスト ボックス 8"/>
          <p:cNvSpPr txBox="1"/>
          <p:nvPr/>
        </p:nvSpPr>
        <p:spPr>
          <a:xfrm>
            <a:off x="6768632" y="2419358"/>
            <a:ext cx="1664238"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富山：</a:t>
            </a:r>
            <a:r>
              <a:rPr lang="en-US" altLang="ja-JP" sz="2000" b="1" dirty="0">
                <a:solidFill>
                  <a:srgbClr val="FF0000"/>
                </a:solidFill>
                <a:latin typeface="Calibri"/>
                <a:ea typeface="ＭＳ Ｐゴシック" panose="020B0600070205080204" pitchFamily="50" charset="-128"/>
              </a:rPr>
              <a:t>+141cm</a:t>
            </a:r>
            <a:endParaRPr lang="ja-JP" altLang="en-US" sz="2000" b="1" dirty="0">
              <a:solidFill>
                <a:srgbClr val="FF0000"/>
              </a:solidFill>
              <a:latin typeface="Calibri"/>
              <a:ea typeface="ＭＳ Ｐゴシック" panose="020B0600070205080204" pitchFamily="50" charset="-128"/>
            </a:endParaRPr>
          </a:p>
        </p:txBody>
      </p:sp>
      <p:sp>
        <p:nvSpPr>
          <p:cNvPr id="10" name="テキスト ボックス 9"/>
          <p:cNvSpPr txBox="1"/>
          <p:nvPr/>
        </p:nvSpPr>
        <p:spPr>
          <a:xfrm>
            <a:off x="8466675" y="4405371"/>
            <a:ext cx="1541101" cy="400110"/>
          </a:xfrm>
          <a:prstGeom prst="rect">
            <a:avLst/>
          </a:prstGeom>
          <a:solidFill>
            <a:schemeClr val="bg1"/>
          </a:solidFill>
        </p:spPr>
        <p:txBody>
          <a:bodyPr wrap="square" rtlCol="0">
            <a:spAutoFit/>
          </a:bodyPr>
          <a:lstStyle/>
          <a:p>
            <a:r>
              <a:rPr lang="ja-JP" altLang="en-US" sz="2000" b="1" dirty="0">
                <a:solidFill>
                  <a:prstClr val="black"/>
                </a:solidFill>
                <a:latin typeface="Calibri"/>
                <a:ea typeface="ＭＳ Ｐゴシック" panose="020B0600070205080204" pitchFamily="50" charset="-128"/>
              </a:rPr>
              <a:t>長野：</a:t>
            </a:r>
            <a:r>
              <a:rPr lang="en-US" altLang="ja-JP" sz="2000" b="1" dirty="0">
                <a:solidFill>
                  <a:srgbClr val="FF0000"/>
                </a:solidFill>
                <a:latin typeface="Calibri"/>
                <a:ea typeface="ＭＳ Ｐゴシック" panose="020B0600070205080204" pitchFamily="50" charset="-128"/>
              </a:rPr>
              <a:t>+61cm</a:t>
            </a:r>
            <a:endParaRPr lang="ja-JP" altLang="en-US" sz="2000" b="1" dirty="0">
              <a:solidFill>
                <a:srgbClr val="FF0000"/>
              </a:solidFill>
              <a:latin typeface="Calibri"/>
              <a:ea typeface="ＭＳ Ｐゴシック" panose="020B0600070205080204" pitchFamily="50" charset="-128"/>
            </a:endParaRPr>
          </a:p>
        </p:txBody>
      </p:sp>
      <p:sp>
        <p:nvSpPr>
          <p:cNvPr id="11" name="テキスト ボックス 10"/>
          <p:cNvSpPr txBox="1"/>
          <p:nvPr/>
        </p:nvSpPr>
        <p:spPr>
          <a:xfrm>
            <a:off x="8102407" y="5807281"/>
            <a:ext cx="1532792" cy="400110"/>
          </a:xfrm>
          <a:prstGeom prst="rect">
            <a:avLst/>
          </a:prstGeom>
          <a:solidFill>
            <a:schemeClr val="bg1"/>
          </a:solidFill>
          <a:ln>
            <a:noFill/>
          </a:ln>
        </p:spPr>
        <p:txBody>
          <a:bodyPr wrap="none" rtlCol="0">
            <a:spAutoFit/>
          </a:bodyPr>
          <a:lstStyle/>
          <a:p>
            <a:r>
              <a:rPr lang="ja-JP" altLang="en-US" sz="2000" b="1" dirty="0">
                <a:solidFill>
                  <a:prstClr val="black"/>
                </a:solidFill>
                <a:latin typeface="Calibri"/>
                <a:ea typeface="ＭＳ Ｐゴシック" panose="020B0600070205080204" pitchFamily="50" charset="-128"/>
              </a:rPr>
              <a:t>諏訪：</a:t>
            </a:r>
            <a:r>
              <a:rPr lang="en-US" altLang="ja-JP" sz="2000" b="1" dirty="0">
                <a:solidFill>
                  <a:srgbClr val="FF0000"/>
                </a:solidFill>
                <a:latin typeface="Calibri"/>
                <a:ea typeface="ＭＳ Ｐゴシック" panose="020B0600070205080204" pitchFamily="50" charset="-128"/>
              </a:rPr>
              <a:t>+30cm</a:t>
            </a:r>
            <a:endParaRPr lang="ja-JP" altLang="en-US" sz="2000" b="1" dirty="0">
              <a:solidFill>
                <a:srgbClr val="FF0000"/>
              </a:solidFill>
              <a:latin typeface="Calibri"/>
              <a:ea typeface="ＭＳ Ｐゴシック" panose="020B0600070205080204" pitchFamily="50" charset="-128"/>
            </a:endParaRPr>
          </a:p>
        </p:txBody>
      </p:sp>
      <p:sp>
        <p:nvSpPr>
          <p:cNvPr id="12" name="テキスト ボックス 11"/>
          <p:cNvSpPr txBox="1"/>
          <p:nvPr/>
        </p:nvSpPr>
        <p:spPr>
          <a:xfrm>
            <a:off x="7269973" y="6190563"/>
            <a:ext cx="1534394"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飯田：</a:t>
            </a:r>
            <a:r>
              <a:rPr lang="en-US" altLang="ja-JP" sz="2000" b="1" dirty="0">
                <a:solidFill>
                  <a:srgbClr val="FF0000"/>
                </a:solidFill>
                <a:latin typeface="Calibri"/>
                <a:ea typeface="ＭＳ Ｐゴシック" panose="020B0600070205080204" pitchFamily="50" charset="-128"/>
              </a:rPr>
              <a:t>+43cm</a:t>
            </a:r>
            <a:endParaRPr lang="ja-JP" altLang="en-US" sz="2000" b="1" dirty="0">
              <a:solidFill>
                <a:srgbClr val="FF0000"/>
              </a:solidFill>
              <a:latin typeface="Calibri"/>
              <a:ea typeface="ＭＳ Ｐゴシック" panose="020B0600070205080204" pitchFamily="50" charset="-128"/>
            </a:endParaRPr>
          </a:p>
        </p:txBody>
      </p:sp>
      <p:sp>
        <p:nvSpPr>
          <p:cNvPr id="14" name="テキスト ボックス 13"/>
          <p:cNvSpPr txBox="1"/>
          <p:nvPr/>
        </p:nvSpPr>
        <p:spPr>
          <a:xfrm>
            <a:off x="6164998" y="5807281"/>
            <a:ext cx="1534394"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高山：</a:t>
            </a:r>
            <a:r>
              <a:rPr lang="en-US" altLang="ja-JP" sz="2000" b="1" dirty="0">
                <a:solidFill>
                  <a:srgbClr val="FF0000"/>
                </a:solidFill>
                <a:latin typeface="Calibri"/>
                <a:ea typeface="ＭＳ Ｐゴシック" panose="020B0600070205080204" pitchFamily="50" charset="-128"/>
              </a:rPr>
              <a:t>+63cm</a:t>
            </a:r>
            <a:endParaRPr lang="ja-JP" altLang="en-US" sz="2000" b="1" dirty="0">
              <a:solidFill>
                <a:srgbClr val="FF0000"/>
              </a:solidFill>
              <a:latin typeface="Calibri"/>
              <a:ea typeface="ＭＳ Ｐゴシック" panose="020B0600070205080204" pitchFamily="50" charset="-128"/>
            </a:endParaRPr>
          </a:p>
        </p:txBody>
      </p:sp>
      <p:sp>
        <p:nvSpPr>
          <p:cNvPr id="15" name="テキスト ボックス 14"/>
          <p:cNvSpPr txBox="1"/>
          <p:nvPr/>
        </p:nvSpPr>
        <p:spPr>
          <a:xfrm>
            <a:off x="2254602" y="2940046"/>
            <a:ext cx="1534394"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鳥取：</a:t>
            </a:r>
            <a:r>
              <a:rPr lang="en-US" altLang="ja-JP" sz="2000" b="1" dirty="0">
                <a:solidFill>
                  <a:srgbClr val="FF0000"/>
                </a:solidFill>
                <a:latin typeface="Calibri"/>
                <a:ea typeface="ＭＳ Ｐゴシック" panose="020B0600070205080204" pitchFamily="50" charset="-128"/>
              </a:rPr>
              <a:t>+84cm</a:t>
            </a:r>
            <a:endParaRPr lang="ja-JP" altLang="en-US" sz="2000" b="1" dirty="0">
              <a:solidFill>
                <a:srgbClr val="FF0000"/>
              </a:solidFill>
              <a:latin typeface="Calibri"/>
              <a:ea typeface="ＭＳ Ｐゴシック" panose="020B0600070205080204" pitchFamily="50" charset="-128"/>
            </a:endParaRPr>
          </a:p>
        </p:txBody>
      </p:sp>
      <p:sp>
        <p:nvSpPr>
          <p:cNvPr id="16" name="テキスト ボックス 15"/>
          <p:cNvSpPr txBox="1"/>
          <p:nvPr/>
        </p:nvSpPr>
        <p:spPr>
          <a:xfrm>
            <a:off x="4165355" y="4840468"/>
            <a:ext cx="1534394" cy="400110"/>
          </a:xfrm>
          <a:prstGeom prst="rect">
            <a:avLst/>
          </a:prstGeom>
          <a:solidFill>
            <a:schemeClr val="bg1"/>
          </a:solidFill>
        </p:spPr>
        <p:txBody>
          <a:bodyPr wrap="none" rtlCol="0">
            <a:spAutoFit/>
          </a:bodyPr>
          <a:lstStyle/>
          <a:p>
            <a:r>
              <a:rPr lang="ja-JP" altLang="en-US" sz="2000" b="1" dirty="0">
                <a:solidFill>
                  <a:prstClr val="black"/>
                </a:solidFill>
                <a:latin typeface="Calibri"/>
                <a:ea typeface="ＭＳ Ｐゴシック" panose="020B0600070205080204" pitchFamily="50" charset="-128"/>
              </a:rPr>
              <a:t>津山：</a:t>
            </a:r>
            <a:r>
              <a:rPr lang="en-US" altLang="ja-JP" sz="2000" b="1" dirty="0">
                <a:solidFill>
                  <a:srgbClr val="FF0000"/>
                </a:solidFill>
                <a:latin typeface="Calibri"/>
                <a:ea typeface="ＭＳ Ｐゴシック" panose="020B0600070205080204" pitchFamily="50" charset="-128"/>
              </a:rPr>
              <a:t>+28cm</a:t>
            </a:r>
            <a:endParaRPr lang="ja-JP" altLang="en-US" sz="2000" b="1" dirty="0">
              <a:solidFill>
                <a:srgbClr val="FF0000"/>
              </a:solidFill>
              <a:latin typeface="Calibri"/>
              <a:ea typeface="ＭＳ Ｐゴシック" panose="020B0600070205080204" pitchFamily="50" charset="-128"/>
            </a:endParaRPr>
          </a:p>
        </p:txBody>
      </p:sp>
      <p:sp>
        <p:nvSpPr>
          <p:cNvPr id="17" name="テキスト ボックス 16"/>
          <p:cNvSpPr txBox="1"/>
          <p:nvPr/>
        </p:nvSpPr>
        <p:spPr>
          <a:xfrm>
            <a:off x="3358285" y="5790453"/>
            <a:ext cx="1534394"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岡山：</a:t>
            </a:r>
            <a:r>
              <a:rPr lang="en-US" altLang="ja-JP" sz="2000" b="1" dirty="0">
                <a:solidFill>
                  <a:srgbClr val="FF0000"/>
                </a:solidFill>
                <a:latin typeface="Calibri"/>
                <a:ea typeface="ＭＳ Ｐゴシック" panose="020B0600070205080204" pitchFamily="50" charset="-128"/>
              </a:rPr>
              <a:t>+26cm</a:t>
            </a:r>
            <a:endParaRPr lang="ja-JP" altLang="en-US" sz="2000" b="1" dirty="0">
              <a:solidFill>
                <a:srgbClr val="FF0000"/>
              </a:solidFill>
              <a:latin typeface="Calibri"/>
              <a:ea typeface="ＭＳ Ｐゴシック" panose="020B0600070205080204" pitchFamily="50" charset="-128"/>
            </a:endParaRPr>
          </a:p>
        </p:txBody>
      </p:sp>
      <p:sp>
        <p:nvSpPr>
          <p:cNvPr id="18" name="テキスト ボックス 17"/>
          <p:cNvSpPr txBox="1"/>
          <p:nvPr/>
        </p:nvSpPr>
        <p:spPr>
          <a:xfrm>
            <a:off x="1712734" y="5790453"/>
            <a:ext cx="1534394" cy="400110"/>
          </a:xfrm>
          <a:prstGeom prst="rect">
            <a:avLst/>
          </a:prstGeom>
          <a:noFill/>
        </p:spPr>
        <p:txBody>
          <a:bodyPr wrap="none" rtlCol="0">
            <a:spAutoFit/>
          </a:bodyPr>
          <a:lstStyle/>
          <a:p>
            <a:r>
              <a:rPr lang="ja-JP" altLang="en-US" sz="2000" b="1" dirty="0">
                <a:solidFill>
                  <a:prstClr val="black"/>
                </a:solidFill>
                <a:latin typeface="Calibri"/>
                <a:ea typeface="ＭＳ Ｐゴシック" panose="020B0600070205080204" pitchFamily="50" charset="-128"/>
              </a:rPr>
              <a:t>広島：</a:t>
            </a:r>
            <a:r>
              <a:rPr lang="en-US" altLang="ja-JP" sz="2000" b="1" dirty="0">
                <a:solidFill>
                  <a:srgbClr val="FF0000"/>
                </a:solidFill>
                <a:latin typeface="Calibri"/>
                <a:ea typeface="ＭＳ Ｐゴシック" panose="020B0600070205080204" pitchFamily="50" charset="-128"/>
              </a:rPr>
              <a:t>+29cm</a:t>
            </a:r>
            <a:endParaRPr lang="ja-JP" altLang="en-US" sz="2000" b="1" dirty="0">
              <a:solidFill>
                <a:srgbClr val="FF0000"/>
              </a:solidFill>
              <a:latin typeface="Calibri"/>
              <a:ea typeface="ＭＳ Ｐゴシック" panose="020B0600070205080204" pitchFamily="50" charset="-128"/>
            </a:endParaRPr>
          </a:p>
        </p:txBody>
      </p:sp>
      <p:cxnSp>
        <p:nvCxnSpPr>
          <p:cNvPr id="21" name="直線コネクタ 20"/>
          <p:cNvCxnSpPr>
            <a:endCxn id="6" idx="2"/>
          </p:cNvCxnSpPr>
          <p:nvPr/>
        </p:nvCxnSpPr>
        <p:spPr>
          <a:xfrm flipV="1">
            <a:off x="8645596" y="1471203"/>
            <a:ext cx="930105" cy="19859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8217667" y="1412727"/>
            <a:ext cx="66597" cy="2355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9" idx="2"/>
          </p:cNvCxnSpPr>
          <p:nvPr/>
        </p:nvCxnSpPr>
        <p:spPr>
          <a:xfrm flipH="1" flipV="1">
            <a:off x="7600751" y="2819468"/>
            <a:ext cx="454290" cy="10091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endCxn id="8" idx="2"/>
          </p:cNvCxnSpPr>
          <p:nvPr/>
        </p:nvCxnSpPr>
        <p:spPr>
          <a:xfrm flipH="1" flipV="1">
            <a:off x="7100815" y="3458851"/>
            <a:ext cx="819514" cy="4118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14" idx="0"/>
          </p:cNvCxnSpPr>
          <p:nvPr/>
        </p:nvCxnSpPr>
        <p:spPr>
          <a:xfrm flipH="1">
            <a:off x="6932196" y="3948949"/>
            <a:ext cx="1218277" cy="18583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11" idx="0"/>
          </p:cNvCxnSpPr>
          <p:nvPr/>
        </p:nvCxnSpPr>
        <p:spPr>
          <a:xfrm>
            <a:off x="8261629" y="3990975"/>
            <a:ext cx="607174" cy="1816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10" idx="0"/>
          </p:cNvCxnSpPr>
          <p:nvPr/>
        </p:nvCxnSpPr>
        <p:spPr>
          <a:xfrm>
            <a:off x="8272515" y="3870663"/>
            <a:ext cx="964710" cy="534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12" idx="0"/>
          </p:cNvCxnSpPr>
          <p:nvPr/>
        </p:nvCxnSpPr>
        <p:spPr>
          <a:xfrm flipH="1">
            <a:off x="8037170" y="4151561"/>
            <a:ext cx="165640" cy="20390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15" idx="2"/>
          </p:cNvCxnSpPr>
          <p:nvPr/>
        </p:nvCxnSpPr>
        <p:spPr>
          <a:xfrm flipH="1" flipV="1">
            <a:off x="3021800" y="3340156"/>
            <a:ext cx="252465" cy="8127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18" idx="0"/>
          </p:cNvCxnSpPr>
          <p:nvPr/>
        </p:nvCxnSpPr>
        <p:spPr>
          <a:xfrm flipH="1">
            <a:off x="2479931" y="4384703"/>
            <a:ext cx="369298" cy="1405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16" idx="0"/>
          </p:cNvCxnSpPr>
          <p:nvPr/>
        </p:nvCxnSpPr>
        <p:spPr>
          <a:xfrm>
            <a:off x="3178748" y="4207956"/>
            <a:ext cx="1753804" cy="632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453312" y="6515529"/>
            <a:ext cx="3063659" cy="369332"/>
          </a:xfrm>
          <a:prstGeom prst="rect">
            <a:avLst/>
          </a:prstGeom>
          <a:noFill/>
        </p:spPr>
        <p:txBody>
          <a:bodyPr wrap="none" rtlCol="0">
            <a:spAutoFit/>
          </a:bodyPr>
          <a:lstStyle/>
          <a:p>
            <a:r>
              <a:rPr lang="ja-JP" altLang="en-US" dirty="0">
                <a:solidFill>
                  <a:prstClr val="black"/>
                </a:solidFill>
                <a:latin typeface="Calibri"/>
                <a:ea typeface="ＭＳ Ｐゴシック" panose="020B0600070205080204" pitchFamily="50" charset="-128"/>
              </a:rPr>
              <a:t>最深積雪記録：気象庁データ</a:t>
            </a:r>
          </a:p>
        </p:txBody>
      </p:sp>
      <p:sp>
        <p:nvSpPr>
          <p:cNvPr id="70" name="正方形/長方形 69"/>
          <p:cNvSpPr/>
          <p:nvPr/>
        </p:nvSpPr>
        <p:spPr>
          <a:xfrm>
            <a:off x="1524000" y="0"/>
            <a:ext cx="9144000" cy="781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ysClr val="windowText" lastClr="000000"/>
                </a:solidFill>
                <a:latin typeface="Calibri"/>
                <a:ea typeface="ＭＳ Ｐゴシック" panose="020B0600070205080204" pitchFamily="50" charset="-128"/>
              </a:rPr>
              <a:t>1945/2/25,26 AM6</a:t>
            </a:r>
            <a:r>
              <a:rPr lang="ja-JP" altLang="en-US" sz="3200" dirty="0">
                <a:solidFill>
                  <a:sysClr val="windowText" lastClr="000000"/>
                </a:solidFill>
                <a:latin typeface="Calibri"/>
                <a:ea typeface="ＭＳ Ｐゴシック" panose="020B0600070205080204" pitchFamily="50" charset="-128"/>
              </a:rPr>
              <a:t>時の積雪深度</a:t>
            </a:r>
          </a:p>
        </p:txBody>
      </p:sp>
      <p:sp>
        <p:nvSpPr>
          <p:cNvPr id="13" name="スライド番号プレースホルダー 12"/>
          <p:cNvSpPr>
            <a:spLocks noGrp="1"/>
          </p:cNvSpPr>
          <p:nvPr>
            <p:ph type="sldNum" sz="quarter" idx="12"/>
          </p:nvPr>
        </p:nvSpPr>
        <p:spPr>
          <a:xfrm>
            <a:off x="8578709" y="6487181"/>
            <a:ext cx="2057400" cy="365125"/>
          </a:xfrm>
        </p:spPr>
        <p:txBody>
          <a:bodyPr/>
          <a:lstStyle/>
          <a:p>
            <a:fld id="{248D6746-23CA-43DB-8CFD-F95FDC7C97DE}" type="slidenum">
              <a:rPr lang="ja-JP" altLang="en-US">
                <a:solidFill>
                  <a:prstClr val="black">
                    <a:tint val="75000"/>
                  </a:prstClr>
                </a:solidFill>
                <a:latin typeface="Calibri"/>
                <a:ea typeface="ＭＳ Ｐゴシック" panose="020B0600070205080204" pitchFamily="50" charset="-128"/>
              </a:rPr>
              <a:pPr/>
              <a:t>5</a:t>
            </a:fld>
            <a:endParaRPr lang="ja-JP" altLang="en-US">
              <a:solidFill>
                <a:prstClr val="black">
                  <a:tint val="75000"/>
                </a:prstClr>
              </a:solidFill>
              <a:latin typeface="Calibri"/>
              <a:ea typeface="ＭＳ Ｐゴシック" panose="020B0600070205080204" pitchFamily="50" charset="-128"/>
            </a:endParaRPr>
          </a:p>
        </p:txBody>
      </p:sp>
      <p:sp>
        <p:nvSpPr>
          <p:cNvPr id="2" name="角丸四角形 1"/>
          <p:cNvSpPr/>
          <p:nvPr/>
        </p:nvSpPr>
        <p:spPr>
          <a:xfrm>
            <a:off x="1948643" y="1514572"/>
            <a:ext cx="2063382" cy="5795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400" b="1" dirty="0">
                <a:solidFill>
                  <a:prstClr val="black"/>
                </a:solidFill>
                <a:latin typeface="Calibri"/>
                <a:ea typeface="ＭＳ Ｐゴシック" panose="020B0600070205080204" pitchFamily="50" charset="-128"/>
              </a:rPr>
              <a:t>1945/2/25,06</a:t>
            </a:r>
            <a:endParaRPr lang="ja-JP" altLang="en-US" sz="2400" b="1" dirty="0">
              <a:solidFill>
                <a:prstClr val="black"/>
              </a:solidFill>
              <a:latin typeface="Calibri"/>
              <a:ea typeface="ＭＳ Ｐゴシック" panose="020B0600070205080204" pitchFamily="50" charset="-128"/>
            </a:endParaRPr>
          </a:p>
        </p:txBody>
      </p:sp>
      <p:sp>
        <p:nvSpPr>
          <p:cNvPr id="37" name="角丸四角形 36"/>
          <p:cNvSpPr/>
          <p:nvPr/>
        </p:nvSpPr>
        <p:spPr>
          <a:xfrm>
            <a:off x="6143397" y="1524433"/>
            <a:ext cx="2063382" cy="57954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400" b="1" dirty="0">
                <a:solidFill>
                  <a:prstClr val="black"/>
                </a:solidFill>
                <a:latin typeface="Calibri"/>
                <a:ea typeface="ＭＳ Ｐゴシック" panose="020B0600070205080204" pitchFamily="50" charset="-128"/>
              </a:rPr>
              <a:t>1945/2/26,06</a:t>
            </a:r>
            <a:endParaRPr lang="ja-JP" altLang="en-US" sz="2400" b="1" dirty="0">
              <a:solidFill>
                <a:prstClr val="black"/>
              </a:solidFill>
              <a:latin typeface="Calibri"/>
              <a:ea typeface="ＭＳ Ｐゴシック" panose="020B0600070205080204" pitchFamily="50" charset="-128"/>
            </a:endParaRPr>
          </a:p>
        </p:txBody>
      </p:sp>
      <p:cxnSp>
        <p:nvCxnSpPr>
          <p:cNvPr id="39" name="直線コネクタ 38"/>
          <p:cNvCxnSpPr>
            <a:endCxn id="17" idx="0"/>
          </p:cNvCxnSpPr>
          <p:nvPr/>
        </p:nvCxnSpPr>
        <p:spPr>
          <a:xfrm>
            <a:off x="3167862" y="4309587"/>
            <a:ext cx="957620" cy="14808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10087881" y="1173712"/>
            <a:ext cx="648851" cy="4878687"/>
            <a:chOff x="8563880" y="1173711"/>
            <a:chExt cx="648851" cy="4878687"/>
          </a:xfrm>
        </p:grpSpPr>
        <p:grpSp>
          <p:nvGrpSpPr>
            <p:cNvPr id="40" name="グループ化 39"/>
            <p:cNvGrpSpPr/>
            <p:nvPr/>
          </p:nvGrpSpPr>
          <p:grpSpPr>
            <a:xfrm>
              <a:off x="8563880" y="1173711"/>
              <a:ext cx="648851" cy="4676190"/>
              <a:chOff x="8563880" y="1173711"/>
              <a:chExt cx="648851" cy="4676190"/>
            </a:xfrm>
          </p:grpSpPr>
          <p:pic>
            <p:nvPicPr>
              <p:cNvPr id="53" name="図 52"/>
              <p:cNvPicPr>
                <a:picLocks noChangeAspect="1"/>
              </p:cNvPicPr>
              <p:nvPr/>
            </p:nvPicPr>
            <p:blipFill rotWithShape="1">
              <a:blip r:embed="rId4">
                <a:extLst>
                  <a:ext uri="{28A0092B-C50C-407E-A947-70E740481C1C}">
                    <a14:useLocalDpi xmlns:a14="http://schemas.microsoft.com/office/drawing/2010/main" val="0"/>
                  </a:ext>
                </a:extLst>
              </a:blip>
              <a:srcRect r="48857"/>
              <a:stretch/>
            </p:blipFill>
            <p:spPr>
              <a:xfrm>
                <a:off x="8563880" y="1173711"/>
                <a:ext cx="258148" cy="4676190"/>
              </a:xfrm>
              <a:prstGeom prst="rect">
                <a:avLst/>
              </a:prstGeom>
            </p:spPr>
          </p:pic>
          <p:sp>
            <p:nvSpPr>
              <p:cNvPr id="54" name="テキスト ボックス 53"/>
              <p:cNvSpPr txBox="1"/>
              <p:nvPr/>
            </p:nvSpPr>
            <p:spPr>
              <a:xfrm>
                <a:off x="8753951" y="1471203"/>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400</a:t>
                </a:r>
                <a:endParaRPr lang="ja-JP" altLang="en-US" sz="1400" b="1" dirty="0">
                  <a:solidFill>
                    <a:prstClr val="black"/>
                  </a:solidFill>
                  <a:latin typeface="Calibri"/>
                  <a:ea typeface="ＭＳ Ｐゴシック" panose="020B0600070205080204" pitchFamily="50" charset="-128"/>
                </a:endParaRPr>
              </a:p>
            </p:txBody>
          </p:sp>
          <p:sp>
            <p:nvSpPr>
              <p:cNvPr id="55" name="テキスト ボックス 54"/>
              <p:cNvSpPr txBox="1"/>
              <p:nvPr/>
            </p:nvSpPr>
            <p:spPr>
              <a:xfrm>
                <a:off x="8753951" y="1804345"/>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350</a:t>
                </a:r>
                <a:endParaRPr lang="ja-JP" altLang="en-US" sz="1400" b="1" dirty="0">
                  <a:solidFill>
                    <a:prstClr val="black"/>
                  </a:solidFill>
                  <a:latin typeface="Calibri"/>
                  <a:ea typeface="ＭＳ Ｐゴシック" panose="020B0600070205080204" pitchFamily="50" charset="-128"/>
                </a:endParaRPr>
              </a:p>
            </p:txBody>
          </p:sp>
          <p:sp>
            <p:nvSpPr>
              <p:cNvPr id="56" name="テキスト ボックス 55"/>
              <p:cNvSpPr txBox="1"/>
              <p:nvPr/>
            </p:nvSpPr>
            <p:spPr>
              <a:xfrm>
                <a:off x="8753951" y="2137487"/>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300</a:t>
                </a:r>
                <a:endParaRPr lang="ja-JP" altLang="en-US" sz="1400" b="1" dirty="0">
                  <a:solidFill>
                    <a:prstClr val="black"/>
                  </a:solidFill>
                  <a:latin typeface="Calibri"/>
                  <a:ea typeface="ＭＳ Ｐゴシック" panose="020B0600070205080204" pitchFamily="50" charset="-128"/>
                </a:endParaRPr>
              </a:p>
            </p:txBody>
          </p:sp>
        </p:grpSp>
        <p:sp>
          <p:nvSpPr>
            <p:cNvPr id="41" name="テキスト ボックス 40"/>
            <p:cNvSpPr txBox="1"/>
            <p:nvPr/>
          </p:nvSpPr>
          <p:spPr>
            <a:xfrm>
              <a:off x="8753951" y="2540005"/>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250</a:t>
              </a:r>
              <a:endParaRPr lang="ja-JP" altLang="en-US" sz="1400" b="1" dirty="0">
                <a:solidFill>
                  <a:prstClr val="black"/>
                </a:solidFill>
                <a:latin typeface="Calibri"/>
                <a:ea typeface="ＭＳ Ｐゴシック" panose="020B0600070205080204" pitchFamily="50" charset="-128"/>
              </a:endParaRPr>
            </a:p>
          </p:txBody>
        </p:sp>
        <p:sp>
          <p:nvSpPr>
            <p:cNvPr id="42" name="テキスト ボックス 41"/>
            <p:cNvSpPr txBox="1"/>
            <p:nvPr/>
          </p:nvSpPr>
          <p:spPr>
            <a:xfrm>
              <a:off x="8753951" y="2873147"/>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200</a:t>
              </a:r>
              <a:endParaRPr lang="ja-JP" altLang="en-US" sz="1400" b="1" dirty="0">
                <a:solidFill>
                  <a:prstClr val="black"/>
                </a:solidFill>
                <a:latin typeface="Calibri"/>
                <a:ea typeface="ＭＳ Ｐゴシック" panose="020B0600070205080204" pitchFamily="50" charset="-128"/>
              </a:endParaRPr>
            </a:p>
          </p:txBody>
        </p:sp>
        <p:sp>
          <p:nvSpPr>
            <p:cNvPr id="43" name="テキスト ボックス 42"/>
            <p:cNvSpPr txBox="1"/>
            <p:nvPr/>
          </p:nvSpPr>
          <p:spPr>
            <a:xfrm>
              <a:off x="8753951" y="3219732"/>
              <a:ext cx="458780"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150</a:t>
              </a:r>
              <a:endParaRPr lang="ja-JP" altLang="en-US" sz="1400" b="1" dirty="0">
                <a:solidFill>
                  <a:prstClr val="black"/>
                </a:solidFill>
                <a:latin typeface="Calibri"/>
                <a:ea typeface="ＭＳ Ｐゴシック" panose="020B0600070205080204" pitchFamily="50" charset="-128"/>
              </a:endParaRPr>
            </a:p>
          </p:txBody>
        </p:sp>
        <p:sp>
          <p:nvSpPr>
            <p:cNvPr id="44" name="テキスト ボックス 43"/>
            <p:cNvSpPr txBox="1"/>
            <p:nvPr/>
          </p:nvSpPr>
          <p:spPr>
            <a:xfrm>
              <a:off x="8753951" y="3552874"/>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50</a:t>
              </a:r>
              <a:endParaRPr lang="ja-JP" altLang="en-US" sz="1400" b="1" dirty="0">
                <a:solidFill>
                  <a:prstClr val="black"/>
                </a:solidFill>
                <a:latin typeface="Calibri"/>
                <a:ea typeface="ＭＳ Ｐゴシック" panose="020B0600070205080204" pitchFamily="50" charset="-128"/>
              </a:endParaRPr>
            </a:p>
          </p:txBody>
        </p:sp>
        <p:sp>
          <p:nvSpPr>
            <p:cNvPr id="46" name="テキスト ボックス 45"/>
            <p:cNvSpPr txBox="1"/>
            <p:nvPr/>
          </p:nvSpPr>
          <p:spPr>
            <a:xfrm>
              <a:off x="8753951" y="3885769"/>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40</a:t>
              </a:r>
              <a:endParaRPr lang="ja-JP" altLang="en-US" sz="1400" b="1" dirty="0">
                <a:solidFill>
                  <a:prstClr val="black"/>
                </a:solidFill>
                <a:latin typeface="Calibri"/>
                <a:ea typeface="ＭＳ Ｐゴシック" panose="020B0600070205080204" pitchFamily="50" charset="-128"/>
              </a:endParaRPr>
            </a:p>
          </p:txBody>
        </p:sp>
        <p:sp>
          <p:nvSpPr>
            <p:cNvPr id="47" name="テキスト ボックス 46"/>
            <p:cNvSpPr txBox="1"/>
            <p:nvPr/>
          </p:nvSpPr>
          <p:spPr>
            <a:xfrm>
              <a:off x="8753008" y="4248447"/>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30</a:t>
              </a:r>
              <a:endParaRPr lang="ja-JP" altLang="en-US" sz="1400" b="1" dirty="0">
                <a:solidFill>
                  <a:prstClr val="black"/>
                </a:solidFill>
                <a:latin typeface="Calibri"/>
                <a:ea typeface="ＭＳ Ｐゴシック" panose="020B0600070205080204" pitchFamily="50" charset="-128"/>
              </a:endParaRPr>
            </a:p>
          </p:txBody>
        </p:sp>
        <p:sp>
          <p:nvSpPr>
            <p:cNvPr id="48" name="テキスト ボックス 47"/>
            <p:cNvSpPr txBox="1"/>
            <p:nvPr/>
          </p:nvSpPr>
          <p:spPr>
            <a:xfrm>
              <a:off x="8753008" y="4581342"/>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20</a:t>
              </a:r>
              <a:endParaRPr lang="ja-JP" altLang="en-US" sz="1400" b="1" dirty="0">
                <a:solidFill>
                  <a:prstClr val="black"/>
                </a:solidFill>
                <a:latin typeface="Calibri"/>
                <a:ea typeface="ＭＳ Ｐゴシック" panose="020B0600070205080204" pitchFamily="50" charset="-128"/>
              </a:endParaRPr>
            </a:p>
          </p:txBody>
        </p:sp>
        <p:sp>
          <p:nvSpPr>
            <p:cNvPr id="49" name="テキスト ボックス 48"/>
            <p:cNvSpPr txBox="1"/>
            <p:nvPr/>
          </p:nvSpPr>
          <p:spPr>
            <a:xfrm>
              <a:off x="8769482" y="4941486"/>
              <a:ext cx="36740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10</a:t>
              </a:r>
              <a:endParaRPr lang="ja-JP" altLang="en-US" sz="1400" b="1" dirty="0">
                <a:solidFill>
                  <a:prstClr val="black"/>
                </a:solidFill>
                <a:latin typeface="Calibri"/>
                <a:ea typeface="ＭＳ Ｐゴシック" panose="020B0600070205080204" pitchFamily="50" charset="-128"/>
              </a:endParaRPr>
            </a:p>
          </p:txBody>
        </p:sp>
        <p:sp>
          <p:nvSpPr>
            <p:cNvPr id="50" name="テキスト ボックス 49"/>
            <p:cNvSpPr txBox="1"/>
            <p:nvPr/>
          </p:nvSpPr>
          <p:spPr>
            <a:xfrm>
              <a:off x="8769482" y="5274381"/>
              <a:ext cx="276038" cy="307777"/>
            </a:xfrm>
            <a:prstGeom prst="rect">
              <a:avLst/>
            </a:prstGeom>
            <a:noFill/>
          </p:spPr>
          <p:txBody>
            <a:bodyPr wrap="none" rtlCol="0">
              <a:spAutoFit/>
            </a:bodyPr>
            <a:lstStyle/>
            <a:p>
              <a:r>
                <a:rPr lang="en-US" altLang="ja-JP" sz="1400" b="1" dirty="0">
                  <a:solidFill>
                    <a:prstClr val="black"/>
                  </a:solidFill>
                  <a:latin typeface="Calibri"/>
                  <a:ea typeface="ＭＳ Ｐゴシック" panose="020B0600070205080204" pitchFamily="50" charset="-128"/>
                </a:rPr>
                <a:t>0</a:t>
              </a:r>
              <a:endParaRPr lang="ja-JP" altLang="en-US" sz="1400" b="1" dirty="0">
                <a:solidFill>
                  <a:prstClr val="black"/>
                </a:solidFill>
                <a:latin typeface="Calibri"/>
                <a:ea typeface="ＭＳ Ｐゴシック" panose="020B0600070205080204" pitchFamily="50" charset="-128"/>
              </a:endParaRPr>
            </a:p>
          </p:txBody>
        </p:sp>
        <p:sp>
          <p:nvSpPr>
            <p:cNvPr id="52" name="テキスト ボックス 51"/>
            <p:cNvSpPr txBox="1"/>
            <p:nvPr/>
          </p:nvSpPr>
          <p:spPr>
            <a:xfrm>
              <a:off x="8637512" y="5713844"/>
              <a:ext cx="566181" cy="338554"/>
            </a:xfrm>
            <a:prstGeom prst="rect">
              <a:avLst/>
            </a:prstGeom>
            <a:noFill/>
          </p:spPr>
          <p:txBody>
            <a:bodyPr wrap="none" rtlCol="0">
              <a:spAutoFit/>
            </a:bodyPr>
            <a:lstStyle/>
            <a:p>
              <a:r>
                <a:rPr lang="en-US" altLang="ja-JP" sz="1600" b="1" dirty="0">
                  <a:solidFill>
                    <a:prstClr val="black"/>
                  </a:solidFill>
                  <a:latin typeface="Calibri"/>
                  <a:ea typeface="ＭＳ Ｐゴシック" panose="020B0600070205080204" pitchFamily="50" charset="-128"/>
                </a:rPr>
                <a:t>(cm)</a:t>
              </a:r>
              <a:endParaRPr lang="ja-JP" altLang="en-US" sz="1600" b="1" dirty="0">
                <a:solidFill>
                  <a:prstClr val="black"/>
                </a:solidFill>
                <a:latin typeface="Calibri"/>
                <a:ea typeface="ＭＳ Ｐゴシック" panose="020B0600070205080204" pitchFamily="50" charset="-128"/>
              </a:endParaRPr>
            </a:p>
          </p:txBody>
        </p:sp>
      </p:grpSp>
    </p:spTree>
    <p:extLst>
      <p:ext uri="{BB962C8B-B14F-4D97-AF65-F5344CB8AC3E}">
        <p14:creationId xmlns:p14="http://schemas.microsoft.com/office/powerpoint/2010/main" val="281115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725137"/>
            <a:ext cx="10410566" cy="5569653"/>
          </a:xfrm>
          <a:prstGeom prst="rect">
            <a:avLst/>
          </a:prstGeom>
        </p:spPr>
      </p:pic>
      <p:sp>
        <p:nvSpPr>
          <p:cNvPr id="2" name="タイトル 1"/>
          <p:cNvSpPr>
            <a:spLocks noGrp="1"/>
          </p:cNvSpPr>
          <p:nvPr>
            <p:ph type="ctrTitle"/>
          </p:nvPr>
        </p:nvSpPr>
        <p:spPr>
          <a:xfrm>
            <a:off x="2207568" y="548681"/>
            <a:ext cx="8136904" cy="2457227"/>
          </a:xfrm>
          <a:solidFill>
            <a:schemeClr val="bg1">
              <a:alpha val="70000"/>
            </a:schemeClr>
          </a:solidFill>
        </p:spPr>
        <p:txBody>
          <a:bodyPr>
            <a:noAutofit/>
          </a:bodyPr>
          <a:lstStyle/>
          <a:p>
            <a:r>
              <a:rPr lang="en-US" altLang="ja-JP" sz="6600" dirty="0"/>
              <a:t>20</a:t>
            </a:r>
            <a:r>
              <a:rPr lang="ja-JP" altLang="en-US" sz="6600" dirty="0"/>
              <a:t>世紀再解析を観る</a:t>
            </a:r>
          </a:p>
        </p:txBody>
      </p:sp>
      <p:sp>
        <p:nvSpPr>
          <p:cNvPr id="5" name="テキスト ボックス 4"/>
          <p:cNvSpPr txBox="1"/>
          <p:nvPr/>
        </p:nvSpPr>
        <p:spPr>
          <a:xfrm>
            <a:off x="1480457" y="6507350"/>
            <a:ext cx="3465564" cy="369332"/>
          </a:xfrm>
          <a:prstGeom prst="rect">
            <a:avLst/>
          </a:prstGeom>
          <a:noFill/>
        </p:spPr>
        <p:txBody>
          <a:bodyPr wrap="none" rtlCol="0">
            <a:spAutoFit/>
          </a:bodyPr>
          <a:lstStyle/>
          <a:p>
            <a:pPr>
              <a:defRPr/>
            </a:pPr>
            <a:r>
              <a:rPr lang="ja-JP" altLang="en-US" dirty="0">
                <a:solidFill>
                  <a:prstClr val="black"/>
                </a:solidFill>
                <a:latin typeface="Calibri" panose="020F0502020204030204"/>
                <a:ea typeface="ＭＳ Ｐゴシック" panose="020B0600070205080204" pitchFamily="50" charset="-128"/>
              </a:rPr>
              <a:t>画像：</a:t>
            </a:r>
            <a:r>
              <a:rPr lang="en-US" altLang="ja-JP" dirty="0">
                <a:solidFill>
                  <a:prstClr val="black"/>
                </a:solidFill>
                <a:latin typeface="Calibri" panose="020F0502020204030204"/>
                <a:ea typeface="ＭＳ Ｐゴシック" panose="020B0600070205080204" pitchFamily="50" charset="-128"/>
              </a:rPr>
              <a:t>http://ironna.jp/article/1855</a:t>
            </a:r>
            <a:endParaRPr lang="ja-JP" altLang="en-US" dirty="0">
              <a:solidFill>
                <a:prstClr val="black"/>
              </a:solidFill>
              <a:latin typeface="Calibri" panose="020F0502020204030204"/>
              <a:ea typeface="ＭＳ Ｐゴシック" panose="020B0600070205080204" pitchFamily="50" charset="-128"/>
            </a:endParaRPr>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5982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D:\My_Document_D\@2017research\Snow1945\Analysis\GPV\20CRV2c\PNG\Monthly\hgt.climano.DJF.J1945.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80928"/>
            <a:ext cx="2493244" cy="1854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My_Document_D\@2017research\Snow1945\Analysis\GPV\20CRV2c\PNG\Monthly\prmsl.climano.DJF.J19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64912"/>
            <a:ext cx="24336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My_Document_D\@2017research\Snow1945\Analysis\GPV\20CRV2c\PNG\Monthly\prmsl.climano.DJF.J19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0800" y="764912"/>
            <a:ext cx="24336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My_Document_D\@2017research\Snow1945\Analysis\GPV\20CRV2c\PNG\Monthly\prmsl.climano.DJF.J19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600" y="764912"/>
            <a:ext cx="24336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My_Document_D\@2017research\Snow1945\Analysis\GPV\20CRV2c\PNG\Monthly\prmsl.climano.DJF.J200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4400" y="764912"/>
            <a:ext cx="2433600" cy="1872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582700" y="-27384"/>
            <a:ext cx="7149714"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20</a:t>
            </a:r>
            <a:r>
              <a:rPr lang="ja-JP" altLang="en-US" sz="2000" dirty="0">
                <a:solidFill>
                  <a:prstClr val="black"/>
                </a:solidFill>
                <a:latin typeface="Calibri"/>
                <a:ea typeface="ＭＳ Ｐゴシック" panose="020B0600070205080204" pitchFamily="50" charset="-128"/>
              </a:rPr>
              <a:t>世紀再解析</a:t>
            </a:r>
            <a:r>
              <a:rPr lang="en-US" altLang="ja-JP" sz="2000" dirty="0">
                <a:solidFill>
                  <a:prstClr val="black"/>
                </a:solidFill>
                <a:latin typeface="Calibri"/>
                <a:ea typeface="ＭＳ Ｐゴシック" panose="020B0600070205080204" pitchFamily="50" charset="-128"/>
              </a:rPr>
              <a:t>3</a:t>
            </a:r>
            <a:r>
              <a:rPr lang="ja-JP" altLang="en-US" sz="2000" dirty="0">
                <a:solidFill>
                  <a:prstClr val="black"/>
                </a:solidFill>
                <a:latin typeface="Calibri"/>
                <a:ea typeface="ＭＳ Ｐゴシック" panose="020B0600070205080204" pitchFamily="50" charset="-128"/>
              </a:rPr>
              <a:t>か月平均</a:t>
            </a:r>
            <a:r>
              <a:rPr lang="en-US" altLang="ja-JP" sz="2000" dirty="0">
                <a:solidFill>
                  <a:prstClr val="black"/>
                </a:solidFill>
                <a:latin typeface="Calibri"/>
                <a:ea typeface="ＭＳ Ｐゴシック" panose="020B0600070205080204" pitchFamily="50" charset="-128"/>
              </a:rPr>
              <a:t>SLP</a:t>
            </a:r>
            <a:r>
              <a:rPr lang="ja-JP" altLang="en-US" sz="2000" dirty="0">
                <a:solidFill>
                  <a:prstClr val="black"/>
                </a:solidFill>
                <a:latin typeface="Calibri"/>
                <a:ea typeface="ＭＳ Ｐゴシック" panose="020B0600070205080204" pitchFamily="50" charset="-128"/>
              </a:rPr>
              <a:t>と高度場．偏差は近年の気候値から</a:t>
            </a:r>
          </a:p>
        </p:txBody>
      </p:sp>
      <p:sp>
        <p:nvSpPr>
          <p:cNvPr id="15" name="テキスト ボックス 14"/>
          <p:cNvSpPr txBox="1"/>
          <p:nvPr/>
        </p:nvSpPr>
        <p:spPr>
          <a:xfrm>
            <a:off x="2226816" y="372726"/>
            <a:ext cx="70083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45</a:t>
            </a:r>
            <a:r>
              <a:rPr lang="ja-JP" altLang="en-US" sz="2000" dirty="0">
                <a:solidFill>
                  <a:prstClr val="black"/>
                </a:solidFill>
                <a:latin typeface="Calibri"/>
                <a:ea typeface="ＭＳ Ｐゴシック" panose="020B0600070205080204" pitchFamily="50" charset="-128"/>
              </a:rPr>
              <a:t>年</a:t>
            </a:r>
          </a:p>
        </p:txBody>
      </p:sp>
      <p:sp>
        <p:nvSpPr>
          <p:cNvPr id="16" name="テキスト ボックス 15"/>
          <p:cNvSpPr txBox="1"/>
          <p:nvPr/>
        </p:nvSpPr>
        <p:spPr>
          <a:xfrm>
            <a:off x="4346600" y="372726"/>
            <a:ext cx="95731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38</a:t>
            </a:r>
            <a:r>
              <a:rPr lang="ja-JP" altLang="en-US" sz="2000" dirty="0">
                <a:solidFill>
                  <a:prstClr val="black"/>
                </a:solidFill>
                <a:latin typeface="Calibri"/>
                <a:ea typeface="ＭＳ Ｐゴシック" panose="020B0600070205080204" pitchFamily="50" charset="-128"/>
              </a:rPr>
              <a:t>豪雪</a:t>
            </a:r>
          </a:p>
        </p:txBody>
      </p:sp>
      <p:sp>
        <p:nvSpPr>
          <p:cNvPr id="17" name="テキスト ボックス 16"/>
          <p:cNvSpPr txBox="1"/>
          <p:nvPr/>
        </p:nvSpPr>
        <p:spPr>
          <a:xfrm>
            <a:off x="6506840" y="372726"/>
            <a:ext cx="957313"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56</a:t>
            </a:r>
            <a:r>
              <a:rPr lang="ja-JP" altLang="en-US" sz="2000" dirty="0">
                <a:solidFill>
                  <a:prstClr val="black"/>
                </a:solidFill>
                <a:latin typeface="Calibri"/>
                <a:ea typeface="ＭＳ Ｐゴシック" panose="020B0600070205080204" pitchFamily="50" charset="-128"/>
              </a:rPr>
              <a:t>豪雪</a:t>
            </a:r>
          </a:p>
        </p:txBody>
      </p:sp>
      <p:sp>
        <p:nvSpPr>
          <p:cNvPr id="18" name="テキスト ボックス 17"/>
          <p:cNvSpPr txBox="1"/>
          <p:nvPr/>
        </p:nvSpPr>
        <p:spPr>
          <a:xfrm>
            <a:off x="8650794" y="332656"/>
            <a:ext cx="1117614" cy="400110"/>
          </a:xfrm>
          <a:prstGeom prst="rect">
            <a:avLst/>
          </a:prstGeom>
          <a:noFill/>
        </p:spPr>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H18</a:t>
            </a:r>
            <a:r>
              <a:rPr lang="ja-JP" altLang="en-US" sz="2000" dirty="0">
                <a:solidFill>
                  <a:prstClr val="black"/>
                </a:solidFill>
                <a:latin typeface="Calibri"/>
                <a:ea typeface="ＭＳ Ｐゴシック" panose="020B0600070205080204" pitchFamily="50" charset="-128"/>
              </a:rPr>
              <a:t>豪雪</a:t>
            </a:r>
          </a:p>
        </p:txBody>
      </p:sp>
      <p:sp>
        <p:nvSpPr>
          <p:cNvPr id="2" name="テキスト ボックス 1"/>
          <p:cNvSpPr txBox="1"/>
          <p:nvPr/>
        </p:nvSpPr>
        <p:spPr>
          <a:xfrm>
            <a:off x="1734363" y="908720"/>
            <a:ext cx="54373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SLP</a:t>
            </a:r>
            <a:endParaRPr lang="ja-JP" altLang="en-US" sz="2000"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1734363" y="2996952"/>
            <a:ext cx="69442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defRPr/>
            </a:pPr>
            <a:r>
              <a:rPr lang="en-US" altLang="ja-JP" sz="2000" dirty="0">
                <a:solidFill>
                  <a:prstClr val="black"/>
                </a:solidFill>
                <a:latin typeface="Calibri"/>
                <a:ea typeface="ＭＳ Ｐゴシック" panose="020B0600070205080204" pitchFamily="50" charset="-128"/>
              </a:rPr>
              <a:t>Z500</a:t>
            </a:r>
            <a:endParaRPr lang="ja-JP" altLang="en-US" sz="2000" dirty="0">
              <a:solidFill>
                <a:prstClr val="black"/>
              </a:solidFill>
              <a:latin typeface="Calibri"/>
              <a:ea typeface="ＭＳ Ｐゴシック" panose="020B0600070205080204" pitchFamily="50" charset="-128"/>
            </a:endParaRPr>
          </a:p>
        </p:txBody>
      </p:sp>
      <p:pic>
        <p:nvPicPr>
          <p:cNvPr id="4104" name="Picture 8" descr="D:\My_Document_D\@2017research\Snow1945\Analysis\GPV\20CRV2c\PNG\Monthly\hgt.climano.DJF.J1963.5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0919" y="2780928"/>
            <a:ext cx="2493244" cy="1854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My_Document_D\@2017research\Snow1945\Analysis\GPV\20CRV2c\PNG\Monthly\hgt.climano.DJF.J1981.5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7838" y="2780928"/>
            <a:ext cx="2493244" cy="185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My_Document_D\@2017research\Snow1945\Analysis\GPV\20CRV2c\PNG\Monthly\hgt.climano.DJF.J2006.5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4756" y="2780928"/>
            <a:ext cx="2493244" cy="18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1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D:\My_Document_D\@2017research\Snow1945\Analysis\GPV\20CRV2c\PNG\Monthly\air.climano.194502.8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4912"/>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D:\My_Document_D\@2017research\Snow1945\Analysis\GPV\20CRV2c\PNG\Monthly\air.climano.194502.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768" y="2780928"/>
            <a:ext cx="2496000" cy="1872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582701" y="-27384"/>
            <a:ext cx="7874207"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20</a:t>
            </a:r>
            <a:r>
              <a:rPr lang="ja-JP" altLang="en-US" sz="2000" dirty="0">
                <a:solidFill>
                  <a:prstClr val="black"/>
                </a:solidFill>
                <a:latin typeface="Calibri"/>
                <a:ea typeface="ＭＳ Ｐゴシック" panose="020B0600070205080204" pitchFamily="50" charset="-128"/>
              </a:rPr>
              <a:t>世紀再解析月平均気温．</a:t>
            </a:r>
            <a:r>
              <a:rPr lang="en-US" altLang="ja-JP" sz="2000" dirty="0">
                <a:solidFill>
                  <a:prstClr val="black"/>
                </a:solidFill>
                <a:latin typeface="Calibri"/>
                <a:ea typeface="ＭＳ Ｐゴシック" panose="020B0600070205080204" pitchFamily="50" charset="-128"/>
              </a:rPr>
              <a:t> COBESST</a:t>
            </a:r>
            <a:r>
              <a:rPr lang="ja-JP" altLang="en-US" sz="2000" dirty="0">
                <a:solidFill>
                  <a:prstClr val="black"/>
                </a:solidFill>
                <a:latin typeface="Calibri"/>
                <a:ea typeface="ＭＳ Ｐゴシック" panose="020B0600070205080204" pitchFamily="50" charset="-128"/>
              </a:rPr>
              <a:t>の水温．偏差は近年の気候値から</a:t>
            </a:r>
          </a:p>
        </p:txBody>
      </p:sp>
      <p:sp>
        <p:nvSpPr>
          <p:cNvPr id="4" name="テキスト ボックス 3"/>
          <p:cNvSpPr txBox="1"/>
          <p:nvPr/>
        </p:nvSpPr>
        <p:spPr>
          <a:xfrm>
            <a:off x="2065973" y="372726"/>
            <a:ext cx="1343638"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45</a:t>
            </a:r>
            <a:r>
              <a:rPr lang="ja-JP" altLang="en-US" sz="2000" dirty="0">
                <a:solidFill>
                  <a:prstClr val="black"/>
                </a:solidFill>
                <a:latin typeface="Calibri"/>
                <a:ea typeface="ＭＳ Ｐゴシック" panose="020B0600070205080204" pitchFamily="50" charset="-128"/>
              </a:rPr>
              <a:t>年（</a:t>
            </a:r>
            <a:r>
              <a:rPr lang="en-US" altLang="ja-JP" sz="2000" dirty="0">
                <a:solidFill>
                  <a:prstClr val="black"/>
                </a:solidFill>
                <a:latin typeface="Calibri"/>
                <a:ea typeface="ＭＳ Ｐゴシック" panose="020B0600070205080204" pitchFamily="50" charset="-128"/>
              </a:rPr>
              <a:t>2</a:t>
            </a:r>
            <a:r>
              <a:rPr lang="ja-JP" altLang="en-US" sz="2000" dirty="0">
                <a:solidFill>
                  <a:prstClr val="black"/>
                </a:solidFill>
                <a:latin typeface="Calibri"/>
                <a:ea typeface="ＭＳ Ｐゴシック" panose="020B0600070205080204" pitchFamily="50" charset="-128"/>
              </a:rPr>
              <a:t>月）</a:t>
            </a:r>
          </a:p>
        </p:txBody>
      </p:sp>
      <p:sp>
        <p:nvSpPr>
          <p:cNvPr id="5" name="テキスト ボックス 4"/>
          <p:cNvSpPr txBox="1"/>
          <p:nvPr/>
        </p:nvSpPr>
        <p:spPr>
          <a:xfrm>
            <a:off x="3951584" y="372726"/>
            <a:ext cx="1600118"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38</a:t>
            </a:r>
            <a:r>
              <a:rPr lang="ja-JP" altLang="en-US" sz="2000" dirty="0">
                <a:solidFill>
                  <a:prstClr val="black"/>
                </a:solidFill>
                <a:latin typeface="Calibri"/>
                <a:ea typeface="ＭＳ Ｐゴシック" panose="020B0600070205080204" pitchFamily="50" charset="-128"/>
              </a:rPr>
              <a:t>豪雪（</a:t>
            </a:r>
            <a:r>
              <a:rPr lang="en-US" altLang="ja-JP" sz="2000" dirty="0">
                <a:solidFill>
                  <a:prstClr val="black"/>
                </a:solidFill>
                <a:latin typeface="Calibri"/>
                <a:ea typeface="ＭＳ Ｐゴシック" panose="020B0600070205080204" pitchFamily="50" charset="-128"/>
              </a:rPr>
              <a:t>1</a:t>
            </a:r>
            <a:r>
              <a:rPr lang="ja-JP" altLang="en-US" sz="2000" dirty="0">
                <a:solidFill>
                  <a:prstClr val="black"/>
                </a:solidFill>
                <a:latin typeface="Calibri"/>
                <a:ea typeface="ＭＳ Ｐゴシック" panose="020B0600070205080204" pitchFamily="50" charset="-128"/>
              </a:rPr>
              <a:t>月）</a:t>
            </a:r>
          </a:p>
        </p:txBody>
      </p:sp>
      <p:sp>
        <p:nvSpPr>
          <p:cNvPr id="6" name="テキスト ボックス 5"/>
          <p:cNvSpPr txBox="1"/>
          <p:nvPr/>
        </p:nvSpPr>
        <p:spPr>
          <a:xfrm>
            <a:off x="6093675" y="372726"/>
            <a:ext cx="1600118"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56</a:t>
            </a:r>
            <a:r>
              <a:rPr lang="ja-JP" altLang="en-US" sz="2000" dirty="0">
                <a:solidFill>
                  <a:prstClr val="black"/>
                </a:solidFill>
                <a:latin typeface="Calibri"/>
                <a:ea typeface="ＭＳ Ｐゴシック" panose="020B0600070205080204" pitchFamily="50" charset="-128"/>
              </a:rPr>
              <a:t>豪雪（</a:t>
            </a:r>
            <a:r>
              <a:rPr lang="en-US" altLang="ja-JP" sz="2000" dirty="0">
                <a:solidFill>
                  <a:prstClr val="black"/>
                </a:solidFill>
                <a:latin typeface="Calibri"/>
                <a:ea typeface="ＭＳ Ｐゴシック" panose="020B0600070205080204" pitchFamily="50" charset="-128"/>
              </a:rPr>
              <a:t>1</a:t>
            </a:r>
            <a:r>
              <a:rPr lang="ja-JP" altLang="en-US" sz="2000" dirty="0">
                <a:solidFill>
                  <a:prstClr val="black"/>
                </a:solidFill>
                <a:latin typeface="Calibri"/>
                <a:ea typeface="ＭＳ Ｐゴシック" panose="020B0600070205080204" pitchFamily="50" charset="-128"/>
              </a:rPr>
              <a:t>月）</a:t>
            </a:r>
          </a:p>
        </p:txBody>
      </p:sp>
      <p:sp>
        <p:nvSpPr>
          <p:cNvPr id="7" name="テキスト ボックス 6"/>
          <p:cNvSpPr txBox="1"/>
          <p:nvPr/>
        </p:nvSpPr>
        <p:spPr>
          <a:xfrm>
            <a:off x="8235767" y="332656"/>
            <a:ext cx="1890261" cy="400110"/>
          </a:xfrm>
          <a:prstGeom prst="rect">
            <a:avLst/>
          </a:prstGeom>
          <a:noFill/>
        </p:spPr>
        <p:txBody>
          <a:bodyPr wrap="none" rtlCol="0">
            <a:spAutoFit/>
          </a:bodyPr>
          <a:lstStyle/>
          <a:p>
            <a:r>
              <a:rPr lang="en-US" altLang="ja-JP" sz="2000" dirty="0">
                <a:solidFill>
                  <a:prstClr val="black"/>
                </a:solidFill>
                <a:latin typeface="Calibri"/>
                <a:ea typeface="ＭＳ Ｐゴシック" panose="020B0600070205080204" pitchFamily="50" charset="-128"/>
              </a:rPr>
              <a:t>H18</a:t>
            </a:r>
            <a:r>
              <a:rPr lang="ja-JP" altLang="en-US" sz="2000" dirty="0">
                <a:solidFill>
                  <a:prstClr val="black"/>
                </a:solidFill>
                <a:latin typeface="Calibri"/>
                <a:ea typeface="ＭＳ Ｐゴシック" panose="020B0600070205080204" pitchFamily="50" charset="-128"/>
              </a:rPr>
              <a:t>豪雪（</a:t>
            </a:r>
            <a:r>
              <a:rPr lang="en-US" altLang="ja-JP" sz="2000" dirty="0">
                <a:solidFill>
                  <a:prstClr val="black"/>
                </a:solidFill>
                <a:latin typeface="Calibri"/>
                <a:ea typeface="ＭＳ Ｐゴシック" panose="020B0600070205080204" pitchFamily="50" charset="-128"/>
              </a:rPr>
              <a:t>12</a:t>
            </a:r>
            <a:r>
              <a:rPr lang="ja-JP" altLang="en-US" sz="2000" dirty="0">
                <a:solidFill>
                  <a:prstClr val="black"/>
                </a:solidFill>
                <a:latin typeface="Calibri"/>
                <a:ea typeface="ＭＳ Ｐゴシック" panose="020B0600070205080204" pitchFamily="50" charset="-128"/>
              </a:rPr>
              <a:t>月）</a:t>
            </a:r>
          </a:p>
        </p:txBody>
      </p:sp>
      <p:pic>
        <p:nvPicPr>
          <p:cNvPr id="17411" name="Picture 3" descr="D:\My_Document_D\@2017research\Snow1945\Analysis\GPV\20CRV2c\PNG\Monthly\air.climano.196301.8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0000" y="764704"/>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D:\My_Document_D\@2017research\Snow1945\Analysis\GPV\20CRV2c\PNG\Monthly\air.climano.198101.8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6000" y="764704"/>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D:\My_Document_D\@2017research\Snow1945\Analysis\GPV\20CRV2c\PNG\Monthly\air.climano.200512.8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000" y="764704"/>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D:\My_Document_D\@2017research\Snow1945\Analysis\GPV\20CRV2c\PNG\Monthly\air.climano.196301.5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0000" y="2781136"/>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D:\My_Document_D\@2017research\Snow1945\Analysis\GPV\20CRV2c\PNG\Monthly\air.climano.198101.5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6000" y="2781136"/>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D:\My_Document_D\@2017research\Snow1945\Analysis\GPV\20CRV2c\PNG\Monthly\air.climano.200512.5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000" y="2781136"/>
            <a:ext cx="2496000" cy="1872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734362" y="908720"/>
            <a:ext cx="69923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000" dirty="0">
                <a:solidFill>
                  <a:prstClr val="black"/>
                </a:solidFill>
                <a:latin typeface="Calibri"/>
                <a:ea typeface="ＭＳ Ｐゴシック" panose="020B0600070205080204" pitchFamily="50" charset="-128"/>
              </a:rPr>
              <a:t>T850</a:t>
            </a:r>
            <a:endParaRPr lang="ja-JP" altLang="en-US" sz="2000" dirty="0">
              <a:solidFill>
                <a:prstClr val="black"/>
              </a:solidFill>
              <a:latin typeface="Calibri"/>
              <a:ea typeface="ＭＳ Ｐゴシック" panose="020B0600070205080204" pitchFamily="50" charset="-128"/>
            </a:endParaRPr>
          </a:p>
        </p:txBody>
      </p:sp>
      <p:sp>
        <p:nvSpPr>
          <p:cNvPr id="17" name="テキスト ボックス 16"/>
          <p:cNvSpPr txBox="1"/>
          <p:nvPr/>
        </p:nvSpPr>
        <p:spPr>
          <a:xfrm>
            <a:off x="1734362" y="2996952"/>
            <a:ext cx="69923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000" dirty="0">
                <a:solidFill>
                  <a:prstClr val="black"/>
                </a:solidFill>
                <a:latin typeface="Calibri"/>
                <a:ea typeface="ＭＳ Ｐゴシック" panose="020B0600070205080204" pitchFamily="50" charset="-128"/>
              </a:rPr>
              <a:t>T500</a:t>
            </a:r>
            <a:endParaRPr lang="ja-JP" altLang="en-US" sz="2000" dirty="0">
              <a:solidFill>
                <a:prstClr val="black"/>
              </a:solidFill>
              <a:latin typeface="Calibri"/>
              <a:ea typeface="ＭＳ Ｐゴシック" panose="020B0600070205080204" pitchFamily="50" charset="-128"/>
            </a:endParaRPr>
          </a:p>
        </p:txBody>
      </p:sp>
      <p:pic>
        <p:nvPicPr>
          <p:cNvPr id="18" name="Picture 20" descr="D:\My_Document_D\@2017research\Snow1945\Analysis\GPV\COBESSTv2\PNG\sst.climano.1945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08264" y="4799741"/>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D:\My_Document_D\@2017research\Snow1945\Analysis\GPV\COBESSTv2\PNG\sst.climano.1963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0000" y="4797152"/>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D:\My_Document_D\@2017research\Snow1945\Analysis\GPV\COBESSTv2\PNG\sst.climano.19810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56000" y="4797152"/>
            <a:ext cx="2496000" cy="187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D:\My_Document_D\@2017research\Snow1945\Analysis\GPV\COBESSTv2\PNG\sst.climano.20051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72000" y="4797152"/>
            <a:ext cx="2496000" cy="18720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734362" y="5013176"/>
            <a:ext cx="54521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2000" dirty="0">
                <a:solidFill>
                  <a:prstClr val="black"/>
                </a:solidFill>
                <a:latin typeface="Calibri"/>
                <a:ea typeface="ＭＳ Ｐゴシック" panose="020B0600070205080204" pitchFamily="50" charset="-128"/>
              </a:rPr>
              <a:t>SST</a:t>
            </a:r>
            <a:endParaRPr lang="ja-JP" altLang="en-US" sz="20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236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6" y="725137"/>
            <a:ext cx="10410566" cy="5569653"/>
          </a:xfrm>
          <a:prstGeom prst="rect">
            <a:avLst/>
          </a:prstGeom>
        </p:spPr>
      </p:pic>
      <p:sp>
        <p:nvSpPr>
          <p:cNvPr id="2" name="タイトル 1"/>
          <p:cNvSpPr>
            <a:spLocks noGrp="1"/>
          </p:cNvSpPr>
          <p:nvPr>
            <p:ph type="ctrTitle"/>
          </p:nvPr>
        </p:nvSpPr>
        <p:spPr>
          <a:xfrm>
            <a:off x="3647728" y="1268760"/>
            <a:ext cx="5040560" cy="1368153"/>
          </a:xfrm>
          <a:solidFill>
            <a:schemeClr val="bg1">
              <a:alpha val="70000"/>
            </a:schemeClr>
          </a:solidFill>
        </p:spPr>
        <p:txBody>
          <a:bodyPr>
            <a:noAutofit/>
          </a:bodyPr>
          <a:lstStyle/>
          <a:p>
            <a:r>
              <a:rPr lang="ja-JP" altLang="en-US" sz="6600" dirty="0"/>
              <a:t>数値実験</a:t>
            </a:r>
          </a:p>
        </p:txBody>
      </p:sp>
      <p:sp>
        <p:nvSpPr>
          <p:cNvPr id="5" name="テキスト ボックス 4"/>
          <p:cNvSpPr txBox="1"/>
          <p:nvPr/>
        </p:nvSpPr>
        <p:spPr>
          <a:xfrm>
            <a:off x="1480457" y="6507350"/>
            <a:ext cx="3465564" cy="369332"/>
          </a:xfrm>
          <a:prstGeom prst="rect">
            <a:avLst/>
          </a:prstGeom>
          <a:noFill/>
        </p:spPr>
        <p:txBody>
          <a:bodyPr wrap="none" rtlCol="0">
            <a:spAutoFit/>
          </a:bodyPr>
          <a:lstStyle/>
          <a:p>
            <a:pPr>
              <a:defRPr/>
            </a:pPr>
            <a:r>
              <a:rPr lang="ja-JP" altLang="en-US" dirty="0">
                <a:solidFill>
                  <a:prstClr val="black"/>
                </a:solidFill>
                <a:latin typeface="Calibri" panose="020F0502020204030204"/>
                <a:ea typeface="ＭＳ Ｐゴシック" panose="020B0600070205080204" pitchFamily="50" charset="-128"/>
              </a:rPr>
              <a:t>画像：</a:t>
            </a:r>
            <a:r>
              <a:rPr lang="en-US" altLang="ja-JP" dirty="0">
                <a:solidFill>
                  <a:prstClr val="black"/>
                </a:solidFill>
                <a:latin typeface="Calibri" panose="020F0502020204030204"/>
                <a:ea typeface="ＭＳ Ｐゴシック" panose="020B0600070205080204" pitchFamily="50" charset="-128"/>
              </a:rPr>
              <a:t>http://ironna.jp/article/1855</a:t>
            </a:r>
            <a:endParaRPr lang="ja-JP" altLang="en-US" dirty="0">
              <a:solidFill>
                <a:prstClr val="black"/>
              </a:solidFill>
              <a:latin typeface="Calibri" panose="020F0502020204030204"/>
              <a:ea typeface="ＭＳ Ｐゴシック" panose="020B0600070205080204" pitchFamily="50" charset="-128"/>
            </a:endParaRPr>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033617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defPPr>
      </a:lstStyle>
    </a:txDef>
  </a:objectDefaults>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4224</TotalTime>
  <Words>1776</Words>
  <Application>Microsoft Office PowerPoint</Application>
  <PresentationFormat>ワイド画面</PresentationFormat>
  <Paragraphs>357</Paragraphs>
  <Slides>27</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27</vt:i4>
      </vt:variant>
    </vt:vector>
  </HeadingPairs>
  <TitlesOfParts>
    <vt:vector size="42" baseType="lpstr">
      <vt:lpstr>DJS 秀英にじみ明朝 StdN L</vt:lpstr>
      <vt:lpstr>ＭＳ Ｐゴシック</vt:lpstr>
      <vt:lpstr>游ゴシック</vt:lpstr>
      <vt:lpstr>Arial</vt:lpstr>
      <vt:lpstr>Calibri</vt:lpstr>
      <vt:lpstr>Calibri Light</vt:lpstr>
      <vt:lpstr>Times New Roman</vt:lpstr>
      <vt:lpstr>Wingdings 2</vt:lpstr>
      <vt:lpstr>Office ​​テーマ</vt:lpstr>
      <vt:lpstr>HDOfficeLightV0</vt:lpstr>
      <vt:lpstr>1_HDOfficeLightV0</vt:lpstr>
      <vt:lpstr>1_Office ​​テーマ</vt:lpstr>
      <vt:lpstr>Office テーマ</vt:lpstr>
      <vt:lpstr>5_Office テーマ</vt:lpstr>
      <vt:lpstr>2_Office テーマ</vt:lpstr>
      <vt:lpstr> 太平洋戦争末期の異常気象について 終戦を促した異常気象？ ～昭和20年大豪雪と大冷夏～</vt:lpstr>
      <vt:lpstr>山内君の説</vt:lpstr>
      <vt:lpstr>PowerPoint プレゼンテーション</vt:lpstr>
      <vt:lpstr>PowerPoint プレゼンテーション</vt:lpstr>
      <vt:lpstr>PowerPoint プレゼンテーション</vt:lpstr>
      <vt:lpstr>20世紀再解析を観る</vt:lpstr>
      <vt:lpstr>PowerPoint プレゼンテーション</vt:lpstr>
      <vt:lpstr>PowerPoint プレゼンテーション</vt:lpstr>
      <vt:lpstr>数値実験</vt:lpstr>
      <vt:lpstr>PowerPoint プレゼンテーション</vt:lpstr>
      <vt:lpstr>PowerPoint プレゼンテーション</vt:lpstr>
      <vt:lpstr>新潟港</vt:lpstr>
      <vt:lpstr>新潟港</vt:lpstr>
      <vt:lpstr>1945年夏の大冷夏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戦争と食糧</vt:lpstr>
      <vt:lpstr>昭和天皇の「聖断」</vt:lpstr>
      <vt:lpstr>終戦までの流れ</vt:lpstr>
      <vt:lpstr>第１回臨時閣議 (1945/8/9)</vt:lpstr>
      <vt:lpstr>PowerPoint プレゼンテーション</vt:lpstr>
      <vt:lpstr>収穫量・人口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Yamauchi</dc:creator>
  <cp:lastModifiedBy>tachi3</cp:lastModifiedBy>
  <cp:revision>223</cp:revision>
  <dcterms:created xsi:type="dcterms:W3CDTF">2017-01-31T07:50:08Z</dcterms:created>
  <dcterms:modified xsi:type="dcterms:W3CDTF">2025-07-23T22:28:51Z</dcterms:modified>
</cp:coreProperties>
</file>