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63" r:id="rId2"/>
    <p:sldMasterId id="2147483905" r:id="rId3"/>
    <p:sldMasterId id="2147484099" r:id="rId4"/>
    <p:sldMasterId id="2147484111" r:id="rId5"/>
    <p:sldMasterId id="2147484148" r:id="rId6"/>
    <p:sldMasterId id="2147484160" r:id="rId7"/>
  </p:sldMasterIdLst>
  <p:notesMasterIdLst>
    <p:notesMasterId r:id="rId41"/>
  </p:notesMasterIdLst>
  <p:sldIdLst>
    <p:sldId id="1685" r:id="rId8"/>
    <p:sldId id="1701" r:id="rId9"/>
    <p:sldId id="1750" r:id="rId10"/>
    <p:sldId id="1753" r:id="rId11"/>
    <p:sldId id="1714" r:id="rId12"/>
    <p:sldId id="1742" r:id="rId13"/>
    <p:sldId id="1745" r:id="rId14"/>
    <p:sldId id="1752" r:id="rId15"/>
    <p:sldId id="1689" r:id="rId16"/>
    <p:sldId id="1744" r:id="rId17"/>
    <p:sldId id="1649" r:id="rId18"/>
    <p:sldId id="1656" r:id="rId19"/>
    <p:sldId id="1754" r:id="rId20"/>
    <p:sldId id="1646" r:id="rId21"/>
    <p:sldId id="1647" r:id="rId22"/>
    <p:sldId id="1642" r:id="rId23"/>
    <p:sldId id="1665" r:id="rId24"/>
    <p:sldId id="1667" r:id="rId25"/>
    <p:sldId id="1651" r:id="rId26"/>
    <p:sldId id="1650" r:id="rId27"/>
    <p:sldId id="1237" r:id="rId28"/>
    <p:sldId id="1735" r:id="rId29"/>
    <p:sldId id="1710" r:id="rId30"/>
    <p:sldId id="1068" r:id="rId31"/>
    <p:sldId id="1693" r:id="rId32"/>
    <p:sldId id="1622" r:id="rId33"/>
    <p:sldId id="1747" r:id="rId34"/>
    <p:sldId id="1743" r:id="rId35"/>
    <p:sldId id="1681" r:id="rId36"/>
    <p:sldId id="1738" r:id="rId37"/>
    <p:sldId id="1736" r:id="rId38"/>
    <p:sldId id="1751" r:id="rId39"/>
    <p:sldId id="1620" r:id="rId40"/>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9" autoAdjust="0"/>
    <p:restoredTop sz="94660"/>
  </p:normalViewPr>
  <p:slideViewPr>
    <p:cSldViewPr snapToGrid="0">
      <p:cViewPr>
        <p:scale>
          <a:sx n="80" d="100"/>
          <a:sy n="80" d="100"/>
        </p:scale>
        <p:origin x="1632" y="955"/>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chi\Documents\@PPT.Files\&#12486;&#12524;&#12499;&#22793;&#2127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Sheet1!$K$2</c:f>
              <c:strCache>
                <c:ptCount val="1"/>
                <c:pt idx="0">
                  <c:v>2026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Sheet1!$K$3:$K$14</c:f>
              <c:numCache>
                <c:formatCode>General</c:formatCode>
                <c:ptCount val="12"/>
                <c:pt idx="0">
                  <c:v>7</c:v>
                </c:pt>
                <c:pt idx="1">
                  <c:v>7</c:v>
                </c:pt>
              </c:numCache>
            </c:numRef>
          </c:val>
          <c:extLst>
            <c:ext xmlns:c16="http://schemas.microsoft.com/office/drawing/2014/chart" uri="{C3380CC4-5D6E-409C-BE32-E72D297353CC}">
              <c16:uniqueId val="{00000000-34BB-4B00-B415-9573F75F6969}"/>
            </c:ext>
          </c:extLst>
        </c:ser>
        <c:ser>
          <c:idx val="1"/>
          <c:order val="1"/>
          <c:tx>
            <c:strRef>
              <c:f>Sheet1!$L$2</c:f>
              <c:strCache>
                <c:ptCount val="1"/>
                <c:pt idx="0">
                  <c:v>2025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Sheet1!$L$3:$L$14</c:f>
              <c:numCache>
                <c:formatCode>General</c:formatCode>
                <c:ptCount val="12"/>
                <c:pt idx="0">
                  <c:v>6</c:v>
                </c:pt>
                <c:pt idx="1">
                  <c:v>12</c:v>
                </c:pt>
                <c:pt idx="2">
                  <c:v>5</c:v>
                </c:pt>
                <c:pt idx="3">
                  <c:v>5</c:v>
                </c:pt>
                <c:pt idx="4">
                  <c:v>7</c:v>
                </c:pt>
                <c:pt idx="5">
                  <c:v>9</c:v>
                </c:pt>
                <c:pt idx="6">
                  <c:v>14</c:v>
                </c:pt>
                <c:pt idx="7">
                  <c:v>18</c:v>
                </c:pt>
                <c:pt idx="8">
                  <c:v>21</c:v>
                </c:pt>
                <c:pt idx="9">
                  <c:v>8</c:v>
                </c:pt>
                <c:pt idx="10">
                  <c:v>6</c:v>
                </c:pt>
                <c:pt idx="11">
                  <c:v>9</c:v>
                </c:pt>
              </c:numCache>
            </c:numRef>
          </c:val>
          <c:extLst>
            <c:ext xmlns:c16="http://schemas.microsoft.com/office/drawing/2014/chart" uri="{C3380CC4-5D6E-409C-BE32-E72D297353CC}">
              <c16:uniqueId val="{00000001-34BB-4B00-B415-9573F75F6969}"/>
            </c:ext>
          </c:extLst>
        </c:ser>
        <c:ser>
          <c:idx val="2"/>
          <c:order val="2"/>
          <c:tx>
            <c:strRef>
              <c:f>Sheet1!$M$2</c:f>
              <c:strCache>
                <c:ptCount val="1"/>
                <c:pt idx="0">
                  <c:v>2024</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Sheet1!$M$3:$M$14</c:f>
              <c:numCache>
                <c:formatCode>General</c:formatCode>
                <c:ptCount val="12"/>
                <c:pt idx="0">
                  <c:v>4</c:v>
                </c:pt>
                <c:pt idx="1">
                  <c:v>3</c:v>
                </c:pt>
                <c:pt idx="2">
                  <c:v>4</c:v>
                </c:pt>
                <c:pt idx="3">
                  <c:v>6</c:v>
                </c:pt>
                <c:pt idx="4">
                  <c:v>5</c:v>
                </c:pt>
                <c:pt idx="5">
                  <c:v>7</c:v>
                </c:pt>
                <c:pt idx="6">
                  <c:v>10</c:v>
                </c:pt>
                <c:pt idx="7">
                  <c:v>14</c:v>
                </c:pt>
                <c:pt idx="8">
                  <c:v>9</c:v>
                </c:pt>
                <c:pt idx="9">
                  <c:v>6</c:v>
                </c:pt>
                <c:pt idx="10">
                  <c:v>10</c:v>
                </c:pt>
                <c:pt idx="11">
                  <c:v>12</c:v>
                </c:pt>
              </c:numCache>
            </c:numRef>
          </c:val>
          <c:extLst>
            <c:ext xmlns:c16="http://schemas.microsoft.com/office/drawing/2014/chart" uri="{C3380CC4-5D6E-409C-BE32-E72D297353CC}">
              <c16:uniqueId val="{00000002-34BB-4B00-B415-9573F75F6969}"/>
            </c:ext>
          </c:extLst>
        </c:ser>
        <c:ser>
          <c:idx val="3"/>
          <c:order val="3"/>
          <c:tx>
            <c:strRef>
              <c:f>Sheet1!$N$2</c:f>
              <c:strCache>
                <c:ptCount val="1"/>
                <c:pt idx="0">
                  <c:v>2023</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Sheet1!$N$3:$N$14</c:f>
              <c:numCache>
                <c:formatCode>General</c:formatCode>
                <c:ptCount val="12"/>
                <c:pt idx="0">
                  <c:v>3</c:v>
                </c:pt>
                <c:pt idx="1">
                  <c:v>5</c:v>
                </c:pt>
                <c:pt idx="2">
                  <c:v>5</c:v>
                </c:pt>
                <c:pt idx="3">
                  <c:v>3</c:v>
                </c:pt>
                <c:pt idx="4">
                  <c:v>7</c:v>
                </c:pt>
                <c:pt idx="5">
                  <c:v>9</c:v>
                </c:pt>
                <c:pt idx="6">
                  <c:v>6</c:v>
                </c:pt>
                <c:pt idx="7">
                  <c:v>17</c:v>
                </c:pt>
                <c:pt idx="8">
                  <c:v>6</c:v>
                </c:pt>
                <c:pt idx="9">
                  <c:v>9</c:v>
                </c:pt>
                <c:pt idx="10">
                  <c:v>6</c:v>
                </c:pt>
                <c:pt idx="11">
                  <c:v>4</c:v>
                </c:pt>
              </c:numCache>
            </c:numRef>
          </c:val>
          <c:extLst>
            <c:ext xmlns:c16="http://schemas.microsoft.com/office/drawing/2014/chart" uri="{C3380CC4-5D6E-409C-BE32-E72D297353CC}">
              <c16:uniqueId val="{00000003-34BB-4B00-B415-9573F75F6969}"/>
            </c:ext>
          </c:extLst>
        </c:ser>
        <c:ser>
          <c:idx val="4"/>
          <c:order val="4"/>
          <c:tx>
            <c:strRef>
              <c:f>Sheet1!$O$2</c:f>
              <c:strCache>
                <c:ptCount val="1"/>
                <c:pt idx="0">
                  <c:v>2022</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Sheet1!$O$3:$O$14</c:f>
              <c:numCache>
                <c:formatCode>General</c:formatCode>
                <c:ptCount val="12"/>
                <c:pt idx="3">
                  <c:v>1</c:v>
                </c:pt>
                <c:pt idx="4">
                  <c:v>3</c:v>
                </c:pt>
                <c:pt idx="5">
                  <c:v>3</c:v>
                </c:pt>
                <c:pt idx="6">
                  <c:v>4</c:v>
                </c:pt>
                <c:pt idx="7">
                  <c:v>3</c:v>
                </c:pt>
                <c:pt idx="8">
                  <c:v>5</c:v>
                </c:pt>
                <c:pt idx="9">
                  <c:v>2</c:v>
                </c:pt>
                <c:pt idx="10">
                  <c:v>4</c:v>
                </c:pt>
                <c:pt idx="11">
                  <c:v>5</c:v>
                </c:pt>
              </c:numCache>
            </c:numRef>
          </c:val>
          <c:extLst>
            <c:ext xmlns:c16="http://schemas.microsoft.com/office/drawing/2014/chart" uri="{C3380CC4-5D6E-409C-BE32-E72D297353CC}">
              <c16:uniqueId val="{00000004-34BB-4B00-B415-9573F75F6969}"/>
            </c:ext>
          </c:extLst>
        </c:ser>
        <c:dLbls>
          <c:showLegendKey val="0"/>
          <c:showVal val="0"/>
          <c:showCatName val="0"/>
          <c:showSerName val="0"/>
          <c:showPercent val="0"/>
          <c:showBubbleSize val="0"/>
        </c:dLbls>
        <c:gapWidth val="150"/>
        <c:shape val="box"/>
        <c:axId val="231276768"/>
        <c:axId val="231273888"/>
        <c:axId val="0"/>
      </c:bar3DChart>
      <c:catAx>
        <c:axId val="231276768"/>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1273888"/>
        <c:crosses val="autoZero"/>
        <c:auto val="1"/>
        <c:lblAlgn val="ctr"/>
        <c:lblOffset val="100"/>
        <c:noMultiLvlLbl val="0"/>
      </c:catAx>
      <c:valAx>
        <c:axId val="231273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1276768"/>
        <c:crosses val="autoZero"/>
        <c:crossBetween val="between"/>
      </c:valAx>
      <c:spPr>
        <a:noFill/>
        <a:ln>
          <a:noFill/>
        </a:ln>
        <a:effectLst/>
      </c:spPr>
    </c:plotArea>
    <c:legend>
      <c:legendPos val="r"/>
      <c:layout>
        <c:manualLayout>
          <c:xMode val="edge"/>
          <c:yMode val="edge"/>
          <c:x val="0.94276427981032762"/>
          <c:y val="0.35163091417091924"/>
          <c:w val="5.723572018967242E-2"/>
          <c:h val="0.230266854473102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A2A6211D-D3F8-4422-A39B-0458E0211D8C}" type="datetimeFigureOut">
              <a:rPr kumimoji="1" lang="ja-JP" altLang="en-US" smtClean="0"/>
              <a:t>2026/4/27</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417E28EA-D557-4BC6-B7D2-98FFDA436452}" type="slidenum">
              <a:rPr kumimoji="1" lang="ja-JP" altLang="en-US" smtClean="0"/>
              <a:t>‹#›</a:t>
            </a:fld>
            <a:endParaRPr kumimoji="1" lang="ja-JP" altLang="en-US"/>
          </a:p>
        </p:txBody>
      </p:sp>
    </p:spTree>
    <p:extLst>
      <p:ext uri="{BB962C8B-B14F-4D97-AF65-F5344CB8AC3E}">
        <p14:creationId xmlns:p14="http://schemas.microsoft.com/office/powerpoint/2010/main" val="581283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17813" y="1112838"/>
            <a:ext cx="5332412" cy="30003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1072886" rtl="0" eaLnBrk="1" fontAlgn="auto" latinLnBrk="0" hangingPunct="1">
              <a:lnSpc>
                <a:spcPct val="100000"/>
              </a:lnSpc>
              <a:spcBef>
                <a:spcPts val="0"/>
              </a:spcBef>
              <a:spcAft>
                <a:spcPts val="0"/>
              </a:spcAft>
              <a:buClrTx/>
              <a:buSzTx/>
              <a:buFontTx/>
              <a:buNone/>
              <a:tabLst/>
              <a:defRPr/>
            </a:pPr>
            <a:fld id="{5FA0349B-C71C-4D82-A62B-CB8E2B6E4D42}" type="slidenum">
              <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1072886" rtl="0" eaLnBrk="1" fontAlgn="auto" latinLnBrk="0" hangingPunct="1">
                <a:lnSpc>
                  <a:spcPct val="100000"/>
                </a:lnSpc>
                <a:spcBef>
                  <a:spcPts val="0"/>
                </a:spcBef>
                <a:spcAft>
                  <a:spcPts val="0"/>
                </a:spcAft>
                <a:buClrTx/>
                <a:buSzTx/>
                <a:buFontTx/>
                <a:buNone/>
                <a:tabLst/>
                <a:defRPr/>
              </a:pPr>
              <a:t>1</a:t>
            </a:fld>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ヘッダー プレースホルダー 4"/>
          <p:cNvSpPr>
            <a:spLocks noGrp="1"/>
          </p:cNvSpPr>
          <p:nvPr>
            <p:ph type="hdr" sz="quarter" idx="11"/>
          </p:nvPr>
        </p:nvSpPr>
        <p:spPr/>
        <p:txBody>
          <a:bodyPr/>
          <a:lstStyle/>
          <a:p>
            <a:pPr marL="0" marR="0" lvl="0" indent="0" algn="l" defTabSz="1072886" rtl="0" eaLnBrk="1" fontAlgn="auto" latinLnBrk="0" hangingPunct="1">
              <a:lnSpc>
                <a:spcPct val="100000"/>
              </a:lnSpc>
              <a:spcBef>
                <a:spcPts val="0"/>
              </a:spcBef>
              <a:spcAft>
                <a:spcPts val="0"/>
              </a:spcAft>
              <a:buClrTx/>
              <a:buSzTx/>
              <a:buFontTx/>
              <a:buNone/>
              <a:tabLst/>
              <a:defRPr/>
            </a:pPr>
            <a:r>
              <a:rPr kumimoji="1" lang="zh-TW" altLang="en-US" sz="15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t>三重大学 生物資源 共生環境学科　立花</a:t>
            </a:r>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1072886"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検索　三重大　気象</a:t>
            </a:r>
          </a:p>
        </p:txBody>
      </p:sp>
      <p:sp>
        <p:nvSpPr>
          <p:cNvPr id="7" name="日付プレースホルダー 6"/>
          <p:cNvSpPr>
            <a:spLocks noGrp="1"/>
          </p:cNvSpPr>
          <p:nvPr>
            <p:ph type="dt" idx="13"/>
          </p:nvPr>
        </p:nvSpPr>
        <p:spPr/>
        <p:txBody>
          <a:bodyPr/>
          <a:lstStyle/>
          <a:p>
            <a:pPr marL="0" marR="0" lvl="0" indent="0" algn="r" defTabSz="1072886"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2014/5/17</a:t>
            </a:r>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72244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438400" y="1828800"/>
            <a:ext cx="9245600" cy="2362200"/>
          </a:xfrm>
          <a:prstGeom prst="rect">
            <a:avLst/>
          </a:prstGeom>
        </p:spPr>
        <p:txBody>
          <a:bodyPr/>
          <a:lstStyle>
            <a:lvl1pPr>
              <a:defRPr/>
            </a:lvl1pPr>
          </a:lstStyle>
          <a:p>
            <a:r>
              <a:rPr lang="ja-JP" altLang="en-US"/>
              <a:t>マスター タイトルの書式設定</a:t>
            </a:r>
          </a:p>
        </p:txBody>
      </p:sp>
      <p:sp>
        <p:nvSpPr>
          <p:cNvPr id="46083" name="Rectangle 3"/>
          <p:cNvSpPr>
            <a:spLocks noGrp="1" noChangeArrowheads="1"/>
          </p:cNvSpPr>
          <p:nvPr>
            <p:ph type="subTitle" idx="1"/>
          </p:nvPr>
        </p:nvSpPr>
        <p:spPr>
          <a:xfrm>
            <a:off x="2438400" y="4572000"/>
            <a:ext cx="9245600" cy="1295400"/>
          </a:xfrm>
          <a:prstGeom prst="rect">
            <a:avLst/>
          </a:prstGeom>
        </p:spPr>
        <p:txBody>
          <a:bodyPr/>
          <a:lstStyle>
            <a:lvl1pPr marL="0" indent="0">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a:xfrm>
            <a:off x="7112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2672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a:xfrm>
            <a:off x="9144000" y="6324600"/>
            <a:ext cx="2540000" cy="457200"/>
          </a:xfrm>
        </p:spPr>
        <p:txBody>
          <a:bodyPr/>
          <a:lstStyle>
            <a:lvl1pPr>
              <a:defRPr kumimoji="0" smtClean="0">
                <a:solidFill>
                  <a:srgbClr val="000000"/>
                </a:solidFill>
              </a:defRPr>
            </a:lvl1pPr>
          </a:lstStyle>
          <a:p>
            <a:pPr>
              <a:defRPr/>
            </a:pPr>
            <a:fld id="{61B15BC0-FE21-4551-8B0D-F4601A6A98A5}" type="slidenum">
              <a:rPr lang="en-US" altLang="ja-JP"/>
              <a:pPr>
                <a:defRPr/>
              </a:pPr>
              <a:t>‹#›</a:t>
            </a:fld>
            <a:endParaRPr lang="en-US" altLang="ja-JP"/>
          </a:p>
        </p:txBody>
      </p:sp>
    </p:spTree>
    <p:extLst>
      <p:ext uri="{BB962C8B-B14F-4D97-AF65-F5344CB8AC3E}">
        <p14:creationId xmlns:p14="http://schemas.microsoft.com/office/powerpoint/2010/main" val="32664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4"/>
            <a:ext cx="10363200" cy="925513"/>
          </a:xfrm>
          <a:prstGeom prst="rect">
            <a:avLst/>
          </a:prstGeom>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914400" y="2147888"/>
            <a:ext cx="10363200" cy="411480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E057B8DC-42CF-4EE3-A9DE-07B22E4DB082}" type="slidenum">
              <a:rPr lang="en-US" altLang="ja-JP"/>
              <a:pPr>
                <a:defRPr/>
              </a:pPr>
              <a:t>‹#›</a:t>
            </a:fld>
            <a:endParaRPr lang="en-US" altLang="ja-JP"/>
          </a:p>
        </p:txBody>
      </p:sp>
    </p:spTree>
    <p:extLst>
      <p:ext uri="{BB962C8B-B14F-4D97-AF65-F5344CB8AC3E}">
        <p14:creationId xmlns:p14="http://schemas.microsoft.com/office/powerpoint/2010/main" val="6452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540761" y="930283"/>
            <a:ext cx="2736849" cy="5332413"/>
          </a:xfrm>
          <a:prstGeom prst="rect">
            <a:avLst/>
          </a:prstGeo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8084" y="930283"/>
            <a:ext cx="8009467" cy="533241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8F84A28E-6E51-4B77-916D-2EFBC8E542ED}" type="slidenum">
              <a:rPr lang="en-US" altLang="ja-JP"/>
              <a:pPr>
                <a:defRPr/>
              </a:pPr>
              <a:t>‹#›</a:t>
            </a:fld>
            <a:endParaRPr lang="en-US" altLang="ja-JP"/>
          </a:p>
        </p:txBody>
      </p:sp>
    </p:spTree>
    <p:extLst>
      <p:ext uri="{BB962C8B-B14F-4D97-AF65-F5344CB8AC3E}">
        <p14:creationId xmlns:p14="http://schemas.microsoft.com/office/powerpoint/2010/main" val="143145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170988" y="0"/>
            <a:ext cx="103632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914400" y="21478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2814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2814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270E566A-EBEB-457F-9F02-BFC0754E3568}" type="slidenum">
              <a:rPr lang="en-US" altLang="ja-JP"/>
              <a:pPr>
                <a:defRPr/>
              </a:pPr>
              <a:t>‹#›</a:t>
            </a:fld>
            <a:endParaRPr lang="en-US" altLang="ja-JP"/>
          </a:p>
        </p:txBody>
      </p:sp>
    </p:spTree>
    <p:extLst>
      <p:ext uri="{BB962C8B-B14F-4D97-AF65-F5344CB8AC3E}">
        <p14:creationId xmlns:p14="http://schemas.microsoft.com/office/powerpoint/2010/main" val="3887191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28091" y="930283"/>
            <a:ext cx="10949516" cy="533241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0DC1DBAD-E630-4555-8FE3-1464D6E4A429}" type="slidenum">
              <a:rPr lang="en-US" altLang="ja-JP"/>
              <a:pPr>
                <a:defRPr/>
              </a:pPr>
              <a:t>‹#›</a:t>
            </a:fld>
            <a:endParaRPr lang="en-US" altLang="ja-JP"/>
          </a:p>
        </p:txBody>
      </p:sp>
    </p:spTree>
    <p:extLst>
      <p:ext uri="{BB962C8B-B14F-4D97-AF65-F5344CB8AC3E}">
        <p14:creationId xmlns:p14="http://schemas.microsoft.com/office/powerpoint/2010/main" val="269764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8" y="0"/>
            <a:ext cx="103632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2814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8"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8388E57-69D3-440F-A0BF-CDB2145722CF}" type="slidenum">
              <a:rPr lang="en-US" altLang="ja-JP"/>
              <a:pPr>
                <a:defRPr/>
              </a:pPr>
              <a:t>‹#›</a:t>
            </a:fld>
            <a:endParaRPr lang="en-US" altLang="ja-JP"/>
          </a:p>
        </p:txBody>
      </p:sp>
    </p:spTree>
    <p:extLst>
      <p:ext uri="{BB962C8B-B14F-4D97-AF65-F5344CB8AC3E}">
        <p14:creationId xmlns:p14="http://schemas.microsoft.com/office/powerpoint/2010/main" val="241955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080677" y="0"/>
            <a:ext cx="10363200" cy="1143000"/>
          </a:xfrm>
          <a:prstGeom prst="rect">
            <a:avLst/>
          </a:prstGeom>
        </p:spPr>
        <p:txBody>
          <a:bodyPr/>
          <a:lstStyle/>
          <a:p>
            <a:r>
              <a:rPr lang="ja-JP" altLang="en-US"/>
              <a:t>マスター タイトルの書式設定</a:t>
            </a:r>
          </a:p>
        </p:txBody>
      </p:sp>
      <p:sp>
        <p:nvSpPr>
          <p:cNvPr id="3" name="表プレースホルダ 2"/>
          <p:cNvSpPr>
            <a:spLocks noGrp="1"/>
          </p:cNvSpPr>
          <p:nvPr>
            <p:ph type="tbl" idx="1"/>
          </p:nvPr>
        </p:nvSpPr>
        <p:spPr>
          <a:xfrm>
            <a:off x="914400" y="2147888"/>
            <a:ext cx="10363200" cy="4114800"/>
          </a:xfrm>
          <a:prstGeom prst="rect">
            <a:avLst/>
          </a:prstGeom>
        </p:spPr>
        <p:txBody>
          <a:bodyPr/>
          <a:lstStyle/>
          <a:p>
            <a:pPr lvl="0"/>
            <a:r>
              <a:rPr lang="ja-JP" altLang="en-US" noProof="0"/>
              <a:t>アイコンをクリックして表を追加</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22749B4-59B1-471E-BBDB-6E3B6481B1E9}" type="slidenum">
              <a:rPr lang="en-US" altLang="ja-JP"/>
              <a:pPr>
                <a:defRPr/>
              </a:pPr>
              <a:t>‹#›</a:t>
            </a:fld>
            <a:endParaRPr lang="en-US" altLang="ja-JP"/>
          </a:p>
        </p:txBody>
      </p:sp>
    </p:spTree>
    <p:extLst>
      <p:ext uri="{BB962C8B-B14F-4D97-AF65-F5344CB8AC3E}">
        <p14:creationId xmlns:p14="http://schemas.microsoft.com/office/powerpoint/2010/main" val="120640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7" y="0"/>
            <a:ext cx="10363200" cy="1143000"/>
          </a:xfrm>
          <a:prstGeom prst="rect">
            <a:avLst/>
          </a:prstGeom>
        </p:spPr>
        <p:txBody>
          <a:bodyPr/>
          <a:lstStyle/>
          <a:p>
            <a:r>
              <a:rPr lang="ja-JP" altLang="en-US"/>
              <a:t>マスター タイトルの書式設定</a:t>
            </a:r>
          </a:p>
        </p:txBody>
      </p:sp>
      <p:sp>
        <p:nvSpPr>
          <p:cNvPr id="3" name="SmartArt プレースホルダ 2"/>
          <p:cNvSpPr>
            <a:spLocks noGrp="1"/>
          </p:cNvSpPr>
          <p:nvPr>
            <p:ph type="dgm" idx="1"/>
          </p:nvPr>
        </p:nvSpPr>
        <p:spPr>
          <a:xfrm>
            <a:off x="914400" y="2147888"/>
            <a:ext cx="10363200" cy="4114800"/>
          </a:xfrm>
          <a:prstGeom prst="rect">
            <a:avLst/>
          </a:prstGeom>
        </p:spPr>
        <p:txBody>
          <a:bodyPr/>
          <a:lstStyle/>
          <a:p>
            <a:pPr lvl="0"/>
            <a:r>
              <a:rPr lang="ja-JP" altLang="en-US" noProof="0"/>
              <a:t>アイコンをクリックして </a:t>
            </a:r>
            <a:r>
              <a:rPr lang="en-US" altLang="ja-JP" noProof="0"/>
              <a:t>SmartArt </a:t>
            </a:r>
            <a:r>
              <a:rPr lang="ja-JP" altLang="en-US" noProof="0"/>
              <a:t>グラフィックを追加</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168135C-4417-490D-8089-4E0158747458}" type="slidenum">
              <a:rPr lang="en-US" altLang="ja-JP"/>
              <a:pPr>
                <a:defRPr/>
              </a:pPr>
              <a:t>‹#›</a:t>
            </a:fld>
            <a:endParaRPr lang="en-US" altLang="ja-JP"/>
          </a:p>
        </p:txBody>
      </p:sp>
    </p:spTree>
    <p:extLst>
      <p:ext uri="{BB962C8B-B14F-4D97-AF65-F5344CB8AC3E}">
        <p14:creationId xmlns:p14="http://schemas.microsoft.com/office/powerpoint/2010/main" val="1702748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438400" y="1828800"/>
            <a:ext cx="9245600" cy="2362200"/>
          </a:xfrm>
        </p:spPr>
        <p:txBody>
          <a:bodyPr/>
          <a:lstStyle>
            <a:lvl1pPr>
              <a:defRPr/>
            </a:lvl1pPr>
          </a:lstStyle>
          <a:p>
            <a:r>
              <a:rPr lang="ja-JP" altLang="en-US"/>
              <a:t>マスター タイトルの書式設定</a:t>
            </a:r>
          </a:p>
        </p:txBody>
      </p:sp>
      <p:sp>
        <p:nvSpPr>
          <p:cNvPr id="46083" name="Rectangle 3"/>
          <p:cNvSpPr>
            <a:spLocks noGrp="1" noChangeArrowheads="1"/>
          </p:cNvSpPr>
          <p:nvPr>
            <p:ph type="subTitle" idx="1"/>
          </p:nvPr>
        </p:nvSpPr>
        <p:spPr>
          <a:xfrm>
            <a:off x="2438400" y="4572000"/>
            <a:ext cx="9245600" cy="1295400"/>
          </a:xfrm>
        </p:spPr>
        <p:txBody>
          <a:bodyPr/>
          <a:lstStyle>
            <a:lvl1pPr marL="0" indent="0">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a:xfrm>
            <a:off x="711200" y="6324600"/>
            <a:ext cx="2540000" cy="457200"/>
          </a:xfr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267200" y="6324600"/>
            <a:ext cx="3860800" cy="457200"/>
          </a:xfr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a:xfrm>
            <a:off x="9144000" y="6324600"/>
            <a:ext cx="2540000" cy="457200"/>
          </a:xfrm>
        </p:spPr>
        <p:txBody>
          <a:bodyPr/>
          <a:lstStyle>
            <a:lvl1pPr>
              <a:defRPr kumimoji="0" smtClean="0">
                <a:solidFill>
                  <a:srgbClr val="000000"/>
                </a:solidFill>
              </a:defRPr>
            </a:lvl1pPr>
          </a:lstStyle>
          <a:p>
            <a:pPr>
              <a:defRPr/>
            </a:pPr>
            <a:fld id="{61B15BC0-FE21-4551-8B0D-F4601A6A98A5}" type="slidenum">
              <a:rPr lang="en-US" altLang="ja-JP"/>
              <a:pPr>
                <a:defRPr/>
              </a:pPr>
              <a:t>‹#›</a:t>
            </a:fld>
            <a:endParaRPr lang="en-US" altLang="ja-JP"/>
          </a:p>
        </p:txBody>
      </p:sp>
    </p:spTree>
    <p:extLst>
      <p:ext uri="{BB962C8B-B14F-4D97-AF65-F5344CB8AC3E}">
        <p14:creationId xmlns:p14="http://schemas.microsoft.com/office/powerpoint/2010/main" val="226410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1"/>
            <a:ext cx="10363200" cy="925689"/>
          </a:xfrm>
        </p:spPr>
        <p:txBody>
          <a:bodyPr/>
          <a:lstStyle>
            <a:lvl1pPr>
              <a:defRPr sz="4700"/>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B1AC6655-7481-4556-BAA7-ADC2A3B749D7}" type="slidenum">
              <a:rPr lang="en-US" altLang="ja-JP"/>
              <a:pPr>
                <a:defRPr/>
              </a:pPr>
              <a:t>‹#›</a:t>
            </a:fld>
            <a:endParaRPr lang="en-US" altLang="ja-JP"/>
          </a:p>
        </p:txBody>
      </p:sp>
    </p:spTree>
    <p:extLst>
      <p:ext uri="{BB962C8B-B14F-4D97-AF65-F5344CB8AC3E}">
        <p14:creationId xmlns:p14="http://schemas.microsoft.com/office/powerpoint/2010/main" val="419649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2216925"/>
            <a:ext cx="10363200" cy="1362075"/>
          </a:xfrm>
        </p:spPr>
        <p:txBody>
          <a:bodyPr anchor="t"/>
          <a:lstStyle>
            <a:lvl1pPr algn="l">
              <a:defRPr sz="4700"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963084" y="5187137"/>
            <a:ext cx="10363200" cy="1500187"/>
          </a:xfrm>
        </p:spPr>
        <p:txBody>
          <a:bodyPr anchor="b"/>
          <a:lstStyle>
            <a:lvl1pPr marL="0" indent="0">
              <a:buNone/>
              <a:defRPr sz="2300"/>
            </a:lvl1pPr>
            <a:lvl2pPr marL="536433" indent="0">
              <a:buNone/>
              <a:defRPr sz="2100"/>
            </a:lvl2pPr>
            <a:lvl3pPr marL="1072866" indent="0">
              <a:buNone/>
              <a:defRPr sz="1900"/>
            </a:lvl3pPr>
            <a:lvl4pPr marL="1609298" indent="0">
              <a:buNone/>
              <a:defRPr sz="1600"/>
            </a:lvl4pPr>
            <a:lvl5pPr marL="2145731" indent="0">
              <a:buNone/>
              <a:defRPr sz="1600"/>
            </a:lvl5pPr>
            <a:lvl6pPr marL="2682164" indent="0">
              <a:buNone/>
              <a:defRPr sz="1600"/>
            </a:lvl6pPr>
            <a:lvl7pPr marL="3218597" indent="0">
              <a:buNone/>
              <a:defRPr sz="1600"/>
            </a:lvl7pPr>
            <a:lvl8pPr marL="3755029" indent="0">
              <a:buNone/>
              <a:defRPr sz="1600"/>
            </a:lvl8pPr>
            <a:lvl9pPr marL="4291462"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388F1C1A-5663-4BE7-A694-8890DC2CADD1}" type="slidenum">
              <a:rPr lang="en-US" altLang="ja-JP"/>
              <a:pPr>
                <a:defRPr/>
              </a:pPr>
              <a:t>‹#›</a:t>
            </a:fld>
            <a:endParaRPr lang="en-US" altLang="ja-JP"/>
          </a:p>
        </p:txBody>
      </p:sp>
    </p:spTree>
    <p:extLst>
      <p:ext uri="{BB962C8B-B14F-4D97-AF65-F5344CB8AC3E}">
        <p14:creationId xmlns:p14="http://schemas.microsoft.com/office/powerpoint/2010/main" val="218864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1"/>
            <a:ext cx="10363200" cy="925689"/>
          </a:xfrm>
          <a:prstGeom prst="rect">
            <a:avLst/>
          </a:prstGeom>
        </p:spPr>
        <p:txBody>
          <a:bodyPr/>
          <a:lstStyle>
            <a:lvl1pPr>
              <a:defRPr sz="4700"/>
            </a:lvl1pPr>
          </a:lstStyle>
          <a:p>
            <a:r>
              <a:rPr lang="ja-JP" altLang="en-US"/>
              <a:t>マスター タイトルの書式設定</a:t>
            </a:r>
          </a:p>
        </p:txBody>
      </p:sp>
      <p:sp>
        <p:nvSpPr>
          <p:cNvPr id="3" name="コンテンツ プレースホルダ 2"/>
          <p:cNvSpPr>
            <a:spLocks noGrp="1"/>
          </p:cNvSpPr>
          <p:nvPr>
            <p:ph idx="1"/>
          </p:nvPr>
        </p:nvSpPr>
        <p:spPr>
          <a:xfrm>
            <a:off x="914400" y="2147888"/>
            <a:ext cx="10363200" cy="41148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B1AC6655-7481-4556-BAA7-ADC2A3B749D7}" type="slidenum">
              <a:rPr lang="en-US" altLang="ja-JP"/>
              <a:pPr>
                <a:defRPr/>
              </a:pPr>
              <a:t>‹#›</a:t>
            </a:fld>
            <a:endParaRPr lang="en-US" altLang="ja-JP"/>
          </a:p>
        </p:txBody>
      </p:sp>
    </p:spTree>
    <p:extLst>
      <p:ext uri="{BB962C8B-B14F-4D97-AF65-F5344CB8AC3E}">
        <p14:creationId xmlns:p14="http://schemas.microsoft.com/office/powerpoint/2010/main" val="917931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1268DFEA-F237-49DC-B3E0-7F5F09E1BD4A}" type="slidenum">
              <a:rPr lang="en-US" altLang="ja-JP"/>
              <a:pPr>
                <a:defRPr/>
              </a:pPr>
              <a:t>‹#›</a:t>
            </a:fld>
            <a:endParaRPr lang="en-US" altLang="ja-JP"/>
          </a:p>
        </p:txBody>
      </p:sp>
    </p:spTree>
    <p:extLst>
      <p:ext uri="{BB962C8B-B14F-4D97-AF65-F5344CB8AC3E}">
        <p14:creationId xmlns:p14="http://schemas.microsoft.com/office/powerpoint/2010/main" val="2155107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7"/>
            <a:ext cx="5386917"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7"/>
            <a:ext cx="5389033"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73"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521CEBFF-4AA3-4F42-8991-05FA526F9C69}" type="slidenum">
              <a:rPr lang="en-US" altLang="ja-JP"/>
              <a:pPr>
                <a:defRPr/>
              </a:pPr>
              <a:t>‹#›</a:t>
            </a:fld>
            <a:endParaRPr lang="en-US" altLang="ja-JP"/>
          </a:p>
        </p:txBody>
      </p:sp>
    </p:spTree>
    <p:extLst>
      <p:ext uri="{BB962C8B-B14F-4D97-AF65-F5344CB8AC3E}">
        <p14:creationId xmlns:p14="http://schemas.microsoft.com/office/powerpoint/2010/main" val="348622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07492" y="2"/>
            <a:ext cx="10363200" cy="925689"/>
          </a:xfrm>
        </p:spPr>
        <p:txBody>
          <a:bodyPr/>
          <a:lstStyle>
            <a:lvl1pPr>
              <a:defRPr i="0">
                <a:solidFill>
                  <a:schemeClr val="accent1">
                    <a:lumMod val="10000"/>
                  </a:schemeClr>
                </a:solidFill>
              </a:defRPr>
            </a:lvl1pPr>
          </a:lstStyle>
          <a:p>
            <a:r>
              <a:rPr lang="ja-JP" altLang="en-US"/>
              <a:t>マスター タイトルの書式設定</a:t>
            </a:r>
            <a:endParaRPr lang="ja-JP" altLang="en-US" dirty="0"/>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4E38EB05-60D4-46D2-9377-82560E209ACC}" type="slidenum">
              <a:rPr lang="en-US" altLang="ja-JP"/>
              <a:pPr>
                <a:defRPr/>
              </a:pPr>
              <a:t>‹#›</a:t>
            </a:fld>
            <a:endParaRPr lang="en-US" altLang="ja-JP"/>
          </a:p>
        </p:txBody>
      </p:sp>
    </p:spTree>
    <p:extLst>
      <p:ext uri="{BB962C8B-B14F-4D97-AF65-F5344CB8AC3E}">
        <p14:creationId xmlns:p14="http://schemas.microsoft.com/office/powerpoint/2010/main" val="2653837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4"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F0C18F10-FA99-4EAA-B206-28211D8B9A2F}" type="slidenum">
              <a:rPr lang="en-US" altLang="ja-JP"/>
              <a:pPr>
                <a:defRPr/>
              </a:pPr>
              <a:t>‹#›</a:t>
            </a:fld>
            <a:endParaRPr lang="en-US" altLang="ja-JP"/>
          </a:p>
        </p:txBody>
      </p:sp>
    </p:spTree>
    <p:extLst>
      <p:ext uri="{BB962C8B-B14F-4D97-AF65-F5344CB8AC3E}">
        <p14:creationId xmlns:p14="http://schemas.microsoft.com/office/powerpoint/2010/main" val="4123011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1" y="273117"/>
            <a:ext cx="4011084" cy="1162051"/>
          </a:xfrm>
        </p:spPr>
        <p:txBody>
          <a:bodyPr anchor="b"/>
          <a:lstStyle>
            <a:lvl1pPr algn="l">
              <a:defRPr sz="2300" b="1"/>
            </a:lvl1pPr>
          </a:lstStyle>
          <a:p>
            <a:r>
              <a:rPr lang="ja-JP" altLang="en-US"/>
              <a:t>マスター タイトルの書式設定</a:t>
            </a:r>
          </a:p>
        </p:txBody>
      </p:sp>
      <p:sp>
        <p:nvSpPr>
          <p:cNvPr id="3" name="コンテンツ プレースホルダ 2"/>
          <p:cNvSpPr>
            <a:spLocks noGrp="1"/>
          </p:cNvSpPr>
          <p:nvPr>
            <p:ph idx="1"/>
          </p:nvPr>
        </p:nvSpPr>
        <p:spPr>
          <a:xfrm>
            <a:off x="4766735" y="273120"/>
            <a:ext cx="6815667" cy="5853113"/>
          </a:xfrm>
        </p:spPr>
        <p:txBody>
          <a:bodyPr/>
          <a:lstStyle>
            <a:lvl1pPr>
              <a:defRPr sz="38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1" y="1435103"/>
            <a:ext cx="4011084" cy="46910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0F1D7F1-294D-4E8F-9F73-253A6FE4AFB9}" type="slidenum">
              <a:rPr lang="en-US" altLang="ja-JP"/>
              <a:pPr>
                <a:defRPr/>
              </a:pPr>
              <a:t>‹#›</a:t>
            </a:fld>
            <a:endParaRPr lang="en-US" altLang="ja-JP"/>
          </a:p>
        </p:txBody>
      </p:sp>
    </p:spTree>
    <p:extLst>
      <p:ext uri="{BB962C8B-B14F-4D97-AF65-F5344CB8AC3E}">
        <p14:creationId xmlns:p14="http://schemas.microsoft.com/office/powerpoint/2010/main" val="676176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68"/>
            <a:ext cx="7315200" cy="566739"/>
          </a:xfrm>
        </p:spPr>
        <p:txBody>
          <a:bodyPr anchor="b"/>
          <a:lstStyle>
            <a:lvl1pPr algn="l">
              <a:defRPr sz="23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800"/>
            </a:lvl1pPr>
            <a:lvl2pPr marL="536433" indent="0">
              <a:buNone/>
              <a:defRPr sz="3300"/>
            </a:lvl2pPr>
            <a:lvl3pPr marL="1072866" indent="0">
              <a:buNone/>
              <a:defRPr sz="2800"/>
            </a:lvl3pPr>
            <a:lvl4pPr marL="1609298" indent="0">
              <a:buNone/>
              <a:defRPr sz="2300"/>
            </a:lvl4pPr>
            <a:lvl5pPr marL="2145731" indent="0">
              <a:buNone/>
              <a:defRPr sz="2300"/>
            </a:lvl5pPr>
            <a:lvl6pPr marL="2682164" indent="0">
              <a:buNone/>
              <a:defRPr sz="2300"/>
            </a:lvl6pPr>
            <a:lvl7pPr marL="3218597" indent="0">
              <a:buNone/>
              <a:defRPr sz="2300"/>
            </a:lvl7pPr>
            <a:lvl8pPr marL="3755029" indent="0">
              <a:buNone/>
              <a:defRPr sz="2300"/>
            </a:lvl8pPr>
            <a:lvl9pPr marL="4291462" indent="0">
              <a:buNone/>
              <a:defRPr sz="23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406"/>
            <a:ext cx="7315200" cy="8048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7745568E-3BB3-4189-8191-F90944B53182}" type="slidenum">
              <a:rPr lang="en-US" altLang="ja-JP"/>
              <a:pPr>
                <a:defRPr/>
              </a:pPr>
              <a:t>‹#›</a:t>
            </a:fld>
            <a:endParaRPr lang="en-US" altLang="ja-JP"/>
          </a:p>
        </p:txBody>
      </p:sp>
    </p:spTree>
    <p:extLst>
      <p:ext uri="{BB962C8B-B14F-4D97-AF65-F5344CB8AC3E}">
        <p14:creationId xmlns:p14="http://schemas.microsoft.com/office/powerpoint/2010/main" val="197370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E057B8DC-42CF-4EE3-A9DE-07B22E4DB082}" type="slidenum">
              <a:rPr lang="en-US" altLang="ja-JP"/>
              <a:pPr>
                <a:defRPr/>
              </a:pPr>
              <a:t>‹#›</a:t>
            </a:fld>
            <a:endParaRPr lang="en-US" altLang="ja-JP"/>
          </a:p>
        </p:txBody>
      </p:sp>
    </p:spTree>
    <p:extLst>
      <p:ext uri="{BB962C8B-B14F-4D97-AF65-F5344CB8AC3E}">
        <p14:creationId xmlns:p14="http://schemas.microsoft.com/office/powerpoint/2010/main" val="319468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540761" y="930283"/>
            <a:ext cx="2736849" cy="533241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8084" y="930283"/>
            <a:ext cx="8009467" cy="53324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8F84A28E-6E51-4B77-916D-2EFBC8E542ED}" type="slidenum">
              <a:rPr lang="en-US" altLang="ja-JP"/>
              <a:pPr>
                <a:defRPr/>
              </a:pPr>
              <a:t>‹#›</a:t>
            </a:fld>
            <a:endParaRPr lang="en-US" altLang="ja-JP"/>
          </a:p>
        </p:txBody>
      </p:sp>
    </p:spTree>
    <p:extLst>
      <p:ext uri="{BB962C8B-B14F-4D97-AF65-F5344CB8AC3E}">
        <p14:creationId xmlns:p14="http://schemas.microsoft.com/office/powerpoint/2010/main" val="2061276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9144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270E566A-EBEB-457F-9F02-BFC0754E3568}" type="slidenum">
              <a:rPr lang="en-US" altLang="ja-JP"/>
              <a:pPr>
                <a:defRPr/>
              </a:pPr>
              <a:t>‹#›</a:t>
            </a:fld>
            <a:endParaRPr lang="en-US" altLang="ja-JP"/>
          </a:p>
        </p:txBody>
      </p:sp>
    </p:spTree>
    <p:extLst>
      <p:ext uri="{BB962C8B-B14F-4D97-AF65-F5344CB8AC3E}">
        <p14:creationId xmlns:p14="http://schemas.microsoft.com/office/powerpoint/2010/main" val="3858134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28091" y="930283"/>
            <a:ext cx="10949516" cy="533241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0DC1DBAD-E630-4555-8FE3-1464D6E4A429}" type="slidenum">
              <a:rPr lang="en-US" altLang="ja-JP"/>
              <a:pPr>
                <a:defRPr/>
              </a:pPr>
              <a:t>‹#›</a:t>
            </a:fld>
            <a:endParaRPr lang="en-US" altLang="ja-JP"/>
          </a:p>
        </p:txBody>
      </p:sp>
    </p:spTree>
    <p:extLst>
      <p:ext uri="{BB962C8B-B14F-4D97-AF65-F5344CB8AC3E}">
        <p14:creationId xmlns:p14="http://schemas.microsoft.com/office/powerpoint/2010/main" val="281441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2216925"/>
            <a:ext cx="10363200" cy="1362075"/>
          </a:xfrm>
          <a:prstGeom prst="rect">
            <a:avLst/>
          </a:prstGeom>
        </p:spPr>
        <p:txBody>
          <a:bodyPr anchor="t"/>
          <a:lstStyle>
            <a:lvl1pPr algn="l">
              <a:defRPr sz="4700"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963084" y="5187137"/>
            <a:ext cx="10363200" cy="1500187"/>
          </a:xfrm>
          <a:prstGeom prst="rect">
            <a:avLst/>
          </a:prstGeom>
        </p:spPr>
        <p:txBody>
          <a:bodyPr anchor="b"/>
          <a:lstStyle>
            <a:lvl1pPr marL="0" indent="0">
              <a:buNone/>
              <a:defRPr sz="2300"/>
            </a:lvl1pPr>
            <a:lvl2pPr marL="536433" indent="0">
              <a:buNone/>
              <a:defRPr sz="2100"/>
            </a:lvl2pPr>
            <a:lvl3pPr marL="1072866" indent="0">
              <a:buNone/>
              <a:defRPr sz="1900"/>
            </a:lvl3pPr>
            <a:lvl4pPr marL="1609298" indent="0">
              <a:buNone/>
              <a:defRPr sz="1600"/>
            </a:lvl4pPr>
            <a:lvl5pPr marL="2145731" indent="0">
              <a:buNone/>
              <a:defRPr sz="1600"/>
            </a:lvl5pPr>
            <a:lvl6pPr marL="2682164" indent="0">
              <a:buNone/>
              <a:defRPr sz="1600"/>
            </a:lvl6pPr>
            <a:lvl7pPr marL="3218597" indent="0">
              <a:buNone/>
              <a:defRPr sz="1600"/>
            </a:lvl7pPr>
            <a:lvl8pPr marL="3755029" indent="0">
              <a:buNone/>
              <a:defRPr sz="1600"/>
            </a:lvl8pPr>
            <a:lvl9pPr marL="4291462"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388F1C1A-5663-4BE7-A694-8890DC2CADD1}" type="slidenum">
              <a:rPr lang="en-US" altLang="ja-JP"/>
              <a:pPr>
                <a:defRPr/>
              </a:pPr>
              <a:t>‹#›</a:t>
            </a:fld>
            <a:endParaRPr lang="en-US" altLang="ja-JP"/>
          </a:p>
        </p:txBody>
      </p:sp>
    </p:spTree>
    <p:extLst>
      <p:ext uri="{BB962C8B-B14F-4D97-AF65-F5344CB8AC3E}">
        <p14:creationId xmlns:p14="http://schemas.microsoft.com/office/powerpoint/2010/main" val="2550054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8"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8388E57-69D3-440F-A0BF-CDB2145722CF}" type="slidenum">
              <a:rPr lang="en-US" altLang="ja-JP"/>
              <a:pPr>
                <a:defRPr/>
              </a:pPr>
              <a:t>‹#›</a:t>
            </a:fld>
            <a:endParaRPr lang="en-US" altLang="ja-JP"/>
          </a:p>
        </p:txBody>
      </p:sp>
    </p:spTree>
    <p:extLst>
      <p:ext uri="{BB962C8B-B14F-4D97-AF65-F5344CB8AC3E}">
        <p14:creationId xmlns:p14="http://schemas.microsoft.com/office/powerpoint/2010/main" val="1908474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080677" y="0"/>
            <a:ext cx="10363200" cy="1143000"/>
          </a:xfrm>
        </p:spPr>
        <p:txBody>
          <a:bodyPr/>
          <a:lstStyle/>
          <a:p>
            <a:r>
              <a:rPr lang="ja-JP" altLang="en-US"/>
              <a:t>マスター タイトルの書式設定</a:t>
            </a:r>
          </a:p>
        </p:txBody>
      </p:sp>
      <p:sp>
        <p:nvSpPr>
          <p:cNvPr id="3" name="表プレースホルダ 2"/>
          <p:cNvSpPr>
            <a:spLocks noGrp="1"/>
          </p:cNvSpPr>
          <p:nvPr>
            <p:ph type="tbl" idx="1"/>
          </p:nvPr>
        </p:nvSpPr>
        <p:spPr>
          <a:xfrm>
            <a:off x="914400" y="2147888"/>
            <a:ext cx="10363200" cy="4114800"/>
          </a:xfrm>
        </p:spPr>
        <p:txBody>
          <a:bodyPr/>
          <a:lstStyle/>
          <a:p>
            <a:pPr lvl="0"/>
            <a:r>
              <a:rPr lang="ja-JP" altLang="en-US" noProof="0"/>
              <a:t>アイコンをクリックして表を追加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22749B4-59B1-471E-BBDB-6E3B6481B1E9}" type="slidenum">
              <a:rPr lang="en-US" altLang="ja-JP"/>
              <a:pPr>
                <a:defRPr/>
              </a:pPr>
              <a:t>‹#›</a:t>
            </a:fld>
            <a:endParaRPr lang="en-US" altLang="ja-JP"/>
          </a:p>
        </p:txBody>
      </p:sp>
    </p:spTree>
    <p:extLst>
      <p:ext uri="{BB962C8B-B14F-4D97-AF65-F5344CB8AC3E}">
        <p14:creationId xmlns:p14="http://schemas.microsoft.com/office/powerpoint/2010/main" val="1932485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7" y="0"/>
            <a:ext cx="10363200" cy="1143000"/>
          </a:xfrm>
        </p:spPr>
        <p:txBody>
          <a:bodyPr/>
          <a:lstStyle/>
          <a:p>
            <a:r>
              <a:rPr lang="ja-JP" altLang="en-US"/>
              <a:t>マスター タイトルの書式設定</a:t>
            </a:r>
          </a:p>
        </p:txBody>
      </p:sp>
      <p:sp>
        <p:nvSpPr>
          <p:cNvPr id="3" name="SmartArt プレースホルダ 2"/>
          <p:cNvSpPr>
            <a:spLocks noGrp="1"/>
          </p:cNvSpPr>
          <p:nvPr>
            <p:ph type="dgm" idx="1"/>
          </p:nvPr>
        </p:nvSpPr>
        <p:spPr>
          <a:xfrm>
            <a:off x="914400" y="2147888"/>
            <a:ext cx="10363200" cy="4114800"/>
          </a:xfrm>
        </p:spPr>
        <p:txBody>
          <a:bodyPr/>
          <a:lstStyle/>
          <a:p>
            <a:pPr lvl="0"/>
            <a:r>
              <a:rPr lang="ja-JP" altLang="en-US" noProof="0"/>
              <a:t>アイコンをクリックして </a:t>
            </a:r>
            <a:r>
              <a:rPr lang="en-US" altLang="ja-JP" noProof="0"/>
              <a:t>SmartArt </a:t>
            </a:r>
            <a:r>
              <a:rPr lang="ja-JP" altLang="en-US" noProof="0"/>
              <a:t>グラフィックを追加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168135C-4417-490D-8089-4E0158747458}" type="slidenum">
              <a:rPr lang="en-US" altLang="ja-JP"/>
              <a:pPr>
                <a:defRPr/>
              </a:pPr>
              <a:t>‹#›</a:t>
            </a:fld>
            <a:endParaRPr lang="en-US" altLang="ja-JP"/>
          </a:p>
        </p:txBody>
      </p:sp>
    </p:spTree>
    <p:extLst>
      <p:ext uri="{BB962C8B-B14F-4D97-AF65-F5344CB8AC3E}">
        <p14:creationId xmlns:p14="http://schemas.microsoft.com/office/powerpoint/2010/main" val="232826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4192591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540184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942375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716242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817969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87081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1803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4"/>
            <a:ext cx="10363200" cy="925513"/>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a:prstGeom prst="rect">
            <a:avLst/>
          </a:prstGeo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2147888"/>
            <a:ext cx="5080000" cy="4114800"/>
          </a:xfrm>
          <a:prstGeom prst="rect">
            <a:avLst/>
          </a:prstGeo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1268DFEA-F237-49DC-B3E0-7F5F09E1BD4A}" type="slidenum">
              <a:rPr lang="en-US" altLang="ja-JP"/>
              <a:pPr>
                <a:defRPr/>
              </a:pPr>
              <a:t>‹#›</a:t>
            </a:fld>
            <a:endParaRPr lang="en-US" altLang="ja-JP"/>
          </a:p>
        </p:txBody>
      </p:sp>
    </p:spTree>
    <p:extLst>
      <p:ext uri="{BB962C8B-B14F-4D97-AF65-F5344CB8AC3E}">
        <p14:creationId xmlns:p14="http://schemas.microsoft.com/office/powerpoint/2010/main" val="2169302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6173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303354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504901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fld id="{63C5AC6B-E0DA-41E0-99FA-5986959A163B}" type="datetimeFigureOut">
              <a:rPr kumimoji="1" lang="ja-JP" altLang="en-US" smtClean="0"/>
              <a:t>2026/4/27</a:t>
            </a:fld>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342129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455264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4201048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204070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330529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924008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13219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a:prstGeom prst="rect">
            <a:avLst/>
          </a:prstGeo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7"/>
            <a:ext cx="5386917" cy="639763"/>
          </a:xfrm>
          <a:prstGeom prst="rect">
            <a:avLst/>
          </a:prstGeo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a:prstGeom prst="rect">
            <a:avLst/>
          </a:prstGeo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7"/>
            <a:ext cx="5389033" cy="639763"/>
          </a:xfrm>
          <a:prstGeom prst="rect">
            <a:avLst/>
          </a:prstGeo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73" y="2174875"/>
            <a:ext cx="5389033" cy="3951288"/>
          </a:xfrm>
          <a:prstGeom prst="rect">
            <a:avLst/>
          </a:prstGeo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521CEBFF-4AA3-4F42-8991-05FA526F9C69}" type="slidenum">
              <a:rPr lang="en-US" altLang="ja-JP"/>
              <a:pPr>
                <a:defRPr/>
              </a:pPr>
              <a:t>‹#›</a:t>
            </a:fld>
            <a:endParaRPr lang="en-US" altLang="ja-JP"/>
          </a:p>
        </p:txBody>
      </p:sp>
    </p:spTree>
    <p:extLst>
      <p:ext uri="{BB962C8B-B14F-4D97-AF65-F5344CB8AC3E}">
        <p14:creationId xmlns:p14="http://schemas.microsoft.com/office/powerpoint/2010/main" val="147235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99390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67748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966711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028806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2026/4/27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435090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0E9FD-1D84-4736-8C53-1147BF8E37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04761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09421-F60A-49C5-9D63-EB0DF146B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4221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CE74A0-DDF1-42A7-983F-3A99580231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0026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88B2C-2A6E-4BB7-988C-5EC2109E7D4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64972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D4DA90-942E-4C67-A2E9-F87BCE774A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719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07492" y="2"/>
            <a:ext cx="10363200" cy="925689"/>
          </a:xfrm>
          <a:prstGeom prst="rect">
            <a:avLst/>
          </a:prstGeom>
        </p:spPr>
        <p:txBody>
          <a:bodyPr/>
          <a:lstStyle>
            <a:lvl1pPr>
              <a:defRPr i="0">
                <a:solidFill>
                  <a:schemeClr val="accent1">
                    <a:lumMod val="10000"/>
                  </a:schemeClr>
                </a:solidFill>
              </a:defRPr>
            </a:lvl1pPr>
          </a:lstStyle>
          <a:p>
            <a:r>
              <a:rPr lang="ja-JP" altLang="en-US"/>
              <a:t>マスター タイトルの書式設定</a:t>
            </a:r>
            <a:endParaRPr lang="ja-JP" altLang="en-US" dirty="0"/>
          </a:p>
        </p:txBody>
      </p:sp>
      <p:sp>
        <p:nvSpPr>
          <p:cNvPr id="3"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4E38EB05-60D4-46D2-9377-82560E209ACC}" type="slidenum">
              <a:rPr lang="en-US" altLang="ja-JP"/>
              <a:pPr>
                <a:defRPr/>
              </a:pPr>
              <a:t>‹#›</a:t>
            </a:fld>
            <a:endParaRPr lang="en-US" altLang="ja-JP"/>
          </a:p>
        </p:txBody>
      </p:sp>
    </p:spTree>
    <p:extLst>
      <p:ext uri="{BB962C8B-B14F-4D97-AF65-F5344CB8AC3E}">
        <p14:creationId xmlns:p14="http://schemas.microsoft.com/office/powerpoint/2010/main" val="3039307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B6F058-33BE-4130-9C77-A4D16EF2B0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8824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0E7A79-521C-4F95-B426-25D3B34EE1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63303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A2D0C-4FAE-44EC-AFF5-82EC31813E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59535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C4302-D473-4652-8A5B-F2D4F2B06D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12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9B753-22E5-4C27-9335-88011D43B3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8745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958A7-F747-4F32-B601-8CABDBA93C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7344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26671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586986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53272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47633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4"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F0C18F10-FA99-4EAA-B206-28211D8B9A2F}" type="slidenum">
              <a:rPr lang="en-US" altLang="ja-JP"/>
              <a:pPr>
                <a:defRPr/>
              </a:pPr>
              <a:t>‹#›</a:t>
            </a:fld>
            <a:endParaRPr lang="en-US" altLang="ja-JP"/>
          </a:p>
        </p:txBody>
      </p:sp>
    </p:spTree>
    <p:extLst>
      <p:ext uri="{BB962C8B-B14F-4D97-AF65-F5344CB8AC3E}">
        <p14:creationId xmlns:p14="http://schemas.microsoft.com/office/powerpoint/2010/main" val="42774276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678903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869515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306030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856065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631608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946945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173499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2793157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2866745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341276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1" y="273117"/>
            <a:ext cx="4011084" cy="1162051"/>
          </a:xfrm>
          <a:prstGeom prst="rect">
            <a:avLst/>
          </a:prstGeom>
        </p:spPr>
        <p:txBody>
          <a:bodyPr anchor="b"/>
          <a:lstStyle>
            <a:lvl1pPr algn="l">
              <a:defRPr sz="2300" b="1"/>
            </a:lvl1pPr>
          </a:lstStyle>
          <a:p>
            <a:r>
              <a:rPr lang="ja-JP" altLang="en-US"/>
              <a:t>マスター タイトルの書式設定</a:t>
            </a:r>
          </a:p>
        </p:txBody>
      </p:sp>
      <p:sp>
        <p:nvSpPr>
          <p:cNvPr id="3" name="コンテンツ プレースホルダ 2"/>
          <p:cNvSpPr>
            <a:spLocks noGrp="1"/>
          </p:cNvSpPr>
          <p:nvPr>
            <p:ph idx="1"/>
          </p:nvPr>
        </p:nvSpPr>
        <p:spPr>
          <a:xfrm>
            <a:off x="4766735" y="273120"/>
            <a:ext cx="6815667" cy="5853113"/>
          </a:xfrm>
          <a:prstGeom prst="rect">
            <a:avLst/>
          </a:prstGeom>
        </p:spPr>
        <p:txBody>
          <a:bodyPr/>
          <a:lstStyle>
            <a:lvl1pPr>
              <a:defRPr sz="38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1" y="1435103"/>
            <a:ext cx="4011084" cy="4691063"/>
          </a:xfrm>
          <a:prstGeom prst="rect">
            <a:avLst/>
          </a:prstGeo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0F1D7F1-294D-4E8F-9F73-253A6FE4AFB9}" type="slidenum">
              <a:rPr lang="en-US" altLang="ja-JP"/>
              <a:pPr>
                <a:defRPr/>
              </a:pPr>
              <a:t>‹#›</a:t>
            </a:fld>
            <a:endParaRPr lang="en-US" altLang="ja-JP"/>
          </a:p>
        </p:txBody>
      </p:sp>
    </p:spTree>
    <p:extLst>
      <p:ext uri="{BB962C8B-B14F-4D97-AF65-F5344CB8AC3E}">
        <p14:creationId xmlns:p14="http://schemas.microsoft.com/office/powerpoint/2010/main" val="199988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9307861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529486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245947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60821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664282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101968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598136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DEC250-A465-427D-BDF8-3CECB91EDAD5}" type="datetimeFigureOut">
              <a:rPr kumimoji="1" lang="ja-JP" altLang="en-US" smtClean="0"/>
              <a:t>2026/4/27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042E066-BE5C-48CA-983F-378301EA1798}" type="slidenum">
              <a:rPr kumimoji="1" lang="ja-JP" altLang="en-US" smtClean="0"/>
              <a:t>‹#›</a:t>
            </a:fld>
            <a:endParaRPr kumimoji="1" lang="ja-JP" altLang="en-US"/>
          </a:p>
        </p:txBody>
      </p:sp>
    </p:spTree>
    <p:extLst>
      <p:ext uri="{BB962C8B-B14F-4D97-AF65-F5344CB8AC3E}">
        <p14:creationId xmlns:p14="http://schemas.microsoft.com/office/powerpoint/2010/main" val="284902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68"/>
            <a:ext cx="7315200" cy="566739"/>
          </a:xfrm>
          <a:prstGeom prst="rect">
            <a:avLst/>
          </a:prstGeom>
        </p:spPr>
        <p:txBody>
          <a:bodyPr anchor="b"/>
          <a:lstStyle>
            <a:lvl1pPr algn="l">
              <a:defRPr sz="23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a:prstGeom prst="rect">
            <a:avLst/>
          </a:prstGeom>
        </p:spPr>
        <p:txBody>
          <a:bodyPr/>
          <a:lstStyle>
            <a:lvl1pPr marL="0" indent="0">
              <a:buNone/>
              <a:defRPr sz="3800"/>
            </a:lvl1pPr>
            <a:lvl2pPr marL="536433" indent="0">
              <a:buNone/>
              <a:defRPr sz="3300"/>
            </a:lvl2pPr>
            <a:lvl3pPr marL="1072866" indent="0">
              <a:buNone/>
              <a:defRPr sz="2800"/>
            </a:lvl3pPr>
            <a:lvl4pPr marL="1609298" indent="0">
              <a:buNone/>
              <a:defRPr sz="2300"/>
            </a:lvl4pPr>
            <a:lvl5pPr marL="2145731" indent="0">
              <a:buNone/>
              <a:defRPr sz="2300"/>
            </a:lvl5pPr>
            <a:lvl6pPr marL="2682164" indent="0">
              <a:buNone/>
              <a:defRPr sz="2300"/>
            </a:lvl6pPr>
            <a:lvl7pPr marL="3218597" indent="0">
              <a:buNone/>
              <a:defRPr sz="2300"/>
            </a:lvl7pPr>
            <a:lvl8pPr marL="3755029" indent="0">
              <a:buNone/>
              <a:defRPr sz="2300"/>
            </a:lvl8pPr>
            <a:lvl9pPr marL="4291462" indent="0">
              <a:buNone/>
              <a:defRPr sz="23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406"/>
            <a:ext cx="7315200" cy="804863"/>
          </a:xfrm>
          <a:prstGeom prst="rect">
            <a:avLst/>
          </a:prstGeo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7745568E-3BB3-4189-8191-F90944B53182}" type="slidenum">
              <a:rPr lang="en-US" altLang="ja-JP"/>
              <a:pPr>
                <a:defRPr/>
              </a:pPr>
              <a:t>‹#›</a:t>
            </a:fld>
            <a:endParaRPr lang="en-US" altLang="ja-JP"/>
          </a:p>
        </p:txBody>
      </p:sp>
    </p:spTree>
    <p:extLst>
      <p:ext uri="{BB962C8B-B14F-4D97-AF65-F5344CB8AC3E}">
        <p14:creationId xmlns:p14="http://schemas.microsoft.com/office/powerpoint/2010/main" val="112008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image" Target="../media/image4.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22534"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r" fontAlgn="auto">
              <a:spcBef>
                <a:spcPts val="0"/>
              </a:spcBef>
              <a:spcAft>
                <a:spcPts val="0"/>
              </a:spcAft>
              <a:defRPr kumimoji="1" sz="1600" smtClean="0">
                <a:effectLst/>
                <a:latin typeface="+mj-lt"/>
                <a:ea typeface="ＭＳ Ｐゴシック" pitchFamily="50" charset="-128"/>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665661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rtl="0" fontAlgn="base">
        <a:spcBef>
          <a:spcPct val="0"/>
        </a:spcBef>
        <a:spcAft>
          <a:spcPct val="0"/>
        </a:spcAft>
        <a:defRPr kumimoji="1" sz="4700">
          <a:solidFill>
            <a:srgbClr val="070D13"/>
          </a:solidFill>
          <a:latin typeface="+mj-ea"/>
          <a:ea typeface="+mj-ea"/>
          <a:cs typeface="+mj-cs"/>
        </a:defRPr>
      </a:lvl1pPr>
      <a:lvl2pPr algn="l" rtl="0" fontAlgn="base">
        <a:spcBef>
          <a:spcPct val="0"/>
        </a:spcBef>
        <a:spcAft>
          <a:spcPct val="0"/>
        </a:spcAft>
        <a:defRPr kumimoji="1" sz="4700">
          <a:solidFill>
            <a:srgbClr val="070D13"/>
          </a:solidFill>
          <a:latin typeface="ＭＳ Ｐゴシック" charset="-128"/>
          <a:ea typeface="ＭＳ Ｐゴシック" pitchFamily="50" charset="-128"/>
        </a:defRPr>
      </a:lvl2pPr>
      <a:lvl3pPr algn="l" rtl="0" fontAlgn="base">
        <a:spcBef>
          <a:spcPct val="0"/>
        </a:spcBef>
        <a:spcAft>
          <a:spcPct val="0"/>
        </a:spcAft>
        <a:defRPr kumimoji="1" sz="4700">
          <a:solidFill>
            <a:srgbClr val="070D13"/>
          </a:solidFill>
          <a:latin typeface="ＭＳ Ｐゴシック" charset="-128"/>
          <a:ea typeface="ＭＳ Ｐゴシック" pitchFamily="50" charset="-128"/>
        </a:defRPr>
      </a:lvl3pPr>
      <a:lvl4pPr algn="l" rtl="0" fontAlgn="base">
        <a:spcBef>
          <a:spcPct val="0"/>
        </a:spcBef>
        <a:spcAft>
          <a:spcPct val="0"/>
        </a:spcAft>
        <a:defRPr kumimoji="1" sz="4700">
          <a:solidFill>
            <a:srgbClr val="070D13"/>
          </a:solidFill>
          <a:latin typeface="ＭＳ Ｐゴシック" charset="-128"/>
          <a:ea typeface="ＭＳ Ｐゴシック" pitchFamily="50" charset="-128"/>
        </a:defRPr>
      </a:lvl4pPr>
      <a:lvl5pPr algn="l" rtl="0" fontAlgn="base">
        <a:spcBef>
          <a:spcPct val="0"/>
        </a:spcBef>
        <a:spcAft>
          <a:spcPct val="0"/>
        </a:spcAft>
        <a:defRPr kumimoji="1" sz="4700">
          <a:solidFill>
            <a:srgbClr val="070D13"/>
          </a:solidFill>
          <a:latin typeface="ＭＳ Ｐゴシック" charset="-128"/>
          <a:ea typeface="ＭＳ Ｐゴシック" pitchFamily="50" charset="-128"/>
        </a:defRPr>
      </a:lvl5pPr>
      <a:lvl6pPr marL="536433"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6pPr>
      <a:lvl7pPr marL="1072866"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7pPr>
      <a:lvl8pPr marL="1609298"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8pPr>
      <a:lvl9pPr marL="2145731"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9pPr>
    </p:titleStyle>
    <p:bodyStyle>
      <a:lvl1pPr marL="402325" indent="-402325" algn="l" rtl="0" fontAlgn="base">
        <a:spcBef>
          <a:spcPct val="20000"/>
        </a:spcBef>
        <a:spcAft>
          <a:spcPct val="0"/>
        </a:spcAft>
        <a:buBlip>
          <a:blip r:embed="rId20"/>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21"/>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p:bodyStyle>
    <p:other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4"/>
            <a:ext cx="103632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22532"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l" fontAlgn="auto">
              <a:spcBef>
                <a:spcPts val="0"/>
              </a:spcBef>
              <a:spcAft>
                <a:spcPts val="0"/>
              </a:spcAft>
              <a:defRPr kumimoji="1" sz="1600" smtClean="0">
                <a:effectLst/>
                <a:latin typeface="+mj-lt"/>
                <a:ea typeface="ＭＳ Ｐゴシック" pitchFamily="50" charset="-128"/>
              </a:defRPr>
            </a:lvl1pPr>
          </a:lstStyle>
          <a:p>
            <a:pPr defTabSz="1072866">
              <a:defRPr/>
            </a:pPr>
            <a:endParaRPr lang="ja-JP" altLang="en-US">
              <a:solidFill>
                <a:prstClr val="black"/>
              </a:solidFill>
            </a:endParaRPr>
          </a:p>
        </p:txBody>
      </p:sp>
      <p:sp>
        <p:nvSpPr>
          <p:cNvPr id="22533"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fontAlgn="auto">
              <a:spcBef>
                <a:spcPts val="0"/>
              </a:spcBef>
              <a:spcAft>
                <a:spcPts val="0"/>
              </a:spcAft>
              <a:defRPr kumimoji="1" sz="1600">
                <a:effectLst/>
                <a:latin typeface="+mj-lt"/>
                <a:ea typeface="ＭＳ Ｐゴシック" pitchFamily="50" charset="-128"/>
              </a:defRPr>
            </a:lvl1pPr>
          </a:lstStyle>
          <a:p>
            <a:pPr defTabSz="1072866">
              <a:defRPr/>
            </a:pPr>
            <a:r>
              <a:rPr lang="zh-TW" altLang="en-US">
                <a:solidFill>
                  <a:prstClr val="black"/>
                </a:solidFill>
              </a:rPr>
              <a:t>立花　三重大学　生物資源　共生環境</a:t>
            </a:r>
            <a:endParaRPr lang="ja-JP" altLang="en-US">
              <a:solidFill>
                <a:prstClr val="black"/>
              </a:solidFill>
            </a:endParaRPr>
          </a:p>
        </p:txBody>
      </p:sp>
      <p:sp>
        <p:nvSpPr>
          <p:cNvPr id="22534"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r" fontAlgn="auto">
              <a:spcBef>
                <a:spcPts val="0"/>
              </a:spcBef>
              <a:spcAft>
                <a:spcPts val="0"/>
              </a:spcAft>
              <a:defRPr kumimoji="1" sz="1600" smtClean="0">
                <a:effectLst/>
                <a:latin typeface="+mj-lt"/>
                <a:ea typeface="ＭＳ Ｐゴシック" pitchFamily="50" charset="-128"/>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17340791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Lst>
  <p:hf hdr="0" ftr="0" dt="0"/>
  <p:txStyles>
    <p:titleStyle>
      <a:lvl1pPr algn="l" rtl="0" fontAlgn="base">
        <a:spcBef>
          <a:spcPct val="0"/>
        </a:spcBef>
        <a:spcAft>
          <a:spcPct val="0"/>
        </a:spcAft>
        <a:defRPr kumimoji="1" sz="4700">
          <a:solidFill>
            <a:srgbClr val="070D13"/>
          </a:solidFill>
          <a:latin typeface="+mj-ea"/>
          <a:ea typeface="+mj-ea"/>
          <a:cs typeface="+mj-cs"/>
        </a:defRPr>
      </a:lvl1pPr>
      <a:lvl2pPr algn="l" rtl="0" fontAlgn="base">
        <a:spcBef>
          <a:spcPct val="0"/>
        </a:spcBef>
        <a:spcAft>
          <a:spcPct val="0"/>
        </a:spcAft>
        <a:defRPr kumimoji="1" sz="4700">
          <a:solidFill>
            <a:srgbClr val="070D13"/>
          </a:solidFill>
          <a:latin typeface="ＭＳ Ｐゴシック" charset="-128"/>
          <a:ea typeface="ＭＳ Ｐゴシック" pitchFamily="50" charset="-128"/>
        </a:defRPr>
      </a:lvl2pPr>
      <a:lvl3pPr algn="l" rtl="0" fontAlgn="base">
        <a:spcBef>
          <a:spcPct val="0"/>
        </a:spcBef>
        <a:spcAft>
          <a:spcPct val="0"/>
        </a:spcAft>
        <a:defRPr kumimoji="1" sz="4700">
          <a:solidFill>
            <a:srgbClr val="070D13"/>
          </a:solidFill>
          <a:latin typeface="ＭＳ Ｐゴシック" charset="-128"/>
          <a:ea typeface="ＭＳ Ｐゴシック" pitchFamily="50" charset="-128"/>
        </a:defRPr>
      </a:lvl3pPr>
      <a:lvl4pPr algn="l" rtl="0" fontAlgn="base">
        <a:spcBef>
          <a:spcPct val="0"/>
        </a:spcBef>
        <a:spcAft>
          <a:spcPct val="0"/>
        </a:spcAft>
        <a:defRPr kumimoji="1" sz="4700">
          <a:solidFill>
            <a:srgbClr val="070D13"/>
          </a:solidFill>
          <a:latin typeface="ＭＳ Ｐゴシック" charset="-128"/>
          <a:ea typeface="ＭＳ Ｐゴシック" pitchFamily="50" charset="-128"/>
        </a:defRPr>
      </a:lvl4pPr>
      <a:lvl5pPr algn="l" rtl="0" fontAlgn="base">
        <a:spcBef>
          <a:spcPct val="0"/>
        </a:spcBef>
        <a:spcAft>
          <a:spcPct val="0"/>
        </a:spcAft>
        <a:defRPr kumimoji="1" sz="4700">
          <a:solidFill>
            <a:srgbClr val="070D13"/>
          </a:solidFill>
          <a:latin typeface="ＭＳ Ｐゴシック" charset="-128"/>
          <a:ea typeface="ＭＳ Ｐゴシック" pitchFamily="50" charset="-128"/>
        </a:defRPr>
      </a:lvl5pPr>
      <a:lvl6pPr marL="536433"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6pPr>
      <a:lvl7pPr marL="1072866"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7pPr>
      <a:lvl8pPr marL="1609298"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8pPr>
      <a:lvl9pPr marL="2145731"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9pPr>
    </p:titleStyle>
    <p:bodyStyle>
      <a:lvl1pPr marL="402325" indent="-402325" algn="l" rtl="0" fontAlgn="base">
        <a:spcBef>
          <a:spcPct val="20000"/>
        </a:spcBef>
        <a:spcAft>
          <a:spcPct val="0"/>
        </a:spcAft>
        <a:buBlip>
          <a:blip r:embed="rId20"/>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21"/>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p:bodyStyle>
    <p:other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5AC6B-E0DA-41E0-99FA-5986959A163B}" type="datetimeFigureOut">
              <a:rPr kumimoji="1" lang="ja-JP" altLang="en-US" smtClean="0"/>
              <a:t>2026/4/27</a:t>
            </a:fld>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66597703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A1324-8BB6-4B42-9A38-C1585B4850B2}" type="datetimeFigureOut">
              <a:rPr kumimoji="1" lang="ja-JP" altLang="en-US" smtClean="0"/>
              <a:t>2026/4/27</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19548780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a:ea typeface="ＭＳ Ｐゴシック" pitchFamily="50" charset="-128"/>
              </a:defRPr>
            </a:lvl1pPr>
          </a:lstStyle>
          <a:p>
            <a:pPr fontAlgn="base">
              <a:spcBef>
                <a:spcPct val="0"/>
              </a:spcBef>
              <a:spcAft>
                <a:spcPct val="0"/>
              </a:spcAft>
              <a:defRPr/>
            </a:pPr>
            <a:fld id="{E5225D2F-20BD-4519-A995-CE3A3036B1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57254257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01862378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072866">
              <a:defRPr/>
            </a:pPr>
            <a:endParaRPr lang="ja-JP" altLang="en-US">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072866">
              <a:defRPr/>
            </a:pPr>
            <a:r>
              <a:rPr lang="zh-TW" altLang="en-US">
                <a:solidFill>
                  <a:prstClr val="black"/>
                </a:solidFill>
              </a:rPr>
              <a:t>立花　三重大学　生物資源　共生環境</a:t>
            </a:r>
            <a:endParaRPr lang="ja-JP" altLang="en-US">
              <a:solidFill>
                <a:prstClr val="black"/>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spTree>
    <p:extLst>
      <p:ext uri="{BB962C8B-B14F-4D97-AF65-F5344CB8AC3E}">
        <p14:creationId xmlns:p14="http://schemas.microsoft.com/office/powerpoint/2010/main" val="106773027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achi@bio.mie-u.ac.j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atm.bio.mie-u.ac.jp/"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bio.mie-u.ac.jp/kankyo/shizen/lab1/saigai.htm"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4.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4.xml"/><Relationship Id="rId5" Type="http://schemas.openxmlformats.org/officeDocument/2006/relationships/image" Target="../media/image9.jpe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hyperlink" Target="https://luctin.shop-pro.jp/?pid=178606402" TargetMode="External"/><Relationship Id="rId2" Type="http://schemas.openxmlformats.org/officeDocument/2006/relationships/image" Target="../media/image36.png"/><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live/7IF1S2CDGcg?si=34iF5TAX_v3SiYIq&amp;t=2790"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jiyu.co.jp/sing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5.xml"/><Relationship Id="rId1" Type="http://schemas.openxmlformats.org/officeDocument/2006/relationships/video" Target="https://www.youtube.com/embed/mgQVhE7N094?start=307&amp;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3422" y="448121"/>
            <a:ext cx="11785156" cy="1030483"/>
          </a:xfrm>
        </p:spPr>
        <p:style>
          <a:lnRef idx="2">
            <a:schemeClr val="dk1"/>
          </a:lnRef>
          <a:fillRef idx="1">
            <a:schemeClr val="lt1"/>
          </a:fillRef>
          <a:effectRef idx="0">
            <a:schemeClr val="dk1"/>
          </a:effectRef>
          <a:fontRef idx="minor">
            <a:schemeClr val="dk1"/>
          </a:fontRef>
        </p:style>
        <p:txBody>
          <a:bodyPr>
            <a:noAutofit/>
          </a:bodyPr>
          <a:lstStyle/>
          <a:p>
            <a:pPr algn="ctr"/>
            <a:r>
              <a:rPr lang="ja-JP" altLang="en-US" sz="3200" b="1" dirty="0">
                <a:solidFill>
                  <a:schemeClr val="tx1"/>
                </a:solidFill>
              </a:rPr>
              <a:t>気候災害</a:t>
            </a:r>
            <a:br>
              <a:rPr lang="en-US" altLang="ja-JP" sz="3200" b="1" dirty="0">
                <a:solidFill>
                  <a:schemeClr val="tx1"/>
                </a:solidFill>
              </a:rPr>
            </a:br>
            <a:r>
              <a:rPr lang="ja-JP" altLang="en-US" sz="3200" b="1" dirty="0">
                <a:solidFill>
                  <a:schemeClr val="tx1"/>
                </a:solidFill>
              </a:rPr>
              <a:t>激増する異常気象！春と秋が消え「二季」に、なぜ？</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7AEAC-5638-45C6-925F-A284B525A128}" type="slidenum">
              <a:rPr kumimoji="0" lang="ja-JP" altLang="en-US" sz="1600" b="0" i="0" u="none" strike="noStrike" kern="1200" cap="none" spc="0" normalizeH="0" baseline="0" noProof="0">
                <a:ln>
                  <a:noFill/>
                </a:ln>
                <a:solidFill>
                  <a:prstClr val="black">
                    <a:tint val="75000"/>
                  </a:prstClr>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ja-JP" altLang="en-US" sz="1600" b="0" i="0" u="none" strike="noStrike" kern="1200" cap="none" spc="0" normalizeH="0" baseline="0" noProof="0" dirty="0">
              <a:ln>
                <a:noFill/>
              </a:ln>
              <a:solidFill>
                <a:prstClr val="black">
                  <a:tint val="75000"/>
                </a:prstClr>
              </a:solidFill>
              <a:effectLst/>
              <a:uLnTx/>
              <a:uFillTx/>
              <a:latin typeface="Times New Roman"/>
              <a:ea typeface="ＭＳ Ｐゴシック" pitchFamily="50" charset="-128"/>
              <a:cs typeface="+mn-cs"/>
            </a:endParaRPr>
          </a:p>
        </p:txBody>
      </p:sp>
      <p:sp>
        <p:nvSpPr>
          <p:cNvPr id="7" name="正方形/長方形 6">
            <a:extLst>
              <a:ext uri="{FF2B5EF4-FFF2-40B4-BE49-F238E27FC236}">
                <a16:creationId xmlns:a16="http://schemas.microsoft.com/office/drawing/2014/main" id="{85F01423-E6A9-67FA-109A-3850C1FD3BD3}"/>
              </a:ext>
            </a:extLst>
          </p:cNvPr>
          <p:cNvSpPr/>
          <p:nvPr/>
        </p:nvSpPr>
        <p:spPr>
          <a:xfrm>
            <a:off x="687378" y="4873570"/>
            <a:ext cx="4276900" cy="1216329"/>
          </a:xfrm>
          <a:prstGeom prst="rect">
            <a:avLst/>
          </a:prstGeom>
        </p:spPr>
        <p:style>
          <a:lnRef idx="2">
            <a:schemeClr val="dk1"/>
          </a:lnRef>
          <a:fillRef idx="1">
            <a:schemeClr val="lt1"/>
          </a:fillRef>
          <a:effectRef idx="0">
            <a:schemeClr val="dk1"/>
          </a:effectRef>
          <a:fontRef idx="minor">
            <a:schemeClr val="dk1"/>
          </a:fontRef>
        </p:style>
        <p:txBody>
          <a:bodyPr wrap="square" lIns="107287" tIns="53643" rIns="107287" bIns="53643">
            <a:spAutoFit/>
          </a:bodyPr>
          <a:lstStyle/>
          <a:p>
            <a:pPr marL="0" marR="0" lvl="0" indent="0" algn="ctr" defTabSz="1072866"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検索</a:t>
            </a:r>
            <a:endParaRPr kumimoji="1" lang="en-US" altLang="ja-JP" sz="3600" b="1" i="0" u="none" strike="noStrike" kern="120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1072866"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sym typeface="Wingdings" pitchFamily="2" charset="2"/>
              </a:rPr>
              <a:t>（</a:t>
            </a:r>
            <a:r>
              <a:rPr kumimoji="1" lang="ja-JP" altLang="en-US" sz="3600" b="1" i="0" u="none" strike="noStrike" kern="120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三重大　気象学）</a:t>
            </a:r>
          </a:p>
        </p:txBody>
      </p:sp>
      <p:sp>
        <p:nvSpPr>
          <p:cNvPr id="9" name="コンテンツ プレースホルダー 2">
            <a:extLst>
              <a:ext uri="{FF2B5EF4-FFF2-40B4-BE49-F238E27FC236}">
                <a16:creationId xmlns:a16="http://schemas.microsoft.com/office/drawing/2014/main" id="{7CE846D4-70F3-72B0-9506-300FA53EDDB7}"/>
              </a:ext>
            </a:extLst>
          </p:cNvPr>
          <p:cNvSpPr txBox="1">
            <a:spLocks/>
          </p:cNvSpPr>
          <p:nvPr/>
        </p:nvSpPr>
        <p:spPr>
          <a:xfrm>
            <a:off x="6640408" y="1612909"/>
            <a:ext cx="5374130" cy="4842139"/>
          </a:xfrm>
          <a:prstGeom prst="rect">
            <a:avLst/>
          </a:prstGeom>
        </p:spPr>
        <p:style>
          <a:lnRef idx="2">
            <a:schemeClr val="dk1"/>
          </a:lnRef>
          <a:fillRef idx="1">
            <a:schemeClr val="lt1"/>
          </a:fillRef>
          <a:effectRef idx="0">
            <a:schemeClr val="dk1"/>
          </a:effectRef>
          <a:fontRef idx="minor">
            <a:schemeClr val="dk1"/>
          </a:fontRef>
        </p:style>
        <p:txBody>
          <a:bodyPr/>
          <a:lstStyle>
            <a:lvl1pPr marL="402325" indent="-402325" algn="l" rtl="0" fontAlgn="base">
              <a:spcBef>
                <a:spcPct val="20000"/>
              </a:spcBef>
              <a:spcAft>
                <a:spcPct val="0"/>
              </a:spcAft>
              <a:buBlip>
                <a:blip r:embed="rId3"/>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4"/>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a:lstStyle>
          <a:p>
            <a:pPr marL="0" lvl="0" indent="0" algn="just">
              <a:buNone/>
              <a:defRPr/>
            </a:pPr>
            <a:r>
              <a:rPr kumimoji="1" lang="ja-JP" altLang="ja-JP" sz="2000" b="0" i="0" u="none" strike="noStrike" kern="1200" cap="none" spc="0" normalizeH="0" baseline="0" noProof="0" dirty="0">
                <a:ln>
                  <a:noFill/>
                </a:ln>
                <a:solidFill>
                  <a:prstClr val="black"/>
                </a:solidFill>
                <a:effectLst/>
                <a:uLnTx/>
                <a:uFillTx/>
                <a:latin typeface="Tahoma"/>
                <a:ea typeface="ＭＳ Ｐゴシック"/>
                <a:cs typeface="+mn-cs"/>
              </a:rPr>
              <a:t>温室効果ガス増加に伴う地球温暖化は全世界が「公平」に温度が上がる現象と思う人も多いだろう。それは違う。</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毎年</a:t>
            </a:r>
            <a:r>
              <a:rPr kumimoji="1" lang="ja-JP" altLang="ja-JP" sz="2000" b="0" i="0" u="none" strike="noStrike" kern="1200" cap="none" spc="0" normalizeH="0" baseline="0" noProof="0" dirty="0">
                <a:ln>
                  <a:noFill/>
                </a:ln>
                <a:solidFill>
                  <a:prstClr val="black"/>
                </a:solidFill>
                <a:effectLst/>
                <a:uLnTx/>
                <a:uFillTx/>
                <a:latin typeface="Tahoma"/>
                <a:ea typeface="ＭＳ Ｐゴシック"/>
                <a:cs typeface="+mn-cs"/>
              </a:rPr>
              <a:t>続く猛暑</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や豪雨</a:t>
            </a:r>
            <a:r>
              <a:rPr kumimoji="1" lang="ja-JP" altLang="ja-JP" sz="2000" b="0" i="0" u="none" strike="noStrike" kern="1200" cap="none" spc="0" normalizeH="0" baseline="0" noProof="0" dirty="0">
                <a:ln>
                  <a:noFill/>
                </a:ln>
                <a:solidFill>
                  <a:prstClr val="black"/>
                </a:solidFill>
                <a:effectLst/>
                <a:uLnTx/>
                <a:uFillTx/>
                <a:latin typeface="Tahoma"/>
                <a:ea typeface="ＭＳ Ｐゴシック"/>
                <a:cs typeface="+mn-cs"/>
              </a:rPr>
              <a:t>は、日本が世界で一番といっても</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いい</a:t>
            </a:r>
            <a:r>
              <a:rPr kumimoji="1" lang="ja-JP" altLang="ja-JP" sz="2000" b="0" i="0" u="none" strike="noStrike" kern="1200" cap="none" spc="0" normalizeH="0" baseline="0" noProof="0" dirty="0">
                <a:ln>
                  <a:noFill/>
                </a:ln>
                <a:solidFill>
                  <a:prstClr val="black"/>
                </a:solidFill>
                <a:effectLst/>
                <a:uLnTx/>
                <a:uFillTx/>
                <a:latin typeface="Tahoma"/>
                <a:ea typeface="ＭＳ Ｐゴシック"/>
                <a:cs typeface="+mn-cs"/>
              </a:rPr>
              <a:t>。日本に住む我々こそ異常気象に敏感であるべきなのだ。温暖化はなぜ日本を狙い撃つのか？</a:t>
            </a:r>
            <a:endParaRPr kumimoji="1" lang="en-US" altLang="ja-JP" sz="2000" b="0" i="0" u="none" strike="noStrike" kern="1200" cap="none" spc="0" normalizeH="0" baseline="0" noProof="0" dirty="0">
              <a:ln>
                <a:noFill/>
              </a:ln>
              <a:solidFill>
                <a:prstClr val="black"/>
              </a:solidFill>
              <a:effectLst/>
              <a:uLnTx/>
              <a:uFillTx/>
              <a:latin typeface="Tahoma"/>
              <a:ea typeface="ＭＳ Ｐゴシック"/>
              <a:cs typeface="+mn-cs"/>
            </a:endParaRPr>
          </a:p>
          <a:p>
            <a:pPr marL="0" lvl="0" indent="0" algn="just">
              <a:buNone/>
              <a:defRPr/>
            </a:pPr>
            <a:r>
              <a:rPr kumimoji="1" lang="ja-JP" altLang="ja-JP" sz="2000" b="0" i="0" u="none" strike="noStrike" kern="1200" cap="none" spc="0" normalizeH="0" baseline="0" noProof="0" dirty="0">
                <a:ln>
                  <a:noFill/>
                </a:ln>
                <a:solidFill>
                  <a:prstClr val="black"/>
                </a:solidFill>
                <a:effectLst/>
                <a:uLnTx/>
                <a:uFillTx/>
                <a:latin typeface="Tahoma"/>
                <a:ea typeface="ＭＳ Ｐゴシック"/>
                <a:cs typeface="+mn-cs"/>
              </a:rPr>
              <a:t>今年の夏の暑さ</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と豪雨</a:t>
            </a:r>
            <a:r>
              <a:rPr kumimoji="1" lang="ja-JP" altLang="ja-JP" sz="2000" b="0" i="0" u="none" strike="noStrike" kern="1200" cap="none" spc="0" normalizeH="0" baseline="0" noProof="0" dirty="0">
                <a:ln>
                  <a:noFill/>
                </a:ln>
                <a:solidFill>
                  <a:prstClr val="black"/>
                </a:solidFill>
                <a:effectLst/>
                <a:uLnTx/>
                <a:uFillTx/>
                <a:latin typeface="Tahoma"/>
                <a:ea typeface="ＭＳ Ｐゴシック"/>
                <a:cs typeface="+mn-cs"/>
              </a:rPr>
              <a:t>の原因を理解すれば、未来の日本の気候もみえる。</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温暖化由来の気候災害は人類の最大の危機だ。気候災害は「自然」災害ではない。二酸化炭素増を放置した人類に責任がある「人災」。気候災害を無くすためには、増えてしまった二酸化炭素を減らさなければならない。日本は気候災害の一番の当事者だ。</a:t>
            </a:r>
            <a:r>
              <a:rPr lang="ja-JP" altLang="ja-JP" sz="2000" dirty="0">
                <a:solidFill>
                  <a:prstClr val="black"/>
                </a:solidFill>
              </a:rPr>
              <a:t>だからこそ脱炭素では、日本は世界のリーダーシップを取らねばならない。</a:t>
            </a:r>
            <a:endParaRPr kumimoji="1" lang="en-US" altLang="ja-JP" sz="2400" b="0" i="0" u="none" strike="noStrike" kern="0" cap="none" spc="0" normalizeH="0" baseline="0" noProof="0" dirty="0">
              <a:ln>
                <a:noFill/>
              </a:ln>
              <a:solidFill>
                <a:prstClr val="black"/>
              </a:solidFill>
              <a:effectLst/>
              <a:uLnTx/>
              <a:uFillTx/>
              <a:latin typeface="Tahoma"/>
              <a:ea typeface="ＭＳ Ｐゴシック"/>
              <a:cs typeface="+mn-cs"/>
            </a:endParaRPr>
          </a:p>
        </p:txBody>
      </p:sp>
      <p:pic>
        <p:nvPicPr>
          <p:cNvPr id="5" name="図 4" descr="QR コード&#10;&#10;自動的に生成された説明">
            <a:hlinkClick r:id="rId5"/>
            <a:extLst>
              <a:ext uri="{FF2B5EF4-FFF2-40B4-BE49-F238E27FC236}">
                <a16:creationId xmlns:a16="http://schemas.microsoft.com/office/drawing/2014/main" id="{EC647EB3-2545-5865-1C91-C71835E3695F}"/>
              </a:ext>
            </a:extLst>
          </p:cNvPr>
          <p:cNvPicPr>
            <a:picLocks noChangeAspect="1"/>
          </p:cNvPicPr>
          <p:nvPr/>
        </p:nvPicPr>
        <p:blipFill>
          <a:blip r:embed="rId6"/>
          <a:stretch>
            <a:fillRect/>
          </a:stretch>
        </p:blipFill>
        <p:spPr>
          <a:xfrm>
            <a:off x="5046123" y="4873570"/>
            <a:ext cx="1581478" cy="1581478"/>
          </a:xfrm>
          <a:prstGeom prst="rect">
            <a:avLst/>
          </a:prstGeom>
        </p:spPr>
      </p:pic>
      <p:sp>
        <p:nvSpPr>
          <p:cNvPr id="12" name="コンテンツ プレースホルダー 2">
            <a:extLst>
              <a:ext uri="{FF2B5EF4-FFF2-40B4-BE49-F238E27FC236}">
                <a16:creationId xmlns:a16="http://schemas.microsoft.com/office/drawing/2014/main" id="{1DBD885C-A005-37E7-02D0-3BC671F3917D}"/>
              </a:ext>
            </a:extLst>
          </p:cNvPr>
          <p:cNvSpPr txBox="1">
            <a:spLocks/>
          </p:cNvSpPr>
          <p:nvPr/>
        </p:nvSpPr>
        <p:spPr>
          <a:xfrm>
            <a:off x="167167" y="1612909"/>
            <a:ext cx="6460434" cy="2404804"/>
          </a:xfrm>
          <a:prstGeom prst="rect">
            <a:avLst/>
          </a:prstGeom>
        </p:spPr>
        <p:style>
          <a:lnRef idx="2">
            <a:schemeClr val="dk1"/>
          </a:lnRef>
          <a:fillRef idx="1">
            <a:schemeClr val="lt1"/>
          </a:fillRef>
          <a:effectRef idx="0">
            <a:schemeClr val="dk1"/>
          </a:effectRef>
          <a:fontRef idx="minor">
            <a:schemeClr val="dk1"/>
          </a:fontRef>
        </p:style>
        <p:txBody>
          <a:bodyPr>
            <a:normAutofit fontScale="92500" lnSpcReduction="20000"/>
          </a:bodyPr>
          <a:lstStyle>
            <a:lvl1pPr marL="402325" indent="-402325" algn="l" rtl="0" fontAlgn="base">
              <a:spcBef>
                <a:spcPct val="20000"/>
              </a:spcBef>
              <a:spcAft>
                <a:spcPct val="0"/>
              </a:spcAft>
              <a:buBlip>
                <a:blip r:embed="rId3"/>
              </a:buBlip>
              <a:defRPr kumimoji="1" sz="3800">
                <a:solidFill>
                  <a:schemeClr val="dk1"/>
                </a:solidFill>
                <a:latin typeface="+mn-lt"/>
                <a:ea typeface="+mn-ea"/>
                <a:cs typeface="+mn-cs"/>
              </a:defRPr>
            </a:lvl1pPr>
            <a:lvl2pPr marL="871703" indent="-335270" algn="l" rtl="0" fontAlgn="base">
              <a:spcBef>
                <a:spcPct val="20000"/>
              </a:spcBef>
              <a:spcAft>
                <a:spcPct val="0"/>
              </a:spcAft>
              <a:buSzPct val="75000"/>
              <a:buBlip>
                <a:blip r:embed="rId4"/>
              </a:buBlip>
              <a:defRPr kumimoji="1" sz="3300">
                <a:solidFill>
                  <a:schemeClr val="dk1"/>
                </a:solidFill>
                <a:latin typeface="+mn-lt"/>
                <a:ea typeface="+mn-ea"/>
                <a:cs typeface="+mn-cs"/>
              </a:defRPr>
            </a:lvl2pPr>
            <a:lvl3pPr marL="1341082" indent="-268216" algn="l" rtl="0" fontAlgn="base">
              <a:spcBef>
                <a:spcPct val="20000"/>
              </a:spcBef>
              <a:spcAft>
                <a:spcPct val="0"/>
              </a:spcAft>
              <a:buChar char="•"/>
              <a:defRPr kumimoji="1" sz="2800">
                <a:solidFill>
                  <a:schemeClr val="dk1"/>
                </a:solidFill>
                <a:latin typeface="+mn-lt"/>
                <a:ea typeface="+mn-ea"/>
                <a:cs typeface="+mn-cs"/>
              </a:defRPr>
            </a:lvl3pPr>
            <a:lvl4pPr marL="1877515" indent="-268216" algn="l" rtl="0" fontAlgn="base">
              <a:spcBef>
                <a:spcPct val="20000"/>
              </a:spcBef>
              <a:spcAft>
                <a:spcPct val="0"/>
              </a:spcAft>
              <a:buChar char="–"/>
              <a:defRPr kumimoji="1" sz="2300">
                <a:solidFill>
                  <a:schemeClr val="dk1"/>
                </a:solidFill>
                <a:latin typeface="+mn-lt"/>
                <a:ea typeface="+mn-ea"/>
                <a:cs typeface="+mn-cs"/>
              </a:defRPr>
            </a:lvl4pPr>
            <a:lvl5pPr marL="2413947" indent="-268216" algn="l" rtl="0" fontAlgn="base">
              <a:spcBef>
                <a:spcPct val="20000"/>
              </a:spcBef>
              <a:spcAft>
                <a:spcPct val="0"/>
              </a:spcAft>
              <a:buClr>
                <a:schemeClr val="tx2"/>
              </a:buClr>
              <a:buChar char="–"/>
              <a:defRPr kumimoji="1" sz="2300">
                <a:solidFill>
                  <a:schemeClr val="dk1"/>
                </a:solidFill>
                <a:latin typeface="+mn-lt"/>
                <a:ea typeface="+mn-ea"/>
                <a:cs typeface="+mn-cs"/>
              </a:defRPr>
            </a:lvl5pPr>
            <a:lvl6pPr marL="2950380"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6pPr>
            <a:lvl7pPr marL="3486813"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7pPr>
            <a:lvl8pPr marL="4023246"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8pPr>
            <a:lvl9pPr marL="4559678"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立花義裕</a:t>
            </a:r>
            <a:endParaRPr kumimoji="1" lang="en-US" altLang="ja-JP" sz="3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a:t>
            </a:r>
            <a:r>
              <a:rPr kumimoji="1" lang="en-US" altLang="ja-JP"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e-mail: </a:t>
            </a:r>
            <a:r>
              <a:rPr kumimoji="1" lang="en-US" altLang="ja-JP"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hlinkClick r:id="rId7"/>
              </a:rPr>
              <a:t>tachi@bio.mie-u.ac.jp</a:t>
            </a:r>
            <a:r>
              <a:rPr kumimoji="1" lang="ja-JP" altLang="en-US"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a:t>
            </a:r>
            <a:endParaRPr kumimoji="1" lang="en-US" altLang="ja-JP"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0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三重大学大学院 生物資源学研究科</a:t>
            </a:r>
            <a:endParaRPr kumimoji="1" lang="en-US" altLang="ja-JP" sz="30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0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共生環境学専攻 地球環境学講座</a:t>
            </a:r>
            <a:endParaRPr kumimoji="1" lang="en-US" altLang="ja-JP" sz="30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0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 気象・気候ダイナミクス研究室</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3800" b="0" i="0" u="none" strike="noStrike" kern="0" cap="none" spc="0" normalizeH="0" baseline="0" noProof="0" dirty="0">
              <a:ln>
                <a:noFill/>
              </a:ln>
              <a:solidFill>
                <a:prstClr val="black"/>
              </a:solidFill>
              <a:effectLst/>
              <a:uLnTx/>
              <a:uFillTx/>
              <a:latin typeface="Tahoma"/>
              <a:ea typeface="ＭＳ Ｐゴシック"/>
              <a:cs typeface="+mn-cs"/>
            </a:endParaRPr>
          </a:p>
        </p:txBody>
      </p:sp>
      <p:sp>
        <p:nvSpPr>
          <p:cNvPr id="3" name="テキスト ボックス 2">
            <a:extLst>
              <a:ext uri="{FF2B5EF4-FFF2-40B4-BE49-F238E27FC236}">
                <a16:creationId xmlns:a16="http://schemas.microsoft.com/office/drawing/2014/main" id="{BF5171B3-F539-6EEF-F1DF-53BF4D23959E}"/>
              </a:ext>
            </a:extLst>
          </p:cNvPr>
          <p:cNvSpPr txBox="1"/>
          <p:nvPr/>
        </p:nvSpPr>
        <p:spPr>
          <a:xfrm>
            <a:off x="1023566" y="78789"/>
            <a:ext cx="996970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2026</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年</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zh-TW" altLang="en-US" sz="18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27</a:t>
            </a:r>
            <a:r>
              <a:rPr kumimoji="1" lang="ja-JP" altLang="en-US" sz="1800" b="0" i="0" u="none" strike="noStrike" kern="1200" cap="none" spc="0" normalizeH="0" baseline="0" noProof="0" dirty="0">
                <a:ln>
                  <a:noFill/>
                </a:ln>
                <a:solidFill>
                  <a:prstClr val="black"/>
                </a:solidFill>
                <a:effectLst/>
                <a:uLnTx/>
                <a:uFillTx/>
                <a:latin typeface="MS-PGothic"/>
                <a:ea typeface="ＭＳ Ｐゴシック"/>
                <a:cs typeface="+mn-cs"/>
              </a:rPr>
              <a:t>日</a:t>
            </a:r>
            <a:r>
              <a:rPr kumimoji="1" lang="en-US" altLang="ja-JP" sz="18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a:cs typeface="+mn-cs"/>
              </a:rPr>
              <a:t>@</a:t>
            </a:r>
            <a:r>
              <a:rPr kumimoji="1" lang="ja-JP" altLang="en-US" sz="18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a:cs typeface="+mn-cs"/>
              </a:rPr>
              <a:t>地域防災論</a:t>
            </a:r>
            <a:endParaRPr kumimoji="1" lang="zh-TW" altLang="en-US" sz="1800" b="1" i="0" u="none" strike="noStrike" kern="1200" cap="none" spc="0" normalizeH="0" baseline="0" noProof="0" dirty="0">
              <a:ln>
                <a:noFill/>
              </a:ln>
              <a:solidFill>
                <a:prstClr val="black"/>
              </a:solidFill>
              <a:effectLst/>
              <a:uLnTx/>
              <a:uFillTx/>
              <a:latin typeface="Tahoma"/>
              <a:ea typeface="ＭＳ Ｐゴシック"/>
              <a:cs typeface="+mn-cs"/>
            </a:endParaRPr>
          </a:p>
        </p:txBody>
      </p:sp>
    </p:spTree>
    <p:extLst>
      <p:ext uri="{BB962C8B-B14F-4D97-AF65-F5344CB8AC3E}">
        <p14:creationId xmlns:p14="http://schemas.microsoft.com/office/powerpoint/2010/main" val="1949564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AC00CE-0D5B-E29A-22B6-1928AB2A87C3}"/>
              </a:ext>
            </a:extLst>
          </p:cNvPr>
          <p:cNvSpPr>
            <a:spLocks noGrp="1"/>
          </p:cNvSpPr>
          <p:nvPr>
            <p:ph type="title"/>
          </p:nvPr>
        </p:nvSpPr>
        <p:spPr>
          <a:xfrm>
            <a:off x="1962150" y="155937"/>
            <a:ext cx="8166100" cy="925689"/>
          </a:xfrm>
        </p:spPr>
        <p:style>
          <a:lnRef idx="2">
            <a:schemeClr val="accent2"/>
          </a:lnRef>
          <a:fillRef idx="1">
            <a:schemeClr val="lt1"/>
          </a:fillRef>
          <a:effectRef idx="0">
            <a:schemeClr val="accent2"/>
          </a:effectRef>
          <a:fontRef idx="minor">
            <a:schemeClr val="dk1"/>
          </a:fontRef>
        </p:style>
        <p:txBody>
          <a:bodyPr/>
          <a:lstStyle/>
          <a:p>
            <a:r>
              <a:rPr kumimoji="1" lang="ja-JP" altLang="en-US" dirty="0"/>
              <a:t>日々（月毎）の温暖化トレンド</a:t>
            </a:r>
          </a:p>
        </p:txBody>
      </p:sp>
      <p:sp>
        <p:nvSpPr>
          <p:cNvPr id="4" name="スライド番号プレースホルダー 3">
            <a:extLst>
              <a:ext uri="{FF2B5EF4-FFF2-40B4-BE49-F238E27FC236}">
                <a16:creationId xmlns:a16="http://schemas.microsoft.com/office/drawing/2014/main" id="{93ADB5DA-B5D9-D923-E243-FD2363DD1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6" name="図 5">
            <a:extLst>
              <a:ext uri="{FF2B5EF4-FFF2-40B4-BE49-F238E27FC236}">
                <a16:creationId xmlns:a16="http://schemas.microsoft.com/office/drawing/2014/main" id="{02A242BD-10F7-F7FC-AC42-7A07659B2CD3}"/>
              </a:ext>
            </a:extLst>
          </p:cNvPr>
          <p:cNvPicPr>
            <a:picLocks noChangeAspect="1"/>
          </p:cNvPicPr>
          <p:nvPr/>
        </p:nvPicPr>
        <p:blipFill>
          <a:blip r:embed="rId2"/>
          <a:stretch>
            <a:fillRect/>
          </a:stretch>
        </p:blipFill>
        <p:spPr>
          <a:xfrm>
            <a:off x="1689100" y="1123397"/>
            <a:ext cx="6425968" cy="5745418"/>
          </a:xfrm>
          <a:prstGeom prst="rect">
            <a:avLst/>
          </a:prstGeom>
        </p:spPr>
      </p:pic>
      <p:sp>
        <p:nvSpPr>
          <p:cNvPr id="7" name="テキスト ボックス 6">
            <a:extLst>
              <a:ext uri="{FF2B5EF4-FFF2-40B4-BE49-F238E27FC236}">
                <a16:creationId xmlns:a16="http://schemas.microsoft.com/office/drawing/2014/main" id="{8809F684-3A2D-6590-BFD0-F91E0373DB2C}"/>
              </a:ext>
            </a:extLst>
          </p:cNvPr>
          <p:cNvSpPr txBox="1"/>
          <p:nvPr/>
        </p:nvSpPr>
        <p:spPr>
          <a:xfrm>
            <a:off x="8915400" y="5388429"/>
            <a:ext cx="225334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三重大学</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滝川真央　修士論文</a:t>
            </a:r>
          </a:p>
        </p:txBody>
      </p:sp>
      <p:sp>
        <p:nvSpPr>
          <p:cNvPr id="8" name="テキスト ボックス 7">
            <a:extLst>
              <a:ext uri="{FF2B5EF4-FFF2-40B4-BE49-F238E27FC236}">
                <a16:creationId xmlns:a16="http://schemas.microsoft.com/office/drawing/2014/main" id="{9CC2804C-9FAB-A335-42D9-3C85581E26BA}"/>
              </a:ext>
            </a:extLst>
          </p:cNvPr>
          <p:cNvSpPr txBox="1"/>
          <p:nvPr/>
        </p:nvSpPr>
        <p:spPr>
          <a:xfrm>
            <a:off x="8229368" y="1850032"/>
            <a:ext cx="321968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3</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7</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9</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月の温暖化が顕著</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初冬は、温暖化していない</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月の温暖化は小さい</a:t>
            </a:r>
          </a:p>
        </p:txBody>
      </p:sp>
    </p:spTree>
    <p:extLst>
      <p:ext uri="{BB962C8B-B14F-4D97-AF65-F5344CB8AC3E}">
        <p14:creationId xmlns:p14="http://schemas.microsoft.com/office/powerpoint/2010/main" val="2128844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C89837-97A8-32C3-0689-5F69DA633149}"/>
              </a:ext>
            </a:extLst>
          </p:cNvPr>
          <p:cNvSpPr>
            <a:spLocks noGrp="1"/>
          </p:cNvSpPr>
          <p:nvPr>
            <p:ph type="title"/>
          </p:nvPr>
        </p:nvSpPr>
        <p:spPr>
          <a:xfrm>
            <a:off x="609600" y="116632"/>
            <a:ext cx="10972800" cy="936104"/>
          </a:xfrm>
        </p:spPr>
        <p:style>
          <a:lnRef idx="2">
            <a:schemeClr val="dk1"/>
          </a:lnRef>
          <a:fillRef idx="1">
            <a:schemeClr val="lt1"/>
          </a:fillRef>
          <a:effectRef idx="0">
            <a:schemeClr val="dk1"/>
          </a:effectRef>
          <a:fontRef idx="minor">
            <a:schemeClr val="dk1"/>
          </a:fontRef>
        </p:style>
        <p:txBody>
          <a:bodyPr/>
          <a:lstStyle/>
          <a:p>
            <a:r>
              <a:rPr lang="ja-JP" altLang="ja-JP"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【猛暑</a:t>
            </a:r>
            <a:r>
              <a:rPr lang="ja-JP" altLang="en-US"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・豪雨・豪雪</a:t>
            </a:r>
            <a:r>
              <a:rPr lang="ja-JP" altLang="ja-JP"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は人災</a:t>
            </a:r>
            <a:r>
              <a:rPr lang="ja-JP" altLang="en-US"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（気候災害）</a:t>
            </a:r>
            <a:r>
              <a:rPr lang="ja-JP" altLang="ja-JP"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a:t>
            </a:r>
            <a:endParaRPr kumimoji="1" lang="ja-JP" altLang="en-US" dirty="0">
              <a:solidFill>
                <a:srgbClr val="FF0000"/>
              </a:solidFill>
            </a:endParaRPr>
          </a:p>
        </p:txBody>
      </p:sp>
      <p:sp>
        <p:nvSpPr>
          <p:cNvPr id="3" name="コンテンツ プレースホルダー 2">
            <a:extLst>
              <a:ext uri="{FF2B5EF4-FFF2-40B4-BE49-F238E27FC236}">
                <a16:creationId xmlns:a16="http://schemas.microsoft.com/office/drawing/2014/main" id="{E9CDFBAA-D665-B483-BE7B-CC4E961D60E0}"/>
              </a:ext>
            </a:extLst>
          </p:cNvPr>
          <p:cNvSpPr>
            <a:spLocks noGrp="1"/>
          </p:cNvSpPr>
          <p:nvPr>
            <p:ph idx="1"/>
          </p:nvPr>
        </p:nvSpPr>
        <p:spPr>
          <a:xfrm>
            <a:off x="320722" y="1196752"/>
            <a:ext cx="6073254" cy="5544616"/>
          </a:xfrm>
        </p:spPr>
        <p:style>
          <a:lnRef idx="2">
            <a:schemeClr val="dk1"/>
          </a:lnRef>
          <a:fillRef idx="1">
            <a:schemeClr val="lt1"/>
          </a:fillRef>
          <a:effectRef idx="0">
            <a:schemeClr val="dk1"/>
          </a:effectRef>
          <a:fontRef idx="minor">
            <a:schemeClr val="dk1"/>
          </a:fontRef>
        </p:style>
        <p:txBody>
          <a:bodyPr/>
          <a:lstStyle/>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日本では</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熱中症で毎年千人規模</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の人が命を失っている．</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風水害</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による死亡者の</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約１０倍</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大災害と呼んでいいレベル．</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猛暑災害は，「人災」でもある．一因が地球温暖化．</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地球温暖化は二酸化炭素等の温室効果ガス増加が原因であることは疑う余地がない．</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二酸化炭素を増やしているのは，私たち人類．</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私たち人類は，被害者であり，</a:t>
            </a:r>
            <a:r>
              <a:rPr lang="ja-JP" altLang="en-US"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加害者</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でもある．例えるなら自殺</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endParaRPr kumimoji="1" lang="ja-JP" altLang="en-US" dirty="0"/>
          </a:p>
        </p:txBody>
      </p:sp>
      <p:pic>
        <p:nvPicPr>
          <p:cNvPr id="11" name="図 10">
            <a:extLst>
              <a:ext uri="{FF2B5EF4-FFF2-40B4-BE49-F238E27FC236}">
                <a16:creationId xmlns:a16="http://schemas.microsoft.com/office/drawing/2014/main" id="{102FEFB8-6F31-B4C0-040E-F74A6FAEF00E}"/>
              </a:ext>
            </a:extLst>
          </p:cNvPr>
          <p:cNvPicPr>
            <a:picLocks noChangeAspect="1"/>
          </p:cNvPicPr>
          <p:nvPr/>
        </p:nvPicPr>
        <p:blipFill>
          <a:blip r:embed="rId2"/>
          <a:stretch>
            <a:fillRect/>
          </a:stretch>
        </p:blipFill>
        <p:spPr>
          <a:xfrm>
            <a:off x="6530762" y="1196751"/>
            <a:ext cx="5236621" cy="4618123"/>
          </a:xfrm>
          <a:prstGeom prst="rect">
            <a:avLst/>
          </a:prstGeom>
        </p:spPr>
      </p:pic>
      <p:sp>
        <p:nvSpPr>
          <p:cNvPr id="12" name="テキスト ボックス 11">
            <a:extLst>
              <a:ext uri="{FF2B5EF4-FFF2-40B4-BE49-F238E27FC236}">
                <a16:creationId xmlns:a16="http://schemas.microsoft.com/office/drawing/2014/main" id="{2992B4A7-2CE6-D0B2-688F-25BCB31C64BF}"/>
              </a:ext>
            </a:extLst>
          </p:cNvPr>
          <p:cNvSpPr txBox="1"/>
          <p:nvPr/>
        </p:nvSpPr>
        <p:spPr>
          <a:xfrm>
            <a:off x="6580721" y="5814874"/>
            <a:ext cx="523662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テレビ朝日「羽鳥モーニングショー」　（</a:t>
            </a: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2025</a:t>
            </a: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年７月</a:t>
            </a: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2</a:t>
            </a: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８日）</a:t>
            </a:r>
          </a:p>
        </p:txBody>
      </p:sp>
    </p:spTree>
    <p:extLst>
      <p:ext uri="{BB962C8B-B14F-4D97-AF65-F5344CB8AC3E}">
        <p14:creationId xmlns:p14="http://schemas.microsoft.com/office/powerpoint/2010/main" val="120562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5E5153F-7160-141B-DFD3-DB5A6B3FA8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9" name="テキスト ボックス 8">
            <a:extLst>
              <a:ext uri="{FF2B5EF4-FFF2-40B4-BE49-F238E27FC236}">
                <a16:creationId xmlns:a16="http://schemas.microsoft.com/office/drawing/2014/main" id="{F1E08356-4EB5-C9B8-BAE6-4147949615E6}"/>
              </a:ext>
            </a:extLst>
          </p:cNvPr>
          <p:cNvSpPr txBox="1"/>
          <p:nvPr/>
        </p:nvSpPr>
        <p:spPr>
          <a:xfrm>
            <a:off x="112826" y="920621"/>
            <a:ext cx="1831979"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6</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7</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月の、日本全体の月平均気温は、観測史上一番高温　</a:t>
            </a:r>
            <a:endPar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日・群馬県伊勢崎市／ワースト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6</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日・静岡県静岡市／ワースト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3</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日・埼玉県鳩山町／ワースト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日・群馬県桐生市／ワースト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【7</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30</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日・兵庫県柏原町／ワースト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endPar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endParaRPr>
          </a:p>
        </p:txBody>
      </p:sp>
      <p:sp>
        <p:nvSpPr>
          <p:cNvPr id="13" name="テキスト ボックス 12">
            <a:extLst>
              <a:ext uri="{FF2B5EF4-FFF2-40B4-BE49-F238E27FC236}">
                <a16:creationId xmlns:a16="http://schemas.microsoft.com/office/drawing/2014/main" id="{D5B2647D-05E9-0CB8-63D0-1B5942F9BE66}"/>
              </a:ext>
            </a:extLst>
          </p:cNvPr>
          <p:cNvSpPr txBox="1"/>
          <p:nvPr/>
        </p:nvSpPr>
        <p:spPr>
          <a:xfrm>
            <a:off x="457200" y="6197025"/>
            <a:ext cx="1156609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タモリステーション（</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lang="en-US" altLang="ja-JP" sz="3200" b="1" dirty="0">
                <a:solidFill>
                  <a:prstClr val="black"/>
                </a:solidFill>
                <a:latin typeface="游ゴシック" panose="020F0502020204030204"/>
                <a:ea typeface="游ゴシック" panose="020B0400000000000000" pitchFamily="50" charset="-128"/>
              </a:rPr>
              <a:t>9</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a:t>
            </a:r>
          </a:p>
        </p:txBody>
      </p:sp>
      <p:pic>
        <p:nvPicPr>
          <p:cNvPr id="2" name="PV">
            <a:hlinkClick r:id="" action="ppaction://media"/>
            <a:extLst>
              <a:ext uri="{FF2B5EF4-FFF2-40B4-BE49-F238E27FC236}">
                <a16:creationId xmlns:a16="http://schemas.microsoft.com/office/drawing/2014/main" id="{2742EA46-D61E-CF5B-F05E-20E3118BD7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6304" y="76200"/>
            <a:ext cx="10066994" cy="5662684"/>
          </a:xfrm>
          <a:prstGeom prst="rect">
            <a:avLst/>
          </a:prstGeom>
        </p:spPr>
      </p:pic>
    </p:spTree>
    <p:extLst>
      <p:ext uri="{BB962C8B-B14F-4D97-AF65-F5344CB8AC3E}">
        <p14:creationId xmlns:p14="http://schemas.microsoft.com/office/powerpoint/2010/main" val="24687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01F6F3-7AC4-828D-0E4D-422663D7AC7A}"/>
              </a:ext>
            </a:extLst>
          </p:cNvPr>
          <p:cNvSpPr>
            <a:spLocks noGrp="1"/>
          </p:cNvSpPr>
          <p:nvPr>
            <p:ph type="title"/>
          </p:nvPr>
        </p:nvSpPr>
        <p:spPr>
          <a:xfrm>
            <a:off x="818866" y="0"/>
            <a:ext cx="10363200" cy="925689"/>
          </a:xfrm>
        </p:spPr>
        <p:txBody>
          <a:bodyPr/>
          <a:lstStyle/>
          <a:p>
            <a:r>
              <a:rPr kumimoji="1" lang="en-US" altLang="ja-JP" dirty="0"/>
              <a:t>2025</a:t>
            </a:r>
            <a:r>
              <a:rPr kumimoji="1" lang="ja-JP" altLang="en-US" dirty="0"/>
              <a:t>年</a:t>
            </a:r>
            <a:r>
              <a:rPr kumimoji="1" lang="en-US" altLang="ja-JP" dirty="0"/>
              <a:t>7</a:t>
            </a:r>
            <a:r>
              <a:rPr kumimoji="1" lang="ja-JP" altLang="en-US" dirty="0"/>
              <a:t>月の海面水温</a:t>
            </a:r>
          </a:p>
        </p:txBody>
      </p:sp>
      <p:sp>
        <p:nvSpPr>
          <p:cNvPr id="4" name="スライド番号プレースホルダー 3">
            <a:extLst>
              <a:ext uri="{FF2B5EF4-FFF2-40B4-BE49-F238E27FC236}">
                <a16:creationId xmlns:a16="http://schemas.microsoft.com/office/drawing/2014/main" id="{B8DCCF8A-CAAE-7D8F-C0EB-321BCDFFF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8" name="図 7">
            <a:extLst>
              <a:ext uri="{FF2B5EF4-FFF2-40B4-BE49-F238E27FC236}">
                <a16:creationId xmlns:a16="http://schemas.microsoft.com/office/drawing/2014/main" id="{0F7A0086-B03E-6C32-9248-B50AAB7C5EF5}"/>
              </a:ext>
            </a:extLst>
          </p:cNvPr>
          <p:cNvPicPr>
            <a:picLocks noChangeAspect="1"/>
          </p:cNvPicPr>
          <p:nvPr/>
        </p:nvPicPr>
        <p:blipFill>
          <a:blip r:embed="rId2"/>
          <a:stretch>
            <a:fillRect/>
          </a:stretch>
        </p:blipFill>
        <p:spPr>
          <a:xfrm>
            <a:off x="6096000" y="824333"/>
            <a:ext cx="6022019" cy="4930279"/>
          </a:xfrm>
          <a:prstGeom prst="rect">
            <a:avLst/>
          </a:prstGeom>
        </p:spPr>
      </p:pic>
      <p:pic>
        <p:nvPicPr>
          <p:cNvPr id="6" name="コンテンツ プレースホルダー 5" descr="ダイアグラム が含まれている画像&#10;&#10;AI 生成コンテンツは誤りを含む可能性があります。">
            <a:extLst>
              <a:ext uri="{FF2B5EF4-FFF2-40B4-BE49-F238E27FC236}">
                <a16:creationId xmlns:a16="http://schemas.microsoft.com/office/drawing/2014/main" id="{F4219D6C-4635-B25F-748B-2194AF1D94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745" y="824333"/>
            <a:ext cx="5617255" cy="4436878"/>
          </a:xfrm>
        </p:spPr>
      </p:pic>
      <p:sp>
        <p:nvSpPr>
          <p:cNvPr id="3" name="テキスト ボックス 2">
            <a:extLst>
              <a:ext uri="{FF2B5EF4-FFF2-40B4-BE49-F238E27FC236}">
                <a16:creationId xmlns:a16="http://schemas.microsoft.com/office/drawing/2014/main" id="{C3B194BB-7671-AC8D-D6A4-E5FD01D3BF8E}"/>
              </a:ext>
            </a:extLst>
          </p:cNvPr>
          <p:cNvSpPr txBox="1"/>
          <p:nvPr/>
        </p:nvSpPr>
        <p:spPr>
          <a:xfrm>
            <a:off x="9220266" y="178002"/>
            <a:ext cx="249298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「異常気象の未来予測」</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解説は</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P69</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a:t>
            </a:r>
          </a:p>
        </p:txBody>
      </p:sp>
    </p:spTree>
    <p:extLst>
      <p:ext uri="{BB962C8B-B14F-4D97-AF65-F5344CB8AC3E}">
        <p14:creationId xmlns:p14="http://schemas.microsoft.com/office/powerpoint/2010/main" val="269555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D1729C-5602-73B5-65C8-D47466C4607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EA26222-EF30-8D8F-7C45-3AE8408A676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D97E7B8B-639E-0E65-4B32-0F08271F6B0F}"/>
              </a:ext>
            </a:extLst>
          </p:cNvPr>
          <p:cNvPicPr>
            <a:picLocks noChangeAspect="1"/>
          </p:cNvPicPr>
          <p:nvPr/>
        </p:nvPicPr>
        <p:blipFill>
          <a:blip r:embed="rId2"/>
          <a:stretch>
            <a:fillRect/>
          </a:stretch>
        </p:blipFill>
        <p:spPr>
          <a:xfrm>
            <a:off x="689212" y="1"/>
            <a:ext cx="10693021" cy="6306908"/>
          </a:xfrm>
          <a:prstGeom prst="rect">
            <a:avLst/>
          </a:prstGeom>
        </p:spPr>
      </p:pic>
    </p:spTree>
    <p:extLst>
      <p:ext uri="{BB962C8B-B14F-4D97-AF65-F5344CB8AC3E}">
        <p14:creationId xmlns:p14="http://schemas.microsoft.com/office/powerpoint/2010/main" val="113435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1D0DE54-A589-9123-907A-805787BEDF48}"/>
              </a:ext>
            </a:extLst>
          </p:cNvPr>
          <p:cNvSpPr>
            <a:spLocks noGrp="1"/>
          </p:cNvSpPr>
          <p:nvPr>
            <p:ph type="sldNum" sz="quarter" idx="12"/>
          </p:nvPr>
        </p:nvSpPr>
        <p:spPr/>
        <p:txBody>
          <a:bodyPr/>
          <a:lstStyle/>
          <a:p>
            <a:fld id="{E6225407-67C9-40C5-9F61-803443422A8E}" type="slidenum">
              <a:rPr kumimoji="1" lang="ja-JP" altLang="en-US" smtClean="0"/>
              <a:t>15</a:t>
            </a:fld>
            <a:endParaRPr kumimoji="1" lang="ja-JP" altLang="en-US"/>
          </a:p>
        </p:txBody>
      </p:sp>
      <p:pic>
        <p:nvPicPr>
          <p:cNvPr id="10" name="図 9">
            <a:extLst>
              <a:ext uri="{FF2B5EF4-FFF2-40B4-BE49-F238E27FC236}">
                <a16:creationId xmlns:a16="http://schemas.microsoft.com/office/drawing/2014/main" id="{F2C0BC6F-C2DA-EA21-9260-E09EAFC903AF}"/>
              </a:ext>
            </a:extLst>
          </p:cNvPr>
          <p:cNvPicPr>
            <a:picLocks noChangeAspect="1"/>
          </p:cNvPicPr>
          <p:nvPr/>
        </p:nvPicPr>
        <p:blipFill>
          <a:blip r:embed="rId2"/>
          <a:stretch>
            <a:fillRect/>
          </a:stretch>
        </p:blipFill>
        <p:spPr>
          <a:xfrm>
            <a:off x="402608" y="550151"/>
            <a:ext cx="11335277" cy="4492640"/>
          </a:xfrm>
          <a:prstGeom prst="rect">
            <a:avLst/>
          </a:prstGeom>
        </p:spPr>
      </p:pic>
      <p:pic>
        <p:nvPicPr>
          <p:cNvPr id="12" name="図 11">
            <a:extLst>
              <a:ext uri="{FF2B5EF4-FFF2-40B4-BE49-F238E27FC236}">
                <a16:creationId xmlns:a16="http://schemas.microsoft.com/office/drawing/2014/main" id="{BA99619A-BD3B-45CF-36B2-F1D3D95C682C}"/>
              </a:ext>
            </a:extLst>
          </p:cNvPr>
          <p:cNvPicPr>
            <a:picLocks noChangeAspect="1"/>
          </p:cNvPicPr>
          <p:nvPr/>
        </p:nvPicPr>
        <p:blipFill>
          <a:blip r:embed="rId3"/>
          <a:stretch>
            <a:fillRect/>
          </a:stretch>
        </p:blipFill>
        <p:spPr>
          <a:xfrm>
            <a:off x="58120" y="47813"/>
            <a:ext cx="12192000" cy="569129"/>
          </a:xfrm>
          <a:prstGeom prst="rect">
            <a:avLst/>
          </a:prstGeom>
        </p:spPr>
      </p:pic>
      <p:sp>
        <p:nvSpPr>
          <p:cNvPr id="13" name="テキスト ボックス 12">
            <a:extLst>
              <a:ext uri="{FF2B5EF4-FFF2-40B4-BE49-F238E27FC236}">
                <a16:creationId xmlns:a16="http://schemas.microsoft.com/office/drawing/2014/main" id="{0A3663B8-6ED7-9161-744A-EF95065E14E3}"/>
              </a:ext>
            </a:extLst>
          </p:cNvPr>
          <p:cNvSpPr txBox="1"/>
          <p:nvPr/>
        </p:nvSpPr>
        <p:spPr>
          <a:xfrm>
            <a:off x="58120" y="4750403"/>
            <a:ext cx="1065718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日出演）より引用</a:t>
            </a:r>
          </a:p>
        </p:txBody>
      </p:sp>
      <p:sp>
        <p:nvSpPr>
          <p:cNvPr id="2" name="テキスト ボックス 1">
            <a:extLst>
              <a:ext uri="{FF2B5EF4-FFF2-40B4-BE49-F238E27FC236}">
                <a16:creationId xmlns:a16="http://schemas.microsoft.com/office/drawing/2014/main" id="{E1E9C30F-D3A2-81FF-CA8E-B262BA76202C}"/>
              </a:ext>
            </a:extLst>
          </p:cNvPr>
          <p:cNvSpPr txBox="1"/>
          <p:nvPr/>
        </p:nvSpPr>
        <p:spPr>
          <a:xfrm>
            <a:off x="7048566" y="5621235"/>
            <a:ext cx="249298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「異常気象の未来予測」</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解説は</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P31</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a:t>
            </a:r>
          </a:p>
        </p:txBody>
      </p:sp>
    </p:spTree>
    <p:extLst>
      <p:ext uri="{BB962C8B-B14F-4D97-AF65-F5344CB8AC3E}">
        <p14:creationId xmlns:p14="http://schemas.microsoft.com/office/powerpoint/2010/main" val="1769634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7DB6F-7B9C-202C-3B9C-39301700D2C9}"/>
              </a:ext>
            </a:extLst>
          </p:cNvPr>
          <p:cNvSpPr>
            <a:spLocks noGrp="1"/>
          </p:cNvSpPr>
          <p:nvPr>
            <p:ph type="title"/>
          </p:nvPr>
        </p:nvSpPr>
        <p:spPr>
          <a:xfrm>
            <a:off x="191344" y="55707"/>
            <a:ext cx="11809312" cy="1143000"/>
          </a:xfrm>
        </p:spPr>
        <p:style>
          <a:lnRef idx="2">
            <a:schemeClr val="accent2"/>
          </a:lnRef>
          <a:fillRef idx="1">
            <a:schemeClr val="lt1"/>
          </a:fillRef>
          <a:effectRef idx="0">
            <a:schemeClr val="accent2"/>
          </a:effectRef>
          <a:fontRef idx="minor">
            <a:schemeClr val="dk1"/>
          </a:fontRef>
        </p:style>
        <p:txBody>
          <a:bodyPr/>
          <a:lstStyle/>
          <a:p>
            <a:r>
              <a:rPr lang="en-US" altLang="ja-JP" sz="2800" b="1" kern="0" spc="10" dirty="0">
                <a:solidFill>
                  <a:srgbClr val="000000"/>
                </a:solidFill>
                <a:effectLst/>
                <a:latin typeface="BIZ UDPゴシック" panose="020B0400000000000000" pitchFamily="50" charset="-128"/>
                <a:ea typeface="HG丸ｺﾞｼｯｸM-PRO" panose="020F0600000000000000" pitchFamily="50" charset="-128"/>
                <a:cs typeface="メイリオ" panose="020B0604030504040204" pitchFamily="50" charset="-128"/>
              </a:rPr>
              <a:t>2010</a:t>
            </a:r>
            <a:r>
              <a:rPr lang="ja-JP" altLang="ja-JP" sz="2800" b="1" kern="0" spc="10" dirty="0">
                <a:solidFill>
                  <a:srgbClr val="000000"/>
                </a:solidFill>
                <a:effectLst/>
                <a:latin typeface="HG丸ｺﾞｼｯｸM-PRO" panose="020F0600000000000000" pitchFamily="50" charset="-128"/>
                <a:ea typeface="BIZ UDPゴシック" panose="020B0400000000000000" pitchFamily="50" charset="-128"/>
                <a:cs typeface="メイリオ" panose="020B0604030504040204" pitchFamily="50" charset="-128"/>
              </a:rPr>
              <a:t>年以降の猛暑頻発・冷夏不発生は、気候のレジームシフトが一因</a:t>
            </a:r>
            <a:br>
              <a:rPr lang="en-US" altLang="ja-JP" sz="2800" b="1" kern="0" spc="10" dirty="0">
                <a:solidFill>
                  <a:srgbClr val="000000"/>
                </a:solidFill>
                <a:effectLst/>
                <a:latin typeface="HG丸ｺﾞｼｯｸM-PRO" panose="020F0600000000000000" pitchFamily="50" charset="-128"/>
                <a:ea typeface="BIZ UDPゴシック" panose="020B0400000000000000" pitchFamily="50" charset="-128"/>
                <a:cs typeface="メイリオ" panose="020B0604030504040204" pitchFamily="50" charset="-128"/>
              </a:rPr>
            </a:br>
            <a:r>
              <a:rPr lang="ja-JP" altLang="ja-JP" sz="2800" b="1" kern="0" spc="10" dirty="0">
                <a:solidFill>
                  <a:srgbClr val="000000"/>
                </a:solidFill>
                <a:effectLst/>
                <a:ea typeface="BIZ UDPゴシック" panose="020B0400000000000000" pitchFamily="50" charset="-128"/>
                <a:cs typeface="メイリオ" panose="020B0604030504040204" pitchFamily="50" charset="-128"/>
              </a:rPr>
              <a:t>ー温暖化に伴うレジームシフトが高気圧と偏西風蛇行を強めたー</a:t>
            </a:r>
            <a:endParaRPr kumimoji="1" lang="ja-JP" altLang="en-US" sz="6000" dirty="0"/>
          </a:p>
        </p:txBody>
      </p:sp>
      <p:sp>
        <p:nvSpPr>
          <p:cNvPr id="6" name="テキスト ボックス 5">
            <a:extLst>
              <a:ext uri="{FF2B5EF4-FFF2-40B4-BE49-F238E27FC236}">
                <a16:creationId xmlns:a16="http://schemas.microsoft.com/office/drawing/2014/main" id="{D59BDB71-B0D4-953A-D328-40477313EC22}"/>
              </a:ext>
            </a:extLst>
          </p:cNvPr>
          <p:cNvSpPr txBox="1"/>
          <p:nvPr/>
        </p:nvSpPr>
        <p:spPr>
          <a:xfrm>
            <a:off x="4223792" y="6369775"/>
            <a:ext cx="78672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Amano, Tachibana, and Ando (2023)</a:t>
            </a:r>
            <a:r>
              <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Journal of Climate</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8" name="コンテンツ プレースホルダー 7">
            <a:extLst>
              <a:ext uri="{FF2B5EF4-FFF2-40B4-BE49-F238E27FC236}">
                <a16:creationId xmlns:a16="http://schemas.microsoft.com/office/drawing/2014/main" id="{7FF29187-7938-603A-3EC9-7648C506E02B}"/>
              </a:ext>
            </a:extLst>
          </p:cNvPr>
          <p:cNvPicPr>
            <a:picLocks noGrp="1" noChangeAspect="1"/>
          </p:cNvPicPr>
          <p:nvPr>
            <p:ph idx="1"/>
          </p:nvPr>
        </p:nvPicPr>
        <p:blipFill>
          <a:blip r:embed="rId2"/>
          <a:stretch>
            <a:fillRect/>
          </a:stretch>
        </p:blipFill>
        <p:spPr>
          <a:xfrm>
            <a:off x="5124476" y="1598948"/>
            <a:ext cx="7161622" cy="4566356"/>
          </a:xfrm>
        </p:spPr>
      </p:pic>
      <p:pic>
        <p:nvPicPr>
          <p:cNvPr id="3" name="図 2">
            <a:extLst>
              <a:ext uri="{FF2B5EF4-FFF2-40B4-BE49-F238E27FC236}">
                <a16:creationId xmlns:a16="http://schemas.microsoft.com/office/drawing/2014/main" id="{59E86874-FCDE-DBC3-2233-0A30259A48C2}"/>
              </a:ext>
            </a:extLst>
          </p:cNvPr>
          <p:cNvPicPr>
            <a:picLocks noChangeAspect="1"/>
          </p:cNvPicPr>
          <p:nvPr/>
        </p:nvPicPr>
        <p:blipFill>
          <a:blip r:embed="rId3"/>
          <a:stretch>
            <a:fillRect/>
          </a:stretch>
        </p:blipFill>
        <p:spPr>
          <a:xfrm>
            <a:off x="260459" y="1273770"/>
            <a:ext cx="4932256" cy="3724929"/>
          </a:xfrm>
          <a:prstGeom prst="rect">
            <a:avLst/>
          </a:prstGeom>
        </p:spPr>
      </p:pic>
      <p:sp>
        <p:nvSpPr>
          <p:cNvPr id="4" name="テキスト ボックス 3">
            <a:extLst>
              <a:ext uri="{FF2B5EF4-FFF2-40B4-BE49-F238E27FC236}">
                <a16:creationId xmlns:a16="http://schemas.microsoft.com/office/drawing/2014/main" id="{78ACE043-04E5-366C-C2D7-B526AE7D8381}"/>
              </a:ext>
            </a:extLst>
          </p:cNvPr>
          <p:cNvSpPr txBox="1"/>
          <p:nvPr/>
        </p:nvSpPr>
        <p:spPr>
          <a:xfrm>
            <a:off x="666816" y="5584230"/>
            <a:ext cx="249298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「異常気象の未来予測」</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解説は</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P63</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a:t>
            </a:r>
          </a:p>
        </p:txBody>
      </p:sp>
    </p:spTree>
    <p:extLst>
      <p:ext uri="{BB962C8B-B14F-4D97-AF65-F5344CB8AC3E}">
        <p14:creationId xmlns:p14="http://schemas.microsoft.com/office/powerpoint/2010/main" val="97660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5DED3F-6C82-8B6C-8E3E-E8ACDABD5BB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3A687A-6033-6921-3B67-323B623098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6" name="図 5">
            <a:extLst>
              <a:ext uri="{FF2B5EF4-FFF2-40B4-BE49-F238E27FC236}">
                <a16:creationId xmlns:a16="http://schemas.microsoft.com/office/drawing/2014/main" id="{FDE848C1-CED3-A658-559A-BBD5EE850BE6}"/>
              </a:ext>
            </a:extLst>
          </p:cNvPr>
          <p:cNvPicPr>
            <a:picLocks noChangeAspect="1"/>
          </p:cNvPicPr>
          <p:nvPr/>
        </p:nvPicPr>
        <p:blipFill>
          <a:blip r:embed="rId2"/>
          <a:stretch>
            <a:fillRect/>
          </a:stretch>
        </p:blipFill>
        <p:spPr>
          <a:xfrm>
            <a:off x="153537" y="30707"/>
            <a:ext cx="11884925" cy="5104423"/>
          </a:xfrm>
          <a:prstGeom prst="rect">
            <a:avLst/>
          </a:prstGeom>
        </p:spPr>
      </p:pic>
      <p:sp>
        <p:nvSpPr>
          <p:cNvPr id="7" name="テキスト ボックス 6">
            <a:extLst>
              <a:ext uri="{FF2B5EF4-FFF2-40B4-BE49-F238E27FC236}">
                <a16:creationId xmlns:a16="http://schemas.microsoft.com/office/drawing/2014/main" id="{31E26FFF-0C06-D920-AB09-749EE0D92856}"/>
              </a:ext>
            </a:extLst>
          </p:cNvPr>
          <p:cNvSpPr txBox="1"/>
          <p:nvPr/>
        </p:nvSpPr>
        <p:spPr>
          <a:xfrm>
            <a:off x="1534816" y="4757168"/>
            <a:ext cx="1065718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日出演）より引用</a:t>
            </a:r>
          </a:p>
        </p:txBody>
      </p:sp>
      <p:sp>
        <p:nvSpPr>
          <p:cNvPr id="2" name="テキスト ボックス 1">
            <a:extLst>
              <a:ext uri="{FF2B5EF4-FFF2-40B4-BE49-F238E27FC236}">
                <a16:creationId xmlns:a16="http://schemas.microsoft.com/office/drawing/2014/main" id="{BF39FF6F-A19A-89A7-8347-58B72FC5281B}"/>
              </a:ext>
            </a:extLst>
          </p:cNvPr>
          <p:cNvSpPr txBox="1"/>
          <p:nvPr/>
        </p:nvSpPr>
        <p:spPr>
          <a:xfrm>
            <a:off x="5134041" y="5678269"/>
            <a:ext cx="249298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「異常気象の未来予測」</a:t>
            </a:r>
            <a:endPar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解説は</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P104</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a:t>
            </a:r>
          </a:p>
        </p:txBody>
      </p:sp>
    </p:spTree>
    <p:extLst>
      <p:ext uri="{BB962C8B-B14F-4D97-AF65-F5344CB8AC3E}">
        <p14:creationId xmlns:p14="http://schemas.microsoft.com/office/powerpoint/2010/main" val="3077282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42D8AF0-A9EF-39BE-6631-F5B1EE0F9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6" name="図 5">
            <a:extLst>
              <a:ext uri="{FF2B5EF4-FFF2-40B4-BE49-F238E27FC236}">
                <a16:creationId xmlns:a16="http://schemas.microsoft.com/office/drawing/2014/main" id="{FC9522C8-7CDC-DFE1-078F-2FA258E1AEF5}"/>
              </a:ext>
            </a:extLst>
          </p:cNvPr>
          <p:cNvPicPr>
            <a:picLocks noChangeAspect="1"/>
          </p:cNvPicPr>
          <p:nvPr/>
        </p:nvPicPr>
        <p:blipFill>
          <a:blip r:embed="rId2"/>
          <a:stretch>
            <a:fillRect/>
          </a:stretch>
        </p:blipFill>
        <p:spPr>
          <a:xfrm>
            <a:off x="0" y="0"/>
            <a:ext cx="12192000" cy="4395305"/>
          </a:xfrm>
          <a:prstGeom prst="rect">
            <a:avLst/>
          </a:prstGeom>
        </p:spPr>
      </p:pic>
      <p:sp>
        <p:nvSpPr>
          <p:cNvPr id="7" name="テキスト ボックス 6">
            <a:extLst>
              <a:ext uri="{FF2B5EF4-FFF2-40B4-BE49-F238E27FC236}">
                <a16:creationId xmlns:a16="http://schemas.microsoft.com/office/drawing/2014/main" id="{536E0ABA-0B19-19A1-9370-87CD074ACC6C}"/>
              </a:ext>
            </a:extLst>
          </p:cNvPr>
          <p:cNvSpPr txBox="1"/>
          <p:nvPr/>
        </p:nvSpPr>
        <p:spPr>
          <a:xfrm>
            <a:off x="1033539" y="4396246"/>
            <a:ext cx="1065718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日出演）より引用</a:t>
            </a:r>
          </a:p>
        </p:txBody>
      </p:sp>
    </p:spTree>
    <p:extLst>
      <p:ext uri="{BB962C8B-B14F-4D97-AF65-F5344CB8AC3E}">
        <p14:creationId xmlns:p14="http://schemas.microsoft.com/office/powerpoint/2010/main" val="1534790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C6FCE-7456-43C1-5650-9AC9B2D2E651}"/>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7D43743A-0C84-0768-A52F-99AAD6B0694C}"/>
              </a:ext>
            </a:extLst>
          </p:cNvPr>
          <p:cNvPicPr>
            <a:picLocks noChangeAspect="1"/>
          </p:cNvPicPr>
          <p:nvPr/>
        </p:nvPicPr>
        <p:blipFill>
          <a:blip r:embed="rId2"/>
          <a:stretch>
            <a:fillRect/>
          </a:stretch>
        </p:blipFill>
        <p:spPr>
          <a:xfrm>
            <a:off x="0" y="0"/>
            <a:ext cx="12192000" cy="4146518"/>
          </a:xfrm>
          <a:prstGeom prst="rect">
            <a:avLst/>
          </a:prstGeom>
        </p:spPr>
      </p:pic>
      <p:sp>
        <p:nvSpPr>
          <p:cNvPr id="5" name="テキスト ボックス 4">
            <a:extLst>
              <a:ext uri="{FF2B5EF4-FFF2-40B4-BE49-F238E27FC236}">
                <a16:creationId xmlns:a16="http://schemas.microsoft.com/office/drawing/2014/main" id="{27E1586C-A526-1D6C-077B-211FB902939C}"/>
              </a:ext>
            </a:extLst>
          </p:cNvPr>
          <p:cNvSpPr txBox="1"/>
          <p:nvPr/>
        </p:nvSpPr>
        <p:spPr>
          <a:xfrm>
            <a:off x="1880297" y="4159546"/>
            <a:ext cx="95193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テレビ朝日「羽鳥モーニングショー」　（</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2025</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年７月</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８日）</a:t>
            </a:r>
          </a:p>
        </p:txBody>
      </p:sp>
    </p:spTree>
    <p:extLst>
      <p:ext uri="{BB962C8B-B14F-4D97-AF65-F5344CB8AC3E}">
        <p14:creationId xmlns:p14="http://schemas.microsoft.com/office/powerpoint/2010/main" val="698587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5F8412-A9E7-43EA-7D6C-62D17B5BAB2B}"/>
              </a:ext>
            </a:extLst>
          </p:cNvPr>
          <p:cNvSpPr>
            <a:spLocks noGrp="1"/>
          </p:cNvSpPr>
          <p:nvPr>
            <p:ph type="title"/>
          </p:nvPr>
        </p:nvSpPr>
        <p:spPr>
          <a:xfrm>
            <a:off x="4619767" y="55315"/>
            <a:ext cx="3971499" cy="925689"/>
          </a:xfrm>
        </p:spPr>
        <p:txBody>
          <a:bodyPr/>
          <a:lstStyle/>
          <a:p>
            <a:r>
              <a:rPr kumimoji="1" lang="ja-JP" altLang="en-US" b="1" dirty="0">
                <a:latin typeface="BIZ UDPゴシック" panose="020B0400000000000000" pitchFamily="50" charset="-128"/>
                <a:ea typeface="BIZ UDPゴシック" panose="020B0400000000000000" pitchFamily="50" charset="-128"/>
              </a:rPr>
              <a:t>自己紹介？</a:t>
            </a:r>
          </a:p>
        </p:txBody>
      </p:sp>
      <p:sp>
        <p:nvSpPr>
          <p:cNvPr id="3" name="コンテンツ プレースホルダー 2">
            <a:extLst>
              <a:ext uri="{FF2B5EF4-FFF2-40B4-BE49-F238E27FC236}">
                <a16:creationId xmlns:a16="http://schemas.microsoft.com/office/drawing/2014/main" id="{7CA837AD-C605-0FFB-7BD6-472D857A70D2}"/>
              </a:ext>
            </a:extLst>
          </p:cNvPr>
          <p:cNvSpPr>
            <a:spLocks noGrp="1"/>
          </p:cNvSpPr>
          <p:nvPr>
            <p:ph idx="1"/>
          </p:nvPr>
        </p:nvSpPr>
        <p:spPr>
          <a:xfrm>
            <a:off x="203202" y="904805"/>
            <a:ext cx="11912597" cy="5876995"/>
          </a:xfrm>
        </p:spPr>
        <p:txBody>
          <a:bodyPr/>
          <a:lstStyle/>
          <a:p>
            <a:r>
              <a:rPr kumimoji="1" lang="ja-JP" altLang="en-US" sz="2800" b="1" dirty="0">
                <a:latin typeface="BIZ UDPゴシック" panose="020B0400000000000000" pitchFamily="50" charset="-128"/>
                <a:ea typeface="BIZ UDPゴシック" panose="020B0400000000000000" pitchFamily="50" charset="-128"/>
              </a:rPr>
              <a:t>気象が好きになったきっかけは、</a:t>
            </a:r>
            <a:r>
              <a:rPr kumimoji="1" lang="en-US" altLang="ja-JP" sz="2800" b="1" dirty="0">
                <a:latin typeface="BIZ UDPゴシック" panose="020B0400000000000000" pitchFamily="50" charset="-128"/>
                <a:ea typeface="BIZ UDPゴシック" panose="020B0400000000000000" pitchFamily="50" charset="-128"/>
              </a:rPr>
              <a:t>2</a:t>
            </a:r>
            <a:r>
              <a:rPr kumimoji="1" lang="ja-JP" altLang="en-US" sz="2800" b="1" dirty="0">
                <a:latin typeface="BIZ UDPゴシック" panose="020B0400000000000000" pitchFamily="50" charset="-128"/>
                <a:ea typeface="BIZ UDPゴシック" panose="020B0400000000000000" pitchFamily="50" charset="-128"/>
              </a:rPr>
              <a:t>年毎に転校した引っ越し。雪の少ない地域から豪雪地帯へ移ったとき、同じ日本なのに場所によって気象・気候・文化が違うことに驚愕し、気象にのめり込んだ。転勤族だった父親に感謝している。</a:t>
            </a:r>
          </a:p>
          <a:p>
            <a:r>
              <a:rPr kumimoji="1" lang="ja-JP" altLang="en-US" sz="2800" b="1" dirty="0">
                <a:latin typeface="BIZ UDPゴシック" panose="020B0400000000000000" pitchFamily="50" charset="-128"/>
                <a:ea typeface="BIZ UDPゴシック" panose="020B0400000000000000" pitchFamily="50" charset="-128"/>
              </a:rPr>
              <a:t>札幌南高校卒業。理学博士。ワシントン大学などを経て、</a:t>
            </a:r>
            <a:r>
              <a:rPr kumimoji="1" lang="en-US" altLang="ja-JP" sz="2800" b="1" dirty="0">
                <a:latin typeface="BIZ UDPゴシック" panose="020B0400000000000000" pitchFamily="50" charset="-128"/>
                <a:ea typeface="BIZ UDPゴシック" panose="020B0400000000000000" pitchFamily="50" charset="-128"/>
              </a:rPr>
              <a:t>2008</a:t>
            </a:r>
            <a:r>
              <a:rPr kumimoji="1" lang="ja-JP" altLang="en-US" sz="2800" b="1" dirty="0">
                <a:latin typeface="BIZ UDPゴシック" panose="020B0400000000000000" pitchFamily="50" charset="-128"/>
                <a:ea typeface="BIZ UDPゴシック" panose="020B0400000000000000" pitchFamily="50" charset="-128"/>
              </a:rPr>
              <a:t>年より現職。専門は気象学、気候力学、異常気象。自由な校風でユニークな先生達と級友と出会った高校時代と、小学校の恩師の独特な授業との出会いが、研究を自由に楽しみ、わかりやすく伝えるスタイルの土台。</a:t>
            </a:r>
          </a:p>
          <a:p>
            <a:r>
              <a:rPr kumimoji="1" lang="ja-JP" altLang="en-US" sz="2800" b="1" dirty="0">
                <a:latin typeface="BIZ UDPゴシック" panose="020B0400000000000000" pitchFamily="50" charset="-128"/>
                <a:ea typeface="BIZ UDPゴシック" panose="020B0400000000000000" pitchFamily="50" charset="-128"/>
              </a:rPr>
              <a:t>　「</a:t>
            </a:r>
            <a:r>
              <a:rPr kumimoji="1" lang="ja-JP" altLang="en-US" sz="2800" b="1">
                <a:latin typeface="BIZ UDPゴシック" panose="020B0400000000000000" pitchFamily="50" charset="-128"/>
                <a:ea typeface="BIZ UDPゴシック" panose="020B0400000000000000" pitchFamily="50" charset="-128"/>
              </a:rPr>
              <a:t>羽鳥慎一モーニングショー</a:t>
            </a:r>
            <a:r>
              <a:rPr kumimoji="1" lang="ja-JP" altLang="en-US" sz="2800" b="1" dirty="0">
                <a:latin typeface="BIZ UDPゴシック" panose="020B0400000000000000" pitchFamily="50" charset="-128"/>
                <a:ea typeface="BIZ UDPゴシック" panose="020B0400000000000000" pitchFamily="50" charset="-128"/>
              </a:rPr>
              <a:t>」を始め、ニュース番組に多数出演</a:t>
            </a:r>
            <a:r>
              <a:rPr lang="en-US" altLang="ja-JP" sz="2800" b="1" dirty="0">
                <a:latin typeface="BIZ UDPゴシック" panose="020B0400000000000000" pitchFamily="50" charset="-128"/>
                <a:ea typeface="BIZ UDPゴシック" panose="020B0400000000000000" pitchFamily="50" charset="-128"/>
              </a:rPr>
              <a:t>. </a:t>
            </a:r>
            <a:r>
              <a:rPr kumimoji="1" lang="ja-JP" altLang="en-US" sz="2800" b="1" dirty="0">
                <a:latin typeface="BIZ UDPゴシック" panose="020B0400000000000000" pitchFamily="50" charset="-128"/>
                <a:ea typeface="BIZ UDPゴシック" panose="020B0400000000000000" pitchFamily="50" charset="-128"/>
              </a:rPr>
              <a:t>２０２</a:t>
            </a:r>
            <a:r>
              <a:rPr kumimoji="1" lang="en-US" altLang="ja-JP" sz="2800" b="1" dirty="0">
                <a:latin typeface="BIZ UDPゴシック" panose="020B0400000000000000" pitchFamily="50" charset="-128"/>
                <a:ea typeface="BIZ UDPゴシック" panose="020B0400000000000000" pitchFamily="50" charset="-128"/>
              </a:rPr>
              <a:t>5</a:t>
            </a:r>
            <a:r>
              <a:rPr kumimoji="1" lang="ja-JP" altLang="en-US" sz="2800" b="1" dirty="0">
                <a:latin typeface="BIZ UDPゴシック" panose="020B0400000000000000" pitchFamily="50" charset="-128"/>
                <a:ea typeface="BIZ UDPゴシック" panose="020B0400000000000000" pitchFamily="50" charset="-128"/>
              </a:rPr>
              <a:t>年新語・流行語大賞トップテン受賞</a:t>
            </a:r>
            <a:r>
              <a:rPr kumimoji="1" lang="en-US" altLang="ja-JP" sz="2800" b="1" dirty="0">
                <a:latin typeface="BIZ UDPゴシック" panose="020B0400000000000000" pitchFamily="50" charset="-128"/>
                <a:ea typeface="BIZ UDPゴシック" panose="020B0400000000000000" pitchFamily="50" charset="-128"/>
              </a:rPr>
              <a:t>.2024</a:t>
            </a:r>
            <a:r>
              <a:rPr kumimoji="1" lang="ja-JP" altLang="en-US" sz="2800" b="1" dirty="0">
                <a:latin typeface="BIZ UDPゴシック" panose="020B0400000000000000" pitchFamily="50" charset="-128"/>
                <a:ea typeface="BIZ UDPゴシック" panose="020B0400000000000000" pitchFamily="50" charset="-128"/>
              </a:rPr>
              <a:t>年第</a:t>
            </a:r>
            <a:r>
              <a:rPr kumimoji="1" lang="en-US" altLang="ja-JP" sz="2800" b="1" dirty="0">
                <a:latin typeface="BIZ UDPゴシック" panose="020B0400000000000000" pitchFamily="50" charset="-128"/>
                <a:ea typeface="BIZ UDPゴシック" panose="020B0400000000000000" pitchFamily="50" charset="-128"/>
              </a:rPr>
              <a:t>56</a:t>
            </a:r>
            <a:r>
              <a:rPr kumimoji="1" lang="ja-JP" altLang="en-US" sz="2800" b="1" dirty="0">
                <a:latin typeface="BIZ UDPゴシック" panose="020B0400000000000000" pitchFamily="50" charset="-128"/>
                <a:ea typeface="BIZ UDPゴシック" panose="020B0400000000000000" pitchFamily="50" charset="-128"/>
              </a:rPr>
              <a:t>回東海テレビ文化賞受賞</a:t>
            </a:r>
            <a:r>
              <a:rPr kumimoji="1" lang="en-US" altLang="ja-JP" sz="2800" b="1" dirty="0">
                <a:latin typeface="BIZ UDPゴシック" panose="020B0400000000000000" pitchFamily="50" charset="-128"/>
                <a:ea typeface="BIZ UDPゴシック" panose="020B0400000000000000" pitchFamily="50" charset="-128"/>
              </a:rPr>
              <a:t>.</a:t>
            </a:r>
            <a:r>
              <a:rPr kumimoji="1" lang="ja-JP" altLang="en-US" sz="2800" b="1" dirty="0">
                <a:latin typeface="BIZ UDPゴシック" panose="020B0400000000000000" pitchFamily="50" charset="-128"/>
                <a:ea typeface="BIZ UDPゴシック" panose="020B0400000000000000" pitchFamily="50" charset="-128"/>
              </a:rPr>
              <a:t>定期的に出演する三重テレビの番組「</a:t>
            </a:r>
            <a:r>
              <a:rPr kumimoji="1" lang="en-US" altLang="ja-JP" sz="2800" b="1" dirty="0">
                <a:latin typeface="BIZ UDPゴシック" panose="020B0400000000000000" pitchFamily="50" charset="-128"/>
                <a:ea typeface="BIZ UDPゴシック" panose="020B0400000000000000" pitchFamily="50" charset="-128"/>
              </a:rPr>
              <a:t>Mie</a:t>
            </a:r>
            <a:r>
              <a:rPr kumimoji="1" lang="ja-JP" altLang="en-US" sz="2800" b="1" dirty="0">
                <a:latin typeface="BIZ UDPゴシック" panose="020B0400000000000000" pitchFamily="50" charset="-128"/>
                <a:ea typeface="BIZ UDPゴシック" panose="020B0400000000000000" pitchFamily="50" charset="-128"/>
              </a:rPr>
              <a:t>ライブ」は、番組</a:t>
            </a:r>
            <a:r>
              <a:rPr kumimoji="1" lang="en-US" altLang="ja-JP" sz="2800" b="1" dirty="0">
                <a:latin typeface="BIZ UDPゴシック" panose="020B0400000000000000" pitchFamily="50" charset="-128"/>
                <a:ea typeface="BIZ UDPゴシック" panose="020B0400000000000000" pitchFamily="50" charset="-128"/>
              </a:rPr>
              <a:t>YouTube</a:t>
            </a:r>
            <a:r>
              <a:rPr kumimoji="1" lang="ja-JP" altLang="en-US" sz="2800" b="1" dirty="0">
                <a:latin typeface="BIZ UDPゴシック" panose="020B0400000000000000" pitchFamily="50" charset="-128"/>
                <a:ea typeface="BIZ UDPゴシック" panose="020B0400000000000000" pitchFamily="50" charset="-128"/>
              </a:rPr>
              <a:t>で見ることができる。日本気象学会理事、日本雪氷学学会理事</a:t>
            </a:r>
          </a:p>
        </p:txBody>
      </p:sp>
      <p:sp>
        <p:nvSpPr>
          <p:cNvPr id="4" name="スライド番号プレースホルダー 3">
            <a:extLst>
              <a:ext uri="{FF2B5EF4-FFF2-40B4-BE49-F238E27FC236}">
                <a16:creationId xmlns:a16="http://schemas.microsoft.com/office/drawing/2014/main" id="{21EDDDDB-A7F4-3E12-0C18-DE649EE8C1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2250627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18A584-9A9E-1632-AF7C-3D60DBD41219}"/>
              </a:ext>
            </a:extLst>
          </p:cNvPr>
          <p:cNvSpPr>
            <a:spLocks noGrp="1"/>
          </p:cNvSpPr>
          <p:nvPr>
            <p:ph type="title"/>
          </p:nvPr>
        </p:nvSpPr>
        <p:spPr/>
        <p:txBody>
          <a:bodyPr/>
          <a:lstStyle/>
          <a:p>
            <a:endParaRPr kumimoji="1" lang="ja-JP" altLang="en-US" dirty="0"/>
          </a:p>
        </p:txBody>
      </p:sp>
      <p:sp>
        <p:nvSpPr>
          <p:cNvPr id="3" name="スライド番号プレースホルダー 2">
            <a:extLst>
              <a:ext uri="{FF2B5EF4-FFF2-40B4-BE49-F238E27FC236}">
                <a16:creationId xmlns:a16="http://schemas.microsoft.com/office/drawing/2014/main" id="{761E40D4-576D-4EDB-B357-6F2053EDA6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8EB05-60D4-46D2-9377-82560E209ACC}"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5" name="図 4">
            <a:extLst>
              <a:ext uri="{FF2B5EF4-FFF2-40B4-BE49-F238E27FC236}">
                <a16:creationId xmlns:a16="http://schemas.microsoft.com/office/drawing/2014/main" id="{EAD69DF1-CCE7-75F0-630C-F4D153A932D9}"/>
              </a:ext>
            </a:extLst>
          </p:cNvPr>
          <p:cNvPicPr>
            <a:picLocks noChangeAspect="1"/>
          </p:cNvPicPr>
          <p:nvPr/>
        </p:nvPicPr>
        <p:blipFill>
          <a:blip r:embed="rId2"/>
          <a:stretch>
            <a:fillRect/>
          </a:stretch>
        </p:blipFill>
        <p:spPr>
          <a:xfrm>
            <a:off x="221309" y="447"/>
            <a:ext cx="5886384" cy="5091248"/>
          </a:xfrm>
          <a:prstGeom prst="rect">
            <a:avLst/>
          </a:prstGeom>
        </p:spPr>
      </p:pic>
      <p:sp>
        <p:nvSpPr>
          <p:cNvPr id="6" name="テキスト ボックス 5">
            <a:extLst>
              <a:ext uri="{FF2B5EF4-FFF2-40B4-BE49-F238E27FC236}">
                <a16:creationId xmlns:a16="http://schemas.microsoft.com/office/drawing/2014/main" id="{CD8D7749-4ED4-0227-F522-5BE730C6A597}"/>
              </a:ext>
            </a:extLst>
          </p:cNvPr>
          <p:cNvSpPr txBox="1"/>
          <p:nvPr/>
        </p:nvSpPr>
        <p:spPr>
          <a:xfrm>
            <a:off x="1607492" y="5091695"/>
            <a:ext cx="95193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Tahoma"/>
                <a:ea typeface="ＭＳ Ｐゴシック"/>
                <a:cs typeface="+mn-cs"/>
              </a:rPr>
              <a:t>テレビ朝日「羽鳥モーニングショー」　（</a:t>
            </a:r>
            <a:r>
              <a:rPr kumimoji="1" lang="en-US" altLang="ja-JP" sz="2800" b="0" i="0" u="none" strike="noStrike" kern="1200" cap="none" spc="0" normalizeH="0" baseline="0" noProof="0" dirty="0">
                <a:ln>
                  <a:noFill/>
                </a:ln>
                <a:solidFill>
                  <a:prstClr val="black"/>
                </a:solidFill>
                <a:effectLst/>
                <a:uLnTx/>
                <a:uFillTx/>
                <a:latin typeface="Tahoma"/>
                <a:ea typeface="ＭＳ Ｐゴシック"/>
                <a:cs typeface="+mn-cs"/>
              </a:rPr>
              <a:t>2025</a:t>
            </a:r>
            <a:r>
              <a:rPr kumimoji="1" lang="ja-JP" altLang="en-US" sz="2800" b="0" i="0" u="none" strike="noStrike" kern="1200" cap="none" spc="0" normalizeH="0" baseline="0" noProof="0" dirty="0">
                <a:ln>
                  <a:noFill/>
                </a:ln>
                <a:solidFill>
                  <a:prstClr val="black"/>
                </a:solidFill>
                <a:effectLst/>
                <a:uLnTx/>
                <a:uFillTx/>
                <a:latin typeface="Tahoma"/>
                <a:ea typeface="ＭＳ Ｐゴシック"/>
                <a:cs typeface="+mn-cs"/>
              </a:rPr>
              <a:t>年７月</a:t>
            </a:r>
            <a:r>
              <a:rPr kumimoji="1" lang="en-US" altLang="ja-JP" sz="28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2800" b="0" i="0" u="none" strike="noStrike" kern="1200" cap="none" spc="0" normalizeH="0" baseline="0" noProof="0" dirty="0">
                <a:ln>
                  <a:noFill/>
                </a:ln>
                <a:solidFill>
                  <a:prstClr val="black"/>
                </a:solidFill>
                <a:effectLst/>
                <a:uLnTx/>
                <a:uFillTx/>
                <a:latin typeface="Tahoma"/>
                <a:ea typeface="ＭＳ Ｐゴシック"/>
                <a:cs typeface="+mn-cs"/>
              </a:rPr>
              <a:t>８日）</a:t>
            </a:r>
          </a:p>
        </p:txBody>
      </p:sp>
      <p:pic>
        <p:nvPicPr>
          <p:cNvPr id="8" name="図 7">
            <a:extLst>
              <a:ext uri="{FF2B5EF4-FFF2-40B4-BE49-F238E27FC236}">
                <a16:creationId xmlns:a16="http://schemas.microsoft.com/office/drawing/2014/main" id="{319504E0-0202-D77F-0831-C444B6FAFD3F}"/>
              </a:ext>
            </a:extLst>
          </p:cNvPr>
          <p:cNvPicPr>
            <a:picLocks noChangeAspect="1"/>
          </p:cNvPicPr>
          <p:nvPr/>
        </p:nvPicPr>
        <p:blipFill>
          <a:blip r:embed="rId3"/>
          <a:stretch>
            <a:fillRect/>
          </a:stretch>
        </p:blipFill>
        <p:spPr>
          <a:xfrm>
            <a:off x="6107693" y="-4096"/>
            <a:ext cx="5862999" cy="5100333"/>
          </a:xfrm>
          <a:prstGeom prst="rect">
            <a:avLst/>
          </a:prstGeom>
        </p:spPr>
      </p:pic>
    </p:spTree>
    <p:extLst>
      <p:ext uri="{BB962C8B-B14F-4D97-AF65-F5344CB8AC3E}">
        <p14:creationId xmlns:p14="http://schemas.microsoft.com/office/powerpoint/2010/main" val="246793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931005-BBCA-C9C2-537A-9EA234DD1853}"/>
              </a:ext>
            </a:extLst>
          </p:cNvPr>
          <p:cNvSpPr>
            <a:spLocks noGrp="1"/>
          </p:cNvSpPr>
          <p:nvPr>
            <p:ph type="title"/>
          </p:nvPr>
        </p:nvSpPr>
        <p:spPr/>
        <p:txBody>
          <a:bodyPr/>
          <a:lstStyle/>
          <a:p>
            <a:endParaRPr kumimoji="1" lang="ja-JP" altLang="en-US" dirty="0"/>
          </a:p>
        </p:txBody>
      </p:sp>
      <p:sp>
        <p:nvSpPr>
          <p:cNvPr id="3" name="スライド番号プレースホルダー 2">
            <a:extLst>
              <a:ext uri="{FF2B5EF4-FFF2-40B4-BE49-F238E27FC236}">
                <a16:creationId xmlns:a16="http://schemas.microsoft.com/office/drawing/2014/main" id="{0F0BB848-C302-E9CE-80D4-B5FA60123B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2E066-BE5C-48CA-983F-378301EA179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ED331DB7-CAB3-4A90-9E9A-9E19C5845CDA}"/>
              </a:ext>
            </a:extLst>
          </p:cNvPr>
          <p:cNvPicPr>
            <a:picLocks noChangeAspect="1"/>
          </p:cNvPicPr>
          <p:nvPr/>
        </p:nvPicPr>
        <p:blipFill>
          <a:blip r:embed="rId2"/>
          <a:stretch>
            <a:fillRect/>
          </a:stretch>
        </p:blipFill>
        <p:spPr>
          <a:xfrm>
            <a:off x="-1" y="1"/>
            <a:ext cx="12297103" cy="6858000"/>
          </a:xfrm>
          <a:prstGeom prst="rect">
            <a:avLst/>
          </a:prstGeom>
        </p:spPr>
      </p:pic>
    </p:spTree>
    <p:extLst>
      <p:ext uri="{BB962C8B-B14F-4D97-AF65-F5344CB8AC3E}">
        <p14:creationId xmlns:p14="http://schemas.microsoft.com/office/powerpoint/2010/main" val="426782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6FB3-D2A6-2A74-AFB0-F4C0F2D0DF51}"/>
              </a:ext>
            </a:extLst>
          </p:cNvPr>
          <p:cNvSpPr>
            <a:spLocks noGrp="1"/>
          </p:cNvSpPr>
          <p:nvPr>
            <p:ph type="title"/>
          </p:nvPr>
        </p:nvSpPr>
        <p:spPr>
          <a:xfrm>
            <a:off x="2241077" y="125189"/>
            <a:ext cx="7830024" cy="925689"/>
          </a:xfrm>
        </p:spPr>
        <p:style>
          <a:lnRef idx="2">
            <a:schemeClr val="accent2"/>
          </a:lnRef>
          <a:fillRef idx="1">
            <a:schemeClr val="lt1"/>
          </a:fillRef>
          <a:effectRef idx="0">
            <a:schemeClr val="accent2"/>
          </a:effectRef>
          <a:fontRef idx="minor">
            <a:schemeClr val="dk1"/>
          </a:fontRef>
        </p:style>
        <p:txBody>
          <a:bodyPr/>
          <a:lstStyle/>
          <a:p>
            <a:r>
              <a:rPr lang="ja-JP" altLang="en-US" sz="4400" b="1" dirty="0">
                <a:latin typeface="+mj-ea"/>
                <a:ea typeface="+mj-ea"/>
              </a:rPr>
              <a:t>深刻化する人命・食料への影響</a:t>
            </a:r>
            <a:endParaRPr kumimoji="1" lang="ja-JP" altLang="en-US" sz="4400" b="1" dirty="0">
              <a:latin typeface="+mj-ea"/>
              <a:ea typeface="+mj-ea"/>
            </a:endParaRPr>
          </a:p>
        </p:txBody>
      </p:sp>
      <p:sp>
        <p:nvSpPr>
          <p:cNvPr id="3" name="コンテンツ プレースホルダー 2">
            <a:extLst>
              <a:ext uri="{FF2B5EF4-FFF2-40B4-BE49-F238E27FC236}">
                <a16:creationId xmlns:a16="http://schemas.microsoft.com/office/drawing/2014/main" id="{1FE8596F-6F2B-6C16-1C37-FE34B917381F}"/>
              </a:ext>
            </a:extLst>
          </p:cNvPr>
          <p:cNvSpPr>
            <a:spLocks noGrp="1"/>
          </p:cNvSpPr>
          <p:nvPr>
            <p:ph idx="1"/>
          </p:nvPr>
        </p:nvSpPr>
        <p:spPr>
          <a:xfrm>
            <a:off x="914400" y="1050878"/>
            <a:ext cx="10363200" cy="5211810"/>
          </a:xfrm>
        </p:spPr>
        <p:txBody>
          <a:bodyPr/>
          <a:lstStyle/>
          <a:p>
            <a:r>
              <a:rPr lang="ja-JP" altLang="ja-JP" b="1" dirty="0">
                <a:latin typeface="BIZ UDPゴシック" panose="020B0400000000000000" pitchFamily="50" charset="-128"/>
                <a:ea typeface="BIZ UDPゴシック" panose="020B0400000000000000" pitchFamily="50" charset="-128"/>
              </a:rPr>
              <a:t>米価高騰を始めとする食料価格高騰が目の当たりとなった今、「</a:t>
            </a:r>
            <a:r>
              <a:rPr lang="ja-JP" altLang="ja-JP" b="1" dirty="0">
                <a:solidFill>
                  <a:srgbClr val="FF0000"/>
                </a:solidFill>
                <a:latin typeface="BIZ UDPゴシック" panose="020B0400000000000000" pitchFamily="50" charset="-128"/>
                <a:ea typeface="BIZ UDPゴシック" panose="020B0400000000000000" pitchFamily="50" charset="-128"/>
              </a:rPr>
              <a:t>経済優先と脱炭素優先の二者択一問題</a:t>
            </a:r>
            <a:r>
              <a:rPr lang="ja-JP" altLang="ja-JP" b="1" dirty="0">
                <a:latin typeface="BIZ UDPゴシック" panose="020B0400000000000000" pitchFamily="50" charset="-128"/>
                <a:ea typeface="BIZ UDPゴシック" panose="020B0400000000000000" pitchFamily="50" charset="-128"/>
              </a:rPr>
              <a:t>」が</a:t>
            </a:r>
            <a:r>
              <a:rPr lang="ja-JP" altLang="ja-JP" b="1" dirty="0">
                <a:solidFill>
                  <a:srgbClr val="FF0000"/>
                </a:solidFill>
                <a:latin typeface="BIZ UDPゴシック" panose="020B0400000000000000" pitchFamily="50" charset="-128"/>
                <a:ea typeface="BIZ UDPゴシック" panose="020B0400000000000000" pitchFamily="50" charset="-128"/>
              </a:rPr>
              <a:t>間違い</a:t>
            </a:r>
            <a:r>
              <a:rPr lang="ja-JP" altLang="ja-JP" b="1" dirty="0">
                <a:latin typeface="BIZ UDPゴシック" panose="020B0400000000000000" pitchFamily="50" charset="-128"/>
                <a:ea typeface="BIZ UDPゴシック" panose="020B0400000000000000" pitchFamily="50" charset="-128"/>
              </a:rPr>
              <a:t>であることに気づいた人が増えた。</a:t>
            </a:r>
            <a:endParaRPr lang="en-US" altLang="ja-JP" b="1" dirty="0">
              <a:latin typeface="BIZ UDPゴシック" panose="020B0400000000000000" pitchFamily="50" charset="-128"/>
              <a:ea typeface="BIZ UDPゴシック" panose="020B0400000000000000" pitchFamily="50" charset="-128"/>
            </a:endParaRPr>
          </a:p>
          <a:p>
            <a:r>
              <a:rPr lang="ja-JP" altLang="ja-JP" b="1" dirty="0">
                <a:latin typeface="BIZ UDPゴシック" panose="020B0400000000000000" pitchFamily="50" charset="-128"/>
                <a:ea typeface="BIZ UDPゴシック" panose="020B0400000000000000" pitchFamily="50" charset="-128"/>
              </a:rPr>
              <a:t>脱炭素を放置した場合、世界の経済を悪化させる。数多くの研究論文がそれを指摘している。</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「猛暑は人の寿命を縮める」という研究</a:t>
            </a:r>
            <a:endParaRPr lang="en-US" altLang="ja-JP" b="1" dirty="0">
              <a:latin typeface="BIZ UDPゴシック" panose="020B0400000000000000" pitchFamily="50" charset="-128"/>
              <a:ea typeface="BIZ UDPゴシック" panose="020B0400000000000000" pitchFamily="50" charset="-128"/>
            </a:endParaRPr>
          </a:p>
          <a:p>
            <a:pPr marL="0" indent="0">
              <a:buNone/>
            </a:pPr>
            <a:endParaRPr lang="ja-JP"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C673ACE7-0495-2EBD-3A80-8B232975AB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182501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C17853-0D80-B111-5AF9-8DBF7AC3D002}"/>
              </a:ext>
            </a:extLst>
          </p:cNvPr>
          <p:cNvSpPr>
            <a:spLocks noGrp="1"/>
          </p:cNvSpPr>
          <p:nvPr>
            <p:ph type="title"/>
          </p:nvPr>
        </p:nvSpPr>
        <p:spPr>
          <a:xfrm>
            <a:off x="1644556" y="145660"/>
            <a:ext cx="8550322" cy="925689"/>
          </a:xfrm>
        </p:spPr>
        <p:style>
          <a:lnRef idx="2">
            <a:schemeClr val="accent2"/>
          </a:lnRef>
          <a:fillRef idx="1">
            <a:schemeClr val="lt1"/>
          </a:fillRef>
          <a:effectRef idx="0">
            <a:schemeClr val="accent2"/>
          </a:effectRef>
          <a:fontRef idx="minor">
            <a:schemeClr val="dk1"/>
          </a:fontRef>
        </p:style>
        <p:txBody>
          <a:bodyPr/>
          <a:lstStyle/>
          <a:p>
            <a:r>
              <a:rPr kumimoji="1" lang="ja-JP" altLang="en-US" b="1" dirty="0">
                <a:latin typeface="BIZ UDPゴシック" panose="020B0400000000000000" pitchFamily="50" charset="-128"/>
                <a:ea typeface="BIZ UDPゴシック" panose="020B0400000000000000" pitchFamily="50" charset="-128"/>
              </a:rPr>
              <a:t>未曾有の豪雨は「人災」の側面</a:t>
            </a:r>
          </a:p>
        </p:txBody>
      </p:sp>
      <p:sp>
        <p:nvSpPr>
          <p:cNvPr id="3" name="コンテンツ プレースホルダー 2">
            <a:extLst>
              <a:ext uri="{FF2B5EF4-FFF2-40B4-BE49-F238E27FC236}">
                <a16:creationId xmlns:a16="http://schemas.microsoft.com/office/drawing/2014/main" id="{DC86DF18-754B-A653-9BC1-2C61D8C6DC14}"/>
              </a:ext>
            </a:extLst>
          </p:cNvPr>
          <p:cNvSpPr>
            <a:spLocks noGrp="1"/>
          </p:cNvSpPr>
          <p:nvPr>
            <p:ph idx="1"/>
          </p:nvPr>
        </p:nvSpPr>
        <p:spPr>
          <a:xfrm>
            <a:off x="421943" y="1102305"/>
            <a:ext cx="11348114" cy="5191339"/>
          </a:xfrm>
        </p:spPr>
        <p:txBody>
          <a:bodyPr/>
          <a:lstStyle/>
          <a:p>
            <a:r>
              <a:rPr lang="ja-JP" altLang="ja-JP" sz="3200" b="1" dirty="0">
                <a:latin typeface="BIZ UDPゴシック" panose="020B0400000000000000" pitchFamily="50" charset="-128"/>
                <a:ea typeface="BIZ UDPゴシック" panose="020B0400000000000000" pitchFamily="50" charset="-128"/>
              </a:rPr>
              <a:t>豪雨は甚大な災害をもたらし、道路や鉄道などの社会インフラや建築物を破壊。それは、「自然災害」と呼ばれるが、</a:t>
            </a:r>
            <a:r>
              <a:rPr lang="ja-JP" altLang="en-US" sz="3200" b="1" dirty="0">
                <a:latin typeface="BIZ UDPゴシック" panose="020B0400000000000000" pitchFamily="50" charset="-128"/>
                <a:ea typeface="BIZ UDPゴシック" panose="020B0400000000000000" pitchFamily="50" charset="-128"/>
              </a:rPr>
              <a:t>「気候災害」、つまり、</a:t>
            </a:r>
            <a:r>
              <a:rPr lang="ja-JP" altLang="ja-JP" sz="3200" b="1" dirty="0">
                <a:latin typeface="BIZ UDPゴシック" panose="020B0400000000000000" pitchFamily="50" charset="-128"/>
                <a:ea typeface="BIZ UDPゴシック" panose="020B0400000000000000" pitchFamily="50" charset="-128"/>
              </a:rPr>
              <a:t>人災の側面も。</a:t>
            </a:r>
            <a:endParaRPr lang="en-US" altLang="ja-JP" sz="3200" b="1" dirty="0">
              <a:latin typeface="BIZ UDPゴシック" panose="020B0400000000000000" pitchFamily="50" charset="-128"/>
              <a:ea typeface="BIZ UDPゴシック" panose="020B0400000000000000" pitchFamily="50" charset="-128"/>
            </a:endParaRPr>
          </a:p>
          <a:p>
            <a:r>
              <a:rPr lang="ja-JP" altLang="ja-JP" sz="3200" b="1" dirty="0">
                <a:latin typeface="BIZ UDPゴシック" panose="020B0400000000000000" pitchFamily="50" charset="-128"/>
                <a:ea typeface="BIZ UDPゴシック" panose="020B0400000000000000" pitchFamily="50" charset="-128"/>
              </a:rPr>
              <a:t>豪雨を強化させたのは、温暖化。脱炭素に本気にならなかった「人間」が災害増幅に加担</a:t>
            </a:r>
            <a:r>
              <a:rPr lang="ja-JP" altLang="en-US" sz="3200" b="1" dirty="0">
                <a:latin typeface="BIZ UDPゴシック" panose="020B0400000000000000" pitchFamily="50" charset="-128"/>
                <a:ea typeface="BIZ UDPゴシック" panose="020B0400000000000000" pitchFamily="50" charset="-128"/>
              </a:rPr>
              <a:t>。</a:t>
            </a:r>
            <a:endParaRPr lang="en-US" altLang="ja-JP" sz="3200" b="1" dirty="0">
              <a:latin typeface="BIZ UDPゴシック" panose="020B0400000000000000" pitchFamily="50" charset="-128"/>
              <a:ea typeface="BIZ UDPゴシック" panose="020B0400000000000000" pitchFamily="50" charset="-128"/>
            </a:endParaRPr>
          </a:p>
          <a:p>
            <a:r>
              <a:rPr lang="ja-JP" altLang="ja-JP" sz="3200" b="1" dirty="0">
                <a:latin typeface="BIZ UDPゴシック" panose="020B0400000000000000" pitchFamily="50" charset="-128"/>
                <a:ea typeface="BIZ UDPゴシック" panose="020B0400000000000000" pitchFamily="50" charset="-128"/>
              </a:rPr>
              <a:t>道路や鉄道の復旧費は、温暖化がもたらす社会的費用。自然現象だから仕方が無いのではない。脱炭素によって、元の気候に戻せば、気象災害やそれに伴う復興費用は、確実に減る。</a:t>
            </a:r>
          </a:p>
          <a:p>
            <a:endParaRPr kumimoji="1" lang="ja-JP" altLang="en-US" dirty="0"/>
          </a:p>
        </p:txBody>
      </p:sp>
      <p:sp>
        <p:nvSpPr>
          <p:cNvPr id="4" name="スライド番号プレースホルダー 3">
            <a:extLst>
              <a:ext uri="{FF2B5EF4-FFF2-40B4-BE49-F238E27FC236}">
                <a16:creationId xmlns:a16="http://schemas.microsoft.com/office/drawing/2014/main" id="{42E7E475-C7A4-B628-63E4-437E4AA51E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13968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75875E83-EB5D-46F7-BB81-E4DA8C0D06AA}" type="slidenum">
              <a:rPr kumimoji="0" lang="en-US" altLang="ja-JP" sz="16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24</a:t>
            </a:fld>
            <a:endParaRPr kumimoji="0" lang="en-US" altLang="ja-JP" sz="16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098" name="Rectangle 2"/>
          <p:cNvSpPr>
            <a:spLocks noGrp="1" noChangeArrowheads="1"/>
          </p:cNvSpPr>
          <p:nvPr>
            <p:ph type="title" idx="4294967295"/>
          </p:nvPr>
        </p:nvSpPr>
        <p:spPr>
          <a:xfrm>
            <a:off x="1055440" y="260648"/>
            <a:ext cx="10297144" cy="857250"/>
          </a:xfrm>
        </p:spPr>
        <p:style>
          <a:lnRef idx="1">
            <a:schemeClr val="accent1"/>
          </a:lnRef>
          <a:fillRef idx="2">
            <a:schemeClr val="accent1"/>
          </a:fillRef>
          <a:effectRef idx="1">
            <a:schemeClr val="accent1"/>
          </a:effectRef>
          <a:fontRef idx="minor">
            <a:schemeClr val="dk1"/>
          </a:fontRef>
        </p:style>
        <p:txBody>
          <a:bodyPr/>
          <a:lstStyle/>
          <a:p>
            <a:pPr algn="ctr" eaLnBrk="1" hangingPunct="1"/>
            <a:r>
              <a:rPr lang="ja-JP" altLang="en-US" sz="3200" b="1" dirty="0"/>
              <a:t>気候危機と異常気象の「正しい知識」が普及するための</a:t>
            </a:r>
            <a:br>
              <a:rPr lang="en-US" altLang="ja-JP" sz="3200" b="1" dirty="0"/>
            </a:br>
            <a:r>
              <a:rPr lang="ja-JP" altLang="en-US" sz="3200" b="1" dirty="0"/>
              <a:t>教育者的立場からの提案</a:t>
            </a:r>
          </a:p>
        </p:txBody>
      </p:sp>
      <p:sp>
        <p:nvSpPr>
          <p:cNvPr id="226307" name="Rectangle 3"/>
          <p:cNvSpPr>
            <a:spLocks noGrp="1" noChangeArrowheads="1"/>
          </p:cNvSpPr>
          <p:nvPr>
            <p:ph type="body" idx="4294967295"/>
          </p:nvPr>
        </p:nvSpPr>
        <p:spPr>
          <a:xfrm>
            <a:off x="1523492" y="1368624"/>
            <a:ext cx="9145016" cy="5184576"/>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lnSpc>
                <a:spcPct val="80000"/>
              </a:lnSpc>
            </a:pPr>
            <a:r>
              <a:rPr lang="ja-JP" altLang="en-US" b="1" dirty="0"/>
              <a:t>気候変化や気象学を理解する人を増やす</a:t>
            </a:r>
          </a:p>
          <a:p>
            <a:pPr eaLnBrk="1" hangingPunct="1">
              <a:lnSpc>
                <a:spcPct val="80000"/>
              </a:lnSpc>
            </a:pPr>
            <a:r>
              <a:rPr lang="ja-JP" altLang="en-US" b="1" dirty="0"/>
              <a:t>気候・気象学の教育の充実</a:t>
            </a:r>
          </a:p>
          <a:p>
            <a:pPr eaLnBrk="1" hangingPunct="1">
              <a:lnSpc>
                <a:spcPct val="80000"/>
              </a:lnSpc>
            </a:pPr>
            <a:r>
              <a:rPr lang="ja-JP" altLang="en-US" b="1" dirty="0"/>
              <a:t>気象や気候を本格的に学ぶのは高校の</a:t>
            </a:r>
            <a:r>
              <a:rPr lang="ja-JP" altLang="en-US" b="1" dirty="0">
                <a:solidFill>
                  <a:srgbClr val="FF0000"/>
                </a:solidFill>
              </a:rPr>
              <a:t>地学は必修とすべき</a:t>
            </a:r>
            <a:endParaRPr lang="en-US" altLang="ja-JP" b="1" dirty="0">
              <a:solidFill>
                <a:srgbClr val="FF0000"/>
              </a:solidFill>
            </a:endParaRPr>
          </a:p>
          <a:p>
            <a:pPr eaLnBrk="1" hangingPunct="1">
              <a:lnSpc>
                <a:spcPct val="80000"/>
              </a:lnSpc>
            </a:pPr>
            <a:r>
              <a:rPr lang="ja-JP" altLang="en-US" b="1" dirty="0">
                <a:solidFill>
                  <a:srgbClr val="FF0000"/>
                </a:solidFill>
              </a:rPr>
              <a:t>イタリアでは「気候変動」は必修科目となった．</a:t>
            </a:r>
          </a:p>
          <a:p>
            <a:pPr eaLnBrk="1" hangingPunct="1">
              <a:lnSpc>
                <a:spcPct val="80000"/>
              </a:lnSpc>
            </a:pPr>
            <a:r>
              <a:rPr lang="ja-JP" altLang="en-US" b="1" dirty="0">
                <a:solidFill>
                  <a:srgbClr val="FF0000"/>
                </a:solidFill>
                <a:hlinkClick r:id="rId2"/>
              </a:rPr>
              <a:t>地学を実施している高校は非常に少ない</a:t>
            </a:r>
            <a:r>
              <a:rPr lang="en-US" altLang="ja-JP" b="1" dirty="0">
                <a:solidFill>
                  <a:srgbClr val="FF0000"/>
                </a:solidFill>
                <a:hlinkClick r:id="rId2"/>
              </a:rPr>
              <a:t>(</a:t>
            </a:r>
            <a:r>
              <a:rPr lang="ja-JP" altLang="en-US" b="1" dirty="0">
                <a:solidFill>
                  <a:srgbClr val="FF0000"/>
                </a:solidFill>
                <a:hlinkClick r:id="rId2"/>
              </a:rPr>
              <a:t>リンク先</a:t>
            </a:r>
            <a:r>
              <a:rPr lang="en-US" altLang="ja-JP" b="1" dirty="0">
                <a:solidFill>
                  <a:srgbClr val="FF0000"/>
                </a:solidFill>
                <a:hlinkClick r:id="rId2"/>
              </a:rPr>
              <a:t>(</a:t>
            </a:r>
            <a:r>
              <a:rPr lang="ja-JP" altLang="en-US" b="1" dirty="0">
                <a:solidFill>
                  <a:srgbClr val="FF0000"/>
                </a:solidFill>
                <a:hlinkClick r:id="rId2"/>
              </a:rPr>
              <a:t>立花</a:t>
            </a:r>
            <a:r>
              <a:rPr lang="en-US" altLang="ja-JP" b="1" dirty="0">
                <a:solidFill>
                  <a:srgbClr val="FF0000"/>
                </a:solidFill>
                <a:hlinkClick r:id="rId2"/>
              </a:rPr>
              <a:t>)</a:t>
            </a:r>
            <a:r>
              <a:rPr lang="ja-JP" altLang="en-US" b="1" dirty="0">
                <a:solidFill>
                  <a:srgbClr val="FF0000"/>
                </a:solidFill>
                <a:hlinkClick r:id="rId2"/>
              </a:rPr>
              <a:t>の</a:t>
            </a:r>
            <a:r>
              <a:rPr lang="en-US" altLang="ja-JP" b="1" dirty="0">
                <a:solidFill>
                  <a:srgbClr val="FF0000"/>
                </a:solidFill>
                <a:hlinkClick r:id="rId2"/>
              </a:rPr>
              <a:t>webpage</a:t>
            </a:r>
            <a:r>
              <a:rPr lang="ja-JP" altLang="en-US" b="1" dirty="0">
                <a:solidFill>
                  <a:srgbClr val="FF0000"/>
                </a:solidFill>
                <a:hlinkClick r:id="rId2"/>
              </a:rPr>
              <a:t>に詳細）</a:t>
            </a:r>
            <a:r>
              <a:rPr lang="ja-JP" altLang="en-US" sz="2700" b="1" dirty="0">
                <a:solidFill>
                  <a:srgbClr val="FF0000"/>
                </a:solidFill>
                <a:hlinkClick r:id="rId2"/>
              </a:rPr>
              <a:t>。</a:t>
            </a:r>
            <a:endParaRPr lang="en-US" altLang="ja-JP" sz="2700" b="1" dirty="0">
              <a:solidFill>
                <a:srgbClr val="FF0000"/>
              </a:solidFill>
            </a:endParaRPr>
          </a:p>
          <a:p>
            <a:pPr eaLnBrk="1" hangingPunct="1">
              <a:lnSpc>
                <a:spcPct val="80000"/>
              </a:lnSpc>
            </a:pPr>
            <a:r>
              <a:rPr lang="ja-JP" altLang="en-US" sz="2700" b="1" dirty="0">
                <a:solidFill>
                  <a:srgbClr val="FF0000"/>
                </a:solidFill>
              </a:rPr>
              <a:t>開講するように出身高校に依頼？</a:t>
            </a:r>
            <a:endParaRPr lang="ja-JP" altLang="en-US" sz="2700" dirty="0"/>
          </a:p>
        </p:txBody>
      </p:sp>
    </p:spTree>
    <p:extLst>
      <p:ext uri="{BB962C8B-B14F-4D97-AF65-F5344CB8AC3E}">
        <p14:creationId xmlns:p14="http://schemas.microsoft.com/office/powerpoint/2010/main" val="2234459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F4362ED-D36D-CD20-4145-DD0FCE9F08F1}"/>
              </a:ext>
            </a:extLst>
          </p:cNvPr>
          <p:cNvPicPr>
            <a:picLocks noChangeAspect="1"/>
          </p:cNvPicPr>
          <p:nvPr/>
        </p:nvPicPr>
        <p:blipFill>
          <a:blip r:embed="rId2"/>
          <a:stretch>
            <a:fillRect/>
          </a:stretch>
        </p:blipFill>
        <p:spPr>
          <a:xfrm>
            <a:off x="6463978" y="1210173"/>
            <a:ext cx="5615042" cy="5571627"/>
          </a:xfrm>
          <a:prstGeom prst="rect">
            <a:avLst/>
          </a:prstGeom>
        </p:spPr>
      </p:pic>
      <p:pic>
        <p:nvPicPr>
          <p:cNvPr id="10" name="図 9">
            <a:extLst>
              <a:ext uri="{FF2B5EF4-FFF2-40B4-BE49-F238E27FC236}">
                <a16:creationId xmlns:a16="http://schemas.microsoft.com/office/drawing/2014/main" id="{C195DE8C-2F1A-ACE9-845C-6DFF0ED51A6C}"/>
              </a:ext>
            </a:extLst>
          </p:cNvPr>
          <p:cNvPicPr>
            <a:picLocks noChangeAspect="1"/>
          </p:cNvPicPr>
          <p:nvPr/>
        </p:nvPicPr>
        <p:blipFill>
          <a:blip r:embed="rId3"/>
          <a:stretch>
            <a:fillRect/>
          </a:stretch>
        </p:blipFill>
        <p:spPr>
          <a:xfrm>
            <a:off x="924327" y="76200"/>
            <a:ext cx="5461966" cy="5843194"/>
          </a:xfrm>
          <a:prstGeom prst="rect">
            <a:avLst/>
          </a:prstGeom>
        </p:spPr>
      </p:pic>
      <p:sp>
        <p:nvSpPr>
          <p:cNvPr id="2" name="タイトル 1"/>
          <p:cNvSpPr>
            <a:spLocks noGrp="1"/>
          </p:cNvSpPr>
          <p:nvPr>
            <p:ph type="title"/>
          </p:nvPr>
        </p:nvSpPr>
        <p:spPr>
          <a:xfrm>
            <a:off x="112980" y="955171"/>
            <a:ext cx="936104" cy="3456384"/>
          </a:xfrm>
        </p:spPr>
        <p:txBody>
          <a:bodyPr/>
          <a:lstStyle/>
          <a:p>
            <a:r>
              <a:rPr kumimoji="1" lang="ja-JP" altLang="en-US" dirty="0"/>
              <a:t>各県の地学開講率</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8EB05-60D4-46D2-9377-82560E209ACC}"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7" name="楕円 6">
            <a:extLst>
              <a:ext uri="{FF2B5EF4-FFF2-40B4-BE49-F238E27FC236}">
                <a16:creationId xmlns:a16="http://schemas.microsoft.com/office/drawing/2014/main" id="{2E7B02D8-DB9F-82EB-4DB0-583ECA0014A1}"/>
              </a:ext>
            </a:extLst>
          </p:cNvPr>
          <p:cNvSpPr/>
          <p:nvPr/>
        </p:nvSpPr>
        <p:spPr bwMode="auto">
          <a:xfrm>
            <a:off x="5103969" y="5729271"/>
            <a:ext cx="576064" cy="216024"/>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ahoma" charset="0"/>
              <a:ea typeface="ＭＳ Ｐゴシック" pitchFamily="50" charset="-128"/>
              <a:cs typeface="+mn-cs"/>
            </a:endParaRPr>
          </a:p>
        </p:txBody>
      </p:sp>
    </p:spTree>
    <p:extLst>
      <p:ext uri="{BB962C8B-B14F-4D97-AF65-F5344CB8AC3E}">
        <p14:creationId xmlns:p14="http://schemas.microsoft.com/office/powerpoint/2010/main" val="194124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6C3A-6B05-23D2-68EF-A94DF5B683E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7B00C69-BFDA-6F33-BA41-C341D3350AEC}"/>
              </a:ext>
            </a:extLst>
          </p:cNvPr>
          <p:cNvSpPr>
            <a:spLocks noGrp="1"/>
          </p:cNvSpPr>
          <p:nvPr>
            <p:ph type="title"/>
          </p:nvPr>
        </p:nvSpPr>
        <p:spPr>
          <a:xfrm>
            <a:off x="990074" y="548680"/>
            <a:ext cx="10860614" cy="925689"/>
          </a:xfrm>
        </p:spPr>
        <p:txBody>
          <a:bodyPr/>
          <a:lstStyle/>
          <a:p>
            <a:r>
              <a:rPr kumimoji="1" lang="ja-JP" altLang="en-US" dirty="0"/>
              <a:t>気候危機問題を自分事にするには？</a:t>
            </a:r>
          </a:p>
        </p:txBody>
      </p:sp>
      <p:sp>
        <p:nvSpPr>
          <p:cNvPr id="3" name="コンテンツ プレースホルダー 2">
            <a:extLst>
              <a:ext uri="{FF2B5EF4-FFF2-40B4-BE49-F238E27FC236}">
                <a16:creationId xmlns:a16="http://schemas.microsoft.com/office/drawing/2014/main" id="{BF49D7EE-3E39-32DB-2E28-3368DAAEB118}"/>
              </a:ext>
            </a:extLst>
          </p:cNvPr>
          <p:cNvSpPr>
            <a:spLocks noGrp="1"/>
          </p:cNvSpPr>
          <p:nvPr>
            <p:ph idx="1"/>
          </p:nvPr>
        </p:nvSpPr>
        <p:spPr/>
        <p:txBody>
          <a:bodyPr/>
          <a:lstStyle/>
          <a:p>
            <a:r>
              <a:rPr kumimoji="1" lang="ja-JP" altLang="en-US" dirty="0"/>
              <a:t>「地球のために我慢した生活をしましょう」は、絶対ダメ</a:t>
            </a:r>
            <a:endParaRPr kumimoji="1" lang="en-US" altLang="ja-JP" dirty="0"/>
          </a:p>
          <a:p>
            <a:r>
              <a:rPr kumimoji="1" lang="ja-JP" altLang="en-US" dirty="0"/>
              <a:t>「地球のために頑張りましょう」もダメ</a:t>
            </a:r>
            <a:endParaRPr kumimoji="1" lang="en-US" altLang="ja-JP"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ED13C7-AAB4-3DC7-FB9B-276B9EDDC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315534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EEAEB3D-1D1B-A5CD-781E-200FCA811476}"/>
              </a:ext>
            </a:extLst>
          </p:cNvPr>
          <p:cNvPicPr>
            <a:picLocks noChangeAspect="1"/>
          </p:cNvPicPr>
          <p:nvPr/>
        </p:nvPicPr>
        <p:blipFill>
          <a:blip r:embed="rId2"/>
          <a:srcRect t="8324" b="16676"/>
          <a:stretch>
            <a:fillRect/>
          </a:stretch>
        </p:blipFill>
        <p:spPr>
          <a:xfrm>
            <a:off x="889019" y="63500"/>
            <a:ext cx="10319638" cy="5804797"/>
          </a:xfrm>
          <a:prstGeom prst="rect">
            <a:avLst/>
          </a:prstGeom>
          <a:noFill/>
        </p:spPr>
      </p:pic>
      <p:sp>
        <p:nvSpPr>
          <p:cNvPr id="3" name="スライド番号プレースホルダー 2" hidden="1">
            <a:extLst>
              <a:ext uri="{FF2B5EF4-FFF2-40B4-BE49-F238E27FC236}">
                <a16:creationId xmlns:a16="http://schemas.microsoft.com/office/drawing/2014/main" id="{36ABB7EC-249C-C1D5-1D99-710407E61F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E38EB05-60D4-46D2-9377-82560E209ACC}"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11" name="テキスト ボックス 10">
            <a:extLst>
              <a:ext uri="{FF2B5EF4-FFF2-40B4-BE49-F238E27FC236}">
                <a16:creationId xmlns:a16="http://schemas.microsoft.com/office/drawing/2014/main" id="{4974E743-3914-0DBA-B024-DD5BB1855748}"/>
              </a:ext>
            </a:extLst>
          </p:cNvPr>
          <p:cNvSpPr txBox="1"/>
          <p:nvPr/>
        </p:nvSpPr>
        <p:spPr>
          <a:xfrm>
            <a:off x="1746250" y="5917684"/>
            <a:ext cx="737235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rPr>
              <a:t>2025年8月20日 BS-TBS「報道1930」</a:t>
            </a:r>
          </a:p>
        </p:txBody>
      </p:sp>
    </p:spTree>
    <p:extLst>
      <p:ext uri="{BB962C8B-B14F-4D97-AF65-F5344CB8AC3E}">
        <p14:creationId xmlns:p14="http://schemas.microsoft.com/office/powerpoint/2010/main" val="1150538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86B3E-C2FE-526E-4CA5-DB356070BE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4AA59BE-621B-272E-2972-5C5FF48BF7E4}"/>
              </a:ext>
            </a:extLst>
          </p:cNvPr>
          <p:cNvSpPr>
            <a:spLocks noGrp="1"/>
          </p:cNvSpPr>
          <p:nvPr>
            <p:ph type="title"/>
          </p:nvPr>
        </p:nvSpPr>
        <p:spPr>
          <a:xfrm>
            <a:off x="1357654" y="225821"/>
            <a:ext cx="9823976" cy="925689"/>
          </a:xfrm>
        </p:spPr>
        <p:style>
          <a:lnRef idx="2">
            <a:schemeClr val="accent2"/>
          </a:lnRef>
          <a:fillRef idx="1">
            <a:schemeClr val="lt1"/>
          </a:fillRef>
          <a:effectRef idx="0">
            <a:schemeClr val="accent2"/>
          </a:effectRef>
          <a:fontRef idx="minor">
            <a:schemeClr val="dk1"/>
          </a:fontRef>
        </p:style>
        <p:txBody>
          <a:bodyPr/>
          <a:lstStyle/>
          <a:p>
            <a:r>
              <a:rPr kumimoji="1" lang="ja-JP" altLang="en-US" b="1" dirty="0">
                <a:latin typeface="BIZ UDPゴシック" panose="020B0400000000000000" pitchFamily="50" charset="-128"/>
                <a:ea typeface="BIZ UDPゴシック" panose="020B0400000000000000" pitchFamily="50" charset="-128"/>
              </a:rPr>
              <a:t>気候危機問題を自分事にするには？</a:t>
            </a:r>
          </a:p>
        </p:txBody>
      </p:sp>
      <p:sp>
        <p:nvSpPr>
          <p:cNvPr id="3" name="コンテンツ プレースホルダー 2">
            <a:extLst>
              <a:ext uri="{FF2B5EF4-FFF2-40B4-BE49-F238E27FC236}">
                <a16:creationId xmlns:a16="http://schemas.microsoft.com/office/drawing/2014/main" id="{E9CC7C1C-7F58-5E57-90D6-4BCF706BCE92}"/>
              </a:ext>
            </a:extLst>
          </p:cNvPr>
          <p:cNvSpPr>
            <a:spLocks noGrp="1"/>
          </p:cNvSpPr>
          <p:nvPr>
            <p:ph idx="1"/>
          </p:nvPr>
        </p:nvSpPr>
        <p:spPr>
          <a:xfrm>
            <a:off x="1023486" y="1260784"/>
            <a:ext cx="10860613" cy="4114800"/>
          </a:xfrm>
        </p:spPr>
        <p:txBody>
          <a:bodyPr/>
          <a:lstStyle/>
          <a:p>
            <a:r>
              <a:rPr kumimoji="1" lang="ja-JP" altLang="en-US" b="1" dirty="0">
                <a:latin typeface="BIZ UDPゴシック" panose="020B0400000000000000" pitchFamily="50" charset="-128"/>
                <a:ea typeface="BIZ UDPゴシック" panose="020B0400000000000000" pitchFamily="50" charset="-128"/>
              </a:rPr>
              <a:t>愉快なことやオモシロイことは自発的になる．</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楽して金になることは自発的になる</a:t>
            </a:r>
            <a:endParaRPr kumimoji="1" lang="en-US" altLang="ja-JP" b="1" dirty="0">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国政選挙に似ている</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気象現象（異常気象）はオモシロイ！（「</a:t>
            </a:r>
            <a:r>
              <a:rPr kumimoji="1" lang="ja-JP" altLang="en-US" b="1" dirty="0">
                <a:solidFill>
                  <a:srgbClr val="FF0000"/>
                </a:solidFill>
                <a:latin typeface="BIZ UDPゴシック" panose="020B0400000000000000" pitchFamily="50" charset="-128"/>
                <a:ea typeface="BIZ UDPゴシック" panose="020B0400000000000000" pitchFamily="50" charset="-128"/>
              </a:rPr>
              <a:t>気象を愛する人</a:t>
            </a:r>
            <a:r>
              <a:rPr kumimoji="1" lang="ja-JP" altLang="en-US" b="1" dirty="0">
                <a:latin typeface="BIZ UDPゴシック" panose="020B0400000000000000" pitchFamily="50" charset="-128"/>
                <a:ea typeface="BIZ UDPゴシック" panose="020B0400000000000000" pitchFamily="50" charset="-128"/>
              </a:rPr>
              <a:t>」が増えると、温暖化が自分事となる）</a:t>
            </a:r>
          </a:p>
          <a:p>
            <a:r>
              <a:rPr kumimoji="1" lang="ja-JP" altLang="en-US" b="1" dirty="0">
                <a:latin typeface="BIZ UDPゴシック" panose="020B0400000000000000" pitchFamily="50" charset="-128"/>
                <a:ea typeface="BIZ UDPゴシック" panose="020B0400000000000000" pitchFamily="50" charset="-128"/>
              </a:rPr>
              <a:t>二酸化炭素削減が楽しい！面白い！儲かる！</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キーポイント：（</a:t>
            </a:r>
            <a:r>
              <a:rPr kumimoji="1" lang="ja-JP" altLang="en-US" b="1" dirty="0">
                <a:solidFill>
                  <a:srgbClr val="FF0000"/>
                </a:solidFill>
                <a:latin typeface="BIZ UDPゴシック" panose="020B0400000000000000" pitchFamily="50" charset="-128"/>
                <a:ea typeface="BIZ UDPゴシック" panose="020B0400000000000000" pitchFamily="50" charset="-128"/>
              </a:rPr>
              <a:t>おもしろい</a:t>
            </a:r>
            <a:r>
              <a:rPr kumimoji="1" lang="en-US" altLang="ja-JP" b="1" dirty="0">
                <a:solidFill>
                  <a:srgbClr val="FF0000"/>
                </a:solidFill>
                <a:latin typeface="BIZ UDPゴシック" panose="020B0400000000000000" pitchFamily="50" charset="-128"/>
                <a:ea typeface="BIZ UDPゴシック" panose="020B0400000000000000" pitchFamily="50" charset="-128"/>
              </a:rPr>
              <a:t>×</a:t>
            </a:r>
            <a:r>
              <a:rPr kumimoji="1" lang="ja-JP" altLang="en-US" b="1" dirty="0">
                <a:solidFill>
                  <a:srgbClr val="FF0000"/>
                </a:solidFill>
                <a:latin typeface="BIZ UDPゴシック" panose="020B0400000000000000" pitchFamily="50" charset="-128"/>
                <a:ea typeface="BIZ UDPゴシック" panose="020B0400000000000000" pitchFamily="50" charset="-128"/>
              </a:rPr>
              <a:t>得する</a:t>
            </a:r>
            <a:r>
              <a:rPr kumimoji="1" lang="ja-JP" altLang="en-US" b="1" dirty="0">
                <a:latin typeface="BIZ UDPゴシック" panose="020B0400000000000000" pitchFamily="50" charset="-128"/>
                <a:ea typeface="BIZ UDPゴシック" panose="020B0400000000000000" pitchFamily="50" charset="-128"/>
              </a:rPr>
              <a:t>）</a:t>
            </a:r>
            <a:endParaRPr kumimoji="1" lang="en-US" altLang="ja-JP"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43D0EC5-F3D0-99CE-7263-982C73E58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331492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2D673-E6F2-D787-7601-4C55BB9A7BD7}"/>
              </a:ext>
            </a:extLst>
          </p:cNvPr>
          <p:cNvSpPr>
            <a:spLocks noGrp="1"/>
          </p:cNvSpPr>
          <p:nvPr>
            <p:ph type="title"/>
          </p:nvPr>
        </p:nvSpPr>
        <p:spPr>
          <a:xfrm>
            <a:off x="958968" y="166542"/>
            <a:ext cx="10980431" cy="925689"/>
          </a:xfrm>
        </p:spPr>
        <p:txBody>
          <a:bodyPr/>
          <a:lstStyle/>
          <a:p>
            <a:r>
              <a:rPr kumimoji="1" lang="ja-JP" altLang="en-US" dirty="0"/>
              <a:t>気候危機問題を自分事にするには？（例）</a:t>
            </a:r>
          </a:p>
        </p:txBody>
      </p:sp>
      <p:sp>
        <p:nvSpPr>
          <p:cNvPr id="3" name="コンテンツ プレースホルダー 2">
            <a:extLst>
              <a:ext uri="{FF2B5EF4-FFF2-40B4-BE49-F238E27FC236}">
                <a16:creationId xmlns:a16="http://schemas.microsoft.com/office/drawing/2014/main" id="{C5AB7F7E-FB75-E9E3-705C-9970C4BB1FD8}"/>
              </a:ext>
            </a:extLst>
          </p:cNvPr>
          <p:cNvSpPr>
            <a:spLocks noGrp="1"/>
          </p:cNvSpPr>
          <p:nvPr>
            <p:ph idx="1"/>
          </p:nvPr>
        </p:nvSpPr>
        <p:spPr>
          <a:xfrm>
            <a:off x="676356" y="1092231"/>
            <a:ext cx="10980431" cy="3204837"/>
          </a:xfrm>
        </p:spPr>
        <p:txBody>
          <a:bodyPr/>
          <a:lstStyle/>
          <a:p>
            <a:r>
              <a:rPr kumimoji="1" lang="ja-JP" altLang="en-US" sz="3600" b="1" dirty="0"/>
              <a:t>ガソリン価格を毎日の気温に連動させる（夏）</a:t>
            </a:r>
            <a:endParaRPr kumimoji="1" lang="en-US" altLang="ja-JP" sz="3600" b="1" dirty="0"/>
          </a:p>
          <a:p>
            <a:r>
              <a:rPr lang="ja-JP" altLang="en-US" sz="2800" b="1" dirty="0"/>
              <a:t>ポ</a:t>
            </a:r>
            <a:r>
              <a:rPr lang="ja-JP" altLang="ja-JP" sz="2800" b="1" dirty="0"/>
              <a:t>イント制度の活用</a:t>
            </a:r>
            <a:r>
              <a:rPr lang="en-US" altLang="ja-JP" sz="2800" b="1" dirty="0"/>
              <a:t>:</a:t>
            </a:r>
            <a:r>
              <a:rPr lang="en-US" altLang="ja-JP" sz="2800" dirty="0"/>
              <a:t> </a:t>
            </a:r>
            <a:r>
              <a:rPr lang="ja-JP" altLang="ja-JP" sz="2800" dirty="0"/>
              <a:t>国民が温暖化対策をすればするほどポイントが貯まるような仕掛けを作る。貯めたポイント数に応じて減税額を増やす。</a:t>
            </a:r>
            <a:endParaRPr kumimoji="1" lang="en-US" altLang="ja-JP" sz="2800" dirty="0"/>
          </a:p>
          <a:p>
            <a:r>
              <a:rPr kumimoji="1" lang="ja-JP" altLang="en-US" sz="2800" dirty="0"/>
              <a:t>公共交通運賃を毎日の気温に反比例させる（夏）</a:t>
            </a:r>
            <a:endParaRPr kumimoji="1" lang="en-US" altLang="ja-JP" sz="2800" dirty="0"/>
          </a:p>
          <a:p>
            <a:r>
              <a:rPr kumimoji="1" lang="ja-JP" altLang="en-US" sz="2800" dirty="0"/>
              <a:t>猛暑日が予測される日の学校や役所・銀行を休みにする</a:t>
            </a:r>
            <a:endParaRPr kumimoji="1" lang="en-US" altLang="ja-JP" sz="2800" dirty="0"/>
          </a:p>
          <a:p>
            <a:r>
              <a:rPr kumimoji="1" lang="ja-JP" altLang="en-US" sz="2800" dirty="0"/>
              <a:t>日本の標準時を</a:t>
            </a:r>
            <a:r>
              <a:rPr kumimoji="1" lang="en-US" altLang="ja-JP" sz="2800" dirty="0"/>
              <a:t>2</a:t>
            </a:r>
            <a:r>
              <a:rPr kumimoji="1" lang="ja-JP" altLang="en-US" sz="2800" dirty="0"/>
              <a:t>時間前倒しの議論</a:t>
            </a:r>
            <a:endParaRPr kumimoji="1" lang="en-US" altLang="ja-JP" sz="2800" dirty="0"/>
          </a:p>
          <a:p>
            <a:r>
              <a:rPr kumimoji="1" lang="ja-JP" altLang="en-US" sz="3200" dirty="0"/>
              <a:t>「首都移転」の議論</a:t>
            </a:r>
            <a:endParaRPr kumimoji="1" lang="en-US" altLang="ja-JP" sz="3200"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2D5DD4C6-DB51-BA2F-9FBD-F197ECA392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128094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BC8F-73FC-B74A-E5EA-1C211819075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1B7CA26-08AE-6107-9FE3-CA9C216D63EC}"/>
              </a:ext>
            </a:extLst>
          </p:cNvPr>
          <p:cNvPicPr>
            <a:picLocks noChangeAspect="1"/>
          </p:cNvPicPr>
          <p:nvPr/>
        </p:nvPicPr>
        <p:blipFill>
          <a:blip r:embed="rId2"/>
          <a:stretch>
            <a:fillRect/>
          </a:stretch>
        </p:blipFill>
        <p:spPr>
          <a:xfrm>
            <a:off x="61553" y="597035"/>
            <a:ext cx="6874033" cy="5347232"/>
          </a:xfrm>
          <a:prstGeom prst="rect">
            <a:avLst/>
          </a:prstGeom>
          <a:ln w="12700">
            <a:solidFill>
              <a:schemeClr val="tx1"/>
            </a:solidFill>
          </a:ln>
        </p:spPr>
      </p:pic>
      <p:sp>
        <p:nvSpPr>
          <p:cNvPr id="9" name="テキスト ボックス 8">
            <a:extLst>
              <a:ext uri="{FF2B5EF4-FFF2-40B4-BE49-F238E27FC236}">
                <a16:creationId xmlns:a16="http://schemas.microsoft.com/office/drawing/2014/main" id="{8B3C4413-BC74-9F59-A2C5-53D0DCDCFC53}"/>
              </a:ext>
            </a:extLst>
          </p:cNvPr>
          <p:cNvSpPr txBox="1"/>
          <p:nvPr/>
        </p:nvSpPr>
        <p:spPr>
          <a:xfrm>
            <a:off x="48170" y="95752"/>
            <a:ext cx="12093030" cy="461665"/>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「異常気象の未来予測」</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/1012</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円）立花義裕</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ポプラ新書</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目下</a:t>
            </a:r>
            <a:r>
              <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刷</a:t>
            </a:r>
            <a:endParaRPr kumimoji="1" lang="en-US" altLang="ja-JP"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pic>
        <p:nvPicPr>
          <p:cNvPr id="8" name="図 7" descr="QR コード&#10;&#10;AI 生成コンテンツは誤りを含む可能性があります。">
            <a:extLst>
              <a:ext uri="{FF2B5EF4-FFF2-40B4-BE49-F238E27FC236}">
                <a16:creationId xmlns:a16="http://schemas.microsoft.com/office/drawing/2014/main" id="{8EF0DD92-8E60-8691-62E7-23FDEEAC8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4" y="577226"/>
            <a:ext cx="3302702" cy="5347232"/>
          </a:xfrm>
          <a:prstGeom prst="rect">
            <a:avLst/>
          </a:prstGeom>
        </p:spPr>
      </p:pic>
      <p:pic>
        <p:nvPicPr>
          <p:cNvPr id="7" name="図 6">
            <a:extLst>
              <a:ext uri="{FF2B5EF4-FFF2-40B4-BE49-F238E27FC236}">
                <a16:creationId xmlns:a16="http://schemas.microsoft.com/office/drawing/2014/main" id="{19A84C7F-630D-B2B9-9E21-969FBD301636}"/>
              </a:ext>
            </a:extLst>
          </p:cNvPr>
          <p:cNvPicPr>
            <a:picLocks noChangeAspect="1"/>
          </p:cNvPicPr>
          <p:nvPr/>
        </p:nvPicPr>
        <p:blipFill>
          <a:blip r:embed="rId4"/>
          <a:stretch>
            <a:fillRect/>
          </a:stretch>
        </p:blipFill>
        <p:spPr>
          <a:xfrm>
            <a:off x="3742368" y="682497"/>
            <a:ext cx="4206219" cy="5607720"/>
          </a:xfrm>
          <a:prstGeom prst="rect">
            <a:avLst/>
          </a:prstGeom>
          <a:ln w="76200">
            <a:solidFill>
              <a:schemeClr val="tx1"/>
            </a:solidFill>
          </a:ln>
        </p:spPr>
      </p:pic>
      <p:sp>
        <p:nvSpPr>
          <p:cNvPr id="6" name="テキスト ボックス 5">
            <a:extLst>
              <a:ext uri="{FF2B5EF4-FFF2-40B4-BE49-F238E27FC236}">
                <a16:creationId xmlns:a16="http://schemas.microsoft.com/office/drawing/2014/main" id="{912430AB-F390-A9F4-F4E5-91B976B11859}"/>
              </a:ext>
            </a:extLst>
          </p:cNvPr>
          <p:cNvSpPr txBox="1"/>
          <p:nvPr/>
        </p:nvSpPr>
        <p:spPr>
          <a:xfrm>
            <a:off x="4206853" y="6263909"/>
            <a:ext cx="306324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津駅：別所書店</a:t>
            </a:r>
          </a:p>
        </p:txBody>
      </p:sp>
      <p:pic>
        <p:nvPicPr>
          <p:cNvPr id="4" name="図 3">
            <a:extLst>
              <a:ext uri="{FF2B5EF4-FFF2-40B4-BE49-F238E27FC236}">
                <a16:creationId xmlns:a16="http://schemas.microsoft.com/office/drawing/2014/main" id="{B07D8C4E-4802-4068-682E-9B97BC53B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85686" y="1431389"/>
            <a:ext cx="5991134" cy="4493350"/>
          </a:xfrm>
          <a:prstGeom prst="rect">
            <a:avLst/>
          </a:prstGeom>
          <a:ln w="76200">
            <a:solidFill>
              <a:schemeClr val="tx1"/>
            </a:solidFill>
          </a:ln>
        </p:spPr>
      </p:pic>
      <p:sp>
        <p:nvSpPr>
          <p:cNvPr id="5" name="テキスト ボックス 4">
            <a:extLst>
              <a:ext uri="{FF2B5EF4-FFF2-40B4-BE49-F238E27FC236}">
                <a16:creationId xmlns:a16="http://schemas.microsoft.com/office/drawing/2014/main" id="{2DBD70C5-3401-DF81-EFB0-CD4685C941DE}"/>
              </a:ext>
            </a:extLst>
          </p:cNvPr>
          <p:cNvSpPr txBox="1"/>
          <p:nvPr/>
        </p:nvSpPr>
        <p:spPr>
          <a:xfrm>
            <a:off x="7698650" y="6239028"/>
            <a:ext cx="449335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東京駅構内の某書店</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F96B11B-F25F-C965-3467-9FB97A6327D8}"/>
              </a:ext>
            </a:extLst>
          </p:cNvPr>
          <p:cNvSpPr txBox="1"/>
          <p:nvPr/>
        </p:nvSpPr>
        <p:spPr>
          <a:xfrm>
            <a:off x="90301" y="6008620"/>
            <a:ext cx="3510742"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本をお持ちいただければ講演後にサインします</a:t>
            </a:r>
          </a:p>
        </p:txBody>
      </p:sp>
    </p:spTree>
    <p:extLst>
      <p:ext uri="{BB962C8B-B14F-4D97-AF65-F5344CB8AC3E}">
        <p14:creationId xmlns:p14="http://schemas.microsoft.com/office/powerpoint/2010/main" val="3833705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BF091A-7967-8C84-648B-9EB3A161130F}"/>
              </a:ext>
            </a:extLst>
          </p:cNvPr>
          <p:cNvSpPr>
            <a:spLocks noGrp="1"/>
          </p:cNvSpPr>
          <p:nvPr>
            <p:ph type="title"/>
          </p:nvPr>
        </p:nvSpPr>
        <p:spPr>
          <a:xfrm>
            <a:off x="965200" y="165099"/>
            <a:ext cx="10858500" cy="925689"/>
          </a:xfrm>
          <a:ln w="38100">
            <a:solidFill>
              <a:srgbClr val="FF0000"/>
            </a:solidFill>
          </a:ln>
        </p:spPr>
        <p:txBody>
          <a:bodyPr/>
          <a:lstStyle/>
          <a:p>
            <a:r>
              <a:rPr lang="ja-JP" altLang="en-US" sz="4000" b="1" dirty="0">
                <a:latin typeface="BIZ UDPゴシック" panose="020B0400000000000000" pitchFamily="50" charset="-128"/>
                <a:ea typeface="BIZ UDPゴシック" panose="020B0400000000000000" pitchFamily="50" charset="-128"/>
              </a:rPr>
              <a:t>人類の危機　気候危機（戦争している暇は無い）</a:t>
            </a:r>
          </a:p>
        </p:txBody>
      </p:sp>
      <p:sp>
        <p:nvSpPr>
          <p:cNvPr id="3" name="コンテンツ プレースホルダー 2">
            <a:extLst>
              <a:ext uri="{FF2B5EF4-FFF2-40B4-BE49-F238E27FC236}">
                <a16:creationId xmlns:a16="http://schemas.microsoft.com/office/drawing/2014/main" id="{C6C9A8EC-FD3C-9F94-5B0B-368A82E2112D}"/>
              </a:ext>
            </a:extLst>
          </p:cNvPr>
          <p:cNvSpPr>
            <a:spLocks noGrp="1"/>
          </p:cNvSpPr>
          <p:nvPr>
            <p:ph idx="1"/>
          </p:nvPr>
        </p:nvSpPr>
        <p:spPr>
          <a:xfrm>
            <a:off x="806450" y="1135238"/>
            <a:ext cx="10363200" cy="5602112"/>
          </a:xfrm>
        </p:spPr>
        <p:txBody>
          <a:bodyPr/>
          <a:lstStyle/>
          <a:p>
            <a:r>
              <a:rPr lang="ja-JP" altLang="en-US" sz="3200" b="1" kern="1200" dirty="0">
                <a:solidFill>
                  <a:prstClr val="black"/>
                </a:solidFill>
                <a:latin typeface="BIZ UDPゴシック" panose="020B0400000000000000" pitchFamily="50" charset="-128"/>
                <a:ea typeface="BIZ UDPゴシック" panose="020B0400000000000000" pitchFamily="50" charset="-128"/>
              </a:rPr>
              <a:t>温暖化が日本を狙い撃つ！気候災害</a:t>
            </a:r>
            <a:r>
              <a:rPr lang="ja-JP" altLang="ja-JP" sz="3200" b="1" kern="1200" dirty="0">
                <a:solidFill>
                  <a:prstClr val="black"/>
                </a:solidFill>
                <a:latin typeface="BIZ UDPゴシック" panose="020B0400000000000000" pitchFamily="50" charset="-128"/>
                <a:ea typeface="BIZ UDPゴシック" panose="020B0400000000000000" pitchFamily="50" charset="-128"/>
              </a:rPr>
              <a:t>は、日本が世界一といっても過言ではない</a:t>
            </a:r>
            <a:r>
              <a:rPr lang="ja-JP" altLang="en-US" sz="3200" b="1" kern="1200" dirty="0">
                <a:solidFill>
                  <a:prstClr val="black"/>
                </a:solidFill>
                <a:latin typeface="BIZ UDPゴシック" panose="020B0400000000000000" pitchFamily="50" charset="-128"/>
                <a:ea typeface="BIZ UDPゴシック" panose="020B0400000000000000" pitchFamily="50" charset="-128"/>
              </a:rPr>
              <a:t>。</a:t>
            </a:r>
            <a:endParaRPr lang="en-US" altLang="ja-JP" sz="3200" b="1" kern="1200" dirty="0">
              <a:solidFill>
                <a:prstClr val="black"/>
              </a:solidFill>
              <a:latin typeface="BIZ UDPゴシック" panose="020B0400000000000000" pitchFamily="50" charset="-128"/>
              <a:ea typeface="BIZ UDPゴシック" panose="020B0400000000000000" pitchFamily="50" charset="-128"/>
            </a:endParaRPr>
          </a:p>
          <a:p>
            <a:r>
              <a:rPr lang="ja-JP" altLang="ja-JP" sz="3200" b="1" dirty="0">
                <a:latin typeface="BIZ UDPゴシック" panose="020B0400000000000000" pitchFamily="50" charset="-128"/>
                <a:ea typeface="BIZ UDPゴシック" panose="020B0400000000000000" pitchFamily="50" charset="-128"/>
              </a:rPr>
              <a:t>異常気象がニューノーマルとなる日本の未来。それは</a:t>
            </a:r>
            <a:r>
              <a:rPr lang="ja-JP" altLang="ja-JP" sz="3200" b="1" dirty="0">
                <a:solidFill>
                  <a:srgbClr val="FF0000"/>
                </a:solidFill>
                <a:latin typeface="BIZ UDPゴシック" panose="020B0400000000000000" pitchFamily="50" charset="-128"/>
                <a:ea typeface="BIZ UDPゴシック" panose="020B0400000000000000" pitchFamily="50" charset="-128"/>
              </a:rPr>
              <a:t>日本の国力をも弱め</a:t>
            </a:r>
            <a:r>
              <a:rPr lang="ja-JP" altLang="en-US" sz="3200" b="1" dirty="0">
                <a:solidFill>
                  <a:srgbClr val="FF0000"/>
                </a:solidFill>
                <a:latin typeface="BIZ UDPゴシック" panose="020B0400000000000000" pitchFamily="50" charset="-128"/>
                <a:ea typeface="BIZ UDPゴシック" panose="020B0400000000000000" pitchFamily="50" charset="-128"/>
              </a:rPr>
              <a:t>、国益を損ねる</a:t>
            </a:r>
            <a:endParaRPr lang="en-US" altLang="ja-JP" sz="3200" b="1" dirty="0">
              <a:latin typeface="BIZ UDPゴシック" panose="020B0400000000000000" pitchFamily="50" charset="-128"/>
              <a:ea typeface="BIZ UDPゴシック" panose="020B0400000000000000" pitchFamily="50" charset="-128"/>
            </a:endParaRPr>
          </a:p>
          <a:p>
            <a:r>
              <a:rPr lang="ja-JP" altLang="ja-JP" sz="3200" b="1" kern="1200" dirty="0">
                <a:solidFill>
                  <a:prstClr val="black"/>
                </a:solidFill>
                <a:latin typeface="BIZ UDPゴシック" panose="020B0400000000000000" pitchFamily="50" charset="-128"/>
                <a:ea typeface="BIZ UDPゴシック" panose="020B0400000000000000" pitchFamily="50" charset="-128"/>
              </a:rPr>
              <a:t>我々</a:t>
            </a:r>
            <a:r>
              <a:rPr lang="ja-JP" altLang="en-US" sz="3200" b="1" kern="1200" dirty="0">
                <a:solidFill>
                  <a:prstClr val="black"/>
                </a:solidFill>
                <a:latin typeface="BIZ UDPゴシック" panose="020B0400000000000000" pitchFamily="50" charset="-128"/>
                <a:ea typeface="BIZ UDPゴシック" panose="020B0400000000000000" pitchFamily="50" charset="-128"/>
              </a:rPr>
              <a:t>は，世界一</a:t>
            </a:r>
            <a:r>
              <a:rPr lang="ja-JP" altLang="ja-JP" sz="3200" b="1" kern="1200" dirty="0">
                <a:solidFill>
                  <a:prstClr val="black"/>
                </a:solidFill>
                <a:latin typeface="BIZ UDPゴシック" panose="020B0400000000000000" pitchFamily="50" charset="-128"/>
                <a:ea typeface="BIZ UDPゴシック" panose="020B0400000000000000" pitchFamily="50" charset="-128"/>
              </a:rPr>
              <a:t>異常気象に敏感であるべき</a:t>
            </a:r>
            <a:endParaRPr lang="en-US" altLang="ja-JP" sz="3200" b="1" kern="1200" dirty="0">
              <a:solidFill>
                <a:prstClr val="black"/>
              </a:solidFill>
              <a:latin typeface="BIZ UDPゴシック" panose="020B0400000000000000" pitchFamily="50" charset="-128"/>
              <a:ea typeface="BIZ UDPゴシック" panose="020B0400000000000000" pitchFamily="50" charset="-128"/>
            </a:endParaRPr>
          </a:p>
          <a:p>
            <a:r>
              <a:rPr lang="ja-JP" altLang="ja-JP" sz="3200" b="1" dirty="0">
                <a:latin typeface="BIZ UDPゴシック" panose="020B0400000000000000" pitchFamily="50" charset="-128"/>
                <a:ea typeface="BIZ UDPゴシック" panose="020B0400000000000000" pitchFamily="50" charset="-128"/>
              </a:rPr>
              <a:t>意識改革を世界に迫る意味でも、日本が脱炭素分野の世界のトップランナーとなり、他国をけん引すべき</a:t>
            </a:r>
          </a:p>
          <a:p>
            <a:r>
              <a:rPr lang="ja-JP" altLang="ja-JP" sz="3200" b="1" dirty="0">
                <a:latin typeface="BIZ UDPゴシック" panose="020B0400000000000000" pitchFamily="50" charset="-128"/>
                <a:ea typeface="BIZ UDPゴシック" panose="020B0400000000000000" pitchFamily="50" charset="-128"/>
              </a:rPr>
              <a:t>四季が美しい日本に戻そうではないか。だから、市民も政財界も、それに向けた行動変容が求められる。強く豊かで美しい国、日本に戻すために。</a:t>
            </a:r>
          </a:p>
          <a:p>
            <a:pPr marL="0" indent="0">
              <a:buNone/>
            </a:pPr>
            <a:endParaRPr kumimoji="1" lang="ja-JP" altLang="en-US" sz="3600" dirty="0"/>
          </a:p>
        </p:txBody>
      </p:sp>
      <p:sp>
        <p:nvSpPr>
          <p:cNvPr id="4" name="スライド番号プレースホルダー 3">
            <a:extLst>
              <a:ext uri="{FF2B5EF4-FFF2-40B4-BE49-F238E27FC236}">
                <a16:creationId xmlns:a16="http://schemas.microsoft.com/office/drawing/2014/main" id="{B31FCECD-B03B-F5FC-8393-D4084F228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3259657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EA87FB-793E-C736-8B2C-88AE0E2F97A6}"/>
              </a:ext>
            </a:extLst>
          </p:cNvPr>
          <p:cNvSpPr>
            <a:spLocks noGrp="1"/>
          </p:cNvSpPr>
          <p:nvPr>
            <p:ph type="title"/>
          </p:nvPr>
        </p:nvSpPr>
        <p:spPr>
          <a:xfrm>
            <a:off x="1199745" y="154868"/>
            <a:ext cx="10642059" cy="925689"/>
          </a:xfrm>
          <a:ln w="38100">
            <a:solidFill>
              <a:srgbClr val="FF0000"/>
            </a:solidFill>
          </a:ln>
        </p:spPr>
        <p:txBody>
          <a:bodyPr/>
          <a:lstStyle/>
          <a:p>
            <a:r>
              <a:rPr kumimoji="1" lang="ja-JP" altLang="en-US" b="1" dirty="0">
                <a:latin typeface="BIZ UDPゴシック" panose="020B0400000000000000" pitchFamily="50" charset="-128"/>
                <a:ea typeface="BIZ UDPゴシック" panose="020B0400000000000000" pitchFamily="50" charset="-128"/>
              </a:rPr>
              <a:t>温暖化「フェイク」集　</a:t>
            </a:r>
            <a:r>
              <a:rPr kumimoji="1" lang="ja-JP" altLang="en-US" sz="3600" b="1" dirty="0">
                <a:latin typeface="BIZ UDPゴシック" panose="020B0400000000000000" pitchFamily="50" charset="-128"/>
                <a:ea typeface="BIZ UDPゴシック" panose="020B0400000000000000" pitchFamily="50" charset="-128"/>
              </a:rPr>
              <a:t>だまされてはいけない　</a:t>
            </a:r>
            <a:endParaRPr kumimoji="1" lang="ja-JP" altLang="en-US" b="1"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4E594AF2-4D77-C1BE-BF5C-54548C21B8FF}"/>
              </a:ext>
            </a:extLst>
          </p:cNvPr>
          <p:cNvSpPr>
            <a:spLocks noGrp="1"/>
          </p:cNvSpPr>
          <p:nvPr>
            <p:ph idx="1"/>
          </p:nvPr>
        </p:nvSpPr>
        <p:spPr>
          <a:xfrm>
            <a:off x="201039" y="1205088"/>
            <a:ext cx="11893684" cy="5329062"/>
          </a:xfrm>
        </p:spPr>
        <p:txBody>
          <a:bodyPr/>
          <a:lstStyle/>
          <a:p>
            <a:r>
              <a:rPr kumimoji="1" lang="ja-JP" altLang="en-US" sz="3200" b="1" dirty="0">
                <a:latin typeface="BIZ UDPゴシック" panose="020B0400000000000000" pitchFamily="50" charset="-128"/>
                <a:ea typeface="BIZ UDPゴシック" panose="020B0400000000000000" pitchFamily="50" charset="-128"/>
              </a:rPr>
              <a:t>冬が寒くて、ドカ雪が降るから、温暖化は間違い</a:t>
            </a:r>
            <a:endParaRPr kumimoji="1"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温暖化自体は認めるが、原因は温室効果ガスでは無い</a:t>
            </a:r>
            <a:endParaRPr kumimoji="1"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高温の太陽光発電の増加が温暖化の主因</a:t>
            </a:r>
            <a:endParaRPr kumimoji="1"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現在の二酸化炭素濃度は、非常に低い。それが温暖化の原因とは考えにくい</a:t>
            </a:r>
            <a:endParaRPr kumimoji="1"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地球は氷期・間氷期を「自然変動」として繰り返してきた。現代はたまたま温暖な時期。氷期に向かうより、温暖化したほうがいい。</a:t>
            </a:r>
            <a:endParaRPr kumimoji="1"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二酸化炭素増加は、温暖化の原因では無く、温暖化影響の結果</a:t>
            </a:r>
            <a:endParaRPr kumimoji="1"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地球温暖化を否定する教授の本が売れている</a:t>
            </a:r>
            <a:endParaRPr kumimoji="1" lang="ja-JP" altLang="en-US" sz="3600"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9B99DC1-BE13-A260-CE20-690FEFB30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2985707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376CB-1DC5-07C9-18AD-A51B2321B37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F325603-79B1-2DA1-B690-A144B8B445F2}"/>
              </a:ext>
            </a:extLst>
          </p:cNvPr>
          <p:cNvPicPr>
            <a:picLocks noChangeAspect="1"/>
          </p:cNvPicPr>
          <p:nvPr/>
        </p:nvPicPr>
        <p:blipFill>
          <a:blip r:embed="rId2"/>
          <a:stretch>
            <a:fillRect/>
          </a:stretch>
        </p:blipFill>
        <p:spPr>
          <a:xfrm>
            <a:off x="61553" y="597035"/>
            <a:ext cx="6874033" cy="5347232"/>
          </a:xfrm>
          <a:prstGeom prst="rect">
            <a:avLst/>
          </a:prstGeom>
          <a:ln w="12700">
            <a:solidFill>
              <a:schemeClr val="tx1"/>
            </a:solidFill>
          </a:ln>
        </p:spPr>
      </p:pic>
      <p:sp>
        <p:nvSpPr>
          <p:cNvPr id="9" name="テキスト ボックス 8">
            <a:extLst>
              <a:ext uri="{FF2B5EF4-FFF2-40B4-BE49-F238E27FC236}">
                <a16:creationId xmlns:a16="http://schemas.microsoft.com/office/drawing/2014/main" id="{80132D47-9CE3-2A7A-C858-99FA12B143FA}"/>
              </a:ext>
            </a:extLst>
          </p:cNvPr>
          <p:cNvSpPr txBox="1"/>
          <p:nvPr/>
        </p:nvSpPr>
        <p:spPr>
          <a:xfrm>
            <a:off x="48170" y="95752"/>
            <a:ext cx="12093030" cy="461665"/>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「異常気象の未来予測」</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/1012</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円）立花義裕</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ポプラ新書</a:t>
            </a:r>
            <a:r>
              <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目下</a:t>
            </a:r>
            <a:r>
              <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刷</a:t>
            </a:r>
            <a:endParaRPr kumimoji="1" lang="en-US" altLang="ja-JP"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pic>
        <p:nvPicPr>
          <p:cNvPr id="8" name="図 7" descr="QR コード&#10;&#10;AI 生成コンテンツは誤りを含む可能性があります。">
            <a:extLst>
              <a:ext uri="{FF2B5EF4-FFF2-40B4-BE49-F238E27FC236}">
                <a16:creationId xmlns:a16="http://schemas.microsoft.com/office/drawing/2014/main" id="{6DDBCD40-E785-65EC-BD57-4F7B24A56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4" y="577226"/>
            <a:ext cx="3302702" cy="5347232"/>
          </a:xfrm>
          <a:prstGeom prst="rect">
            <a:avLst/>
          </a:prstGeom>
        </p:spPr>
      </p:pic>
      <p:pic>
        <p:nvPicPr>
          <p:cNvPr id="7" name="図 6">
            <a:extLst>
              <a:ext uri="{FF2B5EF4-FFF2-40B4-BE49-F238E27FC236}">
                <a16:creationId xmlns:a16="http://schemas.microsoft.com/office/drawing/2014/main" id="{178F33D1-7BF4-4846-0407-5BA89485F8FB}"/>
              </a:ext>
            </a:extLst>
          </p:cNvPr>
          <p:cNvPicPr>
            <a:picLocks noChangeAspect="1"/>
          </p:cNvPicPr>
          <p:nvPr/>
        </p:nvPicPr>
        <p:blipFill>
          <a:blip r:embed="rId4"/>
          <a:stretch>
            <a:fillRect/>
          </a:stretch>
        </p:blipFill>
        <p:spPr>
          <a:xfrm>
            <a:off x="3742368" y="682497"/>
            <a:ext cx="4206219" cy="5607720"/>
          </a:xfrm>
          <a:prstGeom prst="rect">
            <a:avLst/>
          </a:prstGeom>
          <a:ln w="76200">
            <a:solidFill>
              <a:schemeClr val="tx1"/>
            </a:solidFill>
          </a:ln>
        </p:spPr>
      </p:pic>
      <p:sp>
        <p:nvSpPr>
          <p:cNvPr id="6" name="テキスト ボックス 5">
            <a:extLst>
              <a:ext uri="{FF2B5EF4-FFF2-40B4-BE49-F238E27FC236}">
                <a16:creationId xmlns:a16="http://schemas.microsoft.com/office/drawing/2014/main" id="{B4194C82-7268-A59B-5878-E8809CC56DBA}"/>
              </a:ext>
            </a:extLst>
          </p:cNvPr>
          <p:cNvSpPr txBox="1"/>
          <p:nvPr/>
        </p:nvSpPr>
        <p:spPr>
          <a:xfrm>
            <a:off x="4206853" y="6263909"/>
            <a:ext cx="306324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津駅：別所書店</a:t>
            </a:r>
          </a:p>
        </p:txBody>
      </p:sp>
      <p:pic>
        <p:nvPicPr>
          <p:cNvPr id="4" name="図 3">
            <a:extLst>
              <a:ext uri="{FF2B5EF4-FFF2-40B4-BE49-F238E27FC236}">
                <a16:creationId xmlns:a16="http://schemas.microsoft.com/office/drawing/2014/main" id="{BB287D5A-96E3-DCD3-7D22-AA807A7C3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85686" y="1431389"/>
            <a:ext cx="5991134" cy="4493350"/>
          </a:xfrm>
          <a:prstGeom prst="rect">
            <a:avLst/>
          </a:prstGeom>
          <a:ln w="76200">
            <a:solidFill>
              <a:schemeClr val="tx1"/>
            </a:solidFill>
          </a:ln>
        </p:spPr>
      </p:pic>
      <p:sp>
        <p:nvSpPr>
          <p:cNvPr id="5" name="テキスト ボックス 4">
            <a:extLst>
              <a:ext uri="{FF2B5EF4-FFF2-40B4-BE49-F238E27FC236}">
                <a16:creationId xmlns:a16="http://schemas.microsoft.com/office/drawing/2014/main" id="{D7E87A26-FC2F-55D3-1AF5-00C1C4C6C697}"/>
              </a:ext>
            </a:extLst>
          </p:cNvPr>
          <p:cNvSpPr txBox="1"/>
          <p:nvPr/>
        </p:nvSpPr>
        <p:spPr>
          <a:xfrm>
            <a:off x="7698650" y="6239028"/>
            <a:ext cx="449335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東京駅構内の某書店</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C33159AD-B39F-70E5-E1C2-1C6936AF213E}"/>
              </a:ext>
            </a:extLst>
          </p:cNvPr>
          <p:cNvSpPr txBox="1"/>
          <p:nvPr/>
        </p:nvSpPr>
        <p:spPr>
          <a:xfrm>
            <a:off x="90301" y="6008620"/>
            <a:ext cx="3510742"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本をお持ちいただければ講演後にサインします</a:t>
            </a:r>
          </a:p>
        </p:txBody>
      </p:sp>
    </p:spTree>
    <p:extLst>
      <p:ext uri="{BB962C8B-B14F-4D97-AF65-F5344CB8AC3E}">
        <p14:creationId xmlns:p14="http://schemas.microsoft.com/office/powerpoint/2010/main" val="3127030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CF403357-27C6-6BC7-D427-0869D89E67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96" y="260648"/>
            <a:ext cx="4377416" cy="6217480"/>
          </a:xfrm>
          <a:prstGeom prst="rect">
            <a:avLst/>
          </a:prstGeom>
        </p:spPr>
      </p:pic>
      <p:graphicFrame>
        <p:nvGraphicFramePr>
          <p:cNvPr id="10" name="表 9">
            <a:extLst>
              <a:ext uri="{FF2B5EF4-FFF2-40B4-BE49-F238E27FC236}">
                <a16:creationId xmlns:a16="http://schemas.microsoft.com/office/drawing/2014/main" id="{A6CCE3B9-D068-4C81-03AD-18C4933E4F07}"/>
              </a:ext>
            </a:extLst>
          </p:cNvPr>
          <p:cNvGraphicFramePr>
            <a:graphicFrameLocks noGrp="1"/>
          </p:cNvGraphicFramePr>
          <p:nvPr/>
        </p:nvGraphicFramePr>
        <p:xfrm>
          <a:off x="5643122" y="45720"/>
          <a:ext cx="6048672" cy="3383280"/>
        </p:xfrm>
        <a:graphic>
          <a:graphicData uri="http://schemas.openxmlformats.org/drawingml/2006/table">
            <a:tbl>
              <a:tblPr/>
              <a:tblGrid>
                <a:gridCol w="6048672">
                  <a:extLst>
                    <a:ext uri="{9D8B030D-6E8A-4147-A177-3AD203B41FA5}">
                      <a16:colId xmlns:a16="http://schemas.microsoft.com/office/drawing/2014/main" val="1119818821"/>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latin typeface="ＭＳ Ｐゴシック" panose="020B0600070205080204" pitchFamily="50" charset="-128"/>
                          <a:ea typeface="ＭＳ Ｐゴシック" panose="020B0600070205080204" pitchFamily="50" charset="-128"/>
                        </a:rPr>
                        <a:t>「今の自分があるのは，小学校の時に仮説実験授業をうけたことにある」</a:t>
                      </a:r>
                      <a:endParaRPr lang="en-US" altLang="ja-JP" sz="3600" b="1"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latin typeface="ＭＳ Ｐゴシック" panose="020B0600070205080204" pitchFamily="50" charset="-128"/>
                          <a:ea typeface="ＭＳ Ｐゴシック" panose="020B0600070205080204" pitchFamily="50" charset="-128"/>
                        </a:rPr>
                        <a:t>立花義裕（談）</a:t>
                      </a:r>
                      <a:endParaRPr lang="en-US" altLang="ja-JP" sz="3600" b="1"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600" b="1" dirty="0">
                          <a:solidFill>
                            <a:schemeClr val="tx1"/>
                          </a:solidFill>
                          <a:latin typeface="ＭＳ Ｐゴシック" panose="020B0600070205080204" pitchFamily="50" charset="-128"/>
                          <a:ea typeface="ＭＳ Ｐゴシック" panose="020B0600070205080204" pitchFamily="50" charset="-128"/>
                          <a:hlinkClick r:id="rId3"/>
                        </a:rPr>
                        <a:t>NPO</a:t>
                      </a:r>
                      <a:r>
                        <a:rPr lang="ja-JP" altLang="en-US" sz="3600" b="1" dirty="0">
                          <a:solidFill>
                            <a:schemeClr val="tx1"/>
                          </a:solidFill>
                          <a:latin typeface="ＭＳ Ｐゴシック" panose="020B0600070205080204" pitchFamily="50" charset="-128"/>
                          <a:ea typeface="ＭＳ Ｐゴシック" panose="020B0600070205080204" pitchFamily="50" charset="-128"/>
                          <a:hlinkClick r:id="rId3"/>
                        </a:rPr>
                        <a:t>法人 楽知ん研究所　</a:t>
                      </a:r>
                      <a:endParaRPr lang="en-US" altLang="ja-JP" sz="3600" b="1" dirty="0">
                        <a:solidFill>
                          <a:schemeClr val="tx1"/>
                        </a:solidFill>
                        <a:latin typeface="ＭＳ Ｐゴシック" panose="020B0600070205080204" pitchFamily="50" charset="-128"/>
                        <a:ea typeface="ＭＳ Ｐゴシック" panose="020B0600070205080204" pitchFamily="50" charset="-128"/>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600" b="1" dirty="0">
                          <a:latin typeface="ＭＳ Ｐゴシック" panose="020B0600070205080204" pitchFamily="50" charset="-128"/>
                          <a:ea typeface="ＭＳ Ｐゴシック" panose="020B0600070205080204" pitchFamily="50" charset="-128"/>
                          <a:hlinkClick r:id="rId3"/>
                        </a:rPr>
                        <a:t>330</a:t>
                      </a:r>
                      <a:r>
                        <a:rPr lang="ja-JP" altLang="en-US" sz="3600" b="1" dirty="0">
                          <a:latin typeface="ＭＳ Ｐゴシック" panose="020B0600070205080204" pitchFamily="50" charset="-128"/>
                          <a:ea typeface="ＭＳ Ｐゴシック" panose="020B0600070205080204" pitchFamily="50" charset="-128"/>
                          <a:hlinkClick r:id="rId3"/>
                        </a:rPr>
                        <a:t>円</a:t>
                      </a:r>
                      <a:endParaRPr lang="ja-JP" altLang="en-US" sz="3600" dirty="0">
                        <a:latin typeface="ＭＳ Ｐゴシック" panose="020B0600070205080204" pitchFamily="50" charset="-128"/>
                        <a:ea typeface="ＭＳ Ｐゴシック" panose="020B0600070205080204" pitchFamily="50" charset="-128"/>
                      </a:endParaRPr>
                    </a:p>
                  </a:txBody>
                  <a:tcPr anchor="ctr">
                    <a:lnL>
                      <a:noFill/>
                    </a:lnL>
                    <a:lnR>
                      <a:noFill/>
                    </a:lnR>
                    <a:lnT>
                      <a:noFill/>
                    </a:lnT>
                    <a:lnB>
                      <a:noFill/>
                    </a:lnB>
                    <a:noFill/>
                  </a:tcPr>
                </a:tc>
                <a:extLst>
                  <a:ext uri="{0D108BD9-81ED-4DB2-BD59-A6C34878D82A}">
                    <a16:rowId xmlns:a16="http://schemas.microsoft.com/office/drawing/2014/main" val="1420899169"/>
                  </a:ext>
                </a:extLst>
              </a:tr>
            </a:tbl>
          </a:graphicData>
        </a:graphic>
      </p:graphicFrame>
      <p:pic>
        <p:nvPicPr>
          <p:cNvPr id="2" name="図 1">
            <a:extLst>
              <a:ext uri="{FF2B5EF4-FFF2-40B4-BE49-F238E27FC236}">
                <a16:creationId xmlns:a16="http://schemas.microsoft.com/office/drawing/2014/main" id="{DB94B8BB-20EC-0569-051E-FEE7F24CADAF}"/>
              </a:ext>
            </a:extLst>
          </p:cNvPr>
          <p:cNvPicPr>
            <a:picLocks noChangeAspect="1"/>
          </p:cNvPicPr>
          <p:nvPr/>
        </p:nvPicPr>
        <p:blipFill>
          <a:blip r:embed="rId4"/>
          <a:stretch>
            <a:fillRect/>
          </a:stretch>
        </p:blipFill>
        <p:spPr>
          <a:xfrm>
            <a:off x="7328963" y="3094848"/>
            <a:ext cx="3383280" cy="3383280"/>
          </a:xfrm>
          <a:prstGeom prst="rect">
            <a:avLst/>
          </a:prstGeom>
        </p:spPr>
      </p:pic>
    </p:spTree>
    <p:extLst>
      <p:ext uri="{BB962C8B-B14F-4D97-AF65-F5344CB8AC3E}">
        <p14:creationId xmlns:p14="http://schemas.microsoft.com/office/powerpoint/2010/main" val="268122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0C3130-1C3F-CE6E-77CF-F203A373D58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7B12223-27B2-C6EA-8EE2-F6BC28E615C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7E792DEB-BB60-F774-A3D6-497D150CF6B5}"/>
              </a:ext>
            </a:extLst>
          </p:cNvPr>
          <p:cNvPicPr>
            <a:picLocks noChangeAspect="1"/>
          </p:cNvPicPr>
          <p:nvPr/>
        </p:nvPicPr>
        <p:blipFill>
          <a:blip r:embed="rId2"/>
          <a:stretch>
            <a:fillRect/>
          </a:stretch>
        </p:blipFill>
        <p:spPr>
          <a:xfrm>
            <a:off x="89823" y="53067"/>
            <a:ext cx="13394671" cy="7528833"/>
          </a:xfrm>
          <a:prstGeom prst="rect">
            <a:avLst/>
          </a:prstGeom>
        </p:spPr>
      </p:pic>
    </p:spTree>
    <p:extLst>
      <p:ext uri="{BB962C8B-B14F-4D97-AF65-F5344CB8AC3E}">
        <p14:creationId xmlns:p14="http://schemas.microsoft.com/office/powerpoint/2010/main" val="21012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02F8357-56EC-974B-ABA4-05BE3D3F964C}"/>
              </a:ext>
            </a:extLst>
          </p:cNvPr>
          <p:cNvSpPr>
            <a:spLocks noGrp="1"/>
          </p:cNvSpPr>
          <p:nvPr>
            <p:ph idx="1"/>
          </p:nvPr>
        </p:nvSpPr>
        <p:spPr>
          <a:xfrm>
            <a:off x="263525" y="1123950"/>
            <a:ext cx="11664950" cy="5397500"/>
          </a:xfrm>
        </p:spPr>
        <p:txBody>
          <a:bodyPr/>
          <a:lstStyle/>
          <a:p>
            <a:r>
              <a:rPr lang="ja-JP" altLang="en-US" sz="3600" b="1" dirty="0">
                <a:latin typeface="BIZ UDPゴシック" panose="020B0400000000000000" pitchFamily="50" charset="-128"/>
                <a:ea typeface="BIZ UDPゴシック" panose="020B0400000000000000" pitchFamily="50" charset="-128"/>
              </a:rPr>
              <a:t>地球温暖化に伴う異常な気象現象に伴う災害を「気候災害」と呼ぶ。</a:t>
            </a:r>
          </a:p>
          <a:p>
            <a:r>
              <a:rPr lang="ja-JP" altLang="en-US" sz="3600" b="1" dirty="0">
                <a:latin typeface="BIZ UDPゴシック" panose="020B0400000000000000" pitchFamily="50" charset="-128"/>
                <a:ea typeface="BIZ UDPゴシック" panose="020B0400000000000000" pitchFamily="50" charset="-128"/>
              </a:rPr>
              <a:t>狭義の気象災害は、自然現象の激しい揺らぎなどで発生。発生自体を食い止めることはできない</a:t>
            </a:r>
            <a:endParaRPr lang="en-US" altLang="ja-JP" sz="3600" b="1" dirty="0">
              <a:latin typeface="BIZ UDPゴシック" panose="020B0400000000000000" pitchFamily="50" charset="-128"/>
              <a:ea typeface="BIZ UDPゴシック" panose="020B0400000000000000" pitchFamily="50" charset="-128"/>
            </a:endParaRPr>
          </a:p>
          <a:p>
            <a:r>
              <a:rPr lang="ja-JP" altLang="en-US" sz="3600" b="1" dirty="0">
                <a:latin typeface="BIZ UDPゴシック" panose="020B0400000000000000" pitchFamily="50" charset="-128"/>
                <a:ea typeface="BIZ UDPゴシック" panose="020B0400000000000000" pitchFamily="50" charset="-128"/>
              </a:rPr>
              <a:t>人為（</a:t>
            </a:r>
            <a:r>
              <a:rPr lang="ja-JP" altLang="en-US" sz="3600" b="1" dirty="0">
                <a:solidFill>
                  <a:srgbClr val="FF0000"/>
                </a:solidFill>
                <a:latin typeface="BIZ UDPゴシック" panose="020B0400000000000000" pitchFamily="50" charset="-128"/>
                <a:ea typeface="BIZ UDPゴシック" panose="020B0400000000000000" pitchFamily="50" charset="-128"/>
              </a:rPr>
              <a:t>温室効果ガス増</a:t>
            </a:r>
            <a:r>
              <a:rPr lang="ja-JP" altLang="en-US" sz="3600" b="1" dirty="0">
                <a:latin typeface="BIZ UDPゴシック" panose="020B0400000000000000" pitchFamily="50" charset="-128"/>
                <a:ea typeface="BIZ UDPゴシック" panose="020B0400000000000000" pitchFamily="50" charset="-128"/>
              </a:rPr>
              <a:t>）によって発生する災害なのだから、</a:t>
            </a:r>
            <a:r>
              <a:rPr lang="ja-JP" altLang="en-US" sz="3600" b="1" dirty="0">
                <a:solidFill>
                  <a:srgbClr val="FF0000"/>
                </a:solidFill>
                <a:latin typeface="BIZ UDPゴシック" panose="020B0400000000000000" pitchFamily="50" charset="-128"/>
                <a:ea typeface="BIZ UDPゴシック" panose="020B0400000000000000" pitchFamily="50" charset="-128"/>
              </a:rPr>
              <a:t>人災</a:t>
            </a:r>
            <a:r>
              <a:rPr lang="ja-JP" altLang="en-US" sz="3600" b="1" dirty="0">
                <a:latin typeface="BIZ UDPゴシック" panose="020B0400000000000000" pitchFamily="50" charset="-128"/>
                <a:ea typeface="BIZ UDPゴシック" panose="020B0400000000000000" pitchFamily="50" charset="-128"/>
              </a:rPr>
              <a:t>の側面</a:t>
            </a:r>
            <a:endParaRPr lang="en-US" altLang="ja-JP" sz="3600" b="1" dirty="0">
              <a:latin typeface="BIZ UDPゴシック" panose="020B0400000000000000" pitchFamily="50" charset="-128"/>
              <a:ea typeface="BIZ UDPゴシック" panose="020B0400000000000000" pitchFamily="50" charset="-128"/>
            </a:endParaRPr>
          </a:p>
          <a:p>
            <a:r>
              <a:rPr lang="ja-JP" altLang="en-US" sz="3600" b="1" dirty="0">
                <a:latin typeface="BIZ UDPゴシック" panose="020B0400000000000000" pitchFamily="50" charset="-128"/>
                <a:ea typeface="BIZ UDPゴシック" panose="020B0400000000000000" pitchFamily="50" charset="-128"/>
              </a:rPr>
              <a:t>気候災害は、</a:t>
            </a:r>
            <a:r>
              <a:rPr lang="ja-JP" altLang="en-US" sz="3600" b="1" dirty="0">
                <a:solidFill>
                  <a:srgbClr val="FF0000"/>
                </a:solidFill>
                <a:latin typeface="BIZ UDPゴシック" panose="020B0400000000000000" pitchFamily="50" charset="-128"/>
                <a:ea typeface="BIZ UDPゴシック" panose="020B0400000000000000" pitchFamily="50" charset="-128"/>
              </a:rPr>
              <a:t>温室効果ガスを削減</a:t>
            </a:r>
            <a:r>
              <a:rPr lang="ja-JP" altLang="en-US" sz="3600" b="1" dirty="0">
                <a:latin typeface="BIZ UDPゴシック" panose="020B0400000000000000" pitchFamily="50" charset="-128"/>
                <a:ea typeface="BIZ UDPゴシック" panose="020B0400000000000000" pitchFamily="50" charset="-128"/>
              </a:rPr>
              <a:t>することで、</a:t>
            </a:r>
            <a:r>
              <a:rPr lang="ja-JP" altLang="en-US" sz="3600" b="1" dirty="0">
                <a:solidFill>
                  <a:srgbClr val="FF0000"/>
                </a:solidFill>
                <a:latin typeface="BIZ UDPゴシック" panose="020B0400000000000000" pitchFamily="50" charset="-128"/>
                <a:ea typeface="BIZ UDPゴシック" panose="020B0400000000000000" pitchFamily="50" charset="-128"/>
              </a:rPr>
              <a:t>抑制</a:t>
            </a:r>
            <a:r>
              <a:rPr lang="ja-JP" altLang="en-US" sz="3600" b="1" dirty="0">
                <a:latin typeface="BIZ UDPゴシック" panose="020B0400000000000000" pitchFamily="50" charset="-128"/>
                <a:ea typeface="BIZ UDPゴシック" panose="020B0400000000000000" pitchFamily="50" charset="-128"/>
              </a:rPr>
              <a:t>可能．人為によって異常なのだから、一刻も早く、排出量を減らして，元の気候に戻すべき。</a:t>
            </a:r>
          </a:p>
          <a:p>
            <a:endParaRPr kumimoji="1" lang="ja-JP" altLang="en-US" dirty="0"/>
          </a:p>
        </p:txBody>
      </p:sp>
      <p:sp>
        <p:nvSpPr>
          <p:cNvPr id="4" name="スライド番号プレースホルダー 3">
            <a:extLst>
              <a:ext uri="{FF2B5EF4-FFF2-40B4-BE49-F238E27FC236}">
                <a16:creationId xmlns:a16="http://schemas.microsoft.com/office/drawing/2014/main" id="{D9AC3B12-C3A7-A8AA-46D4-314108C80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5" name="タイトル 1">
            <a:extLst>
              <a:ext uri="{FF2B5EF4-FFF2-40B4-BE49-F238E27FC236}">
                <a16:creationId xmlns:a16="http://schemas.microsoft.com/office/drawing/2014/main" id="{0ADD3854-0D78-4F40-4DCA-F58AFB771238}"/>
              </a:ext>
            </a:extLst>
          </p:cNvPr>
          <p:cNvSpPr>
            <a:spLocks noGrp="1"/>
          </p:cNvSpPr>
          <p:nvPr>
            <p:ph type="title"/>
          </p:nvPr>
        </p:nvSpPr>
        <p:spPr>
          <a:xfrm>
            <a:off x="2216150" y="166511"/>
            <a:ext cx="8026400" cy="925689"/>
          </a:xfrm>
        </p:spPr>
        <p:style>
          <a:lnRef idx="2">
            <a:schemeClr val="accent2"/>
          </a:lnRef>
          <a:fillRef idx="1">
            <a:schemeClr val="lt1"/>
          </a:fillRef>
          <a:effectRef idx="0">
            <a:schemeClr val="accent2"/>
          </a:effectRef>
          <a:fontRef idx="minor">
            <a:schemeClr val="dk1"/>
          </a:fontRef>
        </p:style>
        <p:txBody>
          <a:bodyPr/>
          <a:lstStyle/>
          <a:p>
            <a:r>
              <a:rPr kumimoji="1" lang="ja-JP" altLang="en-US" b="1" dirty="0">
                <a:solidFill>
                  <a:srgbClr val="FF0000"/>
                </a:solidFill>
                <a:latin typeface="BIZ UDPゴシック" panose="020B0400000000000000" pitchFamily="50" charset="-128"/>
                <a:ea typeface="BIZ UDPゴシック" panose="020B0400000000000000" pitchFamily="50" charset="-128"/>
              </a:rPr>
              <a:t>気候災害（</a:t>
            </a:r>
            <a:r>
              <a:rPr lang="ja-JP" altLang="en-US" b="1" dirty="0">
                <a:latin typeface="BIZ UDPゴシック" panose="020B0400000000000000" pitchFamily="50" charset="-128"/>
                <a:ea typeface="BIZ UDPゴシック" panose="020B0400000000000000" pitchFamily="50" charset="-128"/>
              </a:rPr>
              <a:t>４０度の夏は人災）</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74391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hidden="1">
            <a:extLst>
              <a:ext uri="{FF2B5EF4-FFF2-40B4-BE49-F238E27FC236}">
                <a16:creationId xmlns:a16="http://schemas.microsoft.com/office/drawing/2014/main" id="{ACBAA90E-1BEA-1F81-8AD5-8252DFE49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graphicFrame>
        <p:nvGraphicFramePr>
          <p:cNvPr id="2" name="グラフ 1">
            <a:extLst>
              <a:ext uri="{FF2B5EF4-FFF2-40B4-BE49-F238E27FC236}">
                <a16:creationId xmlns:a16="http://schemas.microsoft.com/office/drawing/2014/main" id="{F3EF0CF7-2095-635E-ABAA-6FFF770D22EA}"/>
              </a:ext>
            </a:extLst>
          </p:cNvPr>
          <p:cNvGraphicFramePr>
            <a:graphicFrameLocks/>
          </p:cNvGraphicFramePr>
          <p:nvPr/>
        </p:nvGraphicFramePr>
        <p:xfrm>
          <a:off x="1219200" y="209550"/>
          <a:ext cx="9194800" cy="6496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9919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886F5AB-8100-3ECD-E82D-E32DC7AD5EF4}"/>
              </a:ext>
            </a:extLst>
          </p:cNvPr>
          <p:cNvPicPr>
            <a:picLocks noChangeAspect="1"/>
          </p:cNvPicPr>
          <p:nvPr/>
        </p:nvPicPr>
        <p:blipFill>
          <a:blip r:embed="rId2"/>
          <a:stretch>
            <a:fillRect/>
          </a:stretch>
        </p:blipFill>
        <p:spPr>
          <a:xfrm>
            <a:off x="-3628174" y="-1513578"/>
            <a:ext cx="13186578" cy="7119257"/>
          </a:xfrm>
          <a:prstGeom prst="rect">
            <a:avLst/>
          </a:prstGeom>
        </p:spPr>
      </p:pic>
      <p:sp>
        <p:nvSpPr>
          <p:cNvPr id="2" name="タイトル 1">
            <a:extLst>
              <a:ext uri="{FF2B5EF4-FFF2-40B4-BE49-F238E27FC236}">
                <a16:creationId xmlns:a16="http://schemas.microsoft.com/office/drawing/2014/main" id="{5DDC5429-548C-0191-0EA4-11BDE32FFFBF}"/>
              </a:ext>
            </a:extLst>
          </p:cNvPr>
          <p:cNvSpPr>
            <a:spLocks noGrp="1"/>
          </p:cNvSpPr>
          <p:nvPr>
            <p:ph type="title"/>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58119B1-841F-5292-0EEA-EF7ADA8356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6" name="コンテンツ プレースホルダー 5">
            <a:extLst>
              <a:ext uri="{FF2B5EF4-FFF2-40B4-BE49-F238E27FC236}">
                <a16:creationId xmlns:a16="http://schemas.microsoft.com/office/drawing/2014/main" id="{09187262-4E8A-9040-23CC-526E4ED7E8B9}"/>
              </a:ext>
            </a:extLst>
          </p:cNvPr>
          <p:cNvPicPr>
            <a:picLocks noGrp="1" noChangeAspect="1"/>
          </p:cNvPicPr>
          <p:nvPr>
            <p:ph idx="1"/>
          </p:nvPr>
        </p:nvPicPr>
        <p:blipFill>
          <a:blip r:embed="rId3"/>
          <a:stretch>
            <a:fillRect/>
          </a:stretch>
        </p:blipFill>
        <p:spPr>
          <a:xfrm>
            <a:off x="6204857" y="-143562"/>
            <a:ext cx="6707094" cy="5030321"/>
          </a:xfrm>
          <a:prstGeom prst="rect">
            <a:avLst/>
          </a:prstGeom>
        </p:spPr>
      </p:pic>
      <p:pic>
        <p:nvPicPr>
          <p:cNvPr id="12" name="図 11">
            <a:extLst>
              <a:ext uri="{FF2B5EF4-FFF2-40B4-BE49-F238E27FC236}">
                <a16:creationId xmlns:a16="http://schemas.microsoft.com/office/drawing/2014/main" id="{D8C8BFE8-EAA1-E1CB-D703-333AACA2335E}"/>
              </a:ext>
            </a:extLst>
          </p:cNvPr>
          <p:cNvPicPr>
            <a:picLocks noChangeAspect="1"/>
          </p:cNvPicPr>
          <p:nvPr/>
        </p:nvPicPr>
        <p:blipFill>
          <a:blip r:embed="rId4"/>
          <a:stretch>
            <a:fillRect/>
          </a:stretch>
        </p:blipFill>
        <p:spPr>
          <a:xfrm>
            <a:off x="6884495" y="3817509"/>
            <a:ext cx="5475514" cy="3040491"/>
          </a:xfrm>
          <a:prstGeom prst="rect">
            <a:avLst/>
          </a:prstGeom>
        </p:spPr>
      </p:pic>
      <p:pic>
        <p:nvPicPr>
          <p:cNvPr id="11" name="図 10">
            <a:extLst>
              <a:ext uri="{FF2B5EF4-FFF2-40B4-BE49-F238E27FC236}">
                <a16:creationId xmlns:a16="http://schemas.microsoft.com/office/drawing/2014/main" id="{DF2C6BEC-8194-8215-F8C0-82007BF068EE}"/>
              </a:ext>
            </a:extLst>
          </p:cNvPr>
          <p:cNvPicPr>
            <a:picLocks noChangeAspect="1"/>
          </p:cNvPicPr>
          <p:nvPr/>
        </p:nvPicPr>
        <p:blipFill>
          <a:blip r:embed="rId5"/>
          <a:stretch>
            <a:fillRect/>
          </a:stretch>
        </p:blipFill>
        <p:spPr>
          <a:xfrm>
            <a:off x="0" y="3331029"/>
            <a:ext cx="7949360" cy="4697348"/>
          </a:xfrm>
          <a:prstGeom prst="rect">
            <a:avLst/>
          </a:prstGeom>
        </p:spPr>
      </p:pic>
      <p:sp>
        <p:nvSpPr>
          <p:cNvPr id="5" name="テキスト ボックス 4">
            <a:extLst>
              <a:ext uri="{FF2B5EF4-FFF2-40B4-BE49-F238E27FC236}">
                <a16:creationId xmlns:a16="http://schemas.microsoft.com/office/drawing/2014/main" id="{0F2A9DCA-9BF2-0538-938C-E35A203F0AB0}"/>
              </a:ext>
            </a:extLst>
          </p:cNvPr>
          <p:cNvSpPr txBox="1"/>
          <p:nvPr/>
        </p:nvSpPr>
        <p:spPr>
          <a:xfrm>
            <a:off x="2111829" y="6258580"/>
            <a:ext cx="333102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p>
        </p:txBody>
      </p:sp>
      <p:sp>
        <p:nvSpPr>
          <p:cNvPr id="7" name="テキスト ボックス 6">
            <a:extLst>
              <a:ext uri="{FF2B5EF4-FFF2-40B4-BE49-F238E27FC236}">
                <a16:creationId xmlns:a16="http://schemas.microsoft.com/office/drawing/2014/main" id="{F7FD8581-686D-3782-1EC1-2ED0CE4BF7CE}"/>
              </a:ext>
            </a:extLst>
          </p:cNvPr>
          <p:cNvSpPr txBox="1"/>
          <p:nvPr/>
        </p:nvSpPr>
        <p:spPr>
          <a:xfrm>
            <a:off x="87086" y="76200"/>
            <a:ext cx="276422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報道ステーション</a:t>
            </a:r>
          </a:p>
        </p:txBody>
      </p:sp>
      <p:sp>
        <p:nvSpPr>
          <p:cNvPr id="8" name="テキスト ボックス 7">
            <a:extLst>
              <a:ext uri="{FF2B5EF4-FFF2-40B4-BE49-F238E27FC236}">
                <a16:creationId xmlns:a16="http://schemas.microsoft.com/office/drawing/2014/main" id="{D6C19A5E-D6C8-D40C-E9EC-87C2A65EBF1F}"/>
              </a:ext>
            </a:extLst>
          </p:cNvPr>
          <p:cNvSpPr txBox="1"/>
          <p:nvPr/>
        </p:nvSpPr>
        <p:spPr>
          <a:xfrm>
            <a:off x="9209313" y="0"/>
            <a:ext cx="315069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タモリステーション</a:t>
            </a:r>
          </a:p>
        </p:txBody>
      </p:sp>
      <p:sp>
        <p:nvSpPr>
          <p:cNvPr id="9" name="テキスト ボックス 8">
            <a:extLst>
              <a:ext uri="{FF2B5EF4-FFF2-40B4-BE49-F238E27FC236}">
                <a16:creationId xmlns:a16="http://schemas.microsoft.com/office/drawing/2014/main" id="{04EABF88-BF6B-246E-EEC1-8D04B835FD1B}"/>
              </a:ext>
            </a:extLst>
          </p:cNvPr>
          <p:cNvSpPr txBox="1"/>
          <p:nvPr/>
        </p:nvSpPr>
        <p:spPr>
          <a:xfrm>
            <a:off x="7931461" y="3892626"/>
            <a:ext cx="288893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ニュースウオッチ</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380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1E3328-DC39-4655-F37C-580CA3761006}"/>
              </a:ext>
            </a:extLst>
          </p:cNvPr>
          <p:cNvPicPr>
            <a:picLocks noChangeAspect="1"/>
          </p:cNvPicPr>
          <p:nvPr/>
        </p:nvPicPr>
        <p:blipFill>
          <a:blip r:embed="rId2"/>
          <a:stretch>
            <a:fillRect/>
          </a:stretch>
        </p:blipFill>
        <p:spPr>
          <a:xfrm>
            <a:off x="1145837" y="0"/>
            <a:ext cx="9187908" cy="6890932"/>
          </a:xfrm>
          <a:prstGeom prst="rect">
            <a:avLst/>
          </a:prstGeom>
        </p:spPr>
      </p:pic>
      <p:sp>
        <p:nvSpPr>
          <p:cNvPr id="4" name="スライド番号プレースホルダー 3">
            <a:extLst>
              <a:ext uri="{FF2B5EF4-FFF2-40B4-BE49-F238E27FC236}">
                <a16:creationId xmlns:a16="http://schemas.microsoft.com/office/drawing/2014/main" id="{C6A11CD9-4373-48D9-2F25-7510A1A7E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6" name="テキスト ボックス 5">
            <a:extLst>
              <a:ext uri="{FF2B5EF4-FFF2-40B4-BE49-F238E27FC236}">
                <a16:creationId xmlns:a16="http://schemas.microsoft.com/office/drawing/2014/main" id="{ED228D6F-BAA1-7B92-37B2-DD455588577E}"/>
              </a:ext>
            </a:extLst>
          </p:cNvPr>
          <p:cNvSpPr txBox="1"/>
          <p:nvPr/>
        </p:nvSpPr>
        <p:spPr>
          <a:xfrm>
            <a:off x="1458203" y="76200"/>
            <a:ext cx="8743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hlinkClick r:id="rId3"/>
              </a:rPr>
              <a:t>「現代用語の基礎知識」選　</a:t>
            </a:r>
            <a:endParaRPr kumimoji="1" lang="en-US" altLang="ja-JP" sz="4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hlinkClick r:id="" action="ppaction://noaction"/>
              </a:rPr>
              <a:t>T&amp;D</a:t>
            </a:r>
            <a:r>
              <a:rPr kumimoji="1" lang="ja-JP" altLang="en-US" sz="4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hlinkClick r:id="rId4"/>
              </a:rPr>
              <a:t>保険グループ 新語・流行語大賞</a:t>
            </a:r>
            <a:endParaRPr kumimoji="1" lang="ja-JP" altLang="en-US" sz="4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E7C270F5-7391-6C5F-8575-BB30AE055B10}"/>
              </a:ext>
            </a:extLst>
          </p:cNvPr>
          <p:cNvSpPr txBox="1"/>
          <p:nvPr/>
        </p:nvSpPr>
        <p:spPr>
          <a:xfrm>
            <a:off x="10448756" y="500033"/>
            <a:ext cx="1657688" cy="470898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全国に出張中に、見知らぬ人に</a:t>
            </a:r>
            <a:r>
              <a:rPr kumimoji="1" lang="ja-JP" altLang="en-US" sz="2000" b="0" i="0" u="none" strike="noStrike" kern="1200" cap="none" spc="0" normalizeH="0" baseline="0" noProof="0" dirty="0">
                <a:ln>
                  <a:noFill/>
                </a:ln>
                <a:solidFill>
                  <a:srgbClr val="FF0000"/>
                </a:solidFill>
                <a:effectLst/>
                <a:uLnTx/>
                <a:uFillTx/>
                <a:latin typeface="Tahoma"/>
                <a:ea typeface="ＭＳ Ｐゴシック"/>
                <a:cs typeface="+mn-cs"/>
              </a:rPr>
              <a:t>「ひょっとして立花さんですか？」</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と、声をしばしばかけられるが、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Tahoma"/>
                <a:ea typeface="ＭＳ Ｐゴシック"/>
                <a:cs typeface="+mn-cs"/>
              </a:rPr>
              <a:t>「私は三重県出身です。三重県や三重大学が全国に知られてうれしい。」</a:t>
            </a:r>
            <a:r>
              <a:rPr kumimoji="1" lang="ja-JP" altLang="en-US" sz="2000" b="0" i="0" u="none" strike="noStrike" kern="1200" cap="none" spc="0" normalizeH="0" baseline="0" noProof="0" dirty="0">
                <a:ln>
                  <a:noFill/>
                </a:ln>
                <a:solidFill>
                  <a:prstClr val="black"/>
                </a:solidFill>
                <a:effectLst/>
                <a:uLnTx/>
                <a:uFillTx/>
                <a:latin typeface="Tahoma"/>
                <a:ea typeface="ＭＳ Ｐゴシック"/>
                <a:cs typeface="+mn-cs"/>
              </a:rPr>
              <a:t>との声をよく聞く。</a:t>
            </a:r>
          </a:p>
        </p:txBody>
      </p:sp>
      <p:sp>
        <p:nvSpPr>
          <p:cNvPr id="8" name="タイトル 7">
            <a:extLst>
              <a:ext uri="{FF2B5EF4-FFF2-40B4-BE49-F238E27FC236}">
                <a16:creationId xmlns:a16="http://schemas.microsoft.com/office/drawing/2014/main" id="{2396830C-9A9C-9C15-1685-648DC64017DC}"/>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108461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ABF2-4805-3C9B-3A72-6799AC9DB4F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5B72DCA-DD06-8805-9C98-3B6DB918CD8D}"/>
              </a:ext>
            </a:extLst>
          </p:cNvPr>
          <p:cNvSpPr>
            <a:spLocks noGrp="1"/>
          </p:cNvSpPr>
          <p:nvPr>
            <p:ph type="title"/>
          </p:nvPr>
        </p:nvSpPr>
        <p:spPr>
          <a:xfrm>
            <a:off x="479376" y="6010834"/>
            <a:ext cx="9073008" cy="755685"/>
          </a:xfrm>
        </p:spPr>
        <p:style>
          <a:lnRef idx="2">
            <a:schemeClr val="accent1"/>
          </a:lnRef>
          <a:fillRef idx="1">
            <a:schemeClr val="lt1"/>
          </a:fillRef>
          <a:effectRef idx="0">
            <a:schemeClr val="accent1"/>
          </a:effectRef>
          <a:fontRef idx="minor">
            <a:schemeClr val="dk1"/>
          </a:fontRef>
        </p:style>
        <p:txBody>
          <a:bodyPr>
            <a:noAutofit/>
          </a:bodyPr>
          <a:lstStyle/>
          <a:p>
            <a:r>
              <a:rPr kumimoji="1" lang="en-US" altLang="ja-JP" sz="2400" dirty="0"/>
              <a:t>2023</a:t>
            </a:r>
            <a:r>
              <a:rPr kumimoji="1" lang="ja-JP" altLang="en-US" sz="2400" dirty="0"/>
              <a:t>年</a:t>
            </a:r>
            <a:r>
              <a:rPr kumimoji="1" lang="en-US" altLang="ja-JP" sz="2400" dirty="0"/>
              <a:t>8</a:t>
            </a:r>
            <a:r>
              <a:rPr kumimoji="1" lang="ja-JP" altLang="en-US" sz="2400" dirty="0"/>
              <a:t>月</a:t>
            </a:r>
            <a:r>
              <a:rPr kumimoji="1" lang="en-US" altLang="ja-JP" sz="2400" dirty="0"/>
              <a:t>3</a:t>
            </a:r>
            <a:r>
              <a:rPr kumimoji="1" lang="ja-JP" altLang="en-US" sz="2400" dirty="0"/>
              <a:t>日の報道ステーション</a:t>
            </a:r>
            <a:br>
              <a:rPr kumimoji="1" lang="en-US" altLang="ja-JP" sz="2400" dirty="0"/>
            </a:br>
            <a:r>
              <a:rPr kumimoji="1" lang="ja-JP" altLang="en-US" sz="2400" dirty="0"/>
              <a:t>（異常気象がニューノーマル・四季から二季へ）</a:t>
            </a:r>
          </a:p>
        </p:txBody>
      </p:sp>
      <p:sp>
        <p:nvSpPr>
          <p:cNvPr id="3" name="テキスト ボックス 2">
            <a:extLst>
              <a:ext uri="{FF2B5EF4-FFF2-40B4-BE49-F238E27FC236}">
                <a16:creationId xmlns:a16="http://schemas.microsoft.com/office/drawing/2014/main" id="{A591AA60-E342-99C0-6520-CF6D5BED9D23}"/>
              </a:ext>
            </a:extLst>
          </p:cNvPr>
          <p:cNvSpPr txBox="1"/>
          <p:nvPr/>
        </p:nvSpPr>
        <p:spPr>
          <a:xfrm>
            <a:off x="10319213" y="6397188"/>
            <a:ext cx="651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a:sym typeface="Arial"/>
              </a:rPr>
              <a:t>5</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a:sym typeface="Arial"/>
              </a:rPr>
              <a:t>：</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a:sym typeface="Arial"/>
              </a:rPr>
              <a:t>00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a:sym typeface="Arial"/>
            </a:endParaRPr>
          </a:p>
        </p:txBody>
      </p:sp>
      <p:pic>
        <p:nvPicPr>
          <p:cNvPr id="5" name="オンライン メディア 4" title="【報ステ】「異常気象が普通に、四季は二季に」“温暖化”で異常台風が起きる理由(2023年8月3日)">
            <a:hlinkClick r:id="" action="ppaction://media"/>
            <a:extLst>
              <a:ext uri="{FF2B5EF4-FFF2-40B4-BE49-F238E27FC236}">
                <a16:creationId xmlns:a16="http://schemas.microsoft.com/office/drawing/2014/main" id="{1CEE2DDB-C44F-655A-5427-49FF5D1772AC}"/>
              </a:ext>
            </a:extLst>
          </p:cNvPr>
          <p:cNvPicPr>
            <a:picLocks noRot="1" noChangeAspect="1"/>
          </p:cNvPicPr>
          <p:nvPr>
            <a:videoFile r:link="rId1"/>
          </p:nvPr>
        </p:nvPicPr>
        <p:blipFill>
          <a:blip r:embed="rId3"/>
          <a:stretch>
            <a:fillRect/>
          </a:stretch>
        </p:blipFill>
        <p:spPr>
          <a:xfrm>
            <a:off x="286151" y="148856"/>
            <a:ext cx="10226088" cy="5773479"/>
          </a:xfrm>
          <a:prstGeom prst="rect">
            <a:avLst/>
          </a:prstGeom>
        </p:spPr>
      </p:pic>
    </p:spTree>
    <p:extLst>
      <p:ext uri="{BB962C8B-B14F-4D97-AF65-F5344CB8AC3E}">
        <p14:creationId xmlns:p14="http://schemas.microsoft.com/office/powerpoint/2010/main" val="34938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2039</Words>
  <Application>Microsoft Office PowerPoint</Application>
  <PresentationFormat>ワイド画面</PresentationFormat>
  <Paragraphs>152</Paragraphs>
  <Slides>33</Slides>
  <Notes>1</Notes>
  <HiddenSlides>0</HiddenSlides>
  <MMClips>2</MMClips>
  <ScaleCrop>false</ScaleCrop>
  <HeadingPairs>
    <vt:vector size="6" baseType="variant">
      <vt:variant>
        <vt:lpstr>使用されているフォント</vt:lpstr>
      </vt:variant>
      <vt:variant>
        <vt:i4>12</vt:i4>
      </vt:variant>
      <vt:variant>
        <vt:lpstr>テーマ</vt:lpstr>
      </vt:variant>
      <vt:variant>
        <vt:i4>7</vt:i4>
      </vt:variant>
      <vt:variant>
        <vt:lpstr>スライド タイトル</vt:lpstr>
      </vt:variant>
      <vt:variant>
        <vt:i4>33</vt:i4>
      </vt:variant>
    </vt:vector>
  </HeadingPairs>
  <TitlesOfParts>
    <vt:vector size="52" baseType="lpstr">
      <vt:lpstr>BIZ UDPゴシック</vt:lpstr>
      <vt:lpstr>HG丸ｺﾞｼｯｸM-PRO</vt:lpstr>
      <vt:lpstr>ＭＳ Ｐゴシック</vt:lpstr>
      <vt:lpstr>MS-PGothic</vt:lpstr>
      <vt:lpstr>游ゴシック</vt:lpstr>
      <vt:lpstr>游ゴシック Light</vt:lpstr>
      <vt:lpstr>游明朝</vt:lpstr>
      <vt:lpstr>Arial</vt:lpstr>
      <vt:lpstr>Calibri</vt:lpstr>
      <vt:lpstr>Calibri Light</vt:lpstr>
      <vt:lpstr>Tahoma</vt:lpstr>
      <vt:lpstr>Times New Roman</vt:lpstr>
      <vt:lpstr>Global</vt:lpstr>
      <vt:lpstr>2_Global</vt:lpstr>
      <vt:lpstr>4_Office テーマ</vt:lpstr>
      <vt:lpstr>4_Office ​​テーマ</vt:lpstr>
      <vt:lpstr>4_標準デザイン</vt:lpstr>
      <vt:lpstr>3_Office テーマ</vt:lpstr>
      <vt:lpstr>9_Office テーマ</vt:lpstr>
      <vt:lpstr>気候災害 激増する異常気象！春と秋が消え「二季」に、なぜ？</vt:lpstr>
      <vt:lpstr>自己紹介？</vt:lpstr>
      <vt:lpstr>PowerPoint プレゼンテーション</vt:lpstr>
      <vt:lpstr>PowerPoint プレゼンテーション</vt:lpstr>
      <vt:lpstr>気候災害（４０度の夏は人災）</vt:lpstr>
      <vt:lpstr>PowerPoint プレゼンテーション</vt:lpstr>
      <vt:lpstr>PowerPoint プレゼンテーション</vt:lpstr>
      <vt:lpstr>PowerPoint プレゼンテーション</vt:lpstr>
      <vt:lpstr>2023年8月3日の報道ステーション （異常気象がニューノーマル・四季から二季へ）</vt:lpstr>
      <vt:lpstr>日々（月毎）の温暖化トレンド</vt:lpstr>
      <vt:lpstr>【猛暑・豪雨・豪雪は人災（気候災害）】</vt:lpstr>
      <vt:lpstr>PowerPoint プレゼンテーション</vt:lpstr>
      <vt:lpstr>2025年7月の海面水温</vt:lpstr>
      <vt:lpstr>PowerPoint プレゼンテーション</vt:lpstr>
      <vt:lpstr>PowerPoint プレゼンテーション</vt:lpstr>
      <vt:lpstr>2010年以降の猛暑頻発・冷夏不発生は、気候のレジームシフトが一因 ー温暖化に伴うレジームシフトが高気圧と偏西風蛇行を強めたー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深刻化する人命・食料への影響</vt:lpstr>
      <vt:lpstr>未曾有の豪雨は「人災」の側面</vt:lpstr>
      <vt:lpstr>気候危機と異常気象の「正しい知識」が普及するための 教育者的立場からの提案</vt:lpstr>
      <vt:lpstr>各県の地学開講率</vt:lpstr>
      <vt:lpstr>気候危機問題を自分事にするには？</vt:lpstr>
      <vt:lpstr>PowerPoint プレゼンテーション</vt:lpstr>
      <vt:lpstr>気候危機問題を自分事にするには？</vt:lpstr>
      <vt:lpstr>気候危機問題を自分事にするには？（例）</vt:lpstr>
      <vt:lpstr>人類の危機　気候危機（戦争している暇は無い）</vt:lpstr>
      <vt:lpstr>温暖化「フェイク」集　だまされてはいけない　</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地球温暖化に伴う 気候危機と異常気象研究の最前線 ～グローバル気候とローカル気象は深く関係～</dc:title>
  <dc:creator>tachi2</dc:creator>
  <cp:lastModifiedBy>tachi5</cp:lastModifiedBy>
  <cp:revision>251</cp:revision>
  <cp:lastPrinted>2025-08-02T02:20:51Z</cp:lastPrinted>
  <dcterms:created xsi:type="dcterms:W3CDTF">2022-10-07T04:10:22Z</dcterms:created>
  <dcterms:modified xsi:type="dcterms:W3CDTF">2026-04-26T20:24:37Z</dcterms:modified>
</cp:coreProperties>
</file>