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76" r:id="rId1"/>
    <p:sldMasterId id="2147485464" r:id="rId2"/>
    <p:sldMasterId id="2147485476" r:id="rId3"/>
    <p:sldMasterId id="2147485490" r:id="rId4"/>
    <p:sldMasterId id="2147485505" r:id="rId5"/>
    <p:sldMasterId id="2147485520" r:id="rId6"/>
    <p:sldMasterId id="2147485532" r:id="rId7"/>
    <p:sldMasterId id="2147485544" r:id="rId8"/>
  </p:sldMasterIdLst>
  <p:notesMasterIdLst>
    <p:notesMasterId r:id="rId41"/>
  </p:notesMasterIdLst>
  <p:handoutMasterIdLst>
    <p:handoutMasterId r:id="rId42"/>
  </p:handoutMasterIdLst>
  <p:sldIdLst>
    <p:sldId id="580" r:id="rId9"/>
    <p:sldId id="1758" r:id="rId10"/>
    <p:sldId id="1754" r:id="rId11"/>
    <p:sldId id="397" r:id="rId12"/>
    <p:sldId id="1129" r:id="rId13"/>
    <p:sldId id="403" r:id="rId14"/>
    <p:sldId id="1752" r:id="rId15"/>
    <p:sldId id="409" r:id="rId16"/>
    <p:sldId id="688" r:id="rId17"/>
    <p:sldId id="1757" r:id="rId18"/>
    <p:sldId id="391" r:id="rId19"/>
    <p:sldId id="392" r:id="rId20"/>
    <p:sldId id="393" r:id="rId21"/>
    <p:sldId id="394" r:id="rId22"/>
    <p:sldId id="395" r:id="rId23"/>
    <p:sldId id="396" r:id="rId24"/>
    <p:sldId id="1755" r:id="rId25"/>
    <p:sldId id="398" r:id="rId26"/>
    <p:sldId id="399" r:id="rId27"/>
    <p:sldId id="400" r:id="rId28"/>
    <p:sldId id="1756" r:id="rId29"/>
    <p:sldId id="1759" r:id="rId30"/>
    <p:sldId id="1760" r:id="rId31"/>
    <p:sldId id="1761" r:id="rId32"/>
    <p:sldId id="1762" r:id="rId33"/>
    <p:sldId id="372" r:id="rId34"/>
    <p:sldId id="380" r:id="rId35"/>
    <p:sldId id="1617" r:id="rId36"/>
    <p:sldId id="1618" r:id="rId37"/>
    <p:sldId id="591" r:id="rId38"/>
    <p:sldId id="1763" r:id="rId39"/>
    <p:sldId id="1764" r:id="rId40"/>
  </p:sldIdLst>
  <p:sldSz cx="12192000" cy="6858000"/>
  <p:notesSz cx="10234613" cy="70993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236">
          <p15:clr>
            <a:srgbClr val="A4A3A4"/>
          </p15:clr>
        </p15:guide>
        <p15:guide id="2" pos="3224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hoshiro Minobe" initials="SM" lastIdx="1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013" autoAdjust="0"/>
    <p:restoredTop sz="94660"/>
  </p:normalViewPr>
  <p:slideViewPr>
    <p:cSldViewPr>
      <p:cViewPr varScale="1">
        <p:scale>
          <a:sx n="116" d="100"/>
          <a:sy n="116" d="100"/>
        </p:scale>
        <p:origin x="86" y="5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4661"/>
    </p:cViewPr>
  </p:sorterViewPr>
  <p:notesViewPr>
    <p:cSldViewPr>
      <p:cViewPr varScale="1">
        <p:scale>
          <a:sx n="51" d="100"/>
          <a:sy n="51" d="100"/>
        </p:scale>
        <p:origin x="-2357" y="-96"/>
      </p:cViewPr>
      <p:guideLst>
        <p:guide orient="horz" pos="2236"/>
        <p:guide pos="32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commentAuthors" Target="commentAuthor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theme" Target="theme/theme1.xml"/><Relationship Id="rId20" Type="http://schemas.openxmlformats.org/officeDocument/2006/relationships/slide" Target="slides/slide12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quarter" idx="1"/>
          </p:nvPr>
        </p:nvSpPr>
        <p:spPr>
          <a:xfrm>
            <a:off x="5797247" y="0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4A58ED40-66D7-4E20-BCF3-1D56BDBD85A1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2"/>
          </p:nvPr>
        </p:nvSpPr>
        <p:spPr>
          <a:xfrm>
            <a:off x="1" y="6743103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kumimoji="1" lang="ja-JP" altLang="en-US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3"/>
          </p:nvPr>
        </p:nvSpPr>
        <p:spPr>
          <a:xfrm>
            <a:off x="5797247" y="6743103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E2F241D0-6955-4387-BEBD-C9295BE5D2C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2439538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5797247" y="0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BBC61784-8B0C-49EB-A967-1F5888BDC779}" type="datetimeFigureOut">
              <a:rPr kumimoji="1" lang="ja-JP" altLang="en-US" smtClean="0"/>
              <a:pPr/>
              <a:t>2026/5/14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2752725" y="533400"/>
            <a:ext cx="4729163" cy="2660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1023462" y="3372167"/>
            <a:ext cx="8187690" cy="3194685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1" y="6743103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5797247" y="6743103"/>
            <a:ext cx="4434998" cy="354965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F9D9A2F2-9FF3-4F4B-8F07-DD772BD18252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202485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">
    <p:bg>
      <p:bgPr>
        <a:solidFill>
          <a:srgbClr val="009E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 descr="futurearth-tagline-white-rgb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1768" y="2363399"/>
            <a:ext cx="6375349" cy="2182394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>
          <a:xfrm>
            <a:off x="9595247" y="6067258"/>
            <a:ext cx="2289063" cy="708435"/>
          </a:xfrm>
          <a:prstGeom prst="rect">
            <a:avLst/>
          </a:prstGeom>
          <a:solidFill>
            <a:srgbClr val="009E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kumimoji="0" lang="fr-FR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33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personnalisée">
    <p:bg>
      <p:bgPr>
        <a:solidFill>
          <a:srgbClr val="009E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9877460" y="6114291"/>
            <a:ext cx="2100920" cy="607184"/>
          </a:xfrm>
          <a:prstGeom prst="rect">
            <a:avLst/>
          </a:prstGeom>
          <a:solidFill>
            <a:srgbClr val="009E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kumimoji="0" lang="fr-FR" sz="1800">
              <a:solidFill>
                <a:prstClr val="white"/>
              </a:solidFill>
            </a:endParaRPr>
          </a:p>
        </p:txBody>
      </p:sp>
      <p:pic>
        <p:nvPicPr>
          <p:cNvPr id="6" name="Image 5" descr="futurearth-icon-white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1584" y="639325"/>
            <a:ext cx="4595136" cy="3446350"/>
          </a:xfrm>
          <a:prstGeom prst="rect">
            <a:avLst/>
          </a:prstGeom>
        </p:spPr>
      </p:pic>
      <p:sp>
        <p:nvSpPr>
          <p:cNvPr id="8" name="Ellipse 7"/>
          <p:cNvSpPr/>
          <p:nvPr userDrawn="1"/>
        </p:nvSpPr>
        <p:spPr>
          <a:xfrm>
            <a:off x="5048480" y="4637127"/>
            <a:ext cx="2100920" cy="211650"/>
          </a:xfrm>
          <a:prstGeom prst="ellipse">
            <a:avLst/>
          </a:prstGeom>
          <a:solidFill>
            <a:schemeClr val="tx1">
              <a:alpha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kumimoji="0" lang="fr-FR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56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334434" y="6453188"/>
            <a:ext cx="2690284" cy="2603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/>
            <a:endParaRPr kumimoji="0" lang="fr-FR" dirty="0">
              <a:solidFill>
                <a:srgbClr val="80808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19967" y="6453188"/>
            <a:ext cx="7871884" cy="2603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/>
            <a:endParaRPr kumimoji="0" lang="fr-FR" dirty="0">
              <a:solidFill>
                <a:srgbClr val="80808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156279-5937-4869-8FA0-5F74E7A2C361}" type="slidenum">
              <a:rPr lang="fr-FR">
                <a:solidFill>
                  <a:srgbClr val="808080"/>
                </a:solidFill>
              </a:rPr>
              <a:pPr/>
              <a:t>‹#›</a:t>
            </a:fld>
            <a:endParaRPr lang="fr-FR" dirty="0">
              <a:solidFill>
                <a:srgbClr val="808080"/>
              </a:solidFill>
            </a:endParaRPr>
          </a:p>
        </p:txBody>
      </p:sp>
      <p:pic>
        <p:nvPicPr>
          <p:cNvPr id="5" name="Image 6" descr="futurearth-blue-low-rgb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279" y="6261947"/>
            <a:ext cx="1651635" cy="45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83205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Cliquez et modifiez le titre</a:t>
            </a:r>
          </a:p>
        </p:txBody>
      </p:sp>
    </p:spTree>
    <p:extLst>
      <p:ext uri="{BB962C8B-B14F-4D97-AF65-F5344CB8AC3E}">
        <p14:creationId xmlns:p14="http://schemas.microsoft.com/office/powerpoint/2010/main" val="2879506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kumimoji="1" lang="ja-JP" altLang="en-US"/>
              <a:t>マスタ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ja-JP" altLang="en-US"/>
              <a:t>マスタ サブタイトルの書式設定</a:t>
            </a:r>
          </a:p>
        </p:txBody>
      </p:sp>
      <p:sp>
        <p:nvSpPr>
          <p:cNvPr id="4" name="日付プレースホルダ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pPr defTabSz="457200"/>
            <a:fld id="{4D1A231A-96CE-4F33-9572-31E02D97D13F}" type="datetimeFigureOut">
              <a:rPr lang="ja-JP" altLang="en-US" smtClean="0">
                <a:solidFill>
                  <a:prstClr val="black"/>
                </a:solidFill>
              </a:rPr>
              <a:pPr defTabSz="457200"/>
              <a:t>2026/5/14</a:t>
            </a:fld>
            <a:endParaRPr lang="ja-JP" altLang="en-US">
              <a:solidFill>
                <a:prstClr val="black"/>
              </a:solidFill>
            </a:endParaRPr>
          </a:p>
        </p:txBody>
      </p:sp>
      <p:sp>
        <p:nvSpPr>
          <p:cNvPr id="5" name="フッター プレースホルダ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pPr defTabSz="457200"/>
            <a:endParaRPr lang="ja-JP" altLang="en-US">
              <a:solidFill>
                <a:prstClr val="black"/>
              </a:solidFill>
            </a:endParaRPr>
          </a:p>
        </p:txBody>
      </p:sp>
      <p:sp>
        <p:nvSpPr>
          <p:cNvPr id="6" name="スライド番号プレースホル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48C7-68D1-42CF-9BF5-58D0CF086ADD}" type="slidenum">
              <a:rPr kumimoji="1" lang="ja-JP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kumimoji="1" lang="ja-JP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641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 タイトルの書式設定</a:t>
            </a:r>
          </a:p>
        </p:txBody>
      </p:sp>
      <p:sp>
        <p:nvSpPr>
          <p:cNvPr id="3" name="コンテンツ プレースホルダ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 defTabSz="457200">
              <a:defRPr/>
            </a:pPr>
            <a:endParaRPr kumimoji="0"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 defTabSz="457200">
              <a:defRPr/>
            </a:pPr>
            <a:endParaRPr kumimoji="0"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F37545-49BE-4557-B3D4-EF8E33D0D863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332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239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095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236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068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1703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53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4010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579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6741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6554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EC93C-F0FD-DD43-8D4D-66886F5BA52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C9A03-2DC3-3A4E-BA71-FB315AEBB92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7138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ja-JP" altLang="en-US"/>
              <a:t>マスター サブタイトルの書式設定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E5BF63-9782-4978-88D3-D274D23E83BA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8520267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A08BF0-12E0-4C25-9C39-7F022528FEDE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6023763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FDF009-5B09-4FE8-885F-100E83CD0C75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9321735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F7B2A7-90EE-4763-B17F-072A1AEF23DC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2709682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日付プレースホルダー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8" name="フッター プレースホルダー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9" name="スライド番号プレースホルダー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BFC77C-C76A-4D72-83E2-579D68B7A8E8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9452200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842515-C971-4B6C-9E8D-A600B5D6242A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2526777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3" name="フッター プレースホルダー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5EB48-5BA4-46CA-B6A2-1DC13836F12D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626120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F7CD90-351B-4945-86DF-6C80579D8F37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10520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ja-JP" altLang="en-US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0E960A-DDAA-4B7D-A0D3-947DA8BC8853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9271282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6DE44E-9FBF-4A04-9AEA-2984EFCE6FD0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40705168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FAE34A-15C2-4984-B181-3EA4F9F90189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6095536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タイトル、テキスト、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コンテンツ プレースホルダー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6" name="日付プレースホルダー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フッター プレースホルダー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8" name="スライド番号プレースホルダー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D2EA620-C7F4-4BAE-A39B-7060695C15EC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7507432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タイトル、テキスト、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EE17A902-E9D3-48F3-82A1-992299D00532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6962958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ja-JP" altLang="en-US"/>
              <a:t>マスター サブタイトルの書式設定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7B684F-E020-4E17-8143-80353442FBE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7799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72FB5-7D94-486B-9582-DFE6635AAB00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669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2DF897-AAC9-433C-A577-48C2F53470CE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39545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B2087A-DFE4-4C5D-AB76-DD4C615C162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45563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237281-A317-42A3-BB90-00F9C3B2CF21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378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16698D-87BE-49B0-BED7-0B386237DCDC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86516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F3F45E-19FA-4569-9BC1-600905C772E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6615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E28F26-7DEE-4CE6-A259-859E0C15E9C9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43245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ja-JP" altLang="en-US" noProof="0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16866-DB0F-4B0C-8E90-EB11B311035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7376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366163-37A8-41FE-B49B-76D723783019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77726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DF402-0C9C-4F76-8F49-D394026584FB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0337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タイトルと 4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コンテンツ プレースホルダー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B498CE-94D3-49B2-A6FE-2011DF26573B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7627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タイトル、コンテンツ、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コンテンツ プレースホルダー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75E19-876C-4693-A133-F5D7FD1DAD47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2760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コンテンツ プレースホルダー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232806-5EAE-4BA2-AA2B-131B81DEB5FD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4981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ja-JP" altLang="en-US"/>
              <a:t>マスター サブタイトルの書式設定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7B684F-E020-4E17-8143-80353442FBE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534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72FB5-7D94-486B-9582-DFE6635AAB00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1328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2DF897-AAC9-433C-A577-48C2F53470CE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32438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B2087A-DFE4-4C5D-AB76-DD4C615C162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1985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237281-A317-42A3-BB90-00F9C3B2CF21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66166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16698D-87BE-49B0-BED7-0B386237DCDC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62039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F3F45E-19FA-4569-9BC1-600905C772E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71225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E28F26-7DEE-4CE6-A259-859E0C15E9C9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77157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ja-JP" altLang="en-US" noProof="0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16866-DB0F-4B0C-8E90-EB11B3110352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62077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366163-37A8-41FE-B49B-76D723783019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1993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DF402-0C9C-4F76-8F49-D394026584FB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86324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タイトルと 4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コンテンツ プレースホルダー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B498CE-94D3-49B2-A6FE-2011DF26573B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60637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タイトル、コンテンツ、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コンテンツ プレースホルダー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75E19-876C-4693-A133-F5D7FD1DAD47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05026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コンテンツ プレースホルダー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232806-5EAE-4BA2-AA2B-131B81DEB5FD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78906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ja-JP" altLang="en-US"/>
              <a:t>マスター サブタイトルの書式設定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26D2-B3C6-42EE-A9F9-A83E7FB1EAA9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2590586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68A2-3B09-42AA-AB3B-6AE2C9BA5596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4605390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1459-5C86-421F-B55D-358CFC038D29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1996290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07697-A247-4327-B41F-0AAF634322F1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1540385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7" name="日付プレースホルダー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F9573-0E8A-4BA8-9B87-7AC892CAFA8B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8" name="フッター プレースホルダー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スライド番号プレースホルダー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4662106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8A685-491C-4E8D-863C-C8994B250DCF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16887188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9403F-5769-4FC8-B4B2-07DF7BD29E25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3" name="フッター プレースホルダー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0362206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207ED-2422-4AF0-9C0E-743751BA1FA8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42159114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9B537-1111-4E43-A12C-2FE42D536297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9093760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DCA5E-FFE5-4AA9-ABF0-4B70B0C8A500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9526169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4775-8E87-4F7C-8C00-941B68B6B09B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2567126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ja-JP" altLang="en-US"/>
              <a:t>マスター サブタイトルの書式設定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5235995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1540285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2645443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88699258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7" name="日付プレースホルダー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8" name="フッター プレースホルダー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スライド番号プレースホルダー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4284328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75711016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3" name="フッター プレースホルダー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8212444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7769666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10280940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4204304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7593885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ja-JP" altLang="en-US"/>
              <a:t>マスター サブタイトルの書式設定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078DB7-45BD-4650-85CA-37E0473314AF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90181930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5D8D7D-EE3C-46AE-80B8-CAD50C45A177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44428560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8589C-A40B-4F7F-9600-2C13EB7FDB58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55496051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82F03F-F1A6-420F-A0E1-A70159A6A6FC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59083631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日付プレースホルダー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8" name="フッター プレースホルダー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9" name="スライド番号プレースホルダー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BEB624-3622-4B5F-B307-A5E9749A7BAE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8222184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16B02A-63AB-4E7D-93C0-1BDAF72BC8EA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45252609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3" name="フッター プレースホルダー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0AA829-23D0-4177-A5D7-DBF51DD16EE1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22559982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9A9032-0841-401A-B1C8-D6E8B1817724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07681140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ja-JP" altLang="en-US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D8A9AC-FDC7-44E0-B822-7571FF80D2EA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29984319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9F43FA-AC2A-4069-8229-2217D40C8D8D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32545345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09364C-2640-4700-958E-A8C260E6FF62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0402643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コンテンツ プレースホルダー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D0E9470-0411-4EFA-A1FA-4071CED0CA26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93722466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タイトルと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表プレースホルダー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ja-JP" altLang="en-US"/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BC36227A-DD1B-40B7-8A1F-43DC0D07DBB7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922225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7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slideLayout" Target="../slideLayouts/slideLayout93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Relationship Id="rId14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5971433" y="578797"/>
            <a:ext cx="5834483" cy="3986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fr-FR" dirty="0" err="1"/>
              <a:t>Here</a:t>
            </a:r>
            <a:r>
              <a:rPr lang="fr-FR" dirty="0"/>
              <a:t> I </a:t>
            </a:r>
            <a:r>
              <a:rPr lang="fr-FR" dirty="0" err="1"/>
              <a:t>write</a:t>
            </a:r>
            <a:r>
              <a:rPr lang="fr-FR" dirty="0"/>
              <a:t> </a:t>
            </a:r>
            <a:r>
              <a:rPr lang="fr-FR" dirty="0" err="1"/>
              <a:t>my</a:t>
            </a:r>
            <a:r>
              <a:rPr lang="fr-FR" dirty="0"/>
              <a:t> </a:t>
            </a:r>
            <a:r>
              <a:rPr lang="fr-FR" dirty="0" err="1"/>
              <a:t>title</a:t>
            </a:r>
            <a:endParaRPr lang="fr-FR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5971433" y="2351655"/>
            <a:ext cx="5834484" cy="3621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endParaRPr lang="fr-FR" dirty="0"/>
          </a:p>
        </p:txBody>
      </p:sp>
      <p:pic>
        <p:nvPicPr>
          <p:cNvPr id="7" name="Image 6" descr="futurearth-blue-low-rgb.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279" y="6261947"/>
            <a:ext cx="1651635" cy="459528"/>
          </a:xfrm>
          <a:prstGeom prst="rect">
            <a:avLst/>
          </a:prstGeom>
        </p:spPr>
      </p:pic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421456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5C21F309-BE20-3B4C-8240-B20ACF3B8796}" type="slidenum">
              <a:rPr kumimoji="0" lang="fr-FR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kumimoji="0" lang="fr-FR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86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77" r:id="rId1"/>
    <p:sldLayoutId id="2147484879" r:id="rId2"/>
    <p:sldLayoutId id="2147484880" r:id="rId3"/>
    <p:sldLayoutId id="2147484881" r:id="rId4"/>
    <p:sldLayoutId id="2147484882" r:id="rId5"/>
    <p:sldLayoutId id="2147484883" r:id="rId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400" b="0" i="0" kern="1200" baseline="0">
          <a:solidFill>
            <a:srgbClr val="009EE1"/>
          </a:solidFill>
          <a:latin typeface="Chalet NewYorkNineteenSixty"/>
          <a:ea typeface="+mj-ea"/>
          <a:cs typeface="Chalet NewYorkNineteenSixty"/>
        </a:defRPr>
      </a:lvl1pPr>
    </p:titleStyle>
    <p:bodyStyle>
      <a:lvl1pPr marL="0" indent="0" algn="l" defTabSz="457200" rtl="0" eaLnBrk="1" latinLnBrk="0" hangingPunct="1">
        <a:spcBef>
          <a:spcPct val="20000"/>
        </a:spcBef>
        <a:buFontTx/>
        <a:buNone/>
        <a:defRPr sz="2400" b="0" i="0" kern="1200">
          <a:solidFill>
            <a:srgbClr val="8996A0"/>
          </a:solidFill>
          <a:latin typeface="Chalet-ParisNineteenSixty"/>
          <a:ea typeface="+mn-ea"/>
          <a:cs typeface="Chalet-ParisNineteenSixty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000" b="0" i="0" kern="1200">
          <a:solidFill>
            <a:srgbClr val="8996A0"/>
          </a:solidFill>
          <a:latin typeface="Chalet-ParisNineteenSixty"/>
          <a:ea typeface="+mn-ea"/>
          <a:cs typeface="Chalet-ParisNineteenSixty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1800" b="0" i="0" kern="1200">
          <a:solidFill>
            <a:srgbClr val="8996A0"/>
          </a:solidFill>
          <a:latin typeface="Chalet-ParisNineteenSixty"/>
          <a:ea typeface="+mn-ea"/>
          <a:cs typeface="Chalet-ParisNineteenSixty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1600" b="0" i="0" kern="1200">
          <a:solidFill>
            <a:srgbClr val="8996A0"/>
          </a:solidFill>
          <a:latin typeface="Chalet-ParisNineteenSixty"/>
          <a:ea typeface="+mn-ea"/>
          <a:cs typeface="Chalet-ParisNineteenSixty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1600" b="0" i="0" kern="1200">
          <a:solidFill>
            <a:srgbClr val="8996A0"/>
          </a:solidFill>
          <a:latin typeface="Chalet-ParisNineteenSixty"/>
          <a:ea typeface="+mn-ea"/>
          <a:cs typeface="Chalet-ParisNineteenSixty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3F0EC93C-F0FD-DD43-8D4D-66886F5BA52C}" type="datetimeFigureOut">
              <a:rPr kumimoji="0"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5/14/2026</a:t>
            </a:fld>
            <a:endParaRPr kumimoji="0"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kumimoji="0"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D90C9A03-2DC3-3A4E-BA71-FB315AEBB920}" type="slidenum">
              <a:rPr kumimoji="0"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kumimoji="0"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931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465" r:id="rId1"/>
    <p:sldLayoutId id="2147485466" r:id="rId2"/>
    <p:sldLayoutId id="2147485467" r:id="rId3"/>
    <p:sldLayoutId id="2147485468" r:id="rId4"/>
    <p:sldLayoutId id="2147485469" r:id="rId5"/>
    <p:sldLayoutId id="2147485470" r:id="rId6"/>
    <p:sldLayoutId id="2147485471" r:id="rId7"/>
    <p:sldLayoutId id="2147485472" r:id="rId8"/>
    <p:sldLayoutId id="2147485473" r:id="rId9"/>
    <p:sldLayoutId id="2147485474" r:id="rId10"/>
    <p:sldLayoutId id="2147485475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タイトルの書式設定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ja-JP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ja-JP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47512C9-3F3C-483F-9773-FB0ED404E404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160594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477" r:id="rId1"/>
    <p:sldLayoutId id="2147485478" r:id="rId2"/>
    <p:sldLayoutId id="2147485479" r:id="rId3"/>
    <p:sldLayoutId id="2147485480" r:id="rId4"/>
    <p:sldLayoutId id="2147485481" r:id="rId5"/>
    <p:sldLayoutId id="2147485482" r:id="rId6"/>
    <p:sldLayoutId id="2147485483" r:id="rId7"/>
    <p:sldLayoutId id="2147485484" r:id="rId8"/>
    <p:sldLayoutId id="2147485485" r:id="rId9"/>
    <p:sldLayoutId id="2147485486" r:id="rId10"/>
    <p:sldLayoutId id="2147485487" r:id="rId11"/>
    <p:sldLayoutId id="2147485488" r:id="rId12"/>
    <p:sldLayoutId id="2147485489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タイトルの書式設定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7EDB1DB-1EAF-4603-B230-1E26F778C48D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5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491" r:id="rId1"/>
    <p:sldLayoutId id="2147485492" r:id="rId2"/>
    <p:sldLayoutId id="2147485493" r:id="rId3"/>
    <p:sldLayoutId id="2147485494" r:id="rId4"/>
    <p:sldLayoutId id="2147485495" r:id="rId5"/>
    <p:sldLayoutId id="2147485496" r:id="rId6"/>
    <p:sldLayoutId id="2147485497" r:id="rId7"/>
    <p:sldLayoutId id="2147485498" r:id="rId8"/>
    <p:sldLayoutId id="2147485499" r:id="rId9"/>
    <p:sldLayoutId id="2147485500" r:id="rId10"/>
    <p:sldLayoutId id="2147485501" r:id="rId11"/>
    <p:sldLayoutId id="2147485502" r:id="rId12"/>
    <p:sldLayoutId id="2147485503" r:id="rId13"/>
    <p:sldLayoutId id="214748550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タイトルの書式設定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r>
              <a:rPr lang="zh-TW" altLang="en-US">
                <a:solidFill>
                  <a:srgbClr val="000000"/>
                </a:solidFill>
              </a:rPr>
              <a:t>立花　三重大学　生物資源　共生環境</a:t>
            </a:r>
            <a:endParaRPr lang="en-US" altLang="ja-JP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7EDB1DB-1EAF-4603-B230-1E26F778C48D}" type="slidenum">
              <a:rPr lang="en-US" altLang="ja-JP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ja-JP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510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506" r:id="rId1"/>
    <p:sldLayoutId id="2147485507" r:id="rId2"/>
    <p:sldLayoutId id="2147485508" r:id="rId3"/>
    <p:sldLayoutId id="2147485509" r:id="rId4"/>
    <p:sldLayoutId id="2147485510" r:id="rId5"/>
    <p:sldLayoutId id="2147485511" r:id="rId6"/>
    <p:sldLayoutId id="2147485512" r:id="rId7"/>
    <p:sldLayoutId id="2147485513" r:id="rId8"/>
    <p:sldLayoutId id="2147485514" r:id="rId9"/>
    <p:sldLayoutId id="2147485515" r:id="rId10"/>
    <p:sldLayoutId id="2147485516" r:id="rId11"/>
    <p:sldLayoutId id="2147485517" r:id="rId12"/>
    <p:sldLayoutId id="2147485518" r:id="rId13"/>
    <p:sldLayoutId id="2147485519" r:id="rId14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82F29-B516-404B-ACD0-8C4870567239}" type="datetime1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973874-7850-47AF-853E-F06AEC5AA099}" type="slidenum">
              <a:rPr kumimoji="1" lang="ja-JP" altLang="en-US" smtClean="0"/>
              <a:pPr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897795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521" r:id="rId1"/>
    <p:sldLayoutId id="2147485522" r:id="rId2"/>
    <p:sldLayoutId id="2147485523" r:id="rId3"/>
    <p:sldLayoutId id="2147485524" r:id="rId4"/>
    <p:sldLayoutId id="2147485525" r:id="rId5"/>
    <p:sldLayoutId id="2147485526" r:id="rId6"/>
    <p:sldLayoutId id="2147485527" r:id="rId7"/>
    <p:sldLayoutId id="2147485528" r:id="rId8"/>
    <p:sldLayoutId id="2147485529" r:id="rId9"/>
    <p:sldLayoutId id="2147485530" r:id="rId10"/>
    <p:sldLayoutId id="21474855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8A1324-8BB6-4B42-9A38-C1585B4850B2}" type="datetimeFigureOut">
              <a:rPr kumimoji="1" lang="ja-JP" altLang="en-US" smtClean="0"/>
              <a:t>2026/5/14</a:t>
            </a:fld>
            <a:endParaRPr kumimoji="1"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B294A-38DF-4AC7-A969-CAFA2DC0A17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096915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533" r:id="rId1"/>
    <p:sldLayoutId id="2147485534" r:id="rId2"/>
    <p:sldLayoutId id="2147485535" r:id="rId3"/>
    <p:sldLayoutId id="2147485536" r:id="rId4"/>
    <p:sldLayoutId id="2147485537" r:id="rId5"/>
    <p:sldLayoutId id="2147485538" r:id="rId6"/>
    <p:sldLayoutId id="2147485539" r:id="rId7"/>
    <p:sldLayoutId id="2147485540" r:id="rId8"/>
    <p:sldLayoutId id="2147485541" r:id="rId9"/>
    <p:sldLayoutId id="2147485542" r:id="rId10"/>
    <p:sldLayoutId id="21474855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タイトルの書式設定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u="none"/>
            </a:lvl1pPr>
          </a:lstStyle>
          <a:p>
            <a:endParaRPr lang="en-US" altLang="ja-JP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u="none"/>
            </a:lvl1pPr>
          </a:lstStyle>
          <a:p>
            <a:endParaRPr lang="en-US" altLang="ja-JP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u="none"/>
            </a:lvl1pPr>
          </a:lstStyle>
          <a:p>
            <a:fld id="{6D1D296D-1A31-4007-A6F1-E37CA4CC80BA}" type="slidenum">
              <a:rPr lang="en-US" altLang="ja-JP"/>
              <a:pPr/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087327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545" r:id="rId1"/>
    <p:sldLayoutId id="2147485546" r:id="rId2"/>
    <p:sldLayoutId id="2147485547" r:id="rId3"/>
    <p:sldLayoutId id="2147485548" r:id="rId4"/>
    <p:sldLayoutId id="2147485549" r:id="rId5"/>
    <p:sldLayoutId id="2147485550" r:id="rId6"/>
    <p:sldLayoutId id="2147485551" r:id="rId7"/>
    <p:sldLayoutId id="2147485552" r:id="rId8"/>
    <p:sldLayoutId id="2147485553" r:id="rId9"/>
    <p:sldLayoutId id="2147485554" r:id="rId10"/>
    <p:sldLayoutId id="2147485555" r:id="rId11"/>
    <p:sldLayoutId id="2147485556" r:id="rId12"/>
    <p:sldLayoutId id="2147485557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2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30.xml"/><Relationship Id="rId4" Type="http://schemas.openxmlformats.org/officeDocument/2006/relationships/oleObject" Target="../embeddings/oleObject4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7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7.bin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4.wmf"/><Relationship Id="rId9" Type="http://schemas.openxmlformats.org/officeDocument/2006/relationships/oleObject" Target="../embeddings/oleObject8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.nullschool.net/jp/#current/ocean/surface/currents/orthographic=-224.34,28.53,2048/loc=142.353,26.853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.nullschool.net/jp/#current/ocean/surface/currents/orthographic=-224.34,28.53,2048/loc=142.353,26.853" TargetMode="External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59.xml"/><Relationship Id="rId4" Type="http://schemas.openxmlformats.org/officeDocument/2006/relationships/image" Target="../media/image29.em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8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27" y="584776"/>
            <a:ext cx="11609144" cy="5184111"/>
          </a:xfrm>
          <a:prstGeom prst="rect">
            <a:avLst/>
          </a:prstGeom>
        </p:spPr>
      </p:pic>
      <p:sp>
        <p:nvSpPr>
          <p:cNvPr id="3" name="テキスト ボックス 2"/>
          <p:cNvSpPr txBox="1"/>
          <p:nvPr/>
        </p:nvSpPr>
        <p:spPr>
          <a:xfrm>
            <a:off x="9644751" y="1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うずらフォント" panose="02000609000000000000" pitchFamily="1" charset="-128"/>
                <a:ea typeface="うずらフォント" panose="02000609000000000000" pitchFamily="1" charset="-128"/>
                <a:cs typeface="+mn-cs"/>
              </a:rPr>
              <a:t>放射</a:t>
            </a:r>
          </a:p>
        </p:txBody>
      </p:sp>
    </p:spTree>
    <p:extLst>
      <p:ext uri="{BB962C8B-B14F-4D97-AF65-F5344CB8AC3E}">
        <p14:creationId xmlns:p14="http://schemas.microsoft.com/office/powerpoint/2010/main" val="3697074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B6A51AC3-2274-7F68-DFC7-5614E5C33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36848" y="-1026495"/>
            <a:ext cx="11881320" cy="891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204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典型的な間違った図</a:t>
            </a:r>
          </a:p>
        </p:txBody>
      </p:sp>
      <p:pic>
        <p:nvPicPr>
          <p:cNvPr id="50181" name="Picture 5" descr="温室効果の概念図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862138"/>
            <a:ext cx="9144000" cy="40005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0184" name="Text Box 8"/>
          <p:cNvSpPr txBox="1">
            <a:spLocks noChangeArrowheads="1"/>
          </p:cNvSpPr>
          <p:nvPr/>
        </p:nvSpPr>
        <p:spPr bwMode="auto">
          <a:xfrm>
            <a:off x="3987801" y="6170613"/>
            <a:ext cx="44751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財団法人省エネルギーセンター　の図を引用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http://www.eccj.or.jp/summary/warm.html</a:t>
            </a:r>
          </a:p>
        </p:txBody>
      </p:sp>
    </p:spTree>
    <p:extLst>
      <p:ext uri="{BB962C8B-B14F-4D97-AF65-F5344CB8AC3E}">
        <p14:creationId xmlns:p14="http://schemas.microsoft.com/office/powerpoint/2010/main" val="399659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3200" b="1" dirty="0"/>
              <a:t>赤外線　：全ての物質からはその</a:t>
            </a:r>
            <a:r>
              <a:rPr lang="ja-JP" altLang="en-US" sz="3200" b="1" u="sng" dirty="0">
                <a:solidFill>
                  <a:srgbClr val="FF0000"/>
                </a:solidFill>
              </a:rPr>
              <a:t>温度</a:t>
            </a:r>
            <a:r>
              <a:rPr lang="ja-JP" altLang="en-US" sz="3200" b="1" dirty="0"/>
              <a:t>の</a:t>
            </a:r>
            <a:r>
              <a:rPr lang="en-US" altLang="ja-JP" sz="3200" b="1" dirty="0"/>
              <a:t>4</a:t>
            </a:r>
            <a:r>
              <a:rPr lang="ja-JP" altLang="en-US" sz="3200" b="1" dirty="0"/>
              <a:t>乗に　</a:t>
            </a:r>
            <a:br>
              <a:rPr lang="ja-JP" altLang="en-US" sz="3200" b="1" dirty="0"/>
            </a:br>
            <a:r>
              <a:rPr lang="ja-JP" altLang="en-US" sz="3200" b="1" dirty="0"/>
              <a:t>　　　　　　　</a:t>
            </a:r>
            <a:r>
              <a:rPr lang="ja-JP" altLang="en-US" sz="3200" b="1" u="sng" dirty="0">
                <a:solidFill>
                  <a:srgbClr val="FF0000"/>
                </a:solidFill>
              </a:rPr>
              <a:t>比例</a:t>
            </a:r>
            <a:r>
              <a:rPr lang="ja-JP" altLang="en-US" sz="3200" b="1" dirty="0"/>
              <a:t>して</a:t>
            </a:r>
            <a:r>
              <a:rPr lang="ja-JP" altLang="en-US" sz="3200" b="1" u="sng" dirty="0">
                <a:solidFill>
                  <a:srgbClr val="FF0000"/>
                </a:solidFill>
              </a:rPr>
              <a:t>赤外線</a:t>
            </a:r>
            <a:r>
              <a:rPr lang="ja-JP" altLang="en-US" sz="3200" b="1" dirty="0"/>
              <a:t>が放出されている</a:t>
            </a:r>
            <a:r>
              <a:rPr lang="ja-JP" altLang="en-US" sz="4000" b="1" dirty="0"/>
              <a:t>。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268413"/>
            <a:ext cx="1079500" cy="1008062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ja-JP" sz="2800"/>
          </a:p>
          <a:p>
            <a:pPr>
              <a:lnSpc>
                <a:spcPct val="90000"/>
              </a:lnSpc>
            </a:pPr>
            <a:r>
              <a:rPr lang="en-US" altLang="ja-JP" sz="2800"/>
              <a:t>ex .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503614" y="1916113"/>
            <a:ext cx="6408737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鉄板を触らなくても鉄板の上に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手をかざすだけで熱いかどうかわかる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2351088" y="5661026"/>
            <a:ext cx="7416800" cy="10080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・手は赤外線の強さを感じることが出来る。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・手は赤外線を吸収する。</a:t>
            </a:r>
          </a:p>
        </p:txBody>
      </p:sp>
      <p:grpSp>
        <p:nvGrpSpPr>
          <p:cNvPr id="16390" name="Group 6"/>
          <p:cNvGrpSpPr>
            <a:grpSpLocks/>
          </p:cNvGrpSpPr>
          <p:nvPr/>
        </p:nvGrpSpPr>
        <p:grpSpPr bwMode="auto">
          <a:xfrm>
            <a:off x="3000376" y="4652964"/>
            <a:ext cx="1744663" cy="885825"/>
            <a:chOff x="1383" y="3249"/>
            <a:chExt cx="1099" cy="558"/>
          </a:xfrm>
        </p:grpSpPr>
        <p:pic>
          <p:nvPicPr>
            <p:cNvPr id="16391" name="Picture 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2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3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394" name="AutoShape 10"/>
          <p:cNvSpPr>
            <a:spLocks noChangeArrowheads="1"/>
          </p:cNvSpPr>
          <p:nvPr/>
        </p:nvSpPr>
        <p:spPr bwMode="auto">
          <a:xfrm>
            <a:off x="2640014" y="4149726"/>
            <a:ext cx="3024187" cy="792163"/>
          </a:xfrm>
          <a:prstGeom prst="parallelogram">
            <a:avLst>
              <a:gd name="adj" fmla="val 9544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grpSp>
        <p:nvGrpSpPr>
          <p:cNvPr id="16395" name="Group 11"/>
          <p:cNvGrpSpPr>
            <a:grpSpLocks/>
          </p:cNvGrpSpPr>
          <p:nvPr/>
        </p:nvGrpSpPr>
        <p:grpSpPr bwMode="auto">
          <a:xfrm>
            <a:off x="6383338" y="5084764"/>
            <a:ext cx="1225550" cy="452437"/>
            <a:chOff x="1383" y="3249"/>
            <a:chExt cx="1099" cy="558"/>
          </a:xfrm>
        </p:grpSpPr>
        <p:pic>
          <p:nvPicPr>
            <p:cNvPr id="16396" name="Picture 1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7" name="Picture 1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8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399" name="AutoShape 15"/>
          <p:cNvSpPr>
            <a:spLocks noChangeArrowheads="1"/>
          </p:cNvSpPr>
          <p:nvPr/>
        </p:nvSpPr>
        <p:spPr bwMode="auto">
          <a:xfrm>
            <a:off x="5735638" y="4149726"/>
            <a:ext cx="3022600" cy="792163"/>
          </a:xfrm>
          <a:prstGeom prst="parallelogram">
            <a:avLst>
              <a:gd name="adj" fmla="val 9539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sp>
        <p:nvSpPr>
          <p:cNvPr id="16400" name="Text Box 16"/>
          <p:cNvSpPr txBox="1">
            <a:spLocks noChangeArrowheads="1"/>
          </p:cNvSpPr>
          <p:nvPr/>
        </p:nvSpPr>
        <p:spPr bwMode="auto">
          <a:xfrm>
            <a:off x="8867776" y="4868864"/>
            <a:ext cx="1800225" cy="710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お好み焼き屋　さんの鉄板</a:t>
            </a:r>
          </a:p>
        </p:txBody>
      </p:sp>
      <p:sp>
        <p:nvSpPr>
          <p:cNvPr id="16401" name="Text Box 17"/>
          <p:cNvSpPr txBox="1">
            <a:spLocks noChangeArrowheads="1"/>
          </p:cNvSpPr>
          <p:nvPr/>
        </p:nvSpPr>
        <p:spPr bwMode="auto">
          <a:xfrm>
            <a:off x="1847851" y="3284539"/>
            <a:ext cx="1439863" cy="873125"/>
          </a:xfrm>
          <a:prstGeom prst="rect">
            <a:avLst/>
          </a:prstGeom>
          <a:solidFill>
            <a:srgbClr val="CCFFCC">
              <a:alpha val="74001"/>
            </a:srgbClr>
          </a:solidFill>
          <a:ln w="19050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熱く感じる</a:t>
            </a:r>
          </a:p>
        </p:txBody>
      </p:sp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8904289" y="3284538"/>
            <a:ext cx="1582737" cy="863600"/>
          </a:xfrm>
          <a:prstGeom prst="rect">
            <a:avLst/>
          </a:prstGeom>
          <a:solidFill>
            <a:srgbClr val="CCFFCC">
              <a:alpha val="74001"/>
            </a:srgbClr>
          </a:solidFill>
          <a:ln w="9525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熱く感じナイ</a:t>
            </a:r>
          </a:p>
        </p:txBody>
      </p:sp>
      <p:grpSp>
        <p:nvGrpSpPr>
          <p:cNvPr id="16403" name="Group 19"/>
          <p:cNvGrpSpPr>
            <a:grpSpLocks/>
          </p:cNvGrpSpPr>
          <p:nvPr/>
        </p:nvGrpSpPr>
        <p:grpSpPr bwMode="auto">
          <a:xfrm>
            <a:off x="3503613" y="3141664"/>
            <a:ext cx="2159000" cy="1004887"/>
            <a:chOff x="1338" y="2115"/>
            <a:chExt cx="1179" cy="633"/>
          </a:xfrm>
        </p:grpSpPr>
        <p:pic>
          <p:nvPicPr>
            <p:cNvPr id="16404" name="Picture 2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" y="2115"/>
              <a:ext cx="117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405" name="Text Box 21"/>
            <p:cNvSpPr txBox="1">
              <a:spLocks noChangeArrowheads="1"/>
            </p:cNvSpPr>
            <p:nvPr/>
          </p:nvSpPr>
          <p:spPr bwMode="auto">
            <a:xfrm>
              <a:off x="2245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grpSp>
        <p:nvGrpSpPr>
          <p:cNvPr id="16406" name="Group 22"/>
          <p:cNvGrpSpPr>
            <a:grpSpLocks/>
          </p:cNvGrpSpPr>
          <p:nvPr/>
        </p:nvGrpSpPr>
        <p:grpSpPr bwMode="auto">
          <a:xfrm>
            <a:off x="6600826" y="3141663"/>
            <a:ext cx="2232025" cy="1003300"/>
            <a:chOff x="3651" y="2115"/>
            <a:chExt cx="1270" cy="632"/>
          </a:xfrm>
        </p:grpSpPr>
        <p:pic>
          <p:nvPicPr>
            <p:cNvPr id="16407" name="Picture 2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" y="2115"/>
              <a:ext cx="1246" cy="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408" name="Text Box 24"/>
            <p:cNvSpPr txBox="1">
              <a:spLocks noChangeArrowheads="1"/>
            </p:cNvSpPr>
            <p:nvPr/>
          </p:nvSpPr>
          <p:spPr bwMode="auto">
            <a:xfrm>
              <a:off x="4649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sp>
        <p:nvSpPr>
          <p:cNvPr id="16409" name="AutoShape 25"/>
          <p:cNvSpPr>
            <a:spLocks noChangeArrowheads="1"/>
          </p:cNvSpPr>
          <p:nvPr/>
        </p:nvSpPr>
        <p:spPr bwMode="auto">
          <a:xfrm>
            <a:off x="3359151" y="3644900"/>
            <a:ext cx="1152525" cy="647700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6410" name="AutoShape 26"/>
          <p:cNvSpPr>
            <a:spLocks noChangeArrowheads="1"/>
          </p:cNvSpPr>
          <p:nvPr/>
        </p:nvSpPr>
        <p:spPr bwMode="auto">
          <a:xfrm>
            <a:off x="6816725" y="3644900"/>
            <a:ext cx="287338" cy="647700"/>
          </a:xfrm>
          <a:prstGeom prst="upArrow">
            <a:avLst>
              <a:gd name="adj1" fmla="val 50000"/>
              <a:gd name="adj2" fmla="val 56353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4367214" y="3860801"/>
            <a:ext cx="1152525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大</a:t>
            </a:r>
          </a:p>
        </p:txBody>
      </p:sp>
      <p:sp>
        <p:nvSpPr>
          <p:cNvPr id="16412" name="Rectangle 28"/>
          <p:cNvSpPr>
            <a:spLocks noChangeArrowheads="1"/>
          </p:cNvSpPr>
          <p:nvPr/>
        </p:nvSpPr>
        <p:spPr bwMode="auto">
          <a:xfrm>
            <a:off x="7175501" y="3860801"/>
            <a:ext cx="1152525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小</a:t>
            </a:r>
          </a:p>
        </p:txBody>
      </p:sp>
    </p:spTree>
    <p:extLst>
      <p:ext uri="{BB962C8B-B14F-4D97-AF65-F5344CB8AC3E}">
        <p14:creationId xmlns:p14="http://schemas.microsoft.com/office/powerpoint/2010/main" val="1326991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スマホで使える赤外線カメラ</a:t>
            </a:r>
            <a:r>
              <a:rPr lang="en-US" altLang="ja-JP" dirty="0"/>
              <a:t>FLIR(</a:t>
            </a:r>
            <a:r>
              <a:rPr lang="ja-JP" altLang="en-US" dirty="0"/>
              <a:t>フリアー</a:t>
            </a:r>
            <a:r>
              <a:rPr lang="en-US" altLang="ja-JP" dirty="0"/>
              <a:t>)</a:t>
            </a:r>
            <a:endParaRPr kumimoji="1" lang="ja-JP" altLang="en-US" dirty="0"/>
          </a:p>
        </p:txBody>
      </p:sp>
      <p:pic>
        <p:nvPicPr>
          <p:cNvPr id="7" name="図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1417638"/>
            <a:ext cx="5328592" cy="4956830"/>
          </a:xfrm>
          <a:prstGeom prst="rect">
            <a:avLst/>
          </a:prstGeom>
        </p:spPr>
      </p:pic>
      <p:sp>
        <p:nvSpPr>
          <p:cNvPr id="3" name="正方形/長方形 2">
            <a:extLst>
              <a:ext uri="{FF2B5EF4-FFF2-40B4-BE49-F238E27FC236}">
                <a16:creationId xmlns:a16="http://schemas.microsoft.com/office/drawing/2014/main" id="{6951728E-3182-4E91-9AF0-056588F6E7DB}"/>
              </a:ext>
            </a:extLst>
          </p:cNvPr>
          <p:cNvSpPr/>
          <p:nvPr/>
        </p:nvSpPr>
        <p:spPr>
          <a:xfrm>
            <a:off x="6888088" y="2780928"/>
            <a:ext cx="32038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赤外線を測ろう，観よう．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雲，青空，地面，アスファルト，芝生，樹木，自動車，人間，ほか・・・・</a:t>
            </a:r>
          </a:p>
        </p:txBody>
      </p:sp>
    </p:spTree>
    <p:extLst>
      <p:ext uri="{BB962C8B-B14F-4D97-AF65-F5344CB8AC3E}">
        <p14:creationId xmlns:p14="http://schemas.microsoft.com/office/powerpoint/2010/main" val="3760527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タイトル 1"/>
          <p:cNvSpPr>
            <a:spLocks noGrp="1"/>
          </p:cNvSpPr>
          <p:nvPr>
            <p:ph type="title"/>
          </p:nvPr>
        </p:nvSpPr>
        <p:spPr>
          <a:xfrm>
            <a:off x="1524000" y="2492375"/>
            <a:ext cx="9144000" cy="1143000"/>
          </a:xfrm>
        </p:spPr>
        <p:txBody>
          <a:bodyPr/>
          <a:lstStyle/>
          <a:p>
            <a:pPr eaLnBrk="1" hangingPunct="1"/>
            <a:r>
              <a:rPr lang="ja-JP" altLang="en-US" sz="6000"/>
              <a:t>なぜ水や二酸化炭素は</a:t>
            </a:r>
            <a:br>
              <a:rPr lang="en-US" altLang="ja-JP" sz="6000"/>
            </a:br>
            <a:r>
              <a:rPr lang="ja-JP" altLang="en-US" sz="6000"/>
              <a:t>赤外線を吸収するのか？</a:t>
            </a:r>
            <a:br>
              <a:rPr lang="en-US" altLang="ja-JP" sz="6000"/>
            </a:br>
            <a:br>
              <a:rPr lang="en-US" altLang="ja-JP" sz="6000"/>
            </a:br>
            <a:r>
              <a:rPr lang="ja-JP" altLang="en-US" sz="6000"/>
              <a:t>なぜ酸素や窒素は</a:t>
            </a:r>
            <a:br>
              <a:rPr lang="en-US" altLang="ja-JP" sz="6000"/>
            </a:br>
            <a:r>
              <a:rPr lang="ja-JP" altLang="en-US" sz="6000"/>
              <a:t>赤外線を吸収しないのか？</a:t>
            </a:r>
          </a:p>
        </p:txBody>
      </p:sp>
    </p:spTree>
    <p:extLst>
      <p:ext uri="{BB962C8B-B14F-4D97-AF65-F5344CB8AC3E}">
        <p14:creationId xmlns:p14="http://schemas.microsoft.com/office/powerpoint/2010/main" val="1165856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3200" b="1"/>
              <a:t>赤外線　：全ての物質からはその</a:t>
            </a:r>
            <a:r>
              <a:rPr lang="ja-JP" altLang="en-US" sz="3200" b="1" u="sng">
                <a:solidFill>
                  <a:srgbClr val="FF0000"/>
                </a:solidFill>
              </a:rPr>
              <a:t>温度</a:t>
            </a:r>
            <a:r>
              <a:rPr lang="ja-JP" altLang="en-US" sz="3200" b="1"/>
              <a:t>にほぼ　</a:t>
            </a:r>
            <a:br>
              <a:rPr lang="ja-JP" altLang="en-US" sz="3200" b="1"/>
            </a:br>
            <a:r>
              <a:rPr lang="ja-JP" altLang="en-US" sz="3200" b="1"/>
              <a:t>　　　　　　　</a:t>
            </a:r>
            <a:r>
              <a:rPr lang="ja-JP" altLang="en-US" sz="3200" b="1" u="sng">
                <a:solidFill>
                  <a:srgbClr val="FF0000"/>
                </a:solidFill>
              </a:rPr>
              <a:t>比例</a:t>
            </a:r>
            <a:r>
              <a:rPr lang="ja-JP" altLang="en-US" sz="3200" b="1"/>
              <a:t>して</a:t>
            </a:r>
            <a:r>
              <a:rPr lang="ja-JP" altLang="en-US" sz="3200" b="1" u="sng">
                <a:solidFill>
                  <a:srgbClr val="FF0000"/>
                </a:solidFill>
              </a:rPr>
              <a:t>赤外線</a:t>
            </a:r>
            <a:r>
              <a:rPr lang="ja-JP" altLang="en-US" sz="3200" b="1"/>
              <a:t>が放出されている</a:t>
            </a:r>
            <a:r>
              <a:rPr lang="ja-JP" altLang="en-US" sz="4000" b="1"/>
              <a:t>。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268413"/>
            <a:ext cx="1079500" cy="1008062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ja-JP" sz="2800"/>
          </a:p>
          <a:p>
            <a:pPr>
              <a:lnSpc>
                <a:spcPct val="90000"/>
              </a:lnSpc>
            </a:pPr>
            <a:r>
              <a:rPr lang="en-US" altLang="ja-JP" sz="2800"/>
              <a:t>ex .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503614" y="1916113"/>
            <a:ext cx="6408737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鉄板を触らなくても鉄板の上に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手をかざすだけで熱いかどうかわかる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2351088" y="5661026"/>
            <a:ext cx="7416800" cy="10080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・手は赤外線の強さを感じることが出来る。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・手は赤外線を吸収する。</a:t>
            </a:r>
          </a:p>
        </p:txBody>
      </p:sp>
      <p:grpSp>
        <p:nvGrpSpPr>
          <p:cNvPr id="16390" name="Group 6"/>
          <p:cNvGrpSpPr>
            <a:grpSpLocks/>
          </p:cNvGrpSpPr>
          <p:nvPr/>
        </p:nvGrpSpPr>
        <p:grpSpPr bwMode="auto">
          <a:xfrm>
            <a:off x="3000376" y="4652964"/>
            <a:ext cx="1744663" cy="885825"/>
            <a:chOff x="1383" y="3249"/>
            <a:chExt cx="1099" cy="558"/>
          </a:xfrm>
        </p:grpSpPr>
        <p:pic>
          <p:nvPicPr>
            <p:cNvPr id="16391" name="Picture 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2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3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394" name="AutoShape 10"/>
          <p:cNvSpPr>
            <a:spLocks noChangeArrowheads="1"/>
          </p:cNvSpPr>
          <p:nvPr/>
        </p:nvSpPr>
        <p:spPr bwMode="auto">
          <a:xfrm>
            <a:off x="2640014" y="4149726"/>
            <a:ext cx="3024187" cy="792163"/>
          </a:xfrm>
          <a:prstGeom prst="parallelogram">
            <a:avLst>
              <a:gd name="adj" fmla="val 9544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grpSp>
        <p:nvGrpSpPr>
          <p:cNvPr id="16395" name="Group 11"/>
          <p:cNvGrpSpPr>
            <a:grpSpLocks/>
          </p:cNvGrpSpPr>
          <p:nvPr/>
        </p:nvGrpSpPr>
        <p:grpSpPr bwMode="auto">
          <a:xfrm>
            <a:off x="6383338" y="5084764"/>
            <a:ext cx="1225550" cy="452437"/>
            <a:chOff x="1383" y="3249"/>
            <a:chExt cx="1099" cy="558"/>
          </a:xfrm>
        </p:grpSpPr>
        <p:pic>
          <p:nvPicPr>
            <p:cNvPr id="16396" name="Picture 1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7" name="Picture 1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8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399" name="AutoShape 15"/>
          <p:cNvSpPr>
            <a:spLocks noChangeArrowheads="1"/>
          </p:cNvSpPr>
          <p:nvPr/>
        </p:nvSpPr>
        <p:spPr bwMode="auto">
          <a:xfrm>
            <a:off x="5735638" y="4149726"/>
            <a:ext cx="3022600" cy="792163"/>
          </a:xfrm>
          <a:prstGeom prst="parallelogram">
            <a:avLst>
              <a:gd name="adj" fmla="val 9539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sp>
        <p:nvSpPr>
          <p:cNvPr id="16400" name="Text Box 16"/>
          <p:cNvSpPr txBox="1">
            <a:spLocks noChangeArrowheads="1"/>
          </p:cNvSpPr>
          <p:nvPr/>
        </p:nvSpPr>
        <p:spPr bwMode="auto">
          <a:xfrm>
            <a:off x="8867776" y="4868864"/>
            <a:ext cx="1800225" cy="710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お好み焼き屋　さんの鉄板</a:t>
            </a:r>
          </a:p>
        </p:txBody>
      </p:sp>
      <p:sp>
        <p:nvSpPr>
          <p:cNvPr id="16401" name="Text Box 17"/>
          <p:cNvSpPr txBox="1">
            <a:spLocks noChangeArrowheads="1"/>
          </p:cNvSpPr>
          <p:nvPr/>
        </p:nvSpPr>
        <p:spPr bwMode="auto">
          <a:xfrm>
            <a:off x="1847851" y="3284539"/>
            <a:ext cx="1439863" cy="873125"/>
          </a:xfrm>
          <a:prstGeom prst="rect">
            <a:avLst/>
          </a:prstGeom>
          <a:solidFill>
            <a:srgbClr val="CCFFCC">
              <a:alpha val="74001"/>
            </a:srgbClr>
          </a:solidFill>
          <a:ln w="19050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熱く感じる</a:t>
            </a:r>
          </a:p>
        </p:txBody>
      </p:sp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8904289" y="3284538"/>
            <a:ext cx="1582737" cy="863600"/>
          </a:xfrm>
          <a:prstGeom prst="rect">
            <a:avLst/>
          </a:prstGeom>
          <a:solidFill>
            <a:srgbClr val="CCFFCC">
              <a:alpha val="74001"/>
            </a:srgbClr>
          </a:solidFill>
          <a:ln w="9525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熱く感じナイ</a:t>
            </a:r>
          </a:p>
        </p:txBody>
      </p:sp>
      <p:grpSp>
        <p:nvGrpSpPr>
          <p:cNvPr id="16403" name="Group 19"/>
          <p:cNvGrpSpPr>
            <a:grpSpLocks/>
          </p:cNvGrpSpPr>
          <p:nvPr/>
        </p:nvGrpSpPr>
        <p:grpSpPr bwMode="auto">
          <a:xfrm>
            <a:off x="3503613" y="3141664"/>
            <a:ext cx="2159000" cy="1004887"/>
            <a:chOff x="1338" y="2115"/>
            <a:chExt cx="1179" cy="633"/>
          </a:xfrm>
        </p:grpSpPr>
        <p:pic>
          <p:nvPicPr>
            <p:cNvPr id="16404" name="Picture 2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" y="2115"/>
              <a:ext cx="117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405" name="Text Box 21"/>
            <p:cNvSpPr txBox="1">
              <a:spLocks noChangeArrowheads="1"/>
            </p:cNvSpPr>
            <p:nvPr/>
          </p:nvSpPr>
          <p:spPr bwMode="auto">
            <a:xfrm>
              <a:off x="2245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grpSp>
        <p:nvGrpSpPr>
          <p:cNvPr id="16406" name="Group 22"/>
          <p:cNvGrpSpPr>
            <a:grpSpLocks/>
          </p:cNvGrpSpPr>
          <p:nvPr/>
        </p:nvGrpSpPr>
        <p:grpSpPr bwMode="auto">
          <a:xfrm>
            <a:off x="6600826" y="3141663"/>
            <a:ext cx="2232025" cy="1003300"/>
            <a:chOff x="3651" y="2115"/>
            <a:chExt cx="1270" cy="632"/>
          </a:xfrm>
        </p:grpSpPr>
        <p:pic>
          <p:nvPicPr>
            <p:cNvPr id="16407" name="Picture 2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" y="2115"/>
              <a:ext cx="1246" cy="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408" name="Text Box 24"/>
            <p:cNvSpPr txBox="1">
              <a:spLocks noChangeArrowheads="1"/>
            </p:cNvSpPr>
            <p:nvPr/>
          </p:nvSpPr>
          <p:spPr bwMode="auto">
            <a:xfrm>
              <a:off x="4649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sp>
        <p:nvSpPr>
          <p:cNvPr id="16409" name="AutoShape 25"/>
          <p:cNvSpPr>
            <a:spLocks noChangeArrowheads="1"/>
          </p:cNvSpPr>
          <p:nvPr/>
        </p:nvSpPr>
        <p:spPr bwMode="auto">
          <a:xfrm>
            <a:off x="3359151" y="3644900"/>
            <a:ext cx="1152525" cy="647700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6410" name="AutoShape 26"/>
          <p:cNvSpPr>
            <a:spLocks noChangeArrowheads="1"/>
          </p:cNvSpPr>
          <p:nvPr/>
        </p:nvSpPr>
        <p:spPr bwMode="auto">
          <a:xfrm>
            <a:off x="6816725" y="3644900"/>
            <a:ext cx="287338" cy="647700"/>
          </a:xfrm>
          <a:prstGeom prst="upArrow">
            <a:avLst>
              <a:gd name="adj1" fmla="val 50000"/>
              <a:gd name="adj2" fmla="val 56353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4367214" y="3860801"/>
            <a:ext cx="1152525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大</a:t>
            </a:r>
          </a:p>
        </p:txBody>
      </p:sp>
      <p:sp>
        <p:nvSpPr>
          <p:cNvPr id="16412" name="Rectangle 28"/>
          <p:cNvSpPr>
            <a:spLocks noChangeArrowheads="1"/>
          </p:cNvSpPr>
          <p:nvPr/>
        </p:nvSpPr>
        <p:spPr bwMode="auto">
          <a:xfrm>
            <a:off x="7175501" y="3860801"/>
            <a:ext cx="1152525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小</a:t>
            </a:r>
          </a:p>
        </p:txBody>
      </p:sp>
      <p:sp>
        <p:nvSpPr>
          <p:cNvPr id="16413" name="Rectangle 29"/>
          <p:cNvSpPr>
            <a:spLocks noChangeArrowheads="1"/>
          </p:cNvSpPr>
          <p:nvPr/>
        </p:nvSpPr>
        <p:spPr bwMode="auto">
          <a:xfrm>
            <a:off x="1883569" y="188911"/>
            <a:ext cx="8424862" cy="1295400"/>
          </a:xfrm>
          <a:prstGeom prst="rect">
            <a:avLst/>
          </a:prstGeom>
          <a:solidFill>
            <a:srgbClr val="FFFF99">
              <a:alpha val="9000"/>
            </a:srgbClr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8164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Pim000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8" t="3445" r="16644" b="65790"/>
          <a:stretch>
            <a:fillRect/>
          </a:stretch>
        </p:blipFill>
        <p:spPr>
          <a:xfrm>
            <a:off x="1530963" y="0"/>
            <a:ext cx="9144000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テキスト ボックス 1"/>
          <p:cNvSpPr txBox="1"/>
          <p:nvPr/>
        </p:nvSpPr>
        <p:spPr>
          <a:xfrm>
            <a:off x="1530964" y="44624"/>
            <a:ext cx="4132989" cy="1107996"/>
          </a:xfrm>
          <a:prstGeom prst="rect">
            <a:avLst/>
          </a:prstGeom>
          <a:noFill/>
          <a:ln w="57150">
            <a:solidFill>
              <a:srgbClr val="FF33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6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共鳴・共振</a:t>
            </a:r>
          </a:p>
        </p:txBody>
      </p:sp>
    </p:spTree>
    <p:extLst>
      <p:ext uri="{BB962C8B-B14F-4D97-AF65-F5344CB8AC3E}">
        <p14:creationId xmlns:p14="http://schemas.microsoft.com/office/powerpoint/2010/main" val="114530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1">
            <a:extLst>
              <a:ext uri="{FF2B5EF4-FFF2-40B4-BE49-F238E27FC236}">
                <a16:creationId xmlns:a16="http://schemas.microsoft.com/office/drawing/2014/main" id="{6D47CB9E-0B5D-4298-99E3-5EBAB196B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ja-JP" altLang="en-US" sz="4400" dirty="0">
                <a:solidFill>
                  <a:schemeClr val="tx1"/>
                </a:solidFill>
              </a:rPr>
              <a:t>二酸化炭素分子も　ゆらゆら　している　</a:t>
            </a:r>
            <a:br>
              <a:rPr lang="ja-JP" altLang="en-US" sz="4400" dirty="0">
                <a:solidFill>
                  <a:schemeClr val="tx1"/>
                </a:solidFill>
              </a:rPr>
            </a:br>
            <a:endParaRPr lang="en-US" dirty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5870" y="1010742"/>
            <a:ext cx="7818011" cy="547260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テキスト ボックス 3"/>
          <p:cNvSpPr txBox="1"/>
          <p:nvPr/>
        </p:nvSpPr>
        <p:spPr bwMode="auto">
          <a:xfrm>
            <a:off x="6197600" y="1628800"/>
            <a:ext cx="5384800" cy="452596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590204FC-7C09-E4CF-E897-B5AC72D5A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B2087A-DFE4-4C5D-AB76-DD4C615C1622}" type="slidenum">
              <a:rPr kumimoji="1" lang="en-US" altLang="ja-JP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1" lang="en-US" altLang="ja-JP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8514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09F8EF10-4DFA-7658-6E81-DD6776773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435" y="-387424"/>
            <a:ext cx="10993221" cy="824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500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8" y="1"/>
            <a:ext cx="8229600" cy="981075"/>
          </a:xfrm>
        </p:spPr>
        <p:txBody>
          <a:bodyPr/>
          <a:lstStyle/>
          <a:p>
            <a:r>
              <a:rPr lang="ja-JP" altLang="en-US" sz="4000"/>
              <a:t>部屋の温度は</a:t>
            </a:r>
            <a:br>
              <a:rPr lang="ja-JP" altLang="en-US" sz="4000"/>
            </a:br>
            <a:r>
              <a:rPr lang="ja-JP" altLang="en-US" sz="4000"/>
              <a:t>どのように決まっているのか？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51089" y="1052513"/>
            <a:ext cx="2962275" cy="18716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ja-JP" sz="2800"/>
              <a:t>1</a:t>
            </a:r>
            <a:r>
              <a:rPr lang="ja-JP" altLang="en-US" sz="2800"/>
              <a:t>：</a:t>
            </a:r>
            <a:r>
              <a:rPr lang="en-US" altLang="ja-JP" sz="2800"/>
              <a:t>00</a:t>
            </a:r>
            <a:r>
              <a:rPr lang="ja-JP" altLang="en-US" sz="2800"/>
              <a:t>　１５℃</a:t>
            </a:r>
          </a:p>
          <a:p>
            <a:pPr>
              <a:lnSpc>
                <a:spcPct val="80000"/>
              </a:lnSpc>
            </a:pPr>
            <a:r>
              <a:rPr lang="en-US" altLang="ja-JP" sz="2800"/>
              <a:t>2</a:t>
            </a:r>
            <a:r>
              <a:rPr lang="ja-JP" altLang="en-US" sz="2800"/>
              <a:t>：</a:t>
            </a:r>
            <a:r>
              <a:rPr lang="en-US" altLang="ja-JP" sz="2800"/>
              <a:t>00</a:t>
            </a:r>
            <a:r>
              <a:rPr lang="ja-JP" altLang="en-US" sz="2800"/>
              <a:t>　１５℃</a:t>
            </a:r>
          </a:p>
          <a:p>
            <a:pPr>
              <a:lnSpc>
                <a:spcPct val="80000"/>
              </a:lnSpc>
            </a:pPr>
            <a:r>
              <a:rPr lang="en-US" altLang="ja-JP" sz="2800"/>
              <a:t>3</a:t>
            </a:r>
            <a:r>
              <a:rPr lang="ja-JP" altLang="en-US" sz="2800"/>
              <a:t>：</a:t>
            </a:r>
            <a:r>
              <a:rPr lang="en-US" altLang="ja-JP" sz="2800"/>
              <a:t>00</a:t>
            </a:r>
            <a:r>
              <a:rPr lang="ja-JP" altLang="en-US" sz="2800"/>
              <a:t>　１５℃</a:t>
            </a:r>
          </a:p>
          <a:p>
            <a:pPr>
              <a:lnSpc>
                <a:spcPct val="80000"/>
              </a:lnSpc>
            </a:pPr>
            <a:r>
              <a:rPr lang="en-US" altLang="ja-JP" sz="2800"/>
              <a:t>4</a:t>
            </a:r>
            <a:r>
              <a:rPr lang="ja-JP" altLang="en-US" sz="2800"/>
              <a:t>：</a:t>
            </a:r>
            <a:r>
              <a:rPr lang="en-US" altLang="ja-JP" sz="2800"/>
              <a:t>00</a:t>
            </a:r>
            <a:r>
              <a:rPr lang="ja-JP" altLang="en-US" sz="2800"/>
              <a:t>　１５℃</a:t>
            </a:r>
          </a:p>
          <a:p>
            <a:pPr>
              <a:lnSpc>
                <a:spcPct val="80000"/>
              </a:lnSpc>
              <a:buFontTx/>
              <a:buNone/>
            </a:pPr>
            <a:endParaRPr kumimoji="0" lang="en-US" altLang="ja-JP" sz="2800"/>
          </a:p>
        </p:txBody>
      </p:sp>
      <p:grpSp>
        <p:nvGrpSpPr>
          <p:cNvPr id="10244" name="Group 4"/>
          <p:cNvGrpSpPr>
            <a:grpSpLocks/>
          </p:cNvGrpSpPr>
          <p:nvPr/>
        </p:nvGrpSpPr>
        <p:grpSpPr bwMode="auto">
          <a:xfrm>
            <a:off x="5951539" y="1052513"/>
            <a:ext cx="2376487" cy="792162"/>
            <a:chOff x="3787" y="1253"/>
            <a:chExt cx="998" cy="589"/>
          </a:xfrm>
        </p:grpSpPr>
        <p:grpSp>
          <p:nvGrpSpPr>
            <p:cNvPr id="10245" name="Group 5"/>
            <p:cNvGrpSpPr>
              <a:grpSpLocks/>
            </p:cNvGrpSpPr>
            <p:nvPr/>
          </p:nvGrpSpPr>
          <p:grpSpPr bwMode="auto">
            <a:xfrm>
              <a:off x="3787" y="1253"/>
              <a:ext cx="998" cy="589"/>
              <a:chOff x="3787" y="1253"/>
              <a:chExt cx="998" cy="589"/>
            </a:xfrm>
          </p:grpSpPr>
          <p:sp>
            <p:nvSpPr>
              <p:cNvPr id="10246" name="Rectangle 6"/>
              <p:cNvSpPr>
                <a:spLocks noChangeArrowheads="1"/>
              </p:cNvSpPr>
              <p:nvPr/>
            </p:nvSpPr>
            <p:spPr bwMode="auto">
              <a:xfrm>
                <a:off x="3787" y="1438"/>
                <a:ext cx="998" cy="404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grpSp>
            <p:nvGrpSpPr>
              <p:cNvPr id="10247" name="Group 7"/>
              <p:cNvGrpSpPr>
                <a:grpSpLocks/>
              </p:cNvGrpSpPr>
              <p:nvPr/>
            </p:nvGrpSpPr>
            <p:grpSpPr bwMode="auto">
              <a:xfrm>
                <a:off x="3787" y="1253"/>
                <a:ext cx="998" cy="185"/>
                <a:chOff x="3787" y="1253"/>
                <a:chExt cx="998" cy="185"/>
              </a:xfrm>
            </p:grpSpPr>
            <p:sp>
              <p:nvSpPr>
                <p:cNvPr id="10248" name="Line 8"/>
                <p:cNvSpPr>
                  <a:spLocks noChangeShapeType="1"/>
                </p:cNvSpPr>
                <p:nvPr/>
              </p:nvSpPr>
              <p:spPr bwMode="auto">
                <a:xfrm flipV="1">
                  <a:off x="3787" y="1253"/>
                  <a:ext cx="454" cy="18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1" lang="ja-JP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ＭＳ Ｐゴシック" charset="-128"/>
                    <a:cs typeface="+mn-cs"/>
                  </a:endParaRPr>
                </a:p>
              </p:txBody>
            </p:sp>
            <p:sp>
              <p:nvSpPr>
                <p:cNvPr id="10249" name="Line 9"/>
                <p:cNvSpPr>
                  <a:spLocks noChangeShapeType="1"/>
                </p:cNvSpPr>
                <p:nvPr/>
              </p:nvSpPr>
              <p:spPr bwMode="auto">
                <a:xfrm>
                  <a:off x="4241" y="1253"/>
                  <a:ext cx="544" cy="18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1" lang="ja-JP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ＭＳ Ｐゴシック" charset="-128"/>
                    <a:cs typeface="+mn-cs"/>
                  </a:endParaRPr>
                </a:p>
              </p:txBody>
            </p:sp>
          </p:grpSp>
        </p:grpSp>
        <p:sp>
          <p:nvSpPr>
            <p:cNvPr id="10250" name="Text Box 10"/>
            <p:cNvSpPr txBox="1">
              <a:spLocks noChangeArrowheads="1"/>
            </p:cNvSpPr>
            <p:nvPr/>
          </p:nvSpPr>
          <p:spPr bwMode="auto">
            <a:xfrm>
              <a:off x="4014" y="1524"/>
              <a:ext cx="544" cy="273"/>
            </a:xfrm>
            <a:prstGeom prst="rect">
              <a:avLst/>
            </a:prstGeom>
            <a:solidFill>
              <a:srgbClr val="CCFF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室温１５℃</a:t>
              </a:r>
            </a:p>
          </p:txBody>
        </p:sp>
      </p:grp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6816725" y="1916113"/>
            <a:ext cx="863600" cy="369332"/>
          </a:xfrm>
          <a:prstGeom prst="rect">
            <a:avLst/>
          </a:prstGeom>
          <a:noFill/>
          <a:ln w="76200" cmpd="tri">
            <a:solidFill>
              <a:srgbClr val="33CC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一定</a:t>
            </a:r>
          </a:p>
        </p:txBody>
      </p:sp>
      <p:sp>
        <p:nvSpPr>
          <p:cNvPr id="10252" name="AutoShape 12"/>
          <p:cNvSpPr>
            <a:spLocks noChangeArrowheads="1"/>
          </p:cNvSpPr>
          <p:nvPr/>
        </p:nvSpPr>
        <p:spPr bwMode="auto">
          <a:xfrm>
            <a:off x="6816725" y="2420938"/>
            <a:ext cx="863600" cy="2159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6311901" y="2565401"/>
            <a:ext cx="27352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sng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時間変化なし</a:t>
            </a:r>
          </a:p>
        </p:txBody>
      </p:sp>
      <p:sp>
        <p:nvSpPr>
          <p:cNvPr id="10254" name="Rectangle 14"/>
          <p:cNvSpPr>
            <a:spLocks noChangeArrowheads="1"/>
          </p:cNvSpPr>
          <p:nvPr/>
        </p:nvSpPr>
        <p:spPr bwMode="auto">
          <a:xfrm>
            <a:off x="2566989" y="3141664"/>
            <a:ext cx="3095625" cy="2232025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　　　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室温　</a:t>
            </a: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15℃</a:t>
            </a:r>
          </a:p>
        </p:txBody>
      </p:sp>
      <p:sp>
        <p:nvSpPr>
          <p:cNvPr id="10255" name="computr1"/>
          <p:cNvSpPr>
            <a:spLocks noEditPoints="1" noChangeArrowheads="1"/>
          </p:cNvSpPr>
          <p:nvPr/>
        </p:nvSpPr>
        <p:spPr bwMode="auto">
          <a:xfrm>
            <a:off x="2927351" y="4581526"/>
            <a:ext cx="360363" cy="7207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107763" dir="135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0256" name="Rectangle 16"/>
          <p:cNvSpPr>
            <a:spLocks noChangeArrowheads="1"/>
          </p:cNvSpPr>
          <p:nvPr/>
        </p:nvSpPr>
        <p:spPr bwMode="auto">
          <a:xfrm>
            <a:off x="2566989" y="4149725"/>
            <a:ext cx="1800225" cy="50323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家電製品等から</a:t>
            </a:r>
          </a:p>
        </p:txBody>
      </p:sp>
      <p:sp>
        <p:nvSpPr>
          <p:cNvPr id="10257" name="Cloud"/>
          <p:cNvSpPr>
            <a:spLocks noChangeAspect="1" noEditPoints="1" noChangeArrowheads="1"/>
          </p:cNvSpPr>
          <p:nvPr/>
        </p:nvSpPr>
        <p:spPr bwMode="auto">
          <a:xfrm>
            <a:off x="2711450" y="3213101"/>
            <a:ext cx="1582738" cy="10080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66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  <a:r>
              <a:rPr kumimoji="1" lang="ja-JP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暖気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（常に暖めている。）</a:t>
            </a:r>
          </a:p>
        </p:txBody>
      </p:sp>
      <p:sp>
        <p:nvSpPr>
          <p:cNvPr id="10258" name="Line 18"/>
          <p:cNvSpPr>
            <a:spLocks noChangeShapeType="1"/>
          </p:cNvSpPr>
          <p:nvPr/>
        </p:nvSpPr>
        <p:spPr bwMode="auto">
          <a:xfrm>
            <a:off x="5448300" y="34290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0259" name="Line 19"/>
          <p:cNvSpPr>
            <a:spLocks noChangeShapeType="1"/>
          </p:cNvSpPr>
          <p:nvPr/>
        </p:nvSpPr>
        <p:spPr bwMode="auto">
          <a:xfrm>
            <a:off x="5448300" y="4076700"/>
            <a:ext cx="4333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0260" name="Rectangle 20"/>
          <p:cNvSpPr>
            <a:spLocks noChangeArrowheads="1"/>
          </p:cNvSpPr>
          <p:nvPr/>
        </p:nvSpPr>
        <p:spPr bwMode="auto">
          <a:xfrm>
            <a:off x="5735638" y="3068638"/>
            <a:ext cx="360362" cy="36036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窓</a:t>
            </a:r>
          </a:p>
        </p:txBody>
      </p:sp>
      <p:sp>
        <p:nvSpPr>
          <p:cNvPr id="10261" name="AutoShape 21"/>
          <p:cNvSpPr>
            <a:spLocks noChangeArrowheads="1"/>
          </p:cNvSpPr>
          <p:nvPr/>
        </p:nvSpPr>
        <p:spPr bwMode="auto">
          <a:xfrm rot="10800000">
            <a:off x="4800600" y="3429000"/>
            <a:ext cx="1512888" cy="6477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寒気</a:t>
            </a:r>
          </a:p>
        </p:txBody>
      </p:sp>
      <p:sp>
        <p:nvSpPr>
          <p:cNvPr id="10262" name="Rectangle 22"/>
          <p:cNvSpPr>
            <a:spLocks noChangeArrowheads="1"/>
          </p:cNvSpPr>
          <p:nvPr/>
        </p:nvSpPr>
        <p:spPr bwMode="auto">
          <a:xfrm>
            <a:off x="5808664" y="4005264"/>
            <a:ext cx="1800225" cy="28892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（常に冷やしている）</a:t>
            </a:r>
          </a:p>
        </p:txBody>
      </p:sp>
      <p:sp>
        <p:nvSpPr>
          <p:cNvPr id="10263" name="Rectangle 23"/>
          <p:cNvSpPr>
            <a:spLocks noChangeArrowheads="1"/>
          </p:cNvSpPr>
          <p:nvPr/>
        </p:nvSpPr>
        <p:spPr bwMode="auto">
          <a:xfrm>
            <a:off x="7535864" y="3141664"/>
            <a:ext cx="2700337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でも、温度は下がらない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Why?</a:t>
            </a:r>
          </a:p>
        </p:txBody>
      </p:sp>
      <p:sp>
        <p:nvSpPr>
          <p:cNvPr id="10264" name="Rectangle 24"/>
          <p:cNvSpPr>
            <a:spLocks noChangeArrowheads="1"/>
          </p:cNvSpPr>
          <p:nvPr/>
        </p:nvSpPr>
        <p:spPr bwMode="auto">
          <a:xfrm>
            <a:off x="7535863" y="4365626"/>
            <a:ext cx="2665412" cy="576263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＝②だから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＝エネルギーがバランス</a:t>
            </a:r>
          </a:p>
        </p:txBody>
      </p:sp>
      <p:sp>
        <p:nvSpPr>
          <p:cNvPr id="10265" name="AutoShape 25"/>
          <p:cNvSpPr>
            <a:spLocks noChangeArrowheads="1"/>
          </p:cNvSpPr>
          <p:nvPr/>
        </p:nvSpPr>
        <p:spPr bwMode="auto">
          <a:xfrm>
            <a:off x="8256589" y="3933826"/>
            <a:ext cx="1150937" cy="3603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0266" name="Rectangle 26"/>
          <p:cNvSpPr>
            <a:spLocks noChangeArrowheads="1"/>
          </p:cNvSpPr>
          <p:nvPr/>
        </p:nvSpPr>
        <p:spPr bwMode="auto">
          <a:xfrm>
            <a:off x="1919288" y="2997200"/>
            <a:ext cx="8532812" cy="2376488"/>
          </a:xfrm>
          <a:prstGeom prst="rect">
            <a:avLst/>
          </a:prstGeom>
          <a:solidFill>
            <a:schemeClr val="accent1">
              <a:alpha val="8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0267" name="Rectangle 27"/>
          <p:cNvSpPr>
            <a:spLocks noChangeArrowheads="1"/>
          </p:cNvSpPr>
          <p:nvPr/>
        </p:nvSpPr>
        <p:spPr bwMode="auto">
          <a:xfrm>
            <a:off x="1919289" y="5445126"/>
            <a:ext cx="8497887" cy="1152525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温度変化なし　　　　　エネルギーバランス　　　　　　　　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　　　　①もらうエネルギー＝②失うエネルギー</a:t>
            </a:r>
          </a:p>
        </p:txBody>
      </p:sp>
      <p:sp>
        <p:nvSpPr>
          <p:cNvPr id="10268" name="AutoShape 28"/>
          <p:cNvSpPr>
            <a:spLocks noChangeArrowheads="1"/>
          </p:cNvSpPr>
          <p:nvPr/>
        </p:nvSpPr>
        <p:spPr bwMode="auto">
          <a:xfrm>
            <a:off x="4511675" y="5661026"/>
            <a:ext cx="647700" cy="360363"/>
          </a:xfrm>
          <a:prstGeom prst="leftRightArrow">
            <a:avLst>
              <a:gd name="adj1" fmla="val 50000"/>
              <a:gd name="adj2" fmla="val 3594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852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with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35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4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500"/>
                            </p:stCondLst>
                            <p:childTnLst>
                              <p:par>
                                <p:cTn id="6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500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withGroup">
                            <p:stCondLst>
                              <p:cond delay="60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5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withGroup">
                            <p:stCondLst>
                              <p:cond delay="70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75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withGroup">
                            <p:stCondLst>
                              <p:cond delay="8000"/>
                            </p:stCondLst>
                            <p:childTnLst>
                              <p:par>
                                <p:cTn id="9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1" grpId="0" animBg="1"/>
      <p:bldP spid="10252" grpId="0" animBg="1"/>
      <p:bldP spid="10253" grpId="0"/>
      <p:bldP spid="10254" grpId="0" animBg="1"/>
      <p:bldP spid="10255" grpId="0" animBg="1"/>
      <p:bldP spid="10255" grpId="1" animBg="1"/>
      <p:bldP spid="10256" grpId="0" animBg="1"/>
      <p:bldP spid="10257" grpId="0" animBg="1"/>
      <p:bldP spid="10258" grpId="0" animBg="1"/>
      <p:bldP spid="10259" grpId="0" animBg="1"/>
      <p:bldP spid="10260" grpId="0" animBg="1"/>
      <p:bldP spid="10261" grpId="0" animBg="1"/>
      <p:bldP spid="10262" grpId="0" animBg="1"/>
      <p:bldP spid="10263" grpId="0"/>
      <p:bldP spid="10264" grpId="0" animBg="1"/>
      <p:bldP spid="10265" grpId="0" animBg="1"/>
      <p:bldP spid="10266" grpId="0" animBg="1"/>
      <p:bldP spid="10267" grpId="0" animBg="1"/>
      <p:bldP spid="1026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地球にあてはめてみよう！！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600200"/>
            <a:ext cx="7499350" cy="3124200"/>
          </a:xfrm>
        </p:spPr>
        <p:txBody>
          <a:bodyPr/>
          <a:lstStyle/>
          <a:p>
            <a:r>
              <a:rPr lang="ja-JP" altLang="en-US" sz="2800"/>
              <a:t>その壱　 　　　がない場合の地球</a:t>
            </a:r>
          </a:p>
          <a:p>
            <a:endParaRPr lang="ja-JP" altLang="en-US" sz="2800"/>
          </a:p>
          <a:p>
            <a:r>
              <a:rPr lang="en-US" altLang="ja-JP" sz="2800"/>
              <a:t>1900</a:t>
            </a:r>
            <a:r>
              <a:rPr lang="ja-JP" altLang="en-US" sz="2800"/>
              <a:t>年　　１５℃</a:t>
            </a:r>
          </a:p>
          <a:p>
            <a:r>
              <a:rPr lang="en-US" altLang="ja-JP" sz="2800"/>
              <a:t>1930</a:t>
            </a:r>
            <a:r>
              <a:rPr lang="ja-JP" altLang="en-US" sz="2800"/>
              <a:t>年　　１５℃</a:t>
            </a:r>
          </a:p>
          <a:p>
            <a:r>
              <a:rPr lang="en-US" altLang="ja-JP" sz="2800"/>
              <a:t>1960</a:t>
            </a:r>
            <a:r>
              <a:rPr lang="ja-JP" altLang="en-US" sz="2800"/>
              <a:t>年　　１５℃</a:t>
            </a:r>
          </a:p>
          <a:p>
            <a:r>
              <a:rPr lang="en-US" altLang="ja-JP" sz="2800"/>
              <a:t>1990</a:t>
            </a:r>
            <a:r>
              <a:rPr lang="ja-JP" altLang="en-US" sz="2800"/>
              <a:t>年　　１５℃</a:t>
            </a:r>
          </a:p>
        </p:txBody>
      </p:sp>
      <p:graphicFrame>
        <p:nvGraphicFramePr>
          <p:cNvPr id="11268" name="Object 4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8134350" y="25844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2" imgW="114120" imgH="215640" progId="Equation.3">
                  <p:embed/>
                </p:oleObj>
              </mc:Choice>
              <mc:Fallback>
                <p:oleObj name="数式" r:id="rId2" imgW="114120" imgH="215640" progId="Equation.3">
                  <p:embed/>
                  <p:pic>
                    <p:nvPicPr>
                      <p:cNvPr id="1126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34350" y="25844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9" name="Object 5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3792539" y="1489075"/>
          <a:ext cx="719137" cy="67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4" imgW="228600" imgH="215640" progId="Equation.3">
                  <p:embed/>
                </p:oleObj>
              </mc:Choice>
              <mc:Fallback>
                <p:oleObj name="数式" r:id="rId4" imgW="228600" imgH="215640" progId="Equation.3">
                  <p:embed/>
                  <p:pic>
                    <p:nvPicPr>
                      <p:cNvPr id="1126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2539" y="1489075"/>
                        <a:ext cx="719137" cy="67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7175501" y="2133600"/>
            <a:ext cx="936625" cy="433388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一定</a:t>
            </a:r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>
            <a:off x="7175500" y="2636839"/>
            <a:ext cx="935038" cy="287337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6672264" y="2997200"/>
            <a:ext cx="2016125" cy="431800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時間変化なし</a:t>
            </a:r>
          </a:p>
        </p:txBody>
      </p:sp>
      <p:sp>
        <p:nvSpPr>
          <p:cNvPr id="11273" name="AutoShape 9"/>
          <p:cNvSpPr>
            <a:spLocks noChangeArrowheads="1"/>
          </p:cNvSpPr>
          <p:nvPr/>
        </p:nvSpPr>
        <p:spPr bwMode="auto">
          <a:xfrm>
            <a:off x="7248526" y="3500438"/>
            <a:ext cx="936625" cy="4318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6167438" y="4005264"/>
            <a:ext cx="3168650" cy="503237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エネルギーバランスしている</a:t>
            </a: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5519739" y="2060575"/>
            <a:ext cx="4319587" cy="2736850"/>
          </a:xfrm>
          <a:prstGeom prst="rect">
            <a:avLst/>
          </a:prstGeom>
          <a:solidFill>
            <a:schemeClr val="accent1">
              <a:alpha val="9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2566989" y="4941888"/>
            <a:ext cx="7381875" cy="16557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</a:t>
            </a: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①地球にとってのもらうエネルギー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　　・太陽光エネルギー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②地球にとっての失うエネルギー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　　・赤外線エネルギー</a:t>
            </a:r>
          </a:p>
        </p:txBody>
      </p:sp>
    </p:spTree>
    <p:extLst>
      <p:ext uri="{BB962C8B-B14F-4D97-AF65-F5344CB8AC3E}">
        <p14:creationId xmlns:p14="http://schemas.microsoft.com/office/powerpoint/2010/main" val="282711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withGroup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withGroup">
                            <p:stCondLst>
                              <p:cond delay="4500"/>
                            </p:stCondLst>
                            <p:childTnLst>
                              <p:par>
                                <p:cTn id="3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0" grpId="0" animBg="1"/>
      <p:bldP spid="11271" grpId="0" animBg="1"/>
      <p:bldP spid="11272" grpId="0" animBg="1"/>
      <p:bldP spid="11273" grpId="0" animBg="1"/>
      <p:bldP spid="11274" grpId="0" animBg="1"/>
      <p:bldP spid="11275" grpId="0" animBg="1"/>
      <p:bldP spid="1127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3200"/>
              <a:t>赤外線　：全ての物質からはその温度に</a:t>
            </a:r>
            <a:r>
              <a:rPr lang="ja-JP" altLang="en-US" sz="3200">
                <a:solidFill>
                  <a:schemeClr val="hlink"/>
                </a:solidFill>
              </a:rPr>
              <a:t>ほぼ</a:t>
            </a:r>
            <a:r>
              <a:rPr lang="ja-JP" altLang="en-US" sz="3200"/>
              <a:t>　</a:t>
            </a:r>
            <a:br>
              <a:rPr lang="ja-JP" altLang="en-US" sz="3200"/>
            </a:br>
            <a:r>
              <a:rPr lang="ja-JP" altLang="en-US" sz="3200"/>
              <a:t>　　　　　　　比例して赤外線が放出されている</a:t>
            </a:r>
            <a:r>
              <a:rPr lang="ja-JP" altLang="en-US" sz="4000"/>
              <a:t>。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268413"/>
            <a:ext cx="1079500" cy="1008062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ja-JP" sz="2800"/>
          </a:p>
          <a:p>
            <a:pPr>
              <a:lnSpc>
                <a:spcPct val="90000"/>
              </a:lnSpc>
            </a:pPr>
            <a:r>
              <a:rPr lang="en-US" altLang="ja-JP" sz="2800"/>
              <a:t>ex .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3503614" y="1916113"/>
            <a:ext cx="6408737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鉄板を触らなくても鉄板の上に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手をかざすだけで熱いかどうかわかる</a:t>
            </a: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351088" y="5876926"/>
            <a:ext cx="7416800" cy="9810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・手は赤外線の強さを感じることが出来る。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・手は赤外線を吸収する。</a:t>
            </a:r>
            <a:endParaRPr kumimoji="1" lang="ja-JP" altLang="en-US" sz="4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grpSp>
        <p:nvGrpSpPr>
          <p:cNvPr id="12294" name="Group 6"/>
          <p:cNvGrpSpPr>
            <a:grpSpLocks/>
          </p:cNvGrpSpPr>
          <p:nvPr/>
        </p:nvGrpSpPr>
        <p:grpSpPr bwMode="auto">
          <a:xfrm>
            <a:off x="3000376" y="4652964"/>
            <a:ext cx="1744663" cy="885825"/>
            <a:chOff x="1383" y="3249"/>
            <a:chExt cx="1099" cy="558"/>
          </a:xfrm>
        </p:grpSpPr>
        <p:pic>
          <p:nvPicPr>
            <p:cNvPr id="12295" name="Picture 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96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97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298" name="AutoShape 10"/>
          <p:cNvSpPr>
            <a:spLocks noChangeArrowheads="1"/>
          </p:cNvSpPr>
          <p:nvPr/>
        </p:nvSpPr>
        <p:spPr bwMode="auto">
          <a:xfrm>
            <a:off x="2640014" y="4149726"/>
            <a:ext cx="3024187" cy="792163"/>
          </a:xfrm>
          <a:prstGeom prst="parallelogram">
            <a:avLst>
              <a:gd name="adj" fmla="val 9544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grpSp>
        <p:nvGrpSpPr>
          <p:cNvPr id="12299" name="Group 11"/>
          <p:cNvGrpSpPr>
            <a:grpSpLocks/>
          </p:cNvGrpSpPr>
          <p:nvPr/>
        </p:nvGrpSpPr>
        <p:grpSpPr bwMode="auto">
          <a:xfrm>
            <a:off x="6383338" y="5084764"/>
            <a:ext cx="1225550" cy="454025"/>
            <a:chOff x="1383" y="3249"/>
            <a:chExt cx="1099" cy="558"/>
          </a:xfrm>
        </p:grpSpPr>
        <p:pic>
          <p:nvPicPr>
            <p:cNvPr id="12300" name="Picture 1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01" name="Picture 1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02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303" name="AutoShape 15"/>
          <p:cNvSpPr>
            <a:spLocks noChangeArrowheads="1"/>
          </p:cNvSpPr>
          <p:nvPr/>
        </p:nvSpPr>
        <p:spPr bwMode="auto">
          <a:xfrm>
            <a:off x="5735638" y="4149726"/>
            <a:ext cx="3022600" cy="792163"/>
          </a:xfrm>
          <a:prstGeom prst="parallelogram">
            <a:avLst>
              <a:gd name="adj" fmla="val 9539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8867776" y="4868864"/>
            <a:ext cx="1800225" cy="710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お好み焼き屋　さんの鉄板</a:t>
            </a:r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1847851" y="3284539"/>
            <a:ext cx="1439863" cy="873125"/>
          </a:xfrm>
          <a:prstGeom prst="rect">
            <a:avLst/>
          </a:prstGeom>
          <a:solidFill>
            <a:srgbClr val="CCFFCC">
              <a:alpha val="74001"/>
            </a:srgbClr>
          </a:solidFill>
          <a:ln w="19050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熱く感じる</a:t>
            </a:r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8904289" y="3284538"/>
            <a:ext cx="1582737" cy="863600"/>
          </a:xfrm>
          <a:prstGeom prst="rect">
            <a:avLst/>
          </a:prstGeom>
          <a:solidFill>
            <a:srgbClr val="CCFFCC">
              <a:alpha val="74001"/>
            </a:srgbClr>
          </a:solidFill>
          <a:ln w="9525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熱く感じナイ</a:t>
            </a:r>
          </a:p>
        </p:txBody>
      </p:sp>
      <p:grpSp>
        <p:nvGrpSpPr>
          <p:cNvPr id="12307" name="Group 19"/>
          <p:cNvGrpSpPr>
            <a:grpSpLocks/>
          </p:cNvGrpSpPr>
          <p:nvPr/>
        </p:nvGrpSpPr>
        <p:grpSpPr bwMode="auto">
          <a:xfrm>
            <a:off x="3503613" y="3141664"/>
            <a:ext cx="2159000" cy="1004887"/>
            <a:chOff x="1338" y="2115"/>
            <a:chExt cx="1179" cy="633"/>
          </a:xfrm>
        </p:grpSpPr>
        <p:pic>
          <p:nvPicPr>
            <p:cNvPr id="12308" name="Picture 2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" y="2115"/>
              <a:ext cx="117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309" name="Text Box 21"/>
            <p:cNvSpPr txBox="1">
              <a:spLocks noChangeArrowheads="1"/>
            </p:cNvSpPr>
            <p:nvPr/>
          </p:nvSpPr>
          <p:spPr bwMode="auto">
            <a:xfrm>
              <a:off x="2245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grpSp>
        <p:nvGrpSpPr>
          <p:cNvPr id="12310" name="Group 22"/>
          <p:cNvGrpSpPr>
            <a:grpSpLocks/>
          </p:cNvGrpSpPr>
          <p:nvPr/>
        </p:nvGrpSpPr>
        <p:grpSpPr bwMode="auto">
          <a:xfrm>
            <a:off x="6600826" y="3141663"/>
            <a:ext cx="2232025" cy="1003300"/>
            <a:chOff x="3651" y="2115"/>
            <a:chExt cx="1270" cy="632"/>
          </a:xfrm>
        </p:grpSpPr>
        <p:pic>
          <p:nvPicPr>
            <p:cNvPr id="12311" name="Picture 2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" y="2115"/>
              <a:ext cx="1246" cy="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312" name="Text Box 24"/>
            <p:cNvSpPr txBox="1">
              <a:spLocks noChangeArrowheads="1"/>
            </p:cNvSpPr>
            <p:nvPr/>
          </p:nvSpPr>
          <p:spPr bwMode="auto">
            <a:xfrm>
              <a:off x="4649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sp>
        <p:nvSpPr>
          <p:cNvPr id="12313" name="AutoShape 25"/>
          <p:cNvSpPr>
            <a:spLocks noChangeArrowheads="1"/>
          </p:cNvSpPr>
          <p:nvPr/>
        </p:nvSpPr>
        <p:spPr bwMode="auto">
          <a:xfrm>
            <a:off x="3359151" y="3644900"/>
            <a:ext cx="1152525" cy="647700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2314" name="AutoShape 26"/>
          <p:cNvSpPr>
            <a:spLocks noChangeArrowheads="1"/>
          </p:cNvSpPr>
          <p:nvPr/>
        </p:nvSpPr>
        <p:spPr bwMode="auto">
          <a:xfrm>
            <a:off x="6816725" y="3644900"/>
            <a:ext cx="287338" cy="647700"/>
          </a:xfrm>
          <a:prstGeom prst="upArrow">
            <a:avLst>
              <a:gd name="adj1" fmla="val 50000"/>
              <a:gd name="adj2" fmla="val 56353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2315" name="Rectangle 27"/>
          <p:cNvSpPr>
            <a:spLocks noChangeArrowheads="1"/>
          </p:cNvSpPr>
          <p:nvPr/>
        </p:nvSpPr>
        <p:spPr bwMode="auto">
          <a:xfrm>
            <a:off x="4295776" y="3860801"/>
            <a:ext cx="1223963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大</a:t>
            </a:r>
          </a:p>
        </p:txBody>
      </p:sp>
      <p:sp>
        <p:nvSpPr>
          <p:cNvPr id="12316" name="Rectangle 28"/>
          <p:cNvSpPr>
            <a:spLocks noChangeArrowheads="1"/>
          </p:cNvSpPr>
          <p:nvPr/>
        </p:nvSpPr>
        <p:spPr bwMode="auto">
          <a:xfrm>
            <a:off x="7104063" y="3860801"/>
            <a:ext cx="1079500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小</a:t>
            </a:r>
          </a:p>
        </p:txBody>
      </p:sp>
    </p:spTree>
    <p:extLst>
      <p:ext uri="{BB962C8B-B14F-4D97-AF65-F5344CB8AC3E}">
        <p14:creationId xmlns:p14="http://schemas.microsoft.com/office/powerpoint/2010/main" val="2476435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12292" grpId="0" animBg="1"/>
      <p:bldP spid="12293" grpId="0" animBg="1"/>
      <p:bldP spid="12298" grpId="0" animBg="1"/>
      <p:bldP spid="12303" grpId="0" animBg="1"/>
      <p:bldP spid="12304" grpId="0"/>
      <p:bldP spid="12305" grpId="0" animBg="1"/>
      <p:bldP spid="12306" grpId="0" animBg="1"/>
      <p:bldP spid="12313" grpId="0" animBg="1"/>
      <p:bldP spid="12314" grpId="0" animBg="1"/>
      <p:bldP spid="12315" grpId="0" animBg="1"/>
      <p:bldP spid="123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再び地球を考える。。。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3503614" y="4941889"/>
            <a:ext cx="5329237" cy="574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＝②である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3287713" y="5876926"/>
            <a:ext cx="5903912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にバランスする温度が１５℃である。</a:t>
            </a:r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5159375" y="2060576"/>
            <a:ext cx="1081088" cy="1223963"/>
          </a:xfrm>
          <a:prstGeom prst="upArrow">
            <a:avLst>
              <a:gd name="adj1" fmla="val 50000"/>
              <a:gd name="adj2" fmla="val 28304"/>
            </a:avLst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3318" name="AutoShape 6"/>
          <p:cNvSpPr>
            <a:spLocks noChangeArrowheads="1"/>
          </p:cNvSpPr>
          <p:nvPr/>
        </p:nvSpPr>
        <p:spPr bwMode="auto">
          <a:xfrm>
            <a:off x="6816726" y="2133601"/>
            <a:ext cx="1152525" cy="1223963"/>
          </a:xfrm>
          <a:prstGeom prst="downArrow">
            <a:avLst>
              <a:gd name="adj1" fmla="val 50000"/>
              <a:gd name="adj2" fmla="val 26550"/>
            </a:avLst>
          </a:prstGeom>
          <a:solidFill>
            <a:srgbClr val="FF0000">
              <a:alpha val="78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2782889" y="1844675"/>
            <a:ext cx="1584325" cy="1081088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8616950" y="1773238"/>
            <a:ext cx="1657350" cy="1079500"/>
          </a:xfrm>
          <a:prstGeom prst="rect">
            <a:avLst/>
          </a:prstGeom>
          <a:solidFill>
            <a:srgbClr val="FF0000">
              <a:alpha val="78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太陽光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</a:t>
            </a:r>
          </a:p>
        </p:txBody>
      </p:sp>
      <p:grpSp>
        <p:nvGrpSpPr>
          <p:cNvPr id="13321" name="Group 9"/>
          <p:cNvGrpSpPr>
            <a:grpSpLocks/>
          </p:cNvGrpSpPr>
          <p:nvPr/>
        </p:nvGrpSpPr>
        <p:grpSpPr bwMode="auto">
          <a:xfrm>
            <a:off x="3143250" y="3429001"/>
            <a:ext cx="6121400" cy="1223963"/>
            <a:chOff x="1020" y="2160"/>
            <a:chExt cx="3856" cy="771"/>
          </a:xfrm>
        </p:grpSpPr>
        <p:sp>
          <p:nvSpPr>
            <p:cNvPr id="13322" name="AutoShape 10"/>
            <p:cNvSpPr>
              <a:spLocks noChangeArrowheads="1"/>
            </p:cNvSpPr>
            <p:nvPr/>
          </p:nvSpPr>
          <p:spPr bwMode="auto">
            <a:xfrm>
              <a:off x="1020" y="2205"/>
              <a:ext cx="3856" cy="726"/>
            </a:xfrm>
            <a:prstGeom prst="parallelogram">
              <a:avLst>
                <a:gd name="adj" fmla="val 132782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地表面</a:t>
              </a:r>
            </a:p>
          </p:txBody>
        </p:sp>
        <p:pic>
          <p:nvPicPr>
            <p:cNvPr id="13323" name="Picture 11" descr="j0078912[1]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14" y="2160"/>
              <a:ext cx="399" cy="4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pic>
          <p:nvPicPr>
            <p:cNvPr id="13324" name="Picture 12" descr="j0078912[1]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5" y="2478"/>
              <a:ext cx="399" cy="4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1111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nimBg="1"/>
      <p:bldP spid="13316" grpId="0" animBg="1"/>
      <p:bldP spid="13317" grpId="0" animBg="1"/>
      <p:bldP spid="13318" grpId="0" animBg="1"/>
      <p:bldP spid="13319" grpId="0" animBg="1"/>
      <p:bldP spid="1332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2"/>
          <p:cNvGraphicFramePr>
            <a:graphicFrameLocks noGrp="1" noChangeAspect="1"/>
          </p:cNvGraphicFramePr>
          <p:nvPr>
            <p:ph type="title"/>
          </p:nvPr>
        </p:nvGraphicFramePr>
        <p:xfrm>
          <a:off x="2208214" y="266701"/>
          <a:ext cx="719137" cy="677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2" imgW="228600" imgH="215640" progId="Equation.3">
                  <p:embed/>
                </p:oleObj>
              </mc:Choice>
              <mc:Fallback>
                <p:oleObj name="数式" r:id="rId2" imgW="228600" imgH="215640" progId="Equation.3">
                  <p:embed/>
                  <p:pic>
                    <p:nvPicPr>
                      <p:cNvPr id="14338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8214" y="266701"/>
                        <a:ext cx="719137" cy="677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412876"/>
            <a:ext cx="3168650" cy="2232025"/>
          </a:xfrm>
        </p:spPr>
        <p:txBody>
          <a:bodyPr/>
          <a:lstStyle/>
          <a:p>
            <a:r>
              <a:rPr lang="en-US" altLang="ja-JP" sz="2800"/>
              <a:t>2100</a:t>
            </a:r>
            <a:r>
              <a:rPr lang="ja-JP" altLang="en-US" sz="2800"/>
              <a:t>年　　　</a:t>
            </a:r>
            <a:r>
              <a:rPr lang="en-US" altLang="ja-JP" sz="2800"/>
              <a:t>X℃</a:t>
            </a:r>
          </a:p>
          <a:p>
            <a:r>
              <a:rPr lang="en-US" altLang="ja-JP" sz="2800"/>
              <a:t>2101</a:t>
            </a:r>
            <a:r>
              <a:rPr lang="ja-JP" altLang="en-US" sz="2800"/>
              <a:t>年　　　</a:t>
            </a:r>
            <a:r>
              <a:rPr lang="en-US" altLang="ja-JP" sz="2800"/>
              <a:t>X℃</a:t>
            </a:r>
          </a:p>
          <a:p>
            <a:r>
              <a:rPr lang="en-US" altLang="ja-JP" sz="2800"/>
              <a:t>2102</a:t>
            </a:r>
            <a:r>
              <a:rPr lang="ja-JP" altLang="en-US" sz="2800"/>
              <a:t>年　　　</a:t>
            </a:r>
            <a:r>
              <a:rPr lang="en-US" altLang="ja-JP" sz="2800"/>
              <a:t>X℃</a:t>
            </a:r>
          </a:p>
          <a:p>
            <a:r>
              <a:rPr lang="en-US" altLang="ja-JP" sz="2800"/>
              <a:t>2103</a:t>
            </a:r>
            <a:r>
              <a:rPr lang="ja-JP" altLang="en-US" sz="2800"/>
              <a:t>年　　　</a:t>
            </a:r>
            <a:r>
              <a:rPr lang="en-US" altLang="ja-JP" sz="2800"/>
              <a:t>X℃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1992313" y="188914"/>
            <a:ext cx="3960812" cy="93662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がたくさんある地球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6456363" y="1196976"/>
            <a:ext cx="2881312" cy="792163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全てほぼ同じ温度であると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仮定する。</a:t>
            </a:r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2424114" y="4797426"/>
            <a:ext cx="7705725" cy="18002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</a:t>
            </a:r>
            <a:r>
              <a:rPr kumimoji="1" lang="ja-JP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の重要な性質；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　　　　　　　　①赤外線を吸収する！！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　　　　　　　　　②太陽光は吸収しない！！</a:t>
            </a:r>
          </a:p>
        </p:txBody>
      </p:sp>
      <p:graphicFrame>
        <p:nvGraphicFramePr>
          <p:cNvPr id="14343" name="Object 7"/>
          <p:cNvGraphicFramePr>
            <a:graphicFrameLocks noGrp="1" noChangeAspect="1"/>
          </p:cNvGraphicFramePr>
          <p:nvPr>
            <p:ph sz="half" idx="2"/>
          </p:nvPr>
        </p:nvGraphicFramePr>
        <p:xfrm>
          <a:off x="3143251" y="4941889"/>
          <a:ext cx="720725" cy="681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4" imgW="228600" imgH="215640" progId="Equation.3">
                  <p:embed/>
                </p:oleObj>
              </mc:Choice>
              <mc:Fallback>
                <p:oleObj name="数式" r:id="rId4" imgW="228600" imgH="215640" progId="Equation.3">
                  <p:embed/>
                  <p:pic>
                    <p:nvPicPr>
                      <p:cNvPr id="1434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3251" y="4941889"/>
                        <a:ext cx="720725" cy="681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AutoShape 8"/>
          <p:cNvSpPr>
            <a:spLocks noChangeArrowheads="1"/>
          </p:cNvSpPr>
          <p:nvPr/>
        </p:nvSpPr>
        <p:spPr bwMode="auto">
          <a:xfrm>
            <a:off x="7319963" y="2060575"/>
            <a:ext cx="1223962" cy="2159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7104063" y="2420939"/>
            <a:ext cx="1657350" cy="503237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温度一定</a:t>
            </a:r>
          </a:p>
        </p:txBody>
      </p:sp>
      <p:sp>
        <p:nvSpPr>
          <p:cNvPr id="14346" name="AutoShape 10"/>
          <p:cNvSpPr>
            <a:spLocks noChangeArrowheads="1"/>
          </p:cNvSpPr>
          <p:nvPr/>
        </p:nvSpPr>
        <p:spPr bwMode="auto">
          <a:xfrm>
            <a:off x="7319963" y="3068638"/>
            <a:ext cx="1223962" cy="2159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6600825" y="3357564"/>
            <a:ext cx="2590800" cy="358775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エネルギーバランス</a:t>
            </a:r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5159376" y="3860801"/>
            <a:ext cx="4968875" cy="576263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その温度が何度であるか？を考える。</a:t>
            </a:r>
          </a:p>
        </p:txBody>
      </p:sp>
      <p:sp>
        <p:nvSpPr>
          <p:cNvPr id="14349" name="AutoShape 13"/>
          <p:cNvSpPr>
            <a:spLocks/>
          </p:cNvSpPr>
          <p:nvPr/>
        </p:nvSpPr>
        <p:spPr bwMode="auto">
          <a:xfrm>
            <a:off x="5232400" y="1341439"/>
            <a:ext cx="503238" cy="2232025"/>
          </a:xfrm>
          <a:prstGeom prst="rightBrace">
            <a:avLst>
              <a:gd name="adj1" fmla="val 36961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023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with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withGroup">
                            <p:stCondLst>
                              <p:cond delay="4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 animBg="1"/>
      <p:bldP spid="14342" grpId="0" animBg="1"/>
      <p:bldP spid="14344" grpId="0" animBg="1"/>
      <p:bldP spid="14345" grpId="0" animBg="1"/>
      <p:bldP spid="14346" grpId="0" animBg="1"/>
      <p:bldP spid="14347" grpId="0" animBg="1"/>
      <p:bldP spid="14348" grpId="0" animBg="1"/>
      <p:bldP spid="1434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8" y="0"/>
            <a:ext cx="8229600" cy="882650"/>
          </a:xfrm>
        </p:spPr>
        <p:txBody>
          <a:bodyPr/>
          <a:lstStyle/>
          <a:p>
            <a:r>
              <a:rPr lang="ja-JP" altLang="en-US" i="1" u="sng"/>
              <a:t>エネルギーバランスを考えよう！</a:t>
            </a:r>
          </a:p>
        </p:txBody>
      </p:sp>
      <p:pic>
        <p:nvPicPr>
          <p:cNvPr id="15363" name="Picture 3" descr="j023218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751" y="765175"/>
            <a:ext cx="1008063" cy="9588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pSp>
        <p:nvGrpSpPr>
          <p:cNvPr id="15364" name="Group 4"/>
          <p:cNvGrpSpPr>
            <a:grpSpLocks/>
          </p:cNvGrpSpPr>
          <p:nvPr/>
        </p:nvGrpSpPr>
        <p:grpSpPr bwMode="auto">
          <a:xfrm>
            <a:off x="3935414" y="908050"/>
            <a:ext cx="5113337" cy="1512888"/>
            <a:chOff x="1429" y="2160"/>
            <a:chExt cx="2994" cy="544"/>
          </a:xfrm>
        </p:grpSpPr>
        <p:grpSp>
          <p:nvGrpSpPr>
            <p:cNvPr id="15365" name="Group 5"/>
            <p:cNvGrpSpPr>
              <a:grpSpLocks/>
            </p:cNvGrpSpPr>
            <p:nvPr/>
          </p:nvGrpSpPr>
          <p:grpSpPr bwMode="auto">
            <a:xfrm>
              <a:off x="1429" y="2160"/>
              <a:ext cx="2993" cy="544"/>
              <a:chOff x="1429" y="2160"/>
              <a:chExt cx="2993" cy="544"/>
            </a:xfrm>
          </p:grpSpPr>
          <p:sp>
            <p:nvSpPr>
              <p:cNvPr id="15366" name="AutoShape 6"/>
              <p:cNvSpPr>
                <a:spLocks noChangeArrowheads="1"/>
              </p:cNvSpPr>
              <p:nvPr/>
            </p:nvSpPr>
            <p:spPr bwMode="auto">
              <a:xfrm>
                <a:off x="1429" y="2160"/>
                <a:ext cx="2993" cy="363"/>
              </a:xfrm>
              <a:prstGeom prst="parallelogram">
                <a:avLst>
                  <a:gd name="adj" fmla="val 206129"/>
                </a:avLst>
              </a:prstGeom>
              <a:solidFill>
                <a:schemeClr val="accent1">
                  <a:alpha val="74001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5367" name="Line 7"/>
              <p:cNvSpPr>
                <a:spLocks noChangeShapeType="1"/>
              </p:cNvSpPr>
              <p:nvPr/>
            </p:nvSpPr>
            <p:spPr bwMode="auto">
              <a:xfrm>
                <a:off x="1429" y="2523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5368" name="Line 8"/>
              <p:cNvSpPr>
                <a:spLocks noChangeShapeType="1"/>
              </p:cNvSpPr>
              <p:nvPr/>
            </p:nvSpPr>
            <p:spPr bwMode="auto">
              <a:xfrm>
                <a:off x="3651" y="2523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5369" name="Line 9"/>
              <p:cNvSpPr>
                <a:spLocks noChangeShapeType="1"/>
              </p:cNvSpPr>
              <p:nvPr/>
            </p:nvSpPr>
            <p:spPr bwMode="auto">
              <a:xfrm>
                <a:off x="1429" y="2704"/>
                <a:ext cx="222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5370" name="Line 10"/>
              <p:cNvSpPr>
                <a:spLocks noChangeShapeType="1"/>
              </p:cNvSpPr>
              <p:nvPr/>
            </p:nvSpPr>
            <p:spPr bwMode="auto">
              <a:xfrm>
                <a:off x="4422" y="2160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</p:grpSp>
        <p:sp>
          <p:nvSpPr>
            <p:cNvPr id="15371" name="Line 11"/>
            <p:cNvSpPr>
              <a:spLocks noChangeShapeType="1"/>
            </p:cNvSpPr>
            <p:nvPr/>
          </p:nvSpPr>
          <p:spPr bwMode="auto">
            <a:xfrm flipV="1">
              <a:off x="3651" y="2341"/>
              <a:ext cx="772" cy="3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endParaRPr>
            </a:p>
          </p:txBody>
        </p:sp>
      </p:grpSp>
      <p:sp>
        <p:nvSpPr>
          <p:cNvPr id="15372" name="AutoShape 12"/>
          <p:cNvSpPr>
            <a:spLocks noChangeArrowheads="1"/>
          </p:cNvSpPr>
          <p:nvPr/>
        </p:nvSpPr>
        <p:spPr bwMode="auto">
          <a:xfrm>
            <a:off x="3359150" y="2708276"/>
            <a:ext cx="5545138" cy="720725"/>
          </a:xfrm>
          <a:prstGeom prst="parallelogram">
            <a:avLst>
              <a:gd name="adj" fmla="val 192346"/>
            </a:avLst>
          </a:prstGeom>
          <a:solidFill>
            <a:schemeClr val="folHlink">
              <a:alpha val="74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ja-JP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5373" name="AutoShape 13"/>
          <p:cNvSpPr>
            <a:spLocks noChangeArrowheads="1"/>
          </p:cNvSpPr>
          <p:nvPr/>
        </p:nvSpPr>
        <p:spPr bwMode="auto">
          <a:xfrm>
            <a:off x="4656139" y="981076"/>
            <a:ext cx="503237" cy="2303463"/>
          </a:xfrm>
          <a:prstGeom prst="downArrow">
            <a:avLst>
              <a:gd name="adj1" fmla="val 50000"/>
              <a:gd name="adj2" fmla="val 114432"/>
            </a:avLst>
          </a:prstGeom>
          <a:solidFill>
            <a:srgbClr val="FFFF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5374" name="AutoShape 14"/>
          <p:cNvSpPr>
            <a:spLocks noChangeArrowheads="1"/>
          </p:cNvSpPr>
          <p:nvPr/>
        </p:nvSpPr>
        <p:spPr bwMode="auto">
          <a:xfrm>
            <a:off x="6959601" y="2420939"/>
            <a:ext cx="504825" cy="720725"/>
          </a:xfrm>
          <a:prstGeom prst="downArrow">
            <a:avLst>
              <a:gd name="adj1" fmla="val 50000"/>
              <a:gd name="adj2" fmla="val 35692"/>
            </a:avLst>
          </a:prstGeom>
          <a:solidFill>
            <a:srgbClr val="FFCC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5375" name="AutoShape 15"/>
          <p:cNvSpPr>
            <a:spLocks noChangeArrowheads="1"/>
          </p:cNvSpPr>
          <p:nvPr/>
        </p:nvSpPr>
        <p:spPr bwMode="auto">
          <a:xfrm>
            <a:off x="6959600" y="765175"/>
            <a:ext cx="503238" cy="865188"/>
          </a:xfrm>
          <a:prstGeom prst="upArrow">
            <a:avLst>
              <a:gd name="adj1" fmla="val 50000"/>
              <a:gd name="adj2" fmla="val 42981"/>
            </a:avLst>
          </a:prstGeom>
          <a:solidFill>
            <a:srgbClr val="FFCC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5376" name="AutoShape 16"/>
          <p:cNvSpPr>
            <a:spLocks noChangeArrowheads="1"/>
          </p:cNvSpPr>
          <p:nvPr/>
        </p:nvSpPr>
        <p:spPr bwMode="auto">
          <a:xfrm>
            <a:off x="6096000" y="2420939"/>
            <a:ext cx="503238" cy="720725"/>
          </a:xfrm>
          <a:prstGeom prst="upArrow">
            <a:avLst>
              <a:gd name="adj1" fmla="val 50000"/>
              <a:gd name="adj2" fmla="val 35804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  <p:graphicFrame>
        <p:nvGraphicFramePr>
          <p:cNvPr id="15377" name="Object 17"/>
          <p:cNvGraphicFramePr>
            <a:graphicFrameLocks noGrp="1" noChangeAspect="1"/>
          </p:cNvGraphicFramePr>
          <p:nvPr>
            <p:ph sz="half" idx="2"/>
          </p:nvPr>
        </p:nvGraphicFramePr>
        <p:xfrm>
          <a:off x="8183563" y="1341439"/>
          <a:ext cx="576262" cy="477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3" imgW="228600" imgH="215640" progId="Equation.3">
                  <p:embed/>
                </p:oleObj>
              </mc:Choice>
              <mc:Fallback>
                <p:oleObj name="数式" r:id="rId3" imgW="228600" imgH="215640" progId="Equation.3">
                  <p:embed/>
                  <p:pic>
                    <p:nvPicPr>
                      <p:cNvPr id="15377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83563" y="1341439"/>
                        <a:ext cx="576262" cy="477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3935414" y="3213101"/>
            <a:ext cx="720725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地表</a:t>
            </a:r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5808663" y="1916114"/>
            <a:ext cx="792162" cy="402291"/>
          </a:xfrm>
          <a:prstGeom prst="rect">
            <a:avLst/>
          </a:prstGeom>
          <a:noFill/>
          <a:ln w="57150" cmpd="thinThick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吸収</a:t>
            </a:r>
          </a:p>
        </p:txBody>
      </p:sp>
      <p:sp>
        <p:nvSpPr>
          <p:cNvPr id="15380" name="Text Box 20"/>
          <p:cNvSpPr txBox="1">
            <a:spLocks noChangeArrowheads="1"/>
          </p:cNvSpPr>
          <p:nvPr/>
        </p:nvSpPr>
        <p:spPr bwMode="auto">
          <a:xfrm>
            <a:off x="4079876" y="1052514"/>
            <a:ext cx="10080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太陽光</a:t>
            </a:r>
          </a:p>
        </p:txBody>
      </p:sp>
      <p:sp>
        <p:nvSpPr>
          <p:cNvPr id="15381" name="Text Box 21"/>
          <p:cNvSpPr txBox="1">
            <a:spLocks noChangeArrowheads="1"/>
          </p:cNvSpPr>
          <p:nvPr/>
        </p:nvSpPr>
        <p:spPr bwMode="auto">
          <a:xfrm>
            <a:off x="7319963" y="981076"/>
            <a:ext cx="792162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5382" name="Text Box 22"/>
          <p:cNvSpPr txBox="1">
            <a:spLocks noChangeArrowheads="1"/>
          </p:cNvSpPr>
          <p:nvPr/>
        </p:nvSpPr>
        <p:spPr bwMode="auto">
          <a:xfrm>
            <a:off x="7391401" y="2565401"/>
            <a:ext cx="7921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5383" name="Text Box 23"/>
          <p:cNvSpPr txBox="1">
            <a:spLocks noChangeArrowheads="1"/>
          </p:cNvSpPr>
          <p:nvPr/>
        </p:nvSpPr>
        <p:spPr bwMode="auto">
          <a:xfrm>
            <a:off x="6096000" y="1268414"/>
            <a:ext cx="647700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Y℃</a:t>
            </a:r>
          </a:p>
        </p:txBody>
      </p:sp>
      <p:sp>
        <p:nvSpPr>
          <p:cNvPr id="15384" name="Text Box 24"/>
          <p:cNvSpPr txBox="1">
            <a:spLocks noChangeArrowheads="1"/>
          </p:cNvSpPr>
          <p:nvPr/>
        </p:nvSpPr>
        <p:spPr bwMode="auto">
          <a:xfrm>
            <a:off x="5087938" y="2997201"/>
            <a:ext cx="863600" cy="402291"/>
          </a:xfrm>
          <a:prstGeom prst="rect">
            <a:avLst/>
          </a:prstGeom>
          <a:noFill/>
          <a:ln w="76200" cmpd="tri">
            <a:solidFill>
              <a:srgbClr val="33996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X℃</a:t>
            </a:r>
          </a:p>
        </p:txBody>
      </p:sp>
      <p:sp>
        <p:nvSpPr>
          <p:cNvPr id="15385" name="Text Box 25"/>
          <p:cNvSpPr txBox="1">
            <a:spLocks noChangeArrowheads="1"/>
          </p:cNvSpPr>
          <p:nvPr/>
        </p:nvSpPr>
        <p:spPr bwMode="auto">
          <a:xfrm>
            <a:off x="1847850" y="3933825"/>
            <a:ext cx="8497888" cy="2433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74001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地球表面がもらうエネルギー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     </a:t>
            </a:r>
            <a:endParaRPr kumimoji="1" lang="ja-JP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②地球表面が失うエネルギーは？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従って、</a:t>
            </a:r>
            <a:r>
              <a:rPr kumimoji="1" lang="ja-JP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赤外が２コ</a:t>
            </a: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なければならない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赤外を２コ出すためにはどうすればよいか？　　　　　　　　　　　　　　 　　　　　</a:t>
            </a:r>
          </a:p>
        </p:txBody>
      </p:sp>
      <p:sp>
        <p:nvSpPr>
          <p:cNvPr id="15386" name="Rectangle 26"/>
          <p:cNvSpPr>
            <a:spLocks noChangeArrowheads="1"/>
          </p:cNvSpPr>
          <p:nvPr/>
        </p:nvSpPr>
        <p:spPr bwMode="auto">
          <a:xfrm>
            <a:off x="2640014" y="4941888"/>
            <a:ext cx="7127875" cy="431800"/>
          </a:xfrm>
          <a:prstGeom prst="rect">
            <a:avLst/>
          </a:prstGeom>
          <a:solidFill>
            <a:srgbClr val="3366FF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エネルギーバランスの要請から　</a:t>
            </a: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①＝②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でないといけない！！</a:t>
            </a:r>
          </a:p>
        </p:txBody>
      </p:sp>
      <p:sp>
        <p:nvSpPr>
          <p:cNvPr id="15387" name="Text Box 27"/>
          <p:cNvSpPr txBox="1">
            <a:spLocks noChangeArrowheads="1"/>
          </p:cNvSpPr>
          <p:nvPr/>
        </p:nvSpPr>
        <p:spPr bwMode="auto">
          <a:xfrm>
            <a:off x="1524001" y="3500439"/>
            <a:ext cx="3241675" cy="52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エネルギーバランス</a:t>
            </a:r>
          </a:p>
        </p:txBody>
      </p:sp>
      <p:sp>
        <p:nvSpPr>
          <p:cNvPr id="15388" name="Text Box 28"/>
          <p:cNvSpPr txBox="1">
            <a:spLocks noChangeArrowheads="1"/>
          </p:cNvSpPr>
          <p:nvPr/>
        </p:nvSpPr>
        <p:spPr bwMode="auto">
          <a:xfrm>
            <a:off x="7032626" y="3933826"/>
            <a:ext cx="18716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＋　赤外　１コ</a:t>
            </a:r>
          </a:p>
        </p:txBody>
      </p:sp>
      <p:sp>
        <p:nvSpPr>
          <p:cNvPr id="15389" name="Text Box 29"/>
          <p:cNvSpPr txBox="1">
            <a:spLocks noChangeArrowheads="1"/>
          </p:cNvSpPr>
          <p:nvPr/>
        </p:nvSpPr>
        <p:spPr bwMode="auto">
          <a:xfrm>
            <a:off x="8904289" y="3933826"/>
            <a:ext cx="1081087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＝　２コ</a:t>
            </a:r>
          </a:p>
        </p:txBody>
      </p:sp>
      <p:sp>
        <p:nvSpPr>
          <p:cNvPr id="15390" name="Text Box 30"/>
          <p:cNvSpPr txBox="1">
            <a:spLocks noChangeArrowheads="1"/>
          </p:cNvSpPr>
          <p:nvPr/>
        </p:nvSpPr>
        <p:spPr bwMode="auto">
          <a:xfrm>
            <a:off x="5808664" y="3933826"/>
            <a:ext cx="1368425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太陽　１コ</a:t>
            </a:r>
          </a:p>
        </p:txBody>
      </p:sp>
      <p:sp>
        <p:nvSpPr>
          <p:cNvPr id="15391" name="Text Box 31"/>
          <p:cNvSpPr txBox="1">
            <a:spLocks noChangeArrowheads="1"/>
          </p:cNvSpPr>
          <p:nvPr/>
        </p:nvSpPr>
        <p:spPr bwMode="auto">
          <a:xfrm>
            <a:off x="6383338" y="2565401"/>
            <a:ext cx="792162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5392" name="AutoShape 32"/>
          <p:cNvSpPr>
            <a:spLocks noChangeArrowheads="1"/>
          </p:cNvSpPr>
          <p:nvPr/>
        </p:nvSpPr>
        <p:spPr bwMode="auto">
          <a:xfrm>
            <a:off x="5664200" y="2420939"/>
            <a:ext cx="503238" cy="720725"/>
          </a:xfrm>
          <a:prstGeom prst="upArrow">
            <a:avLst>
              <a:gd name="adj1" fmla="val 50000"/>
              <a:gd name="adj2" fmla="val 35804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</p:spTree>
    <p:extLst>
      <p:ext uri="{BB962C8B-B14F-4D97-AF65-F5344CB8AC3E}">
        <p14:creationId xmlns:p14="http://schemas.microsoft.com/office/powerpoint/2010/main" val="24176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5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5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500"/>
                                        <p:tgtEl>
                                          <p:spTgt spid="15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500" fill="hold"/>
                                        <p:tgtEl>
                                          <p:spTgt spid="1537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7" dur="500" fill="hold"/>
                                        <p:tgtEl>
                                          <p:spTgt spid="153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500"/>
                                        <p:tgtEl>
                                          <p:spTgt spid="15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0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0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7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9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5" dur="500"/>
                                        <p:tgtEl>
                                          <p:spTgt spid="15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53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53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4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500" fill="hold"/>
                                        <p:tgtEl>
                                          <p:spTgt spid="153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8" dur="500" fill="hold"/>
                                        <p:tgtEl>
                                          <p:spTgt spid="153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3" dur="500"/>
                                        <p:tgtEl>
                                          <p:spTgt spid="153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 animBg="1"/>
      <p:bldP spid="15373" grpId="0" animBg="1"/>
      <p:bldP spid="15373" grpId="1" animBg="1"/>
      <p:bldP spid="15373" grpId="2" animBg="1"/>
      <p:bldP spid="15374" grpId="0" animBg="1"/>
      <p:bldP spid="15374" grpId="1" animBg="1"/>
      <p:bldP spid="15374" grpId="2" animBg="1"/>
      <p:bldP spid="15375" grpId="0" animBg="1"/>
      <p:bldP spid="15376" grpId="0" animBg="1"/>
      <p:bldP spid="15376" grpId="1" animBg="1"/>
      <p:bldP spid="15378" grpId="0"/>
      <p:bldP spid="15379" grpId="0" animBg="1"/>
      <p:bldP spid="15380" grpId="0"/>
      <p:bldP spid="15381" grpId="0"/>
      <p:bldP spid="15382" grpId="0"/>
      <p:bldP spid="15383" grpId="0"/>
      <p:bldP spid="15384" grpId="0" animBg="1"/>
      <p:bldP spid="15386" grpId="0" animBg="1"/>
      <p:bldP spid="15387" grpId="0"/>
      <p:bldP spid="15388" grpId="0"/>
      <p:bldP spid="15389" grpId="0"/>
      <p:bldP spid="15391" grpId="0"/>
      <p:bldP spid="15392" grpId="0" animBg="1"/>
      <p:bldP spid="15392" grpId="1" animBg="1"/>
      <p:bldP spid="15392" grpId="2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3200" b="1"/>
              <a:t>赤外線　：全ての物質からはその</a:t>
            </a:r>
            <a:r>
              <a:rPr lang="ja-JP" altLang="en-US" sz="3200" b="1" u="sng">
                <a:solidFill>
                  <a:srgbClr val="FF0000"/>
                </a:solidFill>
              </a:rPr>
              <a:t>温度</a:t>
            </a:r>
            <a:r>
              <a:rPr lang="ja-JP" altLang="en-US" sz="3200" b="1"/>
              <a:t>にほぼ　</a:t>
            </a:r>
            <a:br>
              <a:rPr lang="ja-JP" altLang="en-US" sz="3200" b="1"/>
            </a:br>
            <a:r>
              <a:rPr lang="ja-JP" altLang="en-US" sz="3200" b="1"/>
              <a:t>　　　　　　　</a:t>
            </a:r>
            <a:r>
              <a:rPr lang="ja-JP" altLang="en-US" sz="3200" b="1" u="sng">
                <a:solidFill>
                  <a:srgbClr val="FF0000"/>
                </a:solidFill>
              </a:rPr>
              <a:t>比例</a:t>
            </a:r>
            <a:r>
              <a:rPr lang="ja-JP" altLang="en-US" sz="3200" b="1"/>
              <a:t>して</a:t>
            </a:r>
            <a:r>
              <a:rPr lang="ja-JP" altLang="en-US" sz="3200" b="1" u="sng">
                <a:solidFill>
                  <a:srgbClr val="FF0000"/>
                </a:solidFill>
              </a:rPr>
              <a:t>赤外線</a:t>
            </a:r>
            <a:r>
              <a:rPr lang="ja-JP" altLang="en-US" sz="3200" b="1"/>
              <a:t>が放出されている</a:t>
            </a:r>
            <a:r>
              <a:rPr lang="ja-JP" altLang="en-US" sz="4000" b="1"/>
              <a:t>。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268413"/>
            <a:ext cx="1079500" cy="1008062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ja-JP" sz="2800"/>
          </a:p>
          <a:p>
            <a:pPr>
              <a:lnSpc>
                <a:spcPct val="90000"/>
              </a:lnSpc>
            </a:pPr>
            <a:r>
              <a:rPr lang="en-US" altLang="ja-JP" sz="2800"/>
              <a:t>ex .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503614" y="1916113"/>
            <a:ext cx="6408737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鉄板を触らなくても鉄板の上に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手をかざすだけで熱いかどうかわかる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2351088" y="5661026"/>
            <a:ext cx="7416800" cy="10080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・手は赤外線の強さを感じることが出来る。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・手は赤外線を吸収する。</a:t>
            </a:r>
          </a:p>
        </p:txBody>
      </p:sp>
      <p:grpSp>
        <p:nvGrpSpPr>
          <p:cNvPr id="16390" name="Group 6"/>
          <p:cNvGrpSpPr>
            <a:grpSpLocks/>
          </p:cNvGrpSpPr>
          <p:nvPr/>
        </p:nvGrpSpPr>
        <p:grpSpPr bwMode="auto">
          <a:xfrm>
            <a:off x="3000376" y="4652964"/>
            <a:ext cx="1744663" cy="885825"/>
            <a:chOff x="1383" y="3249"/>
            <a:chExt cx="1099" cy="558"/>
          </a:xfrm>
        </p:grpSpPr>
        <p:pic>
          <p:nvPicPr>
            <p:cNvPr id="16391" name="Picture 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2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3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394" name="AutoShape 10"/>
          <p:cNvSpPr>
            <a:spLocks noChangeArrowheads="1"/>
          </p:cNvSpPr>
          <p:nvPr/>
        </p:nvSpPr>
        <p:spPr bwMode="auto">
          <a:xfrm>
            <a:off x="2640014" y="4149726"/>
            <a:ext cx="3024187" cy="792163"/>
          </a:xfrm>
          <a:prstGeom prst="parallelogram">
            <a:avLst>
              <a:gd name="adj" fmla="val 9544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grpSp>
        <p:nvGrpSpPr>
          <p:cNvPr id="16395" name="Group 11"/>
          <p:cNvGrpSpPr>
            <a:grpSpLocks/>
          </p:cNvGrpSpPr>
          <p:nvPr/>
        </p:nvGrpSpPr>
        <p:grpSpPr bwMode="auto">
          <a:xfrm>
            <a:off x="6383338" y="5084764"/>
            <a:ext cx="1225550" cy="452437"/>
            <a:chOff x="1383" y="3249"/>
            <a:chExt cx="1099" cy="558"/>
          </a:xfrm>
        </p:grpSpPr>
        <p:pic>
          <p:nvPicPr>
            <p:cNvPr id="16396" name="Picture 1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7" name="Picture 1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" y="3339"/>
              <a:ext cx="282" cy="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398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3249"/>
              <a:ext cx="282" cy="5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399" name="AutoShape 15"/>
          <p:cNvSpPr>
            <a:spLocks noChangeArrowheads="1"/>
          </p:cNvSpPr>
          <p:nvPr/>
        </p:nvSpPr>
        <p:spPr bwMode="auto">
          <a:xfrm>
            <a:off x="5735638" y="4149726"/>
            <a:ext cx="3022600" cy="792163"/>
          </a:xfrm>
          <a:prstGeom prst="parallelogram">
            <a:avLst>
              <a:gd name="adj" fmla="val 95391"/>
            </a:avLst>
          </a:prstGeom>
          <a:solidFill>
            <a:srgbClr val="800000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</p:txBody>
      </p:sp>
      <p:sp>
        <p:nvSpPr>
          <p:cNvPr id="16400" name="Text Box 16"/>
          <p:cNvSpPr txBox="1">
            <a:spLocks noChangeArrowheads="1"/>
          </p:cNvSpPr>
          <p:nvPr/>
        </p:nvSpPr>
        <p:spPr bwMode="auto">
          <a:xfrm>
            <a:off x="8867776" y="4868864"/>
            <a:ext cx="1800225" cy="710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お好み焼き屋　さんの鉄板</a:t>
            </a:r>
          </a:p>
        </p:txBody>
      </p:sp>
      <p:sp>
        <p:nvSpPr>
          <p:cNvPr id="16401" name="Text Box 17"/>
          <p:cNvSpPr txBox="1">
            <a:spLocks noChangeArrowheads="1"/>
          </p:cNvSpPr>
          <p:nvPr/>
        </p:nvSpPr>
        <p:spPr bwMode="auto">
          <a:xfrm>
            <a:off x="1847851" y="3284539"/>
            <a:ext cx="1439863" cy="873125"/>
          </a:xfrm>
          <a:prstGeom prst="rect">
            <a:avLst/>
          </a:prstGeom>
          <a:solidFill>
            <a:srgbClr val="CCFFCC">
              <a:alpha val="74001"/>
            </a:srgbClr>
          </a:solidFill>
          <a:ln w="19050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200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熱く感じる</a:t>
            </a:r>
          </a:p>
        </p:txBody>
      </p:sp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8904289" y="3284538"/>
            <a:ext cx="1582737" cy="863600"/>
          </a:xfrm>
          <a:prstGeom prst="rect">
            <a:avLst/>
          </a:prstGeom>
          <a:solidFill>
            <a:srgbClr val="CCFFCC">
              <a:alpha val="74001"/>
            </a:srgbClr>
          </a:solidFill>
          <a:ln w="9525">
            <a:solidFill>
              <a:srgbClr val="CC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50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熱く感じナイ</a:t>
            </a:r>
          </a:p>
        </p:txBody>
      </p:sp>
      <p:grpSp>
        <p:nvGrpSpPr>
          <p:cNvPr id="16403" name="Group 19"/>
          <p:cNvGrpSpPr>
            <a:grpSpLocks/>
          </p:cNvGrpSpPr>
          <p:nvPr/>
        </p:nvGrpSpPr>
        <p:grpSpPr bwMode="auto">
          <a:xfrm>
            <a:off x="3503613" y="3141664"/>
            <a:ext cx="2159000" cy="1004887"/>
            <a:chOff x="1338" y="2115"/>
            <a:chExt cx="1179" cy="633"/>
          </a:xfrm>
        </p:grpSpPr>
        <p:pic>
          <p:nvPicPr>
            <p:cNvPr id="16404" name="Picture 2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" y="2115"/>
              <a:ext cx="117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405" name="Text Box 21"/>
            <p:cNvSpPr txBox="1">
              <a:spLocks noChangeArrowheads="1"/>
            </p:cNvSpPr>
            <p:nvPr/>
          </p:nvSpPr>
          <p:spPr bwMode="auto">
            <a:xfrm>
              <a:off x="2245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grpSp>
        <p:nvGrpSpPr>
          <p:cNvPr id="16406" name="Group 22"/>
          <p:cNvGrpSpPr>
            <a:grpSpLocks/>
          </p:cNvGrpSpPr>
          <p:nvPr/>
        </p:nvGrpSpPr>
        <p:grpSpPr bwMode="auto">
          <a:xfrm>
            <a:off x="6600826" y="3141663"/>
            <a:ext cx="2232025" cy="1003300"/>
            <a:chOff x="3651" y="2115"/>
            <a:chExt cx="1270" cy="632"/>
          </a:xfrm>
        </p:grpSpPr>
        <p:pic>
          <p:nvPicPr>
            <p:cNvPr id="16407" name="Picture 2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" y="2115"/>
              <a:ext cx="1246" cy="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408" name="Text Box 24"/>
            <p:cNvSpPr txBox="1">
              <a:spLocks noChangeArrowheads="1"/>
            </p:cNvSpPr>
            <p:nvPr/>
          </p:nvSpPr>
          <p:spPr bwMode="auto">
            <a:xfrm>
              <a:off x="4649" y="2341"/>
              <a:ext cx="272" cy="253"/>
            </a:xfrm>
            <a:prstGeom prst="rect">
              <a:avLst/>
            </a:prstGeom>
            <a:solidFill>
              <a:schemeClr val="bg1">
                <a:alpha val="74001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rPr>
                <a:t>手</a:t>
              </a:r>
            </a:p>
          </p:txBody>
        </p:sp>
      </p:grpSp>
      <p:sp>
        <p:nvSpPr>
          <p:cNvPr id="16409" name="AutoShape 25"/>
          <p:cNvSpPr>
            <a:spLocks noChangeArrowheads="1"/>
          </p:cNvSpPr>
          <p:nvPr/>
        </p:nvSpPr>
        <p:spPr bwMode="auto">
          <a:xfrm>
            <a:off x="3359151" y="3644900"/>
            <a:ext cx="1152525" cy="647700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6410" name="AutoShape 26"/>
          <p:cNvSpPr>
            <a:spLocks noChangeArrowheads="1"/>
          </p:cNvSpPr>
          <p:nvPr/>
        </p:nvSpPr>
        <p:spPr bwMode="auto">
          <a:xfrm>
            <a:off x="6816725" y="3644900"/>
            <a:ext cx="287338" cy="647700"/>
          </a:xfrm>
          <a:prstGeom prst="upArrow">
            <a:avLst>
              <a:gd name="adj1" fmla="val 50000"/>
              <a:gd name="adj2" fmla="val 56353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4367214" y="3860801"/>
            <a:ext cx="1152525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大</a:t>
            </a:r>
          </a:p>
        </p:txBody>
      </p:sp>
      <p:sp>
        <p:nvSpPr>
          <p:cNvPr id="16412" name="Rectangle 28"/>
          <p:cNvSpPr>
            <a:spLocks noChangeArrowheads="1"/>
          </p:cNvSpPr>
          <p:nvPr/>
        </p:nvSpPr>
        <p:spPr bwMode="auto">
          <a:xfrm>
            <a:off x="7175501" y="3860801"/>
            <a:ext cx="1152525" cy="360363"/>
          </a:xfrm>
          <a:prstGeom prst="rect">
            <a:avLst/>
          </a:prstGeom>
          <a:solidFill>
            <a:schemeClr val="accent1">
              <a:alpha val="0"/>
            </a:schemeClr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赤外線　小</a:t>
            </a:r>
          </a:p>
        </p:txBody>
      </p:sp>
      <p:sp>
        <p:nvSpPr>
          <p:cNvPr id="16413" name="Rectangle 29"/>
          <p:cNvSpPr>
            <a:spLocks noChangeArrowheads="1"/>
          </p:cNvSpPr>
          <p:nvPr/>
        </p:nvSpPr>
        <p:spPr bwMode="auto">
          <a:xfrm>
            <a:off x="1919288" y="188913"/>
            <a:ext cx="8424862" cy="1295400"/>
          </a:xfrm>
          <a:prstGeom prst="rect">
            <a:avLst/>
          </a:prstGeom>
          <a:solidFill>
            <a:srgbClr val="FFFF99">
              <a:alpha val="9000"/>
            </a:srgbClr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67741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8" y="0"/>
            <a:ext cx="8229600" cy="882650"/>
          </a:xfrm>
        </p:spPr>
        <p:txBody>
          <a:bodyPr/>
          <a:lstStyle/>
          <a:p>
            <a:r>
              <a:rPr lang="ja-JP" altLang="en-US" i="1" u="sng"/>
              <a:t>エネルギーバランスを考えよう！</a:t>
            </a:r>
          </a:p>
        </p:txBody>
      </p:sp>
      <p:pic>
        <p:nvPicPr>
          <p:cNvPr id="17411" name="Picture 3" descr="j023218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92313" y="692150"/>
            <a:ext cx="1008062" cy="9588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pSp>
        <p:nvGrpSpPr>
          <p:cNvPr id="17412" name="Group 4"/>
          <p:cNvGrpSpPr>
            <a:grpSpLocks/>
          </p:cNvGrpSpPr>
          <p:nvPr/>
        </p:nvGrpSpPr>
        <p:grpSpPr bwMode="auto">
          <a:xfrm>
            <a:off x="3935413" y="1484313"/>
            <a:ext cx="5111750" cy="863600"/>
            <a:chOff x="1429" y="2160"/>
            <a:chExt cx="2994" cy="544"/>
          </a:xfrm>
        </p:grpSpPr>
        <p:grpSp>
          <p:nvGrpSpPr>
            <p:cNvPr id="17413" name="Group 5"/>
            <p:cNvGrpSpPr>
              <a:grpSpLocks/>
            </p:cNvGrpSpPr>
            <p:nvPr/>
          </p:nvGrpSpPr>
          <p:grpSpPr bwMode="auto">
            <a:xfrm>
              <a:off x="1429" y="2160"/>
              <a:ext cx="2993" cy="544"/>
              <a:chOff x="1429" y="2160"/>
              <a:chExt cx="2993" cy="544"/>
            </a:xfrm>
          </p:grpSpPr>
          <p:sp>
            <p:nvSpPr>
              <p:cNvPr id="17414" name="AutoShape 6"/>
              <p:cNvSpPr>
                <a:spLocks noChangeArrowheads="1"/>
              </p:cNvSpPr>
              <p:nvPr/>
            </p:nvSpPr>
            <p:spPr bwMode="auto">
              <a:xfrm>
                <a:off x="1429" y="2160"/>
                <a:ext cx="2993" cy="363"/>
              </a:xfrm>
              <a:prstGeom prst="parallelogram">
                <a:avLst>
                  <a:gd name="adj" fmla="val 206129"/>
                </a:avLst>
              </a:prstGeom>
              <a:solidFill>
                <a:schemeClr val="accent1">
                  <a:alpha val="74001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7415" name="Line 7"/>
              <p:cNvSpPr>
                <a:spLocks noChangeShapeType="1"/>
              </p:cNvSpPr>
              <p:nvPr/>
            </p:nvSpPr>
            <p:spPr bwMode="auto">
              <a:xfrm>
                <a:off x="1429" y="2523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7416" name="Line 8"/>
              <p:cNvSpPr>
                <a:spLocks noChangeShapeType="1"/>
              </p:cNvSpPr>
              <p:nvPr/>
            </p:nvSpPr>
            <p:spPr bwMode="auto">
              <a:xfrm>
                <a:off x="3651" y="2523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7417" name="Line 9"/>
              <p:cNvSpPr>
                <a:spLocks noChangeShapeType="1"/>
              </p:cNvSpPr>
              <p:nvPr/>
            </p:nvSpPr>
            <p:spPr bwMode="auto">
              <a:xfrm>
                <a:off x="1429" y="2704"/>
                <a:ext cx="222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7418" name="Line 10"/>
              <p:cNvSpPr>
                <a:spLocks noChangeShapeType="1"/>
              </p:cNvSpPr>
              <p:nvPr/>
            </p:nvSpPr>
            <p:spPr bwMode="auto">
              <a:xfrm>
                <a:off x="4422" y="2160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</p:grpSp>
        <p:sp>
          <p:nvSpPr>
            <p:cNvPr id="17419" name="Line 11"/>
            <p:cNvSpPr>
              <a:spLocks noChangeShapeType="1"/>
            </p:cNvSpPr>
            <p:nvPr/>
          </p:nvSpPr>
          <p:spPr bwMode="auto">
            <a:xfrm flipV="1">
              <a:off x="3651" y="2341"/>
              <a:ext cx="772" cy="3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endParaRPr>
            </a:p>
          </p:txBody>
        </p:sp>
      </p:grpSp>
      <p:sp>
        <p:nvSpPr>
          <p:cNvPr id="17420" name="AutoShape 12"/>
          <p:cNvSpPr>
            <a:spLocks noChangeArrowheads="1"/>
          </p:cNvSpPr>
          <p:nvPr/>
        </p:nvSpPr>
        <p:spPr bwMode="auto">
          <a:xfrm>
            <a:off x="3359150" y="2708276"/>
            <a:ext cx="5545138" cy="720725"/>
          </a:xfrm>
          <a:prstGeom prst="parallelogram">
            <a:avLst>
              <a:gd name="adj" fmla="val 192346"/>
            </a:avLst>
          </a:prstGeom>
          <a:solidFill>
            <a:schemeClr val="folHlink">
              <a:alpha val="74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ja-JP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7421" name="AutoShape 13"/>
          <p:cNvSpPr>
            <a:spLocks noChangeArrowheads="1"/>
          </p:cNvSpPr>
          <p:nvPr/>
        </p:nvSpPr>
        <p:spPr bwMode="auto">
          <a:xfrm>
            <a:off x="5016500" y="981076"/>
            <a:ext cx="503238" cy="2303463"/>
          </a:xfrm>
          <a:prstGeom prst="downArrow">
            <a:avLst>
              <a:gd name="adj1" fmla="val 50000"/>
              <a:gd name="adj2" fmla="val 114432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7422" name="AutoShape 14"/>
          <p:cNvSpPr>
            <a:spLocks noChangeArrowheads="1"/>
          </p:cNvSpPr>
          <p:nvPr/>
        </p:nvSpPr>
        <p:spPr bwMode="auto">
          <a:xfrm>
            <a:off x="6959601" y="2349501"/>
            <a:ext cx="504825" cy="720725"/>
          </a:xfrm>
          <a:prstGeom prst="downArrow">
            <a:avLst>
              <a:gd name="adj1" fmla="val 50000"/>
              <a:gd name="adj2" fmla="val 35692"/>
            </a:avLst>
          </a:prstGeom>
          <a:solidFill>
            <a:srgbClr val="FFCC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7423" name="AutoShape 15"/>
          <p:cNvSpPr>
            <a:spLocks noChangeArrowheads="1"/>
          </p:cNvSpPr>
          <p:nvPr/>
        </p:nvSpPr>
        <p:spPr bwMode="auto">
          <a:xfrm>
            <a:off x="6959600" y="836614"/>
            <a:ext cx="503238" cy="1081087"/>
          </a:xfrm>
          <a:prstGeom prst="upArrow">
            <a:avLst>
              <a:gd name="adj1" fmla="val 50000"/>
              <a:gd name="adj2" fmla="val 53707"/>
            </a:avLst>
          </a:prstGeom>
          <a:solidFill>
            <a:srgbClr val="FFCC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7424" name="AutoShape 16"/>
          <p:cNvSpPr>
            <a:spLocks noChangeArrowheads="1"/>
          </p:cNvSpPr>
          <p:nvPr/>
        </p:nvSpPr>
        <p:spPr bwMode="auto">
          <a:xfrm>
            <a:off x="6167439" y="2420939"/>
            <a:ext cx="503237" cy="720725"/>
          </a:xfrm>
          <a:prstGeom prst="upArrow">
            <a:avLst>
              <a:gd name="adj1" fmla="val 50000"/>
              <a:gd name="adj2" fmla="val 35804"/>
            </a:avLst>
          </a:prstGeom>
          <a:solidFill>
            <a:srgbClr val="80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  <p:sp>
        <p:nvSpPr>
          <p:cNvPr id="17425" name="AutoShape 17"/>
          <p:cNvSpPr>
            <a:spLocks noChangeArrowheads="1"/>
          </p:cNvSpPr>
          <p:nvPr/>
        </p:nvSpPr>
        <p:spPr bwMode="auto">
          <a:xfrm>
            <a:off x="5519739" y="2420939"/>
            <a:ext cx="503237" cy="720725"/>
          </a:xfrm>
          <a:prstGeom prst="upArrow">
            <a:avLst>
              <a:gd name="adj1" fmla="val 50000"/>
              <a:gd name="adj2" fmla="val 35804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  <p:graphicFrame>
        <p:nvGraphicFramePr>
          <p:cNvPr id="17426" name="Object 18"/>
          <p:cNvGraphicFramePr>
            <a:graphicFrameLocks noGrp="1" noChangeAspect="1"/>
          </p:cNvGraphicFramePr>
          <p:nvPr>
            <p:ph sz="half" idx="2"/>
          </p:nvPr>
        </p:nvGraphicFramePr>
        <p:xfrm>
          <a:off x="8112125" y="1700213"/>
          <a:ext cx="611188" cy="506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3" imgW="228600" imgH="215640" progId="Equation.3">
                  <p:embed/>
                </p:oleObj>
              </mc:Choice>
              <mc:Fallback>
                <p:oleObj name="数式" r:id="rId3" imgW="228600" imgH="215640" progId="Equation.3">
                  <p:embed/>
                  <p:pic>
                    <p:nvPicPr>
                      <p:cNvPr id="17426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12125" y="1700213"/>
                        <a:ext cx="611188" cy="506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27" name="Text Box 19"/>
          <p:cNvSpPr txBox="1">
            <a:spLocks noChangeArrowheads="1"/>
          </p:cNvSpPr>
          <p:nvPr/>
        </p:nvSpPr>
        <p:spPr bwMode="auto">
          <a:xfrm>
            <a:off x="3935414" y="3213101"/>
            <a:ext cx="720725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地表</a:t>
            </a:r>
          </a:p>
        </p:txBody>
      </p:sp>
      <p:sp>
        <p:nvSpPr>
          <p:cNvPr id="17428" name="Text Box 20"/>
          <p:cNvSpPr txBox="1">
            <a:spLocks noChangeArrowheads="1"/>
          </p:cNvSpPr>
          <p:nvPr/>
        </p:nvSpPr>
        <p:spPr bwMode="auto">
          <a:xfrm>
            <a:off x="5448300" y="1628776"/>
            <a:ext cx="865188" cy="402291"/>
          </a:xfrm>
          <a:prstGeom prst="rect">
            <a:avLst/>
          </a:prstGeom>
          <a:noFill/>
          <a:ln w="57150" cmpd="thinThick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吸収</a:t>
            </a:r>
          </a:p>
        </p:txBody>
      </p:sp>
      <p:sp>
        <p:nvSpPr>
          <p:cNvPr id="17429" name="Text Box 21"/>
          <p:cNvSpPr txBox="1">
            <a:spLocks noChangeArrowheads="1"/>
          </p:cNvSpPr>
          <p:nvPr/>
        </p:nvSpPr>
        <p:spPr bwMode="auto">
          <a:xfrm>
            <a:off x="4079876" y="1052514"/>
            <a:ext cx="10080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太陽光</a:t>
            </a:r>
          </a:p>
        </p:txBody>
      </p:sp>
      <p:sp>
        <p:nvSpPr>
          <p:cNvPr id="17430" name="Text Box 22"/>
          <p:cNvSpPr txBox="1">
            <a:spLocks noChangeArrowheads="1"/>
          </p:cNvSpPr>
          <p:nvPr/>
        </p:nvSpPr>
        <p:spPr bwMode="auto">
          <a:xfrm>
            <a:off x="7608888" y="981076"/>
            <a:ext cx="792162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7431" name="Text Box 23"/>
          <p:cNvSpPr txBox="1">
            <a:spLocks noChangeArrowheads="1"/>
          </p:cNvSpPr>
          <p:nvPr/>
        </p:nvSpPr>
        <p:spPr bwMode="auto">
          <a:xfrm>
            <a:off x="7680326" y="2349501"/>
            <a:ext cx="7921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7432" name="Text Box 24"/>
          <p:cNvSpPr txBox="1">
            <a:spLocks noChangeArrowheads="1"/>
          </p:cNvSpPr>
          <p:nvPr/>
        </p:nvSpPr>
        <p:spPr bwMode="auto">
          <a:xfrm>
            <a:off x="6383338" y="1628776"/>
            <a:ext cx="647700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Y℃</a:t>
            </a:r>
          </a:p>
        </p:txBody>
      </p:sp>
      <p:sp>
        <p:nvSpPr>
          <p:cNvPr id="17433" name="Text Box 25"/>
          <p:cNvSpPr txBox="1">
            <a:spLocks noChangeArrowheads="1"/>
          </p:cNvSpPr>
          <p:nvPr/>
        </p:nvSpPr>
        <p:spPr bwMode="auto">
          <a:xfrm>
            <a:off x="6456363" y="3068639"/>
            <a:ext cx="863600" cy="402291"/>
          </a:xfrm>
          <a:prstGeom prst="rect">
            <a:avLst/>
          </a:prstGeom>
          <a:noFill/>
          <a:ln w="76200" cmpd="tri">
            <a:solidFill>
              <a:srgbClr val="33996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X℃</a:t>
            </a:r>
          </a:p>
        </p:txBody>
      </p:sp>
      <p:sp>
        <p:nvSpPr>
          <p:cNvPr id="17434" name="Text Box 26"/>
          <p:cNvSpPr txBox="1">
            <a:spLocks noChangeArrowheads="1"/>
          </p:cNvSpPr>
          <p:nvPr/>
        </p:nvSpPr>
        <p:spPr bwMode="auto">
          <a:xfrm>
            <a:off x="1847850" y="3933825"/>
            <a:ext cx="8497888" cy="2433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74001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地球表面がもらうエネルギー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     </a:t>
            </a:r>
            <a:endParaRPr kumimoji="1" lang="ja-JP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②地球表面が失うエネルギーは？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従って、</a:t>
            </a:r>
            <a:r>
              <a:rPr kumimoji="1" lang="ja-JP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赤外が２コ</a:t>
            </a: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なければならない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赤外を２コ出すためにはどうすればよいか？　　　　　　　　　　　　　　 　　　　　</a:t>
            </a:r>
          </a:p>
        </p:txBody>
      </p:sp>
      <p:sp>
        <p:nvSpPr>
          <p:cNvPr id="17435" name="Rectangle 27"/>
          <p:cNvSpPr>
            <a:spLocks noChangeArrowheads="1"/>
          </p:cNvSpPr>
          <p:nvPr/>
        </p:nvSpPr>
        <p:spPr bwMode="auto">
          <a:xfrm>
            <a:off x="2640014" y="4941888"/>
            <a:ext cx="7127875" cy="431800"/>
          </a:xfrm>
          <a:prstGeom prst="rect">
            <a:avLst/>
          </a:prstGeom>
          <a:solidFill>
            <a:srgbClr val="3366FF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エネルギーバランスの要請から　</a:t>
            </a: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①＝②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でないといけない！！</a:t>
            </a:r>
          </a:p>
        </p:txBody>
      </p:sp>
      <p:sp>
        <p:nvSpPr>
          <p:cNvPr id="17436" name="Text Box 28"/>
          <p:cNvSpPr txBox="1">
            <a:spLocks noChangeArrowheads="1"/>
          </p:cNvSpPr>
          <p:nvPr/>
        </p:nvSpPr>
        <p:spPr bwMode="auto">
          <a:xfrm>
            <a:off x="1919288" y="3500439"/>
            <a:ext cx="4608512" cy="52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地表のエネルギーバランス</a:t>
            </a:r>
          </a:p>
        </p:txBody>
      </p:sp>
      <p:sp>
        <p:nvSpPr>
          <p:cNvPr id="17437" name="Text Box 29"/>
          <p:cNvSpPr txBox="1">
            <a:spLocks noChangeArrowheads="1"/>
          </p:cNvSpPr>
          <p:nvPr/>
        </p:nvSpPr>
        <p:spPr bwMode="auto">
          <a:xfrm>
            <a:off x="7032626" y="3933826"/>
            <a:ext cx="18716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＋　赤外　１コ</a:t>
            </a:r>
          </a:p>
        </p:txBody>
      </p:sp>
      <p:sp>
        <p:nvSpPr>
          <p:cNvPr id="17438" name="Text Box 30"/>
          <p:cNvSpPr txBox="1">
            <a:spLocks noChangeArrowheads="1"/>
          </p:cNvSpPr>
          <p:nvPr/>
        </p:nvSpPr>
        <p:spPr bwMode="auto">
          <a:xfrm>
            <a:off x="8904289" y="3933826"/>
            <a:ext cx="1081087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＝　２コ</a:t>
            </a:r>
          </a:p>
        </p:txBody>
      </p:sp>
      <p:sp>
        <p:nvSpPr>
          <p:cNvPr id="17439" name="Text Box 31"/>
          <p:cNvSpPr txBox="1">
            <a:spLocks noChangeArrowheads="1"/>
          </p:cNvSpPr>
          <p:nvPr/>
        </p:nvSpPr>
        <p:spPr bwMode="auto">
          <a:xfrm>
            <a:off x="5808664" y="3933826"/>
            <a:ext cx="1368425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太陽　１コ</a:t>
            </a:r>
          </a:p>
        </p:txBody>
      </p:sp>
      <p:sp>
        <p:nvSpPr>
          <p:cNvPr id="17440" name="Rectangle 32"/>
          <p:cNvSpPr>
            <a:spLocks noChangeArrowheads="1"/>
          </p:cNvSpPr>
          <p:nvPr/>
        </p:nvSpPr>
        <p:spPr bwMode="auto">
          <a:xfrm>
            <a:off x="4151313" y="6381750"/>
            <a:ext cx="3744912" cy="476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温度が</a:t>
            </a:r>
            <a:r>
              <a:rPr kumimoji="1" lang="en-US" altLang="ja-JP" sz="1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</a:t>
            </a:r>
            <a:r>
              <a:rPr kumimoji="1" lang="ja-JP" altLang="en-US" sz="1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倍</a:t>
            </a: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あればよい！！</a:t>
            </a:r>
          </a:p>
        </p:txBody>
      </p:sp>
    </p:spTree>
    <p:extLst>
      <p:ext uri="{BB962C8B-B14F-4D97-AF65-F5344CB8AC3E}">
        <p14:creationId xmlns:p14="http://schemas.microsoft.com/office/powerpoint/2010/main" val="1075425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17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500"/>
                                        <p:tgtEl>
                                          <p:spTgt spid="17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174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40" grpId="0" animBg="1"/>
      <p:bldP spid="17440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8" y="0"/>
            <a:ext cx="8229600" cy="882650"/>
          </a:xfrm>
        </p:spPr>
        <p:txBody>
          <a:bodyPr/>
          <a:lstStyle/>
          <a:p>
            <a:r>
              <a:rPr lang="ja-JP" altLang="en-US" i="1" u="sng"/>
              <a:t>エネルギーバランスを考えよう！</a:t>
            </a:r>
          </a:p>
        </p:txBody>
      </p:sp>
      <p:pic>
        <p:nvPicPr>
          <p:cNvPr id="19459" name="Picture 3" descr="j023218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92313" y="692150"/>
            <a:ext cx="1008062" cy="9588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pSp>
        <p:nvGrpSpPr>
          <p:cNvPr id="19460" name="Group 4"/>
          <p:cNvGrpSpPr>
            <a:grpSpLocks/>
          </p:cNvGrpSpPr>
          <p:nvPr/>
        </p:nvGrpSpPr>
        <p:grpSpPr bwMode="auto">
          <a:xfrm>
            <a:off x="3935413" y="1484313"/>
            <a:ext cx="5111750" cy="863600"/>
            <a:chOff x="1429" y="2160"/>
            <a:chExt cx="2994" cy="544"/>
          </a:xfrm>
        </p:grpSpPr>
        <p:grpSp>
          <p:nvGrpSpPr>
            <p:cNvPr id="19461" name="Group 5"/>
            <p:cNvGrpSpPr>
              <a:grpSpLocks/>
            </p:cNvGrpSpPr>
            <p:nvPr/>
          </p:nvGrpSpPr>
          <p:grpSpPr bwMode="auto">
            <a:xfrm>
              <a:off x="1429" y="2160"/>
              <a:ext cx="2993" cy="544"/>
              <a:chOff x="1429" y="2160"/>
              <a:chExt cx="2993" cy="544"/>
            </a:xfrm>
          </p:grpSpPr>
          <p:sp>
            <p:nvSpPr>
              <p:cNvPr id="19462" name="AutoShape 6"/>
              <p:cNvSpPr>
                <a:spLocks noChangeArrowheads="1"/>
              </p:cNvSpPr>
              <p:nvPr/>
            </p:nvSpPr>
            <p:spPr bwMode="auto">
              <a:xfrm>
                <a:off x="1429" y="2160"/>
                <a:ext cx="2993" cy="363"/>
              </a:xfrm>
              <a:prstGeom prst="parallelogram">
                <a:avLst>
                  <a:gd name="adj" fmla="val 206129"/>
                </a:avLst>
              </a:prstGeom>
              <a:solidFill>
                <a:schemeClr val="accent1">
                  <a:alpha val="74001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9463" name="Line 7"/>
              <p:cNvSpPr>
                <a:spLocks noChangeShapeType="1"/>
              </p:cNvSpPr>
              <p:nvPr/>
            </p:nvSpPr>
            <p:spPr bwMode="auto">
              <a:xfrm>
                <a:off x="1429" y="2523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9464" name="Line 8"/>
              <p:cNvSpPr>
                <a:spLocks noChangeShapeType="1"/>
              </p:cNvSpPr>
              <p:nvPr/>
            </p:nvSpPr>
            <p:spPr bwMode="auto">
              <a:xfrm>
                <a:off x="3651" y="2523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9465" name="Line 9"/>
              <p:cNvSpPr>
                <a:spLocks noChangeShapeType="1"/>
              </p:cNvSpPr>
              <p:nvPr/>
            </p:nvSpPr>
            <p:spPr bwMode="auto">
              <a:xfrm>
                <a:off x="1429" y="2704"/>
                <a:ext cx="222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  <p:sp>
            <p:nvSpPr>
              <p:cNvPr id="19466" name="Line 10"/>
              <p:cNvSpPr>
                <a:spLocks noChangeShapeType="1"/>
              </p:cNvSpPr>
              <p:nvPr/>
            </p:nvSpPr>
            <p:spPr bwMode="auto">
              <a:xfrm>
                <a:off x="4422" y="2160"/>
                <a:ext cx="0" cy="18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1" lang="ja-JP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+mn-cs"/>
                </a:endParaRPr>
              </a:p>
            </p:txBody>
          </p:sp>
        </p:grpSp>
        <p:sp>
          <p:nvSpPr>
            <p:cNvPr id="19467" name="Line 11"/>
            <p:cNvSpPr>
              <a:spLocks noChangeShapeType="1"/>
            </p:cNvSpPr>
            <p:nvPr/>
          </p:nvSpPr>
          <p:spPr bwMode="auto">
            <a:xfrm flipV="1">
              <a:off x="3651" y="2341"/>
              <a:ext cx="772" cy="3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endParaRPr>
            </a:p>
          </p:txBody>
        </p:sp>
      </p:grpSp>
      <p:sp>
        <p:nvSpPr>
          <p:cNvPr id="19468" name="AutoShape 12"/>
          <p:cNvSpPr>
            <a:spLocks noChangeArrowheads="1"/>
          </p:cNvSpPr>
          <p:nvPr/>
        </p:nvSpPr>
        <p:spPr bwMode="auto">
          <a:xfrm>
            <a:off x="3359150" y="2708276"/>
            <a:ext cx="5545138" cy="720725"/>
          </a:xfrm>
          <a:prstGeom prst="parallelogram">
            <a:avLst>
              <a:gd name="adj" fmla="val 192346"/>
            </a:avLst>
          </a:prstGeom>
          <a:solidFill>
            <a:schemeClr val="folHlink">
              <a:alpha val="74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ja-JP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9469" name="AutoShape 13"/>
          <p:cNvSpPr>
            <a:spLocks noChangeArrowheads="1"/>
          </p:cNvSpPr>
          <p:nvPr/>
        </p:nvSpPr>
        <p:spPr bwMode="auto">
          <a:xfrm>
            <a:off x="5016500" y="981076"/>
            <a:ext cx="503238" cy="2303463"/>
          </a:xfrm>
          <a:prstGeom prst="downArrow">
            <a:avLst>
              <a:gd name="adj1" fmla="val 50000"/>
              <a:gd name="adj2" fmla="val 114432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9470" name="AutoShape 14"/>
          <p:cNvSpPr>
            <a:spLocks noChangeArrowheads="1"/>
          </p:cNvSpPr>
          <p:nvPr/>
        </p:nvSpPr>
        <p:spPr bwMode="auto">
          <a:xfrm>
            <a:off x="6959601" y="2349501"/>
            <a:ext cx="504825" cy="720725"/>
          </a:xfrm>
          <a:prstGeom prst="downArrow">
            <a:avLst>
              <a:gd name="adj1" fmla="val 50000"/>
              <a:gd name="adj2" fmla="val 35692"/>
            </a:avLst>
          </a:prstGeom>
          <a:solidFill>
            <a:srgbClr val="FFCC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</a:p>
        </p:txBody>
      </p:sp>
      <p:sp>
        <p:nvSpPr>
          <p:cNvPr id="19471" name="AutoShape 15"/>
          <p:cNvSpPr>
            <a:spLocks noChangeArrowheads="1"/>
          </p:cNvSpPr>
          <p:nvPr/>
        </p:nvSpPr>
        <p:spPr bwMode="auto">
          <a:xfrm>
            <a:off x="6959600" y="836614"/>
            <a:ext cx="503238" cy="1081087"/>
          </a:xfrm>
          <a:prstGeom prst="upArrow">
            <a:avLst>
              <a:gd name="adj1" fmla="val 50000"/>
              <a:gd name="adj2" fmla="val 53707"/>
            </a:avLst>
          </a:prstGeom>
          <a:solidFill>
            <a:srgbClr val="FFCC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9472" name="AutoShape 16"/>
          <p:cNvSpPr>
            <a:spLocks noChangeArrowheads="1"/>
          </p:cNvSpPr>
          <p:nvPr/>
        </p:nvSpPr>
        <p:spPr bwMode="auto">
          <a:xfrm>
            <a:off x="6167439" y="2420939"/>
            <a:ext cx="503237" cy="720725"/>
          </a:xfrm>
          <a:prstGeom prst="upArrow">
            <a:avLst>
              <a:gd name="adj1" fmla="val 50000"/>
              <a:gd name="adj2" fmla="val 35804"/>
            </a:avLst>
          </a:prstGeom>
          <a:solidFill>
            <a:srgbClr val="80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  <p:sp>
        <p:nvSpPr>
          <p:cNvPr id="19473" name="AutoShape 17"/>
          <p:cNvSpPr>
            <a:spLocks noChangeArrowheads="1"/>
          </p:cNvSpPr>
          <p:nvPr/>
        </p:nvSpPr>
        <p:spPr bwMode="auto">
          <a:xfrm>
            <a:off x="5519739" y="2420939"/>
            <a:ext cx="503237" cy="720725"/>
          </a:xfrm>
          <a:prstGeom prst="upArrow">
            <a:avLst>
              <a:gd name="adj1" fmla="val 50000"/>
              <a:gd name="adj2" fmla="val 35804"/>
            </a:avLst>
          </a:prstGeom>
          <a:solidFill>
            <a:srgbClr val="FF0000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</a:t>
            </a:r>
          </a:p>
        </p:txBody>
      </p:sp>
      <p:graphicFrame>
        <p:nvGraphicFramePr>
          <p:cNvPr id="19474" name="Object 18"/>
          <p:cNvGraphicFramePr>
            <a:graphicFrameLocks noGrp="1" noChangeAspect="1"/>
          </p:cNvGraphicFramePr>
          <p:nvPr>
            <p:ph sz="half" idx="2"/>
          </p:nvPr>
        </p:nvGraphicFramePr>
        <p:xfrm>
          <a:off x="7751764" y="1484313"/>
          <a:ext cx="611187" cy="506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3" imgW="228600" imgH="215640" progId="Equation.3">
                  <p:embed/>
                </p:oleObj>
              </mc:Choice>
              <mc:Fallback>
                <p:oleObj name="数式" r:id="rId3" imgW="228600" imgH="215640" progId="Equation.3">
                  <p:embed/>
                  <p:pic>
                    <p:nvPicPr>
                      <p:cNvPr id="19474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51764" y="1484313"/>
                        <a:ext cx="611187" cy="506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3935414" y="3213101"/>
            <a:ext cx="720725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地表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5448300" y="1628776"/>
            <a:ext cx="865188" cy="402291"/>
          </a:xfrm>
          <a:prstGeom prst="rect">
            <a:avLst/>
          </a:prstGeom>
          <a:noFill/>
          <a:ln w="57150" cmpd="thinThick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吸収</a:t>
            </a:r>
          </a:p>
        </p:txBody>
      </p:sp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4079876" y="1052514"/>
            <a:ext cx="10080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太陽光</a:t>
            </a:r>
          </a:p>
        </p:txBody>
      </p:sp>
      <p:sp>
        <p:nvSpPr>
          <p:cNvPr id="19478" name="Text Box 22"/>
          <p:cNvSpPr txBox="1">
            <a:spLocks noChangeArrowheads="1"/>
          </p:cNvSpPr>
          <p:nvPr/>
        </p:nvSpPr>
        <p:spPr bwMode="auto">
          <a:xfrm>
            <a:off x="7608888" y="981076"/>
            <a:ext cx="792162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7680326" y="2349501"/>
            <a:ext cx="792163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赤外</a:t>
            </a:r>
          </a:p>
        </p:txBody>
      </p:sp>
      <p:sp>
        <p:nvSpPr>
          <p:cNvPr id="19480" name="Text Box 24"/>
          <p:cNvSpPr txBox="1">
            <a:spLocks noChangeArrowheads="1"/>
          </p:cNvSpPr>
          <p:nvPr/>
        </p:nvSpPr>
        <p:spPr bwMode="auto">
          <a:xfrm>
            <a:off x="6383338" y="1628776"/>
            <a:ext cx="647700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Y℃</a:t>
            </a:r>
          </a:p>
        </p:txBody>
      </p:sp>
      <p:sp>
        <p:nvSpPr>
          <p:cNvPr id="19481" name="Text Box 25"/>
          <p:cNvSpPr txBox="1">
            <a:spLocks noChangeArrowheads="1"/>
          </p:cNvSpPr>
          <p:nvPr/>
        </p:nvSpPr>
        <p:spPr bwMode="auto">
          <a:xfrm>
            <a:off x="6456363" y="3068639"/>
            <a:ext cx="863600" cy="402291"/>
          </a:xfrm>
          <a:prstGeom prst="rect">
            <a:avLst/>
          </a:prstGeom>
          <a:noFill/>
          <a:ln w="76200" cmpd="tri">
            <a:solidFill>
              <a:srgbClr val="33996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X℃</a:t>
            </a:r>
          </a:p>
        </p:txBody>
      </p:sp>
      <p:sp>
        <p:nvSpPr>
          <p:cNvPr id="19482" name="Text Box 26"/>
          <p:cNvSpPr txBox="1">
            <a:spLocks noChangeArrowheads="1"/>
          </p:cNvSpPr>
          <p:nvPr/>
        </p:nvSpPr>
        <p:spPr bwMode="auto">
          <a:xfrm>
            <a:off x="1847850" y="4365625"/>
            <a:ext cx="8497888" cy="1325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74001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　大気層がもらうエネルギー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     　</a:t>
            </a:r>
            <a:endParaRPr kumimoji="1" lang="ja-JP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②　　　　大気層が失うエネルギー　　</a:t>
            </a:r>
            <a:endParaRPr kumimoji="1" lang="ja-JP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altLang="ja-JP" sz="2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9483" name="Rectangle 27"/>
          <p:cNvSpPr>
            <a:spLocks noChangeArrowheads="1"/>
          </p:cNvSpPr>
          <p:nvPr/>
        </p:nvSpPr>
        <p:spPr bwMode="auto">
          <a:xfrm>
            <a:off x="2640014" y="5805488"/>
            <a:ext cx="7127875" cy="431800"/>
          </a:xfrm>
          <a:prstGeom prst="rect">
            <a:avLst/>
          </a:prstGeom>
          <a:solidFill>
            <a:srgbClr val="3366FF">
              <a:alpha val="7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①</a:t>
            </a: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＝②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より、エネルギーバランスしている</a:t>
            </a:r>
            <a:r>
              <a:rPr kumimoji="1" lang="en-US" altLang="ja-JP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!</a:t>
            </a:r>
            <a:r>
              <a:rPr kumimoji="1" lang="ja-JP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！</a:t>
            </a:r>
          </a:p>
        </p:txBody>
      </p:sp>
      <p:sp>
        <p:nvSpPr>
          <p:cNvPr id="19484" name="Text Box 28"/>
          <p:cNvSpPr txBox="1">
            <a:spLocks noChangeArrowheads="1"/>
          </p:cNvSpPr>
          <p:nvPr/>
        </p:nvSpPr>
        <p:spPr bwMode="auto">
          <a:xfrm>
            <a:off x="1524000" y="3716339"/>
            <a:ext cx="5651500" cy="52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　　大気層のエネルギーバランス</a:t>
            </a:r>
          </a:p>
        </p:txBody>
      </p:sp>
      <p:sp>
        <p:nvSpPr>
          <p:cNvPr id="19487" name="Text Box 31"/>
          <p:cNvSpPr txBox="1">
            <a:spLocks noChangeArrowheads="1"/>
          </p:cNvSpPr>
          <p:nvPr/>
        </p:nvSpPr>
        <p:spPr bwMode="auto">
          <a:xfrm>
            <a:off x="5951539" y="4365625"/>
            <a:ext cx="4465637" cy="433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0000">
                    <a:alpha val="74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地表面からの赤外　</a:t>
            </a:r>
            <a:r>
              <a:rPr kumimoji="1" lang="en-US" altLang="ja-JP" sz="2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2</a:t>
            </a:r>
            <a:r>
              <a:rPr kumimoji="1" lang="ja-JP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コ　＝２コ</a:t>
            </a:r>
          </a:p>
        </p:txBody>
      </p:sp>
      <p:sp>
        <p:nvSpPr>
          <p:cNvPr id="19502" name="Rectangle 46"/>
          <p:cNvSpPr>
            <a:spLocks noChangeArrowheads="1"/>
          </p:cNvSpPr>
          <p:nvPr/>
        </p:nvSpPr>
        <p:spPr bwMode="auto">
          <a:xfrm>
            <a:off x="1524001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graphicFrame>
        <p:nvGraphicFramePr>
          <p:cNvPr id="19501" name="Object 45"/>
          <p:cNvGraphicFramePr>
            <a:graphicFrameLocks noChangeAspect="1"/>
          </p:cNvGraphicFramePr>
          <p:nvPr/>
        </p:nvGraphicFramePr>
        <p:xfrm>
          <a:off x="1703389" y="3644900"/>
          <a:ext cx="681037" cy="661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5" imgW="228600" imgH="215640" progId="Equation.3">
                  <p:embed/>
                </p:oleObj>
              </mc:Choice>
              <mc:Fallback>
                <p:oleObj name="数式" r:id="rId5" imgW="228600" imgH="215640" progId="Equation.3">
                  <p:embed/>
                  <p:pic>
                    <p:nvPicPr>
                      <p:cNvPr id="19501" name="Object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03389" y="3644900"/>
                        <a:ext cx="681037" cy="6619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504" name="Rectangle 48"/>
          <p:cNvSpPr>
            <a:spLocks noChangeArrowheads="1"/>
          </p:cNvSpPr>
          <p:nvPr/>
        </p:nvSpPr>
        <p:spPr bwMode="auto">
          <a:xfrm>
            <a:off x="1524001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graphicFrame>
        <p:nvGraphicFramePr>
          <p:cNvPr id="19503" name="Object 47"/>
          <p:cNvGraphicFramePr>
            <a:graphicFrameLocks noChangeAspect="1"/>
          </p:cNvGraphicFramePr>
          <p:nvPr/>
        </p:nvGraphicFramePr>
        <p:xfrm>
          <a:off x="2135188" y="4221164"/>
          <a:ext cx="647700" cy="630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7" imgW="228600" imgH="215640" progId="Equation.3">
                  <p:embed/>
                </p:oleObj>
              </mc:Choice>
              <mc:Fallback>
                <p:oleObj name="数式" r:id="rId7" imgW="228600" imgH="215640" progId="Equation.3">
                  <p:embed/>
                  <p:pic>
                    <p:nvPicPr>
                      <p:cNvPr id="19503" name="Object 4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5188" y="4221164"/>
                        <a:ext cx="647700" cy="630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506" name="Rectangle 50"/>
          <p:cNvSpPr>
            <a:spLocks noChangeArrowheads="1"/>
          </p:cNvSpPr>
          <p:nvPr/>
        </p:nvSpPr>
        <p:spPr bwMode="auto">
          <a:xfrm>
            <a:off x="1524001" y="3134797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  <p:graphicFrame>
        <p:nvGraphicFramePr>
          <p:cNvPr id="19505" name="Object 49"/>
          <p:cNvGraphicFramePr>
            <a:graphicFrameLocks noChangeAspect="1"/>
          </p:cNvGraphicFramePr>
          <p:nvPr/>
        </p:nvGraphicFramePr>
        <p:xfrm>
          <a:off x="2135189" y="4724400"/>
          <a:ext cx="612775" cy="596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9" imgW="228600" imgH="215640" progId="Equation.3">
                  <p:embed/>
                </p:oleObj>
              </mc:Choice>
              <mc:Fallback>
                <p:oleObj name="数式" r:id="rId9" imgW="228600" imgH="215640" progId="Equation.3">
                  <p:embed/>
                  <p:pic>
                    <p:nvPicPr>
                      <p:cNvPr id="19505" name="Object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5189" y="4724400"/>
                        <a:ext cx="612775" cy="596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507" name="Rectangle 51"/>
          <p:cNvSpPr>
            <a:spLocks noChangeArrowheads="1"/>
          </p:cNvSpPr>
          <p:nvPr/>
        </p:nvSpPr>
        <p:spPr bwMode="auto">
          <a:xfrm>
            <a:off x="5808663" y="4724400"/>
            <a:ext cx="3816350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　</a:t>
            </a:r>
            <a:r>
              <a:rPr kumimoji="1" lang="ja-JP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下向き１コ　＋　上向き１コ　＝２コ</a:t>
            </a:r>
          </a:p>
        </p:txBody>
      </p:sp>
    </p:spTree>
    <p:extLst>
      <p:ext uri="{BB962C8B-B14F-4D97-AF65-F5344CB8AC3E}">
        <p14:creationId xmlns:p14="http://schemas.microsoft.com/office/powerpoint/2010/main" val="212049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500"/>
                                        <p:tgtEl>
                                          <p:spTgt spid="19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500"/>
                                        <p:tgtEl>
                                          <p:spTgt spid="19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19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9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500"/>
                                        <p:tgtEl>
                                          <p:spTgt spid="19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19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500"/>
                                        <p:tgtEl>
                                          <p:spTgt spid="19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8" dur="500" fill="hold"/>
                                        <p:tgtEl>
                                          <p:spTgt spid="1947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500" fill="hold"/>
                                        <p:tgtEl>
                                          <p:spTgt spid="194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19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9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3" dur="500"/>
                                        <p:tgtEl>
                                          <p:spTgt spid="19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5" dur="500" fill="hold"/>
                                        <p:tgtEl>
                                          <p:spTgt spid="194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7" dur="500" fill="hold"/>
                                        <p:tgtEl>
                                          <p:spTgt spid="194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9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9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5" dur="500" fill="hold"/>
                                        <p:tgtEl>
                                          <p:spTgt spid="1948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8" grpId="0" animBg="1"/>
      <p:bldP spid="19469" grpId="0" animBg="1"/>
      <p:bldP spid="19470" grpId="0" animBg="1"/>
      <p:bldP spid="19470" grpId="1" animBg="1"/>
      <p:bldP spid="19471" grpId="0" animBg="1"/>
      <p:bldP spid="19471" grpId="1" animBg="1"/>
      <p:bldP spid="19472" grpId="0" animBg="1"/>
      <p:bldP spid="19472" grpId="1" animBg="1"/>
      <p:bldP spid="19473" grpId="0" animBg="1"/>
      <p:bldP spid="19473" grpId="1" animBg="1"/>
      <p:bldP spid="19475" grpId="0"/>
      <p:bldP spid="19476" grpId="0" animBg="1"/>
      <p:bldP spid="19477" grpId="0"/>
      <p:bldP spid="19478" grpId="0"/>
      <p:bldP spid="19479" grpId="0"/>
      <p:bldP spid="19480" grpId="0"/>
      <p:bldP spid="19481" grpId="0" animBg="1"/>
      <p:bldP spid="19483" grpId="0" animBg="1"/>
      <p:bldP spid="19483" grpId="1" animBg="1"/>
      <p:bldP spid="19484" grpId="0"/>
      <p:bldP spid="19487" grpId="0"/>
      <p:bldP spid="195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典型的な間違った図</a:t>
            </a:r>
          </a:p>
        </p:txBody>
      </p:sp>
      <p:pic>
        <p:nvPicPr>
          <p:cNvPr id="50181" name="Picture 5" descr="温室効果の概念図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862138"/>
            <a:ext cx="9144000" cy="40005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0184" name="Text Box 8"/>
          <p:cNvSpPr txBox="1">
            <a:spLocks noChangeArrowheads="1"/>
          </p:cNvSpPr>
          <p:nvPr/>
        </p:nvSpPr>
        <p:spPr bwMode="auto">
          <a:xfrm>
            <a:off x="3987801" y="6170613"/>
            <a:ext cx="44751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財団法人省エネルギーセンター　の図を引用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+mn-cs"/>
              </a:rPr>
              <a:t>http://www.eccj.or.jp/summary/warm.html</a:t>
            </a:r>
          </a:p>
        </p:txBody>
      </p:sp>
    </p:spTree>
    <p:extLst>
      <p:ext uri="{BB962C8B-B14F-4D97-AF65-F5344CB8AC3E}">
        <p14:creationId xmlns:p14="http://schemas.microsoft.com/office/powerpoint/2010/main" val="1465625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C8E1651-347E-FC32-5E5D-812F0FFA6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44B76CA-A1D3-2024-44BB-43D2AD070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DAD3D43D-D878-4DB2-4793-065A75F43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2767067" y="-1090939"/>
            <a:ext cx="6813376" cy="908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0770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75CD1-A785-9A6E-6EC6-DB79C23E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5ADD4EBD-1D4A-05AA-279D-D4E9406D1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28" y="-1107504"/>
            <a:ext cx="11881320" cy="891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657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0F502F28-DCAA-B1FA-E72A-10EF4D621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9" y="-99392"/>
            <a:ext cx="9409045" cy="705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0342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EF8A2106-6D4C-D869-2AE5-2AC61751F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66" y="-171400"/>
            <a:ext cx="10561173" cy="7920880"/>
          </a:xfrm>
          <a:prstGeom prst="rect">
            <a:avLst/>
          </a:prstGeom>
        </p:spPr>
      </p:pic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C757EF2D-9320-777C-1E15-36B266758E07}"/>
              </a:ext>
            </a:extLst>
          </p:cNvPr>
          <p:cNvSpPr txBox="1"/>
          <p:nvPr/>
        </p:nvSpPr>
        <p:spPr>
          <a:xfrm>
            <a:off x="8688288" y="5877272"/>
            <a:ext cx="2262158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kumimoji="1" lang="ja-JP" altLang="en-US" dirty="0"/>
              <a:t>詳細は</a:t>
            </a:r>
            <a:endParaRPr kumimoji="1" lang="en-US" altLang="ja-JP" dirty="0"/>
          </a:p>
          <a:p>
            <a:r>
              <a:rPr kumimoji="1" lang="ja-JP" altLang="en-US" dirty="0"/>
              <a:t>異常気象の未来予測</a:t>
            </a:r>
            <a:endParaRPr kumimoji="1" lang="en-US" altLang="ja-JP" dirty="0"/>
          </a:p>
          <a:p>
            <a:r>
              <a:rPr kumimoji="1" lang="ja-JP" altLang="en-US" dirty="0"/>
              <a:t>第３章</a:t>
            </a:r>
          </a:p>
        </p:txBody>
      </p:sp>
    </p:spTree>
    <p:extLst>
      <p:ext uri="{BB962C8B-B14F-4D97-AF65-F5344CB8AC3E}">
        <p14:creationId xmlns:p14="http://schemas.microsoft.com/office/powerpoint/2010/main" val="393853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154B2681-EFA3-4CA8-5436-C16C63EB5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84621" y="-1098503"/>
            <a:ext cx="6750750" cy="900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589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6012160" cy="4082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147" y="4100654"/>
            <a:ext cx="6993926" cy="2757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986" y="980728"/>
            <a:ext cx="2903345" cy="368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テキスト ボックス 6"/>
          <p:cNvSpPr txBox="1"/>
          <p:nvPr/>
        </p:nvSpPr>
        <p:spPr>
          <a:xfrm>
            <a:off x="8841860" y="1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ja-JP" altLang="en-US" sz="3200" b="1" dirty="0">
                <a:solidFill>
                  <a:srgbClr val="4F81BD"/>
                </a:solidFill>
                <a:latin typeface="うずらフォント" panose="02000609000000000000" pitchFamily="1" charset="-128"/>
                <a:ea typeface="うずらフォント" panose="02000609000000000000" pitchFamily="1" charset="-128"/>
              </a:rPr>
              <a:t>大気循環</a:t>
            </a:r>
          </a:p>
        </p:txBody>
      </p:sp>
    </p:spTree>
    <p:extLst>
      <p:ext uri="{BB962C8B-B14F-4D97-AF65-F5344CB8AC3E}">
        <p14:creationId xmlns:p14="http://schemas.microsoft.com/office/powerpoint/2010/main" val="26934529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205" y="863874"/>
            <a:ext cx="8387576" cy="5421697"/>
          </a:xfrm>
          <a:prstGeom prst="rect">
            <a:avLst/>
          </a:prstGeom>
        </p:spPr>
      </p:pic>
      <p:sp>
        <p:nvSpPr>
          <p:cNvPr id="3" name="テキスト ボックス 2"/>
          <p:cNvSpPr txBox="1"/>
          <p:nvPr/>
        </p:nvSpPr>
        <p:spPr>
          <a:xfrm>
            <a:off x="8431490" y="1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ja-JP" altLang="en-US" sz="3200" b="1" dirty="0">
                <a:solidFill>
                  <a:srgbClr val="4F81BD"/>
                </a:solidFill>
                <a:latin typeface="うずらフォント" panose="02000609000000000000" pitchFamily="1" charset="-128"/>
                <a:ea typeface="うずらフォント" panose="02000609000000000000" pitchFamily="1" charset="-128"/>
              </a:rPr>
              <a:t>温帯低気圧</a:t>
            </a:r>
          </a:p>
        </p:txBody>
      </p:sp>
    </p:spTree>
    <p:extLst>
      <p:ext uri="{BB962C8B-B14F-4D97-AF65-F5344CB8AC3E}">
        <p14:creationId xmlns:p14="http://schemas.microsoft.com/office/powerpoint/2010/main" val="30895319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344A0-462B-72A6-A147-45C349720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307C6D51-88D6-94A9-8800-8C4498794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558" y="613506"/>
            <a:ext cx="8318890" cy="4618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40713018-1741-598D-9C9D-ADEE1EF09E7B}"/>
              </a:ext>
            </a:extLst>
          </p:cNvPr>
          <p:cNvSpPr txBox="1"/>
          <p:nvPr/>
        </p:nvSpPr>
        <p:spPr>
          <a:xfrm>
            <a:off x="2999656" y="13807"/>
            <a:ext cx="174594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うずらフォント" panose="02000609000000000000" pitchFamily="1" charset="-128"/>
                <a:ea typeface="うずらフォント" panose="02000609000000000000" pitchFamily="1" charset="-128"/>
                <a:cs typeface="+mn-cs"/>
                <a:hlinkClick r:id="rId3"/>
              </a:rPr>
              <a:t>海流図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うずらフォント" panose="02000609000000000000" pitchFamily="1" charset="-128"/>
              <a:ea typeface="うずらフォント" panose="02000609000000000000" pitchFamily="1" charset="-128"/>
              <a:cs typeface="+mn-cs"/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6EDE04DF-5F9A-67B4-381E-60AF19F99F3F}"/>
              </a:ext>
            </a:extLst>
          </p:cNvPr>
          <p:cNvSpPr txBox="1"/>
          <p:nvPr/>
        </p:nvSpPr>
        <p:spPr>
          <a:xfrm>
            <a:off x="2855640" y="5373217"/>
            <a:ext cx="5656884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50" charset="-128"/>
                <a:cs typeface="+mn-cs"/>
              </a:rPr>
              <a:t>海流は、風（気象）や気温等で決まる。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50" charset="-128"/>
                <a:cs typeface="+mn-cs"/>
              </a:rPr>
              <a:t>逆に気象（気温や風）は海で決まる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50" charset="-128"/>
                <a:cs typeface="+mn-cs"/>
              </a:rPr>
              <a:t>大気と海洋は互いに影響し合う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50" charset="-128"/>
                <a:cs typeface="+mn-cs"/>
              </a:rPr>
              <a:t>サブシステム←</a:t>
            </a: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panose="020B0600070205080204" pitchFamily="50" charset="-128"/>
                <a:cs typeface="+mn-cs"/>
              </a:rPr>
              <a:t>気候システム</a:t>
            </a:r>
          </a:p>
        </p:txBody>
      </p:sp>
    </p:spTree>
    <p:extLst>
      <p:ext uri="{BB962C8B-B14F-4D97-AF65-F5344CB8AC3E}">
        <p14:creationId xmlns:p14="http://schemas.microsoft.com/office/powerpoint/2010/main" val="38301244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B149D-5224-4C07-ECB9-683739706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7" name="コンテンツ プレースホルダー 5">
            <a:extLst>
              <a:ext uri="{FF2B5EF4-FFF2-40B4-BE49-F238E27FC236}">
                <a16:creationId xmlns:a16="http://schemas.microsoft.com/office/drawing/2014/main" id="{3FA654D3-C504-5D9A-878B-5D2D4910C40C}"/>
              </a:ext>
            </a:extLst>
          </p:cNvPr>
          <p:cNvPicPr>
            <a:picLocks noGrp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95699" y="692696"/>
            <a:ext cx="5328592" cy="4761098"/>
          </a:xfrm>
        </p:spPr>
      </p:pic>
      <p:sp>
        <p:nvSpPr>
          <p:cNvPr id="2" name="サブタイトル 1">
            <a:extLst>
              <a:ext uri="{FF2B5EF4-FFF2-40B4-BE49-F238E27FC236}">
                <a16:creationId xmlns:a16="http://schemas.microsoft.com/office/drawing/2014/main" id="{8313DDEF-E6B5-19B3-BFB1-95F6012E32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9576" y="33767"/>
            <a:ext cx="7560840" cy="79208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ja-JP" altLang="en-US" sz="4400" dirty="0">
                <a:hlinkClick r:id="rId3"/>
              </a:rPr>
              <a:t>海面水温分布</a:t>
            </a:r>
            <a:endParaRPr lang="en-US" altLang="ja-JP" sz="4400" dirty="0"/>
          </a:p>
          <a:p>
            <a:endParaRPr kumimoji="1" lang="ja-JP" altLang="en-US" dirty="0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1A35FCF2-F369-ED38-095C-F9C338032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5282" y="3501008"/>
            <a:ext cx="6229427" cy="3257550"/>
          </a:xfrm>
          <a:prstGeom prst="rect">
            <a:avLst/>
          </a:prstGeom>
        </p:spPr>
      </p:pic>
      <p:sp>
        <p:nvSpPr>
          <p:cNvPr id="6" name="タイトル 5">
            <a:extLst>
              <a:ext uri="{FF2B5EF4-FFF2-40B4-BE49-F238E27FC236}">
                <a16:creationId xmlns:a16="http://schemas.microsoft.com/office/drawing/2014/main" id="{CA9CB675-EDF0-09E1-B76C-ADC9D9E2737C}"/>
              </a:ext>
            </a:extLst>
          </p:cNvPr>
          <p:cNvSpPr txBox="1">
            <a:spLocks/>
          </p:cNvSpPr>
          <p:nvPr/>
        </p:nvSpPr>
        <p:spPr>
          <a:xfrm>
            <a:off x="2783632" y="3206404"/>
            <a:ext cx="6696744" cy="39404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+mn-cs"/>
              </a:rPr>
              <a:t>同じ緯度の平均水温より暖かいか？冷たいか？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B0400000000000000" pitchFamily="50" charset="-128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F86F4AAA-DF50-503D-D9CD-CD37DF4C77C4}"/>
              </a:ext>
            </a:extLst>
          </p:cNvPr>
          <p:cNvSpPr txBox="1"/>
          <p:nvPr/>
        </p:nvSpPr>
        <p:spPr>
          <a:xfrm>
            <a:off x="457916" y="5301208"/>
            <a:ext cx="2262158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kumimoji="1" lang="ja-JP" altLang="en-US" dirty="0"/>
              <a:t>詳細は</a:t>
            </a:r>
            <a:endParaRPr kumimoji="1" lang="en-US" altLang="ja-JP" dirty="0"/>
          </a:p>
          <a:p>
            <a:r>
              <a:rPr kumimoji="1" lang="ja-JP" altLang="en-US" dirty="0"/>
              <a:t>異常気象の未来予測</a:t>
            </a:r>
            <a:endParaRPr kumimoji="1" lang="en-US" altLang="ja-JP" dirty="0"/>
          </a:p>
          <a:p>
            <a:r>
              <a:rPr kumimoji="1" lang="ja-JP" altLang="en-US" dirty="0"/>
              <a:t>第３章</a:t>
            </a:r>
          </a:p>
        </p:txBody>
      </p:sp>
    </p:spTree>
    <p:extLst>
      <p:ext uri="{BB962C8B-B14F-4D97-AF65-F5344CB8AC3E}">
        <p14:creationId xmlns:p14="http://schemas.microsoft.com/office/powerpoint/2010/main" val="41945071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ja-JP" altLang="ja-JP"/>
          </a:p>
        </p:txBody>
      </p:sp>
      <p:pic>
        <p:nvPicPr>
          <p:cNvPr id="9626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8214" y="115888"/>
            <a:ext cx="8135937" cy="6640512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8513935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AE7CCD4-2E5E-25FC-5A15-FD6693632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242594"/>
          </a:xfrm>
        </p:spPr>
        <p:txBody>
          <a:bodyPr>
            <a:normAutofit fontScale="90000"/>
          </a:bodyPr>
          <a:lstStyle/>
          <a:p>
            <a:r>
              <a:rPr lang="ja-JP" altLang="en-US" sz="7200" b="1" dirty="0"/>
              <a:t>大気や海洋が流れる理由を</a:t>
            </a:r>
            <a:br>
              <a:rPr lang="en-US" altLang="ja-JP" sz="7200" b="1" dirty="0"/>
            </a:br>
            <a:r>
              <a:rPr lang="ja-JP" altLang="en-US" sz="7200" b="1" dirty="0"/>
              <a:t>知らずして、地球の気象・気候・海洋生物を語れない。</a:t>
            </a:r>
            <a:br>
              <a:rPr lang="en-US" altLang="ja-JP" sz="7200" b="1" dirty="0"/>
            </a:br>
            <a:r>
              <a:rPr lang="ja-JP" altLang="en-US" sz="7200" b="1" dirty="0"/>
              <a:t>大気？</a:t>
            </a:r>
            <a:br>
              <a:rPr lang="en-US" altLang="ja-JP" sz="7200" b="1" dirty="0"/>
            </a:br>
            <a:r>
              <a:rPr lang="ja-JP" altLang="en-US" sz="7200" b="1" dirty="0"/>
              <a:t>海洋？</a:t>
            </a:r>
          </a:p>
        </p:txBody>
      </p:sp>
    </p:spTree>
    <p:extLst>
      <p:ext uri="{BB962C8B-B14F-4D97-AF65-F5344CB8AC3E}">
        <p14:creationId xmlns:p14="http://schemas.microsoft.com/office/powerpoint/2010/main" val="8891368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図 3">
            <a:extLst>
              <a:ext uri="{FF2B5EF4-FFF2-40B4-BE49-F238E27FC236}">
                <a16:creationId xmlns:a16="http://schemas.microsoft.com/office/drawing/2014/main" id="{D19E6E62-0916-D736-739A-A51D921F2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656" y="-699460"/>
            <a:ext cx="6552728" cy="8736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718357"/>
      </p:ext>
    </p:extLst>
  </p:cSld>
  <p:clrMapOvr>
    <a:masterClrMapping/>
  </p:clrMapOvr>
</p:sld>
</file>

<file path=ppt/theme/theme1.xml><?xml version="1.0" encoding="utf-8"?>
<a:theme xmlns:a="http://schemas.openxmlformats.org/drawingml/2006/main" name="2_futurearth 2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標準デザイン">
  <a:themeElements>
    <a:clrScheme name="標準デザイン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5_標準デザイン">
  <a:themeElements>
    <a:clrScheme name="標準デザイン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8_標準デザイン">
  <a:themeElements>
    <a:clrScheme name="標準デザイン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_Office ​​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2_Office ​​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標準デザイン">
  <a:themeElements>
    <a:clrScheme name="標準デザイン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3600" b="0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50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3600" b="0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50" charset="-128"/>
          </a:defRPr>
        </a:defPPr>
      </a:lstStyle>
    </a:lnDef>
  </a:objectDefaults>
  <a:extraClrSchemeLst>
    <a:extraClrScheme>
      <a:clrScheme name="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Office ​​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​​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6827</TotalTime>
  <Words>1026</Words>
  <Application>Microsoft Office PowerPoint</Application>
  <PresentationFormat>ワイド画面</PresentationFormat>
  <Paragraphs>231</Paragraphs>
  <Slides>32</Slides>
  <Notes>0</Notes>
  <HiddenSlides>0</HiddenSlides>
  <MMClips>0</MMClips>
  <ScaleCrop>false</ScaleCrop>
  <HeadingPairs>
    <vt:vector size="8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8</vt:i4>
      </vt:variant>
      <vt:variant>
        <vt:lpstr>埋め込まれた OLE サーバー</vt:lpstr>
      </vt:variant>
      <vt:variant>
        <vt:i4>1</vt:i4>
      </vt:variant>
      <vt:variant>
        <vt:lpstr>スライド タイトル</vt:lpstr>
      </vt:variant>
      <vt:variant>
        <vt:i4>32</vt:i4>
      </vt:variant>
    </vt:vector>
  </HeadingPairs>
  <TitlesOfParts>
    <vt:vector size="47" baseType="lpstr">
      <vt:lpstr>Chalet NewYorkNineteenSixty</vt:lpstr>
      <vt:lpstr>Chalet-ParisNineteenSixty</vt:lpstr>
      <vt:lpstr>うずらフォント</vt:lpstr>
      <vt:lpstr>游ゴシック</vt:lpstr>
      <vt:lpstr>Arial</vt:lpstr>
      <vt:lpstr>Calibri</vt:lpstr>
      <vt:lpstr>2_futurearth 2</vt:lpstr>
      <vt:lpstr>3_Office Theme</vt:lpstr>
      <vt:lpstr>標準デザイン</vt:lpstr>
      <vt:lpstr>5_標準デザイン</vt:lpstr>
      <vt:lpstr>8_標準デザイン</vt:lpstr>
      <vt:lpstr>1_Office ​​テーマ</vt:lpstr>
      <vt:lpstr>2_Office ​​テーマ</vt:lpstr>
      <vt:lpstr>6_標準デザイン</vt:lpstr>
      <vt:lpstr>数式</vt:lpstr>
      <vt:lpstr>PowerPoint プレゼンテーション</vt:lpstr>
      <vt:lpstr>PowerPoint プレゼンテーション</vt:lpstr>
      <vt:lpstr>典型的な間違った図</vt:lpstr>
      <vt:lpstr>赤外線　：全ての物質からはその温度の4乗に　 　　　　　　　比例して赤外線が放出されている。</vt:lpstr>
      <vt:lpstr>スマホで使える赤外線カメラFLIR(フリアー)</vt:lpstr>
      <vt:lpstr>なぜ水や二酸化炭素は 赤外線を吸収するのか？  なぜ酸素や窒素は 赤外線を吸収しないのか？</vt:lpstr>
      <vt:lpstr>赤外線　：全ての物質からはその温度にほぼ　 　　　　　　　比例して赤外線が放出されている。</vt:lpstr>
      <vt:lpstr>PowerPoint プレゼンテーション</vt:lpstr>
      <vt:lpstr>二酸化炭素分子も　ゆらゆら　している　 </vt:lpstr>
      <vt:lpstr>PowerPoint プレゼンテーション</vt:lpstr>
      <vt:lpstr>部屋の温度は どのように決まっているのか？</vt:lpstr>
      <vt:lpstr>地球にあてはめてみよう！！</vt:lpstr>
      <vt:lpstr>赤外線　：全ての物質からはその温度にほぼ　 　　　　　　　比例して赤外線が放出されている。</vt:lpstr>
      <vt:lpstr>再び地球を考える。。。</vt:lpstr>
      <vt:lpstr>PowerPoint プレゼンテーション</vt:lpstr>
      <vt:lpstr>エネルギーバランスを考えよう！</vt:lpstr>
      <vt:lpstr>赤外線　：全ての物質からはその温度にほぼ　 　　　　　　　比例して赤外線が放出されている。</vt:lpstr>
      <vt:lpstr>エネルギーバランスを考えよう！</vt:lpstr>
      <vt:lpstr>エネルギーバランスを考えよう！</vt:lpstr>
      <vt:lpstr>典型的な間違った図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大気や海洋が流れる理由を 知らずして、地球の気象・気候・海洋生物を語れない。 大気？ 海洋？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日本周辺の海水温が気象・天候に及ぼす影響</dc:title>
  <dc:creator>tachi</dc:creator>
  <cp:lastModifiedBy>tachi6</cp:lastModifiedBy>
  <cp:revision>352</cp:revision>
  <cp:lastPrinted>2020-01-17T17:16:46Z</cp:lastPrinted>
  <dcterms:created xsi:type="dcterms:W3CDTF">2012-09-08T07:30:55Z</dcterms:created>
  <dcterms:modified xsi:type="dcterms:W3CDTF">2026-05-14T00:08:01Z</dcterms:modified>
</cp:coreProperties>
</file>