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92" r:id="rId2"/>
    <p:sldMasterId id="2147483816" r:id="rId3"/>
  </p:sldMasterIdLst>
  <p:notesMasterIdLst>
    <p:notesMasterId r:id="rId71"/>
  </p:notesMasterIdLst>
  <p:sldIdLst>
    <p:sldId id="256" r:id="rId4"/>
    <p:sldId id="444" r:id="rId5"/>
    <p:sldId id="992" r:id="rId6"/>
    <p:sldId id="993" r:id="rId7"/>
    <p:sldId id="997" r:id="rId8"/>
    <p:sldId id="994" r:id="rId9"/>
    <p:sldId id="995" r:id="rId10"/>
    <p:sldId id="829" r:id="rId11"/>
    <p:sldId id="980" r:id="rId12"/>
    <p:sldId id="316" r:id="rId13"/>
    <p:sldId id="831" r:id="rId14"/>
    <p:sldId id="906" r:id="rId15"/>
    <p:sldId id="908" r:id="rId16"/>
    <p:sldId id="909" r:id="rId17"/>
    <p:sldId id="910" r:id="rId18"/>
    <p:sldId id="832" r:id="rId19"/>
    <p:sldId id="981" r:id="rId20"/>
    <p:sldId id="982" r:id="rId21"/>
    <p:sldId id="309" r:id="rId22"/>
    <p:sldId id="983" r:id="rId23"/>
    <p:sldId id="984" r:id="rId24"/>
    <p:sldId id="836" r:id="rId25"/>
    <p:sldId id="837" r:id="rId26"/>
    <p:sldId id="838" r:id="rId27"/>
    <p:sldId id="310" r:id="rId28"/>
    <p:sldId id="315" r:id="rId29"/>
    <p:sldId id="311" r:id="rId30"/>
    <p:sldId id="985" r:id="rId31"/>
    <p:sldId id="986" r:id="rId32"/>
    <p:sldId id="987" r:id="rId33"/>
    <p:sldId id="988" r:id="rId34"/>
    <p:sldId id="989" r:id="rId35"/>
    <p:sldId id="990" r:id="rId36"/>
    <p:sldId id="991" r:id="rId37"/>
    <p:sldId id="879" r:id="rId38"/>
    <p:sldId id="880" r:id="rId39"/>
    <p:sldId id="881" r:id="rId40"/>
    <p:sldId id="882" r:id="rId41"/>
    <p:sldId id="883" r:id="rId42"/>
    <p:sldId id="884" r:id="rId43"/>
    <p:sldId id="885" r:id="rId44"/>
    <p:sldId id="886" r:id="rId45"/>
    <p:sldId id="887" r:id="rId46"/>
    <p:sldId id="888" r:id="rId47"/>
    <p:sldId id="889" r:id="rId48"/>
    <p:sldId id="890" r:id="rId49"/>
    <p:sldId id="891" r:id="rId50"/>
    <p:sldId id="892" r:id="rId51"/>
    <p:sldId id="893" r:id="rId52"/>
    <p:sldId id="894" r:id="rId53"/>
    <p:sldId id="895" r:id="rId54"/>
    <p:sldId id="896" r:id="rId55"/>
    <p:sldId id="897" r:id="rId56"/>
    <p:sldId id="898" r:id="rId57"/>
    <p:sldId id="899" r:id="rId58"/>
    <p:sldId id="900" r:id="rId59"/>
    <p:sldId id="978" r:id="rId60"/>
    <p:sldId id="862" r:id="rId61"/>
    <p:sldId id="842" r:id="rId62"/>
    <p:sldId id="843" r:id="rId63"/>
    <p:sldId id="844" r:id="rId64"/>
    <p:sldId id="845" r:id="rId65"/>
    <p:sldId id="864" r:id="rId66"/>
    <p:sldId id="863" r:id="rId67"/>
    <p:sldId id="979" r:id="rId68"/>
    <p:sldId id="996" r:id="rId69"/>
    <p:sldId id="512" r:id="rId70"/>
  </p:sldIdLst>
  <p:sldSz cx="9144000" cy="6858000" type="screen4x3"/>
  <p:notesSz cx="7099300" cy="102235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643" autoAdjust="0"/>
    <p:restoredTop sz="94906" autoAdjust="0"/>
  </p:normalViewPr>
  <p:slideViewPr>
    <p:cSldViewPr showGuides="1">
      <p:cViewPr varScale="1">
        <p:scale>
          <a:sx n="198" d="100"/>
          <a:sy n="198" d="100"/>
        </p:scale>
        <p:origin x="2870" y="134"/>
      </p:cViewPr>
      <p:guideLst>
        <p:guide orient="horz" pos="4247"/>
        <p:guide pos="2880"/>
      </p:guideLst>
    </p:cSldViewPr>
  </p:slideViewPr>
  <p:outlineViewPr>
    <p:cViewPr>
      <p:scale>
        <a:sx n="33" d="100"/>
        <a:sy n="33" d="100"/>
      </p:scale>
      <p:origin x="0" y="18708"/>
    </p:cViewPr>
  </p:outlineViewPr>
  <p:notesTextViewPr>
    <p:cViewPr>
      <p:scale>
        <a:sx n="1" d="1"/>
        <a:sy n="1" d="1"/>
      </p:scale>
      <p:origin x="0" y="0"/>
    </p:cViewPr>
  </p:notesTextViewPr>
  <p:sorterViewPr>
    <p:cViewPr varScale="1">
      <p:scale>
        <a:sx n="1" d="1"/>
        <a:sy n="1" d="1"/>
      </p:scale>
      <p:origin x="0" y="-90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O YUTA" userId="406aaee5-d95d-4bff-b1d7-80938326c40b" providerId="ADAL" clId="{C53B33C1-BD53-465E-9925-2A451A6C5CB0}"/>
    <pc:docChg chg="delSld modSld sldOrd">
      <pc:chgData name="ANDO YUTA" userId="406aaee5-d95d-4bff-b1d7-80938326c40b" providerId="ADAL" clId="{C53B33C1-BD53-465E-9925-2A451A6C5CB0}" dt="2024-12-12T01:43:51.636" v="3" actId="47"/>
      <pc:docMkLst>
        <pc:docMk/>
      </pc:docMkLst>
      <pc:sldChg chg="del">
        <pc:chgData name="ANDO YUTA" userId="406aaee5-d95d-4bff-b1d7-80938326c40b" providerId="ADAL" clId="{C53B33C1-BD53-465E-9925-2A451A6C5CB0}" dt="2024-12-12T01:43:51.636" v="3" actId="47"/>
        <pc:sldMkLst>
          <pc:docMk/>
          <pc:sldMk cId="2297612923" sldId="425"/>
        </pc:sldMkLst>
      </pc:sldChg>
      <pc:sldChg chg="del">
        <pc:chgData name="ANDO YUTA" userId="406aaee5-d95d-4bff-b1d7-80938326c40b" providerId="ADAL" clId="{C53B33C1-BD53-465E-9925-2A451A6C5CB0}" dt="2024-12-12T01:43:51.636" v="3" actId="47"/>
        <pc:sldMkLst>
          <pc:docMk/>
          <pc:sldMk cId="1696521874" sldId="707"/>
        </pc:sldMkLst>
      </pc:sldChg>
      <pc:sldChg chg="del">
        <pc:chgData name="ANDO YUTA" userId="406aaee5-d95d-4bff-b1d7-80938326c40b" providerId="ADAL" clId="{C53B33C1-BD53-465E-9925-2A451A6C5CB0}" dt="2024-12-12T01:43:51.636" v="3" actId="47"/>
        <pc:sldMkLst>
          <pc:docMk/>
          <pc:sldMk cId="722813397" sldId="737"/>
        </pc:sldMkLst>
      </pc:sldChg>
      <pc:sldChg chg="del">
        <pc:chgData name="ANDO YUTA" userId="406aaee5-d95d-4bff-b1d7-80938326c40b" providerId="ADAL" clId="{C53B33C1-BD53-465E-9925-2A451A6C5CB0}" dt="2024-12-12T01:43:51.636" v="3" actId="47"/>
        <pc:sldMkLst>
          <pc:docMk/>
          <pc:sldMk cId="864987814" sldId="738"/>
        </pc:sldMkLst>
      </pc:sldChg>
      <pc:sldChg chg="del">
        <pc:chgData name="ANDO YUTA" userId="406aaee5-d95d-4bff-b1d7-80938326c40b" providerId="ADAL" clId="{C53B33C1-BD53-465E-9925-2A451A6C5CB0}" dt="2024-12-12T01:43:51.636" v="3" actId="47"/>
        <pc:sldMkLst>
          <pc:docMk/>
          <pc:sldMk cId="401553806" sldId="820"/>
        </pc:sldMkLst>
      </pc:sldChg>
      <pc:sldChg chg="del">
        <pc:chgData name="ANDO YUTA" userId="406aaee5-d95d-4bff-b1d7-80938326c40b" providerId="ADAL" clId="{C53B33C1-BD53-465E-9925-2A451A6C5CB0}" dt="2024-12-12T01:43:51.636" v="3" actId="47"/>
        <pc:sldMkLst>
          <pc:docMk/>
          <pc:sldMk cId="1521198568" sldId="821"/>
        </pc:sldMkLst>
      </pc:sldChg>
      <pc:sldChg chg="del">
        <pc:chgData name="ANDO YUTA" userId="406aaee5-d95d-4bff-b1d7-80938326c40b" providerId="ADAL" clId="{C53B33C1-BD53-465E-9925-2A451A6C5CB0}" dt="2024-12-12T01:43:51.636" v="3" actId="47"/>
        <pc:sldMkLst>
          <pc:docMk/>
          <pc:sldMk cId="991514841" sldId="822"/>
        </pc:sldMkLst>
      </pc:sldChg>
      <pc:sldChg chg="del">
        <pc:chgData name="ANDO YUTA" userId="406aaee5-d95d-4bff-b1d7-80938326c40b" providerId="ADAL" clId="{C53B33C1-BD53-465E-9925-2A451A6C5CB0}" dt="2024-12-12T01:43:38.982" v="0" actId="47"/>
        <pc:sldMkLst>
          <pc:docMk/>
          <pc:sldMk cId="4935999" sldId="846"/>
        </pc:sldMkLst>
      </pc:sldChg>
      <pc:sldChg chg="del">
        <pc:chgData name="ANDO YUTA" userId="406aaee5-d95d-4bff-b1d7-80938326c40b" providerId="ADAL" clId="{C53B33C1-BD53-465E-9925-2A451A6C5CB0}" dt="2024-12-12T01:43:38.982" v="0" actId="47"/>
        <pc:sldMkLst>
          <pc:docMk/>
          <pc:sldMk cId="2758872878" sldId="847"/>
        </pc:sldMkLst>
      </pc:sldChg>
      <pc:sldChg chg="del">
        <pc:chgData name="ANDO YUTA" userId="406aaee5-d95d-4bff-b1d7-80938326c40b" providerId="ADAL" clId="{C53B33C1-BD53-465E-9925-2A451A6C5CB0}" dt="2024-12-12T01:43:38.982" v="0" actId="47"/>
        <pc:sldMkLst>
          <pc:docMk/>
          <pc:sldMk cId="3204093110" sldId="848"/>
        </pc:sldMkLst>
      </pc:sldChg>
      <pc:sldChg chg="del">
        <pc:chgData name="ANDO YUTA" userId="406aaee5-d95d-4bff-b1d7-80938326c40b" providerId="ADAL" clId="{C53B33C1-BD53-465E-9925-2A451A6C5CB0}" dt="2024-12-12T01:43:38.982" v="0" actId="47"/>
        <pc:sldMkLst>
          <pc:docMk/>
          <pc:sldMk cId="2549664048" sldId="849"/>
        </pc:sldMkLst>
      </pc:sldChg>
      <pc:sldChg chg="del">
        <pc:chgData name="ANDO YUTA" userId="406aaee5-d95d-4bff-b1d7-80938326c40b" providerId="ADAL" clId="{C53B33C1-BD53-465E-9925-2A451A6C5CB0}" dt="2024-12-12T01:43:38.982" v="0" actId="47"/>
        <pc:sldMkLst>
          <pc:docMk/>
          <pc:sldMk cId="2627323380" sldId="850"/>
        </pc:sldMkLst>
      </pc:sldChg>
      <pc:sldChg chg="del">
        <pc:chgData name="ANDO YUTA" userId="406aaee5-d95d-4bff-b1d7-80938326c40b" providerId="ADAL" clId="{C53B33C1-BD53-465E-9925-2A451A6C5CB0}" dt="2024-12-12T01:43:38.982" v="0" actId="47"/>
        <pc:sldMkLst>
          <pc:docMk/>
          <pc:sldMk cId="2989150669" sldId="851"/>
        </pc:sldMkLst>
      </pc:sldChg>
      <pc:sldChg chg="del">
        <pc:chgData name="ANDO YUTA" userId="406aaee5-d95d-4bff-b1d7-80938326c40b" providerId="ADAL" clId="{C53B33C1-BD53-465E-9925-2A451A6C5CB0}" dt="2024-12-12T01:43:38.982" v="0" actId="47"/>
        <pc:sldMkLst>
          <pc:docMk/>
          <pc:sldMk cId="1445556392" sldId="852"/>
        </pc:sldMkLst>
      </pc:sldChg>
      <pc:sldChg chg="del">
        <pc:chgData name="ANDO YUTA" userId="406aaee5-d95d-4bff-b1d7-80938326c40b" providerId="ADAL" clId="{C53B33C1-BD53-465E-9925-2A451A6C5CB0}" dt="2024-12-12T01:43:38.982" v="0" actId="47"/>
        <pc:sldMkLst>
          <pc:docMk/>
          <pc:sldMk cId="883132805" sldId="853"/>
        </pc:sldMkLst>
      </pc:sldChg>
      <pc:sldChg chg="del">
        <pc:chgData name="ANDO YUTA" userId="406aaee5-d95d-4bff-b1d7-80938326c40b" providerId="ADAL" clId="{C53B33C1-BD53-465E-9925-2A451A6C5CB0}" dt="2024-12-12T01:43:38.982" v="0" actId="47"/>
        <pc:sldMkLst>
          <pc:docMk/>
          <pc:sldMk cId="2788498519" sldId="854"/>
        </pc:sldMkLst>
      </pc:sldChg>
      <pc:sldChg chg="del">
        <pc:chgData name="ANDO YUTA" userId="406aaee5-d95d-4bff-b1d7-80938326c40b" providerId="ADAL" clId="{C53B33C1-BD53-465E-9925-2A451A6C5CB0}" dt="2024-12-12T01:43:38.982" v="0" actId="47"/>
        <pc:sldMkLst>
          <pc:docMk/>
          <pc:sldMk cId="1187244574" sldId="855"/>
        </pc:sldMkLst>
      </pc:sldChg>
      <pc:sldChg chg="del">
        <pc:chgData name="ANDO YUTA" userId="406aaee5-d95d-4bff-b1d7-80938326c40b" providerId="ADAL" clId="{C53B33C1-BD53-465E-9925-2A451A6C5CB0}" dt="2024-12-12T01:43:38.982" v="0" actId="47"/>
        <pc:sldMkLst>
          <pc:docMk/>
          <pc:sldMk cId="2925152654" sldId="856"/>
        </pc:sldMkLst>
      </pc:sldChg>
      <pc:sldChg chg="del">
        <pc:chgData name="ANDO YUTA" userId="406aaee5-d95d-4bff-b1d7-80938326c40b" providerId="ADAL" clId="{C53B33C1-BD53-465E-9925-2A451A6C5CB0}" dt="2024-12-12T01:43:38.982" v="0" actId="47"/>
        <pc:sldMkLst>
          <pc:docMk/>
          <pc:sldMk cId="1708090169" sldId="857"/>
        </pc:sldMkLst>
      </pc:sldChg>
      <pc:sldChg chg="del">
        <pc:chgData name="ANDO YUTA" userId="406aaee5-d95d-4bff-b1d7-80938326c40b" providerId="ADAL" clId="{C53B33C1-BD53-465E-9925-2A451A6C5CB0}" dt="2024-12-12T01:43:38.982" v="0" actId="47"/>
        <pc:sldMkLst>
          <pc:docMk/>
          <pc:sldMk cId="3006939967" sldId="858"/>
        </pc:sldMkLst>
      </pc:sldChg>
      <pc:sldChg chg="del">
        <pc:chgData name="ANDO YUTA" userId="406aaee5-d95d-4bff-b1d7-80938326c40b" providerId="ADAL" clId="{C53B33C1-BD53-465E-9925-2A451A6C5CB0}" dt="2024-12-12T01:43:38.982" v="0" actId="47"/>
        <pc:sldMkLst>
          <pc:docMk/>
          <pc:sldMk cId="3175204923" sldId="859"/>
        </pc:sldMkLst>
      </pc:sldChg>
      <pc:sldChg chg="del">
        <pc:chgData name="ANDO YUTA" userId="406aaee5-d95d-4bff-b1d7-80938326c40b" providerId="ADAL" clId="{C53B33C1-BD53-465E-9925-2A451A6C5CB0}" dt="2024-12-12T01:43:38.982" v="0" actId="47"/>
        <pc:sldMkLst>
          <pc:docMk/>
          <pc:sldMk cId="2028240236" sldId="860"/>
        </pc:sldMkLst>
      </pc:sldChg>
      <pc:sldChg chg="del">
        <pc:chgData name="ANDO YUTA" userId="406aaee5-d95d-4bff-b1d7-80938326c40b" providerId="ADAL" clId="{C53B33C1-BD53-465E-9925-2A451A6C5CB0}" dt="2024-12-12T01:43:38.982" v="0" actId="47"/>
        <pc:sldMkLst>
          <pc:docMk/>
          <pc:sldMk cId="994502436" sldId="861"/>
        </pc:sldMkLst>
      </pc:sldChg>
      <pc:sldChg chg="del">
        <pc:chgData name="ANDO YUTA" userId="406aaee5-d95d-4bff-b1d7-80938326c40b" providerId="ADAL" clId="{C53B33C1-BD53-465E-9925-2A451A6C5CB0}" dt="2024-12-12T01:43:38.982" v="0" actId="47"/>
        <pc:sldMkLst>
          <pc:docMk/>
          <pc:sldMk cId="3371970789" sldId="865"/>
        </pc:sldMkLst>
      </pc:sldChg>
      <pc:sldChg chg="del">
        <pc:chgData name="ANDO YUTA" userId="406aaee5-d95d-4bff-b1d7-80938326c40b" providerId="ADAL" clId="{C53B33C1-BD53-465E-9925-2A451A6C5CB0}" dt="2024-12-12T01:43:38.982" v="0" actId="47"/>
        <pc:sldMkLst>
          <pc:docMk/>
          <pc:sldMk cId="2463960658" sldId="866"/>
        </pc:sldMkLst>
      </pc:sldChg>
      <pc:sldChg chg="del">
        <pc:chgData name="ANDO YUTA" userId="406aaee5-d95d-4bff-b1d7-80938326c40b" providerId="ADAL" clId="{C53B33C1-BD53-465E-9925-2A451A6C5CB0}" dt="2024-12-12T01:43:38.982" v="0" actId="47"/>
        <pc:sldMkLst>
          <pc:docMk/>
          <pc:sldMk cId="938064176" sldId="867"/>
        </pc:sldMkLst>
      </pc:sldChg>
      <pc:sldChg chg="del">
        <pc:chgData name="ANDO YUTA" userId="406aaee5-d95d-4bff-b1d7-80938326c40b" providerId="ADAL" clId="{C53B33C1-BD53-465E-9925-2A451A6C5CB0}" dt="2024-12-12T01:43:38.982" v="0" actId="47"/>
        <pc:sldMkLst>
          <pc:docMk/>
          <pc:sldMk cId="93824156" sldId="868"/>
        </pc:sldMkLst>
      </pc:sldChg>
      <pc:sldChg chg="del">
        <pc:chgData name="ANDO YUTA" userId="406aaee5-d95d-4bff-b1d7-80938326c40b" providerId="ADAL" clId="{C53B33C1-BD53-465E-9925-2A451A6C5CB0}" dt="2024-12-12T01:43:38.982" v="0" actId="47"/>
        <pc:sldMkLst>
          <pc:docMk/>
          <pc:sldMk cId="3570685323" sldId="869"/>
        </pc:sldMkLst>
      </pc:sldChg>
      <pc:sldChg chg="del">
        <pc:chgData name="ANDO YUTA" userId="406aaee5-d95d-4bff-b1d7-80938326c40b" providerId="ADAL" clId="{C53B33C1-BD53-465E-9925-2A451A6C5CB0}" dt="2024-12-12T01:43:38.982" v="0" actId="47"/>
        <pc:sldMkLst>
          <pc:docMk/>
          <pc:sldMk cId="2619349210" sldId="870"/>
        </pc:sldMkLst>
      </pc:sldChg>
      <pc:sldChg chg="del">
        <pc:chgData name="ANDO YUTA" userId="406aaee5-d95d-4bff-b1d7-80938326c40b" providerId="ADAL" clId="{C53B33C1-BD53-465E-9925-2A451A6C5CB0}" dt="2024-12-12T01:43:38.982" v="0" actId="47"/>
        <pc:sldMkLst>
          <pc:docMk/>
          <pc:sldMk cId="1458576028" sldId="871"/>
        </pc:sldMkLst>
      </pc:sldChg>
      <pc:sldChg chg="del">
        <pc:chgData name="ANDO YUTA" userId="406aaee5-d95d-4bff-b1d7-80938326c40b" providerId="ADAL" clId="{C53B33C1-BD53-465E-9925-2A451A6C5CB0}" dt="2024-12-12T01:43:38.982" v="0" actId="47"/>
        <pc:sldMkLst>
          <pc:docMk/>
          <pc:sldMk cId="2362082501" sldId="872"/>
        </pc:sldMkLst>
      </pc:sldChg>
      <pc:sldChg chg="del">
        <pc:chgData name="ANDO YUTA" userId="406aaee5-d95d-4bff-b1d7-80938326c40b" providerId="ADAL" clId="{C53B33C1-BD53-465E-9925-2A451A6C5CB0}" dt="2024-12-12T01:43:38.982" v="0" actId="47"/>
        <pc:sldMkLst>
          <pc:docMk/>
          <pc:sldMk cId="4182659781" sldId="873"/>
        </pc:sldMkLst>
      </pc:sldChg>
      <pc:sldChg chg="del">
        <pc:chgData name="ANDO YUTA" userId="406aaee5-d95d-4bff-b1d7-80938326c40b" providerId="ADAL" clId="{C53B33C1-BD53-465E-9925-2A451A6C5CB0}" dt="2024-12-12T01:43:38.982" v="0" actId="47"/>
        <pc:sldMkLst>
          <pc:docMk/>
          <pc:sldMk cId="2329288143" sldId="874"/>
        </pc:sldMkLst>
      </pc:sldChg>
      <pc:sldChg chg="del">
        <pc:chgData name="ANDO YUTA" userId="406aaee5-d95d-4bff-b1d7-80938326c40b" providerId="ADAL" clId="{C53B33C1-BD53-465E-9925-2A451A6C5CB0}" dt="2024-12-12T01:43:38.982" v="0" actId="47"/>
        <pc:sldMkLst>
          <pc:docMk/>
          <pc:sldMk cId="624495356" sldId="901"/>
        </pc:sldMkLst>
      </pc:sldChg>
      <pc:sldChg chg="del">
        <pc:chgData name="ANDO YUTA" userId="406aaee5-d95d-4bff-b1d7-80938326c40b" providerId="ADAL" clId="{C53B33C1-BD53-465E-9925-2A451A6C5CB0}" dt="2024-12-12T01:43:38.982" v="0" actId="47"/>
        <pc:sldMkLst>
          <pc:docMk/>
          <pc:sldMk cId="323630206" sldId="911"/>
        </pc:sldMkLst>
      </pc:sldChg>
      <pc:sldChg chg="del">
        <pc:chgData name="ANDO YUTA" userId="406aaee5-d95d-4bff-b1d7-80938326c40b" providerId="ADAL" clId="{C53B33C1-BD53-465E-9925-2A451A6C5CB0}" dt="2024-12-12T01:43:38.982" v="0" actId="47"/>
        <pc:sldMkLst>
          <pc:docMk/>
          <pc:sldMk cId="4210339778" sldId="912"/>
        </pc:sldMkLst>
      </pc:sldChg>
      <pc:sldChg chg="del">
        <pc:chgData name="ANDO YUTA" userId="406aaee5-d95d-4bff-b1d7-80938326c40b" providerId="ADAL" clId="{C53B33C1-BD53-465E-9925-2A451A6C5CB0}" dt="2024-12-12T01:43:38.982" v="0" actId="47"/>
        <pc:sldMkLst>
          <pc:docMk/>
          <pc:sldMk cId="3639856586" sldId="913"/>
        </pc:sldMkLst>
      </pc:sldChg>
      <pc:sldChg chg="del">
        <pc:chgData name="ANDO YUTA" userId="406aaee5-d95d-4bff-b1d7-80938326c40b" providerId="ADAL" clId="{C53B33C1-BD53-465E-9925-2A451A6C5CB0}" dt="2024-12-12T01:43:38.982" v="0" actId="47"/>
        <pc:sldMkLst>
          <pc:docMk/>
          <pc:sldMk cId="4010921802" sldId="914"/>
        </pc:sldMkLst>
      </pc:sldChg>
      <pc:sldChg chg="del">
        <pc:chgData name="ANDO YUTA" userId="406aaee5-d95d-4bff-b1d7-80938326c40b" providerId="ADAL" clId="{C53B33C1-BD53-465E-9925-2A451A6C5CB0}" dt="2024-12-12T01:43:38.982" v="0" actId="47"/>
        <pc:sldMkLst>
          <pc:docMk/>
          <pc:sldMk cId="2010840367" sldId="915"/>
        </pc:sldMkLst>
      </pc:sldChg>
      <pc:sldChg chg="del">
        <pc:chgData name="ANDO YUTA" userId="406aaee5-d95d-4bff-b1d7-80938326c40b" providerId="ADAL" clId="{C53B33C1-BD53-465E-9925-2A451A6C5CB0}" dt="2024-12-12T01:43:38.982" v="0" actId="47"/>
        <pc:sldMkLst>
          <pc:docMk/>
          <pc:sldMk cId="1606174752" sldId="916"/>
        </pc:sldMkLst>
      </pc:sldChg>
      <pc:sldChg chg="del">
        <pc:chgData name="ANDO YUTA" userId="406aaee5-d95d-4bff-b1d7-80938326c40b" providerId="ADAL" clId="{C53B33C1-BD53-465E-9925-2A451A6C5CB0}" dt="2024-12-12T01:43:38.982" v="0" actId="47"/>
        <pc:sldMkLst>
          <pc:docMk/>
          <pc:sldMk cId="576272530" sldId="917"/>
        </pc:sldMkLst>
      </pc:sldChg>
      <pc:sldChg chg="del">
        <pc:chgData name="ANDO YUTA" userId="406aaee5-d95d-4bff-b1d7-80938326c40b" providerId="ADAL" clId="{C53B33C1-BD53-465E-9925-2A451A6C5CB0}" dt="2024-12-12T01:43:38.982" v="0" actId="47"/>
        <pc:sldMkLst>
          <pc:docMk/>
          <pc:sldMk cId="2779363952" sldId="918"/>
        </pc:sldMkLst>
      </pc:sldChg>
      <pc:sldChg chg="del">
        <pc:chgData name="ANDO YUTA" userId="406aaee5-d95d-4bff-b1d7-80938326c40b" providerId="ADAL" clId="{C53B33C1-BD53-465E-9925-2A451A6C5CB0}" dt="2024-12-12T01:43:38.982" v="0" actId="47"/>
        <pc:sldMkLst>
          <pc:docMk/>
          <pc:sldMk cId="1480432497" sldId="919"/>
        </pc:sldMkLst>
      </pc:sldChg>
      <pc:sldChg chg="del">
        <pc:chgData name="ANDO YUTA" userId="406aaee5-d95d-4bff-b1d7-80938326c40b" providerId="ADAL" clId="{C53B33C1-BD53-465E-9925-2A451A6C5CB0}" dt="2024-12-12T01:43:38.982" v="0" actId="47"/>
        <pc:sldMkLst>
          <pc:docMk/>
          <pc:sldMk cId="1169369109" sldId="920"/>
        </pc:sldMkLst>
      </pc:sldChg>
      <pc:sldChg chg="del">
        <pc:chgData name="ANDO YUTA" userId="406aaee5-d95d-4bff-b1d7-80938326c40b" providerId="ADAL" clId="{C53B33C1-BD53-465E-9925-2A451A6C5CB0}" dt="2024-12-12T01:43:38.982" v="0" actId="47"/>
        <pc:sldMkLst>
          <pc:docMk/>
          <pc:sldMk cId="2850605838" sldId="921"/>
        </pc:sldMkLst>
      </pc:sldChg>
      <pc:sldChg chg="del">
        <pc:chgData name="ANDO YUTA" userId="406aaee5-d95d-4bff-b1d7-80938326c40b" providerId="ADAL" clId="{C53B33C1-BD53-465E-9925-2A451A6C5CB0}" dt="2024-12-12T01:43:38.982" v="0" actId="47"/>
        <pc:sldMkLst>
          <pc:docMk/>
          <pc:sldMk cId="1332603679" sldId="922"/>
        </pc:sldMkLst>
      </pc:sldChg>
      <pc:sldChg chg="del">
        <pc:chgData name="ANDO YUTA" userId="406aaee5-d95d-4bff-b1d7-80938326c40b" providerId="ADAL" clId="{C53B33C1-BD53-465E-9925-2A451A6C5CB0}" dt="2024-12-12T01:43:38.982" v="0" actId="47"/>
        <pc:sldMkLst>
          <pc:docMk/>
          <pc:sldMk cId="3715979014" sldId="923"/>
        </pc:sldMkLst>
      </pc:sldChg>
      <pc:sldChg chg="del">
        <pc:chgData name="ANDO YUTA" userId="406aaee5-d95d-4bff-b1d7-80938326c40b" providerId="ADAL" clId="{C53B33C1-BD53-465E-9925-2A451A6C5CB0}" dt="2024-12-12T01:43:38.982" v="0" actId="47"/>
        <pc:sldMkLst>
          <pc:docMk/>
          <pc:sldMk cId="1395435863" sldId="924"/>
        </pc:sldMkLst>
      </pc:sldChg>
      <pc:sldChg chg="del">
        <pc:chgData name="ANDO YUTA" userId="406aaee5-d95d-4bff-b1d7-80938326c40b" providerId="ADAL" clId="{C53B33C1-BD53-465E-9925-2A451A6C5CB0}" dt="2024-12-12T01:43:38.982" v="0" actId="47"/>
        <pc:sldMkLst>
          <pc:docMk/>
          <pc:sldMk cId="2200313556" sldId="925"/>
        </pc:sldMkLst>
      </pc:sldChg>
      <pc:sldChg chg="del">
        <pc:chgData name="ANDO YUTA" userId="406aaee5-d95d-4bff-b1d7-80938326c40b" providerId="ADAL" clId="{C53B33C1-BD53-465E-9925-2A451A6C5CB0}" dt="2024-12-12T01:43:38.982" v="0" actId="47"/>
        <pc:sldMkLst>
          <pc:docMk/>
          <pc:sldMk cId="1652162914" sldId="926"/>
        </pc:sldMkLst>
      </pc:sldChg>
      <pc:sldChg chg="del">
        <pc:chgData name="ANDO YUTA" userId="406aaee5-d95d-4bff-b1d7-80938326c40b" providerId="ADAL" clId="{C53B33C1-BD53-465E-9925-2A451A6C5CB0}" dt="2024-12-12T01:43:38.982" v="0" actId="47"/>
        <pc:sldMkLst>
          <pc:docMk/>
          <pc:sldMk cId="2367285160" sldId="927"/>
        </pc:sldMkLst>
      </pc:sldChg>
      <pc:sldChg chg="del">
        <pc:chgData name="ANDO YUTA" userId="406aaee5-d95d-4bff-b1d7-80938326c40b" providerId="ADAL" clId="{C53B33C1-BD53-465E-9925-2A451A6C5CB0}" dt="2024-12-12T01:43:38.982" v="0" actId="47"/>
        <pc:sldMkLst>
          <pc:docMk/>
          <pc:sldMk cId="3641515349" sldId="928"/>
        </pc:sldMkLst>
      </pc:sldChg>
      <pc:sldChg chg="del">
        <pc:chgData name="ANDO YUTA" userId="406aaee5-d95d-4bff-b1d7-80938326c40b" providerId="ADAL" clId="{C53B33C1-BD53-465E-9925-2A451A6C5CB0}" dt="2024-12-12T01:43:38.982" v="0" actId="47"/>
        <pc:sldMkLst>
          <pc:docMk/>
          <pc:sldMk cId="948382045" sldId="929"/>
        </pc:sldMkLst>
      </pc:sldChg>
      <pc:sldChg chg="del">
        <pc:chgData name="ANDO YUTA" userId="406aaee5-d95d-4bff-b1d7-80938326c40b" providerId="ADAL" clId="{C53B33C1-BD53-465E-9925-2A451A6C5CB0}" dt="2024-12-12T01:43:38.982" v="0" actId="47"/>
        <pc:sldMkLst>
          <pc:docMk/>
          <pc:sldMk cId="1350090872" sldId="930"/>
        </pc:sldMkLst>
      </pc:sldChg>
      <pc:sldChg chg="del">
        <pc:chgData name="ANDO YUTA" userId="406aaee5-d95d-4bff-b1d7-80938326c40b" providerId="ADAL" clId="{C53B33C1-BD53-465E-9925-2A451A6C5CB0}" dt="2024-12-12T01:43:38.982" v="0" actId="47"/>
        <pc:sldMkLst>
          <pc:docMk/>
          <pc:sldMk cId="1801325162" sldId="931"/>
        </pc:sldMkLst>
      </pc:sldChg>
      <pc:sldChg chg="del">
        <pc:chgData name="ANDO YUTA" userId="406aaee5-d95d-4bff-b1d7-80938326c40b" providerId="ADAL" clId="{C53B33C1-BD53-465E-9925-2A451A6C5CB0}" dt="2024-12-12T01:43:38.982" v="0" actId="47"/>
        <pc:sldMkLst>
          <pc:docMk/>
          <pc:sldMk cId="4019733975" sldId="932"/>
        </pc:sldMkLst>
      </pc:sldChg>
      <pc:sldChg chg="del">
        <pc:chgData name="ANDO YUTA" userId="406aaee5-d95d-4bff-b1d7-80938326c40b" providerId="ADAL" clId="{C53B33C1-BD53-465E-9925-2A451A6C5CB0}" dt="2024-12-12T01:43:38.982" v="0" actId="47"/>
        <pc:sldMkLst>
          <pc:docMk/>
          <pc:sldMk cId="1241542372" sldId="933"/>
        </pc:sldMkLst>
      </pc:sldChg>
      <pc:sldChg chg="del">
        <pc:chgData name="ANDO YUTA" userId="406aaee5-d95d-4bff-b1d7-80938326c40b" providerId="ADAL" clId="{C53B33C1-BD53-465E-9925-2A451A6C5CB0}" dt="2024-12-12T01:43:38.982" v="0" actId="47"/>
        <pc:sldMkLst>
          <pc:docMk/>
          <pc:sldMk cId="247421973" sldId="934"/>
        </pc:sldMkLst>
      </pc:sldChg>
      <pc:sldChg chg="del">
        <pc:chgData name="ANDO YUTA" userId="406aaee5-d95d-4bff-b1d7-80938326c40b" providerId="ADAL" clId="{C53B33C1-BD53-465E-9925-2A451A6C5CB0}" dt="2024-12-12T01:43:38.982" v="0" actId="47"/>
        <pc:sldMkLst>
          <pc:docMk/>
          <pc:sldMk cId="3211963923" sldId="935"/>
        </pc:sldMkLst>
      </pc:sldChg>
      <pc:sldChg chg="del">
        <pc:chgData name="ANDO YUTA" userId="406aaee5-d95d-4bff-b1d7-80938326c40b" providerId="ADAL" clId="{C53B33C1-BD53-465E-9925-2A451A6C5CB0}" dt="2024-12-12T01:43:38.982" v="0" actId="47"/>
        <pc:sldMkLst>
          <pc:docMk/>
          <pc:sldMk cId="2384282611" sldId="936"/>
        </pc:sldMkLst>
      </pc:sldChg>
      <pc:sldChg chg="del">
        <pc:chgData name="ANDO YUTA" userId="406aaee5-d95d-4bff-b1d7-80938326c40b" providerId="ADAL" clId="{C53B33C1-BD53-465E-9925-2A451A6C5CB0}" dt="2024-12-12T01:43:38.982" v="0" actId="47"/>
        <pc:sldMkLst>
          <pc:docMk/>
          <pc:sldMk cId="654820735" sldId="937"/>
        </pc:sldMkLst>
      </pc:sldChg>
      <pc:sldChg chg="del">
        <pc:chgData name="ANDO YUTA" userId="406aaee5-d95d-4bff-b1d7-80938326c40b" providerId="ADAL" clId="{C53B33C1-BD53-465E-9925-2A451A6C5CB0}" dt="2024-12-12T01:43:38.982" v="0" actId="47"/>
        <pc:sldMkLst>
          <pc:docMk/>
          <pc:sldMk cId="2149941342" sldId="938"/>
        </pc:sldMkLst>
      </pc:sldChg>
      <pc:sldChg chg="del">
        <pc:chgData name="ANDO YUTA" userId="406aaee5-d95d-4bff-b1d7-80938326c40b" providerId="ADAL" clId="{C53B33C1-BD53-465E-9925-2A451A6C5CB0}" dt="2024-12-12T01:43:38.982" v="0" actId="47"/>
        <pc:sldMkLst>
          <pc:docMk/>
          <pc:sldMk cId="3494993764" sldId="939"/>
        </pc:sldMkLst>
      </pc:sldChg>
      <pc:sldChg chg="del">
        <pc:chgData name="ANDO YUTA" userId="406aaee5-d95d-4bff-b1d7-80938326c40b" providerId="ADAL" clId="{C53B33C1-BD53-465E-9925-2A451A6C5CB0}" dt="2024-12-12T01:43:38.982" v="0" actId="47"/>
        <pc:sldMkLst>
          <pc:docMk/>
          <pc:sldMk cId="3654199798" sldId="940"/>
        </pc:sldMkLst>
      </pc:sldChg>
      <pc:sldChg chg="del">
        <pc:chgData name="ANDO YUTA" userId="406aaee5-d95d-4bff-b1d7-80938326c40b" providerId="ADAL" clId="{C53B33C1-BD53-465E-9925-2A451A6C5CB0}" dt="2024-12-12T01:43:38.982" v="0" actId="47"/>
        <pc:sldMkLst>
          <pc:docMk/>
          <pc:sldMk cId="4127902615" sldId="941"/>
        </pc:sldMkLst>
      </pc:sldChg>
      <pc:sldChg chg="del">
        <pc:chgData name="ANDO YUTA" userId="406aaee5-d95d-4bff-b1d7-80938326c40b" providerId="ADAL" clId="{C53B33C1-BD53-465E-9925-2A451A6C5CB0}" dt="2024-12-12T01:43:38.982" v="0" actId="47"/>
        <pc:sldMkLst>
          <pc:docMk/>
          <pc:sldMk cId="2064210531" sldId="942"/>
        </pc:sldMkLst>
      </pc:sldChg>
      <pc:sldChg chg="del">
        <pc:chgData name="ANDO YUTA" userId="406aaee5-d95d-4bff-b1d7-80938326c40b" providerId="ADAL" clId="{C53B33C1-BD53-465E-9925-2A451A6C5CB0}" dt="2024-12-12T01:43:38.982" v="0" actId="47"/>
        <pc:sldMkLst>
          <pc:docMk/>
          <pc:sldMk cId="3056281861" sldId="943"/>
        </pc:sldMkLst>
      </pc:sldChg>
      <pc:sldChg chg="del">
        <pc:chgData name="ANDO YUTA" userId="406aaee5-d95d-4bff-b1d7-80938326c40b" providerId="ADAL" clId="{C53B33C1-BD53-465E-9925-2A451A6C5CB0}" dt="2024-12-12T01:43:38.982" v="0" actId="47"/>
        <pc:sldMkLst>
          <pc:docMk/>
          <pc:sldMk cId="3233959728" sldId="944"/>
        </pc:sldMkLst>
      </pc:sldChg>
      <pc:sldChg chg="del">
        <pc:chgData name="ANDO YUTA" userId="406aaee5-d95d-4bff-b1d7-80938326c40b" providerId="ADAL" clId="{C53B33C1-BD53-465E-9925-2A451A6C5CB0}" dt="2024-12-12T01:43:38.982" v="0" actId="47"/>
        <pc:sldMkLst>
          <pc:docMk/>
          <pc:sldMk cId="1569653223" sldId="945"/>
        </pc:sldMkLst>
      </pc:sldChg>
      <pc:sldChg chg="del">
        <pc:chgData name="ANDO YUTA" userId="406aaee5-d95d-4bff-b1d7-80938326c40b" providerId="ADAL" clId="{C53B33C1-BD53-465E-9925-2A451A6C5CB0}" dt="2024-12-12T01:43:38.982" v="0" actId="47"/>
        <pc:sldMkLst>
          <pc:docMk/>
          <pc:sldMk cId="3222661862" sldId="946"/>
        </pc:sldMkLst>
      </pc:sldChg>
      <pc:sldChg chg="del">
        <pc:chgData name="ANDO YUTA" userId="406aaee5-d95d-4bff-b1d7-80938326c40b" providerId="ADAL" clId="{C53B33C1-BD53-465E-9925-2A451A6C5CB0}" dt="2024-12-12T01:43:38.982" v="0" actId="47"/>
        <pc:sldMkLst>
          <pc:docMk/>
          <pc:sldMk cId="1878579108" sldId="947"/>
        </pc:sldMkLst>
      </pc:sldChg>
      <pc:sldChg chg="del">
        <pc:chgData name="ANDO YUTA" userId="406aaee5-d95d-4bff-b1d7-80938326c40b" providerId="ADAL" clId="{C53B33C1-BD53-465E-9925-2A451A6C5CB0}" dt="2024-12-12T01:43:38.982" v="0" actId="47"/>
        <pc:sldMkLst>
          <pc:docMk/>
          <pc:sldMk cId="3728206430" sldId="948"/>
        </pc:sldMkLst>
      </pc:sldChg>
      <pc:sldChg chg="del">
        <pc:chgData name="ANDO YUTA" userId="406aaee5-d95d-4bff-b1d7-80938326c40b" providerId="ADAL" clId="{C53B33C1-BD53-465E-9925-2A451A6C5CB0}" dt="2024-12-12T01:43:38.982" v="0" actId="47"/>
        <pc:sldMkLst>
          <pc:docMk/>
          <pc:sldMk cId="1553091246" sldId="949"/>
        </pc:sldMkLst>
      </pc:sldChg>
      <pc:sldChg chg="del">
        <pc:chgData name="ANDO YUTA" userId="406aaee5-d95d-4bff-b1d7-80938326c40b" providerId="ADAL" clId="{C53B33C1-BD53-465E-9925-2A451A6C5CB0}" dt="2024-12-12T01:43:38.982" v="0" actId="47"/>
        <pc:sldMkLst>
          <pc:docMk/>
          <pc:sldMk cId="4243933885" sldId="950"/>
        </pc:sldMkLst>
      </pc:sldChg>
      <pc:sldChg chg="del">
        <pc:chgData name="ANDO YUTA" userId="406aaee5-d95d-4bff-b1d7-80938326c40b" providerId="ADAL" clId="{C53B33C1-BD53-465E-9925-2A451A6C5CB0}" dt="2024-12-12T01:43:38.982" v="0" actId="47"/>
        <pc:sldMkLst>
          <pc:docMk/>
          <pc:sldMk cId="896510939" sldId="951"/>
        </pc:sldMkLst>
      </pc:sldChg>
      <pc:sldChg chg="del">
        <pc:chgData name="ANDO YUTA" userId="406aaee5-d95d-4bff-b1d7-80938326c40b" providerId="ADAL" clId="{C53B33C1-BD53-465E-9925-2A451A6C5CB0}" dt="2024-12-12T01:43:38.982" v="0" actId="47"/>
        <pc:sldMkLst>
          <pc:docMk/>
          <pc:sldMk cId="254822806" sldId="952"/>
        </pc:sldMkLst>
      </pc:sldChg>
      <pc:sldChg chg="del">
        <pc:chgData name="ANDO YUTA" userId="406aaee5-d95d-4bff-b1d7-80938326c40b" providerId="ADAL" clId="{C53B33C1-BD53-465E-9925-2A451A6C5CB0}" dt="2024-12-12T01:43:38.982" v="0" actId="47"/>
        <pc:sldMkLst>
          <pc:docMk/>
          <pc:sldMk cId="151765258" sldId="953"/>
        </pc:sldMkLst>
      </pc:sldChg>
      <pc:sldChg chg="del">
        <pc:chgData name="ANDO YUTA" userId="406aaee5-d95d-4bff-b1d7-80938326c40b" providerId="ADAL" clId="{C53B33C1-BD53-465E-9925-2A451A6C5CB0}" dt="2024-12-12T01:43:38.982" v="0" actId="47"/>
        <pc:sldMkLst>
          <pc:docMk/>
          <pc:sldMk cId="8393997" sldId="955"/>
        </pc:sldMkLst>
      </pc:sldChg>
      <pc:sldChg chg="del">
        <pc:chgData name="ANDO YUTA" userId="406aaee5-d95d-4bff-b1d7-80938326c40b" providerId="ADAL" clId="{C53B33C1-BD53-465E-9925-2A451A6C5CB0}" dt="2024-12-12T01:43:38.982" v="0" actId="47"/>
        <pc:sldMkLst>
          <pc:docMk/>
          <pc:sldMk cId="2279621803" sldId="956"/>
        </pc:sldMkLst>
      </pc:sldChg>
      <pc:sldChg chg="del">
        <pc:chgData name="ANDO YUTA" userId="406aaee5-d95d-4bff-b1d7-80938326c40b" providerId="ADAL" clId="{C53B33C1-BD53-465E-9925-2A451A6C5CB0}" dt="2024-12-12T01:43:38.982" v="0" actId="47"/>
        <pc:sldMkLst>
          <pc:docMk/>
          <pc:sldMk cId="4088871601" sldId="957"/>
        </pc:sldMkLst>
      </pc:sldChg>
      <pc:sldChg chg="del">
        <pc:chgData name="ANDO YUTA" userId="406aaee5-d95d-4bff-b1d7-80938326c40b" providerId="ADAL" clId="{C53B33C1-BD53-465E-9925-2A451A6C5CB0}" dt="2024-12-12T01:43:38.982" v="0" actId="47"/>
        <pc:sldMkLst>
          <pc:docMk/>
          <pc:sldMk cId="1108863772" sldId="958"/>
        </pc:sldMkLst>
      </pc:sldChg>
      <pc:sldChg chg="del">
        <pc:chgData name="ANDO YUTA" userId="406aaee5-d95d-4bff-b1d7-80938326c40b" providerId="ADAL" clId="{C53B33C1-BD53-465E-9925-2A451A6C5CB0}" dt="2024-12-12T01:43:38.982" v="0" actId="47"/>
        <pc:sldMkLst>
          <pc:docMk/>
          <pc:sldMk cId="843557238" sldId="959"/>
        </pc:sldMkLst>
      </pc:sldChg>
      <pc:sldChg chg="del">
        <pc:chgData name="ANDO YUTA" userId="406aaee5-d95d-4bff-b1d7-80938326c40b" providerId="ADAL" clId="{C53B33C1-BD53-465E-9925-2A451A6C5CB0}" dt="2024-12-12T01:43:38.982" v="0" actId="47"/>
        <pc:sldMkLst>
          <pc:docMk/>
          <pc:sldMk cId="4055535893" sldId="960"/>
        </pc:sldMkLst>
      </pc:sldChg>
      <pc:sldChg chg="del">
        <pc:chgData name="ANDO YUTA" userId="406aaee5-d95d-4bff-b1d7-80938326c40b" providerId="ADAL" clId="{C53B33C1-BD53-465E-9925-2A451A6C5CB0}" dt="2024-12-12T01:43:38.982" v="0" actId="47"/>
        <pc:sldMkLst>
          <pc:docMk/>
          <pc:sldMk cId="3829319511" sldId="962"/>
        </pc:sldMkLst>
      </pc:sldChg>
      <pc:sldChg chg="del">
        <pc:chgData name="ANDO YUTA" userId="406aaee5-d95d-4bff-b1d7-80938326c40b" providerId="ADAL" clId="{C53B33C1-BD53-465E-9925-2A451A6C5CB0}" dt="2024-12-12T01:43:38.982" v="0" actId="47"/>
        <pc:sldMkLst>
          <pc:docMk/>
          <pc:sldMk cId="2844967844" sldId="963"/>
        </pc:sldMkLst>
      </pc:sldChg>
      <pc:sldChg chg="del">
        <pc:chgData name="ANDO YUTA" userId="406aaee5-d95d-4bff-b1d7-80938326c40b" providerId="ADAL" clId="{C53B33C1-BD53-465E-9925-2A451A6C5CB0}" dt="2024-12-12T01:43:38.982" v="0" actId="47"/>
        <pc:sldMkLst>
          <pc:docMk/>
          <pc:sldMk cId="3577347356" sldId="964"/>
        </pc:sldMkLst>
      </pc:sldChg>
      <pc:sldChg chg="del">
        <pc:chgData name="ANDO YUTA" userId="406aaee5-d95d-4bff-b1d7-80938326c40b" providerId="ADAL" clId="{C53B33C1-BD53-465E-9925-2A451A6C5CB0}" dt="2024-12-12T01:43:38.982" v="0" actId="47"/>
        <pc:sldMkLst>
          <pc:docMk/>
          <pc:sldMk cId="717784795" sldId="965"/>
        </pc:sldMkLst>
      </pc:sldChg>
      <pc:sldChg chg="del">
        <pc:chgData name="ANDO YUTA" userId="406aaee5-d95d-4bff-b1d7-80938326c40b" providerId="ADAL" clId="{C53B33C1-BD53-465E-9925-2A451A6C5CB0}" dt="2024-12-12T01:43:38.982" v="0" actId="47"/>
        <pc:sldMkLst>
          <pc:docMk/>
          <pc:sldMk cId="2535444378" sldId="966"/>
        </pc:sldMkLst>
      </pc:sldChg>
      <pc:sldChg chg="del">
        <pc:chgData name="ANDO YUTA" userId="406aaee5-d95d-4bff-b1d7-80938326c40b" providerId="ADAL" clId="{C53B33C1-BD53-465E-9925-2A451A6C5CB0}" dt="2024-12-12T01:43:38.982" v="0" actId="47"/>
        <pc:sldMkLst>
          <pc:docMk/>
          <pc:sldMk cId="1178993859" sldId="969"/>
        </pc:sldMkLst>
      </pc:sldChg>
      <pc:sldChg chg="del">
        <pc:chgData name="ANDO YUTA" userId="406aaee5-d95d-4bff-b1d7-80938326c40b" providerId="ADAL" clId="{C53B33C1-BD53-465E-9925-2A451A6C5CB0}" dt="2024-12-12T01:43:38.982" v="0" actId="47"/>
        <pc:sldMkLst>
          <pc:docMk/>
          <pc:sldMk cId="1929196758" sldId="970"/>
        </pc:sldMkLst>
      </pc:sldChg>
      <pc:sldChg chg="del">
        <pc:chgData name="ANDO YUTA" userId="406aaee5-d95d-4bff-b1d7-80938326c40b" providerId="ADAL" clId="{C53B33C1-BD53-465E-9925-2A451A6C5CB0}" dt="2024-12-12T01:43:38.982" v="0" actId="47"/>
        <pc:sldMkLst>
          <pc:docMk/>
          <pc:sldMk cId="3089574658" sldId="971"/>
        </pc:sldMkLst>
      </pc:sldChg>
      <pc:sldChg chg="del">
        <pc:chgData name="ANDO YUTA" userId="406aaee5-d95d-4bff-b1d7-80938326c40b" providerId="ADAL" clId="{C53B33C1-BD53-465E-9925-2A451A6C5CB0}" dt="2024-12-12T01:43:38.982" v="0" actId="47"/>
        <pc:sldMkLst>
          <pc:docMk/>
          <pc:sldMk cId="2108852865" sldId="972"/>
        </pc:sldMkLst>
      </pc:sldChg>
      <pc:sldChg chg="del">
        <pc:chgData name="ANDO YUTA" userId="406aaee5-d95d-4bff-b1d7-80938326c40b" providerId="ADAL" clId="{C53B33C1-BD53-465E-9925-2A451A6C5CB0}" dt="2024-12-12T01:43:38.982" v="0" actId="47"/>
        <pc:sldMkLst>
          <pc:docMk/>
          <pc:sldMk cId="1678642087" sldId="973"/>
        </pc:sldMkLst>
      </pc:sldChg>
      <pc:sldChg chg="del">
        <pc:chgData name="ANDO YUTA" userId="406aaee5-d95d-4bff-b1d7-80938326c40b" providerId="ADAL" clId="{C53B33C1-BD53-465E-9925-2A451A6C5CB0}" dt="2024-12-12T01:43:38.982" v="0" actId="47"/>
        <pc:sldMkLst>
          <pc:docMk/>
          <pc:sldMk cId="1457263153" sldId="974"/>
        </pc:sldMkLst>
      </pc:sldChg>
      <pc:sldChg chg="del">
        <pc:chgData name="ANDO YUTA" userId="406aaee5-d95d-4bff-b1d7-80938326c40b" providerId="ADAL" clId="{C53B33C1-BD53-465E-9925-2A451A6C5CB0}" dt="2024-12-12T01:43:38.982" v="0" actId="47"/>
        <pc:sldMkLst>
          <pc:docMk/>
          <pc:sldMk cId="2102697966" sldId="975"/>
        </pc:sldMkLst>
      </pc:sldChg>
      <pc:sldChg chg="del">
        <pc:chgData name="ANDO YUTA" userId="406aaee5-d95d-4bff-b1d7-80938326c40b" providerId="ADAL" clId="{C53B33C1-BD53-465E-9925-2A451A6C5CB0}" dt="2024-12-12T01:43:38.982" v="0" actId="47"/>
        <pc:sldMkLst>
          <pc:docMk/>
          <pc:sldMk cId="4082473573" sldId="976"/>
        </pc:sldMkLst>
      </pc:sldChg>
      <pc:sldChg chg="del">
        <pc:chgData name="ANDO YUTA" userId="406aaee5-d95d-4bff-b1d7-80938326c40b" providerId="ADAL" clId="{C53B33C1-BD53-465E-9925-2A451A6C5CB0}" dt="2024-12-12T01:43:38.982" v="0" actId="47"/>
        <pc:sldMkLst>
          <pc:docMk/>
          <pc:sldMk cId="4097336464" sldId="977"/>
        </pc:sldMkLst>
      </pc:sldChg>
      <pc:sldChg chg="ord">
        <pc:chgData name="ANDO YUTA" userId="406aaee5-d95d-4bff-b1d7-80938326c40b" providerId="ADAL" clId="{C53B33C1-BD53-465E-9925-2A451A6C5CB0}" dt="2024-12-12T01:43:44.436" v="2"/>
        <pc:sldMkLst>
          <pc:docMk/>
          <pc:sldMk cId="266025153" sldId="979"/>
        </pc:sldMkLst>
      </pc:sldChg>
      <pc:sldChg chg="ord">
        <pc:chgData name="ANDO YUTA" userId="406aaee5-d95d-4bff-b1d7-80938326c40b" providerId="ADAL" clId="{C53B33C1-BD53-465E-9925-2A451A6C5CB0}" dt="2024-12-12T01:43:44.436" v="2"/>
        <pc:sldMkLst>
          <pc:docMk/>
          <pc:sldMk cId="1755469392" sldId="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ea typeface="HG丸ｺﾞｼｯｸM-PRO" panose="020F0600000000000000" pitchFamily="50" charset="-128"/>
              </a:defRPr>
            </a:lvl1pPr>
          </a:lstStyle>
          <a:p>
            <a:endParaRPr lang="ja-JP" altLang="en-US" dirty="0"/>
          </a:p>
        </p:txBody>
      </p:sp>
      <p:sp>
        <p:nvSpPr>
          <p:cNvPr id="3" name="日付プレースホルダー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ea typeface="HG丸ｺﾞｼｯｸM-PRO" panose="020F0600000000000000" pitchFamily="50" charset="-128"/>
              </a:defRPr>
            </a:lvl1pPr>
          </a:lstStyle>
          <a:p>
            <a:fld id="{9BED8823-4944-491B-B137-61ADE5D83016}" type="datetimeFigureOut">
              <a:rPr lang="ja-JP" altLang="en-US" smtClean="0"/>
              <a:pPr/>
              <a:t>2024/12/12</a:t>
            </a:fld>
            <a:endParaRPr lang="ja-JP" altLang="en-US" dirty="0"/>
          </a:p>
        </p:txBody>
      </p:sp>
      <p:sp>
        <p:nvSpPr>
          <p:cNvPr id="4" name="スライド イメージ プレースホルダー 3"/>
          <p:cNvSpPr>
            <a:spLocks noGrp="1" noRot="1" noChangeAspect="1"/>
          </p:cNvSpPr>
          <p:nvPr>
            <p:ph type="sldImg" idx="2"/>
          </p:nvPr>
        </p:nvSpPr>
        <p:spPr>
          <a:xfrm>
            <a:off x="993775" y="766763"/>
            <a:ext cx="5111750" cy="3833812"/>
          </a:xfrm>
          <a:prstGeom prst="rect">
            <a:avLst/>
          </a:prstGeom>
          <a:noFill/>
          <a:ln w="12700">
            <a:solidFill>
              <a:prstClr val="black"/>
            </a:solidFill>
          </a:ln>
        </p:spPr>
        <p:txBody>
          <a:bodyPr vert="horz" lIns="98984" tIns="49492" rIns="98984" bIns="49492" rtlCol="0" anchor="ctr"/>
          <a:lstStyle/>
          <a:p>
            <a:endParaRPr lang="ja-JP" altLang="en-US" dirty="0"/>
          </a:p>
        </p:txBody>
      </p:sp>
      <p:sp>
        <p:nvSpPr>
          <p:cNvPr id="5" name="ノート プレースホルダー 4"/>
          <p:cNvSpPr>
            <a:spLocks noGrp="1"/>
          </p:cNvSpPr>
          <p:nvPr>
            <p:ph type="body" sz="quarter" idx="3"/>
          </p:nvPr>
        </p:nvSpPr>
        <p:spPr>
          <a:xfrm>
            <a:off x="709930" y="4856163"/>
            <a:ext cx="5679440" cy="4600575"/>
          </a:xfrm>
          <a:prstGeom prst="rect">
            <a:avLst/>
          </a:prstGeom>
        </p:spPr>
        <p:txBody>
          <a:bodyPr vert="horz" lIns="98984" tIns="49492" rIns="98984" bIns="4949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ea typeface="HG丸ｺﾞｼｯｸM-PRO" panose="020F06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ea typeface="HG丸ｺﾞｼｯｸM-PRO" panose="020F0600000000000000" pitchFamily="50" charset="-128"/>
              </a:defRPr>
            </a:lvl1pPr>
          </a:lstStyle>
          <a:p>
            <a:fld id="{75A778A5-54D5-4A4F-8109-9B634FE7A2EC}" type="slidenum">
              <a:rPr lang="ja-JP" altLang="en-US" smtClean="0"/>
              <a:pPr/>
              <a:t>‹#›</a:t>
            </a:fld>
            <a:endParaRPr lang="ja-JP" altLang="en-US" dirty="0"/>
          </a:p>
        </p:txBody>
      </p:sp>
    </p:spTree>
    <p:extLst>
      <p:ext uri="{BB962C8B-B14F-4D97-AF65-F5344CB8AC3E}">
        <p14:creationId xmlns:p14="http://schemas.microsoft.com/office/powerpoint/2010/main" val="2220996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HG丸ｺﾞｼｯｸM-PRO" panose="020F0600000000000000" pitchFamily="50" charset="-128"/>
        <a:cs typeface="+mn-cs"/>
      </a:defRPr>
    </a:lvl1pPr>
    <a:lvl2pPr marL="457200" algn="l" defTabSz="914400" rtl="0" eaLnBrk="1" latinLnBrk="0" hangingPunct="1">
      <a:defRPr kumimoji="1" sz="1200" kern="1200">
        <a:solidFill>
          <a:schemeClr val="tx1"/>
        </a:solidFill>
        <a:latin typeface="+mn-lt"/>
        <a:ea typeface="HG丸ｺﾞｼｯｸM-PRO" panose="020F0600000000000000" pitchFamily="50" charset="-128"/>
        <a:cs typeface="+mn-cs"/>
      </a:defRPr>
    </a:lvl2pPr>
    <a:lvl3pPr marL="914400" algn="l" defTabSz="914400" rtl="0" eaLnBrk="1" latinLnBrk="0" hangingPunct="1">
      <a:defRPr kumimoji="1" sz="1200" kern="1200">
        <a:solidFill>
          <a:schemeClr val="tx1"/>
        </a:solidFill>
        <a:latin typeface="+mn-lt"/>
        <a:ea typeface="HG丸ｺﾞｼｯｸM-PRO" panose="020F0600000000000000" pitchFamily="50" charset="-128"/>
        <a:cs typeface="+mn-cs"/>
      </a:defRPr>
    </a:lvl3pPr>
    <a:lvl4pPr marL="1371600" algn="l" defTabSz="914400" rtl="0" eaLnBrk="1" latinLnBrk="0" hangingPunct="1">
      <a:defRPr kumimoji="1" sz="1200" kern="1200">
        <a:solidFill>
          <a:schemeClr val="tx1"/>
        </a:solidFill>
        <a:latin typeface="+mn-lt"/>
        <a:ea typeface="HG丸ｺﾞｼｯｸM-PRO" panose="020F0600000000000000" pitchFamily="50" charset="-128"/>
        <a:cs typeface="+mn-cs"/>
      </a:defRPr>
    </a:lvl4pPr>
    <a:lvl5pPr marL="1828800" algn="l" defTabSz="914400" rtl="0" eaLnBrk="1" latinLnBrk="0" hangingPunct="1">
      <a:defRPr kumimoji="1" sz="1200" kern="1200">
        <a:solidFill>
          <a:schemeClr val="tx1"/>
        </a:solidFill>
        <a:latin typeface="+mn-lt"/>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A778A5-54D5-4A4F-8109-9B634FE7A2EC}" type="slidenum">
              <a:rPr kumimoji="1" lang="ja-JP" altLang="en-US" smtClean="0"/>
              <a:t>1</a:t>
            </a:fld>
            <a:endParaRPr kumimoji="1" lang="ja-JP" altLang="en-US"/>
          </a:p>
        </p:txBody>
      </p:sp>
    </p:spTree>
    <p:extLst>
      <p:ext uri="{BB962C8B-B14F-4D97-AF65-F5344CB8AC3E}">
        <p14:creationId xmlns:p14="http://schemas.microsoft.com/office/powerpoint/2010/main" val="116349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その変わる度合いを「屈折率」といいます。その光の屈折率は、波長が長くなるほど小さく、屈折率の小さい順に、赤・橙・黄・緑・青・藍・紫となっています。ここで太陽を背にして雨粒で反射した光を見る場合を考えてみます。太陽光線は雨粒の表面で屈折して雨粒内に入ります。屈折して雨粒内に入った光は、雨粒の反対側で反射し、さらに雨粒内を出て行くときも屈折し、観測者の目に入ってきます。（図</a:t>
            </a:r>
            <a:r>
              <a:rPr kumimoji="1" lang="en-US" altLang="ja-JP" sz="1200" b="0" i="0" kern="1200" dirty="0">
                <a:solidFill>
                  <a:schemeClr val="tx1"/>
                </a:solidFill>
                <a:effectLst/>
                <a:latin typeface="+mn-lt"/>
                <a:ea typeface="+mn-ea"/>
                <a:cs typeface="+mn-cs"/>
              </a:rPr>
              <a:t>1</a:t>
            </a:r>
            <a:r>
              <a:rPr kumimoji="1" lang="ja-JP" altLang="en-US" sz="1200" b="0" i="0" kern="1200" dirty="0" err="1">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図</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この時に光の色（波長）によって屈折率が違い、波長の長い光（赤）ほど屈折率が小さいため、地平面に対して大きな角度で進んできます。逆に波長の短い光（紫）は地平面に対して小さな角度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40B5E90E-CC6B-4FD7-A31F-65CDDD4850A9}" type="slidenum">
              <a:rPr kumimoji="1" lang="ja-JP" altLang="en-US" smtClean="0"/>
              <a:t>37</a:t>
            </a:fld>
            <a:endParaRPr kumimoji="1" lang="ja-JP" altLang="en-US"/>
          </a:p>
        </p:txBody>
      </p:sp>
    </p:spTree>
    <p:extLst>
      <p:ext uri="{BB962C8B-B14F-4D97-AF65-F5344CB8AC3E}">
        <p14:creationId xmlns:p14="http://schemas.microsoft.com/office/powerpoint/2010/main" val="1299742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0B5E90E-CC6B-4FD7-A31F-65CDDD4850A9}" type="slidenum">
              <a:rPr kumimoji="1" lang="ja-JP" altLang="en-US" smtClean="0"/>
              <a:t>38</a:t>
            </a:fld>
            <a:endParaRPr kumimoji="1" lang="ja-JP" altLang="en-US"/>
          </a:p>
        </p:txBody>
      </p:sp>
    </p:spTree>
    <p:extLst>
      <p:ext uri="{BB962C8B-B14F-4D97-AF65-F5344CB8AC3E}">
        <p14:creationId xmlns:p14="http://schemas.microsoft.com/office/powerpoint/2010/main" val="160388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0B5E90E-CC6B-4FD7-A31F-65CDDD4850A9}" type="slidenum">
              <a:rPr kumimoji="1" lang="ja-JP" altLang="en-US" smtClean="0"/>
              <a:t>39</a:t>
            </a:fld>
            <a:endParaRPr kumimoji="1" lang="ja-JP" altLang="en-US"/>
          </a:p>
        </p:txBody>
      </p:sp>
    </p:spTree>
    <p:extLst>
      <p:ext uri="{BB962C8B-B14F-4D97-AF65-F5344CB8AC3E}">
        <p14:creationId xmlns:p14="http://schemas.microsoft.com/office/powerpoint/2010/main" val="369126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E98F4C-0638-9048-A192-E978713538A3}" type="datetime1">
              <a:rPr kumimoji="1" lang="ja-JP" altLang="en-US" smtClean="0"/>
              <a:t>2024/12/12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91317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0CD4ECC-A938-3A41-BE0F-0959183669F1}" type="datetime1">
              <a:rPr kumimoji="1" lang="ja-JP" altLang="en-US" smtClean="0"/>
              <a:t>2024/12/12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63578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3A0430-8CC7-524B-80C4-3A059EBE156E}" type="datetime1">
              <a:rPr kumimoji="1" lang="ja-JP" altLang="en-US" smtClean="0"/>
              <a:t>2024/12/12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6991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39A199A-A02E-3B41-AB3C-5CD06D513F00}"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6674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B1FC5E-535E-E24E-A5FA-94546AD28B7E}"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8043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6D2E53C-92C6-5B48-8E6C-99E6ADAD7926}"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888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4FEAA7F-CE6D-A043-8489-57342A6AA6C7}"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18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7DAC03C-1258-204C-BC28-14977A5C4D07}"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8162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A6AA571-8E4D-BD4A-A279-D32E140291F3}"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7740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EF56EEF-2B04-FD44-A3B4-480B0C8D4464}"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511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8AC46D4-9F55-9247-A446-8F750EE20C56}"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035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66C6DA-8AB2-0144-A78C-D89832313CCA}" type="datetime1">
              <a:rPr kumimoji="1" lang="ja-JP" altLang="en-US" smtClean="0"/>
              <a:t>2024/12/12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216492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87E354B-D248-2B46-ABB0-99B5089E14D9}"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1614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ECB2ED-2488-0D48-ACD5-899F42A7EDD8}"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0355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803D015-81AF-7845-B9B6-5418F0935320}" type="datetime1">
              <a:rPr lang="ja-JP" altLang="en-US" smtClean="0">
                <a:solidFill>
                  <a:prstClr val="black">
                    <a:tint val="75000"/>
                  </a:prstClr>
                </a:solidFill>
              </a:rPr>
              <a:t>2024/12/12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9901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161" name="Group 65"/>
          <p:cNvGrpSpPr>
            <a:grpSpLocks/>
          </p:cNvGrpSpPr>
          <p:nvPr/>
        </p:nvGrpSpPr>
        <p:grpSpPr bwMode="auto">
          <a:xfrm>
            <a:off x="0" y="-26988"/>
            <a:ext cx="9144000" cy="6884988"/>
            <a:chOff x="0" y="-17"/>
            <a:chExt cx="5760" cy="4337"/>
          </a:xfrm>
        </p:grpSpPr>
        <p:sp>
          <p:nvSpPr>
            <p:cNvPr id="4141" name="Rectangle 45"/>
            <p:cNvSpPr>
              <a:spLocks noChangeArrowheads="1"/>
            </p:cNvSpPr>
            <p:nvPr userDrawn="1"/>
          </p:nvSpPr>
          <p:spPr bwMode="gray">
            <a:xfrm>
              <a:off x="2880" y="2069"/>
              <a:ext cx="2880" cy="2251"/>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5" name="Rectangle 9"/>
            <p:cNvSpPr>
              <a:spLocks noChangeArrowheads="1"/>
            </p:cNvSpPr>
            <p:nvPr userDrawn="1"/>
          </p:nvSpPr>
          <p:spPr bwMode="gray">
            <a:xfrm>
              <a:off x="0" y="0"/>
              <a:ext cx="2880" cy="4320"/>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6" name="Rectangle 10"/>
            <p:cNvSpPr>
              <a:spLocks noChangeArrowheads="1"/>
            </p:cNvSpPr>
            <p:nvPr/>
          </p:nvSpPr>
          <p:spPr bwMode="gray">
            <a:xfrm>
              <a:off x="2880" y="0"/>
              <a:ext cx="2880" cy="2069"/>
            </a:xfrm>
            <a:prstGeom prst="rect">
              <a:avLst/>
            </a:prstGeom>
            <a:gradFill rotWithShape="1">
              <a:gsLst>
                <a:gs pos="0">
                  <a:srgbClr val="FFFF66"/>
                </a:gs>
                <a:gs pos="100000">
                  <a:srgbClr val="009900"/>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7" name="Rectangle 11"/>
            <p:cNvSpPr>
              <a:spLocks noChangeArrowheads="1"/>
            </p:cNvSpPr>
            <p:nvPr userDrawn="1"/>
          </p:nvSpPr>
          <p:spPr bwMode="gray">
            <a:xfrm>
              <a:off x="1289" y="698"/>
              <a:ext cx="249" cy="249"/>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8" name="Rectangle 12"/>
            <p:cNvSpPr>
              <a:spLocks noChangeArrowheads="1"/>
            </p:cNvSpPr>
            <p:nvPr userDrawn="1"/>
          </p:nvSpPr>
          <p:spPr bwMode="gray">
            <a:xfrm>
              <a:off x="1621" y="448"/>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9" name="Rectangle 13"/>
            <p:cNvSpPr>
              <a:spLocks noChangeArrowheads="1"/>
            </p:cNvSpPr>
            <p:nvPr userDrawn="1"/>
          </p:nvSpPr>
          <p:spPr bwMode="gray">
            <a:xfrm>
              <a:off x="2450" y="131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0" name="Rectangle 14"/>
            <p:cNvSpPr>
              <a:spLocks noChangeArrowheads="1"/>
            </p:cNvSpPr>
            <p:nvPr userDrawn="1"/>
          </p:nvSpPr>
          <p:spPr bwMode="gray">
            <a:xfrm>
              <a:off x="1455" y="0"/>
              <a:ext cx="165"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1" name="Rectangle 15"/>
            <p:cNvSpPr>
              <a:spLocks noChangeArrowheads="1"/>
            </p:cNvSpPr>
            <p:nvPr userDrawn="1"/>
          </p:nvSpPr>
          <p:spPr bwMode="gray">
            <a:xfrm>
              <a:off x="793" y="135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2" name="Rectangle 16"/>
            <p:cNvSpPr>
              <a:spLocks noChangeArrowheads="1"/>
            </p:cNvSpPr>
            <p:nvPr userDrawn="1"/>
          </p:nvSpPr>
          <p:spPr bwMode="gray">
            <a:xfrm>
              <a:off x="2614" y="65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3" name="Rectangle 17"/>
            <p:cNvSpPr>
              <a:spLocks noChangeArrowheads="1"/>
            </p:cNvSpPr>
            <p:nvPr userDrawn="1"/>
          </p:nvSpPr>
          <p:spPr bwMode="gray">
            <a:xfrm>
              <a:off x="2614" y="126"/>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4" name="Rectangle 18"/>
            <p:cNvSpPr>
              <a:spLocks noChangeArrowheads="1"/>
            </p:cNvSpPr>
            <p:nvPr userDrawn="1"/>
          </p:nvSpPr>
          <p:spPr bwMode="gray">
            <a:xfrm>
              <a:off x="3773" y="1068"/>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5" name="Rectangle 19"/>
            <p:cNvSpPr>
              <a:spLocks noChangeArrowheads="1"/>
            </p:cNvSpPr>
            <p:nvPr userDrawn="1"/>
          </p:nvSpPr>
          <p:spPr bwMode="gray">
            <a:xfrm>
              <a:off x="2862" y="82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6" name="Rectangle 20"/>
            <p:cNvSpPr>
              <a:spLocks noChangeArrowheads="1"/>
            </p:cNvSpPr>
            <p:nvPr userDrawn="1"/>
          </p:nvSpPr>
          <p:spPr bwMode="gray">
            <a:xfrm>
              <a:off x="875" y="167"/>
              <a:ext cx="164" cy="164"/>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7" name="Rectangle 21"/>
            <p:cNvSpPr>
              <a:spLocks noChangeArrowheads="1"/>
            </p:cNvSpPr>
            <p:nvPr userDrawn="1"/>
          </p:nvSpPr>
          <p:spPr bwMode="gray">
            <a:xfrm>
              <a:off x="3195" y="207"/>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8" name="Rectangle 22"/>
            <p:cNvSpPr>
              <a:spLocks noChangeArrowheads="1"/>
            </p:cNvSpPr>
            <p:nvPr userDrawn="1"/>
          </p:nvSpPr>
          <p:spPr bwMode="gray">
            <a:xfrm>
              <a:off x="3443" y="489"/>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9" name="Rectangle 23"/>
            <p:cNvSpPr>
              <a:spLocks noChangeArrowheads="1"/>
            </p:cNvSpPr>
            <p:nvPr userDrawn="1"/>
          </p:nvSpPr>
          <p:spPr bwMode="gray">
            <a:xfrm>
              <a:off x="3443" y="0"/>
              <a:ext cx="164"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0" name="Rectangle 24"/>
            <p:cNvSpPr>
              <a:spLocks noChangeArrowheads="1"/>
            </p:cNvSpPr>
            <p:nvPr userDrawn="1"/>
          </p:nvSpPr>
          <p:spPr bwMode="gray">
            <a:xfrm>
              <a:off x="4271" y="946"/>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1" name="Rectangle 25"/>
            <p:cNvSpPr>
              <a:spLocks noChangeArrowheads="1"/>
            </p:cNvSpPr>
            <p:nvPr userDrawn="1"/>
          </p:nvSpPr>
          <p:spPr bwMode="gray">
            <a:xfrm>
              <a:off x="2118" y="247"/>
              <a:ext cx="164"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2" name="Rectangle 26"/>
            <p:cNvSpPr>
              <a:spLocks noChangeArrowheads="1"/>
            </p:cNvSpPr>
            <p:nvPr userDrawn="1"/>
          </p:nvSpPr>
          <p:spPr bwMode="gray">
            <a:xfrm>
              <a:off x="3939" y="864"/>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3" name="Rectangle 27"/>
            <p:cNvSpPr>
              <a:spLocks noChangeArrowheads="1"/>
            </p:cNvSpPr>
            <p:nvPr userDrawn="1"/>
          </p:nvSpPr>
          <p:spPr bwMode="gray">
            <a:xfrm>
              <a:off x="4103" y="-17"/>
              <a:ext cx="166"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4" name="Rectangle 28"/>
            <p:cNvSpPr>
              <a:spLocks noChangeArrowheads="1"/>
            </p:cNvSpPr>
            <p:nvPr userDrawn="1"/>
          </p:nvSpPr>
          <p:spPr bwMode="gray">
            <a:xfrm>
              <a:off x="4932" y="36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5" name="Rectangle 29"/>
            <p:cNvSpPr>
              <a:spLocks noChangeArrowheads="1"/>
            </p:cNvSpPr>
            <p:nvPr userDrawn="1"/>
          </p:nvSpPr>
          <p:spPr bwMode="gray">
            <a:xfrm>
              <a:off x="4351" y="287"/>
              <a:ext cx="165"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6" name="Rectangle 30"/>
            <p:cNvSpPr>
              <a:spLocks noChangeArrowheads="1"/>
            </p:cNvSpPr>
            <p:nvPr userDrawn="1"/>
          </p:nvSpPr>
          <p:spPr bwMode="gray">
            <a:xfrm>
              <a:off x="3855" y="40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7" name="Rectangle 31"/>
            <p:cNvSpPr>
              <a:spLocks noChangeArrowheads="1"/>
            </p:cNvSpPr>
            <p:nvPr userDrawn="1"/>
          </p:nvSpPr>
          <p:spPr bwMode="gray">
            <a:xfrm>
              <a:off x="4932" y="102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8" name="Rectangle 32"/>
            <p:cNvSpPr>
              <a:spLocks noChangeArrowheads="1"/>
            </p:cNvSpPr>
            <p:nvPr userDrawn="1"/>
          </p:nvSpPr>
          <p:spPr bwMode="gray">
            <a:xfrm>
              <a:off x="5180" y="32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9" name="Rectangle 33"/>
            <p:cNvSpPr>
              <a:spLocks noChangeArrowheads="1"/>
            </p:cNvSpPr>
            <p:nvPr userDrawn="1"/>
          </p:nvSpPr>
          <p:spPr bwMode="gray">
            <a:xfrm>
              <a:off x="4766" y="2"/>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0" name="Rectangle 34"/>
            <p:cNvSpPr>
              <a:spLocks noChangeArrowheads="1"/>
            </p:cNvSpPr>
            <p:nvPr userDrawn="1"/>
          </p:nvSpPr>
          <p:spPr bwMode="gray">
            <a:xfrm>
              <a:off x="2118" y="1396"/>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1" name="Rectangle 35"/>
            <p:cNvSpPr>
              <a:spLocks noChangeArrowheads="1"/>
            </p:cNvSpPr>
            <p:nvPr userDrawn="1"/>
          </p:nvSpPr>
          <p:spPr bwMode="gray">
            <a:xfrm>
              <a:off x="4435" y="119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2" name="Rectangle 36"/>
            <p:cNvSpPr>
              <a:spLocks noChangeArrowheads="1"/>
            </p:cNvSpPr>
            <p:nvPr userDrawn="1"/>
          </p:nvSpPr>
          <p:spPr bwMode="gray">
            <a:xfrm>
              <a:off x="4601" y="905"/>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3" name="Rectangle 37"/>
            <p:cNvSpPr>
              <a:spLocks noChangeArrowheads="1"/>
            </p:cNvSpPr>
            <p:nvPr userDrawn="1"/>
          </p:nvSpPr>
          <p:spPr bwMode="gray">
            <a:xfrm>
              <a:off x="5512" y="98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4" name="Rectangle 38"/>
            <p:cNvSpPr>
              <a:spLocks noChangeArrowheads="1"/>
            </p:cNvSpPr>
            <p:nvPr userDrawn="1"/>
          </p:nvSpPr>
          <p:spPr bwMode="gray">
            <a:xfrm>
              <a:off x="4793" y="1495"/>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5" name="Rectangle 39"/>
            <p:cNvSpPr>
              <a:spLocks noChangeArrowheads="1"/>
            </p:cNvSpPr>
            <p:nvPr userDrawn="1"/>
          </p:nvSpPr>
          <p:spPr bwMode="gray">
            <a:xfrm>
              <a:off x="5428" y="-14"/>
              <a:ext cx="166" cy="13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6" name="Rectangle 40"/>
            <p:cNvSpPr>
              <a:spLocks noChangeArrowheads="1"/>
            </p:cNvSpPr>
            <p:nvPr userDrawn="1"/>
          </p:nvSpPr>
          <p:spPr bwMode="gray">
            <a:xfrm>
              <a:off x="5264" y="530"/>
              <a:ext cx="248" cy="252"/>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7" name="Rectangle 41"/>
            <p:cNvSpPr>
              <a:spLocks noChangeArrowheads="1"/>
            </p:cNvSpPr>
            <p:nvPr userDrawn="1"/>
          </p:nvSpPr>
          <p:spPr bwMode="gray">
            <a:xfrm>
              <a:off x="5529" y="1436"/>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8" name="Rectangle 42"/>
            <p:cNvSpPr>
              <a:spLocks noChangeArrowheads="1"/>
            </p:cNvSpPr>
            <p:nvPr userDrawn="1"/>
          </p:nvSpPr>
          <p:spPr bwMode="gray">
            <a:xfrm>
              <a:off x="5375" y="159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3" name="Rectangle 47"/>
            <p:cNvSpPr>
              <a:spLocks noChangeArrowheads="1"/>
            </p:cNvSpPr>
            <p:nvPr userDrawn="1"/>
          </p:nvSpPr>
          <p:spPr bwMode="gray">
            <a:xfrm>
              <a:off x="2123" y="2339"/>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4" name="Rectangle 48"/>
            <p:cNvSpPr>
              <a:spLocks noChangeArrowheads="1"/>
            </p:cNvSpPr>
            <p:nvPr userDrawn="1"/>
          </p:nvSpPr>
          <p:spPr bwMode="gray">
            <a:xfrm>
              <a:off x="2287" y="1931"/>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5" name="Rectangle 49"/>
            <p:cNvSpPr>
              <a:spLocks noChangeArrowheads="1"/>
            </p:cNvSpPr>
            <p:nvPr userDrawn="1"/>
          </p:nvSpPr>
          <p:spPr bwMode="gray">
            <a:xfrm>
              <a:off x="3446" y="2215"/>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6" name="Rectangle 50"/>
            <p:cNvSpPr>
              <a:spLocks noChangeArrowheads="1"/>
            </p:cNvSpPr>
            <p:nvPr userDrawn="1"/>
          </p:nvSpPr>
          <p:spPr bwMode="gray">
            <a:xfrm>
              <a:off x="2535" y="1971"/>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7" name="Rectangle 51"/>
            <p:cNvSpPr>
              <a:spLocks noChangeArrowheads="1"/>
            </p:cNvSpPr>
            <p:nvPr userDrawn="1"/>
          </p:nvSpPr>
          <p:spPr bwMode="gray">
            <a:xfrm>
              <a:off x="3944" y="2094"/>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8" name="Rectangle 52"/>
            <p:cNvSpPr>
              <a:spLocks noChangeArrowheads="1"/>
            </p:cNvSpPr>
            <p:nvPr userDrawn="1"/>
          </p:nvSpPr>
          <p:spPr bwMode="gray">
            <a:xfrm>
              <a:off x="3612" y="2012"/>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9" name="Rectangle 53"/>
            <p:cNvSpPr>
              <a:spLocks noChangeArrowheads="1"/>
            </p:cNvSpPr>
            <p:nvPr userDrawn="1"/>
          </p:nvSpPr>
          <p:spPr bwMode="gray">
            <a:xfrm>
              <a:off x="4605" y="217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0" name="Rectangle 54"/>
            <p:cNvSpPr>
              <a:spLocks noChangeArrowheads="1"/>
            </p:cNvSpPr>
            <p:nvPr userDrawn="1"/>
          </p:nvSpPr>
          <p:spPr bwMode="gray">
            <a:xfrm>
              <a:off x="1791" y="2379"/>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1" name="Rectangle 55"/>
            <p:cNvSpPr>
              <a:spLocks noChangeArrowheads="1"/>
            </p:cNvSpPr>
            <p:nvPr userDrawn="1"/>
          </p:nvSpPr>
          <p:spPr bwMode="gray">
            <a:xfrm>
              <a:off x="3515" y="170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2" name="Rectangle 56"/>
            <p:cNvSpPr>
              <a:spLocks noChangeArrowheads="1"/>
            </p:cNvSpPr>
            <p:nvPr userDrawn="1"/>
          </p:nvSpPr>
          <p:spPr bwMode="gray">
            <a:xfrm>
              <a:off x="4274" y="205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3" name="Rectangle 57"/>
            <p:cNvSpPr>
              <a:spLocks noChangeArrowheads="1"/>
            </p:cNvSpPr>
            <p:nvPr userDrawn="1"/>
          </p:nvSpPr>
          <p:spPr bwMode="gray">
            <a:xfrm>
              <a:off x="5185" y="213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4" name="Rectangle 58"/>
            <p:cNvSpPr>
              <a:spLocks noChangeArrowheads="1"/>
            </p:cNvSpPr>
            <p:nvPr userDrawn="1"/>
          </p:nvSpPr>
          <p:spPr bwMode="gray">
            <a:xfrm>
              <a:off x="4241" y="1826"/>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5" name="Rectangle 59"/>
            <p:cNvSpPr>
              <a:spLocks noChangeArrowheads="1"/>
            </p:cNvSpPr>
            <p:nvPr userDrawn="1"/>
          </p:nvSpPr>
          <p:spPr bwMode="gray">
            <a:xfrm>
              <a:off x="5202" y="2419"/>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6" name="Rectangle 60"/>
            <p:cNvSpPr>
              <a:spLocks noChangeArrowheads="1"/>
            </p:cNvSpPr>
            <p:nvPr userDrawn="1"/>
          </p:nvSpPr>
          <p:spPr bwMode="gray">
            <a:xfrm>
              <a:off x="2653" y="265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7" name="Rectangle 61"/>
            <p:cNvSpPr>
              <a:spLocks noChangeArrowheads="1"/>
            </p:cNvSpPr>
            <p:nvPr userDrawn="1"/>
          </p:nvSpPr>
          <p:spPr bwMode="gray">
            <a:xfrm>
              <a:off x="4195" y="3385"/>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8" name="Rectangle 62"/>
            <p:cNvSpPr>
              <a:spLocks noChangeArrowheads="1"/>
            </p:cNvSpPr>
            <p:nvPr userDrawn="1"/>
          </p:nvSpPr>
          <p:spPr bwMode="gray">
            <a:xfrm>
              <a:off x="1474"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9" name="Rectangle 63"/>
            <p:cNvSpPr>
              <a:spLocks noChangeArrowheads="1"/>
            </p:cNvSpPr>
            <p:nvPr userDrawn="1"/>
          </p:nvSpPr>
          <p:spPr bwMode="gray">
            <a:xfrm>
              <a:off x="2562"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60" name="Rectangle 64"/>
            <p:cNvSpPr>
              <a:spLocks noChangeArrowheads="1"/>
            </p:cNvSpPr>
            <p:nvPr userDrawn="1"/>
          </p:nvSpPr>
          <p:spPr bwMode="gray">
            <a:xfrm>
              <a:off x="3606" y="2840"/>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4098" name="Rectangle 2"/>
          <p:cNvSpPr>
            <a:spLocks noGrp="1" noChangeArrowheads="1"/>
          </p:cNvSpPr>
          <p:nvPr>
            <p:ph type="ctrTitle"/>
          </p:nvPr>
        </p:nvSpPr>
        <p:spPr>
          <a:xfrm>
            <a:off x="685800" y="2378075"/>
            <a:ext cx="7772400" cy="1082675"/>
          </a:xfrm>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4400" b="1">
                <a:effectLst>
                  <a:outerShdw blurRad="38100" dist="38100" dir="2700000" algn="tl">
                    <a:srgbClr val="C0C0C0"/>
                  </a:outerShdw>
                </a:effectLst>
              </a:defRPr>
            </a:lvl1pPr>
          </a:lstStyle>
          <a:p>
            <a:pPr lvl="0"/>
            <a:r>
              <a:rPr lang="ja-JP" altLang="en-US" noProof="0"/>
              <a:t>マスター タイトルの書式設定</a:t>
            </a:r>
          </a:p>
        </p:txBody>
      </p:sp>
      <p:sp>
        <p:nvSpPr>
          <p:cNvPr id="4099" name="Rectangle 3"/>
          <p:cNvSpPr>
            <a:spLocks noGrp="1" noChangeArrowheads="1"/>
          </p:cNvSpPr>
          <p:nvPr>
            <p:ph type="subTitle" idx="1"/>
          </p:nvPr>
        </p:nvSpPr>
        <p:spPr>
          <a:xfrm>
            <a:off x="1371600" y="3771900"/>
            <a:ext cx="6400800" cy="766763"/>
          </a:xfrm>
        </p:spPr>
        <p:txBody>
          <a:bodyPr/>
          <a:lstStyle>
            <a:lvl1pPr marL="0" indent="0" algn="ctr">
              <a:buFontTx/>
              <a:buNone/>
              <a:defRPr sz="2800">
                <a:solidFill>
                  <a:schemeClr val="bg1"/>
                </a:solidFill>
              </a:defRPr>
            </a:lvl1pPr>
          </a:lstStyle>
          <a:p>
            <a:pPr lvl="0"/>
            <a:r>
              <a:rPr lang="ja-JP" altLang="en-US" noProof="0"/>
              <a:t>マスター サブタイトルの書式設定</a:t>
            </a:r>
          </a:p>
        </p:txBody>
      </p:sp>
      <p:sp>
        <p:nvSpPr>
          <p:cNvPr id="4100" name="Rectangle 4"/>
          <p:cNvSpPr>
            <a:spLocks noGrp="1" noChangeArrowheads="1"/>
          </p:cNvSpPr>
          <p:nvPr>
            <p:ph type="dt" sz="half" idx="2"/>
          </p:nvPr>
        </p:nvSpPr>
        <p:spPr>
          <a:xfrm>
            <a:off x="3505200" y="4752975"/>
            <a:ext cx="2133600" cy="260350"/>
          </a:xfrm>
        </p:spPr>
        <p:txBody>
          <a:bodyPr/>
          <a:lstStyle>
            <a:lvl1pPr algn="ctr">
              <a:defRPr>
                <a:solidFill>
                  <a:schemeClr val="bg1"/>
                </a:solidFill>
              </a:defRPr>
            </a:lvl1pPr>
          </a:lstStyle>
          <a:p>
            <a:fld id="{A1AB7C6E-3CC2-EA4B-B779-3BAADC71C7E8}" type="datetime1">
              <a:rPr lang="ja-JP" altLang="en-US" smtClean="0">
                <a:solidFill>
                  <a:srgbClr val="FFFFFF"/>
                </a:solidFill>
              </a:rPr>
              <a:t>2024/12/12</a:t>
            </a:fld>
            <a:endParaRPr lang="en-US">
              <a:solidFill>
                <a:srgbClr val="FFFFFF"/>
              </a:solidFill>
            </a:endParaRPr>
          </a:p>
        </p:txBody>
      </p:sp>
      <p:sp>
        <p:nvSpPr>
          <p:cNvPr id="4101" name="Rectangle 5"/>
          <p:cNvSpPr>
            <a:spLocks noGrp="1" noChangeArrowheads="1"/>
          </p:cNvSpPr>
          <p:nvPr>
            <p:ph type="ftr" sz="quarter" idx="3"/>
          </p:nvPr>
        </p:nvSpPr>
        <p:spPr>
          <a:xfrm>
            <a:off x="3124200" y="5113338"/>
            <a:ext cx="2895600" cy="260350"/>
          </a:xfrm>
        </p:spPr>
        <p:txBody>
          <a:bodyPr/>
          <a:lstStyle>
            <a:lvl1pPr>
              <a:defRPr>
                <a:solidFill>
                  <a:schemeClr val="bg1"/>
                </a:solidFill>
              </a:defRPr>
            </a:lvl1pPr>
          </a:lstStyle>
          <a:p>
            <a:endParaRPr lang="en-US">
              <a:solidFill>
                <a:srgbClr val="FFFFFF"/>
              </a:solidFill>
            </a:endParaRPr>
          </a:p>
        </p:txBody>
      </p:sp>
      <p:sp>
        <p:nvSpPr>
          <p:cNvPr id="4162" name="Line 66"/>
          <p:cNvSpPr>
            <a:spLocks noChangeShapeType="1"/>
          </p:cNvSpPr>
          <p:nvPr/>
        </p:nvSpPr>
        <p:spPr bwMode="auto">
          <a:xfrm>
            <a:off x="323850" y="3573463"/>
            <a:ext cx="8496300" cy="0"/>
          </a:xfrm>
          <a:prstGeom prst="line">
            <a:avLst/>
          </a:prstGeom>
          <a:noFill/>
          <a:ln w="19050">
            <a:solidFill>
              <a:srgbClr val="99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D8992295-F290-E348-8F62-1C60E6CDF308}" type="datetime1">
              <a:rPr lang="ja-JP" altLang="en-US" smtClean="0"/>
              <a:t>2024/12/12</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96BA0146-0BBD-BE47-902C-DF427C10DD08}" type="datetime1">
              <a:rPr lang="ja-JP" altLang="en-US" smtClean="0"/>
              <a:t>2024/12/12</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fld id="{9511C42D-F3B2-F444-A588-9870954F1BD1}" type="datetime1">
              <a:rPr lang="ja-JP" altLang="en-US" smtClean="0"/>
              <a:t>2024/12/12</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fld id="{973CAD23-870B-AB4B-A5DD-A99F9378C825}" type="datetime1">
              <a:rPr lang="ja-JP" altLang="en-US" smtClean="0"/>
              <a:t>2024/12/12</a:t>
            </a:fld>
            <a:endParaRPr lang="en-US"/>
          </a:p>
        </p:txBody>
      </p:sp>
      <p:sp>
        <p:nvSpPr>
          <p:cNvPr id="8" name="フッター プレースホルダー 7"/>
          <p:cNvSpPr>
            <a:spLocks noGrp="1"/>
          </p:cNvSpPr>
          <p:nvPr>
            <p:ph type="ftr" sz="quarter" idx="11"/>
          </p:nvPr>
        </p:nvSpPr>
        <p:spPr/>
        <p:txBody>
          <a:bodyPr/>
          <a:lstStyle>
            <a:lvl1pPr>
              <a:defRPr/>
            </a:lvl1pPr>
          </a:lstStyle>
          <a:p>
            <a:endParaRPr lang="en-US"/>
          </a:p>
        </p:txBody>
      </p:sp>
      <p:sp>
        <p:nvSpPr>
          <p:cNvPr id="9" name="スライド番号プレースホルダー 8"/>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fld id="{234DED7F-E07C-5948-B45A-DC6577D6A39B}" type="datetime1">
              <a:rPr lang="ja-JP" altLang="en-US" smtClean="0"/>
              <a:t>2024/12/12</a:t>
            </a:fld>
            <a:endParaRPr lang="en-US"/>
          </a:p>
        </p:txBody>
      </p:sp>
      <p:sp>
        <p:nvSpPr>
          <p:cNvPr id="4" name="フッター プレースホルダー 3"/>
          <p:cNvSpPr>
            <a:spLocks noGrp="1"/>
          </p:cNvSpPr>
          <p:nvPr>
            <p:ph type="ftr" sz="quarter" idx="11"/>
          </p:nvPr>
        </p:nvSpPr>
        <p:spPr/>
        <p:txBody>
          <a:bodyPr/>
          <a:lstStyle>
            <a:lvl1pPr>
              <a:defRPr/>
            </a:lvl1pPr>
          </a:lstStyle>
          <a:p>
            <a:endParaRPr lang="en-US"/>
          </a:p>
        </p:txBody>
      </p:sp>
      <p:sp>
        <p:nvSpPr>
          <p:cNvPr id="5" name="スライド番号プレースホルダー 4"/>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E05ECD3D-D873-F641-9142-8E0190A8CF69}" type="datetime1">
              <a:rPr lang="ja-JP" altLang="en-US" smtClean="0"/>
              <a:t>2024/12/12</a:t>
            </a:fld>
            <a:endParaRPr lang="en-US"/>
          </a:p>
        </p:txBody>
      </p:sp>
      <p:sp>
        <p:nvSpPr>
          <p:cNvPr id="3" name="フッター プレースホルダー 2"/>
          <p:cNvSpPr>
            <a:spLocks noGrp="1"/>
          </p:cNvSpPr>
          <p:nvPr>
            <p:ph type="ftr" sz="quarter" idx="11"/>
          </p:nvPr>
        </p:nvSpPr>
        <p:spPr/>
        <p:txBody>
          <a:bodyPr/>
          <a:lstStyle>
            <a:lvl1pPr>
              <a:defRPr/>
            </a:lvl1pPr>
          </a:lstStyle>
          <a:p>
            <a:endParaRPr lang="en-US"/>
          </a:p>
        </p:txBody>
      </p:sp>
      <p:sp>
        <p:nvSpPr>
          <p:cNvPr id="4" name="スライド番号プレースホルダー 3"/>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E115833-6BF3-354F-BF5F-A0A232F0841B}" type="datetime1">
              <a:rPr kumimoji="1" lang="ja-JP" altLang="en-US" smtClean="0"/>
              <a:t>2024/12/12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711863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1FFA504B-2158-C84F-A6C3-3439C5713273}" type="datetime1">
              <a:rPr lang="ja-JP" altLang="en-US" smtClean="0"/>
              <a:t>2024/12/12</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06CAC547-0413-3E4E-ACA2-42E78A7FFC1F}" type="datetime1">
              <a:rPr lang="ja-JP" altLang="en-US" smtClean="0"/>
              <a:t>2024/12/12</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C8C70F9-1ACD-5E4F-9D3C-6E2F0ED177BA}" type="datetime1">
              <a:rPr lang="ja-JP" altLang="en-US" smtClean="0"/>
              <a:t>2024/12/12</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5125" y="71438"/>
            <a:ext cx="2178050" cy="60547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79388" y="71438"/>
            <a:ext cx="6383337" cy="60547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B8E7B31-2A8B-1046-9E62-A8827E76758D}" type="datetime1">
              <a:rPr lang="ja-JP" altLang="en-US" smtClean="0"/>
              <a:t>2024/12/12</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181A5D1-D399-174D-8F61-A0072A13C53D}" type="datetime1">
              <a:rPr kumimoji="1" lang="ja-JP" altLang="en-US" smtClean="0"/>
              <a:t>2024/12/12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50017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B906334-1140-2C47-B456-30179D4D307A}" type="datetime1">
              <a:rPr kumimoji="1" lang="ja-JP" altLang="en-US" smtClean="0"/>
              <a:t>2024/12/12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51010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575AADE-8C82-944C-AADB-E22318F2F9F6}" type="datetime1">
              <a:rPr kumimoji="1" lang="ja-JP" altLang="en-US" smtClean="0"/>
              <a:t>2024/12/12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415863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1783984-5E25-9941-9B48-4601B954EC33}" type="datetime1">
              <a:rPr kumimoji="1" lang="ja-JP" altLang="en-US" smtClean="0"/>
              <a:t>2024/12/12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27947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9BAF35-013B-A645-9154-A595C25E05D4}" type="datetime1">
              <a:rPr kumimoji="1" lang="ja-JP" altLang="en-US" smtClean="0"/>
              <a:t>2024/12/12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0677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E48A9D1-8687-9F49-8C91-418D5AFA6D84}" type="datetime1">
              <a:rPr kumimoji="1" lang="ja-JP" altLang="en-US" smtClean="0"/>
              <a:t>2024/12/12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45134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DF9D0353-C640-A94C-AAB0-986F889C2E53}" type="datetime1">
              <a:rPr lang="ja-JP" altLang="en-US" smtClean="0"/>
              <a:t>2024/12/12</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pPr/>
              <a:t>‹#›</a:t>
            </a:fld>
            <a:endParaRPr lang="ja-JP" altLang="en-US" dirty="0"/>
          </a:p>
        </p:txBody>
      </p:sp>
    </p:spTree>
    <p:extLst>
      <p:ext uri="{BB962C8B-B14F-4D97-AF65-F5344CB8AC3E}">
        <p14:creationId xmlns:p14="http://schemas.microsoft.com/office/powerpoint/2010/main" val="1425149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3153AB16-658F-0245-B6AC-ED27ADED9FC2}" type="datetime1">
              <a:rPr lang="ja-JP" altLang="en-US" smtClean="0">
                <a:solidFill>
                  <a:prstClr val="black">
                    <a:tint val="75000"/>
                  </a:prstClr>
                </a:solidFill>
              </a:rPr>
              <a:t>2024/12/12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4764822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20" name="Group 48"/>
          <p:cNvGrpSpPr>
            <a:grpSpLocks/>
          </p:cNvGrpSpPr>
          <p:nvPr/>
        </p:nvGrpSpPr>
        <p:grpSpPr bwMode="auto">
          <a:xfrm>
            <a:off x="0" y="0"/>
            <a:ext cx="9144000" cy="908050"/>
            <a:chOff x="0" y="0"/>
            <a:chExt cx="5760" cy="572"/>
          </a:xfrm>
        </p:grpSpPr>
        <p:grpSp>
          <p:nvGrpSpPr>
            <p:cNvPr id="3081" name="Group 9"/>
            <p:cNvGrpSpPr>
              <a:grpSpLocks/>
            </p:cNvGrpSpPr>
            <p:nvPr userDrawn="1"/>
          </p:nvGrpSpPr>
          <p:grpSpPr bwMode="auto">
            <a:xfrm>
              <a:off x="0" y="0"/>
              <a:ext cx="5760" cy="527"/>
              <a:chOff x="0" y="0"/>
              <a:chExt cx="5760" cy="527"/>
            </a:xfrm>
          </p:grpSpPr>
          <p:sp>
            <p:nvSpPr>
              <p:cNvPr id="3080" name="Rectangle 8"/>
              <p:cNvSpPr>
                <a:spLocks noChangeArrowheads="1"/>
              </p:cNvSpPr>
              <p:nvPr userDrawn="1"/>
            </p:nvSpPr>
            <p:spPr bwMode="gray">
              <a:xfrm>
                <a:off x="0" y="0"/>
                <a:ext cx="2880" cy="527"/>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79" name="Rectangle 7"/>
              <p:cNvSpPr>
                <a:spLocks noChangeArrowheads="1"/>
              </p:cNvSpPr>
              <p:nvPr userDrawn="1"/>
            </p:nvSpPr>
            <p:spPr bwMode="gray">
              <a:xfrm>
                <a:off x="2880" y="0"/>
                <a:ext cx="2880" cy="527"/>
              </a:xfrm>
              <a:prstGeom prst="rect">
                <a:avLst/>
              </a:prstGeom>
              <a:gradFill rotWithShape="1">
                <a:gsLst>
                  <a:gs pos="0">
                    <a:srgbClr val="009900"/>
                  </a:gs>
                  <a:gs pos="100000">
                    <a:srgbClr val="FFFF99"/>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82" name="Rectangle 10"/>
            <p:cNvSpPr>
              <a:spLocks noChangeArrowheads="1"/>
            </p:cNvSpPr>
            <p:nvPr userDrawn="1"/>
          </p:nvSpPr>
          <p:spPr bwMode="gray">
            <a:xfrm>
              <a:off x="3288" y="210"/>
              <a:ext cx="136" cy="136"/>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4" name="Rectangle 12"/>
            <p:cNvSpPr>
              <a:spLocks noChangeArrowheads="1"/>
            </p:cNvSpPr>
            <p:nvPr userDrawn="1"/>
          </p:nvSpPr>
          <p:spPr bwMode="gray">
            <a:xfrm>
              <a:off x="3470"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5" name="Rectangle 13"/>
            <p:cNvSpPr>
              <a:spLocks noChangeArrowheads="1"/>
            </p:cNvSpPr>
            <p:nvPr userDrawn="1"/>
          </p:nvSpPr>
          <p:spPr bwMode="gray">
            <a:xfrm>
              <a:off x="3924"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6" name="Rectangle 14"/>
            <p:cNvSpPr>
              <a:spLocks noChangeArrowheads="1"/>
            </p:cNvSpPr>
            <p:nvPr userDrawn="1"/>
          </p:nvSpPr>
          <p:spPr bwMode="gray">
            <a:xfrm>
              <a:off x="3379" y="28"/>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7" name="Rectangle 15"/>
            <p:cNvSpPr>
              <a:spLocks noChangeArrowheads="1"/>
            </p:cNvSpPr>
            <p:nvPr userDrawn="1"/>
          </p:nvSpPr>
          <p:spPr bwMode="gray">
            <a:xfrm>
              <a:off x="3016"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9" name="Rectangle 17"/>
            <p:cNvSpPr>
              <a:spLocks noChangeArrowheads="1"/>
            </p:cNvSpPr>
            <p:nvPr userDrawn="1"/>
          </p:nvSpPr>
          <p:spPr bwMode="gray">
            <a:xfrm>
              <a:off x="4014" y="209"/>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0" name="Rectangle 18"/>
            <p:cNvSpPr>
              <a:spLocks noChangeArrowheads="1"/>
            </p:cNvSpPr>
            <p:nvPr userDrawn="1"/>
          </p:nvSpPr>
          <p:spPr bwMode="gray">
            <a:xfrm>
              <a:off x="4014" y="73"/>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1" name="Rectangle 19"/>
            <p:cNvSpPr>
              <a:spLocks noChangeArrowheads="1"/>
            </p:cNvSpPr>
            <p:nvPr userDrawn="1"/>
          </p:nvSpPr>
          <p:spPr bwMode="gray">
            <a:xfrm>
              <a:off x="4649" y="300"/>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2" name="Rectangle 20"/>
            <p:cNvSpPr>
              <a:spLocks noChangeArrowheads="1"/>
            </p:cNvSpPr>
            <p:nvPr userDrawn="1"/>
          </p:nvSpPr>
          <p:spPr bwMode="gray">
            <a:xfrm>
              <a:off x="4150"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3" name="Rectangle 21"/>
            <p:cNvSpPr>
              <a:spLocks noChangeArrowheads="1"/>
            </p:cNvSpPr>
            <p:nvPr userDrawn="1"/>
          </p:nvSpPr>
          <p:spPr bwMode="gray">
            <a:xfrm>
              <a:off x="3061" y="74"/>
              <a:ext cx="90" cy="90"/>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4" name="Rectangle 22"/>
            <p:cNvSpPr>
              <a:spLocks noChangeArrowheads="1"/>
            </p:cNvSpPr>
            <p:nvPr userDrawn="1"/>
          </p:nvSpPr>
          <p:spPr bwMode="gray">
            <a:xfrm>
              <a:off x="4332"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5" name="Rectangle 23"/>
            <p:cNvSpPr>
              <a:spLocks noChangeArrowheads="1"/>
            </p:cNvSpPr>
            <p:nvPr userDrawn="1"/>
          </p:nvSpPr>
          <p:spPr bwMode="gray">
            <a:xfrm>
              <a:off x="4468"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6" name="Rectangle 24"/>
            <p:cNvSpPr>
              <a:spLocks noChangeArrowheads="1"/>
            </p:cNvSpPr>
            <p:nvPr userDrawn="1"/>
          </p:nvSpPr>
          <p:spPr bwMode="gray">
            <a:xfrm>
              <a:off x="4468" y="0"/>
              <a:ext cx="90"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7" name="Rectangle 25"/>
            <p:cNvSpPr>
              <a:spLocks noChangeArrowheads="1"/>
            </p:cNvSpPr>
            <p:nvPr userDrawn="1"/>
          </p:nvSpPr>
          <p:spPr bwMode="gray">
            <a:xfrm>
              <a:off x="4922" y="256"/>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9" name="Rectangle 27"/>
            <p:cNvSpPr>
              <a:spLocks noChangeArrowheads="1"/>
            </p:cNvSpPr>
            <p:nvPr userDrawn="1"/>
          </p:nvSpPr>
          <p:spPr bwMode="gray">
            <a:xfrm>
              <a:off x="3742" y="74"/>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0" name="Rectangle 28"/>
            <p:cNvSpPr>
              <a:spLocks noChangeArrowheads="1"/>
            </p:cNvSpPr>
            <p:nvPr userDrawn="1"/>
          </p:nvSpPr>
          <p:spPr bwMode="gray">
            <a:xfrm>
              <a:off x="4740" y="255"/>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1" name="Rectangle 29"/>
            <p:cNvSpPr>
              <a:spLocks noChangeArrowheads="1"/>
            </p:cNvSpPr>
            <p:nvPr userDrawn="1"/>
          </p:nvSpPr>
          <p:spPr bwMode="gray">
            <a:xfrm>
              <a:off x="4830" y="0"/>
              <a:ext cx="91"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2" name="Rectangle 30"/>
            <p:cNvSpPr>
              <a:spLocks noChangeArrowheads="1"/>
            </p:cNvSpPr>
            <p:nvPr userDrawn="1"/>
          </p:nvSpPr>
          <p:spPr bwMode="gray">
            <a:xfrm>
              <a:off x="528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3" name="Rectangle 31"/>
            <p:cNvSpPr>
              <a:spLocks noChangeArrowheads="1"/>
            </p:cNvSpPr>
            <p:nvPr userDrawn="1"/>
          </p:nvSpPr>
          <p:spPr bwMode="gray">
            <a:xfrm>
              <a:off x="4966"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4" name="Rectangle 32"/>
            <p:cNvSpPr>
              <a:spLocks noChangeArrowheads="1"/>
            </p:cNvSpPr>
            <p:nvPr userDrawn="1"/>
          </p:nvSpPr>
          <p:spPr bwMode="gray">
            <a:xfrm>
              <a:off x="469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5" name="Rectangle 33"/>
            <p:cNvSpPr>
              <a:spLocks noChangeArrowheads="1"/>
            </p:cNvSpPr>
            <p:nvPr userDrawn="1"/>
          </p:nvSpPr>
          <p:spPr bwMode="gray">
            <a:xfrm>
              <a:off x="5284" y="30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6" name="Rectangle 34"/>
            <p:cNvSpPr>
              <a:spLocks noChangeArrowheads="1"/>
            </p:cNvSpPr>
            <p:nvPr userDrawn="1"/>
          </p:nvSpPr>
          <p:spPr bwMode="gray">
            <a:xfrm>
              <a:off x="5420" y="7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7" name="Rectangle 35"/>
            <p:cNvSpPr>
              <a:spLocks noChangeArrowheads="1"/>
            </p:cNvSpPr>
            <p:nvPr userDrawn="1"/>
          </p:nvSpPr>
          <p:spPr bwMode="gray">
            <a:xfrm>
              <a:off x="5193" y="28"/>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8" name="Rectangle 36"/>
            <p:cNvSpPr>
              <a:spLocks noChangeArrowheads="1"/>
            </p:cNvSpPr>
            <p:nvPr userDrawn="1"/>
          </p:nvSpPr>
          <p:spPr bwMode="gray">
            <a:xfrm>
              <a:off x="3742" y="391"/>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9" name="Rectangle 37"/>
            <p:cNvSpPr>
              <a:spLocks noChangeArrowheads="1"/>
            </p:cNvSpPr>
            <p:nvPr userDrawn="1"/>
          </p:nvSpPr>
          <p:spPr bwMode="gray">
            <a:xfrm>
              <a:off x="5012" y="300"/>
              <a:ext cx="139" cy="136"/>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0" name="Rectangle 38"/>
            <p:cNvSpPr>
              <a:spLocks noChangeArrowheads="1"/>
            </p:cNvSpPr>
            <p:nvPr userDrawn="1"/>
          </p:nvSpPr>
          <p:spPr bwMode="gray">
            <a:xfrm>
              <a:off x="5103"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2" name="Rectangle 40"/>
            <p:cNvSpPr>
              <a:spLocks noChangeArrowheads="1"/>
            </p:cNvSpPr>
            <p:nvPr userDrawn="1"/>
          </p:nvSpPr>
          <p:spPr bwMode="gray">
            <a:xfrm>
              <a:off x="5602" y="257"/>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3" name="Rectangle 41"/>
            <p:cNvSpPr>
              <a:spLocks noChangeArrowheads="1"/>
            </p:cNvSpPr>
            <p:nvPr userDrawn="1"/>
          </p:nvSpPr>
          <p:spPr bwMode="gray">
            <a:xfrm>
              <a:off x="5208" y="462"/>
              <a:ext cx="121" cy="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4" name="Rectangle 42"/>
            <p:cNvSpPr>
              <a:spLocks noChangeArrowheads="1"/>
            </p:cNvSpPr>
            <p:nvPr userDrawn="1"/>
          </p:nvSpPr>
          <p:spPr bwMode="gray">
            <a:xfrm>
              <a:off x="5556" y="0"/>
              <a:ext cx="91" cy="7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5" name="Rectangle 43"/>
            <p:cNvSpPr>
              <a:spLocks noChangeArrowheads="1"/>
            </p:cNvSpPr>
            <p:nvPr userDrawn="1"/>
          </p:nvSpPr>
          <p:spPr bwMode="gray">
            <a:xfrm>
              <a:off x="5466" y="164"/>
              <a:ext cx="136" cy="138"/>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6" name="Rectangle 44"/>
            <p:cNvSpPr>
              <a:spLocks noChangeArrowheads="1"/>
            </p:cNvSpPr>
            <p:nvPr userDrawn="1"/>
          </p:nvSpPr>
          <p:spPr bwMode="gray">
            <a:xfrm>
              <a:off x="5611" y="412"/>
              <a:ext cx="100"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8" name="Rectangle 46"/>
            <p:cNvSpPr>
              <a:spLocks noChangeArrowheads="1"/>
            </p:cNvSpPr>
            <p:nvPr userDrawn="1"/>
          </p:nvSpPr>
          <p:spPr bwMode="gray">
            <a:xfrm>
              <a:off x="5511" y="482"/>
              <a:ext cx="139" cy="4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9" name="Rectangle 47"/>
            <p:cNvSpPr>
              <a:spLocks noChangeArrowheads="1"/>
            </p:cNvSpPr>
            <p:nvPr userDrawn="1"/>
          </p:nvSpPr>
          <p:spPr bwMode="gray">
            <a:xfrm>
              <a:off x="0" y="527"/>
              <a:ext cx="5760" cy="45"/>
            </a:xfrm>
            <a:prstGeom prst="rect">
              <a:avLst/>
            </a:prstGeom>
            <a:gradFill rotWithShape="1">
              <a:gsLst>
                <a:gs pos="0">
                  <a:srgbClr val="669900"/>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74" name="Rectangle 2"/>
          <p:cNvSpPr>
            <a:spLocks noGrp="1" noChangeArrowheads="1"/>
          </p:cNvSpPr>
          <p:nvPr>
            <p:ph type="title"/>
          </p:nvPr>
        </p:nvSpPr>
        <p:spPr bwMode="gray">
          <a:xfrm>
            <a:off x="179388" y="71438"/>
            <a:ext cx="8713787" cy="6207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3075" name="Rectangle 3"/>
          <p:cNvSpPr>
            <a:spLocks noGrp="1" noChangeArrowheads="1"/>
          </p:cNvSpPr>
          <p:nvPr>
            <p:ph type="body" idx="1"/>
          </p:nvPr>
        </p:nvSpPr>
        <p:spPr bwMode="gray">
          <a:xfrm>
            <a:off x="457200" y="1196975"/>
            <a:ext cx="8229600" cy="4929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76" name="Rectangle 4"/>
          <p:cNvSpPr>
            <a:spLocks noGrp="1" noChangeArrowheads="1"/>
          </p:cNvSpPr>
          <p:nvPr>
            <p:ph type="dt" sz="half" idx="2"/>
          </p:nvPr>
        </p:nvSpPr>
        <p:spPr bwMode="gray">
          <a:xfrm>
            <a:off x="3238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333333"/>
                </a:solidFill>
                <a:latin typeface="ＭＳ ゴシック" panose="020B0609070205080204" pitchFamily="49" charset="-128"/>
                <a:ea typeface="ＭＳ ゴシック" panose="020B0609070205080204" pitchFamily="49" charset="-128"/>
              </a:defRPr>
            </a:lvl1pPr>
          </a:lstStyle>
          <a:p>
            <a:fld id="{0006B45D-CCB1-BB46-B2FA-4AA17D7F0A2E}" type="datetime1">
              <a:rPr lang="ja-JP" altLang="en-US" smtClean="0"/>
              <a:t>2024/12/12</a:t>
            </a:fld>
            <a:endParaRPr lang="en-US" dirty="0"/>
          </a:p>
        </p:txBody>
      </p:sp>
      <p:sp>
        <p:nvSpPr>
          <p:cNvPr id="3077" name="Rectangle 5"/>
          <p:cNvSpPr>
            <a:spLocks noGrp="1" noChangeArrowheads="1"/>
          </p:cNvSpPr>
          <p:nvPr>
            <p:ph type="ftr" sz="quarter" idx="3"/>
          </p:nvPr>
        </p:nvSpPr>
        <p:spPr bwMode="gray">
          <a:xfrm>
            <a:off x="3124200" y="6453188"/>
            <a:ext cx="2895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333333"/>
                </a:solidFill>
                <a:latin typeface="ＭＳ ゴシック" panose="020B0609070205080204" pitchFamily="49" charset="-128"/>
                <a:ea typeface="ＭＳ ゴシック" panose="020B0609070205080204" pitchFamily="49" charset="-128"/>
              </a:defRPr>
            </a:lvl1pPr>
          </a:lstStyle>
          <a:p>
            <a:endParaRPr lang="en-US" dirty="0"/>
          </a:p>
        </p:txBody>
      </p:sp>
      <p:sp>
        <p:nvSpPr>
          <p:cNvPr id="3078" name="Rectangle 6"/>
          <p:cNvSpPr>
            <a:spLocks noGrp="1" noChangeArrowheads="1"/>
          </p:cNvSpPr>
          <p:nvPr>
            <p:ph type="sldNum" sz="quarter" idx="4"/>
          </p:nvPr>
        </p:nvSpPr>
        <p:spPr bwMode="gray">
          <a:xfrm>
            <a:off x="66865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333333"/>
                </a:solidFill>
                <a:latin typeface="ＭＳ ゴシック" panose="020B0609070205080204" pitchFamily="49" charset="-128"/>
                <a:ea typeface="ＭＳ ゴシック" panose="020B0609070205080204" pitchFamily="49" charset="-128"/>
              </a:defRPr>
            </a:lvl1pPr>
          </a:lstStyle>
          <a:p>
            <a:fld id="{B9E1A997-A20F-423E-9B28-067C6EC12EFA}" type="slidenum">
              <a:rPr lang="en-US" smtClean="0"/>
              <a:pPr/>
              <a:t>‹#›</a:t>
            </a:fld>
            <a:endParaRPr lang="en-US" dirty="0"/>
          </a:p>
        </p:txBody>
      </p:sp>
    </p:spTree>
    <p:extLst>
      <p:ext uri="{BB962C8B-B14F-4D97-AF65-F5344CB8AC3E}">
        <p14:creationId xmlns:p14="http://schemas.microsoft.com/office/powerpoint/2010/main" val="15552448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1" fontAlgn="base" hangingPunct="1">
        <a:spcBef>
          <a:spcPct val="0"/>
        </a:spcBef>
        <a:spcAft>
          <a:spcPct val="0"/>
        </a:spcAft>
        <a:defRPr kumimoji="1" sz="4000" kern="1200">
          <a:solidFill>
            <a:schemeClr val="bg1"/>
          </a:solidFill>
          <a:latin typeface="ＭＳ ゴシック" panose="020B0609070205080204" pitchFamily="49" charset="-128"/>
          <a:ea typeface="ＭＳ ゴシック" panose="020B0609070205080204" pitchFamily="49" charset="-128"/>
          <a:cs typeface="+mj-cs"/>
        </a:defRPr>
      </a:lvl1pPr>
      <a:lvl2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2pPr>
      <a:lvl3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3pPr>
      <a:lvl4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4pPr>
      <a:lvl5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1" fontAlgn="base" hangingPunct="1">
        <a:spcBef>
          <a:spcPct val="20000"/>
        </a:spcBef>
        <a:spcAft>
          <a:spcPct val="0"/>
        </a:spcAft>
        <a:buChar char="–"/>
        <a:defRPr kumimoji="1" sz="28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g"/><Relationship Id="rId7" Type="http://schemas.openxmlformats.org/officeDocument/2006/relationships/image" Target="../media/image83.jpeg"/><Relationship Id="rId12" Type="http://schemas.openxmlformats.org/officeDocument/2006/relationships/hyperlink" Target="https://www.mri-jma.go.jp/Dep/typ/araki/" TargetMode="External"/><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96752"/>
            <a:ext cx="7772400" cy="1470025"/>
          </a:xfrm>
        </p:spPr>
        <p:txBody>
          <a:bodyPr>
            <a:normAutofit fontScale="90000"/>
          </a:bodyPr>
          <a:lstStyle/>
          <a:p>
            <a:r>
              <a:rPr lang="ja-JP" altLang="en-US" sz="8000" b="1" dirty="0"/>
              <a:t>現代科学</a:t>
            </a:r>
            <a:r>
              <a:rPr lang="en-US" altLang="ja-JP" sz="8000" b="1" dirty="0"/>
              <a:t>Ⅲ</a:t>
            </a:r>
            <a:br>
              <a:rPr lang="en-US" altLang="ja-JP" sz="8000" b="1" dirty="0"/>
            </a:br>
            <a:r>
              <a:rPr lang="en-US" altLang="ja-JP" sz="4900" b="1" dirty="0"/>
              <a:t>(</a:t>
            </a:r>
            <a:r>
              <a:rPr lang="ja-JP" altLang="en-US" sz="4900" b="1" dirty="0"/>
              <a:t>後期　月曜</a:t>
            </a:r>
            <a:r>
              <a:rPr lang="en-US" altLang="ja-JP" sz="4900" b="1" dirty="0"/>
              <a:t>9</a:t>
            </a:r>
            <a:r>
              <a:rPr lang="ja-JP" altLang="en-US" sz="4900" b="1" dirty="0"/>
              <a:t>･</a:t>
            </a:r>
            <a:r>
              <a:rPr lang="en-US" altLang="ja-JP" sz="4900" b="1" dirty="0"/>
              <a:t>10</a:t>
            </a:r>
            <a:r>
              <a:rPr lang="ja-JP" altLang="en-US" sz="4900" b="1" dirty="0"/>
              <a:t>時限</a:t>
            </a:r>
            <a:r>
              <a:rPr lang="en-US" altLang="ja-JP" sz="4900" b="1" dirty="0"/>
              <a:t>)</a:t>
            </a:r>
            <a:endParaRPr kumimoji="1" lang="ja-JP" altLang="en-US" sz="4900" b="1" dirty="0"/>
          </a:p>
        </p:txBody>
      </p:sp>
      <p:sp>
        <p:nvSpPr>
          <p:cNvPr id="3" name="サブタイトル 2"/>
          <p:cNvSpPr>
            <a:spLocks noGrp="1"/>
          </p:cNvSpPr>
          <p:nvPr>
            <p:ph type="subTitle" idx="1"/>
          </p:nvPr>
        </p:nvSpPr>
        <p:spPr>
          <a:xfrm>
            <a:off x="0" y="2952527"/>
            <a:ext cx="9144000" cy="1752600"/>
          </a:xfrm>
        </p:spPr>
        <p:txBody>
          <a:bodyPr>
            <a:noAutofit/>
          </a:bodyPr>
          <a:lstStyle/>
          <a:p>
            <a:r>
              <a:rPr kumimoji="1" lang="ja-JP" altLang="en-US" sz="5400" b="1" dirty="0">
                <a:solidFill>
                  <a:schemeClr val="tx1">
                    <a:lumMod val="75000"/>
                    <a:lumOff val="25000"/>
                  </a:schemeClr>
                </a:solidFill>
              </a:rPr>
              <a:t>第</a:t>
            </a:r>
            <a:r>
              <a:rPr kumimoji="1" lang="en-US" altLang="ja-JP" sz="5400" b="1" dirty="0">
                <a:solidFill>
                  <a:schemeClr val="tx1">
                    <a:lumMod val="75000"/>
                    <a:lumOff val="25000"/>
                  </a:schemeClr>
                </a:solidFill>
              </a:rPr>
              <a:t>2</a:t>
            </a:r>
            <a:r>
              <a:rPr kumimoji="1" lang="ja-JP" altLang="en-US" sz="5400" b="1" dirty="0">
                <a:solidFill>
                  <a:schemeClr val="tx1">
                    <a:lumMod val="75000"/>
                    <a:lumOff val="25000"/>
                  </a:schemeClr>
                </a:solidFill>
              </a:rPr>
              <a:t>回 数値予報 </a:t>
            </a:r>
            <a:r>
              <a:rPr kumimoji="1" lang="en-US" altLang="ja-JP" sz="5400" b="1" dirty="0">
                <a:solidFill>
                  <a:schemeClr val="tx1">
                    <a:lumMod val="75000"/>
                    <a:lumOff val="25000"/>
                  </a:schemeClr>
                </a:solidFill>
              </a:rPr>
              <a:t>/ </a:t>
            </a:r>
            <a:r>
              <a:rPr kumimoji="1" lang="ja-JP" altLang="en-US" sz="5400" b="1" dirty="0">
                <a:solidFill>
                  <a:schemeClr val="tx1">
                    <a:lumMod val="75000"/>
                    <a:lumOff val="25000"/>
                  </a:schemeClr>
                </a:solidFill>
              </a:rPr>
              <a:t>雨雲の一生</a:t>
            </a:r>
            <a:endParaRPr kumimoji="1" lang="en-US" altLang="ja-JP" sz="5400" b="1" dirty="0">
              <a:solidFill>
                <a:schemeClr val="tx1">
                  <a:lumMod val="75000"/>
                  <a:lumOff val="25000"/>
                </a:schemeClr>
              </a:solidFill>
            </a:endParaRPr>
          </a:p>
          <a:p>
            <a:r>
              <a:rPr kumimoji="1" lang="en-US" altLang="ja-JP" sz="4800" b="1" dirty="0">
                <a:solidFill>
                  <a:schemeClr val="tx1">
                    <a:lumMod val="75000"/>
                    <a:lumOff val="25000"/>
                  </a:schemeClr>
                </a:solidFill>
              </a:rPr>
              <a:t>2024</a:t>
            </a:r>
            <a:r>
              <a:rPr kumimoji="1" lang="ja-JP" altLang="en-US" sz="4800" b="1" dirty="0">
                <a:solidFill>
                  <a:schemeClr val="tx1">
                    <a:lumMod val="75000"/>
                    <a:lumOff val="25000"/>
                  </a:schemeClr>
                </a:solidFill>
              </a:rPr>
              <a:t>年</a:t>
            </a:r>
            <a:r>
              <a:rPr kumimoji="1" lang="en-US" altLang="ja-JP" sz="4800" b="1" dirty="0">
                <a:solidFill>
                  <a:schemeClr val="tx1">
                    <a:lumMod val="75000"/>
                    <a:lumOff val="25000"/>
                  </a:schemeClr>
                </a:solidFill>
              </a:rPr>
              <a:t>12</a:t>
            </a:r>
            <a:r>
              <a:rPr kumimoji="1" lang="ja-JP" altLang="en-US" sz="4800" b="1" dirty="0">
                <a:solidFill>
                  <a:schemeClr val="tx1">
                    <a:lumMod val="75000"/>
                    <a:lumOff val="25000"/>
                  </a:schemeClr>
                </a:solidFill>
              </a:rPr>
              <a:t>月</a:t>
            </a:r>
            <a:r>
              <a:rPr lang="en-US" altLang="ja-JP" sz="4800" b="1" dirty="0">
                <a:solidFill>
                  <a:schemeClr val="tx1">
                    <a:lumMod val="75000"/>
                    <a:lumOff val="25000"/>
                  </a:schemeClr>
                </a:solidFill>
              </a:rPr>
              <a:t>09</a:t>
            </a:r>
            <a:r>
              <a:rPr kumimoji="1" lang="ja-JP" altLang="en-US" sz="4800" b="1" dirty="0">
                <a:solidFill>
                  <a:schemeClr val="tx1">
                    <a:lumMod val="75000"/>
                    <a:lumOff val="25000"/>
                  </a:schemeClr>
                </a:solidFill>
              </a:rPr>
              <a:t>日</a:t>
            </a:r>
          </a:p>
        </p:txBody>
      </p:sp>
      <p:sp>
        <p:nvSpPr>
          <p:cNvPr id="4" name="テキスト ボックス 3"/>
          <p:cNvSpPr txBox="1"/>
          <p:nvPr/>
        </p:nvSpPr>
        <p:spPr>
          <a:xfrm>
            <a:off x="0" y="41565"/>
            <a:ext cx="9144000" cy="353943"/>
          </a:xfrm>
          <a:prstGeom prst="rect">
            <a:avLst/>
          </a:prstGeom>
          <a:noFill/>
        </p:spPr>
        <p:txBody>
          <a:bodyPr wrap="square" rtlCol="0">
            <a:spAutoFit/>
          </a:bodyPr>
          <a:lstStyle/>
          <a:p>
            <a:pPr algn="ctr"/>
            <a:r>
              <a:rPr kumimoji="1" lang="ja-JP" altLang="en-US" sz="1700" dirty="0">
                <a:ea typeface="HG丸ｺﾞｼｯｸM-PRO" panose="020F0600000000000000" pitchFamily="50" charset="-128"/>
              </a:rPr>
              <a:t>独立行政法人 国立高等専門学校機構 鈴鹿工業高等専門学校 </a:t>
            </a:r>
            <a:r>
              <a:rPr lang="en-US" altLang="ja-JP" sz="1700" dirty="0">
                <a:ea typeface="HG丸ｺﾞｼｯｸM-PRO" panose="020F0600000000000000" pitchFamily="50" charset="-128"/>
              </a:rPr>
              <a:t>2024</a:t>
            </a:r>
            <a:r>
              <a:rPr kumimoji="1" lang="ja-JP" altLang="en-US" sz="1700" dirty="0">
                <a:ea typeface="HG丸ｺﾞｼｯｸM-PRO" panose="020F0600000000000000" pitchFamily="50" charset="-128"/>
              </a:rPr>
              <a:t>年度後期「現代科学</a:t>
            </a:r>
            <a:r>
              <a:rPr lang="en-US" altLang="ja-JP" sz="1700" dirty="0">
                <a:ea typeface="HG丸ｺﾞｼｯｸM-PRO" panose="020F0600000000000000" pitchFamily="50" charset="-128"/>
              </a:rPr>
              <a:t>Ⅲ</a:t>
            </a:r>
            <a:r>
              <a:rPr kumimoji="1" lang="ja-JP" altLang="en-US" sz="1700" dirty="0">
                <a:ea typeface="HG丸ｺﾞｼｯｸM-PRO" panose="020F0600000000000000" pitchFamily="50" charset="-128"/>
              </a:rPr>
              <a:t>」</a:t>
            </a:r>
          </a:p>
        </p:txBody>
      </p:sp>
      <p:sp>
        <p:nvSpPr>
          <p:cNvPr id="6" name="テキスト ボックス 5"/>
          <p:cNvSpPr txBox="1"/>
          <p:nvPr/>
        </p:nvSpPr>
        <p:spPr>
          <a:xfrm>
            <a:off x="384868" y="5590981"/>
            <a:ext cx="8358246" cy="646331"/>
          </a:xfrm>
          <a:prstGeom prst="rect">
            <a:avLst/>
          </a:prstGeom>
          <a:noFill/>
        </p:spPr>
        <p:txBody>
          <a:bodyPr wrap="square" rtlCol="0">
            <a:spAutoFit/>
          </a:bodyPr>
          <a:lstStyle/>
          <a:p>
            <a:pPr algn="ctr"/>
            <a:r>
              <a:rPr lang="ja-JP" altLang="en-US" dirty="0">
                <a:ea typeface="HG丸ｺﾞｼｯｸM-PRO" panose="020F0600000000000000" pitchFamily="50" charset="-128"/>
              </a:rPr>
              <a:t>九州大学 大学院理学研究院</a:t>
            </a:r>
            <a:endParaRPr lang="en-US" altLang="ja-JP" dirty="0">
              <a:ea typeface="HG丸ｺﾞｼｯｸM-PRO" panose="020F0600000000000000" pitchFamily="50" charset="-128"/>
            </a:endParaRPr>
          </a:p>
          <a:p>
            <a:pPr algn="ctr"/>
            <a:r>
              <a:rPr lang="ja-JP" altLang="en-US" dirty="0">
                <a:ea typeface="HG丸ｺﾞｼｯｸM-PRO" panose="020F0600000000000000" pitchFamily="50" charset="-128"/>
              </a:rPr>
              <a:t>安藤</a:t>
            </a:r>
            <a:r>
              <a:rPr lang="en-US" altLang="ja-JP" dirty="0">
                <a:ea typeface="HG丸ｺﾞｼｯｸM-PRO" panose="020F0600000000000000" pitchFamily="50" charset="-128"/>
              </a:rPr>
              <a:t> </a:t>
            </a:r>
            <a:r>
              <a:rPr lang="ja-JP" altLang="en-US" dirty="0">
                <a:ea typeface="HG丸ｺﾞｼｯｸM-PRO" panose="020F0600000000000000" pitchFamily="50" charset="-128"/>
              </a:rPr>
              <a:t>雄太</a:t>
            </a:r>
            <a:endParaRPr kumimoji="1" lang="en-US" altLang="ja-JP" dirty="0">
              <a:ea typeface="HG丸ｺﾞｼｯｸM-PRO" panose="020F0600000000000000" pitchFamily="50" charset="-128"/>
            </a:endParaRPr>
          </a:p>
        </p:txBody>
      </p:sp>
    </p:spTree>
    <p:extLst>
      <p:ext uri="{BB962C8B-B14F-4D97-AF65-F5344CB8AC3E}">
        <p14:creationId xmlns:p14="http://schemas.microsoft.com/office/powerpoint/2010/main" val="31064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数値予報に使われる全球格子の図"/>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2160" y="404664"/>
            <a:ext cx="3096344" cy="309634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79512" y="76562"/>
            <a:ext cx="6552728"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j-ea"/>
                <a:ea typeface="+mj-ea"/>
              </a:rPr>
              <a:t>このような観測データはどのように使われているのか？</a:t>
            </a:r>
            <a:endParaRPr kumimoji="1" lang="en-US" altLang="ja-JP" sz="2000" dirty="0">
              <a:latin typeface="+mj-ea"/>
              <a:ea typeface="+mj-ea"/>
            </a:endParaRPr>
          </a:p>
        </p:txBody>
      </p:sp>
      <p:sp>
        <p:nvSpPr>
          <p:cNvPr id="5" name="テキスト ボックス 4"/>
          <p:cNvSpPr txBox="1"/>
          <p:nvPr/>
        </p:nvSpPr>
        <p:spPr>
          <a:xfrm>
            <a:off x="323528" y="692696"/>
            <a:ext cx="4474302" cy="830997"/>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2400" dirty="0">
                <a:latin typeface="+mj-ea"/>
                <a:ea typeface="+mj-ea"/>
              </a:rPr>
              <a:t>研究利用</a:t>
            </a:r>
            <a:endParaRPr kumimoji="1" lang="en-US" altLang="ja-JP" sz="2400" dirty="0">
              <a:latin typeface="+mj-ea"/>
              <a:ea typeface="+mj-ea"/>
            </a:endParaRPr>
          </a:p>
          <a:p>
            <a:pPr marL="285750" indent="-285750">
              <a:buFont typeface="Arial" panose="020B0604020202020204" pitchFamily="34" charset="0"/>
              <a:buChar char="•"/>
            </a:pPr>
            <a:r>
              <a:rPr kumimoji="1" lang="ja-JP" altLang="en-US" sz="2400" dirty="0">
                <a:latin typeface="+mj-ea"/>
                <a:ea typeface="+mj-ea"/>
              </a:rPr>
              <a:t>予報業務（数値予報モデル）</a:t>
            </a:r>
          </a:p>
        </p:txBody>
      </p:sp>
      <p:pic>
        <p:nvPicPr>
          <p:cNvPr id="13317" name="Picture 5" descr="数値予報モデルの概念図"/>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492896"/>
            <a:ext cx="6171755" cy="382013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25629" y="1484784"/>
            <a:ext cx="4493538" cy="830997"/>
          </a:xfrm>
          <a:prstGeom prst="rect">
            <a:avLst/>
          </a:prstGeom>
          <a:noFill/>
        </p:spPr>
        <p:txBody>
          <a:bodyPr wrap="none" rtlCol="0">
            <a:spAutoFit/>
          </a:bodyPr>
          <a:lstStyle/>
          <a:p>
            <a:r>
              <a:rPr kumimoji="1" lang="ja-JP" altLang="en-US" sz="2400" dirty="0">
                <a:latin typeface="+mj-ea"/>
                <a:ea typeface="+mj-ea"/>
              </a:rPr>
              <a:t>コンピューター上で格子点上の</a:t>
            </a:r>
            <a:endParaRPr kumimoji="1" lang="en-US" altLang="ja-JP" sz="2400" dirty="0">
              <a:latin typeface="+mj-ea"/>
              <a:ea typeface="+mj-ea"/>
            </a:endParaRPr>
          </a:p>
          <a:p>
            <a:r>
              <a:rPr kumimoji="1" lang="ja-JP" altLang="en-US" sz="2400" dirty="0">
                <a:latin typeface="+mj-ea"/>
                <a:ea typeface="+mj-ea"/>
              </a:rPr>
              <a:t>疑似地球を計算する</a:t>
            </a:r>
          </a:p>
        </p:txBody>
      </p:sp>
      <p:sp>
        <p:nvSpPr>
          <p:cNvPr id="7" name="正方形/長方形 6"/>
          <p:cNvSpPr/>
          <p:nvPr/>
        </p:nvSpPr>
        <p:spPr>
          <a:xfrm>
            <a:off x="179512" y="6444044"/>
            <a:ext cx="7272808" cy="369332"/>
          </a:xfrm>
          <a:prstGeom prst="rect">
            <a:avLst/>
          </a:prstGeom>
        </p:spPr>
        <p:txBody>
          <a:bodyPr wrap="square">
            <a:spAutoFit/>
          </a:bodyPr>
          <a:lstStyle/>
          <a:p>
            <a:r>
              <a:rPr lang="en-US" altLang="ja-JP" dirty="0">
                <a:latin typeface="+mj-ea"/>
                <a:ea typeface="+mj-ea"/>
              </a:rPr>
              <a:t>http://www.jma.go.jp/jma/kishou/know/whitep/1-3-1.html</a:t>
            </a:r>
            <a:endParaRPr lang="ja-JP" altLang="en-US" dirty="0">
              <a:latin typeface="+mj-ea"/>
              <a:ea typeface="+mj-ea"/>
            </a:endParaRPr>
          </a:p>
        </p:txBody>
      </p:sp>
      <p:pic>
        <p:nvPicPr>
          <p:cNvPr id="18436" name="Picture 4" descr="http://www.jamstec.go.jp/esc/gallery/images/01-2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2160" y="3510616"/>
            <a:ext cx="3098775" cy="20658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940152" y="5576466"/>
            <a:ext cx="3347863" cy="954107"/>
          </a:xfrm>
          <a:prstGeom prst="rect">
            <a:avLst/>
          </a:prstGeom>
          <a:noFill/>
        </p:spPr>
        <p:txBody>
          <a:bodyPr wrap="square" rtlCol="0">
            <a:spAutoFit/>
          </a:bodyPr>
          <a:lstStyle/>
          <a:p>
            <a:r>
              <a:rPr kumimoji="1" lang="ja-JP" altLang="en-US" sz="1400" dirty="0">
                <a:latin typeface="+mj-ea"/>
                <a:ea typeface="+mj-ea"/>
              </a:rPr>
              <a:t>スーパーコンピュータ</a:t>
            </a:r>
            <a:endParaRPr kumimoji="1" lang="en-US" altLang="ja-JP" sz="1400" dirty="0">
              <a:latin typeface="+mj-ea"/>
              <a:ea typeface="+mj-ea"/>
            </a:endParaRPr>
          </a:p>
          <a:p>
            <a:r>
              <a:rPr lang="ja-JP" altLang="en-US" sz="1400" dirty="0">
                <a:latin typeface="+mj-ea"/>
                <a:ea typeface="+mj-ea"/>
              </a:rPr>
              <a:t>「地球シミュレータ」</a:t>
            </a:r>
            <a:endParaRPr lang="en-US" altLang="ja-JP" sz="1400" dirty="0">
              <a:latin typeface="+mj-ea"/>
              <a:ea typeface="+mj-ea"/>
            </a:endParaRPr>
          </a:p>
          <a:p>
            <a:r>
              <a:rPr kumimoji="1" lang="en-US" altLang="ja-JP" sz="1400" dirty="0">
                <a:latin typeface="+mj-ea"/>
                <a:ea typeface="+mj-ea"/>
              </a:rPr>
              <a:t>※</a:t>
            </a:r>
            <a:r>
              <a:rPr kumimoji="1" lang="ja-JP" altLang="en-US" sz="1400" dirty="0">
                <a:latin typeface="+mj-ea"/>
                <a:ea typeface="+mj-ea"/>
              </a:rPr>
              <a:t>気象庁では</a:t>
            </a:r>
            <a:r>
              <a:rPr kumimoji="1" lang="en-US" altLang="ja-JP" sz="1400" dirty="0">
                <a:latin typeface="+mj-ea"/>
                <a:ea typeface="+mj-ea"/>
              </a:rPr>
              <a:t>1</a:t>
            </a:r>
            <a:r>
              <a:rPr kumimoji="1" lang="ja-JP" altLang="en-US" sz="1400" dirty="0">
                <a:latin typeface="+mj-ea"/>
                <a:ea typeface="+mj-ea"/>
              </a:rPr>
              <a:t>秒間に</a:t>
            </a:r>
            <a:r>
              <a:rPr kumimoji="1" lang="en-US" altLang="ja-JP" sz="1400" dirty="0">
                <a:latin typeface="+mj-ea"/>
                <a:ea typeface="+mj-ea"/>
              </a:rPr>
              <a:t>1</a:t>
            </a:r>
            <a:r>
              <a:rPr kumimoji="1" lang="ja-JP" altLang="en-US" sz="1400" dirty="0">
                <a:latin typeface="+mj-ea"/>
                <a:ea typeface="+mj-ea"/>
              </a:rPr>
              <a:t>京</a:t>
            </a:r>
            <a:r>
              <a:rPr kumimoji="1" lang="en-US" altLang="ja-JP" sz="1400" dirty="0">
                <a:latin typeface="+mj-ea"/>
                <a:ea typeface="+mj-ea"/>
              </a:rPr>
              <a:t>8166</a:t>
            </a:r>
            <a:r>
              <a:rPr kumimoji="1" lang="ja-JP" altLang="en-US" sz="1400" dirty="0">
                <a:latin typeface="+mj-ea"/>
                <a:ea typeface="+mj-ea"/>
              </a:rPr>
              <a:t>兆回計算できる性能のコンピュータを使用</a:t>
            </a:r>
          </a:p>
        </p:txBody>
      </p:sp>
      <p:sp>
        <p:nvSpPr>
          <p:cNvPr id="3" name="スライド番号プレースホルダー 2">
            <a:extLst>
              <a:ext uri="{FF2B5EF4-FFF2-40B4-BE49-F238E27FC236}">
                <a16:creationId xmlns:a16="http://schemas.microsoft.com/office/drawing/2014/main" id="{90BF5646-2E51-234E-9889-EDB592EACE75}"/>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10</a:t>
            </a:fld>
            <a:endParaRPr lang="ja-JP" altLang="en-US" dirty="0">
              <a:solidFill>
                <a:prstClr val="black">
                  <a:tint val="75000"/>
                </a:prstClr>
              </a:solidFill>
            </a:endParaRPr>
          </a:p>
        </p:txBody>
      </p:sp>
    </p:spTree>
    <p:extLst>
      <p:ext uri="{BB962C8B-B14F-4D97-AF65-F5344CB8AC3E}">
        <p14:creationId xmlns:p14="http://schemas.microsoft.com/office/powerpoint/2010/main" val="3231506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633412"/>
          </a:xfrm>
        </p:spPr>
        <p:txBody>
          <a:bodyPr/>
          <a:lstStyle/>
          <a:p>
            <a:r>
              <a:rPr lang="ja-JP" altLang="en-US" sz="3200"/>
              <a:t>数値予報モデルと数値予報の流れ</a:t>
            </a:r>
          </a:p>
        </p:txBody>
      </p:sp>
      <p:pic>
        <p:nvPicPr>
          <p:cNvPr id="33796" name="Picture 4"/>
          <p:cNvPicPr>
            <a:picLocks noChangeAspect="1" noChangeArrowheads="1"/>
          </p:cNvPicPr>
          <p:nvPr/>
        </p:nvPicPr>
        <p:blipFill>
          <a:blip r:embed="rId2" cstate="print"/>
          <a:srcRect/>
          <a:stretch>
            <a:fillRect/>
          </a:stretch>
        </p:blipFill>
        <p:spPr bwMode="auto">
          <a:xfrm>
            <a:off x="6176963" y="1052736"/>
            <a:ext cx="2967037" cy="3025775"/>
          </a:xfrm>
          <a:prstGeom prst="rect">
            <a:avLst/>
          </a:prstGeom>
          <a:noFill/>
          <a:ln w="9525">
            <a:noFill/>
            <a:miter lim="800000"/>
            <a:headEnd/>
            <a:tailEnd/>
          </a:ln>
        </p:spPr>
      </p:pic>
      <p:pic>
        <p:nvPicPr>
          <p:cNvPr id="33797" name="Picture 5" descr="天気予報"/>
          <p:cNvPicPr>
            <a:picLocks noChangeAspect="1" noChangeArrowheads="1"/>
          </p:cNvPicPr>
          <p:nvPr/>
        </p:nvPicPr>
        <p:blipFill>
          <a:blip r:embed="rId3" cstate="print"/>
          <a:srcRect/>
          <a:stretch>
            <a:fillRect/>
          </a:stretch>
        </p:blipFill>
        <p:spPr bwMode="auto">
          <a:xfrm>
            <a:off x="179512" y="1052736"/>
            <a:ext cx="5689600" cy="5207000"/>
          </a:xfrm>
          <a:prstGeom prst="rect">
            <a:avLst/>
          </a:prstGeom>
          <a:noFill/>
          <a:ln w="9525">
            <a:noFill/>
            <a:miter lim="800000"/>
            <a:headEnd/>
            <a:tailEnd/>
          </a:ln>
        </p:spPr>
      </p:pic>
      <p:graphicFrame>
        <p:nvGraphicFramePr>
          <p:cNvPr id="2" name="オブジェクト 1"/>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name="数式" r:id="rId4" imgW="114300" imgH="165100" progId="Equation.3">
                  <p:embed/>
                </p:oleObj>
              </mc:Choice>
              <mc:Fallback>
                <p:oleObj name="数式" r:id="rId4" imgW="114300" imgH="165100" progId="Equation.3">
                  <p:embed/>
                  <p:pic>
                    <p:nvPicPr>
                      <p:cNvPr id="2" name="オブジェクト 1"/>
                      <p:cNvPicPr/>
                      <p:nvPr/>
                    </p:nvPicPr>
                    <p:blipFill>
                      <a:blip r:embed="rId5"/>
                      <a:stretch>
                        <a:fillRect/>
                      </a:stretch>
                    </p:blipFill>
                    <p:spPr>
                      <a:xfrm>
                        <a:off x="4514850" y="3346450"/>
                        <a:ext cx="114300" cy="165100"/>
                      </a:xfrm>
                      <a:prstGeom prst="rect">
                        <a:avLst/>
                      </a:prstGeom>
                    </p:spPr>
                  </p:pic>
                </p:oleObj>
              </mc:Fallback>
            </mc:AlternateContent>
          </a:graphicData>
        </a:graphic>
      </p:graphicFrame>
      <p:graphicFrame>
        <p:nvGraphicFramePr>
          <p:cNvPr id="3" name="オブジェクト 2"/>
          <p:cNvGraphicFramePr>
            <a:graphicFrameLocks noChangeAspect="1"/>
          </p:cNvGraphicFramePr>
          <p:nvPr/>
        </p:nvGraphicFramePr>
        <p:xfrm>
          <a:off x="2051720" y="1052736"/>
          <a:ext cx="2376264" cy="944413"/>
        </p:xfrm>
        <a:graphic>
          <a:graphicData uri="http://schemas.openxmlformats.org/presentationml/2006/ole">
            <mc:AlternateContent xmlns:mc="http://schemas.openxmlformats.org/markup-compatibility/2006">
              <mc:Choice xmlns:v="urn:schemas-microsoft-com:vml" Requires="v">
                <p:oleObj name="数式" r:id="rId6" imgW="990600" imgH="393700" progId="Equation.3">
                  <p:embed/>
                </p:oleObj>
              </mc:Choice>
              <mc:Fallback>
                <p:oleObj name="数式" r:id="rId6" imgW="990600" imgH="393700" progId="Equation.3">
                  <p:embed/>
                  <p:pic>
                    <p:nvPicPr>
                      <p:cNvPr id="3" name="オブジェクト 2"/>
                      <p:cNvPicPr/>
                      <p:nvPr/>
                    </p:nvPicPr>
                    <p:blipFill>
                      <a:blip r:embed="rId7"/>
                      <a:stretch>
                        <a:fillRect/>
                      </a:stretch>
                    </p:blipFill>
                    <p:spPr>
                      <a:xfrm>
                        <a:off x="2051720" y="1052736"/>
                        <a:ext cx="2376264" cy="944413"/>
                      </a:xfrm>
                      <a:prstGeom prst="rect">
                        <a:avLst/>
                      </a:prstGeom>
                    </p:spPr>
                  </p:pic>
                </p:oleObj>
              </mc:Fallback>
            </mc:AlternateContent>
          </a:graphicData>
        </a:graphic>
      </p:graphicFrame>
      <p:sp>
        <p:nvSpPr>
          <p:cNvPr id="8" name="テキスト ボックス 7"/>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9" name="テキスト ボックス 8">
            <a:extLst>
              <a:ext uri="{FF2B5EF4-FFF2-40B4-BE49-F238E27FC236}">
                <a16:creationId xmlns:a16="http://schemas.microsoft.com/office/drawing/2014/main" id="{ED9A0AE4-F7B3-4B35-B911-2C47F349AAF5}"/>
              </a:ext>
            </a:extLst>
          </p:cNvPr>
          <p:cNvSpPr txBox="1"/>
          <p:nvPr/>
        </p:nvSpPr>
        <p:spPr>
          <a:xfrm>
            <a:off x="5652120" y="4005064"/>
            <a:ext cx="3491880" cy="2677656"/>
          </a:xfrm>
          <a:prstGeom prst="rect">
            <a:avLst/>
          </a:prstGeom>
          <a:noFill/>
        </p:spPr>
        <p:txBody>
          <a:bodyPr wrap="square" rtlCol="0">
            <a:spAutoFit/>
          </a:bodyPr>
          <a:lstStyle/>
          <a:p>
            <a:r>
              <a:rPr kumimoji="1" lang="ja-JP" altLang="en-US" sz="1200" u="sng" dirty="0">
                <a:latin typeface="+mj-ea"/>
                <a:ea typeface="+mj-ea"/>
              </a:rPr>
              <a:t>放射過程（加熱と冷却）</a:t>
            </a:r>
            <a:endParaRPr kumimoji="1" lang="en-US" altLang="ja-JP" sz="1200" u="sng" dirty="0">
              <a:latin typeface="+mj-ea"/>
              <a:ea typeface="+mj-ea"/>
            </a:endParaRPr>
          </a:p>
          <a:p>
            <a:r>
              <a:rPr kumimoji="1" lang="ja-JP" altLang="en-US" sz="1200" dirty="0">
                <a:latin typeface="+mj-ea"/>
                <a:ea typeface="+mj-ea"/>
              </a:rPr>
              <a:t>短波放射が地表を暖めたり，長波放射が大気に吸収され再放射される過程</a:t>
            </a:r>
            <a:endParaRPr kumimoji="1" lang="en-US" altLang="ja-JP" sz="1200" dirty="0">
              <a:latin typeface="+mj-ea"/>
              <a:ea typeface="+mj-ea"/>
            </a:endParaRPr>
          </a:p>
          <a:p>
            <a:endParaRPr lang="en-US" altLang="ja-JP" sz="1200" dirty="0">
              <a:latin typeface="+mj-ea"/>
              <a:ea typeface="+mj-ea"/>
            </a:endParaRPr>
          </a:p>
          <a:p>
            <a:r>
              <a:rPr kumimoji="1" lang="ja-JP" altLang="en-US" sz="1200" u="sng" dirty="0">
                <a:latin typeface="+mj-ea"/>
                <a:ea typeface="+mj-ea"/>
              </a:rPr>
              <a:t>降水過程</a:t>
            </a:r>
            <a:endParaRPr kumimoji="1" lang="en-US" altLang="ja-JP" sz="1200" u="sng" dirty="0">
              <a:latin typeface="+mj-ea"/>
              <a:ea typeface="+mj-ea"/>
            </a:endParaRPr>
          </a:p>
          <a:p>
            <a:r>
              <a:rPr kumimoji="1" lang="ja-JP" altLang="en-US" sz="1200" dirty="0">
                <a:latin typeface="+mj-ea"/>
                <a:ea typeface="+mj-ea"/>
              </a:rPr>
              <a:t>水蒸気が凝結して雲粒が生まれ降水現象が起きる過程</a:t>
            </a:r>
            <a:endParaRPr kumimoji="1" lang="en-US" altLang="ja-JP" sz="1200" dirty="0">
              <a:latin typeface="+mj-ea"/>
              <a:ea typeface="+mj-ea"/>
            </a:endParaRPr>
          </a:p>
          <a:p>
            <a:endParaRPr lang="en-US" altLang="ja-JP" sz="1200" dirty="0">
              <a:latin typeface="+mj-ea"/>
              <a:ea typeface="+mj-ea"/>
            </a:endParaRPr>
          </a:p>
          <a:p>
            <a:r>
              <a:rPr kumimoji="1" lang="ja-JP" altLang="en-US" sz="1200" u="sng" dirty="0">
                <a:latin typeface="+mj-ea"/>
                <a:ea typeface="+mj-ea"/>
              </a:rPr>
              <a:t>大気の流れ（</a:t>
            </a:r>
            <a:r>
              <a:rPr kumimoji="1" lang="en-US" altLang="ja-JP" sz="1200" u="sng" dirty="0">
                <a:latin typeface="+mj-ea"/>
                <a:ea typeface="+mj-ea"/>
              </a:rPr>
              <a:t>5</a:t>
            </a:r>
            <a:r>
              <a:rPr kumimoji="1" lang="ja-JP" altLang="en-US" sz="1200" u="sng" dirty="0">
                <a:latin typeface="+mj-ea"/>
                <a:ea typeface="+mj-ea"/>
              </a:rPr>
              <a:t>つの基本法則）</a:t>
            </a:r>
            <a:endParaRPr kumimoji="1" lang="en-US" altLang="ja-JP" sz="1200" u="sng" dirty="0">
              <a:latin typeface="+mj-ea"/>
              <a:ea typeface="+mj-ea"/>
            </a:endParaRPr>
          </a:p>
          <a:p>
            <a:r>
              <a:rPr kumimoji="1" lang="ja-JP" altLang="en-US" sz="1200" dirty="0">
                <a:latin typeface="+mj-ea"/>
                <a:ea typeface="+mj-ea"/>
              </a:rPr>
              <a:t>・運動方程式</a:t>
            </a:r>
            <a:endParaRPr kumimoji="1" lang="en-US" altLang="ja-JP" sz="1200" dirty="0">
              <a:latin typeface="+mj-ea"/>
              <a:ea typeface="+mj-ea"/>
            </a:endParaRPr>
          </a:p>
          <a:p>
            <a:r>
              <a:rPr kumimoji="1" lang="ja-JP" altLang="en-US" sz="1200" dirty="0">
                <a:latin typeface="+mj-ea"/>
                <a:ea typeface="+mj-ea"/>
              </a:rPr>
              <a:t>・エネルギー保存則</a:t>
            </a:r>
            <a:endParaRPr kumimoji="1" lang="en-US" altLang="ja-JP" sz="1200" dirty="0">
              <a:latin typeface="+mj-ea"/>
              <a:ea typeface="+mj-ea"/>
            </a:endParaRPr>
          </a:p>
          <a:p>
            <a:r>
              <a:rPr kumimoji="1" lang="ja-JP" altLang="en-US" sz="1200" dirty="0">
                <a:latin typeface="+mj-ea"/>
                <a:ea typeface="+mj-ea"/>
              </a:rPr>
              <a:t>・気体の状態方程式</a:t>
            </a:r>
            <a:endParaRPr kumimoji="1" lang="en-US" altLang="ja-JP" sz="1200" dirty="0">
              <a:latin typeface="+mj-ea"/>
              <a:ea typeface="+mj-ea"/>
            </a:endParaRPr>
          </a:p>
          <a:p>
            <a:r>
              <a:rPr kumimoji="1" lang="ja-JP" altLang="en-US" sz="1200" dirty="0">
                <a:latin typeface="+mj-ea"/>
                <a:ea typeface="+mj-ea"/>
              </a:rPr>
              <a:t>・質量保存則</a:t>
            </a:r>
            <a:endParaRPr kumimoji="1" lang="en-US" altLang="ja-JP" sz="1200" dirty="0">
              <a:latin typeface="+mj-ea"/>
              <a:ea typeface="+mj-ea"/>
            </a:endParaRPr>
          </a:p>
          <a:p>
            <a:r>
              <a:rPr kumimoji="1" lang="ja-JP" altLang="en-US" sz="1200" dirty="0">
                <a:latin typeface="+mj-ea"/>
                <a:ea typeface="+mj-ea"/>
              </a:rPr>
              <a:t>・水の質量の保存</a:t>
            </a:r>
          </a:p>
        </p:txBody>
      </p:sp>
      <p:sp>
        <p:nvSpPr>
          <p:cNvPr id="10" name="テキスト ボックス 9">
            <a:extLst>
              <a:ext uri="{FF2B5EF4-FFF2-40B4-BE49-F238E27FC236}">
                <a16:creationId xmlns:a16="http://schemas.microsoft.com/office/drawing/2014/main" id="{5E23F24E-135A-417E-93FC-8FF9931DD917}"/>
              </a:ext>
            </a:extLst>
          </p:cNvPr>
          <p:cNvSpPr txBox="1"/>
          <p:nvPr/>
        </p:nvSpPr>
        <p:spPr>
          <a:xfrm>
            <a:off x="251520" y="6178181"/>
            <a:ext cx="5040560" cy="646331"/>
          </a:xfrm>
          <a:prstGeom prst="rect">
            <a:avLst/>
          </a:prstGeom>
          <a:noFill/>
        </p:spPr>
        <p:txBody>
          <a:bodyPr wrap="square" rtlCol="0">
            <a:spAutoFit/>
          </a:bodyPr>
          <a:lstStyle/>
          <a:p>
            <a:r>
              <a:rPr kumimoji="1" lang="ja-JP" altLang="en-US" sz="1200" dirty="0">
                <a:latin typeface="+mj-ea"/>
                <a:ea typeface="+mj-ea"/>
              </a:rPr>
              <a:t>格子間隔</a:t>
            </a:r>
            <a:r>
              <a:rPr kumimoji="1" lang="en-US" altLang="ja-JP" sz="1200" dirty="0">
                <a:latin typeface="+mj-ea"/>
                <a:ea typeface="+mj-ea"/>
              </a:rPr>
              <a:t>20km</a:t>
            </a:r>
            <a:r>
              <a:rPr kumimoji="1" lang="ja-JP" altLang="en-US" sz="1200" dirty="0">
                <a:latin typeface="+mj-ea"/>
                <a:ea typeface="+mj-ea"/>
              </a:rPr>
              <a:t>だと</a:t>
            </a:r>
            <a:r>
              <a:rPr kumimoji="1" lang="en-US" altLang="ja-JP" sz="1200" dirty="0">
                <a:latin typeface="+mj-ea"/>
                <a:ea typeface="+mj-ea"/>
              </a:rPr>
              <a:t>10</a:t>
            </a:r>
            <a:r>
              <a:rPr kumimoji="1" lang="ja-JP" altLang="en-US" sz="1200" dirty="0">
                <a:latin typeface="+mj-ea"/>
                <a:ea typeface="+mj-ea"/>
              </a:rPr>
              <a:t>分ごとに計算</a:t>
            </a:r>
            <a:endParaRPr kumimoji="1" lang="en-US" altLang="ja-JP" sz="1200" dirty="0">
              <a:latin typeface="+mj-ea"/>
              <a:ea typeface="+mj-ea"/>
            </a:endParaRPr>
          </a:p>
          <a:p>
            <a:r>
              <a:rPr lang="en-US" altLang="ja-JP" sz="1200" dirty="0">
                <a:latin typeface="+mj-ea"/>
                <a:ea typeface="+mj-ea"/>
              </a:rPr>
              <a:t>=&gt;24</a:t>
            </a:r>
            <a:r>
              <a:rPr lang="ja-JP" altLang="en-US" sz="1200" dirty="0">
                <a:latin typeface="+mj-ea"/>
                <a:ea typeface="+mj-ea"/>
              </a:rPr>
              <a:t>時間予報で</a:t>
            </a:r>
            <a:r>
              <a:rPr lang="en-US" altLang="ja-JP" sz="1200" dirty="0">
                <a:latin typeface="+mj-ea"/>
                <a:ea typeface="+mj-ea"/>
              </a:rPr>
              <a:t>144</a:t>
            </a:r>
            <a:r>
              <a:rPr lang="ja-JP" altLang="en-US" sz="1200" dirty="0">
                <a:latin typeface="+mj-ea"/>
                <a:ea typeface="+mj-ea"/>
              </a:rPr>
              <a:t>回，週間予報で約</a:t>
            </a:r>
            <a:r>
              <a:rPr lang="en-US" altLang="ja-JP" sz="1200" dirty="0">
                <a:latin typeface="+mj-ea"/>
                <a:ea typeface="+mj-ea"/>
              </a:rPr>
              <a:t>1000</a:t>
            </a:r>
            <a:r>
              <a:rPr lang="ja-JP" altLang="en-US" sz="1200" dirty="0">
                <a:latin typeface="+mj-ea"/>
                <a:ea typeface="+mj-ea"/>
              </a:rPr>
              <a:t>回</a:t>
            </a:r>
            <a:endParaRPr lang="en-US" altLang="ja-JP" sz="1200" dirty="0">
              <a:latin typeface="+mj-ea"/>
              <a:ea typeface="+mj-ea"/>
            </a:endParaRPr>
          </a:p>
          <a:p>
            <a:r>
              <a:rPr kumimoji="1" lang="en-US" altLang="ja-JP" sz="1200" dirty="0">
                <a:latin typeface="+mj-ea"/>
                <a:ea typeface="+mj-ea"/>
              </a:rPr>
              <a:t>=&gt;</a:t>
            </a:r>
            <a:r>
              <a:rPr kumimoji="1" lang="ja-JP" altLang="en-US" sz="1200" dirty="0">
                <a:latin typeface="+mj-ea"/>
                <a:ea typeface="+mj-ea"/>
              </a:rPr>
              <a:t>格子点ごとに東西・南北・鉛直の</a:t>
            </a:r>
            <a:r>
              <a:rPr kumimoji="1" lang="en-US" altLang="ja-JP" sz="1200" dirty="0">
                <a:latin typeface="+mj-ea"/>
                <a:ea typeface="+mj-ea"/>
              </a:rPr>
              <a:t>3</a:t>
            </a:r>
            <a:r>
              <a:rPr kumimoji="1" lang="ja-JP" altLang="en-US" sz="1200" dirty="0">
                <a:latin typeface="+mj-ea"/>
                <a:ea typeface="+mj-ea"/>
              </a:rPr>
              <a:t>成分あるので膨大な計算量</a:t>
            </a:r>
          </a:p>
        </p:txBody>
      </p:sp>
      <p:sp>
        <p:nvSpPr>
          <p:cNvPr id="4" name="スライド番号プレースホルダー 3">
            <a:extLst>
              <a:ext uri="{FF2B5EF4-FFF2-40B4-BE49-F238E27FC236}">
                <a16:creationId xmlns:a16="http://schemas.microsoft.com/office/drawing/2014/main" id="{3649D0FC-67B4-426B-CB06-38FBE35B6417}"/>
              </a:ext>
            </a:extLst>
          </p:cNvPr>
          <p:cNvSpPr>
            <a:spLocks noGrp="1"/>
          </p:cNvSpPr>
          <p:nvPr>
            <p:ph type="sldNum" sz="quarter" idx="12"/>
          </p:nvPr>
        </p:nvSpPr>
        <p:spPr/>
        <p:txBody>
          <a:bodyPr/>
          <a:lstStyle/>
          <a:p>
            <a:fld id="{999120C0-F702-445C-B018-BC09BD7DB4A6}" type="slidenum">
              <a:rPr kumimoji="1" lang="ja-JP" altLang="en-US" smtClean="0"/>
              <a:t>11</a:t>
            </a:fld>
            <a:endParaRPr kumimoji="1" lang="ja-JP" altLang="en-US"/>
          </a:p>
        </p:txBody>
      </p:sp>
    </p:spTree>
    <p:extLst>
      <p:ext uri="{BB962C8B-B14F-4D97-AF65-F5344CB8AC3E}">
        <p14:creationId xmlns:p14="http://schemas.microsoft.com/office/powerpoint/2010/main" val="1927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12</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19614"/>
            <a:ext cx="9144000" cy="6818771"/>
          </a:xfrm>
          <a:prstGeom prst="rect">
            <a:avLst/>
          </a:prstGeom>
        </p:spPr>
      </p:pic>
    </p:spTree>
    <p:extLst>
      <p:ext uri="{BB962C8B-B14F-4D97-AF65-F5344CB8AC3E}">
        <p14:creationId xmlns:p14="http://schemas.microsoft.com/office/powerpoint/2010/main" val="2151500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13</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20" y="1085364"/>
            <a:ext cx="8784976" cy="5270986"/>
          </a:xfrm>
          <a:prstGeom prst="rect">
            <a:avLst/>
          </a:prstGeom>
        </p:spPr>
      </p:pic>
      <p:sp>
        <p:nvSpPr>
          <p:cNvPr id="4" name="タイトル 1"/>
          <p:cNvSpPr txBox="1">
            <a:spLocks/>
          </p:cNvSpPr>
          <p:nvPr/>
        </p:nvSpPr>
        <p:spPr>
          <a:xfrm>
            <a:off x="0" y="116632"/>
            <a:ext cx="4139952" cy="114300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mj-ea"/>
              </a:rPr>
              <a:t>各モデルの予測対象</a:t>
            </a:r>
          </a:p>
        </p:txBody>
      </p:sp>
      <p:sp>
        <p:nvSpPr>
          <p:cNvPr id="5" name="テキスト ボックス 4"/>
          <p:cNvSpPr txBox="1"/>
          <p:nvPr/>
        </p:nvSpPr>
        <p:spPr>
          <a:xfrm>
            <a:off x="1907704" y="6414786"/>
            <a:ext cx="6396303" cy="338554"/>
          </a:xfrm>
          <a:prstGeom prst="rect">
            <a:avLst/>
          </a:prstGeom>
          <a:noFill/>
        </p:spPr>
        <p:txBody>
          <a:bodyPr wrap="none" rtlCol="0">
            <a:spAutoFit/>
          </a:bodyPr>
          <a:lstStyle/>
          <a:p>
            <a:r>
              <a:rPr lang="en-US" altLang="ja-JP" sz="1600" dirty="0">
                <a:latin typeface="+mj-ea"/>
                <a:ea typeface="+mj-ea"/>
              </a:rPr>
              <a:t>http://www.jma.go.jp/jma/kishou/know/whitep/1-3-4.html</a:t>
            </a:r>
            <a:endParaRPr kumimoji="1" lang="ja-JP" altLang="en-US" sz="1600" dirty="0">
              <a:latin typeface="+mj-ea"/>
              <a:ea typeface="+mj-ea"/>
            </a:endParaRPr>
          </a:p>
        </p:txBody>
      </p:sp>
      <p:sp>
        <p:nvSpPr>
          <p:cNvPr id="6" name="テキスト ボックス 5"/>
          <p:cNvSpPr txBox="1"/>
          <p:nvPr/>
        </p:nvSpPr>
        <p:spPr>
          <a:xfrm>
            <a:off x="5940152" y="3861048"/>
            <a:ext cx="3057247" cy="1169551"/>
          </a:xfrm>
          <a:prstGeom prst="rect">
            <a:avLst/>
          </a:prstGeom>
          <a:noFill/>
        </p:spPr>
        <p:txBody>
          <a:bodyPr wrap="none" rtlCol="0">
            <a:spAutoFit/>
          </a:bodyPr>
          <a:lstStyle/>
          <a:p>
            <a:r>
              <a:rPr lang="ja-JP" altLang="en-US" sz="1400" dirty="0">
                <a:latin typeface="+mj-ea"/>
                <a:ea typeface="+mj-ea"/>
              </a:rPr>
              <a:t>数値予報モデルの仕様は</a:t>
            </a:r>
            <a:endParaRPr lang="en-US" altLang="ja-JP" sz="1400" dirty="0">
              <a:latin typeface="+mj-ea"/>
              <a:ea typeface="+mj-ea"/>
            </a:endParaRPr>
          </a:p>
          <a:p>
            <a:r>
              <a:rPr kumimoji="1" lang="ja-JP" altLang="en-US" sz="1400" dirty="0">
                <a:latin typeface="+mj-ea"/>
                <a:ea typeface="+mj-ea"/>
              </a:rPr>
              <a:t>・対象とする気象現象の規模や性質</a:t>
            </a:r>
            <a:endParaRPr kumimoji="1" lang="en-US" altLang="ja-JP" sz="1400" dirty="0">
              <a:latin typeface="+mj-ea"/>
              <a:ea typeface="+mj-ea"/>
            </a:endParaRPr>
          </a:p>
          <a:p>
            <a:r>
              <a:rPr kumimoji="1" lang="ja-JP" altLang="en-US" sz="1400" dirty="0">
                <a:latin typeface="+mj-ea"/>
                <a:ea typeface="+mj-ea"/>
              </a:rPr>
              <a:t>・予測精度の目標</a:t>
            </a:r>
            <a:endParaRPr kumimoji="1" lang="en-US" altLang="ja-JP" sz="1400" dirty="0">
              <a:latin typeface="+mj-ea"/>
              <a:ea typeface="+mj-ea"/>
            </a:endParaRPr>
          </a:p>
          <a:p>
            <a:r>
              <a:rPr kumimoji="1" lang="ja-JP" altLang="en-US" sz="1400" dirty="0">
                <a:latin typeface="+mj-ea"/>
                <a:ea typeface="+mj-ea"/>
              </a:rPr>
              <a:t>・計算機の能力</a:t>
            </a:r>
            <a:endParaRPr kumimoji="1" lang="en-US" altLang="ja-JP" sz="1400" dirty="0">
              <a:latin typeface="+mj-ea"/>
              <a:ea typeface="+mj-ea"/>
            </a:endParaRPr>
          </a:p>
          <a:p>
            <a:r>
              <a:rPr kumimoji="1" lang="ja-JP" altLang="en-US" sz="1400" dirty="0">
                <a:latin typeface="+mj-ea"/>
                <a:ea typeface="+mj-ea"/>
              </a:rPr>
              <a:t>を検討して決められる</a:t>
            </a:r>
          </a:p>
        </p:txBody>
      </p:sp>
    </p:spTree>
    <p:extLst>
      <p:ext uri="{BB962C8B-B14F-4D97-AF65-F5344CB8AC3E}">
        <p14:creationId xmlns:p14="http://schemas.microsoft.com/office/powerpoint/2010/main" val="3954884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14</a:t>
            </a:fld>
            <a:endParaRPr kumimoji="1" lang="ja-JP" altLang="en-US"/>
          </a:p>
        </p:txBody>
      </p:sp>
      <p:sp>
        <p:nvSpPr>
          <p:cNvPr id="4" name="タイトル 1"/>
          <p:cNvSpPr txBox="1">
            <a:spLocks/>
          </p:cNvSpPr>
          <p:nvPr/>
        </p:nvSpPr>
        <p:spPr>
          <a:xfrm>
            <a:off x="0" y="116632"/>
            <a:ext cx="4139952" cy="114300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mj-ea"/>
              </a:rPr>
              <a:t>全球モデル（</a:t>
            </a:r>
            <a:r>
              <a:rPr lang="en-US" altLang="ja-JP" sz="3200" dirty="0">
                <a:latin typeface="+mj-ea"/>
              </a:rPr>
              <a:t>GSM</a:t>
            </a:r>
            <a:r>
              <a:rPr lang="ja-JP" altLang="en-US" sz="3200" dirty="0">
                <a:latin typeface="+mj-ea"/>
              </a:rPr>
              <a:t>）</a:t>
            </a:r>
          </a:p>
        </p:txBody>
      </p:sp>
      <p:sp>
        <p:nvSpPr>
          <p:cNvPr id="5" name="テキスト ボックス 4"/>
          <p:cNvSpPr txBox="1"/>
          <p:nvPr/>
        </p:nvSpPr>
        <p:spPr>
          <a:xfrm>
            <a:off x="2069976" y="6538912"/>
            <a:ext cx="6396303" cy="338554"/>
          </a:xfrm>
          <a:prstGeom prst="rect">
            <a:avLst/>
          </a:prstGeom>
          <a:noFill/>
        </p:spPr>
        <p:txBody>
          <a:bodyPr wrap="none" rtlCol="0">
            <a:spAutoFit/>
          </a:bodyPr>
          <a:lstStyle/>
          <a:p>
            <a:r>
              <a:rPr lang="en-US" altLang="ja-JP" sz="1600" dirty="0">
                <a:latin typeface="+mj-ea"/>
                <a:ea typeface="+mj-ea"/>
              </a:rPr>
              <a:t>http://www.jma.go.jp/jma/kishou/know/whitep/1-3-5.html</a:t>
            </a:r>
            <a:endParaRPr kumimoji="1" lang="ja-JP" altLang="en-US" sz="1600" dirty="0">
              <a:latin typeface="+mj-ea"/>
              <a:ea typeface="+mj-ea"/>
            </a:endParaRPr>
          </a:p>
        </p:txBody>
      </p:sp>
      <p:pic>
        <p:nvPicPr>
          <p:cNvPr id="7" name="図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5302" y="91231"/>
            <a:ext cx="4849937" cy="4849937"/>
          </a:xfrm>
          <a:prstGeom prst="rect">
            <a:avLst/>
          </a:prstGeom>
        </p:spPr>
      </p:pic>
      <p:pic>
        <p:nvPicPr>
          <p:cNvPr id="8" name="図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80" y="3282348"/>
            <a:ext cx="4332395" cy="3165284"/>
          </a:xfrm>
          <a:prstGeom prst="rect">
            <a:avLst/>
          </a:prstGeom>
        </p:spPr>
      </p:pic>
      <p:sp>
        <p:nvSpPr>
          <p:cNvPr id="6" name="テキスト ボックス 5"/>
          <p:cNvSpPr txBox="1"/>
          <p:nvPr/>
        </p:nvSpPr>
        <p:spPr>
          <a:xfrm>
            <a:off x="2736762" y="5798637"/>
            <a:ext cx="1441420" cy="307777"/>
          </a:xfrm>
          <a:prstGeom prst="rect">
            <a:avLst/>
          </a:prstGeom>
          <a:noFill/>
        </p:spPr>
        <p:txBody>
          <a:bodyPr wrap="none" rtlCol="0">
            <a:spAutoFit/>
          </a:bodyPr>
          <a:lstStyle/>
          <a:p>
            <a:r>
              <a:rPr lang="ja-JP" altLang="en-US" sz="1400" dirty="0">
                <a:solidFill>
                  <a:schemeClr val="bg1"/>
                </a:solidFill>
                <a:latin typeface="+mj-ea"/>
                <a:ea typeface="+mj-ea"/>
              </a:rPr>
              <a:t>日本付近の地形</a:t>
            </a:r>
            <a:endParaRPr kumimoji="1" lang="ja-JP" altLang="en-US" sz="1400" dirty="0">
              <a:solidFill>
                <a:schemeClr val="bg1"/>
              </a:solidFill>
              <a:latin typeface="+mj-ea"/>
              <a:ea typeface="+mj-ea"/>
            </a:endParaRPr>
          </a:p>
        </p:txBody>
      </p:sp>
      <p:sp>
        <p:nvSpPr>
          <p:cNvPr id="9" name="テキスト ボックス 8"/>
          <p:cNvSpPr txBox="1"/>
          <p:nvPr/>
        </p:nvSpPr>
        <p:spPr>
          <a:xfrm>
            <a:off x="27689" y="812534"/>
            <a:ext cx="4564070" cy="1200329"/>
          </a:xfrm>
          <a:prstGeom prst="rect">
            <a:avLst/>
          </a:prstGeom>
          <a:noFill/>
        </p:spPr>
        <p:txBody>
          <a:bodyPr wrap="none" rtlCol="0">
            <a:spAutoFit/>
          </a:bodyPr>
          <a:lstStyle/>
          <a:p>
            <a:r>
              <a:rPr lang="ja-JP" altLang="en-US" dirty="0">
                <a:latin typeface="+mj-ea"/>
                <a:ea typeface="+mj-ea"/>
              </a:rPr>
              <a:t>・水平解像度約</a:t>
            </a:r>
            <a:r>
              <a:rPr lang="en-US" altLang="ja-JP" dirty="0">
                <a:latin typeface="+mj-ea"/>
                <a:ea typeface="+mj-ea"/>
              </a:rPr>
              <a:t>20km</a:t>
            </a:r>
          </a:p>
          <a:p>
            <a:r>
              <a:rPr kumimoji="1" lang="ja-JP" altLang="en-US" dirty="0">
                <a:latin typeface="+mj-ea"/>
                <a:ea typeface="+mj-ea"/>
              </a:rPr>
              <a:t>・ジェット気流は</a:t>
            </a:r>
            <a:r>
              <a:rPr kumimoji="1" lang="en-US" altLang="ja-JP" dirty="0">
                <a:latin typeface="+mj-ea"/>
                <a:ea typeface="+mj-ea"/>
              </a:rPr>
              <a:t>10</a:t>
            </a:r>
            <a:r>
              <a:rPr kumimoji="1" lang="ja-JP" altLang="en-US" dirty="0">
                <a:latin typeface="+mj-ea"/>
                <a:ea typeface="+mj-ea"/>
              </a:rPr>
              <a:t>～</a:t>
            </a:r>
            <a:r>
              <a:rPr kumimoji="1" lang="en-US" altLang="ja-JP" dirty="0">
                <a:latin typeface="+mj-ea"/>
                <a:ea typeface="+mj-ea"/>
              </a:rPr>
              <a:t>20</a:t>
            </a:r>
            <a:r>
              <a:rPr kumimoji="1" lang="ja-JP" altLang="en-US" dirty="0">
                <a:latin typeface="+mj-ea"/>
                <a:ea typeface="+mj-ea"/>
              </a:rPr>
              <a:t>日で地球を一周</a:t>
            </a:r>
            <a:endParaRPr kumimoji="1" lang="en-US" altLang="ja-JP" dirty="0">
              <a:latin typeface="+mj-ea"/>
              <a:ea typeface="+mj-ea"/>
            </a:endParaRPr>
          </a:p>
          <a:p>
            <a:r>
              <a:rPr kumimoji="1" lang="ja-JP" altLang="en-US" dirty="0">
                <a:latin typeface="+mj-ea"/>
                <a:ea typeface="+mj-ea"/>
              </a:rPr>
              <a:t>・積乱雲などは表現できない</a:t>
            </a:r>
            <a:endParaRPr kumimoji="1" lang="en-US" altLang="ja-JP" dirty="0">
              <a:latin typeface="+mj-ea"/>
              <a:ea typeface="+mj-ea"/>
            </a:endParaRPr>
          </a:p>
          <a:p>
            <a:r>
              <a:rPr kumimoji="1" lang="ja-JP" altLang="en-US" dirty="0">
                <a:latin typeface="+mj-ea"/>
                <a:ea typeface="+mj-ea"/>
              </a:rPr>
              <a:t>・メソモデルの境界条件に必要</a:t>
            </a:r>
            <a:endParaRPr kumimoji="1" lang="en-US" altLang="ja-JP" dirty="0">
              <a:latin typeface="+mj-ea"/>
              <a:ea typeface="+mj-ea"/>
            </a:endParaRPr>
          </a:p>
        </p:txBody>
      </p:sp>
    </p:spTree>
    <p:extLst>
      <p:ext uri="{BB962C8B-B14F-4D97-AF65-F5344CB8AC3E}">
        <p14:creationId xmlns:p14="http://schemas.microsoft.com/office/powerpoint/2010/main" val="826120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15</a:t>
            </a:fld>
            <a:endParaRPr kumimoji="1" lang="ja-JP" altLang="en-US"/>
          </a:p>
        </p:txBody>
      </p:sp>
      <p:sp>
        <p:nvSpPr>
          <p:cNvPr id="4" name="タイトル 1"/>
          <p:cNvSpPr txBox="1">
            <a:spLocks/>
          </p:cNvSpPr>
          <p:nvPr/>
        </p:nvSpPr>
        <p:spPr>
          <a:xfrm>
            <a:off x="0" y="-39359"/>
            <a:ext cx="7668344" cy="114300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mj-ea"/>
              </a:rPr>
              <a:t>メソモデル・局地モデル（領域モデル）</a:t>
            </a:r>
          </a:p>
        </p:txBody>
      </p:sp>
      <p:sp>
        <p:nvSpPr>
          <p:cNvPr id="5" name="テキスト ボックス 4"/>
          <p:cNvSpPr txBox="1"/>
          <p:nvPr/>
        </p:nvSpPr>
        <p:spPr>
          <a:xfrm>
            <a:off x="2069976" y="6538912"/>
            <a:ext cx="6396303" cy="338554"/>
          </a:xfrm>
          <a:prstGeom prst="rect">
            <a:avLst/>
          </a:prstGeom>
          <a:noFill/>
        </p:spPr>
        <p:txBody>
          <a:bodyPr wrap="none" rtlCol="0">
            <a:spAutoFit/>
          </a:bodyPr>
          <a:lstStyle/>
          <a:p>
            <a:r>
              <a:rPr lang="en-US" altLang="ja-JP" sz="1600" dirty="0">
                <a:latin typeface="+mj-ea"/>
                <a:ea typeface="+mj-ea"/>
              </a:rPr>
              <a:t>http://www.jma.go.jp/jma/kishou/know/whitep/1-3-6.html</a:t>
            </a:r>
            <a:endParaRPr kumimoji="1" lang="ja-JP" altLang="en-US" sz="1600" dirty="0">
              <a:latin typeface="+mj-ea"/>
              <a:ea typeface="+mj-ea"/>
            </a:endParaRPr>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276" y="942981"/>
            <a:ext cx="7000796" cy="3782164"/>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2276" y="496557"/>
            <a:ext cx="6934220" cy="493768"/>
          </a:xfrm>
          <a:prstGeom prst="rect">
            <a:avLst/>
          </a:prstGeom>
        </p:spPr>
      </p:pic>
      <p:pic>
        <p:nvPicPr>
          <p:cNvPr id="11" name="図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06136" y="4776994"/>
            <a:ext cx="2321847" cy="1909853"/>
          </a:xfrm>
          <a:prstGeom prst="rect">
            <a:avLst/>
          </a:prstGeom>
        </p:spPr>
      </p:pic>
      <p:pic>
        <p:nvPicPr>
          <p:cNvPr id="12" name="図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27983" y="4757026"/>
            <a:ext cx="2066758" cy="1967503"/>
          </a:xfrm>
          <a:prstGeom prst="rect">
            <a:avLst/>
          </a:prstGeom>
        </p:spPr>
      </p:pic>
      <p:pic>
        <p:nvPicPr>
          <p:cNvPr id="13" name="図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80665" y="4712272"/>
            <a:ext cx="1961725" cy="1961702"/>
          </a:xfrm>
          <a:prstGeom prst="rect">
            <a:avLst/>
          </a:prstGeom>
        </p:spPr>
      </p:pic>
    </p:spTree>
    <p:extLst>
      <p:ext uri="{BB962C8B-B14F-4D97-AF65-F5344CB8AC3E}">
        <p14:creationId xmlns:p14="http://schemas.microsoft.com/office/powerpoint/2010/main" val="1214326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526C41A-7AB8-449F-BA0D-F55205DFD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95" y="307777"/>
            <a:ext cx="5381321" cy="3482444"/>
          </a:xfrm>
          <a:prstGeom prst="rect">
            <a:avLst/>
          </a:prstGeom>
        </p:spPr>
      </p:pic>
      <p:sp>
        <p:nvSpPr>
          <p:cNvPr id="24578" name="Rectangle 2"/>
          <p:cNvSpPr>
            <a:spLocks noGrp="1" noChangeArrowheads="1"/>
          </p:cNvSpPr>
          <p:nvPr>
            <p:ph type="title"/>
          </p:nvPr>
        </p:nvSpPr>
        <p:spPr>
          <a:xfrm>
            <a:off x="468313" y="0"/>
            <a:ext cx="8229600" cy="490538"/>
          </a:xfrm>
        </p:spPr>
        <p:txBody>
          <a:bodyPr>
            <a:normAutofit fontScale="90000"/>
          </a:bodyPr>
          <a:lstStyle/>
          <a:p>
            <a:r>
              <a:rPr lang="ja-JP" altLang="en-US" sz="3600" dirty="0"/>
              <a:t>数値予報 </a:t>
            </a:r>
            <a:endParaRPr lang="en-US" altLang="ja-JP" sz="2800" dirty="0"/>
          </a:p>
        </p:txBody>
      </p:sp>
      <p:sp>
        <p:nvSpPr>
          <p:cNvPr id="24579" name="Rectangle 3"/>
          <p:cNvSpPr>
            <a:spLocks noGrp="1" noChangeArrowheads="1"/>
          </p:cNvSpPr>
          <p:nvPr>
            <p:ph type="body" idx="1"/>
          </p:nvPr>
        </p:nvSpPr>
        <p:spPr>
          <a:xfrm>
            <a:off x="179512" y="3717032"/>
            <a:ext cx="8785225" cy="2592387"/>
          </a:xfrm>
        </p:spPr>
        <p:txBody>
          <a:bodyPr>
            <a:normAutofit lnSpcReduction="10000"/>
          </a:bodyPr>
          <a:lstStyle/>
          <a:p>
            <a:r>
              <a:rPr lang="ja-JP" altLang="en-US" sz="2400" dirty="0"/>
              <a:t>現在では，スーパーコンピュータを用いて，このような予測がなされている．これを数値予報といい，コンピュータプログラムを数値予報モデルという．</a:t>
            </a:r>
            <a:br>
              <a:rPr lang="en-US" altLang="ja-JP" sz="2400" dirty="0"/>
            </a:br>
            <a:r>
              <a:rPr lang="ja-JP" altLang="en-US" sz="2400" dirty="0"/>
              <a:t>精度は年々向上している （上の図）</a:t>
            </a:r>
          </a:p>
          <a:p>
            <a:r>
              <a:rPr lang="ja-JP" altLang="en-US" sz="2400" dirty="0"/>
              <a:t>風・気温などの大気の状態は物理法則に基づき変化する．∴大気の初期状態がわかれば方程式系を時間積分することによって将来の大気の状態が求められる．</a:t>
            </a:r>
          </a:p>
        </p:txBody>
      </p:sp>
      <p:sp>
        <p:nvSpPr>
          <p:cNvPr id="24581" name="Text Box 5"/>
          <p:cNvSpPr txBox="1">
            <a:spLocks noChangeArrowheads="1"/>
          </p:cNvSpPr>
          <p:nvPr/>
        </p:nvSpPr>
        <p:spPr bwMode="auto">
          <a:xfrm>
            <a:off x="6607998" y="490538"/>
            <a:ext cx="2428497" cy="2169825"/>
          </a:xfrm>
          <a:prstGeom prst="rect">
            <a:avLst/>
          </a:prstGeom>
          <a:noFill/>
          <a:ln w="9525">
            <a:noFill/>
            <a:miter lim="800000"/>
            <a:headEnd/>
            <a:tailEnd/>
          </a:ln>
        </p:spPr>
        <p:txBody>
          <a:bodyPr wrap="square">
            <a:spAutoFit/>
          </a:bodyPr>
          <a:lstStyle/>
          <a:p>
            <a:pPr>
              <a:spcBef>
                <a:spcPct val="50000"/>
              </a:spcBef>
            </a:pPr>
            <a:r>
              <a:rPr lang="en-US" altLang="ja-JP" dirty="0"/>
              <a:t>Z500, ECMWF</a:t>
            </a:r>
          </a:p>
          <a:p>
            <a:pPr>
              <a:spcBef>
                <a:spcPct val="50000"/>
              </a:spcBef>
            </a:pPr>
            <a:r>
              <a:rPr lang="en-US" altLang="ja-JP" dirty="0"/>
              <a:t>https://www.ecmwf.int/en/forecasts/charts/catalogue/plwww_m_hr_ccaf_adrian_ts?facets=undefined&amp;time=2022111100</a:t>
            </a:r>
          </a:p>
        </p:txBody>
      </p:sp>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D1E4909D-0F13-0178-909A-56EB1E7D3E0B}"/>
              </a:ext>
            </a:extLst>
          </p:cNvPr>
          <p:cNvSpPr>
            <a:spLocks noGrp="1"/>
          </p:cNvSpPr>
          <p:nvPr>
            <p:ph type="sldNum" sz="quarter" idx="12"/>
          </p:nvPr>
        </p:nvSpPr>
        <p:spPr/>
        <p:txBody>
          <a:bodyPr/>
          <a:lstStyle/>
          <a:p>
            <a:fld id="{999120C0-F702-445C-B018-BC09BD7DB4A6}" type="slidenum">
              <a:rPr kumimoji="1" lang="ja-JP" altLang="en-US" smtClean="0"/>
              <a:t>16</a:t>
            </a:fld>
            <a:endParaRPr kumimoji="1" lang="ja-JP" altLang="en-US"/>
          </a:p>
        </p:txBody>
      </p:sp>
    </p:spTree>
    <p:extLst>
      <p:ext uri="{BB962C8B-B14F-4D97-AF65-F5344CB8AC3E}">
        <p14:creationId xmlns:p14="http://schemas.microsoft.com/office/powerpoint/2010/main" val="73979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7E16FA-58D8-45DB-BF61-DF0C935D156E}"/>
              </a:ext>
            </a:extLst>
          </p:cNvPr>
          <p:cNvSpPr>
            <a:spLocks noGrp="1"/>
          </p:cNvSpPr>
          <p:nvPr>
            <p:ph type="sldNum" sz="quarter" idx="12"/>
          </p:nvPr>
        </p:nvSpPr>
        <p:spPr/>
        <p:txBody>
          <a:bodyPr/>
          <a:lstStyle/>
          <a:p>
            <a:fld id="{999120C0-F702-445C-B018-BC09BD7DB4A6}" type="slidenum">
              <a:rPr kumimoji="1" lang="ja-JP" altLang="en-US" smtClean="0"/>
              <a:t>17</a:t>
            </a:fld>
            <a:endParaRPr kumimoji="1" lang="ja-JP" altLang="en-US"/>
          </a:p>
        </p:txBody>
      </p:sp>
      <p:pic>
        <p:nvPicPr>
          <p:cNvPr id="4" name="図 3">
            <a:extLst>
              <a:ext uri="{FF2B5EF4-FFF2-40B4-BE49-F238E27FC236}">
                <a16:creationId xmlns:a16="http://schemas.microsoft.com/office/drawing/2014/main" id="{EAAEE66C-0B87-400E-BE38-8560D82AEB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4" y="-99391"/>
            <a:ext cx="5981246" cy="3600399"/>
          </a:xfrm>
          <a:prstGeom prst="rect">
            <a:avLst/>
          </a:prstGeom>
        </p:spPr>
      </p:pic>
      <p:pic>
        <p:nvPicPr>
          <p:cNvPr id="6" name="図 5">
            <a:extLst>
              <a:ext uri="{FF2B5EF4-FFF2-40B4-BE49-F238E27FC236}">
                <a16:creationId xmlns:a16="http://schemas.microsoft.com/office/drawing/2014/main" id="{36FE073F-9D49-4197-9015-55D0A9FF4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 y="3319356"/>
            <a:ext cx="5987681" cy="3600399"/>
          </a:xfrm>
          <a:prstGeom prst="rect">
            <a:avLst/>
          </a:prstGeom>
        </p:spPr>
      </p:pic>
      <p:sp>
        <p:nvSpPr>
          <p:cNvPr id="7" name="テキスト ボックス 6">
            <a:extLst>
              <a:ext uri="{FF2B5EF4-FFF2-40B4-BE49-F238E27FC236}">
                <a16:creationId xmlns:a16="http://schemas.microsoft.com/office/drawing/2014/main" id="{82E5C1A8-5A85-4A7F-866A-2818DE5059C8}"/>
              </a:ext>
            </a:extLst>
          </p:cNvPr>
          <p:cNvSpPr txBox="1"/>
          <p:nvPr/>
        </p:nvSpPr>
        <p:spPr>
          <a:xfrm>
            <a:off x="5796136" y="5589240"/>
            <a:ext cx="3312368" cy="830997"/>
          </a:xfrm>
          <a:prstGeom prst="rect">
            <a:avLst/>
          </a:prstGeom>
          <a:noFill/>
        </p:spPr>
        <p:txBody>
          <a:bodyPr wrap="square" rtlCol="0">
            <a:spAutoFit/>
          </a:bodyPr>
          <a:lstStyle/>
          <a:p>
            <a:r>
              <a:rPr lang="en-US" altLang="ja-JP" sz="1600" dirty="0">
                <a:latin typeface="+mj-ea"/>
                <a:ea typeface="+mj-ea"/>
              </a:rPr>
              <a:t>https://www.jma.go.jp/jma/kishou/know/whitep/1-3-9.html</a:t>
            </a:r>
            <a:endParaRPr kumimoji="1" lang="ja-JP" altLang="en-US" sz="1600" dirty="0">
              <a:latin typeface="+mj-ea"/>
              <a:ea typeface="+mj-ea"/>
            </a:endParaRPr>
          </a:p>
        </p:txBody>
      </p:sp>
    </p:spTree>
    <p:extLst>
      <p:ext uri="{BB962C8B-B14F-4D97-AF65-F5344CB8AC3E}">
        <p14:creationId xmlns:p14="http://schemas.microsoft.com/office/powerpoint/2010/main" val="489679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a:xfrm>
            <a:off x="457200" y="274638"/>
            <a:ext cx="8229600" cy="490537"/>
          </a:xfrm>
        </p:spPr>
        <p:txBody>
          <a:bodyPr>
            <a:normAutofit fontScale="90000"/>
          </a:bodyPr>
          <a:lstStyle/>
          <a:p>
            <a:r>
              <a:rPr lang="ja-JP" altLang="en-US" sz="3600" b="1" dirty="0">
                <a:solidFill>
                  <a:schemeClr val="accent2">
                    <a:lumMod val="50000"/>
                  </a:schemeClr>
                </a:solidFill>
                <a:effectLst>
                  <a:outerShdw blurRad="38100" dist="38100" dir="2700000" algn="tl">
                    <a:srgbClr val="000000">
                      <a:alpha val="43137"/>
                    </a:srgbClr>
                  </a:outerShdw>
                </a:effectLst>
              </a:rPr>
              <a:t>数値予報の歴史</a:t>
            </a:r>
          </a:p>
        </p:txBody>
      </p:sp>
      <p:sp>
        <p:nvSpPr>
          <p:cNvPr id="3075" name="コンテンツ プレースホルダ 2"/>
          <p:cNvSpPr>
            <a:spLocks noGrp="1"/>
          </p:cNvSpPr>
          <p:nvPr>
            <p:ph idx="1"/>
          </p:nvPr>
        </p:nvSpPr>
        <p:spPr>
          <a:xfrm>
            <a:off x="-36512" y="794181"/>
            <a:ext cx="9180512" cy="5544269"/>
          </a:xfrm>
        </p:spPr>
        <p:txBody>
          <a:bodyPr>
            <a:normAutofit fontScale="92500" lnSpcReduction="10000"/>
          </a:bodyPr>
          <a:lstStyle/>
          <a:p>
            <a:r>
              <a:rPr lang="en-US" altLang="ja-JP" sz="2800" dirty="0">
                <a:latin typeface="+mj-ea"/>
                <a:ea typeface="+mj-ea"/>
              </a:rPr>
              <a:t>1904</a:t>
            </a:r>
            <a:r>
              <a:rPr lang="ja-JP" altLang="en-US" sz="2800" dirty="0">
                <a:latin typeface="+mj-ea"/>
                <a:ea typeface="+mj-ea"/>
              </a:rPr>
              <a:t>年　ビヤクネス</a:t>
            </a:r>
            <a:r>
              <a:rPr lang="en-US" altLang="ja-JP" sz="2800" dirty="0">
                <a:latin typeface="+mj-ea"/>
                <a:ea typeface="+mj-ea"/>
              </a:rPr>
              <a:t>(W. </a:t>
            </a:r>
            <a:r>
              <a:rPr lang="en-US" altLang="ja-JP" sz="2800" dirty="0" err="1">
                <a:latin typeface="+mj-ea"/>
                <a:ea typeface="+mj-ea"/>
              </a:rPr>
              <a:t>Bjerknes</a:t>
            </a:r>
            <a:r>
              <a:rPr lang="en-US" altLang="ja-JP" sz="2800" dirty="0">
                <a:latin typeface="+mj-ea"/>
                <a:ea typeface="+mj-ea"/>
              </a:rPr>
              <a:t>)</a:t>
            </a:r>
            <a:r>
              <a:rPr lang="ja-JP" altLang="en-US" sz="2800" dirty="0">
                <a:latin typeface="+mj-ea"/>
                <a:ea typeface="+mj-ea"/>
              </a:rPr>
              <a:t>が数値予報の可能 性示唆　　</a:t>
            </a:r>
            <a:r>
              <a:rPr lang="en-US" altLang="ja-JP" sz="2800" dirty="0">
                <a:latin typeface="+mj-ea"/>
                <a:ea typeface="+mj-ea"/>
              </a:rPr>
              <a:t>(</a:t>
            </a:r>
            <a:r>
              <a:rPr lang="ja-JP" altLang="en-US" sz="2800" dirty="0">
                <a:latin typeface="+mj-ea"/>
                <a:ea typeface="+mj-ea"/>
              </a:rPr>
              <a:t>初期値問題として</a:t>
            </a:r>
            <a:r>
              <a:rPr lang="en-US" altLang="ja-JP" sz="2800" dirty="0">
                <a:latin typeface="+mj-ea"/>
                <a:ea typeface="+mj-ea"/>
              </a:rPr>
              <a:t>)</a:t>
            </a:r>
          </a:p>
          <a:p>
            <a:r>
              <a:rPr lang="en-US" altLang="ja-JP" sz="2800" b="1" dirty="0">
                <a:solidFill>
                  <a:srgbClr val="FF0000"/>
                </a:solidFill>
                <a:latin typeface="+mj-ea"/>
                <a:ea typeface="+mj-ea"/>
              </a:rPr>
              <a:t>1922</a:t>
            </a:r>
            <a:r>
              <a:rPr lang="ja-JP" altLang="en-US" sz="2800" b="1" dirty="0">
                <a:solidFill>
                  <a:srgbClr val="FF0000"/>
                </a:solidFill>
                <a:latin typeface="+mj-ea"/>
                <a:ea typeface="+mj-ea"/>
              </a:rPr>
              <a:t>年　リチャードソン</a:t>
            </a:r>
            <a:r>
              <a:rPr lang="en-US" altLang="ja-JP" sz="2800" b="1" dirty="0">
                <a:solidFill>
                  <a:srgbClr val="FF0000"/>
                </a:solidFill>
                <a:latin typeface="+mj-ea"/>
                <a:ea typeface="+mj-ea"/>
              </a:rPr>
              <a:t>(L. F. Richardson) </a:t>
            </a:r>
            <a:r>
              <a:rPr lang="ja-JP" altLang="en-US" sz="2800" b="1" dirty="0">
                <a:solidFill>
                  <a:srgbClr val="FF0000"/>
                </a:solidFill>
                <a:latin typeface="+mj-ea"/>
                <a:ea typeface="+mj-ea"/>
              </a:rPr>
              <a:t>初の数値予報</a:t>
            </a:r>
            <a:br>
              <a:rPr lang="en-US" altLang="ja-JP" sz="2800" dirty="0">
                <a:latin typeface="+mj-ea"/>
                <a:ea typeface="+mj-ea"/>
              </a:rPr>
            </a:br>
            <a:r>
              <a:rPr lang="ja-JP" altLang="en-US" sz="2800" dirty="0">
                <a:latin typeface="+mj-ea"/>
                <a:ea typeface="+mj-ea"/>
              </a:rPr>
              <a:t>　　</a:t>
            </a:r>
            <a:r>
              <a:rPr lang="en-US" altLang="ja-JP" sz="2800" dirty="0">
                <a:latin typeface="+mj-ea"/>
                <a:ea typeface="+mj-ea"/>
              </a:rPr>
              <a:t>6</a:t>
            </a:r>
            <a:r>
              <a:rPr lang="ja-JP" altLang="en-US" sz="2800" dirty="0">
                <a:latin typeface="+mj-ea"/>
                <a:ea typeface="+mj-ea"/>
              </a:rPr>
              <a:t>時間予報で大きな気圧変化</a:t>
            </a:r>
            <a:r>
              <a:rPr lang="en-US" altLang="ja-JP" sz="2800" dirty="0">
                <a:latin typeface="+mj-ea"/>
                <a:ea typeface="+mj-ea"/>
              </a:rPr>
              <a:t>-&gt;</a:t>
            </a:r>
            <a:r>
              <a:rPr lang="ja-JP" altLang="en-US" sz="2800" dirty="0">
                <a:latin typeface="+mj-ea"/>
                <a:ea typeface="+mj-ea"/>
              </a:rPr>
              <a:t>失敗</a:t>
            </a:r>
            <a:br>
              <a:rPr lang="en-US" altLang="ja-JP" sz="2800" dirty="0">
                <a:latin typeface="+mj-ea"/>
                <a:ea typeface="+mj-ea"/>
              </a:rPr>
            </a:br>
            <a:r>
              <a:rPr lang="ja-JP" altLang="en-US" sz="2800" dirty="0">
                <a:latin typeface="+mj-ea"/>
                <a:ea typeface="+mj-ea"/>
              </a:rPr>
              <a:t>　　支配方程式、計算不安定</a:t>
            </a:r>
            <a:endParaRPr lang="en-US" altLang="ja-JP" sz="2800" dirty="0">
              <a:latin typeface="+mj-ea"/>
              <a:ea typeface="+mj-ea"/>
            </a:endParaRPr>
          </a:p>
          <a:p>
            <a:r>
              <a:rPr lang="en-US" altLang="ja-JP" sz="2800" dirty="0">
                <a:latin typeface="+mj-ea"/>
                <a:ea typeface="+mj-ea"/>
              </a:rPr>
              <a:t>1928</a:t>
            </a:r>
            <a:r>
              <a:rPr lang="ja-JP" altLang="en-US" sz="2800" dirty="0">
                <a:latin typeface="+mj-ea"/>
                <a:ea typeface="+mj-ea"/>
              </a:rPr>
              <a:t>年　</a:t>
            </a:r>
            <a:r>
              <a:rPr lang="en-US" altLang="ja-JP" sz="2800" dirty="0">
                <a:latin typeface="+mj-ea"/>
                <a:ea typeface="+mj-ea"/>
              </a:rPr>
              <a:t>CFL</a:t>
            </a:r>
            <a:r>
              <a:rPr lang="ja-JP" altLang="en-US" sz="2800" dirty="0">
                <a:latin typeface="+mj-ea"/>
                <a:ea typeface="+mj-ea"/>
              </a:rPr>
              <a:t>条件</a:t>
            </a:r>
            <a:endParaRPr lang="en-US" altLang="ja-JP" sz="2800" dirty="0">
              <a:latin typeface="+mj-ea"/>
              <a:ea typeface="+mj-ea"/>
            </a:endParaRPr>
          </a:p>
          <a:p>
            <a:r>
              <a:rPr lang="en-US" altLang="ja-JP" sz="2800" dirty="0">
                <a:latin typeface="+mj-ea"/>
                <a:ea typeface="+mj-ea"/>
              </a:rPr>
              <a:t>1930</a:t>
            </a:r>
            <a:r>
              <a:rPr lang="ja-JP" altLang="en-US" sz="2800" dirty="0">
                <a:latin typeface="+mj-ea"/>
                <a:ea typeface="+mj-ea"/>
              </a:rPr>
              <a:t>年代末　絶対渦度保存　</a:t>
            </a:r>
            <a:r>
              <a:rPr lang="en-US" altLang="ja-JP" sz="2800" dirty="0">
                <a:latin typeface="+mj-ea"/>
                <a:ea typeface="+mj-ea"/>
              </a:rPr>
              <a:t>Rossby</a:t>
            </a:r>
          </a:p>
          <a:p>
            <a:r>
              <a:rPr lang="en-US" altLang="ja-JP" sz="2800" dirty="0">
                <a:latin typeface="+mj-ea"/>
                <a:ea typeface="+mj-ea"/>
              </a:rPr>
              <a:t>1945</a:t>
            </a:r>
            <a:r>
              <a:rPr lang="ja-JP" altLang="en-US" sz="2800" dirty="0">
                <a:latin typeface="+mj-ea"/>
                <a:ea typeface="+mj-ea"/>
              </a:rPr>
              <a:t>年　世界初のコンピュータ</a:t>
            </a:r>
            <a:r>
              <a:rPr lang="en-US" altLang="ja-JP" sz="2800" dirty="0">
                <a:latin typeface="+mj-ea"/>
                <a:ea typeface="+mj-ea"/>
              </a:rPr>
              <a:t>ENIAC</a:t>
            </a:r>
            <a:r>
              <a:rPr lang="ja-JP" altLang="en-US" sz="2800" dirty="0">
                <a:latin typeface="+mj-ea"/>
                <a:ea typeface="+mj-ea"/>
              </a:rPr>
              <a:t>（エニアック）</a:t>
            </a:r>
            <a:r>
              <a:rPr lang="en-US" altLang="ja-JP" sz="2800" dirty="0">
                <a:latin typeface="+mj-ea"/>
                <a:ea typeface="+mj-ea"/>
              </a:rPr>
              <a:t> </a:t>
            </a:r>
            <a:r>
              <a:rPr lang="ja-JP" altLang="en-US" sz="2800" dirty="0">
                <a:latin typeface="+mj-ea"/>
                <a:ea typeface="+mj-ea"/>
              </a:rPr>
              <a:t>製作</a:t>
            </a:r>
            <a:endParaRPr lang="en-US" altLang="ja-JP" sz="2800" dirty="0">
              <a:latin typeface="+mj-ea"/>
              <a:ea typeface="+mj-ea"/>
            </a:endParaRPr>
          </a:p>
          <a:p>
            <a:r>
              <a:rPr lang="en-US" altLang="ja-JP" sz="2800" b="1" dirty="0">
                <a:solidFill>
                  <a:srgbClr val="FF0000"/>
                </a:solidFill>
                <a:latin typeface="+mj-ea"/>
                <a:ea typeface="+mj-ea"/>
              </a:rPr>
              <a:t>1949</a:t>
            </a:r>
            <a:r>
              <a:rPr lang="ja-JP" altLang="en-US" sz="2800" b="1" dirty="0">
                <a:solidFill>
                  <a:srgbClr val="FF0000"/>
                </a:solidFill>
                <a:latin typeface="+mj-ea"/>
                <a:ea typeface="+mj-ea"/>
              </a:rPr>
              <a:t>年　数値予報の始まり　</a:t>
            </a:r>
            <a:br>
              <a:rPr lang="en-US" altLang="ja-JP" sz="2800" b="1" dirty="0">
                <a:solidFill>
                  <a:srgbClr val="FF0000"/>
                </a:solidFill>
                <a:latin typeface="+mj-ea"/>
                <a:ea typeface="+mj-ea"/>
              </a:rPr>
            </a:br>
            <a:r>
              <a:rPr lang="en-US" altLang="ja-JP" sz="2800" b="1" dirty="0">
                <a:solidFill>
                  <a:srgbClr val="FF0000"/>
                </a:solidFill>
                <a:latin typeface="+mj-ea"/>
                <a:ea typeface="+mj-ea"/>
              </a:rPr>
              <a:t>  </a:t>
            </a:r>
            <a:r>
              <a:rPr lang="ja-JP" altLang="en-US" sz="2800" b="1" dirty="0">
                <a:solidFill>
                  <a:srgbClr val="FF0000"/>
                </a:solidFill>
                <a:latin typeface="+mj-ea"/>
                <a:ea typeface="+mj-ea"/>
              </a:rPr>
              <a:t>チャーニィ・フィヨルトフト・フォン ノイマン</a:t>
            </a:r>
            <a:r>
              <a:rPr lang="en-US" altLang="ja-JP" sz="2800" b="1" dirty="0">
                <a:solidFill>
                  <a:srgbClr val="FF0000"/>
                </a:solidFill>
                <a:latin typeface="+mj-ea"/>
                <a:ea typeface="+mj-ea"/>
              </a:rPr>
              <a:t>     </a:t>
            </a:r>
            <a:br>
              <a:rPr lang="en-US" altLang="ja-JP" sz="2800" b="1" dirty="0">
                <a:solidFill>
                  <a:srgbClr val="FF0000"/>
                </a:solidFill>
                <a:latin typeface="+mj-ea"/>
                <a:ea typeface="+mj-ea"/>
              </a:rPr>
            </a:br>
            <a:r>
              <a:rPr lang="en-US" altLang="ja-JP" sz="2400" b="1" dirty="0">
                <a:solidFill>
                  <a:srgbClr val="FF0000"/>
                </a:solidFill>
                <a:latin typeface="+mj-ea"/>
                <a:ea typeface="+mj-ea"/>
              </a:rPr>
              <a:t>Charney, </a:t>
            </a:r>
            <a:r>
              <a:rPr lang="en-US" altLang="ja-JP" sz="2400" b="1" dirty="0" err="1">
                <a:solidFill>
                  <a:srgbClr val="FF0000"/>
                </a:solidFill>
                <a:latin typeface="+mj-ea"/>
                <a:ea typeface="+mj-ea"/>
              </a:rPr>
              <a:t>Fjortoft</a:t>
            </a:r>
            <a:r>
              <a:rPr lang="en-US" altLang="ja-JP" sz="2400" b="1" dirty="0">
                <a:solidFill>
                  <a:srgbClr val="FF0000"/>
                </a:solidFill>
                <a:latin typeface="+mj-ea"/>
                <a:ea typeface="+mj-ea"/>
              </a:rPr>
              <a:t>, von Neuman(1950)</a:t>
            </a:r>
          </a:p>
          <a:p>
            <a:r>
              <a:rPr lang="en-US" altLang="ja-JP" sz="3000" dirty="0">
                <a:latin typeface="+mj-ea"/>
                <a:ea typeface="+mj-ea"/>
              </a:rPr>
              <a:t>1959</a:t>
            </a:r>
            <a:r>
              <a:rPr lang="ja-JP" altLang="en-US" sz="3000" dirty="0">
                <a:latin typeface="+mj-ea"/>
                <a:ea typeface="+mj-ea"/>
              </a:rPr>
              <a:t>年　日本で数値予報が開始</a:t>
            </a:r>
            <a:endParaRPr lang="en-US" altLang="ja-JP" sz="3000" dirty="0">
              <a:latin typeface="+mj-ea"/>
              <a:ea typeface="+mj-ea"/>
            </a:endParaRPr>
          </a:p>
          <a:p>
            <a:endParaRPr lang="ja-JP" altLang="en-US" sz="2800" dirty="0">
              <a:latin typeface="+mj-ea"/>
              <a:ea typeface="+mj-ea"/>
            </a:endParaRPr>
          </a:p>
        </p:txBody>
      </p:sp>
      <p:sp>
        <p:nvSpPr>
          <p:cNvPr id="4" name="テキスト ボックス 3"/>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98C99BD2-56E9-C1E1-5F12-07D4D2A888FD}"/>
              </a:ext>
            </a:extLst>
          </p:cNvPr>
          <p:cNvSpPr>
            <a:spLocks noGrp="1"/>
          </p:cNvSpPr>
          <p:nvPr>
            <p:ph type="sldNum" sz="quarter" idx="12"/>
          </p:nvPr>
        </p:nvSpPr>
        <p:spPr/>
        <p:txBody>
          <a:bodyPr/>
          <a:lstStyle/>
          <a:p>
            <a:fld id="{999120C0-F702-445C-B018-BC09BD7DB4A6}" type="slidenum">
              <a:rPr kumimoji="1" lang="ja-JP" altLang="en-US" smtClean="0"/>
              <a:t>18</a:t>
            </a:fld>
            <a:endParaRPr kumimoji="1" lang="ja-JP" altLang="en-US"/>
          </a:p>
        </p:txBody>
      </p:sp>
    </p:spTree>
    <p:extLst>
      <p:ext uri="{BB962C8B-B14F-4D97-AF65-F5344CB8AC3E}">
        <p14:creationId xmlns:p14="http://schemas.microsoft.com/office/powerpoint/2010/main" val="1618864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384"/>
            <a:ext cx="3970338" cy="490537"/>
          </a:xfrm>
        </p:spPr>
        <p:txBody>
          <a:bodyPr>
            <a:normAutofit fontScale="90000"/>
          </a:bodyPr>
          <a:lstStyle/>
          <a:p>
            <a:r>
              <a:rPr lang="en-US" altLang="ja-JP" sz="2800" b="1" dirty="0">
                <a:solidFill>
                  <a:srgbClr val="C00000"/>
                </a:solidFill>
                <a:latin typeface="+mj-ea"/>
              </a:rPr>
              <a:t>Richardson </a:t>
            </a:r>
            <a:r>
              <a:rPr lang="ja-JP" altLang="en-US" sz="2800" b="1" dirty="0">
                <a:solidFill>
                  <a:srgbClr val="C00000"/>
                </a:solidFill>
                <a:latin typeface="+mj-ea"/>
              </a:rPr>
              <a:t>の夢</a:t>
            </a:r>
          </a:p>
        </p:txBody>
      </p:sp>
      <p:sp>
        <p:nvSpPr>
          <p:cNvPr id="25603" name="Rectangle 3"/>
          <p:cNvSpPr>
            <a:spLocks noGrp="1" noChangeArrowheads="1"/>
          </p:cNvSpPr>
          <p:nvPr>
            <p:ph type="body" idx="1"/>
          </p:nvPr>
        </p:nvSpPr>
        <p:spPr>
          <a:xfrm>
            <a:off x="0" y="620489"/>
            <a:ext cx="4572000" cy="5184775"/>
          </a:xfrm>
        </p:spPr>
        <p:txBody>
          <a:bodyPr>
            <a:normAutofit/>
          </a:bodyPr>
          <a:lstStyle/>
          <a:p>
            <a:pPr>
              <a:lnSpc>
                <a:spcPct val="90000"/>
              </a:lnSpc>
            </a:pPr>
            <a:r>
              <a:rPr lang="ja-JP" altLang="en-US" sz="2000" dirty="0">
                <a:latin typeface="+mj-ea"/>
                <a:ea typeface="+mj-ea"/>
              </a:rPr>
              <a:t>コンピュータが誕生するはるか</a:t>
            </a:r>
            <a:r>
              <a:rPr lang="ja-JP" altLang="en-US" sz="2000">
                <a:latin typeface="+mj-ea"/>
                <a:ea typeface="+mj-ea"/>
              </a:rPr>
              <a:t>以前に，数値</a:t>
            </a:r>
            <a:r>
              <a:rPr lang="ja-JP" altLang="en-US" sz="2000" dirty="0">
                <a:latin typeface="+mj-ea"/>
                <a:ea typeface="+mj-ea"/>
              </a:rPr>
              <a:t>予報を試みたのがイギリスの数理物理学者リチャードソン（</a:t>
            </a:r>
            <a:r>
              <a:rPr lang="en-US" altLang="ja-JP" sz="2000" dirty="0">
                <a:latin typeface="+mj-ea"/>
                <a:ea typeface="+mj-ea"/>
              </a:rPr>
              <a:t>L. F. Richardson</a:t>
            </a:r>
            <a:r>
              <a:rPr lang="ja-JP" altLang="en-US" sz="2000" dirty="0">
                <a:latin typeface="+mj-ea"/>
                <a:ea typeface="+mj-ea"/>
              </a:rPr>
              <a:t>）</a:t>
            </a:r>
            <a:br>
              <a:rPr lang="en-US" altLang="ja-JP" sz="2000" dirty="0">
                <a:latin typeface="+mj-ea"/>
                <a:ea typeface="+mj-ea"/>
              </a:rPr>
            </a:br>
            <a:r>
              <a:rPr lang="en-US" altLang="ja-JP" sz="2000" dirty="0">
                <a:latin typeface="+mj-ea"/>
                <a:ea typeface="+mj-ea"/>
              </a:rPr>
              <a:t>6</a:t>
            </a:r>
            <a:r>
              <a:rPr lang="ja-JP" altLang="en-US" sz="2000" dirty="0">
                <a:latin typeface="+mj-ea"/>
                <a:ea typeface="+mj-ea"/>
              </a:rPr>
              <a:t>時間の予報を</a:t>
            </a:r>
            <a:r>
              <a:rPr lang="en-US" altLang="ja-JP" sz="2000" dirty="0">
                <a:latin typeface="+mj-ea"/>
                <a:ea typeface="+mj-ea"/>
              </a:rPr>
              <a:t>1</a:t>
            </a:r>
            <a:r>
              <a:rPr lang="ja-JP" altLang="en-US" sz="2000" dirty="0">
                <a:latin typeface="+mj-ea"/>
                <a:ea typeface="+mj-ea"/>
              </a:rPr>
              <a:t>箇月以上かけて手計算した．が，失敗．</a:t>
            </a:r>
            <a:endParaRPr lang="en-US" altLang="ja-JP" sz="2000" dirty="0">
              <a:latin typeface="+mj-ea"/>
              <a:ea typeface="+mj-ea"/>
            </a:endParaRPr>
          </a:p>
          <a:p>
            <a:pPr>
              <a:lnSpc>
                <a:spcPct val="90000"/>
              </a:lnSpc>
            </a:pPr>
            <a:endParaRPr lang="en-US" altLang="ja-JP" sz="2000" dirty="0">
              <a:latin typeface="+mj-ea"/>
              <a:ea typeface="+mj-ea"/>
            </a:endParaRPr>
          </a:p>
          <a:p>
            <a:pPr>
              <a:lnSpc>
                <a:spcPct val="90000"/>
              </a:lnSpc>
            </a:pPr>
            <a:r>
              <a:rPr lang="ja-JP" altLang="en-US" sz="2000" dirty="0">
                <a:latin typeface="+mj-ea"/>
                <a:ea typeface="+mj-ea"/>
              </a:rPr>
              <a:t>「</a:t>
            </a:r>
            <a:r>
              <a:rPr lang="en-US" altLang="ja-JP" sz="2000" dirty="0">
                <a:latin typeface="+mj-ea"/>
                <a:ea typeface="+mj-ea"/>
              </a:rPr>
              <a:t>6</a:t>
            </a:r>
            <a:r>
              <a:rPr lang="ja-JP" altLang="en-US" sz="2000" dirty="0">
                <a:latin typeface="+mj-ea"/>
                <a:ea typeface="+mj-ea"/>
              </a:rPr>
              <a:t>万</a:t>
            </a:r>
            <a:r>
              <a:rPr lang="en-US" altLang="ja-JP" sz="2000" dirty="0">
                <a:latin typeface="+mj-ea"/>
                <a:ea typeface="+mj-ea"/>
              </a:rPr>
              <a:t>4</a:t>
            </a:r>
            <a:r>
              <a:rPr lang="ja-JP" altLang="en-US" sz="2000" dirty="0">
                <a:latin typeface="+mj-ea"/>
                <a:ea typeface="+mj-ea"/>
              </a:rPr>
              <a:t>千人が一人の指揮者の元で計算を行えば、実際の時間の進行と同程度の速さで予測計算を実行できる」と提案</a:t>
            </a:r>
            <a:endParaRPr lang="en-US" altLang="ja-JP" sz="2000" dirty="0">
              <a:latin typeface="+mj-ea"/>
              <a:ea typeface="+mj-ea"/>
            </a:endParaRPr>
          </a:p>
          <a:p>
            <a:pPr>
              <a:lnSpc>
                <a:spcPct val="90000"/>
              </a:lnSpc>
            </a:pPr>
            <a:endParaRPr lang="ja-JP" altLang="en-US" sz="2800" dirty="0">
              <a:latin typeface="+mj-ea"/>
              <a:ea typeface="+mj-ea"/>
            </a:endParaRPr>
          </a:p>
        </p:txBody>
      </p:sp>
      <p:pic>
        <p:nvPicPr>
          <p:cNvPr id="25604" name="Picture 4" descr="Richards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51388" y="1124744"/>
            <a:ext cx="4392612" cy="3856038"/>
          </a:xfrm>
          <a:prstGeom prst="rect">
            <a:avLst/>
          </a:prstGeom>
          <a:noFill/>
          <a:ln w="9525">
            <a:noFill/>
            <a:miter lim="800000"/>
            <a:headEnd/>
            <a:tailEnd/>
          </a:ln>
        </p:spPr>
      </p:pic>
      <p:sp>
        <p:nvSpPr>
          <p:cNvPr id="25605" name="Text Box 5"/>
          <p:cNvSpPr txBox="1">
            <a:spLocks noChangeArrowheads="1"/>
          </p:cNvSpPr>
          <p:nvPr/>
        </p:nvSpPr>
        <p:spPr bwMode="auto">
          <a:xfrm>
            <a:off x="4427538" y="5013176"/>
            <a:ext cx="4716462" cy="646331"/>
          </a:xfrm>
          <a:prstGeom prst="rect">
            <a:avLst/>
          </a:prstGeom>
          <a:noFill/>
          <a:ln w="9525">
            <a:noFill/>
            <a:miter lim="800000"/>
            <a:headEnd/>
            <a:tailEnd/>
          </a:ln>
        </p:spPr>
        <p:txBody>
          <a:bodyPr>
            <a:spAutoFit/>
          </a:bodyPr>
          <a:lstStyle/>
          <a:p>
            <a:pPr>
              <a:spcBef>
                <a:spcPct val="50000"/>
              </a:spcBef>
            </a:pPr>
            <a:r>
              <a:rPr lang="en-US" altLang="ja-JP" dirty="0">
                <a:latin typeface="+mj-ea"/>
                <a:ea typeface="+mj-ea"/>
              </a:rPr>
              <a:t>Richardson </a:t>
            </a:r>
            <a:r>
              <a:rPr lang="ja-JP" altLang="en-US" dirty="0">
                <a:latin typeface="+mj-ea"/>
                <a:ea typeface="+mj-ea"/>
              </a:rPr>
              <a:t>の</a:t>
            </a:r>
            <a:r>
              <a:rPr lang="ja-JP" altLang="en-US">
                <a:latin typeface="+mj-ea"/>
                <a:ea typeface="+mj-ea"/>
              </a:rPr>
              <a:t>用いたグリッド．Ｐは気圧，Ｍ</a:t>
            </a:r>
            <a:r>
              <a:rPr lang="ja-JP" altLang="en-US" dirty="0">
                <a:latin typeface="+mj-ea"/>
                <a:ea typeface="+mj-ea"/>
              </a:rPr>
              <a:t>は運動量を計算</a:t>
            </a:r>
            <a:r>
              <a:rPr lang="ja-JP" altLang="en-US">
                <a:latin typeface="+mj-ea"/>
                <a:ea typeface="+mj-ea"/>
              </a:rPr>
              <a:t>するグリッド．</a:t>
            </a:r>
            <a:endParaRPr lang="ja-JP" altLang="en-US" dirty="0">
              <a:latin typeface="+mj-ea"/>
              <a:ea typeface="+mj-ea"/>
            </a:endParaRPr>
          </a:p>
        </p:txBody>
      </p:sp>
      <p:pic>
        <p:nvPicPr>
          <p:cNvPr id="25606" name="Picture 6" descr="Richard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7538" y="0"/>
            <a:ext cx="2100262" cy="2276475"/>
          </a:xfrm>
          <a:prstGeom prst="rect">
            <a:avLst/>
          </a:prstGeom>
          <a:noFill/>
          <a:ln w="9525">
            <a:noFill/>
            <a:miter lim="800000"/>
            <a:headEnd/>
            <a:tailEnd/>
          </a:ln>
        </p:spPr>
      </p:pic>
      <p:sp>
        <p:nvSpPr>
          <p:cNvPr id="25607" name="Text Box 7"/>
          <p:cNvSpPr txBox="1">
            <a:spLocks noChangeArrowheads="1"/>
          </p:cNvSpPr>
          <p:nvPr/>
        </p:nvSpPr>
        <p:spPr bwMode="auto">
          <a:xfrm>
            <a:off x="4355976" y="5661248"/>
            <a:ext cx="4788024" cy="923330"/>
          </a:xfrm>
          <a:prstGeom prst="rect">
            <a:avLst/>
          </a:prstGeom>
          <a:noFill/>
          <a:ln w="9525">
            <a:noFill/>
            <a:miter lim="800000"/>
            <a:headEnd/>
            <a:tailEnd/>
          </a:ln>
        </p:spPr>
        <p:txBody>
          <a:bodyPr wrap="square">
            <a:spAutoFit/>
          </a:bodyPr>
          <a:lstStyle/>
          <a:p>
            <a:pPr>
              <a:spcBef>
                <a:spcPct val="50000"/>
              </a:spcBef>
            </a:pPr>
            <a:r>
              <a:rPr lang="en-US" altLang="ja-JP" dirty="0">
                <a:latin typeface="+mj-ea"/>
                <a:ea typeface="+mj-ea"/>
              </a:rPr>
              <a:t>The Emergence of Numerical Weather Prediction. Richardson’s Dream, P. Lynch, Cambridge Press </a:t>
            </a:r>
            <a:r>
              <a:rPr lang="ja-JP" altLang="en-US" dirty="0">
                <a:latin typeface="+mj-ea"/>
                <a:ea typeface="+mj-ea"/>
              </a:rPr>
              <a:t>より</a:t>
            </a:r>
          </a:p>
        </p:txBody>
      </p:sp>
      <p:pic>
        <p:nvPicPr>
          <p:cNvPr id="20482" name="Picture 2" descr="お天気工場"/>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574" y="4569667"/>
            <a:ext cx="4124325" cy="217170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64BED39D-32FF-6A41-BFD7-2107EA52CA5A}"/>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19</a:t>
            </a:fld>
            <a:endParaRPr lang="ja-JP" altLang="en-US">
              <a:solidFill>
                <a:prstClr val="black">
                  <a:tint val="75000"/>
                </a:prstClr>
              </a:solidFill>
            </a:endParaRPr>
          </a:p>
        </p:txBody>
      </p:sp>
    </p:spTree>
    <p:extLst>
      <p:ext uri="{BB962C8B-B14F-4D97-AF65-F5344CB8AC3E}">
        <p14:creationId xmlns:p14="http://schemas.microsoft.com/office/powerpoint/2010/main" val="359683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256"/>
            <a:ext cx="8229600" cy="638944"/>
          </a:xfrm>
        </p:spPr>
        <p:txBody>
          <a:bodyPr>
            <a:normAutofit fontScale="90000"/>
          </a:bodyPr>
          <a:lstStyle/>
          <a:p>
            <a:r>
              <a:rPr kumimoji="1" lang="ja-JP" altLang="en-US" dirty="0">
                <a:latin typeface="HGMaruGothicMPRO" charset="-128"/>
                <a:ea typeface="HGMaruGothicMPRO" charset="-128"/>
                <a:cs typeface="HGMaruGothicMPRO" charset="-128"/>
              </a:rPr>
              <a:t>今日の話題</a:t>
            </a:r>
          </a:p>
        </p:txBody>
      </p:sp>
      <p:sp>
        <p:nvSpPr>
          <p:cNvPr id="3" name="コンテンツ プレースホルダー 2"/>
          <p:cNvSpPr>
            <a:spLocks noGrp="1"/>
          </p:cNvSpPr>
          <p:nvPr>
            <p:ph idx="1"/>
          </p:nvPr>
        </p:nvSpPr>
        <p:spPr>
          <a:xfrm>
            <a:off x="107504" y="1600200"/>
            <a:ext cx="8856984" cy="4525963"/>
          </a:xfrm>
        </p:spPr>
        <p:txBody>
          <a:bodyPr/>
          <a:lstStyle/>
          <a:p>
            <a:pPr>
              <a:buBlip>
                <a:blip r:embed="rId2"/>
              </a:buBlip>
            </a:pPr>
            <a:r>
              <a:rPr lang="ja-JP" altLang="en-US" dirty="0">
                <a:latin typeface="+mj-ea"/>
                <a:ea typeface="+mj-ea"/>
              </a:rPr>
              <a:t>数値予報（続き）</a:t>
            </a:r>
            <a:endParaRPr lang="en-US" altLang="ja-JP" dirty="0">
              <a:latin typeface="+mj-ea"/>
              <a:ea typeface="+mj-ea"/>
            </a:endParaRPr>
          </a:p>
          <a:p>
            <a:pPr>
              <a:buBlip>
                <a:blip r:embed="rId2"/>
              </a:buBlip>
            </a:pPr>
            <a:r>
              <a:rPr lang="ja-JP" altLang="en-US" dirty="0">
                <a:latin typeface="+mj-ea"/>
                <a:ea typeface="+mj-ea"/>
              </a:rPr>
              <a:t>雨雲の一生</a:t>
            </a:r>
          </a:p>
          <a:p>
            <a:pPr>
              <a:buBlip>
                <a:blip r:embed="rId2"/>
              </a:buBlip>
            </a:pPr>
            <a:endParaRPr lang="en-US" altLang="ja-JP" dirty="0">
              <a:latin typeface="+mj-ea"/>
              <a:ea typeface="+mj-ea"/>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2</a:t>
            </a:fld>
            <a:endParaRPr kumimoji="1" lang="ja-JP" altLang="en-US"/>
          </a:p>
        </p:txBody>
      </p:sp>
    </p:spTree>
    <p:extLst>
      <p:ext uri="{BB962C8B-B14F-4D97-AF65-F5344CB8AC3E}">
        <p14:creationId xmlns:p14="http://schemas.microsoft.com/office/powerpoint/2010/main" val="102454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0825" y="0"/>
            <a:ext cx="8435975" cy="981075"/>
          </a:xfrm>
        </p:spPr>
        <p:txBody>
          <a:bodyPr/>
          <a:lstStyle/>
          <a:p>
            <a:r>
              <a:rPr lang="en-US" altLang="ja-JP" sz="2800" b="1" dirty="0"/>
              <a:t>von Neumann </a:t>
            </a:r>
            <a:r>
              <a:rPr lang="ja-JP" altLang="en-US" sz="2800" b="1" dirty="0"/>
              <a:t>による電子計算機の発明　（</a:t>
            </a:r>
            <a:r>
              <a:rPr lang="en-US" altLang="ja-JP" sz="2800" b="1" dirty="0"/>
              <a:t>ENIAC</a:t>
            </a:r>
            <a:r>
              <a:rPr lang="ja-JP" altLang="en-US" sz="2800" b="1" dirty="0"/>
              <a:t>）</a:t>
            </a:r>
          </a:p>
        </p:txBody>
      </p:sp>
      <p:pic>
        <p:nvPicPr>
          <p:cNvPr id="26628" name="Picture 4" descr="ENIAC"/>
          <p:cNvPicPr>
            <a:picLocks noChangeAspect="1" noChangeArrowheads="1"/>
          </p:cNvPicPr>
          <p:nvPr/>
        </p:nvPicPr>
        <p:blipFill>
          <a:blip r:embed="rId2" cstate="print"/>
          <a:srcRect/>
          <a:stretch>
            <a:fillRect/>
          </a:stretch>
        </p:blipFill>
        <p:spPr bwMode="auto">
          <a:xfrm>
            <a:off x="0" y="1196975"/>
            <a:ext cx="5435600" cy="5089525"/>
          </a:xfrm>
          <a:prstGeom prst="rect">
            <a:avLst/>
          </a:prstGeom>
          <a:noFill/>
          <a:ln w="9525">
            <a:noFill/>
            <a:miter lim="800000"/>
            <a:headEnd/>
            <a:tailEnd/>
          </a:ln>
        </p:spPr>
      </p:pic>
      <p:pic>
        <p:nvPicPr>
          <p:cNvPr id="26629" name="Picture 5" descr="von-Neuman"/>
          <p:cNvPicPr>
            <a:picLocks noChangeAspect="1" noChangeArrowheads="1"/>
          </p:cNvPicPr>
          <p:nvPr/>
        </p:nvPicPr>
        <p:blipFill>
          <a:blip r:embed="rId3" cstate="print"/>
          <a:srcRect/>
          <a:stretch>
            <a:fillRect/>
          </a:stretch>
        </p:blipFill>
        <p:spPr bwMode="auto">
          <a:xfrm>
            <a:off x="5867400" y="1484313"/>
            <a:ext cx="2874963" cy="4035425"/>
          </a:xfrm>
          <a:prstGeom prst="rect">
            <a:avLst/>
          </a:prstGeom>
          <a:noFill/>
          <a:ln w="9525">
            <a:noFill/>
            <a:miter lim="800000"/>
            <a:headEnd/>
            <a:tailEnd/>
          </a:ln>
        </p:spPr>
      </p:pic>
      <p:sp>
        <p:nvSpPr>
          <p:cNvPr id="26630" name="Text Box 6"/>
          <p:cNvSpPr txBox="1">
            <a:spLocks noChangeArrowheads="1"/>
          </p:cNvSpPr>
          <p:nvPr/>
        </p:nvSpPr>
        <p:spPr bwMode="auto">
          <a:xfrm>
            <a:off x="4356100" y="6308725"/>
            <a:ext cx="4391025" cy="366713"/>
          </a:xfrm>
          <a:prstGeom prst="rect">
            <a:avLst/>
          </a:prstGeom>
          <a:noFill/>
          <a:ln w="9525">
            <a:noFill/>
            <a:miter lim="800000"/>
            <a:headEnd/>
            <a:tailEnd/>
          </a:ln>
        </p:spPr>
        <p:txBody>
          <a:bodyPr>
            <a:spAutoFit/>
          </a:bodyPr>
          <a:lstStyle/>
          <a:p>
            <a:pPr>
              <a:spcBef>
                <a:spcPct val="50000"/>
              </a:spcBef>
            </a:pPr>
            <a:endParaRPr lang="ja-JP" altLang="ja-JP"/>
          </a:p>
        </p:txBody>
      </p:sp>
      <p:sp>
        <p:nvSpPr>
          <p:cNvPr id="26631" name="Text Box 7"/>
          <p:cNvSpPr txBox="1">
            <a:spLocks noChangeArrowheads="1"/>
          </p:cNvSpPr>
          <p:nvPr/>
        </p:nvSpPr>
        <p:spPr bwMode="auto">
          <a:xfrm>
            <a:off x="4500563" y="6216650"/>
            <a:ext cx="4392612" cy="641350"/>
          </a:xfrm>
          <a:prstGeom prst="rect">
            <a:avLst/>
          </a:prstGeom>
          <a:noFill/>
          <a:ln w="9525">
            <a:noFill/>
            <a:miter lim="800000"/>
            <a:headEnd/>
            <a:tailEnd/>
          </a:ln>
        </p:spPr>
        <p:txBody>
          <a:bodyPr>
            <a:spAutoFit/>
          </a:bodyPr>
          <a:lstStyle/>
          <a:p>
            <a:pPr>
              <a:spcBef>
                <a:spcPct val="50000"/>
              </a:spcBef>
            </a:pPr>
            <a:r>
              <a:rPr lang="ja-JP" altLang="en-US" dirty="0">
                <a:latin typeface="+mj-ea"/>
                <a:ea typeface="+mj-ea"/>
              </a:rPr>
              <a:t>ノイマンとコンピュータの起源、ウイリアム・アスプレイ、　産業図書　より</a:t>
            </a:r>
          </a:p>
        </p:txBody>
      </p:sp>
      <p:sp>
        <p:nvSpPr>
          <p:cNvPr id="8" name="テキスト ボックス 7"/>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4ED8FDE0-5866-177B-CC30-ECECC95F0B7D}"/>
              </a:ext>
            </a:extLst>
          </p:cNvPr>
          <p:cNvSpPr>
            <a:spLocks noGrp="1"/>
          </p:cNvSpPr>
          <p:nvPr>
            <p:ph type="sldNum" sz="quarter" idx="12"/>
          </p:nvPr>
        </p:nvSpPr>
        <p:spPr/>
        <p:txBody>
          <a:bodyPr/>
          <a:lstStyle/>
          <a:p>
            <a:fld id="{999120C0-F702-445C-B018-BC09BD7DB4A6}" type="slidenum">
              <a:rPr kumimoji="1" lang="ja-JP" altLang="en-US" smtClean="0"/>
              <a:t>20</a:t>
            </a:fld>
            <a:endParaRPr kumimoji="1" lang="ja-JP" altLang="en-US"/>
          </a:p>
        </p:txBody>
      </p:sp>
    </p:spTree>
    <p:extLst>
      <p:ext uri="{BB962C8B-B14F-4D97-AF65-F5344CB8AC3E}">
        <p14:creationId xmlns:p14="http://schemas.microsoft.com/office/powerpoint/2010/main" val="339989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268760"/>
          </a:xfrm>
        </p:spPr>
        <p:txBody>
          <a:bodyPr>
            <a:normAutofit fontScale="90000"/>
          </a:bodyPr>
          <a:lstStyle/>
          <a:p>
            <a:r>
              <a:rPr lang="ja-JP" altLang="en-US" sz="3200" b="1" dirty="0">
                <a:solidFill>
                  <a:schemeClr val="accent2">
                    <a:lumMod val="50000"/>
                  </a:schemeClr>
                </a:solidFill>
                <a:effectLst>
                  <a:outerShdw blurRad="38100" dist="38100" dir="2700000" algn="tl">
                    <a:srgbClr val="000000">
                      <a:alpha val="43137"/>
                    </a:srgbClr>
                  </a:outerShdw>
                </a:effectLst>
              </a:rPr>
              <a:t>チャーニィ </a:t>
            </a:r>
            <a:r>
              <a:rPr lang="en-US" altLang="ja-JP" sz="3200" b="1" dirty="0">
                <a:solidFill>
                  <a:schemeClr val="accent2">
                    <a:lumMod val="50000"/>
                  </a:schemeClr>
                </a:solidFill>
                <a:effectLst>
                  <a:outerShdw blurRad="38100" dist="38100" dir="2700000" algn="tl">
                    <a:srgbClr val="000000">
                      <a:alpha val="43137"/>
                    </a:srgbClr>
                  </a:outerShdw>
                </a:effectLst>
              </a:rPr>
              <a:t>(</a:t>
            </a:r>
            <a:r>
              <a:rPr lang="en-US" altLang="ja-JP" sz="3200" b="1" dirty="0" err="1">
                <a:solidFill>
                  <a:schemeClr val="accent2">
                    <a:lumMod val="50000"/>
                  </a:schemeClr>
                </a:solidFill>
                <a:effectLst>
                  <a:outerShdw blurRad="38100" dist="38100" dir="2700000" algn="tl">
                    <a:srgbClr val="000000">
                      <a:alpha val="43137"/>
                    </a:srgbClr>
                  </a:outerShdw>
                </a:effectLst>
              </a:rPr>
              <a:t>Charney</a:t>
            </a:r>
            <a:r>
              <a:rPr lang="en-US" altLang="ja-JP" sz="3200" b="1" dirty="0">
                <a:solidFill>
                  <a:schemeClr val="accent2">
                    <a:lumMod val="50000"/>
                  </a:schemeClr>
                </a:solidFill>
                <a:effectLst>
                  <a:outerShdw blurRad="38100" dist="38100" dir="2700000" algn="tl">
                    <a:srgbClr val="000000">
                      <a:alpha val="43137"/>
                    </a:srgbClr>
                  </a:outerShdw>
                </a:effectLst>
              </a:rPr>
              <a:t>) </a:t>
            </a:r>
            <a:r>
              <a:rPr lang="ja-JP" altLang="en-US" sz="3200" b="1" dirty="0">
                <a:solidFill>
                  <a:schemeClr val="accent2">
                    <a:lumMod val="50000"/>
                  </a:schemeClr>
                </a:solidFill>
                <a:effectLst>
                  <a:outerShdw blurRad="38100" dist="38100" dir="2700000" algn="tl">
                    <a:srgbClr val="000000">
                      <a:alpha val="43137"/>
                    </a:srgbClr>
                  </a:outerShdw>
                </a:effectLst>
              </a:rPr>
              <a:t>北米の</a:t>
            </a:r>
            <a:r>
              <a:rPr lang="en-US" altLang="ja-JP" sz="3200" b="1" dirty="0">
                <a:solidFill>
                  <a:schemeClr val="accent2">
                    <a:lumMod val="50000"/>
                  </a:schemeClr>
                </a:solidFill>
                <a:effectLst>
                  <a:outerShdw blurRad="38100" dist="38100" dir="2700000" algn="tl">
                    <a:srgbClr val="000000">
                      <a:alpha val="43137"/>
                    </a:srgbClr>
                  </a:outerShdw>
                </a:effectLst>
              </a:rPr>
              <a:t>1</a:t>
            </a:r>
            <a:r>
              <a:rPr lang="ja-JP" altLang="en-US" sz="3200" b="1" dirty="0">
                <a:solidFill>
                  <a:schemeClr val="accent2">
                    <a:lumMod val="50000"/>
                  </a:schemeClr>
                </a:solidFill>
                <a:effectLst>
                  <a:outerShdw blurRad="38100" dist="38100" dir="2700000" algn="tl">
                    <a:srgbClr val="000000">
                      <a:alpha val="43137"/>
                    </a:srgbClr>
                  </a:outerShdw>
                </a:effectLst>
              </a:rPr>
              <a:t>日予報に成功</a:t>
            </a:r>
            <a:br>
              <a:rPr lang="en-US" altLang="ja-JP" sz="3200" dirty="0"/>
            </a:br>
            <a:r>
              <a:rPr lang="en-US" altLang="ja-JP" sz="3200" dirty="0"/>
              <a:t>1949</a:t>
            </a:r>
            <a:r>
              <a:rPr lang="ja-JP" altLang="en-US" sz="3200" dirty="0"/>
              <a:t>年の論文</a:t>
            </a:r>
            <a:endParaRPr kumimoji="1" lang="ja-JP" altLang="en-US" sz="3200" dirty="0"/>
          </a:p>
        </p:txBody>
      </p:sp>
      <p:pic>
        <p:nvPicPr>
          <p:cNvPr id="2051" name="Picture 3" descr="C:\Documents and Settings\Administrator\My Documents\一般向け\いまどきの天気予報-2011\LYNCHの図\Fig-10.1-Charney.jpg"/>
          <p:cNvPicPr>
            <a:picLocks noChangeAspect="1" noChangeArrowheads="1"/>
          </p:cNvPicPr>
          <p:nvPr/>
        </p:nvPicPr>
        <p:blipFill>
          <a:blip r:embed="rId2" cstate="print"/>
          <a:srcRect/>
          <a:stretch>
            <a:fillRect/>
          </a:stretch>
        </p:blipFill>
        <p:spPr bwMode="auto">
          <a:xfrm>
            <a:off x="2195736" y="1412776"/>
            <a:ext cx="4702159" cy="4797152"/>
          </a:xfrm>
          <a:prstGeom prst="rect">
            <a:avLst/>
          </a:prstGeom>
          <a:noFill/>
        </p:spPr>
      </p:pic>
      <p:sp>
        <p:nvSpPr>
          <p:cNvPr id="5" name="テキスト ボックス 4"/>
          <p:cNvSpPr txBox="1"/>
          <p:nvPr/>
        </p:nvSpPr>
        <p:spPr>
          <a:xfrm>
            <a:off x="2303240" y="6211669"/>
            <a:ext cx="6840760" cy="646331"/>
          </a:xfrm>
          <a:prstGeom prst="rect">
            <a:avLst/>
          </a:prstGeom>
          <a:noFill/>
        </p:spPr>
        <p:txBody>
          <a:bodyPr wrap="square" rtlCol="0">
            <a:spAutoFit/>
          </a:bodyPr>
          <a:lstStyle/>
          <a:p>
            <a:r>
              <a:rPr kumimoji="1" lang="en-US" altLang="ja-JP" dirty="0"/>
              <a:t>Source: P. Lynch, The Emergence of Numerical Weather Prediction,  Richardson’s Dream,  Cambridge University Press, 2006</a:t>
            </a:r>
            <a:endParaRPr kumimoji="1" lang="ja-JP" altLang="en-US" dirty="0"/>
          </a:p>
        </p:txBody>
      </p:sp>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3" name="スライド番号プレースホルダー 2">
            <a:extLst>
              <a:ext uri="{FF2B5EF4-FFF2-40B4-BE49-F238E27FC236}">
                <a16:creationId xmlns:a16="http://schemas.microsoft.com/office/drawing/2014/main" id="{90F27635-9335-A314-6D62-3E4F1C785CCA}"/>
              </a:ext>
            </a:extLst>
          </p:cNvPr>
          <p:cNvSpPr>
            <a:spLocks noGrp="1"/>
          </p:cNvSpPr>
          <p:nvPr>
            <p:ph type="sldNum" sz="quarter" idx="12"/>
          </p:nvPr>
        </p:nvSpPr>
        <p:spPr/>
        <p:txBody>
          <a:bodyPr/>
          <a:lstStyle/>
          <a:p>
            <a:fld id="{999120C0-F702-445C-B018-BC09BD7DB4A6}" type="slidenum">
              <a:rPr kumimoji="1" lang="ja-JP" altLang="en-US" smtClean="0"/>
              <a:t>21</a:t>
            </a:fld>
            <a:endParaRPr kumimoji="1" lang="ja-JP" altLang="en-US"/>
          </a:p>
        </p:txBody>
      </p:sp>
    </p:spTree>
    <p:extLst>
      <p:ext uri="{BB962C8B-B14F-4D97-AF65-F5344CB8AC3E}">
        <p14:creationId xmlns:p14="http://schemas.microsoft.com/office/powerpoint/2010/main" val="794003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1196975"/>
          </a:xfrm>
        </p:spPr>
        <p:txBody>
          <a:bodyPr/>
          <a:lstStyle/>
          <a:p>
            <a:r>
              <a:rPr lang="ja-JP" altLang="en-US" sz="3200"/>
              <a:t>初めての数値予報（</a:t>
            </a:r>
            <a:r>
              <a:rPr lang="en-US" altLang="ja-JP" sz="3200"/>
              <a:t>1950</a:t>
            </a:r>
            <a:r>
              <a:rPr lang="ja-JP" altLang="en-US" sz="3200"/>
              <a:t>年）</a:t>
            </a:r>
            <a:br>
              <a:rPr lang="ja-JP" altLang="en-US" sz="3200"/>
            </a:br>
            <a:r>
              <a:rPr lang="ja-JP" altLang="en-US" sz="3200"/>
              <a:t>北米大陸上・順圧モデル</a:t>
            </a:r>
          </a:p>
        </p:txBody>
      </p:sp>
      <p:sp>
        <p:nvSpPr>
          <p:cNvPr id="27651" name="Rectangle 3"/>
          <p:cNvSpPr>
            <a:spLocks noGrp="1" noChangeArrowheads="1"/>
          </p:cNvSpPr>
          <p:nvPr>
            <p:ph type="body" idx="1"/>
          </p:nvPr>
        </p:nvSpPr>
        <p:spPr>
          <a:xfrm>
            <a:off x="35496" y="1268413"/>
            <a:ext cx="9108504" cy="5256212"/>
          </a:xfrm>
        </p:spPr>
        <p:txBody>
          <a:bodyPr/>
          <a:lstStyle/>
          <a:p>
            <a:pPr>
              <a:lnSpc>
                <a:spcPct val="90000"/>
              </a:lnSpc>
            </a:pPr>
            <a:r>
              <a:rPr lang="ja-JP" altLang="en-US" sz="2400" dirty="0">
                <a:latin typeface="+mj-ea"/>
                <a:ea typeface="+mj-ea"/>
              </a:rPr>
              <a:t>第</a:t>
            </a:r>
            <a:r>
              <a:rPr lang="en-US" altLang="ja-JP" sz="2400" dirty="0">
                <a:latin typeface="+mj-ea"/>
                <a:ea typeface="+mj-ea"/>
              </a:rPr>
              <a:t>2</a:t>
            </a:r>
            <a:r>
              <a:rPr lang="ja-JP" altLang="en-US" sz="2400" dirty="0">
                <a:latin typeface="+mj-ea"/>
                <a:ea typeface="+mj-ea"/>
              </a:rPr>
              <a:t>次世界大戦後、世界で始めての電子計算機</a:t>
            </a:r>
            <a:r>
              <a:rPr lang="en-US" altLang="ja-JP" sz="2400" dirty="0">
                <a:latin typeface="+mj-ea"/>
                <a:ea typeface="+mj-ea"/>
              </a:rPr>
              <a:t>ENIAC</a:t>
            </a:r>
            <a:r>
              <a:rPr lang="ja-JP" altLang="en-US" sz="2400" dirty="0">
                <a:latin typeface="+mj-ea"/>
                <a:ea typeface="+mj-ea"/>
              </a:rPr>
              <a:t>（メモリは</a:t>
            </a:r>
            <a:r>
              <a:rPr lang="en-US" altLang="ja-JP" sz="2400" dirty="0">
                <a:latin typeface="+mj-ea"/>
                <a:ea typeface="+mj-ea"/>
              </a:rPr>
              <a:t>20</a:t>
            </a:r>
            <a:r>
              <a:rPr lang="ja-JP" altLang="en-US" sz="2400" dirty="0">
                <a:latin typeface="+mj-ea"/>
                <a:ea typeface="+mj-ea"/>
              </a:rPr>
              <a:t>個）がフォン・ノイマン（</a:t>
            </a:r>
            <a:r>
              <a:rPr lang="en-US" altLang="ja-JP" sz="2400" dirty="0">
                <a:latin typeface="+mj-ea"/>
                <a:ea typeface="+mj-ea"/>
              </a:rPr>
              <a:t>J. von Neumann</a:t>
            </a:r>
            <a:r>
              <a:rPr lang="ja-JP" altLang="en-US" sz="2400" dirty="0">
                <a:latin typeface="+mj-ea"/>
                <a:ea typeface="+mj-ea"/>
              </a:rPr>
              <a:t>）らにより作られた。</a:t>
            </a:r>
          </a:p>
          <a:p>
            <a:pPr>
              <a:lnSpc>
                <a:spcPct val="90000"/>
              </a:lnSpc>
            </a:pPr>
            <a:r>
              <a:rPr lang="ja-JP" altLang="en-US" sz="2400" dirty="0">
                <a:latin typeface="+mj-ea"/>
                <a:ea typeface="+mj-ea"/>
              </a:rPr>
              <a:t>フォン・ノイマンは</a:t>
            </a:r>
            <a:r>
              <a:rPr lang="en-US" altLang="ja-JP" sz="2400" dirty="0">
                <a:latin typeface="+mj-ea"/>
                <a:ea typeface="+mj-ea"/>
              </a:rPr>
              <a:t>ENIAC</a:t>
            </a:r>
            <a:r>
              <a:rPr lang="ja-JP" altLang="en-US" sz="2400" dirty="0">
                <a:latin typeface="+mj-ea"/>
                <a:ea typeface="+mj-ea"/>
              </a:rPr>
              <a:t>で数値予報を行うことを考え、気象学者チャーニー（</a:t>
            </a:r>
            <a:r>
              <a:rPr lang="en-US" altLang="ja-JP" sz="2400" dirty="0">
                <a:latin typeface="+mj-ea"/>
                <a:ea typeface="+mj-ea"/>
              </a:rPr>
              <a:t>J. G. </a:t>
            </a:r>
            <a:r>
              <a:rPr lang="en-US" altLang="ja-JP" sz="2400" dirty="0" err="1">
                <a:latin typeface="+mj-ea"/>
                <a:ea typeface="+mj-ea"/>
              </a:rPr>
              <a:t>Charney</a:t>
            </a:r>
            <a:r>
              <a:rPr lang="ja-JP" altLang="en-US" sz="2400" dirty="0">
                <a:latin typeface="+mj-ea"/>
                <a:ea typeface="+mj-ea"/>
              </a:rPr>
              <a:t>）らの協力によりアメリカ大陸上の</a:t>
            </a:r>
            <a:r>
              <a:rPr lang="en-US" altLang="ja-JP" sz="2400" dirty="0">
                <a:latin typeface="+mj-ea"/>
                <a:ea typeface="+mj-ea"/>
              </a:rPr>
              <a:t>500hPa</a:t>
            </a:r>
            <a:r>
              <a:rPr lang="ja-JP" altLang="en-US" sz="2400" dirty="0">
                <a:latin typeface="+mj-ea"/>
                <a:ea typeface="+mj-ea"/>
              </a:rPr>
              <a:t>面高度の予報を行った。</a:t>
            </a:r>
          </a:p>
          <a:p>
            <a:pPr>
              <a:lnSpc>
                <a:spcPct val="90000"/>
              </a:lnSpc>
            </a:pPr>
            <a:r>
              <a:rPr lang="en-US" altLang="ja-JP" sz="2400" dirty="0">
                <a:latin typeface="+mj-ea"/>
                <a:ea typeface="+mj-ea"/>
              </a:rPr>
              <a:t>24</a:t>
            </a:r>
            <a:r>
              <a:rPr lang="ja-JP" altLang="en-US" sz="2400" dirty="0">
                <a:latin typeface="+mj-ea"/>
                <a:ea typeface="+mj-ea"/>
              </a:rPr>
              <a:t>時間の計算時間を費やして</a:t>
            </a:r>
            <a:r>
              <a:rPr lang="en-US" altLang="ja-JP" sz="2400" dirty="0">
                <a:latin typeface="+mj-ea"/>
                <a:ea typeface="+mj-ea"/>
              </a:rPr>
              <a:t>1</a:t>
            </a:r>
            <a:r>
              <a:rPr lang="ja-JP" altLang="en-US" sz="2400" dirty="0">
                <a:latin typeface="+mj-ea"/>
                <a:ea typeface="+mj-ea"/>
              </a:rPr>
              <a:t>日予報に成功したのは</a:t>
            </a:r>
            <a:r>
              <a:rPr lang="en-US" altLang="ja-JP" sz="2400" dirty="0">
                <a:latin typeface="+mj-ea"/>
                <a:ea typeface="+mj-ea"/>
              </a:rPr>
              <a:t>1950</a:t>
            </a:r>
            <a:r>
              <a:rPr lang="ja-JP" altLang="en-US" sz="2400" dirty="0">
                <a:latin typeface="+mj-ea"/>
                <a:ea typeface="+mj-ea"/>
              </a:rPr>
              <a:t>年である。リチャードソンの夢が現実になるまで</a:t>
            </a:r>
            <a:r>
              <a:rPr lang="en-US" altLang="ja-JP" sz="2400" dirty="0">
                <a:latin typeface="+mj-ea"/>
                <a:ea typeface="+mj-ea"/>
              </a:rPr>
              <a:t>40</a:t>
            </a:r>
            <a:r>
              <a:rPr lang="ja-JP" altLang="en-US" sz="2400" dirty="0">
                <a:latin typeface="+mj-ea"/>
                <a:ea typeface="+mj-ea"/>
              </a:rPr>
              <a:t>年近くの歳月が必要であった。 </a:t>
            </a:r>
          </a:p>
          <a:p>
            <a:pPr>
              <a:lnSpc>
                <a:spcPct val="90000"/>
              </a:lnSpc>
            </a:pPr>
            <a:r>
              <a:rPr lang="en-US" altLang="ja-JP" sz="2400" dirty="0">
                <a:latin typeface="+mj-ea"/>
                <a:ea typeface="+mj-ea"/>
              </a:rPr>
              <a:t>1950</a:t>
            </a:r>
            <a:r>
              <a:rPr lang="ja-JP" altLang="en-US" sz="2400" dirty="0">
                <a:latin typeface="+mj-ea"/>
                <a:ea typeface="+mj-ea"/>
              </a:rPr>
              <a:t>年代から世界各国で数値予報が開始され、日本の気象庁でも、</a:t>
            </a:r>
            <a:r>
              <a:rPr lang="en-US" altLang="ja-JP" sz="2400" dirty="0">
                <a:latin typeface="+mj-ea"/>
                <a:ea typeface="+mj-ea"/>
              </a:rPr>
              <a:t>1959</a:t>
            </a:r>
            <a:r>
              <a:rPr lang="ja-JP" altLang="en-US" sz="2400" dirty="0">
                <a:latin typeface="+mj-ea"/>
                <a:ea typeface="+mj-ea"/>
              </a:rPr>
              <a:t>年から</a:t>
            </a:r>
            <a:r>
              <a:rPr lang="en-US" altLang="ja-JP" sz="2400" dirty="0">
                <a:latin typeface="+mj-ea"/>
                <a:ea typeface="+mj-ea"/>
              </a:rPr>
              <a:t>IBM704</a:t>
            </a:r>
            <a:r>
              <a:rPr lang="ja-JP" altLang="en-US" sz="2400" dirty="0">
                <a:latin typeface="+mj-ea"/>
                <a:ea typeface="+mj-ea"/>
              </a:rPr>
              <a:t>を導入し実用的数値予報が始まった。以後、モデルも近似的な準地衡風モデルからより近似の少ないプリミィティブモデルへ、予報領域も全球へと飛躍的に発展してきた。 </a:t>
            </a:r>
          </a:p>
        </p:txBody>
      </p:sp>
      <p:sp>
        <p:nvSpPr>
          <p:cNvPr id="4" name="テキスト ボックス 3"/>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371949DC-9A7B-0F9E-9096-1A711DAFDB30}"/>
              </a:ext>
            </a:extLst>
          </p:cNvPr>
          <p:cNvSpPr>
            <a:spLocks noGrp="1"/>
          </p:cNvSpPr>
          <p:nvPr>
            <p:ph type="sldNum" sz="quarter" idx="12"/>
          </p:nvPr>
        </p:nvSpPr>
        <p:spPr/>
        <p:txBody>
          <a:bodyPr/>
          <a:lstStyle/>
          <a:p>
            <a:fld id="{999120C0-F702-445C-B018-BC09BD7DB4A6}" type="slidenum">
              <a:rPr kumimoji="1" lang="ja-JP" altLang="en-US" smtClean="0"/>
              <a:t>22</a:t>
            </a:fld>
            <a:endParaRPr kumimoji="1" lang="ja-JP" altLang="en-US"/>
          </a:p>
        </p:txBody>
      </p:sp>
    </p:spTree>
    <p:extLst>
      <p:ext uri="{BB962C8B-B14F-4D97-AF65-F5344CB8AC3E}">
        <p14:creationId xmlns:p14="http://schemas.microsoft.com/office/powerpoint/2010/main" val="2437310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39552" y="620688"/>
            <a:ext cx="8208912" cy="3539430"/>
          </a:xfrm>
          <a:prstGeom prst="rect">
            <a:avLst/>
          </a:prstGeom>
          <a:noFill/>
        </p:spPr>
        <p:txBody>
          <a:bodyPr wrap="square">
            <a:spAutoFit/>
          </a:bodyPr>
          <a:lstStyle/>
          <a:p>
            <a:pPr>
              <a:defRPr/>
            </a:pPr>
            <a:r>
              <a:rPr lang="ja-JP" altLang="en-US" sz="3200" b="1" dirty="0">
                <a:solidFill>
                  <a:srgbClr val="002060"/>
                </a:solidFill>
                <a:effectLst>
                  <a:outerShdw blurRad="38100" dist="38100" dir="2700000" algn="tl">
                    <a:srgbClr val="000000">
                      <a:alpha val="43137"/>
                    </a:srgbClr>
                  </a:outerShdw>
                </a:effectLst>
                <a:latin typeface="+mj-ea"/>
                <a:ea typeface="+mj-ea"/>
              </a:rPr>
              <a:t>週間予報は　はずれることもあるが、</a:t>
            </a:r>
            <a:endParaRPr lang="en-US" altLang="ja-JP" sz="3200" b="1" dirty="0">
              <a:solidFill>
                <a:srgbClr val="002060"/>
              </a:solidFill>
              <a:effectLst>
                <a:outerShdw blurRad="38100" dist="38100" dir="2700000" algn="tl">
                  <a:srgbClr val="000000">
                    <a:alpha val="43137"/>
                  </a:srgbClr>
                </a:outerShdw>
              </a:effectLst>
              <a:latin typeface="+mj-ea"/>
              <a:ea typeface="+mj-ea"/>
            </a:endParaRPr>
          </a:p>
          <a:p>
            <a:pPr>
              <a:defRPr/>
            </a:pPr>
            <a:r>
              <a:rPr lang="ja-JP" altLang="en-US" sz="3200" b="1" dirty="0">
                <a:solidFill>
                  <a:srgbClr val="002060"/>
                </a:solidFill>
                <a:effectLst>
                  <a:outerShdw blurRad="38100" dist="38100" dir="2700000" algn="tl">
                    <a:srgbClr val="000000">
                      <a:alpha val="43137"/>
                    </a:srgbClr>
                  </a:outerShdw>
                </a:effectLst>
                <a:latin typeface="+mj-ea"/>
                <a:ea typeface="+mj-ea"/>
              </a:rPr>
              <a:t>最近　かなり当たるようになってきた。</a:t>
            </a:r>
            <a:br>
              <a:rPr lang="en-US" altLang="ja-JP" sz="3200" b="1" dirty="0">
                <a:solidFill>
                  <a:srgbClr val="002060"/>
                </a:solidFill>
                <a:effectLst>
                  <a:outerShdw blurRad="38100" dist="38100" dir="2700000" algn="tl">
                    <a:srgbClr val="000000">
                      <a:alpha val="43137"/>
                    </a:srgbClr>
                  </a:outerShdw>
                </a:effectLst>
                <a:latin typeface="+mj-ea"/>
                <a:ea typeface="+mj-ea"/>
              </a:rPr>
            </a:br>
            <a:endParaRPr lang="en-US" altLang="ja-JP" sz="3200" b="1" dirty="0">
              <a:solidFill>
                <a:srgbClr val="002060"/>
              </a:solidFill>
              <a:effectLst>
                <a:outerShdw blurRad="38100" dist="38100" dir="2700000" algn="tl">
                  <a:srgbClr val="000000">
                    <a:alpha val="43137"/>
                  </a:srgbClr>
                </a:outerShdw>
              </a:effectLst>
              <a:latin typeface="+mj-ea"/>
              <a:ea typeface="+mj-ea"/>
            </a:endParaRPr>
          </a:p>
          <a:p>
            <a:pPr>
              <a:defRPr/>
            </a:pPr>
            <a:r>
              <a:rPr lang="en-US" altLang="ja-JP" sz="3200" b="1" dirty="0">
                <a:solidFill>
                  <a:srgbClr val="002060"/>
                </a:solidFill>
                <a:effectLst>
                  <a:outerShdw blurRad="38100" dist="38100" dir="2700000" algn="tl">
                    <a:srgbClr val="000000">
                      <a:alpha val="43137"/>
                    </a:srgbClr>
                  </a:outerShdw>
                </a:effectLst>
                <a:latin typeface="+mj-ea"/>
                <a:ea typeface="+mj-ea"/>
              </a:rPr>
              <a:t>1</a:t>
            </a:r>
            <a:r>
              <a:rPr lang="ja-JP" altLang="en-US" sz="3200" b="1" dirty="0">
                <a:solidFill>
                  <a:srgbClr val="002060"/>
                </a:solidFill>
                <a:effectLst>
                  <a:outerShdw blurRad="38100" dist="38100" dir="2700000" algn="tl">
                    <a:srgbClr val="000000">
                      <a:alpha val="43137"/>
                    </a:srgbClr>
                  </a:outerShdw>
                </a:effectLst>
                <a:latin typeface="+mj-ea"/>
                <a:ea typeface="+mj-ea"/>
              </a:rPr>
              <a:t>か月や</a:t>
            </a:r>
            <a:r>
              <a:rPr lang="en-US" altLang="ja-JP" sz="3200" b="1" dirty="0">
                <a:solidFill>
                  <a:srgbClr val="002060"/>
                </a:solidFill>
                <a:effectLst>
                  <a:outerShdw blurRad="38100" dist="38100" dir="2700000" algn="tl">
                    <a:srgbClr val="000000">
                      <a:alpha val="43137"/>
                    </a:srgbClr>
                  </a:outerShdw>
                </a:effectLst>
                <a:latin typeface="+mj-ea"/>
                <a:ea typeface="+mj-ea"/>
              </a:rPr>
              <a:t>3</a:t>
            </a:r>
            <a:r>
              <a:rPr lang="ja-JP" altLang="en-US" sz="3200" b="1" dirty="0">
                <a:solidFill>
                  <a:srgbClr val="002060"/>
                </a:solidFill>
                <a:effectLst>
                  <a:outerShdw blurRad="38100" dist="38100" dir="2700000" algn="tl">
                    <a:srgbClr val="000000">
                      <a:alpha val="43137"/>
                    </a:srgbClr>
                  </a:outerShdw>
                </a:effectLst>
                <a:latin typeface="+mj-ea"/>
                <a:ea typeface="+mj-ea"/>
              </a:rPr>
              <a:t>カ月予報は、あまりあてにならない。なぜ？</a:t>
            </a:r>
            <a:br>
              <a:rPr lang="en-US" altLang="ja-JP" sz="3200" b="1" dirty="0">
                <a:solidFill>
                  <a:srgbClr val="002060"/>
                </a:solidFill>
                <a:effectLst>
                  <a:outerShdw blurRad="38100" dist="38100" dir="2700000" algn="tl">
                    <a:srgbClr val="000000">
                      <a:alpha val="43137"/>
                    </a:srgbClr>
                  </a:outerShdw>
                </a:effectLst>
                <a:latin typeface="+mj-ea"/>
                <a:ea typeface="+mj-ea"/>
              </a:rPr>
            </a:br>
            <a:endParaRPr lang="en-US" altLang="ja-JP" sz="3200" b="1" dirty="0">
              <a:solidFill>
                <a:srgbClr val="002060"/>
              </a:solidFill>
              <a:effectLst>
                <a:outerShdw blurRad="38100" dist="38100" dir="2700000" algn="tl">
                  <a:srgbClr val="000000">
                    <a:alpha val="43137"/>
                  </a:srgbClr>
                </a:outerShdw>
              </a:effectLst>
              <a:latin typeface="+mj-ea"/>
              <a:ea typeface="+mj-ea"/>
            </a:endParaRPr>
          </a:p>
          <a:p>
            <a:pPr>
              <a:defRPr/>
            </a:pPr>
            <a:r>
              <a:rPr lang="ja-JP" altLang="en-US" sz="3200" b="1" dirty="0">
                <a:solidFill>
                  <a:srgbClr val="800000"/>
                </a:solidFill>
                <a:effectLst>
                  <a:outerShdw blurRad="38100" dist="38100" dir="2700000" algn="tl">
                    <a:srgbClr val="000000">
                      <a:alpha val="43137"/>
                    </a:srgbClr>
                  </a:outerShdw>
                </a:effectLst>
                <a:latin typeface="+mj-ea"/>
                <a:ea typeface="+mj-ea"/>
              </a:rPr>
              <a:t>答）決定論的予測は２週間程度が限度</a:t>
            </a:r>
          </a:p>
        </p:txBody>
      </p:sp>
      <p:sp>
        <p:nvSpPr>
          <p:cNvPr id="5" name="テキスト ボックス 4"/>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D5A634C7-856B-3333-C015-B918D5201434}"/>
              </a:ext>
            </a:extLst>
          </p:cNvPr>
          <p:cNvSpPr>
            <a:spLocks noGrp="1"/>
          </p:cNvSpPr>
          <p:nvPr>
            <p:ph type="sldNum" sz="quarter" idx="12"/>
          </p:nvPr>
        </p:nvSpPr>
        <p:spPr/>
        <p:txBody>
          <a:bodyPr/>
          <a:lstStyle/>
          <a:p>
            <a:fld id="{999120C0-F702-445C-B018-BC09BD7DB4A6}" type="slidenum">
              <a:rPr kumimoji="1" lang="ja-JP" altLang="en-US" smtClean="0"/>
              <a:t>23</a:t>
            </a:fld>
            <a:endParaRPr kumimoji="1" lang="ja-JP" altLang="en-US"/>
          </a:p>
        </p:txBody>
      </p:sp>
    </p:spTree>
    <p:extLst>
      <p:ext uri="{BB962C8B-B14F-4D97-AF65-F5344CB8AC3E}">
        <p14:creationId xmlns:p14="http://schemas.microsoft.com/office/powerpoint/2010/main" val="230890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r>
              <a:rPr lang="ja-JP" altLang="en-US" sz="3200"/>
              <a:t>ローレンツ</a:t>
            </a:r>
            <a:r>
              <a:rPr lang="en-US" altLang="ja-JP" sz="3200"/>
              <a:t>(Lorenz)</a:t>
            </a:r>
            <a:r>
              <a:rPr lang="ja-JP" altLang="en-US" sz="3200"/>
              <a:t>によるカオスの発見</a:t>
            </a:r>
          </a:p>
        </p:txBody>
      </p:sp>
      <p:pic>
        <p:nvPicPr>
          <p:cNvPr id="38916" name="Picture 2" descr="C:\Documents and Settings\Administrator\My Documents\一般向け\公開講座2005\Lorenz.bmp"/>
          <p:cNvPicPr>
            <a:picLocks noChangeAspect="1" noChangeArrowheads="1"/>
          </p:cNvPicPr>
          <p:nvPr/>
        </p:nvPicPr>
        <p:blipFill>
          <a:blip r:embed="rId2" cstate="print"/>
          <a:srcRect/>
          <a:stretch>
            <a:fillRect/>
          </a:stretch>
        </p:blipFill>
        <p:spPr bwMode="auto">
          <a:xfrm>
            <a:off x="1428750" y="1500188"/>
            <a:ext cx="6038850" cy="4117975"/>
          </a:xfrm>
          <a:prstGeom prst="rect">
            <a:avLst/>
          </a:prstGeom>
          <a:noFill/>
          <a:ln w="9525">
            <a:noFill/>
            <a:miter lim="800000"/>
            <a:headEnd/>
            <a:tailEnd/>
          </a:ln>
        </p:spPr>
      </p:pic>
      <p:sp>
        <p:nvSpPr>
          <p:cNvPr id="5" name="テキスト ボックス 4"/>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51D03F4D-EF9F-4BA1-F00E-49A0541CFDED}"/>
              </a:ext>
            </a:extLst>
          </p:cNvPr>
          <p:cNvSpPr>
            <a:spLocks noGrp="1"/>
          </p:cNvSpPr>
          <p:nvPr>
            <p:ph type="sldNum" sz="quarter" idx="12"/>
          </p:nvPr>
        </p:nvSpPr>
        <p:spPr/>
        <p:txBody>
          <a:bodyPr/>
          <a:lstStyle/>
          <a:p>
            <a:fld id="{999120C0-F702-445C-B018-BC09BD7DB4A6}" type="slidenum">
              <a:rPr kumimoji="1" lang="ja-JP" altLang="en-US" smtClean="0"/>
              <a:t>24</a:t>
            </a:fld>
            <a:endParaRPr kumimoji="1" lang="ja-JP" altLang="en-US"/>
          </a:p>
        </p:txBody>
      </p:sp>
    </p:spTree>
    <p:extLst>
      <p:ext uri="{BB962C8B-B14F-4D97-AF65-F5344CB8AC3E}">
        <p14:creationId xmlns:p14="http://schemas.microsoft.com/office/powerpoint/2010/main" val="1257164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43408"/>
            <a:ext cx="8229600" cy="981075"/>
          </a:xfrm>
        </p:spPr>
        <p:txBody>
          <a:bodyPr/>
          <a:lstStyle/>
          <a:p>
            <a:pPr eaLnBrk="1" hangingPunct="1"/>
            <a:r>
              <a:rPr lang="ja-JP" altLang="en-US" sz="3200" b="1" dirty="0">
                <a:solidFill>
                  <a:srgbClr val="C00000"/>
                </a:solidFill>
              </a:rPr>
              <a:t>カオスと予測可能性</a:t>
            </a:r>
          </a:p>
        </p:txBody>
      </p:sp>
      <p:sp>
        <p:nvSpPr>
          <p:cNvPr id="37891" name="Rectangle 3"/>
          <p:cNvSpPr>
            <a:spLocks noGrp="1" noChangeArrowheads="1"/>
          </p:cNvSpPr>
          <p:nvPr>
            <p:ph idx="1"/>
          </p:nvPr>
        </p:nvSpPr>
        <p:spPr>
          <a:xfrm>
            <a:off x="468313" y="620688"/>
            <a:ext cx="8289925" cy="2447478"/>
          </a:xfrm>
        </p:spPr>
        <p:txBody>
          <a:bodyPr>
            <a:noAutofit/>
          </a:bodyPr>
          <a:lstStyle/>
          <a:p>
            <a:pPr eaLnBrk="1" hangingPunct="1">
              <a:lnSpc>
                <a:spcPct val="80000"/>
              </a:lnSpc>
            </a:pPr>
            <a:r>
              <a:rPr lang="ja-JP" altLang="en-US" sz="2800" dirty="0">
                <a:latin typeface="+mj-ea"/>
                <a:ea typeface="+mj-ea"/>
              </a:rPr>
              <a:t>数値予報では、わずかに異なる</a:t>
            </a:r>
            <a:r>
              <a:rPr lang="en-US" altLang="ja-JP" sz="2800" dirty="0">
                <a:latin typeface="+mj-ea"/>
                <a:ea typeface="+mj-ea"/>
              </a:rPr>
              <a:t>2</a:t>
            </a:r>
            <a:r>
              <a:rPr lang="ja-JP" altLang="en-US" sz="2800" dirty="0" err="1">
                <a:latin typeface="+mj-ea"/>
                <a:ea typeface="+mj-ea"/>
              </a:rPr>
              <a:t>つの</a:t>
            </a:r>
            <a:r>
              <a:rPr lang="ja-JP" altLang="en-US" sz="2800" dirty="0">
                <a:latin typeface="+mj-ea"/>
                <a:ea typeface="+mj-ea"/>
              </a:rPr>
              <a:t>初期値から予報した</a:t>
            </a:r>
            <a:r>
              <a:rPr lang="en-US" altLang="ja-JP" sz="2800" dirty="0">
                <a:latin typeface="+mj-ea"/>
                <a:ea typeface="+mj-ea"/>
              </a:rPr>
              <a:t>2</a:t>
            </a:r>
            <a:r>
              <a:rPr lang="ja-JP" altLang="en-US" sz="2800" dirty="0" err="1">
                <a:latin typeface="+mj-ea"/>
                <a:ea typeface="+mj-ea"/>
              </a:rPr>
              <a:t>つの</a:t>
            </a:r>
            <a:r>
              <a:rPr lang="ja-JP" altLang="en-US" sz="2800" dirty="0">
                <a:latin typeface="+mj-ea"/>
                <a:ea typeface="+mj-ea"/>
              </a:rPr>
              <a:t>予報結果は、初めのうち互いによく似ているが、その差は時間の経過とともに拡大する。</a:t>
            </a:r>
            <a:endParaRPr lang="en-US" altLang="ja-JP" sz="2800" dirty="0">
              <a:latin typeface="+mj-ea"/>
              <a:ea typeface="+mj-ea"/>
            </a:endParaRPr>
          </a:p>
          <a:p>
            <a:pPr marL="0" indent="0" eaLnBrk="1" hangingPunct="1">
              <a:lnSpc>
                <a:spcPct val="80000"/>
              </a:lnSpc>
              <a:buNone/>
            </a:pPr>
            <a:endParaRPr lang="en-US" altLang="ja-JP" sz="2800" dirty="0">
              <a:latin typeface="+mj-ea"/>
              <a:ea typeface="+mj-ea"/>
            </a:endParaRPr>
          </a:p>
          <a:p>
            <a:pPr>
              <a:lnSpc>
                <a:spcPct val="80000"/>
              </a:lnSpc>
            </a:pPr>
            <a:r>
              <a:rPr lang="ja-JP" altLang="en-US" sz="2800" dirty="0">
                <a:latin typeface="+mj-ea"/>
                <a:ea typeface="+mj-ea"/>
              </a:rPr>
              <a:t>このように初期値の小さな差が将来大きく増大する性質は</a:t>
            </a:r>
            <a:r>
              <a:rPr lang="ja-JP" altLang="en-US" sz="2800" dirty="0">
                <a:solidFill>
                  <a:srgbClr val="FF0000"/>
                </a:solidFill>
                <a:latin typeface="+mj-ea"/>
                <a:ea typeface="+mj-ea"/>
              </a:rPr>
              <a:t>カオス（混沌）</a:t>
            </a:r>
            <a:r>
              <a:rPr lang="ja-JP" altLang="en-US" sz="2800" dirty="0">
                <a:latin typeface="+mj-ea"/>
                <a:ea typeface="+mj-ea"/>
              </a:rPr>
              <a:t>と呼ばれている。</a:t>
            </a:r>
            <a:br>
              <a:rPr lang="en-US" altLang="ja-JP" sz="2800" dirty="0">
                <a:latin typeface="+mj-ea"/>
                <a:ea typeface="+mj-ea"/>
              </a:rPr>
            </a:br>
            <a:endParaRPr lang="en-US" altLang="ja-JP" sz="2800" dirty="0">
              <a:latin typeface="+mj-ea"/>
              <a:ea typeface="+mj-ea"/>
            </a:endParaRPr>
          </a:p>
          <a:p>
            <a:pPr eaLnBrk="1" hangingPunct="1">
              <a:lnSpc>
                <a:spcPct val="80000"/>
              </a:lnSpc>
              <a:buFontTx/>
              <a:buNone/>
            </a:pPr>
            <a:br>
              <a:rPr lang="ja-JP" altLang="en-US" sz="2400" dirty="0">
                <a:latin typeface="+mj-ea"/>
                <a:ea typeface="+mj-ea"/>
              </a:rPr>
            </a:br>
            <a:endParaRPr lang="en-US" altLang="ja-JP" sz="2400" dirty="0">
              <a:latin typeface="+mj-ea"/>
              <a:ea typeface="+mj-ea"/>
            </a:endParaRPr>
          </a:p>
        </p:txBody>
      </p:sp>
      <p:sp>
        <p:nvSpPr>
          <p:cNvPr id="37892" name="テキスト ボックス 3"/>
          <p:cNvSpPr txBox="1">
            <a:spLocks noChangeArrowheads="1"/>
          </p:cNvSpPr>
          <p:nvPr/>
        </p:nvSpPr>
        <p:spPr bwMode="auto">
          <a:xfrm>
            <a:off x="6948264" y="3228372"/>
            <a:ext cx="2088282" cy="368300"/>
          </a:xfrm>
          <a:prstGeom prst="rect">
            <a:avLst/>
          </a:prstGeom>
          <a:noFill/>
          <a:ln w="9525">
            <a:noFill/>
            <a:miter lim="800000"/>
            <a:headEnd/>
            <a:tailEnd/>
          </a:ln>
        </p:spPr>
        <p:txBody>
          <a:bodyPr wrap="square">
            <a:spAutoFit/>
          </a:bodyPr>
          <a:lstStyle/>
          <a:p>
            <a:r>
              <a:rPr lang="ja-JP" altLang="en-US" dirty="0"/>
              <a:t>気象庁ＨＰより</a:t>
            </a:r>
          </a:p>
        </p:txBody>
      </p:sp>
      <p:cxnSp>
        <p:nvCxnSpPr>
          <p:cNvPr id="5" name="直線矢印コネクタ 4"/>
          <p:cNvCxnSpPr/>
          <p:nvPr/>
        </p:nvCxnSpPr>
        <p:spPr>
          <a:xfrm flipV="1">
            <a:off x="1498600" y="3437260"/>
            <a:ext cx="1" cy="3278064"/>
          </a:xfrm>
          <a:prstGeom prst="straightConnector1">
            <a:avLst/>
          </a:prstGeom>
          <a:ln w="25400">
            <a:solidFill>
              <a:schemeClr val="accent4"/>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1438275" y="6723261"/>
            <a:ext cx="6429375" cy="1587"/>
          </a:xfrm>
          <a:prstGeom prst="straightConnector1">
            <a:avLst/>
          </a:prstGeom>
          <a:ln w="25400">
            <a:solidFill>
              <a:schemeClr val="accent4"/>
            </a:solidFill>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7" name="フリーフォーム 6"/>
          <p:cNvSpPr/>
          <p:nvPr/>
        </p:nvSpPr>
        <p:spPr>
          <a:xfrm>
            <a:off x="1935163" y="4300736"/>
            <a:ext cx="5911850" cy="1500187"/>
          </a:xfrm>
          <a:custGeom>
            <a:avLst/>
            <a:gdLst>
              <a:gd name="connsiteX0" fmla="*/ 0 w 5911702"/>
              <a:gd name="connsiteY0" fmla="*/ 1073888 h 1499190"/>
              <a:gd name="connsiteX1" fmla="*/ 106325 w 5911702"/>
              <a:gd name="connsiteY1" fmla="*/ 925032 h 1499190"/>
              <a:gd name="connsiteX2" fmla="*/ 170121 w 5911702"/>
              <a:gd name="connsiteY2" fmla="*/ 797441 h 1499190"/>
              <a:gd name="connsiteX3" fmla="*/ 233916 w 5911702"/>
              <a:gd name="connsiteY3" fmla="*/ 733646 h 1499190"/>
              <a:gd name="connsiteX4" fmla="*/ 276446 w 5911702"/>
              <a:gd name="connsiteY4" fmla="*/ 712381 h 1499190"/>
              <a:gd name="connsiteX5" fmla="*/ 318976 w 5911702"/>
              <a:gd name="connsiteY5" fmla="*/ 712381 h 1499190"/>
              <a:gd name="connsiteX6" fmla="*/ 382772 w 5911702"/>
              <a:gd name="connsiteY6" fmla="*/ 712381 h 1499190"/>
              <a:gd name="connsiteX7" fmla="*/ 404037 w 5911702"/>
              <a:gd name="connsiteY7" fmla="*/ 754911 h 1499190"/>
              <a:gd name="connsiteX8" fmla="*/ 446567 w 5911702"/>
              <a:gd name="connsiteY8" fmla="*/ 797441 h 1499190"/>
              <a:gd name="connsiteX9" fmla="*/ 510362 w 5911702"/>
              <a:gd name="connsiteY9" fmla="*/ 818707 h 1499190"/>
              <a:gd name="connsiteX10" fmla="*/ 893134 w 5911702"/>
              <a:gd name="connsiteY10" fmla="*/ 1095153 h 1499190"/>
              <a:gd name="connsiteX11" fmla="*/ 914400 w 5911702"/>
              <a:gd name="connsiteY11" fmla="*/ 1116418 h 1499190"/>
              <a:gd name="connsiteX12" fmla="*/ 1041990 w 5911702"/>
              <a:gd name="connsiteY12" fmla="*/ 1137683 h 1499190"/>
              <a:gd name="connsiteX13" fmla="*/ 1105786 w 5911702"/>
              <a:gd name="connsiteY13" fmla="*/ 1180214 h 1499190"/>
              <a:gd name="connsiteX14" fmla="*/ 1148316 w 5911702"/>
              <a:gd name="connsiteY14" fmla="*/ 1222744 h 1499190"/>
              <a:gd name="connsiteX15" fmla="*/ 1212111 w 5911702"/>
              <a:gd name="connsiteY15" fmla="*/ 1286539 h 1499190"/>
              <a:gd name="connsiteX16" fmla="*/ 1275907 w 5911702"/>
              <a:gd name="connsiteY16" fmla="*/ 1371600 h 1499190"/>
              <a:gd name="connsiteX17" fmla="*/ 1403497 w 5911702"/>
              <a:gd name="connsiteY17" fmla="*/ 1435395 h 1499190"/>
              <a:gd name="connsiteX18" fmla="*/ 1509823 w 5911702"/>
              <a:gd name="connsiteY18" fmla="*/ 1435395 h 1499190"/>
              <a:gd name="connsiteX19" fmla="*/ 1573618 w 5911702"/>
              <a:gd name="connsiteY19" fmla="*/ 1435395 h 1499190"/>
              <a:gd name="connsiteX20" fmla="*/ 1658679 w 5911702"/>
              <a:gd name="connsiteY20" fmla="*/ 1435395 h 1499190"/>
              <a:gd name="connsiteX21" fmla="*/ 1679944 w 5911702"/>
              <a:gd name="connsiteY21" fmla="*/ 1329069 h 1499190"/>
              <a:gd name="connsiteX22" fmla="*/ 2020186 w 5911702"/>
              <a:gd name="connsiteY22" fmla="*/ 1265274 h 1499190"/>
              <a:gd name="connsiteX23" fmla="*/ 2020186 w 5911702"/>
              <a:gd name="connsiteY23" fmla="*/ 1180214 h 1499190"/>
              <a:gd name="connsiteX24" fmla="*/ 2190307 w 5911702"/>
              <a:gd name="connsiteY24" fmla="*/ 1031358 h 1499190"/>
              <a:gd name="connsiteX25" fmla="*/ 2232837 w 5911702"/>
              <a:gd name="connsiteY25" fmla="*/ 967562 h 1499190"/>
              <a:gd name="connsiteX26" fmla="*/ 2339162 w 5911702"/>
              <a:gd name="connsiteY26" fmla="*/ 818707 h 1499190"/>
              <a:gd name="connsiteX27" fmla="*/ 2360427 w 5911702"/>
              <a:gd name="connsiteY27" fmla="*/ 691116 h 1499190"/>
              <a:gd name="connsiteX28" fmla="*/ 2551814 w 5911702"/>
              <a:gd name="connsiteY28" fmla="*/ 542260 h 1499190"/>
              <a:gd name="connsiteX29" fmla="*/ 2679404 w 5911702"/>
              <a:gd name="connsiteY29" fmla="*/ 457200 h 1499190"/>
              <a:gd name="connsiteX30" fmla="*/ 2679404 w 5911702"/>
              <a:gd name="connsiteY30" fmla="*/ 457200 h 1499190"/>
              <a:gd name="connsiteX31" fmla="*/ 2828260 w 5911702"/>
              <a:gd name="connsiteY31" fmla="*/ 329609 h 1499190"/>
              <a:gd name="connsiteX32" fmla="*/ 2828260 w 5911702"/>
              <a:gd name="connsiteY32" fmla="*/ 180753 h 1499190"/>
              <a:gd name="connsiteX33" fmla="*/ 2892055 w 5911702"/>
              <a:gd name="connsiteY33" fmla="*/ 180753 h 1499190"/>
              <a:gd name="connsiteX34" fmla="*/ 3253562 w 5911702"/>
              <a:gd name="connsiteY34" fmla="*/ 10632 h 1499190"/>
              <a:gd name="connsiteX35" fmla="*/ 3338623 w 5911702"/>
              <a:gd name="connsiteY35" fmla="*/ 116958 h 1499190"/>
              <a:gd name="connsiteX36" fmla="*/ 3381153 w 5911702"/>
              <a:gd name="connsiteY36" fmla="*/ 265814 h 1499190"/>
              <a:gd name="connsiteX37" fmla="*/ 3636334 w 5911702"/>
              <a:gd name="connsiteY37" fmla="*/ 393404 h 1499190"/>
              <a:gd name="connsiteX38" fmla="*/ 3657600 w 5911702"/>
              <a:gd name="connsiteY38" fmla="*/ 499730 h 1499190"/>
              <a:gd name="connsiteX39" fmla="*/ 3848986 w 5911702"/>
              <a:gd name="connsiteY39" fmla="*/ 606055 h 1499190"/>
              <a:gd name="connsiteX40" fmla="*/ 3955311 w 5911702"/>
              <a:gd name="connsiteY40" fmla="*/ 754911 h 1499190"/>
              <a:gd name="connsiteX41" fmla="*/ 4082902 w 5911702"/>
              <a:gd name="connsiteY41" fmla="*/ 818707 h 1499190"/>
              <a:gd name="connsiteX42" fmla="*/ 4210493 w 5911702"/>
              <a:gd name="connsiteY42" fmla="*/ 903767 h 1499190"/>
              <a:gd name="connsiteX43" fmla="*/ 4274288 w 5911702"/>
              <a:gd name="connsiteY43" fmla="*/ 967562 h 1499190"/>
              <a:gd name="connsiteX44" fmla="*/ 4401879 w 5911702"/>
              <a:gd name="connsiteY44" fmla="*/ 1052623 h 1499190"/>
              <a:gd name="connsiteX45" fmla="*/ 4423144 w 5911702"/>
              <a:gd name="connsiteY45" fmla="*/ 1244009 h 1499190"/>
              <a:gd name="connsiteX46" fmla="*/ 4550734 w 5911702"/>
              <a:gd name="connsiteY46" fmla="*/ 1350334 h 1499190"/>
              <a:gd name="connsiteX47" fmla="*/ 4720855 w 5911702"/>
              <a:gd name="connsiteY47" fmla="*/ 1350334 h 1499190"/>
              <a:gd name="connsiteX48" fmla="*/ 5061097 w 5911702"/>
              <a:gd name="connsiteY48" fmla="*/ 1477925 h 1499190"/>
              <a:gd name="connsiteX49" fmla="*/ 5167423 w 5911702"/>
              <a:gd name="connsiteY49" fmla="*/ 1477925 h 1499190"/>
              <a:gd name="connsiteX50" fmla="*/ 5209953 w 5911702"/>
              <a:gd name="connsiteY50" fmla="*/ 1414130 h 1499190"/>
              <a:gd name="connsiteX51" fmla="*/ 5273748 w 5911702"/>
              <a:gd name="connsiteY51" fmla="*/ 1414130 h 1499190"/>
              <a:gd name="connsiteX52" fmla="*/ 5401339 w 5911702"/>
              <a:gd name="connsiteY52" fmla="*/ 1244009 h 1499190"/>
              <a:gd name="connsiteX53" fmla="*/ 5401339 w 5911702"/>
              <a:gd name="connsiteY53" fmla="*/ 1116418 h 1499190"/>
              <a:gd name="connsiteX54" fmla="*/ 5826641 w 5911702"/>
              <a:gd name="connsiteY54" fmla="*/ 861237 h 1499190"/>
              <a:gd name="connsiteX55" fmla="*/ 5826641 w 5911702"/>
              <a:gd name="connsiteY55" fmla="*/ 733646 h 1499190"/>
              <a:gd name="connsiteX56" fmla="*/ 5911702 w 5911702"/>
              <a:gd name="connsiteY56" fmla="*/ 967562 h 1499190"/>
              <a:gd name="connsiteX57" fmla="*/ 5911702 w 5911702"/>
              <a:gd name="connsiteY57" fmla="*/ 967562 h 149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11702" h="1499190">
                <a:moveTo>
                  <a:pt x="0" y="1073888"/>
                </a:moveTo>
                <a:cubicBezTo>
                  <a:pt x="38986" y="1022497"/>
                  <a:pt x="77972" y="971106"/>
                  <a:pt x="106325" y="925032"/>
                </a:cubicBezTo>
                <a:cubicBezTo>
                  <a:pt x="134678" y="878958"/>
                  <a:pt x="148856" y="829339"/>
                  <a:pt x="170121" y="797441"/>
                </a:cubicBezTo>
                <a:cubicBezTo>
                  <a:pt x="191386" y="765543"/>
                  <a:pt x="216195" y="747823"/>
                  <a:pt x="233916" y="733646"/>
                </a:cubicBezTo>
                <a:cubicBezTo>
                  <a:pt x="251637" y="719469"/>
                  <a:pt x="262269" y="715925"/>
                  <a:pt x="276446" y="712381"/>
                </a:cubicBezTo>
                <a:cubicBezTo>
                  <a:pt x="290623" y="708837"/>
                  <a:pt x="318976" y="712381"/>
                  <a:pt x="318976" y="712381"/>
                </a:cubicBezTo>
                <a:cubicBezTo>
                  <a:pt x="336697" y="712381"/>
                  <a:pt x="368595" y="705293"/>
                  <a:pt x="382772" y="712381"/>
                </a:cubicBezTo>
                <a:cubicBezTo>
                  <a:pt x="396949" y="719469"/>
                  <a:pt x="393405" y="740734"/>
                  <a:pt x="404037" y="754911"/>
                </a:cubicBezTo>
                <a:cubicBezTo>
                  <a:pt x="414669" y="769088"/>
                  <a:pt x="428846" y="786808"/>
                  <a:pt x="446567" y="797441"/>
                </a:cubicBezTo>
                <a:cubicBezTo>
                  <a:pt x="464288" y="808074"/>
                  <a:pt x="435934" y="769088"/>
                  <a:pt x="510362" y="818707"/>
                </a:cubicBezTo>
                <a:cubicBezTo>
                  <a:pt x="584790" y="868326"/>
                  <a:pt x="825794" y="1045535"/>
                  <a:pt x="893134" y="1095153"/>
                </a:cubicBezTo>
                <a:cubicBezTo>
                  <a:pt x="960474" y="1144772"/>
                  <a:pt x="889591" y="1109330"/>
                  <a:pt x="914400" y="1116418"/>
                </a:cubicBezTo>
                <a:cubicBezTo>
                  <a:pt x="939209" y="1123506"/>
                  <a:pt x="1010092" y="1127050"/>
                  <a:pt x="1041990" y="1137683"/>
                </a:cubicBezTo>
                <a:cubicBezTo>
                  <a:pt x="1073888" y="1148316"/>
                  <a:pt x="1088065" y="1166037"/>
                  <a:pt x="1105786" y="1180214"/>
                </a:cubicBezTo>
                <a:cubicBezTo>
                  <a:pt x="1123507" y="1194391"/>
                  <a:pt x="1148316" y="1222744"/>
                  <a:pt x="1148316" y="1222744"/>
                </a:cubicBezTo>
                <a:cubicBezTo>
                  <a:pt x="1166037" y="1240465"/>
                  <a:pt x="1190846" y="1261730"/>
                  <a:pt x="1212111" y="1286539"/>
                </a:cubicBezTo>
                <a:cubicBezTo>
                  <a:pt x="1233376" y="1311348"/>
                  <a:pt x="1244009" y="1346791"/>
                  <a:pt x="1275907" y="1371600"/>
                </a:cubicBezTo>
                <a:cubicBezTo>
                  <a:pt x="1307805" y="1396409"/>
                  <a:pt x="1364511" y="1424763"/>
                  <a:pt x="1403497" y="1435395"/>
                </a:cubicBezTo>
                <a:cubicBezTo>
                  <a:pt x="1442483" y="1446027"/>
                  <a:pt x="1509823" y="1435395"/>
                  <a:pt x="1509823" y="1435395"/>
                </a:cubicBezTo>
                <a:lnTo>
                  <a:pt x="1573618" y="1435395"/>
                </a:lnTo>
                <a:cubicBezTo>
                  <a:pt x="1598427" y="1435395"/>
                  <a:pt x="1640958" y="1453116"/>
                  <a:pt x="1658679" y="1435395"/>
                </a:cubicBezTo>
                <a:cubicBezTo>
                  <a:pt x="1676400" y="1417674"/>
                  <a:pt x="1619693" y="1357423"/>
                  <a:pt x="1679944" y="1329069"/>
                </a:cubicBezTo>
                <a:cubicBezTo>
                  <a:pt x="1740195" y="1300716"/>
                  <a:pt x="1963479" y="1290083"/>
                  <a:pt x="2020186" y="1265274"/>
                </a:cubicBezTo>
                <a:cubicBezTo>
                  <a:pt x="2076893" y="1240465"/>
                  <a:pt x="1991832" y="1219200"/>
                  <a:pt x="2020186" y="1180214"/>
                </a:cubicBezTo>
                <a:cubicBezTo>
                  <a:pt x="2048540" y="1141228"/>
                  <a:pt x="2154865" y="1066800"/>
                  <a:pt x="2190307" y="1031358"/>
                </a:cubicBezTo>
                <a:cubicBezTo>
                  <a:pt x="2225749" y="995916"/>
                  <a:pt x="2208028" y="1003004"/>
                  <a:pt x="2232837" y="967562"/>
                </a:cubicBezTo>
                <a:cubicBezTo>
                  <a:pt x="2257646" y="932120"/>
                  <a:pt x="2317897" y="864781"/>
                  <a:pt x="2339162" y="818707"/>
                </a:cubicBezTo>
                <a:cubicBezTo>
                  <a:pt x="2360427" y="772633"/>
                  <a:pt x="2324985" y="737190"/>
                  <a:pt x="2360427" y="691116"/>
                </a:cubicBezTo>
                <a:cubicBezTo>
                  <a:pt x="2395869" y="645042"/>
                  <a:pt x="2498651" y="581246"/>
                  <a:pt x="2551814" y="542260"/>
                </a:cubicBezTo>
                <a:cubicBezTo>
                  <a:pt x="2604977" y="503274"/>
                  <a:pt x="2679404" y="457200"/>
                  <a:pt x="2679404" y="457200"/>
                </a:cubicBezTo>
                <a:lnTo>
                  <a:pt x="2679404" y="457200"/>
                </a:lnTo>
                <a:cubicBezTo>
                  <a:pt x="2704213" y="435935"/>
                  <a:pt x="2803451" y="375684"/>
                  <a:pt x="2828260" y="329609"/>
                </a:cubicBezTo>
                <a:cubicBezTo>
                  <a:pt x="2853069" y="283535"/>
                  <a:pt x="2817628" y="205562"/>
                  <a:pt x="2828260" y="180753"/>
                </a:cubicBezTo>
                <a:cubicBezTo>
                  <a:pt x="2838892" y="155944"/>
                  <a:pt x="2821171" y="209107"/>
                  <a:pt x="2892055" y="180753"/>
                </a:cubicBezTo>
                <a:cubicBezTo>
                  <a:pt x="2962939" y="152400"/>
                  <a:pt x="3179134" y="21264"/>
                  <a:pt x="3253562" y="10632"/>
                </a:cubicBezTo>
                <a:cubicBezTo>
                  <a:pt x="3327990" y="0"/>
                  <a:pt x="3317358" y="74428"/>
                  <a:pt x="3338623" y="116958"/>
                </a:cubicBezTo>
                <a:cubicBezTo>
                  <a:pt x="3359888" y="159488"/>
                  <a:pt x="3331535" y="219740"/>
                  <a:pt x="3381153" y="265814"/>
                </a:cubicBezTo>
                <a:cubicBezTo>
                  <a:pt x="3430772" y="311888"/>
                  <a:pt x="3590259" y="354418"/>
                  <a:pt x="3636334" y="393404"/>
                </a:cubicBezTo>
                <a:cubicBezTo>
                  <a:pt x="3682409" y="432390"/>
                  <a:pt x="3622158" y="464288"/>
                  <a:pt x="3657600" y="499730"/>
                </a:cubicBezTo>
                <a:cubicBezTo>
                  <a:pt x="3693042" y="535172"/>
                  <a:pt x="3799368" y="563525"/>
                  <a:pt x="3848986" y="606055"/>
                </a:cubicBezTo>
                <a:cubicBezTo>
                  <a:pt x="3898604" y="648585"/>
                  <a:pt x="3916325" y="719469"/>
                  <a:pt x="3955311" y="754911"/>
                </a:cubicBezTo>
                <a:cubicBezTo>
                  <a:pt x="3994297" y="790353"/>
                  <a:pt x="4040372" y="793898"/>
                  <a:pt x="4082902" y="818707"/>
                </a:cubicBezTo>
                <a:cubicBezTo>
                  <a:pt x="4125432" y="843516"/>
                  <a:pt x="4178595" y="878958"/>
                  <a:pt x="4210493" y="903767"/>
                </a:cubicBezTo>
                <a:cubicBezTo>
                  <a:pt x="4242391" y="928576"/>
                  <a:pt x="4242390" y="942753"/>
                  <a:pt x="4274288" y="967562"/>
                </a:cubicBezTo>
                <a:cubicBezTo>
                  <a:pt x="4306186" y="992371"/>
                  <a:pt x="4377070" y="1006549"/>
                  <a:pt x="4401879" y="1052623"/>
                </a:cubicBezTo>
                <a:cubicBezTo>
                  <a:pt x="4426688" y="1098698"/>
                  <a:pt x="4398335" y="1194391"/>
                  <a:pt x="4423144" y="1244009"/>
                </a:cubicBezTo>
                <a:cubicBezTo>
                  <a:pt x="4447953" y="1293627"/>
                  <a:pt x="4501116" y="1332613"/>
                  <a:pt x="4550734" y="1350334"/>
                </a:cubicBezTo>
                <a:cubicBezTo>
                  <a:pt x="4600353" y="1368055"/>
                  <a:pt x="4635795" y="1329069"/>
                  <a:pt x="4720855" y="1350334"/>
                </a:cubicBezTo>
                <a:cubicBezTo>
                  <a:pt x="4805915" y="1371599"/>
                  <a:pt x="4986669" y="1456660"/>
                  <a:pt x="5061097" y="1477925"/>
                </a:cubicBezTo>
                <a:cubicBezTo>
                  <a:pt x="5135525" y="1499190"/>
                  <a:pt x="5142614" y="1488557"/>
                  <a:pt x="5167423" y="1477925"/>
                </a:cubicBezTo>
                <a:cubicBezTo>
                  <a:pt x="5192232" y="1467293"/>
                  <a:pt x="5192232" y="1424762"/>
                  <a:pt x="5209953" y="1414130"/>
                </a:cubicBezTo>
                <a:cubicBezTo>
                  <a:pt x="5227674" y="1403498"/>
                  <a:pt x="5241850" y="1442484"/>
                  <a:pt x="5273748" y="1414130"/>
                </a:cubicBezTo>
                <a:cubicBezTo>
                  <a:pt x="5305646" y="1385777"/>
                  <a:pt x="5380074" y="1293628"/>
                  <a:pt x="5401339" y="1244009"/>
                </a:cubicBezTo>
                <a:cubicBezTo>
                  <a:pt x="5422604" y="1194390"/>
                  <a:pt x="5330455" y="1180213"/>
                  <a:pt x="5401339" y="1116418"/>
                </a:cubicBezTo>
                <a:cubicBezTo>
                  <a:pt x="5472223" y="1052623"/>
                  <a:pt x="5755757" y="925032"/>
                  <a:pt x="5826641" y="861237"/>
                </a:cubicBezTo>
                <a:cubicBezTo>
                  <a:pt x="5897525" y="797442"/>
                  <a:pt x="5812464" y="715925"/>
                  <a:pt x="5826641" y="733646"/>
                </a:cubicBezTo>
                <a:cubicBezTo>
                  <a:pt x="5840818" y="751367"/>
                  <a:pt x="5911702" y="967562"/>
                  <a:pt x="5911702" y="967562"/>
                </a:cubicBezTo>
                <a:lnTo>
                  <a:pt x="5911702" y="967562"/>
                </a:lnTo>
              </a:path>
            </a:pathLst>
          </a:custGeom>
          <a:ln w="508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8" name="フリーフォーム 7"/>
          <p:cNvSpPr/>
          <p:nvPr/>
        </p:nvSpPr>
        <p:spPr>
          <a:xfrm>
            <a:off x="1955800" y="5065911"/>
            <a:ext cx="2106613" cy="674687"/>
          </a:xfrm>
          <a:custGeom>
            <a:avLst/>
            <a:gdLst>
              <a:gd name="connsiteX0" fmla="*/ 0 w 2105246"/>
              <a:gd name="connsiteY0" fmla="*/ 435936 h 673396"/>
              <a:gd name="connsiteX1" fmla="*/ 127590 w 2105246"/>
              <a:gd name="connsiteY1" fmla="*/ 265815 h 673396"/>
              <a:gd name="connsiteX2" fmla="*/ 191386 w 2105246"/>
              <a:gd name="connsiteY2" fmla="*/ 202019 h 673396"/>
              <a:gd name="connsiteX3" fmla="*/ 255181 w 2105246"/>
              <a:gd name="connsiteY3" fmla="*/ 53164 h 673396"/>
              <a:gd name="connsiteX4" fmla="*/ 467832 w 2105246"/>
              <a:gd name="connsiteY4" fmla="*/ 10633 h 673396"/>
              <a:gd name="connsiteX5" fmla="*/ 531628 w 2105246"/>
              <a:gd name="connsiteY5" fmla="*/ 10633 h 673396"/>
              <a:gd name="connsiteX6" fmla="*/ 723014 w 2105246"/>
              <a:gd name="connsiteY6" fmla="*/ 74429 h 673396"/>
              <a:gd name="connsiteX7" fmla="*/ 871869 w 2105246"/>
              <a:gd name="connsiteY7" fmla="*/ 159489 h 673396"/>
              <a:gd name="connsiteX8" fmla="*/ 935665 w 2105246"/>
              <a:gd name="connsiteY8" fmla="*/ 223285 h 673396"/>
              <a:gd name="connsiteX9" fmla="*/ 999460 w 2105246"/>
              <a:gd name="connsiteY9" fmla="*/ 265815 h 673396"/>
              <a:gd name="connsiteX10" fmla="*/ 1148316 w 2105246"/>
              <a:gd name="connsiteY10" fmla="*/ 350875 h 673396"/>
              <a:gd name="connsiteX11" fmla="*/ 1254642 w 2105246"/>
              <a:gd name="connsiteY11" fmla="*/ 435936 h 673396"/>
              <a:gd name="connsiteX12" fmla="*/ 1275907 w 2105246"/>
              <a:gd name="connsiteY12" fmla="*/ 499731 h 673396"/>
              <a:gd name="connsiteX13" fmla="*/ 1360967 w 2105246"/>
              <a:gd name="connsiteY13" fmla="*/ 563526 h 673396"/>
              <a:gd name="connsiteX14" fmla="*/ 1573618 w 2105246"/>
              <a:gd name="connsiteY14" fmla="*/ 606057 h 673396"/>
              <a:gd name="connsiteX15" fmla="*/ 1637414 w 2105246"/>
              <a:gd name="connsiteY15" fmla="*/ 627322 h 673396"/>
              <a:gd name="connsiteX16" fmla="*/ 1701209 w 2105246"/>
              <a:gd name="connsiteY16" fmla="*/ 627322 h 673396"/>
              <a:gd name="connsiteX17" fmla="*/ 1871330 w 2105246"/>
              <a:gd name="connsiteY17" fmla="*/ 669852 h 673396"/>
              <a:gd name="connsiteX18" fmla="*/ 2041451 w 2105246"/>
              <a:gd name="connsiteY18" fmla="*/ 606057 h 673396"/>
              <a:gd name="connsiteX19" fmla="*/ 2062716 w 2105246"/>
              <a:gd name="connsiteY19" fmla="*/ 606057 h 673396"/>
              <a:gd name="connsiteX20" fmla="*/ 2105246 w 2105246"/>
              <a:gd name="connsiteY20" fmla="*/ 606057 h 673396"/>
              <a:gd name="connsiteX21" fmla="*/ 2062716 w 2105246"/>
              <a:gd name="connsiteY21" fmla="*/ 606057 h 6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5246" h="673396">
                <a:moveTo>
                  <a:pt x="0" y="435936"/>
                </a:moveTo>
                <a:cubicBezTo>
                  <a:pt x="47846" y="370368"/>
                  <a:pt x="95692" y="304801"/>
                  <a:pt x="127590" y="265815"/>
                </a:cubicBezTo>
                <a:cubicBezTo>
                  <a:pt x="159488" y="226829"/>
                  <a:pt x="170121" y="237461"/>
                  <a:pt x="191386" y="202019"/>
                </a:cubicBezTo>
                <a:cubicBezTo>
                  <a:pt x="212651" y="166577"/>
                  <a:pt x="209107" y="85062"/>
                  <a:pt x="255181" y="53164"/>
                </a:cubicBezTo>
                <a:cubicBezTo>
                  <a:pt x="301255" y="21266"/>
                  <a:pt x="421758" y="17721"/>
                  <a:pt x="467832" y="10633"/>
                </a:cubicBezTo>
                <a:cubicBezTo>
                  <a:pt x="513906" y="3545"/>
                  <a:pt x="489098" y="0"/>
                  <a:pt x="531628" y="10633"/>
                </a:cubicBezTo>
                <a:cubicBezTo>
                  <a:pt x="574158" y="21266"/>
                  <a:pt x="666307" y="49620"/>
                  <a:pt x="723014" y="74429"/>
                </a:cubicBezTo>
                <a:cubicBezTo>
                  <a:pt x="779721" y="99238"/>
                  <a:pt x="836427" y="134680"/>
                  <a:pt x="871869" y="159489"/>
                </a:cubicBezTo>
                <a:cubicBezTo>
                  <a:pt x="907311" y="184298"/>
                  <a:pt x="914400" y="205564"/>
                  <a:pt x="935665" y="223285"/>
                </a:cubicBezTo>
                <a:cubicBezTo>
                  <a:pt x="956930" y="241006"/>
                  <a:pt x="964018" y="244550"/>
                  <a:pt x="999460" y="265815"/>
                </a:cubicBezTo>
                <a:cubicBezTo>
                  <a:pt x="1034902" y="287080"/>
                  <a:pt x="1105786" y="322522"/>
                  <a:pt x="1148316" y="350875"/>
                </a:cubicBezTo>
                <a:cubicBezTo>
                  <a:pt x="1190846" y="379228"/>
                  <a:pt x="1233377" y="411127"/>
                  <a:pt x="1254642" y="435936"/>
                </a:cubicBezTo>
                <a:cubicBezTo>
                  <a:pt x="1275907" y="460745"/>
                  <a:pt x="1258186" y="478466"/>
                  <a:pt x="1275907" y="499731"/>
                </a:cubicBezTo>
                <a:cubicBezTo>
                  <a:pt x="1293628" y="520996"/>
                  <a:pt x="1311349" y="545805"/>
                  <a:pt x="1360967" y="563526"/>
                </a:cubicBezTo>
                <a:cubicBezTo>
                  <a:pt x="1410585" y="581247"/>
                  <a:pt x="1527544" y="595424"/>
                  <a:pt x="1573618" y="606057"/>
                </a:cubicBezTo>
                <a:cubicBezTo>
                  <a:pt x="1619692" y="616690"/>
                  <a:pt x="1616149" y="623778"/>
                  <a:pt x="1637414" y="627322"/>
                </a:cubicBezTo>
                <a:cubicBezTo>
                  <a:pt x="1658679" y="630866"/>
                  <a:pt x="1662223" y="620234"/>
                  <a:pt x="1701209" y="627322"/>
                </a:cubicBezTo>
                <a:cubicBezTo>
                  <a:pt x="1740195" y="634410"/>
                  <a:pt x="1814623" y="673396"/>
                  <a:pt x="1871330" y="669852"/>
                </a:cubicBezTo>
                <a:cubicBezTo>
                  <a:pt x="1928037" y="666308"/>
                  <a:pt x="2009553" y="616690"/>
                  <a:pt x="2041451" y="606057"/>
                </a:cubicBezTo>
                <a:cubicBezTo>
                  <a:pt x="2073349" y="595424"/>
                  <a:pt x="2062716" y="606057"/>
                  <a:pt x="2062716" y="606057"/>
                </a:cubicBezTo>
                <a:lnTo>
                  <a:pt x="2105246" y="606057"/>
                </a:lnTo>
                <a:lnTo>
                  <a:pt x="2062716" y="606057"/>
                </a:ln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9" name="フリーフォーム 8"/>
          <p:cNvSpPr/>
          <p:nvPr/>
        </p:nvSpPr>
        <p:spPr>
          <a:xfrm>
            <a:off x="4125913" y="4659511"/>
            <a:ext cx="2519362" cy="1012825"/>
          </a:xfrm>
          <a:custGeom>
            <a:avLst/>
            <a:gdLst>
              <a:gd name="connsiteX0" fmla="*/ 0 w 2519916"/>
              <a:gd name="connsiteY0" fmla="*/ 1013638 h 1013638"/>
              <a:gd name="connsiteX1" fmla="*/ 42530 w 2519916"/>
              <a:gd name="connsiteY1" fmla="*/ 971107 h 1013638"/>
              <a:gd name="connsiteX2" fmla="*/ 127590 w 2519916"/>
              <a:gd name="connsiteY2" fmla="*/ 907312 h 1013638"/>
              <a:gd name="connsiteX3" fmla="*/ 212651 w 2519916"/>
              <a:gd name="connsiteY3" fmla="*/ 800986 h 1013638"/>
              <a:gd name="connsiteX4" fmla="*/ 340241 w 2519916"/>
              <a:gd name="connsiteY4" fmla="*/ 737191 h 1013638"/>
              <a:gd name="connsiteX5" fmla="*/ 531627 w 2519916"/>
              <a:gd name="connsiteY5" fmla="*/ 737191 h 1013638"/>
              <a:gd name="connsiteX6" fmla="*/ 595423 w 2519916"/>
              <a:gd name="connsiteY6" fmla="*/ 737191 h 1013638"/>
              <a:gd name="connsiteX7" fmla="*/ 723014 w 2519916"/>
              <a:gd name="connsiteY7" fmla="*/ 715926 h 1013638"/>
              <a:gd name="connsiteX8" fmla="*/ 999460 w 2519916"/>
              <a:gd name="connsiteY8" fmla="*/ 715926 h 1013638"/>
              <a:gd name="connsiteX9" fmla="*/ 1041990 w 2519916"/>
              <a:gd name="connsiteY9" fmla="*/ 694661 h 1013638"/>
              <a:gd name="connsiteX10" fmla="*/ 1297172 w 2519916"/>
              <a:gd name="connsiteY10" fmla="*/ 524540 h 1013638"/>
              <a:gd name="connsiteX11" fmla="*/ 1382232 w 2519916"/>
              <a:gd name="connsiteY11" fmla="*/ 503275 h 1013638"/>
              <a:gd name="connsiteX12" fmla="*/ 1467293 w 2519916"/>
              <a:gd name="connsiteY12" fmla="*/ 460745 h 1013638"/>
              <a:gd name="connsiteX13" fmla="*/ 1616148 w 2519916"/>
              <a:gd name="connsiteY13" fmla="*/ 354419 h 1013638"/>
              <a:gd name="connsiteX14" fmla="*/ 1616148 w 2519916"/>
              <a:gd name="connsiteY14" fmla="*/ 290624 h 1013638"/>
              <a:gd name="connsiteX15" fmla="*/ 1871330 w 2519916"/>
              <a:gd name="connsiteY15" fmla="*/ 205563 h 1013638"/>
              <a:gd name="connsiteX16" fmla="*/ 1892595 w 2519916"/>
              <a:gd name="connsiteY16" fmla="*/ 205563 h 1013638"/>
              <a:gd name="connsiteX17" fmla="*/ 1892595 w 2519916"/>
              <a:gd name="connsiteY17" fmla="*/ 226828 h 1013638"/>
              <a:gd name="connsiteX18" fmla="*/ 1977655 w 2519916"/>
              <a:gd name="connsiteY18" fmla="*/ 248093 h 1013638"/>
              <a:gd name="connsiteX19" fmla="*/ 2169041 w 2519916"/>
              <a:gd name="connsiteY19" fmla="*/ 269359 h 1013638"/>
              <a:gd name="connsiteX20" fmla="*/ 2466753 w 2519916"/>
              <a:gd name="connsiteY20" fmla="*/ 35442 h 1013638"/>
              <a:gd name="connsiteX21" fmla="*/ 2488018 w 2519916"/>
              <a:gd name="connsiteY21" fmla="*/ 56707 h 1013638"/>
              <a:gd name="connsiteX22" fmla="*/ 2445488 w 2519916"/>
              <a:gd name="connsiteY22" fmla="*/ 77972 h 101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19916" h="1013638">
                <a:moveTo>
                  <a:pt x="0" y="1013638"/>
                </a:moveTo>
                <a:cubicBezTo>
                  <a:pt x="10632" y="1001233"/>
                  <a:pt x="21265" y="988828"/>
                  <a:pt x="42530" y="971107"/>
                </a:cubicBezTo>
                <a:cubicBezTo>
                  <a:pt x="63795" y="953386"/>
                  <a:pt x="99237" y="935665"/>
                  <a:pt x="127590" y="907312"/>
                </a:cubicBezTo>
                <a:cubicBezTo>
                  <a:pt x="155943" y="878959"/>
                  <a:pt x="177209" y="829340"/>
                  <a:pt x="212651" y="800986"/>
                </a:cubicBezTo>
                <a:cubicBezTo>
                  <a:pt x="248093" y="772632"/>
                  <a:pt x="287078" y="747823"/>
                  <a:pt x="340241" y="737191"/>
                </a:cubicBezTo>
                <a:cubicBezTo>
                  <a:pt x="393404" y="726559"/>
                  <a:pt x="531627" y="737191"/>
                  <a:pt x="531627" y="737191"/>
                </a:cubicBezTo>
                <a:cubicBezTo>
                  <a:pt x="574157" y="737191"/>
                  <a:pt x="563525" y="740735"/>
                  <a:pt x="595423" y="737191"/>
                </a:cubicBezTo>
                <a:cubicBezTo>
                  <a:pt x="627321" y="733647"/>
                  <a:pt x="655674" y="719470"/>
                  <a:pt x="723014" y="715926"/>
                </a:cubicBezTo>
                <a:cubicBezTo>
                  <a:pt x="790354" y="712382"/>
                  <a:pt x="946297" y="719470"/>
                  <a:pt x="999460" y="715926"/>
                </a:cubicBezTo>
                <a:cubicBezTo>
                  <a:pt x="1052623" y="712382"/>
                  <a:pt x="992371" y="726559"/>
                  <a:pt x="1041990" y="694661"/>
                </a:cubicBezTo>
                <a:cubicBezTo>
                  <a:pt x="1091609" y="662763"/>
                  <a:pt x="1240465" y="556438"/>
                  <a:pt x="1297172" y="524540"/>
                </a:cubicBezTo>
                <a:cubicBezTo>
                  <a:pt x="1353879" y="492642"/>
                  <a:pt x="1353879" y="513908"/>
                  <a:pt x="1382232" y="503275"/>
                </a:cubicBezTo>
                <a:cubicBezTo>
                  <a:pt x="1410586" y="492643"/>
                  <a:pt x="1428307" y="485554"/>
                  <a:pt x="1467293" y="460745"/>
                </a:cubicBezTo>
                <a:cubicBezTo>
                  <a:pt x="1506279" y="435936"/>
                  <a:pt x="1591339" y="382772"/>
                  <a:pt x="1616148" y="354419"/>
                </a:cubicBezTo>
                <a:cubicBezTo>
                  <a:pt x="1640957" y="326066"/>
                  <a:pt x="1573618" y="315433"/>
                  <a:pt x="1616148" y="290624"/>
                </a:cubicBezTo>
                <a:cubicBezTo>
                  <a:pt x="1658678" y="265815"/>
                  <a:pt x="1825256" y="219740"/>
                  <a:pt x="1871330" y="205563"/>
                </a:cubicBezTo>
                <a:cubicBezTo>
                  <a:pt x="1917404" y="191386"/>
                  <a:pt x="1889051" y="202019"/>
                  <a:pt x="1892595" y="205563"/>
                </a:cubicBezTo>
                <a:lnTo>
                  <a:pt x="1892595" y="226828"/>
                </a:lnTo>
                <a:cubicBezTo>
                  <a:pt x="1906772" y="233916"/>
                  <a:pt x="1931581" y="241005"/>
                  <a:pt x="1977655" y="248093"/>
                </a:cubicBezTo>
                <a:cubicBezTo>
                  <a:pt x="2023729" y="255181"/>
                  <a:pt x="2087525" y="304801"/>
                  <a:pt x="2169041" y="269359"/>
                </a:cubicBezTo>
                <a:cubicBezTo>
                  <a:pt x="2250557" y="233917"/>
                  <a:pt x="2413590" y="70884"/>
                  <a:pt x="2466753" y="35442"/>
                </a:cubicBezTo>
                <a:cubicBezTo>
                  <a:pt x="2519916" y="0"/>
                  <a:pt x="2491562" y="49619"/>
                  <a:pt x="2488018" y="56707"/>
                </a:cubicBezTo>
                <a:cubicBezTo>
                  <a:pt x="2484474" y="63795"/>
                  <a:pt x="2464981" y="70883"/>
                  <a:pt x="2445488" y="77972"/>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10" name="フリーフォーム 9"/>
          <p:cNvSpPr/>
          <p:nvPr/>
        </p:nvSpPr>
        <p:spPr>
          <a:xfrm>
            <a:off x="6699250" y="4665861"/>
            <a:ext cx="1806575" cy="1255712"/>
          </a:xfrm>
          <a:custGeom>
            <a:avLst/>
            <a:gdLst>
              <a:gd name="connsiteX0" fmla="*/ 0 w 1807535"/>
              <a:gd name="connsiteY0" fmla="*/ 7088 h 1254642"/>
              <a:gd name="connsiteX1" fmla="*/ 127590 w 1807535"/>
              <a:gd name="connsiteY1" fmla="*/ 7088 h 1254642"/>
              <a:gd name="connsiteX2" fmla="*/ 170121 w 1807535"/>
              <a:gd name="connsiteY2" fmla="*/ 49618 h 1254642"/>
              <a:gd name="connsiteX3" fmla="*/ 276446 w 1807535"/>
              <a:gd name="connsiteY3" fmla="*/ 219739 h 1254642"/>
              <a:gd name="connsiteX4" fmla="*/ 297711 w 1807535"/>
              <a:gd name="connsiteY4" fmla="*/ 304800 h 1254642"/>
              <a:gd name="connsiteX5" fmla="*/ 297711 w 1807535"/>
              <a:gd name="connsiteY5" fmla="*/ 347330 h 1254642"/>
              <a:gd name="connsiteX6" fmla="*/ 489097 w 1807535"/>
              <a:gd name="connsiteY6" fmla="*/ 559981 h 1254642"/>
              <a:gd name="connsiteX7" fmla="*/ 808074 w 1807535"/>
              <a:gd name="connsiteY7" fmla="*/ 645042 h 1254642"/>
              <a:gd name="connsiteX8" fmla="*/ 956930 w 1807535"/>
              <a:gd name="connsiteY8" fmla="*/ 772632 h 1254642"/>
              <a:gd name="connsiteX9" fmla="*/ 1084521 w 1807535"/>
              <a:gd name="connsiteY9" fmla="*/ 964018 h 1254642"/>
              <a:gd name="connsiteX10" fmla="*/ 1148316 w 1807535"/>
              <a:gd name="connsiteY10" fmla="*/ 1027814 h 1254642"/>
              <a:gd name="connsiteX11" fmla="*/ 1318437 w 1807535"/>
              <a:gd name="connsiteY11" fmla="*/ 1027814 h 1254642"/>
              <a:gd name="connsiteX12" fmla="*/ 1679944 w 1807535"/>
              <a:gd name="connsiteY12" fmla="*/ 1219200 h 1254642"/>
              <a:gd name="connsiteX13" fmla="*/ 1786269 w 1807535"/>
              <a:gd name="connsiteY13" fmla="*/ 1240465 h 1254642"/>
              <a:gd name="connsiteX14" fmla="*/ 1807535 w 1807535"/>
              <a:gd name="connsiteY14" fmla="*/ 1240465 h 1254642"/>
              <a:gd name="connsiteX15" fmla="*/ 1786269 w 1807535"/>
              <a:gd name="connsiteY15" fmla="*/ 1240465 h 12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535" h="1254642">
                <a:moveTo>
                  <a:pt x="0" y="7088"/>
                </a:moveTo>
                <a:cubicBezTo>
                  <a:pt x="49618" y="3544"/>
                  <a:pt x="99237" y="0"/>
                  <a:pt x="127590" y="7088"/>
                </a:cubicBezTo>
                <a:cubicBezTo>
                  <a:pt x="155943" y="14176"/>
                  <a:pt x="145312" y="14176"/>
                  <a:pt x="170121" y="49618"/>
                </a:cubicBezTo>
                <a:cubicBezTo>
                  <a:pt x="194930" y="85060"/>
                  <a:pt x="255181" y="177209"/>
                  <a:pt x="276446" y="219739"/>
                </a:cubicBezTo>
                <a:cubicBezTo>
                  <a:pt x="297711" y="262269"/>
                  <a:pt x="294167" y="283535"/>
                  <a:pt x="297711" y="304800"/>
                </a:cubicBezTo>
                <a:cubicBezTo>
                  <a:pt x="301255" y="326065"/>
                  <a:pt x="265813" y="304800"/>
                  <a:pt x="297711" y="347330"/>
                </a:cubicBezTo>
                <a:cubicBezTo>
                  <a:pt x="329609" y="389860"/>
                  <a:pt x="404037" y="510362"/>
                  <a:pt x="489097" y="559981"/>
                </a:cubicBezTo>
                <a:cubicBezTo>
                  <a:pt x="574157" y="609600"/>
                  <a:pt x="730102" y="609600"/>
                  <a:pt x="808074" y="645042"/>
                </a:cubicBezTo>
                <a:cubicBezTo>
                  <a:pt x="886046" y="680484"/>
                  <a:pt x="910856" y="719469"/>
                  <a:pt x="956930" y="772632"/>
                </a:cubicBezTo>
                <a:cubicBezTo>
                  <a:pt x="1003004" y="825795"/>
                  <a:pt x="1052623" y="921488"/>
                  <a:pt x="1084521" y="964018"/>
                </a:cubicBezTo>
                <a:cubicBezTo>
                  <a:pt x="1116419" y="1006548"/>
                  <a:pt x="1109330" y="1017181"/>
                  <a:pt x="1148316" y="1027814"/>
                </a:cubicBezTo>
                <a:cubicBezTo>
                  <a:pt x="1187302" y="1038447"/>
                  <a:pt x="1229832" y="995916"/>
                  <a:pt x="1318437" y="1027814"/>
                </a:cubicBezTo>
                <a:cubicBezTo>
                  <a:pt x="1407042" y="1059712"/>
                  <a:pt x="1601972" y="1183758"/>
                  <a:pt x="1679944" y="1219200"/>
                </a:cubicBezTo>
                <a:cubicBezTo>
                  <a:pt x="1757916" y="1254642"/>
                  <a:pt x="1765004" y="1236921"/>
                  <a:pt x="1786269" y="1240465"/>
                </a:cubicBezTo>
                <a:cubicBezTo>
                  <a:pt x="1807534" y="1244009"/>
                  <a:pt x="1807535" y="1240465"/>
                  <a:pt x="1807535" y="1240465"/>
                </a:cubicBezTo>
                <a:lnTo>
                  <a:pt x="1786269" y="1240465"/>
                </a:ln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11" name="フリーフォーム 10"/>
          <p:cNvSpPr/>
          <p:nvPr/>
        </p:nvSpPr>
        <p:spPr>
          <a:xfrm>
            <a:off x="7847013" y="4821436"/>
            <a:ext cx="828675" cy="404812"/>
          </a:xfrm>
          <a:custGeom>
            <a:avLst/>
            <a:gdLst>
              <a:gd name="connsiteX0" fmla="*/ 0 w 829339"/>
              <a:gd name="connsiteY0" fmla="*/ 404037 h 404037"/>
              <a:gd name="connsiteX1" fmla="*/ 255181 w 829339"/>
              <a:gd name="connsiteY1" fmla="*/ 255181 h 404037"/>
              <a:gd name="connsiteX2" fmla="*/ 318977 w 829339"/>
              <a:gd name="connsiteY2" fmla="*/ 170121 h 404037"/>
              <a:gd name="connsiteX3" fmla="*/ 361507 w 829339"/>
              <a:gd name="connsiteY3" fmla="*/ 127591 h 404037"/>
              <a:gd name="connsiteX4" fmla="*/ 446567 w 829339"/>
              <a:gd name="connsiteY4" fmla="*/ 191386 h 404037"/>
              <a:gd name="connsiteX5" fmla="*/ 489098 w 829339"/>
              <a:gd name="connsiteY5" fmla="*/ 233916 h 404037"/>
              <a:gd name="connsiteX6" fmla="*/ 510363 w 829339"/>
              <a:gd name="connsiteY6" fmla="*/ 318977 h 404037"/>
              <a:gd name="connsiteX7" fmla="*/ 552893 w 829339"/>
              <a:gd name="connsiteY7" fmla="*/ 276446 h 404037"/>
              <a:gd name="connsiteX8" fmla="*/ 595423 w 829339"/>
              <a:gd name="connsiteY8" fmla="*/ 170121 h 404037"/>
              <a:gd name="connsiteX9" fmla="*/ 659219 w 829339"/>
              <a:gd name="connsiteY9" fmla="*/ 148856 h 404037"/>
              <a:gd name="connsiteX10" fmla="*/ 808074 w 829339"/>
              <a:gd name="connsiteY10" fmla="*/ 21265 h 404037"/>
              <a:gd name="connsiteX11" fmla="*/ 786809 w 829339"/>
              <a:gd name="connsiteY11" fmla="*/ 21265 h 4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9339" h="404037">
                <a:moveTo>
                  <a:pt x="0" y="404037"/>
                </a:moveTo>
                <a:cubicBezTo>
                  <a:pt x="101009" y="349102"/>
                  <a:pt x="202018" y="294167"/>
                  <a:pt x="255181" y="255181"/>
                </a:cubicBezTo>
                <a:cubicBezTo>
                  <a:pt x="308344" y="216195"/>
                  <a:pt x="301256" y="191386"/>
                  <a:pt x="318977" y="170121"/>
                </a:cubicBezTo>
                <a:cubicBezTo>
                  <a:pt x="336698" y="148856"/>
                  <a:pt x="340242" y="124047"/>
                  <a:pt x="361507" y="127591"/>
                </a:cubicBezTo>
                <a:cubicBezTo>
                  <a:pt x="382772" y="131135"/>
                  <a:pt x="425302" y="173665"/>
                  <a:pt x="446567" y="191386"/>
                </a:cubicBezTo>
                <a:cubicBezTo>
                  <a:pt x="467832" y="209107"/>
                  <a:pt x="478465" y="212651"/>
                  <a:pt x="489098" y="233916"/>
                </a:cubicBezTo>
                <a:cubicBezTo>
                  <a:pt x="499731" y="255181"/>
                  <a:pt x="499731" y="311889"/>
                  <a:pt x="510363" y="318977"/>
                </a:cubicBezTo>
                <a:cubicBezTo>
                  <a:pt x="520995" y="326065"/>
                  <a:pt x="538716" y="301255"/>
                  <a:pt x="552893" y="276446"/>
                </a:cubicBezTo>
                <a:cubicBezTo>
                  <a:pt x="567070" y="251637"/>
                  <a:pt x="577702" y="191386"/>
                  <a:pt x="595423" y="170121"/>
                </a:cubicBezTo>
                <a:cubicBezTo>
                  <a:pt x="613144" y="148856"/>
                  <a:pt x="623777" y="173665"/>
                  <a:pt x="659219" y="148856"/>
                </a:cubicBezTo>
                <a:cubicBezTo>
                  <a:pt x="694661" y="124047"/>
                  <a:pt x="786809" y="42530"/>
                  <a:pt x="808074" y="21265"/>
                </a:cubicBezTo>
                <a:cubicBezTo>
                  <a:pt x="829339" y="0"/>
                  <a:pt x="786809" y="21265"/>
                  <a:pt x="786809" y="21265"/>
                </a:cubicBezTo>
              </a:path>
            </a:pathLst>
          </a:custGeom>
          <a:ln w="4762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12" name="テキスト ボックス 19"/>
          <p:cNvSpPr txBox="1">
            <a:spLocks noChangeArrowheads="1"/>
          </p:cNvSpPr>
          <p:nvPr/>
        </p:nvSpPr>
        <p:spPr bwMode="auto">
          <a:xfrm>
            <a:off x="3742531" y="6253362"/>
            <a:ext cx="3286125" cy="461962"/>
          </a:xfrm>
          <a:prstGeom prst="rect">
            <a:avLst/>
          </a:prstGeom>
          <a:noFill/>
          <a:ln w="9525">
            <a:noFill/>
            <a:miter lim="800000"/>
            <a:headEnd/>
            <a:tailEnd/>
          </a:ln>
        </p:spPr>
        <p:txBody>
          <a:bodyPr>
            <a:spAutoFit/>
          </a:bodyPr>
          <a:lstStyle/>
          <a:p>
            <a:r>
              <a:rPr lang="ja-JP" altLang="en-US" sz="2400" dirty="0">
                <a:latin typeface="+mj-ea"/>
                <a:ea typeface="+mj-ea"/>
              </a:rPr>
              <a:t>時　間</a:t>
            </a:r>
          </a:p>
        </p:txBody>
      </p:sp>
      <p:sp>
        <p:nvSpPr>
          <p:cNvPr id="13" name="テキスト ボックス 20"/>
          <p:cNvSpPr txBox="1">
            <a:spLocks noChangeArrowheads="1"/>
          </p:cNvSpPr>
          <p:nvPr/>
        </p:nvSpPr>
        <p:spPr bwMode="auto">
          <a:xfrm>
            <a:off x="803315" y="4667969"/>
            <a:ext cx="553998" cy="1857375"/>
          </a:xfrm>
          <a:prstGeom prst="rect">
            <a:avLst/>
          </a:prstGeom>
          <a:noFill/>
          <a:ln w="9525">
            <a:noFill/>
            <a:miter lim="800000"/>
            <a:headEnd/>
            <a:tailEnd/>
          </a:ln>
        </p:spPr>
        <p:txBody>
          <a:bodyPr vert="eaVert">
            <a:spAutoFit/>
          </a:bodyPr>
          <a:lstStyle/>
          <a:p>
            <a:r>
              <a:rPr lang="ja-JP" altLang="en-US" sz="2400">
                <a:latin typeface="+mj-ea"/>
                <a:ea typeface="+mj-ea"/>
              </a:rPr>
              <a:t>値</a:t>
            </a:r>
          </a:p>
        </p:txBody>
      </p:sp>
      <p:sp>
        <p:nvSpPr>
          <p:cNvPr id="2" name="スライド番号プレースホルダー 1">
            <a:extLst>
              <a:ext uri="{FF2B5EF4-FFF2-40B4-BE49-F238E27FC236}">
                <a16:creationId xmlns:a16="http://schemas.microsoft.com/office/drawing/2014/main" id="{44B54203-F2CE-D94B-8E35-0F2BA0DDBB53}"/>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25</a:t>
            </a:fld>
            <a:endParaRPr lang="ja-JP" altLang="en-US">
              <a:solidFill>
                <a:prstClr val="black">
                  <a:tint val="75000"/>
                </a:prstClr>
              </a:solidFill>
            </a:endParaRPr>
          </a:p>
        </p:txBody>
      </p:sp>
    </p:spTree>
    <p:extLst>
      <p:ext uri="{BB962C8B-B14F-4D97-AF65-F5344CB8AC3E}">
        <p14:creationId xmlns:p14="http://schemas.microsoft.com/office/powerpoint/2010/main" val="181187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267744" y="116632"/>
            <a:ext cx="4852610" cy="523220"/>
          </a:xfrm>
          <a:prstGeom prst="rect">
            <a:avLst/>
          </a:prstGeom>
          <a:noFill/>
        </p:spPr>
        <p:txBody>
          <a:bodyPr wrap="none" rtlCol="0">
            <a:spAutoFit/>
          </a:bodyPr>
          <a:lstStyle/>
          <a:p>
            <a:r>
              <a:rPr kumimoji="1" lang="ja-JP" altLang="en-US" sz="2800" dirty="0">
                <a:latin typeface="+mj-ea"/>
                <a:ea typeface="+mj-ea"/>
              </a:rPr>
              <a:t>カオスの要因と思われるもの</a:t>
            </a:r>
          </a:p>
        </p:txBody>
      </p:sp>
      <p:sp>
        <p:nvSpPr>
          <p:cNvPr id="5" name="テキスト ボックス 4"/>
          <p:cNvSpPr txBox="1"/>
          <p:nvPr/>
        </p:nvSpPr>
        <p:spPr>
          <a:xfrm>
            <a:off x="0" y="908720"/>
            <a:ext cx="9108504" cy="5693866"/>
          </a:xfrm>
          <a:prstGeom prst="rect">
            <a:avLst/>
          </a:prstGeom>
          <a:noFill/>
        </p:spPr>
        <p:txBody>
          <a:bodyPr wrap="square" rtlCol="0">
            <a:spAutoFit/>
          </a:bodyPr>
          <a:lstStyle/>
          <a:p>
            <a:r>
              <a:rPr kumimoji="1" lang="en-US" altLang="ja-JP" sz="2800" b="1" dirty="0">
                <a:solidFill>
                  <a:srgbClr val="FF0000"/>
                </a:solidFill>
                <a:latin typeface="+mj-ea"/>
                <a:ea typeface="+mj-ea"/>
              </a:rPr>
              <a:t>1</a:t>
            </a:r>
            <a:r>
              <a:rPr kumimoji="1" lang="ja-JP" altLang="en-US" sz="2800" b="1" dirty="0">
                <a:solidFill>
                  <a:srgbClr val="FF0000"/>
                </a:solidFill>
                <a:latin typeface="+mj-ea"/>
                <a:ea typeface="+mj-ea"/>
              </a:rPr>
              <a:t>．観測データの不足・誤差</a:t>
            </a:r>
            <a:endParaRPr kumimoji="1" lang="en-US" altLang="ja-JP" sz="2800" b="1" dirty="0">
              <a:solidFill>
                <a:srgbClr val="FF0000"/>
              </a:solidFill>
              <a:latin typeface="+mj-ea"/>
              <a:ea typeface="+mj-ea"/>
            </a:endParaRPr>
          </a:p>
          <a:p>
            <a:r>
              <a:rPr lang="ja-JP" altLang="en-US" sz="2800" dirty="0">
                <a:latin typeface="+mj-ea"/>
                <a:ea typeface="+mj-ea"/>
              </a:rPr>
              <a:t>　　大気に影響を与える海洋や陸面の観測データ不足から</a:t>
            </a:r>
            <a:r>
              <a:rPr kumimoji="1" lang="ja-JP" altLang="en-US" sz="2800" dirty="0">
                <a:latin typeface="+mj-ea"/>
                <a:ea typeface="+mj-ea"/>
              </a:rPr>
              <a:t>予報を始める初期状態に不確かさが残る．</a:t>
            </a:r>
            <a:endParaRPr kumimoji="1" lang="en-US" altLang="ja-JP" sz="2800" dirty="0">
              <a:latin typeface="+mj-ea"/>
              <a:ea typeface="+mj-ea"/>
            </a:endParaRPr>
          </a:p>
          <a:p>
            <a:endParaRPr lang="en-US" altLang="ja-JP" sz="2800" dirty="0">
              <a:latin typeface="+mj-ea"/>
              <a:ea typeface="+mj-ea"/>
            </a:endParaRPr>
          </a:p>
          <a:p>
            <a:r>
              <a:rPr kumimoji="1" lang="en-US" altLang="ja-JP" sz="2800" b="1" dirty="0">
                <a:solidFill>
                  <a:srgbClr val="FF0000"/>
                </a:solidFill>
                <a:latin typeface="+mj-ea"/>
                <a:ea typeface="+mj-ea"/>
              </a:rPr>
              <a:t>2</a:t>
            </a:r>
            <a:r>
              <a:rPr kumimoji="1" lang="ja-JP" altLang="en-US" sz="2800" b="1" dirty="0">
                <a:solidFill>
                  <a:srgbClr val="FF0000"/>
                </a:solidFill>
                <a:latin typeface="+mj-ea"/>
                <a:ea typeface="+mj-ea"/>
              </a:rPr>
              <a:t>．数値予報モデルの解像度の限界</a:t>
            </a:r>
            <a:endParaRPr kumimoji="1" lang="en-US" altLang="ja-JP" sz="2800" b="1" dirty="0">
              <a:solidFill>
                <a:srgbClr val="FF0000"/>
              </a:solidFill>
              <a:latin typeface="+mj-ea"/>
              <a:ea typeface="+mj-ea"/>
            </a:endParaRPr>
          </a:p>
          <a:p>
            <a:r>
              <a:rPr lang="ja-JP" altLang="en-US" sz="2800" dirty="0">
                <a:latin typeface="+mj-ea"/>
                <a:ea typeface="+mj-ea"/>
              </a:rPr>
              <a:t>　　計算時間の制約から予報モデルの格子の細かさに限界があり，大気の状態</a:t>
            </a:r>
            <a:r>
              <a:rPr kumimoji="1" lang="ja-JP" altLang="en-US" sz="2800" dirty="0">
                <a:latin typeface="+mj-ea"/>
                <a:ea typeface="+mj-ea"/>
              </a:rPr>
              <a:t>を十分に表現できない．</a:t>
            </a:r>
            <a:endParaRPr kumimoji="1" lang="en-US" altLang="ja-JP" sz="2800" dirty="0">
              <a:latin typeface="+mj-ea"/>
              <a:ea typeface="+mj-ea"/>
            </a:endParaRPr>
          </a:p>
          <a:p>
            <a:endParaRPr lang="en-US" altLang="ja-JP" sz="2800" dirty="0">
              <a:latin typeface="+mj-ea"/>
              <a:ea typeface="+mj-ea"/>
            </a:endParaRPr>
          </a:p>
          <a:p>
            <a:r>
              <a:rPr kumimoji="1" lang="en-US" altLang="ja-JP" sz="2800" b="1" dirty="0">
                <a:solidFill>
                  <a:srgbClr val="FF0000"/>
                </a:solidFill>
                <a:latin typeface="+mj-ea"/>
                <a:ea typeface="+mj-ea"/>
              </a:rPr>
              <a:t>3</a:t>
            </a:r>
            <a:r>
              <a:rPr kumimoji="1" lang="ja-JP" altLang="en-US" sz="2800" b="1" dirty="0">
                <a:solidFill>
                  <a:srgbClr val="FF0000"/>
                </a:solidFill>
                <a:latin typeface="+mj-ea"/>
                <a:ea typeface="+mj-ea"/>
              </a:rPr>
              <a:t>．大気自身のもつ性質</a:t>
            </a:r>
            <a:endParaRPr kumimoji="1" lang="en-US" altLang="ja-JP" sz="2800" b="1" dirty="0">
              <a:solidFill>
                <a:srgbClr val="FF0000"/>
              </a:solidFill>
              <a:latin typeface="+mj-ea"/>
              <a:ea typeface="+mj-ea"/>
            </a:endParaRPr>
          </a:p>
          <a:p>
            <a:r>
              <a:rPr lang="ja-JP" altLang="en-US" sz="2800" dirty="0">
                <a:latin typeface="+mj-ea"/>
                <a:ea typeface="+mj-ea"/>
              </a:rPr>
              <a:t>　　大気の振る舞い自体がカオス性を持ち断定的に</a:t>
            </a:r>
            <a:r>
              <a:rPr kumimoji="1" lang="ja-JP" altLang="en-US" sz="2800" dirty="0">
                <a:latin typeface="+mj-ea"/>
                <a:ea typeface="+mj-ea"/>
              </a:rPr>
              <a:t>予測できない性質がある（様々な要素が複雑に影響し合う世界なので，単純に微分方程式と初期値のみで決まらない）</a:t>
            </a:r>
            <a:endParaRPr kumimoji="1" lang="en-US" altLang="ja-JP" sz="2800" dirty="0">
              <a:latin typeface="+mj-ea"/>
              <a:ea typeface="+mj-ea"/>
            </a:endParaRPr>
          </a:p>
        </p:txBody>
      </p:sp>
      <p:sp>
        <p:nvSpPr>
          <p:cNvPr id="2" name="スライド番号プレースホルダー 1">
            <a:extLst>
              <a:ext uri="{FF2B5EF4-FFF2-40B4-BE49-F238E27FC236}">
                <a16:creationId xmlns:a16="http://schemas.microsoft.com/office/drawing/2014/main" id="{90D424E8-4FC4-A747-901B-C877417504EE}"/>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26</a:t>
            </a:fld>
            <a:endParaRPr lang="ja-JP" altLang="en-US">
              <a:solidFill>
                <a:prstClr val="black">
                  <a:tint val="75000"/>
                </a:prstClr>
              </a:solidFill>
            </a:endParaRPr>
          </a:p>
        </p:txBody>
      </p:sp>
    </p:spTree>
    <p:extLst>
      <p:ext uri="{BB962C8B-B14F-4D97-AF65-F5344CB8AC3E}">
        <p14:creationId xmlns:p14="http://schemas.microsoft.com/office/powerpoint/2010/main" val="2543692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アンサンブル予報の例"/>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2" y="3785090"/>
            <a:ext cx="4962153" cy="3100293"/>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p:cNvSpPr>
            <a:spLocks noGrp="1" noChangeArrowheads="1"/>
          </p:cNvSpPr>
          <p:nvPr>
            <p:ph type="title"/>
          </p:nvPr>
        </p:nvSpPr>
        <p:spPr>
          <a:xfrm>
            <a:off x="457200" y="-243408"/>
            <a:ext cx="8229600" cy="981075"/>
          </a:xfrm>
        </p:spPr>
        <p:txBody>
          <a:bodyPr/>
          <a:lstStyle/>
          <a:p>
            <a:pPr eaLnBrk="1" hangingPunct="1"/>
            <a:r>
              <a:rPr lang="ja-JP" altLang="en-US" sz="3200" b="1" dirty="0">
                <a:solidFill>
                  <a:srgbClr val="C00000"/>
                </a:solidFill>
              </a:rPr>
              <a:t>カオスと予測可能性</a:t>
            </a:r>
          </a:p>
        </p:txBody>
      </p:sp>
      <p:sp>
        <p:nvSpPr>
          <p:cNvPr id="40963" name="Rectangle 3"/>
          <p:cNvSpPr>
            <a:spLocks noGrp="1" noChangeArrowheads="1"/>
          </p:cNvSpPr>
          <p:nvPr>
            <p:ph idx="1"/>
          </p:nvPr>
        </p:nvSpPr>
        <p:spPr>
          <a:xfrm>
            <a:off x="107504" y="476672"/>
            <a:ext cx="8928992" cy="4525963"/>
          </a:xfrm>
        </p:spPr>
        <p:txBody>
          <a:bodyPr/>
          <a:lstStyle/>
          <a:p>
            <a:pPr eaLnBrk="1" hangingPunct="1">
              <a:lnSpc>
                <a:spcPct val="80000"/>
              </a:lnSpc>
            </a:pPr>
            <a:r>
              <a:rPr lang="ja-JP" altLang="en-US" sz="2800" dirty="0">
                <a:latin typeface="+mj-ea"/>
                <a:ea typeface="+mj-ea"/>
              </a:rPr>
              <a:t>大気のこのカオス的な性質に対処するため，「</a:t>
            </a:r>
            <a:r>
              <a:rPr lang="ja-JP" altLang="en-US" sz="2800" dirty="0">
                <a:solidFill>
                  <a:srgbClr val="FF0000"/>
                </a:solidFill>
                <a:latin typeface="+mj-ea"/>
                <a:ea typeface="+mj-ea"/>
              </a:rPr>
              <a:t>集団（アンサンブル）予報</a:t>
            </a:r>
            <a:r>
              <a:rPr lang="ja-JP" altLang="en-US" sz="2800" dirty="0">
                <a:latin typeface="+mj-ea"/>
                <a:ea typeface="+mj-ea"/>
              </a:rPr>
              <a:t>」という数値予報の手法が研究・開発されるようになってきた．</a:t>
            </a:r>
            <a:endParaRPr lang="en-US" altLang="ja-JP" sz="2800" dirty="0">
              <a:latin typeface="+mj-ea"/>
              <a:ea typeface="+mj-ea"/>
            </a:endParaRPr>
          </a:p>
          <a:p>
            <a:pPr eaLnBrk="1" hangingPunct="1">
              <a:lnSpc>
                <a:spcPct val="80000"/>
              </a:lnSpc>
            </a:pPr>
            <a:endParaRPr lang="en-US" altLang="ja-JP" sz="2800" dirty="0">
              <a:latin typeface="+mj-ea"/>
              <a:ea typeface="+mj-ea"/>
            </a:endParaRPr>
          </a:p>
          <a:p>
            <a:pPr eaLnBrk="1" hangingPunct="1">
              <a:lnSpc>
                <a:spcPct val="80000"/>
              </a:lnSpc>
            </a:pPr>
            <a:r>
              <a:rPr lang="ja-JP" altLang="en-US" sz="2800" dirty="0">
                <a:latin typeface="+mj-ea"/>
                <a:ea typeface="+mj-ea"/>
              </a:rPr>
              <a:t>ある時刻に少しずつ異なる初期値を多数用意して多数の予報を行い，その平均をとることによって誤差を減少させた予報を求める．</a:t>
            </a:r>
            <a:endParaRPr lang="en-US" altLang="ja-JP" sz="2800" dirty="0">
              <a:latin typeface="+mj-ea"/>
              <a:ea typeface="+mj-ea"/>
            </a:endParaRPr>
          </a:p>
          <a:p>
            <a:pPr eaLnBrk="1" hangingPunct="1">
              <a:lnSpc>
                <a:spcPct val="80000"/>
              </a:lnSpc>
            </a:pPr>
            <a:r>
              <a:rPr lang="ja-JP" altLang="en-US" sz="2800" dirty="0">
                <a:latin typeface="+mj-ea"/>
                <a:ea typeface="+mj-ea"/>
              </a:rPr>
              <a:t>これらの予報のばらつきの割合から予報誤差の大小の予測が行われる．</a:t>
            </a:r>
            <a:br>
              <a:rPr lang="ja-JP" altLang="en-US" sz="2800" dirty="0">
                <a:latin typeface="+mj-ea"/>
                <a:ea typeface="+mj-ea"/>
              </a:rPr>
            </a:br>
            <a:endParaRPr lang="en-US" altLang="ja-JP" sz="2800" dirty="0">
              <a:latin typeface="+mj-ea"/>
              <a:ea typeface="+mj-ea"/>
            </a:endParaRPr>
          </a:p>
        </p:txBody>
      </p:sp>
      <p:sp>
        <p:nvSpPr>
          <p:cNvPr id="2" name="スライド番号プレースホルダー 1">
            <a:extLst>
              <a:ext uri="{FF2B5EF4-FFF2-40B4-BE49-F238E27FC236}">
                <a16:creationId xmlns:a16="http://schemas.microsoft.com/office/drawing/2014/main" id="{F66FB58D-354D-6646-A4EC-D16FF15D2FF4}"/>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27</a:t>
            </a:fld>
            <a:endParaRPr lang="ja-JP" altLang="en-US">
              <a:solidFill>
                <a:prstClr val="black">
                  <a:tint val="75000"/>
                </a:prstClr>
              </a:solidFill>
            </a:endParaRPr>
          </a:p>
        </p:txBody>
      </p:sp>
      <p:pic>
        <p:nvPicPr>
          <p:cNvPr id="3" name="図 2">
            <a:extLst>
              <a:ext uri="{FF2B5EF4-FFF2-40B4-BE49-F238E27FC236}">
                <a16:creationId xmlns:a16="http://schemas.microsoft.com/office/drawing/2014/main" id="{C1844A06-AE86-4EBD-BE0B-CE0A4B772259}"/>
              </a:ext>
            </a:extLst>
          </p:cNvPr>
          <p:cNvPicPr>
            <a:picLocks noChangeAspect="1"/>
          </p:cNvPicPr>
          <p:nvPr/>
        </p:nvPicPr>
        <p:blipFill>
          <a:blip r:embed="rId3"/>
          <a:stretch>
            <a:fillRect/>
          </a:stretch>
        </p:blipFill>
        <p:spPr>
          <a:xfrm>
            <a:off x="5436096" y="3982570"/>
            <a:ext cx="2970546" cy="2875430"/>
          </a:xfrm>
          <a:prstGeom prst="rect">
            <a:avLst/>
          </a:prstGeom>
        </p:spPr>
      </p:pic>
    </p:spTree>
    <p:extLst>
      <p:ext uri="{BB962C8B-B14F-4D97-AF65-F5344CB8AC3E}">
        <p14:creationId xmlns:p14="http://schemas.microsoft.com/office/powerpoint/2010/main" val="3342254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65ECB07-3276-43DE-8D3B-1D10BF6F1A7B}"/>
              </a:ext>
            </a:extLst>
          </p:cNvPr>
          <p:cNvSpPr>
            <a:spLocks noGrp="1"/>
          </p:cNvSpPr>
          <p:nvPr>
            <p:ph type="sldNum" sz="quarter" idx="12"/>
          </p:nvPr>
        </p:nvSpPr>
        <p:spPr/>
        <p:txBody>
          <a:bodyPr/>
          <a:lstStyle/>
          <a:p>
            <a:fld id="{999120C0-F702-445C-B018-BC09BD7DB4A6}" type="slidenum">
              <a:rPr kumimoji="1" lang="ja-JP" altLang="en-US" smtClean="0"/>
              <a:t>28</a:t>
            </a:fld>
            <a:endParaRPr kumimoji="1" lang="ja-JP" altLang="en-US"/>
          </a:p>
        </p:txBody>
      </p:sp>
      <p:pic>
        <p:nvPicPr>
          <p:cNvPr id="4" name="図 3">
            <a:extLst>
              <a:ext uri="{FF2B5EF4-FFF2-40B4-BE49-F238E27FC236}">
                <a16:creationId xmlns:a16="http://schemas.microsoft.com/office/drawing/2014/main" id="{B256BC39-44C5-45F0-9E6C-495B8324A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2656"/>
            <a:ext cx="8668960" cy="5830114"/>
          </a:xfrm>
          <a:prstGeom prst="rect">
            <a:avLst/>
          </a:prstGeom>
        </p:spPr>
      </p:pic>
    </p:spTree>
    <p:extLst>
      <p:ext uri="{BB962C8B-B14F-4D97-AF65-F5344CB8AC3E}">
        <p14:creationId xmlns:p14="http://schemas.microsoft.com/office/powerpoint/2010/main" val="2582518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C2D8322-2ACF-4B5E-B093-7AE597C58258}"/>
              </a:ext>
            </a:extLst>
          </p:cNvPr>
          <p:cNvSpPr>
            <a:spLocks noGrp="1"/>
          </p:cNvSpPr>
          <p:nvPr>
            <p:ph type="sldNum" sz="quarter" idx="12"/>
          </p:nvPr>
        </p:nvSpPr>
        <p:spPr/>
        <p:txBody>
          <a:bodyPr/>
          <a:lstStyle/>
          <a:p>
            <a:fld id="{999120C0-F702-445C-B018-BC09BD7DB4A6}" type="slidenum">
              <a:rPr kumimoji="1" lang="ja-JP" altLang="en-US" smtClean="0"/>
              <a:t>29</a:t>
            </a:fld>
            <a:endParaRPr kumimoji="1" lang="ja-JP" altLang="en-US"/>
          </a:p>
        </p:txBody>
      </p:sp>
      <p:pic>
        <p:nvPicPr>
          <p:cNvPr id="4" name="図 3">
            <a:extLst>
              <a:ext uri="{FF2B5EF4-FFF2-40B4-BE49-F238E27FC236}">
                <a16:creationId xmlns:a16="http://schemas.microsoft.com/office/drawing/2014/main" id="{8C6169FF-D10F-473A-B5C3-5A3CE4FD5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969" y="1142681"/>
            <a:ext cx="6716062" cy="4572638"/>
          </a:xfrm>
          <a:prstGeom prst="rect">
            <a:avLst/>
          </a:prstGeom>
        </p:spPr>
      </p:pic>
    </p:spTree>
    <p:extLst>
      <p:ext uri="{BB962C8B-B14F-4D97-AF65-F5344CB8AC3E}">
        <p14:creationId xmlns:p14="http://schemas.microsoft.com/office/powerpoint/2010/main" val="19288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5469C7C-0421-483A-E5AB-67050011E399}"/>
              </a:ext>
            </a:extLst>
          </p:cNvPr>
          <p:cNvSpPr>
            <a:spLocks noGrp="1"/>
          </p:cNvSpPr>
          <p:nvPr>
            <p:ph type="sldNum" sz="quarter" idx="12"/>
          </p:nvPr>
        </p:nvSpPr>
        <p:spPr/>
        <p:txBody>
          <a:bodyPr/>
          <a:lstStyle/>
          <a:p>
            <a:fld id="{999120C0-F702-445C-B018-BC09BD7DB4A6}" type="slidenum">
              <a:rPr kumimoji="1" lang="ja-JP" altLang="en-US" smtClean="0"/>
              <a:t>3</a:t>
            </a:fld>
            <a:endParaRPr kumimoji="1" lang="ja-JP" altLang="en-US"/>
          </a:p>
        </p:txBody>
      </p:sp>
      <p:pic>
        <p:nvPicPr>
          <p:cNvPr id="4" name="図 3">
            <a:extLst>
              <a:ext uri="{FF2B5EF4-FFF2-40B4-BE49-F238E27FC236}">
                <a16:creationId xmlns:a16="http://schemas.microsoft.com/office/drawing/2014/main" id="{973F317C-FFC7-9FE2-2F46-5B600454FA62}"/>
              </a:ext>
            </a:extLst>
          </p:cNvPr>
          <p:cNvPicPr>
            <a:picLocks noChangeAspect="1"/>
          </p:cNvPicPr>
          <p:nvPr/>
        </p:nvPicPr>
        <p:blipFill>
          <a:blip r:embed="rId2"/>
          <a:stretch>
            <a:fillRect/>
          </a:stretch>
        </p:blipFill>
        <p:spPr>
          <a:xfrm>
            <a:off x="0" y="0"/>
            <a:ext cx="4933617" cy="6858000"/>
          </a:xfrm>
          <a:prstGeom prst="rect">
            <a:avLst/>
          </a:prstGeom>
        </p:spPr>
      </p:pic>
      <p:sp>
        <p:nvSpPr>
          <p:cNvPr id="5" name="テキスト ボックス 4">
            <a:extLst>
              <a:ext uri="{FF2B5EF4-FFF2-40B4-BE49-F238E27FC236}">
                <a16:creationId xmlns:a16="http://schemas.microsoft.com/office/drawing/2014/main" id="{F2FC6482-9E0D-BCFB-129F-DBFCB482012D}"/>
              </a:ext>
            </a:extLst>
          </p:cNvPr>
          <p:cNvSpPr txBox="1"/>
          <p:nvPr/>
        </p:nvSpPr>
        <p:spPr>
          <a:xfrm>
            <a:off x="4965894" y="58846"/>
            <a:ext cx="4178106" cy="1200329"/>
          </a:xfrm>
          <a:prstGeom prst="rect">
            <a:avLst/>
          </a:prstGeom>
          <a:noFill/>
        </p:spPr>
        <p:txBody>
          <a:bodyPr wrap="square" rtlCol="0">
            <a:spAutoFit/>
          </a:bodyPr>
          <a:lstStyle/>
          <a:p>
            <a:r>
              <a:rPr kumimoji="1" lang="en-US" altLang="ja-JP" sz="2400" dirty="0">
                <a:latin typeface="+mj-ea"/>
                <a:ea typeface="+mj-ea"/>
              </a:rPr>
              <a:t>12/15</a:t>
            </a:r>
            <a:r>
              <a:rPr kumimoji="1" lang="ja-JP" altLang="en-US" sz="2400" dirty="0">
                <a:latin typeface="+mj-ea"/>
                <a:ea typeface="+mj-ea"/>
              </a:rPr>
              <a:t>（日）</a:t>
            </a:r>
            <a:r>
              <a:rPr lang="en-US" altLang="ja-JP" sz="2400" dirty="0">
                <a:latin typeface="+mj-ea"/>
                <a:ea typeface="+mj-ea"/>
              </a:rPr>
              <a:t>10</a:t>
            </a:r>
            <a:r>
              <a:rPr lang="ja-JP" altLang="en-US" sz="2400" dirty="0">
                <a:latin typeface="+mj-ea"/>
                <a:ea typeface="+mj-ea"/>
              </a:rPr>
              <a:t>時～</a:t>
            </a:r>
            <a:endParaRPr lang="en-US" altLang="ja-JP" sz="2400" dirty="0">
              <a:latin typeface="+mj-ea"/>
              <a:ea typeface="+mj-ea"/>
            </a:endParaRPr>
          </a:p>
          <a:p>
            <a:r>
              <a:rPr kumimoji="1" lang="ja-JP" altLang="en-US" sz="2400" dirty="0">
                <a:latin typeface="+mj-ea"/>
                <a:ea typeface="+mj-ea"/>
              </a:rPr>
              <a:t>立花先生が講演します</a:t>
            </a:r>
            <a:endParaRPr kumimoji="1" lang="en-US" altLang="ja-JP" sz="2400" dirty="0">
              <a:latin typeface="+mj-ea"/>
              <a:ea typeface="+mj-ea"/>
            </a:endParaRPr>
          </a:p>
          <a:p>
            <a:r>
              <a:rPr kumimoji="1" lang="ja-JP" altLang="en-US" sz="2400" dirty="0">
                <a:latin typeface="+mj-ea"/>
                <a:ea typeface="+mj-ea"/>
              </a:rPr>
              <a:t>入場無料，申し込み不要</a:t>
            </a:r>
            <a:endParaRPr kumimoji="1" lang="en-US" altLang="ja-JP" sz="2400" dirty="0">
              <a:latin typeface="+mj-ea"/>
              <a:ea typeface="+mj-ea"/>
            </a:endParaRPr>
          </a:p>
        </p:txBody>
      </p:sp>
      <p:pic>
        <p:nvPicPr>
          <p:cNvPr id="7" name="図 6">
            <a:extLst>
              <a:ext uri="{FF2B5EF4-FFF2-40B4-BE49-F238E27FC236}">
                <a16:creationId xmlns:a16="http://schemas.microsoft.com/office/drawing/2014/main" id="{5427A155-2524-0D4B-69FD-7DE130E5F988}"/>
              </a:ext>
            </a:extLst>
          </p:cNvPr>
          <p:cNvPicPr>
            <a:picLocks noChangeAspect="1"/>
          </p:cNvPicPr>
          <p:nvPr/>
        </p:nvPicPr>
        <p:blipFill>
          <a:blip r:embed="rId3"/>
          <a:stretch>
            <a:fillRect/>
          </a:stretch>
        </p:blipFill>
        <p:spPr>
          <a:xfrm>
            <a:off x="4939472" y="1259175"/>
            <a:ext cx="3930225" cy="5600570"/>
          </a:xfrm>
          <a:prstGeom prst="rect">
            <a:avLst/>
          </a:prstGeom>
        </p:spPr>
      </p:pic>
    </p:spTree>
    <p:extLst>
      <p:ext uri="{BB962C8B-B14F-4D97-AF65-F5344CB8AC3E}">
        <p14:creationId xmlns:p14="http://schemas.microsoft.com/office/powerpoint/2010/main" val="1792990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FD63117-841F-45AE-B8F4-34DB10A1E5EF}"/>
              </a:ext>
            </a:extLst>
          </p:cNvPr>
          <p:cNvSpPr>
            <a:spLocks noGrp="1"/>
          </p:cNvSpPr>
          <p:nvPr>
            <p:ph type="sldNum" sz="quarter" idx="12"/>
          </p:nvPr>
        </p:nvSpPr>
        <p:spPr/>
        <p:txBody>
          <a:bodyPr/>
          <a:lstStyle/>
          <a:p>
            <a:fld id="{999120C0-F702-445C-B018-BC09BD7DB4A6}" type="slidenum">
              <a:rPr kumimoji="1" lang="ja-JP" altLang="en-US" smtClean="0"/>
              <a:t>30</a:t>
            </a:fld>
            <a:endParaRPr kumimoji="1" lang="ja-JP" altLang="en-US"/>
          </a:p>
        </p:txBody>
      </p:sp>
      <p:pic>
        <p:nvPicPr>
          <p:cNvPr id="3" name="図 2">
            <a:extLst>
              <a:ext uri="{FF2B5EF4-FFF2-40B4-BE49-F238E27FC236}">
                <a16:creationId xmlns:a16="http://schemas.microsoft.com/office/drawing/2014/main" id="{0E4E5B02-823A-4444-B412-BCB193FA07E6}"/>
              </a:ext>
            </a:extLst>
          </p:cNvPr>
          <p:cNvPicPr>
            <a:picLocks noChangeAspect="1"/>
          </p:cNvPicPr>
          <p:nvPr/>
        </p:nvPicPr>
        <p:blipFill>
          <a:blip r:embed="rId2"/>
          <a:stretch>
            <a:fillRect/>
          </a:stretch>
        </p:blipFill>
        <p:spPr>
          <a:xfrm>
            <a:off x="0" y="548680"/>
            <a:ext cx="9144000" cy="5284770"/>
          </a:xfrm>
          <a:prstGeom prst="rect">
            <a:avLst/>
          </a:prstGeom>
        </p:spPr>
      </p:pic>
    </p:spTree>
    <p:extLst>
      <p:ext uri="{BB962C8B-B14F-4D97-AF65-F5344CB8AC3E}">
        <p14:creationId xmlns:p14="http://schemas.microsoft.com/office/powerpoint/2010/main" val="3016679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0F4D49A-0FAA-4323-891F-9644D9B4CC54}"/>
              </a:ext>
            </a:extLst>
          </p:cNvPr>
          <p:cNvSpPr>
            <a:spLocks noGrp="1"/>
          </p:cNvSpPr>
          <p:nvPr>
            <p:ph type="sldNum" sz="quarter" idx="12"/>
          </p:nvPr>
        </p:nvSpPr>
        <p:spPr/>
        <p:txBody>
          <a:bodyPr/>
          <a:lstStyle/>
          <a:p>
            <a:fld id="{999120C0-F702-445C-B018-BC09BD7DB4A6}" type="slidenum">
              <a:rPr kumimoji="1" lang="ja-JP" altLang="en-US" smtClean="0"/>
              <a:t>31</a:t>
            </a:fld>
            <a:endParaRPr kumimoji="1" lang="ja-JP" altLang="en-US"/>
          </a:p>
        </p:txBody>
      </p:sp>
      <p:pic>
        <p:nvPicPr>
          <p:cNvPr id="3" name="図 2">
            <a:extLst>
              <a:ext uri="{FF2B5EF4-FFF2-40B4-BE49-F238E27FC236}">
                <a16:creationId xmlns:a16="http://schemas.microsoft.com/office/drawing/2014/main" id="{D207971D-6CB9-4EB0-BE3E-B676D948F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17" y="0"/>
            <a:ext cx="7659365" cy="6858000"/>
          </a:xfrm>
          <a:prstGeom prst="rect">
            <a:avLst/>
          </a:prstGeom>
        </p:spPr>
      </p:pic>
    </p:spTree>
    <p:extLst>
      <p:ext uri="{BB962C8B-B14F-4D97-AF65-F5344CB8AC3E}">
        <p14:creationId xmlns:p14="http://schemas.microsoft.com/office/powerpoint/2010/main" val="1346034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B1FA004-126B-4495-B343-6ED15384DB18}"/>
              </a:ext>
            </a:extLst>
          </p:cNvPr>
          <p:cNvSpPr>
            <a:spLocks noGrp="1"/>
          </p:cNvSpPr>
          <p:nvPr>
            <p:ph type="sldNum" sz="quarter" idx="12"/>
          </p:nvPr>
        </p:nvSpPr>
        <p:spPr/>
        <p:txBody>
          <a:bodyPr/>
          <a:lstStyle/>
          <a:p>
            <a:fld id="{999120C0-F702-445C-B018-BC09BD7DB4A6}" type="slidenum">
              <a:rPr kumimoji="1" lang="ja-JP" altLang="en-US" smtClean="0"/>
              <a:t>32</a:t>
            </a:fld>
            <a:endParaRPr kumimoji="1" lang="ja-JP" altLang="en-US"/>
          </a:p>
        </p:txBody>
      </p:sp>
      <p:sp>
        <p:nvSpPr>
          <p:cNvPr id="3" name="タイトル 1">
            <a:extLst>
              <a:ext uri="{FF2B5EF4-FFF2-40B4-BE49-F238E27FC236}">
                <a16:creationId xmlns:a16="http://schemas.microsoft.com/office/drawing/2014/main" id="{2A90AD2C-10CD-402F-8364-78B1C5AB983F}"/>
              </a:ext>
            </a:extLst>
          </p:cNvPr>
          <p:cNvSpPr txBox="1">
            <a:spLocks/>
          </p:cNvSpPr>
          <p:nvPr/>
        </p:nvSpPr>
        <p:spPr>
          <a:xfrm>
            <a:off x="0" y="-39359"/>
            <a:ext cx="5004048" cy="114300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mj-ea"/>
              </a:rPr>
              <a:t>大気海洋結合モデル</a:t>
            </a:r>
          </a:p>
        </p:txBody>
      </p:sp>
      <p:pic>
        <p:nvPicPr>
          <p:cNvPr id="5" name="図 4">
            <a:extLst>
              <a:ext uri="{FF2B5EF4-FFF2-40B4-BE49-F238E27FC236}">
                <a16:creationId xmlns:a16="http://schemas.microsoft.com/office/drawing/2014/main" id="{4FCEDC3E-7EB3-40CF-BCE0-B880B48CA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73856"/>
            <a:ext cx="6806349" cy="5447619"/>
          </a:xfrm>
          <a:prstGeom prst="rect">
            <a:avLst/>
          </a:prstGeom>
        </p:spPr>
      </p:pic>
      <p:sp>
        <p:nvSpPr>
          <p:cNvPr id="6" name="テキスト ボックス 5">
            <a:extLst>
              <a:ext uri="{FF2B5EF4-FFF2-40B4-BE49-F238E27FC236}">
                <a16:creationId xmlns:a16="http://schemas.microsoft.com/office/drawing/2014/main" id="{157E1835-11D8-485F-8024-24A27F63663F}"/>
              </a:ext>
            </a:extLst>
          </p:cNvPr>
          <p:cNvSpPr txBox="1"/>
          <p:nvPr/>
        </p:nvSpPr>
        <p:spPr>
          <a:xfrm>
            <a:off x="4355976" y="514447"/>
            <a:ext cx="4752528" cy="1754326"/>
          </a:xfrm>
          <a:prstGeom prst="rect">
            <a:avLst/>
          </a:prstGeom>
          <a:noFill/>
        </p:spPr>
        <p:txBody>
          <a:bodyPr wrap="square" rtlCol="0">
            <a:spAutoFit/>
          </a:bodyPr>
          <a:lstStyle/>
          <a:p>
            <a:r>
              <a:rPr lang="ja-JP" altLang="en-US" dirty="0">
                <a:latin typeface="+mj-ea"/>
                <a:ea typeface="+mj-ea"/>
              </a:rPr>
              <a:t>・</a:t>
            </a:r>
            <a:r>
              <a:rPr lang="en-US" altLang="ja-JP" dirty="0">
                <a:latin typeface="+mj-ea"/>
                <a:ea typeface="+mj-ea"/>
              </a:rPr>
              <a:t>1</a:t>
            </a:r>
            <a:r>
              <a:rPr lang="ja-JP" altLang="en-US" dirty="0">
                <a:latin typeface="+mj-ea"/>
                <a:ea typeface="+mj-ea"/>
              </a:rPr>
              <a:t>か月を超える予報では，エルニーニョ・ラニーニャ現象のような海洋の変動も，大気の変動と併せて予報することが必要</a:t>
            </a:r>
            <a:endParaRPr lang="en-US" altLang="ja-JP" dirty="0">
              <a:latin typeface="+mj-ea"/>
              <a:ea typeface="+mj-ea"/>
            </a:endParaRPr>
          </a:p>
          <a:p>
            <a:r>
              <a:rPr lang="ja-JP" altLang="en-US" dirty="0">
                <a:latin typeface="+mj-ea"/>
                <a:ea typeface="+mj-ea"/>
              </a:rPr>
              <a:t>＝＞大気モデルと海洋モデルを結合し，大気と海洋を一体として予測する大気海洋結合モデルを使用</a:t>
            </a:r>
            <a:endParaRPr kumimoji="1" lang="en-US" altLang="ja-JP" dirty="0">
              <a:latin typeface="+mj-ea"/>
              <a:ea typeface="+mj-ea"/>
            </a:endParaRPr>
          </a:p>
        </p:txBody>
      </p:sp>
    </p:spTree>
    <p:extLst>
      <p:ext uri="{BB962C8B-B14F-4D97-AF65-F5344CB8AC3E}">
        <p14:creationId xmlns:p14="http://schemas.microsoft.com/office/powerpoint/2010/main" val="3365397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51520" y="44624"/>
            <a:ext cx="6032421" cy="461665"/>
          </a:xfrm>
          <a:prstGeom prst="rect">
            <a:avLst/>
          </a:prstGeom>
          <a:noFill/>
        </p:spPr>
        <p:txBody>
          <a:bodyPr wrap="none" rtlCol="0">
            <a:spAutoFit/>
          </a:bodyPr>
          <a:lstStyle/>
          <a:p>
            <a:r>
              <a:rPr kumimoji="1" lang="ja-JP" altLang="en-US" sz="2400" dirty="0">
                <a:latin typeface="+mj-ea"/>
                <a:ea typeface="+mj-ea"/>
              </a:rPr>
              <a:t>予報は当たるも八卦，あたらぬも八卦？？</a:t>
            </a:r>
          </a:p>
        </p:txBody>
      </p:sp>
      <p:sp>
        <p:nvSpPr>
          <p:cNvPr id="7" name="テキスト ボックス 6"/>
          <p:cNvSpPr txBox="1"/>
          <p:nvPr/>
        </p:nvSpPr>
        <p:spPr>
          <a:xfrm>
            <a:off x="1772687" y="6381328"/>
            <a:ext cx="6340197" cy="461665"/>
          </a:xfrm>
          <a:prstGeom prst="rect">
            <a:avLst/>
          </a:prstGeom>
          <a:noFill/>
        </p:spPr>
        <p:txBody>
          <a:bodyPr wrap="none" rtlCol="0">
            <a:spAutoFit/>
          </a:bodyPr>
          <a:lstStyle/>
          <a:p>
            <a:r>
              <a:rPr kumimoji="1" lang="ja-JP" altLang="en-US" sz="2400" dirty="0">
                <a:latin typeface="+mj-ea"/>
                <a:ea typeface="+mj-ea"/>
              </a:rPr>
              <a:t>今後，どうなるか自分で見てみてください．</a:t>
            </a:r>
          </a:p>
        </p:txBody>
      </p:sp>
      <p:pic>
        <p:nvPicPr>
          <p:cNvPr id="1536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50270" y="543475"/>
            <a:ext cx="6052458" cy="252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www.jma.go.jp/jp/longfcst/imgs/1/temp/temp-0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3069009"/>
            <a:ext cx="4416425" cy="331231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jma.go.jp/jp/longfcst/imgs/1/temp/temp-02.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6498" y="3069009"/>
            <a:ext cx="4416426" cy="331231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2CEBF3E6-4405-6743-B63E-CBCA0D748A69}"/>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33</a:t>
            </a:fld>
            <a:endParaRPr lang="ja-JP" altLang="en-US">
              <a:solidFill>
                <a:prstClr val="black">
                  <a:tint val="75000"/>
                </a:prstClr>
              </a:solidFill>
            </a:endParaRPr>
          </a:p>
        </p:txBody>
      </p:sp>
    </p:spTree>
    <p:extLst>
      <p:ext uri="{BB962C8B-B14F-4D97-AF65-F5344CB8AC3E}">
        <p14:creationId xmlns:p14="http://schemas.microsoft.com/office/powerpoint/2010/main" val="2450014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34</a:t>
            </a:fld>
            <a:endParaRPr kumimoji="1" lang="ja-JP" altLang="en-US"/>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24" t="29309" r="55746" b="53424"/>
          <a:stretch/>
        </p:blipFill>
        <p:spPr bwMode="auto">
          <a:xfrm>
            <a:off x="115374" y="734628"/>
            <a:ext cx="2683316" cy="1484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アンサンブル予報の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698" y="338940"/>
            <a:ext cx="3816424" cy="238445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80959" y="5085184"/>
            <a:ext cx="184731" cy="461665"/>
          </a:xfrm>
          <a:prstGeom prst="rect">
            <a:avLst/>
          </a:prstGeom>
          <a:noFill/>
        </p:spPr>
        <p:txBody>
          <a:bodyPr wrap="none" rtlCol="0">
            <a:spAutoFit/>
          </a:bodyPr>
          <a:lstStyle/>
          <a:p>
            <a:endParaRPr kumimoji="1" lang="ja-JP" altLang="en-US" sz="2400" dirty="0"/>
          </a:p>
        </p:txBody>
      </p:sp>
      <p:sp>
        <p:nvSpPr>
          <p:cNvPr id="12" name="テキスト ボックス 11"/>
          <p:cNvSpPr txBox="1"/>
          <p:nvPr/>
        </p:nvSpPr>
        <p:spPr>
          <a:xfrm>
            <a:off x="0" y="2940030"/>
            <a:ext cx="9111723" cy="3046988"/>
          </a:xfrm>
          <a:prstGeom prst="rect">
            <a:avLst/>
          </a:prstGeom>
          <a:noFill/>
        </p:spPr>
        <p:txBody>
          <a:bodyPr wrap="square" rtlCol="0">
            <a:spAutoFit/>
          </a:bodyPr>
          <a:lstStyle/>
          <a:p>
            <a:r>
              <a:rPr kumimoji="1" lang="ja-JP" altLang="en-US" sz="2400" dirty="0">
                <a:latin typeface="+mj-ea"/>
                <a:ea typeface="+mj-ea"/>
              </a:rPr>
              <a:t>数値予報の信頼度はアンサンブル予報のばらつき具合によって決まり</a:t>
            </a:r>
            <a:r>
              <a:rPr lang="ja-JP" altLang="en-US" sz="2400" dirty="0">
                <a:latin typeface="+mj-ea"/>
                <a:ea typeface="+mj-ea"/>
              </a:rPr>
              <a:t>ます．</a:t>
            </a:r>
            <a:endParaRPr lang="en-US" altLang="ja-JP" sz="2400" dirty="0">
              <a:latin typeface="+mj-ea"/>
              <a:ea typeface="+mj-ea"/>
            </a:endParaRPr>
          </a:p>
          <a:p>
            <a:r>
              <a:rPr lang="ja-JP" altLang="en-US" sz="2400" dirty="0">
                <a:latin typeface="+mj-ea"/>
                <a:ea typeface="+mj-ea"/>
              </a:rPr>
              <a:t>アンサンブル予報のばらつきが小さい（たくさんの数値予報モデルの結果がほぼ同じ）であれば高い信頼度になります．</a:t>
            </a:r>
            <a:endParaRPr lang="en-US" altLang="ja-JP" sz="2400" dirty="0">
              <a:latin typeface="+mj-ea"/>
              <a:ea typeface="+mj-ea"/>
            </a:endParaRPr>
          </a:p>
          <a:p>
            <a:r>
              <a:rPr kumimoji="1" lang="ja-JP" altLang="en-US" sz="2400" dirty="0">
                <a:latin typeface="+mj-ea"/>
                <a:ea typeface="+mj-ea"/>
              </a:rPr>
              <a:t>逆にアンサンブル予報の結果がばらついて</a:t>
            </a:r>
            <a:r>
              <a:rPr lang="ja-JP" altLang="en-US" sz="2400" dirty="0">
                <a:latin typeface="+mj-ea"/>
                <a:ea typeface="+mj-ea"/>
              </a:rPr>
              <a:t>いれば信頼度は下がります．</a:t>
            </a:r>
            <a:endParaRPr lang="en-US" altLang="ja-JP" sz="2400" dirty="0">
              <a:latin typeface="+mj-ea"/>
              <a:ea typeface="+mj-ea"/>
            </a:endParaRPr>
          </a:p>
          <a:p>
            <a:r>
              <a:rPr kumimoji="1" lang="ja-JP" altLang="en-US" sz="2400" dirty="0">
                <a:latin typeface="+mj-ea"/>
                <a:ea typeface="+mj-ea"/>
              </a:rPr>
              <a:t>期待される</a:t>
            </a:r>
            <a:r>
              <a:rPr lang="ja-JP" altLang="en-US" sz="2400" dirty="0">
                <a:latin typeface="+mj-ea"/>
                <a:ea typeface="+mj-ea"/>
              </a:rPr>
              <a:t>適中率は</a:t>
            </a:r>
            <a:r>
              <a:rPr lang="en-US" altLang="ja-JP" sz="2400" dirty="0">
                <a:latin typeface="+mj-ea"/>
                <a:ea typeface="+mj-ea"/>
              </a:rPr>
              <a:t>A</a:t>
            </a:r>
            <a:r>
              <a:rPr lang="ja-JP" altLang="en-US" sz="2400" dirty="0">
                <a:latin typeface="+mj-ea"/>
                <a:ea typeface="+mj-ea"/>
              </a:rPr>
              <a:t>：</a:t>
            </a:r>
            <a:r>
              <a:rPr lang="en-US" altLang="ja-JP" sz="2400" dirty="0">
                <a:latin typeface="+mj-ea"/>
                <a:ea typeface="+mj-ea"/>
              </a:rPr>
              <a:t>70</a:t>
            </a:r>
            <a:r>
              <a:rPr lang="ja-JP" altLang="en-US" sz="2400" dirty="0">
                <a:latin typeface="+mj-ea"/>
                <a:ea typeface="+mj-ea"/>
              </a:rPr>
              <a:t>％以上，</a:t>
            </a:r>
            <a:r>
              <a:rPr lang="en-US" altLang="ja-JP" sz="2400" dirty="0">
                <a:latin typeface="+mj-ea"/>
                <a:ea typeface="+mj-ea"/>
              </a:rPr>
              <a:t>B</a:t>
            </a:r>
            <a:r>
              <a:rPr lang="ja-JP" altLang="en-US" sz="2400" dirty="0">
                <a:latin typeface="+mj-ea"/>
                <a:ea typeface="+mj-ea"/>
              </a:rPr>
              <a:t>：</a:t>
            </a:r>
            <a:r>
              <a:rPr lang="en-US" altLang="ja-JP" sz="2400" dirty="0">
                <a:latin typeface="+mj-ea"/>
                <a:ea typeface="+mj-ea"/>
              </a:rPr>
              <a:t>60</a:t>
            </a:r>
            <a:r>
              <a:rPr lang="ja-JP" altLang="en-US" sz="2400" dirty="0">
                <a:latin typeface="+mj-ea"/>
                <a:ea typeface="+mj-ea"/>
              </a:rPr>
              <a:t>～</a:t>
            </a:r>
            <a:r>
              <a:rPr lang="en-US" altLang="ja-JP" sz="2400" dirty="0">
                <a:latin typeface="+mj-ea"/>
                <a:ea typeface="+mj-ea"/>
              </a:rPr>
              <a:t>70</a:t>
            </a:r>
            <a:r>
              <a:rPr lang="ja-JP" altLang="en-US" sz="2400" dirty="0">
                <a:latin typeface="+mj-ea"/>
                <a:ea typeface="+mj-ea"/>
              </a:rPr>
              <a:t>％，</a:t>
            </a:r>
            <a:r>
              <a:rPr lang="en-US" altLang="ja-JP" sz="2400" dirty="0">
                <a:latin typeface="+mj-ea"/>
                <a:ea typeface="+mj-ea"/>
              </a:rPr>
              <a:t>C</a:t>
            </a:r>
            <a:r>
              <a:rPr lang="ja-JP" altLang="en-US" sz="2400" dirty="0">
                <a:latin typeface="+mj-ea"/>
                <a:ea typeface="+mj-ea"/>
              </a:rPr>
              <a:t>：</a:t>
            </a:r>
            <a:r>
              <a:rPr lang="en-US" altLang="ja-JP" sz="2400" dirty="0">
                <a:latin typeface="+mj-ea"/>
                <a:ea typeface="+mj-ea"/>
              </a:rPr>
              <a:t>60</a:t>
            </a:r>
            <a:r>
              <a:rPr lang="ja-JP" altLang="en-US" sz="2400" dirty="0">
                <a:latin typeface="+mj-ea"/>
                <a:ea typeface="+mj-ea"/>
              </a:rPr>
              <a:t>％未満</a:t>
            </a:r>
            <a:endParaRPr kumimoji="1" lang="en-US" altLang="ja-JP" sz="2400" dirty="0">
              <a:latin typeface="+mj-ea"/>
              <a:ea typeface="+mj-ea"/>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3546" y="739079"/>
            <a:ext cx="2381665"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8145288" y="2434950"/>
            <a:ext cx="1082348" cy="307777"/>
          </a:xfrm>
          <a:prstGeom prst="rect">
            <a:avLst/>
          </a:prstGeom>
          <a:noFill/>
        </p:spPr>
        <p:txBody>
          <a:bodyPr wrap="none" rtlCol="0">
            <a:spAutoFit/>
          </a:bodyPr>
          <a:lstStyle/>
          <a:p>
            <a:r>
              <a:rPr kumimoji="1" lang="ja-JP" altLang="en-US" sz="1400" dirty="0">
                <a:latin typeface="+mj-ea"/>
                <a:ea typeface="+mj-ea"/>
              </a:rPr>
              <a:t>（気象庁）</a:t>
            </a:r>
          </a:p>
        </p:txBody>
      </p:sp>
    </p:spTree>
    <p:extLst>
      <p:ext uri="{BB962C8B-B14F-4D97-AF65-F5344CB8AC3E}">
        <p14:creationId xmlns:p14="http://schemas.microsoft.com/office/powerpoint/2010/main" val="252642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77" y="-272053"/>
            <a:ext cx="3535074" cy="1143000"/>
          </a:xfrm>
        </p:spPr>
        <p:txBody>
          <a:bodyPr>
            <a:normAutofit/>
          </a:bodyPr>
          <a:lstStyle/>
          <a:p>
            <a:r>
              <a:rPr kumimoji="1" lang="ja-JP" altLang="en-US" sz="3200" dirty="0">
                <a:latin typeface="+mj-ea"/>
              </a:rPr>
              <a:t>観天望気：動物編</a:t>
            </a:r>
          </a:p>
        </p:txBody>
      </p:sp>
      <p:sp>
        <p:nvSpPr>
          <p:cNvPr id="4" name="スライド番号プレースホルダー 3"/>
          <p:cNvSpPr>
            <a:spLocks noGrp="1"/>
          </p:cNvSpPr>
          <p:nvPr>
            <p:ph type="sldNum" sz="quarter" idx="12"/>
          </p:nvPr>
        </p:nvSpPr>
        <p:spPr/>
        <p:txBody>
          <a:bodyPr/>
          <a:lstStyle/>
          <a:p>
            <a:fld id="{BFDD92F0-79DB-453A-B928-1F5D2F1529C5}" type="slidenum">
              <a:rPr lang="ja-JP" altLang="en-US" smtClean="0">
                <a:solidFill>
                  <a:prstClr val="black">
                    <a:tint val="75000"/>
                  </a:prstClr>
                </a:solidFill>
                <a:latin typeface="+mj-ea"/>
                <a:ea typeface="+mj-ea"/>
              </a:rPr>
              <a:pPr/>
              <a:t>35</a:t>
            </a:fld>
            <a:endParaRPr lang="ja-JP" altLang="en-US">
              <a:solidFill>
                <a:prstClr val="black">
                  <a:tint val="75000"/>
                </a:prstClr>
              </a:solidFill>
              <a:latin typeface="+mj-ea"/>
              <a:ea typeface="+mj-ea"/>
            </a:endParaRPr>
          </a:p>
        </p:txBody>
      </p:sp>
      <p:pic>
        <p:nvPicPr>
          <p:cNvPr id="1229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87290" y="764704"/>
            <a:ext cx="212121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23029" y="4462016"/>
            <a:ext cx="2057483" cy="213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97187" y="2564904"/>
            <a:ext cx="2039309" cy="227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5496" y="692696"/>
            <a:ext cx="7571303"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sz="3200" dirty="0">
                <a:latin typeface="+mj-ea"/>
                <a:ea typeface="+mj-ea"/>
              </a:rPr>
              <a:t>「燕が低く飛ぶと雨．高く飛ぶと晴れ」</a:t>
            </a:r>
            <a:endParaRPr kumimoji="1" lang="ja-JP" altLang="en-US" sz="3200" dirty="0">
              <a:latin typeface="+mj-ea"/>
              <a:ea typeface="+mj-ea"/>
            </a:endParaRPr>
          </a:p>
        </p:txBody>
      </p:sp>
      <p:sp>
        <p:nvSpPr>
          <p:cNvPr id="6" name="テキスト ボックス 5"/>
          <p:cNvSpPr txBox="1"/>
          <p:nvPr/>
        </p:nvSpPr>
        <p:spPr>
          <a:xfrm>
            <a:off x="0" y="1493495"/>
            <a:ext cx="7571303" cy="830997"/>
          </a:xfrm>
          <a:prstGeom prst="rect">
            <a:avLst/>
          </a:prstGeom>
          <a:noFill/>
        </p:spPr>
        <p:txBody>
          <a:bodyPr wrap="none" rtlCol="0">
            <a:spAutoFit/>
          </a:bodyPr>
          <a:lstStyle/>
          <a:p>
            <a:r>
              <a:rPr kumimoji="1" lang="ja-JP" altLang="en-US" sz="2400" dirty="0">
                <a:latin typeface="+mj-ea"/>
                <a:ea typeface="+mj-ea"/>
              </a:rPr>
              <a:t>天気が悪くなってくると，燕の餌となる虫は低い所を</a:t>
            </a:r>
            <a:endParaRPr kumimoji="1" lang="en-US" altLang="ja-JP" sz="2400" dirty="0">
              <a:latin typeface="+mj-ea"/>
              <a:ea typeface="+mj-ea"/>
            </a:endParaRPr>
          </a:p>
          <a:p>
            <a:r>
              <a:rPr kumimoji="1" lang="ja-JP" altLang="en-US" sz="2400" dirty="0">
                <a:latin typeface="+mj-ea"/>
                <a:ea typeface="+mj-ea"/>
              </a:rPr>
              <a:t>飛ぶ．</a:t>
            </a:r>
            <a:r>
              <a:rPr lang="ja-JP" altLang="en-US" sz="2400" dirty="0">
                <a:latin typeface="+mj-ea"/>
                <a:ea typeface="+mj-ea"/>
              </a:rPr>
              <a:t>そのため，地上近くを飛ぶ時は天気が悪くなる</a:t>
            </a:r>
            <a:endParaRPr kumimoji="1" lang="en-US" altLang="ja-JP" sz="2400" dirty="0">
              <a:latin typeface="+mj-ea"/>
              <a:ea typeface="+mj-ea"/>
            </a:endParaRPr>
          </a:p>
        </p:txBody>
      </p:sp>
      <p:sp>
        <p:nvSpPr>
          <p:cNvPr id="10" name="テキスト ボックス 9"/>
          <p:cNvSpPr txBox="1"/>
          <p:nvPr/>
        </p:nvSpPr>
        <p:spPr>
          <a:xfrm>
            <a:off x="35496" y="2564904"/>
            <a:ext cx="5519460"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sz="3200" dirty="0">
                <a:latin typeface="+mj-ea"/>
                <a:ea typeface="+mj-ea"/>
              </a:rPr>
              <a:t>「猫が顔を洗うと雨が降る」</a:t>
            </a:r>
            <a:endParaRPr kumimoji="1" lang="ja-JP" altLang="en-US" sz="3200" dirty="0">
              <a:latin typeface="+mj-ea"/>
              <a:ea typeface="+mj-ea"/>
            </a:endParaRPr>
          </a:p>
        </p:txBody>
      </p:sp>
      <p:sp>
        <p:nvSpPr>
          <p:cNvPr id="11" name="テキスト ボックス 10"/>
          <p:cNvSpPr txBox="1"/>
          <p:nvPr/>
        </p:nvSpPr>
        <p:spPr>
          <a:xfrm>
            <a:off x="35496" y="3308791"/>
            <a:ext cx="7263527" cy="1200329"/>
          </a:xfrm>
          <a:prstGeom prst="rect">
            <a:avLst/>
          </a:prstGeom>
          <a:noFill/>
        </p:spPr>
        <p:txBody>
          <a:bodyPr wrap="none" rtlCol="0">
            <a:spAutoFit/>
          </a:bodyPr>
          <a:lstStyle/>
          <a:p>
            <a:r>
              <a:rPr kumimoji="1" lang="ja-JP" altLang="en-US" sz="2400" dirty="0">
                <a:latin typeface="+mj-ea"/>
                <a:ea typeface="+mj-ea"/>
              </a:rPr>
              <a:t>雨雲が近づくと，湿度が高くなる．湿度に敏感な</a:t>
            </a:r>
            <a:endParaRPr kumimoji="1" lang="en-US" altLang="ja-JP" sz="2400" dirty="0">
              <a:latin typeface="+mj-ea"/>
              <a:ea typeface="+mj-ea"/>
            </a:endParaRPr>
          </a:p>
          <a:p>
            <a:r>
              <a:rPr lang="ja-JP" altLang="en-US" sz="2400" dirty="0">
                <a:latin typeface="+mj-ea"/>
                <a:ea typeface="+mj-ea"/>
              </a:rPr>
              <a:t>猫の髭が湿気によって重くなり垂れてくる．それが</a:t>
            </a:r>
            <a:endParaRPr lang="en-US" altLang="ja-JP" sz="2400" dirty="0">
              <a:latin typeface="+mj-ea"/>
              <a:ea typeface="+mj-ea"/>
            </a:endParaRPr>
          </a:p>
          <a:p>
            <a:r>
              <a:rPr lang="ja-JP" altLang="en-US" sz="2400" dirty="0">
                <a:latin typeface="+mj-ea"/>
                <a:ea typeface="+mj-ea"/>
              </a:rPr>
              <a:t>気になり猫が前足で顔を洗う．</a:t>
            </a:r>
            <a:endParaRPr kumimoji="1" lang="en-US" altLang="ja-JP" sz="2400" dirty="0">
              <a:latin typeface="+mj-ea"/>
              <a:ea typeface="+mj-ea"/>
            </a:endParaRPr>
          </a:p>
        </p:txBody>
      </p:sp>
      <p:sp>
        <p:nvSpPr>
          <p:cNvPr id="12" name="テキスト ボックス 11"/>
          <p:cNvSpPr txBox="1"/>
          <p:nvPr/>
        </p:nvSpPr>
        <p:spPr>
          <a:xfrm>
            <a:off x="35496" y="4788441"/>
            <a:ext cx="6750566"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3200" dirty="0">
                <a:latin typeface="+mj-ea"/>
                <a:ea typeface="+mj-ea"/>
              </a:rPr>
              <a:t>「カラスが山に早く帰ると晴れる」</a:t>
            </a:r>
          </a:p>
        </p:txBody>
      </p:sp>
      <p:sp>
        <p:nvSpPr>
          <p:cNvPr id="13" name="テキスト ボックス 12"/>
          <p:cNvSpPr txBox="1"/>
          <p:nvPr/>
        </p:nvSpPr>
        <p:spPr>
          <a:xfrm>
            <a:off x="35496" y="5541039"/>
            <a:ext cx="7879080" cy="1200329"/>
          </a:xfrm>
          <a:prstGeom prst="rect">
            <a:avLst/>
          </a:prstGeom>
          <a:noFill/>
        </p:spPr>
        <p:txBody>
          <a:bodyPr wrap="none" rtlCol="0">
            <a:spAutoFit/>
          </a:bodyPr>
          <a:lstStyle/>
          <a:p>
            <a:r>
              <a:rPr kumimoji="1" lang="ja-JP" altLang="en-US" sz="2400" dirty="0">
                <a:latin typeface="+mj-ea"/>
                <a:ea typeface="+mj-ea"/>
              </a:rPr>
              <a:t>明日の天気が良いとまた餌が採れるため早くに帰り，</a:t>
            </a:r>
            <a:endParaRPr kumimoji="1" lang="en-US" altLang="ja-JP" sz="2400" dirty="0">
              <a:latin typeface="+mj-ea"/>
              <a:ea typeface="+mj-ea"/>
            </a:endParaRPr>
          </a:p>
          <a:p>
            <a:r>
              <a:rPr lang="ja-JP" altLang="en-US" sz="2400" dirty="0">
                <a:latin typeface="+mj-ea"/>
                <a:ea typeface="+mj-ea"/>
              </a:rPr>
              <a:t>雨だと餌が採れなくなるので夕方遅くまで飛んでいると</a:t>
            </a:r>
            <a:endParaRPr lang="en-US" altLang="ja-JP" sz="2400" dirty="0">
              <a:latin typeface="+mj-ea"/>
              <a:ea typeface="+mj-ea"/>
            </a:endParaRPr>
          </a:p>
          <a:p>
            <a:r>
              <a:rPr kumimoji="1" lang="ja-JP" altLang="en-US" sz="2400" dirty="0">
                <a:latin typeface="+mj-ea"/>
                <a:ea typeface="+mj-ea"/>
              </a:rPr>
              <a:t>言われている．</a:t>
            </a:r>
            <a:endParaRPr kumimoji="1" lang="en-US" altLang="ja-JP" sz="2400" dirty="0">
              <a:latin typeface="+mj-ea"/>
              <a:ea typeface="+mj-ea"/>
            </a:endParaRPr>
          </a:p>
        </p:txBody>
      </p:sp>
    </p:spTree>
    <p:extLst>
      <p:ext uri="{BB962C8B-B14F-4D97-AF65-F5344CB8AC3E}">
        <p14:creationId xmlns:p14="http://schemas.microsoft.com/office/powerpoint/2010/main" val="56443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FDD92F0-79DB-453A-B928-1F5D2F1529C5}" type="slidenum">
              <a:rPr lang="ja-JP" altLang="en-US" smtClean="0">
                <a:solidFill>
                  <a:prstClr val="black">
                    <a:tint val="75000"/>
                  </a:prstClr>
                </a:solidFill>
              </a:rPr>
              <a:pPr/>
              <a:t>36</a:t>
            </a:fld>
            <a:endParaRPr lang="ja-JP" altLang="en-US">
              <a:solidFill>
                <a:prstClr val="black">
                  <a:tint val="75000"/>
                </a:prstClr>
              </a:solidFill>
            </a:endParaRPr>
          </a:p>
        </p:txBody>
      </p:sp>
      <p:pic>
        <p:nvPicPr>
          <p:cNvPr id="5"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51134" y="3980772"/>
            <a:ext cx="2129378" cy="218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76256" y="290275"/>
            <a:ext cx="2072719" cy="215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6216" y="7533456"/>
            <a:ext cx="4538105" cy="219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txBox="1">
            <a:spLocks/>
          </p:cNvSpPr>
          <p:nvPr/>
        </p:nvSpPr>
        <p:spPr>
          <a:xfrm>
            <a:off x="-252536" y="-306288"/>
            <a:ext cx="389254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t>観天望気：その他</a:t>
            </a:r>
          </a:p>
        </p:txBody>
      </p:sp>
      <p:sp>
        <p:nvSpPr>
          <p:cNvPr id="10" name="テキスト ボックス 9"/>
          <p:cNvSpPr txBox="1"/>
          <p:nvPr/>
        </p:nvSpPr>
        <p:spPr>
          <a:xfrm>
            <a:off x="35496" y="692696"/>
            <a:ext cx="5109091"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sz="3200" dirty="0">
                <a:latin typeface="+mj-ea"/>
                <a:ea typeface="+mj-ea"/>
              </a:rPr>
              <a:t>「朝の虹は雨が降る兆し」</a:t>
            </a:r>
            <a:endParaRPr kumimoji="1" lang="ja-JP" altLang="en-US" sz="3200" dirty="0">
              <a:latin typeface="+mj-ea"/>
              <a:ea typeface="+mj-ea"/>
            </a:endParaRPr>
          </a:p>
        </p:txBody>
      </p:sp>
      <p:sp>
        <p:nvSpPr>
          <p:cNvPr id="11" name="テキスト ボックス 10"/>
          <p:cNvSpPr txBox="1"/>
          <p:nvPr/>
        </p:nvSpPr>
        <p:spPr>
          <a:xfrm>
            <a:off x="35496" y="2727504"/>
            <a:ext cx="5519460" cy="58477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ja-JP" altLang="en-US" sz="3200" dirty="0">
                <a:latin typeface="+mj-ea"/>
                <a:ea typeface="+mj-ea"/>
              </a:rPr>
              <a:t>「星が瞬くと風が強くなる」</a:t>
            </a:r>
            <a:endParaRPr kumimoji="1" lang="ja-JP" altLang="en-US" sz="3200" dirty="0">
              <a:latin typeface="+mj-ea"/>
              <a:ea typeface="+mj-ea"/>
            </a:endParaRPr>
          </a:p>
        </p:txBody>
      </p:sp>
      <p:sp>
        <p:nvSpPr>
          <p:cNvPr id="12" name="テキスト ボックス 11"/>
          <p:cNvSpPr txBox="1"/>
          <p:nvPr/>
        </p:nvSpPr>
        <p:spPr>
          <a:xfrm>
            <a:off x="35496" y="4788441"/>
            <a:ext cx="7160935"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3200" dirty="0">
                <a:latin typeface="+mj-ea"/>
                <a:ea typeface="+mj-ea"/>
              </a:rPr>
              <a:t>「煙突の煙がまっすぐ上がると晴れ」</a:t>
            </a:r>
          </a:p>
        </p:txBody>
      </p:sp>
      <p:sp>
        <p:nvSpPr>
          <p:cNvPr id="13" name="テキスト ボックス 12"/>
          <p:cNvSpPr txBox="1"/>
          <p:nvPr/>
        </p:nvSpPr>
        <p:spPr>
          <a:xfrm>
            <a:off x="0" y="1340768"/>
            <a:ext cx="7263527" cy="830997"/>
          </a:xfrm>
          <a:prstGeom prst="rect">
            <a:avLst/>
          </a:prstGeom>
          <a:noFill/>
        </p:spPr>
        <p:txBody>
          <a:bodyPr wrap="none" rtlCol="0">
            <a:spAutoFit/>
          </a:bodyPr>
          <a:lstStyle/>
          <a:p>
            <a:r>
              <a:rPr kumimoji="1" lang="ja-JP" altLang="en-US" sz="2400" dirty="0">
                <a:latin typeface="+mj-ea"/>
                <a:ea typeface="+mj-ea"/>
              </a:rPr>
              <a:t>朝の虹は西の空に見えるため，西側に雨雲がある．</a:t>
            </a:r>
            <a:endParaRPr kumimoji="1" lang="en-US" altLang="ja-JP" sz="2400" dirty="0">
              <a:latin typeface="+mj-ea"/>
              <a:ea typeface="+mj-ea"/>
            </a:endParaRPr>
          </a:p>
          <a:p>
            <a:r>
              <a:rPr lang="ja-JP" altLang="en-US" sz="2400" dirty="0">
                <a:latin typeface="+mj-ea"/>
                <a:ea typeface="+mj-ea"/>
              </a:rPr>
              <a:t>やがてこの雲が東に移動し，雨を降らす．</a:t>
            </a:r>
            <a:endParaRPr kumimoji="1" lang="en-US" altLang="ja-JP" sz="2400" dirty="0">
              <a:latin typeface="+mj-ea"/>
              <a:ea typeface="+mj-ea"/>
            </a:endParaRPr>
          </a:p>
        </p:txBody>
      </p:sp>
      <p:sp>
        <p:nvSpPr>
          <p:cNvPr id="14" name="テキスト ボックス 13"/>
          <p:cNvSpPr txBox="1"/>
          <p:nvPr/>
        </p:nvSpPr>
        <p:spPr>
          <a:xfrm>
            <a:off x="35496" y="3471391"/>
            <a:ext cx="7879080" cy="461665"/>
          </a:xfrm>
          <a:prstGeom prst="rect">
            <a:avLst/>
          </a:prstGeom>
          <a:noFill/>
        </p:spPr>
        <p:txBody>
          <a:bodyPr wrap="none" rtlCol="0">
            <a:spAutoFit/>
          </a:bodyPr>
          <a:lstStyle/>
          <a:p>
            <a:r>
              <a:rPr lang="ja-JP" altLang="en-US" sz="2400" dirty="0">
                <a:latin typeface="+mj-ea"/>
                <a:ea typeface="+mj-ea"/>
              </a:rPr>
              <a:t>強風下では，大気の揺らぎが強くなるので，星が揺らぐ</a:t>
            </a:r>
            <a:endParaRPr kumimoji="1" lang="en-US" altLang="ja-JP" sz="2400" dirty="0">
              <a:latin typeface="+mj-ea"/>
              <a:ea typeface="+mj-ea"/>
            </a:endParaRPr>
          </a:p>
        </p:txBody>
      </p:sp>
      <p:sp>
        <p:nvSpPr>
          <p:cNvPr id="15" name="テキスト ボックス 14"/>
          <p:cNvSpPr txBox="1"/>
          <p:nvPr/>
        </p:nvSpPr>
        <p:spPr>
          <a:xfrm>
            <a:off x="35496" y="5541039"/>
            <a:ext cx="7879080" cy="461665"/>
          </a:xfrm>
          <a:prstGeom prst="rect">
            <a:avLst/>
          </a:prstGeom>
          <a:noFill/>
        </p:spPr>
        <p:txBody>
          <a:bodyPr wrap="none" rtlCol="0">
            <a:spAutoFit/>
          </a:bodyPr>
          <a:lstStyle/>
          <a:p>
            <a:r>
              <a:rPr kumimoji="1" lang="ja-JP" altLang="en-US" sz="2400" dirty="0">
                <a:latin typeface="+mj-ea"/>
                <a:ea typeface="+mj-ea"/>
              </a:rPr>
              <a:t>大気が安定しているため，煙をなびかせるものがない．</a:t>
            </a:r>
            <a:endParaRPr kumimoji="1" lang="en-US" altLang="ja-JP" sz="2400" dirty="0">
              <a:latin typeface="+mj-ea"/>
              <a:ea typeface="+mj-ea"/>
            </a:endParaRPr>
          </a:p>
        </p:txBody>
      </p:sp>
    </p:spTree>
    <p:extLst>
      <p:ext uri="{BB962C8B-B14F-4D97-AF65-F5344CB8AC3E}">
        <p14:creationId xmlns:p14="http://schemas.microsoft.com/office/powerpoint/2010/main" val="2545769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atsumi\Documents\H26年度\鈴鹿高専\第11回目\後期\rainbow_concept.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7904" y="1772816"/>
            <a:ext cx="5321950" cy="273578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9076" y="4602435"/>
            <a:ext cx="5099428" cy="2210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5496" y="44624"/>
            <a:ext cx="4756430" cy="646331"/>
          </a:xfrm>
          <a:prstGeom prst="rect">
            <a:avLst/>
          </a:prstGeom>
          <a:noFill/>
        </p:spPr>
        <p:txBody>
          <a:bodyPr wrap="none" rtlCol="0">
            <a:spAutoFit/>
          </a:bodyPr>
          <a:lstStyle/>
          <a:p>
            <a:r>
              <a:rPr kumimoji="1" lang="ja-JP" altLang="en-US" sz="3600" u="sng" dirty="0">
                <a:latin typeface="+mj-ea"/>
                <a:ea typeface="+mj-ea"/>
              </a:rPr>
              <a:t>虹の原理の簡単な説明</a:t>
            </a:r>
          </a:p>
        </p:txBody>
      </p:sp>
      <p:sp>
        <p:nvSpPr>
          <p:cNvPr id="6" name="テキスト ボックス 5"/>
          <p:cNvSpPr txBox="1"/>
          <p:nvPr/>
        </p:nvSpPr>
        <p:spPr>
          <a:xfrm>
            <a:off x="179512" y="764704"/>
            <a:ext cx="9161482" cy="95410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kumimoji="1" lang="ja-JP" altLang="en-US" sz="2800" dirty="0">
                <a:latin typeface="+mj-ea"/>
                <a:ea typeface="+mj-ea"/>
              </a:rPr>
              <a:t>太陽光が空気中の水滴で，屈折・反射しておきる現象．</a:t>
            </a:r>
            <a:endParaRPr kumimoji="1" lang="en-US" altLang="ja-JP" sz="2800" dirty="0">
              <a:latin typeface="+mj-ea"/>
              <a:ea typeface="+mj-ea"/>
            </a:endParaRPr>
          </a:p>
          <a:p>
            <a:r>
              <a:rPr lang="ja-JP" altLang="en-US" sz="2800" dirty="0">
                <a:latin typeface="+mj-ea"/>
                <a:ea typeface="+mj-ea"/>
              </a:rPr>
              <a:t>虹は必ず太陽を背にする方向に発生する．</a:t>
            </a:r>
            <a:endParaRPr kumimoji="1" lang="ja-JP" altLang="en-US" sz="2800" dirty="0">
              <a:latin typeface="+mj-ea"/>
              <a:ea typeface="+mj-ea"/>
            </a:endParaRPr>
          </a:p>
        </p:txBody>
      </p:sp>
      <p:sp>
        <p:nvSpPr>
          <p:cNvPr id="7" name="テキスト ボックス 6"/>
          <p:cNvSpPr txBox="1"/>
          <p:nvPr/>
        </p:nvSpPr>
        <p:spPr>
          <a:xfrm>
            <a:off x="237591" y="5838363"/>
            <a:ext cx="3538148" cy="830997"/>
          </a:xfrm>
          <a:prstGeom prst="rect">
            <a:avLst/>
          </a:prstGeom>
          <a:noFill/>
        </p:spPr>
        <p:txBody>
          <a:bodyPr wrap="none" rtlCol="0">
            <a:spAutoFit/>
          </a:bodyPr>
          <a:lstStyle/>
          <a:p>
            <a:r>
              <a:rPr kumimoji="1" lang="ja-JP" altLang="en-US" sz="2400" dirty="0">
                <a:latin typeface="+mj-ea"/>
                <a:ea typeface="+mj-ea"/>
              </a:rPr>
              <a:t>太陽高度低い</a:t>
            </a:r>
            <a:r>
              <a:rPr kumimoji="1" lang="en-US" altLang="ja-JP" sz="2400" dirty="0">
                <a:latin typeface="+mj-ea"/>
                <a:ea typeface="+mj-ea"/>
              </a:rPr>
              <a:t>=&gt;</a:t>
            </a:r>
            <a:r>
              <a:rPr kumimoji="1" lang="ja-JP" altLang="en-US" sz="2400" dirty="0">
                <a:latin typeface="+mj-ea"/>
                <a:ea typeface="+mj-ea"/>
              </a:rPr>
              <a:t>虹が高い</a:t>
            </a:r>
            <a:endParaRPr kumimoji="1" lang="en-US" altLang="ja-JP" sz="2400" dirty="0">
              <a:latin typeface="+mj-ea"/>
              <a:ea typeface="+mj-ea"/>
            </a:endParaRPr>
          </a:p>
          <a:p>
            <a:r>
              <a:rPr lang="ja-JP" altLang="en-US" sz="2400" dirty="0">
                <a:latin typeface="+mj-ea"/>
                <a:ea typeface="+mj-ea"/>
              </a:rPr>
              <a:t>太陽高度高い</a:t>
            </a:r>
            <a:r>
              <a:rPr lang="en-US" altLang="ja-JP" sz="2400" dirty="0">
                <a:latin typeface="+mj-ea"/>
                <a:ea typeface="+mj-ea"/>
              </a:rPr>
              <a:t>=&gt;</a:t>
            </a:r>
            <a:r>
              <a:rPr lang="ja-JP" altLang="en-US" sz="2400" dirty="0">
                <a:latin typeface="+mj-ea"/>
                <a:ea typeface="+mj-ea"/>
              </a:rPr>
              <a:t>虹が低い</a:t>
            </a:r>
            <a:endParaRPr kumimoji="1" lang="en-US" altLang="ja-JP" sz="2400" dirty="0">
              <a:latin typeface="+mj-ea"/>
              <a:ea typeface="+mj-ea"/>
            </a:endParaRPr>
          </a:p>
        </p:txBody>
      </p:sp>
      <p:sp>
        <p:nvSpPr>
          <p:cNvPr id="8" name="テキスト ボックス 7"/>
          <p:cNvSpPr txBox="1"/>
          <p:nvPr/>
        </p:nvSpPr>
        <p:spPr>
          <a:xfrm>
            <a:off x="129808" y="2060848"/>
            <a:ext cx="3877985" cy="830997"/>
          </a:xfrm>
          <a:prstGeom prst="rect">
            <a:avLst/>
          </a:prstGeom>
          <a:noFill/>
        </p:spPr>
        <p:txBody>
          <a:bodyPr wrap="none" rtlCol="0">
            <a:spAutoFit/>
          </a:bodyPr>
          <a:lstStyle/>
          <a:p>
            <a:r>
              <a:rPr kumimoji="1" lang="ja-JP" altLang="en-US" sz="2400" u="sng" dirty="0">
                <a:latin typeface="+mj-ea"/>
                <a:ea typeface="+mj-ea"/>
              </a:rPr>
              <a:t>波長が長いほど</a:t>
            </a:r>
            <a:endParaRPr kumimoji="1" lang="en-US" altLang="ja-JP" sz="2400" u="sng" dirty="0">
              <a:latin typeface="+mj-ea"/>
              <a:ea typeface="+mj-ea"/>
            </a:endParaRPr>
          </a:p>
          <a:p>
            <a:r>
              <a:rPr lang="ja-JP" altLang="en-US" sz="2400" dirty="0">
                <a:latin typeface="+mj-ea"/>
                <a:ea typeface="+mj-ea"/>
              </a:rPr>
              <a:t>　　　</a:t>
            </a:r>
            <a:r>
              <a:rPr kumimoji="1" lang="ja-JP" altLang="en-US" sz="2400" u="sng" dirty="0">
                <a:latin typeface="+mj-ea"/>
                <a:ea typeface="+mj-ea"/>
              </a:rPr>
              <a:t>屈折率は小さい！！</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37</a:t>
            </a:fld>
            <a:endParaRPr kumimoji="1" lang="ja-JP" altLang="en-US">
              <a:latin typeface="+mj-ea"/>
              <a:ea typeface="+mj-ea"/>
            </a:endParaRPr>
          </a:p>
        </p:txBody>
      </p:sp>
      <p:sp>
        <p:nvSpPr>
          <p:cNvPr id="3" name="円/楕円 2"/>
          <p:cNvSpPr/>
          <p:nvPr/>
        </p:nvSpPr>
        <p:spPr>
          <a:xfrm>
            <a:off x="2123728" y="3284984"/>
            <a:ext cx="1440000" cy="144016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cxnSp>
        <p:nvCxnSpPr>
          <p:cNvPr id="10" name="直線矢印コネクタ 9"/>
          <p:cNvCxnSpPr>
            <a:endCxn id="3" idx="1"/>
          </p:cNvCxnSpPr>
          <p:nvPr/>
        </p:nvCxnSpPr>
        <p:spPr>
          <a:xfrm flipV="1">
            <a:off x="1115616" y="3495891"/>
            <a:ext cx="1218995" cy="102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344893" y="3506126"/>
            <a:ext cx="1146987" cy="2109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2987824" y="3736082"/>
            <a:ext cx="499672" cy="9890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2413711" y="4681711"/>
            <a:ext cx="579254" cy="4754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2339752" y="3501008"/>
            <a:ext cx="1223976" cy="64807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2491101" y="4149080"/>
            <a:ext cx="1072947" cy="453355"/>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539552" y="4623433"/>
            <a:ext cx="1941237" cy="461751"/>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5496" y="5157192"/>
            <a:ext cx="39735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円弧 27"/>
          <p:cNvSpPr/>
          <p:nvPr/>
        </p:nvSpPr>
        <p:spPr>
          <a:xfrm>
            <a:off x="683568" y="4850095"/>
            <a:ext cx="504056" cy="648085"/>
          </a:xfrm>
          <a:prstGeom prst="arc">
            <a:avLst>
              <a:gd name="adj1" fmla="val 18437057"/>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ea"/>
              <a:ea typeface="+mj-ea"/>
            </a:endParaRPr>
          </a:p>
        </p:txBody>
      </p:sp>
      <p:sp>
        <p:nvSpPr>
          <p:cNvPr id="31" name="円弧 30"/>
          <p:cNvSpPr/>
          <p:nvPr/>
        </p:nvSpPr>
        <p:spPr>
          <a:xfrm>
            <a:off x="2411760" y="4850095"/>
            <a:ext cx="504056" cy="648085"/>
          </a:xfrm>
          <a:prstGeom prst="arc">
            <a:avLst>
              <a:gd name="adj1" fmla="val 1735186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ea"/>
              <a:ea typeface="+mj-ea"/>
            </a:endParaRPr>
          </a:p>
        </p:txBody>
      </p:sp>
      <p:sp>
        <p:nvSpPr>
          <p:cNvPr id="29" name="テキスト ボックス 28"/>
          <p:cNvSpPr txBox="1"/>
          <p:nvPr/>
        </p:nvSpPr>
        <p:spPr>
          <a:xfrm>
            <a:off x="1688280" y="5147900"/>
            <a:ext cx="646331" cy="369332"/>
          </a:xfrm>
          <a:prstGeom prst="rect">
            <a:avLst/>
          </a:prstGeom>
          <a:noFill/>
        </p:spPr>
        <p:txBody>
          <a:bodyPr wrap="none" rtlCol="0">
            <a:spAutoFit/>
          </a:bodyPr>
          <a:lstStyle/>
          <a:p>
            <a:r>
              <a:rPr kumimoji="1" lang="ja-JP" altLang="en-US" dirty="0">
                <a:latin typeface="+mj-ea"/>
                <a:ea typeface="+mj-ea"/>
              </a:rPr>
              <a:t>地面</a:t>
            </a:r>
          </a:p>
        </p:txBody>
      </p:sp>
      <p:sp>
        <p:nvSpPr>
          <p:cNvPr id="33" name="テキスト ボックス 32"/>
          <p:cNvSpPr txBox="1"/>
          <p:nvPr/>
        </p:nvSpPr>
        <p:spPr>
          <a:xfrm>
            <a:off x="2557517" y="2996952"/>
            <a:ext cx="646331" cy="369332"/>
          </a:xfrm>
          <a:prstGeom prst="rect">
            <a:avLst/>
          </a:prstGeom>
          <a:noFill/>
        </p:spPr>
        <p:txBody>
          <a:bodyPr wrap="none" rtlCol="0">
            <a:spAutoFit/>
          </a:bodyPr>
          <a:lstStyle/>
          <a:p>
            <a:r>
              <a:rPr kumimoji="1" lang="ja-JP" altLang="en-US" dirty="0">
                <a:latin typeface="+mj-ea"/>
                <a:ea typeface="+mj-ea"/>
              </a:rPr>
              <a:t>水滴</a:t>
            </a:r>
          </a:p>
        </p:txBody>
      </p:sp>
      <p:sp>
        <p:nvSpPr>
          <p:cNvPr id="30" name="テキスト ボックス 29"/>
          <p:cNvSpPr txBox="1"/>
          <p:nvPr/>
        </p:nvSpPr>
        <p:spPr>
          <a:xfrm>
            <a:off x="35496" y="4715852"/>
            <a:ext cx="877163" cy="369332"/>
          </a:xfrm>
          <a:prstGeom prst="rect">
            <a:avLst/>
          </a:prstGeom>
          <a:noFill/>
        </p:spPr>
        <p:txBody>
          <a:bodyPr wrap="none" rtlCol="0">
            <a:spAutoFit/>
          </a:bodyPr>
          <a:lstStyle/>
          <a:p>
            <a:r>
              <a:rPr kumimoji="1" lang="ja-JP" altLang="en-US" dirty="0">
                <a:latin typeface="+mj-ea"/>
                <a:ea typeface="+mj-ea"/>
              </a:rPr>
              <a:t>角度小</a:t>
            </a:r>
          </a:p>
        </p:txBody>
      </p:sp>
      <p:sp>
        <p:nvSpPr>
          <p:cNvPr id="35" name="テキスト ボックス 34"/>
          <p:cNvSpPr txBox="1"/>
          <p:nvPr/>
        </p:nvSpPr>
        <p:spPr>
          <a:xfrm>
            <a:off x="2830741" y="4797152"/>
            <a:ext cx="877163" cy="369332"/>
          </a:xfrm>
          <a:prstGeom prst="rect">
            <a:avLst/>
          </a:prstGeom>
          <a:noFill/>
        </p:spPr>
        <p:txBody>
          <a:bodyPr wrap="none" rtlCol="0">
            <a:spAutoFit/>
          </a:bodyPr>
          <a:lstStyle/>
          <a:p>
            <a:r>
              <a:rPr kumimoji="1" lang="ja-JP" altLang="en-US" dirty="0">
                <a:latin typeface="+mj-ea"/>
                <a:ea typeface="+mj-ea"/>
              </a:rPr>
              <a:t>角度大</a:t>
            </a:r>
          </a:p>
        </p:txBody>
      </p:sp>
      <p:sp>
        <p:nvSpPr>
          <p:cNvPr id="37" name="テキスト ボックス 36"/>
          <p:cNvSpPr txBox="1"/>
          <p:nvPr/>
        </p:nvSpPr>
        <p:spPr>
          <a:xfrm>
            <a:off x="251520" y="3347700"/>
            <a:ext cx="877163" cy="369332"/>
          </a:xfrm>
          <a:prstGeom prst="rect">
            <a:avLst/>
          </a:prstGeom>
          <a:noFill/>
        </p:spPr>
        <p:txBody>
          <a:bodyPr wrap="none" rtlCol="0">
            <a:spAutoFit/>
          </a:bodyPr>
          <a:lstStyle/>
          <a:p>
            <a:r>
              <a:rPr kumimoji="1" lang="ja-JP" altLang="en-US" dirty="0">
                <a:latin typeface="+mj-ea"/>
                <a:ea typeface="+mj-ea"/>
              </a:rPr>
              <a:t>太陽光</a:t>
            </a:r>
          </a:p>
        </p:txBody>
      </p:sp>
    </p:spTree>
    <p:extLst>
      <p:ext uri="{BB962C8B-B14F-4D97-AF65-F5344CB8AC3E}">
        <p14:creationId xmlns:p14="http://schemas.microsoft.com/office/powerpoint/2010/main" val="2914310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553200" y="6376243"/>
            <a:ext cx="2133600" cy="365125"/>
          </a:xfrm>
        </p:spPr>
        <p:txBody>
          <a:bodyPr/>
          <a:lstStyle/>
          <a:p>
            <a:fld id="{69032B98-2A0F-4EE6-A566-B568EB42DAC7}" type="slidenum">
              <a:rPr kumimoji="1" lang="ja-JP" altLang="en-US" smtClean="0">
                <a:latin typeface="+mj-ea"/>
                <a:ea typeface="+mj-ea"/>
              </a:rPr>
              <a:t>38</a:t>
            </a:fld>
            <a:endParaRPr kumimoji="1" lang="ja-JP" altLang="en-US" dirty="0">
              <a:latin typeface="+mj-ea"/>
              <a:ea typeface="+mj-ea"/>
            </a:endParaRPr>
          </a:p>
        </p:txBody>
      </p:sp>
      <p:pic>
        <p:nvPicPr>
          <p:cNvPr id="1027" name="Picture 3" descr="C:\Users\cherry\AppData\Local\Microsoft\Windows\Temporary Internet Files\Content.IE5\B1J4T1DH\lgf01b2014021906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6224" y="4896544"/>
            <a:ext cx="1437624" cy="191683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p:cNvGrpSpPr/>
          <p:nvPr/>
        </p:nvGrpSpPr>
        <p:grpSpPr>
          <a:xfrm>
            <a:off x="2555776" y="-68929"/>
            <a:ext cx="6246336" cy="5825045"/>
            <a:chOff x="2555776" y="-68929"/>
            <a:chExt cx="6246336" cy="5825045"/>
          </a:xfrm>
        </p:grpSpPr>
        <p:pic>
          <p:nvPicPr>
            <p:cNvPr id="1026" name="Picture 2" descr="https://upload.wikimedia.org/wikipedia/commons/thumb/7/70/Rainbow1.svg/572px-Rainbow1.svg.png"/>
            <p:cNvPicPr>
              <a:picLocks noChangeAspect="1" noChangeArrowheads="1"/>
            </p:cNvPicPr>
            <p:nvPr/>
          </p:nvPicPr>
          <p:blipFill>
            <a:blip r:embed="rId4">
              <a:clrChange>
                <a:clrFrom>
                  <a:srgbClr val="DBDAD8"/>
                </a:clrFrom>
                <a:clrTo>
                  <a:srgbClr val="DBDAD8">
                    <a:alpha val="0"/>
                  </a:srgbClr>
                </a:clrTo>
              </a:clrChange>
              <a:extLst>
                <a:ext uri="{28A0092B-C50C-407E-A947-70E740481C1C}">
                  <a14:useLocalDpi xmlns:a14="http://schemas.microsoft.com/office/drawing/2010/main"/>
                </a:ext>
              </a:extLst>
            </a:blip>
            <a:srcRect/>
            <a:stretch>
              <a:fillRect/>
            </a:stretch>
          </p:blipFill>
          <p:spPr bwMode="auto">
            <a:xfrm>
              <a:off x="4211960" y="-68929"/>
              <a:ext cx="4590152" cy="32098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flipH="1">
              <a:off x="2771800" y="2587764"/>
              <a:ext cx="3543632" cy="3168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2555776" y="2564904"/>
              <a:ext cx="3543632" cy="2808312"/>
            </a:xfrm>
            <a:prstGeom prst="line">
              <a:avLst/>
            </a:prstGeom>
            <a:ln w="28575">
              <a:solidFill>
                <a:srgbClr val="7030A0"/>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a:off x="2771800" y="548680"/>
            <a:ext cx="6030312" cy="5825045"/>
            <a:chOff x="2771800" y="548680"/>
            <a:chExt cx="6030312" cy="5825045"/>
          </a:xfrm>
        </p:grpSpPr>
        <p:pic>
          <p:nvPicPr>
            <p:cNvPr id="13" name="Picture 2" descr="https://upload.wikimedia.org/wikipedia/commons/thumb/7/70/Rainbow1.svg/572px-Rainbow1.svg.png"/>
            <p:cNvPicPr>
              <a:picLocks noChangeAspect="1" noChangeArrowheads="1"/>
            </p:cNvPicPr>
            <p:nvPr/>
          </p:nvPicPr>
          <p:blipFill>
            <a:blip r:embed="rId4">
              <a:clrChange>
                <a:clrFrom>
                  <a:srgbClr val="DBDAD8"/>
                </a:clrFrom>
                <a:clrTo>
                  <a:srgbClr val="DBDAD8">
                    <a:alpha val="0"/>
                  </a:srgbClr>
                </a:clrTo>
              </a:clrChange>
              <a:extLst>
                <a:ext uri="{28A0092B-C50C-407E-A947-70E740481C1C}">
                  <a14:useLocalDpi xmlns:a14="http://schemas.microsoft.com/office/drawing/2010/main"/>
                </a:ext>
              </a:extLst>
            </a:blip>
            <a:srcRect/>
            <a:stretch>
              <a:fillRect/>
            </a:stretch>
          </p:blipFill>
          <p:spPr bwMode="auto">
            <a:xfrm>
              <a:off x="4211960" y="548680"/>
              <a:ext cx="4590152" cy="320989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線コネクタ 13"/>
            <p:cNvCxnSpPr/>
            <p:nvPr/>
          </p:nvCxnSpPr>
          <p:spPr>
            <a:xfrm flipH="1">
              <a:off x="2771800" y="3205373"/>
              <a:ext cx="3543632" cy="3168352"/>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2843808" y="3182513"/>
              <a:ext cx="3255600" cy="2573603"/>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grpSp>
      <p:sp>
        <p:nvSpPr>
          <p:cNvPr id="18" name="テキスト ボックス 17"/>
          <p:cNvSpPr txBox="1"/>
          <p:nvPr/>
        </p:nvSpPr>
        <p:spPr>
          <a:xfrm>
            <a:off x="3926464" y="4899054"/>
            <a:ext cx="5416868" cy="1569660"/>
          </a:xfrm>
          <a:prstGeom prst="rect">
            <a:avLst/>
          </a:prstGeom>
          <a:noFill/>
        </p:spPr>
        <p:txBody>
          <a:bodyPr wrap="none" rtlCol="0">
            <a:spAutoFit/>
          </a:bodyPr>
          <a:lstStyle/>
          <a:p>
            <a:r>
              <a:rPr kumimoji="1" lang="ja-JP" altLang="en-US" sz="2400" dirty="0">
                <a:latin typeface="+mj-ea"/>
                <a:ea typeface="+mj-ea"/>
              </a:rPr>
              <a:t>それぞれの色を反射している水滴は，</a:t>
            </a:r>
            <a:endParaRPr kumimoji="1" lang="en-US" altLang="ja-JP" sz="2400" dirty="0">
              <a:latin typeface="+mj-ea"/>
              <a:ea typeface="+mj-ea"/>
            </a:endParaRPr>
          </a:p>
          <a:p>
            <a:r>
              <a:rPr kumimoji="1" lang="ja-JP" altLang="en-US" sz="2400" dirty="0">
                <a:latin typeface="+mj-ea"/>
                <a:ea typeface="+mj-ea"/>
              </a:rPr>
              <a:t>波長によってその高さがことなる．</a:t>
            </a:r>
            <a:endParaRPr kumimoji="1" lang="en-US" altLang="ja-JP" sz="2400" dirty="0">
              <a:latin typeface="+mj-ea"/>
              <a:ea typeface="+mj-ea"/>
            </a:endParaRPr>
          </a:p>
          <a:p>
            <a:r>
              <a:rPr lang="ja-JP" altLang="en-US" sz="2400" dirty="0">
                <a:latin typeface="+mj-ea"/>
                <a:ea typeface="+mj-ea"/>
              </a:rPr>
              <a:t>・波長が長い方が，波長が短いもの</a:t>
            </a:r>
            <a:endParaRPr lang="en-US" altLang="ja-JP" sz="2400" dirty="0">
              <a:latin typeface="+mj-ea"/>
              <a:ea typeface="+mj-ea"/>
            </a:endParaRPr>
          </a:p>
          <a:p>
            <a:r>
              <a:rPr lang="ja-JP" altLang="en-US" sz="2400" dirty="0">
                <a:latin typeface="+mj-ea"/>
                <a:ea typeface="+mj-ea"/>
              </a:rPr>
              <a:t>よりも高いところの水滴からくる．</a:t>
            </a:r>
            <a:endParaRPr kumimoji="1" lang="en-US" altLang="ja-JP" sz="2400" dirty="0">
              <a:latin typeface="+mj-ea"/>
              <a:ea typeface="+mj-ea"/>
            </a:endParaRPr>
          </a:p>
        </p:txBody>
      </p:sp>
      <p:sp>
        <p:nvSpPr>
          <p:cNvPr id="19" name="テキスト ボックス 18"/>
          <p:cNvSpPr txBox="1"/>
          <p:nvPr/>
        </p:nvSpPr>
        <p:spPr>
          <a:xfrm>
            <a:off x="1907704" y="4581128"/>
            <a:ext cx="877163" cy="369332"/>
          </a:xfrm>
          <a:prstGeom prst="rect">
            <a:avLst/>
          </a:prstGeom>
          <a:noFill/>
        </p:spPr>
        <p:txBody>
          <a:bodyPr wrap="none" rtlCol="0">
            <a:spAutoFit/>
          </a:bodyPr>
          <a:lstStyle/>
          <a:p>
            <a:r>
              <a:rPr kumimoji="1" lang="ja-JP" altLang="en-US" dirty="0">
                <a:latin typeface="+mj-ea"/>
                <a:ea typeface="+mj-ea"/>
              </a:rPr>
              <a:t>観測者</a:t>
            </a:r>
          </a:p>
        </p:txBody>
      </p:sp>
      <p:sp>
        <p:nvSpPr>
          <p:cNvPr id="20" name="テキスト ボックス 19"/>
          <p:cNvSpPr txBox="1"/>
          <p:nvPr/>
        </p:nvSpPr>
        <p:spPr>
          <a:xfrm>
            <a:off x="135456" y="889021"/>
            <a:ext cx="4031873"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000" dirty="0">
                <a:latin typeface="+mj-ea"/>
                <a:ea typeface="+mj-ea"/>
              </a:rPr>
              <a:t>太陽光が水滴に対して水平の場合</a:t>
            </a:r>
          </a:p>
        </p:txBody>
      </p:sp>
      <p:pic>
        <p:nvPicPr>
          <p:cNvPr id="1028" name="Picture 4" descr="C:\Users\cherry\AppData\Local\Microsoft\Windows\Temporary Internet Files\Content.IE5\Y8U89F2S\gatag-00007777[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784" y="4293096"/>
            <a:ext cx="998824" cy="1000779"/>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135456" y="1355284"/>
            <a:ext cx="4801314" cy="1569660"/>
          </a:xfrm>
          <a:prstGeom prst="rect">
            <a:avLst/>
          </a:prstGeom>
          <a:noFill/>
        </p:spPr>
        <p:txBody>
          <a:bodyPr wrap="none" rtlCol="0">
            <a:spAutoFit/>
          </a:bodyPr>
          <a:lstStyle/>
          <a:p>
            <a:r>
              <a:rPr kumimoji="1" lang="ja-JP" altLang="en-US" sz="2400" dirty="0">
                <a:latin typeface="+mj-ea"/>
                <a:ea typeface="+mj-ea"/>
              </a:rPr>
              <a:t>最も</a:t>
            </a:r>
            <a:r>
              <a:rPr lang="ja-JP" altLang="en-US" sz="2400" dirty="0">
                <a:latin typeface="+mj-ea"/>
                <a:ea typeface="+mj-ea"/>
              </a:rPr>
              <a:t>波長の長い</a:t>
            </a:r>
            <a:r>
              <a:rPr kumimoji="1" lang="ja-JP" altLang="en-US" sz="2400" dirty="0">
                <a:latin typeface="+mj-ea"/>
                <a:ea typeface="+mj-ea"/>
              </a:rPr>
              <a:t>光は水滴に対して</a:t>
            </a:r>
            <a:endParaRPr kumimoji="1" lang="en-US" altLang="ja-JP" sz="2400" dirty="0">
              <a:latin typeface="+mj-ea"/>
              <a:ea typeface="+mj-ea"/>
            </a:endParaRPr>
          </a:p>
          <a:p>
            <a:r>
              <a:rPr kumimoji="1" lang="en-US" altLang="ja-JP" sz="2400" dirty="0">
                <a:latin typeface="+mj-ea"/>
                <a:ea typeface="+mj-ea"/>
              </a:rPr>
              <a:t>42</a:t>
            </a:r>
            <a:r>
              <a:rPr kumimoji="1" lang="ja-JP" altLang="en-US" sz="2400" dirty="0">
                <a:latin typeface="+mj-ea"/>
                <a:ea typeface="+mj-ea"/>
              </a:rPr>
              <a:t>度</a:t>
            </a:r>
            <a:r>
              <a:rPr lang="ja-JP" altLang="en-US" sz="2400" dirty="0">
                <a:latin typeface="+mj-ea"/>
                <a:ea typeface="+mj-ea"/>
              </a:rPr>
              <a:t>で出てくる</a:t>
            </a:r>
            <a:endParaRPr kumimoji="1" lang="en-US" altLang="ja-JP" sz="2400" dirty="0">
              <a:latin typeface="+mj-ea"/>
              <a:ea typeface="+mj-ea"/>
            </a:endParaRPr>
          </a:p>
          <a:p>
            <a:r>
              <a:rPr kumimoji="1" lang="ja-JP" altLang="en-US" sz="2400" dirty="0">
                <a:latin typeface="+mj-ea"/>
                <a:ea typeface="+mj-ea"/>
              </a:rPr>
              <a:t>赤い光は太陽光に対して</a:t>
            </a:r>
            <a:r>
              <a:rPr kumimoji="1" lang="en-US" altLang="ja-JP" sz="2400" dirty="0">
                <a:latin typeface="+mj-ea"/>
                <a:ea typeface="+mj-ea"/>
              </a:rPr>
              <a:t>42</a:t>
            </a:r>
            <a:r>
              <a:rPr kumimoji="1" lang="ja-JP" altLang="en-US" sz="2400" dirty="0">
                <a:latin typeface="+mj-ea"/>
                <a:ea typeface="+mj-ea"/>
              </a:rPr>
              <a:t>度</a:t>
            </a:r>
            <a:endParaRPr kumimoji="1" lang="en-US" altLang="ja-JP" sz="2400" dirty="0">
              <a:latin typeface="+mj-ea"/>
              <a:ea typeface="+mj-ea"/>
            </a:endParaRPr>
          </a:p>
          <a:p>
            <a:r>
              <a:rPr lang="ja-JP" altLang="en-US" sz="2400" dirty="0">
                <a:latin typeface="+mj-ea"/>
                <a:ea typeface="+mj-ea"/>
              </a:rPr>
              <a:t>紫の光は</a:t>
            </a:r>
            <a:r>
              <a:rPr lang="en-US" altLang="ja-JP" sz="2400" dirty="0">
                <a:latin typeface="+mj-ea"/>
                <a:ea typeface="+mj-ea"/>
              </a:rPr>
              <a:t>40</a:t>
            </a:r>
            <a:r>
              <a:rPr lang="ja-JP" altLang="en-US" sz="2400" dirty="0">
                <a:latin typeface="+mj-ea"/>
                <a:ea typeface="+mj-ea"/>
              </a:rPr>
              <a:t>度で出てくる．</a:t>
            </a:r>
            <a:endParaRPr lang="en-US" altLang="ja-JP" sz="2400" dirty="0">
              <a:latin typeface="+mj-ea"/>
              <a:ea typeface="+mj-ea"/>
            </a:endParaRPr>
          </a:p>
        </p:txBody>
      </p:sp>
      <p:sp>
        <p:nvSpPr>
          <p:cNvPr id="2" name="テキスト ボックス 1"/>
          <p:cNvSpPr txBox="1"/>
          <p:nvPr/>
        </p:nvSpPr>
        <p:spPr>
          <a:xfrm>
            <a:off x="462900" y="260648"/>
            <a:ext cx="3877985"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sz="2400" dirty="0">
                <a:latin typeface="+mj-ea"/>
                <a:ea typeface="+mj-ea"/>
              </a:rPr>
              <a:t>目に入る光の場所を考える</a:t>
            </a:r>
          </a:p>
        </p:txBody>
      </p:sp>
    </p:spTree>
    <p:extLst>
      <p:ext uri="{BB962C8B-B14F-4D97-AF65-F5344CB8AC3E}">
        <p14:creationId xmlns:p14="http://schemas.microsoft.com/office/powerpoint/2010/main" val="18604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39</a:t>
            </a:fld>
            <a:endParaRPr kumimoji="1" lang="ja-JP" altLang="en-US">
              <a:latin typeface="+mj-ea"/>
              <a:ea typeface="+mj-ea"/>
            </a:endParaRPr>
          </a:p>
        </p:txBody>
      </p:sp>
      <p:pic>
        <p:nvPicPr>
          <p:cNvPr id="1027" name="Picture 3" descr="C:\Users\cherry\AppData\Local\Microsoft\Windows\Temporary Internet Files\Content.IE5\B1J4T1DH\lgf01b2014021906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6224" y="4896544"/>
            <a:ext cx="1437624" cy="191683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p:cNvGrpSpPr/>
          <p:nvPr/>
        </p:nvGrpSpPr>
        <p:grpSpPr>
          <a:xfrm rot="2064119">
            <a:off x="3494660" y="2593667"/>
            <a:ext cx="5544718" cy="4000354"/>
            <a:chOff x="3257394" y="-68929"/>
            <a:chExt cx="5544718" cy="4000354"/>
          </a:xfrm>
        </p:grpSpPr>
        <p:pic>
          <p:nvPicPr>
            <p:cNvPr id="1026" name="Picture 2" descr="https://upload.wikimedia.org/wikipedia/commons/thumb/7/70/Rainbow1.svg/572px-Rainbow1.svg.png"/>
            <p:cNvPicPr>
              <a:picLocks noChangeAspect="1" noChangeArrowheads="1"/>
            </p:cNvPicPr>
            <p:nvPr/>
          </p:nvPicPr>
          <p:blipFill>
            <a:blip r:embed="rId4">
              <a:clrChange>
                <a:clrFrom>
                  <a:srgbClr val="DBDAD8"/>
                </a:clrFrom>
                <a:clrTo>
                  <a:srgbClr val="DBDAD8">
                    <a:alpha val="0"/>
                  </a:srgbClr>
                </a:clrTo>
              </a:clrChange>
              <a:extLst>
                <a:ext uri="{28A0092B-C50C-407E-A947-70E740481C1C}">
                  <a14:useLocalDpi xmlns:a14="http://schemas.microsoft.com/office/drawing/2010/main"/>
                </a:ext>
              </a:extLst>
            </a:blip>
            <a:srcRect/>
            <a:stretch>
              <a:fillRect/>
            </a:stretch>
          </p:blipFill>
          <p:spPr bwMode="auto">
            <a:xfrm>
              <a:off x="4211960" y="-68929"/>
              <a:ext cx="4590152" cy="32098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rot="19535881" flipH="1">
              <a:off x="3384454" y="3495109"/>
              <a:ext cx="3346936" cy="4363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19535881" flipH="1">
              <a:off x="3257394" y="3444708"/>
              <a:ext cx="3181612" cy="217191"/>
            </a:xfrm>
            <a:prstGeom prst="line">
              <a:avLst/>
            </a:prstGeom>
            <a:ln w="28575">
              <a:solidFill>
                <a:srgbClr val="7030A0"/>
              </a:solidFill>
              <a:prstDash val="sysDot"/>
            </a:ln>
          </p:spPr>
          <p:style>
            <a:lnRef idx="1">
              <a:schemeClr val="accent1"/>
            </a:lnRef>
            <a:fillRef idx="0">
              <a:schemeClr val="accent1"/>
            </a:fillRef>
            <a:effectRef idx="0">
              <a:schemeClr val="accent1"/>
            </a:effectRef>
            <a:fontRef idx="minor">
              <a:schemeClr val="tx1"/>
            </a:fontRef>
          </p:style>
        </p:cxnSp>
      </p:grpSp>
      <p:sp>
        <p:nvSpPr>
          <p:cNvPr id="19" name="テキスト ボックス 18"/>
          <p:cNvSpPr txBox="1"/>
          <p:nvPr/>
        </p:nvSpPr>
        <p:spPr>
          <a:xfrm>
            <a:off x="1907704" y="4581128"/>
            <a:ext cx="877163" cy="369332"/>
          </a:xfrm>
          <a:prstGeom prst="rect">
            <a:avLst/>
          </a:prstGeom>
          <a:noFill/>
        </p:spPr>
        <p:txBody>
          <a:bodyPr wrap="none" rtlCol="0">
            <a:spAutoFit/>
          </a:bodyPr>
          <a:lstStyle/>
          <a:p>
            <a:r>
              <a:rPr kumimoji="1" lang="ja-JP" altLang="en-US" dirty="0">
                <a:latin typeface="+mj-ea"/>
                <a:ea typeface="+mj-ea"/>
              </a:rPr>
              <a:t>観測者</a:t>
            </a:r>
          </a:p>
        </p:txBody>
      </p:sp>
      <p:sp>
        <p:nvSpPr>
          <p:cNvPr id="20" name="テキスト ボックス 19"/>
          <p:cNvSpPr txBox="1"/>
          <p:nvPr/>
        </p:nvSpPr>
        <p:spPr>
          <a:xfrm>
            <a:off x="135457" y="76562"/>
            <a:ext cx="2492990"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000" dirty="0">
                <a:latin typeface="+mj-ea"/>
                <a:ea typeface="+mj-ea"/>
              </a:rPr>
              <a:t>太陽光が昇った場合</a:t>
            </a:r>
          </a:p>
        </p:txBody>
      </p:sp>
      <p:pic>
        <p:nvPicPr>
          <p:cNvPr id="21" name="Picture 4" descr="C:\Users\cherry\AppData\Local\Microsoft\Windows\Temporary Internet Files\Content.IE5\Y8U89F2S\gatag-00007777[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68960"/>
            <a:ext cx="998824" cy="100077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グループ化 21"/>
          <p:cNvGrpSpPr/>
          <p:nvPr/>
        </p:nvGrpSpPr>
        <p:grpSpPr>
          <a:xfrm rot="2064119">
            <a:off x="3488997" y="2989344"/>
            <a:ext cx="5544718" cy="4000354"/>
            <a:chOff x="3257394" y="-68929"/>
            <a:chExt cx="5544718" cy="4000354"/>
          </a:xfrm>
        </p:grpSpPr>
        <p:pic>
          <p:nvPicPr>
            <p:cNvPr id="23" name="Picture 2" descr="https://upload.wikimedia.org/wikipedia/commons/thumb/7/70/Rainbow1.svg/572px-Rainbow1.svg.png"/>
            <p:cNvPicPr>
              <a:picLocks noChangeAspect="1" noChangeArrowheads="1"/>
            </p:cNvPicPr>
            <p:nvPr/>
          </p:nvPicPr>
          <p:blipFill>
            <a:blip r:embed="rId4">
              <a:clrChange>
                <a:clrFrom>
                  <a:srgbClr val="DBDAD8"/>
                </a:clrFrom>
                <a:clrTo>
                  <a:srgbClr val="DBDAD8">
                    <a:alpha val="0"/>
                  </a:srgbClr>
                </a:clrTo>
              </a:clrChange>
              <a:extLst>
                <a:ext uri="{28A0092B-C50C-407E-A947-70E740481C1C}">
                  <a14:useLocalDpi xmlns:a14="http://schemas.microsoft.com/office/drawing/2010/main"/>
                </a:ext>
              </a:extLst>
            </a:blip>
            <a:srcRect/>
            <a:stretch>
              <a:fillRect/>
            </a:stretch>
          </p:blipFill>
          <p:spPr bwMode="auto">
            <a:xfrm>
              <a:off x="4211960" y="-68929"/>
              <a:ext cx="4590152" cy="3209897"/>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線コネクタ 23"/>
            <p:cNvCxnSpPr/>
            <p:nvPr/>
          </p:nvCxnSpPr>
          <p:spPr>
            <a:xfrm rot="19535881" flipH="1">
              <a:off x="3384454" y="3495109"/>
              <a:ext cx="3346936" cy="436316"/>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19535881" flipH="1">
              <a:off x="3257394" y="3444708"/>
              <a:ext cx="3181612" cy="217191"/>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grpSp>
      <p:sp>
        <p:nvSpPr>
          <p:cNvPr id="5" name="テキスト ボックス 4"/>
          <p:cNvSpPr txBox="1"/>
          <p:nvPr/>
        </p:nvSpPr>
        <p:spPr>
          <a:xfrm>
            <a:off x="107504" y="572487"/>
            <a:ext cx="9110186" cy="1938992"/>
          </a:xfrm>
          <a:prstGeom prst="rect">
            <a:avLst/>
          </a:prstGeom>
          <a:noFill/>
        </p:spPr>
        <p:txBody>
          <a:bodyPr wrap="none" rtlCol="0">
            <a:spAutoFit/>
          </a:bodyPr>
          <a:lstStyle/>
          <a:p>
            <a:r>
              <a:rPr kumimoji="1" lang="ja-JP" altLang="en-US" sz="2400" dirty="0">
                <a:latin typeface="+mj-ea"/>
                <a:ea typeface="+mj-ea"/>
              </a:rPr>
              <a:t>太陽が昇ってくると，水滴に入る太陽光の入射角がきつくなる．</a:t>
            </a:r>
            <a:endParaRPr kumimoji="1" lang="en-US" altLang="ja-JP" sz="2400" dirty="0">
              <a:latin typeface="+mj-ea"/>
              <a:ea typeface="+mj-ea"/>
            </a:endParaRPr>
          </a:p>
          <a:p>
            <a:r>
              <a:rPr lang="ja-JP" altLang="en-US" sz="2400" dirty="0">
                <a:latin typeface="+mj-ea"/>
                <a:ea typeface="+mj-ea"/>
              </a:rPr>
              <a:t>そもそもの光を反射する，水滴の高度が低くなる．</a:t>
            </a:r>
            <a:endParaRPr lang="en-US" altLang="ja-JP" sz="2400" dirty="0">
              <a:latin typeface="+mj-ea"/>
              <a:ea typeface="+mj-ea"/>
            </a:endParaRPr>
          </a:p>
          <a:p>
            <a:r>
              <a:rPr kumimoji="1" lang="ja-JP" altLang="en-US" sz="2400" dirty="0">
                <a:latin typeface="+mj-ea"/>
                <a:ea typeface="+mj-ea"/>
              </a:rPr>
              <a:t>＝＞虹の高さが低くなる．</a:t>
            </a:r>
            <a:endParaRPr kumimoji="1" lang="en-US" altLang="ja-JP" sz="2400" dirty="0">
              <a:latin typeface="+mj-ea"/>
              <a:ea typeface="+mj-ea"/>
            </a:endParaRPr>
          </a:p>
          <a:p>
            <a:endParaRPr lang="en-US" altLang="ja-JP" sz="2400" dirty="0">
              <a:latin typeface="+mj-ea"/>
              <a:ea typeface="+mj-ea"/>
            </a:endParaRPr>
          </a:p>
          <a:p>
            <a:r>
              <a:rPr kumimoji="1" lang="ja-JP" altLang="en-US" sz="2400" dirty="0">
                <a:latin typeface="+mj-ea"/>
                <a:ea typeface="+mj-ea"/>
              </a:rPr>
              <a:t>・太陽の角度が</a:t>
            </a:r>
            <a:r>
              <a:rPr kumimoji="1" lang="en-US" altLang="ja-JP" sz="2400" dirty="0">
                <a:latin typeface="+mj-ea"/>
                <a:ea typeface="+mj-ea"/>
              </a:rPr>
              <a:t>42</a:t>
            </a:r>
            <a:r>
              <a:rPr lang="ja-JP" altLang="en-US" sz="2400" dirty="0">
                <a:latin typeface="+mj-ea"/>
                <a:ea typeface="+mj-ea"/>
              </a:rPr>
              <a:t>度</a:t>
            </a:r>
            <a:r>
              <a:rPr kumimoji="1" lang="ja-JP" altLang="en-US" sz="2400" dirty="0">
                <a:latin typeface="+mj-ea"/>
                <a:ea typeface="+mj-ea"/>
              </a:rPr>
              <a:t>を越えると，虹は見えなくなる．</a:t>
            </a:r>
          </a:p>
        </p:txBody>
      </p:sp>
    </p:spTree>
    <p:extLst>
      <p:ext uri="{BB962C8B-B14F-4D97-AF65-F5344CB8AC3E}">
        <p14:creationId xmlns:p14="http://schemas.microsoft.com/office/powerpoint/2010/main" val="13403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A4603-9588-3E77-FB5F-961B9986B4A3}"/>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9B172FA-9DC0-1944-AE7E-8A55786696DE}"/>
              </a:ext>
            </a:extLst>
          </p:cNvPr>
          <p:cNvSpPr>
            <a:spLocks noGrp="1"/>
          </p:cNvSpPr>
          <p:nvPr>
            <p:ph type="sldNum" sz="quarter" idx="12"/>
          </p:nvPr>
        </p:nvSpPr>
        <p:spPr/>
        <p:txBody>
          <a:bodyPr/>
          <a:lstStyle/>
          <a:p>
            <a:fld id="{999120C0-F702-445C-B018-BC09BD7DB4A6}" type="slidenum">
              <a:rPr kumimoji="1" lang="ja-JP" altLang="en-US" smtClean="0"/>
              <a:t>4</a:t>
            </a:fld>
            <a:endParaRPr kumimoji="1" lang="ja-JP" altLang="en-US"/>
          </a:p>
        </p:txBody>
      </p:sp>
      <p:sp>
        <p:nvSpPr>
          <p:cNvPr id="5" name="テキスト ボックス 4">
            <a:extLst>
              <a:ext uri="{FF2B5EF4-FFF2-40B4-BE49-F238E27FC236}">
                <a16:creationId xmlns:a16="http://schemas.microsoft.com/office/drawing/2014/main" id="{4EEAB73A-1CCD-0955-58AF-6B9A88354366}"/>
              </a:ext>
            </a:extLst>
          </p:cNvPr>
          <p:cNvSpPr txBox="1"/>
          <p:nvPr/>
        </p:nvSpPr>
        <p:spPr>
          <a:xfrm>
            <a:off x="4965894" y="58846"/>
            <a:ext cx="4178106" cy="2308324"/>
          </a:xfrm>
          <a:prstGeom prst="rect">
            <a:avLst/>
          </a:prstGeom>
          <a:noFill/>
        </p:spPr>
        <p:txBody>
          <a:bodyPr wrap="square" rtlCol="0">
            <a:spAutoFit/>
          </a:bodyPr>
          <a:lstStyle/>
          <a:p>
            <a:r>
              <a:rPr kumimoji="1" lang="ja-JP" altLang="en-US" sz="2400" dirty="0">
                <a:latin typeface="+mj-ea"/>
                <a:ea typeface="+mj-ea"/>
              </a:rPr>
              <a:t>気象学の最新の研究成果を気象庁気象研究所の研究者が語ります</a:t>
            </a:r>
            <a:endParaRPr kumimoji="1" lang="en-US" altLang="ja-JP" sz="2400" dirty="0">
              <a:latin typeface="+mj-ea"/>
              <a:ea typeface="+mj-ea"/>
            </a:endParaRPr>
          </a:p>
          <a:p>
            <a:r>
              <a:rPr kumimoji="1" lang="ja-JP" altLang="en-US" sz="2400" dirty="0">
                <a:latin typeface="+mj-ea"/>
                <a:ea typeface="+mj-ea"/>
              </a:rPr>
              <a:t>オンライン配信</a:t>
            </a:r>
            <a:endParaRPr kumimoji="1" lang="en-US" altLang="ja-JP" sz="2400" dirty="0">
              <a:latin typeface="+mj-ea"/>
              <a:ea typeface="+mj-ea"/>
            </a:endParaRPr>
          </a:p>
          <a:p>
            <a:r>
              <a:rPr kumimoji="1" lang="ja-JP" altLang="en-US" sz="2400" dirty="0">
                <a:latin typeface="+mj-ea"/>
                <a:ea typeface="+mj-ea"/>
              </a:rPr>
              <a:t>無料，事前申し込み必要</a:t>
            </a:r>
            <a:endParaRPr kumimoji="1" lang="en-US" altLang="ja-JP" sz="2400" dirty="0">
              <a:latin typeface="+mj-ea"/>
              <a:ea typeface="+mj-ea"/>
            </a:endParaRPr>
          </a:p>
          <a:p>
            <a:r>
              <a:rPr kumimoji="1" lang="ja-JP" altLang="en-US" sz="2400" dirty="0">
                <a:latin typeface="+mj-ea"/>
                <a:ea typeface="+mj-ea"/>
              </a:rPr>
              <a:t>興味のあるものだけでも</a:t>
            </a:r>
            <a:endParaRPr kumimoji="1" lang="en-US" altLang="ja-JP" sz="2400" dirty="0">
              <a:latin typeface="+mj-ea"/>
              <a:ea typeface="+mj-ea"/>
            </a:endParaRPr>
          </a:p>
        </p:txBody>
      </p:sp>
      <p:pic>
        <p:nvPicPr>
          <p:cNvPr id="6" name="図 5">
            <a:extLst>
              <a:ext uri="{FF2B5EF4-FFF2-40B4-BE49-F238E27FC236}">
                <a16:creationId xmlns:a16="http://schemas.microsoft.com/office/drawing/2014/main" id="{8BC67490-0029-71EC-562F-5AEE960363E4}"/>
              </a:ext>
            </a:extLst>
          </p:cNvPr>
          <p:cNvPicPr>
            <a:picLocks noChangeAspect="1"/>
          </p:cNvPicPr>
          <p:nvPr/>
        </p:nvPicPr>
        <p:blipFill>
          <a:blip r:embed="rId2"/>
          <a:stretch>
            <a:fillRect/>
          </a:stretch>
        </p:blipFill>
        <p:spPr>
          <a:xfrm>
            <a:off x="0" y="0"/>
            <a:ext cx="4819279" cy="6858000"/>
          </a:xfrm>
          <a:prstGeom prst="rect">
            <a:avLst/>
          </a:prstGeom>
        </p:spPr>
      </p:pic>
    </p:spTree>
    <p:extLst>
      <p:ext uri="{BB962C8B-B14F-4D97-AF65-F5344CB8AC3E}">
        <p14:creationId xmlns:p14="http://schemas.microsoft.com/office/powerpoint/2010/main" val="3239133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虹没.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40</a:t>
            </a:fld>
            <a:endParaRPr kumimoji="1" lang="ja-JP" altLang="en-US"/>
          </a:p>
        </p:txBody>
      </p:sp>
      <p:sp>
        <p:nvSpPr>
          <p:cNvPr id="3" name="テキスト ボックス 2"/>
          <p:cNvSpPr txBox="1"/>
          <p:nvPr/>
        </p:nvSpPr>
        <p:spPr>
          <a:xfrm>
            <a:off x="251520" y="260648"/>
            <a:ext cx="4185761" cy="461665"/>
          </a:xfrm>
          <a:prstGeom prst="rect">
            <a:avLst/>
          </a:prstGeom>
          <a:solidFill>
            <a:schemeClr val="bg1"/>
          </a:solidFill>
        </p:spPr>
        <p:txBody>
          <a:bodyPr wrap="none" rtlCol="0">
            <a:spAutoFit/>
          </a:bodyPr>
          <a:lstStyle/>
          <a:p>
            <a:r>
              <a:rPr kumimoji="1" lang="ja-JP" altLang="en-US" sz="2400" dirty="0">
                <a:latin typeface="+mj-ea"/>
                <a:ea typeface="+mj-ea"/>
              </a:rPr>
              <a:t>実際の虹の動きを見てみよう</a:t>
            </a:r>
          </a:p>
        </p:txBody>
      </p:sp>
    </p:spTree>
    <p:extLst>
      <p:ext uri="{BB962C8B-B14F-4D97-AF65-F5344CB8AC3E}">
        <p14:creationId xmlns:p14="http://schemas.microsoft.com/office/powerpoint/2010/main" val="1173089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9512" y="116632"/>
            <a:ext cx="5929828" cy="584775"/>
          </a:xfrm>
          <a:prstGeom prst="rect">
            <a:avLst/>
          </a:prstGeom>
          <a:noFill/>
        </p:spPr>
        <p:txBody>
          <a:bodyPr wrap="none" rtlCol="0">
            <a:spAutoFit/>
          </a:bodyPr>
          <a:lstStyle/>
          <a:p>
            <a:r>
              <a:rPr kumimoji="1" lang="ja-JP" altLang="en-US" sz="3200" dirty="0">
                <a:latin typeface="+mj-ea"/>
                <a:ea typeface="+mj-ea"/>
              </a:rPr>
              <a:t>この後天気は悪くなったの？？</a:t>
            </a:r>
          </a:p>
        </p:txBody>
      </p:sp>
      <p:pic>
        <p:nvPicPr>
          <p:cNvPr id="13314" name="Picture 2" descr="http://133.67.99.59/livecam/WMS/GrADS/Fig-201502/PRS-RAIN-2015021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5656" y="1268760"/>
            <a:ext cx="6216625" cy="482415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41</a:t>
            </a:fld>
            <a:endParaRPr kumimoji="1" lang="ja-JP" altLang="en-US"/>
          </a:p>
        </p:txBody>
      </p:sp>
    </p:spTree>
    <p:extLst>
      <p:ext uri="{BB962C8B-B14F-4D97-AF65-F5344CB8AC3E}">
        <p14:creationId xmlns:p14="http://schemas.microsoft.com/office/powerpoint/2010/main" val="4141001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104" t="8872" r="16604"/>
          <a:stretch/>
        </p:blipFill>
        <p:spPr bwMode="auto">
          <a:xfrm>
            <a:off x="35496" y="232827"/>
            <a:ext cx="6480720" cy="6392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508104" y="5301208"/>
            <a:ext cx="3416320" cy="954107"/>
          </a:xfrm>
          <a:prstGeom prst="rect">
            <a:avLst/>
          </a:prstGeom>
          <a:noFill/>
        </p:spPr>
        <p:txBody>
          <a:bodyPr wrap="none" rtlCol="0">
            <a:spAutoFit/>
          </a:bodyPr>
          <a:lstStyle/>
          <a:p>
            <a:r>
              <a:rPr kumimoji="1" lang="ja-JP" altLang="en-US" sz="2800" dirty="0">
                <a:latin typeface="+mj-ea"/>
                <a:ea typeface="+mj-ea"/>
              </a:rPr>
              <a:t>「三重大　カメラ」</a:t>
            </a:r>
            <a:endParaRPr kumimoji="1" lang="en-US" altLang="ja-JP" sz="2800" dirty="0">
              <a:latin typeface="+mj-ea"/>
              <a:ea typeface="+mj-ea"/>
            </a:endParaRPr>
          </a:p>
          <a:p>
            <a:r>
              <a:rPr lang="ja-JP" altLang="en-US" sz="2800" dirty="0">
                <a:latin typeface="+mj-ea"/>
                <a:ea typeface="+mj-ea"/>
              </a:rPr>
              <a:t>で検索！！</a:t>
            </a:r>
            <a:endParaRPr kumimoji="1" lang="ja-JP" altLang="en-US" sz="28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42</a:t>
            </a:fld>
            <a:endParaRPr kumimoji="1" lang="ja-JP" altLang="en-US"/>
          </a:p>
        </p:txBody>
      </p:sp>
    </p:spTree>
    <p:extLst>
      <p:ext uri="{BB962C8B-B14F-4D97-AF65-F5344CB8AC3E}">
        <p14:creationId xmlns:p14="http://schemas.microsoft.com/office/powerpoint/2010/main" val="3591676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43</a:t>
            </a:fld>
            <a:endParaRPr kumimoji="1" lang="ja-JP" altLang="en-US">
              <a:latin typeface="+mj-ea"/>
              <a:ea typeface="+mj-ea"/>
            </a:endParaRPr>
          </a:p>
        </p:txBody>
      </p:sp>
      <p:sp>
        <p:nvSpPr>
          <p:cNvPr id="5" name="テキスト ボックス 4"/>
          <p:cNvSpPr txBox="1"/>
          <p:nvPr/>
        </p:nvSpPr>
        <p:spPr>
          <a:xfrm>
            <a:off x="35496" y="169476"/>
            <a:ext cx="2698175"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sz="2800" dirty="0">
                <a:latin typeface="+mj-ea"/>
                <a:ea typeface="+mj-ea"/>
              </a:rPr>
              <a:t>空の青と雲の白</a:t>
            </a:r>
          </a:p>
        </p:txBody>
      </p:sp>
      <p:pic>
        <p:nvPicPr>
          <p:cNvPr id="1026" name="Picture 2" descr="http://www.ccs-inc.co.jp/s2_ps/s1/s_04/column/light_color/images/vol21/img_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161" y="1296541"/>
            <a:ext cx="2743200" cy="2276475"/>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23528" y="3441110"/>
            <a:ext cx="2664296" cy="954107"/>
          </a:xfrm>
          <a:prstGeom prst="rect">
            <a:avLst/>
          </a:prstGeom>
        </p:spPr>
        <p:txBody>
          <a:bodyPr wrap="square">
            <a:spAutoFit/>
          </a:bodyPr>
          <a:lstStyle/>
          <a:p>
            <a:r>
              <a:rPr lang="en-US" altLang="ja-JP" sz="1400" dirty="0">
                <a:latin typeface="+mj-ea"/>
                <a:ea typeface="+mj-ea"/>
              </a:rPr>
              <a:t>http://www.ccs-inc.co.jp/s2_ps/s1/s_04/column/light_color/images/vol21/img_02.jpg</a:t>
            </a:r>
            <a:endParaRPr lang="ja-JP" altLang="en-US" sz="1400" dirty="0">
              <a:latin typeface="+mj-ea"/>
              <a:ea typeface="+mj-ea"/>
            </a:endParaRPr>
          </a:p>
        </p:txBody>
      </p:sp>
      <p:sp>
        <p:nvSpPr>
          <p:cNvPr id="7" name="テキスト ボックス 6"/>
          <p:cNvSpPr txBox="1"/>
          <p:nvPr/>
        </p:nvSpPr>
        <p:spPr>
          <a:xfrm>
            <a:off x="2627784" y="62142"/>
            <a:ext cx="6667210" cy="2031325"/>
          </a:xfrm>
          <a:prstGeom prst="rect">
            <a:avLst/>
          </a:prstGeom>
          <a:noFill/>
        </p:spPr>
        <p:txBody>
          <a:bodyPr wrap="none" rtlCol="0">
            <a:spAutoFit/>
          </a:bodyPr>
          <a:lstStyle/>
          <a:p>
            <a:r>
              <a:rPr kumimoji="1" lang="ja-JP" altLang="en-US" sz="2800" dirty="0">
                <a:latin typeface="+mj-ea"/>
                <a:ea typeface="+mj-ea"/>
              </a:rPr>
              <a:t>空が青く</a:t>
            </a:r>
            <a:r>
              <a:rPr kumimoji="1" lang="en-US" altLang="ja-JP" sz="2800" dirty="0">
                <a:latin typeface="+mj-ea"/>
                <a:ea typeface="+mj-ea"/>
              </a:rPr>
              <a:t>or</a:t>
            </a:r>
            <a:r>
              <a:rPr kumimoji="1" lang="ja-JP" altLang="en-US" sz="2800" dirty="0">
                <a:latin typeface="+mj-ea"/>
                <a:ea typeface="+mj-ea"/>
              </a:rPr>
              <a:t>赤く見えるのはレイリー散乱</a:t>
            </a:r>
            <a:endParaRPr kumimoji="1" lang="en-US" altLang="ja-JP" sz="2800" dirty="0">
              <a:latin typeface="+mj-ea"/>
              <a:ea typeface="+mj-ea"/>
            </a:endParaRPr>
          </a:p>
          <a:p>
            <a:endParaRPr lang="en-US" altLang="ja-JP" sz="1400" dirty="0">
              <a:latin typeface="+mj-ea"/>
              <a:ea typeface="+mj-ea"/>
            </a:endParaRPr>
          </a:p>
          <a:p>
            <a:r>
              <a:rPr lang="ja-JP" altLang="en-US" sz="2800" dirty="0">
                <a:latin typeface="+mj-ea"/>
                <a:ea typeface="+mj-ea"/>
              </a:rPr>
              <a:t>レイリー散乱の特徴</a:t>
            </a:r>
            <a:endParaRPr lang="en-US" altLang="ja-JP" sz="2800" dirty="0">
              <a:latin typeface="+mj-ea"/>
              <a:ea typeface="+mj-ea"/>
            </a:endParaRPr>
          </a:p>
          <a:p>
            <a:r>
              <a:rPr lang="ja-JP" altLang="en-US" sz="2800" dirty="0">
                <a:latin typeface="+mj-ea"/>
                <a:ea typeface="+mj-ea"/>
              </a:rPr>
              <a:t>・電磁波の波長＞粒子の半径</a:t>
            </a:r>
            <a:endParaRPr lang="en-US" altLang="ja-JP" sz="2800" dirty="0">
              <a:latin typeface="+mj-ea"/>
              <a:ea typeface="+mj-ea"/>
            </a:endParaRPr>
          </a:p>
          <a:p>
            <a:r>
              <a:rPr lang="ja-JP" altLang="en-US" sz="2800" dirty="0">
                <a:latin typeface="+mj-ea"/>
                <a:ea typeface="+mj-ea"/>
              </a:rPr>
              <a:t>・波長の短いものほど強く散乱する</a:t>
            </a:r>
            <a:endParaRPr lang="en-US" altLang="ja-JP" sz="2800" dirty="0">
              <a:latin typeface="+mj-ea"/>
              <a:ea typeface="+mj-ea"/>
            </a:endParaRPr>
          </a:p>
        </p:txBody>
      </p:sp>
      <p:pic>
        <p:nvPicPr>
          <p:cNvPr id="1028" name="Picture 4" descr="散乱"/>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4437112"/>
            <a:ext cx="3024336" cy="236500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179512" y="6228601"/>
            <a:ext cx="3312368" cy="584775"/>
          </a:xfrm>
          <a:prstGeom prst="rect">
            <a:avLst/>
          </a:prstGeom>
        </p:spPr>
        <p:txBody>
          <a:bodyPr wrap="square">
            <a:spAutoFit/>
          </a:bodyPr>
          <a:lstStyle/>
          <a:p>
            <a:r>
              <a:rPr lang="en-US" altLang="ja-JP" sz="1600" dirty="0">
                <a:latin typeface="+mj-ea"/>
                <a:ea typeface="+mj-ea"/>
              </a:rPr>
              <a:t>http://butterflyandsky.fan.coocan.jp/sky2/skycolor.html</a:t>
            </a:r>
            <a:endParaRPr lang="ja-JP" altLang="en-US" sz="1600" dirty="0">
              <a:latin typeface="+mj-ea"/>
              <a:ea typeface="+mj-ea"/>
            </a:endParaRPr>
          </a:p>
        </p:txBody>
      </p:sp>
      <p:pic>
        <p:nvPicPr>
          <p:cNvPr id="102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5896" y="2348880"/>
            <a:ext cx="5040560" cy="411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p:cNvSpPr/>
          <p:nvPr/>
        </p:nvSpPr>
        <p:spPr>
          <a:xfrm>
            <a:off x="4139952" y="6525344"/>
            <a:ext cx="3312368" cy="338554"/>
          </a:xfrm>
          <a:prstGeom prst="rect">
            <a:avLst/>
          </a:prstGeom>
        </p:spPr>
        <p:txBody>
          <a:bodyPr wrap="square">
            <a:spAutoFit/>
          </a:bodyPr>
          <a:lstStyle/>
          <a:p>
            <a:r>
              <a:rPr lang="ja-JP" altLang="en-US" sz="1600" dirty="0">
                <a:latin typeface="+mj-ea"/>
                <a:ea typeface="+mj-ea"/>
              </a:rPr>
              <a:t>技術評論社　気象の図鑑より</a:t>
            </a:r>
          </a:p>
        </p:txBody>
      </p:sp>
    </p:spTree>
    <p:extLst>
      <p:ext uri="{BB962C8B-B14F-4D97-AF65-F5344CB8AC3E}">
        <p14:creationId xmlns:p14="http://schemas.microsoft.com/office/powerpoint/2010/main" val="2910406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44</a:t>
            </a:fld>
            <a:endParaRPr kumimoji="1" lang="ja-JP" altLang="en-US">
              <a:latin typeface="+mj-ea"/>
              <a:ea typeface="+mj-ea"/>
            </a:endParaRPr>
          </a:p>
        </p:txBody>
      </p:sp>
      <p:sp>
        <p:nvSpPr>
          <p:cNvPr id="5" name="テキスト ボックス 4"/>
          <p:cNvSpPr txBox="1"/>
          <p:nvPr/>
        </p:nvSpPr>
        <p:spPr>
          <a:xfrm>
            <a:off x="35496" y="169476"/>
            <a:ext cx="2698175"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sz="2800" dirty="0">
                <a:latin typeface="+mj-ea"/>
                <a:ea typeface="+mj-ea"/>
              </a:rPr>
              <a:t>空の青と雲の白</a:t>
            </a:r>
          </a:p>
        </p:txBody>
      </p:sp>
      <p:sp>
        <p:nvSpPr>
          <p:cNvPr id="7" name="テキスト ボックス 6"/>
          <p:cNvSpPr txBox="1"/>
          <p:nvPr/>
        </p:nvSpPr>
        <p:spPr>
          <a:xfrm>
            <a:off x="3155725" y="116632"/>
            <a:ext cx="5929828" cy="2462213"/>
          </a:xfrm>
          <a:prstGeom prst="rect">
            <a:avLst/>
          </a:prstGeom>
          <a:noFill/>
        </p:spPr>
        <p:txBody>
          <a:bodyPr wrap="none" rtlCol="0">
            <a:spAutoFit/>
          </a:bodyPr>
          <a:lstStyle/>
          <a:p>
            <a:r>
              <a:rPr kumimoji="1" lang="ja-JP" altLang="en-US" sz="2800" dirty="0">
                <a:latin typeface="+mj-ea"/>
                <a:ea typeface="+mj-ea"/>
              </a:rPr>
              <a:t>雲が白く見えるのはミー散乱</a:t>
            </a:r>
            <a:endParaRPr kumimoji="1" lang="en-US" altLang="ja-JP" sz="2800" dirty="0">
              <a:latin typeface="+mj-ea"/>
              <a:ea typeface="+mj-ea"/>
            </a:endParaRPr>
          </a:p>
          <a:p>
            <a:endParaRPr lang="en-US" altLang="ja-JP" sz="1400" dirty="0">
              <a:latin typeface="+mj-ea"/>
              <a:ea typeface="+mj-ea"/>
            </a:endParaRPr>
          </a:p>
          <a:p>
            <a:r>
              <a:rPr lang="ja-JP" altLang="en-US" sz="2800" dirty="0">
                <a:latin typeface="+mj-ea"/>
                <a:ea typeface="+mj-ea"/>
              </a:rPr>
              <a:t>ミー散乱の特徴</a:t>
            </a:r>
            <a:endParaRPr lang="en-US" altLang="ja-JP" sz="2800" dirty="0">
              <a:latin typeface="+mj-ea"/>
              <a:ea typeface="+mj-ea"/>
            </a:endParaRPr>
          </a:p>
          <a:p>
            <a:r>
              <a:rPr lang="ja-JP" altLang="en-US" sz="2800" dirty="0">
                <a:latin typeface="+mj-ea"/>
                <a:ea typeface="+mj-ea"/>
              </a:rPr>
              <a:t>・電磁波の波長＜粒子の半径</a:t>
            </a:r>
            <a:endParaRPr lang="en-US" altLang="ja-JP" sz="2800" dirty="0">
              <a:latin typeface="+mj-ea"/>
              <a:ea typeface="+mj-ea"/>
            </a:endParaRPr>
          </a:p>
          <a:p>
            <a:r>
              <a:rPr lang="ja-JP" altLang="en-US" sz="2800" dirty="0">
                <a:latin typeface="+mj-ea"/>
                <a:ea typeface="+mj-ea"/>
              </a:rPr>
              <a:t>・電磁波の波長に関係なく散乱する</a:t>
            </a:r>
            <a:endParaRPr lang="en-US" altLang="ja-JP" sz="2800" dirty="0">
              <a:latin typeface="+mj-ea"/>
              <a:ea typeface="+mj-ea"/>
            </a:endParaRPr>
          </a:p>
          <a:p>
            <a:r>
              <a:rPr lang="ja-JP" altLang="en-US" sz="2800" dirty="0">
                <a:latin typeface="+mj-ea"/>
                <a:ea typeface="+mj-ea"/>
              </a:rPr>
              <a:t>　（どの波長も均等に目に入る）</a:t>
            </a:r>
            <a:endParaRPr lang="en-US" altLang="ja-JP" sz="2800" dirty="0">
              <a:latin typeface="+mj-ea"/>
              <a:ea typeface="+mj-ea"/>
            </a:endParaRPr>
          </a:p>
        </p:txBody>
      </p:sp>
      <p:pic>
        <p:nvPicPr>
          <p:cNvPr id="1028" name="Picture 4" descr="散乱"/>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3528" y="764704"/>
            <a:ext cx="2664296" cy="236500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35496" y="3068960"/>
            <a:ext cx="3312368" cy="584775"/>
          </a:xfrm>
          <a:prstGeom prst="rect">
            <a:avLst/>
          </a:prstGeom>
        </p:spPr>
        <p:txBody>
          <a:bodyPr wrap="square">
            <a:spAutoFit/>
          </a:bodyPr>
          <a:lstStyle/>
          <a:p>
            <a:r>
              <a:rPr lang="en-US" altLang="ja-JP" sz="1600" dirty="0">
                <a:latin typeface="+mj-ea"/>
                <a:ea typeface="+mj-ea"/>
              </a:rPr>
              <a:t>http://butterflyandsky.fan.coocan.jp/sky2/skycolor.html</a:t>
            </a:r>
            <a:endParaRPr lang="ja-JP" altLang="en-US" sz="1600" dirty="0">
              <a:latin typeface="+mj-ea"/>
              <a:ea typeface="+mj-ea"/>
            </a:endParaRPr>
          </a:p>
        </p:txBody>
      </p:sp>
      <p:sp>
        <p:nvSpPr>
          <p:cNvPr id="14" name="正方形/長方形 13"/>
          <p:cNvSpPr/>
          <p:nvPr/>
        </p:nvSpPr>
        <p:spPr>
          <a:xfrm>
            <a:off x="4240836" y="6237312"/>
            <a:ext cx="3312368" cy="338554"/>
          </a:xfrm>
          <a:prstGeom prst="rect">
            <a:avLst/>
          </a:prstGeom>
        </p:spPr>
        <p:txBody>
          <a:bodyPr wrap="square">
            <a:spAutoFit/>
          </a:bodyPr>
          <a:lstStyle/>
          <a:p>
            <a:r>
              <a:rPr lang="ja-JP" altLang="en-US" sz="1600" dirty="0">
                <a:latin typeface="+mj-ea"/>
                <a:ea typeface="+mj-ea"/>
              </a:rPr>
              <a:t>技術評論社　気象の図鑑より</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2762045"/>
            <a:ext cx="4211960" cy="347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528" y="4077072"/>
            <a:ext cx="3024336" cy="2017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021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0192" y="-27384"/>
            <a:ext cx="4698722" cy="584775"/>
          </a:xfrm>
          <a:prstGeom prst="rect">
            <a:avLst/>
          </a:prstGeom>
          <a:noFill/>
        </p:spPr>
        <p:txBody>
          <a:bodyPr wrap="none" rtlCol="0">
            <a:spAutoFit/>
          </a:bodyPr>
          <a:lstStyle/>
          <a:p>
            <a:r>
              <a:rPr kumimoji="1" lang="ja-JP" altLang="en-US" sz="3200" dirty="0">
                <a:latin typeface="+mj-ea"/>
                <a:ea typeface="+mj-ea"/>
              </a:rPr>
              <a:t>雲の種類　（十種雲形）</a:t>
            </a:r>
          </a:p>
        </p:txBody>
      </p:sp>
      <p:sp>
        <p:nvSpPr>
          <p:cNvPr id="5" name="テキスト ボックス 4"/>
          <p:cNvSpPr txBox="1"/>
          <p:nvPr/>
        </p:nvSpPr>
        <p:spPr>
          <a:xfrm>
            <a:off x="4770965" y="476672"/>
            <a:ext cx="4698722" cy="6494085"/>
          </a:xfrm>
          <a:prstGeom prst="rect">
            <a:avLst/>
          </a:prstGeom>
          <a:noFill/>
        </p:spPr>
        <p:txBody>
          <a:bodyPr wrap="none" rtlCol="0">
            <a:spAutoFit/>
          </a:bodyPr>
          <a:lstStyle/>
          <a:p>
            <a:r>
              <a:rPr kumimoji="1" lang="ja-JP" altLang="en-US" sz="3200" dirty="0">
                <a:latin typeface="+mj-ea"/>
                <a:ea typeface="+mj-ea"/>
              </a:rPr>
              <a:t>巻雲（けんうん）</a:t>
            </a:r>
            <a:endParaRPr kumimoji="1" lang="en-US" altLang="ja-JP" sz="3200" dirty="0">
              <a:latin typeface="+mj-ea"/>
              <a:ea typeface="+mj-ea"/>
            </a:endParaRPr>
          </a:p>
          <a:p>
            <a:r>
              <a:rPr lang="ja-JP" altLang="en-US" sz="3200" dirty="0">
                <a:latin typeface="+mj-ea"/>
                <a:ea typeface="+mj-ea"/>
              </a:rPr>
              <a:t>巻積雲（けんせきうん）</a:t>
            </a:r>
            <a:endParaRPr lang="en-US" altLang="ja-JP" sz="3200" dirty="0">
              <a:latin typeface="+mj-ea"/>
              <a:ea typeface="+mj-ea"/>
            </a:endParaRPr>
          </a:p>
          <a:p>
            <a:r>
              <a:rPr kumimoji="1" lang="ja-JP" altLang="en-US" sz="3200" dirty="0">
                <a:latin typeface="+mj-ea"/>
                <a:ea typeface="+mj-ea"/>
              </a:rPr>
              <a:t>巻層雲（けんそううん）</a:t>
            </a:r>
            <a:endParaRPr kumimoji="1" lang="en-US" altLang="ja-JP" sz="3200" dirty="0">
              <a:latin typeface="+mj-ea"/>
              <a:ea typeface="+mj-ea"/>
            </a:endParaRPr>
          </a:p>
          <a:p>
            <a:endParaRPr lang="en-US" altLang="ja-JP" sz="3200" dirty="0">
              <a:latin typeface="+mj-ea"/>
              <a:ea typeface="+mj-ea"/>
            </a:endParaRPr>
          </a:p>
          <a:p>
            <a:r>
              <a:rPr kumimoji="1" lang="ja-JP" altLang="en-US" sz="3200" dirty="0">
                <a:latin typeface="+mj-ea"/>
                <a:ea typeface="+mj-ea"/>
              </a:rPr>
              <a:t>高積雲（こうせきうん）</a:t>
            </a:r>
            <a:endParaRPr kumimoji="1" lang="en-US" altLang="ja-JP" sz="3200" dirty="0">
              <a:latin typeface="+mj-ea"/>
              <a:ea typeface="+mj-ea"/>
            </a:endParaRPr>
          </a:p>
          <a:p>
            <a:r>
              <a:rPr lang="ja-JP" altLang="en-US" sz="3200" dirty="0">
                <a:latin typeface="+mj-ea"/>
                <a:ea typeface="+mj-ea"/>
              </a:rPr>
              <a:t>高層雲（こうそううん）</a:t>
            </a:r>
            <a:endParaRPr lang="en-US" altLang="ja-JP" sz="3200" dirty="0">
              <a:latin typeface="+mj-ea"/>
              <a:ea typeface="+mj-ea"/>
            </a:endParaRPr>
          </a:p>
          <a:p>
            <a:r>
              <a:rPr kumimoji="1" lang="ja-JP" altLang="en-US" sz="3200" dirty="0">
                <a:latin typeface="+mj-ea"/>
                <a:ea typeface="+mj-ea"/>
              </a:rPr>
              <a:t>乱層雲（らんそううん）</a:t>
            </a:r>
            <a:endParaRPr kumimoji="1" lang="en-US" altLang="ja-JP" sz="3200" dirty="0">
              <a:latin typeface="+mj-ea"/>
              <a:ea typeface="+mj-ea"/>
            </a:endParaRPr>
          </a:p>
          <a:p>
            <a:endParaRPr lang="en-US" altLang="ja-JP" sz="3200" dirty="0">
              <a:latin typeface="+mj-ea"/>
              <a:ea typeface="+mj-ea"/>
            </a:endParaRPr>
          </a:p>
          <a:p>
            <a:r>
              <a:rPr kumimoji="1" lang="ja-JP" altLang="en-US" sz="3200" dirty="0">
                <a:latin typeface="+mj-ea"/>
                <a:ea typeface="+mj-ea"/>
              </a:rPr>
              <a:t>層積雲（そうせきうん）</a:t>
            </a:r>
            <a:endParaRPr kumimoji="1" lang="en-US" altLang="ja-JP" sz="3200" dirty="0">
              <a:latin typeface="+mj-ea"/>
              <a:ea typeface="+mj-ea"/>
            </a:endParaRPr>
          </a:p>
          <a:p>
            <a:r>
              <a:rPr lang="ja-JP" altLang="en-US" sz="3200" dirty="0">
                <a:latin typeface="+mj-ea"/>
                <a:ea typeface="+mj-ea"/>
              </a:rPr>
              <a:t>層雲（そううん）</a:t>
            </a:r>
            <a:endParaRPr lang="en-US" altLang="ja-JP" sz="3200" dirty="0">
              <a:latin typeface="+mj-ea"/>
              <a:ea typeface="+mj-ea"/>
            </a:endParaRPr>
          </a:p>
          <a:p>
            <a:endParaRPr kumimoji="1" lang="en-US" altLang="ja-JP" sz="3200" dirty="0">
              <a:latin typeface="+mj-ea"/>
              <a:ea typeface="+mj-ea"/>
            </a:endParaRPr>
          </a:p>
          <a:p>
            <a:r>
              <a:rPr lang="ja-JP" altLang="en-US" sz="3200" dirty="0">
                <a:latin typeface="+mj-ea"/>
                <a:ea typeface="+mj-ea"/>
              </a:rPr>
              <a:t>積雲（せきうん）</a:t>
            </a:r>
            <a:endParaRPr lang="en-US" altLang="ja-JP" sz="3200" dirty="0">
              <a:latin typeface="+mj-ea"/>
              <a:ea typeface="+mj-ea"/>
            </a:endParaRPr>
          </a:p>
          <a:p>
            <a:r>
              <a:rPr kumimoji="1" lang="ja-JP" altLang="en-US" sz="3200" dirty="0">
                <a:latin typeface="+mj-ea"/>
                <a:ea typeface="+mj-ea"/>
              </a:rPr>
              <a:t>積乱雲（せきらんうん）</a:t>
            </a:r>
          </a:p>
        </p:txBody>
      </p:sp>
      <p:cxnSp>
        <p:nvCxnSpPr>
          <p:cNvPr id="7" name="直線コネクタ 6"/>
          <p:cNvCxnSpPr/>
          <p:nvPr/>
        </p:nvCxnSpPr>
        <p:spPr>
          <a:xfrm>
            <a:off x="0" y="2132856"/>
            <a:ext cx="925252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07504" y="4077072"/>
            <a:ext cx="925252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7504" y="5589240"/>
            <a:ext cx="925252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494815" y="980728"/>
            <a:ext cx="156966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ja-JP" altLang="en-US" sz="3600" dirty="0">
                <a:latin typeface="+mj-ea"/>
                <a:ea typeface="+mj-ea"/>
              </a:rPr>
              <a:t>上層雲</a:t>
            </a:r>
          </a:p>
        </p:txBody>
      </p:sp>
      <p:sp>
        <p:nvSpPr>
          <p:cNvPr id="11" name="テキスト ボックス 10"/>
          <p:cNvSpPr txBox="1"/>
          <p:nvPr/>
        </p:nvSpPr>
        <p:spPr>
          <a:xfrm>
            <a:off x="1494815" y="2852936"/>
            <a:ext cx="1569660"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kumimoji="1" lang="ja-JP" altLang="en-US" sz="3600" dirty="0">
                <a:latin typeface="+mj-ea"/>
                <a:ea typeface="+mj-ea"/>
              </a:rPr>
              <a:t>中層雲</a:t>
            </a:r>
          </a:p>
        </p:txBody>
      </p:sp>
      <p:sp>
        <p:nvSpPr>
          <p:cNvPr id="12" name="テキスト ボックス 11"/>
          <p:cNvSpPr txBox="1"/>
          <p:nvPr/>
        </p:nvSpPr>
        <p:spPr>
          <a:xfrm>
            <a:off x="1494815" y="4438853"/>
            <a:ext cx="1569660"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sz="3600" dirty="0">
                <a:latin typeface="+mj-ea"/>
                <a:ea typeface="+mj-ea"/>
              </a:rPr>
              <a:t>下層雲</a:t>
            </a:r>
          </a:p>
        </p:txBody>
      </p:sp>
      <p:sp>
        <p:nvSpPr>
          <p:cNvPr id="13" name="テキスト ボックス 12"/>
          <p:cNvSpPr txBox="1"/>
          <p:nvPr/>
        </p:nvSpPr>
        <p:spPr>
          <a:xfrm>
            <a:off x="611560" y="5951021"/>
            <a:ext cx="3416320"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3600" dirty="0">
                <a:latin typeface="+mj-ea"/>
                <a:ea typeface="+mj-ea"/>
              </a:rPr>
              <a:t>鉛直発達する雲</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45</a:t>
            </a:fld>
            <a:endParaRPr kumimoji="1" lang="ja-JP" altLang="en-US">
              <a:latin typeface="+mj-ea"/>
              <a:ea typeface="+mj-ea"/>
            </a:endParaRPr>
          </a:p>
        </p:txBody>
      </p:sp>
    </p:spTree>
    <p:extLst>
      <p:ext uri="{BB962C8B-B14F-4D97-AF65-F5344CB8AC3E}">
        <p14:creationId xmlns:p14="http://schemas.microsoft.com/office/powerpoint/2010/main" val="1670162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4963173"/>
            <a:ext cx="2808312" cy="166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043561"/>
            <a:ext cx="3852956" cy="224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512" y="323945"/>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8" name="テキスト ボックス 17"/>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3km</a:t>
            </a:r>
            <a:endParaRPr kumimoji="1" lang="ja-JP" altLang="en-US" sz="3200" dirty="0">
              <a:latin typeface="+mj-ea"/>
              <a:ea typeface="+mj-ea"/>
            </a:endParaRPr>
          </a:p>
        </p:txBody>
      </p:sp>
      <p:pic>
        <p:nvPicPr>
          <p:cNvPr id="1537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8184" y="2348880"/>
            <a:ext cx="27471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95536" y="4437112"/>
            <a:ext cx="2828018" cy="523220"/>
          </a:xfrm>
          <a:prstGeom prst="rect">
            <a:avLst/>
          </a:prstGeom>
          <a:noFill/>
        </p:spPr>
        <p:txBody>
          <a:bodyPr wrap="none" rtlCol="0">
            <a:spAutoFit/>
          </a:bodyPr>
          <a:lstStyle/>
          <a:p>
            <a:r>
              <a:rPr kumimoji="1" lang="ja-JP" altLang="en-US" sz="2800" dirty="0">
                <a:latin typeface="+mj-ea"/>
                <a:ea typeface="+mj-ea"/>
              </a:rPr>
              <a:t>層雲</a:t>
            </a:r>
            <a:r>
              <a:rPr kumimoji="1" lang="en-US" altLang="ja-JP" sz="2800" dirty="0">
                <a:latin typeface="+mj-ea"/>
                <a:ea typeface="+mj-ea"/>
              </a:rPr>
              <a:t>(</a:t>
            </a:r>
            <a:r>
              <a:rPr kumimoji="1" lang="ja-JP" altLang="en-US" sz="2800" dirty="0">
                <a:latin typeface="+mj-ea"/>
                <a:ea typeface="+mj-ea"/>
              </a:rPr>
              <a:t>きりぐも）</a:t>
            </a:r>
          </a:p>
        </p:txBody>
      </p:sp>
      <p:sp>
        <p:nvSpPr>
          <p:cNvPr id="21" name="テキスト ボックス 20"/>
          <p:cNvSpPr txBox="1"/>
          <p:nvPr/>
        </p:nvSpPr>
        <p:spPr>
          <a:xfrm>
            <a:off x="3452225" y="4437112"/>
            <a:ext cx="3187091" cy="523220"/>
          </a:xfrm>
          <a:prstGeom prst="rect">
            <a:avLst/>
          </a:prstGeom>
          <a:noFill/>
        </p:spPr>
        <p:txBody>
          <a:bodyPr wrap="none" rtlCol="0">
            <a:spAutoFit/>
          </a:bodyPr>
          <a:lstStyle/>
          <a:p>
            <a:r>
              <a:rPr kumimoji="1" lang="ja-JP" altLang="en-US" sz="2800" dirty="0">
                <a:latin typeface="+mj-ea"/>
                <a:ea typeface="+mj-ea"/>
              </a:rPr>
              <a:t>層積雲</a:t>
            </a:r>
            <a:r>
              <a:rPr kumimoji="1" lang="en-US" altLang="ja-JP" sz="2800" dirty="0">
                <a:latin typeface="+mj-ea"/>
                <a:ea typeface="+mj-ea"/>
              </a:rPr>
              <a:t>(</a:t>
            </a:r>
            <a:r>
              <a:rPr kumimoji="1" lang="ja-JP" altLang="en-US" sz="2800" dirty="0">
                <a:latin typeface="+mj-ea"/>
                <a:ea typeface="+mj-ea"/>
              </a:rPr>
              <a:t>うねぐも）</a:t>
            </a:r>
          </a:p>
        </p:txBody>
      </p:sp>
      <p:sp>
        <p:nvSpPr>
          <p:cNvPr id="22" name="テキスト ボックス 21"/>
          <p:cNvSpPr txBox="1"/>
          <p:nvPr/>
        </p:nvSpPr>
        <p:spPr>
          <a:xfrm>
            <a:off x="6500352" y="1700808"/>
            <a:ext cx="2828018" cy="523220"/>
          </a:xfrm>
          <a:prstGeom prst="rect">
            <a:avLst/>
          </a:prstGeom>
          <a:noFill/>
        </p:spPr>
        <p:txBody>
          <a:bodyPr wrap="none" rtlCol="0">
            <a:spAutoFit/>
          </a:bodyPr>
          <a:lstStyle/>
          <a:p>
            <a:r>
              <a:rPr kumimoji="1" lang="ja-JP" altLang="en-US" sz="2800" dirty="0">
                <a:latin typeface="+mj-ea"/>
                <a:ea typeface="+mj-ea"/>
              </a:rPr>
              <a:t>積雲</a:t>
            </a:r>
            <a:r>
              <a:rPr kumimoji="1" lang="en-US" altLang="ja-JP" sz="2800" dirty="0">
                <a:latin typeface="+mj-ea"/>
                <a:ea typeface="+mj-ea"/>
              </a:rPr>
              <a:t>(</a:t>
            </a:r>
            <a:r>
              <a:rPr kumimoji="1" lang="ja-JP" altLang="en-US" sz="2800" dirty="0">
                <a:latin typeface="+mj-ea"/>
                <a:ea typeface="+mj-ea"/>
              </a:rPr>
              <a:t>わたぐも）</a:t>
            </a:r>
          </a:p>
        </p:txBody>
      </p:sp>
      <p:sp>
        <p:nvSpPr>
          <p:cNvPr id="23" name="テキスト ボックス 22"/>
          <p:cNvSpPr txBox="1"/>
          <p:nvPr/>
        </p:nvSpPr>
        <p:spPr>
          <a:xfrm>
            <a:off x="1291985" y="529516"/>
            <a:ext cx="3187091" cy="523220"/>
          </a:xfrm>
          <a:prstGeom prst="rect">
            <a:avLst/>
          </a:prstGeom>
          <a:noFill/>
        </p:spPr>
        <p:txBody>
          <a:bodyPr wrap="none" rtlCol="0">
            <a:spAutoFit/>
          </a:bodyPr>
          <a:lstStyle/>
          <a:p>
            <a:r>
              <a:rPr kumimoji="1" lang="ja-JP" altLang="en-US" sz="2800" dirty="0">
                <a:latin typeface="+mj-ea"/>
                <a:ea typeface="+mj-ea"/>
              </a:rPr>
              <a:t>乱層雲</a:t>
            </a:r>
            <a:r>
              <a:rPr kumimoji="1" lang="en-US" altLang="ja-JP" sz="2800" dirty="0">
                <a:latin typeface="+mj-ea"/>
                <a:ea typeface="+mj-ea"/>
              </a:rPr>
              <a:t>(</a:t>
            </a:r>
            <a:r>
              <a:rPr kumimoji="1" lang="ja-JP" altLang="en-US" sz="2800" dirty="0">
                <a:latin typeface="+mj-ea"/>
                <a:ea typeface="+mj-ea"/>
              </a:rPr>
              <a:t>あまぐも）</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46</a:t>
            </a:fld>
            <a:endParaRPr kumimoji="1" lang="ja-JP" altLang="en-US">
              <a:latin typeface="+mj-ea"/>
              <a:ea typeface="+mj-ea"/>
            </a:endParaRPr>
          </a:p>
        </p:txBody>
      </p:sp>
      <p:pic>
        <p:nvPicPr>
          <p:cNvPr id="307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1880" y="4925330"/>
            <a:ext cx="2880320" cy="169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246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4963173"/>
            <a:ext cx="2808312" cy="166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043561"/>
            <a:ext cx="3852956" cy="224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512" y="323945"/>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8" name="テキスト ボックス 17"/>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3km</a:t>
            </a:r>
            <a:endParaRPr kumimoji="1" lang="ja-JP" altLang="en-US" sz="3200" dirty="0">
              <a:latin typeface="+mj-ea"/>
              <a:ea typeface="+mj-ea"/>
            </a:endParaRPr>
          </a:p>
        </p:txBody>
      </p:sp>
      <p:pic>
        <p:nvPicPr>
          <p:cNvPr id="1537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8184" y="2348880"/>
            <a:ext cx="27471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95536" y="4437112"/>
            <a:ext cx="2828018" cy="523220"/>
          </a:xfrm>
          <a:prstGeom prst="rect">
            <a:avLst/>
          </a:prstGeom>
          <a:noFill/>
        </p:spPr>
        <p:txBody>
          <a:bodyPr wrap="none" rtlCol="0">
            <a:spAutoFit/>
          </a:bodyPr>
          <a:lstStyle/>
          <a:p>
            <a:r>
              <a:rPr kumimoji="1" lang="ja-JP" altLang="en-US" sz="2800" dirty="0">
                <a:latin typeface="+mj-ea"/>
                <a:ea typeface="+mj-ea"/>
              </a:rPr>
              <a:t>層雲</a:t>
            </a:r>
            <a:r>
              <a:rPr kumimoji="1" lang="en-US" altLang="ja-JP" sz="2800" dirty="0">
                <a:latin typeface="+mj-ea"/>
                <a:ea typeface="+mj-ea"/>
              </a:rPr>
              <a:t>(</a:t>
            </a:r>
            <a:r>
              <a:rPr kumimoji="1" lang="ja-JP" altLang="en-US" sz="2800" dirty="0">
                <a:latin typeface="+mj-ea"/>
                <a:ea typeface="+mj-ea"/>
              </a:rPr>
              <a:t>きりぐも）</a:t>
            </a:r>
          </a:p>
        </p:txBody>
      </p:sp>
      <p:sp>
        <p:nvSpPr>
          <p:cNvPr id="21" name="テキスト ボックス 20"/>
          <p:cNvSpPr txBox="1"/>
          <p:nvPr/>
        </p:nvSpPr>
        <p:spPr>
          <a:xfrm>
            <a:off x="3452225" y="4437112"/>
            <a:ext cx="3187091" cy="523220"/>
          </a:xfrm>
          <a:prstGeom prst="rect">
            <a:avLst/>
          </a:prstGeom>
          <a:noFill/>
        </p:spPr>
        <p:txBody>
          <a:bodyPr wrap="none" rtlCol="0">
            <a:spAutoFit/>
          </a:bodyPr>
          <a:lstStyle/>
          <a:p>
            <a:r>
              <a:rPr kumimoji="1" lang="ja-JP" altLang="en-US" sz="2800" dirty="0">
                <a:latin typeface="+mj-ea"/>
                <a:ea typeface="+mj-ea"/>
              </a:rPr>
              <a:t>層積雲</a:t>
            </a:r>
            <a:r>
              <a:rPr kumimoji="1" lang="en-US" altLang="ja-JP" sz="2800" dirty="0">
                <a:latin typeface="+mj-ea"/>
                <a:ea typeface="+mj-ea"/>
              </a:rPr>
              <a:t>(</a:t>
            </a:r>
            <a:r>
              <a:rPr kumimoji="1" lang="ja-JP" altLang="en-US" sz="2800" dirty="0">
                <a:latin typeface="+mj-ea"/>
                <a:ea typeface="+mj-ea"/>
              </a:rPr>
              <a:t>うねぐも）</a:t>
            </a:r>
          </a:p>
        </p:txBody>
      </p:sp>
      <p:sp>
        <p:nvSpPr>
          <p:cNvPr id="22" name="テキスト ボックス 21"/>
          <p:cNvSpPr txBox="1"/>
          <p:nvPr/>
        </p:nvSpPr>
        <p:spPr>
          <a:xfrm>
            <a:off x="6500352" y="1700808"/>
            <a:ext cx="2828018" cy="523220"/>
          </a:xfrm>
          <a:prstGeom prst="rect">
            <a:avLst/>
          </a:prstGeom>
          <a:noFill/>
        </p:spPr>
        <p:txBody>
          <a:bodyPr wrap="none" rtlCol="0">
            <a:spAutoFit/>
          </a:bodyPr>
          <a:lstStyle/>
          <a:p>
            <a:r>
              <a:rPr kumimoji="1" lang="ja-JP" altLang="en-US" sz="2800" dirty="0">
                <a:latin typeface="+mj-ea"/>
                <a:ea typeface="+mj-ea"/>
              </a:rPr>
              <a:t>積雲</a:t>
            </a:r>
            <a:r>
              <a:rPr kumimoji="1" lang="en-US" altLang="ja-JP" sz="2800" dirty="0">
                <a:latin typeface="+mj-ea"/>
                <a:ea typeface="+mj-ea"/>
              </a:rPr>
              <a:t>(</a:t>
            </a:r>
            <a:r>
              <a:rPr kumimoji="1" lang="ja-JP" altLang="en-US" sz="2800" dirty="0">
                <a:latin typeface="+mj-ea"/>
                <a:ea typeface="+mj-ea"/>
              </a:rPr>
              <a:t>わたぐも）</a:t>
            </a:r>
          </a:p>
        </p:txBody>
      </p:sp>
      <p:sp>
        <p:nvSpPr>
          <p:cNvPr id="23" name="テキスト ボックス 22"/>
          <p:cNvSpPr txBox="1"/>
          <p:nvPr/>
        </p:nvSpPr>
        <p:spPr>
          <a:xfrm>
            <a:off x="1291985" y="529516"/>
            <a:ext cx="3187091" cy="523220"/>
          </a:xfrm>
          <a:prstGeom prst="rect">
            <a:avLst/>
          </a:prstGeom>
          <a:noFill/>
        </p:spPr>
        <p:txBody>
          <a:bodyPr wrap="none" rtlCol="0">
            <a:spAutoFit/>
          </a:bodyPr>
          <a:lstStyle/>
          <a:p>
            <a:r>
              <a:rPr kumimoji="1" lang="ja-JP" altLang="en-US" sz="2800" dirty="0">
                <a:latin typeface="+mj-ea"/>
                <a:ea typeface="+mj-ea"/>
              </a:rPr>
              <a:t>乱層雲</a:t>
            </a:r>
            <a:r>
              <a:rPr kumimoji="1" lang="en-US" altLang="ja-JP" sz="2800" dirty="0">
                <a:latin typeface="+mj-ea"/>
                <a:ea typeface="+mj-ea"/>
              </a:rPr>
              <a:t>(</a:t>
            </a:r>
            <a:r>
              <a:rPr kumimoji="1" lang="ja-JP" altLang="en-US" sz="2800" dirty="0">
                <a:latin typeface="+mj-ea"/>
                <a:ea typeface="+mj-ea"/>
              </a:rPr>
              <a:t>あまぐも）</a:t>
            </a:r>
          </a:p>
        </p:txBody>
      </p:sp>
      <p:sp>
        <p:nvSpPr>
          <p:cNvPr id="9" name="角丸四角形吹き出し 8"/>
          <p:cNvSpPr/>
          <p:nvPr/>
        </p:nvSpPr>
        <p:spPr>
          <a:xfrm>
            <a:off x="899592" y="3356992"/>
            <a:ext cx="5112568" cy="909682"/>
          </a:xfrm>
          <a:prstGeom prst="wedgeRoundRectCallout">
            <a:avLst>
              <a:gd name="adj1" fmla="val -40663"/>
              <a:gd name="adj2" fmla="val 7207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 name="テキスト ボックス 9"/>
          <p:cNvSpPr txBox="1"/>
          <p:nvPr/>
        </p:nvSpPr>
        <p:spPr>
          <a:xfrm>
            <a:off x="971600" y="3429000"/>
            <a:ext cx="5109091" cy="830997"/>
          </a:xfrm>
          <a:prstGeom prst="rect">
            <a:avLst/>
          </a:prstGeom>
          <a:noFill/>
        </p:spPr>
        <p:txBody>
          <a:bodyPr wrap="none" rtlCol="0">
            <a:spAutoFit/>
          </a:bodyPr>
          <a:lstStyle/>
          <a:p>
            <a:r>
              <a:rPr kumimoji="1" lang="ja-JP" altLang="en-US" sz="2400" dirty="0">
                <a:latin typeface="+mj-ea"/>
                <a:ea typeface="+mj-ea"/>
              </a:rPr>
              <a:t>降水を伴うこともあるが，霧雨など</a:t>
            </a:r>
            <a:endParaRPr kumimoji="1" lang="en-US" altLang="ja-JP" sz="2400" dirty="0">
              <a:latin typeface="+mj-ea"/>
              <a:ea typeface="+mj-ea"/>
            </a:endParaRPr>
          </a:p>
          <a:p>
            <a:r>
              <a:rPr lang="ja-JP" altLang="en-US" sz="2400" dirty="0">
                <a:latin typeface="+mj-ea"/>
                <a:ea typeface="+mj-ea"/>
              </a:rPr>
              <a:t>の粒の細かい雨．</a:t>
            </a:r>
            <a:endParaRPr kumimoji="1" lang="ja-JP" altLang="en-US"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47</a:t>
            </a:fld>
            <a:endParaRPr kumimoji="1" lang="ja-JP" altLang="en-US">
              <a:latin typeface="+mj-ea"/>
              <a:ea typeface="+mj-ea"/>
            </a:endParaRPr>
          </a:p>
        </p:txBody>
      </p:sp>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1880" y="4925330"/>
            <a:ext cx="2880320" cy="169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917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4963173"/>
            <a:ext cx="2808312" cy="166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043561"/>
            <a:ext cx="3852956" cy="224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512" y="323945"/>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8" name="テキスト ボックス 17"/>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3km</a:t>
            </a:r>
            <a:endParaRPr kumimoji="1" lang="ja-JP" altLang="en-US" sz="3200" dirty="0">
              <a:latin typeface="+mj-ea"/>
              <a:ea typeface="+mj-ea"/>
            </a:endParaRPr>
          </a:p>
        </p:txBody>
      </p:sp>
      <p:pic>
        <p:nvPicPr>
          <p:cNvPr id="1537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8184" y="2348880"/>
            <a:ext cx="27471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95536" y="4437112"/>
            <a:ext cx="2828018" cy="523220"/>
          </a:xfrm>
          <a:prstGeom prst="rect">
            <a:avLst/>
          </a:prstGeom>
          <a:noFill/>
        </p:spPr>
        <p:txBody>
          <a:bodyPr wrap="none" rtlCol="0">
            <a:spAutoFit/>
          </a:bodyPr>
          <a:lstStyle/>
          <a:p>
            <a:r>
              <a:rPr kumimoji="1" lang="ja-JP" altLang="en-US" sz="2800" dirty="0">
                <a:latin typeface="+mj-ea"/>
                <a:ea typeface="+mj-ea"/>
              </a:rPr>
              <a:t>層雲</a:t>
            </a:r>
            <a:r>
              <a:rPr kumimoji="1" lang="en-US" altLang="ja-JP" sz="2800" dirty="0">
                <a:latin typeface="+mj-ea"/>
                <a:ea typeface="+mj-ea"/>
              </a:rPr>
              <a:t>(</a:t>
            </a:r>
            <a:r>
              <a:rPr kumimoji="1" lang="ja-JP" altLang="en-US" sz="2800" dirty="0">
                <a:latin typeface="+mj-ea"/>
                <a:ea typeface="+mj-ea"/>
              </a:rPr>
              <a:t>きりぐも）</a:t>
            </a:r>
          </a:p>
        </p:txBody>
      </p:sp>
      <p:sp>
        <p:nvSpPr>
          <p:cNvPr id="21" name="テキスト ボックス 20"/>
          <p:cNvSpPr txBox="1"/>
          <p:nvPr/>
        </p:nvSpPr>
        <p:spPr>
          <a:xfrm>
            <a:off x="3452225" y="4437112"/>
            <a:ext cx="3187091" cy="523220"/>
          </a:xfrm>
          <a:prstGeom prst="rect">
            <a:avLst/>
          </a:prstGeom>
          <a:noFill/>
        </p:spPr>
        <p:txBody>
          <a:bodyPr wrap="none" rtlCol="0">
            <a:spAutoFit/>
          </a:bodyPr>
          <a:lstStyle/>
          <a:p>
            <a:r>
              <a:rPr kumimoji="1" lang="ja-JP" altLang="en-US" sz="2800" dirty="0">
                <a:latin typeface="+mj-ea"/>
                <a:ea typeface="+mj-ea"/>
              </a:rPr>
              <a:t>層積雲</a:t>
            </a:r>
            <a:r>
              <a:rPr kumimoji="1" lang="en-US" altLang="ja-JP" sz="2800" dirty="0">
                <a:latin typeface="+mj-ea"/>
                <a:ea typeface="+mj-ea"/>
              </a:rPr>
              <a:t>(</a:t>
            </a:r>
            <a:r>
              <a:rPr kumimoji="1" lang="ja-JP" altLang="en-US" sz="2800" dirty="0">
                <a:latin typeface="+mj-ea"/>
                <a:ea typeface="+mj-ea"/>
              </a:rPr>
              <a:t>うねぐも）</a:t>
            </a:r>
          </a:p>
        </p:txBody>
      </p:sp>
      <p:sp>
        <p:nvSpPr>
          <p:cNvPr id="22" name="テキスト ボックス 21"/>
          <p:cNvSpPr txBox="1"/>
          <p:nvPr/>
        </p:nvSpPr>
        <p:spPr>
          <a:xfrm>
            <a:off x="6500352" y="1700808"/>
            <a:ext cx="2828018" cy="523220"/>
          </a:xfrm>
          <a:prstGeom prst="rect">
            <a:avLst/>
          </a:prstGeom>
          <a:noFill/>
        </p:spPr>
        <p:txBody>
          <a:bodyPr wrap="none" rtlCol="0">
            <a:spAutoFit/>
          </a:bodyPr>
          <a:lstStyle/>
          <a:p>
            <a:r>
              <a:rPr kumimoji="1" lang="ja-JP" altLang="en-US" sz="2800" dirty="0">
                <a:latin typeface="+mj-ea"/>
                <a:ea typeface="+mj-ea"/>
              </a:rPr>
              <a:t>積雲</a:t>
            </a:r>
            <a:r>
              <a:rPr kumimoji="1" lang="en-US" altLang="ja-JP" sz="2800" dirty="0">
                <a:latin typeface="+mj-ea"/>
                <a:ea typeface="+mj-ea"/>
              </a:rPr>
              <a:t>(</a:t>
            </a:r>
            <a:r>
              <a:rPr kumimoji="1" lang="ja-JP" altLang="en-US" sz="2800" dirty="0">
                <a:latin typeface="+mj-ea"/>
                <a:ea typeface="+mj-ea"/>
              </a:rPr>
              <a:t>わたぐも）</a:t>
            </a:r>
          </a:p>
        </p:txBody>
      </p:sp>
      <p:sp>
        <p:nvSpPr>
          <p:cNvPr id="23" name="テキスト ボックス 22"/>
          <p:cNvSpPr txBox="1"/>
          <p:nvPr/>
        </p:nvSpPr>
        <p:spPr>
          <a:xfrm>
            <a:off x="1291985" y="534855"/>
            <a:ext cx="3187091" cy="523220"/>
          </a:xfrm>
          <a:prstGeom prst="rect">
            <a:avLst/>
          </a:prstGeom>
          <a:noFill/>
        </p:spPr>
        <p:txBody>
          <a:bodyPr wrap="none" rtlCol="0">
            <a:spAutoFit/>
          </a:bodyPr>
          <a:lstStyle/>
          <a:p>
            <a:r>
              <a:rPr kumimoji="1" lang="ja-JP" altLang="en-US" sz="2800" dirty="0">
                <a:latin typeface="+mj-ea"/>
                <a:ea typeface="+mj-ea"/>
              </a:rPr>
              <a:t>乱層雲</a:t>
            </a:r>
            <a:r>
              <a:rPr kumimoji="1" lang="en-US" altLang="ja-JP" sz="2800" dirty="0">
                <a:latin typeface="+mj-ea"/>
                <a:ea typeface="+mj-ea"/>
              </a:rPr>
              <a:t>(</a:t>
            </a:r>
            <a:r>
              <a:rPr kumimoji="1" lang="ja-JP" altLang="en-US" sz="2800" dirty="0">
                <a:latin typeface="+mj-ea"/>
                <a:ea typeface="+mj-ea"/>
              </a:rPr>
              <a:t>あまぐも）</a:t>
            </a:r>
          </a:p>
        </p:txBody>
      </p:sp>
      <p:sp>
        <p:nvSpPr>
          <p:cNvPr id="9" name="角丸四角形吹き出し 8"/>
          <p:cNvSpPr/>
          <p:nvPr/>
        </p:nvSpPr>
        <p:spPr>
          <a:xfrm>
            <a:off x="899592" y="3356992"/>
            <a:ext cx="4873322" cy="909682"/>
          </a:xfrm>
          <a:prstGeom prst="wedgeRoundRectCallout">
            <a:avLst>
              <a:gd name="adj1" fmla="val 20132"/>
              <a:gd name="adj2" fmla="val 7207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 name="テキスト ボックス 9"/>
          <p:cNvSpPr txBox="1"/>
          <p:nvPr/>
        </p:nvSpPr>
        <p:spPr>
          <a:xfrm>
            <a:off x="971600" y="3429000"/>
            <a:ext cx="4801314" cy="830997"/>
          </a:xfrm>
          <a:prstGeom prst="rect">
            <a:avLst/>
          </a:prstGeom>
          <a:noFill/>
        </p:spPr>
        <p:txBody>
          <a:bodyPr wrap="none" rtlCol="0">
            <a:spAutoFit/>
          </a:bodyPr>
          <a:lstStyle/>
          <a:p>
            <a:r>
              <a:rPr lang="ja-JP" altLang="en-US" sz="2400" dirty="0">
                <a:latin typeface="+mj-ea"/>
                <a:ea typeface="+mj-ea"/>
              </a:rPr>
              <a:t>層が薄く降水を伴うことが少ない</a:t>
            </a:r>
            <a:endParaRPr lang="en-US" altLang="ja-JP" sz="2400" dirty="0">
              <a:latin typeface="+mj-ea"/>
              <a:ea typeface="+mj-ea"/>
            </a:endParaRPr>
          </a:p>
          <a:p>
            <a:r>
              <a:rPr kumimoji="1" lang="ja-JP" altLang="en-US" sz="2400" dirty="0" err="1">
                <a:latin typeface="+mj-ea"/>
                <a:ea typeface="+mj-ea"/>
              </a:rPr>
              <a:t>のが</a:t>
            </a:r>
            <a:r>
              <a:rPr kumimoji="1" lang="ja-JP" altLang="en-US" sz="2400" dirty="0">
                <a:latin typeface="+mj-ea"/>
                <a:ea typeface="+mj-ea"/>
              </a:rPr>
              <a:t>特徴</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48</a:t>
            </a:fld>
            <a:endParaRPr kumimoji="1" lang="ja-JP" altLang="en-US">
              <a:latin typeface="+mj-ea"/>
              <a:ea typeface="+mj-ea"/>
            </a:endParaRPr>
          </a:p>
        </p:txBody>
      </p:sp>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1880" y="4925330"/>
            <a:ext cx="2880320" cy="169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039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4963173"/>
            <a:ext cx="2808312" cy="166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043561"/>
            <a:ext cx="3852956" cy="224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512" y="323945"/>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8" name="テキスト ボックス 17"/>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3km</a:t>
            </a:r>
            <a:endParaRPr kumimoji="1" lang="ja-JP" altLang="en-US" sz="3200" dirty="0">
              <a:latin typeface="+mj-ea"/>
              <a:ea typeface="+mj-ea"/>
            </a:endParaRPr>
          </a:p>
        </p:txBody>
      </p:sp>
      <p:pic>
        <p:nvPicPr>
          <p:cNvPr id="1537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8184" y="2348880"/>
            <a:ext cx="27471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95536" y="4437112"/>
            <a:ext cx="2828018" cy="523220"/>
          </a:xfrm>
          <a:prstGeom prst="rect">
            <a:avLst/>
          </a:prstGeom>
          <a:noFill/>
        </p:spPr>
        <p:txBody>
          <a:bodyPr wrap="none" rtlCol="0">
            <a:spAutoFit/>
          </a:bodyPr>
          <a:lstStyle/>
          <a:p>
            <a:r>
              <a:rPr kumimoji="1" lang="ja-JP" altLang="en-US" sz="2800" dirty="0">
                <a:latin typeface="+mj-ea"/>
                <a:ea typeface="+mj-ea"/>
              </a:rPr>
              <a:t>層雲</a:t>
            </a:r>
            <a:r>
              <a:rPr kumimoji="1" lang="en-US" altLang="ja-JP" sz="2800" dirty="0">
                <a:latin typeface="+mj-ea"/>
                <a:ea typeface="+mj-ea"/>
              </a:rPr>
              <a:t>(</a:t>
            </a:r>
            <a:r>
              <a:rPr kumimoji="1" lang="ja-JP" altLang="en-US" sz="2800" dirty="0">
                <a:latin typeface="+mj-ea"/>
                <a:ea typeface="+mj-ea"/>
              </a:rPr>
              <a:t>きりぐも）</a:t>
            </a:r>
          </a:p>
        </p:txBody>
      </p:sp>
      <p:sp>
        <p:nvSpPr>
          <p:cNvPr id="21" name="テキスト ボックス 20"/>
          <p:cNvSpPr txBox="1"/>
          <p:nvPr/>
        </p:nvSpPr>
        <p:spPr>
          <a:xfrm>
            <a:off x="3452225" y="4437112"/>
            <a:ext cx="3187091" cy="523220"/>
          </a:xfrm>
          <a:prstGeom prst="rect">
            <a:avLst/>
          </a:prstGeom>
          <a:noFill/>
        </p:spPr>
        <p:txBody>
          <a:bodyPr wrap="none" rtlCol="0">
            <a:spAutoFit/>
          </a:bodyPr>
          <a:lstStyle/>
          <a:p>
            <a:r>
              <a:rPr kumimoji="1" lang="ja-JP" altLang="en-US" sz="2800" dirty="0">
                <a:latin typeface="+mj-ea"/>
                <a:ea typeface="+mj-ea"/>
              </a:rPr>
              <a:t>層積雲</a:t>
            </a:r>
            <a:r>
              <a:rPr kumimoji="1" lang="en-US" altLang="ja-JP" sz="2800" dirty="0">
                <a:latin typeface="+mj-ea"/>
                <a:ea typeface="+mj-ea"/>
              </a:rPr>
              <a:t>(</a:t>
            </a:r>
            <a:r>
              <a:rPr kumimoji="1" lang="ja-JP" altLang="en-US" sz="2800" dirty="0">
                <a:latin typeface="+mj-ea"/>
                <a:ea typeface="+mj-ea"/>
              </a:rPr>
              <a:t>うねぐも）</a:t>
            </a:r>
          </a:p>
        </p:txBody>
      </p:sp>
      <p:sp>
        <p:nvSpPr>
          <p:cNvPr id="22" name="テキスト ボックス 21"/>
          <p:cNvSpPr txBox="1"/>
          <p:nvPr/>
        </p:nvSpPr>
        <p:spPr>
          <a:xfrm>
            <a:off x="6500352" y="1700808"/>
            <a:ext cx="2828018" cy="523220"/>
          </a:xfrm>
          <a:prstGeom prst="rect">
            <a:avLst/>
          </a:prstGeom>
          <a:noFill/>
        </p:spPr>
        <p:txBody>
          <a:bodyPr wrap="none" rtlCol="0">
            <a:spAutoFit/>
          </a:bodyPr>
          <a:lstStyle/>
          <a:p>
            <a:r>
              <a:rPr kumimoji="1" lang="ja-JP" altLang="en-US" sz="2800" dirty="0">
                <a:latin typeface="+mj-ea"/>
                <a:ea typeface="+mj-ea"/>
              </a:rPr>
              <a:t>積雲</a:t>
            </a:r>
            <a:r>
              <a:rPr kumimoji="1" lang="en-US" altLang="ja-JP" sz="2800" dirty="0">
                <a:latin typeface="+mj-ea"/>
                <a:ea typeface="+mj-ea"/>
              </a:rPr>
              <a:t>(</a:t>
            </a:r>
            <a:r>
              <a:rPr kumimoji="1" lang="ja-JP" altLang="en-US" sz="2800" dirty="0">
                <a:latin typeface="+mj-ea"/>
                <a:ea typeface="+mj-ea"/>
              </a:rPr>
              <a:t>わたぐも）</a:t>
            </a:r>
          </a:p>
        </p:txBody>
      </p:sp>
      <p:sp>
        <p:nvSpPr>
          <p:cNvPr id="23" name="テキスト ボックス 22"/>
          <p:cNvSpPr txBox="1"/>
          <p:nvPr/>
        </p:nvSpPr>
        <p:spPr>
          <a:xfrm>
            <a:off x="1291985" y="534728"/>
            <a:ext cx="3187091" cy="523220"/>
          </a:xfrm>
          <a:prstGeom prst="rect">
            <a:avLst/>
          </a:prstGeom>
          <a:noFill/>
        </p:spPr>
        <p:txBody>
          <a:bodyPr wrap="none" rtlCol="0">
            <a:spAutoFit/>
          </a:bodyPr>
          <a:lstStyle/>
          <a:p>
            <a:r>
              <a:rPr kumimoji="1" lang="ja-JP" altLang="en-US" sz="2800" dirty="0">
                <a:latin typeface="+mj-ea"/>
                <a:ea typeface="+mj-ea"/>
              </a:rPr>
              <a:t>乱層雲</a:t>
            </a:r>
            <a:r>
              <a:rPr kumimoji="1" lang="en-US" altLang="ja-JP" sz="2800" dirty="0">
                <a:latin typeface="+mj-ea"/>
                <a:ea typeface="+mj-ea"/>
              </a:rPr>
              <a:t>(</a:t>
            </a:r>
            <a:r>
              <a:rPr kumimoji="1" lang="ja-JP" altLang="en-US" sz="2800" dirty="0">
                <a:latin typeface="+mj-ea"/>
                <a:ea typeface="+mj-ea"/>
              </a:rPr>
              <a:t>あまぐも）</a:t>
            </a:r>
          </a:p>
        </p:txBody>
      </p:sp>
      <p:sp>
        <p:nvSpPr>
          <p:cNvPr id="9" name="角丸四角形吹き出し 8"/>
          <p:cNvSpPr/>
          <p:nvPr/>
        </p:nvSpPr>
        <p:spPr>
          <a:xfrm>
            <a:off x="5004048" y="161491"/>
            <a:ext cx="4104456" cy="909682"/>
          </a:xfrm>
          <a:prstGeom prst="wedgeRoundRectCallout">
            <a:avLst>
              <a:gd name="adj1" fmla="val -55943"/>
              <a:gd name="adj2" fmla="val 4654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 name="テキスト ボックス 9"/>
          <p:cNvSpPr txBox="1"/>
          <p:nvPr/>
        </p:nvSpPr>
        <p:spPr>
          <a:xfrm>
            <a:off x="5004623" y="260648"/>
            <a:ext cx="4185761" cy="830997"/>
          </a:xfrm>
          <a:prstGeom prst="rect">
            <a:avLst/>
          </a:prstGeom>
          <a:noFill/>
        </p:spPr>
        <p:txBody>
          <a:bodyPr wrap="none" rtlCol="0">
            <a:spAutoFit/>
          </a:bodyPr>
          <a:lstStyle/>
          <a:p>
            <a:r>
              <a:rPr kumimoji="1" lang="ja-JP" altLang="en-US" sz="2400" dirty="0">
                <a:latin typeface="+mj-ea"/>
                <a:ea typeface="+mj-ea"/>
              </a:rPr>
              <a:t>空の低い所にできる灰色の雲</a:t>
            </a:r>
            <a:endParaRPr kumimoji="1" lang="en-US" altLang="ja-JP" sz="2400" dirty="0">
              <a:latin typeface="+mj-ea"/>
              <a:ea typeface="+mj-ea"/>
            </a:endParaRPr>
          </a:p>
          <a:p>
            <a:r>
              <a:rPr lang="ja-JP" altLang="en-US" sz="2400" dirty="0">
                <a:latin typeface="+mj-ea"/>
                <a:ea typeface="+mj-ea"/>
              </a:rPr>
              <a:t>しとしと長く雨を降らす</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49</a:t>
            </a:fld>
            <a:endParaRPr kumimoji="1" lang="ja-JP" altLang="en-US">
              <a:latin typeface="+mj-ea"/>
              <a:ea typeface="+mj-ea"/>
            </a:endParaRPr>
          </a:p>
        </p:txBody>
      </p:sp>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1880" y="4925330"/>
            <a:ext cx="2880320" cy="169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247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594B6-9A89-7460-61E1-3B78B521F5F7}"/>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8CFFCF5-8A19-AD6E-6933-6343698A841D}"/>
              </a:ext>
            </a:extLst>
          </p:cNvPr>
          <p:cNvSpPr>
            <a:spLocks noGrp="1"/>
          </p:cNvSpPr>
          <p:nvPr>
            <p:ph type="sldNum" sz="quarter" idx="12"/>
          </p:nvPr>
        </p:nvSpPr>
        <p:spPr/>
        <p:txBody>
          <a:bodyPr/>
          <a:lstStyle/>
          <a:p>
            <a:fld id="{999120C0-F702-445C-B018-BC09BD7DB4A6}" type="slidenum">
              <a:rPr kumimoji="1" lang="ja-JP" altLang="en-US" smtClean="0"/>
              <a:t>5</a:t>
            </a:fld>
            <a:endParaRPr kumimoji="1" lang="ja-JP" altLang="en-US"/>
          </a:p>
        </p:txBody>
      </p:sp>
      <p:sp>
        <p:nvSpPr>
          <p:cNvPr id="5" name="テキスト ボックス 4">
            <a:extLst>
              <a:ext uri="{FF2B5EF4-FFF2-40B4-BE49-F238E27FC236}">
                <a16:creationId xmlns:a16="http://schemas.microsoft.com/office/drawing/2014/main" id="{22822E8B-A8DF-15E0-9291-AF4B81FB2DB5}"/>
              </a:ext>
            </a:extLst>
          </p:cNvPr>
          <p:cNvSpPr txBox="1"/>
          <p:nvPr/>
        </p:nvSpPr>
        <p:spPr>
          <a:xfrm>
            <a:off x="4965894" y="58846"/>
            <a:ext cx="4178106" cy="3046988"/>
          </a:xfrm>
          <a:prstGeom prst="rect">
            <a:avLst/>
          </a:prstGeom>
          <a:noFill/>
        </p:spPr>
        <p:txBody>
          <a:bodyPr wrap="square" rtlCol="0">
            <a:spAutoFit/>
          </a:bodyPr>
          <a:lstStyle/>
          <a:p>
            <a:r>
              <a:rPr kumimoji="1" lang="ja-JP" altLang="en-US" sz="2400" dirty="0">
                <a:latin typeface="+mj-ea"/>
                <a:ea typeface="+mj-ea"/>
              </a:rPr>
              <a:t>大荒れの冬の日本海で気象海洋観測</a:t>
            </a:r>
            <a:r>
              <a:rPr kumimoji="1" lang="en-US" altLang="ja-JP" sz="2400" dirty="0">
                <a:latin typeface="+mj-ea"/>
                <a:ea typeface="+mj-ea"/>
              </a:rPr>
              <a:t>…</a:t>
            </a:r>
            <a:r>
              <a:rPr kumimoji="1" lang="ja-JP" altLang="en-US" sz="2400" dirty="0">
                <a:latin typeface="+mj-ea"/>
                <a:ea typeface="+mj-ea"/>
              </a:rPr>
              <a:t>の様子を講演</a:t>
            </a:r>
            <a:endParaRPr kumimoji="1" lang="en-US" altLang="ja-JP" sz="2400" dirty="0">
              <a:latin typeface="+mj-ea"/>
              <a:ea typeface="+mj-ea"/>
            </a:endParaRPr>
          </a:p>
          <a:p>
            <a:r>
              <a:rPr kumimoji="1" lang="ja-JP" altLang="en-US" sz="2400" dirty="0">
                <a:latin typeface="+mj-ea"/>
                <a:ea typeface="+mj-ea"/>
              </a:rPr>
              <a:t>西川はつみさん（立花研卒業生，元鈴鹿高専非常勤講師）</a:t>
            </a:r>
            <a:endParaRPr kumimoji="1" lang="en-US" altLang="ja-JP" sz="2400" dirty="0">
              <a:latin typeface="+mj-ea"/>
              <a:ea typeface="+mj-ea"/>
            </a:endParaRPr>
          </a:p>
          <a:p>
            <a:r>
              <a:rPr kumimoji="1" lang="ja-JP" altLang="en-US" sz="2400" dirty="0">
                <a:latin typeface="+mj-ea"/>
                <a:ea typeface="+mj-ea"/>
              </a:rPr>
              <a:t>この航海に立花先生も参加しました</a:t>
            </a:r>
            <a:endParaRPr kumimoji="1" lang="en-US" altLang="ja-JP" sz="2400" dirty="0">
              <a:latin typeface="+mj-ea"/>
              <a:ea typeface="+mj-ea"/>
            </a:endParaRPr>
          </a:p>
          <a:p>
            <a:r>
              <a:rPr kumimoji="1" lang="ja-JP" altLang="en-US" sz="2400" dirty="0">
                <a:latin typeface="+mj-ea"/>
                <a:ea typeface="+mj-ea"/>
              </a:rPr>
              <a:t>オンライン配信</a:t>
            </a:r>
            <a:endParaRPr kumimoji="1" lang="en-US" altLang="ja-JP" sz="2400" dirty="0">
              <a:latin typeface="+mj-ea"/>
              <a:ea typeface="+mj-ea"/>
            </a:endParaRPr>
          </a:p>
          <a:p>
            <a:r>
              <a:rPr kumimoji="1" lang="ja-JP" altLang="en-US" sz="2400" dirty="0">
                <a:latin typeface="+mj-ea"/>
                <a:ea typeface="+mj-ea"/>
              </a:rPr>
              <a:t>無料，事前申し込み必要</a:t>
            </a:r>
            <a:endParaRPr kumimoji="1" lang="en-US" altLang="ja-JP" sz="2400" dirty="0">
              <a:latin typeface="+mj-ea"/>
              <a:ea typeface="+mj-ea"/>
            </a:endParaRPr>
          </a:p>
        </p:txBody>
      </p:sp>
      <p:pic>
        <p:nvPicPr>
          <p:cNvPr id="6" name="図 5" descr="グラフィカル ユーザー インターフェイス&#10;&#10;自動的に生成された説明">
            <a:extLst>
              <a:ext uri="{FF2B5EF4-FFF2-40B4-BE49-F238E27FC236}">
                <a16:creationId xmlns:a16="http://schemas.microsoft.com/office/drawing/2014/main" id="{F96C6B3F-A82D-C7D3-58E4-CB6BE299D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60032" cy="6865289"/>
          </a:xfrm>
          <a:prstGeom prst="rect">
            <a:avLst/>
          </a:prstGeom>
        </p:spPr>
      </p:pic>
    </p:spTree>
    <p:extLst>
      <p:ext uri="{BB962C8B-B14F-4D97-AF65-F5344CB8AC3E}">
        <p14:creationId xmlns:p14="http://schemas.microsoft.com/office/powerpoint/2010/main" val="3660716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076056" y="3265820"/>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50</a:t>
            </a:fld>
            <a:endParaRPr kumimoji="1" lang="ja-JP" altLang="en-US">
              <a:latin typeface="+mj-ea"/>
              <a:ea typeface="+mj-ea"/>
            </a:endParaRPr>
          </a:p>
        </p:txBody>
      </p:sp>
    </p:spTree>
    <p:extLst>
      <p:ext uri="{BB962C8B-B14F-4D97-AF65-F5344CB8AC3E}">
        <p14:creationId xmlns:p14="http://schemas.microsoft.com/office/powerpoint/2010/main" val="3427512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004048" y="3265820"/>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19" name="角丸四角形吹き出し 18"/>
          <p:cNvSpPr/>
          <p:nvPr/>
        </p:nvSpPr>
        <p:spPr>
          <a:xfrm>
            <a:off x="4139952" y="4659086"/>
            <a:ext cx="4186336" cy="909682"/>
          </a:xfrm>
          <a:prstGeom prst="wedgeRoundRectCallout">
            <a:avLst>
              <a:gd name="adj1" fmla="val -55943"/>
              <a:gd name="adj2" fmla="val 46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4140527" y="4758243"/>
            <a:ext cx="4185761" cy="830997"/>
          </a:xfrm>
          <a:prstGeom prst="rect">
            <a:avLst/>
          </a:prstGeom>
          <a:noFill/>
        </p:spPr>
        <p:txBody>
          <a:bodyPr wrap="none" rtlCol="0">
            <a:spAutoFit/>
          </a:bodyPr>
          <a:lstStyle/>
          <a:p>
            <a:r>
              <a:rPr kumimoji="1" lang="ja-JP" altLang="en-US" sz="2400" dirty="0">
                <a:latin typeface="+mj-ea"/>
                <a:ea typeface="+mj-ea"/>
              </a:rPr>
              <a:t>秋の晴天に見られる．</a:t>
            </a:r>
            <a:endParaRPr kumimoji="1" lang="en-US" altLang="ja-JP" sz="2400" dirty="0">
              <a:latin typeface="+mj-ea"/>
              <a:ea typeface="+mj-ea"/>
            </a:endParaRPr>
          </a:p>
          <a:p>
            <a:r>
              <a:rPr lang="ja-JP" altLang="en-US" sz="2400" dirty="0">
                <a:latin typeface="+mj-ea"/>
                <a:ea typeface="+mj-ea"/>
              </a:rPr>
              <a:t>次第に厚くなると天気崩れる</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51</a:t>
            </a:fld>
            <a:endParaRPr kumimoji="1" lang="ja-JP" altLang="en-US">
              <a:latin typeface="+mj-ea"/>
              <a:ea typeface="+mj-ea"/>
            </a:endParaRPr>
          </a:p>
        </p:txBody>
      </p:sp>
    </p:spTree>
    <p:extLst>
      <p:ext uri="{BB962C8B-B14F-4D97-AF65-F5344CB8AC3E}">
        <p14:creationId xmlns:p14="http://schemas.microsoft.com/office/powerpoint/2010/main" val="3700125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004048" y="3308807"/>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19" name="角丸四角形吹き出し 18"/>
          <p:cNvSpPr/>
          <p:nvPr/>
        </p:nvSpPr>
        <p:spPr>
          <a:xfrm>
            <a:off x="4139952" y="2708920"/>
            <a:ext cx="4186336" cy="909682"/>
          </a:xfrm>
          <a:prstGeom prst="wedgeRoundRectCallout">
            <a:avLst>
              <a:gd name="adj1" fmla="val -55943"/>
              <a:gd name="adj2" fmla="val 46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4140527" y="2808077"/>
            <a:ext cx="4185761" cy="830997"/>
          </a:xfrm>
          <a:prstGeom prst="rect">
            <a:avLst/>
          </a:prstGeom>
          <a:noFill/>
        </p:spPr>
        <p:txBody>
          <a:bodyPr wrap="none" rtlCol="0">
            <a:spAutoFit/>
          </a:bodyPr>
          <a:lstStyle/>
          <a:p>
            <a:r>
              <a:rPr kumimoji="1" lang="ja-JP" altLang="en-US" sz="2400" dirty="0">
                <a:latin typeface="+mj-ea"/>
                <a:ea typeface="+mj-ea"/>
              </a:rPr>
              <a:t>高層雲が出ていると雨が降る</a:t>
            </a:r>
            <a:endParaRPr kumimoji="1" lang="en-US" altLang="ja-JP" sz="2400" dirty="0">
              <a:latin typeface="+mj-ea"/>
              <a:ea typeface="+mj-ea"/>
            </a:endParaRPr>
          </a:p>
          <a:p>
            <a:r>
              <a:rPr lang="ja-JP" altLang="en-US" sz="2400" dirty="0">
                <a:latin typeface="+mj-ea"/>
                <a:ea typeface="+mj-ea"/>
              </a:rPr>
              <a:t>兆し．</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52</a:t>
            </a:fld>
            <a:endParaRPr kumimoji="1" lang="ja-JP" altLang="en-US">
              <a:latin typeface="+mj-ea"/>
              <a:ea typeface="+mj-ea"/>
            </a:endParaRPr>
          </a:p>
        </p:txBody>
      </p:sp>
    </p:spTree>
    <p:extLst>
      <p:ext uri="{BB962C8B-B14F-4D97-AF65-F5344CB8AC3E}">
        <p14:creationId xmlns:p14="http://schemas.microsoft.com/office/powerpoint/2010/main" val="2359179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108128" y="3283636"/>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19" name="角丸四角形吹き出し 18"/>
          <p:cNvSpPr/>
          <p:nvPr/>
        </p:nvSpPr>
        <p:spPr>
          <a:xfrm>
            <a:off x="4139952" y="836712"/>
            <a:ext cx="3960440" cy="909682"/>
          </a:xfrm>
          <a:prstGeom prst="wedgeRoundRectCallout">
            <a:avLst>
              <a:gd name="adj1" fmla="val -55943"/>
              <a:gd name="adj2" fmla="val 46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4140527" y="935869"/>
            <a:ext cx="3877985" cy="830997"/>
          </a:xfrm>
          <a:prstGeom prst="rect">
            <a:avLst/>
          </a:prstGeom>
          <a:noFill/>
        </p:spPr>
        <p:txBody>
          <a:bodyPr wrap="none" rtlCol="0">
            <a:spAutoFit/>
          </a:bodyPr>
          <a:lstStyle/>
          <a:p>
            <a:r>
              <a:rPr lang="ja-JP" altLang="en-US" sz="2400" dirty="0">
                <a:latin typeface="+mj-ea"/>
                <a:ea typeface="+mj-ea"/>
              </a:rPr>
              <a:t>この雲が出ると天候が悪く</a:t>
            </a:r>
            <a:endParaRPr lang="en-US" altLang="ja-JP" sz="2400" dirty="0">
              <a:latin typeface="+mj-ea"/>
              <a:ea typeface="+mj-ea"/>
            </a:endParaRPr>
          </a:p>
          <a:p>
            <a:r>
              <a:rPr lang="ja-JP" altLang="en-US" sz="2400" dirty="0">
                <a:latin typeface="+mj-ea"/>
                <a:ea typeface="+mj-ea"/>
              </a:rPr>
              <a:t>なる兆しと言われている</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53</a:t>
            </a:fld>
            <a:endParaRPr kumimoji="1" lang="ja-JP" altLang="en-US">
              <a:latin typeface="+mj-ea"/>
              <a:ea typeface="+mj-ea"/>
            </a:endParaRPr>
          </a:p>
        </p:txBody>
      </p:sp>
    </p:spTree>
    <p:extLst>
      <p:ext uri="{BB962C8B-B14F-4D97-AF65-F5344CB8AC3E}">
        <p14:creationId xmlns:p14="http://schemas.microsoft.com/office/powerpoint/2010/main" val="159633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004048" y="3265820"/>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19" name="角丸四角形吹き出し 18"/>
          <p:cNvSpPr/>
          <p:nvPr/>
        </p:nvSpPr>
        <p:spPr>
          <a:xfrm>
            <a:off x="828158" y="836712"/>
            <a:ext cx="4103882" cy="909682"/>
          </a:xfrm>
          <a:prstGeom prst="wedgeRoundRectCallout">
            <a:avLst>
              <a:gd name="adj1" fmla="val 65729"/>
              <a:gd name="adj2" fmla="val 665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828159" y="935869"/>
            <a:ext cx="4185761" cy="830997"/>
          </a:xfrm>
          <a:prstGeom prst="rect">
            <a:avLst/>
          </a:prstGeom>
          <a:noFill/>
        </p:spPr>
        <p:txBody>
          <a:bodyPr wrap="none" rtlCol="0">
            <a:spAutoFit/>
          </a:bodyPr>
          <a:lstStyle/>
          <a:p>
            <a:r>
              <a:rPr kumimoji="1" lang="ja-JP" altLang="en-US" sz="2400" dirty="0">
                <a:latin typeface="+mj-ea"/>
                <a:ea typeface="+mj-ea"/>
              </a:rPr>
              <a:t>秋の象徴的な雲．台風などが</a:t>
            </a:r>
            <a:endParaRPr kumimoji="1" lang="en-US" altLang="ja-JP" sz="2400" dirty="0">
              <a:latin typeface="+mj-ea"/>
              <a:ea typeface="+mj-ea"/>
            </a:endParaRPr>
          </a:p>
          <a:p>
            <a:r>
              <a:rPr lang="ja-JP" altLang="en-US" sz="2400" dirty="0">
                <a:latin typeface="+mj-ea"/>
                <a:ea typeface="+mj-ea"/>
              </a:rPr>
              <a:t>近づくときにも見られる．</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54</a:t>
            </a:fld>
            <a:endParaRPr kumimoji="1" lang="ja-JP" altLang="en-US">
              <a:latin typeface="+mj-ea"/>
              <a:ea typeface="+mj-ea"/>
            </a:endParaRPr>
          </a:p>
        </p:txBody>
      </p:sp>
    </p:spTree>
    <p:extLst>
      <p:ext uri="{BB962C8B-B14F-4D97-AF65-F5344CB8AC3E}">
        <p14:creationId xmlns:p14="http://schemas.microsoft.com/office/powerpoint/2010/main" val="3437306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13km</a:t>
            </a:r>
            <a:endParaRPr kumimoji="1" lang="ja-JP" altLang="en-US" sz="3200" dirty="0">
              <a:latin typeface="+mj-ea"/>
              <a:ea typeface="+mj-ea"/>
            </a:endParaRPr>
          </a:p>
        </p:txBody>
      </p:sp>
      <p:sp>
        <p:nvSpPr>
          <p:cNvPr id="19" name="角丸四角形吹き出し 18"/>
          <p:cNvSpPr/>
          <p:nvPr/>
        </p:nvSpPr>
        <p:spPr>
          <a:xfrm>
            <a:off x="5003473" y="260648"/>
            <a:ext cx="3960440" cy="1328367"/>
          </a:xfrm>
          <a:prstGeom prst="wedgeRoundRectCallout">
            <a:avLst>
              <a:gd name="adj1" fmla="val -53011"/>
              <a:gd name="adj2" fmla="val 9281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5049507" y="332656"/>
            <a:ext cx="3877985" cy="1200329"/>
          </a:xfrm>
          <a:prstGeom prst="rect">
            <a:avLst/>
          </a:prstGeom>
          <a:noFill/>
        </p:spPr>
        <p:txBody>
          <a:bodyPr wrap="none" rtlCol="0">
            <a:spAutoFit/>
          </a:bodyPr>
          <a:lstStyle/>
          <a:p>
            <a:r>
              <a:rPr kumimoji="1" lang="ja-JP" altLang="en-US" sz="2400" dirty="0">
                <a:latin typeface="+mj-ea"/>
                <a:ea typeface="+mj-ea"/>
              </a:rPr>
              <a:t>巻雲を見る段階では晴天．</a:t>
            </a:r>
            <a:endParaRPr kumimoji="1" lang="en-US" altLang="ja-JP" sz="2400" dirty="0">
              <a:latin typeface="+mj-ea"/>
              <a:ea typeface="+mj-ea"/>
            </a:endParaRPr>
          </a:p>
          <a:p>
            <a:r>
              <a:rPr lang="ja-JP" altLang="en-US" sz="2400" dirty="0">
                <a:latin typeface="+mj-ea"/>
                <a:ea typeface="+mj-ea"/>
              </a:rPr>
              <a:t>しかし，数日後に天気が</a:t>
            </a:r>
            <a:endParaRPr lang="en-US" altLang="ja-JP" sz="2400" dirty="0">
              <a:latin typeface="+mj-ea"/>
              <a:ea typeface="+mj-ea"/>
            </a:endParaRPr>
          </a:p>
          <a:p>
            <a:r>
              <a:rPr lang="ja-JP" altLang="en-US" sz="2400" dirty="0">
                <a:latin typeface="+mj-ea"/>
                <a:ea typeface="+mj-ea"/>
              </a:rPr>
              <a:t>崩れると言われる</a:t>
            </a:r>
            <a:endParaRPr kumimoji="1" lang="en-US" altLang="ja-JP" sz="2400" dirty="0">
              <a:latin typeface="+mj-ea"/>
              <a:ea typeface="+mj-ea"/>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7338" y="2214563"/>
            <a:ext cx="44767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1003953" y="1700808"/>
            <a:ext cx="2828018" cy="523220"/>
          </a:xfrm>
          <a:prstGeom prst="rect">
            <a:avLst/>
          </a:prstGeom>
          <a:noFill/>
        </p:spPr>
        <p:txBody>
          <a:bodyPr wrap="none" rtlCol="0">
            <a:spAutoFit/>
          </a:bodyPr>
          <a:lstStyle/>
          <a:p>
            <a:r>
              <a:rPr kumimoji="1" lang="ja-JP" altLang="en-US" sz="2800" dirty="0">
                <a:latin typeface="+mj-ea"/>
                <a:ea typeface="+mj-ea"/>
              </a:rPr>
              <a:t>巻雲</a:t>
            </a:r>
            <a:r>
              <a:rPr kumimoji="1" lang="en-US" altLang="ja-JP" sz="2800" dirty="0">
                <a:latin typeface="+mj-ea"/>
                <a:ea typeface="+mj-ea"/>
              </a:rPr>
              <a:t>(</a:t>
            </a:r>
            <a:r>
              <a:rPr kumimoji="1" lang="ja-JP" altLang="en-US" sz="2800" dirty="0">
                <a:latin typeface="+mj-ea"/>
                <a:ea typeface="+mj-ea"/>
              </a:rPr>
              <a:t>すじぐも）</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55</a:t>
            </a:fld>
            <a:endParaRPr kumimoji="1" lang="ja-JP" altLang="en-US">
              <a:latin typeface="+mj-ea"/>
              <a:ea typeface="+mj-ea"/>
            </a:endParaRPr>
          </a:p>
        </p:txBody>
      </p:sp>
    </p:spTree>
    <p:extLst>
      <p:ext uri="{BB962C8B-B14F-4D97-AF65-F5344CB8AC3E}">
        <p14:creationId xmlns:p14="http://schemas.microsoft.com/office/powerpoint/2010/main" val="841900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56</a:t>
            </a:fld>
            <a:endParaRPr kumimoji="1" lang="ja-JP" altLang="en-US">
              <a:latin typeface="+mj-ea"/>
              <a:ea typeface="+mj-ea"/>
            </a:endParaRPr>
          </a:p>
        </p:txBody>
      </p:sp>
      <p:sp>
        <p:nvSpPr>
          <p:cNvPr id="5" name="角丸四角形 4"/>
          <p:cNvSpPr/>
          <p:nvPr/>
        </p:nvSpPr>
        <p:spPr>
          <a:xfrm>
            <a:off x="1558774" y="1251685"/>
            <a:ext cx="6037562" cy="116920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ja-JP" altLang="en-US" sz="2800" dirty="0">
                <a:solidFill>
                  <a:sysClr val="windowText" lastClr="000000"/>
                </a:solidFill>
                <a:latin typeface="+mj-ea"/>
                <a:ea typeface="+mj-ea"/>
              </a:rPr>
              <a:t>青空がなく，上層と下層で</a:t>
            </a:r>
            <a:endParaRPr lang="en-US" altLang="ja-JP" sz="2800" dirty="0">
              <a:solidFill>
                <a:sysClr val="windowText" lastClr="000000"/>
              </a:solidFill>
              <a:latin typeface="+mj-ea"/>
              <a:ea typeface="+mj-ea"/>
            </a:endParaRPr>
          </a:p>
          <a:p>
            <a:r>
              <a:rPr lang="ja-JP" altLang="en-US" sz="2800" dirty="0">
                <a:solidFill>
                  <a:sysClr val="windowText" lastClr="000000"/>
                </a:solidFill>
                <a:latin typeface="+mj-ea"/>
                <a:ea typeface="+mj-ea"/>
              </a:rPr>
              <a:t>異なる雲の流れが確認できる日は雨</a:t>
            </a:r>
            <a:endParaRPr lang="en-US" altLang="ja-JP" sz="2800" dirty="0">
              <a:solidFill>
                <a:sysClr val="windowText" lastClr="000000"/>
              </a:solidFill>
              <a:latin typeface="+mj-ea"/>
              <a:ea typeface="+mj-ea"/>
            </a:endParaRPr>
          </a:p>
        </p:txBody>
      </p:sp>
      <p:sp>
        <p:nvSpPr>
          <p:cNvPr id="6" name="テキスト ボックス 5"/>
          <p:cNvSpPr txBox="1"/>
          <p:nvPr/>
        </p:nvSpPr>
        <p:spPr>
          <a:xfrm>
            <a:off x="179512" y="107921"/>
            <a:ext cx="8791189" cy="1077218"/>
          </a:xfrm>
          <a:prstGeom prst="rect">
            <a:avLst/>
          </a:prstGeom>
          <a:noFill/>
        </p:spPr>
        <p:txBody>
          <a:bodyPr wrap="none" rtlCol="0">
            <a:spAutoFit/>
          </a:bodyPr>
          <a:lstStyle/>
          <a:p>
            <a:r>
              <a:rPr kumimoji="1" lang="ja-JP" altLang="en-US" sz="3200" dirty="0">
                <a:latin typeface="+mj-ea"/>
                <a:ea typeface="+mj-ea"/>
              </a:rPr>
              <a:t>ちなみに・・・・</a:t>
            </a:r>
            <a:endParaRPr kumimoji="1" lang="en-US" altLang="ja-JP" sz="3200" dirty="0">
              <a:latin typeface="+mj-ea"/>
              <a:ea typeface="+mj-ea"/>
            </a:endParaRPr>
          </a:p>
          <a:p>
            <a:r>
              <a:rPr lang="ja-JP" altLang="en-US" sz="3200" dirty="0">
                <a:latin typeface="+mj-ea"/>
                <a:ea typeface="+mj-ea"/>
              </a:rPr>
              <a:t>研究室の卒業生が観天望気研究</a:t>
            </a:r>
            <a:r>
              <a:rPr lang="en-US" altLang="ja-JP" sz="3200" dirty="0">
                <a:latin typeface="+mj-ea"/>
                <a:ea typeface="+mj-ea"/>
              </a:rPr>
              <a:t>and</a:t>
            </a:r>
            <a:r>
              <a:rPr lang="ja-JP" altLang="en-US" sz="3200" dirty="0">
                <a:latin typeface="+mj-ea"/>
                <a:ea typeface="+mj-ea"/>
              </a:rPr>
              <a:t>考案する．</a:t>
            </a:r>
            <a:endParaRPr kumimoji="1" lang="ja-JP" altLang="en-US" sz="3200" dirty="0">
              <a:latin typeface="+mj-ea"/>
              <a:ea typeface="+mj-ea"/>
            </a:endParaRPr>
          </a:p>
        </p:txBody>
      </p:sp>
      <p:pic>
        <p:nvPicPr>
          <p:cNvPr id="7" name="中間用.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602" r="12686"/>
          <a:stretch/>
        </p:blipFill>
        <p:spPr>
          <a:xfrm>
            <a:off x="35496" y="2492896"/>
            <a:ext cx="5292079" cy="3981263"/>
          </a:xfrm>
          <a:prstGeom prst="rect">
            <a:avLst/>
          </a:prstGeom>
        </p:spPr>
      </p:pic>
      <p:sp>
        <p:nvSpPr>
          <p:cNvPr id="8" name="テキスト ボックス 7"/>
          <p:cNvSpPr txBox="1"/>
          <p:nvPr/>
        </p:nvSpPr>
        <p:spPr>
          <a:xfrm>
            <a:off x="4355976" y="3546436"/>
            <a:ext cx="4852610" cy="954107"/>
          </a:xfrm>
          <a:prstGeom prst="rect">
            <a:avLst/>
          </a:prstGeom>
          <a:noFill/>
        </p:spPr>
        <p:txBody>
          <a:bodyPr wrap="none" rtlCol="0">
            <a:spAutoFit/>
          </a:bodyPr>
          <a:lstStyle/>
          <a:p>
            <a:r>
              <a:rPr lang="ja-JP" altLang="en-US" sz="2800" dirty="0">
                <a:latin typeface="+mj-ea"/>
                <a:ea typeface="+mj-ea"/>
              </a:rPr>
              <a:t>皆さんも日々の生活の中から</a:t>
            </a:r>
            <a:endParaRPr lang="en-US" altLang="ja-JP" sz="2800" dirty="0">
              <a:latin typeface="+mj-ea"/>
              <a:ea typeface="+mj-ea"/>
            </a:endParaRPr>
          </a:p>
          <a:p>
            <a:r>
              <a:rPr kumimoji="1" lang="ja-JP" altLang="en-US" sz="2800" dirty="0">
                <a:latin typeface="+mj-ea"/>
                <a:ea typeface="+mj-ea"/>
              </a:rPr>
              <a:t>何か考えてみよう！！</a:t>
            </a:r>
          </a:p>
        </p:txBody>
      </p:sp>
    </p:spTree>
    <p:extLst>
      <p:ext uri="{BB962C8B-B14F-4D97-AF65-F5344CB8AC3E}">
        <p14:creationId xmlns:p14="http://schemas.microsoft.com/office/powerpoint/2010/main" val="1140553330"/>
      </p:ext>
    </p:extLst>
  </p:cSld>
  <p:clrMapOvr>
    <a:masterClrMapping/>
  </p:clrMapOvr>
  <p:timing>
    <p:tnLst>
      <p:par>
        <p:cTn id="1" dur="indefinite" restart="never" nodeType="tmRoot">
          <p:childTnLst>
            <p:video>
              <p:cMediaNode vol="80000">
                <p:cTn id="2" repeatCount="indefinite" fill="remove" display="0">
                  <p:stCondLst>
                    <p:cond delay="indefinite"/>
                  </p:stCondLst>
                </p:cTn>
                <p:tgtEl>
                  <p:spTgt spid="7"/>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E19EEAA-3887-C4DA-ED19-A9E09525E3AD}"/>
              </a:ext>
            </a:extLst>
          </p:cNvPr>
          <p:cNvSpPr>
            <a:spLocks noGrp="1"/>
          </p:cNvSpPr>
          <p:nvPr>
            <p:ph type="sldNum" sz="quarter" idx="12"/>
          </p:nvPr>
        </p:nvSpPr>
        <p:spPr/>
        <p:txBody>
          <a:bodyPr/>
          <a:lstStyle/>
          <a:p>
            <a:fld id="{999120C0-F702-445C-B018-BC09BD7DB4A6}" type="slidenum">
              <a:rPr kumimoji="1" lang="ja-JP" altLang="en-US" smtClean="0"/>
              <a:t>57</a:t>
            </a:fld>
            <a:endParaRPr kumimoji="1" lang="ja-JP" altLang="en-US"/>
          </a:p>
        </p:txBody>
      </p:sp>
      <p:pic>
        <p:nvPicPr>
          <p:cNvPr id="4" name="図 3" descr="屋外にいる男性&#10;&#10;自動的に生成された説明">
            <a:extLst>
              <a:ext uri="{FF2B5EF4-FFF2-40B4-BE49-F238E27FC236}">
                <a16:creationId xmlns:a16="http://schemas.microsoft.com/office/drawing/2014/main" id="{B144F54A-0EA5-E389-57E4-3585B4735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36525"/>
            <a:ext cx="3281923" cy="2538021"/>
          </a:xfrm>
          <a:prstGeom prst="rect">
            <a:avLst/>
          </a:prstGeom>
        </p:spPr>
      </p:pic>
      <p:pic>
        <p:nvPicPr>
          <p:cNvPr id="6" name="図 5" descr="建物, 写真, 男, テーブル が含まれている画像&#10;&#10;自動的に生成された説明">
            <a:extLst>
              <a:ext uri="{FF2B5EF4-FFF2-40B4-BE49-F238E27FC236}">
                <a16:creationId xmlns:a16="http://schemas.microsoft.com/office/drawing/2014/main" id="{3A0F7744-B592-3EC6-7227-280C39621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7" y="2780928"/>
            <a:ext cx="3281924" cy="1805058"/>
          </a:xfrm>
          <a:prstGeom prst="rect">
            <a:avLst/>
          </a:prstGeom>
        </p:spPr>
      </p:pic>
      <p:pic>
        <p:nvPicPr>
          <p:cNvPr id="8" name="図 7" descr="文字と写真のスクリーンショット&#10;&#10;自動的に生成された説明">
            <a:extLst>
              <a:ext uri="{FF2B5EF4-FFF2-40B4-BE49-F238E27FC236}">
                <a16:creationId xmlns:a16="http://schemas.microsoft.com/office/drawing/2014/main" id="{84B2C743-BFCE-2272-9011-B2309E8D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797152"/>
            <a:ext cx="1367511" cy="198884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4A0DF713-1001-1477-BC65-7AD77FBDE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72" y="4797152"/>
            <a:ext cx="1224675" cy="1988840"/>
          </a:xfrm>
          <a:prstGeom prst="rect">
            <a:avLst/>
          </a:prstGeom>
        </p:spPr>
      </p:pic>
      <p:pic>
        <p:nvPicPr>
          <p:cNvPr id="12" name="図 11" descr="虹が描かれた絵&#10;&#10;中程度の精度で自動的に生成された説明">
            <a:extLst>
              <a:ext uri="{FF2B5EF4-FFF2-40B4-BE49-F238E27FC236}">
                <a16:creationId xmlns:a16="http://schemas.microsoft.com/office/drawing/2014/main" id="{D9136816-2A2C-EAA9-8C76-1B05D9AC1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6996" y="4797152"/>
            <a:ext cx="1401910" cy="1988840"/>
          </a:xfrm>
          <a:prstGeom prst="rect">
            <a:avLst/>
          </a:prstGeom>
        </p:spPr>
      </p:pic>
      <p:pic>
        <p:nvPicPr>
          <p:cNvPr id="14" name="図 13" descr="テキスト&#10;&#10;自動的に生成された説明">
            <a:extLst>
              <a:ext uri="{FF2B5EF4-FFF2-40B4-BE49-F238E27FC236}">
                <a16:creationId xmlns:a16="http://schemas.microsoft.com/office/drawing/2014/main" id="{D43ABD61-5FFC-57DE-D879-12E41C205A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6627" y="4793072"/>
            <a:ext cx="1347500" cy="1992920"/>
          </a:xfrm>
          <a:prstGeom prst="rect">
            <a:avLst/>
          </a:prstGeom>
        </p:spPr>
      </p:pic>
      <p:pic>
        <p:nvPicPr>
          <p:cNvPr id="16" name="図 15" descr="マップ&#10;&#10;自動的に生成された説明">
            <a:extLst>
              <a:ext uri="{FF2B5EF4-FFF2-40B4-BE49-F238E27FC236}">
                <a16:creationId xmlns:a16="http://schemas.microsoft.com/office/drawing/2014/main" id="{78710D51-DC07-A4ED-5CF6-98269A14C2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7981" y="4793072"/>
            <a:ext cx="1346568" cy="1992920"/>
          </a:xfrm>
          <a:prstGeom prst="rect">
            <a:avLst/>
          </a:prstGeom>
        </p:spPr>
      </p:pic>
      <p:pic>
        <p:nvPicPr>
          <p:cNvPr id="18" name="図 17" descr="QR コード&#10;&#10;中程度の精度で自動的に生成された説明">
            <a:extLst>
              <a:ext uri="{FF2B5EF4-FFF2-40B4-BE49-F238E27FC236}">
                <a16:creationId xmlns:a16="http://schemas.microsoft.com/office/drawing/2014/main" id="{4C815158-0B6B-63D7-FEC3-F710D00C8D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8403" y="4783738"/>
            <a:ext cx="1397668" cy="2011588"/>
          </a:xfrm>
          <a:prstGeom prst="rect">
            <a:avLst/>
          </a:prstGeom>
        </p:spPr>
      </p:pic>
      <p:pic>
        <p:nvPicPr>
          <p:cNvPr id="20" name="図 19" descr="屋外, 少年, 男, 山 が含まれている画像&#10;&#10;自動的に生成された説明">
            <a:extLst>
              <a:ext uri="{FF2B5EF4-FFF2-40B4-BE49-F238E27FC236}">
                <a16:creationId xmlns:a16="http://schemas.microsoft.com/office/drawing/2014/main" id="{EF76D7A7-C998-A474-2FFD-47B23902D1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3044" y="2780928"/>
            <a:ext cx="2717149" cy="1810301"/>
          </a:xfrm>
          <a:prstGeom prst="rect">
            <a:avLst/>
          </a:prstGeom>
        </p:spPr>
      </p:pic>
      <p:pic>
        <p:nvPicPr>
          <p:cNvPr id="22" name="図 21" descr="ダイアグラム&#10;&#10;自動的に生成された説明">
            <a:extLst>
              <a:ext uri="{FF2B5EF4-FFF2-40B4-BE49-F238E27FC236}">
                <a16:creationId xmlns:a16="http://schemas.microsoft.com/office/drawing/2014/main" id="{3BE19A8A-03F0-F8A5-D7B1-310878244B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201" y="2752147"/>
            <a:ext cx="1392822" cy="2014020"/>
          </a:xfrm>
          <a:prstGeom prst="rect">
            <a:avLst/>
          </a:prstGeom>
        </p:spPr>
      </p:pic>
      <p:sp>
        <p:nvSpPr>
          <p:cNvPr id="23" name="テキスト ボックス 22">
            <a:extLst>
              <a:ext uri="{FF2B5EF4-FFF2-40B4-BE49-F238E27FC236}">
                <a16:creationId xmlns:a16="http://schemas.microsoft.com/office/drawing/2014/main" id="{21CFE54E-042B-43E5-400F-A43AE201963C}"/>
              </a:ext>
            </a:extLst>
          </p:cNvPr>
          <p:cNvSpPr txBox="1"/>
          <p:nvPr/>
        </p:nvSpPr>
        <p:spPr>
          <a:xfrm>
            <a:off x="179513" y="107921"/>
            <a:ext cx="5470680" cy="2708434"/>
          </a:xfrm>
          <a:prstGeom prst="rect">
            <a:avLst/>
          </a:prstGeom>
          <a:noFill/>
        </p:spPr>
        <p:txBody>
          <a:bodyPr wrap="square" rtlCol="0">
            <a:spAutoFit/>
          </a:bodyPr>
          <a:lstStyle/>
          <a:p>
            <a:r>
              <a:rPr kumimoji="1" lang="ja-JP" altLang="en-US" sz="2400" dirty="0">
                <a:latin typeface="+mj-ea"/>
                <a:ea typeface="+mj-ea"/>
              </a:rPr>
              <a:t>雲に興味のある方は以下の本を読んでみてください</a:t>
            </a:r>
            <a:endParaRPr kumimoji="1" lang="en-US" altLang="ja-JP" sz="2400" dirty="0">
              <a:latin typeface="+mj-ea"/>
              <a:ea typeface="+mj-ea"/>
            </a:endParaRPr>
          </a:p>
          <a:p>
            <a:endParaRPr lang="en-US" altLang="ja-JP" sz="2400" dirty="0">
              <a:latin typeface="+mj-ea"/>
              <a:ea typeface="+mj-ea"/>
            </a:endParaRPr>
          </a:p>
          <a:p>
            <a:r>
              <a:rPr kumimoji="1" lang="ja-JP" altLang="en-US" sz="2400" dirty="0">
                <a:latin typeface="+mj-ea"/>
                <a:ea typeface="+mj-ea"/>
              </a:rPr>
              <a:t>荒木 健太郎（雲研究者）</a:t>
            </a:r>
            <a:endParaRPr kumimoji="1" lang="en-US" altLang="ja-JP" sz="2400" dirty="0">
              <a:latin typeface="+mj-ea"/>
              <a:ea typeface="+mj-ea"/>
            </a:endParaRPr>
          </a:p>
          <a:p>
            <a:r>
              <a:rPr kumimoji="1" lang="en-US" altLang="ja-JP" sz="1400" dirty="0">
                <a:latin typeface="+mj-ea"/>
                <a:ea typeface="+mj-ea"/>
                <a:hlinkClick r:id="rId12"/>
              </a:rPr>
              <a:t>https://www.mri-jma.go.jp/Dep/typ/araki</a:t>
            </a:r>
            <a:endParaRPr kumimoji="1" lang="en-US" altLang="ja-JP" sz="1400" dirty="0">
              <a:latin typeface="+mj-ea"/>
              <a:ea typeface="+mj-ea"/>
            </a:endParaRPr>
          </a:p>
          <a:p>
            <a:r>
              <a:rPr kumimoji="1" lang="ja-JP" altLang="en-US" sz="2000" dirty="0">
                <a:latin typeface="+mj-ea"/>
                <a:ea typeface="+mj-ea"/>
              </a:rPr>
              <a:t>気象庁気象研究所 主任研究官（三重大 協力研究員）</a:t>
            </a:r>
            <a:endParaRPr lang="en-US" altLang="ja-JP" sz="2000" dirty="0">
              <a:latin typeface="+mj-ea"/>
              <a:ea typeface="+mj-ea"/>
            </a:endParaRPr>
          </a:p>
          <a:p>
            <a:r>
              <a:rPr lang="ja-JP" altLang="en-US" sz="2000" dirty="0">
                <a:latin typeface="+mj-ea"/>
                <a:ea typeface="+mj-ea"/>
              </a:rPr>
              <a:t>三重大で博士号取得</a:t>
            </a:r>
            <a:endParaRPr lang="en-US" altLang="ja-JP" sz="2000" dirty="0">
              <a:latin typeface="+mj-ea"/>
              <a:ea typeface="+mj-ea"/>
            </a:endParaRPr>
          </a:p>
        </p:txBody>
      </p:sp>
    </p:spTree>
    <p:extLst>
      <p:ext uri="{BB962C8B-B14F-4D97-AF65-F5344CB8AC3E}">
        <p14:creationId xmlns:p14="http://schemas.microsoft.com/office/powerpoint/2010/main" val="5283337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4581128"/>
            <a:ext cx="8229600" cy="1545035"/>
          </a:xfrm>
        </p:spPr>
        <p:txBody>
          <a:bodyPr>
            <a:normAutofit fontScale="62500" lnSpcReduction="20000"/>
          </a:bodyPr>
          <a:lstStyle/>
          <a:p>
            <a:pPr marL="0" indent="0">
              <a:buNone/>
            </a:pPr>
            <a:r>
              <a:rPr lang="ja-JP" altLang="en-US" sz="5400" dirty="0">
                <a:latin typeface="+mj-ea"/>
                <a:ea typeface="+mj-ea"/>
              </a:rPr>
              <a:t>大気の上下の動きについて</a:t>
            </a:r>
          </a:p>
          <a:p>
            <a:pPr marL="0" indent="0">
              <a:buNone/>
            </a:pPr>
            <a:r>
              <a:rPr lang="ja-JP" altLang="en-US" sz="5400" dirty="0">
                <a:latin typeface="+mj-ea"/>
                <a:ea typeface="+mj-ea"/>
              </a:rPr>
              <a:t>～安定・不安定～</a:t>
            </a:r>
          </a:p>
          <a:p>
            <a:pPr marL="0" indent="0">
              <a:buNone/>
            </a:pPr>
            <a:r>
              <a:rPr lang="ja-JP" altLang="en-US" sz="5400" dirty="0">
                <a:latin typeface="+mj-ea"/>
                <a:ea typeface="+mj-ea"/>
              </a:rPr>
              <a:t>～積乱雲の発達～</a:t>
            </a:r>
          </a:p>
        </p:txBody>
      </p:sp>
      <p:sp>
        <p:nvSpPr>
          <p:cNvPr id="4" name="スライド番号プレースホルダー 3"/>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58</a:t>
            </a:fld>
            <a:endParaRPr lang="ja-JP" altLang="en-US">
              <a:solidFill>
                <a:prstClr val="black">
                  <a:tint val="75000"/>
                </a:prstClr>
              </a:solidFill>
            </a:endParaRPr>
          </a:p>
        </p:txBody>
      </p:sp>
    </p:spTree>
    <p:extLst>
      <p:ext uri="{BB962C8B-B14F-4D97-AF65-F5344CB8AC3E}">
        <p14:creationId xmlns:p14="http://schemas.microsoft.com/office/powerpoint/2010/main" val="59676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0" y="0"/>
            <a:ext cx="9144000" cy="9080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2800" b="1">
                <a:latin typeface="+mj-ea"/>
                <a:ea typeface="+mj-ea"/>
              </a:rPr>
              <a:t>“</a:t>
            </a:r>
            <a:r>
              <a:rPr lang="ja-JP" altLang="en-US" sz="2800" b="1">
                <a:latin typeface="+mj-ea"/>
                <a:ea typeface="+mj-ea"/>
              </a:rPr>
              <a:t>バランスする“という表現には穴がある</a:t>
            </a:r>
          </a:p>
        </p:txBody>
      </p:sp>
      <p:sp>
        <p:nvSpPr>
          <p:cNvPr id="161795" name="Rectangle 3"/>
          <p:cNvSpPr>
            <a:spLocks noChangeArrowheads="1"/>
          </p:cNvSpPr>
          <p:nvPr/>
        </p:nvSpPr>
        <p:spPr bwMode="auto">
          <a:xfrm>
            <a:off x="0" y="908050"/>
            <a:ext cx="3995738" cy="5949950"/>
          </a:xfrm>
          <a:prstGeom prst="rect">
            <a:avLst/>
          </a:prstGeom>
          <a:solidFill>
            <a:srgbClr val="00FF00">
              <a:alpha val="37000"/>
            </a:srgbClr>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2400" b="1">
                <a:latin typeface="+mj-ea"/>
                <a:ea typeface="+mj-ea"/>
              </a:rPr>
              <a:t>バランス・・・</a:t>
            </a:r>
            <a:endParaRPr lang="ja-JP" altLang="en-US" sz="2000" b="1">
              <a:latin typeface="+mj-ea"/>
              <a:ea typeface="+mj-ea"/>
            </a:endParaRPr>
          </a:p>
          <a:p>
            <a:endParaRPr lang="en-US" altLang="ja-JP" b="1">
              <a:latin typeface="+mj-ea"/>
              <a:ea typeface="+mj-ea"/>
            </a:endParaRPr>
          </a:p>
        </p:txBody>
      </p:sp>
      <p:grpSp>
        <p:nvGrpSpPr>
          <p:cNvPr id="161796" name="Group 4"/>
          <p:cNvGrpSpPr>
            <a:grpSpLocks/>
          </p:cNvGrpSpPr>
          <p:nvPr/>
        </p:nvGrpSpPr>
        <p:grpSpPr bwMode="auto">
          <a:xfrm>
            <a:off x="1619250" y="3716338"/>
            <a:ext cx="2335213" cy="2449512"/>
            <a:chOff x="793" y="2341"/>
            <a:chExt cx="1471" cy="1543"/>
          </a:xfrm>
        </p:grpSpPr>
        <p:sp>
          <p:nvSpPr>
            <p:cNvPr id="161797" name="Rectangle 5"/>
            <p:cNvSpPr>
              <a:spLocks noChangeArrowheads="1"/>
            </p:cNvSpPr>
            <p:nvPr/>
          </p:nvSpPr>
          <p:spPr bwMode="auto">
            <a:xfrm>
              <a:off x="1292" y="3430"/>
              <a:ext cx="972" cy="45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a:latin typeface="+mj-ea"/>
                  <a:ea typeface="+mj-ea"/>
                </a:rPr>
                <a:t>安定</a:t>
              </a:r>
            </a:p>
          </p:txBody>
        </p:sp>
        <p:sp>
          <p:nvSpPr>
            <p:cNvPr id="161798" name="Line 6"/>
            <p:cNvSpPr>
              <a:spLocks noChangeShapeType="1"/>
            </p:cNvSpPr>
            <p:nvPr/>
          </p:nvSpPr>
          <p:spPr bwMode="auto">
            <a:xfrm>
              <a:off x="793" y="2341"/>
              <a:ext cx="499" cy="13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grpSp>
        <p:nvGrpSpPr>
          <p:cNvPr id="161799" name="Group 7"/>
          <p:cNvGrpSpPr>
            <a:grpSpLocks/>
          </p:cNvGrpSpPr>
          <p:nvPr/>
        </p:nvGrpSpPr>
        <p:grpSpPr bwMode="auto">
          <a:xfrm>
            <a:off x="1619250" y="1412875"/>
            <a:ext cx="2263775" cy="2303463"/>
            <a:chOff x="793" y="890"/>
            <a:chExt cx="1426" cy="1451"/>
          </a:xfrm>
        </p:grpSpPr>
        <p:sp>
          <p:nvSpPr>
            <p:cNvPr id="161800" name="Rectangle 8"/>
            <p:cNvSpPr>
              <a:spLocks noChangeArrowheads="1"/>
            </p:cNvSpPr>
            <p:nvPr/>
          </p:nvSpPr>
          <p:spPr bwMode="auto">
            <a:xfrm>
              <a:off x="1247" y="890"/>
              <a:ext cx="972" cy="45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a:latin typeface="+mj-ea"/>
                  <a:ea typeface="+mj-ea"/>
                </a:rPr>
                <a:t>不安定</a:t>
              </a:r>
            </a:p>
          </p:txBody>
        </p:sp>
        <p:sp>
          <p:nvSpPr>
            <p:cNvPr id="161801" name="Line 9"/>
            <p:cNvSpPr>
              <a:spLocks noChangeShapeType="1"/>
            </p:cNvSpPr>
            <p:nvPr/>
          </p:nvSpPr>
          <p:spPr bwMode="auto">
            <a:xfrm flipV="1">
              <a:off x="793" y="1117"/>
              <a:ext cx="454" cy="12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grpSp>
        <p:nvGrpSpPr>
          <p:cNvPr id="161802" name="Group 10"/>
          <p:cNvGrpSpPr>
            <a:grpSpLocks/>
          </p:cNvGrpSpPr>
          <p:nvPr/>
        </p:nvGrpSpPr>
        <p:grpSpPr bwMode="auto">
          <a:xfrm>
            <a:off x="1619250" y="3357563"/>
            <a:ext cx="2263775" cy="720725"/>
            <a:chOff x="793" y="2115"/>
            <a:chExt cx="1426" cy="454"/>
          </a:xfrm>
        </p:grpSpPr>
        <p:sp>
          <p:nvSpPr>
            <p:cNvPr id="161803" name="Rectangle 11"/>
            <p:cNvSpPr>
              <a:spLocks noChangeArrowheads="1"/>
            </p:cNvSpPr>
            <p:nvPr/>
          </p:nvSpPr>
          <p:spPr bwMode="auto">
            <a:xfrm>
              <a:off x="1247" y="2115"/>
              <a:ext cx="972" cy="454"/>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a:latin typeface="+mj-ea"/>
                  <a:ea typeface="+mj-ea"/>
                </a:rPr>
                <a:t>中立</a:t>
              </a:r>
            </a:p>
          </p:txBody>
        </p:sp>
        <p:sp>
          <p:nvSpPr>
            <p:cNvPr id="161804" name="Line 12"/>
            <p:cNvSpPr>
              <a:spLocks noChangeShapeType="1"/>
            </p:cNvSpPr>
            <p:nvPr/>
          </p:nvSpPr>
          <p:spPr bwMode="auto">
            <a:xfrm>
              <a:off x="793"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grpSp>
      <p:sp>
        <p:nvSpPr>
          <p:cNvPr id="161805" name="AutoShape 13"/>
          <p:cNvSpPr>
            <a:spLocks noChangeArrowheads="1"/>
          </p:cNvSpPr>
          <p:nvPr/>
        </p:nvSpPr>
        <p:spPr bwMode="auto">
          <a:xfrm>
            <a:off x="5867400" y="1196975"/>
            <a:ext cx="649288" cy="2232025"/>
          </a:xfrm>
          <a:custGeom>
            <a:avLst/>
            <a:gdLst>
              <a:gd name="G0" fmla="+- 10800 0 0"/>
              <a:gd name="G1" fmla="+- 11669402 0 0"/>
              <a:gd name="G2" fmla="+- 0 0 11669402"/>
              <a:gd name="T0" fmla="*/ 0 256 1"/>
              <a:gd name="T1" fmla="*/ 180 256 1"/>
              <a:gd name="G3" fmla="+- 11669402 T0 T1"/>
              <a:gd name="T2" fmla="*/ 0 256 1"/>
              <a:gd name="T3" fmla="*/ 90 256 1"/>
              <a:gd name="G4" fmla="+- 11669402 T2 T3"/>
              <a:gd name="G5" fmla="*/ G4 2 1"/>
              <a:gd name="T4" fmla="*/ 90 256 1"/>
              <a:gd name="T5" fmla="*/ 0 256 1"/>
              <a:gd name="G6" fmla="+- 11669402 T4 T5"/>
              <a:gd name="G7" fmla="*/ G6 2 1"/>
              <a:gd name="G8" fmla="abs 1166940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11669402"/>
              <a:gd name="G21" fmla="sin G19 11669402"/>
              <a:gd name="G22" fmla="+- G20 10800 0"/>
              <a:gd name="G23" fmla="+- G21 10800 0"/>
              <a:gd name="G24" fmla="+- 10800 0 G20"/>
              <a:gd name="G25" fmla="+- 10800 10800 0"/>
              <a:gd name="G26" fmla="?: G9 G17 G25"/>
              <a:gd name="G27" fmla="?: G9 0 21600"/>
              <a:gd name="G28" fmla="cos 10800 11669402"/>
              <a:gd name="G29" fmla="sin 10800 11669402"/>
              <a:gd name="G30" fmla="sin 10800 11669402"/>
              <a:gd name="G31" fmla="+- G28 10800 0"/>
              <a:gd name="G32" fmla="+- G29 10800 0"/>
              <a:gd name="G33" fmla="+- G30 10800 0"/>
              <a:gd name="G34" fmla="?: G4 0 G31"/>
              <a:gd name="G35" fmla="?: 11669402 G34 0"/>
              <a:gd name="G36" fmla="?: G6 G35 G31"/>
              <a:gd name="G37" fmla="+- 21600 0 G36"/>
              <a:gd name="G38" fmla="?: G4 0 G33"/>
              <a:gd name="G39" fmla="?: 11669402 G38 G32"/>
              <a:gd name="G40" fmla="?: G6 G39 0"/>
              <a:gd name="G41" fmla="?: G4 G32 21600"/>
              <a:gd name="G42" fmla="?: G6 G41 G33"/>
              <a:gd name="T12" fmla="*/ 10800 w 21600"/>
              <a:gd name="T13" fmla="*/ 0 h 21600"/>
              <a:gd name="T14" fmla="*/ 6 w 21600"/>
              <a:gd name="T15" fmla="*/ 11165 h 21600"/>
              <a:gd name="T16" fmla="*/ 10800 w 21600"/>
              <a:gd name="T17" fmla="*/ 0 h 21600"/>
              <a:gd name="T18" fmla="*/ 21594 w 21600"/>
              <a:gd name="T19" fmla="*/ 1116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 y="11165"/>
                </a:moveTo>
                <a:cubicBezTo>
                  <a:pt x="2" y="11043"/>
                  <a:pt x="0" y="10921"/>
                  <a:pt x="0" y="10800"/>
                </a:cubicBezTo>
                <a:cubicBezTo>
                  <a:pt x="0" y="4835"/>
                  <a:pt x="4835" y="0"/>
                  <a:pt x="10800" y="0"/>
                </a:cubicBezTo>
                <a:cubicBezTo>
                  <a:pt x="16764" y="0"/>
                  <a:pt x="21600" y="4835"/>
                  <a:pt x="21600" y="10800"/>
                </a:cubicBezTo>
                <a:cubicBezTo>
                  <a:pt x="21600" y="10921"/>
                  <a:pt x="21597" y="11043"/>
                  <a:pt x="21593" y="11165"/>
                </a:cubicBezTo>
                <a:cubicBezTo>
                  <a:pt x="21597" y="11043"/>
                  <a:pt x="21600" y="10921"/>
                  <a:pt x="21600" y="10800"/>
                </a:cubicBezTo>
                <a:cubicBezTo>
                  <a:pt x="21600" y="4835"/>
                  <a:pt x="16764" y="0"/>
                  <a:pt x="10800" y="0"/>
                </a:cubicBezTo>
                <a:cubicBezTo>
                  <a:pt x="4835" y="0"/>
                  <a:pt x="0" y="4835"/>
                  <a:pt x="0" y="10800"/>
                </a:cubicBezTo>
                <a:cubicBezTo>
                  <a:pt x="-1" y="10921"/>
                  <a:pt x="2" y="11043"/>
                  <a:pt x="6" y="11165"/>
                </a:cubicBezTo>
                <a:close/>
              </a:path>
            </a:pathLst>
          </a:cu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06" name="AutoShape 14"/>
          <p:cNvSpPr>
            <a:spLocks noChangeArrowheads="1"/>
          </p:cNvSpPr>
          <p:nvPr/>
        </p:nvSpPr>
        <p:spPr bwMode="auto">
          <a:xfrm rot="10800000">
            <a:off x="5795963" y="3644900"/>
            <a:ext cx="1046162" cy="2132013"/>
          </a:xfrm>
          <a:custGeom>
            <a:avLst/>
            <a:gdLst>
              <a:gd name="G0" fmla="+- 10800 0 0"/>
              <a:gd name="G1" fmla="+- 11669402 0 0"/>
              <a:gd name="G2" fmla="+- 0 0 11669402"/>
              <a:gd name="T0" fmla="*/ 0 256 1"/>
              <a:gd name="T1" fmla="*/ 180 256 1"/>
              <a:gd name="G3" fmla="+- 11669402 T0 T1"/>
              <a:gd name="T2" fmla="*/ 0 256 1"/>
              <a:gd name="T3" fmla="*/ 90 256 1"/>
              <a:gd name="G4" fmla="+- 11669402 T2 T3"/>
              <a:gd name="G5" fmla="*/ G4 2 1"/>
              <a:gd name="T4" fmla="*/ 90 256 1"/>
              <a:gd name="T5" fmla="*/ 0 256 1"/>
              <a:gd name="G6" fmla="+- 11669402 T4 T5"/>
              <a:gd name="G7" fmla="*/ G6 2 1"/>
              <a:gd name="G8" fmla="abs 1166940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11669402"/>
              <a:gd name="G21" fmla="sin G19 11669402"/>
              <a:gd name="G22" fmla="+- G20 10800 0"/>
              <a:gd name="G23" fmla="+- G21 10800 0"/>
              <a:gd name="G24" fmla="+- 10800 0 G20"/>
              <a:gd name="G25" fmla="+- 10800 10800 0"/>
              <a:gd name="G26" fmla="?: G9 G17 G25"/>
              <a:gd name="G27" fmla="?: G9 0 21600"/>
              <a:gd name="G28" fmla="cos 10800 11669402"/>
              <a:gd name="G29" fmla="sin 10800 11669402"/>
              <a:gd name="G30" fmla="sin 10800 11669402"/>
              <a:gd name="G31" fmla="+- G28 10800 0"/>
              <a:gd name="G32" fmla="+- G29 10800 0"/>
              <a:gd name="G33" fmla="+- G30 10800 0"/>
              <a:gd name="G34" fmla="?: G4 0 G31"/>
              <a:gd name="G35" fmla="?: 11669402 G34 0"/>
              <a:gd name="G36" fmla="?: G6 G35 G31"/>
              <a:gd name="G37" fmla="+- 21600 0 G36"/>
              <a:gd name="G38" fmla="?: G4 0 G33"/>
              <a:gd name="G39" fmla="?: 11669402 G38 G32"/>
              <a:gd name="G40" fmla="?: G6 G39 0"/>
              <a:gd name="G41" fmla="?: G4 G32 21600"/>
              <a:gd name="G42" fmla="?: G6 G41 G33"/>
              <a:gd name="T12" fmla="*/ 10800 w 21600"/>
              <a:gd name="T13" fmla="*/ 0 h 21600"/>
              <a:gd name="T14" fmla="*/ 6 w 21600"/>
              <a:gd name="T15" fmla="*/ 11165 h 21600"/>
              <a:gd name="T16" fmla="*/ 10800 w 21600"/>
              <a:gd name="T17" fmla="*/ 0 h 21600"/>
              <a:gd name="T18" fmla="*/ 21594 w 21600"/>
              <a:gd name="T19" fmla="*/ 1116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 y="11165"/>
                </a:moveTo>
                <a:cubicBezTo>
                  <a:pt x="2" y="11043"/>
                  <a:pt x="0" y="10921"/>
                  <a:pt x="0" y="10800"/>
                </a:cubicBezTo>
                <a:cubicBezTo>
                  <a:pt x="0" y="4835"/>
                  <a:pt x="4835" y="0"/>
                  <a:pt x="10800" y="0"/>
                </a:cubicBezTo>
                <a:cubicBezTo>
                  <a:pt x="16764" y="0"/>
                  <a:pt x="21600" y="4835"/>
                  <a:pt x="21600" y="10800"/>
                </a:cubicBezTo>
                <a:cubicBezTo>
                  <a:pt x="21600" y="10921"/>
                  <a:pt x="21597" y="11043"/>
                  <a:pt x="21593" y="11165"/>
                </a:cubicBezTo>
                <a:cubicBezTo>
                  <a:pt x="21597" y="11043"/>
                  <a:pt x="21600" y="10921"/>
                  <a:pt x="21600" y="10800"/>
                </a:cubicBezTo>
                <a:cubicBezTo>
                  <a:pt x="21600" y="4835"/>
                  <a:pt x="16764" y="0"/>
                  <a:pt x="10800" y="0"/>
                </a:cubicBezTo>
                <a:cubicBezTo>
                  <a:pt x="4835" y="0"/>
                  <a:pt x="0" y="4835"/>
                  <a:pt x="0" y="10800"/>
                </a:cubicBezTo>
                <a:cubicBezTo>
                  <a:pt x="-1" y="10921"/>
                  <a:pt x="2" y="11043"/>
                  <a:pt x="6" y="11165"/>
                </a:cubicBezTo>
                <a:close/>
              </a:path>
            </a:pathLst>
          </a:cu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07" name="Line 15"/>
          <p:cNvSpPr>
            <a:spLocks noChangeShapeType="1"/>
          </p:cNvSpPr>
          <p:nvPr/>
        </p:nvSpPr>
        <p:spPr bwMode="auto">
          <a:xfrm>
            <a:off x="5580063" y="3644900"/>
            <a:ext cx="122396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1808" name="Oval 16"/>
          <p:cNvSpPr>
            <a:spLocks noChangeArrowheads="1"/>
          </p:cNvSpPr>
          <p:nvPr/>
        </p:nvSpPr>
        <p:spPr bwMode="auto">
          <a:xfrm>
            <a:off x="6083300" y="3429000"/>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09" name="Oval 17"/>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10" name="Oval 18"/>
          <p:cNvSpPr>
            <a:spLocks noChangeArrowheads="1"/>
          </p:cNvSpPr>
          <p:nvPr/>
        </p:nvSpPr>
        <p:spPr bwMode="auto">
          <a:xfrm>
            <a:off x="6083300" y="981075"/>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11" name="Rectangle 19"/>
          <p:cNvSpPr>
            <a:spLocks noChangeArrowheads="1"/>
          </p:cNvSpPr>
          <p:nvPr/>
        </p:nvSpPr>
        <p:spPr bwMode="auto">
          <a:xfrm>
            <a:off x="4211960" y="3789363"/>
            <a:ext cx="4536504" cy="6477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dirty="0">
                <a:latin typeface="+mj-ea"/>
                <a:ea typeface="+mj-ea"/>
              </a:rPr>
              <a:t>平らな地面の上のボールは動かしても</a:t>
            </a:r>
          </a:p>
          <a:p>
            <a:pPr algn="ctr"/>
            <a:r>
              <a:rPr lang="ja-JP" altLang="en-US" b="1" dirty="0">
                <a:latin typeface="+mj-ea"/>
                <a:ea typeface="+mj-ea"/>
              </a:rPr>
              <a:t>戻りもしなければ，それ以上動きもしない</a:t>
            </a:r>
          </a:p>
        </p:txBody>
      </p:sp>
      <p:sp>
        <p:nvSpPr>
          <p:cNvPr id="161812" name="Rectangle 20"/>
          <p:cNvSpPr>
            <a:spLocks noChangeArrowheads="1"/>
          </p:cNvSpPr>
          <p:nvPr/>
        </p:nvSpPr>
        <p:spPr bwMode="auto">
          <a:xfrm>
            <a:off x="4427538" y="5949950"/>
            <a:ext cx="4211637"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谷底のボールは、動かしても</a:t>
            </a:r>
          </a:p>
          <a:p>
            <a:pPr algn="ctr"/>
            <a:r>
              <a:rPr lang="ja-JP" altLang="en-US" b="1">
                <a:latin typeface="+mj-ea"/>
                <a:ea typeface="+mj-ea"/>
              </a:rPr>
              <a:t>元の場所に戻ってくる</a:t>
            </a:r>
          </a:p>
        </p:txBody>
      </p:sp>
      <p:sp>
        <p:nvSpPr>
          <p:cNvPr id="161813" name="Rectangle 21"/>
          <p:cNvSpPr>
            <a:spLocks noChangeArrowheads="1"/>
          </p:cNvSpPr>
          <p:nvPr/>
        </p:nvSpPr>
        <p:spPr bwMode="auto">
          <a:xfrm>
            <a:off x="4356100" y="2420938"/>
            <a:ext cx="4211638" cy="6477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山の頂上のボールを動かすと</a:t>
            </a:r>
          </a:p>
          <a:p>
            <a:pPr algn="ctr"/>
            <a:r>
              <a:rPr lang="ja-JP" altLang="en-US" b="1">
                <a:latin typeface="+mj-ea"/>
                <a:ea typeface="+mj-ea"/>
              </a:rPr>
              <a:t>斜面を落ちていきつづける</a:t>
            </a:r>
          </a:p>
        </p:txBody>
      </p:sp>
      <p:sp>
        <p:nvSpPr>
          <p:cNvPr id="161814" name="AutoShape 22"/>
          <p:cNvSpPr>
            <a:spLocks noChangeArrowheads="1"/>
          </p:cNvSpPr>
          <p:nvPr/>
        </p:nvSpPr>
        <p:spPr bwMode="auto">
          <a:xfrm rot="-2345878">
            <a:off x="6315075" y="1123950"/>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15" name="Oval 23"/>
          <p:cNvSpPr>
            <a:spLocks noChangeArrowheads="1"/>
          </p:cNvSpPr>
          <p:nvPr/>
        </p:nvSpPr>
        <p:spPr bwMode="auto">
          <a:xfrm>
            <a:off x="6516688" y="1341438"/>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16" name="Oval 24"/>
          <p:cNvSpPr>
            <a:spLocks noChangeArrowheads="1"/>
          </p:cNvSpPr>
          <p:nvPr/>
        </p:nvSpPr>
        <p:spPr bwMode="auto">
          <a:xfrm>
            <a:off x="6588125" y="1844675"/>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17" name="AutoShape 25"/>
          <p:cNvSpPr>
            <a:spLocks noChangeArrowheads="1"/>
          </p:cNvSpPr>
          <p:nvPr/>
        </p:nvSpPr>
        <p:spPr bwMode="auto">
          <a:xfrm rot="-374238">
            <a:off x="6557963" y="1598613"/>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18" name="AutoShape 26"/>
          <p:cNvSpPr>
            <a:spLocks noChangeArrowheads="1"/>
          </p:cNvSpPr>
          <p:nvPr/>
        </p:nvSpPr>
        <p:spPr bwMode="auto">
          <a:xfrm rot="2037616">
            <a:off x="6300788" y="5214938"/>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19" name="AutoShape 27"/>
          <p:cNvSpPr>
            <a:spLocks noChangeArrowheads="1"/>
          </p:cNvSpPr>
          <p:nvPr/>
        </p:nvSpPr>
        <p:spPr bwMode="auto">
          <a:xfrm rot="-8709316">
            <a:off x="6472238" y="5300663"/>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20" name="Oval 28"/>
          <p:cNvSpPr>
            <a:spLocks noChangeArrowheads="1"/>
          </p:cNvSpPr>
          <p:nvPr/>
        </p:nvSpPr>
        <p:spPr bwMode="auto">
          <a:xfrm>
            <a:off x="6516688" y="5013325"/>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21" name="AutoShape 29"/>
          <p:cNvSpPr>
            <a:spLocks noChangeArrowheads="1"/>
          </p:cNvSpPr>
          <p:nvPr/>
        </p:nvSpPr>
        <p:spPr bwMode="auto">
          <a:xfrm rot="16200000">
            <a:off x="6372225" y="3357563"/>
            <a:ext cx="215900" cy="215900"/>
          </a:xfrm>
          <a:prstGeom prst="downArrow">
            <a:avLst>
              <a:gd name="adj1" fmla="val 50000"/>
              <a:gd name="adj2" fmla="val 25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1822" name="Oval 30"/>
          <p:cNvSpPr>
            <a:spLocks noChangeArrowheads="1"/>
          </p:cNvSpPr>
          <p:nvPr/>
        </p:nvSpPr>
        <p:spPr bwMode="auto">
          <a:xfrm>
            <a:off x="6659563" y="3429000"/>
            <a:ext cx="215900" cy="2159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1823" name="Line 31"/>
          <p:cNvSpPr>
            <a:spLocks noChangeShapeType="1"/>
          </p:cNvSpPr>
          <p:nvPr/>
        </p:nvSpPr>
        <p:spPr bwMode="auto">
          <a:xfrm>
            <a:off x="3995738" y="3141663"/>
            <a:ext cx="5148262"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161824" name="Line 32"/>
          <p:cNvSpPr>
            <a:spLocks noChangeShapeType="1"/>
          </p:cNvSpPr>
          <p:nvPr/>
        </p:nvSpPr>
        <p:spPr bwMode="auto">
          <a:xfrm>
            <a:off x="3995738" y="4581525"/>
            <a:ext cx="5148262"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59</a:t>
            </a:fld>
            <a:endParaRPr kumimoji="1" lang="ja-JP" altLang="en-US">
              <a:latin typeface="+mj-ea"/>
              <a:ea typeface="+mj-ea"/>
            </a:endParaRPr>
          </a:p>
        </p:txBody>
      </p:sp>
    </p:spTree>
    <p:extLst>
      <p:ext uri="{BB962C8B-B14F-4D97-AF65-F5344CB8AC3E}">
        <p14:creationId xmlns:p14="http://schemas.microsoft.com/office/powerpoint/2010/main" val="262347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594B6-9A89-7460-61E1-3B78B521F5F7}"/>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8CFFCF5-8A19-AD6E-6933-6343698A841D}"/>
              </a:ext>
            </a:extLst>
          </p:cNvPr>
          <p:cNvSpPr>
            <a:spLocks noGrp="1"/>
          </p:cNvSpPr>
          <p:nvPr>
            <p:ph type="sldNum" sz="quarter" idx="12"/>
          </p:nvPr>
        </p:nvSpPr>
        <p:spPr/>
        <p:txBody>
          <a:bodyPr/>
          <a:lstStyle/>
          <a:p>
            <a:fld id="{999120C0-F702-445C-B018-BC09BD7DB4A6}" type="slidenum">
              <a:rPr kumimoji="1" lang="ja-JP" altLang="en-US" smtClean="0"/>
              <a:t>6</a:t>
            </a:fld>
            <a:endParaRPr kumimoji="1" lang="ja-JP" altLang="en-US"/>
          </a:p>
        </p:txBody>
      </p:sp>
      <p:sp>
        <p:nvSpPr>
          <p:cNvPr id="5" name="テキスト ボックス 4">
            <a:extLst>
              <a:ext uri="{FF2B5EF4-FFF2-40B4-BE49-F238E27FC236}">
                <a16:creationId xmlns:a16="http://schemas.microsoft.com/office/drawing/2014/main" id="{22822E8B-A8DF-15E0-9291-AF4B81FB2DB5}"/>
              </a:ext>
            </a:extLst>
          </p:cNvPr>
          <p:cNvSpPr txBox="1"/>
          <p:nvPr/>
        </p:nvSpPr>
        <p:spPr>
          <a:xfrm>
            <a:off x="4965894" y="58846"/>
            <a:ext cx="4178106" cy="2308324"/>
          </a:xfrm>
          <a:prstGeom prst="rect">
            <a:avLst/>
          </a:prstGeom>
          <a:noFill/>
        </p:spPr>
        <p:txBody>
          <a:bodyPr wrap="square" rtlCol="0">
            <a:spAutoFit/>
          </a:bodyPr>
          <a:lstStyle/>
          <a:p>
            <a:r>
              <a:rPr kumimoji="1" lang="ja-JP" altLang="en-US" sz="2400" dirty="0">
                <a:latin typeface="+mj-ea"/>
                <a:ea typeface="+mj-ea"/>
              </a:rPr>
              <a:t>人工衛星による地球観測の話題を紹介</a:t>
            </a:r>
            <a:endParaRPr kumimoji="1" lang="en-US" altLang="ja-JP" sz="2400" dirty="0">
              <a:latin typeface="+mj-ea"/>
              <a:ea typeface="+mj-ea"/>
            </a:endParaRPr>
          </a:p>
          <a:p>
            <a:r>
              <a:rPr kumimoji="1" lang="ja-JP" altLang="en-US" sz="2400" dirty="0">
                <a:latin typeface="+mj-ea"/>
                <a:ea typeface="+mj-ea"/>
              </a:rPr>
              <a:t>現地開催のみ</a:t>
            </a:r>
            <a:endParaRPr kumimoji="1" lang="en-US" altLang="ja-JP" sz="2400" dirty="0">
              <a:latin typeface="+mj-ea"/>
              <a:ea typeface="+mj-ea"/>
            </a:endParaRPr>
          </a:p>
          <a:p>
            <a:r>
              <a:rPr kumimoji="1" lang="ja-JP" altLang="en-US" sz="2400" dirty="0">
                <a:latin typeface="+mj-ea"/>
                <a:ea typeface="+mj-ea"/>
              </a:rPr>
              <a:t>講演会自体は無料だが科学館の入館料は必要，事前申し込み必要</a:t>
            </a:r>
            <a:endParaRPr kumimoji="1" lang="en-US" altLang="ja-JP" sz="2400" dirty="0">
              <a:latin typeface="+mj-ea"/>
              <a:ea typeface="+mj-ea"/>
            </a:endParaRPr>
          </a:p>
        </p:txBody>
      </p:sp>
      <p:pic>
        <p:nvPicPr>
          <p:cNvPr id="4" name="図 3">
            <a:extLst>
              <a:ext uri="{FF2B5EF4-FFF2-40B4-BE49-F238E27FC236}">
                <a16:creationId xmlns:a16="http://schemas.microsoft.com/office/drawing/2014/main" id="{C618D074-289D-146A-1E48-72D8D8F78ABA}"/>
              </a:ext>
            </a:extLst>
          </p:cNvPr>
          <p:cNvPicPr>
            <a:picLocks noChangeAspect="1"/>
          </p:cNvPicPr>
          <p:nvPr/>
        </p:nvPicPr>
        <p:blipFill>
          <a:blip r:embed="rId2"/>
          <a:stretch>
            <a:fillRect/>
          </a:stretch>
        </p:blipFill>
        <p:spPr>
          <a:xfrm>
            <a:off x="0" y="0"/>
            <a:ext cx="4852611" cy="6858000"/>
          </a:xfrm>
          <a:prstGeom prst="rect">
            <a:avLst/>
          </a:prstGeom>
        </p:spPr>
      </p:pic>
    </p:spTree>
    <p:extLst>
      <p:ext uri="{BB962C8B-B14F-4D97-AF65-F5344CB8AC3E}">
        <p14:creationId xmlns:p14="http://schemas.microsoft.com/office/powerpoint/2010/main" val="3349933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0" y="0"/>
            <a:ext cx="9144000" cy="12684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400" b="1" dirty="0">
                <a:latin typeface="+mj-ea"/>
                <a:ea typeface="+mj-ea"/>
              </a:rPr>
              <a:t>では、簡単な大気を考えてみよう</a:t>
            </a:r>
          </a:p>
          <a:p>
            <a:pPr algn="ctr"/>
            <a:r>
              <a:rPr lang="ja-JP" altLang="en-US" sz="2400" b="1" dirty="0">
                <a:latin typeface="+mj-ea"/>
                <a:ea typeface="+mj-ea"/>
              </a:rPr>
              <a:t>冷たい　　　　　　　　　　　　　　　　　　　　　　　</a:t>
            </a:r>
          </a:p>
          <a:p>
            <a:pPr algn="ctr"/>
            <a:r>
              <a:rPr lang="ja-JP" altLang="en-US" sz="2400" b="1" dirty="0">
                <a:latin typeface="+mj-ea"/>
                <a:ea typeface="+mj-ea"/>
              </a:rPr>
              <a:t>暖かい　　　　　　　　　　　　　　　　　　　　　　　</a:t>
            </a:r>
          </a:p>
        </p:txBody>
      </p:sp>
      <p:grpSp>
        <p:nvGrpSpPr>
          <p:cNvPr id="162820" name="Group 4"/>
          <p:cNvGrpSpPr>
            <a:grpSpLocks/>
          </p:cNvGrpSpPr>
          <p:nvPr/>
        </p:nvGrpSpPr>
        <p:grpSpPr bwMode="auto">
          <a:xfrm>
            <a:off x="1692275" y="476250"/>
            <a:ext cx="4968875" cy="720725"/>
            <a:chOff x="1066" y="300"/>
            <a:chExt cx="3130" cy="454"/>
          </a:xfrm>
        </p:grpSpPr>
        <p:sp>
          <p:nvSpPr>
            <p:cNvPr id="162821" name="AutoShape 5"/>
            <p:cNvSpPr>
              <a:spLocks/>
            </p:cNvSpPr>
            <p:nvPr/>
          </p:nvSpPr>
          <p:spPr bwMode="auto">
            <a:xfrm>
              <a:off x="1066" y="300"/>
              <a:ext cx="45" cy="454"/>
            </a:xfrm>
            <a:prstGeom prst="leftBrace">
              <a:avLst>
                <a:gd name="adj1" fmla="val 84074"/>
                <a:gd name="adj2" fmla="val 50000"/>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22" name="AutoShape 6"/>
            <p:cNvSpPr>
              <a:spLocks/>
            </p:cNvSpPr>
            <p:nvPr/>
          </p:nvSpPr>
          <p:spPr bwMode="auto">
            <a:xfrm rot="10800000">
              <a:off x="1655" y="346"/>
              <a:ext cx="91" cy="408"/>
            </a:xfrm>
            <a:prstGeom prst="leftBrace">
              <a:avLst>
                <a:gd name="adj1" fmla="val 37363"/>
                <a:gd name="adj2" fmla="val 50000"/>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23" name="Rectangle 7"/>
            <p:cNvSpPr>
              <a:spLocks noChangeArrowheads="1"/>
            </p:cNvSpPr>
            <p:nvPr/>
          </p:nvSpPr>
          <p:spPr bwMode="auto">
            <a:xfrm>
              <a:off x="2064" y="391"/>
              <a:ext cx="2132" cy="3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400" b="1">
                  <a:latin typeface="+mj-ea"/>
                  <a:ea typeface="+mj-ea"/>
                </a:rPr>
                <a:t>空気の入った風船を動かしてみる</a:t>
              </a:r>
            </a:p>
          </p:txBody>
        </p:sp>
      </p:grpSp>
      <p:grpSp>
        <p:nvGrpSpPr>
          <p:cNvPr id="162824" name="Group 8"/>
          <p:cNvGrpSpPr>
            <a:grpSpLocks/>
          </p:cNvGrpSpPr>
          <p:nvPr/>
        </p:nvGrpSpPr>
        <p:grpSpPr bwMode="auto">
          <a:xfrm>
            <a:off x="5292725" y="2636838"/>
            <a:ext cx="2952750" cy="3670300"/>
            <a:chOff x="3061" y="1661"/>
            <a:chExt cx="1860" cy="2312"/>
          </a:xfrm>
        </p:grpSpPr>
        <p:grpSp>
          <p:nvGrpSpPr>
            <p:cNvPr id="162825" name="Group 9"/>
            <p:cNvGrpSpPr>
              <a:grpSpLocks/>
            </p:cNvGrpSpPr>
            <p:nvPr/>
          </p:nvGrpSpPr>
          <p:grpSpPr bwMode="auto">
            <a:xfrm>
              <a:off x="3061" y="1661"/>
              <a:ext cx="1860" cy="2312"/>
              <a:chOff x="3061" y="1661"/>
              <a:chExt cx="1860" cy="2312"/>
            </a:xfrm>
          </p:grpSpPr>
          <p:sp>
            <p:nvSpPr>
              <p:cNvPr id="162826" name="Rectangle 10"/>
              <p:cNvSpPr>
                <a:spLocks noChangeArrowheads="1"/>
              </p:cNvSpPr>
              <p:nvPr/>
            </p:nvSpPr>
            <p:spPr bwMode="auto">
              <a:xfrm>
                <a:off x="3470" y="1797"/>
                <a:ext cx="1451" cy="1043"/>
              </a:xfrm>
              <a:prstGeom prst="rect">
                <a:avLst/>
              </a:prstGeom>
              <a:solidFill>
                <a:srgbClr val="00FFFF">
                  <a:alpha val="53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27" name="Rectangle 11"/>
              <p:cNvSpPr>
                <a:spLocks noChangeArrowheads="1"/>
              </p:cNvSpPr>
              <p:nvPr/>
            </p:nvSpPr>
            <p:spPr bwMode="auto">
              <a:xfrm>
                <a:off x="3470" y="2840"/>
                <a:ext cx="1451" cy="1043"/>
              </a:xfrm>
              <a:prstGeom prst="rect">
                <a:avLst/>
              </a:prstGeom>
              <a:solidFill>
                <a:srgbClr val="FF0000">
                  <a:alpha val="56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28" name="Rectangle 12"/>
              <p:cNvSpPr>
                <a:spLocks noChangeArrowheads="1"/>
              </p:cNvSpPr>
              <p:nvPr/>
            </p:nvSpPr>
            <p:spPr bwMode="auto">
              <a:xfrm>
                <a:off x="3061" y="1661"/>
                <a:ext cx="340"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上空</a:t>
                </a:r>
              </a:p>
            </p:txBody>
          </p:sp>
          <p:sp>
            <p:nvSpPr>
              <p:cNvPr id="162829" name="Rectangle 13"/>
              <p:cNvSpPr>
                <a:spLocks noChangeArrowheads="1"/>
              </p:cNvSpPr>
              <p:nvPr/>
            </p:nvSpPr>
            <p:spPr bwMode="auto">
              <a:xfrm>
                <a:off x="3107" y="3611"/>
                <a:ext cx="340"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地面</a:t>
                </a:r>
              </a:p>
            </p:txBody>
          </p:sp>
        </p:grpSp>
        <p:sp>
          <p:nvSpPr>
            <p:cNvPr id="162830" name="Oval 14"/>
            <p:cNvSpPr>
              <a:spLocks noChangeArrowheads="1"/>
            </p:cNvSpPr>
            <p:nvPr/>
          </p:nvSpPr>
          <p:spPr bwMode="auto">
            <a:xfrm>
              <a:off x="3471" y="3339"/>
              <a:ext cx="363" cy="3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mj-ea"/>
                  <a:ea typeface="+mj-ea"/>
                </a:rPr>
                <a:t>W</a:t>
              </a:r>
            </a:p>
          </p:txBody>
        </p:sp>
        <p:sp>
          <p:nvSpPr>
            <p:cNvPr id="162831" name="Oval 15"/>
            <p:cNvSpPr>
              <a:spLocks noChangeArrowheads="1"/>
            </p:cNvSpPr>
            <p:nvPr/>
          </p:nvSpPr>
          <p:spPr bwMode="auto">
            <a:xfrm>
              <a:off x="3470" y="2069"/>
              <a:ext cx="363" cy="3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mj-ea"/>
                  <a:ea typeface="+mj-ea"/>
                </a:rPr>
                <a:t>C</a:t>
              </a:r>
            </a:p>
          </p:txBody>
        </p:sp>
      </p:grpSp>
      <p:grpSp>
        <p:nvGrpSpPr>
          <p:cNvPr id="162832" name="Group 16"/>
          <p:cNvGrpSpPr>
            <a:grpSpLocks/>
          </p:cNvGrpSpPr>
          <p:nvPr/>
        </p:nvGrpSpPr>
        <p:grpSpPr bwMode="auto">
          <a:xfrm>
            <a:off x="611188" y="2636838"/>
            <a:ext cx="2879725" cy="3670300"/>
            <a:chOff x="385" y="1661"/>
            <a:chExt cx="1814" cy="2312"/>
          </a:xfrm>
        </p:grpSpPr>
        <p:grpSp>
          <p:nvGrpSpPr>
            <p:cNvPr id="162833" name="Group 17"/>
            <p:cNvGrpSpPr>
              <a:grpSpLocks/>
            </p:cNvGrpSpPr>
            <p:nvPr/>
          </p:nvGrpSpPr>
          <p:grpSpPr bwMode="auto">
            <a:xfrm>
              <a:off x="385" y="1661"/>
              <a:ext cx="1814" cy="2312"/>
              <a:chOff x="385" y="1661"/>
              <a:chExt cx="1814" cy="2312"/>
            </a:xfrm>
          </p:grpSpPr>
          <p:sp>
            <p:nvSpPr>
              <p:cNvPr id="162834" name="Rectangle 18"/>
              <p:cNvSpPr>
                <a:spLocks noChangeArrowheads="1"/>
              </p:cNvSpPr>
              <p:nvPr/>
            </p:nvSpPr>
            <p:spPr bwMode="auto">
              <a:xfrm>
                <a:off x="748" y="1797"/>
                <a:ext cx="1451" cy="1043"/>
              </a:xfrm>
              <a:prstGeom prst="rect">
                <a:avLst/>
              </a:prstGeom>
              <a:solidFill>
                <a:srgbClr val="FF0000">
                  <a:alpha val="56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35" name="Rectangle 19"/>
              <p:cNvSpPr>
                <a:spLocks noChangeArrowheads="1"/>
              </p:cNvSpPr>
              <p:nvPr/>
            </p:nvSpPr>
            <p:spPr bwMode="auto">
              <a:xfrm>
                <a:off x="748" y="2840"/>
                <a:ext cx="1451" cy="1043"/>
              </a:xfrm>
              <a:prstGeom prst="rect">
                <a:avLst/>
              </a:prstGeom>
              <a:solidFill>
                <a:srgbClr val="00FFFF">
                  <a:alpha val="53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j-ea"/>
                  <a:ea typeface="+mj-ea"/>
                </a:endParaRPr>
              </a:p>
            </p:txBody>
          </p:sp>
          <p:sp>
            <p:nvSpPr>
              <p:cNvPr id="162836" name="Rectangle 20"/>
              <p:cNvSpPr>
                <a:spLocks noChangeArrowheads="1"/>
              </p:cNvSpPr>
              <p:nvPr/>
            </p:nvSpPr>
            <p:spPr bwMode="auto">
              <a:xfrm>
                <a:off x="385" y="1661"/>
                <a:ext cx="340"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上空</a:t>
                </a:r>
              </a:p>
            </p:txBody>
          </p:sp>
          <p:sp>
            <p:nvSpPr>
              <p:cNvPr id="162837" name="Rectangle 21"/>
              <p:cNvSpPr>
                <a:spLocks noChangeArrowheads="1"/>
              </p:cNvSpPr>
              <p:nvPr/>
            </p:nvSpPr>
            <p:spPr bwMode="auto">
              <a:xfrm>
                <a:off x="430" y="3611"/>
                <a:ext cx="340"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地面</a:t>
                </a:r>
              </a:p>
            </p:txBody>
          </p:sp>
        </p:grpSp>
        <p:sp>
          <p:nvSpPr>
            <p:cNvPr id="162838" name="Oval 22"/>
            <p:cNvSpPr>
              <a:spLocks noChangeArrowheads="1"/>
            </p:cNvSpPr>
            <p:nvPr/>
          </p:nvSpPr>
          <p:spPr bwMode="auto">
            <a:xfrm>
              <a:off x="794" y="2251"/>
              <a:ext cx="363" cy="3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mj-ea"/>
                  <a:ea typeface="+mj-ea"/>
                </a:rPr>
                <a:t>W</a:t>
              </a:r>
            </a:p>
          </p:txBody>
        </p:sp>
        <p:sp>
          <p:nvSpPr>
            <p:cNvPr id="162839" name="Oval 23"/>
            <p:cNvSpPr>
              <a:spLocks noChangeArrowheads="1"/>
            </p:cNvSpPr>
            <p:nvPr/>
          </p:nvSpPr>
          <p:spPr bwMode="auto">
            <a:xfrm>
              <a:off x="793" y="3158"/>
              <a:ext cx="363" cy="3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mj-ea"/>
                  <a:ea typeface="+mj-ea"/>
                </a:rPr>
                <a:t>C</a:t>
              </a:r>
            </a:p>
          </p:txBody>
        </p:sp>
      </p:grpSp>
      <p:sp>
        <p:nvSpPr>
          <p:cNvPr id="162840" name="Oval 24"/>
          <p:cNvSpPr>
            <a:spLocks noChangeArrowheads="1"/>
          </p:cNvSpPr>
          <p:nvPr/>
        </p:nvSpPr>
        <p:spPr bwMode="auto">
          <a:xfrm>
            <a:off x="6372225" y="2492375"/>
            <a:ext cx="1296988" cy="504825"/>
          </a:xfrm>
          <a:prstGeom prst="ellipse">
            <a:avLst/>
          </a:prstGeom>
          <a:solidFill>
            <a:srgbClr val="00FF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不安定</a:t>
            </a:r>
          </a:p>
        </p:txBody>
      </p:sp>
      <p:sp>
        <p:nvSpPr>
          <p:cNvPr id="162841" name="Oval 25"/>
          <p:cNvSpPr>
            <a:spLocks noChangeArrowheads="1"/>
          </p:cNvSpPr>
          <p:nvPr/>
        </p:nvSpPr>
        <p:spPr bwMode="auto">
          <a:xfrm>
            <a:off x="1835150" y="5013325"/>
            <a:ext cx="647700" cy="576263"/>
          </a:xfrm>
          <a:prstGeom prst="ellipse">
            <a:avLst/>
          </a:prstGeom>
          <a:solidFill>
            <a:srgbClr val="3366FF">
              <a:alpha val="50999"/>
            </a:srgb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C</a:t>
            </a:r>
          </a:p>
        </p:txBody>
      </p:sp>
      <p:sp>
        <p:nvSpPr>
          <p:cNvPr id="162842" name="Oval 26"/>
          <p:cNvSpPr>
            <a:spLocks noChangeArrowheads="1"/>
          </p:cNvSpPr>
          <p:nvPr/>
        </p:nvSpPr>
        <p:spPr bwMode="auto">
          <a:xfrm>
            <a:off x="6011863" y="4797425"/>
            <a:ext cx="647700" cy="576263"/>
          </a:xfrm>
          <a:prstGeom prst="ellipse">
            <a:avLst/>
          </a:prstGeom>
          <a:solidFill>
            <a:srgbClr val="3366FF">
              <a:alpha val="50999"/>
            </a:srgb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C</a:t>
            </a:r>
          </a:p>
        </p:txBody>
      </p:sp>
      <p:sp>
        <p:nvSpPr>
          <p:cNvPr id="162843" name="Oval 27"/>
          <p:cNvSpPr>
            <a:spLocks noChangeArrowheads="1"/>
          </p:cNvSpPr>
          <p:nvPr/>
        </p:nvSpPr>
        <p:spPr bwMode="auto">
          <a:xfrm>
            <a:off x="6011863" y="3284538"/>
            <a:ext cx="647700" cy="576262"/>
          </a:xfrm>
          <a:prstGeom prst="ellipse">
            <a:avLst/>
          </a:prstGeom>
          <a:solidFill>
            <a:srgbClr val="3366FF">
              <a:alpha val="50999"/>
            </a:srgb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C</a:t>
            </a:r>
          </a:p>
        </p:txBody>
      </p:sp>
      <p:sp>
        <p:nvSpPr>
          <p:cNvPr id="162844" name="Oval 28"/>
          <p:cNvSpPr>
            <a:spLocks noChangeArrowheads="1"/>
          </p:cNvSpPr>
          <p:nvPr/>
        </p:nvSpPr>
        <p:spPr bwMode="auto">
          <a:xfrm>
            <a:off x="2771775" y="3500438"/>
            <a:ext cx="647700" cy="576262"/>
          </a:xfrm>
          <a:prstGeom prst="ellipse">
            <a:avLst/>
          </a:prstGeom>
          <a:solidFill>
            <a:srgbClr val="FF00FF">
              <a:alpha val="50999"/>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W</a:t>
            </a:r>
          </a:p>
        </p:txBody>
      </p:sp>
      <p:sp>
        <p:nvSpPr>
          <p:cNvPr id="162845" name="Oval 29"/>
          <p:cNvSpPr>
            <a:spLocks noChangeArrowheads="1"/>
          </p:cNvSpPr>
          <p:nvPr/>
        </p:nvSpPr>
        <p:spPr bwMode="auto">
          <a:xfrm>
            <a:off x="2771775" y="5013325"/>
            <a:ext cx="647700" cy="576263"/>
          </a:xfrm>
          <a:prstGeom prst="ellipse">
            <a:avLst/>
          </a:prstGeom>
          <a:solidFill>
            <a:srgbClr val="FF00FF">
              <a:alpha val="50999"/>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W</a:t>
            </a:r>
          </a:p>
        </p:txBody>
      </p:sp>
      <p:sp>
        <p:nvSpPr>
          <p:cNvPr id="162846" name="Oval 30"/>
          <p:cNvSpPr>
            <a:spLocks noChangeArrowheads="1"/>
          </p:cNvSpPr>
          <p:nvPr/>
        </p:nvSpPr>
        <p:spPr bwMode="auto">
          <a:xfrm>
            <a:off x="6946900" y="4940300"/>
            <a:ext cx="647700" cy="576263"/>
          </a:xfrm>
          <a:prstGeom prst="ellipse">
            <a:avLst/>
          </a:prstGeom>
          <a:solidFill>
            <a:srgbClr val="FF00FF">
              <a:alpha val="50999"/>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W</a:t>
            </a:r>
          </a:p>
        </p:txBody>
      </p:sp>
      <p:sp>
        <p:nvSpPr>
          <p:cNvPr id="162847" name="Oval 31"/>
          <p:cNvSpPr>
            <a:spLocks noChangeArrowheads="1"/>
          </p:cNvSpPr>
          <p:nvPr/>
        </p:nvSpPr>
        <p:spPr bwMode="auto">
          <a:xfrm>
            <a:off x="6946900" y="3644900"/>
            <a:ext cx="647700" cy="576263"/>
          </a:xfrm>
          <a:prstGeom prst="ellipse">
            <a:avLst/>
          </a:prstGeom>
          <a:solidFill>
            <a:srgbClr val="FF00FF">
              <a:alpha val="50999"/>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W</a:t>
            </a:r>
          </a:p>
        </p:txBody>
      </p:sp>
      <p:grpSp>
        <p:nvGrpSpPr>
          <p:cNvPr id="162848" name="Group 32"/>
          <p:cNvGrpSpPr>
            <a:grpSpLocks/>
          </p:cNvGrpSpPr>
          <p:nvPr/>
        </p:nvGrpSpPr>
        <p:grpSpPr bwMode="auto">
          <a:xfrm>
            <a:off x="1835150" y="3500438"/>
            <a:ext cx="647700" cy="1441450"/>
            <a:chOff x="1156" y="2205"/>
            <a:chExt cx="408" cy="908"/>
          </a:xfrm>
        </p:grpSpPr>
        <p:sp>
          <p:nvSpPr>
            <p:cNvPr id="162849" name="Oval 33"/>
            <p:cNvSpPr>
              <a:spLocks noChangeArrowheads="1"/>
            </p:cNvSpPr>
            <p:nvPr/>
          </p:nvSpPr>
          <p:spPr bwMode="auto">
            <a:xfrm>
              <a:off x="1156" y="2205"/>
              <a:ext cx="408" cy="363"/>
            </a:xfrm>
            <a:prstGeom prst="ellipse">
              <a:avLst/>
            </a:prstGeom>
            <a:solidFill>
              <a:srgbClr val="3366FF">
                <a:alpha val="50999"/>
              </a:srgb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b="1">
                  <a:latin typeface="+mj-ea"/>
                  <a:ea typeface="+mj-ea"/>
                </a:rPr>
                <a:t>C</a:t>
              </a:r>
            </a:p>
          </p:txBody>
        </p:sp>
        <p:sp>
          <p:nvSpPr>
            <p:cNvPr id="162850" name="AutoShape 34"/>
            <p:cNvSpPr>
              <a:spLocks noChangeArrowheads="1"/>
            </p:cNvSpPr>
            <p:nvPr/>
          </p:nvSpPr>
          <p:spPr bwMode="auto">
            <a:xfrm>
              <a:off x="1247" y="2659"/>
              <a:ext cx="91" cy="454"/>
            </a:xfrm>
            <a:prstGeom prst="upArrow">
              <a:avLst>
                <a:gd name="adj1" fmla="val 50000"/>
                <a:gd name="adj2" fmla="val 124725"/>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grpSp>
      <p:sp>
        <p:nvSpPr>
          <p:cNvPr id="162851" name="AutoShape 35"/>
          <p:cNvSpPr>
            <a:spLocks noChangeArrowheads="1"/>
          </p:cNvSpPr>
          <p:nvPr/>
        </p:nvSpPr>
        <p:spPr bwMode="auto">
          <a:xfrm>
            <a:off x="2916238" y="4221163"/>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2" name="AutoShape 36"/>
          <p:cNvSpPr>
            <a:spLocks noChangeArrowheads="1"/>
          </p:cNvSpPr>
          <p:nvPr/>
        </p:nvSpPr>
        <p:spPr bwMode="auto">
          <a:xfrm>
            <a:off x="7164388" y="2924175"/>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3" name="AutoShape 37"/>
          <p:cNvSpPr>
            <a:spLocks noChangeArrowheads="1"/>
          </p:cNvSpPr>
          <p:nvPr/>
        </p:nvSpPr>
        <p:spPr bwMode="auto">
          <a:xfrm>
            <a:off x="7164388" y="4221163"/>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4" name="AutoShape 38"/>
          <p:cNvSpPr>
            <a:spLocks noChangeArrowheads="1"/>
          </p:cNvSpPr>
          <p:nvPr/>
        </p:nvSpPr>
        <p:spPr bwMode="auto">
          <a:xfrm flipV="1">
            <a:off x="2195513" y="4221163"/>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5" name="AutoShape 39"/>
          <p:cNvSpPr>
            <a:spLocks noChangeArrowheads="1"/>
          </p:cNvSpPr>
          <p:nvPr/>
        </p:nvSpPr>
        <p:spPr bwMode="auto">
          <a:xfrm flipV="1">
            <a:off x="3132138" y="4221163"/>
            <a:ext cx="144462" cy="720725"/>
          </a:xfrm>
          <a:prstGeom prst="upArrow">
            <a:avLst>
              <a:gd name="adj1" fmla="val 50000"/>
              <a:gd name="adj2" fmla="val 124726"/>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6" name="AutoShape 40"/>
          <p:cNvSpPr>
            <a:spLocks noChangeArrowheads="1"/>
          </p:cNvSpPr>
          <p:nvPr/>
        </p:nvSpPr>
        <p:spPr bwMode="auto">
          <a:xfrm flipV="1">
            <a:off x="6299200" y="4005263"/>
            <a:ext cx="144463" cy="720725"/>
          </a:xfrm>
          <a:prstGeom prst="upArrow">
            <a:avLst>
              <a:gd name="adj1" fmla="val 50000"/>
              <a:gd name="adj2" fmla="val 124725"/>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7" name="AutoShape 41"/>
          <p:cNvSpPr>
            <a:spLocks noChangeArrowheads="1"/>
          </p:cNvSpPr>
          <p:nvPr/>
        </p:nvSpPr>
        <p:spPr bwMode="auto">
          <a:xfrm flipV="1">
            <a:off x="6299200" y="5445125"/>
            <a:ext cx="144463" cy="720725"/>
          </a:xfrm>
          <a:prstGeom prst="upArrow">
            <a:avLst>
              <a:gd name="adj1" fmla="val 50000"/>
              <a:gd name="adj2" fmla="val 124725"/>
            </a:avLst>
          </a:prstGeom>
          <a:solidFill>
            <a:srgbClr val="00FF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latin typeface="+mj-ea"/>
              <a:ea typeface="+mj-ea"/>
            </a:endParaRPr>
          </a:p>
        </p:txBody>
      </p:sp>
      <p:sp>
        <p:nvSpPr>
          <p:cNvPr id="162858" name="Oval 42"/>
          <p:cNvSpPr>
            <a:spLocks noChangeArrowheads="1"/>
          </p:cNvSpPr>
          <p:nvPr/>
        </p:nvSpPr>
        <p:spPr bwMode="auto">
          <a:xfrm>
            <a:off x="1547813" y="2563813"/>
            <a:ext cx="1584325" cy="576262"/>
          </a:xfrm>
          <a:prstGeom prst="ellipse">
            <a:avLst/>
          </a:prstGeom>
          <a:solidFill>
            <a:srgbClr val="FF66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安定</a:t>
            </a:r>
          </a:p>
        </p:txBody>
      </p:sp>
      <p:sp>
        <p:nvSpPr>
          <p:cNvPr id="162859" name="Rectangle 43"/>
          <p:cNvSpPr>
            <a:spLocks noChangeArrowheads="1"/>
          </p:cNvSpPr>
          <p:nvPr/>
        </p:nvSpPr>
        <p:spPr bwMode="auto">
          <a:xfrm>
            <a:off x="971550" y="5661025"/>
            <a:ext cx="2879725" cy="649288"/>
          </a:xfrm>
          <a:prstGeom prst="rect">
            <a:avLst/>
          </a:prstGeom>
          <a:solidFill>
            <a:srgbClr val="FFFF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dirty="0">
                <a:latin typeface="+mj-ea"/>
                <a:ea typeface="+mj-ea"/>
              </a:rPr>
              <a:t>どちらも</a:t>
            </a:r>
          </a:p>
          <a:p>
            <a:pPr algn="ctr"/>
            <a:r>
              <a:rPr lang="ja-JP" altLang="en-US" sz="2000" b="1" dirty="0">
                <a:latin typeface="+mj-ea"/>
                <a:ea typeface="+mj-ea"/>
              </a:rPr>
              <a:t>元の場所へ戻ろうとする</a:t>
            </a:r>
          </a:p>
        </p:txBody>
      </p:sp>
      <p:sp>
        <p:nvSpPr>
          <p:cNvPr id="162860" name="Rectangle 44"/>
          <p:cNvSpPr>
            <a:spLocks noChangeArrowheads="1"/>
          </p:cNvSpPr>
          <p:nvPr/>
        </p:nvSpPr>
        <p:spPr bwMode="auto">
          <a:xfrm>
            <a:off x="5651500" y="5661025"/>
            <a:ext cx="2879725" cy="649288"/>
          </a:xfrm>
          <a:prstGeom prst="rect">
            <a:avLst/>
          </a:prstGeom>
          <a:solidFill>
            <a:srgbClr val="FFFF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dirty="0">
                <a:latin typeface="+mj-ea"/>
                <a:ea typeface="+mj-ea"/>
              </a:rPr>
              <a:t>どちらも</a:t>
            </a:r>
          </a:p>
          <a:p>
            <a:pPr algn="ctr"/>
            <a:r>
              <a:rPr lang="ja-JP" altLang="en-US" sz="2000" b="1" dirty="0">
                <a:latin typeface="+mj-ea"/>
                <a:ea typeface="+mj-ea"/>
              </a:rPr>
              <a:t>動いて行き続ける</a:t>
            </a:r>
          </a:p>
        </p:txBody>
      </p:sp>
      <p:sp>
        <p:nvSpPr>
          <p:cNvPr id="162861" name="Rectangle 45"/>
          <p:cNvSpPr>
            <a:spLocks noChangeArrowheads="1"/>
          </p:cNvSpPr>
          <p:nvPr/>
        </p:nvSpPr>
        <p:spPr bwMode="auto">
          <a:xfrm>
            <a:off x="3779838" y="4149725"/>
            <a:ext cx="1871662" cy="936625"/>
          </a:xfrm>
          <a:prstGeom prst="rect">
            <a:avLst/>
          </a:prstGeom>
          <a:solidFill>
            <a:srgbClr val="00FF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周囲に比べ密度が</a:t>
            </a:r>
          </a:p>
          <a:p>
            <a:pPr algn="ctr"/>
            <a:r>
              <a:rPr lang="ja-JP" altLang="en-US" b="1">
                <a:latin typeface="+mj-ea"/>
                <a:ea typeface="+mj-ea"/>
              </a:rPr>
              <a:t>大きいから下降</a:t>
            </a:r>
          </a:p>
        </p:txBody>
      </p:sp>
      <p:sp>
        <p:nvSpPr>
          <p:cNvPr id="162862" name="Rectangle 46"/>
          <p:cNvSpPr>
            <a:spLocks noChangeArrowheads="1"/>
          </p:cNvSpPr>
          <p:nvPr/>
        </p:nvSpPr>
        <p:spPr bwMode="auto">
          <a:xfrm>
            <a:off x="3779838" y="4149725"/>
            <a:ext cx="1871662" cy="936625"/>
          </a:xfrm>
          <a:prstGeom prst="rect">
            <a:avLst/>
          </a:prstGeom>
          <a:solidFill>
            <a:srgbClr val="00FF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周囲に比べ密度が</a:t>
            </a:r>
          </a:p>
          <a:p>
            <a:pPr algn="ctr"/>
            <a:r>
              <a:rPr lang="ja-JP" altLang="en-US" b="1">
                <a:latin typeface="+mj-ea"/>
                <a:ea typeface="+mj-ea"/>
              </a:rPr>
              <a:t>小さいから上昇</a:t>
            </a:r>
          </a:p>
        </p:txBody>
      </p:sp>
      <p:sp>
        <p:nvSpPr>
          <p:cNvPr id="162863" name="Rectangle 47"/>
          <p:cNvSpPr>
            <a:spLocks noChangeArrowheads="1"/>
          </p:cNvSpPr>
          <p:nvPr/>
        </p:nvSpPr>
        <p:spPr bwMode="auto">
          <a:xfrm>
            <a:off x="3635375" y="4149725"/>
            <a:ext cx="2232025" cy="936625"/>
          </a:xfrm>
          <a:prstGeom prst="rect">
            <a:avLst/>
          </a:prstGeom>
          <a:solidFill>
            <a:srgbClr val="00FF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latin typeface="+mj-ea"/>
                <a:ea typeface="+mj-ea"/>
              </a:rPr>
              <a:t>周囲に比べ密度が</a:t>
            </a:r>
          </a:p>
          <a:p>
            <a:pPr algn="ctr"/>
            <a:r>
              <a:rPr lang="ja-JP" altLang="en-US" b="1">
                <a:latin typeface="+mj-ea"/>
                <a:ea typeface="+mj-ea"/>
              </a:rPr>
              <a:t>大きいから更に下降</a:t>
            </a:r>
          </a:p>
        </p:txBody>
      </p:sp>
      <p:sp>
        <p:nvSpPr>
          <p:cNvPr id="162864" name="Rectangle 48"/>
          <p:cNvSpPr>
            <a:spLocks noChangeArrowheads="1"/>
          </p:cNvSpPr>
          <p:nvPr/>
        </p:nvSpPr>
        <p:spPr bwMode="auto">
          <a:xfrm>
            <a:off x="3635375" y="4149725"/>
            <a:ext cx="2232025" cy="935038"/>
          </a:xfrm>
          <a:prstGeom prst="rect">
            <a:avLst/>
          </a:prstGeom>
          <a:solidFill>
            <a:srgbClr val="00FF00">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dirty="0">
                <a:latin typeface="+mj-ea"/>
                <a:ea typeface="+mj-ea"/>
              </a:rPr>
              <a:t>周囲に比べ密度が</a:t>
            </a:r>
          </a:p>
          <a:p>
            <a:pPr algn="ctr"/>
            <a:r>
              <a:rPr lang="ja-JP" altLang="en-US" b="1" dirty="0">
                <a:latin typeface="+mj-ea"/>
                <a:ea typeface="+mj-ea"/>
              </a:rPr>
              <a:t>小さいからさらに上昇</a:t>
            </a:r>
          </a:p>
        </p:txBody>
      </p:sp>
      <p:sp>
        <p:nvSpPr>
          <p:cNvPr id="162865" name="Rectangle 49"/>
          <p:cNvSpPr>
            <a:spLocks noChangeArrowheads="1"/>
          </p:cNvSpPr>
          <p:nvPr/>
        </p:nvSpPr>
        <p:spPr bwMode="auto">
          <a:xfrm>
            <a:off x="3535363" y="2997200"/>
            <a:ext cx="2374900" cy="935038"/>
          </a:xfrm>
          <a:prstGeom prst="rect">
            <a:avLst/>
          </a:prstGeom>
          <a:solidFill>
            <a:srgbClr val="FF6600">
              <a:alpha val="8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a:latin typeface="+mj-ea"/>
                <a:ea typeface="+mj-ea"/>
              </a:rPr>
              <a:t>なにかのきっかけで</a:t>
            </a:r>
          </a:p>
          <a:p>
            <a:pPr algn="ctr"/>
            <a:r>
              <a:rPr lang="ja-JP" altLang="en-US" sz="2000" b="1">
                <a:latin typeface="+mj-ea"/>
                <a:ea typeface="+mj-ea"/>
              </a:rPr>
              <a:t>上昇した時を考えると</a:t>
            </a:r>
          </a:p>
        </p:txBody>
      </p:sp>
      <p:sp>
        <p:nvSpPr>
          <p:cNvPr id="162866" name="Rectangle 50"/>
          <p:cNvSpPr>
            <a:spLocks noChangeArrowheads="1"/>
          </p:cNvSpPr>
          <p:nvPr/>
        </p:nvSpPr>
        <p:spPr bwMode="auto">
          <a:xfrm>
            <a:off x="3536950" y="2997200"/>
            <a:ext cx="2376488" cy="935038"/>
          </a:xfrm>
          <a:prstGeom prst="rect">
            <a:avLst/>
          </a:prstGeom>
          <a:solidFill>
            <a:srgbClr val="FF6600">
              <a:alpha val="8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a:latin typeface="+mj-ea"/>
                <a:ea typeface="+mj-ea"/>
              </a:rPr>
              <a:t>なにかのきっかけで</a:t>
            </a:r>
          </a:p>
          <a:p>
            <a:pPr algn="ctr"/>
            <a:r>
              <a:rPr lang="ja-JP" altLang="en-US" sz="2000" b="1">
                <a:latin typeface="+mj-ea"/>
                <a:ea typeface="+mj-ea"/>
              </a:rPr>
              <a:t>下降した時を考えると</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60</a:t>
            </a:fld>
            <a:endParaRPr kumimoji="1" lang="ja-JP" altLang="en-US"/>
          </a:p>
        </p:txBody>
      </p:sp>
    </p:spTree>
    <p:extLst>
      <p:ext uri="{BB962C8B-B14F-4D97-AF65-F5344CB8AC3E}">
        <p14:creationId xmlns:p14="http://schemas.microsoft.com/office/powerpoint/2010/main" val="2895309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2865"/>
                                        </p:tgtEl>
                                        <p:attrNameLst>
                                          <p:attrName>style.visibility</p:attrName>
                                        </p:attrNameLst>
                                      </p:cBhvr>
                                      <p:to>
                                        <p:strVal val="visible"/>
                                      </p:to>
                                    </p:set>
                                    <p:animEffect transition="in" filter="checkerboard(across)">
                                      <p:cBhvr>
                                        <p:cTn id="7" dur="500"/>
                                        <p:tgtEl>
                                          <p:spTgt spid="1628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2848"/>
                                        </p:tgtEl>
                                        <p:attrNameLst>
                                          <p:attrName>style.visibility</p:attrName>
                                        </p:attrNameLst>
                                      </p:cBhvr>
                                      <p:to>
                                        <p:strVal val="visible"/>
                                      </p:to>
                                    </p:set>
                                    <p:animEffect transition="in" filter="checkerboard(across)">
                                      <p:cBhvr>
                                        <p:cTn id="12" dur="500"/>
                                        <p:tgtEl>
                                          <p:spTgt spid="162848"/>
                                        </p:tgtEl>
                                      </p:cBhvr>
                                    </p:animEffect>
                                  </p:childTnLst>
                                </p:cTn>
                              </p:par>
                              <p:par>
                                <p:cTn id="13" presetID="5" presetClass="exit" presetSubtype="10" fill="hold" grpId="0" nodeType="withEffect">
                                  <p:stCondLst>
                                    <p:cond delay="0"/>
                                  </p:stCondLst>
                                  <p:childTnLst>
                                    <p:animEffect transition="out" filter="checkerboard(across)">
                                      <p:cBhvr>
                                        <p:cTn id="14" dur="500"/>
                                        <p:tgtEl>
                                          <p:spTgt spid="162841"/>
                                        </p:tgtEl>
                                      </p:cBhvr>
                                    </p:animEffect>
                                    <p:set>
                                      <p:cBhvr>
                                        <p:cTn id="15" dur="1" fill="hold">
                                          <p:stCondLst>
                                            <p:cond delay="499"/>
                                          </p:stCondLst>
                                        </p:cTn>
                                        <p:tgtEl>
                                          <p:spTgt spid="16284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2861"/>
                                        </p:tgtEl>
                                        <p:attrNameLst>
                                          <p:attrName>style.visibility</p:attrName>
                                        </p:attrNameLst>
                                      </p:cBhvr>
                                      <p:to>
                                        <p:strVal val="visible"/>
                                      </p:to>
                                    </p:set>
                                    <p:animEffect transition="in" filter="checkerboard(across)">
                                      <p:cBhvr>
                                        <p:cTn id="20" dur="500"/>
                                        <p:tgtEl>
                                          <p:spTgt spid="1628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xit" presetSubtype="10" fill="hold" nodeType="clickEffect">
                                  <p:stCondLst>
                                    <p:cond delay="0"/>
                                  </p:stCondLst>
                                  <p:childTnLst>
                                    <p:animEffect transition="out" filter="checkerboard(across)">
                                      <p:cBhvr>
                                        <p:cTn id="24" dur="500"/>
                                        <p:tgtEl>
                                          <p:spTgt spid="162848"/>
                                        </p:tgtEl>
                                      </p:cBhvr>
                                    </p:animEffect>
                                    <p:set>
                                      <p:cBhvr>
                                        <p:cTn id="25" dur="1" fill="hold">
                                          <p:stCondLst>
                                            <p:cond delay="499"/>
                                          </p:stCondLst>
                                        </p:cTn>
                                        <p:tgtEl>
                                          <p:spTgt spid="162848"/>
                                        </p:tgtEl>
                                        <p:attrNameLst>
                                          <p:attrName>style.visibility</p:attrName>
                                        </p:attrNameLst>
                                      </p:cBhvr>
                                      <p:to>
                                        <p:strVal val="hidden"/>
                                      </p:to>
                                    </p:set>
                                  </p:childTnLst>
                                </p:cTn>
                              </p:par>
                              <p:par>
                                <p:cTn id="26" presetID="5" presetClass="entr" presetSubtype="10" fill="hold" grpId="0" nodeType="withEffect">
                                  <p:stCondLst>
                                    <p:cond delay="0"/>
                                  </p:stCondLst>
                                  <p:childTnLst>
                                    <p:set>
                                      <p:cBhvr>
                                        <p:cTn id="27" dur="1" fill="hold">
                                          <p:stCondLst>
                                            <p:cond delay="0"/>
                                          </p:stCondLst>
                                        </p:cTn>
                                        <p:tgtEl>
                                          <p:spTgt spid="162854"/>
                                        </p:tgtEl>
                                        <p:attrNameLst>
                                          <p:attrName>style.visibility</p:attrName>
                                        </p:attrNameLst>
                                      </p:cBhvr>
                                      <p:to>
                                        <p:strVal val="visible"/>
                                      </p:to>
                                    </p:set>
                                    <p:animEffect transition="in" filter="checkerboard(across)">
                                      <p:cBhvr>
                                        <p:cTn id="28" dur="500"/>
                                        <p:tgtEl>
                                          <p:spTgt spid="162854"/>
                                        </p:tgtEl>
                                      </p:cBhvr>
                                    </p:animEffect>
                                  </p:childTnLst>
                                </p:cTn>
                              </p:par>
                              <p:par>
                                <p:cTn id="29" presetID="5" presetClass="entr" presetSubtype="10" fill="hold" grpId="1" nodeType="withEffect">
                                  <p:stCondLst>
                                    <p:cond delay="0"/>
                                  </p:stCondLst>
                                  <p:childTnLst>
                                    <p:set>
                                      <p:cBhvr>
                                        <p:cTn id="30" dur="1" fill="hold">
                                          <p:stCondLst>
                                            <p:cond delay="0"/>
                                          </p:stCondLst>
                                        </p:cTn>
                                        <p:tgtEl>
                                          <p:spTgt spid="162841"/>
                                        </p:tgtEl>
                                        <p:attrNameLst>
                                          <p:attrName>style.visibility</p:attrName>
                                        </p:attrNameLst>
                                      </p:cBhvr>
                                      <p:to>
                                        <p:strVal val="visible"/>
                                      </p:to>
                                    </p:set>
                                    <p:animEffect transition="in" filter="checkerboard(across)">
                                      <p:cBhvr>
                                        <p:cTn id="31" dur="500"/>
                                        <p:tgtEl>
                                          <p:spTgt spid="16284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62854"/>
                                        </p:tgtEl>
                                      </p:cBhvr>
                                    </p:animEffect>
                                    <p:set>
                                      <p:cBhvr>
                                        <p:cTn id="36" dur="1" fill="hold">
                                          <p:stCondLst>
                                            <p:cond delay="499"/>
                                          </p:stCondLst>
                                        </p:cTn>
                                        <p:tgtEl>
                                          <p:spTgt spid="162854"/>
                                        </p:tgtEl>
                                        <p:attrNameLst>
                                          <p:attrName>style.visibility</p:attrName>
                                        </p:attrNameLst>
                                      </p:cBhvr>
                                      <p:to>
                                        <p:strVal val="hidden"/>
                                      </p:to>
                                    </p:set>
                                  </p:childTnLst>
                                </p:cTn>
                              </p:par>
                              <p:par>
                                <p:cTn id="37" presetID="5" presetClass="exit" presetSubtype="10" fill="hold" grpId="2" nodeType="withEffect">
                                  <p:stCondLst>
                                    <p:cond delay="0"/>
                                  </p:stCondLst>
                                  <p:childTnLst>
                                    <p:animEffect transition="out" filter="checkerboard(across)">
                                      <p:cBhvr>
                                        <p:cTn id="38" dur="500"/>
                                        <p:tgtEl>
                                          <p:spTgt spid="162841"/>
                                        </p:tgtEl>
                                      </p:cBhvr>
                                    </p:animEffect>
                                    <p:set>
                                      <p:cBhvr>
                                        <p:cTn id="39" dur="1" fill="hold">
                                          <p:stCondLst>
                                            <p:cond delay="499"/>
                                          </p:stCondLst>
                                        </p:cTn>
                                        <p:tgtEl>
                                          <p:spTgt spid="162841"/>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162861"/>
                                        </p:tgtEl>
                                      </p:cBhvr>
                                    </p:animEffect>
                                    <p:set>
                                      <p:cBhvr>
                                        <p:cTn id="42" dur="1" fill="hold">
                                          <p:stCondLst>
                                            <p:cond delay="499"/>
                                          </p:stCondLst>
                                        </p:cTn>
                                        <p:tgtEl>
                                          <p:spTgt spid="162861"/>
                                        </p:tgtEl>
                                        <p:attrNameLst>
                                          <p:attrName>style.visibility</p:attrName>
                                        </p:attrNameLst>
                                      </p:cBhvr>
                                      <p:to>
                                        <p:strVal val="hidden"/>
                                      </p:to>
                                    </p:set>
                                  </p:childTnLst>
                                </p:cTn>
                              </p:par>
                              <p:par>
                                <p:cTn id="43" presetID="5" presetClass="exit" presetSubtype="10" fill="hold" grpId="1" nodeType="withEffect">
                                  <p:stCondLst>
                                    <p:cond delay="0"/>
                                  </p:stCondLst>
                                  <p:childTnLst>
                                    <p:animEffect transition="out" filter="checkerboard(across)">
                                      <p:cBhvr>
                                        <p:cTn id="44" dur="500"/>
                                        <p:tgtEl>
                                          <p:spTgt spid="162865"/>
                                        </p:tgtEl>
                                      </p:cBhvr>
                                    </p:animEffect>
                                    <p:set>
                                      <p:cBhvr>
                                        <p:cTn id="45" dur="1" fill="hold">
                                          <p:stCondLst>
                                            <p:cond delay="499"/>
                                          </p:stCondLst>
                                        </p:cTn>
                                        <p:tgtEl>
                                          <p:spTgt spid="162865"/>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62844"/>
                                        </p:tgtEl>
                                        <p:attrNameLst>
                                          <p:attrName>style.visibility</p:attrName>
                                        </p:attrNameLst>
                                      </p:cBhvr>
                                      <p:to>
                                        <p:strVal val="visible"/>
                                      </p:to>
                                    </p:set>
                                    <p:animEffect transition="in" filter="checkerboard(across)">
                                      <p:cBhvr>
                                        <p:cTn id="50" dur="500"/>
                                        <p:tgtEl>
                                          <p:spTgt spid="16284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62866"/>
                                        </p:tgtEl>
                                        <p:attrNameLst>
                                          <p:attrName>style.visibility</p:attrName>
                                        </p:attrNameLst>
                                      </p:cBhvr>
                                      <p:to>
                                        <p:strVal val="visible"/>
                                      </p:to>
                                    </p:set>
                                    <p:animEffect transition="in" filter="checkerboard(across)">
                                      <p:cBhvr>
                                        <p:cTn id="55" dur="500"/>
                                        <p:tgtEl>
                                          <p:spTgt spid="16286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xit" presetSubtype="10" fill="hold" grpId="1" nodeType="clickEffect">
                                  <p:stCondLst>
                                    <p:cond delay="0"/>
                                  </p:stCondLst>
                                  <p:childTnLst>
                                    <p:animEffect transition="out" filter="checkerboard(across)">
                                      <p:cBhvr>
                                        <p:cTn id="59" dur="500"/>
                                        <p:tgtEl>
                                          <p:spTgt spid="162844"/>
                                        </p:tgtEl>
                                      </p:cBhvr>
                                    </p:animEffect>
                                    <p:set>
                                      <p:cBhvr>
                                        <p:cTn id="60" dur="1" fill="hold">
                                          <p:stCondLst>
                                            <p:cond delay="499"/>
                                          </p:stCondLst>
                                        </p:cTn>
                                        <p:tgtEl>
                                          <p:spTgt spid="162844"/>
                                        </p:tgtEl>
                                        <p:attrNameLst>
                                          <p:attrName>style.visibility</p:attrName>
                                        </p:attrNameLst>
                                      </p:cBhvr>
                                      <p:to>
                                        <p:strVal val="hidden"/>
                                      </p:to>
                                    </p:set>
                                  </p:childTnLst>
                                </p:cTn>
                              </p:par>
                              <p:par>
                                <p:cTn id="61" presetID="5" presetClass="entr" presetSubtype="10" fill="hold" grpId="0" nodeType="withEffect">
                                  <p:stCondLst>
                                    <p:cond delay="0"/>
                                  </p:stCondLst>
                                  <p:childTnLst>
                                    <p:set>
                                      <p:cBhvr>
                                        <p:cTn id="62" dur="1" fill="hold">
                                          <p:stCondLst>
                                            <p:cond delay="0"/>
                                          </p:stCondLst>
                                        </p:cTn>
                                        <p:tgtEl>
                                          <p:spTgt spid="162855"/>
                                        </p:tgtEl>
                                        <p:attrNameLst>
                                          <p:attrName>style.visibility</p:attrName>
                                        </p:attrNameLst>
                                      </p:cBhvr>
                                      <p:to>
                                        <p:strVal val="visible"/>
                                      </p:to>
                                    </p:set>
                                    <p:animEffect transition="in" filter="checkerboard(across)">
                                      <p:cBhvr>
                                        <p:cTn id="63" dur="500"/>
                                        <p:tgtEl>
                                          <p:spTgt spid="162855"/>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62845"/>
                                        </p:tgtEl>
                                        <p:attrNameLst>
                                          <p:attrName>style.visibility</p:attrName>
                                        </p:attrNameLst>
                                      </p:cBhvr>
                                      <p:to>
                                        <p:strVal val="visible"/>
                                      </p:to>
                                    </p:set>
                                    <p:animEffect transition="in" filter="checkerboard(across)">
                                      <p:cBhvr>
                                        <p:cTn id="66" dur="500"/>
                                        <p:tgtEl>
                                          <p:spTgt spid="16284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62862"/>
                                        </p:tgtEl>
                                        <p:attrNameLst>
                                          <p:attrName>style.visibility</p:attrName>
                                        </p:attrNameLst>
                                      </p:cBhvr>
                                      <p:to>
                                        <p:strVal val="visible"/>
                                      </p:to>
                                    </p:set>
                                    <p:animEffect transition="in" filter="checkerboard(across)">
                                      <p:cBhvr>
                                        <p:cTn id="71" dur="500"/>
                                        <p:tgtEl>
                                          <p:spTgt spid="16286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xit" presetSubtype="10" fill="hold" grpId="1" nodeType="clickEffect">
                                  <p:stCondLst>
                                    <p:cond delay="0"/>
                                  </p:stCondLst>
                                  <p:childTnLst>
                                    <p:animEffect transition="out" filter="checkerboard(across)">
                                      <p:cBhvr>
                                        <p:cTn id="75" dur="500"/>
                                        <p:tgtEl>
                                          <p:spTgt spid="162845"/>
                                        </p:tgtEl>
                                      </p:cBhvr>
                                    </p:animEffect>
                                    <p:set>
                                      <p:cBhvr>
                                        <p:cTn id="76" dur="1" fill="hold">
                                          <p:stCondLst>
                                            <p:cond delay="499"/>
                                          </p:stCondLst>
                                        </p:cTn>
                                        <p:tgtEl>
                                          <p:spTgt spid="162845"/>
                                        </p:tgtEl>
                                        <p:attrNameLst>
                                          <p:attrName>style.visibility</p:attrName>
                                        </p:attrNameLst>
                                      </p:cBhvr>
                                      <p:to>
                                        <p:strVal val="hidden"/>
                                      </p:to>
                                    </p:set>
                                  </p:childTnLst>
                                </p:cTn>
                              </p:par>
                              <p:par>
                                <p:cTn id="77" presetID="5" presetClass="exit" presetSubtype="10" fill="hold" grpId="1" nodeType="withEffect">
                                  <p:stCondLst>
                                    <p:cond delay="0"/>
                                  </p:stCondLst>
                                  <p:childTnLst>
                                    <p:animEffect transition="out" filter="checkerboard(across)">
                                      <p:cBhvr>
                                        <p:cTn id="78" dur="500"/>
                                        <p:tgtEl>
                                          <p:spTgt spid="162855"/>
                                        </p:tgtEl>
                                      </p:cBhvr>
                                    </p:animEffect>
                                    <p:set>
                                      <p:cBhvr>
                                        <p:cTn id="79" dur="1" fill="hold">
                                          <p:stCondLst>
                                            <p:cond delay="499"/>
                                          </p:stCondLst>
                                        </p:cTn>
                                        <p:tgtEl>
                                          <p:spTgt spid="162855"/>
                                        </p:tgtEl>
                                        <p:attrNameLst>
                                          <p:attrName>style.visibility</p:attrName>
                                        </p:attrNameLst>
                                      </p:cBhvr>
                                      <p:to>
                                        <p:strVal val="hidden"/>
                                      </p:to>
                                    </p:set>
                                  </p:childTnLst>
                                </p:cTn>
                              </p:par>
                              <p:par>
                                <p:cTn id="80" presetID="5" presetClass="entr" presetSubtype="10" fill="hold" grpId="0" nodeType="withEffect">
                                  <p:stCondLst>
                                    <p:cond delay="0"/>
                                  </p:stCondLst>
                                  <p:childTnLst>
                                    <p:set>
                                      <p:cBhvr>
                                        <p:cTn id="81" dur="1" fill="hold">
                                          <p:stCondLst>
                                            <p:cond delay="0"/>
                                          </p:stCondLst>
                                        </p:cTn>
                                        <p:tgtEl>
                                          <p:spTgt spid="162851"/>
                                        </p:tgtEl>
                                        <p:attrNameLst>
                                          <p:attrName>style.visibility</p:attrName>
                                        </p:attrNameLst>
                                      </p:cBhvr>
                                      <p:to>
                                        <p:strVal val="visible"/>
                                      </p:to>
                                    </p:set>
                                    <p:animEffect transition="in" filter="checkerboard(across)">
                                      <p:cBhvr>
                                        <p:cTn id="82" dur="500"/>
                                        <p:tgtEl>
                                          <p:spTgt spid="162851"/>
                                        </p:tgtEl>
                                      </p:cBhvr>
                                    </p:animEffect>
                                  </p:childTnLst>
                                </p:cTn>
                              </p:par>
                              <p:par>
                                <p:cTn id="83" presetID="5" presetClass="entr" presetSubtype="10" fill="hold" grpId="2" nodeType="withEffect">
                                  <p:stCondLst>
                                    <p:cond delay="0"/>
                                  </p:stCondLst>
                                  <p:childTnLst>
                                    <p:set>
                                      <p:cBhvr>
                                        <p:cTn id="84" dur="1" fill="hold">
                                          <p:stCondLst>
                                            <p:cond delay="0"/>
                                          </p:stCondLst>
                                        </p:cTn>
                                        <p:tgtEl>
                                          <p:spTgt spid="162844"/>
                                        </p:tgtEl>
                                        <p:attrNameLst>
                                          <p:attrName>style.visibility</p:attrName>
                                        </p:attrNameLst>
                                      </p:cBhvr>
                                      <p:to>
                                        <p:strVal val="visible"/>
                                      </p:to>
                                    </p:set>
                                    <p:animEffect transition="in" filter="checkerboard(across)">
                                      <p:cBhvr>
                                        <p:cTn id="85" dur="500"/>
                                        <p:tgtEl>
                                          <p:spTgt spid="16284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 presetClass="exit" presetSubtype="10" fill="hold" grpId="1" nodeType="clickEffect">
                                  <p:stCondLst>
                                    <p:cond delay="0"/>
                                  </p:stCondLst>
                                  <p:childTnLst>
                                    <p:animEffect transition="out" filter="checkerboard(across)">
                                      <p:cBhvr>
                                        <p:cTn id="89" dur="500"/>
                                        <p:tgtEl>
                                          <p:spTgt spid="162851"/>
                                        </p:tgtEl>
                                      </p:cBhvr>
                                    </p:animEffect>
                                    <p:set>
                                      <p:cBhvr>
                                        <p:cTn id="90" dur="1" fill="hold">
                                          <p:stCondLst>
                                            <p:cond delay="499"/>
                                          </p:stCondLst>
                                        </p:cTn>
                                        <p:tgtEl>
                                          <p:spTgt spid="162851"/>
                                        </p:tgtEl>
                                        <p:attrNameLst>
                                          <p:attrName>style.visibility</p:attrName>
                                        </p:attrNameLst>
                                      </p:cBhvr>
                                      <p:to>
                                        <p:strVal val="hidden"/>
                                      </p:to>
                                    </p:set>
                                  </p:childTnLst>
                                </p:cTn>
                              </p:par>
                              <p:par>
                                <p:cTn id="91" presetID="5" presetClass="exit" presetSubtype="10" fill="hold" grpId="1" nodeType="withEffect">
                                  <p:stCondLst>
                                    <p:cond delay="0"/>
                                  </p:stCondLst>
                                  <p:childTnLst>
                                    <p:animEffect transition="out" filter="checkerboard(across)">
                                      <p:cBhvr>
                                        <p:cTn id="92" dur="500"/>
                                        <p:tgtEl>
                                          <p:spTgt spid="162866"/>
                                        </p:tgtEl>
                                      </p:cBhvr>
                                    </p:animEffect>
                                    <p:set>
                                      <p:cBhvr>
                                        <p:cTn id="93" dur="1" fill="hold">
                                          <p:stCondLst>
                                            <p:cond delay="499"/>
                                          </p:stCondLst>
                                        </p:cTn>
                                        <p:tgtEl>
                                          <p:spTgt spid="162866"/>
                                        </p:tgtEl>
                                        <p:attrNameLst>
                                          <p:attrName>style.visibility</p:attrName>
                                        </p:attrNameLst>
                                      </p:cBhvr>
                                      <p:to>
                                        <p:strVal val="hidden"/>
                                      </p:to>
                                    </p:set>
                                  </p:childTnLst>
                                </p:cTn>
                              </p:par>
                              <p:par>
                                <p:cTn id="94" presetID="5" presetClass="exit" presetSubtype="10" fill="hold" grpId="1" nodeType="withEffect">
                                  <p:stCondLst>
                                    <p:cond delay="0"/>
                                  </p:stCondLst>
                                  <p:childTnLst>
                                    <p:animEffect transition="out" filter="checkerboard(across)">
                                      <p:cBhvr>
                                        <p:cTn id="95" dur="500"/>
                                        <p:tgtEl>
                                          <p:spTgt spid="162862"/>
                                        </p:tgtEl>
                                      </p:cBhvr>
                                    </p:animEffect>
                                    <p:set>
                                      <p:cBhvr>
                                        <p:cTn id="96" dur="1" fill="hold">
                                          <p:stCondLst>
                                            <p:cond delay="499"/>
                                          </p:stCondLst>
                                        </p:cTn>
                                        <p:tgtEl>
                                          <p:spTgt spid="162862"/>
                                        </p:tgtEl>
                                        <p:attrNameLst>
                                          <p:attrName>style.visibility</p:attrName>
                                        </p:attrNameLst>
                                      </p:cBhvr>
                                      <p:to>
                                        <p:strVal val="hidden"/>
                                      </p:to>
                                    </p:set>
                                  </p:childTnLst>
                                </p:cTn>
                              </p:par>
                              <p:par>
                                <p:cTn id="97" presetID="5" presetClass="exit" presetSubtype="10" fill="hold" grpId="2" nodeType="withEffect">
                                  <p:stCondLst>
                                    <p:cond delay="0"/>
                                  </p:stCondLst>
                                  <p:childTnLst>
                                    <p:animEffect transition="out" filter="checkerboard(across)">
                                      <p:cBhvr>
                                        <p:cTn id="98" dur="500"/>
                                        <p:tgtEl>
                                          <p:spTgt spid="162861"/>
                                        </p:tgtEl>
                                      </p:cBhvr>
                                    </p:animEffect>
                                    <p:set>
                                      <p:cBhvr>
                                        <p:cTn id="99" dur="1" fill="hold">
                                          <p:stCondLst>
                                            <p:cond delay="499"/>
                                          </p:stCondLst>
                                        </p:cTn>
                                        <p:tgtEl>
                                          <p:spTgt spid="162861"/>
                                        </p:tgtEl>
                                        <p:attrNameLst>
                                          <p:attrName>style.visibility</p:attrName>
                                        </p:attrNameLst>
                                      </p:cBhvr>
                                      <p:to>
                                        <p:strVal val="hidden"/>
                                      </p:to>
                                    </p:set>
                                  </p:childTnLst>
                                </p:cTn>
                              </p:par>
                              <p:par>
                                <p:cTn id="100" presetID="9" presetClass="entr" presetSubtype="0" fill="hold" grpId="0" nodeType="withEffect">
                                  <p:stCondLst>
                                    <p:cond delay="0"/>
                                  </p:stCondLst>
                                  <p:childTnLst>
                                    <p:set>
                                      <p:cBhvr>
                                        <p:cTn id="101" dur="1" fill="hold">
                                          <p:stCondLst>
                                            <p:cond delay="0"/>
                                          </p:stCondLst>
                                        </p:cTn>
                                        <p:tgtEl>
                                          <p:spTgt spid="162859"/>
                                        </p:tgtEl>
                                        <p:attrNameLst>
                                          <p:attrName>style.visibility</p:attrName>
                                        </p:attrNameLst>
                                      </p:cBhvr>
                                      <p:to>
                                        <p:strVal val="visible"/>
                                      </p:to>
                                    </p:set>
                                    <p:animEffect transition="in" filter="dissolve">
                                      <p:cBhvr>
                                        <p:cTn id="102" dur="500"/>
                                        <p:tgtEl>
                                          <p:spTgt spid="162859"/>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62858"/>
                                        </p:tgtEl>
                                        <p:attrNameLst>
                                          <p:attrName>style.visibility</p:attrName>
                                        </p:attrNameLst>
                                      </p:cBhvr>
                                      <p:to>
                                        <p:strVal val="visible"/>
                                      </p:to>
                                    </p:set>
                                    <p:animEffect transition="in" filter="dissolve">
                                      <p:cBhvr>
                                        <p:cTn id="107" dur="500"/>
                                        <p:tgtEl>
                                          <p:spTgt spid="16285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 presetClass="entr" presetSubtype="10" fill="hold" nodeType="clickEffect">
                                  <p:stCondLst>
                                    <p:cond delay="0"/>
                                  </p:stCondLst>
                                  <p:childTnLst>
                                    <p:set>
                                      <p:cBhvr>
                                        <p:cTn id="111" dur="1" fill="hold">
                                          <p:stCondLst>
                                            <p:cond delay="0"/>
                                          </p:stCondLst>
                                        </p:cTn>
                                        <p:tgtEl>
                                          <p:spTgt spid="162824"/>
                                        </p:tgtEl>
                                        <p:attrNameLst>
                                          <p:attrName>style.visibility</p:attrName>
                                        </p:attrNameLst>
                                      </p:cBhvr>
                                      <p:to>
                                        <p:strVal val="visible"/>
                                      </p:to>
                                    </p:set>
                                    <p:animEffect transition="in" filter="checkerboard(across)">
                                      <p:cBhvr>
                                        <p:cTn id="112" dur="500"/>
                                        <p:tgtEl>
                                          <p:spTgt spid="162824"/>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 presetClass="entr" presetSubtype="10" fill="hold" grpId="0" nodeType="clickEffect">
                                  <p:stCondLst>
                                    <p:cond delay="0"/>
                                  </p:stCondLst>
                                  <p:childTnLst>
                                    <p:set>
                                      <p:cBhvr>
                                        <p:cTn id="116" dur="1" fill="hold">
                                          <p:stCondLst>
                                            <p:cond delay="0"/>
                                          </p:stCondLst>
                                        </p:cTn>
                                        <p:tgtEl>
                                          <p:spTgt spid="162843"/>
                                        </p:tgtEl>
                                        <p:attrNameLst>
                                          <p:attrName>style.visibility</p:attrName>
                                        </p:attrNameLst>
                                      </p:cBhvr>
                                      <p:to>
                                        <p:strVal val="visible"/>
                                      </p:to>
                                    </p:set>
                                    <p:animEffect transition="in" filter="checkerboard(across)">
                                      <p:cBhvr>
                                        <p:cTn id="117" dur="500"/>
                                        <p:tgtEl>
                                          <p:spTgt spid="16284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 presetClass="entr" presetSubtype="10" fill="hold" grpId="2" nodeType="clickEffect">
                                  <p:stCondLst>
                                    <p:cond delay="0"/>
                                  </p:stCondLst>
                                  <p:childTnLst>
                                    <p:set>
                                      <p:cBhvr>
                                        <p:cTn id="121" dur="1" fill="hold">
                                          <p:stCondLst>
                                            <p:cond delay="0"/>
                                          </p:stCondLst>
                                        </p:cTn>
                                        <p:tgtEl>
                                          <p:spTgt spid="162866"/>
                                        </p:tgtEl>
                                        <p:attrNameLst>
                                          <p:attrName>style.visibility</p:attrName>
                                        </p:attrNameLst>
                                      </p:cBhvr>
                                      <p:to>
                                        <p:strVal val="visible"/>
                                      </p:to>
                                    </p:set>
                                    <p:animEffect transition="in" filter="checkerboard(across)">
                                      <p:cBhvr>
                                        <p:cTn id="122" dur="500"/>
                                        <p:tgtEl>
                                          <p:spTgt spid="162866"/>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 presetClass="exit" presetSubtype="10" fill="hold" grpId="1" nodeType="clickEffect">
                                  <p:stCondLst>
                                    <p:cond delay="0"/>
                                  </p:stCondLst>
                                  <p:childTnLst>
                                    <p:animEffect transition="out" filter="checkerboard(across)">
                                      <p:cBhvr>
                                        <p:cTn id="126" dur="500"/>
                                        <p:tgtEl>
                                          <p:spTgt spid="162843"/>
                                        </p:tgtEl>
                                      </p:cBhvr>
                                    </p:animEffect>
                                    <p:set>
                                      <p:cBhvr>
                                        <p:cTn id="127" dur="1" fill="hold">
                                          <p:stCondLst>
                                            <p:cond delay="499"/>
                                          </p:stCondLst>
                                        </p:cTn>
                                        <p:tgtEl>
                                          <p:spTgt spid="162843"/>
                                        </p:tgtEl>
                                        <p:attrNameLst>
                                          <p:attrName>style.visibility</p:attrName>
                                        </p:attrNameLst>
                                      </p:cBhvr>
                                      <p:to>
                                        <p:strVal val="hidden"/>
                                      </p:to>
                                    </p:set>
                                  </p:childTnLst>
                                </p:cTn>
                              </p:par>
                              <p:par>
                                <p:cTn id="128" presetID="5" presetClass="entr" presetSubtype="10" fill="hold" grpId="0" nodeType="withEffect">
                                  <p:stCondLst>
                                    <p:cond delay="0"/>
                                  </p:stCondLst>
                                  <p:childTnLst>
                                    <p:set>
                                      <p:cBhvr>
                                        <p:cTn id="129" dur="1" fill="hold">
                                          <p:stCondLst>
                                            <p:cond delay="0"/>
                                          </p:stCondLst>
                                        </p:cTn>
                                        <p:tgtEl>
                                          <p:spTgt spid="162856"/>
                                        </p:tgtEl>
                                        <p:attrNameLst>
                                          <p:attrName>style.visibility</p:attrName>
                                        </p:attrNameLst>
                                      </p:cBhvr>
                                      <p:to>
                                        <p:strVal val="visible"/>
                                      </p:to>
                                    </p:set>
                                    <p:animEffect transition="in" filter="checkerboard(across)">
                                      <p:cBhvr>
                                        <p:cTn id="130" dur="500"/>
                                        <p:tgtEl>
                                          <p:spTgt spid="162856"/>
                                        </p:tgtEl>
                                      </p:cBhvr>
                                    </p:animEffect>
                                  </p:childTnLst>
                                </p:cTn>
                              </p:par>
                              <p:par>
                                <p:cTn id="131" presetID="5" presetClass="entr" presetSubtype="10" fill="hold" grpId="0" nodeType="withEffect">
                                  <p:stCondLst>
                                    <p:cond delay="0"/>
                                  </p:stCondLst>
                                  <p:childTnLst>
                                    <p:set>
                                      <p:cBhvr>
                                        <p:cTn id="132" dur="1" fill="hold">
                                          <p:stCondLst>
                                            <p:cond delay="0"/>
                                          </p:stCondLst>
                                        </p:cTn>
                                        <p:tgtEl>
                                          <p:spTgt spid="162842"/>
                                        </p:tgtEl>
                                        <p:attrNameLst>
                                          <p:attrName>style.visibility</p:attrName>
                                        </p:attrNameLst>
                                      </p:cBhvr>
                                      <p:to>
                                        <p:strVal val="visible"/>
                                      </p:to>
                                    </p:set>
                                    <p:animEffect transition="in" filter="checkerboard(across)">
                                      <p:cBhvr>
                                        <p:cTn id="133" dur="500"/>
                                        <p:tgtEl>
                                          <p:spTgt spid="16284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5" presetClass="entr" presetSubtype="10" fill="hold" grpId="0" nodeType="clickEffect">
                                  <p:stCondLst>
                                    <p:cond delay="0"/>
                                  </p:stCondLst>
                                  <p:childTnLst>
                                    <p:set>
                                      <p:cBhvr>
                                        <p:cTn id="137" dur="1" fill="hold">
                                          <p:stCondLst>
                                            <p:cond delay="0"/>
                                          </p:stCondLst>
                                        </p:cTn>
                                        <p:tgtEl>
                                          <p:spTgt spid="162863"/>
                                        </p:tgtEl>
                                        <p:attrNameLst>
                                          <p:attrName>style.visibility</p:attrName>
                                        </p:attrNameLst>
                                      </p:cBhvr>
                                      <p:to>
                                        <p:strVal val="visible"/>
                                      </p:to>
                                    </p:set>
                                    <p:animEffect transition="in" filter="checkerboard(across)">
                                      <p:cBhvr>
                                        <p:cTn id="138" dur="500"/>
                                        <p:tgtEl>
                                          <p:spTgt spid="16286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5" presetClass="exit" presetSubtype="10" fill="hold" grpId="1" nodeType="clickEffect">
                                  <p:stCondLst>
                                    <p:cond delay="0"/>
                                  </p:stCondLst>
                                  <p:childTnLst>
                                    <p:animEffect transition="out" filter="checkerboard(across)">
                                      <p:cBhvr>
                                        <p:cTn id="142" dur="500"/>
                                        <p:tgtEl>
                                          <p:spTgt spid="162856"/>
                                        </p:tgtEl>
                                      </p:cBhvr>
                                    </p:animEffect>
                                    <p:set>
                                      <p:cBhvr>
                                        <p:cTn id="143" dur="1" fill="hold">
                                          <p:stCondLst>
                                            <p:cond delay="499"/>
                                          </p:stCondLst>
                                        </p:cTn>
                                        <p:tgtEl>
                                          <p:spTgt spid="162856"/>
                                        </p:tgtEl>
                                        <p:attrNameLst>
                                          <p:attrName>style.visibility</p:attrName>
                                        </p:attrNameLst>
                                      </p:cBhvr>
                                      <p:to>
                                        <p:strVal val="hidden"/>
                                      </p:to>
                                    </p:set>
                                  </p:childTnLst>
                                </p:cTn>
                              </p:par>
                              <p:par>
                                <p:cTn id="144" presetID="5" presetClass="entr" presetSubtype="10" fill="hold" grpId="0" nodeType="withEffect">
                                  <p:stCondLst>
                                    <p:cond delay="0"/>
                                  </p:stCondLst>
                                  <p:childTnLst>
                                    <p:set>
                                      <p:cBhvr>
                                        <p:cTn id="145" dur="1" fill="hold">
                                          <p:stCondLst>
                                            <p:cond delay="0"/>
                                          </p:stCondLst>
                                        </p:cTn>
                                        <p:tgtEl>
                                          <p:spTgt spid="162857"/>
                                        </p:tgtEl>
                                        <p:attrNameLst>
                                          <p:attrName>style.visibility</p:attrName>
                                        </p:attrNameLst>
                                      </p:cBhvr>
                                      <p:to>
                                        <p:strVal val="visible"/>
                                      </p:to>
                                    </p:set>
                                    <p:animEffect transition="in" filter="checkerboard(across)">
                                      <p:cBhvr>
                                        <p:cTn id="146" dur="500"/>
                                        <p:tgtEl>
                                          <p:spTgt spid="162857"/>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 presetClass="exit" presetSubtype="10" fill="hold" grpId="1" nodeType="clickEffect">
                                  <p:stCondLst>
                                    <p:cond delay="0"/>
                                  </p:stCondLst>
                                  <p:childTnLst>
                                    <p:animEffect transition="out" filter="checkerboard(across)">
                                      <p:cBhvr>
                                        <p:cTn id="150" dur="500"/>
                                        <p:tgtEl>
                                          <p:spTgt spid="162842"/>
                                        </p:tgtEl>
                                      </p:cBhvr>
                                    </p:animEffect>
                                    <p:set>
                                      <p:cBhvr>
                                        <p:cTn id="151" dur="1" fill="hold">
                                          <p:stCondLst>
                                            <p:cond delay="499"/>
                                          </p:stCondLst>
                                        </p:cTn>
                                        <p:tgtEl>
                                          <p:spTgt spid="162842"/>
                                        </p:tgtEl>
                                        <p:attrNameLst>
                                          <p:attrName>style.visibility</p:attrName>
                                        </p:attrNameLst>
                                      </p:cBhvr>
                                      <p:to>
                                        <p:strVal val="hidden"/>
                                      </p:to>
                                    </p:set>
                                  </p:childTnLst>
                                </p:cTn>
                              </p:par>
                              <p:par>
                                <p:cTn id="152" presetID="5" presetClass="exit" presetSubtype="10" fill="hold" grpId="1" nodeType="withEffect">
                                  <p:stCondLst>
                                    <p:cond delay="0"/>
                                  </p:stCondLst>
                                  <p:childTnLst>
                                    <p:animEffect transition="out" filter="checkerboard(across)">
                                      <p:cBhvr>
                                        <p:cTn id="153" dur="500"/>
                                        <p:tgtEl>
                                          <p:spTgt spid="162857"/>
                                        </p:tgtEl>
                                      </p:cBhvr>
                                    </p:animEffect>
                                    <p:set>
                                      <p:cBhvr>
                                        <p:cTn id="154" dur="1" fill="hold">
                                          <p:stCondLst>
                                            <p:cond delay="499"/>
                                          </p:stCondLst>
                                        </p:cTn>
                                        <p:tgtEl>
                                          <p:spTgt spid="162857"/>
                                        </p:tgtEl>
                                        <p:attrNameLst>
                                          <p:attrName>style.visibility</p:attrName>
                                        </p:attrNameLst>
                                      </p:cBhvr>
                                      <p:to>
                                        <p:strVal val="hidden"/>
                                      </p:to>
                                    </p:set>
                                  </p:childTnLst>
                                </p:cTn>
                              </p:par>
                              <p:par>
                                <p:cTn id="155" presetID="5" presetClass="entr" presetSubtype="10" fill="hold" grpId="0" nodeType="withEffect">
                                  <p:stCondLst>
                                    <p:cond delay="0"/>
                                  </p:stCondLst>
                                  <p:childTnLst>
                                    <p:set>
                                      <p:cBhvr>
                                        <p:cTn id="156" dur="1" fill="hold">
                                          <p:stCondLst>
                                            <p:cond delay="0"/>
                                          </p:stCondLst>
                                        </p:cTn>
                                        <p:tgtEl>
                                          <p:spTgt spid="162846"/>
                                        </p:tgtEl>
                                        <p:attrNameLst>
                                          <p:attrName>style.visibility</p:attrName>
                                        </p:attrNameLst>
                                      </p:cBhvr>
                                      <p:to>
                                        <p:strVal val="visible"/>
                                      </p:to>
                                    </p:set>
                                    <p:animEffect transition="in" filter="checkerboard(across)">
                                      <p:cBhvr>
                                        <p:cTn id="157" dur="500"/>
                                        <p:tgtEl>
                                          <p:spTgt spid="162846"/>
                                        </p:tgtEl>
                                      </p:cBhvr>
                                    </p:animEffect>
                                  </p:childTnLst>
                                </p:cTn>
                              </p:par>
                              <p:par>
                                <p:cTn id="158" presetID="5" presetClass="exit" presetSubtype="10" fill="hold" grpId="1" nodeType="withEffect">
                                  <p:stCondLst>
                                    <p:cond delay="0"/>
                                  </p:stCondLst>
                                  <p:childTnLst>
                                    <p:animEffect transition="out" filter="checkerboard(across)">
                                      <p:cBhvr>
                                        <p:cTn id="159" dur="500"/>
                                        <p:tgtEl>
                                          <p:spTgt spid="162863"/>
                                        </p:tgtEl>
                                      </p:cBhvr>
                                    </p:animEffect>
                                    <p:set>
                                      <p:cBhvr>
                                        <p:cTn id="160" dur="1" fill="hold">
                                          <p:stCondLst>
                                            <p:cond delay="499"/>
                                          </p:stCondLst>
                                        </p:cTn>
                                        <p:tgtEl>
                                          <p:spTgt spid="162863"/>
                                        </p:tgtEl>
                                        <p:attrNameLst>
                                          <p:attrName>style.visibility</p:attrName>
                                        </p:attrNameLst>
                                      </p:cBhvr>
                                      <p:to>
                                        <p:strVal val="hidden"/>
                                      </p:to>
                                    </p:set>
                                  </p:childTnLst>
                                </p:cTn>
                              </p:par>
                              <p:par>
                                <p:cTn id="161" presetID="5" presetClass="exit" presetSubtype="10" fill="hold" grpId="3" nodeType="withEffect">
                                  <p:stCondLst>
                                    <p:cond delay="0"/>
                                  </p:stCondLst>
                                  <p:childTnLst>
                                    <p:animEffect transition="out" filter="checkerboard(across)">
                                      <p:cBhvr>
                                        <p:cTn id="162" dur="500"/>
                                        <p:tgtEl>
                                          <p:spTgt spid="162866"/>
                                        </p:tgtEl>
                                      </p:cBhvr>
                                    </p:animEffect>
                                    <p:set>
                                      <p:cBhvr>
                                        <p:cTn id="163" dur="1" fill="hold">
                                          <p:stCondLst>
                                            <p:cond delay="499"/>
                                          </p:stCondLst>
                                        </p:cTn>
                                        <p:tgtEl>
                                          <p:spTgt spid="162866"/>
                                        </p:tgtEl>
                                        <p:attrNameLst>
                                          <p:attrName>style.visibility</p:attrName>
                                        </p:attrNameLst>
                                      </p:cBhvr>
                                      <p:to>
                                        <p:strVal val="hidden"/>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 presetClass="entr" presetSubtype="10" fill="hold" grpId="2" nodeType="clickEffect">
                                  <p:stCondLst>
                                    <p:cond delay="0"/>
                                  </p:stCondLst>
                                  <p:childTnLst>
                                    <p:set>
                                      <p:cBhvr>
                                        <p:cTn id="167" dur="1" fill="hold">
                                          <p:stCondLst>
                                            <p:cond delay="0"/>
                                          </p:stCondLst>
                                        </p:cTn>
                                        <p:tgtEl>
                                          <p:spTgt spid="162865"/>
                                        </p:tgtEl>
                                        <p:attrNameLst>
                                          <p:attrName>style.visibility</p:attrName>
                                        </p:attrNameLst>
                                      </p:cBhvr>
                                      <p:to>
                                        <p:strVal val="visible"/>
                                      </p:to>
                                    </p:set>
                                    <p:animEffect transition="in" filter="checkerboard(across)">
                                      <p:cBhvr>
                                        <p:cTn id="168" dur="500"/>
                                        <p:tgtEl>
                                          <p:spTgt spid="162865"/>
                                        </p:tgtEl>
                                      </p:cBhvr>
                                    </p:animEffec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5" presetClass="exit" presetSubtype="10" fill="hold" grpId="1" nodeType="clickEffect">
                                  <p:stCondLst>
                                    <p:cond delay="0"/>
                                  </p:stCondLst>
                                  <p:childTnLst>
                                    <p:animEffect transition="out" filter="checkerboard(across)">
                                      <p:cBhvr>
                                        <p:cTn id="172" dur="500"/>
                                        <p:tgtEl>
                                          <p:spTgt spid="162846"/>
                                        </p:tgtEl>
                                      </p:cBhvr>
                                    </p:animEffect>
                                    <p:set>
                                      <p:cBhvr>
                                        <p:cTn id="173" dur="1" fill="hold">
                                          <p:stCondLst>
                                            <p:cond delay="499"/>
                                          </p:stCondLst>
                                        </p:cTn>
                                        <p:tgtEl>
                                          <p:spTgt spid="162846"/>
                                        </p:tgtEl>
                                        <p:attrNameLst>
                                          <p:attrName>style.visibility</p:attrName>
                                        </p:attrNameLst>
                                      </p:cBhvr>
                                      <p:to>
                                        <p:strVal val="hidden"/>
                                      </p:to>
                                    </p:set>
                                  </p:childTnLst>
                                </p:cTn>
                              </p:par>
                              <p:par>
                                <p:cTn id="174" presetID="5" presetClass="entr" presetSubtype="10" fill="hold" grpId="0" nodeType="withEffect">
                                  <p:stCondLst>
                                    <p:cond delay="0"/>
                                  </p:stCondLst>
                                  <p:childTnLst>
                                    <p:set>
                                      <p:cBhvr>
                                        <p:cTn id="175" dur="1" fill="hold">
                                          <p:stCondLst>
                                            <p:cond delay="0"/>
                                          </p:stCondLst>
                                        </p:cTn>
                                        <p:tgtEl>
                                          <p:spTgt spid="162853"/>
                                        </p:tgtEl>
                                        <p:attrNameLst>
                                          <p:attrName>style.visibility</p:attrName>
                                        </p:attrNameLst>
                                      </p:cBhvr>
                                      <p:to>
                                        <p:strVal val="visible"/>
                                      </p:to>
                                    </p:set>
                                    <p:animEffect transition="in" filter="checkerboard(across)">
                                      <p:cBhvr>
                                        <p:cTn id="176" dur="500"/>
                                        <p:tgtEl>
                                          <p:spTgt spid="162853"/>
                                        </p:tgtEl>
                                      </p:cBhvr>
                                    </p:animEffect>
                                  </p:childTnLst>
                                </p:cTn>
                              </p:par>
                              <p:par>
                                <p:cTn id="177" presetID="5" presetClass="entr" presetSubtype="10" fill="hold" grpId="0" nodeType="withEffect">
                                  <p:stCondLst>
                                    <p:cond delay="0"/>
                                  </p:stCondLst>
                                  <p:childTnLst>
                                    <p:set>
                                      <p:cBhvr>
                                        <p:cTn id="178" dur="1" fill="hold">
                                          <p:stCondLst>
                                            <p:cond delay="0"/>
                                          </p:stCondLst>
                                        </p:cTn>
                                        <p:tgtEl>
                                          <p:spTgt spid="162847"/>
                                        </p:tgtEl>
                                        <p:attrNameLst>
                                          <p:attrName>style.visibility</p:attrName>
                                        </p:attrNameLst>
                                      </p:cBhvr>
                                      <p:to>
                                        <p:strVal val="visible"/>
                                      </p:to>
                                    </p:set>
                                    <p:animEffect transition="in" filter="checkerboard(across)">
                                      <p:cBhvr>
                                        <p:cTn id="179" dur="500"/>
                                        <p:tgtEl>
                                          <p:spTgt spid="162847"/>
                                        </p:tgtEl>
                                      </p:cBhvr>
                                    </p:animEffect>
                                  </p:childTnLst>
                                </p:cTn>
                              </p:par>
                            </p:childTnLst>
                          </p:cTn>
                        </p:par>
                      </p:childTnLst>
                    </p:cTn>
                  </p:par>
                  <p:par>
                    <p:cTn id="180" fill="hold" nodeType="clickPar">
                      <p:stCondLst>
                        <p:cond delay="indefinite"/>
                      </p:stCondLst>
                      <p:childTnLst>
                        <p:par>
                          <p:cTn id="181" fill="hold" nodeType="withGroup">
                            <p:stCondLst>
                              <p:cond delay="0"/>
                            </p:stCondLst>
                            <p:childTnLst>
                              <p:par>
                                <p:cTn id="182" presetID="5" presetClass="entr" presetSubtype="10" fill="hold" grpId="0" nodeType="clickEffect">
                                  <p:stCondLst>
                                    <p:cond delay="0"/>
                                  </p:stCondLst>
                                  <p:childTnLst>
                                    <p:set>
                                      <p:cBhvr>
                                        <p:cTn id="183" dur="1" fill="hold">
                                          <p:stCondLst>
                                            <p:cond delay="0"/>
                                          </p:stCondLst>
                                        </p:cTn>
                                        <p:tgtEl>
                                          <p:spTgt spid="162864"/>
                                        </p:tgtEl>
                                        <p:attrNameLst>
                                          <p:attrName>style.visibility</p:attrName>
                                        </p:attrNameLst>
                                      </p:cBhvr>
                                      <p:to>
                                        <p:strVal val="visible"/>
                                      </p:to>
                                    </p:set>
                                    <p:animEffect transition="in" filter="checkerboard(across)">
                                      <p:cBhvr>
                                        <p:cTn id="184" dur="500"/>
                                        <p:tgtEl>
                                          <p:spTgt spid="162864"/>
                                        </p:tgtEl>
                                      </p:cBhvr>
                                    </p:animEffec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5" presetClass="exit" presetSubtype="10" fill="hold" grpId="1" nodeType="clickEffect">
                                  <p:stCondLst>
                                    <p:cond delay="0"/>
                                  </p:stCondLst>
                                  <p:childTnLst>
                                    <p:animEffect transition="out" filter="checkerboard(across)">
                                      <p:cBhvr>
                                        <p:cTn id="188" dur="500"/>
                                        <p:tgtEl>
                                          <p:spTgt spid="162853"/>
                                        </p:tgtEl>
                                      </p:cBhvr>
                                    </p:animEffect>
                                    <p:set>
                                      <p:cBhvr>
                                        <p:cTn id="189" dur="1" fill="hold">
                                          <p:stCondLst>
                                            <p:cond delay="499"/>
                                          </p:stCondLst>
                                        </p:cTn>
                                        <p:tgtEl>
                                          <p:spTgt spid="162853"/>
                                        </p:tgtEl>
                                        <p:attrNameLst>
                                          <p:attrName>style.visibility</p:attrName>
                                        </p:attrNameLst>
                                      </p:cBhvr>
                                      <p:to>
                                        <p:strVal val="hidden"/>
                                      </p:to>
                                    </p:set>
                                  </p:childTnLst>
                                </p:cTn>
                              </p:par>
                              <p:par>
                                <p:cTn id="190" presetID="5" presetClass="entr" presetSubtype="10" fill="hold" grpId="0" nodeType="withEffect">
                                  <p:stCondLst>
                                    <p:cond delay="0"/>
                                  </p:stCondLst>
                                  <p:childTnLst>
                                    <p:set>
                                      <p:cBhvr>
                                        <p:cTn id="191" dur="1" fill="hold">
                                          <p:stCondLst>
                                            <p:cond delay="0"/>
                                          </p:stCondLst>
                                        </p:cTn>
                                        <p:tgtEl>
                                          <p:spTgt spid="162852"/>
                                        </p:tgtEl>
                                        <p:attrNameLst>
                                          <p:attrName>style.visibility</p:attrName>
                                        </p:attrNameLst>
                                      </p:cBhvr>
                                      <p:to>
                                        <p:strVal val="visible"/>
                                      </p:to>
                                    </p:set>
                                    <p:animEffect transition="in" filter="checkerboard(across)">
                                      <p:cBhvr>
                                        <p:cTn id="192" dur="500"/>
                                        <p:tgtEl>
                                          <p:spTgt spid="162852"/>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5" presetClass="exit" presetSubtype="10" fill="hold" grpId="1" nodeType="clickEffect">
                                  <p:stCondLst>
                                    <p:cond delay="0"/>
                                  </p:stCondLst>
                                  <p:childTnLst>
                                    <p:animEffect transition="out" filter="checkerboard(across)">
                                      <p:cBhvr>
                                        <p:cTn id="196" dur="500"/>
                                        <p:tgtEl>
                                          <p:spTgt spid="162852"/>
                                        </p:tgtEl>
                                      </p:cBhvr>
                                    </p:animEffect>
                                    <p:set>
                                      <p:cBhvr>
                                        <p:cTn id="197" dur="1" fill="hold">
                                          <p:stCondLst>
                                            <p:cond delay="499"/>
                                          </p:stCondLst>
                                        </p:cTn>
                                        <p:tgtEl>
                                          <p:spTgt spid="162852"/>
                                        </p:tgtEl>
                                        <p:attrNameLst>
                                          <p:attrName>style.visibility</p:attrName>
                                        </p:attrNameLst>
                                      </p:cBhvr>
                                      <p:to>
                                        <p:strVal val="hidden"/>
                                      </p:to>
                                    </p:set>
                                  </p:childTnLst>
                                </p:cTn>
                              </p:par>
                              <p:par>
                                <p:cTn id="198" presetID="5" presetClass="exit" presetSubtype="10" fill="hold" grpId="1" nodeType="withEffect">
                                  <p:stCondLst>
                                    <p:cond delay="0"/>
                                  </p:stCondLst>
                                  <p:childTnLst>
                                    <p:animEffect transition="out" filter="checkerboard(across)">
                                      <p:cBhvr>
                                        <p:cTn id="199" dur="500"/>
                                        <p:tgtEl>
                                          <p:spTgt spid="162864"/>
                                        </p:tgtEl>
                                      </p:cBhvr>
                                    </p:animEffect>
                                    <p:set>
                                      <p:cBhvr>
                                        <p:cTn id="200" dur="1" fill="hold">
                                          <p:stCondLst>
                                            <p:cond delay="499"/>
                                          </p:stCondLst>
                                        </p:cTn>
                                        <p:tgtEl>
                                          <p:spTgt spid="162864"/>
                                        </p:tgtEl>
                                        <p:attrNameLst>
                                          <p:attrName>style.visibility</p:attrName>
                                        </p:attrNameLst>
                                      </p:cBhvr>
                                      <p:to>
                                        <p:strVal val="hidden"/>
                                      </p:to>
                                    </p:set>
                                  </p:childTnLst>
                                </p:cTn>
                              </p:par>
                              <p:par>
                                <p:cTn id="201" presetID="5" presetClass="exit" presetSubtype="10" fill="hold" grpId="3" nodeType="withEffect">
                                  <p:stCondLst>
                                    <p:cond delay="0"/>
                                  </p:stCondLst>
                                  <p:childTnLst>
                                    <p:animEffect transition="out" filter="checkerboard(across)">
                                      <p:cBhvr>
                                        <p:cTn id="202" dur="500"/>
                                        <p:tgtEl>
                                          <p:spTgt spid="162865"/>
                                        </p:tgtEl>
                                      </p:cBhvr>
                                    </p:animEffect>
                                    <p:set>
                                      <p:cBhvr>
                                        <p:cTn id="203" dur="1" fill="hold">
                                          <p:stCondLst>
                                            <p:cond delay="499"/>
                                          </p:stCondLst>
                                        </p:cTn>
                                        <p:tgtEl>
                                          <p:spTgt spid="162865"/>
                                        </p:tgtEl>
                                        <p:attrNameLst>
                                          <p:attrName>style.visibility</p:attrName>
                                        </p:attrNameLst>
                                      </p:cBhvr>
                                      <p:to>
                                        <p:strVal val="hidden"/>
                                      </p:to>
                                    </p:set>
                                  </p:childTnLst>
                                </p:cTn>
                              </p:par>
                              <p:par>
                                <p:cTn id="204" presetID="9" presetClass="entr" presetSubtype="0" fill="hold" grpId="0" nodeType="withEffect">
                                  <p:stCondLst>
                                    <p:cond delay="0"/>
                                  </p:stCondLst>
                                  <p:childTnLst>
                                    <p:set>
                                      <p:cBhvr>
                                        <p:cTn id="205" dur="1" fill="hold">
                                          <p:stCondLst>
                                            <p:cond delay="0"/>
                                          </p:stCondLst>
                                        </p:cTn>
                                        <p:tgtEl>
                                          <p:spTgt spid="162860"/>
                                        </p:tgtEl>
                                        <p:attrNameLst>
                                          <p:attrName>style.visibility</p:attrName>
                                        </p:attrNameLst>
                                      </p:cBhvr>
                                      <p:to>
                                        <p:strVal val="visible"/>
                                      </p:to>
                                    </p:set>
                                    <p:animEffect transition="in" filter="dissolve">
                                      <p:cBhvr>
                                        <p:cTn id="206" dur="500"/>
                                        <p:tgtEl>
                                          <p:spTgt spid="162860"/>
                                        </p:tgtEl>
                                      </p:cBhvr>
                                    </p:animEffec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9" presetClass="entr" presetSubtype="0" fill="hold" grpId="0" nodeType="clickEffect">
                                  <p:stCondLst>
                                    <p:cond delay="0"/>
                                  </p:stCondLst>
                                  <p:childTnLst>
                                    <p:set>
                                      <p:cBhvr>
                                        <p:cTn id="210" dur="1" fill="hold">
                                          <p:stCondLst>
                                            <p:cond delay="0"/>
                                          </p:stCondLst>
                                        </p:cTn>
                                        <p:tgtEl>
                                          <p:spTgt spid="162840"/>
                                        </p:tgtEl>
                                        <p:attrNameLst>
                                          <p:attrName>style.visibility</p:attrName>
                                        </p:attrNameLst>
                                      </p:cBhvr>
                                      <p:to>
                                        <p:strVal val="visible"/>
                                      </p:to>
                                    </p:set>
                                    <p:animEffect transition="in" filter="dissolve">
                                      <p:cBhvr>
                                        <p:cTn id="211" dur="500"/>
                                        <p:tgtEl>
                                          <p:spTgt spid="162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40" grpId="0" animBg="1"/>
      <p:bldP spid="162841" grpId="0" animBg="1"/>
      <p:bldP spid="162841" grpId="1" animBg="1"/>
      <p:bldP spid="162841" grpId="2" animBg="1"/>
      <p:bldP spid="162842" grpId="0" animBg="1"/>
      <p:bldP spid="162842" grpId="1" animBg="1"/>
      <p:bldP spid="162843" grpId="0" animBg="1"/>
      <p:bldP spid="162843" grpId="1" animBg="1"/>
      <p:bldP spid="162844" grpId="0" animBg="1"/>
      <p:bldP spid="162844" grpId="1" animBg="1"/>
      <p:bldP spid="162844" grpId="2" animBg="1"/>
      <p:bldP spid="162845" grpId="0" animBg="1"/>
      <p:bldP spid="162845" grpId="1" animBg="1"/>
      <p:bldP spid="162846" grpId="0" animBg="1"/>
      <p:bldP spid="162846" grpId="1" animBg="1"/>
      <p:bldP spid="162847" grpId="0" animBg="1"/>
      <p:bldP spid="162851" grpId="0" animBg="1"/>
      <p:bldP spid="162851" grpId="1" animBg="1"/>
      <p:bldP spid="162852" grpId="0" animBg="1"/>
      <p:bldP spid="162852" grpId="1" animBg="1"/>
      <p:bldP spid="162853" grpId="0" animBg="1"/>
      <p:bldP spid="162853" grpId="1" animBg="1"/>
      <p:bldP spid="162854" grpId="0" animBg="1"/>
      <p:bldP spid="162854" grpId="1" animBg="1"/>
      <p:bldP spid="162855" grpId="0" animBg="1"/>
      <p:bldP spid="162855" grpId="1" animBg="1"/>
      <p:bldP spid="162856" grpId="0" animBg="1"/>
      <p:bldP spid="162856" grpId="1" animBg="1"/>
      <p:bldP spid="162857" grpId="0" animBg="1"/>
      <p:bldP spid="162857" grpId="1" animBg="1"/>
      <p:bldP spid="162858" grpId="0" animBg="1"/>
      <p:bldP spid="162859" grpId="0" animBg="1"/>
      <p:bldP spid="162860" grpId="0" animBg="1"/>
      <p:bldP spid="162861" grpId="0" animBg="1"/>
      <p:bldP spid="162861" grpId="1" animBg="1"/>
      <p:bldP spid="162861" grpId="2" animBg="1"/>
      <p:bldP spid="162862" grpId="0" animBg="1"/>
      <p:bldP spid="162862" grpId="1" animBg="1"/>
      <p:bldP spid="162863" grpId="0" animBg="1"/>
      <p:bldP spid="162863" grpId="1" animBg="1"/>
      <p:bldP spid="162864" grpId="0" animBg="1"/>
      <p:bldP spid="162864" grpId="1" animBg="1"/>
      <p:bldP spid="162865" grpId="0" animBg="1"/>
      <p:bldP spid="162865" grpId="1" animBg="1"/>
      <p:bldP spid="162865" grpId="2" animBg="1"/>
      <p:bldP spid="162865" grpId="3" animBg="1"/>
      <p:bldP spid="162866" grpId="0" animBg="1"/>
      <p:bldP spid="162866" grpId="1" animBg="1"/>
      <p:bldP spid="162866" grpId="2" animBg="1"/>
      <p:bldP spid="162866" grpId="3"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00"/>
            <a:ext cx="8229600" cy="1143000"/>
          </a:xfrm>
        </p:spPr>
        <p:txBody>
          <a:bodyPr/>
          <a:lstStyle/>
          <a:p>
            <a:r>
              <a:rPr kumimoji="1" lang="ja-JP" altLang="en-US" dirty="0"/>
              <a:t>知っておきたい原理１</a:t>
            </a:r>
          </a:p>
        </p:txBody>
      </p:sp>
      <p:sp>
        <p:nvSpPr>
          <p:cNvPr id="3" name="コンテンツ プレースホルダー 2"/>
          <p:cNvSpPr>
            <a:spLocks noGrp="1"/>
          </p:cNvSpPr>
          <p:nvPr>
            <p:ph idx="1"/>
          </p:nvPr>
        </p:nvSpPr>
        <p:spPr>
          <a:xfrm>
            <a:off x="35496" y="980728"/>
            <a:ext cx="4356992" cy="5112568"/>
          </a:xfrm>
        </p:spPr>
        <p:txBody>
          <a:bodyPr>
            <a:normAutofit/>
          </a:bodyPr>
          <a:lstStyle/>
          <a:p>
            <a:r>
              <a:rPr kumimoji="1" lang="ja-JP" altLang="en-US" u="sng" dirty="0"/>
              <a:t>断熱膨張・断熱圧縮</a:t>
            </a:r>
            <a:endParaRPr kumimoji="1" lang="en-US" altLang="ja-JP" u="sng" dirty="0"/>
          </a:p>
          <a:p>
            <a:pPr marL="457200" lvl="1" indent="0">
              <a:buNone/>
            </a:pPr>
            <a:r>
              <a:rPr kumimoji="1" lang="ja-JP" altLang="en-US" sz="2400" dirty="0"/>
              <a:t>気体が膨張すると気体の温度は下がる</a:t>
            </a:r>
            <a:endParaRPr kumimoji="1" lang="en-US" altLang="ja-JP" sz="2400" dirty="0"/>
          </a:p>
          <a:p>
            <a:pPr marL="457200" lvl="1" indent="0">
              <a:buNone/>
            </a:pPr>
            <a:r>
              <a:rPr kumimoji="1" lang="ja-JP" altLang="en-US" sz="2400" dirty="0"/>
              <a:t>圧縮すると温度は上がる</a:t>
            </a:r>
            <a:endParaRPr kumimoji="1" lang="en-US" altLang="ja-JP" sz="2400" dirty="0"/>
          </a:p>
          <a:p>
            <a:pPr marL="457200" lvl="1" indent="0">
              <a:buNone/>
            </a:pPr>
            <a:r>
              <a:rPr kumimoji="1" lang="ja-JP" altLang="en-US" sz="2400" dirty="0"/>
              <a:t>圧縮すると仕事を気体に与えたことになるので，エネルギーを与えたことになるので温度が上がる</a:t>
            </a:r>
            <a:endParaRPr lang="en-US" altLang="ja-JP" sz="2400" dirty="0"/>
          </a:p>
        </p:txBody>
      </p:sp>
      <p:sp>
        <p:nvSpPr>
          <p:cNvPr id="4" name="テキスト ボックス 3"/>
          <p:cNvSpPr txBox="1"/>
          <p:nvPr/>
        </p:nvSpPr>
        <p:spPr>
          <a:xfrm>
            <a:off x="4579162" y="5517232"/>
            <a:ext cx="4097294" cy="830997"/>
          </a:xfrm>
          <a:prstGeom prst="rect">
            <a:avLst/>
          </a:prstGeom>
          <a:noFill/>
        </p:spPr>
        <p:txBody>
          <a:bodyPr wrap="square" rtlCol="0">
            <a:spAutoFit/>
          </a:bodyPr>
          <a:lstStyle/>
          <a:p>
            <a:r>
              <a:rPr lang="en-US" altLang="ja-JP" sz="1600" dirty="0"/>
              <a:t>http://www.s-yamaga.jp/nanimono/taikitoumi/dannetsuassyukutokumonohassei.htm</a:t>
            </a:r>
            <a:r>
              <a:rPr kumimoji="1" lang="ja-JP" altLang="en-US" sz="1600" dirty="0"/>
              <a:t>より</a:t>
            </a:r>
          </a:p>
        </p:txBody>
      </p:sp>
      <p:pic>
        <p:nvPicPr>
          <p:cNvPr id="1843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3095" t="38144" r="24701" b="20995"/>
          <a:stretch/>
        </p:blipFill>
        <p:spPr bwMode="auto">
          <a:xfrm>
            <a:off x="4392488" y="917581"/>
            <a:ext cx="4716016" cy="452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69032B98-2A0F-4EE6-A566-B568EB42DAC7}" type="slidenum">
              <a:rPr kumimoji="1" lang="ja-JP" altLang="en-US" smtClean="0"/>
              <a:t>61</a:t>
            </a:fld>
            <a:endParaRPr kumimoji="1" lang="ja-JP" altLang="en-US"/>
          </a:p>
        </p:txBody>
      </p:sp>
    </p:spTree>
    <p:extLst>
      <p:ext uri="{BB962C8B-B14F-4D97-AF65-F5344CB8AC3E}">
        <p14:creationId xmlns:p14="http://schemas.microsoft.com/office/powerpoint/2010/main" val="2776435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00"/>
            <a:ext cx="8229600" cy="1143000"/>
          </a:xfrm>
        </p:spPr>
        <p:txBody>
          <a:bodyPr/>
          <a:lstStyle/>
          <a:p>
            <a:r>
              <a:rPr kumimoji="1" lang="ja-JP" altLang="en-US" dirty="0"/>
              <a:t>知っておきたい原理２</a:t>
            </a:r>
          </a:p>
        </p:txBody>
      </p:sp>
      <p:sp>
        <p:nvSpPr>
          <p:cNvPr id="3" name="コンテンツ プレースホルダー 2"/>
          <p:cNvSpPr>
            <a:spLocks noGrp="1"/>
          </p:cNvSpPr>
          <p:nvPr>
            <p:ph idx="1"/>
          </p:nvPr>
        </p:nvSpPr>
        <p:spPr>
          <a:xfrm>
            <a:off x="0" y="764704"/>
            <a:ext cx="9144000" cy="3168352"/>
          </a:xfrm>
        </p:spPr>
        <p:txBody>
          <a:bodyPr>
            <a:noAutofit/>
          </a:bodyPr>
          <a:lstStyle/>
          <a:p>
            <a:r>
              <a:rPr lang="ja-JP" altLang="en-US" sz="3900" u="sng" dirty="0"/>
              <a:t>乾燥断熱減率</a:t>
            </a:r>
            <a:endParaRPr lang="en-US" altLang="ja-JP" sz="3900" u="sng" dirty="0"/>
          </a:p>
          <a:p>
            <a:pPr marL="400050" lvl="1" indent="0">
              <a:buNone/>
            </a:pPr>
            <a:r>
              <a:rPr lang="ja-JP" altLang="en-US" sz="3000" dirty="0"/>
              <a:t>空気が上昇すると気温が下がる．原理は断熱膨張</a:t>
            </a:r>
            <a:endParaRPr lang="en-US" altLang="ja-JP" sz="3000" dirty="0"/>
          </a:p>
          <a:p>
            <a:pPr marL="400050" lvl="1" indent="0">
              <a:buNone/>
            </a:pPr>
            <a:r>
              <a:rPr lang="ja-JP" altLang="en-US" sz="3000" dirty="0"/>
              <a:t>具体的には</a:t>
            </a:r>
            <a:r>
              <a:rPr lang="en-US" altLang="ja-JP" sz="3000" dirty="0">
                <a:solidFill>
                  <a:srgbClr val="FF0000"/>
                </a:solidFill>
              </a:rPr>
              <a:t>1</a:t>
            </a:r>
            <a:r>
              <a:rPr lang="ja-JP" altLang="en-US" sz="3000" dirty="0">
                <a:solidFill>
                  <a:srgbClr val="FF0000"/>
                </a:solidFill>
              </a:rPr>
              <a:t>度</a:t>
            </a:r>
            <a:r>
              <a:rPr lang="en-US" altLang="ja-JP" sz="3000" dirty="0">
                <a:solidFill>
                  <a:srgbClr val="FF0000"/>
                </a:solidFill>
              </a:rPr>
              <a:t>/100m</a:t>
            </a:r>
            <a:r>
              <a:rPr lang="ja-JP" altLang="en-US" sz="3000" dirty="0"/>
              <a:t>の割合で気温が下がる．</a:t>
            </a:r>
            <a:endParaRPr lang="en-US" altLang="ja-JP" sz="3000" dirty="0"/>
          </a:p>
          <a:p>
            <a:pPr marL="400050" lvl="1" indent="0">
              <a:buNone/>
            </a:pPr>
            <a:r>
              <a:rPr lang="ja-JP" altLang="en-US" sz="3000" dirty="0"/>
              <a:t>地上気温が</a:t>
            </a:r>
            <a:r>
              <a:rPr lang="en-US" altLang="ja-JP" sz="3000" dirty="0"/>
              <a:t>30</a:t>
            </a:r>
            <a:r>
              <a:rPr lang="ja-JP" altLang="en-US" sz="3000" dirty="0"/>
              <a:t>度なら，１</a:t>
            </a:r>
            <a:r>
              <a:rPr lang="en-US" altLang="ja-JP" sz="3000" dirty="0"/>
              <a:t>km</a:t>
            </a:r>
            <a:r>
              <a:rPr lang="ja-JP" altLang="en-US" sz="3000" dirty="0"/>
              <a:t>上空まで空気が上昇すると</a:t>
            </a:r>
            <a:r>
              <a:rPr lang="en-US" altLang="ja-JP" sz="3000" dirty="0"/>
              <a:t>20</a:t>
            </a:r>
            <a:r>
              <a:rPr lang="ja-JP" altLang="en-US" sz="3000" dirty="0"/>
              <a:t>度まで下がる．</a:t>
            </a:r>
            <a:endParaRPr lang="en-US" altLang="ja-JP" sz="3000" dirty="0"/>
          </a:p>
        </p:txBody>
      </p:sp>
      <p:sp>
        <p:nvSpPr>
          <p:cNvPr id="4" name="円/楕円 3"/>
          <p:cNvSpPr/>
          <p:nvPr/>
        </p:nvSpPr>
        <p:spPr>
          <a:xfrm>
            <a:off x="5364088" y="6237312"/>
            <a:ext cx="432048" cy="396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4932040" y="3501008"/>
            <a:ext cx="1296144" cy="1296144"/>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cxnSp>
        <p:nvCxnSpPr>
          <p:cNvPr id="7" name="直線矢印コネクタ 6"/>
          <p:cNvCxnSpPr>
            <a:stCxn id="4" idx="0"/>
            <a:endCxn id="5" idx="4"/>
          </p:cNvCxnSpPr>
          <p:nvPr/>
        </p:nvCxnSpPr>
        <p:spPr>
          <a:xfrm flipV="1">
            <a:off x="5580112" y="4797152"/>
            <a:ext cx="0" cy="144016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283968" y="5157192"/>
            <a:ext cx="997389" cy="646331"/>
          </a:xfrm>
          <a:prstGeom prst="rect">
            <a:avLst/>
          </a:prstGeom>
          <a:noFill/>
        </p:spPr>
        <p:txBody>
          <a:bodyPr wrap="none" rtlCol="0">
            <a:spAutoFit/>
          </a:bodyPr>
          <a:lstStyle/>
          <a:p>
            <a:r>
              <a:rPr kumimoji="1" lang="en-US" altLang="ja-JP" sz="3600" dirty="0"/>
              <a:t>1km</a:t>
            </a:r>
            <a:endParaRPr kumimoji="1" lang="ja-JP" altLang="en-US" sz="3600" dirty="0"/>
          </a:p>
        </p:txBody>
      </p:sp>
      <p:sp>
        <p:nvSpPr>
          <p:cNvPr id="9" name="テキスト ボックス 8"/>
          <p:cNvSpPr txBox="1"/>
          <p:nvPr/>
        </p:nvSpPr>
        <p:spPr>
          <a:xfrm>
            <a:off x="6156176" y="6095037"/>
            <a:ext cx="1114408" cy="646331"/>
          </a:xfrm>
          <a:prstGeom prst="rect">
            <a:avLst/>
          </a:prstGeom>
          <a:noFill/>
        </p:spPr>
        <p:txBody>
          <a:bodyPr wrap="none" rtlCol="0">
            <a:spAutoFit/>
          </a:bodyPr>
          <a:lstStyle/>
          <a:p>
            <a:r>
              <a:rPr kumimoji="1" lang="en-US" altLang="ja-JP" sz="3600" dirty="0"/>
              <a:t>30</a:t>
            </a:r>
            <a:r>
              <a:rPr lang="ja-JP" altLang="en-US" sz="3600" dirty="0"/>
              <a:t>℃</a:t>
            </a:r>
            <a:endParaRPr kumimoji="1" lang="ja-JP" altLang="en-US" sz="3600" dirty="0"/>
          </a:p>
        </p:txBody>
      </p:sp>
      <p:sp>
        <p:nvSpPr>
          <p:cNvPr id="10" name="テキスト ボックス 9"/>
          <p:cNvSpPr txBox="1"/>
          <p:nvPr/>
        </p:nvSpPr>
        <p:spPr>
          <a:xfrm>
            <a:off x="6265904" y="3789040"/>
            <a:ext cx="1114408" cy="646331"/>
          </a:xfrm>
          <a:prstGeom prst="rect">
            <a:avLst/>
          </a:prstGeom>
          <a:noFill/>
        </p:spPr>
        <p:txBody>
          <a:bodyPr wrap="none" rtlCol="0">
            <a:spAutoFit/>
          </a:bodyPr>
          <a:lstStyle/>
          <a:p>
            <a:r>
              <a:rPr kumimoji="1" lang="en-US" altLang="ja-JP" sz="3600" dirty="0"/>
              <a:t>20</a:t>
            </a:r>
            <a:r>
              <a:rPr lang="ja-JP" altLang="en-US" sz="3600" dirty="0"/>
              <a:t>℃</a:t>
            </a:r>
            <a:endParaRPr kumimoji="1" lang="ja-JP" altLang="en-US" sz="3600" dirty="0"/>
          </a:p>
        </p:txBody>
      </p:sp>
      <p:sp>
        <p:nvSpPr>
          <p:cNvPr id="11" name="テキスト ボックス 10"/>
          <p:cNvSpPr txBox="1"/>
          <p:nvPr/>
        </p:nvSpPr>
        <p:spPr>
          <a:xfrm>
            <a:off x="463946" y="4149080"/>
            <a:ext cx="3877985"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400" dirty="0">
                <a:latin typeface="+mj-ea"/>
                <a:ea typeface="+mj-ea"/>
              </a:rPr>
              <a:t>上空の方が下層に比べて</a:t>
            </a:r>
            <a:endParaRPr kumimoji="1" lang="en-US" altLang="ja-JP" sz="2400" dirty="0">
              <a:latin typeface="+mj-ea"/>
              <a:ea typeface="+mj-ea"/>
            </a:endParaRPr>
          </a:p>
          <a:p>
            <a:r>
              <a:rPr lang="ja-JP" altLang="en-US" sz="2400" dirty="0">
                <a:latin typeface="+mj-ea"/>
                <a:ea typeface="+mj-ea"/>
              </a:rPr>
              <a:t>気圧が低いため膨張する．</a:t>
            </a:r>
            <a:endParaRPr kumimoji="1" lang="en-US" altLang="ja-JP" sz="2400" dirty="0">
              <a:latin typeface="+mj-ea"/>
              <a:ea typeface="+mj-ea"/>
            </a:endParaRPr>
          </a:p>
        </p:txBody>
      </p:sp>
      <p:sp>
        <p:nvSpPr>
          <p:cNvPr id="12" name="正方形/長方形 11"/>
          <p:cNvSpPr/>
          <p:nvPr/>
        </p:nvSpPr>
        <p:spPr>
          <a:xfrm>
            <a:off x="514644" y="5590981"/>
            <a:ext cx="357461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2400" dirty="0">
                <a:latin typeface="+mj-ea"/>
                <a:ea typeface="+mj-ea"/>
              </a:rPr>
              <a:t>空気を下に持ってくると</a:t>
            </a:r>
            <a:endParaRPr lang="en-US" altLang="ja-JP" sz="2400" dirty="0">
              <a:latin typeface="+mj-ea"/>
              <a:ea typeface="+mj-ea"/>
            </a:endParaRPr>
          </a:p>
          <a:p>
            <a:r>
              <a:rPr lang="ja-JP" altLang="en-US" sz="2400" dirty="0">
                <a:latin typeface="+mj-ea"/>
                <a:ea typeface="+mj-ea"/>
              </a:rPr>
              <a:t>圧縮され温度が上がる．</a:t>
            </a:r>
          </a:p>
        </p:txBody>
      </p:sp>
      <p:sp>
        <p:nvSpPr>
          <p:cNvPr id="13" name="スライド番号プレースホルダー 12"/>
          <p:cNvSpPr>
            <a:spLocks noGrp="1"/>
          </p:cNvSpPr>
          <p:nvPr>
            <p:ph type="sldNum" sz="quarter" idx="12"/>
          </p:nvPr>
        </p:nvSpPr>
        <p:spPr/>
        <p:txBody>
          <a:bodyPr/>
          <a:lstStyle/>
          <a:p>
            <a:fld id="{69032B98-2A0F-4EE6-A566-B568EB42DAC7}" type="slidenum">
              <a:rPr kumimoji="1" lang="ja-JP" altLang="en-US" smtClean="0"/>
              <a:t>62</a:t>
            </a:fld>
            <a:endParaRPr kumimoji="1" lang="ja-JP" altLang="en-US"/>
          </a:p>
        </p:txBody>
      </p:sp>
    </p:spTree>
    <p:extLst>
      <p:ext uri="{BB962C8B-B14F-4D97-AF65-F5344CB8AC3E}">
        <p14:creationId xmlns:p14="http://schemas.microsoft.com/office/powerpoint/2010/main" val="1629041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00"/>
            <a:ext cx="8229600" cy="1143000"/>
          </a:xfrm>
        </p:spPr>
        <p:txBody>
          <a:bodyPr/>
          <a:lstStyle/>
          <a:p>
            <a:r>
              <a:rPr kumimoji="1" lang="ja-JP" altLang="en-US" dirty="0"/>
              <a:t>知っておきたい原理２</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0" y="764704"/>
                <a:ext cx="9144000" cy="3168352"/>
              </a:xfrm>
            </p:spPr>
            <p:txBody>
              <a:bodyPr>
                <a:noAutofit/>
              </a:bodyPr>
              <a:lstStyle/>
              <a:p>
                <a:r>
                  <a:rPr lang="ja-JP" altLang="en-US" sz="3900" u="sng" dirty="0">
                    <a:latin typeface="+mj-ea"/>
                    <a:ea typeface="+mj-ea"/>
                  </a:rPr>
                  <a:t>乾燥断熱減率</a:t>
                </a:r>
                <a:endParaRPr lang="en-US" altLang="ja-JP" sz="3900" u="sng" dirty="0">
                  <a:latin typeface="+mj-ea"/>
                  <a:ea typeface="+mj-ea"/>
                </a:endParaRPr>
              </a:p>
              <a:p>
                <a:pPr marL="400050" lvl="1" indent="0">
                  <a:buNone/>
                </a:pPr>
                <a:r>
                  <a:rPr lang="ja-JP" altLang="en-US" sz="3000" dirty="0">
                    <a:latin typeface="+mj-ea"/>
                    <a:ea typeface="+mj-ea"/>
                  </a:rPr>
                  <a:t>空気塊の位置エネルギーと（顕）熱エネルギーの和＝乾燥静的エネルギー</a:t>
                </a:r>
                <a:endParaRPr lang="en-US" altLang="ja-JP" sz="3000" dirty="0">
                  <a:latin typeface="+mj-ea"/>
                  <a:ea typeface="+mj-ea"/>
                </a:endParaRPr>
              </a:p>
              <a:p>
                <a:pPr marL="400050" lvl="1" indent="0">
                  <a:buNone/>
                </a:pPr>
                <a14:m>
                  <m:oMathPara xmlns:m="http://schemas.openxmlformats.org/officeDocument/2006/math">
                    <m:oMathParaPr>
                      <m:jc m:val="centerGroup"/>
                    </m:oMathParaPr>
                    <m:oMath xmlns:m="http://schemas.openxmlformats.org/officeDocument/2006/math">
                      <m:r>
                        <a:rPr lang="en-US" altLang="ja-JP" sz="3000" b="0" i="1" smtClean="0">
                          <a:latin typeface="Cambria Math" panose="02040503050406030204" pitchFamily="18" charset="0"/>
                          <a:ea typeface="+mj-ea"/>
                        </a:rPr>
                        <m:t>𝐸</m:t>
                      </m:r>
                      <m:r>
                        <a:rPr lang="en-US" altLang="ja-JP" sz="3000" b="0" i="1" smtClean="0">
                          <a:latin typeface="Cambria Math" panose="02040503050406030204" pitchFamily="18" charset="0"/>
                          <a:ea typeface="+mj-ea"/>
                        </a:rPr>
                        <m:t>=</m:t>
                      </m:r>
                      <m:r>
                        <a:rPr lang="en-US" altLang="ja-JP" sz="3000" b="0" i="1" smtClean="0">
                          <a:latin typeface="Cambria Math" panose="02040503050406030204" pitchFamily="18" charset="0"/>
                          <a:ea typeface="+mj-ea"/>
                        </a:rPr>
                        <m:t>𝑔𝑧</m:t>
                      </m:r>
                      <m:r>
                        <a:rPr lang="en-US" altLang="ja-JP" sz="3000" b="0" i="1" smtClean="0">
                          <a:latin typeface="Cambria Math" panose="02040503050406030204" pitchFamily="18" charset="0"/>
                          <a:ea typeface="+mj-ea"/>
                        </a:rPr>
                        <m:t>+</m:t>
                      </m:r>
                      <m:sSub>
                        <m:sSubPr>
                          <m:ctrlPr>
                            <a:rPr lang="en-US" altLang="ja-JP" sz="3000" b="0" i="1" smtClean="0">
                              <a:latin typeface="Cambria Math" panose="02040503050406030204" pitchFamily="18" charset="0"/>
                              <a:ea typeface="+mj-ea"/>
                            </a:rPr>
                          </m:ctrlPr>
                        </m:sSubPr>
                        <m:e>
                          <m:r>
                            <a:rPr lang="en-US" altLang="ja-JP" sz="3000" b="0" i="1" smtClean="0">
                              <a:latin typeface="Cambria Math" panose="02040503050406030204" pitchFamily="18" charset="0"/>
                              <a:ea typeface="+mj-ea"/>
                            </a:rPr>
                            <m:t>𝑐</m:t>
                          </m:r>
                        </m:e>
                        <m:sub>
                          <m:r>
                            <a:rPr lang="en-US" altLang="ja-JP" sz="3000" b="0" i="1" smtClean="0">
                              <a:latin typeface="Cambria Math" panose="02040503050406030204" pitchFamily="18" charset="0"/>
                              <a:ea typeface="+mj-ea"/>
                            </a:rPr>
                            <m:t>𝑝</m:t>
                          </m:r>
                        </m:sub>
                      </m:sSub>
                      <m:r>
                        <a:rPr lang="en-US" altLang="ja-JP" sz="3000" b="0" i="1" smtClean="0">
                          <a:latin typeface="Cambria Math" panose="02040503050406030204" pitchFamily="18" charset="0"/>
                          <a:ea typeface="+mj-ea"/>
                        </a:rPr>
                        <m:t>𝑇</m:t>
                      </m:r>
                    </m:oMath>
                  </m:oMathPara>
                </a14:m>
                <a:endParaRPr lang="en-US" altLang="ja-JP" sz="3000" dirty="0">
                  <a:latin typeface="+mj-ea"/>
                  <a:ea typeface="+mj-ea"/>
                </a:endParaRPr>
              </a:p>
              <a:p>
                <a:pPr marL="400050" lvl="1" indent="0">
                  <a:buNone/>
                </a:pPr>
                <a:r>
                  <a:rPr lang="ja-JP" altLang="en-US" sz="3000" dirty="0">
                    <a:solidFill>
                      <a:srgbClr val="FF0000"/>
                    </a:solidFill>
                    <a:latin typeface="+mj-ea"/>
                    <a:ea typeface="+mj-ea"/>
                  </a:rPr>
                  <a:t>断熱過程（外からの熱の出入りがない）では乾燥静的エネルギーは保存される</a:t>
                </a:r>
                <a:endParaRPr lang="en-US" altLang="ja-JP" sz="3000" dirty="0">
                  <a:solidFill>
                    <a:srgbClr val="FF0000"/>
                  </a:solidFill>
                  <a:latin typeface="+mj-ea"/>
                  <a:ea typeface="+mj-ea"/>
                </a:endParaRPr>
              </a:p>
              <a:p>
                <a:pPr marL="400050" lvl="1" indent="0">
                  <a:buNone/>
                </a:pPr>
                <a:r>
                  <a:rPr lang="ja-JP" altLang="en-US" sz="3000" dirty="0">
                    <a:latin typeface="+mj-ea"/>
                    <a:ea typeface="+mj-ea"/>
                  </a:rPr>
                  <a:t>高さ</a:t>
                </a:r>
                <a:r>
                  <a:rPr lang="en-US" altLang="ja-JP" sz="3000" dirty="0">
                    <a:latin typeface="+mj-ea"/>
                    <a:ea typeface="+mj-ea"/>
                  </a:rPr>
                  <a:t>0</a:t>
                </a:r>
                <a:r>
                  <a:rPr lang="ja-JP" altLang="en-US" sz="3000" dirty="0">
                    <a:latin typeface="+mj-ea"/>
                    <a:ea typeface="+mj-ea"/>
                  </a:rPr>
                  <a:t>で気温</a:t>
                </a:r>
                <a14:m>
                  <m:oMath xmlns:m="http://schemas.openxmlformats.org/officeDocument/2006/math">
                    <m:sSub>
                      <m:sSubPr>
                        <m:ctrlPr>
                          <a:rPr lang="en-US" altLang="ja-JP" sz="3000" i="1" smtClean="0">
                            <a:latin typeface="Cambria Math" panose="02040503050406030204" pitchFamily="18" charset="0"/>
                          </a:rPr>
                        </m:ctrlPr>
                      </m:sSubPr>
                      <m:e>
                        <m:r>
                          <a:rPr lang="en-US" altLang="ja-JP" sz="3000" b="0" i="1" smtClean="0">
                            <a:latin typeface="Cambria Math" panose="02040503050406030204" pitchFamily="18" charset="0"/>
                          </a:rPr>
                          <m:t>𝑇</m:t>
                        </m:r>
                      </m:e>
                      <m:sub>
                        <m:r>
                          <a:rPr lang="en-US" altLang="ja-JP" sz="3000" b="0" i="1" smtClean="0">
                            <a:latin typeface="Cambria Math" panose="02040503050406030204" pitchFamily="18" charset="0"/>
                          </a:rPr>
                          <m:t>0</m:t>
                        </m:r>
                      </m:sub>
                    </m:sSub>
                  </m:oMath>
                </a14:m>
                <a:r>
                  <a:rPr lang="ja-JP" altLang="en-US" sz="3000" dirty="0">
                    <a:latin typeface="+mj-ea"/>
                  </a:rPr>
                  <a:t>の空気塊を高さ</a:t>
                </a:r>
                <a:r>
                  <a:rPr lang="en-US" altLang="ja-JP" sz="3000" dirty="0">
                    <a:latin typeface="+mj-ea"/>
                  </a:rPr>
                  <a:t>z</a:t>
                </a:r>
                <a:r>
                  <a:rPr lang="ja-JP" altLang="en-US" sz="3000" dirty="0" err="1">
                    <a:latin typeface="+mj-ea"/>
                  </a:rPr>
                  <a:t>まで</a:t>
                </a:r>
                <a:r>
                  <a:rPr lang="ja-JP" altLang="en-US" sz="3000" dirty="0">
                    <a:latin typeface="+mj-ea"/>
                  </a:rPr>
                  <a:t>持ち上げると</a:t>
                </a:r>
                <a:endParaRPr lang="en-US" altLang="ja-JP" sz="3000" dirty="0">
                  <a:latin typeface="+mj-ea"/>
                </a:endParaRPr>
              </a:p>
              <a:p>
                <a:pPr marL="400050" lvl="1" indent="0">
                  <a:buNone/>
                </a:pPr>
                <a14:m>
                  <m:oMathPara xmlns:m="http://schemas.openxmlformats.org/officeDocument/2006/math">
                    <m:oMathParaPr>
                      <m:jc m:val="centerGroup"/>
                    </m:oMathParaPr>
                    <m:oMath xmlns:m="http://schemas.openxmlformats.org/officeDocument/2006/math">
                      <m:r>
                        <a:rPr lang="en-US" altLang="ja-JP" sz="3000" i="1">
                          <a:latin typeface="Cambria Math" panose="02040503050406030204" pitchFamily="18" charset="0"/>
                        </a:rPr>
                        <m:t>𝑇</m:t>
                      </m:r>
                      <m:r>
                        <a:rPr lang="en-US" altLang="ja-JP" sz="3000" b="0" i="1" smtClean="0">
                          <a:latin typeface="Cambria Math" panose="02040503050406030204" pitchFamily="18" charset="0"/>
                        </a:rPr>
                        <m:t>=</m:t>
                      </m:r>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𝑇</m:t>
                          </m:r>
                        </m:e>
                        <m:sub>
                          <m:r>
                            <a:rPr lang="en-US" altLang="ja-JP" sz="3000" i="1">
                              <a:latin typeface="Cambria Math" panose="02040503050406030204" pitchFamily="18" charset="0"/>
                            </a:rPr>
                            <m:t>0</m:t>
                          </m:r>
                        </m:sub>
                      </m:sSub>
                      <m:r>
                        <a:rPr lang="en-US" altLang="ja-JP" sz="3000" b="0" i="1" smtClean="0">
                          <a:latin typeface="Cambria Math" panose="02040503050406030204" pitchFamily="18" charset="0"/>
                        </a:rPr>
                        <m:t>−</m:t>
                      </m:r>
                      <m:f>
                        <m:fPr>
                          <m:type m:val="lin"/>
                          <m:ctrlPr>
                            <a:rPr lang="en-US" altLang="ja-JP" sz="3000" b="0" i="1" smtClean="0">
                              <a:latin typeface="Cambria Math" panose="02040503050406030204" pitchFamily="18" charset="0"/>
                            </a:rPr>
                          </m:ctrlPr>
                        </m:fPr>
                        <m:num>
                          <m:r>
                            <a:rPr lang="en-US" altLang="ja-JP" sz="3000" b="0" i="1" smtClean="0">
                              <a:latin typeface="Cambria Math" panose="02040503050406030204" pitchFamily="18" charset="0"/>
                            </a:rPr>
                            <m:t>𝑔𝑧</m:t>
                          </m:r>
                        </m:num>
                        <m:den>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𝑐</m:t>
                              </m:r>
                            </m:e>
                            <m:sub>
                              <m:r>
                                <a:rPr lang="en-US" altLang="ja-JP" sz="3000" i="1">
                                  <a:latin typeface="Cambria Math" panose="02040503050406030204" pitchFamily="18" charset="0"/>
                                </a:rPr>
                                <m:t>𝑝</m:t>
                              </m:r>
                            </m:sub>
                          </m:sSub>
                        </m:den>
                      </m:f>
                    </m:oMath>
                  </m:oMathPara>
                </a14:m>
                <a:endParaRPr lang="en-US" altLang="ja-JP" sz="3000" dirty="0">
                  <a:latin typeface="+mj-ea"/>
                </a:endParaRPr>
              </a:p>
              <a:p>
                <a:pPr marL="400050" lvl="1" indent="0">
                  <a:buNone/>
                </a:pPr>
                <a14:m>
                  <m:oMathPara xmlns:m="http://schemas.openxmlformats.org/officeDocument/2006/math">
                    <m:oMathParaPr>
                      <m:jc m:val="centerGroup"/>
                    </m:oMathParaPr>
                    <m:oMath xmlns:m="http://schemas.openxmlformats.org/officeDocument/2006/math">
                      <m:f>
                        <m:fPr>
                          <m:type m:val="lin"/>
                          <m:ctrlPr>
                            <a:rPr lang="en-US" altLang="ja-JP" sz="3000" i="1">
                              <a:latin typeface="Cambria Math" panose="02040503050406030204" pitchFamily="18" charset="0"/>
                            </a:rPr>
                          </m:ctrlPr>
                        </m:fPr>
                        <m:num>
                          <m:r>
                            <a:rPr lang="en-US" altLang="ja-JP" sz="3000" i="1">
                              <a:latin typeface="Cambria Math" panose="02040503050406030204" pitchFamily="18" charset="0"/>
                            </a:rPr>
                            <m:t>𝑔</m:t>
                          </m:r>
                        </m:num>
                        <m:den>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𝑐</m:t>
                              </m:r>
                            </m:e>
                            <m:sub>
                              <m:r>
                                <a:rPr lang="en-US" altLang="ja-JP" sz="3000" i="1">
                                  <a:latin typeface="Cambria Math" panose="02040503050406030204" pitchFamily="18" charset="0"/>
                                </a:rPr>
                                <m:t>𝑝</m:t>
                              </m:r>
                            </m:sub>
                          </m:sSub>
                          <m:r>
                            <a:rPr lang="en-US" altLang="ja-JP" sz="3000" b="0" i="1" smtClean="0">
                              <a:latin typeface="Cambria Math" panose="02040503050406030204" pitchFamily="18" charset="0"/>
                            </a:rPr>
                            <m:t>=</m:t>
                          </m:r>
                          <m:f>
                            <m:fPr>
                              <m:type m:val="lin"/>
                              <m:ctrlPr>
                                <a:rPr lang="en-US" altLang="ja-JP" sz="3000" b="0" i="1" smtClean="0">
                                  <a:latin typeface="Cambria Math" panose="02040503050406030204" pitchFamily="18" charset="0"/>
                                </a:rPr>
                              </m:ctrlPr>
                            </m:fPr>
                            <m:num>
                              <m:r>
                                <a:rPr lang="en-US" altLang="ja-JP" sz="3000" b="0" i="1" smtClean="0">
                                  <a:latin typeface="Cambria Math" panose="02040503050406030204" pitchFamily="18" charset="0"/>
                                </a:rPr>
                                <m:t>9.8</m:t>
                              </m:r>
                            </m:num>
                            <m:den>
                              <m:r>
                                <a:rPr lang="en-US" altLang="ja-JP" sz="3000" b="0" i="1" smtClean="0">
                                  <a:latin typeface="Cambria Math" panose="02040503050406030204" pitchFamily="18" charset="0"/>
                                </a:rPr>
                                <m:t>1005</m:t>
                              </m:r>
                            </m:den>
                          </m:f>
                          <m:r>
                            <a:rPr lang="en-US" altLang="ja-JP" sz="3000" b="0" i="1" smtClean="0">
                              <a:latin typeface="Cambria Math" panose="02040503050406030204" pitchFamily="18" charset="0"/>
                              <a:ea typeface="Cambria Math" panose="02040503050406030204" pitchFamily="18" charset="0"/>
                            </a:rPr>
                            <m:t>≈</m:t>
                          </m:r>
                          <m:f>
                            <m:fPr>
                              <m:type m:val="lin"/>
                              <m:ctrlPr>
                                <a:rPr lang="en-US" altLang="ja-JP" sz="3000" b="0" i="1" smtClean="0">
                                  <a:latin typeface="Cambria Math" panose="02040503050406030204" pitchFamily="18" charset="0"/>
                                  <a:ea typeface="Cambria Math" panose="02040503050406030204" pitchFamily="18" charset="0"/>
                                </a:rPr>
                              </m:ctrlPr>
                            </m:fPr>
                            <m:num>
                              <m:r>
                                <a:rPr lang="en-US" altLang="ja-JP" sz="3000" b="0" i="1" smtClean="0">
                                  <a:latin typeface="Cambria Math" panose="02040503050406030204" pitchFamily="18" charset="0"/>
                                  <a:ea typeface="Cambria Math" panose="02040503050406030204" pitchFamily="18" charset="0"/>
                                </a:rPr>
                                <m:t>10℃</m:t>
                              </m:r>
                            </m:num>
                            <m:den>
                              <m:r>
                                <a:rPr lang="en-US" altLang="ja-JP" sz="3000" b="0" i="1" smtClean="0">
                                  <a:latin typeface="Cambria Math" panose="02040503050406030204" pitchFamily="18" charset="0"/>
                                  <a:ea typeface="Cambria Math" panose="02040503050406030204" pitchFamily="18" charset="0"/>
                                </a:rPr>
                                <m:t>1</m:t>
                              </m:r>
                              <m:r>
                                <a:rPr lang="en-US" altLang="ja-JP" sz="3000" b="0" i="0" smtClean="0">
                                  <a:latin typeface="Cambria Math" panose="02040503050406030204" pitchFamily="18" charset="0"/>
                                  <a:ea typeface="Cambria Math" panose="02040503050406030204" pitchFamily="18" charset="0"/>
                                </a:rPr>
                                <m:t>000</m:t>
                              </m:r>
                              <m:r>
                                <m:rPr>
                                  <m:sty m:val="p"/>
                                </m:rPr>
                                <a:rPr lang="en-US" altLang="ja-JP" sz="3000" b="0" i="0" smtClean="0">
                                  <a:latin typeface="Cambria Math" panose="02040503050406030204" pitchFamily="18" charset="0"/>
                                  <a:ea typeface="Cambria Math" panose="02040503050406030204" pitchFamily="18" charset="0"/>
                                </a:rPr>
                                <m:t>m</m:t>
                              </m:r>
                            </m:den>
                          </m:f>
                        </m:den>
                      </m:f>
                    </m:oMath>
                  </m:oMathPara>
                </a14:m>
                <a:endParaRPr lang="en-US" altLang="ja-JP" sz="3000" dirty="0">
                  <a:latin typeface="+mj-ea"/>
                </a:endParaRPr>
              </a:p>
              <a:p>
                <a:pPr marL="400050" lvl="1" indent="0">
                  <a:buNone/>
                </a:pPr>
                <a:endParaRPr lang="en-US" altLang="ja-JP" sz="3000" dirty="0">
                  <a:latin typeface="+mj-ea"/>
                  <a:ea typeface="+mj-ea"/>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0" y="764704"/>
                <a:ext cx="9144000" cy="3168352"/>
              </a:xfrm>
              <a:blipFill>
                <a:blip r:embed="rId2"/>
                <a:stretch>
                  <a:fillRect l="-2000" t="-3269" r="-933" b="-48077"/>
                </a:stretch>
              </a:blipFill>
            </p:spPr>
            <p:txBody>
              <a:bodyPr/>
              <a:lstStyle/>
              <a:p>
                <a:r>
                  <a:rPr lang="ja-JP" altLang="en-US">
                    <a:noFill/>
                  </a:rPr>
                  <a:t> </a:t>
                </a:r>
              </a:p>
            </p:txBody>
          </p:sp>
        </mc:Fallback>
      </mc:AlternateContent>
      <p:sp>
        <p:nvSpPr>
          <p:cNvPr id="13" name="スライド番号プレースホルダー 12"/>
          <p:cNvSpPr>
            <a:spLocks noGrp="1"/>
          </p:cNvSpPr>
          <p:nvPr>
            <p:ph type="sldNum" sz="quarter" idx="12"/>
          </p:nvPr>
        </p:nvSpPr>
        <p:spPr/>
        <p:txBody>
          <a:bodyPr/>
          <a:lstStyle/>
          <a:p>
            <a:fld id="{69032B98-2A0F-4EE6-A566-B568EB42DAC7}" type="slidenum">
              <a:rPr kumimoji="1" lang="ja-JP" altLang="en-US" smtClean="0"/>
              <a:t>63</a:t>
            </a:fld>
            <a:endParaRPr kumimoji="1" lang="ja-JP" altLang="en-US"/>
          </a:p>
        </p:txBody>
      </p:sp>
    </p:spTree>
    <p:extLst>
      <p:ext uri="{BB962C8B-B14F-4D97-AF65-F5344CB8AC3E}">
        <p14:creationId xmlns:p14="http://schemas.microsoft.com/office/powerpoint/2010/main" val="1685997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209" t="2586"/>
          <a:stretch/>
        </p:blipFill>
        <p:spPr bwMode="auto">
          <a:xfrm>
            <a:off x="107504" y="0"/>
            <a:ext cx="65540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1" name="Rectangle 3"/>
          <p:cNvSpPr>
            <a:spLocks noChangeArrowheads="1"/>
          </p:cNvSpPr>
          <p:nvPr/>
        </p:nvSpPr>
        <p:spPr bwMode="auto">
          <a:xfrm>
            <a:off x="0" y="6165850"/>
            <a:ext cx="9144000" cy="69215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3200" b="1" dirty="0">
                <a:solidFill>
                  <a:srgbClr val="FF0000"/>
                </a:solidFill>
                <a:latin typeface="+mj-ea"/>
                <a:ea typeface="+mj-ea"/>
              </a:rPr>
              <a:t>下層部分は温室効果によるものである事が解った</a:t>
            </a:r>
          </a:p>
        </p:txBody>
      </p:sp>
      <p:sp>
        <p:nvSpPr>
          <p:cNvPr id="119812" name="Oval 4"/>
          <p:cNvSpPr>
            <a:spLocks noChangeArrowheads="1"/>
          </p:cNvSpPr>
          <p:nvPr/>
        </p:nvSpPr>
        <p:spPr bwMode="auto">
          <a:xfrm>
            <a:off x="611634" y="4724400"/>
            <a:ext cx="5761038" cy="1152525"/>
          </a:xfrm>
          <a:prstGeom prst="ellipse">
            <a:avLst/>
          </a:prstGeom>
          <a:solidFill>
            <a:srgbClr val="FF99CC">
              <a:alpha val="10196"/>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a:t>　</a:t>
            </a:r>
          </a:p>
        </p:txBody>
      </p:sp>
      <p:sp>
        <p:nvSpPr>
          <p:cNvPr id="5" name="Rectangle 3"/>
          <p:cNvSpPr txBox="1">
            <a:spLocks noChangeArrowheads="1"/>
          </p:cNvSpPr>
          <p:nvPr/>
        </p:nvSpPr>
        <p:spPr>
          <a:xfrm>
            <a:off x="6372672" y="8632"/>
            <a:ext cx="2771328" cy="226640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mj-ea"/>
                <a:ea typeface="+mj-ea"/>
              </a:rPr>
              <a:t>※</a:t>
            </a:r>
            <a:r>
              <a:rPr lang="ja-JP" altLang="en-US" sz="2000" dirty="0">
                <a:latin typeface="+mj-ea"/>
                <a:ea typeface="+mj-ea"/>
              </a:rPr>
              <a:t>実は対流圏の温度が上空ほど低い理由は，放射だけでは決まらない．その話は，いずれやります．</a:t>
            </a:r>
            <a:endParaRPr lang="en-US" altLang="ja-JP" sz="2000" dirty="0">
              <a:latin typeface="+mj-ea"/>
              <a:ea typeface="+mj-ea"/>
            </a:endParaRPr>
          </a:p>
          <a:p>
            <a:pPr marL="0" indent="0">
              <a:buNone/>
            </a:pPr>
            <a:endParaRPr lang="en-US" altLang="ja-JP" sz="2000" dirty="0">
              <a:latin typeface="+mj-ea"/>
              <a:ea typeface="+mj-ea"/>
            </a:endParaRPr>
          </a:p>
          <a:p>
            <a:pPr marL="0" indent="0">
              <a:buNone/>
            </a:pPr>
            <a:r>
              <a:rPr lang="ja-JP" altLang="en-US" sz="2000" dirty="0">
                <a:latin typeface="+mj-ea"/>
                <a:ea typeface="+mj-ea"/>
              </a:rPr>
              <a:t>地表面が暖かいのは温室効果</a:t>
            </a:r>
            <a:endParaRPr lang="en-US" altLang="ja-JP" sz="2000" dirty="0">
              <a:latin typeface="+mj-ea"/>
              <a:ea typeface="+mj-ea"/>
            </a:endParaRPr>
          </a:p>
          <a:p>
            <a:pPr marL="0" indent="0">
              <a:buNone/>
            </a:pPr>
            <a:r>
              <a:rPr lang="ja-JP" altLang="en-US" sz="2000" dirty="0">
                <a:solidFill>
                  <a:srgbClr val="FF0000"/>
                </a:solidFill>
                <a:latin typeface="+mj-ea"/>
                <a:ea typeface="+mj-ea"/>
              </a:rPr>
              <a:t>上空ほど寒いのは断熱膨張（空気塊のエネルギー保存則のため）</a:t>
            </a:r>
            <a:endParaRPr lang="en-US" altLang="ja-JP" sz="2000" dirty="0">
              <a:solidFill>
                <a:srgbClr val="FF0000"/>
              </a:solidFill>
              <a:latin typeface="+mj-ea"/>
              <a:ea typeface="+mj-ea"/>
            </a:endParaRPr>
          </a:p>
          <a:p>
            <a:pPr marL="0" indent="0">
              <a:buNone/>
            </a:pPr>
            <a:r>
              <a:rPr lang="en-US" altLang="ja-JP" sz="2000">
                <a:solidFill>
                  <a:srgbClr val="FF0000"/>
                </a:solidFill>
                <a:latin typeface="+mj-ea"/>
                <a:ea typeface="+mj-ea"/>
              </a:rPr>
              <a:t>※</a:t>
            </a:r>
            <a:r>
              <a:rPr lang="ja-JP" altLang="en-US" sz="2000">
                <a:solidFill>
                  <a:srgbClr val="FF0000"/>
                </a:solidFill>
                <a:latin typeface="+mj-ea"/>
                <a:ea typeface="+mj-ea"/>
              </a:rPr>
              <a:t>成層圏・熱圏では放射加熱の効果が大きく断熱ではない</a:t>
            </a:r>
            <a:endParaRPr lang="ja-JP" altLang="en-US" sz="2000" dirty="0">
              <a:solidFill>
                <a:srgbClr val="FF0000"/>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64</a:t>
            </a:fld>
            <a:endParaRPr kumimoji="1" lang="ja-JP" altLang="en-US"/>
          </a:p>
        </p:txBody>
      </p:sp>
    </p:spTree>
    <p:extLst>
      <p:ext uri="{BB962C8B-B14F-4D97-AF65-F5344CB8AC3E}">
        <p14:creationId xmlns:p14="http://schemas.microsoft.com/office/powerpoint/2010/main" val="2659911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61732DC-7480-756C-F9D6-3601457F16BF}"/>
              </a:ext>
            </a:extLst>
          </p:cNvPr>
          <p:cNvSpPr>
            <a:spLocks noGrp="1"/>
          </p:cNvSpPr>
          <p:nvPr>
            <p:ph type="sldNum" sz="quarter" idx="12"/>
          </p:nvPr>
        </p:nvSpPr>
        <p:spPr/>
        <p:txBody>
          <a:bodyPr/>
          <a:lstStyle/>
          <a:p>
            <a:fld id="{999120C0-F702-445C-B018-BC09BD7DB4A6}" type="slidenum">
              <a:rPr kumimoji="1" lang="ja-JP" altLang="en-US" smtClean="0"/>
              <a:t>65</a:t>
            </a:fld>
            <a:endParaRPr kumimoji="1" lang="ja-JP" altLang="en-US"/>
          </a:p>
        </p:txBody>
      </p:sp>
      <p:sp>
        <p:nvSpPr>
          <p:cNvPr id="3" name="コンテンツ プレースホルダー 2">
            <a:extLst>
              <a:ext uri="{FF2B5EF4-FFF2-40B4-BE49-F238E27FC236}">
                <a16:creationId xmlns:a16="http://schemas.microsoft.com/office/drawing/2014/main" id="{DD0F8B4A-1138-B5C6-3A0B-5EB7E4759F76}"/>
              </a:ext>
            </a:extLst>
          </p:cNvPr>
          <p:cNvSpPr txBox="1">
            <a:spLocks/>
          </p:cNvSpPr>
          <p:nvPr/>
        </p:nvSpPr>
        <p:spPr>
          <a:xfrm>
            <a:off x="251520" y="44625"/>
            <a:ext cx="8640960" cy="7200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000" dirty="0">
                <a:latin typeface="+mj-ea"/>
                <a:ea typeface="+mj-ea"/>
              </a:rPr>
              <a:t>冬休みのレポート課題①</a:t>
            </a:r>
            <a:endParaRPr lang="ja-JP" altLang="en-US" sz="5400" dirty="0">
              <a:latin typeface="+mj-ea"/>
              <a:ea typeface="+mj-ea"/>
            </a:endParaRPr>
          </a:p>
        </p:txBody>
      </p:sp>
      <p:pic>
        <p:nvPicPr>
          <p:cNvPr id="5" name="図 4">
            <a:extLst>
              <a:ext uri="{FF2B5EF4-FFF2-40B4-BE49-F238E27FC236}">
                <a16:creationId xmlns:a16="http://schemas.microsoft.com/office/drawing/2014/main" id="{8EF16F83-FA60-12B9-20D4-EDB2BF63F22E}"/>
              </a:ext>
            </a:extLst>
          </p:cNvPr>
          <p:cNvPicPr>
            <a:picLocks noChangeAspect="1"/>
          </p:cNvPicPr>
          <p:nvPr/>
        </p:nvPicPr>
        <p:blipFill>
          <a:blip r:embed="rId2"/>
          <a:stretch>
            <a:fillRect/>
          </a:stretch>
        </p:blipFill>
        <p:spPr>
          <a:xfrm>
            <a:off x="4434683" y="3789040"/>
            <a:ext cx="4565301" cy="2567310"/>
          </a:xfrm>
          <a:prstGeom prst="rect">
            <a:avLst/>
          </a:prstGeom>
        </p:spPr>
      </p:pic>
      <p:sp>
        <p:nvSpPr>
          <p:cNvPr id="6" name="コンテンツ プレースホルダー 2">
            <a:extLst>
              <a:ext uri="{FF2B5EF4-FFF2-40B4-BE49-F238E27FC236}">
                <a16:creationId xmlns:a16="http://schemas.microsoft.com/office/drawing/2014/main" id="{F8ED1E4F-C41C-70CA-9E6A-4503D77CAD2C}"/>
              </a:ext>
            </a:extLst>
          </p:cNvPr>
          <p:cNvSpPr txBox="1">
            <a:spLocks/>
          </p:cNvSpPr>
          <p:nvPr/>
        </p:nvSpPr>
        <p:spPr>
          <a:xfrm>
            <a:off x="45840" y="1124744"/>
            <a:ext cx="8640960" cy="7200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mj-ea"/>
                <a:ea typeface="+mj-ea"/>
              </a:rPr>
              <a:t>東大 高校生と大学生のための金曜特別講座「気候変動の自然科学的理解：</a:t>
            </a:r>
            <a:r>
              <a:rPr lang="en-US" altLang="ja-JP" sz="2400" dirty="0">
                <a:latin typeface="+mj-ea"/>
                <a:ea typeface="+mj-ea"/>
              </a:rPr>
              <a:t>IPCC</a:t>
            </a:r>
            <a:r>
              <a:rPr lang="ja-JP" altLang="en-US" sz="2400" dirty="0">
                <a:latin typeface="+mj-ea"/>
                <a:ea typeface="+mj-ea"/>
              </a:rPr>
              <a:t>による最新の報告書を読み解く」</a:t>
            </a:r>
            <a:endParaRPr lang="en-US" altLang="ja-JP" sz="2400" dirty="0">
              <a:latin typeface="+mj-ea"/>
              <a:ea typeface="+mj-ea"/>
            </a:endParaRPr>
          </a:p>
          <a:p>
            <a:pPr marL="0" indent="0">
              <a:buFont typeface="Arial" panose="020B0604020202020204" pitchFamily="34" charset="0"/>
              <a:buNone/>
            </a:pPr>
            <a:r>
              <a:rPr lang="ja-JP" altLang="en-US" sz="2400" dirty="0">
                <a:latin typeface="+mj-ea"/>
                <a:ea typeface="+mj-ea"/>
              </a:rPr>
              <a:t>東大先端研 小坂優先生</a:t>
            </a:r>
            <a:endParaRPr lang="en-US" altLang="ja-JP" sz="2400" dirty="0">
              <a:latin typeface="+mj-ea"/>
              <a:ea typeface="+mj-ea"/>
            </a:endParaRPr>
          </a:p>
          <a:p>
            <a:pPr marL="0" indent="0">
              <a:buFont typeface="Arial" panose="020B0604020202020204" pitchFamily="34" charset="0"/>
              <a:buNone/>
            </a:pPr>
            <a:endParaRPr lang="en-US" altLang="ja-JP" sz="2400" dirty="0">
              <a:latin typeface="+mj-ea"/>
              <a:ea typeface="+mj-ea"/>
            </a:endParaRPr>
          </a:p>
          <a:p>
            <a:pPr marL="0" indent="0">
              <a:buFont typeface="Arial" panose="020B0604020202020204" pitchFamily="34" charset="0"/>
              <a:buNone/>
            </a:pPr>
            <a:r>
              <a:rPr lang="ja-JP" altLang="en-US" sz="2400" dirty="0">
                <a:latin typeface="+mj-ea"/>
                <a:ea typeface="+mj-ea"/>
              </a:rPr>
              <a:t>約</a:t>
            </a:r>
            <a:r>
              <a:rPr lang="en-US" altLang="ja-JP" sz="2400" dirty="0">
                <a:latin typeface="+mj-ea"/>
                <a:ea typeface="+mj-ea"/>
              </a:rPr>
              <a:t>1</a:t>
            </a:r>
            <a:r>
              <a:rPr lang="ja-JP" altLang="en-US" sz="2400" dirty="0">
                <a:latin typeface="+mj-ea"/>
                <a:ea typeface="+mj-ea"/>
              </a:rPr>
              <a:t>時間</a:t>
            </a:r>
            <a:r>
              <a:rPr lang="en-US" altLang="ja-JP" sz="2400" dirty="0">
                <a:latin typeface="+mj-ea"/>
                <a:ea typeface="+mj-ea"/>
              </a:rPr>
              <a:t>10</a:t>
            </a:r>
            <a:r>
              <a:rPr lang="ja-JP" altLang="en-US" sz="2400" dirty="0">
                <a:latin typeface="+mj-ea"/>
                <a:ea typeface="+mj-ea"/>
              </a:rPr>
              <a:t>分の動画を見て</a:t>
            </a:r>
            <a:r>
              <a:rPr lang="en-US" altLang="ja-JP" sz="2400" dirty="0">
                <a:latin typeface="+mj-ea"/>
                <a:ea typeface="+mj-ea"/>
              </a:rPr>
              <a:t>400</a:t>
            </a:r>
            <a:r>
              <a:rPr lang="ja-JP" altLang="en-US" sz="2400" dirty="0">
                <a:latin typeface="+mj-ea"/>
                <a:ea typeface="+mj-ea"/>
              </a:rPr>
              <a:t>字以上の感想を述べる</a:t>
            </a:r>
          </a:p>
        </p:txBody>
      </p:sp>
    </p:spTree>
    <p:extLst>
      <p:ext uri="{BB962C8B-B14F-4D97-AF65-F5344CB8AC3E}">
        <p14:creationId xmlns:p14="http://schemas.microsoft.com/office/powerpoint/2010/main" val="266025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61732DC-7480-756C-F9D6-3601457F16BF}"/>
              </a:ext>
            </a:extLst>
          </p:cNvPr>
          <p:cNvSpPr>
            <a:spLocks noGrp="1"/>
          </p:cNvSpPr>
          <p:nvPr>
            <p:ph type="sldNum" sz="quarter" idx="12"/>
          </p:nvPr>
        </p:nvSpPr>
        <p:spPr/>
        <p:txBody>
          <a:bodyPr/>
          <a:lstStyle/>
          <a:p>
            <a:fld id="{999120C0-F702-445C-B018-BC09BD7DB4A6}" type="slidenum">
              <a:rPr kumimoji="1" lang="ja-JP" altLang="en-US" smtClean="0"/>
              <a:t>66</a:t>
            </a:fld>
            <a:endParaRPr kumimoji="1" lang="ja-JP" altLang="en-US"/>
          </a:p>
        </p:txBody>
      </p:sp>
      <p:sp>
        <p:nvSpPr>
          <p:cNvPr id="3" name="コンテンツ プレースホルダー 2">
            <a:extLst>
              <a:ext uri="{FF2B5EF4-FFF2-40B4-BE49-F238E27FC236}">
                <a16:creationId xmlns:a16="http://schemas.microsoft.com/office/drawing/2014/main" id="{DD0F8B4A-1138-B5C6-3A0B-5EB7E4759F76}"/>
              </a:ext>
            </a:extLst>
          </p:cNvPr>
          <p:cNvSpPr txBox="1">
            <a:spLocks/>
          </p:cNvSpPr>
          <p:nvPr/>
        </p:nvSpPr>
        <p:spPr>
          <a:xfrm>
            <a:off x="251520" y="44625"/>
            <a:ext cx="8640960" cy="7200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000" dirty="0">
                <a:latin typeface="+mj-ea"/>
                <a:ea typeface="+mj-ea"/>
              </a:rPr>
              <a:t>冬休みのレポート課題②</a:t>
            </a:r>
            <a:endParaRPr lang="ja-JP" altLang="en-US" sz="5400" dirty="0">
              <a:latin typeface="+mj-ea"/>
              <a:ea typeface="+mj-ea"/>
            </a:endParaRPr>
          </a:p>
        </p:txBody>
      </p:sp>
      <p:sp>
        <p:nvSpPr>
          <p:cNvPr id="6" name="コンテンツ プレースホルダー 2">
            <a:extLst>
              <a:ext uri="{FF2B5EF4-FFF2-40B4-BE49-F238E27FC236}">
                <a16:creationId xmlns:a16="http://schemas.microsoft.com/office/drawing/2014/main" id="{F8ED1E4F-C41C-70CA-9E6A-4503D77CAD2C}"/>
              </a:ext>
            </a:extLst>
          </p:cNvPr>
          <p:cNvSpPr txBox="1">
            <a:spLocks/>
          </p:cNvSpPr>
          <p:nvPr/>
        </p:nvSpPr>
        <p:spPr>
          <a:xfrm>
            <a:off x="45840" y="1124744"/>
            <a:ext cx="8640960" cy="7200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latin typeface="+mj-ea"/>
                <a:ea typeface="+mj-ea"/>
              </a:rPr>
              <a:t>2022</a:t>
            </a:r>
            <a:r>
              <a:rPr lang="ja-JP" altLang="en-US" sz="2400" dirty="0">
                <a:latin typeface="+mj-ea"/>
                <a:ea typeface="+mj-ea"/>
              </a:rPr>
              <a:t>年</a:t>
            </a:r>
            <a:r>
              <a:rPr lang="en-US" altLang="ja-JP" sz="2400" dirty="0">
                <a:latin typeface="+mj-ea"/>
                <a:ea typeface="+mj-ea"/>
              </a:rPr>
              <a:t>6</a:t>
            </a:r>
            <a:r>
              <a:rPr lang="ja-JP" altLang="en-US" sz="2400" dirty="0">
                <a:latin typeface="+mj-ea"/>
                <a:ea typeface="+mj-ea"/>
              </a:rPr>
              <a:t>月に東シナ海で線状降水帯の船上観測をしました</a:t>
            </a:r>
            <a:endParaRPr lang="en-US" altLang="ja-JP" sz="2400" dirty="0">
              <a:latin typeface="+mj-ea"/>
              <a:ea typeface="+mj-ea"/>
            </a:endParaRPr>
          </a:p>
          <a:p>
            <a:pPr marL="0" indent="0">
              <a:buFont typeface="Arial" panose="020B0604020202020204" pitchFamily="34" charset="0"/>
              <a:buNone/>
            </a:pPr>
            <a:endParaRPr lang="en-US" altLang="ja-JP" sz="2400" dirty="0">
              <a:latin typeface="+mj-ea"/>
              <a:ea typeface="+mj-ea"/>
            </a:endParaRPr>
          </a:p>
          <a:p>
            <a:pPr marL="0" indent="0">
              <a:buFont typeface="Arial" panose="020B0604020202020204" pitchFamily="34" charset="0"/>
              <a:buNone/>
            </a:pPr>
            <a:endParaRPr lang="en-US" altLang="ja-JP" sz="2400" dirty="0">
              <a:latin typeface="+mj-ea"/>
              <a:ea typeface="+mj-ea"/>
            </a:endParaRPr>
          </a:p>
          <a:p>
            <a:pPr marL="0" indent="0">
              <a:buFont typeface="Arial" panose="020B0604020202020204" pitchFamily="34" charset="0"/>
              <a:buNone/>
            </a:pPr>
            <a:r>
              <a:rPr lang="ja-JP" altLang="en-US" sz="2400" dirty="0">
                <a:latin typeface="+mj-ea"/>
                <a:ea typeface="+mj-ea"/>
              </a:rPr>
              <a:t>約</a:t>
            </a:r>
            <a:r>
              <a:rPr lang="en-US" altLang="ja-JP" sz="2400" dirty="0">
                <a:latin typeface="+mj-ea"/>
                <a:ea typeface="+mj-ea"/>
              </a:rPr>
              <a:t>12+10</a:t>
            </a:r>
            <a:r>
              <a:rPr lang="ja-JP" altLang="en-US" sz="2400" dirty="0">
                <a:latin typeface="+mj-ea"/>
                <a:ea typeface="+mj-ea"/>
              </a:rPr>
              <a:t>分の動画を見て感想を述べる</a:t>
            </a:r>
          </a:p>
        </p:txBody>
      </p:sp>
      <p:pic>
        <p:nvPicPr>
          <p:cNvPr id="7" name="図 6">
            <a:extLst>
              <a:ext uri="{FF2B5EF4-FFF2-40B4-BE49-F238E27FC236}">
                <a16:creationId xmlns:a16="http://schemas.microsoft.com/office/drawing/2014/main" id="{66E123BE-F973-5ACF-F425-BD20FBFB296C}"/>
              </a:ext>
            </a:extLst>
          </p:cNvPr>
          <p:cNvPicPr>
            <a:picLocks noChangeAspect="1"/>
          </p:cNvPicPr>
          <p:nvPr/>
        </p:nvPicPr>
        <p:blipFill>
          <a:blip r:embed="rId2"/>
          <a:stretch>
            <a:fillRect/>
          </a:stretch>
        </p:blipFill>
        <p:spPr>
          <a:xfrm>
            <a:off x="10259" y="4053151"/>
            <a:ext cx="4499992" cy="2500940"/>
          </a:xfrm>
          <a:prstGeom prst="rect">
            <a:avLst/>
          </a:prstGeom>
        </p:spPr>
      </p:pic>
      <p:pic>
        <p:nvPicPr>
          <p:cNvPr id="9" name="図 8">
            <a:extLst>
              <a:ext uri="{FF2B5EF4-FFF2-40B4-BE49-F238E27FC236}">
                <a16:creationId xmlns:a16="http://schemas.microsoft.com/office/drawing/2014/main" id="{4994251A-4384-FCD1-2D66-6F53E4D9D680}"/>
              </a:ext>
            </a:extLst>
          </p:cNvPr>
          <p:cNvPicPr>
            <a:picLocks noChangeAspect="1"/>
          </p:cNvPicPr>
          <p:nvPr/>
        </p:nvPicPr>
        <p:blipFill>
          <a:blip r:embed="rId3"/>
          <a:stretch>
            <a:fillRect/>
          </a:stretch>
        </p:blipFill>
        <p:spPr>
          <a:xfrm>
            <a:off x="4633751" y="4053151"/>
            <a:ext cx="4510249" cy="2523116"/>
          </a:xfrm>
          <a:prstGeom prst="rect">
            <a:avLst/>
          </a:prstGeom>
        </p:spPr>
      </p:pic>
    </p:spTree>
    <p:extLst>
      <p:ext uri="{BB962C8B-B14F-4D97-AF65-F5344CB8AC3E}">
        <p14:creationId xmlns:p14="http://schemas.microsoft.com/office/powerpoint/2010/main" val="1755469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44624"/>
            <a:ext cx="8640960" cy="4525963"/>
          </a:xfrm>
        </p:spPr>
        <p:txBody>
          <a:bodyPr/>
          <a:lstStyle/>
          <a:p>
            <a:pPr marL="0" indent="0">
              <a:buNone/>
            </a:pPr>
            <a:r>
              <a:rPr lang="ja-JP" altLang="en-US" sz="4000" dirty="0">
                <a:latin typeface="+mj-ea"/>
                <a:ea typeface="+mj-ea"/>
              </a:rPr>
              <a:t>何か質問があればお気軽にどうぞ</a:t>
            </a:r>
            <a:endParaRPr lang="en-US" altLang="ja-JP" sz="4000" dirty="0">
              <a:latin typeface="+mj-ea"/>
              <a:ea typeface="+mj-ea"/>
            </a:endParaRPr>
          </a:p>
          <a:p>
            <a:endParaRPr lang="en-US" altLang="ja-JP" dirty="0">
              <a:latin typeface="+mj-ea"/>
              <a:ea typeface="+mj-ea"/>
            </a:endParaRPr>
          </a:p>
          <a:p>
            <a:pPr marL="0" indent="0">
              <a:buNone/>
            </a:pPr>
            <a:r>
              <a:rPr lang="en-US" altLang="ja-JP" sz="5400" dirty="0">
                <a:latin typeface="+mj-ea"/>
                <a:ea typeface="+mj-ea"/>
              </a:rPr>
              <a:t>y</a:t>
            </a:r>
            <a:r>
              <a:rPr kumimoji="1" lang="en-US" altLang="ja-JP" sz="5400" dirty="0">
                <a:latin typeface="+mj-ea"/>
                <a:ea typeface="+mj-ea"/>
              </a:rPr>
              <a:t>uta.a468@gmail.com</a:t>
            </a:r>
            <a:endParaRPr kumimoji="1" lang="ja-JP" altLang="en-US" sz="5400" dirty="0">
              <a:latin typeface="+mj-ea"/>
              <a:ea typeface="+mj-ea"/>
            </a:endParaRPr>
          </a:p>
        </p:txBody>
      </p:sp>
      <p:sp>
        <p:nvSpPr>
          <p:cNvPr id="4" name="テキスト ボックス 3"/>
          <p:cNvSpPr txBox="1"/>
          <p:nvPr/>
        </p:nvSpPr>
        <p:spPr>
          <a:xfrm>
            <a:off x="251520" y="3195843"/>
            <a:ext cx="6984776" cy="2698561"/>
          </a:xfrm>
          <a:prstGeom prst="rect">
            <a:avLst/>
          </a:prstGeom>
          <a:noFill/>
        </p:spPr>
        <p:txBody>
          <a:bodyPr wrap="square" rtlCol="0">
            <a:noAutofit/>
          </a:bodyPr>
          <a:lstStyle/>
          <a:p>
            <a:r>
              <a:rPr lang="ja-JP" altLang="en-US" sz="3200" dirty="0">
                <a:solidFill>
                  <a:sysClr val="windowText" lastClr="000000"/>
                </a:solidFill>
                <a:latin typeface="+mj-ea"/>
                <a:ea typeface="+mj-ea"/>
              </a:rPr>
              <a:t>研究室の</a:t>
            </a:r>
            <a:r>
              <a:rPr lang="en-US" altLang="ja-JP" sz="3200" dirty="0">
                <a:solidFill>
                  <a:sysClr val="windowText" lastClr="000000"/>
                </a:solidFill>
                <a:latin typeface="+mj-ea"/>
                <a:ea typeface="+mj-ea"/>
              </a:rPr>
              <a:t>HP</a:t>
            </a:r>
            <a:r>
              <a:rPr lang="ja-JP" altLang="en-US" sz="3200" dirty="0">
                <a:solidFill>
                  <a:sysClr val="windowText" lastClr="000000"/>
                </a:solidFill>
                <a:latin typeface="+mj-ea"/>
                <a:ea typeface="+mj-ea"/>
              </a:rPr>
              <a:t>もあります</a:t>
            </a:r>
            <a:endParaRPr lang="en-US" altLang="ja-JP" sz="3200" dirty="0">
              <a:solidFill>
                <a:sysClr val="windowText" lastClr="000000"/>
              </a:solidFill>
              <a:latin typeface="+mj-ea"/>
              <a:ea typeface="+mj-ea"/>
            </a:endParaRPr>
          </a:p>
          <a:p>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三重大　気象</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で検索してね</a:t>
            </a:r>
            <a:endParaRPr lang="en-US" altLang="ja-JP" sz="3200" dirty="0">
              <a:solidFill>
                <a:sysClr val="windowText" lastClr="000000"/>
              </a:solidFill>
              <a:latin typeface="+mj-ea"/>
              <a:ea typeface="+mj-ea"/>
            </a:endParaRPr>
          </a:p>
          <a:p>
            <a:endParaRPr lang="en-US" altLang="ja-JP" sz="3200" dirty="0">
              <a:solidFill>
                <a:sysClr val="windowText" lastClr="000000"/>
              </a:solidFill>
              <a:latin typeface="+mj-ea"/>
              <a:ea typeface="+mj-ea"/>
            </a:endParaRPr>
          </a:p>
          <a:p>
            <a:r>
              <a:rPr lang="ja-JP" altLang="en-US" sz="3200" dirty="0">
                <a:solidFill>
                  <a:sysClr val="windowText" lastClr="000000"/>
                </a:solidFill>
                <a:latin typeface="+mj-ea"/>
                <a:ea typeface="+mj-ea"/>
              </a:rPr>
              <a:t>ちなみに</a:t>
            </a:r>
            <a:r>
              <a:rPr lang="en-US" altLang="ja-JP" sz="3200" dirty="0">
                <a:solidFill>
                  <a:sysClr val="windowText" lastClr="000000"/>
                </a:solidFill>
                <a:latin typeface="+mj-ea"/>
                <a:ea typeface="+mj-ea"/>
              </a:rPr>
              <a:t>Twitter</a:t>
            </a:r>
            <a:r>
              <a:rPr lang="ja-JP" altLang="en-US" sz="3200" dirty="0">
                <a:solidFill>
                  <a:sysClr val="windowText" lastClr="000000"/>
                </a:solidFill>
                <a:latin typeface="+mj-ea"/>
                <a:ea typeface="+mj-ea"/>
              </a:rPr>
              <a:t>，</a:t>
            </a:r>
            <a:r>
              <a:rPr lang="en-US" altLang="ja-JP" sz="3200" dirty="0">
                <a:solidFill>
                  <a:sysClr val="windowText" lastClr="000000"/>
                </a:solidFill>
                <a:latin typeface="+mj-ea"/>
                <a:ea typeface="+mj-ea"/>
              </a:rPr>
              <a:t>Facebook</a:t>
            </a:r>
            <a:r>
              <a:rPr lang="ja-JP" altLang="en-US" sz="3200" dirty="0">
                <a:solidFill>
                  <a:sysClr val="windowText" lastClr="000000"/>
                </a:solidFill>
                <a:latin typeface="+mj-ea"/>
                <a:ea typeface="+mj-ea"/>
              </a:rPr>
              <a:t>もあります．</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いいね！</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してね</a:t>
            </a:r>
          </a:p>
        </p:txBody>
      </p:sp>
      <p:pic>
        <p:nvPicPr>
          <p:cNvPr id="5" name="Picture 2" descr="C:\Users\hatsu\Dropbox\カメラアップロード\2013-06-08 11.54.1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24469" y="4076700"/>
            <a:ext cx="3524195" cy="46088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156176" y="6396813"/>
            <a:ext cx="1723549" cy="461665"/>
          </a:xfrm>
          <a:prstGeom prst="rect">
            <a:avLst/>
          </a:prstGeom>
          <a:noFill/>
        </p:spPr>
        <p:txBody>
          <a:bodyPr wrap="none" rtlCol="0">
            <a:spAutoFit/>
          </a:bodyPr>
          <a:lstStyle/>
          <a:p>
            <a:r>
              <a:rPr lang="ja-JP" altLang="en-US" sz="2400" b="1" dirty="0">
                <a:solidFill>
                  <a:prstClr val="white">
                    <a:lumMod val="50000"/>
                  </a:prstClr>
                </a:solidFill>
                <a:latin typeface="+mj-ea"/>
                <a:ea typeface="+mj-ea"/>
              </a:rPr>
              <a:t>くもマン⇒</a:t>
            </a:r>
          </a:p>
        </p:txBody>
      </p:sp>
      <p:sp>
        <p:nvSpPr>
          <p:cNvPr id="7" name="四角形吹き出し 6"/>
          <p:cNvSpPr/>
          <p:nvPr/>
        </p:nvSpPr>
        <p:spPr>
          <a:xfrm>
            <a:off x="251519" y="3068960"/>
            <a:ext cx="6984777" cy="2952328"/>
          </a:xfrm>
          <a:prstGeom prst="wedgeRectCallout">
            <a:avLst>
              <a:gd name="adj1" fmla="val 37054"/>
              <a:gd name="adj2" fmla="val 60068"/>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67</a:t>
            </a:fld>
            <a:endParaRPr kumimoji="1" lang="ja-JP" altLang="en-US"/>
          </a:p>
        </p:txBody>
      </p:sp>
    </p:spTree>
    <p:extLst>
      <p:ext uri="{BB962C8B-B14F-4D97-AF65-F5344CB8AC3E}">
        <p14:creationId xmlns:p14="http://schemas.microsoft.com/office/powerpoint/2010/main" val="23345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437ED-9818-4B17-7B7C-1EB2F5BF421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0AFD255-A71B-09D1-1E72-D58F52821B92}"/>
              </a:ext>
            </a:extLst>
          </p:cNvPr>
          <p:cNvSpPr>
            <a:spLocks noGrp="1"/>
          </p:cNvSpPr>
          <p:nvPr>
            <p:ph type="sldNum" sz="quarter" idx="12"/>
          </p:nvPr>
        </p:nvSpPr>
        <p:spPr/>
        <p:txBody>
          <a:bodyPr/>
          <a:lstStyle/>
          <a:p>
            <a:fld id="{999120C0-F702-445C-B018-BC09BD7DB4A6}" type="slidenum">
              <a:rPr kumimoji="1" lang="ja-JP" altLang="en-US" smtClean="0"/>
              <a:t>7</a:t>
            </a:fld>
            <a:endParaRPr kumimoji="1" lang="ja-JP" altLang="en-US"/>
          </a:p>
        </p:txBody>
      </p:sp>
      <p:sp>
        <p:nvSpPr>
          <p:cNvPr id="5" name="テキスト ボックス 4">
            <a:extLst>
              <a:ext uri="{FF2B5EF4-FFF2-40B4-BE49-F238E27FC236}">
                <a16:creationId xmlns:a16="http://schemas.microsoft.com/office/drawing/2014/main" id="{4ABD9687-4921-8743-B8EB-83D1B83B2922}"/>
              </a:ext>
            </a:extLst>
          </p:cNvPr>
          <p:cNvSpPr txBox="1"/>
          <p:nvPr/>
        </p:nvSpPr>
        <p:spPr>
          <a:xfrm>
            <a:off x="5369442" y="58846"/>
            <a:ext cx="3774558" cy="1569660"/>
          </a:xfrm>
          <a:prstGeom prst="rect">
            <a:avLst/>
          </a:prstGeom>
          <a:noFill/>
        </p:spPr>
        <p:txBody>
          <a:bodyPr wrap="square" rtlCol="0">
            <a:spAutoFit/>
          </a:bodyPr>
          <a:lstStyle/>
          <a:p>
            <a:r>
              <a:rPr kumimoji="1" lang="ja-JP" altLang="en-US" sz="2400">
                <a:latin typeface="+mj-ea"/>
                <a:ea typeface="+mj-ea"/>
              </a:rPr>
              <a:t>山岳気象の話題</a:t>
            </a:r>
            <a:endParaRPr kumimoji="1" lang="en-US" altLang="ja-JP" sz="2400">
              <a:latin typeface="+mj-ea"/>
              <a:ea typeface="+mj-ea"/>
            </a:endParaRPr>
          </a:p>
          <a:p>
            <a:r>
              <a:rPr kumimoji="1" lang="ja-JP" altLang="en-US" sz="2400" dirty="0">
                <a:latin typeface="+mj-ea"/>
                <a:ea typeface="+mj-ea"/>
              </a:rPr>
              <a:t>現地開催のみ</a:t>
            </a:r>
            <a:endParaRPr kumimoji="1" lang="en-US" altLang="ja-JP" sz="2400" dirty="0">
              <a:latin typeface="+mj-ea"/>
              <a:ea typeface="+mj-ea"/>
            </a:endParaRPr>
          </a:p>
          <a:p>
            <a:r>
              <a:rPr kumimoji="1" lang="ja-JP" altLang="en-US" sz="2400" dirty="0">
                <a:latin typeface="+mj-ea"/>
                <a:ea typeface="+mj-ea"/>
              </a:rPr>
              <a:t>参加費</a:t>
            </a:r>
            <a:r>
              <a:rPr kumimoji="1" lang="en-US" altLang="ja-JP" sz="2400" dirty="0">
                <a:latin typeface="+mj-ea"/>
                <a:ea typeface="+mj-ea"/>
              </a:rPr>
              <a:t>600</a:t>
            </a:r>
            <a:r>
              <a:rPr kumimoji="1" lang="ja-JP" altLang="en-US" sz="2400" dirty="0">
                <a:latin typeface="+mj-ea"/>
                <a:ea typeface="+mj-ea"/>
              </a:rPr>
              <a:t>円（ドリンク代）</a:t>
            </a:r>
            <a:endParaRPr kumimoji="1" lang="en-US" altLang="ja-JP" sz="2400" dirty="0">
              <a:latin typeface="+mj-ea"/>
              <a:ea typeface="+mj-ea"/>
            </a:endParaRPr>
          </a:p>
        </p:txBody>
      </p:sp>
      <p:pic>
        <p:nvPicPr>
          <p:cNvPr id="6" name="図 5">
            <a:extLst>
              <a:ext uri="{FF2B5EF4-FFF2-40B4-BE49-F238E27FC236}">
                <a16:creationId xmlns:a16="http://schemas.microsoft.com/office/drawing/2014/main" id="{E5B363AC-FE07-578D-65D4-9129AADE601A}"/>
              </a:ext>
            </a:extLst>
          </p:cNvPr>
          <p:cNvPicPr>
            <a:picLocks noChangeAspect="1"/>
          </p:cNvPicPr>
          <p:nvPr/>
        </p:nvPicPr>
        <p:blipFill>
          <a:blip r:embed="rId2"/>
          <a:stretch>
            <a:fillRect/>
          </a:stretch>
        </p:blipFill>
        <p:spPr>
          <a:xfrm>
            <a:off x="0" y="0"/>
            <a:ext cx="5369442" cy="6858000"/>
          </a:xfrm>
          <a:prstGeom prst="rect">
            <a:avLst/>
          </a:prstGeom>
        </p:spPr>
      </p:pic>
    </p:spTree>
    <p:extLst>
      <p:ext uri="{BB962C8B-B14F-4D97-AF65-F5344CB8AC3E}">
        <p14:creationId xmlns:p14="http://schemas.microsoft.com/office/powerpoint/2010/main" val="918448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4581128"/>
            <a:ext cx="8229600" cy="1545035"/>
          </a:xfrm>
        </p:spPr>
        <p:txBody>
          <a:bodyPr>
            <a:normAutofit fontScale="92500"/>
          </a:bodyPr>
          <a:lstStyle/>
          <a:p>
            <a:pPr marL="0" indent="0">
              <a:buNone/>
            </a:pPr>
            <a:r>
              <a:rPr lang="ja-JP" altLang="en-US" sz="5400" dirty="0">
                <a:latin typeface="+mj-ea"/>
                <a:ea typeface="+mj-ea"/>
              </a:rPr>
              <a:t>気象観測の色々と数値予報</a:t>
            </a:r>
          </a:p>
          <a:p>
            <a:pPr marL="0" indent="0">
              <a:buNone/>
            </a:pPr>
            <a:endParaRPr lang="ja-JP" altLang="en-US" sz="5400" dirty="0">
              <a:latin typeface="+mj-ea"/>
              <a:ea typeface="+mj-ea"/>
            </a:endParaRPr>
          </a:p>
        </p:txBody>
      </p:sp>
      <p:sp>
        <p:nvSpPr>
          <p:cNvPr id="4" name="スライド番号プレースホルダー 3"/>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8</a:t>
            </a:fld>
            <a:endParaRPr lang="ja-JP" altLang="en-US">
              <a:solidFill>
                <a:prstClr val="black">
                  <a:tint val="75000"/>
                </a:prstClr>
              </a:solidFill>
            </a:endParaRPr>
          </a:p>
        </p:txBody>
      </p:sp>
    </p:spTree>
    <p:extLst>
      <p:ext uri="{BB962C8B-B14F-4D97-AF65-F5344CB8AC3E}">
        <p14:creationId xmlns:p14="http://schemas.microsoft.com/office/powerpoint/2010/main" val="295765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r>
              <a:rPr lang="ja-JP" altLang="en-US" sz="3200" dirty="0"/>
              <a:t>天気予報（数値予報）の流れ</a:t>
            </a:r>
            <a:br>
              <a:rPr lang="en-US" altLang="ja-JP" sz="3200" dirty="0"/>
            </a:br>
            <a:r>
              <a:rPr lang="ja-JP" altLang="en-US" sz="2000" dirty="0"/>
              <a:t>物理的法則に従って初期値から将来を計算している</a:t>
            </a:r>
          </a:p>
        </p:txBody>
      </p:sp>
      <p:sp>
        <p:nvSpPr>
          <p:cNvPr id="4" name="角丸四角形 3"/>
          <p:cNvSpPr/>
          <p:nvPr/>
        </p:nvSpPr>
        <p:spPr>
          <a:xfrm>
            <a:off x="285750" y="2428875"/>
            <a:ext cx="2143125"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FF0000"/>
                </a:solidFill>
                <a:effectLst>
                  <a:outerShdw blurRad="38100" dist="38100" dir="2700000" algn="tl">
                    <a:srgbClr val="000000">
                      <a:alpha val="43137"/>
                    </a:srgbClr>
                  </a:outerShdw>
                </a:effectLst>
                <a:latin typeface="+mj-ea"/>
                <a:ea typeface="+mj-ea"/>
              </a:rPr>
              <a:t>観測</a:t>
            </a:r>
            <a:endParaRPr lang="en-US" altLang="ja-JP" sz="2800" b="1" dirty="0">
              <a:solidFill>
                <a:srgbClr val="FF0000"/>
              </a:solidFill>
              <a:effectLst>
                <a:outerShdw blurRad="38100" dist="38100" dir="2700000" algn="tl">
                  <a:srgbClr val="000000">
                    <a:alpha val="43137"/>
                  </a:srgbClr>
                </a:outerShdw>
              </a:effectLst>
              <a:latin typeface="+mj-ea"/>
              <a:ea typeface="+mj-ea"/>
            </a:endParaRPr>
          </a:p>
          <a:p>
            <a:pPr algn="ctr">
              <a:defRPr/>
            </a:pPr>
            <a:r>
              <a:rPr lang="ja-JP" altLang="en-US" sz="1600" b="1" dirty="0">
                <a:solidFill>
                  <a:schemeClr val="tx1"/>
                </a:solidFill>
                <a:effectLst>
                  <a:outerShdw blurRad="38100" dist="38100" dir="2700000" algn="tl">
                    <a:srgbClr val="000000">
                      <a:alpha val="43137"/>
                    </a:srgbClr>
                  </a:outerShdw>
                </a:effectLst>
                <a:latin typeface="+mj-ea"/>
                <a:ea typeface="+mj-ea"/>
              </a:rPr>
              <a:t>地上・高層・船舶・航空機・衛星・リモート・そのほか</a:t>
            </a:r>
          </a:p>
        </p:txBody>
      </p:sp>
      <p:sp>
        <p:nvSpPr>
          <p:cNvPr id="6" name="角丸四角形 5"/>
          <p:cNvSpPr/>
          <p:nvPr/>
        </p:nvSpPr>
        <p:spPr>
          <a:xfrm>
            <a:off x="3429000" y="2500313"/>
            <a:ext cx="2071688"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FF0000"/>
                </a:solidFill>
                <a:effectLst>
                  <a:outerShdw blurRad="38100" dist="38100" dir="2700000" algn="tl">
                    <a:srgbClr val="000000">
                      <a:alpha val="43137"/>
                    </a:srgbClr>
                  </a:outerShdw>
                </a:effectLst>
                <a:latin typeface="+mj-ea"/>
                <a:ea typeface="+mj-ea"/>
              </a:rPr>
              <a:t>解析</a:t>
            </a:r>
            <a:endParaRPr lang="en-US" altLang="ja-JP" sz="2800" b="1" dirty="0">
              <a:solidFill>
                <a:srgbClr val="FF0000"/>
              </a:solidFill>
              <a:effectLst>
                <a:outerShdw blurRad="38100" dist="38100" dir="2700000" algn="tl">
                  <a:srgbClr val="000000">
                    <a:alpha val="43137"/>
                  </a:srgbClr>
                </a:outerShdw>
              </a:effectLst>
              <a:latin typeface="+mj-ea"/>
              <a:ea typeface="+mj-ea"/>
            </a:endParaRPr>
          </a:p>
          <a:p>
            <a:pPr algn="ctr">
              <a:defRPr/>
            </a:pPr>
            <a:r>
              <a:rPr lang="ja-JP" altLang="en-US" sz="2000" b="1" dirty="0">
                <a:solidFill>
                  <a:schemeClr val="tx1"/>
                </a:solidFill>
                <a:effectLst>
                  <a:outerShdw blurRad="38100" dist="38100" dir="2700000" algn="tl">
                    <a:srgbClr val="000000">
                      <a:alpha val="43137"/>
                    </a:srgbClr>
                  </a:outerShdw>
                </a:effectLst>
                <a:latin typeface="+mj-ea"/>
                <a:ea typeface="+mj-ea"/>
              </a:rPr>
              <a:t>初期値を作る</a:t>
            </a:r>
          </a:p>
        </p:txBody>
      </p:sp>
      <p:sp>
        <p:nvSpPr>
          <p:cNvPr id="7" name="角丸四角形 6"/>
          <p:cNvSpPr/>
          <p:nvPr/>
        </p:nvSpPr>
        <p:spPr>
          <a:xfrm>
            <a:off x="6500813" y="2500313"/>
            <a:ext cx="2143125"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FF0000"/>
                </a:solidFill>
                <a:effectLst>
                  <a:outerShdw blurRad="38100" dist="38100" dir="2700000" algn="tl">
                    <a:srgbClr val="000000">
                      <a:alpha val="43137"/>
                    </a:srgbClr>
                  </a:outerShdw>
                </a:effectLst>
                <a:latin typeface="+mj-ea"/>
                <a:ea typeface="+mj-ea"/>
              </a:rPr>
              <a:t>予報</a:t>
            </a:r>
            <a:endParaRPr lang="en-US" altLang="ja-JP" sz="2800" b="1" dirty="0">
              <a:solidFill>
                <a:srgbClr val="FF0000"/>
              </a:solidFill>
              <a:effectLst>
                <a:outerShdw blurRad="38100" dist="38100" dir="2700000" algn="tl">
                  <a:srgbClr val="000000">
                    <a:alpha val="43137"/>
                  </a:srgbClr>
                </a:outerShdw>
              </a:effectLst>
              <a:latin typeface="+mj-ea"/>
              <a:ea typeface="+mj-ea"/>
            </a:endParaRPr>
          </a:p>
          <a:p>
            <a:pPr algn="ctr">
              <a:defRPr/>
            </a:pPr>
            <a:r>
              <a:rPr lang="ja-JP" altLang="en-US" sz="2000" b="1" dirty="0">
                <a:solidFill>
                  <a:schemeClr val="tx1"/>
                </a:solidFill>
                <a:effectLst>
                  <a:outerShdw blurRad="38100" dist="38100" dir="2700000" algn="tl">
                    <a:srgbClr val="000000">
                      <a:alpha val="43137"/>
                    </a:srgbClr>
                  </a:outerShdw>
                </a:effectLst>
                <a:latin typeface="+mj-ea"/>
                <a:ea typeface="+mj-ea"/>
              </a:rPr>
              <a:t>未来を予測する</a:t>
            </a:r>
          </a:p>
        </p:txBody>
      </p:sp>
      <p:sp>
        <p:nvSpPr>
          <p:cNvPr id="8" name="右矢印 7"/>
          <p:cNvSpPr/>
          <p:nvPr/>
        </p:nvSpPr>
        <p:spPr>
          <a:xfrm>
            <a:off x="2428875" y="3000375"/>
            <a:ext cx="1000125" cy="357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ea"/>
              <a:ea typeface="+mj-ea"/>
            </a:endParaRPr>
          </a:p>
        </p:txBody>
      </p:sp>
      <p:sp>
        <p:nvSpPr>
          <p:cNvPr id="9" name="右矢印 8"/>
          <p:cNvSpPr/>
          <p:nvPr/>
        </p:nvSpPr>
        <p:spPr>
          <a:xfrm>
            <a:off x="5500688" y="3000375"/>
            <a:ext cx="1000125" cy="357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ea"/>
              <a:ea typeface="+mj-ea"/>
            </a:endParaRPr>
          </a:p>
        </p:txBody>
      </p:sp>
      <p:sp>
        <p:nvSpPr>
          <p:cNvPr id="10" name="上カーブ矢印 9"/>
          <p:cNvSpPr/>
          <p:nvPr/>
        </p:nvSpPr>
        <p:spPr>
          <a:xfrm flipH="1">
            <a:off x="4214813" y="3929063"/>
            <a:ext cx="3500437" cy="1143000"/>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mj-ea"/>
              <a:ea typeface="+mj-ea"/>
            </a:endParaRPr>
          </a:p>
        </p:txBody>
      </p:sp>
      <p:sp>
        <p:nvSpPr>
          <p:cNvPr id="11" name="右矢印 10"/>
          <p:cNvSpPr/>
          <p:nvPr/>
        </p:nvSpPr>
        <p:spPr>
          <a:xfrm>
            <a:off x="8715375" y="3000375"/>
            <a:ext cx="428625" cy="357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ea"/>
              <a:ea typeface="+mj-ea"/>
            </a:endParaRPr>
          </a:p>
        </p:txBody>
      </p:sp>
      <p:sp>
        <p:nvSpPr>
          <p:cNvPr id="12" name="円/楕円 11"/>
          <p:cNvSpPr/>
          <p:nvPr/>
        </p:nvSpPr>
        <p:spPr>
          <a:xfrm>
            <a:off x="4355976" y="5085184"/>
            <a:ext cx="3744416" cy="1080120"/>
          </a:xfrm>
          <a:prstGeom prst="ellipse">
            <a:avLst/>
          </a:prstGeom>
          <a:solidFill>
            <a:srgbClr val="FFFF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002060"/>
                </a:solidFill>
                <a:latin typeface="+mj-ea"/>
                <a:ea typeface="+mj-ea"/>
              </a:rPr>
              <a:t>予報解析サイクル</a:t>
            </a:r>
            <a:endParaRPr lang="en-US" altLang="ja-JP" sz="2400" b="1" dirty="0">
              <a:solidFill>
                <a:srgbClr val="002060"/>
              </a:solidFill>
              <a:latin typeface="+mj-ea"/>
              <a:ea typeface="+mj-ea"/>
            </a:endParaRPr>
          </a:p>
          <a:p>
            <a:pPr algn="ctr"/>
            <a:r>
              <a:rPr kumimoji="1" lang="ja-JP" altLang="en-US" sz="2400" b="1" dirty="0">
                <a:solidFill>
                  <a:srgbClr val="002060"/>
                </a:solidFill>
                <a:latin typeface="+mj-ea"/>
                <a:ea typeface="+mj-ea"/>
              </a:rPr>
              <a:t>データ同化</a:t>
            </a:r>
          </a:p>
        </p:txBody>
      </p:sp>
      <p:sp>
        <p:nvSpPr>
          <p:cNvPr id="13" name="テキスト ボックス 12"/>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3138C2E1-D376-02C9-A5C0-B8C3E8818C7E}"/>
              </a:ext>
            </a:extLst>
          </p:cNvPr>
          <p:cNvSpPr>
            <a:spLocks noGrp="1"/>
          </p:cNvSpPr>
          <p:nvPr>
            <p:ph type="sldNum" sz="quarter" idx="12"/>
          </p:nvPr>
        </p:nvSpPr>
        <p:spPr/>
        <p:txBody>
          <a:bodyPr/>
          <a:lstStyle/>
          <a:p>
            <a:fld id="{999120C0-F702-445C-B018-BC09BD7DB4A6}" type="slidenum">
              <a:rPr kumimoji="1" lang="ja-JP" altLang="en-US" smtClean="0"/>
              <a:t>9</a:t>
            </a:fld>
            <a:endParaRPr kumimoji="1" lang="ja-JP" altLang="en-US"/>
          </a:p>
        </p:txBody>
      </p:sp>
    </p:spTree>
    <p:extLst>
      <p:ext uri="{BB962C8B-B14F-4D97-AF65-F5344CB8AC3E}">
        <p14:creationId xmlns:p14="http://schemas.microsoft.com/office/powerpoint/2010/main" val="36062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atural5">
  <a:themeElements>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atural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atural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atural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atural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atural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atural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atural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atural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atural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atural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atural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atural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9671</TotalTime>
  <Words>3717</Words>
  <Application>Microsoft Office PowerPoint</Application>
  <PresentationFormat>画面に合わせる (4:3)</PresentationFormat>
  <Paragraphs>513</Paragraphs>
  <Slides>67</Slides>
  <Notes>4</Notes>
  <HiddenSlides>0</HiddenSlides>
  <MMClips>2</MMClips>
  <ScaleCrop>false</ScaleCrop>
  <HeadingPairs>
    <vt:vector size="8" baseType="variant">
      <vt:variant>
        <vt:lpstr>使用されているフォント</vt:lpstr>
      </vt:variant>
      <vt:variant>
        <vt:i4>8</vt:i4>
      </vt:variant>
      <vt:variant>
        <vt:lpstr>テーマ</vt:lpstr>
      </vt:variant>
      <vt:variant>
        <vt:i4>3</vt:i4>
      </vt:variant>
      <vt:variant>
        <vt:lpstr>埋め込まれた OLE サーバー</vt:lpstr>
      </vt:variant>
      <vt:variant>
        <vt:i4>1</vt:i4>
      </vt:variant>
      <vt:variant>
        <vt:lpstr>スライド タイトル</vt:lpstr>
      </vt:variant>
      <vt:variant>
        <vt:i4>67</vt:i4>
      </vt:variant>
    </vt:vector>
  </HeadingPairs>
  <TitlesOfParts>
    <vt:vector size="79" baseType="lpstr">
      <vt:lpstr>HGMaruGothicMPRO</vt:lpstr>
      <vt:lpstr>HGMaruGothicMPRO</vt:lpstr>
      <vt:lpstr>ＭＳ ゴシック</vt:lpstr>
      <vt:lpstr>Arial</vt:lpstr>
      <vt:lpstr>Calibri</vt:lpstr>
      <vt:lpstr>Cambria Math</vt:lpstr>
      <vt:lpstr>Consolas</vt:lpstr>
      <vt:lpstr>Corbel</vt:lpstr>
      <vt:lpstr>Office ​​テーマ</vt:lpstr>
      <vt:lpstr>4_Office ​​テーマ</vt:lpstr>
      <vt:lpstr>s-natural5</vt:lpstr>
      <vt:lpstr>数式</vt:lpstr>
      <vt:lpstr>現代科学Ⅲ (後期　月曜9･10時限)</vt:lpstr>
      <vt:lpstr>今日の話題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天気予報（数値予報）の流れ 物理的法則に従って初期値から将来を計算している</vt:lpstr>
      <vt:lpstr>PowerPoint プレゼンテーション</vt:lpstr>
      <vt:lpstr>数値予報モデルと数値予報の流れ</vt:lpstr>
      <vt:lpstr>PowerPoint プレゼンテーション</vt:lpstr>
      <vt:lpstr>PowerPoint プレゼンテーション</vt:lpstr>
      <vt:lpstr>PowerPoint プレゼンテーション</vt:lpstr>
      <vt:lpstr>PowerPoint プレゼンテーション</vt:lpstr>
      <vt:lpstr>数値予報 </vt:lpstr>
      <vt:lpstr>PowerPoint プレゼンテーション</vt:lpstr>
      <vt:lpstr>数値予報の歴史</vt:lpstr>
      <vt:lpstr>Richardson の夢</vt:lpstr>
      <vt:lpstr>von Neumann による電子計算機の発明　（ENIAC）</vt:lpstr>
      <vt:lpstr>チャーニィ (Charney) 北米の1日予報に成功 1949年の論文</vt:lpstr>
      <vt:lpstr>初めての数値予報（1950年） 北米大陸上・順圧モデル</vt:lpstr>
      <vt:lpstr>PowerPoint プレゼンテーション</vt:lpstr>
      <vt:lpstr>ローレンツ(Lorenz)によるカオスの発見</vt:lpstr>
      <vt:lpstr>カオスと予測可能性</vt:lpstr>
      <vt:lpstr>PowerPoint プレゼンテーション</vt:lpstr>
      <vt:lpstr>カオスと予測可能性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観天望気：動物編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知っておきたい原理１</vt:lpstr>
      <vt:lpstr>知っておきたい原理２</vt:lpstr>
      <vt:lpstr>知っておきたい原理２</vt:lpstr>
      <vt:lpstr>PowerPoint プレゼンテーション</vt:lpstr>
      <vt:lpstr>PowerPoint プレゼンテーション</vt:lpstr>
      <vt:lpstr>PowerPoint プレゼンテーション</vt:lpstr>
      <vt:lpstr>PowerPoint プレゼンテーション</vt:lpstr>
    </vt:vector>
  </TitlesOfParts>
  <Company>Mie_University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現代科学Ⅳ (前期　月曜3･4時限)</dc:title>
  <dc:creator>安藤雄太</dc:creator>
  <cp:lastModifiedBy>雄太 安藤</cp:lastModifiedBy>
  <cp:revision>582</cp:revision>
  <cp:lastPrinted>2014-04-15T01:56:15Z</cp:lastPrinted>
  <dcterms:created xsi:type="dcterms:W3CDTF">2013-09-28T11:09:06Z</dcterms:created>
  <dcterms:modified xsi:type="dcterms:W3CDTF">2024-12-12T01:43:58Z</dcterms:modified>
</cp:coreProperties>
</file>