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6" r:id="rId2"/>
  </p:sldMasterIdLst>
  <p:notesMasterIdLst>
    <p:notesMasterId r:id="rId83"/>
  </p:notesMasterIdLst>
  <p:sldIdLst>
    <p:sldId id="256" r:id="rId3"/>
    <p:sldId id="444" r:id="rId4"/>
    <p:sldId id="979" r:id="rId5"/>
    <p:sldId id="983" r:id="rId6"/>
    <p:sldId id="985" r:id="rId7"/>
    <p:sldId id="986" r:id="rId8"/>
    <p:sldId id="984" r:id="rId9"/>
    <p:sldId id="978" r:id="rId10"/>
    <p:sldId id="862" r:id="rId11"/>
    <p:sldId id="842" r:id="rId12"/>
    <p:sldId id="843" r:id="rId13"/>
    <p:sldId id="844" r:id="rId14"/>
    <p:sldId id="845" r:id="rId15"/>
    <p:sldId id="864" r:id="rId16"/>
    <p:sldId id="863" r:id="rId17"/>
    <p:sldId id="846" r:id="rId18"/>
    <p:sldId id="847" r:id="rId19"/>
    <p:sldId id="848" r:id="rId20"/>
    <p:sldId id="849" r:id="rId21"/>
    <p:sldId id="850" r:id="rId22"/>
    <p:sldId id="865" r:id="rId23"/>
    <p:sldId id="866" r:id="rId24"/>
    <p:sldId id="867" r:id="rId25"/>
    <p:sldId id="868" r:id="rId26"/>
    <p:sldId id="869" r:id="rId27"/>
    <p:sldId id="870" r:id="rId28"/>
    <p:sldId id="871" r:id="rId29"/>
    <p:sldId id="872" r:id="rId30"/>
    <p:sldId id="873" r:id="rId31"/>
    <p:sldId id="874" r:id="rId32"/>
    <p:sldId id="851" r:id="rId33"/>
    <p:sldId id="852" r:id="rId34"/>
    <p:sldId id="853" r:id="rId35"/>
    <p:sldId id="854" r:id="rId36"/>
    <p:sldId id="855" r:id="rId37"/>
    <p:sldId id="856" r:id="rId38"/>
    <p:sldId id="857" r:id="rId39"/>
    <p:sldId id="858" r:id="rId40"/>
    <p:sldId id="859" r:id="rId41"/>
    <p:sldId id="860" r:id="rId42"/>
    <p:sldId id="861" r:id="rId43"/>
    <p:sldId id="901" r:id="rId44"/>
    <p:sldId id="911" r:id="rId45"/>
    <p:sldId id="912" r:id="rId46"/>
    <p:sldId id="913" r:id="rId47"/>
    <p:sldId id="914" r:id="rId48"/>
    <p:sldId id="915" r:id="rId49"/>
    <p:sldId id="916" r:id="rId50"/>
    <p:sldId id="917" r:id="rId51"/>
    <p:sldId id="918" r:id="rId52"/>
    <p:sldId id="919" r:id="rId53"/>
    <p:sldId id="920" r:id="rId54"/>
    <p:sldId id="921" r:id="rId55"/>
    <p:sldId id="922" r:id="rId56"/>
    <p:sldId id="923" r:id="rId57"/>
    <p:sldId id="924" r:id="rId58"/>
    <p:sldId id="925" r:id="rId59"/>
    <p:sldId id="926" r:id="rId60"/>
    <p:sldId id="927" r:id="rId61"/>
    <p:sldId id="955" r:id="rId62"/>
    <p:sldId id="956" r:id="rId63"/>
    <p:sldId id="957" r:id="rId64"/>
    <p:sldId id="958" r:id="rId65"/>
    <p:sldId id="959" r:id="rId66"/>
    <p:sldId id="960" r:id="rId67"/>
    <p:sldId id="962" r:id="rId68"/>
    <p:sldId id="963" r:id="rId69"/>
    <p:sldId id="964" r:id="rId70"/>
    <p:sldId id="965" r:id="rId71"/>
    <p:sldId id="966" r:id="rId72"/>
    <p:sldId id="969" r:id="rId73"/>
    <p:sldId id="970" r:id="rId74"/>
    <p:sldId id="971" r:id="rId75"/>
    <p:sldId id="972" r:id="rId76"/>
    <p:sldId id="973" r:id="rId77"/>
    <p:sldId id="974" r:id="rId78"/>
    <p:sldId id="975" r:id="rId79"/>
    <p:sldId id="976" r:id="rId80"/>
    <p:sldId id="977" r:id="rId81"/>
    <p:sldId id="512" r:id="rId82"/>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2F743-3A17-48D1-9E68-035C6A26D269}" v="77" dt="2025-01-20T00:44:05.680"/>
  </p1510:revLst>
</p1510:revInfo>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643" autoAdjust="0"/>
    <p:restoredTop sz="94906" autoAdjust="0"/>
  </p:normalViewPr>
  <p:slideViewPr>
    <p:cSldViewPr showGuides="1">
      <p:cViewPr varScale="1">
        <p:scale>
          <a:sx n="135" d="100"/>
          <a:sy n="135" d="100"/>
        </p:scale>
        <p:origin x="1771" y="91"/>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106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2025/1/21</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18</a:t>
            </a:fld>
            <a:endParaRPr kumimoji="1" lang="ja-JP" altLang="en-US"/>
          </a:p>
        </p:txBody>
      </p:sp>
    </p:spTree>
    <p:extLst>
      <p:ext uri="{BB962C8B-B14F-4D97-AF65-F5344CB8AC3E}">
        <p14:creationId xmlns:p14="http://schemas.microsoft.com/office/powerpoint/2010/main" val="385687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625F898-1DA7-46FE-A075-B93F5B7CE2B9}" type="slidenum">
              <a:rPr lang="en-US" altLang="ja-JP" smtClean="0"/>
              <a:pPr/>
              <a:t>24</a:t>
            </a:fld>
            <a:endParaRPr lang="en-US" altLang="ja-JP"/>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ja-JP" altLang="ja-JP"/>
          </a:p>
        </p:txBody>
      </p:sp>
      <p:sp>
        <p:nvSpPr>
          <p:cNvPr id="5" name="ヘッダー プレースホルダ 4"/>
          <p:cNvSpPr>
            <a:spLocks noGrp="1"/>
          </p:cNvSpPr>
          <p:nvPr>
            <p:ph type="hdr" sz="quarter" idx="10"/>
          </p:nvPr>
        </p:nvSpPr>
        <p:spPr/>
        <p:txBody>
          <a:bodyPr/>
          <a:lstStyle/>
          <a:p>
            <a:pPr>
              <a:defRPr/>
            </a:pPr>
            <a:endParaRPr lang="en-US" altLang="ja-JP"/>
          </a:p>
        </p:txBody>
      </p:sp>
    </p:spTree>
    <p:extLst>
      <p:ext uri="{BB962C8B-B14F-4D97-AF65-F5344CB8AC3E}">
        <p14:creationId xmlns:p14="http://schemas.microsoft.com/office/powerpoint/2010/main" val="151412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左下に</a:t>
            </a:r>
            <a:r>
              <a:rPr kumimoji="1" lang="en-US" altLang="ja-JP" dirty="0"/>
              <a:t>IB135</a:t>
            </a:r>
            <a:endParaRPr kumimoji="1" lang="ja-JP" altLang="en-US" dirty="0"/>
          </a:p>
        </p:txBody>
      </p:sp>
      <p:sp>
        <p:nvSpPr>
          <p:cNvPr id="4" name="スライド番号プレースホルダ 3"/>
          <p:cNvSpPr>
            <a:spLocks noGrp="1"/>
          </p:cNvSpPr>
          <p:nvPr>
            <p:ph type="sldNum" sz="quarter" idx="10"/>
          </p:nvPr>
        </p:nvSpPr>
        <p:spPr/>
        <p:txBody>
          <a:bodyPr/>
          <a:lstStyle/>
          <a:p>
            <a:fld id="{D5DD8B76-BAED-4C93-AA7D-1948C397007B}"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242474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59</a:t>
            </a:fld>
            <a:endParaRPr kumimoji="1" lang="ja-JP" altLang="en-US"/>
          </a:p>
        </p:txBody>
      </p:sp>
    </p:spTree>
    <p:extLst>
      <p:ext uri="{BB962C8B-B14F-4D97-AF65-F5344CB8AC3E}">
        <p14:creationId xmlns:p14="http://schemas.microsoft.com/office/powerpoint/2010/main" val="144980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2025/1/21</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2025/1/21</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2025/1/21</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2025/1/21</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2025/1/21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2025/1/21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2025/1/21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2025/1/21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2025/1/21</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all.kabegami.com/word/%E7%A9%8D%E4%B9%B1%E9%9B%B2?page=6"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wmf"/><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all.kabegami.com/word/%E7%A9%8D%E4%B9%B1%E9%9B%B2?page=6"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月曜</a:t>
            </a:r>
            <a:r>
              <a:rPr lang="en-US" altLang="ja-JP" sz="4900" b="1" dirty="0"/>
              <a:t>3</a:t>
            </a:r>
            <a:r>
              <a:rPr lang="ja-JP" altLang="en-US" sz="4900" b="1" dirty="0"/>
              <a:t>･</a:t>
            </a:r>
            <a:r>
              <a:rPr lang="en-US" altLang="ja-JP" sz="4900" b="1" dirty="0"/>
              <a:t>4</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kumimoji="1" lang="en-US" altLang="ja-JP" sz="5400" b="1" dirty="0">
                <a:solidFill>
                  <a:schemeClr val="tx1">
                    <a:lumMod val="75000"/>
                    <a:lumOff val="25000"/>
                  </a:schemeClr>
                </a:solidFill>
              </a:rPr>
              <a:t>3</a:t>
            </a:r>
            <a:r>
              <a:rPr kumimoji="1" lang="ja-JP" altLang="en-US" sz="5400" b="1" dirty="0">
                <a:solidFill>
                  <a:schemeClr val="tx1">
                    <a:lumMod val="75000"/>
                    <a:lumOff val="25000"/>
                  </a:schemeClr>
                </a:solidFill>
              </a:rPr>
              <a:t>回雨雲の一生</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2025</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01</a:t>
            </a:r>
            <a:r>
              <a:rPr kumimoji="1" lang="ja-JP" altLang="en-US" sz="4800" b="1" dirty="0">
                <a:solidFill>
                  <a:schemeClr val="tx1">
                    <a:lumMod val="75000"/>
                    <a:lumOff val="25000"/>
                  </a:schemeClr>
                </a:solidFill>
              </a:rPr>
              <a:t>月</a:t>
            </a:r>
            <a:r>
              <a:rPr kumimoji="1" lang="en-US" altLang="ja-JP" sz="4800" b="1" dirty="0">
                <a:solidFill>
                  <a:schemeClr val="tx1">
                    <a:lumMod val="75000"/>
                    <a:lumOff val="25000"/>
                  </a:schemeClr>
                </a:solidFill>
              </a:rPr>
              <a:t>20</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2024</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369332"/>
          </a:xfrm>
          <a:prstGeom prst="rect">
            <a:avLst/>
          </a:prstGeom>
          <a:noFill/>
        </p:spPr>
        <p:txBody>
          <a:bodyPr wrap="square" rtlCol="0">
            <a:spAutoFit/>
          </a:bodyPr>
          <a:lstStyle/>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0" y="0"/>
            <a:ext cx="9144000" cy="9080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a:latin typeface="+mj-ea"/>
                <a:ea typeface="+mj-ea"/>
              </a:rPr>
              <a:t>“</a:t>
            </a:r>
            <a:r>
              <a:rPr lang="ja-JP" altLang="en-US" sz="2800" b="1">
                <a:latin typeface="+mj-ea"/>
                <a:ea typeface="+mj-ea"/>
              </a:rPr>
              <a:t>バランスする“という表現には穴がある</a:t>
            </a:r>
          </a:p>
        </p:txBody>
      </p:sp>
      <p:sp>
        <p:nvSpPr>
          <p:cNvPr id="161795" name="Rectangle 3"/>
          <p:cNvSpPr>
            <a:spLocks noChangeArrowheads="1"/>
          </p:cNvSpPr>
          <p:nvPr/>
        </p:nvSpPr>
        <p:spPr bwMode="auto">
          <a:xfrm>
            <a:off x="0" y="908050"/>
            <a:ext cx="3995738" cy="5949950"/>
          </a:xfrm>
          <a:prstGeom prst="rect">
            <a:avLst/>
          </a:prstGeom>
          <a:solidFill>
            <a:srgbClr val="00FF00">
              <a:alpha val="37000"/>
            </a:srgbClr>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400" b="1">
                <a:latin typeface="+mj-ea"/>
                <a:ea typeface="+mj-ea"/>
              </a:rPr>
              <a:t>バランス・・・</a:t>
            </a:r>
            <a:endParaRPr lang="ja-JP" altLang="en-US" sz="2000" b="1">
              <a:latin typeface="+mj-ea"/>
              <a:ea typeface="+mj-ea"/>
            </a:endParaRPr>
          </a:p>
          <a:p>
            <a:endParaRPr lang="en-US" altLang="ja-JP" b="1">
              <a:latin typeface="+mj-ea"/>
              <a:ea typeface="+mj-ea"/>
            </a:endParaRPr>
          </a:p>
        </p:txBody>
      </p:sp>
      <p:grpSp>
        <p:nvGrpSpPr>
          <p:cNvPr id="161796" name="Group 4"/>
          <p:cNvGrpSpPr>
            <a:grpSpLocks/>
          </p:cNvGrpSpPr>
          <p:nvPr/>
        </p:nvGrpSpPr>
        <p:grpSpPr bwMode="auto">
          <a:xfrm>
            <a:off x="1619250" y="3716338"/>
            <a:ext cx="2335213" cy="2449512"/>
            <a:chOff x="793" y="2341"/>
            <a:chExt cx="1471" cy="1543"/>
          </a:xfrm>
        </p:grpSpPr>
        <p:sp>
          <p:nvSpPr>
            <p:cNvPr id="161797" name="Rectangle 5"/>
            <p:cNvSpPr>
              <a:spLocks noChangeArrowheads="1"/>
            </p:cNvSpPr>
            <p:nvPr/>
          </p:nvSpPr>
          <p:spPr bwMode="auto">
            <a:xfrm>
              <a:off x="1292" y="3430"/>
              <a:ext cx="972" cy="45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安定</a:t>
              </a:r>
            </a:p>
          </p:txBody>
        </p:sp>
        <p:sp>
          <p:nvSpPr>
            <p:cNvPr id="161798" name="Line 6"/>
            <p:cNvSpPr>
              <a:spLocks noChangeShapeType="1"/>
            </p:cNvSpPr>
            <p:nvPr/>
          </p:nvSpPr>
          <p:spPr bwMode="auto">
            <a:xfrm>
              <a:off x="793" y="2341"/>
              <a:ext cx="499" cy="13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1799" name="Group 7"/>
          <p:cNvGrpSpPr>
            <a:grpSpLocks/>
          </p:cNvGrpSpPr>
          <p:nvPr/>
        </p:nvGrpSpPr>
        <p:grpSpPr bwMode="auto">
          <a:xfrm>
            <a:off x="1619250" y="1412875"/>
            <a:ext cx="2263775" cy="2303463"/>
            <a:chOff x="793" y="890"/>
            <a:chExt cx="1426" cy="1451"/>
          </a:xfrm>
        </p:grpSpPr>
        <p:sp>
          <p:nvSpPr>
            <p:cNvPr id="161800" name="Rectangle 8"/>
            <p:cNvSpPr>
              <a:spLocks noChangeArrowheads="1"/>
            </p:cNvSpPr>
            <p:nvPr/>
          </p:nvSpPr>
          <p:spPr bwMode="auto">
            <a:xfrm>
              <a:off x="1247" y="890"/>
              <a:ext cx="972" cy="45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不安定</a:t>
              </a:r>
            </a:p>
          </p:txBody>
        </p:sp>
        <p:sp>
          <p:nvSpPr>
            <p:cNvPr id="161801" name="Line 9"/>
            <p:cNvSpPr>
              <a:spLocks noChangeShapeType="1"/>
            </p:cNvSpPr>
            <p:nvPr/>
          </p:nvSpPr>
          <p:spPr bwMode="auto">
            <a:xfrm flipV="1">
              <a:off x="793" y="1117"/>
              <a:ext cx="454" cy="12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1802" name="Group 10"/>
          <p:cNvGrpSpPr>
            <a:grpSpLocks/>
          </p:cNvGrpSpPr>
          <p:nvPr/>
        </p:nvGrpSpPr>
        <p:grpSpPr bwMode="auto">
          <a:xfrm>
            <a:off x="1619250" y="3357563"/>
            <a:ext cx="2263775" cy="720725"/>
            <a:chOff x="793" y="2115"/>
            <a:chExt cx="1426" cy="454"/>
          </a:xfrm>
        </p:grpSpPr>
        <p:sp>
          <p:nvSpPr>
            <p:cNvPr id="161803" name="Rectangle 11"/>
            <p:cNvSpPr>
              <a:spLocks noChangeArrowheads="1"/>
            </p:cNvSpPr>
            <p:nvPr/>
          </p:nvSpPr>
          <p:spPr bwMode="auto">
            <a:xfrm>
              <a:off x="1247" y="2115"/>
              <a:ext cx="972" cy="454"/>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中立</a:t>
              </a:r>
            </a:p>
          </p:txBody>
        </p:sp>
        <p:sp>
          <p:nvSpPr>
            <p:cNvPr id="161804" name="Line 12"/>
            <p:cNvSpPr>
              <a:spLocks noChangeShapeType="1"/>
            </p:cNvSpPr>
            <p:nvPr/>
          </p:nvSpPr>
          <p:spPr bwMode="auto">
            <a:xfrm>
              <a:off x="793"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sp>
        <p:nvSpPr>
          <p:cNvPr id="161805" name="AutoShape 13"/>
          <p:cNvSpPr>
            <a:spLocks noChangeArrowheads="1"/>
          </p:cNvSpPr>
          <p:nvPr/>
        </p:nvSpPr>
        <p:spPr bwMode="auto">
          <a:xfrm>
            <a:off x="5867400" y="1196975"/>
            <a:ext cx="649288" cy="2232025"/>
          </a:xfrm>
          <a:custGeom>
            <a:avLst/>
            <a:gdLst>
              <a:gd name="G0" fmla="+- 10800 0 0"/>
              <a:gd name="G1" fmla="+- 11669402 0 0"/>
              <a:gd name="G2" fmla="+- 0 0 11669402"/>
              <a:gd name="T0" fmla="*/ 0 256 1"/>
              <a:gd name="T1" fmla="*/ 180 256 1"/>
              <a:gd name="G3" fmla="+- 11669402 T0 T1"/>
              <a:gd name="T2" fmla="*/ 0 256 1"/>
              <a:gd name="T3" fmla="*/ 90 256 1"/>
              <a:gd name="G4" fmla="+- 11669402 T2 T3"/>
              <a:gd name="G5" fmla="*/ G4 2 1"/>
              <a:gd name="T4" fmla="*/ 90 256 1"/>
              <a:gd name="T5" fmla="*/ 0 256 1"/>
              <a:gd name="G6" fmla="+- 11669402 T4 T5"/>
              <a:gd name="G7" fmla="*/ G6 2 1"/>
              <a:gd name="G8" fmla="abs 116694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669402"/>
              <a:gd name="G21" fmla="sin G19 11669402"/>
              <a:gd name="G22" fmla="+- G20 10800 0"/>
              <a:gd name="G23" fmla="+- G21 10800 0"/>
              <a:gd name="G24" fmla="+- 10800 0 G20"/>
              <a:gd name="G25" fmla="+- 10800 10800 0"/>
              <a:gd name="G26" fmla="?: G9 G17 G25"/>
              <a:gd name="G27" fmla="?: G9 0 21600"/>
              <a:gd name="G28" fmla="cos 10800 11669402"/>
              <a:gd name="G29" fmla="sin 10800 11669402"/>
              <a:gd name="G30" fmla="sin 10800 11669402"/>
              <a:gd name="G31" fmla="+- G28 10800 0"/>
              <a:gd name="G32" fmla="+- G29 10800 0"/>
              <a:gd name="G33" fmla="+- G30 10800 0"/>
              <a:gd name="G34" fmla="?: G4 0 G31"/>
              <a:gd name="G35" fmla="?: 11669402 G34 0"/>
              <a:gd name="G36" fmla="?: G6 G35 G31"/>
              <a:gd name="G37" fmla="+- 21600 0 G36"/>
              <a:gd name="G38" fmla="?: G4 0 G33"/>
              <a:gd name="G39" fmla="?: 11669402 G38 G32"/>
              <a:gd name="G40" fmla="?: G6 G39 0"/>
              <a:gd name="G41" fmla="?: G4 G32 21600"/>
              <a:gd name="G42" fmla="?: G6 G41 G33"/>
              <a:gd name="T12" fmla="*/ 10800 w 21600"/>
              <a:gd name="T13" fmla="*/ 0 h 21600"/>
              <a:gd name="T14" fmla="*/ 6 w 21600"/>
              <a:gd name="T15" fmla="*/ 11165 h 21600"/>
              <a:gd name="T16" fmla="*/ 10800 w 21600"/>
              <a:gd name="T17" fmla="*/ 0 h 21600"/>
              <a:gd name="T18" fmla="*/ 21594 w 21600"/>
              <a:gd name="T19" fmla="*/ 1116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 y="11165"/>
                </a:moveTo>
                <a:cubicBezTo>
                  <a:pt x="2" y="11043"/>
                  <a:pt x="0" y="10921"/>
                  <a:pt x="0" y="10800"/>
                </a:cubicBezTo>
                <a:cubicBezTo>
                  <a:pt x="0" y="4835"/>
                  <a:pt x="4835" y="0"/>
                  <a:pt x="10800" y="0"/>
                </a:cubicBezTo>
                <a:cubicBezTo>
                  <a:pt x="16764" y="0"/>
                  <a:pt x="21600" y="4835"/>
                  <a:pt x="21600" y="10800"/>
                </a:cubicBezTo>
                <a:cubicBezTo>
                  <a:pt x="21600" y="10921"/>
                  <a:pt x="21597" y="11043"/>
                  <a:pt x="21593" y="11165"/>
                </a:cubicBezTo>
                <a:cubicBezTo>
                  <a:pt x="21597" y="11043"/>
                  <a:pt x="21600" y="10921"/>
                  <a:pt x="21600" y="10800"/>
                </a:cubicBezTo>
                <a:cubicBezTo>
                  <a:pt x="21600" y="4835"/>
                  <a:pt x="16764" y="0"/>
                  <a:pt x="10800" y="0"/>
                </a:cubicBezTo>
                <a:cubicBezTo>
                  <a:pt x="4835" y="0"/>
                  <a:pt x="0" y="4835"/>
                  <a:pt x="0" y="10800"/>
                </a:cubicBezTo>
                <a:cubicBezTo>
                  <a:pt x="-1" y="10921"/>
                  <a:pt x="2" y="11043"/>
                  <a:pt x="6" y="11165"/>
                </a:cubicBezTo>
                <a:close/>
              </a:path>
            </a:pathLst>
          </a:cu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6" name="AutoShape 14"/>
          <p:cNvSpPr>
            <a:spLocks noChangeArrowheads="1"/>
          </p:cNvSpPr>
          <p:nvPr/>
        </p:nvSpPr>
        <p:spPr bwMode="auto">
          <a:xfrm rot="10800000">
            <a:off x="5795963" y="3644900"/>
            <a:ext cx="1046162" cy="2132013"/>
          </a:xfrm>
          <a:custGeom>
            <a:avLst/>
            <a:gdLst>
              <a:gd name="G0" fmla="+- 10800 0 0"/>
              <a:gd name="G1" fmla="+- 11669402 0 0"/>
              <a:gd name="G2" fmla="+- 0 0 11669402"/>
              <a:gd name="T0" fmla="*/ 0 256 1"/>
              <a:gd name="T1" fmla="*/ 180 256 1"/>
              <a:gd name="G3" fmla="+- 11669402 T0 T1"/>
              <a:gd name="T2" fmla="*/ 0 256 1"/>
              <a:gd name="T3" fmla="*/ 90 256 1"/>
              <a:gd name="G4" fmla="+- 11669402 T2 T3"/>
              <a:gd name="G5" fmla="*/ G4 2 1"/>
              <a:gd name="T4" fmla="*/ 90 256 1"/>
              <a:gd name="T5" fmla="*/ 0 256 1"/>
              <a:gd name="G6" fmla="+- 11669402 T4 T5"/>
              <a:gd name="G7" fmla="*/ G6 2 1"/>
              <a:gd name="G8" fmla="abs 116694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669402"/>
              <a:gd name="G21" fmla="sin G19 11669402"/>
              <a:gd name="G22" fmla="+- G20 10800 0"/>
              <a:gd name="G23" fmla="+- G21 10800 0"/>
              <a:gd name="G24" fmla="+- 10800 0 G20"/>
              <a:gd name="G25" fmla="+- 10800 10800 0"/>
              <a:gd name="G26" fmla="?: G9 G17 G25"/>
              <a:gd name="G27" fmla="?: G9 0 21600"/>
              <a:gd name="G28" fmla="cos 10800 11669402"/>
              <a:gd name="G29" fmla="sin 10800 11669402"/>
              <a:gd name="G30" fmla="sin 10800 11669402"/>
              <a:gd name="G31" fmla="+- G28 10800 0"/>
              <a:gd name="G32" fmla="+- G29 10800 0"/>
              <a:gd name="G33" fmla="+- G30 10800 0"/>
              <a:gd name="G34" fmla="?: G4 0 G31"/>
              <a:gd name="G35" fmla="?: 11669402 G34 0"/>
              <a:gd name="G36" fmla="?: G6 G35 G31"/>
              <a:gd name="G37" fmla="+- 21600 0 G36"/>
              <a:gd name="G38" fmla="?: G4 0 G33"/>
              <a:gd name="G39" fmla="?: 11669402 G38 G32"/>
              <a:gd name="G40" fmla="?: G6 G39 0"/>
              <a:gd name="G41" fmla="?: G4 G32 21600"/>
              <a:gd name="G42" fmla="?: G6 G41 G33"/>
              <a:gd name="T12" fmla="*/ 10800 w 21600"/>
              <a:gd name="T13" fmla="*/ 0 h 21600"/>
              <a:gd name="T14" fmla="*/ 6 w 21600"/>
              <a:gd name="T15" fmla="*/ 11165 h 21600"/>
              <a:gd name="T16" fmla="*/ 10800 w 21600"/>
              <a:gd name="T17" fmla="*/ 0 h 21600"/>
              <a:gd name="T18" fmla="*/ 21594 w 21600"/>
              <a:gd name="T19" fmla="*/ 1116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 y="11165"/>
                </a:moveTo>
                <a:cubicBezTo>
                  <a:pt x="2" y="11043"/>
                  <a:pt x="0" y="10921"/>
                  <a:pt x="0" y="10800"/>
                </a:cubicBezTo>
                <a:cubicBezTo>
                  <a:pt x="0" y="4835"/>
                  <a:pt x="4835" y="0"/>
                  <a:pt x="10800" y="0"/>
                </a:cubicBezTo>
                <a:cubicBezTo>
                  <a:pt x="16764" y="0"/>
                  <a:pt x="21600" y="4835"/>
                  <a:pt x="21600" y="10800"/>
                </a:cubicBezTo>
                <a:cubicBezTo>
                  <a:pt x="21600" y="10921"/>
                  <a:pt x="21597" y="11043"/>
                  <a:pt x="21593" y="11165"/>
                </a:cubicBezTo>
                <a:cubicBezTo>
                  <a:pt x="21597" y="11043"/>
                  <a:pt x="21600" y="10921"/>
                  <a:pt x="21600" y="10800"/>
                </a:cubicBezTo>
                <a:cubicBezTo>
                  <a:pt x="21600" y="4835"/>
                  <a:pt x="16764" y="0"/>
                  <a:pt x="10800" y="0"/>
                </a:cubicBezTo>
                <a:cubicBezTo>
                  <a:pt x="4835" y="0"/>
                  <a:pt x="0" y="4835"/>
                  <a:pt x="0" y="10800"/>
                </a:cubicBezTo>
                <a:cubicBezTo>
                  <a:pt x="-1" y="10921"/>
                  <a:pt x="2" y="11043"/>
                  <a:pt x="6" y="11165"/>
                </a:cubicBezTo>
                <a:close/>
              </a:path>
            </a:pathLst>
          </a:cu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7" name="Line 15"/>
          <p:cNvSpPr>
            <a:spLocks noChangeShapeType="1"/>
          </p:cNvSpPr>
          <p:nvPr/>
        </p:nvSpPr>
        <p:spPr bwMode="auto">
          <a:xfrm>
            <a:off x="5580063" y="3644900"/>
            <a:ext cx="122396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1808" name="Oval 16"/>
          <p:cNvSpPr>
            <a:spLocks noChangeArrowheads="1"/>
          </p:cNvSpPr>
          <p:nvPr/>
        </p:nvSpPr>
        <p:spPr bwMode="auto">
          <a:xfrm>
            <a:off x="6083300" y="3429000"/>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9" name="Oval 17"/>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0" name="Oval 18"/>
          <p:cNvSpPr>
            <a:spLocks noChangeArrowheads="1"/>
          </p:cNvSpPr>
          <p:nvPr/>
        </p:nvSpPr>
        <p:spPr bwMode="auto">
          <a:xfrm>
            <a:off x="6083300" y="98107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1" name="Rectangle 19"/>
          <p:cNvSpPr>
            <a:spLocks noChangeArrowheads="1"/>
          </p:cNvSpPr>
          <p:nvPr/>
        </p:nvSpPr>
        <p:spPr bwMode="auto">
          <a:xfrm>
            <a:off x="4211960" y="3789363"/>
            <a:ext cx="4536504" cy="6477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dirty="0">
                <a:latin typeface="+mj-ea"/>
                <a:ea typeface="+mj-ea"/>
              </a:rPr>
              <a:t>平らな地面の上のボールは動かしても</a:t>
            </a:r>
          </a:p>
          <a:p>
            <a:pPr algn="ctr"/>
            <a:r>
              <a:rPr lang="ja-JP" altLang="en-US" b="1" dirty="0">
                <a:latin typeface="+mj-ea"/>
                <a:ea typeface="+mj-ea"/>
              </a:rPr>
              <a:t>戻りもしなければ，それ以上動きもしない</a:t>
            </a:r>
          </a:p>
        </p:txBody>
      </p:sp>
      <p:sp>
        <p:nvSpPr>
          <p:cNvPr id="161812" name="Rectangle 20"/>
          <p:cNvSpPr>
            <a:spLocks noChangeArrowheads="1"/>
          </p:cNvSpPr>
          <p:nvPr/>
        </p:nvSpPr>
        <p:spPr bwMode="auto">
          <a:xfrm>
            <a:off x="4427538" y="5949950"/>
            <a:ext cx="4211637"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谷底のボールは、動かしても</a:t>
            </a:r>
          </a:p>
          <a:p>
            <a:pPr algn="ctr"/>
            <a:r>
              <a:rPr lang="ja-JP" altLang="en-US" b="1">
                <a:latin typeface="+mj-ea"/>
                <a:ea typeface="+mj-ea"/>
              </a:rPr>
              <a:t>元の場所に戻ってくる</a:t>
            </a:r>
          </a:p>
        </p:txBody>
      </p:sp>
      <p:sp>
        <p:nvSpPr>
          <p:cNvPr id="161813" name="Rectangle 21"/>
          <p:cNvSpPr>
            <a:spLocks noChangeArrowheads="1"/>
          </p:cNvSpPr>
          <p:nvPr/>
        </p:nvSpPr>
        <p:spPr bwMode="auto">
          <a:xfrm>
            <a:off x="4356100" y="2420938"/>
            <a:ext cx="4211638" cy="6477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山の頂上のボールを動かすと</a:t>
            </a:r>
          </a:p>
          <a:p>
            <a:pPr algn="ctr"/>
            <a:r>
              <a:rPr lang="ja-JP" altLang="en-US" b="1">
                <a:latin typeface="+mj-ea"/>
                <a:ea typeface="+mj-ea"/>
              </a:rPr>
              <a:t>斜面を落ちていきつづける</a:t>
            </a:r>
          </a:p>
        </p:txBody>
      </p:sp>
      <p:sp>
        <p:nvSpPr>
          <p:cNvPr id="161814" name="AutoShape 22"/>
          <p:cNvSpPr>
            <a:spLocks noChangeArrowheads="1"/>
          </p:cNvSpPr>
          <p:nvPr/>
        </p:nvSpPr>
        <p:spPr bwMode="auto">
          <a:xfrm rot="-2345878">
            <a:off x="6315075" y="1123950"/>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5" name="Oval 23"/>
          <p:cNvSpPr>
            <a:spLocks noChangeArrowheads="1"/>
          </p:cNvSpPr>
          <p:nvPr/>
        </p:nvSpPr>
        <p:spPr bwMode="auto">
          <a:xfrm>
            <a:off x="6516688" y="1341438"/>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6" name="Oval 24"/>
          <p:cNvSpPr>
            <a:spLocks noChangeArrowheads="1"/>
          </p:cNvSpPr>
          <p:nvPr/>
        </p:nvSpPr>
        <p:spPr bwMode="auto">
          <a:xfrm>
            <a:off x="6588125" y="184467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7" name="AutoShape 25"/>
          <p:cNvSpPr>
            <a:spLocks noChangeArrowheads="1"/>
          </p:cNvSpPr>
          <p:nvPr/>
        </p:nvSpPr>
        <p:spPr bwMode="auto">
          <a:xfrm rot="-374238">
            <a:off x="6557963" y="159861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8" name="AutoShape 26"/>
          <p:cNvSpPr>
            <a:spLocks noChangeArrowheads="1"/>
          </p:cNvSpPr>
          <p:nvPr/>
        </p:nvSpPr>
        <p:spPr bwMode="auto">
          <a:xfrm rot="2037616">
            <a:off x="6300788" y="5214938"/>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9" name="AutoShape 27"/>
          <p:cNvSpPr>
            <a:spLocks noChangeArrowheads="1"/>
          </p:cNvSpPr>
          <p:nvPr/>
        </p:nvSpPr>
        <p:spPr bwMode="auto">
          <a:xfrm rot="-8709316">
            <a:off x="6472238" y="530066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20" name="Oval 28"/>
          <p:cNvSpPr>
            <a:spLocks noChangeArrowheads="1"/>
          </p:cNvSpPr>
          <p:nvPr/>
        </p:nvSpPr>
        <p:spPr bwMode="auto">
          <a:xfrm>
            <a:off x="6516688" y="501332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21" name="AutoShape 29"/>
          <p:cNvSpPr>
            <a:spLocks noChangeArrowheads="1"/>
          </p:cNvSpPr>
          <p:nvPr/>
        </p:nvSpPr>
        <p:spPr bwMode="auto">
          <a:xfrm rot="16200000">
            <a:off x="6372225" y="335756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22" name="Oval 30"/>
          <p:cNvSpPr>
            <a:spLocks noChangeArrowheads="1"/>
          </p:cNvSpPr>
          <p:nvPr/>
        </p:nvSpPr>
        <p:spPr bwMode="auto">
          <a:xfrm>
            <a:off x="6659563" y="3429000"/>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23" name="Line 31"/>
          <p:cNvSpPr>
            <a:spLocks noChangeShapeType="1"/>
          </p:cNvSpPr>
          <p:nvPr/>
        </p:nvSpPr>
        <p:spPr bwMode="auto">
          <a:xfrm>
            <a:off x="3995738" y="3141663"/>
            <a:ext cx="514826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1824" name="Line 32"/>
          <p:cNvSpPr>
            <a:spLocks noChangeShapeType="1"/>
          </p:cNvSpPr>
          <p:nvPr/>
        </p:nvSpPr>
        <p:spPr bwMode="auto">
          <a:xfrm>
            <a:off x="3995738" y="4581525"/>
            <a:ext cx="514826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10</a:t>
            </a:fld>
            <a:endParaRPr kumimoji="1" lang="ja-JP" altLang="en-US">
              <a:latin typeface="+mj-ea"/>
              <a:ea typeface="+mj-ea"/>
            </a:endParaRPr>
          </a:p>
        </p:txBody>
      </p:sp>
    </p:spTree>
    <p:extLst>
      <p:ext uri="{BB962C8B-B14F-4D97-AF65-F5344CB8AC3E}">
        <p14:creationId xmlns:p14="http://schemas.microsoft.com/office/powerpoint/2010/main" val="262347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9144000" cy="12684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400" b="1" dirty="0">
                <a:latin typeface="+mj-ea"/>
                <a:ea typeface="+mj-ea"/>
              </a:rPr>
              <a:t>では、簡単な大気を考えてみよう</a:t>
            </a:r>
          </a:p>
          <a:p>
            <a:pPr algn="ctr"/>
            <a:r>
              <a:rPr lang="ja-JP" altLang="en-US" sz="2400" b="1" dirty="0">
                <a:latin typeface="+mj-ea"/>
                <a:ea typeface="+mj-ea"/>
              </a:rPr>
              <a:t>冷たい　　　　　　　　　　　　　　　　　　　　　　　</a:t>
            </a:r>
          </a:p>
          <a:p>
            <a:pPr algn="ctr"/>
            <a:r>
              <a:rPr lang="ja-JP" altLang="en-US" sz="2400" b="1" dirty="0">
                <a:latin typeface="+mj-ea"/>
                <a:ea typeface="+mj-ea"/>
              </a:rPr>
              <a:t>暖かい　　　　　　　　　　　　　　　　　　　　　　　</a:t>
            </a:r>
          </a:p>
        </p:txBody>
      </p:sp>
      <p:grpSp>
        <p:nvGrpSpPr>
          <p:cNvPr id="162820" name="Group 4"/>
          <p:cNvGrpSpPr>
            <a:grpSpLocks/>
          </p:cNvGrpSpPr>
          <p:nvPr/>
        </p:nvGrpSpPr>
        <p:grpSpPr bwMode="auto">
          <a:xfrm>
            <a:off x="1692275" y="476250"/>
            <a:ext cx="4968875" cy="720725"/>
            <a:chOff x="1066" y="300"/>
            <a:chExt cx="3130" cy="454"/>
          </a:xfrm>
        </p:grpSpPr>
        <p:sp>
          <p:nvSpPr>
            <p:cNvPr id="162821" name="AutoShape 5"/>
            <p:cNvSpPr>
              <a:spLocks/>
            </p:cNvSpPr>
            <p:nvPr/>
          </p:nvSpPr>
          <p:spPr bwMode="auto">
            <a:xfrm>
              <a:off x="1066" y="300"/>
              <a:ext cx="45" cy="454"/>
            </a:xfrm>
            <a:prstGeom prst="leftBrace">
              <a:avLst>
                <a:gd name="adj1" fmla="val 84074"/>
                <a:gd name="adj2" fmla="val 50000"/>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2" name="AutoShape 6"/>
            <p:cNvSpPr>
              <a:spLocks/>
            </p:cNvSpPr>
            <p:nvPr/>
          </p:nvSpPr>
          <p:spPr bwMode="auto">
            <a:xfrm rot="10800000">
              <a:off x="1655" y="346"/>
              <a:ext cx="91" cy="408"/>
            </a:xfrm>
            <a:prstGeom prst="leftBrace">
              <a:avLst>
                <a:gd name="adj1" fmla="val 37363"/>
                <a:gd name="adj2" fmla="val 50000"/>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3" name="Rectangle 7"/>
            <p:cNvSpPr>
              <a:spLocks noChangeArrowheads="1"/>
            </p:cNvSpPr>
            <p:nvPr/>
          </p:nvSpPr>
          <p:spPr bwMode="auto">
            <a:xfrm>
              <a:off x="2064" y="391"/>
              <a:ext cx="2132" cy="3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400" b="1">
                  <a:latin typeface="+mj-ea"/>
                  <a:ea typeface="+mj-ea"/>
                </a:rPr>
                <a:t>空気の入った風船を動かしてみる</a:t>
              </a:r>
            </a:p>
          </p:txBody>
        </p:sp>
      </p:grpSp>
      <p:grpSp>
        <p:nvGrpSpPr>
          <p:cNvPr id="162824" name="Group 8"/>
          <p:cNvGrpSpPr>
            <a:grpSpLocks/>
          </p:cNvGrpSpPr>
          <p:nvPr/>
        </p:nvGrpSpPr>
        <p:grpSpPr bwMode="auto">
          <a:xfrm>
            <a:off x="5292725" y="2636838"/>
            <a:ext cx="2952750" cy="3670300"/>
            <a:chOff x="3061" y="1661"/>
            <a:chExt cx="1860" cy="2312"/>
          </a:xfrm>
        </p:grpSpPr>
        <p:grpSp>
          <p:nvGrpSpPr>
            <p:cNvPr id="162825" name="Group 9"/>
            <p:cNvGrpSpPr>
              <a:grpSpLocks/>
            </p:cNvGrpSpPr>
            <p:nvPr/>
          </p:nvGrpSpPr>
          <p:grpSpPr bwMode="auto">
            <a:xfrm>
              <a:off x="3061" y="1661"/>
              <a:ext cx="1860" cy="2312"/>
              <a:chOff x="3061" y="1661"/>
              <a:chExt cx="1860" cy="2312"/>
            </a:xfrm>
          </p:grpSpPr>
          <p:sp>
            <p:nvSpPr>
              <p:cNvPr id="162826" name="Rectangle 10"/>
              <p:cNvSpPr>
                <a:spLocks noChangeArrowheads="1"/>
              </p:cNvSpPr>
              <p:nvPr/>
            </p:nvSpPr>
            <p:spPr bwMode="auto">
              <a:xfrm>
                <a:off x="3470" y="1797"/>
                <a:ext cx="1451" cy="1043"/>
              </a:xfrm>
              <a:prstGeom prst="rect">
                <a:avLst/>
              </a:prstGeom>
              <a:solidFill>
                <a:srgbClr val="00FFFF">
                  <a:alpha val="53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7" name="Rectangle 11"/>
              <p:cNvSpPr>
                <a:spLocks noChangeArrowheads="1"/>
              </p:cNvSpPr>
              <p:nvPr/>
            </p:nvSpPr>
            <p:spPr bwMode="auto">
              <a:xfrm>
                <a:off x="3470" y="2840"/>
                <a:ext cx="1451" cy="1043"/>
              </a:xfrm>
              <a:prstGeom prst="rect">
                <a:avLst/>
              </a:prstGeom>
              <a:solidFill>
                <a:srgbClr val="FF0000">
                  <a:alpha val="56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8" name="Rectangle 12"/>
              <p:cNvSpPr>
                <a:spLocks noChangeArrowheads="1"/>
              </p:cNvSpPr>
              <p:nvPr/>
            </p:nvSpPr>
            <p:spPr bwMode="auto">
              <a:xfrm>
                <a:off x="3061" y="166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上空</a:t>
                </a:r>
              </a:p>
            </p:txBody>
          </p:sp>
          <p:sp>
            <p:nvSpPr>
              <p:cNvPr id="162829" name="Rectangle 13"/>
              <p:cNvSpPr>
                <a:spLocks noChangeArrowheads="1"/>
              </p:cNvSpPr>
              <p:nvPr/>
            </p:nvSpPr>
            <p:spPr bwMode="auto">
              <a:xfrm>
                <a:off x="3107" y="361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地面</a:t>
                </a:r>
              </a:p>
            </p:txBody>
          </p:sp>
        </p:grpSp>
        <p:sp>
          <p:nvSpPr>
            <p:cNvPr id="162830" name="Oval 14"/>
            <p:cNvSpPr>
              <a:spLocks noChangeArrowheads="1"/>
            </p:cNvSpPr>
            <p:nvPr/>
          </p:nvSpPr>
          <p:spPr bwMode="auto">
            <a:xfrm>
              <a:off x="3471" y="3339"/>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W</a:t>
              </a:r>
            </a:p>
          </p:txBody>
        </p:sp>
        <p:sp>
          <p:nvSpPr>
            <p:cNvPr id="162831" name="Oval 15"/>
            <p:cNvSpPr>
              <a:spLocks noChangeArrowheads="1"/>
            </p:cNvSpPr>
            <p:nvPr/>
          </p:nvSpPr>
          <p:spPr bwMode="auto">
            <a:xfrm>
              <a:off x="3470" y="2069"/>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C</a:t>
              </a:r>
            </a:p>
          </p:txBody>
        </p:sp>
      </p:grpSp>
      <p:grpSp>
        <p:nvGrpSpPr>
          <p:cNvPr id="162832" name="Group 16"/>
          <p:cNvGrpSpPr>
            <a:grpSpLocks/>
          </p:cNvGrpSpPr>
          <p:nvPr/>
        </p:nvGrpSpPr>
        <p:grpSpPr bwMode="auto">
          <a:xfrm>
            <a:off x="611188" y="2636838"/>
            <a:ext cx="2879725" cy="3670300"/>
            <a:chOff x="385" y="1661"/>
            <a:chExt cx="1814" cy="2312"/>
          </a:xfrm>
        </p:grpSpPr>
        <p:grpSp>
          <p:nvGrpSpPr>
            <p:cNvPr id="162833" name="Group 17"/>
            <p:cNvGrpSpPr>
              <a:grpSpLocks/>
            </p:cNvGrpSpPr>
            <p:nvPr/>
          </p:nvGrpSpPr>
          <p:grpSpPr bwMode="auto">
            <a:xfrm>
              <a:off x="385" y="1661"/>
              <a:ext cx="1814" cy="2312"/>
              <a:chOff x="385" y="1661"/>
              <a:chExt cx="1814" cy="2312"/>
            </a:xfrm>
          </p:grpSpPr>
          <p:sp>
            <p:nvSpPr>
              <p:cNvPr id="162834" name="Rectangle 18"/>
              <p:cNvSpPr>
                <a:spLocks noChangeArrowheads="1"/>
              </p:cNvSpPr>
              <p:nvPr/>
            </p:nvSpPr>
            <p:spPr bwMode="auto">
              <a:xfrm>
                <a:off x="748" y="1797"/>
                <a:ext cx="1451" cy="1043"/>
              </a:xfrm>
              <a:prstGeom prst="rect">
                <a:avLst/>
              </a:prstGeom>
              <a:solidFill>
                <a:srgbClr val="FF0000">
                  <a:alpha val="56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35" name="Rectangle 19"/>
              <p:cNvSpPr>
                <a:spLocks noChangeArrowheads="1"/>
              </p:cNvSpPr>
              <p:nvPr/>
            </p:nvSpPr>
            <p:spPr bwMode="auto">
              <a:xfrm>
                <a:off x="748" y="2840"/>
                <a:ext cx="1451" cy="1043"/>
              </a:xfrm>
              <a:prstGeom prst="rect">
                <a:avLst/>
              </a:prstGeom>
              <a:solidFill>
                <a:srgbClr val="00FFFF">
                  <a:alpha val="53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36" name="Rectangle 20"/>
              <p:cNvSpPr>
                <a:spLocks noChangeArrowheads="1"/>
              </p:cNvSpPr>
              <p:nvPr/>
            </p:nvSpPr>
            <p:spPr bwMode="auto">
              <a:xfrm>
                <a:off x="385" y="166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上空</a:t>
                </a:r>
              </a:p>
            </p:txBody>
          </p:sp>
          <p:sp>
            <p:nvSpPr>
              <p:cNvPr id="162837" name="Rectangle 21"/>
              <p:cNvSpPr>
                <a:spLocks noChangeArrowheads="1"/>
              </p:cNvSpPr>
              <p:nvPr/>
            </p:nvSpPr>
            <p:spPr bwMode="auto">
              <a:xfrm>
                <a:off x="430" y="361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地面</a:t>
                </a:r>
              </a:p>
            </p:txBody>
          </p:sp>
        </p:grpSp>
        <p:sp>
          <p:nvSpPr>
            <p:cNvPr id="162838" name="Oval 22"/>
            <p:cNvSpPr>
              <a:spLocks noChangeArrowheads="1"/>
            </p:cNvSpPr>
            <p:nvPr/>
          </p:nvSpPr>
          <p:spPr bwMode="auto">
            <a:xfrm>
              <a:off x="794" y="2251"/>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W</a:t>
              </a:r>
            </a:p>
          </p:txBody>
        </p:sp>
        <p:sp>
          <p:nvSpPr>
            <p:cNvPr id="162839" name="Oval 23"/>
            <p:cNvSpPr>
              <a:spLocks noChangeArrowheads="1"/>
            </p:cNvSpPr>
            <p:nvPr/>
          </p:nvSpPr>
          <p:spPr bwMode="auto">
            <a:xfrm>
              <a:off x="793" y="3158"/>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C</a:t>
              </a:r>
            </a:p>
          </p:txBody>
        </p:sp>
      </p:grpSp>
      <p:sp>
        <p:nvSpPr>
          <p:cNvPr id="162840" name="Oval 24"/>
          <p:cNvSpPr>
            <a:spLocks noChangeArrowheads="1"/>
          </p:cNvSpPr>
          <p:nvPr/>
        </p:nvSpPr>
        <p:spPr bwMode="auto">
          <a:xfrm>
            <a:off x="6372225" y="2492375"/>
            <a:ext cx="1296988" cy="504825"/>
          </a:xfrm>
          <a:prstGeom prst="ellipse">
            <a:avLst/>
          </a:prstGeom>
          <a:solidFill>
            <a:srgbClr val="00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不安定</a:t>
            </a:r>
          </a:p>
        </p:txBody>
      </p:sp>
      <p:sp>
        <p:nvSpPr>
          <p:cNvPr id="162841" name="Oval 25"/>
          <p:cNvSpPr>
            <a:spLocks noChangeArrowheads="1"/>
          </p:cNvSpPr>
          <p:nvPr/>
        </p:nvSpPr>
        <p:spPr bwMode="auto">
          <a:xfrm>
            <a:off x="1835150" y="5013325"/>
            <a:ext cx="647700" cy="5762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2" name="Oval 26"/>
          <p:cNvSpPr>
            <a:spLocks noChangeArrowheads="1"/>
          </p:cNvSpPr>
          <p:nvPr/>
        </p:nvSpPr>
        <p:spPr bwMode="auto">
          <a:xfrm>
            <a:off x="6011863" y="4797425"/>
            <a:ext cx="647700" cy="5762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3" name="Oval 27"/>
          <p:cNvSpPr>
            <a:spLocks noChangeArrowheads="1"/>
          </p:cNvSpPr>
          <p:nvPr/>
        </p:nvSpPr>
        <p:spPr bwMode="auto">
          <a:xfrm>
            <a:off x="6011863" y="3284538"/>
            <a:ext cx="647700" cy="576262"/>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4" name="Oval 28"/>
          <p:cNvSpPr>
            <a:spLocks noChangeArrowheads="1"/>
          </p:cNvSpPr>
          <p:nvPr/>
        </p:nvSpPr>
        <p:spPr bwMode="auto">
          <a:xfrm>
            <a:off x="2771775" y="3500438"/>
            <a:ext cx="647700" cy="576262"/>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5" name="Oval 29"/>
          <p:cNvSpPr>
            <a:spLocks noChangeArrowheads="1"/>
          </p:cNvSpPr>
          <p:nvPr/>
        </p:nvSpPr>
        <p:spPr bwMode="auto">
          <a:xfrm>
            <a:off x="2771775" y="5013325"/>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6" name="Oval 30"/>
          <p:cNvSpPr>
            <a:spLocks noChangeArrowheads="1"/>
          </p:cNvSpPr>
          <p:nvPr/>
        </p:nvSpPr>
        <p:spPr bwMode="auto">
          <a:xfrm>
            <a:off x="6946900" y="4940300"/>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7" name="Oval 31"/>
          <p:cNvSpPr>
            <a:spLocks noChangeArrowheads="1"/>
          </p:cNvSpPr>
          <p:nvPr/>
        </p:nvSpPr>
        <p:spPr bwMode="auto">
          <a:xfrm>
            <a:off x="6946900" y="3644900"/>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grpSp>
        <p:nvGrpSpPr>
          <p:cNvPr id="162848" name="Group 32"/>
          <p:cNvGrpSpPr>
            <a:grpSpLocks/>
          </p:cNvGrpSpPr>
          <p:nvPr/>
        </p:nvGrpSpPr>
        <p:grpSpPr bwMode="auto">
          <a:xfrm>
            <a:off x="1835150" y="3500438"/>
            <a:ext cx="647700" cy="1441450"/>
            <a:chOff x="1156" y="2205"/>
            <a:chExt cx="408" cy="908"/>
          </a:xfrm>
        </p:grpSpPr>
        <p:sp>
          <p:nvSpPr>
            <p:cNvPr id="162849" name="Oval 33"/>
            <p:cNvSpPr>
              <a:spLocks noChangeArrowheads="1"/>
            </p:cNvSpPr>
            <p:nvPr/>
          </p:nvSpPr>
          <p:spPr bwMode="auto">
            <a:xfrm>
              <a:off x="1156" y="2205"/>
              <a:ext cx="408" cy="3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50" name="AutoShape 34"/>
            <p:cNvSpPr>
              <a:spLocks noChangeArrowheads="1"/>
            </p:cNvSpPr>
            <p:nvPr/>
          </p:nvSpPr>
          <p:spPr bwMode="auto">
            <a:xfrm>
              <a:off x="1247" y="2659"/>
              <a:ext cx="91" cy="454"/>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grpSp>
      <p:sp>
        <p:nvSpPr>
          <p:cNvPr id="162851" name="AutoShape 35"/>
          <p:cNvSpPr>
            <a:spLocks noChangeArrowheads="1"/>
          </p:cNvSpPr>
          <p:nvPr/>
        </p:nvSpPr>
        <p:spPr bwMode="auto">
          <a:xfrm>
            <a:off x="291623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2" name="AutoShape 36"/>
          <p:cNvSpPr>
            <a:spLocks noChangeArrowheads="1"/>
          </p:cNvSpPr>
          <p:nvPr/>
        </p:nvSpPr>
        <p:spPr bwMode="auto">
          <a:xfrm>
            <a:off x="7164388" y="2924175"/>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3" name="AutoShape 37"/>
          <p:cNvSpPr>
            <a:spLocks noChangeArrowheads="1"/>
          </p:cNvSpPr>
          <p:nvPr/>
        </p:nvSpPr>
        <p:spPr bwMode="auto">
          <a:xfrm>
            <a:off x="716438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4" name="AutoShape 38"/>
          <p:cNvSpPr>
            <a:spLocks noChangeArrowheads="1"/>
          </p:cNvSpPr>
          <p:nvPr/>
        </p:nvSpPr>
        <p:spPr bwMode="auto">
          <a:xfrm flipV="1">
            <a:off x="2195513"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5" name="AutoShape 39"/>
          <p:cNvSpPr>
            <a:spLocks noChangeArrowheads="1"/>
          </p:cNvSpPr>
          <p:nvPr/>
        </p:nvSpPr>
        <p:spPr bwMode="auto">
          <a:xfrm flipV="1">
            <a:off x="313213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6" name="AutoShape 40"/>
          <p:cNvSpPr>
            <a:spLocks noChangeArrowheads="1"/>
          </p:cNvSpPr>
          <p:nvPr/>
        </p:nvSpPr>
        <p:spPr bwMode="auto">
          <a:xfrm flipV="1">
            <a:off x="6299200" y="4005263"/>
            <a:ext cx="144463" cy="720725"/>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7" name="AutoShape 41"/>
          <p:cNvSpPr>
            <a:spLocks noChangeArrowheads="1"/>
          </p:cNvSpPr>
          <p:nvPr/>
        </p:nvSpPr>
        <p:spPr bwMode="auto">
          <a:xfrm flipV="1">
            <a:off x="6299200" y="5445125"/>
            <a:ext cx="144463" cy="720725"/>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8" name="Oval 42"/>
          <p:cNvSpPr>
            <a:spLocks noChangeArrowheads="1"/>
          </p:cNvSpPr>
          <p:nvPr/>
        </p:nvSpPr>
        <p:spPr bwMode="auto">
          <a:xfrm>
            <a:off x="1547813" y="2563813"/>
            <a:ext cx="1584325" cy="576262"/>
          </a:xfrm>
          <a:prstGeom prst="ellipse">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安定</a:t>
            </a:r>
          </a:p>
        </p:txBody>
      </p:sp>
      <p:sp>
        <p:nvSpPr>
          <p:cNvPr id="162859" name="Rectangle 43"/>
          <p:cNvSpPr>
            <a:spLocks noChangeArrowheads="1"/>
          </p:cNvSpPr>
          <p:nvPr/>
        </p:nvSpPr>
        <p:spPr bwMode="auto">
          <a:xfrm>
            <a:off x="971550" y="5661025"/>
            <a:ext cx="2879725" cy="649288"/>
          </a:xfrm>
          <a:prstGeom prst="rect">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dirty="0">
                <a:latin typeface="+mj-ea"/>
                <a:ea typeface="+mj-ea"/>
              </a:rPr>
              <a:t>どちらも</a:t>
            </a:r>
          </a:p>
          <a:p>
            <a:pPr algn="ctr"/>
            <a:r>
              <a:rPr lang="ja-JP" altLang="en-US" sz="2000" b="1" dirty="0">
                <a:latin typeface="+mj-ea"/>
                <a:ea typeface="+mj-ea"/>
              </a:rPr>
              <a:t>元の場所へ戻ろうとする</a:t>
            </a:r>
          </a:p>
        </p:txBody>
      </p:sp>
      <p:sp>
        <p:nvSpPr>
          <p:cNvPr id="162860" name="Rectangle 44"/>
          <p:cNvSpPr>
            <a:spLocks noChangeArrowheads="1"/>
          </p:cNvSpPr>
          <p:nvPr/>
        </p:nvSpPr>
        <p:spPr bwMode="auto">
          <a:xfrm>
            <a:off x="5651500" y="5661025"/>
            <a:ext cx="2879725" cy="649288"/>
          </a:xfrm>
          <a:prstGeom prst="rect">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dirty="0">
                <a:latin typeface="+mj-ea"/>
                <a:ea typeface="+mj-ea"/>
              </a:rPr>
              <a:t>どちらも</a:t>
            </a:r>
          </a:p>
          <a:p>
            <a:pPr algn="ctr"/>
            <a:r>
              <a:rPr lang="ja-JP" altLang="en-US" sz="2000" b="1" dirty="0">
                <a:latin typeface="+mj-ea"/>
                <a:ea typeface="+mj-ea"/>
              </a:rPr>
              <a:t>動いて行き続ける</a:t>
            </a:r>
          </a:p>
        </p:txBody>
      </p:sp>
      <p:sp>
        <p:nvSpPr>
          <p:cNvPr id="162861" name="Rectangle 45"/>
          <p:cNvSpPr>
            <a:spLocks noChangeArrowheads="1"/>
          </p:cNvSpPr>
          <p:nvPr/>
        </p:nvSpPr>
        <p:spPr bwMode="auto">
          <a:xfrm>
            <a:off x="3779838" y="4149725"/>
            <a:ext cx="1871662"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大きいから下降</a:t>
            </a:r>
          </a:p>
        </p:txBody>
      </p:sp>
      <p:sp>
        <p:nvSpPr>
          <p:cNvPr id="162862" name="Rectangle 46"/>
          <p:cNvSpPr>
            <a:spLocks noChangeArrowheads="1"/>
          </p:cNvSpPr>
          <p:nvPr/>
        </p:nvSpPr>
        <p:spPr bwMode="auto">
          <a:xfrm>
            <a:off x="3779838" y="4149725"/>
            <a:ext cx="1871662"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小さいから上昇</a:t>
            </a:r>
          </a:p>
        </p:txBody>
      </p:sp>
      <p:sp>
        <p:nvSpPr>
          <p:cNvPr id="162863" name="Rectangle 47"/>
          <p:cNvSpPr>
            <a:spLocks noChangeArrowheads="1"/>
          </p:cNvSpPr>
          <p:nvPr/>
        </p:nvSpPr>
        <p:spPr bwMode="auto">
          <a:xfrm>
            <a:off x="3635375" y="4149725"/>
            <a:ext cx="2232025"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大きいから更に下降</a:t>
            </a:r>
          </a:p>
        </p:txBody>
      </p:sp>
      <p:sp>
        <p:nvSpPr>
          <p:cNvPr id="162864" name="Rectangle 48"/>
          <p:cNvSpPr>
            <a:spLocks noChangeArrowheads="1"/>
          </p:cNvSpPr>
          <p:nvPr/>
        </p:nvSpPr>
        <p:spPr bwMode="auto">
          <a:xfrm>
            <a:off x="3635375" y="4149725"/>
            <a:ext cx="2232025" cy="935038"/>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dirty="0">
                <a:latin typeface="+mj-ea"/>
                <a:ea typeface="+mj-ea"/>
              </a:rPr>
              <a:t>周囲に比べ密度が</a:t>
            </a:r>
          </a:p>
          <a:p>
            <a:pPr algn="ctr"/>
            <a:r>
              <a:rPr lang="ja-JP" altLang="en-US" b="1" dirty="0">
                <a:latin typeface="+mj-ea"/>
                <a:ea typeface="+mj-ea"/>
              </a:rPr>
              <a:t>小さいからさらに上昇</a:t>
            </a:r>
          </a:p>
        </p:txBody>
      </p:sp>
      <p:sp>
        <p:nvSpPr>
          <p:cNvPr id="162865" name="Rectangle 49"/>
          <p:cNvSpPr>
            <a:spLocks noChangeArrowheads="1"/>
          </p:cNvSpPr>
          <p:nvPr/>
        </p:nvSpPr>
        <p:spPr bwMode="auto">
          <a:xfrm>
            <a:off x="3535363" y="2997200"/>
            <a:ext cx="2374900" cy="935038"/>
          </a:xfrm>
          <a:prstGeom prst="rect">
            <a:avLst/>
          </a:prstGeom>
          <a:solidFill>
            <a:srgbClr val="FF6600">
              <a:alpha val="8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a:latin typeface="+mj-ea"/>
                <a:ea typeface="+mj-ea"/>
              </a:rPr>
              <a:t>なにかのきっかけで</a:t>
            </a:r>
          </a:p>
          <a:p>
            <a:pPr algn="ctr"/>
            <a:r>
              <a:rPr lang="ja-JP" altLang="en-US" sz="2000" b="1">
                <a:latin typeface="+mj-ea"/>
                <a:ea typeface="+mj-ea"/>
              </a:rPr>
              <a:t>上昇した時を考えると</a:t>
            </a:r>
          </a:p>
        </p:txBody>
      </p:sp>
      <p:sp>
        <p:nvSpPr>
          <p:cNvPr id="162866" name="Rectangle 50"/>
          <p:cNvSpPr>
            <a:spLocks noChangeArrowheads="1"/>
          </p:cNvSpPr>
          <p:nvPr/>
        </p:nvSpPr>
        <p:spPr bwMode="auto">
          <a:xfrm>
            <a:off x="3536950" y="2997200"/>
            <a:ext cx="2376488" cy="935038"/>
          </a:xfrm>
          <a:prstGeom prst="rect">
            <a:avLst/>
          </a:prstGeom>
          <a:solidFill>
            <a:srgbClr val="FF6600">
              <a:alpha val="8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a:latin typeface="+mj-ea"/>
                <a:ea typeface="+mj-ea"/>
              </a:rPr>
              <a:t>なにかのきっかけで</a:t>
            </a:r>
          </a:p>
          <a:p>
            <a:pPr algn="ctr"/>
            <a:r>
              <a:rPr lang="ja-JP" altLang="en-US" sz="2000" b="1">
                <a:latin typeface="+mj-ea"/>
                <a:ea typeface="+mj-ea"/>
              </a:rPr>
              <a:t>下降した時を考えると</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11</a:t>
            </a:fld>
            <a:endParaRPr kumimoji="1" lang="ja-JP" altLang="en-US"/>
          </a:p>
        </p:txBody>
      </p:sp>
    </p:spTree>
    <p:extLst>
      <p:ext uri="{BB962C8B-B14F-4D97-AF65-F5344CB8AC3E}">
        <p14:creationId xmlns:p14="http://schemas.microsoft.com/office/powerpoint/2010/main" val="2895309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2865"/>
                                        </p:tgtEl>
                                        <p:attrNameLst>
                                          <p:attrName>style.visibility</p:attrName>
                                        </p:attrNameLst>
                                      </p:cBhvr>
                                      <p:to>
                                        <p:strVal val="visible"/>
                                      </p:to>
                                    </p:set>
                                    <p:animEffect transition="in" filter="checkerboard(across)">
                                      <p:cBhvr>
                                        <p:cTn id="7" dur="500"/>
                                        <p:tgtEl>
                                          <p:spTgt spid="1628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2848"/>
                                        </p:tgtEl>
                                        <p:attrNameLst>
                                          <p:attrName>style.visibility</p:attrName>
                                        </p:attrNameLst>
                                      </p:cBhvr>
                                      <p:to>
                                        <p:strVal val="visible"/>
                                      </p:to>
                                    </p:set>
                                    <p:animEffect transition="in" filter="checkerboard(across)">
                                      <p:cBhvr>
                                        <p:cTn id="12" dur="500"/>
                                        <p:tgtEl>
                                          <p:spTgt spid="162848"/>
                                        </p:tgtEl>
                                      </p:cBhvr>
                                    </p:animEffect>
                                  </p:childTnLst>
                                </p:cTn>
                              </p:par>
                              <p:par>
                                <p:cTn id="13" presetID="5" presetClass="exit" presetSubtype="10" fill="hold" grpId="0" nodeType="withEffect">
                                  <p:stCondLst>
                                    <p:cond delay="0"/>
                                  </p:stCondLst>
                                  <p:childTnLst>
                                    <p:animEffect transition="out" filter="checkerboard(across)">
                                      <p:cBhvr>
                                        <p:cTn id="14" dur="500"/>
                                        <p:tgtEl>
                                          <p:spTgt spid="162841"/>
                                        </p:tgtEl>
                                      </p:cBhvr>
                                    </p:animEffect>
                                    <p:set>
                                      <p:cBhvr>
                                        <p:cTn id="15" dur="1" fill="hold">
                                          <p:stCondLst>
                                            <p:cond delay="499"/>
                                          </p:stCondLst>
                                        </p:cTn>
                                        <p:tgtEl>
                                          <p:spTgt spid="16284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2861"/>
                                        </p:tgtEl>
                                        <p:attrNameLst>
                                          <p:attrName>style.visibility</p:attrName>
                                        </p:attrNameLst>
                                      </p:cBhvr>
                                      <p:to>
                                        <p:strVal val="visible"/>
                                      </p:to>
                                    </p:set>
                                    <p:animEffect transition="in" filter="checkerboard(across)">
                                      <p:cBhvr>
                                        <p:cTn id="20" dur="500"/>
                                        <p:tgtEl>
                                          <p:spTgt spid="1628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xit" presetSubtype="10" fill="hold" nodeType="clickEffect">
                                  <p:stCondLst>
                                    <p:cond delay="0"/>
                                  </p:stCondLst>
                                  <p:childTnLst>
                                    <p:animEffect transition="out" filter="checkerboard(across)">
                                      <p:cBhvr>
                                        <p:cTn id="24" dur="500"/>
                                        <p:tgtEl>
                                          <p:spTgt spid="162848"/>
                                        </p:tgtEl>
                                      </p:cBhvr>
                                    </p:animEffect>
                                    <p:set>
                                      <p:cBhvr>
                                        <p:cTn id="25" dur="1" fill="hold">
                                          <p:stCondLst>
                                            <p:cond delay="499"/>
                                          </p:stCondLst>
                                        </p:cTn>
                                        <p:tgtEl>
                                          <p:spTgt spid="162848"/>
                                        </p:tgtEl>
                                        <p:attrNameLst>
                                          <p:attrName>style.visibility</p:attrName>
                                        </p:attrNameLst>
                                      </p:cBhvr>
                                      <p:to>
                                        <p:strVal val="hidden"/>
                                      </p:to>
                                    </p:set>
                                  </p:childTnLst>
                                </p:cTn>
                              </p:par>
                              <p:par>
                                <p:cTn id="26" presetID="5" presetClass="entr" presetSubtype="10" fill="hold" grpId="0" nodeType="withEffect">
                                  <p:stCondLst>
                                    <p:cond delay="0"/>
                                  </p:stCondLst>
                                  <p:childTnLst>
                                    <p:set>
                                      <p:cBhvr>
                                        <p:cTn id="27" dur="1" fill="hold">
                                          <p:stCondLst>
                                            <p:cond delay="0"/>
                                          </p:stCondLst>
                                        </p:cTn>
                                        <p:tgtEl>
                                          <p:spTgt spid="162854"/>
                                        </p:tgtEl>
                                        <p:attrNameLst>
                                          <p:attrName>style.visibility</p:attrName>
                                        </p:attrNameLst>
                                      </p:cBhvr>
                                      <p:to>
                                        <p:strVal val="visible"/>
                                      </p:to>
                                    </p:set>
                                    <p:animEffect transition="in" filter="checkerboard(across)">
                                      <p:cBhvr>
                                        <p:cTn id="28" dur="500"/>
                                        <p:tgtEl>
                                          <p:spTgt spid="162854"/>
                                        </p:tgtEl>
                                      </p:cBhvr>
                                    </p:animEffect>
                                  </p:childTnLst>
                                </p:cTn>
                              </p:par>
                              <p:par>
                                <p:cTn id="29" presetID="5" presetClass="entr" presetSubtype="10" fill="hold" grpId="1" nodeType="withEffect">
                                  <p:stCondLst>
                                    <p:cond delay="0"/>
                                  </p:stCondLst>
                                  <p:childTnLst>
                                    <p:set>
                                      <p:cBhvr>
                                        <p:cTn id="30" dur="1" fill="hold">
                                          <p:stCondLst>
                                            <p:cond delay="0"/>
                                          </p:stCondLst>
                                        </p:cTn>
                                        <p:tgtEl>
                                          <p:spTgt spid="162841"/>
                                        </p:tgtEl>
                                        <p:attrNameLst>
                                          <p:attrName>style.visibility</p:attrName>
                                        </p:attrNameLst>
                                      </p:cBhvr>
                                      <p:to>
                                        <p:strVal val="visible"/>
                                      </p:to>
                                    </p:set>
                                    <p:animEffect transition="in" filter="checkerboard(across)">
                                      <p:cBhvr>
                                        <p:cTn id="31" dur="500"/>
                                        <p:tgtEl>
                                          <p:spTgt spid="1628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62854"/>
                                        </p:tgtEl>
                                      </p:cBhvr>
                                    </p:animEffect>
                                    <p:set>
                                      <p:cBhvr>
                                        <p:cTn id="36" dur="1" fill="hold">
                                          <p:stCondLst>
                                            <p:cond delay="499"/>
                                          </p:stCondLst>
                                        </p:cTn>
                                        <p:tgtEl>
                                          <p:spTgt spid="162854"/>
                                        </p:tgtEl>
                                        <p:attrNameLst>
                                          <p:attrName>style.visibility</p:attrName>
                                        </p:attrNameLst>
                                      </p:cBhvr>
                                      <p:to>
                                        <p:strVal val="hidden"/>
                                      </p:to>
                                    </p:set>
                                  </p:childTnLst>
                                </p:cTn>
                              </p:par>
                              <p:par>
                                <p:cTn id="37" presetID="5" presetClass="exit" presetSubtype="10" fill="hold" grpId="2" nodeType="withEffect">
                                  <p:stCondLst>
                                    <p:cond delay="0"/>
                                  </p:stCondLst>
                                  <p:childTnLst>
                                    <p:animEffect transition="out" filter="checkerboard(across)">
                                      <p:cBhvr>
                                        <p:cTn id="38" dur="500"/>
                                        <p:tgtEl>
                                          <p:spTgt spid="162841"/>
                                        </p:tgtEl>
                                      </p:cBhvr>
                                    </p:animEffect>
                                    <p:set>
                                      <p:cBhvr>
                                        <p:cTn id="39" dur="1" fill="hold">
                                          <p:stCondLst>
                                            <p:cond delay="499"/>
                                          </p:stCondLst>
                                        </p:cTn>
                                        <p:tgtEl>
                                          <p:spTgt spid="162841"/>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162861"/>
                                        </p:tgtEl>
                                      </p:cBhvr>
                                    </p:animEffect>
                                    <p:set>
                                      <p:cBhvr>
                                        <p:cTn id="42" dur="1" fill="hold">
                                          <p:stCondLst>
                                            <p:cond delay="499"/>
                                          </p:stCondLst>
                                        </p:cTn>
                                        <p:tgtEl>
                                          <p:spTgt spid="162861"/>
                                        </p:tgtEl>
                                        <p:attrNameLst>
                                          <p:attrName>style.visibility</p:attrName>
                                        </p:attrNameLst>
                                      </p:cBhvr>
                                      <p:to>
                                        <p:strVal val="hidden"/>
                                      </p:to>
                                    </p:set>
                                  </p:childTnLst>
                                </p:cTn>
                              </p:par>
                              <p:par>
                                <p:cTn id="43" presetID="5" presetClass="exit" presetSubtype="10" fill="hold" grpId="1" nodeType="withEffect">
                                  <p:stCondLst>
                                    <p:cond delay="0"/>
                                  </p:stCondLst>
                                  <p:childTnLst>
                                    <p:animEffect transition="out" filter="checkerboard(across)">
                                      <p:cBhvr>
                                        <p:cTn id="44" dur="500"/>
                                        <p:tgtEl>
                                          <p:spTgt spid="162865"/>
                                        </p:tgtEl>
                                      </p:cBhvr>
                                    </p:animEffect>
                                    <p:set>
                                      <p:cBhvr>
                                        <p:cTn id="45" dur="1" fill="hold">
                                          <p:stCondLst>
                                            <p:cond delay="499"/>
                                          </p:stCondLst>
                                        </p:cTn>
                                        <p:tgtEl>
                                          <p:spTgt spid="162865"/>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62844"/>
                                        </p:tgtEl>
                                        <p:attrNameLst>
                                          <p:attrName>style.visibility</p:attrName>
                                        </p:attrNameLst>
                                      </p:cBhvr>
                                      <p:to>
                                        <p:strVal val="visible"/>
                                      </p:to>
                                    </p:set>
                                    <p:animEffect transition="in" filter="checkerboard(across)">
                                      <p:cBhvr>
                                        <p:cTn id="50" dur="500"/>
                                        <p:tgtEl>
                                          <p:spTgt spid="16284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62866"/>
                                        </p:tgtEl>
                                        <p:attrNameLst>
                                          <p:attrName>style.visibility</p:attrName>
                                        </p:attrNameLst>
                                      </p:cBhvr>
                                      <p:to>
                                        <p:strVal val="visible"/>
                                      </p:to>
                                    </p:set>
                                    <p:animEffect transition="in" filter="checkerboard(across)">
                                      <p:cBhvr>
                                        <p:cTn id="55" dur="500"/>
                                        <p:tgtEl>
                                          <p:spTgt spid="16286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xit" presetSubtype="10" fill="hold" grpId="1" nodeType="clickEffect">
                                  <p:stCondLst>
                                    <p:cond delay="0"/>
                                  </p:stCondLst>
                                  <p:childTnLst>
                                    <p:animEffect transition="out" filter="checkerboard(across)">
                                      <p:cBhvr>
                                        <p:cTn id="59" dur="500"/>
                                        <p:tgtEl>
                                          <p:spTgt spid="162844"/>
                                        </p:tgtEl>
                                      </p:cBhvr>
                                    </p:animEffect>
                                    <p:set>
                                      <p:cBhvr>
                                        <p:cTn id="60" dur="1" fill="hold">
                                          <p:stCondLst>
                                            <p:cond delay="499"/>
                                          </p:stCondLst>
                                        </p:cTn>
                                        <p:tgtEl>
                                          <p:spTgt spid="162844"/>
                                        </p:tgtEl>
                                        <p:attrNameLst>
                                          <p:attrName>style.visibility</p:attrName>
                                        </p:attrNameLst>
                                      </p:cBhvr>
                                      <p:to>
                                        <p:strVal val="hidden"/>
                                      </p:to>
                                    </p:set>
                                  </p:childTnLst>
                                </p:cTn>
                              </p:par>
                              <p:par>
                                <p:cTn id="61" presetID="5" presetClass="entr" presetSubtype="10" fill="hold" grpId="0" nodeType="withEffect">
                                  <p:stCondLst>
                                    <p:cond delay="0"/>
                                  </p:stCondLst>
                                  <p:childTnLst>
                                    <p:set>
                                      <p:cBhvr>
                                        <p:cTn id="62" dur="1" fill="hold">
                                          <p:stCondLst>
                                            <p:cond delay="0"/>
                                          </p:stCondLst>
                                        </p:cTn>
                                        <p:tgtEl>
                                          <p:spTgt spid="162855"/>
                                        </p:tgtEl>
                                        <p:attrNameLst>
                                          <p:attrName>style.visibility</p:attrName>
                                        </p:attrNameLst>
                                      </p:cBhvr>
                                      <p:to>
                                        <p:strVal val="visible"/>
                                      </p:to>
                                    </p:set>
                                    <p:animEffect transition="in" filter="checkerboard(across)">
                                      <p:cBhvr>
                                        <p:cTn id="63" dur="500"/>
                                        <p:tgtEl>
                                          <p:spTgt spid="162855"/>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62845"/>
                                        </p:tgtEl>
                                        <p:attrNameLst>
                                          <p:attrName>style.visibility</p:attrName>
                                        </p:attrNameLst>
                                      </p:cBhvr>
                                      <p:to>
                                        <p:strVal val="visible"/>
                                      </p:to>
                                    </p:set>
                                    <p:animEffect transition="in" filter="checkerboard(across)">
                                      <p:cBhvr>
                                        <p:cTn id="66" dur="500"/>
                                        <p:tgtEl>
                                          <p:spTgt spid="16284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62862"/>
                                        </p:tgtEl>
                                        <p:attrNameLst>
                                          <p:attrName>style.visibility</p:attrName>
                                        </p:attrNameLst>
                                      </p:cBhvr>
                                      <p:to>
                                        <p:strVal val="visible"/>
                                      </p:to>
                                    </p:set>
                                    <p:animEffect transition="in" filter="checkerboard(across)">
                                      <p:cBhvr>
                                        <p:cTn id="71" dur="500"/>
                                        <p:tgtEl>
                                          <p:spTgt spid="16286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162845"/>
                                        </p:tgtEl>
                                      </p:cBhvr>
                                    </p:animEffect>
                                    <p:set>
                                      <p:cBhvr>
                                        <p:cTn id="76" dur="1" fill="hold">
                                          <p:stCondLst>
                                            <p:cond delay="499"/>
                                          </p:stCondLst>
                                        </p:cTn>
                                        <p:tgtEl>
                                          <p:spTgt spid="162845"/>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162855"/>
                                        </p:tgtEl>
                                      </p:cBhvr>
                                    </p:animEffect>
                                    <p:set>
                                      <p:cBhvr>
                                        <p:cTn id="79" dur="1" fill="hold">
                                          <p:stCondLst>
                                            <p:cond delay="499"/>
                                          </p:stCondLst>
                                        </p:cTn>
                                        <p:tgtEl>
                                          <p:spTgt spid="162855"/>
                                        </p:tgtEl>
                                        <p:attrNameLst>
                                          <p:attrName>style.visibility</p:attrName>
                                        </p:attrNameLst>
                                      </p:cBhvr>
                                      <p:to>
                                        <p:strVal val="hidden"/>
                                      </p:to>
                                    </p:set>
                                  </p:childTnLst>
                                </p:cTn>
                              </p:par>
                              <p:par>
                                <p:cTn id="80" presetID="5" presetClass="entr" presetSubtype="10" fill="hold" grpId="0" nodeType="withEffect">
                                  <p:stCondLst>
                                    <p:cond delay="0"/>
                                  </p:stCondLst>
                                  <p:childTnLst>
                                    <p:set>
                                      <p:cBhvr>
                                        <p:cTn id="81" dur="1" fill="hold">
                                          <p:stCondLst>
                                            <p:cond delay="0"/>
                                          </p:stCondLst>
                                        </p:cTn>
                                        <p:tgtEl>
                                          <p:spTgt spid="162851"/>
                                        </p:tgtEl>
                                        <p:attrNameLst>
                                          <p:attrName>style.visibility</p:attrName>
                                        </p:attrNameLst>
                                      </p:cBhvr>
                                      <p:to>
                                        <p:strVal val="visible"/>
                                      </p:to>
                                    </p:set>
                                    <p:animEffect transition="in" filter="checkerboard(across)">
                                      <p:cBhvr>
                                        <p:cTn id="82" dur="500"/>
                                        <p:tgtEl>
                                          <p:spTgt spid="162851"/>
                                        </p:tgtEl>
                                      </p:cBhvr>
                                    </p:animEffect>
                                  </p:childTnLst>
                                </p:cTn>
                              </p:par>
                              <p:par>
                                <p:cTn id="83" presetID="5" presetClass="entr" presetSubtype="10" fill="hold" grpId="2" nodeType="withEffect">
                                  <p:stCondLst>
                                    <p:cond delay="0"/>
                                  </p:stCondLst>
                                  <p:childTnLst>
                                    <p:set>
                                      <p:cBhvr>
                                        <p:cTn id="84" dur="1" fill="hold">
                                          <p:stCondLst>
                                            <p:cond delay="0"/>
                                          </p:stCondLst>
                                        </p:cTn>
                                        <p:tgtEl>
                                          <p:spTgt spid="162844"/>
                                        </p:tgtEl>
                                        <p:attrNameLst>
                                          <p:attrName>style.visibility</p:attrName>
                                        </p:attrNameLst>
                                      </p:cBhvr>
                                      <p:to>
                                        <p:strVal val="visible"/>
                                      </p:to>
                                    </p:set>
                                    <p:animEffect transition="in" filter="checkerboard(across)">
                                      <p:cBhvr>
                                        <p:cTn id="85" dur="500"/>
                                        <p:tgtEl>
                                          <p:spTgt spid="16284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 presetClass="exit" presetSubtype="10" fill="hold" grpId="1" nodeType="clickEffect">
                                  <p:stCondLst>
                                    <p:cond delay="0"/>
                                  </p:stCondLst>
                                  <p:childTnLst>
                                    <p:animEffect transition="out" filter="checkerboard(across)">
                                      <p:cBhvr>
                                        <p:cTn id="89" dur="500"/>
                                        <p:tgtEl>
                                          <p:spTgt spid="162851"/>
                                        </p:tgtEl>
                                      </p:cBhvr>
                                    </p:animEffect>
                                    <p:set>
                                      <p:cBhvr>
                                        <p:cTn id="90" dur="1" fill="hold">
                                          <p:stCondLst>
                                            <p:cond delay="499"/>
                                          </p:stCondLst>
                                        </p:cTn>
                                        <p:tgtEl>
                                          <p:spTgt spid="162851"/>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162866"/>
                                        </p:tgtEl>
                                      </p:cBhvr>
                                    </p:animEffect>
                                    <p:set>
                                      <p:cBhvr>
                                        <p:cTn id="93" dur="1" fill="hold">
                                          <p:stCondLst>
                                            <p:cond delay="499"/>
                                          </p:stCondLst>
                                        </p:cTn>
                                        <p:tgtEl>
                                          <p:spTgt spid="162866"/>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162862"/>
                                        </p:tgtEl>
                                      </p:cBhvr>
                                    </p:animEffect>
                                    <p:set>
                                      <p:cBhvr>
                                        <p:cTn id="96" dur="1" fill="hold">
                                          <p:stCondLst>
                                            <p:cond delay="499"/>
                                          </p:stCondLst>
                                        </p:cTn>
                                        <p:tgtEl>
                                          <p:spTgt spid="162862"/>
                                        </p:tgtEl>
                                        <p:attrNameLst>
                                          <p:attrName>style.visibility</p:attrName>
                                        </p:attrNameLst>
                                      </p:cBhvr>
                                      <p:to>
                                        <p:strVal val="hidden"/>
                                      </p:to>
                                    </p:set>
                                  </p:childTnLst>
                                </p:cTn>
                              </p:par>
                              <p:par>
                                <p:cTn id="97" presetID="5" presetClass="exit" presetSubtype="10" fill="hold" grpId="2" nodeType="withEffect">
                                  <p:stCondLst>
                                    <p:cond delay="0"/>
                                  </p:stCondLst>
                                  <p:childTnLst>
                                    <p:animEffect transition="out" filter="checkerboard(across)">
                                      <p:cBhvr>
                                        <p:cTn id="98" dur="500"/>
                                        <p:tgtEl>
                                          <p:spTgt spid="162861"/>
                                        </p:tgtEl>
                                      </p:cBhvr>
                                    </p:animEffect>
                                    <p:set>
                                      <p:cBhvr>
                                        <p:cTn id="99" dur="1" fill="hold">
                                          <p:stCondLst>
                                            <p:cond delay="499"/>
                                          </p:stCondLst>
                                        </p:cTn>
                                        <p:tgtEl>
                                          <p:spTgt spid="162861"/>
                                        </p:tgtEl>
                                        <p:attrNameLst>
                                          <p:attrName>style.visibility</p:attrName>
                                        </p:attrNameLst>
                                      </p:cBhvr>
                                      <p:to>
                                        <p:strVal val="hidden"/>
                                      </p:to>
                                    </p:set>
                                  </p:childTnLst>
                                </p:cTn>
                              </p:par>
                              <p:par>
                                <p:cTn id="100" presetID="9" presetClass="entr" presetSubtype="0" fill="hold" grpId="0" nodeType="withEffect">
                                  <p:stCondLst>
                                    <p:cond delay="0"/>
                                  </p:stCondLst>
                                  <p:childTnLst>
                                    <p:set>
                                      <p:cBhvr>
                                        <p:cTn id="101" dur="1" fill="hold">
                                          <p:stCondLst>
                                            <p:cond delay="0"/>
                                          </p:stCondLst>
                                        </p:cTn>
                                        <p:tgtEl>
                                          <p:spTgt spid="162859"/>
                                        </p:tgtEl>
                                        <p:attrNameLst>
                                          <p:attrName>style.visibility</p:attrName>
                                        </p:attrNameLst>
                                      </p:cBhvr>
                                      <p:to>
                                        <p:strVal val="visible"/>
                                      </p:to>
                                    </p:set>
                                    <p:animEffect transition="in" filter="dissolve">
                                      <p:cBhvr>
                                        <p:cTn id="102" dur="500"/>
                                        <p:tgtEl>
                                          <p:spTgt spid="16285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62858"/>
                                        </p:tgtEl>
                                        <p:attrNameLst>
                                          <p:attrName>style.visibility</p:attrName>
                                        </p:attrNameLst>
                                      </p:cBhvr>
                                      <p:to>
                                        <p:strVal val="visible"/>
                                      </p:to>
                                    </p:set>
                                    <p:animEffect transition="in" filter="dissolve">
                                      <p:cBhvr>
                                        <p:cTn id="107" dur="500"/>
                                        <p:tgtEl>
                                          <p:spTgt spid="16285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 presetClass="entr" presetSubtype="10" fill="hold" nodeType="clickEffect">
                                  <p:stCondLst>
                                    <p:cond delay="0"/>
                                  </p:stCondLst>
                                  <p:childTnLst>
                                    <p:set>
                                      <p:cBhvr>
                                        <p:cTn id="111" dur="1" fill="hold">
                                          <p:stCondLst>
                                            <p:cond delay="0"/>
                                          </p:stCondLst>
                                        </p:cTn>
                                        <p:tgtEl>
                                          <p:spTgt spid="162824"/>
                                        </p:tgtEl>
                                        <p:attrNameLst>
                                          <p:attrName>style.visibility</p:attrName>
                                        </p:attrNameLst>
                                      </p:cBhvr>
                                      <p:to>
                                        <p:strVal val="visible"/>
                                      </p:to>
                                    </p:set>
                                    <p:animEffect transition="in" filter="checkerboard(across)">
                                      <p:cBhvr>
                                        <p:cTn id="112" dur="500"/>
                                        <p:tgtEl>
                                          <p:spTgt spid="16282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162843"/>
                                        </p:tgtEl>
                                        <p:attrNameLst>
                                          <p:attrName>style.visibility</p:attrName>
                                        </p:attrNameLst>
                                      </p:cBhvr>
                                      <p:to>
                                        <p:strVal val="visible"/>
                                      </p:to>
                                    </p:set>
                                    <p:animEffect transition="in" filter="checkerboard(across)">
                                      <p:cBhvr>
                                        <p:cTn id="117" dur="500"/>
                                        <p:tgtEl>
                                          <p:spTgt spid="16284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 presetClass="entr" presetSubtype="10" fill="hold" grpId="2" nodeType="clickEffect">
                                  <p:stCondLst>
                                    <p:cond delay="0"/>
                                  </p:stCondLst>
                                  <p:childTnLst>
                                    <p:set>
                                      <p:cBhvr>
                                        <p:cTn id="121" dur="1" fill="hold">
                                          <p:stCondLst>
                                            <p:cond delay="0"/>
                                          </p:stCondLst>
                                        </p:cTn>
                                        <p:tgtEl>
                                          <p:spTgt spid="162866"/>
                                        </p:tgtEl>
                                        <p:attrNameLst>
                                          <p:attrName>style.visibility</p:attrName>
                                        </p:attrNameLst>
                                      </p:cBhvr>
                                      <p:to>
                                        <p:strVal val="visible"/>
                                      </p:to>
                                    </p:set>
                                    <p:animEffect transition="in" filter="checkerboard(across)">
                                      <p:cBhvr>
                                        <p:cTn id="122" dur="500"/>
                                        <p:tgtEl>
                                          <p:spTgt spid="162866"/>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 presetClass="exit" presetSubtype="10" fill="hold" grpId="1" nodeType="clickEffect">
                                  <p:stCondLst>
                                    <p:cond delay="0"/>
                                  </p:stCondLst>
                                  <p:childTnLst>
                                    <p:animEffect transition="out" filter="checkerboard(across)">
                                      <p:cBhvr>
                                        <p:cTn id="126" dur="500"/>
                                        <p:tgtEl>
                                          <p:spTgt spid="162843"/>
                                        </p:tgtEl>
                                      </p:cBhvr>
                                    </p:animEffect>
                                    <p:set>
                                      <p:cBhvr>
                                        <p:cTn id="127" dur="1" fill="hold">
                                          <p:stCondLst>
                                            <p:cond delay="499"/>
                                          </p:stCondLst>
                                        </p:cTn>
                                        <p:tgtEl>
                                          <p:spTgt spid="162843"/>
                                        </p:tgtEl>
                                        <p:attrNameLst>
                                          <p:attrName>style.visibility</p:attrName>
                                        </p:attrNameLst>
                                      </p:cBhvr>
                                      <p:to>
                                        <p:strVal val="hidden"/>
                                      </p:to>
                                    </p:set>
                                  </p:childTnLst>
                                </p:cTn>
                              </p:par>
                              <p:par>
                                <p:cTn id="128" presetID="5" presetClass="entr" presetSubtype="10" fill="hold" grpId="0" nodeType="withEffect">
                                  <p:stCondLst>
                                    <p:cond delay="0"/>
                                  </p:stCondLst>
                                  <p:childTnLst>
                                    <p:set>
                                      <p:cBhvr>
                                        <p:cTn id="129" dur="1" fill="hold">
                                          <p:stCondLst>
                                            <p:cond delay="0"/>
                                          </p:stCondLst>
                                        </p:cTn>
                                        <p:tgtEl>
                                          <p:spTgt spid="162856"/>
                                        </p:tgtEl>
                                        <p:attrNameLst>
                                          <p:attrName>style.visibility</p:attrName>
                                        </p:attrNameLst>
                                      </p:cBhvr>
                                      <p:to>
                                        <p:strVal val="visible"/>
                                      </p:to>
                                    </p:set>
                                    <p:animEffect transition="in" filter="checkerboard(across)">
                                      <p:cBhvr>
                                        <p:cTn id="130" dur="500"/>
                                        <p:tgtEl>
                                          <p:spTgt spid="162856"/>
                                        </p:tgtEl>
                                      </p:cBhvr>
                                    </p:animEffect>
                                  </p:childTnLst>
                                </p:cTn>
                              </p:par>
                              <p:par>
                                <p:cTn id="131" presetID="5" presetClass="entr" presetSubtype="10" fill="hold" grpId="0" nodeType="withEffect">
                                  <p:stCondLst>
                                    <p:cond delay="0"/>
                                  </p:stCondLst>
                                  <p:childTnLst>
                                    <p:set>
                                      <p:cBhvr>
                                        <p:cTn id="132" dur="1" fill="hold">
                                          <p:stCondLst>
                                            <p:cond delay="0"/>
                                          </p:stCondLst>
                                        </p:cTn>
                                        <p:tgtEl>
                                          <p:spTgt spid="162842"/>
                                        </p:tgtEl>
                                        <p:attrNameLst>
                                          <p:attrName>style.visibility</p:attrName>
                                        </p:attrNameLst>
                                      </p:cBhvr>
                                      <p:to>
                                        <p:strVal val="visible"/>
                                      </p:to>
                                    </p:set>
                                    <p:animEffect transition="in" filter="checkerboard(across)">
                                      <p:cBhvr>
                                        <p:cTn id="133" dur="500"/>
                                        <p:tgtEl>
                                          <p:spTgt spid="16284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 presetClass="entr" presetSubtype="10" fill="hold" grpId="0" nodeType="clickEffect">
                                  <p:stCondLst>
                                    <p:cond delay="0"/>
                                  </p:stCondLst>
                                  <p:childTnLst>
                                    <p:set>
                                      <p:cBhvr>
                                        <p:cTn id="137" dur="1" fill="hold">
                                          <p:stCondLst>
                                            <p:cond delay="0"/>
                                          </p:stCondLst>
                                        </p:cTn>
                                        <p:tgtEl>
                                          <p:spTgt spid="162863"/>
                                        </p:tgtEl>
                                        <p:attrNameLst>
                                          <p:attrName>style.visibility</p:attrName>
                                        </p:attrNameLst>
                                      </p:cBhvr>
                                      <p:to>
                                        <p:strVal val="visible"/>
                                      </p:to>
                                    </p:set>
                                    <p:animEffect transition="in" filter="checkerboard(across)">
                                      <p:cBhvr>
                                        <p:cTn id="138" dur="500"/>
                                        <p:tgtEl>
                                          <p:spTgt spid="16286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 presetClass="exit" presetSubtype="10" fill="hold" grpId="1" nodeType="clickEffect">
                                  <p:stCondLst>
                                    <p:cond delay="0"/>
                                  </p:stCondLst>
                                  <p:childTnLst>
                                    <p:animEffect transition="out" filter="checkerboard(across)">
                                      <p:cBhvr>
                                        <p:cTn id="142" dur="500"/>
                                        <p:tgtEl>
                                          <p:spTgt spid="162856"/>
                                        </p:tgtEl>
                                      </p:cBhvr>
                                    </p:animEffect>
                                    <p:set>
                                      <p:cBhvr>
                                        <p:cTn id="143" dur="1" fill="hold">
                                          <p:stCondLst>
                                            <p:cond delay="499"/>
                                          </p:stCondLst>
                                        </p:cTn>
                                        <p:tgtEl>
                                          <p:spTgt spid="162856"/>
                                        </p:tgtEl>
                                        <p:attrNameLst>
                                          <p:attrName>style.visibility</p:attrName>
                                        </p:attrNameLst>
                                      </p:cBhvr>
                                      <p:to>
                                        <p:strVal val="hidden"/>
                                      </p:to>
                                    </p:set>
                                  </p:childTnLst>
                                </p:cTn>
                              </p:par>
                              <p:par>
                                <p:cTn id="144" presetID="5" presetClass="entr" presetSubtype="10" fill="hold" grpId="0" nodeType="withEffect">
                                  <p:stCondLst>
                                    <p:cond delay="0"/>
                                  </p:stCondLst>
                                  <p:childTnLst>
                                    <p:set>
                                      <p:cBhvr>
                                        <p:cTn id="145" dur="1" fill="hold">
                                          <p:stCondLst>
                                            <p:cond delay="0"/>
                                          </p:stCondLst>
                                        </p:cTn>
                                        <p:tgtEl>
                                          <p:spTgt spid="162857"/>
                                        </p:tgtEl>
                                        <p:attrNameLst>
                                          <p:attrName>style.visibility</p:attrName>
                                        </p:attrNameLst>
                                      </p:cBhvr>
                                      <p:to>
                                        <p:strVal val="visible"/>
                                      </p:to>
                                    </p:set>
                                    <p:animEffect transition="in" filter="checkerboard(across)">
                                      <p:cBhvr>
                                        <p:cTn id="146" dur="500"/>
                                        <p:tgtEl>
                                          <p:spTgt spid="162857"/>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 presetClass="exit" presetSubtype="10" fill="hold" grpId="1" nodeType="clickEffect">
                                  <p:stCondLst>
                                    <p:cond delay="0"/>
                                  </p:stCondLst>
                                  <p:childTnLst>
                                    <p:animEffect transition="out" filter="checkerboard(across)">
                                      <p:cBhvr>
                                        <p:cTn id="150" dur="500"/>
                                        <p:tgtEl>
                                          <p:spTgt spid="162842"/>
                                        </p:tgtEl>
                                      </p:cBhvr>
                                    </p:animEffect>
                                    <p:set>
                                      <p:cBhvr>
                                        <p:cTn id="151" dur="1" fill="hold">
                                          <p:stCondLst>
                                            <p:cond delay="499"/>
                                          </p:stCondLst>
                                        </p:cTn>
                                        <p:tgtEl>
                                          <p:spTgt spid="162842"/>
                                        </p:tgtEl>
                                        <p:attrNameLst>
                                          <p:attrName>style.visibility</p:attrName>
                                        </p:attrNameLst>
                                      </p:cBhvr>
                                      <p:to>
                                        <p:strVal val="hidden"/>
                                      </p:to>
                                    </p:set>
                                  </p:childTnLst>
                                </p:cTn>
                              </p:par>
                              <p:par>
                                <p:cTn id="152" presetID="5" presetClass="exit" presetSubtype="10" fill="hold" grpId="1" nodeType="withEffect">
                                  <p:stCondLst>
                                    <p:cond delay="0"/>
                                  </p:stCondLst>
                                  <p:childTnLst>
                                    <p:animEffect transition="out" filter="checkerboard(across)">
                                      <p:cBhvr>
                                        <p:cTn id="153" dur="500"/>
                                        <p:tgtEl>
                                          <p:spTgt spid="162857"/>
                                        </p:tgtEl>
                                      </p:cBhvr>
                                    </p:animEffect>
                                    <p:set>
                                      <p:cBhvr>
                                        <p:cTn id="154" dur="1" fill="hold">
                                          <p:stCondLst>
                                            <p:cond delay="499"/>
                                          </p:stCondLst>
                                        </p:cTn>
                                        <p:tgtEl>
                                          <p:spTgt spid="162857"/>
                                        </p:tgtEl>
                                        <p:attrNameLst>
                                          <p:attrName>style.visibility</p:attrName>
                                        </p:attrNameLst>
                                      </p:cBhvr>
                                      <p:to>
                                        <p:strVal val="hidden"/>
                                      </p:to>
                                    </p:set>
                                  </p:childTnLst>
                                </p:cTn>
                              </p:par>
                              <p:par>
                                <p:cTn id="155" presetID="5" presetClass="entr" presetSubtype="10" fill="hold" grpId="0" nodeType="withEffect">
                                  <p:stCondLst>
                                    <p:cond delay="0"/>
                                  </p:stCondLst>
                                  <p:childTnLst>
                                    <p:set>
                                      <p:cBhvr>
                                        <p:cTn id="156" dur="1" fill="hold">
                                          <p:stCondLst>
                                            <p:cond delay="0"/>
                                          </p:stCondLst>
                                        </p:cTn>
                                        <p:tgtEl>
                                          <p:spTgt spid="162846"/>
                                        </p:tgtEl>
                                        <p:attrNameLst>
                                          <p:attrName>style.visibility</p:attrName>
                                        </p:attrNameLst>
                                      </p:cBhvr>
                                      <p:to>
                                        <p:strVal val="visible"/>
                                      </p:to>
                                    </p:set>
                                    <p:animEffect transition="in" filter="checkerboard(across)">
                                      <p:cBhvr>
                                        <p:cTn id="157" dur="500"/>
                                        <p:tgtEl>
                                          <p:spTgt spid="162846"/>
                                        </p:tgtEl>
                                      </p:cBhvr>
                                    </p:animEffect>
                                  </p:childTnLst>
                                </p:cTn>
                              </p:par>
                              <p:par>
                                <p:cTn id="158" presetID="5" presetClass="exit" presetSubtype="10" fill="hold" grpId="1" nodeType="withEffect">
                                  <p:stCondLst>
                                    <p:cond delay="0"/>
                                  </p:stCondLst>
                                  <p:childTnLst>
                                    <p:animEffect transition="out" filter="checkerboard(across)">
                                      <p:cBhvr>
                                        <p:cTn id="159" dur="500"/>
                                        <p:tgtEl>
                                          <p:spTgt spid="162863"/>
                                        </p:tgtEl>
                                      </p:cBhvr>
                                    </p:animEffect>
                                    <p:set>
                                      <p:cBhvr>
                                        <p:cTn id="160" dur="1" fill="hold">
                                          <p:stCondLst>
                                            <p:cond delay="499"/>
                                          </p:stCondLst>
                                        </p:cTn>
                                        <p:tgtEl>
                                          <p:spTgt spid="162863"/>
                                        </p:tgtEl>
                                        <p:attrNameLst>
                                          <p:attrName>style.visibility</p:attrName>
                                        </p:attrNameLst>
                                      </p:cBhvr>
                                      <p:to>
                                        <p:strVal val="hidden"/>
                                      </p:to>
                                    </p:set>
                                  </p:childTnLst>
                                </p:cTn>
                              </p:par>
                              <p:par>
                                <p:cTn id="161" presetID="5" presetClass="exit" presetSubtype="10" fill="hold" grpId="3" nodeType="withEffect">
                                  <p:stCondLst>
                                    <p:cond delay="0"/>
                                  </p:stCondLst>
                                  <p:childTnLst>
                                    <p:animEffect transition="out" filter="checkerboard(across)">
                                      <p:cBhvr>
                                        <p:cTn id="162" dur="500"/>
                                        <p:tgtEl>
                                          <p:spTgt spid="162866"/>
                                        </p:tgtEl>
                                      </p:cBhvr>
                                    </p:animEffect>
                                    <p:set>
                                      <p:cBhvr>
                                        <p:cTn id="163" dur="1" fill="hold">
                                          <p:stCondLst>
                                            <p:cond delay="499"/>
                                          </p:stCondLst>
                                        </p:cTn>
                                        <p:tgtEl>
                                          <p:spTgt spid="162866"/>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 presetClass="entr" presetSubtype="10" fill="hold" grpId="2" nodeType="clickEffect">
                                  <p:stCondLst>
                                    <p:cond delay="0"/>
                                  </p:stCondLst>
                                  <p:childTnLst>
                                    <p:set>
                                      <p:cBhvr>
                                        <p:cTn id="167" dur="1" fill="hold">
                                          <p:stCondLst>
                                            <p:cond delay="0"/>
                                          </p:stCondLst>
                                        </p:cTn>
                                        <p:tgtEl>
                                          <p:spTgt spid="162865"/>
                                        </p:tgtEl>
                                        <p:attrNameLst>
                                          <p:attrName>style.visibility</p:attrName>
                                        </p:attrNameLst>
                                      </p:cBhvr>
                                      <p:to>
                                        <p:strVal val="visible"/>
                                      </p:to>
                                    </p:set>
                                    <p:animEffect transition="in" filter="checkerboard(across)">
                                      <p:cBhvr>
                                        <p:cTn id="168" dur="500"/>
                                        <p:tgtEl>
                                          <p:spTgt spid="162865"/>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5" presetClass="exit" presetSubtype="10" fill="hold" grpId="1" nodeType="clickEffect">
                                  <p:stCondLst>
                                    <p:cond delay="0"/>
                                  </p:stCondLst>
                                  <p:childTnLst>
                                    <p:animEffect transition="out" filter="checkerboard(across)">
                                      <p:cBhvr>
                                        <p:cTn id="172" dur="500"/>
                                        <p:tgtEl>
                                          <p:spTgt spid="162846"/>
                                        </p:tgtEl>
                                      </p:cBhvr>
                                    </p:animEffect>
                                    <p:set>
                                      <p:cBhvr>
                                        <p:cTn id="173" dur="1" fill="hold">
                                          <p:stCondLst>
                                            <p:cond delay="499"/>
                                          </p:stCondLst>
                                        </p:cTn>
                                        <p:tgtEl>
                                          <p:spTgt spid="162846"/>
                                        </p:tgtEl>
                                        <p:attrNameLst>
                                          <p:attrName>style.visibility</p:attrName>
                                        </p:attrNameLst>
                                      </p:cBhvr>
                                      <p:to>
                                        <p:strVal val="hidden"/>
                                      </p:to>
                                    </p:set>
                                  </p:childTnLst>
                                </p:cTn>
                              </p:par>
                              <p:par>
                                <p:cTn id="174" presetID="5" presetClass="entr" presetSubtype="10" fill="hold" grpId="0" nodeType="withEffect">
                                  <p:stCondLst>
                                    <p:cond delay="0"/>
                                  </p:stCondLst>
                                  <p:childTnLst>
                                    <p:set>
                                      <p:cBhvr>
                                        <p:cTn id="175" dur="1" fill="hold">
                                          <p:stCondLst>
                                            <p:cond delay="0"/>
                                          </p:stCondLst>
                                        </p:cTn>
                                        <p:tgtEl>
                                          <p:spTgt spid="162853"/>
                                        </p:tgtEl>
                                        <p:attrNameLst>
                                          <p:attrName>style.visibility</p:attrName>
                                        </p:attrNameLst>
                                      </p:cBhvr>
                                      <p:to>
                                        <p:strVal val="visible"/>
                                      </p:to>
                                    </p:set>
                                    <p:animEffect transition="in" filter="checkerboard(across)">
                                      <p:cBhvr>
                                        <p:cTn id="176" dur="500"/>
                                        <p:tgtEl>
                                          <p:spTgt spid="162853"/>
                                        </p:tgtEl>
                                      </p:cBhvr>
                                    </p:animEffect>
                                  </p:childTnLst>
                                </p:cTn>
                              </p:par>
                              <p:par>
                                <p:cTn id="177" presetID="5" presetClass="entr" presetSubtype="10" fill="hold" grpId="0" nodeType="withEffect">
                                  <p:stCondLst>
                                    <p:cond delay="0"/>
                                  </p:stCondLst>
                                  <p:childTnLst>
                                    <p:set>
                                      <p:cBhvr>
                                        <p:cTn id="178" dur="1" fill="hold">
                                          <p:stCondLst>
                                            <p:cond delay="0"/>
                                          </p:stCondLst>
                                        </p:cTn>
                                        <p:tgtEl>
                                          <p:spTgt spid="162847"/>
                                        </p:tgtEl>
                                        <p:attrNameLst>
                                          <p:attrName>style.visibility</p:attrName>
                                        </p:attrNameLst>
                                      </p:cBhvr>
                                      <p:to>
                                        <p:strVal val="visible"/>
                                      </p:to>
                                    </p:set>
                                    <p:animEffect transition="in" filter="checkerboard(across)">
                                      <p:cBhvr>
                                        <p:cTn id="179" dur="500"/>
                                        <p:tgtEl>
                                          <p:spTgt spid="162847"/>
                                        </p:tgtEl>
                                      </p:cBhvr>
                                    </p:animEffec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5" presetClass="entr" presetSubtype="10" fill="hold" grpId="0" nodeType="clickEffect">
                                  <p:stCondLst>
                                    <p:cond delay="0"/>
                                  </p:stCondLst>
                                  <p:childTnLst>
                                    <p:set>
                                      <p:cBhvr>
                                        <p:cTn id="183" dur="1" fill="hold">
                                          <p:stCondLst>
                                            <p:cond delay="0"/>
                                          </p:stCondLst>
                                        </p:cTn>
                                        <p:tgtEl>
                                          <p:spTgt spid="162864"/>
                                        </p:tgtEl>
                                        <p:attrNameLst>
                                          <p:attrName>style.visibility</p:attrName>
                                        </p:attrNameLst>
                                      </p:cBhvr>
                                      <p:to>
                                        <p:strVal val="visible"/>
                                      </p:to>
                                    </p:set>
                                    <p:animEffect transition="in" filter="checkerboard(across)">
                                      <p:cBhvr>
                                        <p:cTn id="184" dur="500"/>
                                        <p:tgtEl>
                                          <p:spTgt spid="162864"/>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5" presetClass="exit" presetSubtype="10" fill="hold" grpId="1" nodeType="clickEffect">
                                  <p:stCondLst>
                                    <p:cond delay="0"/>
                                  </p:stCondLst>
                                  <p:childTnLst>
                                    <p:animEffect transition="out" filter="checkerboard(across)">
                                      <p:cBhvr>
                                        <p:cTn id="188" dur="500"/>
                                        <p:tgtEl>
                                          <p:spTgt spid="162853"/>
                                        </p:tgtEl>
                                      </p:cBhvr>
                                    </p:animEffect>
                                    <p:set>
                                      <p:cBhvr>
                                        <p:cTn id="189" dur="1" fill="hold">
                                          <p:stCondLst>
                                            <p:cond delay="499"/>
                                          </p:stCondLst>
                                        </p:cTn>
                                        <p:tgtEl>
                                          <p:spTgt spid="162853"/>
                                        </p:tgtEl>
                                        <p:attrNameLst>
                                          <p:attrName>style.visibility</p:attrName>
                                        </p:attrNameLst>
                                      </p:cBhvr>
                                      <p:to>
                                        <p:strVal val="hidden"/>
                                      </p:to>
                                    </p:set>
                                  </p:childTnLst>
                                </p:cTn>
                              </p:par>
                              <p:par>
                                <p:cTn id="190" presetID="5" presetClass="entr" presetSubtype="10" fill="hold" grpId="0" nodeType="withEffect">
                                  <p:stCondLst>
                                    <p:cond delay="0"/>
                                  </p:stCondLst>
                                  <p:childTnLst>
                                    <p:set>
                                      <p:cBhvr>
                                        <p:cTn id="191" dur="1" fill="hold">
                                          <p:stCondLst>
                                            <p:cond delay="0"/>
                                          </p:stCondLst>
                                        </p:cTn>
                                        <p:tgtEl>
                                          <p:spTgt spid="162852"/>
                                        </p:tgtEl>
                                        <p:attrNameLst>
                                          <p:attrName>style.visibility</p:attrName>
                                        </p:attrNameLst>
                                      </p:cBhvr>
                                      <p:to>
                                        <p:strVal val="visible"/>
                                      </p:to>
                                    </p:set>
                                    <p:animEffect transition="in" filter="checkerboard(across)">
                                      <p:cBhvr>
                                        <p:cTn id="192" dur="500"/>
                                        <p:tgtEl>
                                          <p:spTgt spid="162852"/>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5" presetClass="exit" presetSubtype="10" fill="hold" grpId="1" nodeType="clickEffect">
                                  <p:stCondLst>
                                    <p:cond delay="0"/>
                                  </p:stCondLst>
                                  <p:childTnLst>
                                    <p:animEffect transition="out" filter="checkerboard(across)">
                                      <p:cBhvr>
                                        <p:cTn id="196" dur="500"/>
                                        <p:tgtEl>
                                          <p:spTgt spid="162852"/>
                                        </p:tgtEl>
                                      </p:cBhvr>
                                    </p:animEffect>
                                    <p:set>
                                      <p:cBhvr>
                                        <p:cTn id="197" dur="1" fill="hold">
                                          <p:stCondLst>
                                            <p:cond delay="499"/>
                                          </p:stCondLst>
                                        </p:cTn>
                                        <p:tgtEl>
                                          <p:spTgt spid="162852"/>
                                        </p:tgtEl>
                                        <p:attrNameLst>
                                          <p:attrName>style.visibility</p:attrName>
                                        </p:attrNameLst>
                                      </p:cBhvr>
                                      <p:to>
                                        <p:strVal val="hidden"/>
                                      </p:to>
                                    </p:set>
                                  </p:childTnLst>
                                </p:cTn>
                              </p:par>
                              <p:par>
                                <p:cTn id="198" presetID="5" presetClass="exit" presetSubtype="10" fill="hold" grpId="1" nodeType="withEffect">
                                  <p:stCondLst>
                                    <p:cond delay="0"/>
                                  </p:stCondLst>
                                  <p:childTnLst>
                                    <p:animEffect transition="out" filter="checkerboard(across)">
                                      <p:cBhvr>
                                        <p:cTn id="199" dur="500"/>
                                        <p:tgtEl>
                                          <p:spTgt spid="162864"/>
                                        </p:tgtEl>
                                      </p:cBhvr>
                                    </p:animEffect>
                                    <p:set>
                                      <p:cBhvr>
                                        <p:cTn id="200" dur="1" fill="hold">
                                          <p:stCondLst>
                                            <p:cond delay="499"/>
                                          </p:stCondLst>
                                        </p:cTn>
                                        <p:tgtEl>
                                          <p:spTgt spid="162864"/>
                                        </p:tgtEl>
                                        <p:attrNameLst>
                                          <p:attrName>style.visibility</p:attrName>
                                        </p:attrNameLst>
                                      </p:cBhvr>
                                      <p:to>
                                        <p:strVal val="hidden"/>
                                      </p:to>
                                    </p:set>
                                  </p:childTnLst>
                                </p:cTn>
                              </p:par>
                              <p:par>
                                <p:cTn id="201" presetID="5" presetClass="exit" presetSubtype="10" fill="hold" grpId="3" nodeType="withEffect">
                                  <p:stCondLst>
                                    <p:cond delay="0"/>
                                  </p:stCondLst>
                                  <p:childTnLst>
                                    <p:animEffect transition="out" filter="checkerboard(across)">
                                      <p:cBhvr>
                                        <p:cTn id="202" dur="500"/>
                                        <p:tgtEl>
                                          <p:spTgt spid="162865"/>
                                        </p:tgtEl>
                                      </p:cBhvr>
                                    </p:animEffect>
                                    <p:set>
                                      <p:cBhvr>
                                        <p:cTn id="203" dur="1" fill="hold">
                                          <p:stCondLst>
                                            <p:cond delay="499"/>
                                          </p:stCondLst>
                                        </p:cTn>
                                        <p:tgtEl>
                                          <p:spTgt spid="162865"/>
                                        </p:tgtEl>
                                        <p:attrNameLst>
                                          <p:attrName>style.visibility</p:attrName>
                                        </p:attrNameLst>
                                      </p:cBhvr>
                                      <p:to>
                                        <p:strVal val="hidden"/>
                                      </p:to>
                                    </p:set>
                                  </p:childTnLst>
                                </p:cTn>
                              </p:par>
                              <p:par>
                                <p:cTn id="204" presetID="9" presetClass="entr" presetSubtype="0" fill="hold" grpId="0" nodeType="withEffect">
                                  <p:stCondLst>
                                    <p:cond delay="0"/>
                                  </p:stCondLst>
                                  <p:childTnLst>
                                    <p:set>
                                      <p:cBhvr>
                                        <p:cTn id="205" dur="1" fill="hold">
                                          <p:stCondLst>
                                            <p:cond delay="0"/>
                                          </p:stCondLst>
                                        </p:cTn>
                                        <p:tgtEl>
                                          <p:spTgt spid="162860"/>
                                        </p:tgtEl>
                                        <p:attrNameLst>
                                          <p:attrName>style.visibility</p:attrName>
                                        </p:attrNameLst>
                                      </p:cBhvr>
                                      <p:to>
                                        <p:strVal val="visible"/>
                                      </p:to>
                                    </p:set>
                                    <p:animEffect transition="in" filter="dissolve">
                                      <p:cBhvr>
                                        <p:cTn id="206" dur="500"/>
                                        <p:tgtEl>
                                          <p:spTgt spid="162860"/>
                                        </p:tgtEl>
                                      </p:cBhvr>
                                    </p:animEffec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9" presetClass="entr" presetSubtype="0" fill="hold" grpId="0" nodeType="clickEffect">
                                  <p:stCondLst>
                                    <p:cond delay="0"/>
                                  </p:stCondLst>
                                  <p:childTnLst>
                                    <p:set>
                                      <p:cBhvr>
                                        <p:cTn id="210" dur="1" fill="hold">
                                          <p:stCondLst>
                                            <p:cond delay="0"/>
                                          </p:stCondLst>
                                        </p:cTn>
                                        <p:tgtEl>
                                          <p:spTgt spid="162840"/>
                                        </p:tgtEl>
                                        <p:attrNameLst>
                                          <p:attrName>style.visibility</p:attrName>
                                        </p:attrNameLst>
                                      </p:cBhvr>
                                      <p:to>
                                        <p:strVal val="visible"/>
                                      </p:to>
                                    </p:set>
                                    <p:animEffect transition="in" filter="dissolve">
                                      <p:cBhvr>
                                        <p:cTn id="211" dur="500"/>
                                        <p:tgtEl>
                                          <p:spTgt spid="162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0" grpId="0" animBg="1"/>
      <p:bldP spid="162841" grpId="0" animBg="1"/>
      <p:bldP spid="162841" grpId="1" animBg="1"/>
      <p:bldP spid="162841" grpId="2" animBg="1"/>
      <p:bldP spid="162842" grpId="0" animBg="1"/>
      <p:bldP spid="162842" grpId="1" animBg="1"/>
      <p:bldP spid="162843" grpId="0" animBg="1"/>
      <p:bldP spid="162843" grpId="1" animBg="1"/>
      <p:bldP spid="162844" grpId="0" animBg="1"/>
      <p:bldP spid="162844" grpId="1" animBg="1"/>
      <p:bldP spid="162844" grpId="2" animBg="1"/>
      <p:bldP spid="162845" grpId="0" animBg="1"/>
      <p:bldP spid="162845" grpId="1" animBg="1"/>
      <p:bldP spid="162846" grpId="0" animBg="1"/>
      <p:bldP spid="162846" grpId="1" animBg="1"/>
      <p:bldP spid="162847" grpId="0" animBg="1"/>
      <p:bldP spid="162851" grpId="0" animBg="1"/>
      <p:bldP spid="162851" grpId="1" animBg="1"/>
      <p:bldP spid="162852" grpId="0" animBg="1"/>
      <p:bldP spid="162852" grpId="1" animBg="1"/>
      <p:bldP spid="162853" grpId="0" animBg="1"/>
      <p:bldP spid="162853" grpId="1" animBg="1"/>
      <p:bldP spid="162854" grpId="0" animBg="1"/>
      <p:bldP spid="162854" grpId="1" animBg="1"/>
      <p:bldP spid="162855" grpId="0" animBg="1"/>
      <p:bldP spid="162855" grpId="1" animBg="1"/>
      <p:bldP spid="162856" grpId="0" animBg="1"/>
      <p:bldP spid="162856" grpId="1" animBg="1"/>
      <p:bldP spid="162857" grpId="0" animBg="1"/>
      <p:bldP spid="162857" grpId="1" animBg="1"/>
      <p:bldP spid="162858" grpId="0" animBg="1"/>
      <p:bldP spid="162859" grpId="0" animBg="1"/>
      <p:bldP spid="162860" grpId="0" animBg="1"/>
      <p:bldP spid="162861" grpId="0" animBg="1"/>
      <p:bldP spid="162861" grpId="1" animBg="1"/>
      <p:bldP spid="162861" grpId="2" animBg="1"/>
      <p:bldP spid="162862" grpId="0" animBg="1"/>
      <p:bldP spid="162862" grpId="1" animBg="1"/>
      <p:bldP spid="162863" grpId="0" animBg="1"/>
      <p:bldP spid="162863" grpId="1" animBg="1"/>
      <p:bldP spid="162864" grpId="0" animBg="1"/>
      <p:bldP spid="162864" grpId="1" animBg="1"/>
      <p:bldP spid="162865" grpId="0" animBg="1"/>
      <p:bldP spid="162865" grpId="1" animBg="1"/>
      <p:bldP spid="162865" grpId="2" animBg="1"/>
      <p:bldP spid="162865" grpId="3" animBg="1"/>
      <p:bldP spid="162866" grpId="0" animBg="1"/>
      <p:bldP spid="162866" grpId="1" animBg="1"/>
      <p:bldP spid="162866" grpId="2" animBg="1"/>
      <p:bldP spid="162866"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知っておきたい原理１</a:t>
            </a:r>
          </a:p>
        </p:txBody>
      </p:sp>
      <p:sp>
        <p:nvSpPr>
          <p:cNvPr id="3" name="コンテンツ プレースホルダー 2"/>
          <p:cNvSpPr>
            <a:spLocks noGrp="1"/>
          </p:cNvSpPr>
          <p:nvPr>
            <p:ph idx="1"/>
          </p:nvPr>
        </p:nvSpPr>
        <p:spPr>
          <a:xfrm>
            <a:off x="35496" y="980728"/>
            <a:ext cx="4356992" cy="5112568"/>
          </a:xfrm>
        </p:spPr>
        <p:txBody>
          <a:bodyPr>
            <a:normAutofit/>
          </a:bodyPr>
          <a:lstStyle/>
          <a:p>
            <a:r>
              <a:rPr kumimoji="1" lang="ja-JP" altLang="en-US" u="sng" dirty="0"/>
              <a:t>断熱膨張・断熱圧縮</a:t>
            </a:r>
            <a:endParaRPr kumimoji="1" lang="en-US" altLang="ja-JP" u="sng" dirty="0"/>
          </a:p>
          <a:p>
            <a:pPr marL="457200" lvl="1" indent="0">
              <a:buNone/>
            </a:pPr>
            <a:r>
              <a:rPr kumimoji="1" lang="ja-JP" altLang="en-US" sz="2400" dirty="0"/>
              <a:t>気体が膨張すると気体の温度は下がる</a:t>
            </a:r>
            <a:endParaRPr kumimoji="1" lang="en-US" altLang="ja-JP" sz="2400" dirty="0"/>
          </a:p>
          <a:p>
            <a:pPr marL="457200" lvl="1" indent="0">
              <a:buNone/>
            </a:pPr>
            <a:r>
              <a:rPr kumimoji="1" lang="ja-JP" altLang="en-US" sz="2400" dirty="0"/>
              <a:t>圧縮すると温度は上がる</a:t>
            </a:r>
            <a:endParaRPr kumimoji="1" lang="en-US" altLang="ja-JP" sz="2400" dirty="0"/>
          </a:p>
          <a:p>
            <a:pPr marL="457200" lvl="1" indent="0">
              <a:buNone/>
            </a:pPr>
            <a:r>
              <a:rPr kumimoji="1" lang="ja-JP" altLang="en-US" sz="2400" dirty="0"/>
              <a:t>圧縮すると仕事を気体に与えたことになるので，エネルギーを与えたことになるので温度が上がる</a:t>
            </a:r>
            <a:endParaRPr lang="en-US" altLang="ja-JP" sz="2400" dirty="0"/>
          </a:p>
        </p:txBody>
      </p:sp>
      <p:sp>
        <p:nvSpPr>
          <p:cNvPr id="4" name="テキスト ボックス 3"/>
          <p:cNvSpPr txBox="1"/>
          <p:nvPr/>
        </p:nvSpPr>
        <p:spPr>
          <a:xfrm>
            <a:off x="4579162" y="5517232"/>
            <a:ext cx="4097294" cy="830997"/>
          </a:xfrm>
          <a:prstGeom prst="rect">
            <a:avLst/>
          </a:prstGeom>
          <a:noFill/>
        </p:spPr>
        <p:txBody>
          <a:bodyPr wrap="square" rtlCol="0">
            <a:spAutoFit/>
          </a:bodyPr>
          <a:lstStyle/>
          <a:p>
            <a:r>
              <a:rPr lang="en-US" altLang="ja-JP" sz="1600" dirty="0"/>
              <a:t>http://www.s-yamaga.jp/nanimono/taikitoumi/dannetsuassyukutokumonohassei.htm</a:t>
            </a:r>
            <a:r>
              <a:rPr kumimoji="1" lang="ja-JP" altLang="en-US" sz="1600" dirty="0"/>
              <a:t>より</a:t>
            </a:r>
          </a:p>
        </p:txBody>
      </p:sp>
      <p:pic>
        <p:nvPicPr>
          <p:cNvPr id="1843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3095" t="38144" r="24701" b="20995"/>
          <a:stretch/>
        </p:blipFill>
        <p:spPr bwMode="auto">
          <a:xfrm>
            <a:off x="4392488" y="917581"/>
            <a:ext cx="4716016" cy="452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69032B98-2A0F-4EE6-A566-B568EB42DAC7}" type="slidenum">
              <a:rPr kumimoji="1" lang="ja-JP" altLang="en-US" smtClean="0"/>
              <a:t>12</a:t>
            </a:fld>
            <a:endParaRPr kumimoji="1" lang="ja-JP" altLang="en-US"/>
          </a:p>
        </p:txBody>
      </p:sp>
    </p:spTree>
    <p:extLst>
      <p:ext uri="{BB962C8B-B14F-4D97-AF65-F5344CB8AC3E}">
        <p14:creationId xmlns:p14="http://schemas.microsoft.com/office/powerpoint/2010/main" val="277643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知っておきたい原理２</a:t>
            </a:r>
          </a:p>
        </p:txBody>
      </p:sp>
      <p:sp>
        <p:nvSpPr>
          <p:cNvPr id="3" name="コンテンツ プレースホルダー 2"/>
          <p:cNvSpPr>
            <a:spLocks noGrp="1"/>
          </p:cNvSpPr>
          <p:nvPr>
            <p:ph idx="1"/>
          </p:nvPr>
        </p:nvSpPr>
        <p:spPr>
          <a:xfrm>
            <a:off x="0" y="764704"/>
            <a:ext cx="9144000" cy="3168352"/>
          </a:xfrm>
        </p:spPr>
        <p:txBody>
          <a:bodyPr>
            <a:noAutofit/>
          </a:bodyPr>
          <a:lstStyle/>
          <a:p>
            <a:r>
              <a:rPr lang="ja-JP" altLang="en-US" sz="3900" u="sng" dirty="0"/>
              <a:t>乾燥断熱減率</a:t>
            </a:r>
            <a:endParaRPr lang="en-US" altLang="ja-JP" sz="3900" u="sng" dirty="0"/>
          </a:p>
          <a:p>
            <a:pPr marL="400050" lvl="1" indent="0">
              <a:buNone/>
            </a:pPr>
            <a:r>
              <a:rPr lang="ja-JP" altLang="en-US" sz="3000" dirty="0"/>
              <a:t>空気が上昇すると気温が下がる．原理は断熱膨張</a:t>
            </a:r>
            <a:endParaRPr lang="en-US" altLang="ja-JP" sz="3000" dirty="0"/>
          </a:p>
          <a:p>
            <a:pPr marL="400050" lvl="1" indent="0">
              <a:buNone/>
            </a:pPr>
            <a:r>
              <a:rPr lang="ja-JP" altLang="en-US" sz="3000" dirty="0"/>
              <a:t>具体的には</a:t>
            </a:r>
            <a:r>
              <a:rPr lang="en-US" altLang="ja-JP" sz="3000" dirty="0">
                <a:solidFill>
                  <a:srgbClr val="FF0000"/>
                </a:solidFill>
              </a:rPr>
              <a:t>1</a:t>
            </a:r>
            <a:r>
              <a:rPr lang="ja-JP" altLang="en-US" sz="3000" dirty="0">
                <a:solidFill>
                  <a:srgbClr val="FF0000"/>
                </a:solidFill>
              </a:rPr>
              <a:t>度</a:t>
            </a:r>
            <a:r>
              <a:rPr lang="en-US" altLang="ja-JP" sz="3000" dirty="0">
                <a:solidFill>
                  <a:srgbClr val="FF0000"/>
                </a:solidFill>
              </a:rPr>
              <a:t>/100m</a:t>
            </a:r>
            <a:r>
              <a:rPr lang="ja-JP" altLang="en-US" sz="3000" dirty="0"/>
              <a:t>の割合で気温が下がる．</a:t>
            </a:r>
            <a:endParaRPr lang="en-US" altLang="ja-JP" sz="3000" dirty="0"/>
          </a:p>
          <a:p>
            <a:pPr marL="400050" lvl="1" indent="0">
              <a:buNone/>
            </a:pPr>
            <a:r>
              <a:rPr lang="ja-JP" altLang="en-US" sz="3000" dirty="0"/>
              <a:t>地上気温が</a:t>
            </a:r>
            <a:r>
              <a:rPr lang="en-US" altLang="ja-JP" sz="3000" dirty="0"/>
              <a:t>30</a:t>
            </a:r>
            <a:r>
              <a:rPr lang="ja-JP" altLang="en-US" sz="3000" dirty="0"/>
              <a:t>度なら，１</a:t>
            </a:r>
            <a:r>
              <a:rPr lang="en-US" altLang="ja-JP" sz="3000" dirty="0"/>
              <a:t>km</a:t>
            </a:r>
            <a:r>
              <a:rPr lang="ja-JP" altLang="en-US" sz="3000" dirty="0"/>
              <a:t>上空まで空気が上昇すると</a:t>
            </a:r>
            <a:r>
              <a:rPr lang="en-US" altLang="ja-JP" sz="3000" dirty="0"/>
              <a:t>20</a:t>
            </a:r>
            <a:r>
              <a:rPr lang="ja-JP" altLang="en-US" sz="3000" dirty="0"/>
              <a:t>度まで下がる．</a:t>
            </a:r>
            <a:endParaRPr lang="en-US" altLang="ja-JP" sz="3000" dirty="0"/>
          </a:p>
        </p:txBody>
      </p:sp>
      <p:sp>
        <p:nvSpPr>
          <p:cNvPr id="4" name="円/楕円 3"/>
          <p:cNvSpPr/>
          <p:nvPr/>
        </p:nvSpPr>
        <p:spPr>
          <a:xfrm>
            <a:off x="5364088" y="6237312"/>
            <a:ext cx="432048" cy="396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932040" y="3501008"/>
            <a:ext cx="1296144" cy="1296144"/>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cxnSp>
        <p:nvCxnSpPr>
          <p:cNvPr id="7" name="直線矢印コネクタ 6"/>
          <p:cNvCxnSpPr>
            <a:stCxn id="4" idx="0"/>
            <a:endCxn id="5" idx="4"/>
          </p:cNvCxnSpPr>
          <p:nvPr/>
        </p:nvCxnSpPr>
        <p:spPr>
          <a:xfrm flipV="1">
            <a:off x="5580112" y="4797152"/>
            <a:ext cx="0" cy="144016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283968" y="5157192"/>
            <a:ext cx="997389" cy="646331"/>
          </a:xfrm>
          <a:prstGeom prst="rect">
            <a:avLst/>
          </a:prstGeom>
          <a:noFill/>
        </p:spPr>
        <p:txBody>
          <a:bodyPr wrap="none" rtlCol="0">
            <a:spAutoFit/>
          </a:bodyPr>
          <a:lstStyle/>
          <a:p>
            <a:r>
              <a:rPr kumimoji="1" lang="en-US" altLang="ja-JP" sz="3600" dirty="0"/>
              <a:t>1km</a:t>
            </a:r>
            <a:endParaRPr kumimoji="1" lang="ja-JP" altLang="en-US" sz="3600" dirty="0"/>
          </a:p>
        </p:txBody>
      </p:sp>
      <p:sp>
        <p:nvSpPr>
          <p:cNvPr id="9" name="テキスト ボックス 8"/>
          <p:cNvSpPr txBox="1"/>
          <p:nvPr/>
        </p:nvSpPr>
        <p:spPr>
          <a:xfrm>
            <a:off x="6156176" y="6095037"/>
            <a:ext cx="1114408" cy="646331"/>
          </a:xfrm>
          <a:prstGeom prst="rect">
            <a:avLst/>
          </a:prstGeom>
          <a:noFill/>
        </p:spPr>
        <p:txBody>
          <a:bodyPr wrap="none" rtlCol="0">
            <a:spAutoFit/>
          </a:bodyPr>
          <a:lstStyle/>
          <a:p>
            <a:r>
              <a:rPr kumimoji="1" lang="en-US" altLang="ja-JP" sz="3600" dirty="0"/>
              <a:t>30</a:t>
            </a:r>
            <a:r>
              <a:rPr lang="ja-JP" altLang="en-US" sz="3600" dirty="0"/>
              <a:t>℃</a:t>
            </a:r>
            <a:endParaRPr kumimoji="1" lang="ja-JP" altLang="en-US" sz="3600" dirty="0"/>
          </a:p>
        </p:txBody>
      </p:sp>
      <p:sp>
        <p:nvSpPr>
          <p:cNvPr id="10" name="テキスト ボックス 9"/>
          <p:cNvSpPr txBox="1"/>
          <p:nvPr/>
        </p:nvSpPr>
        <p:spPr>
          <a:xfrm>
            <a:off x="6265904" y="3789040"/>
            <a:ext cx="1114408" cy="646331"/>
          </a:xfrm>
          <a:prstGeom prst="rect">
            <a:avLst/>
          </a:prstGeom>
          <a:noFill/>
        </p:spPr>
        <p:txBody>
          <a:bodyPr wrap="none" rtlCol="0">
            <a:spAutoFit/>
          </a:bodyPr>
          <a:lstStyle/>
          <a:p>
            <a:r>
              <a:rPr kumimoji="1" lang="en-US" altLang="ja-JP" sz="3600" dirty="0"/>
              <a:t>20</a:t>
            </a:r>
            <a:r>
              <a:rPr lang="ja-JP" altLang="en-US" sz="3600" dirty="0"/>
              <a:t>℃</a:t>
            </a:r>
            <a:endParaRPr kumimoji="1" lang="ja-JP" altLang="en-US" sz="3600" dirty="0"/>
          </a:p>
        </p:txBody>
      </p:sp>
      <p:sp>
        <p:nvSpPr>
          <p:cNvPr id="11" name="テキスト ボックス 10"/>
          <p:cNvSpPr txBox="1"/>
          <p:nvPr/>
        </p:nvSpPr>
        <p:spPr>
          <a:xfrm>
            <a:off x="463946" y="4149080"/>
            <a:ext cx="387798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dirty="0">
                <a:latin typeface="+mj-ea"/>
                <a:ea typeface="+mj-ea"/>
              </a:rPr>
              <a:t>上空の方が下層に比べて</a:t>
            </a:r>
            <a:endParaRPr kumimoji="1" lang="en-US" altLang="ja-JP" sz="2400" dirty="0">
              <a:latin typeface="+mj-ea"/>
              <a:ea typeface="+mj-ea"/>
            </a:endParaRPr>
          </a:p>
          <a:p>
            <a:r>
              <a:rPr lang="ja-JP" altLang="en-US" sz="2400" dirty="0">
                <a:latin typeface="+mj-ea"/>
                <a:ea typeface="+mj-ea"/>
              </a:rPr>
              <a:t>気圧が低いため膨張する．</a:t>
            </a:r>
            <a:endParaRPr kumimoji="1" lang="en-US" altLang="ja-JP" sz="2400" dirty="0">
              <a:latin typeface="+mj-ea"/>
              <a:ea typeface="+mj-ea"/>
            </a:endParaRPr>
          </a:p>
        </p:txBody>
      </p:sp>
      <p:sp>
        <p:nvSpPr>
          <p:cNvPr id="12" name="正方形/長方形 11"/>
          <p:cNvSpPr/>
          <p:nvPr/>
        </p:nvSpPr>
        <p:spPr>
          <a:xfrm>
            <a:off x="514644" y="5590981"/>
            <a:ext cx="357461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dirty="0">
                <a:latin typeface="+mj-ea"/>
                <a:ea typeface="+mj-ea"/>
              </a:rPr>
              <a:t>空気を下に持ってくると</a:t>
            </a:r>
            <a:endParaRPr lang="en-US" altLang="ja-JP" sz="2400" dirty="0">
              <a:latin typeface="+mj-ea"/>
              <a:ea typeface="+mj-ea"/>
            </a:endParaRPr>
          </a:p>
          <a:p>
            <a:r>
              <a:rPr lang="ja-JP" altLang="en-US" sz="2400" dirty="0">
                <a:latin typeface="+mj-ea"/>
                <a:ea typeface="+mj-ea"/>
              </a:rPr>
              <a:t>圧縮され温度が上がる．</a:t>
            </a:r>
          </a:p>
        </p:txBody>
      </p:sp>
      <p:sp>
        <p:nvSpPr>
          <p:cNvPr id="13" name="スライド番号プレースホルダー 12"/>
          <p:cNvSpPr>
            <a:spLocks noGrp="1"/>
          </p:cNvSpPr>
          <p:nvPr>
            <p:ph type="sldNum" sz="quarter" idx="12"/>
          </p:nvPr>
        </p:nvSpPr>
        <p:spPr/>
        <p:txBody>
          <a:bodyPr/>
          <a:lstStyle/>
          <a:p>
            <a:fld id="{69032B98-2A0F-4EE6-A566-B568EB42DAC7}" type="slidenum">
              <a:rPr kumimoji="1" lang="ja-JP" altLang="en-US" smtClean="0"/>
              <a:t>13</a:t>
            </a:fld>
            <a:endParaRPr kumimoji="1" lang="ja-JP" altLang="en-US"/>
          </a:p>
        </p:txBody>
      </p:sp>
    </p:spTree>
    <p:extLst>
      <p:ext uri="{BB962C8B-B14F-4D97-AF65-F5344CB8AC3E}">
        <p14:creationId xmlns:p14="http://schemas.microsoft.com/office/powerpoint/2010/main" val="162904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知っておきたい原理２</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0" y="764704"/>
                <a:ext cx="9144000" cy="3168352"/>
              </a:xfrm>
            </p:spPr>
            <p:txBody>
              <a:bodyPr>
                <a:noAutofit/>
              </a:bodyPr>
              <a:lstStyle/>
              <a:p>
                <a:r>
                  <a:rPr lang="ja-JP" altLang="en-US" sz="3900" u="sng" dirty="0">
                    <a:latin typeface="+mj-ea"/>
                    <a:ea typeface="+mj-ea"/>
                  </a:rPr>
                  <a:t>乾燥断熱減率</a:t>
                </a:r>
                <a:endParaRPr lang="en-US" altLang="ja-JP" sz="3900" u="sng" dirty="0">
                  <a:latin typeface="+mj-ea"/>
                  <a:ea typeface="+mj-ea"/>
                </a:endParaRPr>
              </a:p>
              <a:p>
                <a:pPr marL="400050" lvl="1" indent="0">
                  <a:buNone/>
                </a:pPr>
                <a:r>
                  <a:rPr lang="ja-JP" altLang="en-US" sz="3000" dirty="0">
                    <a:latin typeface="+mj-ea"/>
                    <a:ea typeface="+mj-ea"/>
                  </a:rPr>
                  <a:t>空気塊の位置エネルギーと（顕）熱エネルギーの和＝乾燥静的エネルギー</a:t>
                </a:r>
                <a:endParaRPr lang="en-US" altLang="ja-JP" sz="3000" dirty="0">
                  <a:latin typeface="+mj-ea"/>
                  <a:ea typeface="+mj-ea"/>
                </a:endParaRPr>
              </a:p>
              <a:p>
                <a:pPr marL="400050" lvl="1" indent="0">
                  <a:buNone/>
                </a:pPr>
                <a14:m>
                  <m:oMathPara xmlns:m="http://schemas.openxmlformats.org/officeDocument/2006/math">
                    <m:oMathParaPr>
                      <m:jc m:val="centerGroup"/>
                    </m:oMathParaPr>
                    <m:oMath xmlns:m="http://schemas.openxmlformats.org/officeDocument/2006/math">
                      <m:r>
                        <a:rPr lang="en-US" altLang="ja-JP" sz="3000" b="0" i="1" smtClean="0">
                          <a:latin typeface="Cambria Math" panose="02040503050406030204" pitchFamily="18" charset="0"/>
                          <a:ea typeface="+mj-ea"/>
                        </a:rPr>
                        <m:t>𝐸</m:t>
                      </m:r>
                      <m:r>
                        <a:rPr lang="en-US" altLang="ja-JP" sz="3000" b="0" i="1" smtClean="0">
                          <a:latin typeface="Cambria Math" panose="02040503050406030204" pitchFamily="18" charset="0"/>
                          <a:ea typeface="+mj-ea"/>
                        </a:rPr>
                        <m:t>=</m:t>
                      </m:r>
                      <m:r>
                        <a:rPr lang="en-US" altLang="ja-JP" sz="3000" b="0" i="1" smtClean="0">
                          <a:latin typeface="Cambria Math" panose="02040503050406030204" pitchFamily="18" charset="0"/>
                          <a:ea typeface="+mj-ea"/>
                        </a:rPr>
                        <m:t>𝑔𝑧</m:t>
                      </m:r>
                      <m:r>
                        <a:rPr lang="en-US" altLang="ja-JP" sz="3000" b="0" i="1" smtClean="0">
                          <a:latin typeface="Cambria Math" panose="02040503050406030204" pitchFamily="18" charset="0"/>
                          <a:ea typeface="+mj-ea"/>
                        </a:rPr>
                        <m:t>+</m:t>
                      </m:r>
                      <m:sSub>
                        <m:sSubPr>
                          <m:ctrlPr>
                            <a:rPr lang="en-US" altLang="ja-JP" sz="3000" b="0" i="1" smtClean="0">
                              <a:latin typeface="Cambria Math" panose="02040503050406030204" pitchFamily="18" charset="0"/>
                              <a:ea typeface="+mj-ea"/>
                            </a:rPr>
                          </m:ctrlPr>
                        </m:sSubPr>
                        <m:e>
                          <m:r>
                            <a:rPr lang="en-US" altLang="ja-JP" sz="3000" b="0" i="1" smtClean="0">
                              <a:latin typeface="Cambria Math" panose="02040503050406030204" pitchFamily="18" charset="0"/>
                              <a:ea typeface="+mj-ea"/>
                            </a:rPr>
                            <m:t>𝑐</m:t>
                          </m:r>
                        </m:e>
                        <m:sub>
                          <m:r>
                            <a:rPr lang="en-US" altLang="ja-JP" sz="3000" b="0" i="1" smtClean="0">
                              <a:latin typeface="Cambria Math" panose="02040503050406030204" pitchFamily="18" charset="0"/>
                              <a:ea typeface="+mj-ea"/>
                            </a:rPr>
                            <m:t>𝑝</m:t>
                          </m:r>
                        </m:sub>
                      </m:sSub>
                      <m:r>
                        <a:rPr lang="en-US" altLang="ja-JP" sz="3000" b="0" i="1" smtClean="0">
                          <a:latin typeface="Cambria Math" panose="02040503050406030204" pitchFamily="18" charset="0"/>
                          <a:ea typeface="+mj-ea"/>
                        </a:rPr>
                        <m:t>𝑇</m:t>
                      </m:r>
                    </m:oMath>
                  </m:oMathPara>
                </a14:m>
                <a:endParaRPr lang="en-US" altLang="ja-JP" sz="3000" dirty="0">
                  <a:latin typeface="+mj-ea"/>
                  <a:ea typeface="+mj-ea"/>
                </a:endParaRPr>
              </a:p>
              <a:p>
                <a:pPr marL="400050" lvl="1" indent="0">
                  <a:buNone/>
                </a:pPr>
                <a:r>
                  <a:rPr lang="ja-JP" altLang="en-US" sz="3000" dirty="0">
                    <a:solidFill>
                      <a:srgbClr val="FF0000"/>
                    </a:solidFill>
                    <a:latin typeface="+mj-ea"/>
                    <a:ea typeface="+mj-ea"/>
                  </a:rPr>
                  <a:t>断熱過程（外からの熱の出入りがない）では乾燥静的エネルギーは保存される</a:t>
                </a:r>
                <a:endParaRPr lang="en-US" altLang="ja-JP" sz="3000" dirty="0">
                  <a:solidFill>
                    <a:srgbClr val="FF0000"/>
                  </a:solidFill>
                  <a:latin typeface="+mj-ea"/>
                  <a:ea typeface="+mj-ea"/>
                </a:endParaRPr>
              </a:p>
              <a:p>
                <a:pPr marL="400050" lvl="1" indent="0">
                  <a:buNone/>
                </a:pPr>
                <a:r>
                  <a:rPr lang="ja-JP" altLang="en-US" sz="3000" dirty="0">
                    <a:latin typeface="+mj-ea"/>
                    <a:ea typeface="+mj-ea"/>
                  </a:rPr>
                  <a:t>高さ</a:t>
                </a:r>
                <a:r>
                  <a:rPr lang="en-US" altLang="ja-JP" sz="3000" dirty="0">
                    <a:latin typeface="+mj-ea"/>
                    <a:ea typeface="+mj-ea"/>
                  </a:rPr>
                  <a:t>0</a:t>
                </a:r>
                <a:r>
                  <a:rPr lang="ja-JP" altLang="en-US" sz="3000" dirty="0">
                    <a:latin typeface="+mj-ea"/>
                    <a:ea typeface="+mj-ea"/>
                  </a:rPr>
                  <a:t>で気温</a:t>
                </a:r>
                <a14:m>
                  <m:oMath xmlns:m="http://schemas.openxmlformats.org/officeDocument/2006/math">
                    <m:sSub>
                      <m:sSubPr>
                        <m:ctrlPr>
                          <a:rPr lang="en-US" altLang="ja-JP" sz="3000" i="1" smtClean="0">
                            <a:latin typeface="Cambria Math" panose="02040503050406030204" pitchFamily="18" charset="0"/>
                          </a:rPr>
                        </m:ctrlPr>
                      </m:sSubPr>
                      <m:e>
                        <m:r>
                          <a:rPr lang="en-US" altLang="ja-JP" sz="3000" b="0" i="1" smtClean="0">
                            <a:latin typeface="Cambria Math" panose="02040503050406030204" pitchFamily="18" charset="0"/>
                          </a:rPr>
                          <m:t>𝑇</m:t>
                        </m:r>
                      </m:e>
                      <m:sub>
                        <m:r>
                          <a:rPr lang="en-US" altLang="ja-JP" sz="3000" b="0" i="1" smtClean="0">
                            <a:latin typeface="Cambria Math" panose="02040503050406030204" pitchFamily="18" charset="0"/>
                          </a:rPr>
                          <m:t>0</m:t>
                        </m:r>
                      </m:sub>
                    </m:sSub>
                  </m:oMath>
                </a14:m>
                <a:r>
                  <a:rPr lang="ja-JP" altLang="en-US" sz="3000" dirty="0">
                    <a:latin typeface="+mj-ea"/>
                  </a:rPr>
                  <a:t>の空気塊を高さ</a:t>
                </a:r>
                <a:r>
                  <a:rPr lang="en-US" altLang="ja-JP" sz="3000" dirty="0">
                    <a:latin typeface="+mj-ea"/>
                  </a:rPr>
                  <a:t>z</a:t>
                </a:r>
                <a:r>
                  <a:rPr lang="ja-JP" altLang="en-US" sz="3000" dirty="0" err="1">
                    <a:latin typeface="+mj-ea"/>
                  </a:rPr>
                  <a:t>まで</a:t>
                </a:r>
                <a:r>
                  <a:rPr lang="ja-JP" altLang="en-US" sz="3000" dirty="0">
                    <a:latin typeface="+mj-ea"/>
                  </a:rPr>
                  <a:t>持ち上げると</a:t>
                </a:r>
                <a:endParaRPr lang="en-US" altLang="ja-JP" sz="3000" dirty="0">
                  <a:latin typeface="+mj-ea"/>
                </a:endParaRPr>
              </a:p>
              <a:p>
                <a:pPr marL="400050" lvl="1" indent="0">
                  <a:buNone/>
                </a:pPr>
                <a14:m>
                  <m:oMathPara xmlns:m="http://schemas.openxmlformats.org/officeDocument/2006/math">
                    <m:oMathParaPr>
                      <m:jc m:val="centerGroup"/>
                    </m:oMathParaPr>
                    <m:oMath xmlns:m="http://schemas.openxmlformats.org/officeDocument/2006/math">
                      <m:r>
                        <a:rPr lang="en-US" altLang="ja-JP" sz="3000" i="1">
                          <a:latin typeface="Cambria Math" panose="02040503050406030204" pitchFamily="18" charset="0"/>
                        </a:rPr>
                        <m:t>𝑇</m:t>
                      </m:r>
                      <m:r>
                        <a:rPr lang="en-US" altLang="ja-JP" sz="3000" b="0" i="1" smtClean="0">
                          <a:latin typeface="Cambria Math" panose="02040503050406030204" pitchFamily="18" charset="0"/>
                        </a:rPr>
                        <m:t>=</m:t>
                      </m:r>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𝑇</m:t>
                          </m:r>
                        </m:e>
                        <m:sub>
                          <m:r>
                            <a:rPr lang="en-US" altLang="ja-JP" sz="3000" i="1">
                              <a:latin typeface="Cambria Math" panose="02040503050406030204" pitchFamily="18" charset="0"/>
                            </a:rPr>
                            <m:t>0</m:t>
                          </m:r>
                        </m:sub>
                      </m:sSub>
                      <m:r>
                        <a:rPr lang="en-US" altLang="ja-JP" sz="3000" b="0" i="1" smtClean="0">
                          <a:latin typeface="Cambria Math" panose="02040503050406030204" pitchFamily="18" charset="0"/>
                        </a:rPr>
                        <m:t>−</m:t>
                      </m:r>
                      <m:f>
                        <m:fPr>
                          <m:type m:val="lin"/>
                          <m:ctrlPr>
                            <a:rPr lang="en-US" altLang="ja-JP" sz="3000" b="0" i="1" smtClean="0">
                              <a:latin typeface="Cambria Math" panose="02040503050406030204" pitchFamily="18" charset="0"/>
                            </a:rPr>
                          </m:ctrlPr>
                        </m:fPr>
                        <m:num>
                          <m:r>
                            <a:rPr lang="en-US" altLang="ja-JP" sz="3000" b="0" i="1" smtClean="0">
                              <a:latin typeface="Cambria Math" panose="02040503050406030204" pitchFamily="18" charset="0"/>
                            </a:rPr>
                            <m:t>𝑔𝑧</m:t>
                          </m:r>
                        </m:num>
                        <m:den>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𝑐</m:t>
                              </m:r>
                            </m:e>
                            <m:sub>
                              <m:r>
                                <a:rPr lang="en-US" altLang="ja-JP" sz="3000" i="1">
                                  <a:latin typeface="Cambria Math" panose="02040503050406030204" pitchFamily="18" charset="0"/>
                                </a:rPr>
                                <m:t>𝑝</m:t>
                              </m:r>
                            </m:sub>
                          </m:sSub>
                        </m:den>
                      </m:f>
                    </m:oMath>
                  </m:oMathPara>
                </a14:m>
                <a:endParaRPr lang="en-US" altLang="ja-JP" sz="3000" dirty="0">
                  <a:latin typeface="+mj-ea"/>
                </a:endParaRPr>
              </a:p>
              <a:p>
                <a:pPr marL="400050" lvl="1" indent="0">
                  <a:buNone/>
                </a:pPr>
                <a14:m>
                  <m:oMathPara xmlns:m="http://schemas.openxmlformats.org/officeDocument/2006/math">
                    <m:oMathParaPr>
                      <m:jc m:val="centerGroup"/>
                    </m:oMathParaPr>
                    <m:oMath xmlns:m="http://schemas.openxmlformats.org/officeDocument/2006/math">
                      <m:f>
                        <m:fPr>
                          <m:type m:val="lin"/>
                          <m:ctrlPr>
                            <a:rPr lang="en-US" altLang="ja-JP" sz="3000" i="1">
                              <a:latin typeface="Cambria Math" panose="02040503050406030204" pitchFamily="18" charset="0"/>
                            </a:rPr>
                          </m:ctrlPr>
                        </m:fPr>
                        <m:num>
                          <m:r>
                            <a:rPr lang="en-US" altLang="ja-JP" sz="3000" i="1">
                              <a:latin typeface="Cambria Math" panose="02040503050406030204" pitchFamily="18" charset="0"/>
                            </a:rPr>
                            <m:t>𝑔</m:t>
                          </m:r>
                        </m:num>
                        <m:den>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𝑐</m:t>
                              </m:r>
                            </m:e>
                            <m:sub>
                              <m:r>
                                <a:rPr lang="en-US" altLang="ja-JP" sz="3000" i="1">
                                  <a:latin typeface="Cambria Math" panose="02040503050406030204" pitchFamily="18" charset="0"/>
                                </a:rPr>
                                <m:t>𝑝</m:t>
                              </m:r>
                            </m:sub>
                          </m:sSub>
                          <m:r>
                            <a:rPr lang="en-US" altLang="ja-JP" sz="3000" b="0" i="1" smtClean="0">
                              <a:latin typeface="Cambria Math" panose="02040503050406030204" pitchFamily="18" charset="0"/>
                            </a:rPr>
                            <m:t>=</m:t>
                          </m:r>
                          <m:f>
                            <m:fPr>
                              <m:type m:val="lin"/>
                              <m:ctrlPr>
                                <a:rPr lang="en-US" altLang="ja-JP" sz="3000" b="0" i="1" smtClean="0">
                                  <a:latin typeface="Cambria Math" panose="02040503050406030204" pitchFamily="18" charset="0"/>
                                </a:rPr>
                              </m:ctrlPr>
                            </m:fPr>
                            <m:num>
                              <m:r>
                                <a:rPr lang="en-US" altLang="ja-JP" sz="3000" b="0" i="1" smtClean="0">
                                  <a:latin typeface="Cambria Math" panose="02040503050406030204" pitchFamily="18" charset="0"/>
                                </a:rPr>
                                <m:t>9.8</m:t>
                              </m:r>
                            </m:num>
                            <m:den>
                              <m:r>
                                <a:rPr lang="en-US" altLang="ja-JP" sz="3000" b="0" i="1" smtClean="0">
                                  <a:latin typeface="Cambria Math" panose="02040503050406030204" pitchFamily="18" charset="0"/>
                                </a:rPr>
                                <m:t>1005</m:t>
                              </m:r>
                            </m:den>
                          </m:f>
                          <m:r>
                            <a:rPr lang="en-US" altLang="ja-JP" sz="3000" b="0" i="1" smtClean="0">
                              <a:latin typeface="Cambria Math" panose="02040503050406030204" pitchFamily="18" charset="0"/>
                              <a:ea typeface="Cambria Math" panose="02040503050406030204" pitchFamily="18" charset="0"/>
                            </a:rPr>
                            <m:t>≈</m:t>
                          </m:r>
                          <m:f>
                            <m:fPr>
                              <m:type m:val="lin"/>
                              <m:ctrlPr>
                                <a:rPr lang="en-US" altLang="ja-JP" sz="3000" b="0" i="1" smtClean="0">
                                  <a:latin typeface="Cambria Math" panose="02040503050406030204" pitchFamily="18" charset="0"/>
                                  <a:ea typeface="Cambria Math" panose="02040503050406030204" pitchFamily="18" charset="0"/>
                                </a:rPr>
                              </m:ctrlPr>
                            </m:fPr>
                            <m:num>
                              <m:r>
                                <a:rPr lang="en-US" altLang="ja-JP" sz="3000" b="0" i="1" smtClean="0">
                                  <a:latin typeface="Cambria Math" panose="02040503050406030204" pitchFamily="18" charset="0"/>
                                  <a:ea typeface="Cambria Math" panose="02040503050406030204" pitchFamily="18" charset="0"/>
                                </a:rPr>
                                <m:t>10℃</m:t>
                              </m:r>
                            </m:num>
                            <m:den>
                              <m:r>
                                <a:rPr lang="en-US" altLang="ja-JP" sz="3000" b="0" i="1" smtClean="0">
                                  <a:latin typeface="Cambria Math" panose="02040503050406030204" pitchFamily="18" charset="0"/>
                                  <a:ea typeface="Cambria Math" panose="02040503050406030204" pitchFamily="18" charset="0"/>
                                </a:rPr>
                                <m:t>1</m:t>
                              </m:r>
                              <m:r>
                                <a:rPr lang="en-US" altLang="ja-JP" sz="3000" b="0" i="0" smtClean="0">
                                  <a:latin typeface="Cambria Math" panose="02040503050406030204" pitchFamily="18" charset="0"/>
                                  <a:ea typeface="Cambria Math" panose="02040503050406030204" pitchFamily="18" charset="0"/>
                                </a:rPr>
                                <m:t>000</m:t>
                              </m:r>
                              <m:r>
                                <m:rPr>
                                  <m:sty m:val="p"/>
                                </m:rPr>
                                <a:rPr lang="en-US" altLang="ja-JP" sz="3000" b="0" i="0" smtClean="0">
                                  <a:latin typeface="Cambria Math" panose="02040503050406030204" pitchFamily="18" charset="0"/>
                                  <a:ea typeface="Cambria Math" panose="02040503050406030204" pitchFamily="18" charset="0"/>
                                </a:rPr>
                                <m:t>m</m:t>
                              </m:r>
                            </m:den>
                          </m:f>
                        </m:den>
                      </m:f>
                    </m:oMath>
                  </m:oMathPara>
                </a14:m>
                <a:endParaRPr lang="en-US" altLang="ja-JP" sz="3000" dirty="0">
                  <a:latin typeface="+mj-ea"/>
                </a:endParaRPr>
              </a:p>
              <a:p>
                <a:pPr marL="400050" lvl="1" indent="0">
                  <a:buNone/>
                </a:pPr>
                <a:endParaRPr lang="en-US" altLang="ja-JP" sz="3000" dirty="0">
                  <a:latin typeface="+mj-ea"/>
                  <a:ea typeface="+mj-ea"/>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0" y="764704"/>
                <a:ext cx="9144000" cy="3168352"/>
              </a:xfrm>
              <a:blipFill>
                <a:blip r:embed="rId2"/>
                <a:stretch>
                  <a:fillRect l="-2000" t="-3269" r="-933" b="-48077"/>
                </a:stretch>
              </a:blipFill>
            </p:spPr>
            <p:txBody>
              <a:bodyPr/>
              <a:lstStyle/>
              <a:p>
                <a:r>
                  <a:rPr lang="ja-JP" altLang="en-US">
                    <a:noFill/>
                  </a:rPr>
                  <a:t> </a:t>
                </a:r>
              </a:p>
            </p:txBody>
          </p:sp>
        </mc:Fallback>
      </mc:AlternateContent>
      <p:sp>
        <p:nvSpPr>
          <p:cNvPr id="13" name="スライド番号プレースホルダー 12"/>
          <p:cNvSpPr>
            <a:spLocks noGrp="1"/>
          </p:cNvSpPr>
          <p:nvPr>
            <p:ph type="sldNum" sz="quarter" idx="12"/>
          </p:nvPr>
        </p:nvSpPr>
        <p:spPr/>
        <p:txBody>
          <a:bodyPr/>
          <a:lstStyle/>
          <a:p>
            <a:fld id="{69032B98-2A0F-4EE6-A566-B568EB42DAC7}" type="slidenum">
              <a:rPr kumimoji="1" lang="ja-JP" altLang="en-US" smtClean="0"/>
              <a:t>14</a:t>
            </a:fld>
            <a:endParaRPr kumimoji="1" lang="ja-JP" altLang="en-US"/>
          </a:p>
        </p:txBody>
      </p:sp>
    </p:spTree>
    <p:extLst>
      <p:ext uri="{BB962C8B-B14F-4D97-AF65-F5344CB8AC3E}">
        <p14:creationId xmlns:p14="http://schemas.microsoft.com/office/powerpoint/2010/main" val="168599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209" t="2586"/>
          <a:stretch/>
        </p:blipFill>
        <p:spPr bwMode="auto">
          <a:xfrm>
            <a:off x="107504" y="0"/>
            <a:ext cx="65540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1" name="Rectangle 3"/>
          <p:cNvSpPr>
            <a:spLocks noChangeArrowheads="1"/>
          </p:cNvSpPr>
          <p:nvPr/>
        </p:nvSpPr>
        <p:spPr bwMode="auto">
          <a:xfrm>
            <a:off x="0" y="6165850"/>
            <a:ext cx="9144000" cy="69215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3200" b="1" dirty="0">
                <a:solidFill>
                  <a:srgbClr val="FF0000"/>
                </a:solidFill>
                <a:latin typeface="+mj-ea"/>
                <a:ea typeface="+mj-ea"/>
              </a:rPr>
              <a:t>下層部分は温室効果によるものである事が解った</a:t>
            </a:r>
          </a:p>
        </p:txBody>
      </p:sp>
      <p:sp>
        <p:nvSpPr>
          <p:cNvPr id="119812" name="Oval 4"/>
          <p:cNvSpPr>
            <a:spLocks noChangeArrowheads="1"/>
          </p:cNvSpPr>
          <p:nvPr/>
        </p:nvSpPr>
        <p:spPr bwMode="auto">
          <a:xfrm>
            <a:off x="611634" y="4724400"/>
            <a:ext cx="5761038" cy="1152525"/>
          </a:xfrm>
          <a:prstGeom prst="ellipse">
            <a:avLst/>
          </a:prstGeom>
          <a:solidFill>
            <a:srgbClr val="FF99CC">
              <a:alpha val="10196"/>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a:t>　</a:t>
            </a:r>
          </a:p>
        </p:txBody>
      </p:sp>
      <p:sp>
        <p:nvSpPr>
          <p:cNvPr id="5" name="Rectangle 3"/>
          <p:cNvSpPr txBox="1">
            <a:spLocks noChangeArrowheads="1"/>
          </p:cNvSpPr>
          <p:nvPr/>
        </p:nvSpPr>
        <p:spPr>
          <a:xfrm>
            <a:off x="6372672" y="8632"/>
            <a:ext cx="2771328" cy="22664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mj-ea"/>
                <a:ea typeface="+mj-ea"/>
              </a:rPr>
              <a:t>※</a:t>
            </a:r>
            <a:r>
              <a:rPr lang="ja-JP" altLang="en-US" sz="2000" dirty="0">
                <a:latin typeface="+mj-ea"/>
                <a:ea typeface="+mj-ea"/>
              </a:rPr>
              <a:t>実は対流圏の温度が上空ほど低い理由は，放射だけでは決まらない．その話は，いずれやります．</a:t>
            </a:r>
            <a:endParaRPr lang="en-US" altLang="ja-JP" sz="2000" dirty="0">
              <a:latin typeface="+mj-ea"/>
              <a:ea typeface="+mj-ea"/>
            </a:endParaRPr>
          </a:p>
          <a:p>
            <a:pPr marL="0" indent="0">
              <a:buNone/>
            </a:pPr>
            <a:endParaRPr lang="en-US" altLang="ja-JP" sz="2000" dirty="0">
              <a:latin typeface="+mj-ea"/>
              <a:ea typeface="+mj-ea"/>
            </a:endParaRPr>
          </a:p>
          <a:p>
            <a:pPr marL="0" indent="0">
              <a:buNone/>
            </a:pPr>
            <a:r>
              <a:rPr lang="ja-JP" altLang="en-US" sz="2000" dirty="0">
                <a:latin typeface="+mj-ea"/>
                <a:ea typeface="+mj-ea"/>
              </a:rPr>
              <a:t>地表面が暖かいのは温室効果</a:t>
            </a:r>
            <a:endParaRPr lang="en-US" altLang="ja-JP" sz="2000" dirty="0">
              <a:latin typeface="+mj-ea"/>
              <a:ea typeface="+mj-ea"/>
            </a:endParaRPr>
          </a:p>
          <a:p>
            <a:pPr marL="0" indent="0">
              <a:buNone/>
            </a:pPr>
            <a:r>
              <a:rPr lang="ja-JP" altLang="en-US" sz="2000" dirty="0">
                <a:solidFill>
                  <a:srgbClr val="FF0000"/>
                </a:solidFill>
                <a:latin typeface="+mj-ea"/>
                <a:ea typeface="+mj-ea"/>
              </a:rPr>
              <a:t>上空ほど寒いのは断熱膨張（空気塊のエネルギー保存則のため）</a:t>
            </a:r>
            <a:endParaRPr lang="en-US" altLang="ja-JP" sz="2000" dirty="0">
              <a:solidFill>
                <a:srgbClr val="FF0000"/>
              </a:solidFill>
              <a:latin typeface="+mj-ea"/>
              <a:ea typeface="+mj-ea"/>
            </a:endParaRPr>
          </a:p>
          <a:p>
            <a:pPr marL="0" indent="0">
              <a:buNone/>
            </a:pPr>
            <a:r>
              <a:rPr lang="en-US" altLang="ja-JP" sz="2000">
                <a:solidFill>
                  <a:srgbClr val="FF0000"/>
                </a:solidFill>
                <a:latin typeface="+mj-ea"/>
                <a:ea typeface="+mj-ea"/>
              </a:rPr>
              <a:t>※</a:t>
            </a:r>
            <a:r>
              <a:rPr lang="ja-JP" altLang="en-US" sz="2000">
                <a:solidFill>
                  <a:srgbClr val="FF0000"/>
                </a:solidFill>
                <a:latin typeface="+mj-ea"/>
                <a:ea typeface="+mj-ea"/>
              </a:rPr>
              <a:t>成層圏・熱圏では放射加熱の効果が大きく断熱ではない</a:t>
            </a:r>
            <a:endParaRPr lang="ja-JP" altLang="en-US" sz="2000" dirty="0">
              <a:solidFill>
                <a:srgbClr val="FF0000"/>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15</a:t>
            </a:fld>
            <a:endParaRPr kumimoji="1" lang="ja-JP" altLang="en-US"/>
          </a:p>
        </p:txBody>
      </p:sp>
    </p:spTree>
    <p:extLst>
      <p:ext uri="{BB962C8B-B14F-4D97-AF65-F5344CB8AC3E}">
        <p14:creationId xmlns:p14="http://schemas.microsoft.com/office/powerpoint/2010/main" val="265991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571500" y="6029325"/>
            <a:ext cx="8064500" cy="576263"/>
          </a:xfrm>
          <a:prstGeom prst="rect">
            <a:avLst/>
          </a:prstGeom>
          <a:solidFill>
            <a:srgbClr val="A27B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latin typeface="+mj-ea"/>
              <a:ea typeface="+mj-ea"/>
            </a:endParaRPr>
          </a:p>
        </p:txBody>
      </p:sp>
      <p:sp>
        <p:nvSpPr>
          <p:cNvPr id="163843" name="Rectangle 3"/>
          <p:cNvSpPr>
            <a:spLocks noChangeArrowheads="1"/>
          </p:cNvSpPr>
          <p:nvPr/>
        </p:nvSpPr>
        <p:spPr bwMode="auto">
          <a:xfrm>
            <a:off x="571500" y="765175"/>
            <a:ext cx="8064500" cy="52562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3844" name="Rectangle 4"/>
          <p:cNvSpPr>
            <a:spLocks noChangeArrowheads="1"/>
          </p:cNvSpPr>
          <p:nvPr/>
        </p:nvSpPr>
        <p:spPr bwMode="auto">
          <a:xfrm>
            <a:off x="0" y="0"/>
            <a:ext cx="457200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800" b="1" dirty="0">
                <a:latin typeface="+mj-ea"/>
                <a:ea typeface="+mj-ea"/>
              </a:rPr>
              <a:t>実線のような温度分布で空気が乾燥していたとしよう</a:t>
            </a:r>
            <a:endParaRPr lang="en-US" altLang="ja-JP" sz="2800" b="1" dirty="0">
              <a:latin typeface="+mj-ea"/>
              <a:ea typeface="+mj-ea"/>
            </a:endParaRPr>
          </a:p>
        </p:txBody>
      </p:sp>
      <p:sp>
        <p:nvSpPr>
          <p:cNvPr id="163845" name="Line 5"/>
          <p:cNvSpPr>
            <a:spLocks noChangeShapeType="1"/>
          </p:cNvSpPr>
          <p:nvPr/>
        </p:nvSpPr>
        <p:spPr bwMode="auto">
          <a:xfrm flipV="1">
            <a:off x="755650" y="765175"/>
            <a:ext cx="0" cy="58340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3846" name="Line 6"/>
          <p:cNvSpPr>
            <a:spLocks noChangeShapeType="1"/>
          </p:cNvSpPr>
          <p:nvPr/>
        </p:nvSpPr>
        <p:spPr bwMode="auto">
          <a:xfrm flipV="1">
            <a:off x="571500" y="6021388"/>
            <a:ext cx="80787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3847" name="Line 7"/>
          <p:cNvSpPr>
            <a:spLocks noChangeShapeType="1"/>
          </p:cNvSpPr>
          <p:nvPr/>
        </p:nvSpPr>
        <p:spPr bwMode="auto">
          <a:xfrm flipH="1" flipV="1">
            <a:off x="2411413" y="765175"/>
            <a:ext cx="2160587" cy="5273675"/>
          </a:xfrm>
          <a:prstGeom prst="line">
            <a:avLst/>
          </a:prstGeom>
          <a:noFill/>
          <a:ln w="12700">
            <a:solidFill>
              <a:schemeClr val="tx1"/>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3848" name="Rectangle 8"/>
          <p:cNvSpPr>
            <a:spLocks noChangeArrowheads="1"/>
          </p:cNvSpPr>
          <p:nvPr/>
        </p:nvSpPr>
        <p:spPr bwMode="auto">
          <a:xfrm>
            <a:off x="1546870" y="4149725"/>
            <a:ext cx="230505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乾燥断熱線</a:t>
            </a:r>
            <a:endParaRPr lang="en-US" altLang="ja-JP" sz="2800" dirty="0">
              <a:latin typeface="+mj-ea"/>
              <a:ea typeface="+mj-ea"/>
            </a:endParaRPr>
          </a:p>
          <a:p>
            <a:pPr algn="ctr"/>
            <a:r>
              <a:rPr lang="en-US" altLang="ja-JP" sz="2800" dirty="0">
                <a:latin typeface="+mj-ea"/>
                <a:ea typeface="+mj-ea"/>
              </a:rPr>
              <a:t>1</a:t>
            </a:r>
            <a:r>
              <a:rPr lang="ja-JP" altLang="en-US" sz="2800" dirty="0">
                <a:latin typeface="+mj-ea"/>
                <a:ea typeface="+mj-ea"/>
              </a:rPr>
              <a:t>℃</a:t>
            </a:r>
            <a:r>
              <a:rPr lang="en-US" altLang="ja-JP" sz="2800" dirty="0">
                <a:latin typeface="+mj-ea"/>
                <a:ea typeface="+mj-ea"/>
              </a:rPr>
              <a:t>/100m</a:t>
            </a:r>
            <a:endParaRPr lang="ja-JP" altLang="en-US" sz="2800" dirty="0">
              <a:latin typeface="+mj-ea"/>
              <a:ea typeface="+mj-ea"/>
            </a:endParaRPr>
          </a:p>
        </p:txBody>
      </p:sp>
      <p:sp>
        <p:nvSpPr>
          <p:cNvPr id="163849" name="Rectangle 9"/>
          <p:cNvSpPr>
            <a:spLocks noChangeArrowheads="1"/>
          </p:cNvSpPr>
          <p:nvPr/>
        </p:nvSpPr>
        <p:spPr bwMode="auto">
          <a:xfrm>
            <a:off x="26988" y="620713"/>
            <a:ext cx="576262"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ja-JP" sz="3200" dirty="0">
              <a:latin typeface="+mj-ea"/>
              <a:ea typeface="+mj-ea"/>
            </a:endParaRPr>
          </a:p>
          <a:p>
            <a:pPr algn="ctr"/>
            <a:endParaRPr lang="ja-JP" altLang="en-US" sz="3200" dirty="0">
              <a:latin typeface="+mj-ea"/>
              <a:ea typeface="+mj-ea"/>
            </a:endParaRPr>
          </a:p>
        </p:txBody>
      </p:sp>
      <p:sp>
        <p:nvSpPr>
          <p:cNvPr id="163850" name="Line 10"/>
          <p:cNvSpPr>
            <a:spLocks noChangeShapeType="1"/>
          </p:cNvSpPr>
          <p:nvPr/>
        </p:nvSpPr>
        <p:spPr bwMode="auto">
          <a:xfrm flipV="1">
            <a:off x="563563" y="2997200"/>
            <a:ext cx="8078787" cy="0"/>
          </a:xfrm>
          <a:prstGeom prst="line">
            <a:avLst/>
          </a:prstGeom>
          <a:noFill/>
          <a:ln w="127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3851" name="Line 11"/>
          <p:cNvSpPr>
            <a:spLocks noChangeShapeType="1"/>
          </p:cNvSpPr>
          <p:nvPr/>
        </p:nvSpPr>
        <p:spPr bwMode="auto">
          <a:xfrm flipH="1" flipV="1">
            <a:off x="3635375" y="765175"/>
            <a:ext cx="928688" cy="5233988"/>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3852" name="AutoShape 12"/>
          <p:cNvSpPr>
            <a:spLocks noChangeArrowheads="1"/>
          </p:cNvSpPr>
          <p:nvPr/>
        </p:nvSpPr>
        <p:spPr bwMode="auto">
          <a:xfrm>
            <a:off x="4375150" y="5837238"/>
            <a:ext cx="360363" cy="360362"/>
          </a:xfrm>
          <a:prstGeom prst="smileyFace">
            <a:avLst>
              <a:gd name="adj" fmla="val 4653"/>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3853" name="Rectangle 13"/>
          <p:cNvSpPr>
            <a:spLocks noChangeArrowheads="1"/>
          </p:cNvSpPr>
          <p:nvPr/>
        </p:nvSpPr>
        <p:spPr bwMode="auto">
          <a:xfrm>
            <a:off x="4282206" y="3888407"/>
            <a:ext cx="33861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800" dirty="0">
                <a:latin typeface="+mj-ea"/>
                <a:ea typeface="+mj-ea"/>
              </a:rPr>
              <a:t>ある日の</a:t>
            </a:r>
            <a:endParaRPr lang="en-US" altLang="ja-JP" sz="2800" dirty="0">
              <a:latin typeface="+mj-ea"/>
              <a:ea typeface="+mj-ea"/>
            </a:endParaRPr>
          </a:p>
          <a:p>
            <a:r>
              <a:rPr lang="ja-JP" altLang="en-US" sz="2800" dirty="0">
                <a:latin typeface="+mj-ea"/>
                <a:ea typeface="+mj-ea"/>
              </a:rPr>
              <a:t>大気の温度分布</a:t>
            </a:r>
          </a:p>
        </p:txBody>
      </p:sp>
      <p:sp>
        <p:nvSpPr>
          <p:cNvPr id="163854" name="Rectangle 14"/>
          <p:cNvSpPr>
            <a:spLocks noChangeArrowheads="1"/>
          </p:cNvSpPr>
          <p:nvPr/>
        </p:nvSpPr>
        <p:spPr bwMode="auto">
          <a:xfrm>
            <a:off x="8532440" y="5400575"/>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温度</a:t>
            </a:r>
            <a:endParaRPr lang="en-US" altLang="ja-JP" sz="2800" dirty="0">
              <a:latin typeface="+mj-ea"/>
              <a:ea typeface="+mj-ea"/>
            </a:endParaRPr>
          </a:p>
        </p:txBody>
      </p:sp>
      <p:grpSp>
        <p:nvGrpSpPr>
          <p:cNvPr id="163856" name="Group 16"/>
          <p:cNvGrpSpPr>
            <a:grpSpLocks/>
          </p:cNvGrpSpPr>
          <p:nvPr/>
        </p:nvGrpSpPr>
        <p:grpSpPr bwMode="auto">
          <a:xfrm>
            <a:off x="3446463" y="981075"/>
            <a:ext cx="4510087" cy="2039938"/>
            <a:chOff x="2171" y="618"/>
            <a:chExt cx="2841" cy="1285"/>
          </a:xfrm>
        </p:grpSpPr>
        <p:sp>
          <p:nvSpPr>
            <p:cNvPr id="163857" name="Arc 17"/>
            <p:cNvSpPr>
              <a:spLocks/>
            </p:cNvSpPr>
            <p:nvPr/>
          </p:nvSpPr>
          <p:spPr bwMode="auto">
            <a:xfrm rot="5400000" flipH="1" flipV="1">
              <a:off x="2282" y="1645"/>
              <a:ext cx="147" cy="369"/>
            </a:xfrm>
            <a:custGeom>
              <a:avLst/>
              <a:gdLst>
                <a:gd name="G0" fmla="+- 0 0 0"/>
                <a:gd name="G1" fmla="+- 15299 0 0"/>
                <a:gd name="G2" fmla="+- 21600 0 0"/>
                <a:gd name="T0" fmla="*/ 15248 w 21600"/>
                <a:gd name="T1" fmla="*/ 0 h 36859"/>
                <a:gd name="T2" fmla="*/ 1321 w 21600"/>
                <a:gd name="T3" fmla="*/ 36859 h 36859"/>
                <a:gd name="T4" fmla="*/ 0 w 21600"/>
                <a:gd name="T5" fmla="*/ 15299 h 36859"/>
              </a:gdLst>
              <a:ahLst/>
              <a:cxnLst>
                <a:cxn ang="0">
                  <a:pos x="T0" y="T1"/>
                </a:cxn>
                <a:cxn ang="0">
                  <a:pos x="T2" y="T3"/>
                </a:cxn>
                <a:cxn ang="0">
                  <a:pos x="T4" y="T5"/>
                </a:cxn>
              </a:cxnLst>
              <a:rect l="0" t="0" r="r" b="b"/>
              <a:pathLst>
                <a:path w="21600" h="36859" fill="none" extrusionOk="0">
                  <a:moveTo>
                    <a:pt x="15247" y="0"/>
                  </a:moveTo>
                  <a:cubicBezTo>
                    <a:pt x="19314" y="4052"/>
                    <a:pt x="21600" y="9557"/>
                    <a:pt x="21600" y="15299"/>
                  </a:cubicBezTo>
                  <a:cubicBezTo>
                    <a:pt x="21600" y="26715"/>
                    <a:pt x="12715" y="36160"/>
                    <a:pt x="1320" y="36858"/>
                  </a:cubicBezTo>
                </a:path>
                <a:path w="21600" h="36859" stroke="0" extrusionOk="0">
                  <a:moveTo>
                    <a:pt x="15247" y="0"/>
                  </a:moveTo>
                  <a:cubicBezTo>
                    <a:pt x="19314" y="4052"/>
                    <a:pt x="21600" y="9557"/>
                    <a:pt x="21600" y="15299"/>
                  </a:cubicBezTo>
                  <a:cubicBezTo>
                    <a:pt x="21600" y="26715"/>
                    <a:pt x="12715" y="36160"/>
                    <a:pt x="1320" y="36858"/>
                  </a:cubicBezTo>
                  <a:lnTo>
                    <a:pt x="0" y="15299"/>
                  </a:lnTo>
                  <a:close/>
                </a:path>
              </a:pathLst>
            </a:custGeom>
            <a:noFill/>
            <a:ln w="38100">
              <a:solidFill>
                <a:schemeClr val="tx1"/>
              </a:solidFill>
              <a:round/>
              <a:headEnd type="arrow"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3858" name="Rectangle 18"/>
            <p:cNvSpPr>
              <a:spLocks noChangeArrowheads="1"/>
            </p:cNvSpPr>
            <p:nvPr/>
          </p:nvSpPr>
          <p:spPr bwMode="auto">
            <a:xfrm>
              <a:off x="3379" y="618"/>
              <a:ext cx="163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周りより”冷たい”</a:t>
              </a:r>
            </a:p>
          </p:txBody>
        </p:sp>
      </p:grpSp>
      <p:sp>
        <p:nvSpPr>
          <p:cNvPr id="163859" name="Rectangle 19"/>
          <p:cNvSpPr>
            <a:spLocks noChangeArrowheads="1"/>
          </p:cNvSpPr>
          <p:nvPr/>
        </p:nvSpPr>
        <p:spPr bwMode="auto">
          <a:xfrm>
            <a:off x="3016250" y="2247900"/>
            <a:ext cx="3095625"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9600" b="1" dirty="0">
                <a:solidFill>
                  <a:srgbClr val="0000FF"/>
                </a:solidFill>
                <a:latin typeface="+mj-ea"/>
                <a:ea typeface="+mj-ea"/>
              </a:rPr>
              <a:t>安定</a:t>
            </a:r>
          </a:p>
        </p:txBody>
      </p:sp>
      <p:grpSp>
        <p:nvGrpSpPr>
          <p:cNvPr id="163860" name="Group 20"/>
          <p:cNvGrpSpPr>
            <a:grpSpLocks/>
          </p:cNvGrpSpPr>
          <p:nvPr/>
        </p:nvGrpSpPr>
        <p:grpSpPr bwMode="auto">
          <a:xfrm>
            <a:off x="5364163" y="1412875"/>
            <a:ext cx="2592387" cy="646113"/>
            <a:chOff x="3379" y="890"/>
            <a:chExt cx="1633" cy="407"/>
          </a:xfrm>
        </p:grpSpPr>
        <p:sp>
          <p:nvSpPr>
            <p:cNvPr id="163861" name="Rectangle 21"/>
            <p:cNvSpPr>
              <a:spLocks noChangeArrowheads="1"/>
            </p:cNvSpPr>
            <p:nvPr/>
          </p:nvSpPr>
          <p:spPr bwMode="auto">
            <a:xfrm>
              <a:off x="3379" y="1073"/>
              <a:ext cx="163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風船の方が”重い”</a:t>
              </a:r>
            </a:p>
          </p:txBody>
        </p:sp>
        <p:sp>
          <p:nvSpPr>
            <p:cNvPr id="163862" name="Line 22"/>
            <p:cNvSpPr>
              <a:spLocks noChangeShapeType="1"/>
            </p:cNvSpPr>
            <p:nvPr/>
          </p:nvSpPr>
          <p:spPr bwMode="auto">
            <a:xfrm>
              <a:off x="4200" y="890"/>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3863" name="Group 23"/>
          <p:cNvGrpSpPr>
            <a:grpSpLocks/>
          </p:cNvGrpSpPr>
          <p:nvPr/>
        </p:nvGrpSpPr>
        <p:grpSpPr bwMode="auto">
          <a:xfrm>
            <a:off x="5364163" y="2160588"/>
            <a:ext cx="2592387" cy="620712"/>
            <a:chOff x="3379" y="1361"/>
            <a:chExt cx="1633" cy="391"/>
          </a:xfrm>
        </p:grpSpPr>
        <p:sp>
          <p:nvSpPr>
            <p:cNvPr id="163864" name="Rectangle 24"/>
            <p:cNvSpPr>
              <a:spLocks noChangeArrowheads="1"/>
            </p:cNvSpPr>
            <p:nvPr/>
          </p:nvSpPr>
          <p:spPr bwMode="auto">
            <a:xfrm>
              <a:off x="3379" y="1528"/>
              <a:ext cx="163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a:latin typeface="+mj-ea"/>
                  <a:ea typeface="+mj-ea"/>
                </a:rPr>
                <a:t>“</a:t>
              </a:r>
              <a:r>
                <a:rPr lang="ja-JP" altLang="en-US" sz="2800">
                  <a:latin typeface="+mj-ea"/>
                  <a:ea typeface="+mj-ea"/>
                </a:rPr>
                <a:t>下方”へ移動</a:t>
              </a:r>
            </a:p>
          </p:txBody>
        </p:sp>
        <p:sp>
          <p:nvSpPr>
            <p:cNvPr id="163865" name="Line 25"/>
            <p:cNvSpPr>
              <a:spLocks noChangeShapeType="1"/>
            </p:cNvSpPr>
            <p:nvPr/>
          </p:nvSpPr>
          <p:spPr bwMode="auto">
            <a:xfrm>
              <a:off x="4195" y="1361"/>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sp>
        <p:nvSpPr>
          <p:cNvPr id="2" name="テキスト ボックス 1"/>
          <p:cNvSpPr txBox="1"/>
          <p:nvPr/>
        </p:nvSpPr>
        <p:spPr>
          <a:xfrm>
            <a:off x="7556440" y="6093296"/>
            <a:ext cx="800219" cy="461665"/>
          </a:xfrm>
          <a:prstGeom prst="rect">
            <a:avLst/>
          </a:prstGeom>
          <a:noFill/>
        </p:spPr>
        <p:txBody>
          <a:bodyPr wrap="none" rtlCol="0">
            <a:spAutoFit/>
          </a:bodyPr>
          <a:lstStyle/>
          <a:p>
            <a:r>
              <a:rPr kumimoji="1" lang="ja-JP" altLang="en-US" sz="2400" dirty="0">
                <a:latin typeface="+mj-ea"/>
                <a:ea typeface="+mj-ea"/>
              </a:rPr>
              <a:t>高温</a:t>
            </a:r>
          </a:p>
        </p:txBody>
      </p:sp>
      <p:sp>
        <p:nvSpPr>
          <p:cNvPr id="27" name="テキスト ボックス 26"/>
          <p:cNvSpPr txBox="1"/>
          <p:nvPr/>
        </p:nvSpPr>
        <p:spPr>
          <a:xfrm>
            <a:off x="827584" y="6063679"/>
            <a:ext cx="800219" cy="461665"/>
          </a:xfrm>
          <a:prstGeom prst="rect">
            <a:avLst/>
          </a:prstGeom>
          <a:noFill/>
        </p:spPr>
        <p:txBody>
          <a:bodyPr wrap="none" rtlCol="0">
            <a:spAutoFit/>
          </a:bodyPr>
          <a:lstStyle/>
          <a:p>
            <a:r>
              <a:rPr kumimoji="1" lang="ja-JP" altLang="en-US" sz="2400" dirty="0">
                <a:latin typeface="+mj-ea"/>
                <a:ea typeface="+mj-ea"/>
              </a:rPr>
              <a:t>低温</a:t>
            </a:r>
          </a:p>
        </p:txBody>
      </p:sp>
      <p:sp>
        <p:nvSpPr>
          <p:cNvPr id="28" name="Rectangle 14"/>
          <p:cNvSpPr>
            <a:spLocks noChangeArrowheads="1"/>
          </p:cNvSpPr>
          <p:nvPr/>
        </p:nvSpPr>
        <p:spPr bwMode="auto">
          <a:xfrm>
            <a:off x="1116310" y="648047"/>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高度</a:t>
            </a:r>
            <a:endParaRPr lang="en-US" altLang="ja-JP" sz="2800" dirty="0">
              <a:latin typeface="+mj-ea"/>
              <a:ea typeface="+mj-ea"/>
            </a:endParaRPr>
          </a:p>
        </p:txBody>
      </p:sp>
      <p:sp>
        <p:nvSpPr>
          <p:cNvPr id="3" name="スライド番号プレースホルダー 2"/>
          <p:cNvSpPr>
            <a:spLocks noGrp="1"/>
          </p:cNvSpPr>
          <p:nvPr>
            <p:ph type="sldNum" sz="quarter" idx="12"/>
          </p:nvPr>
        </p:nvSpPr>
        <p:spPr/>
        <p:txBody>
          <a:bodyPr/>
          <a:lstStyle/>
          <a:p>
            <a:fld id="{69032B98-2A0F-4EE6-A566-B568EB42DAC7}" type="slidenum">
              <a:rPr kumimoji="1" lang="ja-JP" altLang="en-US" smtClean="0">
                <a:latin typeface="+mj-ea"/>
                <a:ea typeface="+mj-ea"/>
              </a:rPr>
              <a:t>16</a:t>
            </a:fld>
            <a:endParaRPr kumimoji="1" lang="ja-JP" altLang="en-US">
              <a:latin typeface="+mj-ea"/>
              <a:ea typeface="+mj-ea"/>
            </a:endParaRPr>
          </a:p>
        </p:txBody>
      </p:sp>
    </p:spTree>
    <p:extLst>
      <p:ext uri="{BB962C8B-B14F-4D97-AF65-F5344CB8AC3E}">
        <p14:creationId xmlns:p14="http://schemas.microsoft.com/office/powerpoint/2010/main" val="4935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17 0.00069 L -0.13368 -0.43998 " pathEditMode="relative" ptsTypes="AA">
                                      <p:cBhvr>
                                        <p:cTn id="6" dur="2000" fill="hold"/>
                                        <p:tgtEl>
                                          <p:spTgt spid="16385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nodeType="clickEffect">
                                  <p:stCondLst>
                                    <p:cond delay="0"/>
                                  </p:stCondLst>
                                  <p:childTnLst>
                                    <p:set>
                                      <p:cBhvr>
                                        <p:cTn id="10" dur="1" fill="hold">
                                          <p:stCondLst>
                                            <p:cond delay="0"/>
                                          </p:stCondLst>
                                        </p:cTn>
                                        <p:tgtEl>
                                          <p:spTgt spid="163856"/>
                                        </p:tgtEl>
                                        <p:attrNameLst>
                                          <p:attrName>style.visibility</p:attrName>
                                        </p:attrNameLst>
                                      </p:cBhvr>
                                      <p:to>
                                        <p:strVal val="visible"/>
                                      </p:to>
                                    </p:set>
                                    <p:animEffect transition="in" filter="strips(downRight)">
                                      <p:cBhvr>
                                        <p:cTn id="11" dur="500"/>
                                        <p:tgtEl>
                                          <p:spTgt spid="16385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163860"/>
                                        </p:tgtEl>
                                        <p:attrNameLst>
                                          <p:attrName>style.visibility</p:attrName>
                                        </p:attrNameLst>
                                      </p:cBhvr>
                                      <p:to>
                                        <p:strVal val="visible"/>
                                      </p:to>
                                    </p:set>
                                    <p:animEffect transition="in" filter="strips(downRight)">
                                      <p:cBhvr>
                                        <p:cTn id="16" dur="500"/>
                                        <p:tgtEl>
                                          <p:spTgt spid="1638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1" nodeType="clickEffect">
                                  <p:stCondLst>
                                    <p:cond delay="0"/>
                                  </p:stCondLst>
                                  <p:childTnLst>
                                    <p:animMotion origin="layout" path="M -0.13368 -0.44004 L 0.00017 0.00093 " pathEditMode="relative" ptsTypes="AA">
                                      <p:cBhvr>
                                        <p:cTn id="20" dur="2000" fill="hold"/>
                                        <p:tgtEl>
                                          <p:spTgt spid="163852"/>
                                        </p:tgtEl>
                                        <p:attrNameLst>
                                          <p:attrName>ppt_x</p:attrName>
                                          <p:attrName>ppt_y</p:attrName>
                                        </p:attrNameLst>
                                      </p:cBhvr>
                                    </p:animMotion>
                                  </p:childTnLst>
                                </p:cTn>
                              </p:par>
                              <p:par>
                                <p:cTn id="21" presetID="18" presetClass="entr" presetSubtype="6" fill="hold" nodeType="withEffect">
                                  <p:stCondLst>
                                    <p:cond delay="0"/>
                                  </p:stCondLst>
                                  <p:childTnLst>
                                    <p:set>
                                      <p:cBhvr>
                                        <p:cTn id="22" dur="1" fill="hold">
                                          <p:stCondLst>
                                            <p:cond delay="0"/>
                                          </p:stCondLst>
                                        </p:cTn>
                                        <p:tgtEl>
                                          <p:spTgt spid="163863"/>
                                        </p:tgtEl>
                                        <p:attrNameLst>
                                          <p:attrName>style.visibility</p:attrName>
                                        </p:attrNameLst>
                                      </p:cBhvr>
                                      <p:to>
                                        <p:strVal val="visible"/>
                                      </p:to>
                                    </p:set>
                                    <p:animEffect transition="in" filter="strips(downRight)">
                                      <p:cBhvr>
                                        <p:cTn id="23" dur="500"/>
                                        <p:tgtEl>
                                          <p:spTgt spid="1638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3859"/>
                                        </p:tgtEl>
                                        <p:attrNameLst>
                                          <p:attrName>style.visibility</p:attrName>
                                        </p:attrNameLst>
                                      </p:cBhvr>
                                      <p:to>
                                        <p:strVal val="visible"/>
                                      </p:to>
                                    </p:set>
                                    <p:animEffect transition="in" filter="barn(inVertical)">
                                      <p:cBhvr>
                                        <p:cTn id="28" dur="500"/>
                                        <p:tgtEl>
                                          <p:spTgt spid="16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2" grpId="0" animBg="1"/>
      <p:bldP spid="163852" grpId="1" animBg="1"/>
      <p:bldP spid="1638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0"/>
            <a:ext cx="457200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800" b="1">
                <a:latin typeface="+mj-ea"/>
                <a:ea typeface="+mj-ea"/>
              </a:rPr>
              <a:t>観測された温度分布がたまたま乾燥断熱減率と同じとき</a:t>
            </a:r>
          </a:p>
        </p:txBody>
      </p:sp>
      <p:sp>
        <p:nvSpPr>
          <p:cNvPr id="166915" name="Rectangle 3"/>
          <p:cNvSpPr>
            <a:spLocks noChangeArrowheads="1"/>
          </p:cNvSpPr>
          <p:nvPr/>
        </p:nvSpPr>
        <p:spPr bwMode="auto">
          <a:xfrm>
            <a:off x="571500" y="6029325"/>
            <a:ext cx="8064500" cy="576263"/>
          </a:xfrm>
          <a:prstGeom prst="rect">
            <a:avLst/>
          </a:prstGeom>
          <a:solidFill>
            <a:srgbClr val="A27B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6916" name="Rectangle 4"/>
          <p:cNvSpPr>
            <a:spLocks noChangeArrowheads="1"/>
          </p:cNvSpPr>
          <p:nvPr/>
        </p:nvSpPr>
        <p:spPr bwMode="auto">
          <a:xfrm>
            <a:off x="571500" y="765175"/>
            <a:ext cx="8064500" cy="52562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6917" name="Line 5"/>
          <p:cNvSpPr>
            <a:spLocks noChangeShapeType="1"/>
          </p:cNvSpPr>
          <p:nvPr/>
        </p:nvSpPr>
        <p:spPr bwMode="auto">
          <a:xfrm flipV="1">
            <a:off x="755650" y="765175"/>
            <a:ext cx="0" cy="58340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6918" name="Line 6"/>
          <p:cNvSpPr>
            <a:spLocks noChangeShapeType="1"/>
          </p:cNvSpPr>
          <p:nvPr/>
        </p:nvSpPr>
        <p:spPr bwMode="auto">
          <a:xfrm flipV="1">
            <a:off x="571500" y="6021388"/>
            <a:ext cx="80787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6919" name="Line 7"/>
          <p:cNvSpPr>
            <a:spLocks noChangeShapeType="1"/>
          </p:cNvSpPr>
          <p:nvPr/>
        </p:nvSpPr>
        <p:spPr bwMode="auto">
          <a:xfrm flipH="1" flipV="1">
            <a:off x="2411413" y="765175"/>
            <a:ext cx="2160587" cy="5273675"/>
          </a:xfrm>
          <a:prstGeom prst="line">
            <a:avLst/>
          </a:prstGeom>
          <a:noFill/>
          <a:ln w="12700">
            <a:solidFill>
              <a:schemeClr val="tx1"/>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6922" name="Line 10"/>
          <p:cNvSpPr>
            <a:spLocks noChangeShapeType="1"/>
          </p:cNvSpPr>
          <p:nvPr/>
        </p:nvSpPr>
        <p:spPr bwMode="auto">
          <a:xfrm flipV="1">
            <a:off x="563563" y="2997200"/>
            <a:ext cx="8078787" cy="0"/>
          </a:xfrm>
          <a:prstGeom prst="line">
            <a:avLst/>
          </a:prstGeom>
          <a:noFill/>
          <a:ln w="127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6923" name="Rectangle 11"/>
          <p:cNvSpPr>
            <a:spLocks noChangeArrowheads="1"/>
          </p:cNvSpPr>
          <p:nvPr/>
        </p:nvSpPr>
        <p:spPr bwMode="auto">
          <a:xfrm>
            <a:off x="4211638" y="4149725"/>
            <a:ext cx="3386137"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ある時の大気の温度分布</a:t>
            </a:r>
          </a:p>
        </p:txBody>
      </p:sp>
      <p:sp>
        <p:nvSpPr>
          <p:cNvPr id="166924" name="Rectangle 12"/>
          <p:cNvSpPr>
            <a:spLocks noChangeArrowheads="1"/>
          </p:cNvSpPr>
          <p:nvPr/>
        </p:nvSpPr>
        <p:spPr bwMode="auto">
          <a:xfrm>
            <a:off x="8661400" y="5702300"/>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ja-JP" sz="2800" dirty="0">
              <a:latin typeface="+mj-ea"/>
              <a:ea typeface="+mj-ea"/>
            </a:endParaRPr>
          </a:p>
        </p:txBody>
      </p:sp>
      <p:sp>
        <p:nvSpPr>
          <p:cNvPr id="166926" name="Rectangle 14"/>
          <p:cNvSpPr>
            <a:spLocks noChangeArrowheads="1"/>
          </p:cNvSpPr>
          <p:nvPr/>
        </p:nvSpPr>
        <p:spPr bwMode="auto">
          <a:xfrm>
            <a:off x="5364163" y="981075"/>
            <a:ext cx="2592387"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周りと同じ気温</a:t>
            </a:r>
          </a:p>
        </p:txBody>
      </p:sp>
      <p:sp>
        <p:nvSpPr>
          <p:cNvPr id="166927" name="Rectangle 15"/>
          <p:cNvSpPr>
            <a:spLocks noChangeArrowheads="1"/>
          </p:cNvSpPr>
          <p:nvPr/>
        </p:nvSpPr>
        <p:spPr bwMode="auto">
          <a:xfrm>
            <a:off x="3017838" y="2257425"/>
            <a:ext cx="3095625"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9600" b="1">
                <a:solidFill>
                  <a:srgbClr val="0000FF"/>
                </a:solidFill>
                <a:latin typeface="+mj-ea"/>
                <a:ea typeface="+mj-ea"/>
              </a:rPr>
              <a:t>中立</a:t>
            </a:r>
          </a:p>
        </p:txBody>
      </p:sp>
      <p:grpSp>
        <p:nvGrpSpPr>
          <p:cNvPr id="166928" name="Group 16"/>
          <p:cNvGrpSpPr>
            <a:grpSpLocks/>
          </p:cNvGrpSpPr>
          <p:nvPr/>
        </p:nvGrpSpPr>
        <p:grpSpPr bwMode="auto">
          <a:xfrm>
            <a:off x="5364163" y="1412875"/>
            <a:ext cx="2592387" cy="646113"/>
            <a:chOff x="3379" y="890"/>
            <a:chExt cx="1633" cy="407"/>
          </a:xfrm>
        </p:grpSpPr>
        <p:sp>
          <p:nvSpPr>
            <p:cNvPr id="166929" name="Rectangle 17"/>
            <p:cNvSpPr>
              <a:spLocks noChangeArrowheads="1"/>
            </p:cNvSpPr>
            <p:nvPr/>
          </p:nvSpPr>
          <p:spPr bwMode="auto">
            <a:xfrm>
              <a:off x="3379" y="1073"/>
              <a:ext cx="163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重さ同じ</a:t>
              </a:r>
            </a:p>
          </p:txBody>
        </p:sp>
        <p:sp>
          <p:nvSpPr>
            <p:cNvPr id="166930" name="Line 18"/>
            <p:cNvSpPr>
              <a:spLocks noChangeShapeType="1"/>
            </p:cNvSpPr>
            <p:nvPr/>
          </p:nvSpPr>
          <p:spPr bwMode="auto">
            <a:xfrm>
              <a:off x="4200" y="890"/>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6931" name="Group 19"/>
          <p:cNvGrpSpPr>
            <a:grpSpLocks/>
          </p:cNvGrpSpPr>
          <p:nvPr/>
        </p:nvGrpSpPr>
        <p:grpSpPr bwMode="auto">
          <a:xfrm>
            <a:off x="5364163" y="2160588"/>
            <a:ext cx="2592387" cy="620712"/>
            <a:chOff x="3379" y="1361"/>
            <a:chExt cx="1633" cy="391"/>
          </a:xfrm>
        </p:grpSpPr>
        <p:sp>
          <p:nvSpPr>
            <p:cNvPr id="166932" name="Rectangle 20"/>
            <p:cNvSpPr>
              <a:spLocks noChangeArrowheads="1"/>
            </p:cNvSpPr>
            <p:nvPr/>
          </p:nvSpPr>
          <p:spPr bwMode="auto">
            <a:xfrm>
              <a:off x="3379" y="1528"/>
              <a:ext cx="163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そのまま停止</a:t>
              </a:r>
            </a:p>
          </p:txBody>
        </p:sp>
        <p:sp>
          <p:nvSpPr>
            <p:cNvPr id="166933" name="Line 21"/>
            <p:cNvSpPr>
              <a:spLocks noChangeShapeType="1"/>
            </p:cNvSpPr>
            <p:nvPr/>
          </p:nvSpPr>
          <p:spPr bwMode="auto">
            <a:xfrm>
              <a:off x="4195" y="1361"/>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sp>
        <p:nvSpPr>
          <p:cNvPr id="166934" name="Line 22"/>
          <p:cNvSpPr>
            <a:spLocks noChangeShapeType="1"/>
          </p:cNvSpPr>
          <p:nvPr/>
        </p:nvSpPr>
        <p:spPr bwMode="auto">
          <a:xfrm flipH="1" flipV="1">
            <a:off x="2411413" y="765175"/>
            <a:ext cx="2160587" cy="5273675"/>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6935" name="AutoShape 23"/>
          <p:cNvSpPr>
            <a:spLocks noChangeArrowheads="1"/>
          </p:cNvSpPr>
          <p:nvPr/>
        </p:nvSpPr>
        <p:spPr bwMode="auto">
          <a:xfrm>
            <a:off x="4375150" y="5837238"/>
            <a:ext cx="360363" cy="360362"/>
          </a:xfrm>
          <a:prstGeom prst="smileyFace">
            <a:avLst>
              <a:gd name="adj" fmla="val 4653"/>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24" name="Rectangle 8"/>
          <p:cNvSpPr>
            <a:spLocks noChangeArrowheads="1"/>
          </p:cNvSpPr>
          <p:nvPr/>
        </p:nvSpPr>
        <p:spPr bwMode="auto">
          <a:xfrm>
            <a:off x="1331640" y="4149725"/>
            <a:ext cx="230505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乾燥断熱線</a:t>
            </a:r>
            <a:endParaRPr lang="en-US" altLang="ja-JP" sz="2800" dirty="0">
              <a:latin typeface="+mj-ea"/>
              <a:ea typeface="+mj-ea"/>
            </a:endParaRPr>
          </a:p>
          <a:p>
            <a:pPr algn="ctr"/>
            <a:r>
              <a:rPr lang="en-US" altLang="ja-JP" sz="2800" dirty="0">
                <a:latin typeface="+mj-ea"/>
                <a:ea typeface="+mj-ea"/>
              </a:rPr>
              <a:t>1</a:t>
            </a:r>
            <a:r>
              <a:rPr lang="ja-JP" altLang="en-US" sz="2800" dirty="0">
                <a:latin typeface="+mj-ea"/>
                <a:ea typeface="+mj-ea"/>
              </a:rPr>
              <a:t>℃</a:t>
            </a:r>
            <a:r>
              <a:rPr lang="en-US" altLang="ja-JP" sz="2800" dirty="0">
                <a:latin typeface="+mj-ea"/>
                <a:ea typeface="+mj-ea"/>
              </a:rPr>
              <a:t>/100m</a:t>
            </a:r>
            <a:endParaRPr lang="ja-JP" altLang="en-US" sz="2800" dirty="0">
              <a:latin typeface="+mj-ea"/>
              <a:ea typeface="+mj-ea"/>
            </a:endParaRPr>
          </a:p>
        </p:txBody>
      </p:sp>
      <p:sp>
        <p:nvSpPr>
          <p:cNvPr id="25" name="テキスト ボックス 24"/>
          <p:cNvSpPr txBox="1"/>
          <p:nvPr/>
        </p:nvSpPr>
        <p:spPr>
          <a:xfrm>
            <a:off x="7556440" y="6093296"/>
            <a:ext cx="800219" cy="461665"/>
          </a:xfrm>
          <a:prstGeom prst="rect">
            <a:avLst/>
          </a:prstGeom>
          <a:noFill/>
        </p:spPr>
        <p:txBody>
          <a:bodyPr wrap="none" rtlCol="0">
            <a:spAutoFit/>
          </a:bodyPr>
          <a:lstStyle/>
          <a:p>
            <a:r>
              <a:rPr kumimoji="1" lang="ja-JP" altLang="en-US" sz="2400" dirty="0">
                <a:latin typeface="+mj-ea"/>
                <a:ea typeface="+mj-ea"/>
              </a:rPr>
              <a:t>高温</a:t>
            </a:r>
          </a:p>
        </p:txBody>
      </p:sp>
      <p:sp>
        <p:nvSpPr>
          <p:cNvPr id="26" name="テキスト ボックス 25"/>
          <p:cNvSpPr txBox="1"/>
          <p:nvPr/>
        </p:nvSpPr>
        <p:spPr>
          <a:xfrm>
            <a:off x="1043608" y="6165304"/>
            <a:ext cx="800219" cy="461665"/>
          </a:xfrm>
          <a:prstGeom prst="rect">
            <a:avLst/>
          </a:prstGeom>
          <a:noFill/>
        </p:spPr>
        <p:txBody>
          <a:bodyPr wrap="none" rtlCol="0">
            <a:spAutoFit/>
          </a:bodyPr>
          <a:lstStyle/>
          <a:p>
            <a:r>
              <a:rPr kumimoji="1" lang="ja-JP" altLang="en-US" sz="2400" dirty="0">
                <a:latin typeface="+mj-ea"/>
                <a:ea typeface="+mj-ea"/>
              </a:rPr>
              <a:t>低温</a:t>
            </a:r>
          </a:p>
        </p:txBody>
      </p:sp>
      <p:sp>
        <p:nvSpPr>
          <p:cNvPr id="27" name="Rectangle 14"/>
          <p:cNvSpPr>
            <a:spLocks noChangeArrowheads="1"/>
          </p:cNvSpPr>
          <p:nvPr/>
        </p:nvSpPr>
        <p:spPr bwMode="auto">
          <a:xfrm>
            <a:off x="8532440" y="5400575"/>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温度</a:t>
            </a:r>
            <a:endParaRPr lang="en-US" altLang="ja-JP" sz="2800" dirty="0">
              <a:latin typeface="+mj-ea"/>
              <a:ea typeface="+mj-ea"/>
            </a:endParaRPr>
          </a:p>
        </p:txBody>
      </p:sp>
      <p:sp>
        <p:nvSpPr>
          <p:cNvPr id="28" name="Rectangle 14"/>
          <p:cNvSpPr>
            <a:spLocks noChangeArrowheads="1"/>
          </p:cNvSpPr>
          <p:nvPr/>
        </p:nvSpPr>
        <p:spPr bwMode="auto">
          <a:xfrm>
            <a:off x="1116310" y="648047"/>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高度</a:t>
            </a:r>
            <a:endParaRPr lang="en-US" altLang="ja-JP" sz="28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17</a:t>
            </a:fld>
            <a:endParaRPr kumimoji="1" lang="ja-JP" altLang="en-US">
              <a:latin typeface="+mj-ea"/>
              <a:ea typeface="+mj-ea"/>
            </a:endParaRPr>
          </a:p>
        </p:txBody>
      </p:sp>
    </p:spTree>
    <p:extLst>
      <p:ext uri="{BB962C8B-B14F-4D97-AF65-F5344CB8AC3E}">
        <p14:creationId xmlns:p14="http://schemas.microsoft.com/office/powerpoint/2010/main" val="2758872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17 0.00069 L -0.13368 -0.43998 " pathEditMode="relative" ptsTypes="AA">
                                      <p:cBhvr>
                                        <p:cTn id="6" dur="2000" fill="hold"/>
                                        <p:tgtEl>
                                          <p:spTgt spid="166935"/>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166926"/>
                                        </p:tgtEl>
                                        <p:attrNameLst>
                                          <p:attrName>style.visibility</p:attrName>
                                        </p:attrNameLst>
                                      </p:cBhvr>
                                      <p:to>
                                        <p:strVal val="visible"/>
                                      </p:to>
                                    </p:set>
                                    <p:animEffect transition="in" filter="strips(downRight)">
                                      <p:cBhvr>
                                        <p:cTn id="11" dur="500"/>
                                        <p:tgtEl>
                                          <p:spTgt spid="166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166928"/>
                                        </p:tgtEl>
                                        <p:attrNameLst>
                                          <p:attrName>style.visibility</p:attrName>
                                        </p:attrNameLst>
                                      </p:cBhvr>
                                      <p:to>
                                        <p:strVal val="visible"/>
                                      </p:to>
                                    </p:set>
                                    <p:animEffect transition="in" filter="strips(downRight)">
                                      <p:cBhvr>
                                        <p:cTn id="16" dur="500"/>
                                        <p:tgtEl>
                                          <p:spTgt spid="1669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166931"/>
                                        </p:tgtEl>
                                        <p:attrNameLst>
                                          <p:attrName>style.visibility</p:attrName>
                                        </p:attrNameLst>
                                      </p:cBhvr>
                                      <p:to>
                                        <p:strVal val="visible"/>
                                      </p:to>
                                    </p:set>
                                    <p:animEffect transition="in" filter="strips(downRight)">
                                      <p:cBhvr>
                                        <p:cTn id="21" dur="500"/>
                                        <p:tgtEl>
                                          <p:spTgt spid="1669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66927"/>
                                        </p:tgtEl>
                                        <p:attrNameLst>
                                          <p:attrName>style.visibility</p:attrName>
                                        </p:attrNameLst>
                                      </p:cBhvr>
                                      <p:to>
                                        <p:strVal val="visible"/>
                                      </p:to>
                                    </p:set>
                                    <p:anim calcmode="lin" valueType="num">
                                      <p:cBhvr>
                                        <p:cTn id="26" dur="1000" fill="hold"/>
                                        <p:tgtEl>
                                          <p:spTgt spid="166927"/>
                                        </p:tgtEl>
                                        <p:attrNameLst>
                                          <p:attrName>ppt_w</p:attrName>
                                        </p:attrNameLst>
                                      </p:cBhvr>
                                      <p:tavLst>
                                        <p:tav tm="0">
                                          <p:val>
                                            <p:fltVal val="0"/>
                                          </p:val>
                                        </p:tav>
                                        <p:tav tm="100000">
                                          <p:val>
                                            <p:strVal val="#ppt_w"/>
                                          </p:val>
                                        </p:tav>
                                      </p:tavLst>
                                    </p:anim>
                                    <p:anim calcmode="lin" valueType="num">
                                      <p:cBhvr>
                                        <p:cTn id="27" dur="1000" fill="hold"/>
                                        <p:tgtEl>
                                          <p:spTgt spid="166927"/>
                                        </p:tgtEl>
                                        <p:attrNameLst>
                                          <p:attrName>ppt_h</p:attrName>
                                        </p:attrNameLst>
                                      </p:cBhvr>
                                      <p:tavLst>
                                        <p:tav tm="0">
                                          <p:val>
                                            <p:fltVal val="0"/>
                                          </p:val>
                                        </p:tav>
                                        <p:tav tm="100000">
                                          <p:val>
                                            <p:strVal val="#ppt_h"/>
                                          </p:val>
                                        </p:tav>
                                      </p:tavLst>
                                    </p:anim>
                                    <p:anim calcmode="lin" valueType="num">
                                      <p:cBhvr>
                                        <p:cTn id="28" dur="1000" fill="hold"/>
                                        <p:tgtEl>
                                          <p:spTgt spid="16692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669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6" grpId="0"/>
      <p:bldP spid="166927" grpId="0"/>
      <p:bldP spid="1669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0"/>
            <a:ext cx="457200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3200" b="1" dirty="0">
                <a:latin typeface="+mj-ea"/>
                <a:ea typeface="+mj-ea"/>
              </a:rPr>
              <a:t>上空に行くほど急激に温度が下がるとき</a:t>
            </a:r>
          </a:p>
        </p:txBody>
      </p:sp>
      <p:sp>
        <p:nvSpPr>
          <p:cNvPr id="165891" name="Rectangle 3"/>
          <p:cNvSpPr>
            <a:spLocks noChangeArrowheads="1"/>
          </p:cNvSpPr>
          <p:nvPr/>
        </p:nvSpPr>
        <p:spPr bwMode="auto">
          <a:xfrm>
            <a:off x="571500" y="6029325"/>
            <a:ext cx="8064500" cy="576263"/>
          </a:xfrm>
          <a:prstGeom prst="rect">
            <a:avLst/>
          </a:prstGeom>
          <a:solidFill>
            <a:srgbClr val="A27B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5892" name="Rectangle 4"/>
          <p:cNvSpPr>
            <a:spLocks noChangeArrowheads="1"/>
          </p:cNvSpPr>
          <p:nvPr/>
        </p:nvSpPr>
        <p:spPr bwMode="auto">
          <a:xfrm>
            <a:off x="571500" y="765175"/>
            <a:ext cx="8064500" cy="52562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5893" name="Line 5"/>
          <p:cNvSpPr>
            <a:spLocks noChangeShapeType="1"/>
          </p:cNvSpPr>
          <p:nvPr/>
        </p:nvSpPr>
        <p:spPr bwMode="auto">
          <a:xfrm flipV="1">
            <a:off x="755650" y="765175"/>
            <a:ext cx="0" cy="58340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5894" name="Line 6"/>
          <p:cNvSpPr>
            <a:spLocks noChangeShapeType="1"/>
          </p:cNvSpPr>
          <p:nvPr/>
        </p:nvSpPr>
        <p:spPr bwMode="auto">
          <a:xfrm flipV="1">
            <a:off x="571500" y="6021388"/>
            <a:ext cx="80787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5898" name="Line 10"/>
          <p:cNvSpPr>
            <a:spLocks noChangeShapeType="1"/>
          </p:cNvSpPr>
          <p:nvPr/>
        </p:nvSpPr>
        <p:spPr bwMode="auto">
          <a:xfrm flipV="1">
            <a:off x="563563" y="2997200"/>
            <a:ext cx="8078787" cy="0"/>
          </a:xfrm>
          <a:prstGeom prst="line">
            <a:avLst/>
          </a:prstGeom>
          <a:noFill/>
          <a:ln w="127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5899" name="Line 11"/>
          <p:cNvSpPr>
            <a:spLocks noChangeShapeType="1"/>
          </p:cNvSpPr>
          <p:nvPr/>
        </p:nvSpPr>
        <p:spPr bwMode="auto">
          <a:xfrm flipH="1" flipV="1">
            <a:off x="971600" y="765175"/>
            <a:ext cx="3521075" cy="5233988"/>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5901" name="Rectangle 13"/>
          <p:cNvSpPr>
            <a:spLocks noChangeArrowheads="1"/>
          </p:cNvSpPr>
          <p:nvPr/>
        </p:nvSpPr>
        <p:spPr bwMode="auto">
          <a:xfrm>
            <a:off x="683568" y="4896519"/>
            <a:ext cx="3386137"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ある時の大気の</a:t>
            </a:r>
          </a:p>
          <a:p>
            <a:pPr algn="ctr"/>
            <a:r>
              <a:rPr lang="ja-JP" altLang="en-US" sz="2800" dirty="0">
                <a:latin typeface="+mj-ea"/>
                <a:ea typeface="+mj-ea"/>
              </a:rPr>
              <a:t>温度分布</a:t>
            </a:r>
          </a:p>
        </p:txBody>
      </p:sp>
      <p:grpSp>
        <p:nvGrpSpPr>
          <p:cNvPr id="165904" name="Group 16"/>
          <p:cNvGrpSpPr>
            <a:grpSpLocks/>
          </p:cNvGrpSpPr>
          <p:nvPr/>
        </p:nvGrpSpPr>
        <p:grpSpPr bwMode="auto">
          <a:xfrm>
            <a:off x="2503492" y="981075"/>
            <a:ext cx="5813430" cy="2081213"/>
            <a:chOff x="1577" y="618"/>
            <a:chExt cx="3662" cy="1311"/>
          </a:xfrm>
        </p:grpSpPr>
        <p:sp>
          <p:nvSpPr>
            <p:cNvPr id="165905" name="Arc 17"/>
            <p:cNvSpPr>
              <a:spLocks/>
            </p:cNvSpPr>
            <p:nvPr/>
          </p:nvSpPr>
          <p:spPr bwMode="auto">
            <a:xfrm rot="5748791" flipH="1" flipV="1">
              <a:off x="1741" y="1656"/>
              <a:ext cx="109" cy="437"/>
            </a:xfrm>
            <a:custGeom>
              <a:avLst/>
              <a:gdLst>
                <a:gd name="G0" fmla="+- 0 0 0"/>
                <a:gd name="G1" fmla="+- 21355 0 0"/>
                <a:gd name="G2" fmla="+- 21600 0 0"/>
                <a:gd name="T0" fmla="*/ 3243 w 21600"/>
                <a:gd name="T1" fmla="*/ 0 h 38730"/>
                <a:gd name="T2" fmla="*/ 12832 w 21600"/>
                <a:gd name="T3" fmla="*/ 38730 h 38730"/>
                <a:gd name="T4" fmla="*/ 0 w 21600"/>
                <a:gd name="T5" fmla="*/ 21355 h 38730"/>
              </a:gdLst>
              <a:ahLst/>
              <a:cxnLst>
                <a:cxn ang="0">
                  <a:pos x="T0" y="T1"/>
                </a:cxn>
                <a:cxn ang="0">
                  <a:pos x="T2" y="T3"/>
                </a:cxn>
                <a:cxn ang="0">
                  <a:pos x="T4" y="T5"/>
                </a:cxn>
              </a:cxnLst>
              <a:rect l="0" t="0" r="r" b="b"/>
              <a:pathLst>
                <a:path w="21600" h="38730" fill="none" extrusionOk="0">
                  <a:moveTo>
                    <a:pt x="3243" y="-1"/>
                  </a:moveTo>
                  <a:cubicBezTo>
                    <a:pt x="13799" y="1602"/>
                    <a:pt x="21600" y="10677"/>
                    <a:pt x="21600" y="21355"/>
                  </a:cubicBezTo>
                  <a:cubicBezTo>
                    <a:pt x="21600" y="28209"/>
                    <a:pt x="18346" y="34657"/>
                    <a:pt x="12832" y="38730"/>
                  </a:cubicBezTo>
                </a:path>
                <a:path w="21600" h="38730" stroke="0" extrusionOk="0">
                  <a:moveTo>
                    <a:pt x="3243" y="-1"/>
                  </a:moveTo>
                  <a:cubicBezTo>
                    <a:pt x="13799" y="1602"/>
                    <a:pt x="21600" y="10677"/>
                    <a:pt x="21600" y="21355"/>
                  </a:cubicBezTo>
                  <a:cubicBezTo>
                    <a:pt x="21600" y="28209"/>
                    <a:pt x="18346" y="34657"/>
                    <a:pt x="12832" y="38730"/>
                  </a:cubicBezTo>
                  <a:lnTo>
                    <a:pt x="0" y="21355"/>
                  </a:lnTo>
                  <a:close/>
                </a:path>
              </a:pathLst>
            </a:custGeom>
            <a:noFill/>
            <a:ln w="38100">
              <a:solidFill>
                <a:schemeClr val="tx1"/>
              </a:solidFill>
              <a:round/>
              <a:headEnd type="arrow"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5906" name="Rectangle 18"/>
            <p:cNvSpPr>
              <a:spLocks noChangeArrowheads="1"/>
            </p:cNvSpPr>
            <p:nvPr/>
          </p:nvSpPr>
          <p:spPr bwMode="auto">
            <a:xfrm>
              <a:off x="3379" y="618"/>
              <a:ext cx="1860"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周りより”暖かい”</a:t>
              </a:r>
            </a:p>
          </p:txBody>
        </p:sp>
      </p:grpSp>
      <p:grpSp>
        <p:nvGrpSpPr>
          <p:cNvPr id="165907" name="Group 19"/>
          <p:cNvGrpSpPr>
            <a:grpSpLocks/>
          </p:cNvGrpSpPr>
          <p:nvPr/>
        </p:nvGrpSpPr>
        <p:grpSpPr bwMode="auto">
          <a:xfrm>
            <a:off x="5364163" y="1412875"/>
            <a:ext cx="2952750" cy="646113"/>
            <a:chOff x="3379" y="890"/>
            <a:chExt cx="1860" cy="407"/>
          </a:xfrm>
        </p:grpSpPr>
        <p:sp>
          <p:nvSpPr>
            <p:cNvPr id="165908" name="Rectangle 20"/>
            <p:cNvSpPr>
              <a:spLocks noChangeArrowheads="1"/>
            </p:cNvSpPr>
            <p:nvPr/>
          </p:nvSpPr>
          <p:spPr bwMode="auto">
            <a:xfrm>
              <a:off x="3379" y="1073"/>
              <a:ext cx="1860"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風船の方が”軽い”</a:t>
              </a:r>
            </a:p>
          </p:txBody>
        </p:sp>
        <p:sp>
          <p:nvSpPr>
            <p:cNvPr id="165909" name="Line 21"/>
            <p:cNvSpPr>
              <a:spLocks noChangeShapeType="1"/>
            </p:cNvSpPr>
            <p:nvPr/>
          </p:nvSpPr>
          <p:spPr bwMode="auto">
            <a:xfrm>
              <a:off x="4302" y="890"/>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5910" name="Group 22"/>
          <p:cNvGrpSpPr>
            <a:grpSpLocks/>
          </p:cNvGrpSpPr>
          <p:nvPr/>
        </p:nvGrpSpPr>
        <p:grpSpPr bwMode="auto">
          <a:xfrm>
            <a:off x="5364163" y="2160588"/>
            <a:ext cx="2952750" cy="620712"/>
            <a:chOff x="3379" y="1361"/>
            <a:chExt cx="1860" cy="391"/>
          </a:xfrm>
        </p:grpSpPr>
        <p:sp>
          <p:nvSpPr>
            <p:cNvPr id="165911" name="Rectangle 23"/>
            <p:cNvSpPr>
              <a:spLocks noChangeArrowheads="1"/>
            </p:cNvSpPr>
            <p:nvPr/>
          </p:nvSpPr>
          <p:spPr bwMode="auto">
            <a:xfrm>
              <a:off x="3379" y="1528"/>
              <a:ext cx="1860"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a:latin typeface="+mj-ea"/>
                  <a:ea typeface="+mj-ea"/>
                </a:rPr>
                <a:t>さらに“上方”へ移動</a:t>
              </a:r>
            </a:p>
          </p:txBody>
        </p:sp>
        <p:sp>
          <p:nvSpPr>
            <p:cNvPr id="165912" name="Line 24"/>
            <p:cNvSpPr>
              <a:spLocks noChangeShapeType="1"/>
            </p:cNvSpPr>
            <p:nvPr/>
          </p:nvSpPr>
          <p:spPr bwMode="auto">
            <a:xfrm>
              <a:off x="4297" y="1361"/>
              <a:ext cx="0" cy="15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sp>
        <p:nvSpPr>
          <p:cNvPr id="165913" name="Rectangle 25"/>
          <p:cNvSpPr>
            <a:spLocks noChangeArrowheads="1"/>
          </p:cNvSpPr>
          <p:nvPr/>
        </p:nvSpPr>
        <p:spPr bwMode="auto">
          <a:xfrm>
            <a:off x="2771800" y="1962142"/>
            <a:ext cx="4003675"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9600" b="1" dirty="0">
                <a:solidFill>
                  <a:srgbClr val="0000FF"/>
                </a:solidFill>
                <a:latin typeface="+mj-ea"/>
                <a:ea typeface="+mj-ea"/>
              </a:rPr>
              <a:t>不安定</a:t>
            </a:r>
          </a:p>
        </p:txBody>
      </p:sp>
      <p:sp>
        <p:nvSpPr>
          <p:cNvPr id="26" name="Rectangle 8"/>
          <p:cNvSpPr>
            <a:spLocks noChangeArrowheads="1"/>
          </p:cNvSpPr>
          <p:nvPr/>
        </p:nvSpPr>
        <p:spPr bwMode="auto">
          <a:xfrm>
            <a:off x="3851920" y="4149725"/>
            <a:ext cx="230505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乾燥断熱線</a:t>
            </a:r>
            <a:endParaRPr lang="en-US" altLang="ja-JP" sz="2800" dirty="0">
              <a:latin typeface="+mj-ea"/>
              <a:ea typeface="+mj-ea"/>
            </a:endParaRPr>
          </a:p>
          <a:p>
            <a:pPr algn="ctr"/>
            <a:r>
              <a:rPr lang="en-US" altLang="ja-JP" sz="2800" dirty="0">
                <a:latin typeface="+mj-ea"/>
                <a:ea typeface="+mj-ea"/>
              </a:rPr>
              <a:t>1</a:t>
            </a:r>
            <a:r>
              <a:rPr lang="ja-JP" altLang="en-US" sz="2800" dirty="0">
                <a:latin typeface="+mj-ea"/>
                <a:ea typeface="+mj-ea"/>
              </a:rPr>
              <a:t>℃</a:t>
            </a:r>
            <a:r>
              <a:rPr lang="en-US" altLang="ja-JP" sz="2800" dirty="0">
                <a:latin typeface="+mj-ea"/>
                <a:ea typeface="+mj-ea"/>
              </a:rPr>
              <a:t>/100m</a:t>
            </a:r>
            <a:endParaRPr lang="ja-JP" altLang="en-US" sz="2800" dirty="0">
              <a:latin typeface="+mj-ea"/>
              <a:ea typeface="+mj-ea"/>
            </a:endParaRPr>
          </a:p>
        </p:txBody>
      </p:sp>
      <p:sp>
        <p:nvSpPr>
          <p:cNvPr id="27" name="テキスト ボックス 26"/>
          <p:cNvSpPr txBox="1"/>
          <p:nvPr/>
        </p:nvSpPr>
        <p:spPr>
          <a:xfrm>
            <a:off x="7556440" y="6093296"/>
            <a:ext cx="800219" cy="461665"/>
          </a:xfrm>
          <a:prstGeom prst="rect">
            <a:avLst/>
          </a:prstGeom>
          <a:noFill/>
        </p:spPr>
        <p:txBody>
          <a:bodyPr wrap="none" rtlCol="0">
            <a:spAutoFit/>
          </a:bodyPr>
          <a:lstStyle/>
          <a:p>
            <a:r>
              <a:rPr kumimoji="1" lang="ja-JP" altLang="en-US" sz="2400" dirty="0">
                <a:latin typeface="+mj-ea"/>
                <a:ea typeface="+mj-ea"/>
              </a:rPr>
              <a:t>高温</a:t>
            </a:r>
          </a:p>
        </p:txBody>
      </p:sp>
      <p:sp>
        <p:nvSpPr>
          <p:cNvPr id="28" name="テキスト ボックス 27"/>
          <p:cNvSpPr txBox="1"/>
          <p:nvPr/>
        </p:nvSpPr>
        <p:spPr>
          <a:xfrm>
            <a:off x="1043608" y="6165304"/>
            <a:ext cx="800219" cy="461665"/>
          </a:xfrm>
          <a:prstGeom prst="rect">
            <a:avLst/>
          </a:prstGeom>
          <a:noFill/>
        </p:spPr>
        <p:txBody>
          <a:bodyPr wrap="none" rtlCol="0">
            <a:spAutoFit/>
          </a:bodyPr>
          <a:lstStyle/>
          <a:p>
            <a:r>
              <a:rPr kumimoji="1" lang="ja-JP" altLang="en-US" sz="2400" dirty="0">
                <a:latin typeface="+mj-ea"/>
                <a:ea typeface="+mj-ea"/>
              </a:rPr>
              <a:t>低温</a:t>
            </a:r>
          </a:p>
        </p:txBody>
      </p:sp>
      <p:sp>
        <p:nvSpPr>
          <p:cNvPr id="29" name="Rectangle 14"/>
          <p:cNvSpPr>
            <a:spLocks noChangeArrowheads="1"/>
          </p:cNvSpPr>
          <p:nvPr/>
        </p:nvSpPr>
        <p:spPr bwMode="auto">
          <a:xfrm>
            <a:off x="8532440" y="5400575"/>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温度</a:t>
            </a:r>
            <a:endParaRPr lang="en-US" altLang="ja-JP" sz="2800" dirty="0">
              <a:latin typeface="+mj-ea"/>
              <a:ea typeface="+mj-ea"/>
            </a:endParaRPr>
          </a:p>
        </p:txBody>
      </p:sp>
      <p:sp>
        <p:nvSpPr>
          <p:cNvPr id="30" name="Rectangle 14"/>
          <p:cNvSpPr>
            <a:spLocks noChangeArrowheads="1"/>
          </p:cNvSpPr>
          <p:nvPr/>
        </p:nvSpPr>
        <p:spPr bwMode="auto">
          <a:xfrm>
            <a:off x="1116310" y="648047"/>
            <a:ext cx="287338"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latin typeface="+mj-ea"/>
                <a:ea typeface="+mj-ea"/>
              </a:rPr>
              <a:t>高度</a:t>
            </a:r>
            <a:endParaRPr lang="en-US" altLang="ja-JP" sz="2800" dirty="0">
              <a:latin typeface="+mj-ea"/>
              <a:ea typeface="+mj-ea"/>
            </a:endParaRPr>
          </a:p>
        </p:txBody>
      </p:sp>
      <p:sp>
        <p:nvSpPr>
          <p:cNvPr id="33" name="Line 7"/>
          <p:cNvSpPr>
            <a:spLocks noChangeShapeType="1"/>
          </p:cNvSpPr>
          <p:nvPr/>
        </p:nvSpPr>
        <p:spPr bwMode="auto">
          <a:xfrm flipH="1" flipV="1">
            <a:off x="2411760" y="765175"/>
            <a:ext cx="2160588" cy="5273675"/>
          </a:xfrm>
          <a:prstGeom prst="line">
            <a:avLst/>
          </a:prstGeom>
          <a:noFill/>
          <a:ln w="12700">
            <a:solidFill>
              <a:schemeClr val="tx1"/>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34" name="AutoShape 12"/>
          <p:cNvSpPr>
            <a:spLocks noChangeArrowheads="1"/>
          </p:cNvSpPr>
          <p:nvPr/>
        </p:nvSpPr>
        <p:spPr bwMode="auto">
          <a:xfrm>
            <a:off x="4375498" y="5837238"/>
            <a:ext cx="360362" cy="360362"/>
          </a:xfrm>
          <a:prstGeom prst="smileyFace">
            <a:avLst>
              <a:gd name="adj" fmla="val 4653"/>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18</a:t>
            </a:fld>
            <a:endParaRPr kumimoji="1" lang="ja-JP" altLang="en-US">
              <a:latin typeface="+mj-ea"/>
              <a:ea typeface="+mj-ea"/>
            </a:endParaRPr>
          </a:p>
        </p:txBody>
      </p:sp>
    </p:spTree>
    <p:extLst>
      <p:ext uri="{BB962C8B-B14F-4D97-AF65-F5344CB8AC3E}">
        <p14:creationId xmlns:p14="http://schemas.microsoft.com/office/powerpoint/2010/main" val="3204093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17 0.00069 L -0.13368 -0.43998 " pathEditMode="relative" ptsTypes="AA">
                                      <p:cBhvr>
                                        <p:cTn id="6" dur="2000" fill="hold"/>
                                        <p:tgtEl>
                                          <p:spTgt spid="3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nodeType="clickEffect">
                                  <p:stCondLst>
                                    <p:cond delay="0"/>
                                  </p:stCondLst>
                                  <p:childTnLst>
                                    <p:set>
                                      <p:cBhvr>
                                        <p:cTn id="10" dur="1" fill="hold">
                                          <p:stCondLst>
                                            <p:cond delay="0"/>
                                          </p:stCondLst>
                                        </p:cTn>
                                        <p:tgtEl>
                                          <p:spTgt spid="165904"/>
                                        </p:tgtEl>
                                        <p:attrNameLst>
                                          <p:attrName>style.visibility</p:attrName>
                                        </p:attrNameLst>
                                      </p:cBhvr>
                                      <p:to>
                                        <p:strVal val="visible"/>
                                      </p:to>
                                    </p:set>
                                    <p:animEffect transition="in" filter="strips(downRight)">
                                      <p:cBhvr>
                                        <p:cTn id="11" dur="500"/>
                                        <p:tgtEl>
                                          <p:spTgt spid="16590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165907"/>
                                        </p:tgtEl>
                                        <p:attrNameLst>
                                          <p:attrName>style.visibility</p:attrName>
                                        </p:attrNameLst>
                                      </p:cBhvr>
                                      <p:to>
                                        <p:strVal val="visible"/>
                                      </p:to>
                                    </p:set>
                                    <p:animEffect transition="in" filter="strips(downRight)">
                                      <p:cBhvr>
                                        <p:cTn id="16" dur="500"/>
                                        <p:tgtEl>
                                          <p:spTgt spid="165907"/>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13368 -0.44004 L -0.2974 -0.96527 " pathEditMode="relative" rAng="0" ptsTypes="AA">
                                      <p:cBhvr>
                                        <p:cTn id="20" dur="2000" fill="hold"/>
                                        <p:tgtEl>
                                          <p:spTgt spid="34"/>
                                        </p:tgtEl>
                                        <p:attrNameLst>
                                          <p:attrName>ppt_x</p:attrName>
                                          <p:attrName>ppt_y</p:attrName>
                                        </p:attrNameLst>
                                      </p:cBhvr>
                                      <p:rCtr x="-8194" y="-26273"/>
                                    </p:animMotion>
                                  </p:childTnLst>
                                </p:cTn>
                              </p:par>
                              <p:par>
                                <p:cTn id="21" presetID="18" presetClass="entr" presetSubtype="12" fill="hold" nodeType="withEffect">
                                  <p:stCondLst>
                                    <p:cond delay="0"/>
                                  </p:stCondLst>
                                  <p:childTnLst>
                                    <p:set>
                                      <p:cBhvr>
                                        <p:cTn id="22" dur="1" fill="hold">
                                          <p:stCondLst>
                                            <p:cond delay="0"/>
                                          </p:stCondLst>
                                        </p:cTn>
                                        <p:tgtEl>
                                          <p:spTgt spid="165910"/>
                                        </p:tgtEl>
                                        <p:attrNameLst>
                                          <p:attrName>style.visibility</p:attrName>
                                        </p:attrNameLst>
                                      </p:cBhvr>
                                      <p:to>
                                        <p:strVal val="visible"/>
                                      </p:to>
                                    </p:set>
                                    <p:animEffect transition="in" filter="strips(downLeft)">
                                      <p:cBhvr>
                                        <p:cTn id="23" dur="500"/>
                                        <p:tgtEl>
                                          <p:spTgt spid="1659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5913"/>
                                        </p:tgtEl>
                                        <p:attrNameLst>
                                          <p:attrName>style.visibility</p:attrName>
                                        </p:attrNameLst>
                                      </p:cBhvr>
                                      <p:to>
                                        <p:strVal val="visible"/>
                                      </p:to>
                                    </p:set>
                                    <p:animEffect transition="in" filter="barn(inVertical)">
                                      <p:cBhvr>
                                        <p:cTn id="28" dur="500"/>
                                        <p:tgtEl>
                                          <p:spTgt spid="165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13" grpId="0"/>
      <p:bldP spid="34" grpId="0" animBg="1"/>
      <p:bldP spid="3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87824" y="-27384"/>
            <a:ext cx="3467616" cy="584775"/>
          </a:xfrm>
          <a:prstGeom prst="rect">
            <a:avLst/>
          </a:prstGeom>
          <a:noFill/>
        </p:spPr>
        <p:txBody>
          <a:bodyPr wrap="none" rtlCol="0">
            <a:spAutoFit/>
          </a:bodyPr>
          <a:lstStyle/>
          <a:p>
            <a:r>
              <a:rPr kumimoji="1" lang="ja-JP" altLang="en-US" sz="3200" dirty="0">
                <a:latin typeface="+mj-ea"/>
                <a:ea typeface="+mj-ea"/>
              </a:rPr>
              <a:t>簡単にまとめると</a:t>
            </a:r>
          </a:p>
        </p:txBody>
      </p:sp>
      <p:sp>
        <p:nvSpPr>
          <p:cNvPr id="3" name="テキスト ボックス 2"/>
          <p:cNvSpPr txBox="1"/>
          <p:nvPr/>
        </p:nvSpPr>
        <p:spPr>
          <a:xfrm>
            <a:off x="107504" y="1412196"/>
            <a:ext cx="1313180" cy="769441"/>
          </a:xfrm>
          <a:prstGeom prst="rect">
            <a:avLst/>
          </a:prstGeom>
          <a:noFill/>
        </p:spPr>
        <p:txBody>
          <a:bodyPr wrap="none" rtlCol="0">
            <a:spAutoFit/>
          </a:bodyPr>
          <a:lstStyle/>
          <a:p>
            <a:r>
              <a:rPr kumimoji="1" lang="ja-JP" altLang="en-US" sz="4400" dirty="0">
                <a:latin typeface="+mj-ea"/>
                <a:ea typeface="+mj-ea"/>
              </a:rPr>
              <a:t>安定</a:t>
            </a:r>
          </a:p>
        </p:txBody>
      </p:sp>
      <p:sp>
        <p:nvSpPr>
          <p:cNvPr id="4" name="テキスト ボックス 3"/>
          <p:cNvSpPr txBox="1"/>
          <p:nvPr/>
        </p:nvSpPr>
        <p:spPr>
          <a:xfrm>
            <a:off x="107504" y="3132257"/>
            <a:ext cx="1313180" cy="769441"/>
          </a:xfrm>
          <a:prstGeom prst="rect">
            <a:avLst/>
          </a:prstGeom>
          <a:noFill/>
        </p:spPr>
        <p:txBody>
          <a:bodyPr wrap="none" rtlCol="0">
            <a:spAutoFit/>
          </a:bodyPr>
          <a:lstStyle/>
          <a:p>
            <a:r>
              <a:rPr kumimoji="1" lang="ja-JP" altLang="en-US" sz="4400" dirty="0">
                <a:latin typeface="+mj-ea"/>
                <a:ea typeface="+mj-ea"/>
              </a:rPr>
              <a:t>中立</a:t>
            </a:r>
          </a:p>
        </p:txBody>
      </p:sp>
      <p:sp>
        <p:nvSpPr>
          <p:cNvPr id="5" name="テキスト ボックス 4"/>
          <p:cNvSpPr txBox="1"/>
          <p:nvPr/>
        </p:nvSpPr>
        <p:spPr>
          <a:xfrm>
            <a:off x="107504" y="4909810"/>
            <a:ext cx="1877437" cy="769441"/>
          </a:xfrm>
          <a:prstGeom prst="rect">
            <a:avLst/>
          </a:prstGeom>
          <a:noFill/>
        </p:spPr>
        <p:txBody>
          <a:bodyPr wrap="none" rtlCol="0">
            <a:spAutoFit/>
          </a:bodyPr>
          <a:lstStyle/>
          <a:p>
            <a:r>
              <a:rPr kumimoji="1" lang="ja-JP" altLang="en-US" sz="4400" dirty="0">
                <a:latin typeface="+mj-ea"/>
                <a:ea typeface="+mj-ea"/>
              </a:rPr>
              <a:t>不安定</a:t>
            </a:r>
          </a:p>
        </p:txBody>
      </p:sp>
      <p:sp>
        <p:nvSpPr>
          <p:cNvPr id="6" name="テキスト ボックス 5"/>
          <p:cNvSpPr txBox="1"/>
          <p:nvPr/>
        </p:nvSpPr>
        <p:spPr>
          <a:xfrm>
            <a:off x="2915816" y="1196752"/>
            <a:ext cx="6340197" cy="1200329"/>
          </a:xfrm>
          <a:prstGeom prst="rect">
            <a:avLst/>
          </a:prstGeom>
          <a:noFill/>
        </p:spPr>
        <p:txBody>
          <a:bodyPr wrap="none" rtlCol="0">
            <a:spAutoFit/>
          </a:bodyPr>
          <a:lstStyle/>
          <a:p>
            <a:r>
              <a:rPr kumimoji="1" lang="ja-JP" altLang="en-US" sz="2400" dirty="0">
                <a:latin typeface="+mj-ea"/>
                <a:ea typeface="+mj-ea"/>
              </a:rPr>
              <a:t>乾燥断熱減率で持ち上げた時の空気が</a:t>
            </a:r>
            <a:endParaRPr kumimoji="1" lang="en-US" altLang="ja-JP" sz="2400" dirty="0">
              <a:latin typeface="+mj-ea"/>
              <a:ea typeface="+mj-ea"/>
            </a:endParaRPr>
          </a:p>
          <a:p>
            <a:r>
              <a:rPr kumimoji="1" lang="ja-JP" altLang="en-US" sz="2400" dirty="0">
                <a:latin typeface="+mj-ea"/>
                <a:ea typeface="+mj-ea"/>
              </a:rPr>
              <a:t>まわりより冷たい時</a:t>
            </a:r>
            <a:endParaRPr kumimoji="1" lang="en-US" altLang="ja-JP" sz="2400" dirty="0">
              <a:latin typeface="+mj-ea"/>
              <a:ea typeface="+mj-ea"/>
            </a:endParaRPr>
          </a:p>
          <a:p>
            <a:r>
              <a:rPr lang="ja-JP" altLang="en-US" sz="2400" dirty="0">
                <a:latin typeface="+mj-ea"/>
                <a:ea typeface="+mj-ea"/>
              </a:rPr>
              <a:t>＝＞空気が勝手に上昇できず元の位置に戻る</a:t>
            </a:r>
            <a:endParaRPr kumimoji="1" lang="ja-JP" altLang="en-US" sz="2400" dirty="0">
              <a:latin typeface="+mj-ea"/>
              <a:ea typeface="+mj-ea"/>
            </a:endParaRPr>
          </a:p>
        </p:txBody>
      </p:sp>
      <p:sp>
        <p:nvSpPr>
          <p:cNvPr id="7" name="テキスト ボックス 6"/>
          <p:cNvSpPr txBox="1"/>
          <p:nvPr/>
        </p:nvSpPr>
        <p:spPr>
          <a:xfrm>
            <a:off x="2915816" y="2916813"/>
            <a:ext cx="6032421" cy="1200329"/>
          </a:xfrm>
          <a:prstGeom prst="rect">
            <a:avLst/>
          </a:prstGeom>
          <a:noFill/>
        </p:spPr>
        <p:txBody>
          <a:bodyPr wrap="none" rtlCol="0">
            <a:spAutoFit/>
          </a:bodyPr>
          <a:lstStyle/>
          <a:p>
            <a:r>
              <a:rPr kumimoji="1" lang="ja-JP" altLang="en-US" sz="2400" dirty="0">
                <a:latin typeface="+mj-ea"/>
                <a:ea typeface="+mj-ea"/>
              </a:rPr>
              <a:t>乾燥断熱減率で持ち上げた時の空気が</a:t>
            </a:r>
            <a:endParaRPr kumimoji="1" lang="en-US" altLang="ja-JP" sz="2400" dirty="0">
              <a:latin typeface="+mj-ea"/>
              <a:ea typeface="+mj-ea"/>
            </a:endParaRPr>
          </a:p>
          <a:p>
            <a:r>
              <a:rPr kumimoji="1" lang="ja-JP" altLang="en-US" sz="2400" dirty="0">
                <a:latin typeface="+mj-ea"/>
                <a:ea typeface="+mj-ea"/>
              </a:rPr>
              <a:t>まわりとほぼ同じ温度の時</a:t>
            </a:r>
            <a:endParaRPr kumimoji="1" lang="en-US" altLang="ja-JP" sz="2400" dirty="0">
              <a:latin typeface="+mj-ea"/>
              <a:ea typeface="+mj-ea"/>
            </a:endParaRPr>
          </a:p>
          <a:p>
            <a:r>
              <a:rPr lang="ja-JP" altLang="en-US" sz="2400">
                <a:latin typeface="+mj-ea"/>
                <a:ea typeface="+mj-ea"/>
              </a:rPr>
              <a:t>＝＞空気</a:t>
            </a:r>
            <a:r>
              <a:rPr lang="ja-JP" altLang="en-US" sz="2400" dirty="0">
                <a:latin typeface="+mj-ea"/>
                <a:ea typeface="+mj-ea"/>
              </a:rPr>
              <a:t>は勝手に上昇も下降もしない状態</a:t>
            </a:r>
            <a:endParaRPr kumimoji="1" lang="ja-JP" altLang="en-US" sz="2400" dirty="0">
              <a:latin typeface="+mj-ea"/>
              <a:ea typeface="+mj-ea"/>
            </a:endParaRPr>
          </a:p>
        </p:txBody>
      </p:sp>
      <p:sp>
        <p:nvSpPr>
          <p:cNvPr id="8" name="テキスト ボックス 7"/>
          <p:cNvSpPr txBox="1"/>
          <p:nvPr/>
        </p:nvSpPr>
        <p:spPr>
          <a:xfrm>
            <a:off x="2915816" y="4694366"/>
            <a:ext cx="5416868" cy="1200329"/>
          </a:xfrm>
          <a:prstGeom prst="rect">
            <a:avLst/>
          </a:prstGeom>
          <a:noFill/>
        </p:spPr>
        <p:txBody>
          <a:bodyPr wrap="none" rtlCol="0">
            <a:spAutoFit/>
          </a:bodyPr>
          <a:lstStyle/>
          <a:p>
            <a:r>
              <a:rPr kumimoji="1" lang="ja-JP" altLang="en-US" sz="2400" dirty="0">
                <a:latin typeface="+mj-ea"/>
                <a:ea typeface="+mj-ea"/>
              </a:rPr>
              <a:t>乾燥断熱減率で持ち上げた時の空気が</a:t>
            </a:r>
            <a:endParaRPr kumimoji="1" lang="en-US" altLang="ja-JP" sz="2400" dirty="0">
              <a:latin typeface="+mj-ea"/>
              <a:ea typeface="+mj-ea"/>
            </a:endParaRPr>
          </a:p>
          <a:p>
            <a:r>
              <a:rPr kumimoji="1" lang="ja-JP" altLang="en-US" sz="2400" dirty="0">
                <a:latin typeface="+mj-ea"/>
                <a:ea typeface="+mj-ea"/>
              </a:rPr>
              <a:t>まわりより暖かい時</a:t>
            </a:r>
            <a:endParaRPr kumimoji="1" lang="en-US" altLang="ja-JP" sz="2400" dirty="0">
              <a:latin typeface="+mj-ea"/>
              <a:ea typeface="+mj-ea"/>
            </a:endParaRPr>
          </a:p>
          <a:p>
            <a:r>
              <a:rPr lang="ja-JP" altLang="en-US" sz="2400">
                <a:latin typeface="+mj-ea"/>
                <a:ea typeface="+mj-ea"/>
              </a:rPr>
              <a:t>＝＞空気</a:t>
            </a:r>
            <a:r>
              <a:rPr lang="ja-JP" altLang="en-US" sz="2400" dirty="0">
                <a:latin typeface="+mj-ea"/>
                <a:ea typeface="+mj-ea"/>
              </a:rPr>
              <a:t>は勝手に上昇する</a:t>
            </a:r>
            <a:endParaRPr kumimoji="1" lang="ja-JP" altLang="en-US" sz="2400" dirty="0">
              <a:latin typeface="+mj-ea"/>
              <a:ea typeface="+mj-ea"/>
            </a:endParaRPr>
          </a:p>
        </p:txBody>
      </p:sp>
      <p:sp>
        <p:nvSpPr>
          <p:cNvPr id="9" name="右矢印 8"/>
          <p:cNvSpPr/>
          <p:nvPr/>
        </p:nvSpPr>
        <p:spPr>
          <a:xfrm>
            <a:off x="1979712" y="1580892"/>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右矢印 9"/>
          <p:cNvSpPr/>
          <p:nvPr/>
        </p:nvSpPr>
        <p:spPr>
          <a:xfrm>
            <a:off x="1979712" y="3300953"/>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1" name="右矢印 10"/>
          <p:cNvSpPr/>
          <p:nvPr/>
        </p:nvSpPr>
        <p:spPr>
          <a:xfrm>
            <a:off x="1979712" y="5078506"/>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3" name="テキスト ボックス 12"/>
          <p:cNvSpPr txBox="1"/>
          <p:nvPr/>
        </p:nvSpPr>
        <p:spPr>
          <a:xfrm>
            <a:off x="35496" y="548680"/>
            <a:ext cx="6340197" cy="461665"/>
          </a:xfrm>
          <a:prstGeom prst="rect">
            <a:avLst/>
          </a:prstGeom>
          <a:noFill/>
        </p:spPr>
        <p:txBody>
          <a:bodyPr wrap="none" rtlCol="0">
            <a:spAutoFit/>
          </a:bodyPr>
          <a:lstStyle/>
          <a:p>
            <a:r>
              <a:rPr kumimoji="1" lang="ja-JP" altLang="en-US" sz="2400" dirty="0">
                <a:latin typeface="+mj-ea"/>
                <a:ea typeface="+mj-ea"/>
              </a:rPr>
              <a:t>＊乾燥した大気での安定不安定とは・・・・</a:t>
            </a:r>
          </a:p>
        </p:txBody>
      </p:sp>
      <p:sp>
        <p:nvSpPr>
          <p:cNvPr id="14" name="スライド番号プレースホルダー 13"/>
          <p:cNvSpPr>
            <a:spLocks noGrp="1"/>
          </p:cNvSpPr>
          <p:nvPr>
            <p:ph type="sldNum" sz="quarter" idx="12"/>
          </p:nvPr>
        </p:nvSpPr>
        <p:spPr/>
        <p:txBody>
          <a:bodyPr/>
          <a:lstStyle/>
          <a:p>
            <a:fld id="{69032B98-2A0F-4EE6-A566-B568EB42DAC7}" type="slidenum">
              <a:rPr kumimoji="1" lang="ja-JP" altLang="en-US" smtClean="0"/>
              <a:t>19</a:t>
            </a:fld>
            <a:endParaRPr kumimoji="1" lang="ja-JP" altLang="en-US"/>
          </a:p>
        </p:txBody>
      </p:sp>
      <p:sp>
        <p:nvSpPr>
          <p:cNvPr id="15" name="正方形/長方形 14"/>
          <p:cNvSpPr/>
          <p:nvPr/>
        </p:nvSpPr>
        <p:spPr>
          <a:xfrm>
            <a:off x="35496" y="1124744"/>
            <a:ext cx="9108503" cy="1344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6" name="正方形/長方形 15"/>
          <p:cNvSpPr/>
          <p:nvPr/>
        </p:nvSpPr>
        <p:spPr>
          <a:xfrm>
            <a:off x="35495" y="2876743"/>
            <a:ext cx="9108503" cy="13443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7" name="正方形/長方形 16"/>
          <p:cNvSpPr/>
          <p:nvPr/>
        </p:nvSpPr>
        <p:spPr>
          <a:xfrm>
            <a:off x="35495" y="4676943"/>
            <a:ext cx="9108503" cy="1344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Tree>
    <p:extLst>
      <p:ext uri="{BB962C8B-B14F-4D97-AF65-F5344CB8AC3E}">
        <p14:creationId xmlns:p14="http://schemas.microsoft.com/office/powerpoint/2010/main" val="254966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今日の話題</a:t>
            </a:r>
          </a:p>
        </p:txBody>
      </p:sp>
      <p:sp>
        <p:nvSpPr>
          <p:cNvPr id="3" name="コンテンツ プレースホルダー 2"/>
          <p:cNvSpPr>
            <a:spLocks noGrp="1"/>
          </p:cNvSpPr>
          <p:nvPr>
            <p:ph idx="1"/>
          </p:nvPr>
        </p:nvSpPr>
        <p:spPr>
          <a:xfrm>
            <a:off x="107504" y="1600200"/>
            <a:ext cx="8856984" cy="4525963"/>
          </a:xfrm>
        </p:spPr>
        <p:txBody>
          <a:bodyPr/>
          <a:lstStyle/>
          <a:p>
            <a:pPr>
              <a:buBlip>
                <a:blip r:embed="rId2"/>
              </a:buBlip>
            </a:pPr>
            <a:r>
              <a:rPr lang="ja-JP" altLang="en-US" dirty="0">
                <a:latin typeface="+mj-ea"/>
                <a:ea typeface="+mj-ea"/>
              </a:rPr>
              <a:t>授業アンケートの結果と質問に対する答え</a:t>
            </a:r>
            <a:endParaRPr lang="en-US" altLang="ja-JP" dirty="0">
              <a:latin typeface="+mj-ea"/>
              <a:ea typeface="+mj-ea"/>
            </a:endParaRPr>
          </a:p>
          <a:p>
            <a:pPr>
              <a:buBlip>
                <a:blip r:embed="rId2"/>
              </a:buBlip>
            </a:pPr>
            <a:r>
              <a:rPr lang="ja-JP" altLang="en-US" dirty="0">
                <a:latin typeface="+mj-ea"/>
                <a:ea typeface="+mj-ea"/>
              </a:rPr>
              <a:t>雨雲の一生</a:t>
            </a:r>
          </a:p>
          <a:p>
            <a:pPr>
              <a:buBlip>
                <a:blip r:embed="rId2"/>
              </a:buBlip>
            </a:pPr>
            <a:endParaRPr lang="en-US" altLang="ja-JP" dirty="0">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2</a:t>
            </a:fld>
            <a:endParaRPr kumimoji="1" lang="ja-JP" altLang="en-US"/>
          </a:p>
        </p:txBody>
      </p:sp>
    </p:spTree>
    <p:extLst>
      <p:ext uri="{BB962C8B-B14F-4D97-AF65-F5344CB8AC3E}">
        <p14:creationId xmlns:p14="http://schemas.microsoft.com/office/powerpoint/2010/main" val="102454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kb-cdn.com/imgviewer/Q2R4UHZGbnlsYktYY2xMRktwMUFIc3FzZHhrSDgyOEw5OWI5MmtycXlseGdCdVRCZG1vQW94LytnT0J6eS9EODBHZ0JYWCtsN1JNUHBmM1dFY0hlMmhWcDlPWWFSdzg5aFBHWlozdUM0SlhEaGVDVjB3emFzdmdSZlBHY2ZRd2NpTEJiZzdhbTVTYndRNG8xYVd1TjdHb2wvQW44cXZQVVpmbHVJaU5WelcrbStUWGloWGNFY2hLN3BJUUZtL21SSm5PUEdPdnFGWWVmL00zSldxeUxzcjFrNk5XWDE4d3JmM3BaRlpuSHpOVT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9294" y="1073645"/>
            <a:ext cx="6557366" cy="437157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619672" y="260648"/>
            <a:ext cx="603242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大気の鉛直方向の状態と雲の発達について</a:t>
            </a:r>
          </a:p>
        </p:txBody>
      </p:sp>
      <p:sp>
        <p:nvSpPr>
          <p:cNvPr id="4" name="正方形/長方形 3"/>
          <p:cNvSpPr/>
          <p:nvPr/>
        </p:nvSpPr>
        <p:spPr>
          <a:xfrm>
            <a:off x="1115616" y="5517232"/>
            <a:ext cx="6102424" cy="646331"/>
          </a:xfrm>
          <a:prstGeom prst="rect">
            <a:avLst/>
          </a:prstGeom>
        </p:spPr>
        <p:txBody>
          <a:bodyPr wrap="square">
            <a:spAutoFit/>
          </a:bodyPr>
          <a:lstStyle/>
          <a:p>
            <a:r>
              <a:rPr lang="en-US" altLang="ja-JP" dirty="0">
                <a:latin typeface="+mj-ea"/>
                <a:ea typeface="+mj-ea"/>
                <a:hlinkClick r:id="rId3"/>
              </a:rPr>
              <a:t>http://wall.kabegami.com/word/%E7%A9%8D%E4%B9%B1%E9%9B%B2?page=6</a:t>
            </a:r>
            <a:r>
              <a:rPr lang="ja-JP" altLang="en-US" dirty="0">
                <a:latin typeface="+mj-ea"/>
                <a:ea typeface="+mj-ea"/>
              </a:rPr>
              <a:t>　より</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20</a:t>
            </a:fld>
            <a:endParaRPr kumimoji="1" lang="ja-JP" altLang="en-US"/>
          </a:p>
        </p:txBody>
      </p:sp>
    </p:spTree>
    <p:extLst>
      <p:ext uri="{BB962C8B-B14F-4D97-AF65-F5344CB8AC3E}">
        <p14:creationId xmlns:p14="http://schemas.microsoft.com/office/powerpoint/2010/main" val="262732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ja-JP" altLang="en-US" sz="4000" dirty="0"/>
              <a:t>水（</a:t>
            </a:r>
            <a:r>
              <a:rPr lang="en-US" altLang="ja-JP" sz="4000" dirty="0"/>
              <a:t>H</a:t>
            </a:r>
            <a:r>
              <a:rPr lang="ja-JP" altLang="en-US" sz="4000" baseline="-25000" dirty="0"/>
              <a:t>２</a:t>
            </a:r>
            <a:r>
              <a:rPr lang="en-US" altLang="ja-JP" sz="4000" dirty="0"/>
              <a:t>O</a:t>
            </a:r>
            <a:r>
              <a:rPr lang="ja-JP" altLang="en-US" sz="4000" dirty="0"/>
              <a:t>）の性質</a:t>
            </a:r>
            <a:br>
              <a:rPr lang="ja-JP" altLang="en-US" sz="4000" dirty="0"/>
            </a:br>
            <a:endParaRPr lang="ja-JP" altLang="en-US" sz="4000" dirty="0"/>
          </a:p>
        </p:txBody>
      </p:sp>
      <p:sp>
        <p:nvSpPr>
          <p:cNvPr id="3075" name="Rectangle 3"/>
          <p:cNvSpPr>
            <a:spLocks noGrp="1" noChangeArrowheads="1"/>
          </p:cNvSpPr>
          <p:nvPr>
            <p:ph type="body" idx="1"/>
          </p:nvPr>
        </p:nvSpPr>
        <p:spPr>
          <a:xfrm>
            <a:off x="35496" y="1124744"/>
            <a:ext cx="9108504" cy="5399881"/>
          </a:xfrm>
        </p:spPr>
        <p:txBody>
          <a:bodyPr/>
          <a:lstStyle/>
          <a:p>
            <a:pPr eaLnBrk="1" hangingPunct="1">
              <a:lnSpc>
                <a:spcPct val="90000"/>
              </a:lnSpc>
            </a:pPr>
            <a:r>
              <a:rPr lang="ja-JP" altLang="en-US" sz="2800" dirty="0"/>
              <a:t>常温（地球上の気温範囲）で固体，液体となる</a:t>
            </a:r>
            <a:br>
              <a:rPr lang="ja-JP" altLang="en-US" sz="2800" dirty="0"/>
            </a:br>
            <a:r>
              <a:rPr lang="ja-JP" altLang="en-US" sz="2800" dirty="0"/>
              <a:t>（融点、沸点が高い）　</a:t>
            </a:r>
          </a:p>
          <a:p>
            <a:pPr eaLnBrk="1" hangingPunct="1">
              <a:lnSpc>
                <a:spcPct val="90000"/>
              </a:lnSpc>
            </a:pPr>
            <a:r>
              <a:rPr lang="ja-JP" altLang="en-US" sz="2800" dirty="0"/>
              <a:t>比熱，融解熱，蒸発熱が大きい</a:t>
            </a:r>
          </a:p>
          <a:p>
            <a:pPr eaLnBrk="1" hangingPunct="1">
              <a:lnSpc>
                <a:spcPct val="90000"/>
              </a:lnSpc>
            </a:pPr>
            <a:r>
              <a:rPr lang="ja-JP" altLang="en-US" sz="2800" dirty="0"/>
              <a:t>固体のほうが液体より密度が小さい（氷が水に浮く）</a:t>
            </a:r>
            <a:endParaRPr lang="en-US" altLang="ja-JP" sz="2800" dirty="0"/>
          </a:p>
          <a:p>
            <a:pPr eaLnBrk="1" hangingPunct="1">
              <a:lnSpc>
                <a:spcPct val="90000"/>
              </a:lnSpc>
            </a:pPr>
            <a:r>
              <a:rPr lang="ja-JP" altLang="en-US" sz="2800" dirty="0"/>
              <a:t>水は</a:t>
            </a:r>
            <a:r>
              <a:rPr lang="en-US" altLang="ja-JP" sz="2800" dirty="0"/>
              <a:t>4℃</a:t>
            </a:r>
            <a:r>
              <a:rPr lang="ja-JP" altLang="en-US" sz="2800" dirty="0"/>
              <a:t>で最大密度</a:t>
            </a:r>
            <a:endParaRPr lang="en-US" altLang="ja-JP" sz="2800" dirty="0"/>
          </a:p>
          <a:p>
            <a:pPr eaLnBrk="1" hangingPunct="1">
              <a:lnSpc>
                <a:spcPct val="90000"/>
              </a:lnSpc>
            </a:pPr>
            <a:endParaRPr lang="en-US" altLang="ja-JP" sz="2800" dirty="0"/>
          </a:p>
          <a:p>
            <a:pPr eaLnBrk="1" hangingPunct="1">
              <a:lnSpc>
                <a:spcPct val="90000"/>
              </a:lnSpc>
            </a:pPr>
            <a:endParaRPr lang="ja-JP" altLang="en-US" sz="2800" dirty="0"/>
          </a:p>
          <a:p>
            <a:pPr eaLnBrk="1" hangingPunct="1">
              <a:lnSpc>
                <a:spcPct val="90000"/>
              </a:lnSpc>
            </a:pPr>
            <a:r>
              <a:rPr lang="ja-JP" altLang="en-US" sz="2800" dirty="0"/>
              <a:t>海水は温度が低いほど重い．塩分が濃いほど重い．</a:t>
            </a:r>
            <a:r>
              <a:rPr lang="en-US" altLang="ja-JP" sz="2800" dirty="0"/>
              <a:t> </a:t>
            </a:r>
            <a:endParaRPr lang="ja-JP" altLang="en-US" sz="2800" dirty="0"/>
          </a:p>
          <a:p>
            <a:pPr eaLnBrk="1" hangingPunct="1">
              <a:lnSpc>
                <a:spcPct val="90000"/>
              </a:lnSpc>
            </a:pPr>
            <a:r>
              <a:rPr lang="ja-JP" altLang="en-US" sz="2800" dirty="0"/>
              <a:t>海水の融点は低下する　</a:t>
            </a:r>
            <a:r>
              <a:rPr lang="en-US" altLang="ja-JP" sz="2800" dirty="0"/>
              <a:t>-1.8℃</a:t>
            </a:r>
            <a:br>
              <a:rPr lang="en-US" altLang="ja-JP" sz="2800" dirty="0"/>
            </a:br>
            <a:r>
              <a:rPr lang="en-US" altLang="ja-JP" sz="2800" dirty="0"/>
              <a:t> </a:t>
            </a:r>
          </a:p>
          <a:p>
            <a:pPr eaLnBrk="1" hangingPunct="1">
              <a:lnSpc>
                <a:spcPct val="90000"/>
              </a:lnSpc>
            </a:pPr>
            <a:r>
              <a:rPr lang="ja-JP" altLang="en-US" sz="2800" dirty="0"/>
              <a:t>温室効果気体である（赤外域に吸収帯をもつ）</a:t>
            </a:r>
            <a:br>
              <a:rPr lang="en-US" altLang="ja-JP" sz="2800" dirty="0"/>
            </a:br>
            <a:endParaRPr lang="ja-JP" altLang="en-US" sz="2800" dirty="0"/>
          </a:p>
        </p:txBody>
      </p:sp>
      <p:sp>
        <p:nvSpPr>
          <p:cNvPr id="4" name="テキスト ボックス 3"/>
          <p:cNvSpPr txBox="1"/>
          <p:nvPr/>
        </p:nvSpPr>
        <p:spPr>
          <a:xfrm>
            <a:off x="0" y="0"/>
            <a:ext cx="1115616" cy="307777"/>
          </a:xfrm>
          <a:prstGeom prst="rect">
            <a:avLst/>
          </a:prstGeom>
          <a:solidFill>
            <a:schemeClr val="accent1">
              <a:alpha val="18000"/>
            </a:schemeClr>
          </a:solidFill>
          <a:ln>
            <a:solidFill>
              <a:schemeClr val="accent1"/>
            </a:solidFill>
          </a:ln>
        </p:spPr>
        <p:txBody>
          <a:bodyPr wrap="square" rtlCol="0">
            <a:spAutoFit/>
          </a:bodyPr>
          <a:lstStyle/>
          <a:p>
            <a:pPr algn="ctr"/>
            <a:r>
              <a:rPr kumimoji="1" lang="ja-JP" altLang="en-US" sz="1400" dirty="0"/>
              <a:t>水の性質</a:t>
            </a:r>
          </a:p>
        </p:txBody>
      </p:sp>
    </p:spTree>
    <p:extLst>
      <p:ext uri="{BB962C8B-B14F-4D97-AF65-F5344CB8AC3E}">
        <p14:creationId xmlns:p14="http://schemas.microsoft.com/office/powerpoint/2010/main" val="337197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457200" y="274638"/>
            <a:ext cx="8229600" cy="850900"/>
          </a:xfrm>
        </p:spPr>
        <p:txBody>
          <a:bodyPr/>
          <a:lstStyle/>
          <a:p>
            <a:r>
              <a:rPr lang="ja-JP" altLang="en-US" sz="3200" dirty="0"/>
              <a:t>氷：固体（固相）　</a:t>
            </a:r>
            <a:r>
              <a:rPr lang="en-US" altLang="ja-JP" sz="3200" dirty="0"/>
              <a:t>solid phase: ice</a:t>
            </a:r>
            <a:endParaRPr lang="ja-JP" altLang="en-US" sz="3200" dirty="0"/>
          </a:p>
        </p:txBody>
      </p:sp>
      <p:pic>
        <p:nvPicPr>
          <p:cNvPr id="4100" name="Picture 2" descr="C:\Documents and Settings\Administrator\My Documents\授業\水循環学総論\H2O-ice-small.jpg"/>
          <p:cNvPicPr>
            <a:picLocks noChangeAspect="1" noChangeArrowheads="1"/>
          </p:cNvPicPr>
          <p:nvPr/>
        </p:nvPicPr>
        <p:blipFill>
          <a:blip r:embed="rId2" cstate="print"/>
          <a:srcRect/>
          <a:stretch>
            <a:fillRect/>
          </a:stretch>
        </p:blipFill>
        <p:spPr bwMode="auto">
          <a:xfrm>
            <a:off x="1338263" y="1452563"/>
            <a:ext cx="6467475" cy="3952875"/>
          </a:xfrm>
          <a:prstGeom prst="rect">
            <a:avLst/>
          </a:prstGeom>
          <a:noFill/>
          <a:ln w="9525">
            <a:noFill/>
            <a:miter lim="800000"/>
            <a:headEnd/>
            <a:tailEnd/>
          </a:ln>
        </p:spPr>
      </p:pic>
      <p:sp>
        <p:nvSpPr>
          <p:cNvPr id="4101" name="テキスト ボックス 4"/>
          <p:cNvSpPr txBox="1">
            <a:spLocks noChangeArrowheads="1"/>
          </p:cNvSpPr>
          <p:nvPr/>
        </p:nvSpPr>
        <p:spPr bwMode="auto">
          <a:xfrm>
            <a:off x="3203575" y="6237288"/>
            <a:ext cx="5940425" cy="646112"/>
          </a:xfrm>
          <a:prstGeom prst="rect">
            <a:avLst/>
          </a:prstGeom>
          <a:noFill/>
          <a:ln w="9525">
            <a:noFill/>
            <a:miter lim="800000"/>
            <a:headEnd/>
            <a:tailEnd/>
          </a:ln>
        </p:spPr>
        <p:txBody>
          <a:bodyPr>
            <a:spAutoFit/>
          </a:bodyPr>
          <a:lstStyle/>
          <a:p>
            <a:r>
              <a:rPr lang="en-US" altLang="ja-JP"/>
              <a:t>Source: The Atmosphere  An Introduction to Meteorology, 10</a:t>
            </a:r>
            <a:r>
              <a:rPr lang="en-US" altLang="ja-JP" baseline="30000"/>
              <a:t>th</a:t>
            </a:r>
            <a:r>
              <a:rPr lang="en-US" altLang="ja-JP"/>
              <a:t> Ed By F. K. Lutgens and E. J. Tarbuck </a:t>
            </a:r>
            <a:endParaRPr lang="ja-JP" altLang="en-US"/>
          </a:p>
        </p:txBody>
      </p:sp>
      <p:sp>
        <p:nvSpPr>
          <p:cNvPr id="6" name="テキスト ボックス 5"/>
          <p:cNvSpPr txBox="1"/>
          <p:nvPr/>
        </p:nvSpPr>
        <p:spPr>
          <a:xfrm>
            <a:off x="0" y="0"/>
            <a:ext cx="1115616" cy="307777"/>
          </a:xfrm>
          <a:prstGeom prst="rect">
            <a:avLst/>
          </a:prstGeom>
          <a:solidFill>
            <a:schemeClr val="accent1">
              <a:alpha val="17000"/>
            </a:schemeClr>
          </a:solidFill>
          <a:ln>
            <a:solidFill>
              <a:schemeClr val="accent1"/>
            </a:solidFill>
          </a:ln>
        </p:spPr>
        <p:txBody>
          <a:bodyPr wrap="square" rtlCol="0">
            <a:spAutoFit/>
          </a:bodyPr>
          <a:lstStyle/>
          <a:p>
            <a:pPr algn="ctr"/>
            <a:r>
              <a:rPr kumimoji="1" lang="ja-JP" altLang="en-US" sz="1400" dirty="0"/>
              <a:t>水の性質</a:t>
            </a:r>
          </a:p>
        </p:txBody>
      </p:sp>
    </p:spTree>
    <p:extLst>
      <p:ext uri="{BB962C8B-B14F-4D97-AF65-F5344CB8AC3E}">
        <p14:creationId xmlns:p14="http://schemas.microsoft.com/office/powerpoint/2010/main" val="2463960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274638"/>
            <a:ext cx="8229600" cy="850900"/>
          </a:xfrm>
        </p:spPr>
        <p:txBody>
          <a:bodyPr/>
          <a:lstStyle/>
          <a:p>
            <a:r>
              <a:rPr lang="ja-JP" altLang="en-US" sz="3200"/>
              <a:t>水：液体（液相）　</a:t>
            </a:r>
            <a:r>
              <a:rPr lang="en-US" altLang="ja-JP" sz="3200"/>
              <a:t>liquid phase: water</a:t>
            </a:r>
            <a:endParaRPr lang="ja-JP" altLang="en-US" sz="3200"/>
          </a:p>
        </p:txBody>
      </p:sp>
      <p:pic>
        <p:nvPicPr>
          <p:cNvPr id="5124" name="Picture 2" descr="C:\Documents and Settings\Administrator\My Documents\授業\水循環学総論\H2O-water-small.jpg"/>
          <p:cNvPicPr>
            <a:picLocks noChangeAspect="1" noChangeArrowheads="1"/>
          </p:cNvPicPr>
          <p:nvPr/>
        </p:nvPicPr>
        <p:blipFill>
          <a:blip r:embed="rId2" cstate="print"/>
          <a:srcRect/>
          <a:stretch>
            <a:fillRect/>
          </a:stretch>
        </p:blipFill>
        <p:spPr bwMode="auto">
          <a:xfrm>
            <a:off x="1328738" y="1423988"/>
            <a:ext cx="6486525" cy="4010025"/>
          </a:xfrm>
          <a:prstGeom prst="rect">
            <a:avLst/>
          </a:prstGeom>
          <a:noFill/>
          <a:ln w="9525">
            <a:noFill/>
            <a:miter lim="800000"/>
            <a:headEnd/>
            <a:tailEnd/>
          </a:ln>
        </p:spPr>
      </p:pic>
      <p:sp>
        <p:nvSpPr>
          <p:cNvPr id="5125" name="テキスト ボックス 4"/>
          <p:cNvSpPr txBox="1">
            <a:spLocks noChangeArrowheads="1"/>
          </p:cNvSpPr>
          <p:nvPr/>
        </p:nvSpPr>
        <p:spPr bwMode="auto">
          <a:xfrm>
            <a:off x="3203575" y="6237288"/>
            <a:ext cx="5940425" cy="646112"/>
          </a:xfrm>
          <a:prstGeom prst="rect">
            <a:avLst/>
          </a:prstGeom>
          <a:noFill/>
          <a:ln w="9525">
            <a:noFill/>
            <a:miter lim="800000"/>
            <a:headEnd/>
            <a:tailEnd/>
          </a:ln>
        </p:spPr>
        <p:txBody>
          <a:bodyPr>
            <a:spAutoFit/>
          </a:bodyPr>
          <a:lstStyle/>
          <a:p>
            <a:r>
              <a:rPr lang="en-US" altLang="ja-JP"/>
              <a:t>Source: The Atmosphere  An Introduction to Meteorology, 10</a:t>
            </a:r>
            <a:r>
              <a:rPr lang="en-US" altLang="ja-JP" baseline="30000"/>
              <a:t>th</a:t>
            </a:r>
            <a:r>
              <a:rPr lang="en-US" altLang="ja-JP"/>
              <a:t> Ed By F. K. Lutgens and E. J. Tarbuck </a:t>
            </a:r>
            <a:endParaRPr lang="ja-JP" altLang="en-US"/>
          </a:p>
        </p:txBody>
      </p:sp>
      <p:sp>
        <p:nvSpPr>
          <p:cNvPr id="6" name="テキスト ボックス 5"/>
          <p:cNvSpPr txBox="1"/>
          <p:nvPr/>
        </p:nvSpPr>
        <p:spPr>
          <a:xfrm>
            <a:off x="0" y="0"/>
            <a:ext cx="1115616" cy="307777"/>
          </a:xfrm>
          <a:prstGeom prst="rect">
            <a:avLst/>
          </a:prstGeom>
          <a:solidFill>
            <a:schemeClr val="accent1">
              <a:alpha val="19000"/>
            </a:schemeClr>
          </a:solidFill>
          <a:ln>
            <a:solidFill>
              <a:schemeClr val="accent1"/>
            </a:solidFill>
          </a:ln>
        </p:spPr>
        <p:txBody>
          <a:bodyPr wrap="square" rtlCol="0">
            <a:spAutoFit/>
          </a:bodyPr>
          <a:lstStyle/>
          <a:p>
            <a:pPr algn="ctr"/>
            <a:r>
              <a:rPr kumimoji="1" lang="ja-JP" altLang="en-US" sz="1400" dirty="0"/>
              <a:t>水の性質</a:t>
            </a:r>
          </a:p>
        </p:txBody>
      </p:sp>
    </p:spTree>
    <p:extLst>
      <p:ext uri="{BB962C8B-B14F-4D97-AF65-F5344CB8AC3E}">
        <p14:creationId xmlns:p14="http://schemas.microsoft.com/office/powerpoint/2010/main" val="93806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1" y="0"/>
            <a:ext cx="6779096" cy="1196752"/>
          </a:xfrm>
        </p:spPr>
        <p:txBody>
          <a:bodyPr/>
          <a:lstStyle/>
          <a:p>
            <a:pPr eaLnBrk="1" hangingPunct="1"/>
            <a:r>
              <a:rPr lang="ja-JP" altLang="en-US" sz="3200" dirty="0">
                <a:latin typeface="+mj-ea"/>
              </a:rPr>
              <a:t>海氷は水に浮く</a:t>
            </a:r>
            <a:br>
              <a:rPr lang="ja-JP" altLang="en-US" sz="3200" dirty="0">
                <a:latin typeface="+mj-ea"/>
              </a:rPr>
            </a:br>
            <a:r>
              <a:rPr lang="ja-JP" altLang="en-US" sz="3200" dirty="0">
                <a:latin typeface="+mj-ea"/>
              </a:rPr>
              <a:t>減少しても海面水位は上がらない</a:t>
            </a:r>
          </a:p>
        </p:txBody>
      </p:sp>
      <p:pic>
        <p:nvPicPr>
          <p:cNvPr id="10246" name="Picture 6" descr="MCj04078080000[1]"/>
          <p:cNvPicPr>
            <a:picLocks noChangeAspect="1" noChangeArrowheads="1"/>
          </p:cNvPicPr>
          <p:nvPr/>
        </p:nvPicPr>
        <p:blipFill>
          <a:blip r:embed="rId3" cstate="print"/>
          <a:srcRect/>
          <a:stretch>
            <a:fillRect/>
          </a:stretch>
        </p:blipFill>
        <p:spPr bwMode="auto">
          <a:xfrm>
            <a:off x="7255462" y="19208"/>
            <a:ext cx="1841500" cy="1409700"/>
          </a:xfrm>
          <a:prstGeom prst="rect">
            <a:avLst/>
          </a:prstGeom>
          <a:noFill/>
          <a:ln w="9525">
            <a:noFill/>
            <a:miter lim="800000"/>
            <a:headEnd/>
            <a:tailEnd/>
          </a:ln>
        </p:spPr>
      </p:pic>
      <p:sp>
        <p:nvSpPr>
          <p:cNvPr id="10247" name="Line 8"/>
          <p:cNvSpPr>
            <a:spLocks noChangeShapeType="1"/>
          </p:cNvSpPr>
          <p:nvPr/>
        </p:nvSpPr>
        <p:spPr bwMode="auto">
          <a:xfrm>
            <a:off x="3779838" y="5157788"/>
            <a:ext cx="1079500" cy="0"/>
          </a:xfrm>
          <a:prstGeom prst="line">
            <a:avLst/>
          </a:prstGeom>
          <a:noFill/>
          <a:ln w="9525">
            <a:solidFill>
              <a:schemeClr val="tx1"/>
            </a:solidFill>
            <a:round/>
            <a:headEnd/>
            <a:tailEnd/>
          </a:ln>
        </p:spPr>
        <p:txBody>
          <a:bodyPr/>
          <a:lstStyle/>
          <a:p>
            <a:endParaRPr lang="ja-JP" altLang="en-US"/>
          </a:p>
        </p:txBody>
      </p:sp>
      <p:pic>
        <p:nvPicPr>
          <p:cNvPr id="10248" name="Picture 10" descr="MCj03978100000[1]"/>
          <p:cNvPicPr>
            <a:picLocks noChangeAspect="1" noChangeArrowheads="1"/>
          </p:cNvPicPr>
          <p:nvPr/>
        </p:nvPicPr>
        <p:blipFill>
          <a:blip r:embed="rId4" cstate="print"/>
          <a:srcRect/>
          <a:stretch>
            <a:fillRect/>
          </a:stretch>
        </p:blipFill>
        <p:spPr bwMode="auto">
          <a:xfrm>
            <a:off x="3851275" y="5157788"/>
            <a:ext cx="4465638" cy="1700212"/>
          </a:xfrm>
          <a:prstGeom prst="rect">
            <a:avLst/>
          </a:prstGeom>
          <a:noFill/>
          <a:ln w="9525">
            <a:noFill/>
            <a:miter lim="800000"/>
            <a:headEnd/>
            <a:tailEnd/>
          </a:ln>
        </p:spPr>
      </p:pic>
      <p:sp>
        <p:nvSpPr>
          <p:cNvPr id="10249" name="Line 9"/>
          <p:cNvSpPr>
            <a:spLocks noChangeShapeType="1"/>
          </p:cNvSpPr>
          <p:nvPr/>
        </p:nvSpPr>
        <p:spPr bwMode="auto">
          <a:xfrm>
            <a:off x="7092950" y="5157788"/>
            <a:ext cx="1079500" cy="0"/>
          </a:xfrm>
          <a:prstGeom prst="line">
            <a:avLst/>
          </a:prstGeom>
          <a:noFill/>
          <a:ln w="9525">
            <a:solidFill>
              <a:schemeClr val="tx1"/>
            </a:solidFill>
            <a:round/>
            <a:headEnd/>
            <a:tailEnd/>
          </a:ln>
        </p:spPr>
        <p:txBody>
          <a:bodyPr/>
          <a:lstStyle/>
          <a:p>
            <a:endParaRPr lang="ja-JP" altLang="en-US"/>
          </a:p>
        </p:txBody>
      </p:sp>
      <p:sp>
        <p:nvSpPr>
          <p:cNvPr id="10250" name="Rectangle 7"/>
          <p:cNvSpPr>
            <a:spLocks noChangeArrowheads="1"/>
          </p:cNvSpPr>
          <p:nvPr/>
        </p:nvSpPr>
        <p:spPr bwMode="auto">
          <a:xfrm>
            <a:off x="4859338" y="4941888"/>
            <a:ext cx="2233612" cy="1223962"/>
          </a:xfrm>
          <a:prstGeom prst="rect">
            <a:avLst/>
          </a:prstGeom>
          <a:solidFill>
            <a:srgbClr val="FFFFFF">
              <a:alpha val="85097"/>
            </a:srgbClr>
          </a:solidFill>
          <a:ln w="9525">
            <a:solidFill>
              <a:schemeClr val="tx1"/>
            </a:solidFill>
            <a:miter lim="800000"/>
            <a:headEnd/>
            <a:tailEnd/>
          </a:ln>
        </p:spPr>
        <p:txBody>
          <a:bodyPr wrap="none" anchor="ctr"/>
          <a:lstStyle/>
          <a:p>
            <a:endParaRPr lang="ja-JP" altLang="en-US"/>
          </a:p>
        </p:txBody>
      </p:sp>
      <p:sp>
        <p:nvSpPr>
          <p:cNvPr id="11" name="テキスト ボックス 10"/>
          <p:cNvSpPr txBox="1"/>
          <p:nvPr/>
        </p:nvSpPr>
        <p:spPr>
          <a:xfrm>
            <a:off x="0" y="0"/>
            <a:ext cx="1115616" cy="307777"/>
          </a:xfrm>
          <a:prstGeom prst="rect">
            <a:avLst/>
          </a:prstGeom>
          <a:solidFill>
            <a:schemeClr val="accent1">
              <a:alpha val="90000"/>
            </a:schemeClr>
          </a:solidFill>
          <a:ln>
            <a:solidFill>
              <a:schemeClr val="accent1"/>
            </a:solidFill>
          </a:ln>
        </p:spPr>
        <p:txBody>
          <a:bodyPr wrap="square" rtlCol="0">
            <a:spAutoFit/>
          </a:bodyPr>
          <a:lstStyle/>
          <a:p>
            <a:r>
              <a:rPr kumimoji="1" lang="ja-JP" altLang="en-US" sz="1400" dirty="0"/>
              <a:t>水の性質</a:t>
            </a: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96752"/>
            <a:ext cx="3400235" cy="2550177"/>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57" y="4293096"/>
            <a:ext cx="3294918" cy="2471189"/>
          </a:xfrm>
          <a:prstGeom prst="rect">
            <a:avLst/>
          </a:prstGeom>
        </p:spPr>
      </p:pic>
      <p:sp>
        <p:nvSpPr>
          <p:cNvPr id="15" name="正方形/長方形 14"/>
          <p:cNvSpPr/>
          <p:nvPr/>
        </p:nvSpPr>
        <p:spPr>
          <a:xfrm>
            <a:off x="107504" y="3803348"/>
            <a:ext cx="3672334" cy="338554"/>
          </a:xfrm>
          <a:prstGeom prst="rect">
            <a:avLst/>
          </a:prstGeom>
        </p:spPr>
        <p:txBody>
          <a:bodyPr wrap="square">
            <a:spAutoFit/>
          </a:bodyPr>
          <a:lstStyle/>
          <a:p>
            <a:r>
              <a:rPr lang="en-US" altLang="ja-JP" sz="1600" dirty="0">
                <a:latin typeface="+mj-ea"/>
                <a:ea typeface="+mj-ea"/>
              </a:rPr>
              <a:t>2011</a:t>
            </a:r>
            <a:r>
              <a:rPr lang="ja-JP" altLang="en-US" sz="1600" dirty="0">
                <a:latin typeface="+mj-ea"/>
                <a:ea typeface="+mj-ea"/>
              </a:rPr>
              <a:t>年</a:t>
            </a:r>
            <a:r>
              <a:rPr lang="en-US" altLang="ja-JP" sz="1600" dirty="0">
                <a:latin typeface="+mj-ea"/>
                <a:ea typeface="+mj-ea"/>
              </a:rPr>
              <a:t>2</a:t>
            </a:r>
            <a:r>
              <a:rPr lang="ja-JP" altLang="en-US" sz="1600" dirty="0">
                <a:latin typeface="+mj-ea"/>
                <a:ea typeface="+mj-ea"/>
              </a:rPr>
              <a:t>月　北海道斜里町にて</a:t>
            </a:r>
          </a:p>
        </p:txBody>
      </p:sp>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7738" y="1196752"/>
            <a:ext cx="3400237" cy="2550178"/>
          </a:xfrm>
          <a:prstGeom prst="rect">
            <a:avLst/>
          </a:prstGeom>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2285" y="2204864"/>
            <a:ext cx="3131840" cy="2348880"/>
          </a:xfrm>
          <a:prstGeom prst="rect">
            <a:avLst/>
          </a:prstGeom>
        </p:spPr>
      </p:pic>
      <p:sp>
        <p:nvSpPr>
          <p:cNvPr id="18" name="正方形/長方形 17"/>
          <p:cNvSpPr/>
          <p:nvPr/>
        </p:nvSpPr>
        <p:spPr>
          <a:xfrm>
            <a:off x="4247927" y="3793553"/>
            <a:ext cx="3672334" cy="338554"/>
          </a:xfrm>
          <a:prstGeom prst="rect">
            <a:avLst/>
          </a:prstGeom>
        </p:spPr>
        <p:txBody>
          <a:bodyPr wrap="square">
            <a:spAutoFit/>
          </a:bodyPr>
          <a:lstStyle/>
          <a:p>
            <a:r>
              <a:rPr lang="en-US" altLang="ja-JP" sz="1600" dirty="0">
                <a:latin typeface="+mj-ea"/>
                <a:ea typeface="+mj-ea"/>
              </a:rPr>
              <a:t>2015</a:t>
            </a:r>
            <a:r>
              <a:rPr lang="ja-JP" altLang="en-US" sz="1600" dirty="0">
                <a:latin typeface="+mj-ea"/>
                <a:ea typeface="+mj-ea"/>
              </a:rPr>
              <a:t>年</a:t>
            </a:r>
            <a:r>
              <a:rPr lang="en-US" altLang="ja-JP" sz="1600" dirty="0">
                <a:latin typeface="+mj-ea"/>
                <a:ea typeface="+mj-ea"/>
              </a:rPr>
              <a:t>3</a:t>
            </a:r>
            <a:r>
              <a:rPr lang="ja-JP" altLang="en-US" sz="1600" dirty="0">
                <a:latin typeface="+mj-ea"/>
                <a:ea typeface="+mj-ea"/>
              </a:rPr>
              <a:t>月　北海道斜里町にて</a:t>
            </a:r>
          </a:p>
        </p:txBody>
      </p:sp>
    </p:spTree>
    <p:extLst>
      <p:ext uri="{BB962C8B-B14F-4D97-AF65-F5344CB8AC3E}">
        <p14:creationId xmlns:p14="http://schemas.microsoft.com/office/powerpoint/2010/main" val="938241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1282700"/>
          </a:xfrm>
        </p:spPr>
        <p:txBody>
          <a:bodyPr/>
          <a:lstStyle/>
          <a:p>
            <a:pPr eaLnBrk="1" hangingPunct="1"/>
            <a:r>
              <a:rPr lang="ja-JP" altLang="en-US" sz="3200" dirty="0"/>
              <a:t>水の性質</a:t>
            </a:r>
            <a:br>
              <a:rPr lang="ja-JP" altLang="en-US" sz="3200" dirty="0"/>
            </a:br>
            <a:r>
              <a:rPr lang="ja-JP" altLang="en-US" sz="3200" b="1" dirty="0">
                <a:solidFill>
                  <a:schemeClr val="accent2"/>
                </a:solidFill>
              </a:rPr>
              <a:t>潜熱</a:t>
            </a:r>
            <a:r>
              <a:rPr lang="ja-JP" altLang="en-US" sz="3200" b="1" dirty="0"/>
              <a:t>（相変化の際の熱）</a:t>
            </a:r>
            <a:r>
              <a:rPr lang="ja-JP" altLang="en-US" sz="3200" b="1" dirty="0">
                <a:solidFill>
                  <a:schemeClr val="accent2"/>
                </a:solidFill>
              </a:rPr>
              <a:t>が大きい</a:t>
            </a:r>
          </a:p>
        </p:txBody>
      </p:sp>
      <p:sp>
        <p:nvSpPr>
          <p:cNvPr id="8195" name="Rectangle 3"/>
          <p:cNvSpPr>
            <a:spLocks noGrp="1" noChangeArrowheads="1"/>
          </p:cNvSpPr>
          <p:nvPr>
            <p:ph type="body" idx="1"/>
          </p:nvPr>
        </p:nvSpPr>
        <p:spPr>
          <a:xfrm>
            <a:off x="323528" y="1600200"/>
            <a:ext cx="8363272" cy="4924425"/>
          </a:xfrm>
        </p:spPr>
        <p:txBody>
          <a:bodyPr/>
          <a:lstStyle/>
          <a:p>
            <a:pPr eaLnBrk="1" hangingPunct="1"/>
            <a:r>
              <a:rPr lang="ja-JP" altLang="en-US" dirty="0"/>
              <a:t>蒸発熱 　</a:t>
            </a:r>
            <a:r>
              <a:rPr lang="en-US" altLang="ja-JP" dirty="0" err="1"/>
              <a:t>L</a:t>
            </a:r>
            <a:r>
              <a:rPr lang="en-US" altLang="ja-JP" baseline="-25000" dirty="0" err="1"/>
              <a:t>v</a:t>
            </a:r>
            <a:r>
              <a:rPr lang="ja-JP" altLang="en-US" dirty="0"/>
              <a:t>　</a:t>
            </a:r>
            <a:br>
              <a:rPr lang="ja-JP" altLang="en-US" dirty="0"/>
            </a:br>
            <a:r>
              <a:rPr lang="en-US" altLang="ja-JP" dirty="0"/>
              <a:t>2.50 x 10</a:t>
            </a:r>
            <a:r>
              <a:rPr lang="en-US" altLang="ja-JP" baseline="30000" dirty="0"/>
              <a:t>6</a:t>
            </a:r>
            <a:r>
              <a:rPr lang="en-US" altLang="ja-JP" dirty="0"/>
              <a:t> J/kg</a:t>
            </a:r>
            <a:br>
              <a:rPr lang="en-US" altLang="ja-JP" dirty="0"/>
            </a:br>
            <a:r>
              <a:rPr lang="ja-JP" altLang="en-US" dirty="0"/>
              <a:t>～</a:t>
            </a:r>
            <a:r>
              <a:rPr lang="en-US" altLang="ja-JP" dirty="0"/>
              <a:t>600 cal/g</a:t>
            </a:r>
          </a:p>
          <a:p>
            <a:pPr eaLnBrk="1" hangingPunct="1"/>
            <a:r>
              <a:rPr lang="ja-JP" altLang="en-US" dirty="0"/>
              <a:t>融解熱　</a:t>
            </a:r>
            <a:r>
              <a:rPr lang="en-US" altLang="ja-JP" dirty="0"/>
              <a:t> L</a:t>
            </a:r>
            <a:r>
              <a:rPr lang="en-US" altLang="ja-JP" baseline="-25000" dirty="0"/>
              <a:t>f</a:t>
            </a:r>
            <a:br>
              <a:rPr lang="en-US" altLang="ja-JP" dirty="0"/>
            </a:br>
            <a:r>
              <a:rPr lang="en-US" altLang="ja-JP" dirty="0"/>
              <a:t>3.34 x 10</a:t>
            </a:r>
            <a:r>
              <a:rPr lang="en-US" altLang="ja-JP" baseline="30000" dirty="0"/>
              <a:t>5</a:t>
            </a:r>
            <a:r>
              <a:rPr lang="en-US" altLang="ja-JP" dirty="0"/>
              <a:t> J/kg</a:t>
            </a:r>
            <a:br>
              <a:rPr lang="en-US" altLang="ja-JP" dirty="0"/>
            </a:br>
            <a:r>
              <a:rPr lang="ja-JP" altLang="en-US" dirty="0"/>
              <a:t>～ </a:t>
            </a:r>
            <a:r>
              <a:rPr lang="en-US" altLang="ja-JP" dirty="0"/>
              <a:t>80 cal/g</a:t>
            </a:r>
          </a:p>
          <a:p>
            <a:pPr eaLnBrk="1" hangingPunct="1"/>
            <a:r>
              <a:rPr lang="ja-JP" altLang="en-US" dirty="0"/>
              <a:t>昇華熱　</a:t>
            </a:r>
            <a:r>
              <a:rPr lang="en-US" altLang="ja-JP" dirty="0"/>
              <a:t>L</a:t>
            </a:r>
            <a:r>
              <a:rPr lang="en-US" altLang="ja-JP" baseline="-25000" dirty="0"/>
              <a:t>s</a:t>
            </a:r>
            <a:br>
              <a:rPr lang="en-US" altLang="ja-JP" dirty="0"/>
            </a:br>
            <a:r>
              <a:rPr lang="en-US" altLang="ja-JP" dirty="0"/>
              <a:t>2.83 x 10</a:t>
            </a:r>
            <a:r>
              <a:rPr lang="en-US" altLang="ja-JP" baseline="30000" dirty="0"/>
              <a:t>6</a:t>
            </a:r>
            <a:r>
              <a:rPr lang="en-US" altLang="ja-JP" dirty="0"/>
              <a:t> J/kg</a:t>
            </a:r>
            <a:br>
              <a:rPr lang="en-US" altLang="ja-JP" dirty="0"/>
            </a:br>
            <a:r>
              <a:rPr lang="ja-JP" altLang="en-US" dirty="0"/>
              <a:t>～</a:t>
            </a:r>
            <a:r>
              <a:rPr lang="en-US" altLang="ja-JP" dirty="0"/>
              <a:t>680 cal/g</a:t>
            </a:r>
            <a:endParaRPr lang="en-US" altLang="ja-JP" baseline="30000" dirty="0"/>
          </a:p>
        </p:txBody>
      </p:sp>
      <p:sp>
        <p:nvSpPr>
          <p:cNvPr id="8196" name="Oval 4"/>
          <p:cNvSpPr>
            <a:spLocks noChangeArrowheads="1"/>
          </p:cNvSpPr>
          <p:nvPr/>
        </p:nvSpPr>
        <p:spPr bwMode="auto">
          <a:xfrm>
            <a:off x="5867400" y="1916113"/>
            <a:ext cx="1800225" cy="15843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8197" name="Oval 5"/>
          <p:cNvSpPr>
            <a:spLocks noChangeArrowheads="1"/>
          </p:cNvSpPr>
          <p:nvPr/>
        </p:nvSpPr>
        <p:spPr bwMode="auto">
          <a:xfrm>
            <a:off x="4427538" y="4076700"/>
            <a:ext cx="1800225" cy="15843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8198" name="Oval 6"/>
          <p:cNvSpPr>
            <a:spLocks noChangeArrowheads="1"/>
          </p:cNvSpPr>
          <p:nvPr/>
        </p:nvSpPr>
        <p:spPr bwMode="auto">
          <a:xfrm>
            <a:off x="7164388" y="4797425"/>
            <a:ext cx="1800225" cy="15843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8199" name="Line 9"/>
          <p:cNvSpPr>
            <a:spLocks noChangeShapeType="1"/>
          </p:cNvSpPr>
          <p:nvPr/>
        </p:nvSpPr>
        <p:spPr bwMode="auto">
          <a:xfrm flipV="1">
            <a:off x="5795963" y="3357563"/>
            <a:ext cx="431800" cy="792162"/>
          </a:xfrm>
          <a:prstGeom prst="line">
            <a:avLst/>
          </a:prstGeom>
          <a:noFill/>
          <a:ln w="9525">
            <a:solidFill>
              <a:schemeClr val="tx1"/>
            </a:solidFill>
            <a:round/>
            <a:headEnd/>
            <a:tailEnd type="triangle" w="med" len="med"/>
          </a:ln>
        </p:spPr>
        <p:txBody>
          <a:bodyPr/>
          <a:lstStyle/>
          <a:p>
            <a:endParaRPr lang="ja-JP" altLang="en-US"/>
          </a:p>
        </p:txBody>
      </p:sp>
      <p:sp>
        <p:nvSpPr>
          <p:cNvPr id="8200" name="Line 10"/>
          <p:cNvSpPr>
            <a:spLocks noChangeShapeType="1"/>
          </p:cNvSpPr>
          <p:nvPr/>
        </p:nvSpPr>
        <p:spPr bwMode="auto">
          <a:xfrm flipH="1" flipV="1">
            <a:off x="6156325" y="5157788"/>
            <a:ext cx="1008063" cy="358775"/>
          </a:xfrm>
          <a:prstGeom prst="line">
            <a:avLst/>
          </a:prstGeom>
          <a:noFill/>
          <a:ln w="9525">
            <a:solidFill>
              <a:schemeClr val="tx1"/>
            </a:solidFill>
            <a:round/>
            <a:headEnd/>
            <a:tailEnd type="triangle" w="med" len="med"/>
          </a:ln>
        </p:spPr>
        <p:txBody>
          <a:bodyPr/>
          <a:lstStyle/>
          <a:p>
            <a:endParaRPr lang="ja-JP" altLang="en-US"/>
          </a:p>
        </p:txBody>
      </p:sp>
      <p:sp>
        <p:nvSpPr>
          <p:cNvPr id="8201" name="Line 12"/>
          <p:cNvSpPr>
            <a:spLocks noChangeShapeType="1"/>
          </p:cNvSpPr>
          <p:nvPr/>
        </p:nvSpPr>
        <p:spPr bwMode="auto">
          <a:xfrm flipH="1" flipV="1">
            <a:off x="7308850" y="3357563"/>
            <a:ext cx="576263" cy="1439862"/>
          </a:xfrm>
          <a:prstGeom prst="line">
            <a:avLst/>
          </a:prstGeom>
          <a:noFill/>
          <a:ln w="9525">
            <a:solidFill>
              <a:schemeClr val="tx1"/>
            </a:solidFill>
            <a:round/>
            <a:headEnd/>
            <a:tailEnd type="triangle" w="med" len="med"/>
          </a:ln>
        </p:spPr>
        <p:txBody>
          <a:bodyPr/>
          <a:lstStyle/>
          <a:p>
            <a:endParaRPr lang="ja-JP" altLang="en-US"/>
          </a:p>
        </p:txBody>
      </p:sp>
      <p:sp>
        <p:nvSpPr>
          <p:cNvPr id="8202" name="Text Box 13"/>
          <p:cNvSpPr txBox="1">
            <a:spLocks noChangeArrowheads="1"/>
          </p:cNvSpPr>
          <p:nvPr/>
        </p:nvSpPr>
        <p:spPr bwMode="auto">
          <a:xfrm>
            <a:off x="6011863" y="2276475"/>
            <a:ext cx="1655762" cy="1062038"/>
          </a:xfrm>
          <a:prstGeom prst="rect">
            <a:avLst/>
          </a:prstGeom>
          <a:noFill/>
          <a:ln w="9525">
            <a:noFill/>
            <a:miter lim="800000"/>
            <a:headEnd/>
            <a:tailEnd/>
          </a:ln>
        </p:spPr>
        <p:txBody>
          <a:bodyPr>
            <a:spAutoFit/>
          </a:bodyPr>
          <a:lstStyle/>
          <a:p>
            <a:pPr algn="ctr">
              <a:spcBef>
                <a:spcPct val="50000"/>
              </a:spcBef>
            </a:pPr>
            <a:r>
              <a:rPr lang="ja-JP" altLang="en-US" b="1">
                <a:solidFill>
                  <a:srgbClr val="FF6600"/>
                </a:solidFill>
              </a:rPr>
              <a:t>水蒸気</a:t>
            </a:r>
            <a:r>
              <a:rPr lang="en-US" altLang="ja-JP" b="1">
                <a:solidFill>
                  <a:srgbClr val="FF6600"/>
                </a:solidFill>
              </a:rPr>
              <a:t>:Water vapor</a:t>
            </a:r>
            <a:endParaRPr lang="ja-JP" altLang="en-US" b="1">
              <a:solidFill>
                <a:srgbClr val="FF6600"/>
              </a:solidFill>
            </a:endParaRPr>
          </a:p>
          <a:p>
            <a:pPr algn="ctr">
              <a:spcBef>
                <a:spcPct val="50000"/>
              </a:spcBef>
            </a:pPr>
            <a:r>
              <a:rPr lang="ja-JP" altLang="en-US" b="1">
                <a:solidFill>
                  <a:srgbClr val="FF6600"/>
                </a:solidFill>
              </a:rPr>
              <a:t>（気体）</a:t>
            </a:r>
          </a:p>
        </p:txBody>
      </p:sp>
      <p:sp>
        <p:nvSpPr>
          <p:cNvPr id="8203" name="Text Box 14"/>
          <p:cNvSpPr txBox="1">
            <a:spLocks noChangeArrowheads="1"/>
          </p:cNvSpPr>
          <p:nvPr/>
        </p:nvSpPr>
        <p:spPr bwMode="auto">
          <a:xfrm>
            <a:off x="4500563" y="4581525"/>
            <a:ext cx="1511300" cy="784225"/>
          </a:xfrm>
          <a:prstGeom prst="rect">
            <a:avLst/>
          </a:prstGeom>
          <a:noFill/>
          <a:ln w="9525">
            <a:noFill/>
            <a:miter lim="800000"/>
            <a:headEnd/>
            <a:tailEnd/>
          </a:ln>
        </p:spPr>
        <p:txBody>
          <a:bodyPr>
            <a:spAutoFit/>
          </a:bodyPr>
          <a:lstStyle/>
          <a:p>
            <a:pPr algn="ctr">
              <a:spcBef>
                <a:spcPct val="50000"/>
              </a:spcBef>
            </a:pPr>
            <a:r>
              <a:rPr lang="ja-JP" altLang="en-US" b="1">
                <a:solidFill>
                  <a:schemeClr val="hlink"/>
                </a:solidFill>
              </a:rPr>
              <a:t>水</a:t>
            </a:r>
            <a:r>
              <a:rPr lang="en-US" altLang="ja-JP" b="1">
                <a:solidFill>
                  <a:schemeClr val="hlink"/>
                </a:solidFill>
              </a:rPr>
              <a:t>:Water</a:t>
            </a:r>
            <a:endParaRPr lang="ja-JP" altLang="en-US" b="1">
              <a:solidFill>
                <a:schemeClr val="hlink"/>
              </a:solidFill>
            </a:endParaRPr>
          </a:p>
          <a:p>
            <a:pPr algn="ctr">
              <a:spcBef>
                <a:spcPct val="50000"/>
              </a:spcBef>
            </a:pPr>
            <a:r>
              <a:rPr lang="ja-JP" altLang="en-US" b="1">
                <a:solidFill>
                  <a:schemeClr val="hlink"/>
                </a:solidFill>
              </a:rPr>
              <a:t>（液体）</a:t>
            </a:r>
          </a:p>
        </p:txBody>
      </p:sp>
      <p:sp>
        <p:nvSpPr>
          <p:cNvPr id="8204" name="Text Box 15"/>
          <p:cNvSpPr txBox="1">
            <a:spLocks noChangeArrowheads="1"/>
          </p:cNvSpPr>
          <p:nvPr/>
        </p:nvSpPr>
        <p:spPr bwMode="auto">
          <a:xfrm>
            <a:off x="7596188" y="5157788"/>
            <a:ext cx="1079500" cy="779462"/>
          </a:xfrm>
          <a:prstGeom prst="rect">
            <a:avLst/>
          </a:prstGeom>
          <a:noFill/>
          <a:ln w="9525">
            <a:noFill/>
            <a:miter lim="800000"/>
            <a:headEnd/>
            <a:tailEnd/>
          </a:ln>
        </p:spPr>
        <p:txBody>
          <a:bodyPr>
            <a:spAutoFit/>
          </a:bodyPr>
          <a:lstStyle/>
          <a:p>
            <a:pPr algn="ctr">
              <a:spcBef>
                <a:spcPct val="50000"/>
              </a:spcBef>
            </a:pPr>
            <a:r>
              <a:rPr lang="ja-JP" altLang="en-US" b="1">
                <a:solidFill>
                  <a:schemeClr val="accent2"/>
                </a:solidFill>
              </a:rPr>
              <a:t>氷</a:t>
            </a:r>
            <a:r>
              <a:rPr lang="en-US" altLang="ja-JP" b="1">
                <a:solidFill>
                  <a:schemeClr val="accent2"/>
                </a:solidFill>
              </a:rPr>
              <a:t>: Ice</a:t>
            </a:r>
            <a:endParaRPr lang="ja-JP" altLang="en-US" b="1">
              <a:solidFill>
                <a:schemeClr val="accent2"/>
              </a:solidFill>
            </a:endParaRPr>
          </a:p>
          <a:p>
            <a:pPr algn="ctr">
              <a:spcBef>
                <a:spcPct val="50000"/>
              </a:spcBef>
            </a:pPr>
            <a:r>
              <a:rPr lang="en-US" altLang="ja-JP" b="1">
                <a:solidFill>
                  <a:schemeClr val="accent2"/>
                </a:solidFill>
              </a:rPr>
              <a:t>(</a:t>
            </a:r>
            <a:r>
              <a:rPr lang="ja-JP" altLang="en-US" b="1">
                <a:solidFill>
                  <a:schemeClr val="accent2"/>
                </a:solidFill>
              </a:rPr>
              <a:t>固体）</a:t>
            </a:r>
          </a:p>
        </p:txBody>
      </p:sp>
      <p:sp>
        <p:nvSpPr>
          <p:cNvPr id="8205" name="Text Box 16"/>
          <p:cNvSpPr txBox="1">
            <a:spLocks noChangeArrowheads="1"/>
          </p:cNvSpPr>
          <p:nvPr/>
        </p:nvSpPr>
        <p:spPr bwMode="auto">
          <a:xfrm>
            <a:off x="5435600" y="3429000"/>
            <a:ext cx="792163" cy="457200"/>
          </a:xfrm>
          <a:prstGeom prst="rect">
            <a:avLst/>
          </a:prstGeom>
          <a:noFill/>
          <a:ln w="9525">
            <a:noFill/>
            <a:miter lim="800000"/>
            <a:headEnd/>
            <a:tailEnd/>
          </a:ln>
        </p:spPr>
        <p:txBody>
          <a:bodyPr>
            <a:spAutoFit/>
          </a:bodyPr>
          <a:lstStyle/>
          <a:p>
            <a:pPr>
              <a:spcBef>
                <a:spcPct val="50000"/>
              </a:spcBef>
            </a:pPr>
            <a:r>
              <a:rPr lang="en-US" altLang="ja-JP" sz="2400"/>
              <a:t>Lv</a:t>
            </a:r>
          </a:p>
        </p:txBody>
      </p:sp>
      <p:sp>
        <p:nvSpPr>
          <p:cNvPr id="8206" name="Text Box 17"/>
          <p:cNvSpPr txBox="1">
            <a:spLocks noChangeArrowheads="1"/>
          </p:cNvSpPr>
          <p:nvPr/>
        </p:nvSpPr>
        <p:spPr bwMode="auto">
          <a:xfrm>
            <a:off x="6372225" y="5373688"/>
            <a:ext cx="720725" cy="457200"/>
          </a:xfrm>
          <a:prstGeom prst="rect">
            <a:avLst/>
          </a:prstGeom>
          <a:noFill/>
          <a:ln w="9525">
            <a:noFill/>
            <a:miter lim="800000"/>
            <a:headEnd/>
            <a:tailEnd/>
          </a:ln>
        </p:spPr>
        <p:txBody>
          <a:bodyPr>
            <a:spAutoFit/>
          </a:bodyPr>
          <a:lstStyle/>
          <a:p>
            <a:pPr>
              <a:spcBef>
                <a:spcPct val="50000"/>
              </a:spcBef>
            </a:pPr>
            <a:r>
              <a:rPr lang="en-US" altLang="ja-JP" sz="2400"/>
              <a:t>Lf</a:t>
            </a:r>
          </a:p>
        </p:txBody>
      </p:sp>
      <p:sp>
        <p:nvSpPr>
          <p:cNvPr id="8207" name="Text Box 18"/>
          <p:cNvSpPr txBox="1">
            <a:spLocks noChangeArrowheads="1"/>
          </p:cNvSpPr>
          <p:nvPr/>
        </p:nvSpPr>
        <p:spPr bwMode="auto">
          <a:xfrm>
            <a:off x="7524750" y="3789363"/>
            <a:ext cx="935038" cy="457200"/>
          </a:xfrm>
          <a:prstGeom prst="rect">
            <a:avLst/>
          </a:prstGeom>
          <a:noFill/>
          <a:ln w="9525">
            <a:noFill/>
            <a:miter lim="800000"/>
            <a:headEnd/>
            <a:tailEnd/>
          </a:ln>
        </p:spPr>
        <p:txBody>
          <a:bodyPr>
            <a:spAutoFit/>
          </a:bodyPr>
          <a:lstStyle/>
          <a:p>
            <a:pPr>
              <a:spcBef>
                <a:spcPct val="50000"/>
              </a:spcBef>
            </a:pPr>
            <a:r>
              <a:rPr lang="en-US" altLang="ja-JP" sz="2400"/>
              <a:t>Ls</a:t>
            </a:r>
          </a:p>
        </p:txBody>
      </p:sp>
      <p:sp>
        <p:nvSpPr>
          <p:cNvPr id="16" name="テキスト ボックス 15"/>
          <p:cNvSpPr txBox="1"/>
          <p:nvPr/>
        </p:nvSpPr>
        <p:spPr>
          <a:xfrm>
            <a:off x="0" y="0"/>
            <a:ext cx="1115616" cy="307777"/>
          </a:xfrm>
          <a:prstGeom prst="rect">
            <a:avLst/>
          </a:prstGeom>
          <a:solidFill>
            <a:schemeClr val="accent1">
              <a:alpha val="18000"/>
            </a:schemeClr>
          </a:solidFill>
          <a:ln>
            <a:solidFill>
              <a:schemeClr val="accent1"/>
            </a:solidFill>
          </a:ln>
        </p:spPr>
        <p:txBody>
          <a:bodyPr wrap="square" rtlCol="0">
            <a:spAutoFit/>
          </a:bodyPr>
          <a:lstStyle/>
          <a:p>
            <a:pPr algn="ctr"/>
            <a:r>
              <a:rPr kumimoji="1" lang="ja-JP" altLang="en-US" sz="1400" dirty="0"/>
              <a:t>水の性質</a:t>
            </a:r>
          </a:p>
        </p:txBody>
      </p:sp>
    </p:spTree>
    <p:extLst>
      <p:ext uri="{BB962C8B-B14F-4D97-AF65-F5344CB8AC3E}">
        <p14:creationId xmlns:p14="http://schemas.microsoft.com/office/powerpoint/2010/main" val="35706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新地学図表p154-1A-2015-07-03.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32" r="-759" b="-2311"/>
          <a:stretch/>
        </p:blipFill>
        <p:spPr>
          <a:xfrm>
            <a:off x="467544" y="476672"/>
            <a:ext cx="8292111" cy="5887736"/>
          </a:xfrm>
        </p:spPr>
      </p:pic>
      <p:sp>
        <p:nvSpPr>
          <p:cNvPr id="5" name="テキスト ボックス 4"/>
          <p:cNvSpPr txBox="1"/>
          <p:nvPr/>
        </p:nvSpPr>
        <p:spPr>
          <a:xfrm>
            <a:off x="6444208" y="6453336"/>
            <a:ext cx="2699792" cy="377922"/>
          </a:xfrm>
          <a:prstGeom prst="rect">
            <a:avLst/>
          </a:prstGeom>
          <a:noFill/>
        </p:spPr>
        <p:txBody>
          <a:bodyPr wrap="square" rtlCol="0">
            <a:spAutoFit/>
          </a:bodyPr>
          <a:lstStyle/>
          <a:p>
            <a:r>
              <a:rPr kumimoji="1" lang="ja-JP" altLang="en-US" dirty="0"/>
              <a:t>「新地学図表」 </a:t>
            </a:r>
            <a:r>
              <a:rPr kumimoji="1" lang="en-US" altLang="ja-JP" dirty="0"/>
              <a:t> </a:t>
            </a:r>
            <a:r>
              <a:rPr lang="en-US" altLang="ja-JP" dirty="0"/>
              <a:t>p154</a:t>
            </a:r>
            <a:endParaRPr kumimoji="1" lang="ja-JP" altLang="en-US" dirty="0"/>
          </a:p>
        </p:txBody>
      </p:sp>
      <p:sp>
        <p:nvSpPr>
          <p:cNvPr id="6" name="テキスト ボックス 5"/>
          <p:cNvSpPr txBox="1"/>
          <p:nvPr/>
        </p:nvSpPr>
        <p:spPr>
          <a:xfrm>
            <a:off x="0" y="0"/>
            <a:ext cx="1115616" cy="307777"/>
          </a:xfrm>
          <a:prstGeom prst="rect">
            <a:avLst/>
          </a:prstGeom>
          <a:solidFill>
            <a:schemeClr val="accent1">
              <a:alpha val="18000"/>
            </a:schemeClr>
          </a:solidFill>
          <a:ln>
            <a:solidFill>
              <a:schemeClr val="accent1"/>
            </a:solidFill>
          </a:ln>
        </p:spPr>
        <p:txBody>
          <a:bodyPr wrap="square" rtlCol="0">
            <a:spAutoFit/>
          </a:bodyPr>
          <a:lstStyle/>
          <a:p>
            <a:r>
              <a:rPr kumimoji="1" lang="ja-JP" altLang="en-US" sz="1400" dirty="0"/>
              <a:t>水の性質</a:t>
            </a:r>
          </a:p>
        </p:txBody>
      </p:sp>
      <p:sp>
        <p:nvSpPr>
          <p:cNvPr id="2" name="スライド番号プレースホルダー 1">
            <a:extLst>
              <a:ext uri="{FF2B5EF4-FFF2-40B4-BE49-F238E27FC236}">
                <a16:creationId xmlns:a16="http://schemas.microsoft.com/office/drawing/2014/main" id="{C73B289A-F6D9-A743-B7DF-87A5DDC36600}"/>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26</a:t>
            </a:fld>
            <a:endParaRPr lang="ja-JP" altLang="en-US">
              <a:solidFill>
                <a:prstClr val="black">
                  <a:tint val="75000"/>
                </a:prstClr>
              </a:solidFill>
            </a:endParaRPr>
          </a:p>
        </p:txBody>
      </p:sp>
    </p:spTree>
    <p:extLst>
      <p:ext uri="{BB962C8B-B14F-4D97-AF65-F5344CB8AC3E}">
        <p14:creationId xmlns:p14="http://schemas.microsoft.com/office/powerpoint/2010/main" val="261934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32656"/>
            <a:ext cx="8820472" cy="1584176"/>
          </a:xfrm>
        </p:spPr>
        <p:txBody>
          <a:bodyPr/>
          <a:lstStyle/>
          <a:p>
            <a:r>
              <a:rPr lang="ja-JP" altLang="en-US" sz="3200" b="1" u="sng" dirty="0"/>
              <a:t>飽和水蒸気量</a:t>
            </a:r>
            <a:r>
              <a:rPr lang="ja-JP" altLang="en-US" sz="3200" dirty="0"/>
              <a:t>は気温とともに指数関数的に増加</a:t>
            </a:r>
            <a:br>
              <a:rPr lang="en-US" altLang="ja-JP" sz="3200" dirty="0"/>
            </a:br>
            <a:r>
              <a:rPr lang="ja-JP" altLang="en-US" sz="3200" b="1" dirty="0">
                <a:solidFill>
                  <a:srgbClr val="C00000"/>
                </a:solidFill>
              </a:rPr>
              <a:t>相対湿度は水蒸気量／飽和水蒸気量</a:t>
            </a:r>
            <a:br>
              <a:rPr lang="en-US" altLang="ja-JP" sz="3200" b="1" dirty="0">
                <a:solidFill>
                  <a:srgbClr val="C00000"/>
                </a:solidFill>
              </a:rPr>
            </a:br>
            <a:endParaRPr kumimoji="1" lang="ja-JP" altLang="en-US" sz="3200" b="1" dirty="0">
              <a:solidFill>
                <a:srgbClr val="C00000"/>
              </a:solidFill>
            </a:endParaRPr>
          </a:p>
        </p:txBody>
      </p:sp>
      <p:pic>
        <p:nvPicPr>
          <p:cNvPr id="4" name="コンテンツ プレースホルダー 3" descr="水の飽和水蒸気圧.jpg"/>
          <p:cNvPicPr>
            <a:picLocks noGrp="1" noChangeAspect="1"/>
          </p:cNvPicPr>
          <p:nvPr>
            <p:ph idx="1"/>
          </p:nvPr>
        </p:nvPicPr>
        <p:blipFill>
          <a:blip r:embed="rId2" cstate="screen">
            <a:extLst>
              <a:ext uri="{28A0092B-C50C-407E-A947-70E740481C1C}">
                <a14:useLocalDpi xmlns:a14="http://schemas.microsoft.com/office/drawing/2010/main"/>
              </a:ext>
            </a:extLst>
          </a:blip>
          <a:srcRect l="-65692" r="-65692"/>
          <a:stretch>
            <a:fillRect/>
          </a:stretch>
        </p:blipFill>
        <p:spPr/>
      </p:pic>
      <p:pic>
        <p:nvPicPr>
          <p:cNvPr id="1026" name="Picture 2" descr="C:\Documents and Settings\Administrator\My Documents\授業\地学（酪農学園大）\BB高校地学\図６－１９.jpg"/>
          <p:cNvPicPr>
            <a:picLocks noChangeAspect="1" noChangeArrowheads="1"/>
          </p:cNvPicPr>
          <p:nvPr/>
        </p:nvPicPr>
        <p:blipFill>
          <a:blip r:embed="rId3" cstate="print"/>
          <a:srcRect/>
          <a:stretch>
            <a:fillRect/>
          </a:stretch>
        </p:blipFill>
        <p:spPr bwMode="auto">
          <a:xfrm>
            <a:off x="1115616" y="1556792"/>
            <a:ext cx="6547822" cy="4549171"/>
          </a:xfrm>
          <a:prstGeom prst="rect">
            <a:avLst/>
          </a:prstGeom>
          <a:noFill/>
        </p:spPr>
      </p:pic>
      <p:sp>
        <p:nvSpPr>
          <p:cNvPr id="5" name="テキスト ボックス 4"/>
          <p:cNvSpPr txBox="1"/>
          <p:nvPr/>
        </p:nvSpPr>
        <p:spPr>
          <a:xfrm>
            <a:off x="5148064" y="6381328"/>
            <a:ext cx="3816424" cy="369332"/>
          </a:xfrm>
          <a:prstGeom prst="rect">
            <a:avLst/>
          </a:prstGeom>
          <a:noFill/>
        </p:spPr>
        <p:txBody>
          <a:bodyPr wrap="square" rtlCol="0">
            <a:spAutoFit/>
          </a:bodyPr>
          <a:lstStyle/>
          <a:p>
            <a:r>
              <a:rPr kumimoji="1" lang="ja-JP" altLang="en-US" dirty="0"/>
              <a:t>「新しい高校地学の教科書」より</a:t>
            </a:r>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大気中の水蒸気</a:t>
            </a:r>
            <a:endParaRPr kumimoji="1" lang="ja-JP" altLang="en-US" sz="1400" dirty="0"/>
          </a:p>
        </p:txBody>
      </p:sp>
      <p:sp>
        <p:nvSpPr>
          <p:cNvPr id="7" name="テキスト ボックス 6"/>
          <p:cNvSpPr txBox="1"/>
          <p:nvPr/>
        </p:nvSpPr>
        <p:spPr>
          <a:xfrm>
            <a:off x="7740352" y="1772816"/>
            <a:ext cx="1403648" cy="646331"/>
          </a:xfrm>
          <a:prstGeom prst="rect">
            <a:avLst/>
          </a:prstGeom>
          <a:noFill/>
        </p:spPr>
        <p:txBody>
          <a:bodyPr wrap="square" rtlCol="0">
            <a:spAutoFit/>
          </a:bodyPr>
          <a:lstStyle/>
          <a:p>
            <a:r>
              <a:rPr kumimoji="1" lang="ja-JP" altLang="en-US" dirty="0"/>
              <a:t>圧力でも</a:t>
            </a:r>
            <a:br>
              <a:rPr kumimoji="1" lang="en-US" altLang="ja-JP" dirty="0"/>
            </a:br>
            <a:r>
              <a:rPr kumimoji="1" lang="ja-JP" altLang="en-US" dirty="0"/>
              <a:t>同様</a:t>
            </a:r>
          </a:p>
        </p:txBody>
      </p:sp>
      <p:sp>
        <p:nvSpPr>
          <p:cNvPr id="3" name="スライド番号プレースホルダー 2">
            <a:extLst>
              <a:ext uri="{FF2B5EF4-FFF2-40B4-BE49-F238E27FC236}">
                <a16:creationId xmlns:a16="http://schemas.microsoft.com/office/drawing/2014/main" id="{8D7F49A1-4E9C-A644-93BC-4B1C576280D2}"/>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27</a:t>
            </a:fld>
            <a:endParaRPr lang="ja-JP" altLang="en-US">
              <a:solidFill>
                <a:prstClr val="black">
                  <a:tint val="75000"/>
                </a:prstClr>
              </a:solidFill>
            </a:endParaRPr>
          </a:p>
        </p:txBody>
      </p:sp>
    </p:spTree>
    <p:extLst>
      <p:ext uri="{BB962C8B-B14F-4D97-AF65-F5344CB8AC3E}">
        <p14:creationId xmlns:p14="http://schemas.microsoft.com/office/powerpoint/2010/main" val="145857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32656"/>
            <a:ext cx="8820472" cy="1584176"/>
          </a:xfrm>
        </p:spPr>
        <p:txBody>
          <a:bodyPr/>
          <a:lstStyle/>
          <a:p>
            <a:r>
              <a:rPr lang="ja-JP" altLang="en-US" sz="3200" b="1" u="sng" dirty="0"/>
              <a:t>飽和水蒸気量</a:t>
            </a:r>
            <a:r>
              <a:rPr lang="ja-JP" altLang="en-US" sz="3200" dirty="0"/>
              <a:t>は気温とともに指数関数的に増加</a:t>
            </a:r>
            <a:br>
              <a:rPr lang="en-US" altLang="ja-JP" sz="3200" dirty="0"/>
            </a:br>
            <a:r>
              <a:rPr lang="ja-JP" altLang="en-US" sz="3200" b="1" dirty="0">
                <a:solidFill>
                  <a:srgbClr val="C00000"/>
                </a:solidFill>
              </a:rPr>
              <a:t>相対湿度は水蒸気量／飽和水蒸気量</a:t>
            </a:r>
            <a:br>
              <a:rPr lang="en-US" altLang="ja-JP" sz="3200" b="1" dirty="0">
                <a:solidFill>
                  <a:srgbClr val="C00000"/>
                </a:solidFill>
              </a:rPr>
            </a:br>
            <a:endParaRPr kumimoji="1" lang="ja-JP" altLang="en-US" sz="3200" b="1" dirty="0">
              <a:solidFill>
                <a:srgbClr val="C00000"/>
              </a:solidFill>
            </a:endParaRPr>
          </a:p>
        </p:txBody>
      </p:sp>
      <p:pic>
        <p:nvPicPr>
          <p:cNvPr id="4" name="コンテンツ プレースホルダー 3" descr="水の飽和水蒸気圧.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667" t="-2225" r="-2974" b="-1066"/>
          <a:stretch/>
        </p:blipFill>
        <p:spPr>
          <a:xfrm>
            <a:off x="2483769" y="1499498"/>
            <a:ext cx="4080808" cy="5077470"/>
          </a:xfrm>
        </p:spPr>
      </p:pic>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大気中の水蒸気</a:t>
            </a:r>
            <a:endParaRPr kumimoji="1" lang="ja-JP" altLang="en-US" sz="1400" dirty="0"/>
          </a:p>
        </p:txBody>
      </p:sp>
      <p:sp>
        <p:nvSpPr>
          <p:cNvPr id="7" name="テキスト ボックス 6"/>
          <p:cNvSpPr txBox="1"/>
          <p:nvPr/>
        </p:nvSpPr>
        <p:spPr>
          <a:xfrm>
            <a:off x="7740352" y="1772816"/>
            <a:ext cx="1403648" cy="646331"/>
          </a:xfrm>
          <a:prstGeom prst="rect">
            <a:avLst/>
          </a:prstGeom>
          <a:noFill/>
        </p:spPr>
        <p:txBody>
          <a:bodyPr wrap="square" rtlCol="0">
            <a:spAutoFit/>
          </a:bodyPr>
          <a:lstStyle/>
          <a:p>
            <a:r>
              <a:rPr kumimoji="1" lang="ja-JP" altLang="en-US" dirty="0"/>
              <a:t>圧力でも</a:t>
            </a:r>
            <a:br>
              <a:rPr kumimoji="1" lang="en-US" altLang="ja-JP" dirty="0"/>
            </a:br>
            <a:r>
              <a:rPr kumimoji="1" lang="ja-JP" altLang="en-US" dirty="0"/>
              <a:t>同様</a:t>
            </a:r>
          </a:p>
        </p:txBody>
      </p:sp>
      <p:sp>
        <p:nvSpPr>
          <p:cNvPr id="8" name="テキスト ボックス 7"/>
          <p:cNvSpPr txBox="1"/>
          <p:nvPr/>
        </p:nvSpPr>
        <p:spPr>
          <a:xfrm>
            <a:off x="6444208" y="6453336"/>
            <a:ext cx="2699792" cy="377922"/>
          </a:xfrm>
          <a:prstGeom prst="rect">
            <a:avLst/>
          </a:prstGeom>
          <a:noFill/>
        </p:spPr>
        <p:txBody>
          <a:bodyPr wrap="square" rtlCol="0">
            <a:spAutoFit/>
          </a:bodyPr>
          <a:lstStyle/>
          <a:p>
            <a:pPr algn="ctr"/>
            <a:r>
              <a:rPr kumimoji="1" lang="ja-JP" altLang="en-US" dirty="0"/>
              <a:t>「新地学図表」 </a:t>
            </a:r>
            <a:r>
              <a:rPr kumimoji="1" lang="en-US" altLang="ja-JP" dirty="0"/>
              <a:t> </a:t>
            </a:r>
            <a:r>
              <a:rPr lang="en-US" altLang="ja-JP" dirty="0"/>
              <a:t>p154</a:t>
            </a:r>
            <a:endParaRPr kumimoji="1" lang="ja-JP" altLang="en-US" dirty="0"/>
          </a:p>
        </p:txBody>
      </p:sp>
      <p:sp>
        <p:nvSpPr>
          <p:cNvPr id="3" name="スライド番号プレースホルダー 2">
            <a:extLst>
              <a:ext uri="{FF2B5EF4-FFF2-40B4-BE49-F238E27FC236}">
                <a16:creationId xmlns:a16="http://schemas.microsoft.com/office/drawing/2014/main" id="{AFC1F47D-AEEF-0A4C-AB07-3E5937E483A0}"/>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28</a:t>
            </a:fld>
            <a:endParaRPr lang="ja-JP" altLang="en-US">
              <a:solidFill>
                <a:prstClr val="black">
                  <a:tint val="75000"/>
                </a:prstClr>
              </a:solidFill>
            </a:endParaRPr>
          </a:p>
        </p:txBody>
      </p:sp>
    </p:spTree>
    <p:extLst>
      <p:ext uri="{BB962C8B-B14F-4D97-AF65-F5344CB8AC3E}">
        <p14:creationId xmlns:p14="http://schemas.microsoft.com/office/powerpoint/2010/main" val="2362082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32656"/>
            <a:ext cx="8820472" cy="1584176"/>
          </a:xfrm>
        </p:spPr>
        <p:txBody>
          <a:bodyPr/>
          <a:lstStyle/>
          <a:p>
            <a:r>
              <a:rPr lang="ja-JP" altLang="en-US" sz="3200" b="1" u="sng" dirty="0"/>
              <a:t>飽和水蒸気量</a:t>
            </a:r>
            <a:r>
              <a:rPr lang="ja-JP" altLang="en-US" sz="3200" dirty="0"/>
              <a:t>は気温とともに指数関数的に増加</a:t>
            </a:r>
            <a:br>
              <a:rPr lang="en-US" altLang="ja-JP" sz="3200" dirty="0"/>
            </a:br>
            <a:r>
              <a:rPr lang="ja-JP" altLang="en-US" sz="3200" b="1" dirty="0">
                <a:solidFill>
                  <a:srgbClr val="C00000"/>
                </a:solidFill>
              </a:rPr>
              <a:t>相対湿度は水蒸気量／飽和水蒸気量</a:t>
            </a:r>
            <a:br>
              <a:rPr lang="en-US" altLang="ja-JP" sz="3200" b="1" dirty="0">
                <a:solidFill>
                  <a:srgbClr val="C00000"/>
                </a:solidFill>
              </a:rPr>
            </a:br>
            <a:endParaRPr kumimoji="1" lang="ja-JP" altLang="en-US" sz="3200" b="1" dirty="0">
              <a:solidFill>
                <a:srgbClr val="C00000"/>
              </a:solidFill>
            </a:endParaRPr>
          </a:p>
        </p:txBody>
      </p:sp>
      <p:pic>
        <p:nvPicPr>
          <p:cNvPr id="4" name="コンテンツ プレースホルダー 3" descr="新地学図表p154-1AC-2015-07-03.png"/>
          <p:cNvPicPr>
            <a:picLocks noGrp="1" noChangeAspect="1"/>
          </p:cNvPicPr>
          <p:nvPr>
            <p:ph idx="1"/>
          </p:nvPr>
        </p:nvPicPr>
        <p:blipFill>
          <a:blip r:embed="rId2" cstate="screen">
            <a:extLst>
              <a:ext uri="{28A0092B-C50C-407E-A947-70E740481C1C}">
                <a14:useLocalDpi xmlns:a14="http://schemas.microsoft.com/office/drawing/2010/main"/>
              </a:ext>
            </a:extLst>
          </a:blip>
          <a:srcRect t="-1955" b="-1955"/>
          <a:stretch>
            <a:fillRect/>
          </a:stretch>
        </p:blipFill>
        <p:spPr/>
      </p:pic>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大気中の水蒸気</a:t>
            </a:r>
            <a:endParaRPr kumimoji="1" lang="ja-JP" altLang="en-US" sz="1400" dirty="0"/>
          </a:p>
        </p:txBody>
      </p:sp>
      <p:sp>
        <p:nvSpPr>
          <p:cNvPr id="9" name="テキスト ボックス 8"/>
          <p:cNvSpPr txBox="1"/>
          <p:nvPr/>
        </p:nvSpPr>
        <p:spPr>
          <a:xfrm>
            <a:off x="6444208" y="6453336"/>
            <a:ext cx="2699792" cy="377922"/>
          </a:xfrm>
          <a:prstGeom prst="rect">
            <a:avLst/>
          </a:prstGeom>
          <a:noFill/>
        </p:spPr>
        <p:txBody>
          <a:bodyPr wrap="square" rtlCol="0">
            <a:spAutoFit/>
          </a:bodyPr>
          <a:lstStyle/>
          <a:p>
            <a:pPr algn="ctr"/>
            <a:r>
              <a:rPr kumimoji="1" lang="ja-JP" altLang="en-US" dirty="0"/>
              <a:t>「新地学図表」 </a:t>
            </a:r>
            <a:r>
              <a:rPr kumimoji="1" lang="en-US" altLang="ja-JP" dirty="0"/>
              <a:t> </a:t>
            </a:r>
            <a:r>
              <a:rPr lang="en-US" altLang="ja-JP" dirty="0"/>
              <a:t>p154</a:t>
            </a:r>
            <a:endParaRPr kumimoji="1" lang="ja-JP" altLang="en-US" dirty="0"/>
          </a:p>
        </p:txBody>
      </p:sp>
      <p:sp>
        <p:nvSpPr>
          <p:cNvPr id="3" name="スライド番号プレースホルダー 2">
            <a:extLst>
              <a:ext uri="{FF2B5EF4-FFF2-40B4-BE49-F238E27FC236}">
                <a16:creationId xmlns:a16="http://schemas.microsoft.com/office/drawing/2014/main" id="{E05B0ADF-E0DE-0948-BB2A-FC607990E404}"/>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29</a:t>
            </a:fld>
            <a:endParaRPr lang="ja-JP" altLang="en-US">
              <a:solidFill>
                <a:prstClr val="black">
                  <a:tint val="75000"/>
                </a:prstClr>
              </a:solidFill>
            </a:endParaRPr>
          </a:p>
        </p:txBody>
      </p:sp>
    </p:spTree>
    <p:extLst>
      <p:ext uri="{BB962C8B-B14F-4D97-AF65-F5344CB8AC3E}">
        <p14:creationId xmlns:p14="http://schemas.microsoft.com/office/powerpoint/2010/main" val="418265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フォームの回答のグラフ。質問のタイトル: 3. 天気図は見ますか？見る頻度はどれくらいですか？&#10;。回答数: 17 件の回答。">
            <a:extLst>
              <a:ext uri="{FF2B5EF4-FFF2-40B4-BE49-F238E27FC236}">
                <a16:creationId xmlns:a16="http://schemas.microsoft.com/office/drawing/2014/main" id="{0CBF4831-47E8-1D1E-24CC-2AB3B0367D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0" t="6961" r="24014" b="10264"/>
          <a:stretch/>
        </p:blipFill>
        <p:spPr bwMode="auto">
          <a:xfrm>
            <a:off x="4788024" y="4037901"/>
            <a:ext cx="4271363" cy="203163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3F570FEF-5920-A9FE-CC1E-8F86A6090E80}"/>
              </a:ext>
            </a:extLst>
          </p:cNvPr>
          <p:cNvSpPr>
            <a:spLocks noGrp="1"/>
          </p:cNvSpPr>
          <p:nvPr>
            <p:ph type="sldNum" sz="quarter" idx="12"/>
          </p:nvPr>
        </p:nvSpPr>
        <p:spPr/>
        <p:txBody>
          <a:bodyPr/>
          <a:lstStyle/>
          <a:p>
            <a:fld id="{999120C0-F702-445C-B018-BC09BD7DB4A6}" type="slidenum">
              <a:rPr kumimoji="1" lang="ja-JP" altLang="en-US" smtClean="0"/>
              <a:t>3</a:t>
            </a:fld>
            <a:endParaRPr kumimoji="1" lang="ja-JP" altLang="en-US"/>
          </a:p>
        </p:txBody>
      </p:sp>
      <p:pic>
        <p:nvPicPr>
          <p:cNvPr id="4" name="Picture 2" descr="フォームの回答のグラフ。質問のタイトル: 1. 気象情報は毎日チェックしますか？。回答数: 17 件の回答。">
            <a:extLst>
              <a:ext uri="{FF2B5EF4-FFF2-40B4-BE49-F238E27FC236}">
                <a16:creationId xmlns:a16="http://schemas.microsoft.com/office/drawing/2014/main" id="{4C540D95-1469-356C-B063-2BA5591153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1" t="8203" r="29525" b="10704"/>
          <a:stretch/>
        </p:blipFill>
        <p:spPr bwMode="auto">
          <a:xfrm>
            <a:off x="0" y="0"/>
            <a:ext cx="4661287" cy="2348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フォームの回答のグラフ。質問のタイトル: 2. 気象情報は何で見ることが多いですか（複数選択可）？&#10;。回答数: 17 件の回答。">
            <a:extLst>
              <a:ext uri="{FF2B5EF4-FFF2-40B4-BE49-F238E27FC236}">
                <a16:creationId xmlns:a16="http://schemas.microsoft.com/office/drawing/2014/main" id="{2185A964-D3AC-41B3-1805-0C31DFA16F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27" r="8263" b="10241"/>
          <a:stretch/>
        </p:blipFill>
        <p:spPr bwMode="auto">
          <a:xfrm>
            <a:off x="1096" y="2420888"/>
            <a:ext cx="4633716" cy="198884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DA9D80DA-8AA7-C594-16F5-EDE4CD134B71}"/>
              </a:ext>
            </a:extLst>
          </p:cNvPr>
          <p:cNvPicPr>
            <a:picLocks noChangeAspect="1"/>
          </p:cNvPicPr>
          <p:nvPr/>
        </p:nvPicPr>
        <p:blipFill>
          <a:blip r:embed="rId5"/>
          <a:stretch>
            <a:fillRect/>
          </a:stretch>
        </p:blipFill>
        <p:spPr>
          <a:xfrm>
            <a:off x="35496" y="4509120"/>
            <a:ext cx="3045297" cy="2272311"/>
          </a:xfrm>
          <a:prstGeom prst="rect">
            <a:avLst/>
          </a:prstGeom>
        </p:spPr>
      </p:pic>
      <p:pic>
        <p:nvPicPr>
          <p:cNvPr id="9" name="図 8">
            <a:extLst>
              <a:ext uri="{FF2B5EF4-FFF2-40B4-BE49-F238E27FC236}">
                <a16:creationId xmlns:a16="http://schemas.microsoft.com/office/drawing/2014/main" id="{0F43C2E1-019A-B41A-FA55-D86B9B2CBD25}"/>
              </a:ext>
            </a:extLst>
          </p:cNvPr>
          <p:cNvPicPr>
            <a:picLocks noChangeAspect="1"/>
          </p:cNvPicPr>
          <p:nvPr/>
        </p:nvPicPr>
        <p:blipFill>
          <a:blip r:embed="rId6"/>
          <a:stretch>
            <a:fillRect/>
          </a:stretch>
        </p:blipFill>
        <p:spPr>
          <a:xfrm>
            <a:off x="4788024" y="0"/>
            <a:ext cx="4144626" cy="1899940"/>
          </a:xfrm>
          <a:prstGeom prst="rect">
            <a:avLst/>
          </a:prstGeom>
        </p:spPr>
      </p:pic>
      <p:pic>
        <p:nvPicPr>
          <p:cNvPr id="10" name="Picture 6" descr="フォームの回答のグラフ。質問のタイトル: 2-c.（2でスマートフォンのアプリを選択した方のみ）アプリ名を書いてください．&#10;。回答数: 13 件の回答。">
            <a:extLst>
              <a:ext uri="{FF2B5EF4-FFF2-40B4-BE49-F238E27FC236}">
                <a16:creationId xmlns:a16="http://schemas.microsoft.com/office/drawing/2014/main" id="{5EF31E5B-3F65-ADF5-A342-DD354E2A5C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1916423"/>
            <a:ext cx="4440994" cy="211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64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864096"/>
          </a:xfrm>
        </p:spPr>
        <p:txBody>
          <a:bodyPr/>
          <a:lstStyle/>
          <a:p>
            <a:r>
              <a:rPr kumimoji="1" lang="ja-JP" altLang="en-US" sz="3600" dirty="0"/>
              <a:t>上昇</a:t>
            </a:r>
            <a:r>
              <a:rPr kumimoji="1" lang="en-US" altLang="ja-JP" sz="3600" dirty="0"/>
              <a:t> </a:t>
            </a:r>
            <a:r>
              <a:rPr kumimoji="1" lang="en-US" altLang="ja-JP" sz="3600" dirty="0">
                <a:sym typeface="Wingdings"/>
              </a:rPr>
              <a:t> </a:t>
            </a:r>
            <a:r>
              <a:rPr kumimoji="1" lang="ja-JP" altLang="en-US" sz="3600" dirty="0">
                <a:sym typeface="Wingdings"/>
              </a:rPr>
              <a:t>冷却　</a:t>
            </a:r>
            <a:r>
              <a:rPr kumimoji="1" lang="en-US" altLang="ja-JP" sz="3600" dirty="0">
                <a:sym typeface="Wingdings"/>
              </a:rPr>
              <a:t>  </a:t>
            </a:r>
            <a:r>
              <a:rPr kumimoji="1" lang="ja-JP" altLang="en-US" sz="3600" dirty="0">
                <a:sym typeface="Wingdings"/>
              </a:rPr>
              <a:t>飽和　　雲粒</a:t>
            </a:r>
            <a:endParaRPr kumimoji="1" lang="ja-JP" altLang="en-US" sz="3600" dirty="0"/>
          </a:p>
        </p:txBody>
      </p:sp>
      <p:sp>
        <p:nvSpPr>
          <p:cNvPr id="5" name="テキスト ボックス 4"/>
          <p:cNvSpPr txBox="1"/>
          <p:nvPr/>
        </p:nvSpPr>
        <p:spPr>
          <a:xfrm>
            <a:off x="6372200" y="6461926"/>
            <a:ext cx="2771800" cy="369332"/>
          </a:xfrm>
          <a:prstGeom prst="rect">
            <a:avLst/>
          </a:prstGeom>
          <a:noFill/>
        </p:spPr>
        <p:txBody>
          <a:bodyPr wrap="square" rtlCol="0">
            <a:spAutoFit/>
          </a:bodyPr>
          <a:lstStyle/>
          <a:p>
            <a:pPr algn="r"/>
            <a:r>
              <a:rPr kumimoji="1" lang="ja-JP" altLang="en-US" dirty="0"/>
              <a:t>「新地学図表」</a:t>
            </a:r>
            <a:r>
              <a:rPr kumimoji="1" lang="en-US" altLang="ja-JP" dirty="0"/>
              <a:t> p154</a:t>
            </a:r>
            <a:r>
              <a:rPr kumimoji="1" lang="ja-JP" altLang="en-US" dirty="0"/>
              <a:t> </a:t>
            </a:r>
          </a:p>
        </p:txBody>
      </p:sp>
      <p:pic>
        <p:nvPicPr>
          <p:cNvPr id="6" name="コンテンツ プレースホルダー 5" descr="断熱変化による雲のでき方.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3525" t="-1445" r="-5343" b="-1845"/>
          <a:stretch/>
        </p:blipFill>
        <p:spPr>
          <a:xfrm>
            <a:off x="1763688" y="908720"/>
            <a:ext cx="5792975" cy="5542459"/>
          </a:xfrm>
        </p:spPr>
      </p:pic>
      <p:sp>
        <p:nvSpPr>
          <p:cNvPr id="7" name="テキスト ボックス 6"/>
          <p:cNvSpPr txBox="1"/>
          <p:nvPr/>
        </p:nvSpPr>
        <p:spPr>
          <a:xfrm>
            <a:off x="0" y="1196752"/>
            <a:ext cx="2051720" cy="954107"/>
          </a:xfrm>
          <a:prstGeom prst="rect">
            <a:avLst/>
          </a:prstGeom>
          <a:noFill/>
        </p:spPr>
        <p:txBody>
          <a:bodyPr wrap="square" rtlCol="0">
            <a:spAutoFit/>
          </a:bodyPr>
          <a:lstStyle/>
          <a:p>
            <a:r>
              <a:rPr lang="ja-JP" altLang="en-US" sz="2800" dirty="0">
                <a:latin typeface="+mj-ea"/>
                <a:ea typeface="+mj-ea"/>
              </a:rPr>
              <a:t>典型的な</a:t>
            </a:r>
            <a:endParaRPr lang="en-US" altLang="ja-JP" sz="2800" dirty="0">
              <a:latin typeface="+mj-ea"/>
              <a:ea typeface="+mj-ea"/>
            </a:endParaRPr>
          </a:p>
          <a:p>
            <a:r>
              <a:rPr lang="ja-JP" altLang="en-US" sz="2800" dirty="0">
                <a:latin typeface="+mj-ea"/>
                <a:ea typeface="+mj-ea"/>
              </a:rPr>
              <a:t>雲のでき方</a:t>
            </a:r>
            <a:endParaRPr kumimoji="1" lang="ja-JP" altLang="en-US" sz="2800" dirty="0">
              <a:latin typeface="+mj-ea"/>
              <a:ea typeface="+mj-ea"/>
            </a:endParaRPr>
          </a:p>
        </p:txBody>
      </p:sp>
      <p:sp>
        <p:nvSpPr>
          <p:cNvPr id="3" name="スライド番号プレースホルダー 2">
            <a:extLst>
              <a:ext uri="{FF2B5EF4-FFF2-40B4-BE49-F238E27FC236}">
                <a16:creationId xmlns:a16="http://schemas.microsoft.com/office/drawing/2014/main" id="{F906C91E-38A3-5E4C-A97E-F95459EC1772}"/>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30</a:t>
            </a:fld>
            <a:endParaRPr lang="ja-JP" altLang="en-US">
              <a:solidFill>
                <a:prstClr val="black">
                  <a:tint val="75000"/>
                </a:prstClr>
              </a:solidFill>
            </a:endParaRPr>
          </a:p>
        </p:txBody>
      </p:sp>
    </p:spTree>
    <p:extLst>
      <p:ext uri="{BB962C8B-B14F-4D97-AF65-F5344CB8AC3E}">
        <p14:creationId xmlns:p14="http://schemas.microsoft.com/office/powerpoint/2010/main" val="2329288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知っておきたい原理３</a:t>
            </a:r>
          </a:p>
        </p:txBody>
      </p:sp>
      <p:sp>
        <p:nvSpPr>
          <p:cNvPr id="3" name="コンテンツ プレースホルダー 2"/>
          <p:cNvSpPr>
            <a:spLocks noGrp="1"/>
          </p:cNvSpPr>
          <p:nvPr>
            <p:ph idx="1"/>
          </p:nvPr>
        </p:nvSpPr>
        <p:spPr>
          <a:xfrm>
            <a:off x="179512" y="836712"/>
            <a:ext cx="8686800" cy="3066925"/>
          </a:xfrm>
        </p:spPr>
        <p:txBody>
          <a:bodyPr>
            <a:normAutofit/>
          </a:bodyPr>
          <a:lstStyle/>
          <a:p>
            <a:r>
              <a:rPr kumimoji="1" lang="ja-JP" altLang="en-US" sz="3600" u="sng" dirty="0"/>
              <a:t>雲が発生すると熱が発生する</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2" y="1441557"/>
            <a:ext cx="4654277" cy="501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4283968" y="1697967"/>
            <a:ext cx="4572000" cy="4524315"/>
          </a:xfrm>
          <a:prstGeom prst="rect">
            <a:avLst/>
          </a:prstGeom>
        </p:spPr>
        <p:txBody>
          <a:bodyPr>
            <a:spAutoFit/>
          </a:bodyPr>
          <a:lstStyle/>
          <a:p>
            <a:pPr marL="400050" lvl="1" indent="0">
              <a:buNone/>
            </a:pPr>
            <a:r>
              <a:rPr lang="ja-JP" altLang="en-US" sz="2400" dirty="0">
                <a:latin typeface="+mj-ea"/>
                <a:ea typeface="+mj-ea"/>
              </a:rPr>
              <a:t>気体が液体に相変化するためには熱エネルギーを周囲に出さなければならない</a:t>
            </a:r>
            <a:endParaRPr lang="en-US" altLang="ja-JP" sz="2400" dirty="0">
              <a:latin typeface="+mj-ea"/>
              <a:ea typeface="+mj-ea"/>
            </a:endParaRPr>
          </a:p>
          <a:p>
            <a:pPr marL="400050" lvl="1" indent="0">
              <a:buNone/>
            </a:pPr>
            <a:endParaRPr lang="en-US" altLang="ja-JP" sz="2400" dirty="0">
              <a:latin typeface="+mj-ea"/>
              <a:ea typeface="+mj-ea"/>
            </a:endParaRPr>
          </a:p>
          <a:p>
            <a:pPr marL="400050" lvl="1" indent="0">
              <a:buNone/>
            </a:pPr>
            <a:r>
              <a:rPr lang="ja-JP" altLang="en-US" sz="2400" dirty="0">
                <a:latin typeface="+mj-ea"/>
                <a:ea typeface="+mj-ea"/>
              </a:rPr>
              <a:t>従って，雲が発生するときには雲の中の空気は熱エネルギーを得て，雲の中の気温が上がる</a:t>
            </a:r>
            <a:endParaRPr lang="en-US" altLang="ja-JP" sz="2400" dirty="0">
              <a:latin typeface="+mj-ea"/>
              <a:ea typeface="+mj-ea"/>
            </a:endParaRPr>
          </a:p>
          <a:p>
            <a:pPr marL="400050" lvl="1" indent="0">
              <a:buNone/>
            </a:pPr>
            <a:endParaRPr lang="en-US" altLang="ja-JP" sz="2400" dirty="0">
              <a:latin typeface="+mj-ea"/>
              <a:ea typeface="+mj-ea"/>
            </a:endParaRPr>
          </a:p>
          <a:p>
            <a:pPr marL="400050" lvl="1" indent="0">
              <a:buNone/>
            </a:pPr>
            <a:r>
              <a:rPr lang="ja-JP" altLang="en-US" sz="2400" dirty="0">
                <a:latin typeface="+mj-ea"/>
                <a:ea typeface="+mj-ea"/>
              </a:rPr>
              <a:t>物理用語では</a:t>
            </a:r>
            <a:r>
              <a:rPr lang="ja-JP" altLang="en-US" sz="2400" dirty="0">
                <a:solidFill>
                  <a:srgbClr val="FF0000"/>
                </a:solidFill>
                <a:latin typeface="+mj-ea"/>
                <a:ea typeface="+mj-ea"/>
              </a:rPr>
              <a:t>凝結熱</a:t>
            </a:r>
            <a:r>
              <a:rPr lang="ja-JP" altLang="en-US" sz="2400" dirty="0">
                <a:latin typeface="+mj-ea"/>
                <a:ea typeface="+mj-ea"/>
              </a:rPr>
              <a:t>と呼ばれる．気象用語では</a:t>
            </a:r>
            <a:r>
              <a:rPr lang="ja-JP" altLang="en-US" sz="2400" dirty="0">
                <a:solidFill>
                  <a:srgbClr val="FF0000"/>
                </a:solidFill>
                <a:latin typeface="+mj-ea"/>
                <a:ea typeface="+mj-ea"/>
              </a:rPr>
              <a:t>潜熱</a:t>
            </a:r>
            <a:r>
              <a:rPr lang="ja-JP" altLang="en-US" sz="2400" dirty="0">
                <a:latin typeface="+mj-ea"/>
                <a:ea typeface="+mj-ea"/>
              </a:rPr>
              <a:t>とも呼ばれる．</a:t>
            </a:r>
          </a:p>
        </p:txBody>
      </p:sp>
      <p:sp>
        <p:nvSpPr>
          <p:cNvPr id="5" name="テキスト ボックス 4"/>
          <p:cNvSpPr txBox="1"/>
          <p:nvPr/>
        </p:nvSpPr>
        <p:spPr>
          <a:xfrm>
            <a:off x="1115616" y="6453336"/>
            <a:ext cx="2401619" cy="369332"/>
          </a:xfrm>
          <a:prstGeom prst="rect">
            <a:avLst/>
          </a:prstGeom>
          <a:noFill/>
        </p:spPr>
        <p:txBody>
          <a:bodyPr wrap="none" rtlCol="0">
            <a:spAutoFit/>
          </a:bodyPr>
          <a:lstStyle/>
          <a:p>
            <a:r>
              <a:rPr kumimoji="1" lang="ja-JP" altLang="en-US" dirty="0"/>
              <a:t>啓林館「地学基礎」より</a:t>
            </a:r>
          </a:p>
        </p:txBody>
      </p:sp>
      <p:sp>
        <p:nvSpPr>
          <p:cNvPr id="6" name="スライド番号プレースホルダー 5"/>
          <p:cNvSpPr>
            <a:spLocks noGrp="1"/>
          </p:cNvSpPr>
          <p:nvPr>
            <p:ph type="sldNum" sz="quarter" idx="12"/>
          </p:nvPr>
        </p:nvSpPr>
        <p:spPr/>
        <p:txBody>
          <a:bodyPr/>
          <a:lstStyle/>
          <a:p>
            <a:fld id="{69032B98-2A0F-4EE6-A566-B568EB42DAC7}" type="slidenum">
              <a:rPr kumimoji="1" lang="ja-JP" altLang="en-US" smtClean="0"/>
              <a:t>31</a:t>
            </a:fld>
            <a:endParaRPr kumimoji="1" lang="ja-JP" altLang="en-US"/>
          </a:p>
        </p:txBody>
      </p:sp>
      <p:cxnSp>
        <p:nvCxnSpPr>
          <p:cNvPr id="8" name="直線矢印コネクタ 7"/>
          <p:cNvCxnSpPr/>
          <p:nvPr/>
        </p:nvCxnSpPr>
        <p:spPr>
          <a:xfrm>
            <a:off x="3517235" y="3501008"/>
            <a:ext cx="0" cy="165618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987824" y="4221088"/>
            <a:ext cx="1107996" cy="369332"/>
          </a:xfrm>
          <a:prstGeom prst="rect">
            <a:avLst/>
          </a:prstGeom>
          <a:solidFill>
            <a:schemeClr val="bg1"/>
          </a:solidFill>
        </p:spPr>
        <p:txBody>
          <a:bodyPr wrap="none" rtlCol="0">
            <a:spAutoFit/>
          </a:bodyPr>
          <a:lstStyle/>
          <a:p>
            <a:r>
              <a:rPr kumimoji="1" lang="ja-JP" altLang="en-US" dirty="0">
                <a:latin typeface="+mj-ea"/>
                <a:ea typeface="+mj-ea"/>
              </a:rPr>
              <a:t>凝結する</a:t>
            </a:r>
          </a:p>
        </p:txBody>
      </p:sp>
    </p:spTree>
    <p:extLst>
      <p:ext uri="{BB962C8B-B14F-4D97-AF65-F5344CB8AC3E}">
        <p14:creationId xmlns:p14="http://schemas.microsoft.com/office/powerpoint/2010/main" val="2989150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672" y="1484784"/>
            <a:ext cx="409734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404664"/>
            <a:ext cx="8229600" cy="1143000"/>
          </a:xfrm>
        </p:spPr>
        <p:txBody>
          <a:bodyPr>
            <a:normAutofit/>
          </a:bodyPr>
          <a:lstStyle/>
          <a:p>
            <a:r>
              <a:rPr lang="ja-JP" altLang="en-US" dirty="0"/>
              <a:t>湿潤断熱減率</a:t>
            </a:r>
            <a:endParaRPr kumimoji="1" lang="ja-JP" altLang="en-US" dirty="0"/>
          </a:p>
        </p:txBody>
      </p:sp>
      <p:sp>
        <p:nvSpPr>
          <p:cNvPr id="4" name="スライド番号プレースホルダ 3"/>
          <p:cNvSpPr>
            <a:spLocks noGrp="1"/>
          </p:cNvSpPr>
          <p:nvPr>
            <p:ph type="sldNum" sz="quarter" idx="12"/>
          </p:nvPr>
        </p:nvSpPr>
        <p:spPr/>
        <p:txBody>
          <a:bodyPr/>
          <a:lstStyle/>
          <a:p>
            <a:fld id="{7FD5A739-FDB5-4671-A9D5-F5B6BD8C9026}" type="slidenum">
              <a:rPr lang="ja-JP" altLang="en-US" smtClean="0">
                <a:solidFill>
                  <a:prstClr val="black">
                    <a:tint val="75000"/>
                  </a:prstClr>
                </a:solidFill>
              </a:rPr>
              <a:pPr/>
              <a:t>32</a:t>
            </a:fld>
            <a:endParaRPr lang="ja-JP" altLang="en-US">
              <a:solidFill>
                <a:prstClr val="black">
                  <a:tint val="75000"/>
                </a:prstClr>
              </a:solidFill>
            </a:endParaRPr>
          </a:p>
        </p:txBody>
      </p:sp>
      <p:sp>
        <p:nvSpPr>
          <p:cNvPr id="9" name="テキスト ボックス 8"/>
          <p:cNvSpPr txBox="1"/>
          <p:nvPr/>
        </p:nvSpPr>
        <p:spPr>
          <a:xfrm>
            <a:off x="4929158" y="5286388"/>
            <a:ext cx="4214842" cy="1200329"/>
          </a:xfrm>
          <a:prstGeom prst="borderCallout1">
            <a:avLst>
              <a:gd name="adj1" fmla="val 18750"/>
              <a:gd name="adj2" fmla="val -8333"/>
              <a:gd name="adj3" fmla="val -12157"/>
              <a:gd name="adj4" fmla="val -26644"/>
            </a:avLst>
          </a:prstGeom>
          <a:ln w="50800">
            <a:tailEnd type="arrow"/>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400" dirty="0">
                <a:solidFill>
                  <a:prstClr val="black"/>
                </a:solidFill>
                <a:latin typeface="+mj-ea"/>
                <a:ea typeface="+mj-ea"/>
              </a:rPr>
              <a:t>飽和していない空気塊は</a:t>
            </a:r>
            <a:r>
              <a:rPr lang="en-US" altLang="ja-JP" sz="2400" dirty="0">
                <a:solidFill>
                  <a:srgbClr val="FF0000"/>
                </a:solidFill>
                <a:latin typeface="+mj-ea"/>
                <a:ea typeface="+mj-ea"/>
              </a:rPr>
              <a:t>1℃/100m</a:t>
            </a:r>
            <a:r>
              <a:rPr lang="ja-JP" altLang="en-US" sz="2400" dirty="0">
                <a:solidFill>
                  <a:prstClr val="black"/>
                </a:solidFill>
                <a:latin typeface="+mj-ea"/>
                <a:ea typeface="+mj-ea"/>
              </a:rPr>
              <a:t>の割合で温度が減少していく</a:t>
            </a:r>
            <a:r>
              <a:rPr lang="en-US" altLang="ja-JP" sz="2400" dirty="0">
                <a:solidFill>
                  <a:prstClr val="black"/>
                </a:solidFill>
                <a:latin typeface="+mj-ea"/>
                <a:ea typeface="+mj-ea"/>
              </a:rPr>
              <a:t>(</a:t>
            </a:r>
            <a:r>
              <a:rPr lang="ja-JP" altLang="en-US" sz="2400" dirty="0">
                <a:solidFill>
                  <a:schemeClr val="tx1"/>
                </a:solidFill>
                <a:latin typeface="+mj-ea"/>
                <a:ea typeface="+mj-ea"/>
              </a:rPr>
              <a:t>乾燥断熱減率</a:t>
            </a:r>
            <a:r>
              <a:rPr lang="en-US" altLang="ja-JP" sz="2400" dirty="0">
                <a:solidFill>
                  <a:prstClr val="black"/>
                </a:solidFill>
                <a:latin typeface="+mj-ea"/>
                <a:ea typeface="+mj-ea"/>
              </a:rPr>
              <a:t>)</a:t>
            </a:r>
          </a:p>
        </p:txBody>
      </p:sp>
      <p:sp>
        <p:nvSpPr>
          <p:cNvPr id="10" name="テキスト ボックス 9"/>
          <p:cNvSpPr txBox="1"/>
          <p:nvPr/>
        </p:nvSpPr>
        <p:spPr>
          <a:xfrm>
            <a:off x="4716016" y="1556792"/>
            <a:ext cx="4427984" cy="1200329"/>
          </a:xfrm>
          <a:prstGeom prst="borderCallout1">
            <a:avLst>
              <a:gd name="adj1" fmla="val 18750"/>
              <a:gd name="adj2" fmla="val -8333"/>
              <a:gd name="adj3" fmla="val 61281"/>
              <a:gd name="adj4" fmla="val -50460"/>
            </a:avLst>
          </a:prstGeom>
          <a:ln w="50800">
            <a:tailEnd type="arrow"/>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2400" dirty="0">
                <a:solidFill>
                  <a:prstClr val="black"/>
                </a:solidFill>
                <a:latin typeface="+mj-ea"/>
                <a:ea typeface="+mj-ea"/>
              </a:rPr>
              <a:t>飽和した空気塊は</a:t>
            </a:r>
            <a:r>
              <a:rPr lang="en-US" altLang="ja-JP" sz="2400" dirty="0">
                <a:solidFill>
                  <a:srgbClr val="FF0000"/>
                </a:solidFill>
                <a:latin typeface="+mj-ea"/>
                <a:ea typeface="+mj-ea"/>
              </a:rPr>
              <a:t>0.5℃/100m</a:t>
            </a:r>
            <a:r>
              <a:rPr lang="ja-JP" altLang="en-US" sz="2400" dirty="0">
                <a:solidFill>
                  <a:prstClr val="black"/>
                </a:solidFill>
                <a:latin typeface="+mj-ea"/>
                <a:ea typeface="+mj-ea"/>
              </a:rPr>
              <a:t>の割合で温度が減少していく</a:t>
            </a:r>
            <a:r>
              <a:rPr lang="en-US" altLang="ja-JP" sz="2400" dirty="0">
                <a:solidFill>
                  <a:prstClr val="black"/>
                </a:solidFill>
                <a:latin typeface="+mj-ea"/>
                <a:ea typeface="+mj-ea"/>
              </a:rPr>
              <a:t>(</a:t>
            </a:r>
            <a:r>
              <a:rPr lang="ja-JP" altLang="en-US" sz="2400" dirty="0">
                <a:solidFill>
                  <a:schemeClr val="tx1"/>
                </a:solidFill>
                <a:latin typeface="+mj-ea"/>
                <a:ea typeface="+mj-ea"/>
              </a:rPr>
              <a:t>湿潤断熱減率</a:t>
            </a:r>
            <a:r>
              <a:rPr lang="en-US" altLang="ja-JP" sz="2400" dirty="0">
                <a:solidFill>
                  <a:prstClr val="black"/>
                </a:solidFill>
                <a:latin typeface="+mj-ea"/>
                <a:ea typeface="+mj-ea"/>
              </a:rPr>
              <a:t>)</a:t>
            </a:r>
          </a:p>
        </p:txBody>
      </p:sp>
      <p:sp>
        <p:nvSpPr>
          <p:cNvPr id="6" name="円/楕円 5"/>
          <p:cNvSpPr/>
          <p:nvPr/>
        </p:nvSpPr>
        <p:spPr>
          <a:xfrm>
            <a:off x="5228456" y="3728869"/>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5428511" y="3995475"/>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380856" y="4433779"/>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732510" y="4142849"/>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128428" y="4224075"/>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5738028" y="3728869"/>
            <a:ext cx="200055" cy="2000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a:off x="6516216" y="4324102"/>
            <a:ext cx="863912"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H="1">
            <a:off x="6466414" y="3995475"/>
            <a:ext cx="825593" cy="5026"/>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25" name="下矢印 24"/>
          <p:cNvSpPr/>
          <p:nvPr/>
        </p:nvSpPr>
        <p:spPr>
          <a:xfrm>
            <a:off x="6455372" y="3229952"/>
            <a:ext cx="985600" cy="674316"/>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うずらフォント" panose="02000609000000000000" pitchFamily="1" charset="-128"/>
                <a:ea typeface="うずらフォント" panose="02000609000000000000" pitchFamily="1" charset="-128"/>
              </a:rPr>
              <a:t>熱</a:t>
            </a:r>
          </a:p>
        </p:txBody>
      </p:sp>
      <p:sp>
        <p:nvSpPr>
          <p:cNvPr id="27" name="下矢印 26"/>
          <p:cNvSpPr/>
          <p:nvPr/>
        </p:nvSpPr>
        <p:spPr>
          <a:xfrm>
            <a:off x="6359414" y="4433779"/>
            <a:ext cx="985600" cy="674316"/>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うずらフォント" panose="02000609000000000000" pitchFamily="1" charset="-128"/>
                <a:ea typeface="うずらフォント" panose="02000609000000000000" pitchFamily="1" charset="-128"/>
              </a:rPr>
              <a:t>熱</a:t>
            </a:r>
          </a:p>
        </p:txBody>
      </p:sp>
      <p:pic>
        <p:nvPicPr>
          <p:cNvPr id="28" name="図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3169813"/>
            <a:ext cx="1367632" cy="1851378"/>
          </a:xfrm>
          <a:prstGeom prst="rect">
            <a:avLst/>
          </a:prstGeom>
        </p:spPr>
      </p:pic>
      <p:sp>
        <p:nvSpPr>
          <p:cNvPr id="21" name="タイトル 1"/>
          <p:cNvSpPr txBox="1">
            <a:spLocks/>
          </p:cNvSpPr>
          <p:nvPr/>
        </p:nvSpPr>
        <p:spPr>
          <a:xfrm>
            <a:off x="467544"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知っておきたい原理４</a:t>
            </a:r>
          </a:p>
        </p:txBody>
      </p:sp>
      <p:cxnSp>
        <p:nvCxnSpPr>
          <p:cNvPr id="8" name="直線コネクタ 7"/>
          <p:cNvCxnSpPr/>
          <p:nvPr/>
        </p:nvCxnSpPr>
        <p:spPr>
          <a:xfrm flipH="1" flipV="1">
            <a:off x="2915816" y="3563491"/>
            <a:ext cx="1368152" cy="25202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6" name="直線コネクタ 25"/>
          <p:cNvCxnSpPr/>
          <p:nvPr/>
        </p:nvCxnSpPr>
        <p:spPr>
          <a:xfrm flipH="1" flipV="1">
            <a:off x="2699792" y="1484784"/>
            <a:ext cx="216024" cy="20787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555776" y="6055196"/>
            <a:ext cx="1872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2627784" y="6021288"/>
            <a:ext cx="2031325" cy="461665"/>
          </a:xfrm>
          <a:prstGeom prst="rect">
            <a:avLst/>
          </a:prstGeom>
          <a:noFill/>
        </p:spPr>
        <p:txBody>
          <a:bodyPr wrap="none" rtlCol="0">
            <a:spAutoFit/>
          </a:bodyPr>
          <a:lstStyle/>
          <a:p>
            <a:r>
              <a:rPr kumimoji="1" lang="ja-JP" altLang="en-US" sz="2400" dirty="0">
                <a:latin typeface="+mj-ea"/>
                <a:ea typeface="+mj-ea"/>
              </a:rPr>
              <a:t>空気塊の温度</a:t>
            </a:r>
          </a:p>
        </p:txBody>
      </p:sp>
      <p:sp>
        <p:nvSpPr>
          <p:cNvPr id="31" name="テキスト ボックス 30"/>
          <p:cNvSpPr txBox="1"/>
          <p:nvPr/>
        </p:nvSpPr>
        <p:spPr>
          <a:xfrm>
            <a:off x="3156228" y="3284984"/>
            <a:ext cx="1415772" cy="461665"/>
          </a:xfrm>
          <a:prstGeom prst="rect">
            <a:avLst/>
          </a:prstGeom>
          <a:noFill/>
        </p:spPr>
        <p:txBody>
          <a:bodyPr wrap="none" rtlCol="0">
            <a:spAutoFit/>
          </a:bodyPr>
          <a:lstStyle/>
          <a:p>
            <a:r>
              <a:rPr kumimoji="1" lang="ja-JP" altLang="en-US" sz="2400" dirty="0">
                <a:latin typeface="+mj-ea"/>
                <a:ea typeface="+mj-ea"/>
              </a:rPr>
              <a:t>露点温度</a:t>
            </a:r>
          </a:p>
        </p:txBody>
      </p:sp>
      <p:cxnSp>
        <p:nvCxnSpPr>
          <p:cNvPr id="2049" name="直線矢印コネクタ 2048"/>
          <p:cNvCxnSpPr>
            <a:stCxn id="31" idx="1"/>
          </p:cNvCxnSpPr>
          <p:nvPr/>
        </p:nvCxnSpPr>
        <p:spPr>
          <a:xfrm flipH="1">
            <a:off x="2915816" y="3515817"/>
            <a:ext cx="240412" cy="476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556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線コネクタ 34"/>
          <p:cNvCxnSpPr/>
          <p:nvPr/>
        </p:nvCxnSpPr>
        <p:spPr>
          <a:xfrm flipH="1" flipV="1">
            <a:off x="5137212" y="5445224"/>
            <a:ext cx="10852" cy="834479"/>
          </a:xfrm>
          <a:prstGeom prst="line">
            <a:avLst/>
          </a:prstGeom>
          <a:ln w="19050">
            <a:prstDash val="dashDot"/>
          </a:ln>
        </p:spPr>
        <p:style>
          <a:lnRef idx="1">
            <a:schemeClr val="dk1"/>
          </a:lnRef>
          <a:fillRef idx="0">
            <a:schemeClr val="dk1"/>
          </a:fillRef>
          <a:effectRef idx="0">
            <a:schemeClr val="dk1"/>
          </a:effectRef>
          <a:fontRef idx="minor">
            <a:schemeClr val="tx1"/>
          </a:fontRef>
        </p:style>
      </p:cxnSp>
      <p:cxnSp>
        <p:nvCxnSpPr>
          <p:cNvPr id="5" name="直線コネクタ 4"/>
          <p:cNvCxnSpPr/>
          <p:nvPr/>
        </p:nvCxnSpPr>
        <p:spPr>
          <a:xfrm>
            <a:off x="827584" y="5703639"/>
            <a:ext cx="7488832"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直線コネクタ 7"/>
          <p:cNvCxnSpPr/>
          <p:nvPr/>
        </p:nvCxnSpPr>
        <p:spPr>
          <a:xfrm>
            <a:off x="1331640" y="116632"/>
            <a:ext cx="6480720" cy="5616624"/>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7237" y="5982379"/>
            <a:ext cx="800219" cy="461665"/>
          </a:xfrm>
          <a:prstGeom prst="rect">
            <a:avLst/>
          </a:prstGeom>
          <a:noFill/>
        </p:spPr>
        <p:txBody>
          <a:bodyPr wrap="none" rtlCol="0">
            <a:spAutoFit/>
          </a:bodyPr>
          <a:lstStyle/>
          <a:p>
            <a:r>
              <a:rPr kumimoji="1" lang="ja-JP" altLang="en-US" sz="2400" dirty="0">
                <a:latin typeface="+mj-ea"/>
                <a:ea typeface="+mj-ea"/>
              </a:rPr>
              <a:t>気温</a:t>
            </a:r>
          </a:p>
        </p:txBody>
      </p:sp>
      <p:cxnSp>
        <p:nvCxnSpPr>
          <p:cNvPr id="22" name="直線矢印コネクタ 21"/>
          <p:cNvCxnSpPr/>
          <p:nvPr/>
        </p:nvCxnSpPr>
        <p:spPr>
          <a:xfrm>
            <a:off x="827584" y="6207695"/>
            <a:ext cx="432048"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V="1">
            <a:off x="323528" y="2204864"/>
            <a:ext cx="0" cy="285070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37237" y="4983559"/>
            <a:ext cx="800219" cy="461665"/>
          </a:xfrm>
          <a:prstGeom prst="rect">
            <a:avLst/>
          </a:prstGeom>
          <a:noFill/>
        </p:spPr>
        <p:txBody>
          <a:bodyPr wrap="none" rtlCol="0">
            <a:spAutoFit/>
          </a:bodyPr>
          <a:lstStyle/>
          <a:p>
            <a:r>
              <a:rPr kumimoji="1" lang="ja-JP" altLang="en-US" sz="2400" dirty="0">
                <a:latin typeface="+mj-ea"/>
                <a:ea typeface="+mj-ea"/>
              </a:rPr>
              <a:t>高度</a:t>
            </a:r>
          </a:p>
        </p:txBody>
      </p:sp>
      <p:sp>
        <p:nvSpPr>
          <p:cNvPr id="30" name="円/楕円 29"/>
          <p:cNvSpPr/>
          <p:nvPr/>
        </p:nvSpPr>
        <p:spPr>
          <a:xfrm>
            <a:off x="4860032" y="5394920"/>
            <a:ext cx="554360" cy="5543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2" name="テキスト ボックス 31"/>
          <p:cNvSpPr txBox="1"/>
          <p:nvPr/>
        </p:nvSpPr>
        <p:spPr>
          <a:xfrm>
            <a:off x="3419872" y="116632"/>
            <a:ext cx="5820824" cy="707886"/>
          </a:xfrm>
          <a:prstGeom prst="rect">
            <a:avLst/>
          </a:prstGeom>
          <a:noFill/>
        </p:spPr>
        <p:txBody>
          <a:bodyPr wrap="none" rtlCol="0">
            <a:spAutoFit/>
          </a:bodyPr>
          <a:lstStyle/>
          <a:p>
            <a:r>
              <a:rPr kumimoji="1" lang="ja-JP" altLang="en-US" sz="2000" dirty="0">
                <a:latin typeface="+mj-ea"/>
                <a:ea typeface="+mj-ea"/>
              </a:rPr>
              <a:t>・</a:t>
            </a:r>
            <a:r>
              <a:rPr lang="ja-JP" altLang="en-US" sz="2000" dirty="0">
                <a:latin typeface="+mj-ea"/>
                <a:ea typeface="+mj-ea"/>
              </a:rPr>
              <a:t>気温</a:t>
            </a:r>
            <a:r>
              <a:rPr lang="en-US" altLang="ja-JP" sz="2000" dirty="0">
                <a:latin typeface="+mj-ea"/>
                <a:ea typeface="+mj-ea"/>
              </a:rPr>
              <a:t>25</a:t>
            </a:r>
            <a:r>
              <a:rPr lang="ja-JP" altLang="en-US" sz="2000" dirty="0">
                <a:latin typeface="+mj-ea"/>
                <a:ea typeface="+mj-ea"/>
              </a:rPr>
              <a:t>℃，露点温度</a:t>
            </a:r>
            <a:r>
              <a:rPr lang="en-US" altLang="ja-JP" sz="2000" dirty="0">
                <a:latin typeface="+mj-ea"/>
                <a:ea typeface="+mj-ea"/>
              </a:rPr>
              <a:t>15</a:t>
            </a:r>
            <a:r>
              <a:rPr lang="ja-JP" altLang="en-US" sz="2000" dirty="0">
                <a:latin typeface="+mj-ea"/>
                <a:ea typeface="+mj-ea"/>
              </a:rPr>
              <a:t>℃の空気塊を</a:t>
            </a:r>
            <a:r>
              <a:rPr lang="ja-JP" altLang="en-US" sz="2000" u="sng" dirty="0">
                <a:latin typeface="+mj-ea"/>
                <a:ea typeface="+mj-ea"/>
              </a:rPr>
              <a:t>強制的に</a:t>
            </a:r>
            <a:endParaRPr lang="en-US" altLang="ja-JP" sz="2000" u="sng" dirty="0">
              <a:latin typeface="+mj-ea"/>
              <a:ea typeface="+mj-ea"/>
            </a:endParaRPr>
          </a:p>
          <a:p>
            <a:r>
              <a:rPr lang="ja-JP" altLang="en-US" sz="2000" dirty="0">
                <a:latin typeface="+mj-ea"/>
                <a:ea typeface="+mj-ea"/>
              </a:rPr>
              <a:t>　上昇させた時を考えてみる．</a:t>
            </a:r>
            <a:endParaRPr lang="en-US" altLang="ja-JP" sz="2000" dirty="0">
              <a:latin typeface="+mj-ea"/>
              <a:ea typeface="+mj-ea"/>
            </a:endParaRPr>
          </a:p>
        </p:txBody>
      </p:sp>
      <p:sp>
        <p:nvSpPr>
          <p:cNvPr id="40" name="テキスト ボックス 39"/>
          <p:cNvSpPr txBox="1"/>
          <p:nvPr/>
        </p:nvSpPr>
        <p:spPr>
          <a:xfrm>
            <a:off x="4788024" y="6178078"/>
            <a:ext cx="950901" cy="461665"/>
          </a:xfrm>
          <a:prstGeom prst="rect">
            <a:avLst/>
          </a:prstGeom>
          <a:noFill/>
        </p:spPr>
        <p:txBody>
          <a:bodyPr wrap="none" rtlCol="0">
            <a:spAutoFit/>
          </a:bodyPr>
          <a:lstStyle/>
          <a:p>
            <a:r>
              <a:rPr lang="en-US" altLang="ja-JP" sz="2400" dirty="0">
                <a:latin typeface="+mj-ea"/>
                <a:ea typeface="+mj-ea"/>
              </a:rPr>
              <a:t>27℃</a:t>
            </a:r>
            <a:endParaRPr kumimoji="1" lang="ja-JP" altLang="en-US" sz="2400" dirty="0">
              <a:latin typeface="+mj-ea"/>
              <a:ea typeface="+mj-ea"/>
            </a:endParaRPr>
          </a:p>
        </p:txBody>
      </p:sp>
      <p:sp>
        <p:nvSpPr>
          <p:cNvPr id="41" name="テキスト ボックス 40"/>
          <p:cNvSpPr txBox="1"/>
          <p:nvPr/>
        </p:nvSpPr>
        <p:spPr>
          <a:xfrm>
            <a:off x="2987824" y="6207695"/>
            <a:ext cx="950901" cy="461665"/>
          </a:xfrm>
          <a:prstGeom prst="rect">
            <a:avLst/>
          </a:prstGeom>
          <a:noFill/>
        </p:spPr>
        <p:txBody>
          <a:bodyPr wrap="none" rtlCol="0">
            <a:spAutoFit/>
          </a:bodyPr>
          <a:lstStyle/>
          <a:p>
            <a:r>
              <a:rPr kumimoji="1" lang="en-US" altLang="ja-JP" sz="2400" dirty="0">
                <a:latin typeface="+mj-ea"/>
                <a:ea typeface="+mj-ea"/>
              </a:rPr>
              <a:t>15℃</a:t>
            </a:r>
            <a:endParaRPr kumimoji="1" lang="ja-JP" altLang="en-US" sz="2400" dirty="0">
              <a:latin typeface="+mj-ea"/>
              <a:ea typeface="+mj-ea"/>
            </a:endParaRPr>
          </a:p>
        </p:txBody>
      </p:sp>
      <p:cxnSp>
        <p:nvCxnSpPr>
          <p:cNvPr id="43" name="直線コネクタ 42"/>
          <p:cNvCxnSpPr/>
          <p:nvPr/>
        </p:nvCxnSpPr>
        <p:spPr>
          <a:xfrm flipV="1">
            <a:off x="3386824" y="4077072"/>
            <a:ext cx="0" cy="2232249"/>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46" name="円弧 45"/>
          <p:cNvSpPr/>
          <p:nvPr/>
        </p:nvSpPr>
        <p:spPr>
          <a:xfrm rot="20893217">
            <a:off x="-2170963" y="-2703203"/>
            <a:ext cx="5976664" cy="18000000"/>
          </a:xfrm>
          <a:prstGeom prst="arc">
            <a:avLst>
              <a:gd name="adj1" fmla="val 17495488"/>
              <a:gd name="adj2" fmla="val 110763"/>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8" name="直線コネクタ 17"/>
          <p:cNvCxnSpPr/>
          <p:nvPr/>
        </p:nvCxnSpPr>
        <p:spPr>
          <a:xfrm>
            <a:off x="251520" y="1463551"/>
            <a:ext cx="5328592" cy="4608512"/>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755576" y="3816580"/>
            <a:ext cx="2031325" cy="646331"/>
          </a:xfrm>
          <a:prstGeom prst="rect">
            <a:avLst/>
          </a:prstGeom>
          <a:noFill/>
        </p:spPr>
        <p:txBody>
          <a:bodyPr wrap="none" rtlCol="0">
            <a:spAutoFit/>
          </a:bodyPr>
          <a:lstStyle/>
          <a:p>
            <a:r>
              <a:rPr kumimoji="1" lang="ja-JP" altLang="en-US" dirty="0">
                <a:latin typeface="+mj-ea"/>
                <a:ea typeface="+mj-ea"/>
              </a:rPr>
              <a:t>持ち上げ凝結高度</a:t>
            </a:r>
            <a:endParaRPr kumimoji="1" lang="en-US" altLang="ja-JP" dirty="0">
              <a:latin typeface="+mj-ea"/>
              <a:ea typeface="+mj-ea"/>
            </a:endParaRPr>
          </a:p>
          <a:p>
            <a:pPr algn="ctr"/>
            <a:r>
              <a:rPr lang="en-US" altLang="ja-JP" dirty="0">
                <a:latin typeface="+mj-ea"/>
                <a:ea typeface="+mj-ea"/>
              </a:rPr>
              <a:t>LCL</a:t>
            </a:r>
            <a:endParaRPr kumimoji="1" lang="ja-JP" altLang="en-US" dirty="0">
              <a:latin typeface="+mj-ea"/>
              <a:ea typeface="+mj-ea"/>
            </a:endParaRPr>
          </a:p>
        </p:txBody>
      </p:sp>
      <p:sp>
        <p:nvSpPr>
          <p:cNvPr id="48" name="テキスト ボックス 47"/>
          <p:cNvSpPr txBox="1"/>
          <p:nvPr/>
        </p:nvSpPr>
        <p:spPr>
          <a:xfrm>
            <a:off x="3419872" y="848906"/>
            <a:ext cx="5323893" cy="707886"/>
          </a:xfrm>
          <a:prstGeom prst="rect">
            <a:avLst/>
          </a:prstGeom>
          <a:noFill/>
        </p:spPr>
        <p:txBody>
          <a:bodyPr wrap="none" rtlCol="0">
            <a:spAutoFit/>
          </a:bodyPr>
          <a:lstStyle/>
          <a:p>
            <a:r>
              <a:rPr lang="ja-JP" altLang="en-US" sz="2000" dirty="0">
                <a:latin typeface="+mj-ea"/>
                <a:ea typeface="+mj-ea"/>
              </a:rPr>
              <a:t>・不飽和なので飽和するまで</a:t>
            </a:r>
            <a:r>
              <a:rPr lang="ja-JP" altLang="en-US" sz="2000" b="1" dirty="0">
                <a:solidFill>
                  <a:srgbClr val="FF0000"/>
                </a:solidFill>
                <a:latin typeface="+mj-ea"/>
                <a:ea typeface="+mj-ea"/>
              </a:rPr>
              <a:t>乾燥断熱減率</a:t>
            </a:r>
            <a:r>
              <a:rPr lang="ja-JP" altLang="en-US" sz="2000" dirty="0">
                <a:latin typeface="+mj-ea"/>
                <a:ea typeface="+mj-ea"/>
              </a:rPr>
              <a:t>に</a:t>
            </a:r>
            <a:endParaRPr lang="en-US" altLang="ja-JP" sz="2000" dirty="0">
              <a:latin typeface="+mj-ea"/>
              <a:ea typeface="+mj-ea"/>
            </a:endParaRPr>
          </a:p>
          <a:p>
            <a:r>
              <a:rPr lang="ja-JP" altLang="en-US" sz="2000" dirty="0">
                <a:latin typeface="+mj-ea"/>
                <a:ea typeface="+mj-ea"/>
              </a:rPr>
              <a:t>　従って気温は低下する．</a:t>
            </a:r>
            <a:endParaRPr lang="en-US" altLang="ja-JP" sz="2000" dirty="0">
              <a:latin typeface="+mj-ea"/>
              <a:ea typeface="+mj-ea"/>
            </a:endParaRPr>
          </a:p>
        </p:txBody>
      </p:sp>
      <p:sp>
        <p:nvSpPr>
          <p:cNvPr id="49" name="テキスト ボックス 48"/>
          <p:cNvSpPr txBox="1"/>
          <p:nvPr/>
        </p:nvSpPr>
        <p:spPr>
          <a:xfrm>
            <a:off x="35496" y="764704"/>
            <a:ext cx="1210588" cy="707886"/>
          </a:xfrm>
          <a:prstGeom prst="rect">
            <a:avLst/>
          </a:prstGeom>
          <a:noFill/>
        </p:spPr>
        <p:txBody>
          <a:bodyPr wrap="none" rtlCol="0">
            <a:spAutoFit/>
          </a:bodyPr>
          <a:lstStyle/>
          <a:p>
            <a:r>
              <a:rPr kumimoji="1" lang="ja-JP" altLang="en-US" sz="2000" dirty="0">
                <a:latin typeface="+mj-ea"/>
                <a:ea typeface="+mj-ea"/>
              </a:rPr>
              <a:t>乾燥断熱</a:t>
            </a:r>
            <a:endParaRPr kumimoji="1" lang="en-US" altLang="ja-JP" sz="2000" dirty="0">
              <a:latin typeface="+mj-ea"/>
              <a:ea typeface="+mj-ea"/>
            </a:endParaRPr>
          </a:p>
          <a:p>
            <a:r>
              <a:rPr kumimoji="1" lang="ja-JP" altLang="en-US" sz="2000" dirty="0">
                <a:latin typeface="+mj-ea"/>
                <a:ea typeface="+mj-ea"/>
              </a:rPr>
              <a:t>減率</a:t>
            </a:r>
          </a:p>
        </p:txBody>
      </p:sp>
      <p:sp>
        <p:nvSpPr>
          <p:cNvPr id="50" name="テキスト ボックス 49"/>
          <p:cNvSpPr txBox="1"/>
          <p:nvPr/>
        </p:nvSpPr>
        <p:spPr>
          <a:xfrm>
            <a:off x="3419872" y="3645024"/>
            <a:ext cx="877163" cy="369332"/>
          </a:xfrm>
          <a:prstGeom prst="rect">
            <a:avLst/>
          </a:prstGeom>
          <a:noFill/>
        </p:spPr>
        <p:txBody>
          <a:bodyPr wrap="none" rtlCol="0">
            <a:spAutoFit/>
          </a:bodyPr>
          <a:lstStyle/>
          <a:p>
            <a:r>
              <a:rPr kumimoji="1" lang="ja-JP" altLang="en-US" dirty="0">
                <a:latin typeface="+mj-ea"/>
                <a:ea typeface="+mj-ea"/>
              </a:rPr>
              <a:t>飽和！</a:t>
            </a:r>
          </a:p>
        </p:txBody>
      </p:sp>
      <p:cxnSp>
        <p:nvCxnSpPr>
          <p:cNvPr id="52" name="直線コネクタ 51"/>
          <p:cNvCxnSpPr/>
          <p:nvPr/>
        </p:nvCxnSpPr>
        <p:spPr>
          <a:xfrm flipH="1">
            <a:off x="107504" y="4149080"/>
            <a:ext cx="353756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rot="2565955">
            <a:off x="3981460" y="4141552"/>
            <a:ext cx="2031325" cy="369332"/>
          </a:xfrm>
          <a:prstGeom prst="rect">
            <a:avLst/>
          </a:prstGeom>
          <a:noFill/>
        </p:spPr>
        <p:txBody>
          <a:bodyPr wrap="none" rtlCol="0">
            <a:spAutoFit/>
          </a:bodyPr>
          <a:lstStyle/>
          <a:p>
            <a:r>
              <a:rPr lang="ja-JP" altLang="en-US" dirty="0">
                <a:latin typeface="+mj-ea"/>
                <a:ea typeface="+mj-ea"/>
              </a:rPr>
              <a:t>空気塊の温度低下</a:t>
            </a:r>
            <a:endParaRPr kumimoji="1" lang="ja-JP" altLang="en-US" dirty="0">
              <a:latin typeface="+mj-ea"/>
              <a:ea typeface="+mj-ea"/>
            </a:endParaRPr>
          </a:p>
        </p:txBody>
      </p:sp>
      <p:sp>
        <p:nvSpPr>
          <p:cNvPr id="55" name="テキスト ボックス 54"/>
          <p:cNvSpPr txBox="1"/>
          <p:nvPr/>
        </p:nvSpPr>
        <p:spPr>
          <a:xfrm>
            <a:off x="2056363" y="76562"/>
            <a:ext cx="1723549" cy="400110"/>
          </a:xfrm>
          <a:prstGeom prst="rect">
            <a:avLst/>
          </a:prstGeom>
          <a:noFill/>
        </p:spPr>
        <p:txBody>
          <a:bodyPr wrap="none" rtlCol="0">
            <a:spAutoFit/>
          </a:bodyPr>
          <a:lstStyle/>
          <a:p>
            <a:r>
              <a:rPr kumimoji="1" lang="ja-JP" altLang="en-US" sz="2000" dirty="0">
                <a:latin typeface="+mj-ea"/>
                <a:ea typeface="+mj-ea"/>
              </a:rPr>
              <a:t>湿潤断熱減率</a:t>
            </a:r>
          </a:p>
        </p:txBody>
      </p:sp>
      <p:sp>
        <p:nvSpPr>
          <p:cNvPr id="45" name="雲 44"/>
          <p:cNvSpPr/>
          <p:nvPr/>
        </p:nvSpPr>
        <p:spPr>
          <a:xfrm>
            <a:off x="2836838" y="3861048"/>
            <a:ext cx="1159098" cy="338336"/>
          </a:xfrm>
          <a:prstGeom prst="cloud">
            <a:avLst/>
          </a:prstGeom>
          <a:solidFill>
            <a:schemeClr val="bg1">
              <a:lumMod val="85000"/>
              <a:alpha val="4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6" name="テキスト ボックス 55"/>
          <p:cNvSpPr txBox="1"/>
          <p:nvPr/>
        </p:nvSpPr>
        <p:spPr>
          <a:xfrm rot="3180696">
            <a:off x="2694093" y="2389860"/>
            <a:ext cx="2031325" cy="369332"/>
          </a:xfrm>
          <a:prstGeom prst="rect">
            <a:avLst/>
          </a:prstGeom>
          <a:noFill/>
        </p:spPr>
        <p:txBody>
          <a:bodyPr wrap="none" rtlCol="0">
            <a:spAutoFit/>
          </a:bodyPr>
          <a:lstStyle/>
          <a:p>
            <a:r>
              <a:rPr kumimoji="1" lang="ja-JP" altLang="en-US" dirty="0">
                <a:latin typeface="+mj-ea"/>
                <a:ea typeface="+mj-ea"/>
              </a:rPr>
              <a:t>凝結しながら上昇</a:t>
            </a:r>
          </a:p>
        </p:txBody>
      </p:sp>
      <p:sp>
        <p:nvSpPr>
          <p:cNvPr id="57" name="テキスト ボックス 56"/>
          <p:cNvSpPr txBox="1"/>
          <p:nvPr/>
        </p:nvSpPr>
        <p:spPr>
          <a:xfrm>
            <a:off x="3419872" y="1640994"/>
            <a:ext cx="5580374" cy="707886"/>
          </a:xfrm>
          <a:prstGeom prst="rect">
            <a:avLst/>
          </a:prstGeom>
          <a:noFill/>
        </p:spPr>
        <p:txBody>
          <a:bodyPr wrap="none" rtlCol="0">
            <a:spAutoFit/>
          </a:bodyPr>
          <a:lstStyle/>
          <a:p>
            <a:r>
              <a:rPr lang="ja-JP" altLang="en-US" sz="2000" dirty="0">
                <a:latin typeface="+mj-ea"/>
                <a:ea typeface="+mj-ea"/>
              </a:rPr>
              <a:t>・飽和後は</a:t>
            </a:r>
            <a:r>
              <a:rPr lang="ja-JP" altLang="en-US" sz="2000" b="1" dirty="0">
                <a:solidFill>
                  <a:srgbClr val="0000FF"/>
                </a:solidFill>
                <a:latin typeface="+mj-ea"/>
                <a:ea typeface="+mj-ea"/>
              </a:rPr>
              <a:t>湿潤断熱減率</a:t>
            </a:r>
            <a:r>
              <a:rPr lang="ja-JP" altLang="en-US" sz="2000" dirty="0">
                <a:latin typeface="+mj-ea"/>
                <a:ea typeface="+mj-ea"/>
              </a:rPr>
              <a:t>に従って気温が下がり</a:t>
            </a:r>
            <a:endParaRPr lang="en-US" altLang="ja-JP" sz="2000" dirty="0">
              <a:latin typeface="+mj-ea"/>
              <a:ea typeface="+mj-ea"/>
            </a:endParaRPr>
          </a:p>
          <a:p>
            <a:r>
              <a:rPr lang="ja-JP" altLang="en-US" sz="2000" dirty="0">
                <a:latin typeface="+mj-ea"/>
                <a:ea typeface="+mj-ea"/>
              </a:rPr>
              <a:t>　</a:t>
            </a:r>
            <a:r>
              <a:rPr lang="ja-JP" altLang="en-US" sz="2000" dirty="0" err="1">
                <a:latin typeface="+mj-ea"/>
                <a:ea typeface="+mj-ea"/>
              </a:rPr>
              <a:t>ながら</a:t>
            </a:r>
            <a:r>
              <a:rPr lang="ja-JP" altLang="en-US" sz="2000" dirty="0">
                <a:latin typeface="+mj-ea"/>
                <a:ea typeface="+mj-ea"/>
              </a:rPr>
              <a:t>上昇する．</a:t>
            </a:r>
            <a:endParaRPr lang="en-US" altLang="ja-JP" sz="2000" dirty="0">
              <a:latin typeface="+mj-ea"/>
              <a:ea typeface="+mj-ea"/>
            </a:endParaRPr>
          </a:p>
        </p:txBody>
      </p:sp>
      <p:sp>
        <p:nvSpPr>
          <p:cNvPr id="58" name="テキスト ボックス 57"/>
          <p:cNvSpPr txBox="1"/>
          <p:nvPr/>
        </p:nvSpPr>
        <p:spPr>
          <a:xfrm>
            <a:off x="5364088" y="5301208"/>
            <a:ext cx="1107996" cy="461665"/>
          </a:xfrm>
          <a:prstGeom prst="rect">
            <a:avLst/>
          </a:prstGeom>
          <a:noFill/>
        </p:spPr>
        <p:txBody>
          <a:bodyPr wrap="none" rtlCol="0">
            <a:spAutoFit/>
          </a:bodyPr>
          <a:lstStyle/>
          <a:p>
            <a:r>
              <a:rPr kumimoji="1" lang="ja-JP" altLang="en-US" sz="2400" dirty="0">
                <a:latin typeface="+mj-ea"/>
                <a:ea typeface="+mj-ea"/>
              </a:rPr>
              <a:t>空気塊</a:t>
            </a:r>
          </a:p>
        </p:txBody>
      </p:sp>
      <p:sp>
        <p:nvSpPr>
          <p:cNvPr id="59" name="テキスト ボックス 58"/>
          <p:cNvSpPr txBox="1"/>
          <p:nvPr/>
        </p:nvSpPr>
        <p:spPr>
          <a:xfrm>
            <a:off x="2470701" y="620688"/>
            <a:ext cx="877163" cy="369332"/>
          </a:xfrm>
          <a:prstGeom prst="rect">
            <a:avLst/>
          </a:prstGeom>
          <a:noFill/>
        </p:spPr>
        <p:txBody>
          <a:bodyPr wrap="none" rtlCol="0">
            <a:spAutoFit/>
          </a:bodyPr>
          <a:lstStyle/>
          <a:p>
            <a:r>
              <a:rPr lang="ja-JP" altLang="en-US" dirty="0">
                <a:latin typeface="+mj-ea"/>
                <a:ea typeface="+mj-ea"/>
              </a:rPr>
              <a:t>乾燥</a:t>
            </a:r>
            <a:r>
              <a:rPr kumimoji="1" lang="ja-JP" altLang="en-US" dirty="0">
                <a:latin typeface="+mj-ea"/>
                <a:ea typeface="+mj-ea"/>
              </a:rPr>
              <a:t>！</a:t>
            </a:r>
          </a:p>
        </p:txBody>
      </p:sp>
      <p:sp>
        <p:nvSpPr>
          <p:cNvPr id="60" name="テキスト ボックス 59"/>
          <p:cNvSpPr txBox="1"/>
          <p:nvPr/>
        </p:nvSpPr>
        <p:spPr>
          <a:xfrm>
            <a:off x="4757174" y="2433082"/>
            <a:ext cx="4031873" cy="707886"/>
          </a:xfrm>
          <a:prstGeom prst="rect">
            <a:avLst/>
          </a:prstGeom>
          <a:noFill/>
        </p:spPr>
        <p:txBody>
          <a:bodyPr wrap="none" rtlCol="0">
            <a:spAutoFit/>
          </a:bodyPr>
          <a:lstStyle/>
          <a:p>
            <a:r>
              <a:rPr lang="ja-JP" altLang="en-US" sz="2000" dirty="0">
                <a:latin typeface="+mj-ea"/>
                <a:ea typeface="+mj-ea"/>
              </a:rPr>
              <a:t>・内部の水蒸気が無くなった後は</a:t>
            </a:r>
            <a:endParaRPr lang="en-US" altLang="ja-JP" sz="2000" dirty="0">
              <a:latin typeface="+mj-ea"/>
              <a:ea typeface="+mj-ea"/>
            </a:endParaRPr>
          </a:p>
          <a:p>
            <a:r>
              <a:rPr lang="ja-JP" altLang="en-US" sz="2000" dirty="0">
                <a:latin typeface="+mj-ea"/>
                <a:ea typeface="+mj-ea"/>
              </a:rPr>
              <a:t>　</a:t>
            </a:r>
            <a:r>
              <a:rPr lang="ja-JP" altLang="en-US" sz="2000" dirty="0">
                <a:solidFill>
                  <a:srgbClr val="FF0000"/>
                </a:solidFill>
                <a:latin typeface="+mj-ea"/>
                <a:ea typeface="+mj-ea"/>
              </a:rPr>
              <a:t>乾燥断熱減率</a:t>
            </a:r>
            <a:r>
              <a:rPr lang="ja-JP" altLang="en-US" sz="2000" dirty="0">
                <a:latin typeface="+mj-ea"/>
                <a:ea typeface="+mj-ea"/>
              </a:rPr>
              <a:t>に従う．</a:t>
            </a:r>
            <a:endParaRPr lang="en-US" altLang="ja-JP" sz="20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33</a:t>
            </a:fld>
            <a:endParaRPr kumimoji="1" lang="ja-JP" altLang="en-US"/>
          </a:p>
        </p:txBody>
      </p:sp>
    </p:spTree>
    <p:extLst>
      <p:ext uri="{BB962C8B-B14F-4D97-AF65-F5344CB8AC3E}">
        <p14:creationId xmlns:p14="http://schemas.microsoft.com/office/powerpoint/2010/main" val="8831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20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0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000"/>
                                        <p:tgtEl>
                                          <p:spTgt spid="49"/>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1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4.44444E-6 -3.33333E-6 L -0.19566 -0.22199 " pathEditMode="relative" rAng="0" ptsTypes="AA">
                                      <p:cBhvr>
                                        <p:cTn id="27" dur="5000" fill="hold"/>
                                        <p:tgtEl>
                                          <p:spTgt spid="30"/>
                                        </p:tgtEl>
                                        <p:attrNameLst>
                                          <p:attrName>ppt_x</p:attrName>
                                          <p:attrName>ppt_y</p:attrName>
                                        </p:attrNameLst>
                                      </p:cBhvr>
                                      <p:rCtr x="-9792" y="-11111"/>
                                    </p:animMotion>
                                  </p:childTnLst>
                                </p:cTn>
                              </p:par>
                              <p:par>
                                <p:cTn id="28" presetID="1" presetClass="emph" presetSubtype="2" fill="hold" nodeType="withEffect">
                                  <p:stCondLst>
                                    <p:cond delay="1000"/>
                                  </p:stCondLst>
                                  <p:childTnLst>
                                    <p:animClr clrSpc="rgb" dir="cw">
                                      <p:cBhvr>
                                        <p:cTn id="29" dur="5000" fill="hold"/>
                                        <p:tgtEl>
                                          <p:spTgt spid="30"/>
                                        </p:tgtEl>
                                        <p:attrNameLst>
                                          <p:attrName>fillcolor</p:attrName>
                                        </p:attrNameLst>
                                      </p:cBhvr>
                                      <p:to>
                                        <a:srgbClr val="33CCFF"/>
                                      </p:to>
                                    </p:animClr>
                                    <p:set>
                                      <p:cBhvr>
                                        <p:cTn id="30" dur="5000" fill="hold"/>
                                        <p:tgtEl>
                                          <p:spTgt spid="30"/>
                                        </p:tgtEl>
                                        <p:attrNameLst>
                                          <p:attrName>fill.type</p:attrName>
                                        </p:attrNameLst>
                                      </p:cBhvr>
                                      <p:to>
                                        <p:strVal val="solid"/>
                                      </p:to>
                                    </p:set>
                                    <p:set>
                                      <p:cBhvr>
                                        <p:cTn id="31" dur="5000" fill="hold"/>
                                        <p:tgtEl>
                                          <p:spTgt spid="30"/>
                                        </p:tgtEl>
                                        <p:attrNameLst>
                                          <p:attrName>fill.on</p:attrName>
                                        </p:attrNameLst>
                                      </p:cBhvr>
                                      <p:to>
                                        <p:strVal val="true"/>
                                      </p:to>
                                    </p:set>
                                  </p:childTnLst>
                                </p:cTn>
                              </p:par>
                              <p:par>
                                <p:cTn id="32" presetID="10" presetClass="entr" presetSubtype="0" fill="hold" grpId="0"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600"/>
                                        <p:tgtEl>
                                          <p:spTgt spid="54"/>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2000"/>
                                        <p:tgtEl>
                                          <p:spTgt spid="45"/>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right)">
                                      <p:cBhvr>
                                        <p:cTn id="47" dur="1000"/>
                                        <p:tgtEl>
                                          <p:spTgt spid="52"/>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down)">
                                      <p:cBhvr>
                                        <p:cTn id="61" dur="2000"/>
                                        <p:tgtEl>
                                          <p:spTgt spid="46"/>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20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path" presetSubtype="0" accel="50000" decel="50000" fill="hold" grpId="1" nodeType="clickEffect">
                                  <p:stCondLst>
                                    <p:cond delay="0"/>
                                  </p:stCondLst>
                                  <p:childTnLst>
                                    <p:animMotion origin="layout" path="M -0.19514 -0.22268 L -0.22362 -0.35277 C -0.23004 -0.38171 -0.24098 -0.42222 -0.25226 -0.46435 C -0.26632 -0.51389 -0.27709 -0.55208 -0.28559 -0.57893 L -0.32726 -0.70648 " pathEditMode="relative" rAng="-28196902" ptsTypes="FffFF">
                                      <p:cBhvr>
                                        <p:cTn id="69" dur="5000" fill="hold"/>
                                        <p:tgtEl>
                                          <p:spTgt spid="30"/>
                                        </p:tgtEl>
                                        <p:attrNameLst>
                                          <p:attrName>ppt_x</p:attrName>
                                          <p:attrName>ppt_y</p:attrName>
                                        </p:attrNameLst>
                                      </p:cBhvr>
                                      <p:rCtr x="-6215" y="-24375"/>
                                    </p:animMotion>
                                  </p:childTnLst>
                                </p:cTn>
                              </p:par>
                              <p:par>
                                <p:cTn id="70" presetID="1" presetClass="emph" presetSubtype="2" fill="hold" nodeType="withEffect">
                                  <p:stCondLst>
                                    <p:cond delay="500"/>
                                  </p:stCondLst>
                                  <p:childTnLst>
                                    <p:animClr clrSpc="rgb" dir="cw">
                                      <p:cBhvr>
                                        <p:cTn id="71" dur="4600" fill="hold"/>
                                        <p:tgtEl>
                                          <p:spTgt spid="30"/>
                                        </p:tgtEl>
                                        <p:attrNameLst>
                                          <p:attrName>fillcolor</p:attrName>
                                        </p:attrNameLst>
                                      </p:cBhvr>
                                      <p:to>
                                        <a:schemeClr val="bg1"/>
                                      </p:to>
                                    </p:animClr>
                                    <p:set>
                                      <p:cBhvr>
                                        <p:cTn id="72" dur="4600" fill="hold"/>
                                        <p:tgtEl>
                                          <p:spTgt spid="30"/>
                                        </p:tgtEl>
                                        <p:attrNameLst>
                                          <p:attrName>fill.type</p:attrName>
                                        </p:attrNameLst>
                                      </p:cBhvr>
                                      <p:to>
                                        <p:strVal val="solid"/>
                                      </p:to>
                                    </p:set>
                                    <p:set>
                                      <p:cBhvr>
                                        <p:cTn id="73" dur="4600" fill="hold"/>
                                        <p:tgtEl>
                                          <p:spTgt spid="30"/>
                                        </p:tgtEl>
                                        <p:attrNameLst>
                                          <p:attrName>fill.on</p:attrName>
                                        </p:attrNameLst>
                                      </p:cBhvr>
                                      <p:to>
                                        <p:strVal val="true"/>
                                      </p:to>
                                    </p:set>
                                  </p:childTnLst>
                                </p:cTn>
                              </p:par>
                              <p:par>
                                <p:cTn id="74" presetID="10" presetClass="entr" presetSubtype="0" fill="hold" grpId="0" nodeType="withEffect">
                                  <p:stCondLst>
                                    <p:cond delay="110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1600"/>
                                        <p:tgtEl>
                                          <p:spTgt spid="56"/>
                                        </p:tgtEl>
                                      </p:cBhvr>
                                    </p:animEffect>
                                  </p:childTnLst>
                                </p:cTn>
                              </p:par>
                            </p:childTnLst>
                          </p:cTn>
                        </p:par>
                        <p:par>
                          <p:cTn id="77" fill="hold">
                            <p:stCondLst>
                              <p:cond delay="5100"/>
                            </p:stCondLst>
                            <p:childTnLst>
                              <p:par>
                                <p:cTn id="78" presetID="10" presetClass="entr" presetSubtype="0"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500"/>
                                        <p:tgtEl>
                                          <p:spTgt spid="60"/>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2" nodeType="clickEffect">
                                  <p:stCondLst>
                                    <p:cond delay="0"/>
                                  </p:stCondLst>
                                  <p:childTnLst>
                                    <p:animMotion origin="layout" path="M -0.32743 -0.70671 L -0.49497 -0.90463 " pathEditMode="relative" rAng="0" ptsTypes="AA">
                                      <p:cBhvr>
                                        <p:cTn id="89" dur="5000" fill="hold"/>
                                        <p:tgtEl>
                                          <p:spTgt spid="30"/>
                                        </p:tgtEl>
                                        <p:attrNameLst>
                                          <p:attrName>ppt_x</p:attrName>
                                          <p:attrName>ppt_y</p:attrName>
                                        </p:attrNameLst>
                                      </p:cBhvr>
                                      <p:rCtr x="-8385" y="-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46" grpId="0" animBg="1"/>
      <p:bldP spid="47" grpId="0"/>
      <p:bldP spid="48" grpId="0"/>
      <p:bldP spid="49" grpId="0"/>
      <p:bldP spid="50" grpId="0"/>
      <p:bldP spid="54" grpId="0"/>
      <p:bldP spid="55" grpId="0"/>
      <p:bldP spid="45" grpId="0" animBg="1"/>
      <p:bldP spid="56" grpId="0"/>
      <p:bldP spid="57" grpId="0"/>
      <p:bldP spid="59" grpId="0"/>
      <p:bldP spid="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上下矢印 29"/>
          <p:cNvSpPr/>
          <p:nvPr/>
        </p:nvSpPr>
        <p:spPr>
          <a:xfrm>
            <a:off x="2017521" y="499611"/>
            <a:ext cx="484632" cy="2353325"/>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27" name="上下矢印 26"/>
          <p:cNvSpPr/>
          <p:nvPr/>
        </p:nvSpPr>
        <p:spPr>
          <a:xfrm>
            <a:off x="1206009" y="3201116"/>
            <a:ext cx="484632" cy="3036196"/>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sp>
        <p:nvSpPr>
          <p:cNvPr id="23" name="円/楕円 22"/>
          <p:cNvSpPr/>
          <p:nvPr/>
        </p:nvSpPr>
        <p:spPr>
          <a:xfrm>
            <a:off x="5958537" y="5989930"/>
            <a:ext cx="457200" cy="4634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 name="フリーフォーム 3"/>
          <p:cNvSpPr/>
          <p:nvPr/>
        </p:nvSpPr>
        <p:spPr>
          <a:xfrm rot="21256530">
            <a:off x="3267394" y="-36857"/>
            <a:ext cx="2736758" cy="6817689"/>
          </a:xfrm>
          <a:custGeom>
            <a:avLst/>
            <a:gdLst>
              <a:gd name="connsiteX0" fmla="*/ 251815 w 1292909"/>
              <a:gd name="connsiteY0" fmla="*/ 0 h 5139369"/>
              <a:gd name="connsiteX1" fmla="*/ 64529 w 1292909"/>
              <a:gd name="connsiteY1" fmla="*/ 749147 h 5139369"/>
              <a:gd name="connsiteX2" fmla="*/ 81054 w 1292909"/>
              <a:gd name="connsiteY2" fmla="*/ 1498294 h 5139369"/>
              <a:gd name="connsiteX3" fmla="*/ 995454 w 1292909"/>
              <a:gd name="connsiteY3" fmla="*/ 3393196 h 5139369"/>
              <a:gd name="connsiteX4" fmla="*/ 1270876 w 1292909"/>
              <a:gd name="connsiteY4" fmla="*/ 4996150 h 5139369"/>
              <a:gd name="connsiteX5" fmla="*/ 1270876 w 1292909"/>
              <a:gd name="connsiteY5" fmla="*/ 4990641 h 5139369"/>
              <a:gd name="connsiteX6" fmla="*/ 1270876 w 1292909"/>
              <a:gd name="connsiteY6" fmla="*/ 4990641 h 5139369"/>
              <a:gd name="connsiteX7" fmla="*/ 1292909 w 1292909"/>
              <a:gd name="connsiteY7" fmla="*/ 5139369 h 5139369"/>
              <a:gd name="connsiteX8" fmla="*/ 1292909 w 1292909"/>
              <a:gd name="connsiteY8" fmla="*/ 5139369 h 5139369"/>
              <a:gd name="connsiteX9" fmla="*/ 1292909 w 1292909"/>
              <a:gd name="connsiteY9" fmla="*/ 5139369 h 51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2909" h="5139369">
                <a:moveTo>
                  <a:pt x="251815" y="0"/>
                </a:moveTo>
                <a:cubicBezTo>
                  <a:pt x="172402" y="249715"/>
                  <a:pt x="92989" y="499431"/>
                  <a:pt x="64529" y="749147"/>
                </a:cubicBezTo>
                <a:cubicBezTo>
                  <a:pt x="36069" y="998863"/>
                  <a:pt x="-74100" y="1057619"/>
                  <a:pt x="81054" y="1498294"/>
                </a:cubicBezTo>
                <a:cubicBezTo>
                  <a:pt x="236208" y="1938969"/>
                  <a:pt x="797150" y="2810220"/>
                  <a:pt x="995454" y="3393196"/>
                </a:cubicBezTo>
                <a:cubicBezTo>
                  <a:pt x="1193758" y="3976172"/>
                  <a:pt x="1224972" y="4729909"/>
                  <a:pt x="1270876" y="4996150"/>
                </a:cubicBezTo>
                <a:cubicBezTo>
                  <a:pt x="1316780" y="5262391"/>
                  <a:pt x="1270876" y="4990641"/>
                  <a:pt x="1270876" y="4990641"/>
                </a:cubicBezTo>
                <a:lnTo>
                  <a:pt x="1270876" y="4990641"/>
                </a:lnTo>
                <a:lnTo>
                  <a:pt x="1292909" y="5139369"/>
                </a:lnTo>
                <a:lnTo>
                  <a:pt x="1292909" y="5139369"/>
                </a:lnTo>
                <a:lnTo>
                  <a:pt x="1292909" y="5139369"/>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円弧 4"/>
          <p:cNvSpPr/>
          <p:nvPr/>
        </p:nvSpPr>
        <p:spPr>
          <a:xfrm rot="20893217">
            <a:off x="-928442" y="-2919227"/>
            <a:ext cx="5976664" cy="18000000"/>
          </a:xfrm>
          <a:prstGeom prst="arc">
            <a:avLst>
              <a:gd name="adj1" fmla="val 17495488"/>
              <a:gd name="adj2" fmla="val 110763"/>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p:nvPr/>
        </p:nvCxnSpPr>
        <p:spPr>
          <a:xfrm>
            <a:off x="4878417" y="5122058"/>
            <a:ext cx="1656184" cy="1403286"/>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34001" y="6237312"/>
            <a:ext cx="7488832"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テキスト ボックス 7"/>
          <p:cNvSpPr txBox="1"/>
          <p:nvPr/>
        </p:nvSpPr>
        <p:spPr>
          <a:xfrm>
            <a:off x="413921" y="6279703"/>
            <a:ext cx="800219" cy="461665"/>
          </a:xfrm>
          <a:prstGeom prst="rect">
            <a:avLst/>
          </a:prstGeom>
          <a:noFill/>
        </p:spPr>
        <p:txBody>
          <a:bodyPr wrap="none" rtlCol="0">
            <a:spAutoFit/>
          </a:bodyPr>
          <a:lstStyle/>
          <a:p>
            <a:r>
              <a:rPr kumimoji="1" lang="ja-JP" altLang="en-US" sz="2400" dirty="0">
                <a:latin typeface="+mj-ea"/>
                <a:ea typeface="+mj-ea"/>
              </a:rPr>
              <a:t>気温</a:t>
            </a:r>
          </a:p>
        </p:txBody>
      </p:sp>
      <p:cxnSp>
        <p:nvCxnSpPr>
          <p:cNvPr id="9" name="直線矢印コネクタ 8"/>
          <p:cNvCxnSpPr/>
          <p:nvPr/>
        </p:nvCxnSpPr>
        <p:spPr>
          <a:xfrm>
            <a:off x="1204268" y="6505019"/>
            <a:ext cx="432048"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5496" y="5805264"/>
            <a:ext cx="800219" cy="461665"/>
          </a:xfrm>
          <a:prstGeom prst="rect">
            <a:avLst/>
          </a:prstGeom>
          <a:noFill/>
        </p:spPr>
        <p:txBody>
          <a:bodyPr wrap="none" rtlCol="0">
            <a:spAutoFit/>
          </a:bodyPr>
          <a:lstStyle/>
          <a:p>
            <a:r>
              <a:rPr kumimoji="1" lang="ja-JP" altLang="en-US" sz="2400" dirty="0">
                <a:latin typeface="+mj-ea"/>
                <a:ea typeface="+mj-ea"/>
              </a:rPr>
              <a:t>高度</a:t>
            </a:r>
          </a:p>
        </p:txBody>
      </p:sp>
      <p:sp>
        <p:nvSpPr>
          <p:cNvPr id="12" name="テキスト ボックス 11"/>
          <p:cNvSpPr txBox="1"/>
          <p:nvPr/>
        </p:nvSpPr>
        <p:spPr>
          <a:xfrm>
            <a:off x="2286129" y="4798893"/>
            <a:ext cx="2031325" cy="646331"/>
          </a:xfrm>
          <a:prstGeom prst="rect">
            <a:avLst/>
          </a:prstGeom>
          <a:noFill/>
        </p:spPr>
        <p:txBody>
          <a:bodyPr wrap="none" rtlCol="0">
            <a:spAutoFit/>
          </a:bodyPr>
          <a:lstStyle/>
          <a:p>
            <a:r>
              <a:rPr kumimoji="1" lang="ja-JP" altLang="en-US" dirty="0">
                <a:latin typeface="+mj-ea"/>
                <a:ea typeface="+mj-ea"/>
              </a:rPr>
              <a:t>持ち上げ凝結高度</a:t>
            </a:r>
            <a:endParaRPr kumimoji="1" lang="en-US" altLang="ja-JP" dirty="0">
              <a:latin typeface="+mj-ea"/>
              <a:ea typeface="+mj-ea"/>
            </a:endParaRPr>
          </a:p>
          <a:p>
            <a:pPr algn="ctr"/>
            <a:r>
              <a:rPr lang="en-US" altLang="ja-JP" dirty="0">
                <a:latin typeface="+mj-ea"/>
                <a:ea typeface="+mj-ea"/>
              </a:rPr>
              <a:t>LCL</a:t>
            </a:r>
            <a:endParaRPr kumimoji="1" lang="ja-JP" altLang="en-US" dirty="0">
              <a:latin typeface="+mj-ea"/>
              <a:ea typeface="+mj-ea"/>
            </a:endParaRPr>
          </a:p>
        </p:txBody>
      </p:sp>
      <p:cxnSp>
        <p:nvCxnSpPr>
          <p:cNvPr id="13" name="直線コネクタ 12"/>
          <p:cNvCxnSpPr/>
          <p:nvPr/>
        </p:nvCxnSpPr>
        <p:spPr>
          <a:xfrm flipH="1" flipV="1">
            <a:off x="435605" y="5126725"/>
            <a:ext cx="4740020" cy="466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413921" y="3185436"/>
            <a:ext cx="4896544"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269905" y="449132"/>
            <a:ext cx="353756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238457" y="188640"/>
            <a:ext cx="4115229" cy="646331"/>
          </a:xfrm>
          <a:prstGeom prst="rect">
            <a:avLst/>
          </a:prstGeom>
          <a:noFill/>
        </p:spPr>
        <p:txBody>
          <a:bodyPr wrap="none" rtlCol="0">
            <a:spAutoFit/>
          </a:bodyPr>
          <a:lstStyle/>
          <a:p>
            <a:r>
              <a:rPr kumimoji="1" lang="ja-JP" altLang="en-US" dirty="0">
                <a:latin typeface="+mj-ea"/>
                <a:ea typeface="+mj-ea"/>
              </a:rPr>
              <a:t>観測された</a:t>
            </a:r>
            <a:r>
              <a:rPr lang="ja-JP" altLang="en-US" dirty="0">
                <a:latin typeface="+mj-ea"/>
                <a:ea typeface="+mj-ea"/>
              </a:rPr>
              <a:t>気温の状態で，下層空気</a:t>
            </a:r>
            <a:endParaRPr lang="en-US" altLang="ja-JP" dirty="0">
              <a:latin typeface="+mj-ea"/>
              <a:ea typeface="+mj-ea"/>
            </a:endParaRPr>
          </a:p>
          <a:p>
            <a:r>
              <a:rPr lang="ja-JP" altLang="en-US" dirty="0">
                <a:latin typeface="+mj-ea"/>
                <a:ea typeface="+mj-ea"/>
              </a:rPr>
              <a:t>を</a:t>
            </a:r>
            <a:r>
              <a:rPr lang="ja-JP" altLang="en-US" b="1" dirty="0">
                <a:solidFill>
                  <a:srgbClr val="FF0000"/>
                </a:solidFill>
                <a:latin typeface="+mj-ea"/>
                <a:ea typeface="+mj-ea"/>
              </a:rPr>
              <a:t>断熱的に</a:t>
            </a:r>
            <a:r>
              <a:rPr lang="ja-JP" altLang="en-US" dirty="0">
                <a:latin typeface="+mj-ea"/>
                <a:ea typeface="+mj-ea"/>
              </a:rPr>
              <a:t>持ち上げてみると・・・・</a:t>
            </a:r>
            <a:endParaRPr lang="en-US" altLang="ja-JP" dirty="0">
              <a:latin typeface="+mj-ea"/>
              <a:ea typeface="+mj-ea"/>
            </a:endParaRPr>
          </a:p>
        </p:txBody>
      </p:sp>
      <p:sp>
        <p:nvSpPr>
          <p:cNvPr id="22" name="テキスト ボックス 21"/>
          <p:cNvSpPr txBox="1"/>
          <p:nvPr/>
        </p:nvSpPr>
        <p:spPr>
          <a:xfrm>
            <a:off x="5801354" y="2793122"/>
            <a:ext cx="2749471" cy="707886"/>
          </a:xfrm>
          <a:prstGeom prst="rect">
            <a:avLst/>
          </a:prstGeom>
          <a:noFill/>
        </p:spPr>
        <p:txBody>
          <a:bodyPr wrap="none" rtlCol="0">
            <a:spAutoFit/>
          </a:bodyPr>
          <a:lstStyle/>
          <a:p>
            <a:r>
              <a:rPr kumimoji="1" lang="ja-JP" altLang="en-US" sz="2000" dirty="0">
                <a:latin typeface="+mj-ea"/>
                <a:ea typeface="+mj-ea"/>
              </a:rPr>
              <a:t>空気塊の温度が周囲の</a:t>
            </a:r>
            <a:endParaRPr kumimoji="1" lang="en-US" altLang="ja-JP" sz="2000" dirty="0">
              <a:latin typeface="+mj-ea"/>
              <a:ea typeface="+mj-ea"/>
            </a:endParaRPr>
          </a:p>
          <a:p>
            <a:r>
              <a:rPr kumimoji="1" lang="ja-JP" altLang="en-US" sz="2000" dirty="0">
                <a:latin typeface="+mj-ea"/>
                <a:ea typeface="+mj-ea"/>
              </a:rPr>
              <a:t>気温と同じ</a:t>
            </a:r>
            <a:r>
              <a:rPr lang="ja-JP" altLang="en-US" sz="2000" dirty="0">
                <a:latin typeface="+mj-ea"/>
                <a:ea typeface="+mj-ea"/>
              </a:rPr>
              <a:t>になる</a:t>
            </a:r>
            <a:endParaRPr kumimoji="1" lang="ja-JP" altLang="en-US" sz="2000" dirty="0">
              <a:latin typeface="+mj-ea"/>
              <a:ea typeface="+mj-ea"/>
            </a:endParaRPr>
          </a:p>
        </p:txBody>
      </p:sp>
      <p:sp>
        <p:nvSpPr>
          <p:cNvPr id="24" name="テキスト ボックス 23"/>
          <p:cNvSpPr txBox="1"/>
          <p:nvPr/>
        </p:nvSpPr>
        <p:spPr>
          <a:xfrm>
            <a:off x="6246569" y="5301208"/>
            <a:ext cx="2749471" cy="707886"/>
          </a:xfrm>
          <a:prstGeom prst="rect">
            <a:avLst/>
          </a:prstGeom>
          <a:noFill/>
        </p:spPr>
        <p:txBody>
          <a:bodyPr wrap="none" rtlCol="0">
            <a:spAutoFit/>
          </a:bodyPr>
          <a:lstStyle/>
          <a:p>
            <a:r>
              <a:rPr kumimoji="1" lang="ja-JP" altLang="en-US" sz="2000" dirty="0">
                <a:latin typeface="+mj-ea"/>
                <a:ea typeface="+mj-ea"/>
              </a:rPr>
              <a:t>飽和まで</a:t>
            </a:r>
            <a:r>
              <a:rPr kumimoji="1" lang="ja-JP" altLang="en-US" sz="2000" dirty="0">
                <a:solidFill>
                  <a:srgbClr val="FF0000"/>
                </a:solidFill>
                <a:latin typeface="+mj-ea"/>
                <a:ea typeface="+mj-ea"/>
              </a:rPr>
              <a:t>乾燥断熱減率</a:t>
            </a:r>
            <a:endParaRPr kumimoji="1" lang="en-US" altLang="ja-JP" sz="2000" dirty="0">
              <a:solidFill>
                <a:srgbClr val="FF0000"/>
              </a:solidFill>
              <a:latin typeface="+mj-ea"/>
              <a:ea typeface="+mj-ea"/>
            </a:endParaRPr>
          </a:p>
          <a:p>
            <a:r>
              <a:rPr kumimoji="1" lang="ja-JP" altLang="en-US" sz="2000" dirty="0">
                <a:latin typeface="+mj-ea"/>
                <a:ea typeface="+mj-ea"/>
              </a:rPr>
              <a:t>で気温減少</a:t>
            </a:r>
          </a:p>
        </p:txBody>
      </p:sp>
      <p:sp>
        <p:nvSpPr>
          <p:cNvPr id="26" name="テキスト ボックス 25"/>
          <p:cNvSpPr txBox="1"/>
          <p:nvPr/>
        </p:nvSpPr>
        <p:spPr>
          <a:xfrm>
            <a:off x="6174561" y="4005064"/>
            <a:ext cx="3005951" cy="707886"/>
          </a:xfrm>
          <a:prstGeom prst="rect">
            <a:avLst/>
          </a:prstGeom>
          <a:noFill/>
        </p:spPr>
        <p:txBody>
          <a:bodyPr wrap="none" rtlCol="0">
            <a:spAutoFit/>
          </a:bodyPr>
          <a:lstStyle/>
          <a:p>
            <a:r>
              <a:rPr kumimoji="1" lang="ja-JP" altLang="en-US" sz="2000" dirty="0">
                <a:latin typeface="+mj-ea"/>
                <a:ea typeface="+mj-ea"/>
              </a:rPr>
              <a:t>飽和後は</a:t>
            </a:r>
            <a:r>
              <a:rPr kumimoji="1" lang="ja-JP" altLang="en-US" sz="2000" dirty="0">
                <a:solidFill>
                  <a:srgbClr val="0000FF"/>
                </a:solidFill>
                <a:latin typeface="+mj-ea"/>
                <a:ea typeface="+mj-ea"/>
              </a:rPr>
              <a:t>湿潤断熱熱減率</a:t>
            </a:r>
            <a:endParaRPr kumimoji="1" lang="en-US" altLang="ja-JP" sz="2000" dirty="0">
              <a:solidFill>
                <a:srgbClr val="0000FF"/>
              </a:solidFill>
              <a:latin typeface="+mj-ea"/>
              <a:ea typeface="+mj-ea"/>
            </a:endParaRPr>
          </a:p>
          <a:p>
            <a:r>
              <a:rPr kumimoji="1" lang="ja-JP" altLang="en-US" sz="2000" dirty="0">
                <a:latin typeface="+mj-ea"/>
                <a:ea typeface="+mj-ea"/>
              </a:rPr>
              <a:t>で気温減少</a:t>
            </a:r>
          </a:p>
        </p:txBody>
      </p:sp>
      <p:sp>
        <p:nvSpPr>
          <p:cNvPr id="28" name="テキスト ボックス 27"/>
          <p:cNvSpPr txBox="1"/>
          <p:nvPr/>
        </p:nvSpPr>
        <p:spPr>
          <a:xfrm>
            <a:off x="5329944" y="1280954"/>
            <a:ext cx="3518912" cy="70788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ja-JP" altLang="en-US" sz="2000" dirty="0">
                <a:latin typeface="+mj-ea"/>
                <a:ea typeface="+mj-ea"/>
              </a:rPr>
              <a:t>周囲の気温より暖かいため，</a:t>
            </a:r>
            <a:endParaRPr lang="en-US" altLang="ja-JP" sz="2000" dirty="0">
              <a:latin typeface="+mj-ea"/>
              <a:ea typeface="+mj-ea"/>
            </a:endParaRPr>
          </a:p>
          <a:p>
            <a:r>
              <a:rPr kumimoji="1" lang="ja-JP" altLang="en-US" sz="2000" dirty="0">
                <a:latin typeface="+mj-ea"/>
                <a:ea typeface="+mj-ea"/>
              </a:rPr>
              <a:t>空気塊は浮力を持つ</a:t>
            </a:r>
          </a:p>
        </p:txBody>
      </p:sp>
      <p:sp>
        <p:nvSpPr>
          <p:cNvPr id="29" name="上矢印 28"/>
          <p:cNvSpPr/>
          <p:nvPr/>
        </p:nvSpPr>
        <p:spPr>
          <a:xfrm>
            <a:off x="6410009" y="2060848"/>
            <a:ext cx="484632" cy="6183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2" name="雲 31"/>
          <p:cNvSpPr/>
          <p:nvPr/>
        </p:nvSpPr>
        <p:spPr>
          <a:xfrm>
            <a:off x="395536" y="3566919"/>
            <a:ext cx="3240360" cy="1296144"/>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19" name="テキスト ボックス 18"/>
          <p:cNvSpPr txBox="1"/>
          <p:nvPr/>
        </p:nvSpPr>
        <p:spPr>
          <a:xfrm>
            <a:off x="963027" y="3861048"/>
            <a:ext cx="2492990" cy="707886"/>
          </a:xfrm>
          <a:prstGeom prst="rect">
            <a:avLst/>
          </a:prstGeom>
          <a:solidFill>
            <a:schemeClr val="bg1"/>
          </a:solidFill>
          <a:ln>
            <a:solidFill>
              <a:srgbClr val="0070C0"/>
            </a:solidFill>
          </a:ln>
        </p:spPr>
        <p:txBody>
          <a:bodyPr wrap="none" rtlCol="0">
            <a:spAutoFit/>
          </a:bodyPr>
          <a:lstStyle/>
          <a:p>
            <a:r>
              <a:rPr kumimoji="1" lang="ja-JP" altLang="en-US" sz="2000" dirty="0">
                <a:latin typeface="+mj-ea"/>
                <a:ea typeface="+mj-ea"/>
              </a:rPr>
              <a:t>強制的に</a:t>
            </a:r>
            <a:r>
              <a:rPr lang="ja-JP" altLang="en-US" sz="2000" dirty="0">
                <a:latin typeface="+mj-ea"/>
                <a:ea typeface="+mj-ea"/>
              </a:rPr>
              <a:t>持ち上げる</a:t>
            </a:r>
            <a:endParaRPr lang="en-US" altLang="ja-JP" sz="2000" dirty="0">
              <a:latin typeface="+mj-ea"/>
              <a:ea typeface="+mj-ea"/>
            </a:endParaRPr>
          </a:p>
          <a:p>
            <a:r>
              <a:rPr lang="ja-JP" altLang="en-US" sz="2000" dirty="0">
                <a:latin typeface="+mj-ea"/>
                <a:ea typeface="+mj-ea"/>
              </a:rPr>
              <a:t>必要がある</a:t>
            </a:r>
            <a:endParaRPr kumimoji="1" lang="ja-JP" altLang="en-US" sz="2000" dirty="0">
              <a:latin typeface="+mj-ea"/>
              <a:ea typeface="+mj-ea"/>
            </a:endParaRPr>
          </a:p>
        </p:txBody>
      </p:sp>
      <p:sp>
        <p:nvSpPr>
          <p:cNvPr id="31" name="雲 30"/>
          <p:cNvSpPr/>
          <p:nvPr/>
        </p:nvSpPr>
        <p:spPr>
          <a:xfrm>
            <a:off x="323528" y="439797"/>
            <a:ext cx="1285929" cy="2707268"/>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21" name="テキスト ボックス 20"/>
          <p:cNvSpPr txBox="1"/>
          <p:nvPr/>
        </p:nvSpPr>
        <p:spPr>
          <a:xfrm>
            <a:off x="1061993" y="1340768"/>
            <a:ext cx="1980029"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2000" dirty="0">
                <a:latin typeface="+mj-ea"/>
                <a:ea typeface="+mj-ea"/>
              </a:rPr>
              <a:t>浮力を得るため</a:t>
            </a:r>
            <a:endParaRPr kumimoji="1" lang="en-US" altLang="ja-JP" sz="2000" dirty="0">
              <a:latin typeface="+mj-ea"/>
              <a:ea typeface="+mj-ea"/>
            </a:endParaRPr>
          </a:p>
          <a:p>
            <a:r>
              <a:rPr lang="ja-JP" altLang="en-US" sz="2000" dirty="0">
                <a:latin typeface="+mj-ea"/>
                <a:ea typeface="+mj-ea"/>
              </a:rPr>
              <a:t>自発的に上昇</a:t>
            </a:r>
            <a:endParaRPr kumimoji="1" lang="ja-JP" altLang="en-US" sz="2000" dirty="0">
              <a:latin typeface="+mj-ea"/>
              <a:ea typeface="+mj-ea"/>
            </a:endParaRPr>
          </a:p>
        </p:txBody>
      </p:sp>
      <p:sp>
        <p:nvSpPr>
          <p:cNvPr id="14" name="テキスト ボックス 13"/>
          <p:cNvSpPr txBox="1"/>
          <p:nvPr/>
        </p:nvSpPr>
        <p:spPr>
          <a:xfrm>
            <a:off x="1418164" y="2852936"/>
            <a:ext cx="1569660" cy="646331"/>
          </a:xfrm>
          <a:prstGeom prst="rect">
            <a:avLst/>
          </a:prstGeom>
          <a:noFill/>
        </p:spPr>
        <p:txBody>
          <a:bodyPr wrap="none" rtlCol="0">
            <a:spAutoFit/>
          </a:bodyPr>
          <a:lstStyle/>
          <a:p>
            <a:r>
              <a:rPr lang="ja-JP" altLang="en-US" dirty="0">
                <a:latin typeface="+mj-ea"/>
                <a:ea typeface="+mj-ea"/>
              </a:rPr>
              <a:t>自由対流高度</a:t>
            </a:r>
            <a:endParaRPr kumimoji="1" lang="en-US" altLang="ja-JP" dirty="0">
              <a:latin typeface="+mj-ea"/>
              <a:ea typeface="+mj-ea"/>
            </a:endParaRPr>
          </a:p>
          <a:p>
            <a:pPr algn="ctr"/>
            <a:r>
              <a:rPr lang="en-US" altLang="ja-JP" dirty="0">
                <a:latin typeface="+mj-ea"/>
                <a:ea typeface="+mj-ea"/>
              </a:rPr>
              <a:t>LFC</a:t>
            </a:r>
            <a:endParaRPr kumimoji="1" lang="ja-JP" altLang="en-US" dirty="0">
              <a:latin typeface="+mj-ea"/>
              <a:ea typeface="+mj-ea"/>
            </a:endParaRPr>
          </a:p>
        </p:txBody>
      </p:sp>
      <p:cxnSp>
        <p:nvCxnSpPr>
          <p:cNvPr id="10" name="直線矢印コネクタ 9"/>
          <p:cNvCxnSpPr/>
          <p:nvPr/>
        </p:nvCxnSpPr>
        <p:spPr>
          <a:xfrm flipV="1">
            <a:off x="395536" y="2502189"/>
            <a:ext cx="0" cy="337508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76" name="テキスト ボックス 75"/>
          <p:cNvSpPr txBox="1"/>
          <p:nvPr/>
        </p:nvSpPr>
        <p:spPr>
          <a:xfrm>
            <a:off x="-36512" y="35332"/>
            <a:ext cx="3647152" cy="369332"/>
          </a:xfrm>
          <a:prstGeom prst="rect">
            <a:avLst/>
          </a:prstGeom>
          <a:noFill/>
        </p:spPr>
        <p:txBody>
          <a:bodyPr wrap="none" rtlCol="0">
            <a:spAutoFit/>
          </a:bodyPr>
          <a:lstStyle/>
          <a:p>
            <a:r>
              <a:rPr lang="ja-JP" altLang="en-US" dirty="0">
                <a:latin typeface="+mj-ea"/>
                <a:ea typeface="+mj-ea"/>
              </a:rPr>
              <a:t>周囲より冷くなるため浮力を失う</a:t>
            </a:r>
            <a:endParaRPr lang="en-US" altLang="ja-JP" dirty="0">
              <a:latin typeface="+mj-ea"/>
              <a:ea typeface="+mj-ea"/>
            </a:endParaRPr>
          </a:p>
        </p:txBody>
      </p:sp>
      <p:pic>
        <p:nvPicPr>
          <p:cNvPr id="59" name="Picture 2" descr="C:\Users\cherry\AppData\Local\Microsoft\Windows\Temporary Internet Files\Content.IE5\LDJMQDG7\MC90039104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4255653">
            <a:off x="5725352" y="5562180"/>
            <a:ext cx="560147" cy="4016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cherry\AppData\Local\Microsoft\Windows\Temporary Internet Files\Content.IE5\LDJMQDG7\MC90039104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087839">
            <a:off x="5475440" y="5830531"/>
            <a:ext cx="560147" cy="4016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cherry\AppData\Local\Microsoft\Windows\Temporary Internet Files\Content.IE5\QF3ADZ6C\MC90039104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8031267" flipH="1">
            <a:off x="4759809" y="4375485"/>
            <a:ext cx="698010" cy="50044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C:\Users\cherry\AppData\Local\Microsoft\Windows\Temporary Internet Files\Content.IE5\QF3ADZ6C\MC90039104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3568733">
            <a:off x="4359653" y="4398590"/>
            <a:ext cx="698010" cy="500447"/>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C:\Users\cherry\AppData\Local\Microsoft\Windows\Temporary Internet Files\Content.IE5\6LAOW64E\MC90038355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460836" y="2519958"/>
            <a:ext cx="547130" cy="669911"/>
          </a:xfrm>
          <a:prstGeom prst="rect">
            <a:avLst/>
          </a:prstGeom>
          <a:noFill/>
          <a:extLst>
            <a:ext uri="{909E8E84-426E-40DD-AFC4-6F175D3DCCD1}">
              <a14:hiddenFill xmlns:a14="http://schemas.microsoft.com/office/drawing/2010/main">
                <a:solidFill>
                  <a:srgbClr val="FFFFFF"/>
                </a:solidFill>
              </a14:hiddenFill>
            </a:ext>
          </a:extLst>
        </p:spPr>
      </p:pic>
      <p:pic>
        <p:nvPicPr>
          <p:cNvPr id="143367" name="Picture 7" descr="C:\Users\cherry\AppData\Local\Microsoft\Windows\Temporary Internet Files\Content.IE5\373Z4KJX\MC900390996[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062323" flipH="1">
            <a:off x="4837814" y="2416450"/>
            <a:ext cx="694324" cy="64621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34</a:t>
            </a:fld>
            <a:endParaRPr kumimoji="1" lang="ja-JP" altLang="en-US"/>
          </a:p>
        </p:txBody>
      </p:sp>
    </p:spTree>
    <p:extLst>
      <p:ext uri="{BB962C8B-B14F-4D97-AF65-F5344CB8AC3E}">
        <p14:creationId xmlns:p14="http://schemas.microsoft.com/office/powerpoint/2010/main" val="278849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80">
                                          <p:stCondLst>
                                            <p:cond delay="0"/>
                                          </p:stCondLst>
                                        </p:cTn>
                                        <p:tgtEl>
                                          <p:spTgt spid="59"/>
                                        </p:tgtEl>
                                      </p:cBhvr>
                                    </p:animEffect>
                                    <p:anim calcmode="lin" valueType="num">
                                      <p:cBhvr>
                                        <p:cTn id="13"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8" dur="26">
                                          <p:stCondLst>
                                            <p:cond delay="650"/>
                                          </p:stCondLst>
                                        </p:cTn>
                                        <p:tgtEl>
                                          <p:spTgt spid="59"/>
                                        </p:tgtEl>
                                      </p:cBhvr>
                                      <p:to x="100000" y="60000"/>
                                    </p:animScale>
                                    <p:animScale>
                                      <p:cBhvr>
                                        <p:cTn id="19" dur="166" decel="50000">
                                          <p:stCondLst>
                                            <p:cond delay="676"/>
                                          </p:stCondLst>
                                        </p:cTn>
                                        <p:tgtEl>
                                          <p:spTgt spid="59"/>
                                        </p:tgtEl>
                                      </p:cBhvr>
                                      <p:to x="100000" y="100000"/>
                                    </p:animScale>
                                    <p:animScale>
                                      <p:cBhvr>
                                        <p:cTn id="20" dur="26">
                                          <p:stCondLst>
                                            <p:cond delay="1312"/>
                                          </p:stCondLst>
                                        </p:cTn>
                                        <p:tgtEl>
                                          <p:spTgt spid="59"/>
                                        </p:tgtEl>
                                      </p:cBhvr>
                                      <p:to x="100000" y="80000"/>
                                    </p:animScale>
                                    <p:animScale>
                                      <p:cBhvr>
                                        <p:cTn id="21" dur="166" decel="50000">
                                          <p:stCondLst>
                                            <p:cond delay="1338"/>
                                          </p:stCondLst>
                                        </p:cTn>
                                        <p:tgtEl>
                                          <p:spTgt spid="59"/>
                                        </p:tgtEl>
                                      </p:cBhvr>
                                      <p:to x="100000" y="100000"/>
                                    </p:animScale>
                                    <p:animScale>
                                      <p:cBhvr>
                                        <p:cTn id="22" dur="26">
                                          <p:stCondLst>
                                            <p:cond delay="1642"/>
                                          </p:stCondLst>
                                        </p:cTn>
                                        <p:tgtEl>
                                          <p:spTgt spid="59"/>
                                        </p:tgtEl>
                                      </p:cBhvr>
                                      <p:to x="100000" y="90000"/>
                                    </p:animScale>
                                    <p:animScale>
                                      <p:cBhvr>
                                        <p:cTn id="23" dur="166" decel="50000">
                                          <p:stCondLst>
                                            <p:cond delay="1668"/>
                                          </p:stCondLst>
                                        </p:cTn>
                                        <p:tgtEl>
                                          <p:spTgt spid="59"/>
                                        </p:tgtEl>
                                      </p:cBhvr>
                                      <p:to x="100000" y="100000"/>
                                    </p:animScale>
                                    <p:animScale>
                                      <p:cBhvr>
                                        <p:cTn id="24" dur="26">
                                          <p:stCondLst>
                                            <p:cond delay="1808"/>
                                          </p:stCondLst>
                                        </p:cTn>
                                        <p:tgtEl>
                                          <p:spTgt spid="59"/>
                                        </p:tgtEl>
                                      </p:cBhvr>
                                      <p:to x="100000" y="95000"/>
                                    </p:animScale>
                                    <p:animScale>
                                      <p:cBhvr>
                                        <p:cTn id="25" dur="166" decel="50000">
                                          <p:stCondLst>
                                            <p:cond delay="1834"/>
                                          </p:stCondLst>
                                        </p:cTn>
                                        <p:tgtEl>
                                          <p:spTgt spid="59"/>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80">
                                          <p:stCondLst>
                                            <p:cond delay="0"/>
                                          </p:stCondLst>
                                        </p:cTn>
                                        <p:tgtEl>
                                          <p:spTgt spid="61"/>
                                        </p:tgtEl>
                                      </p:cBhvr>
                                    </p:animEffect>
                                    <p:anim calcmode="lin" valueType="num">
                                      <p:cBhvr>
                                        <p:cTn id="29"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34" dur="26">
                                          <p:stCondLst>
                                            <p:cond delay="650"/>
                                          </p:stCondLst>
                                        </p:cTn>
                                        <p:tgtEl>
                                          <p:spTgt spid="61"/>
                                        </p:tgtEl>
                                      </p:cBhvr>
                                      <p:to x="100000" y="60000"/>
                                    </p:animScale>
                                    <p:animScale>
                                      <p:cBhvr>
                                        <p:cTn id="35" dur="166" decel="50000">
                                          <p:stCondLst>
                                            <p:cond delay="676"/>
                                          </p:stCondLst>
                                        </p:cTn>
                                        <p:tgtEl>
                                          <p:spTgt spid="61"/>
                                        </p:tgtEl>
                                      </p:cBhvr>
                                      <p:to x="100000" y="100000"/>
                                    </p:animScale>
                                    <p:animScale>
                                      <p:cBhvr>
                                        <p:cTn id="36" dur="26">
                                          <p:stCondLst>
                                            <p:cond delay="1312"/>
                                          </p:stCondLst>
                                        </p:cTn>
                                        <p:tgtEl>
                                          <p:spTgt spid="61"/>
                                        </p:tgtEl>
                                      </p:cBhvr>
                                      <p:to x="100000" y="80000"/>
                                    </p:animScale>
                                    <p:animScale>
                                      <p:cBhvr>
                                        <p:cTn id="37" dur="166" decel="50000">
                                          <p:stCondLst>
                                            <p:cond delay="1338"/>
                                          </p:stCondLst>
                                        </p:cTn>
                                        <p:tgtEl>
                                          <p:spTgt spid="61"/>
                                        </p:tgtEl>
                                      </p:cBhvr>
                                      <p:to x="100000" y="100000"/>
                                    </p:animScale>
                                    <p:animScale>
                                      <p:cBhvr>
                                        <p:cTn id="38" dur="26">
                                          <p:stCondLst>
                                            <p:cond delay="1642"/>
                                          </p:stCondLst>
                                        </p:cTn>
                                        <p:tgtEl>
                                          <p:spTgt spid="61"/>
                                        </p:tgtEl>
                                      </p:cBhvr>
                                      <p:to x="100000" y="90000"/>
                                    </p:animScale>
                                    <p:animScale>
                                      <p:cBhvr>
                                        <p:cTn id="39" dur="166" decel="50000">
                                          <p:stCondLst>
                                            <p:cond delay="1668"/>
                                          </p:stCondLst>
                                        </p:cTn>
                                        <p:tgtEl>
                                          <p:spTgt spid="61"/>
                                        </p:tgtEl>
                                      </p:cBhvr>
                                      <p:to x="100000" y="100000"/>
                                    </p:animScale>
                                    <p:animScale>
                                      <p:cBhvr>
                                        <p:cTn id="40" dur="26">
                                          <p:stCondLst>
                                            <p:cond delay="1808"/>
                                          </p:stCondLst>
                                        </p:cTn>
                                        <p:tgtEl>
                                          <p:spTgt spid="61"/>
                                        </p:tgtEl>
                                      </p:cBhvr>
                                      <p:to x="100000" y="95000"/>
                                    </p:animScale>
                                    <p:animScale>
                                      <p:cBhvr>
                                        <p:cTn id="41" dur="166" decel="50000">
                                          <p:stCondLst>
                                            <p:cond delay="1834"/>
                                          </p:stCondLst>
                                        </p:cTn>
                                        <p:tgtEl>
                                          <p:spTgt spid="61"/>
                                        </p:tgtEl>
                                      </p:cBhvr>
                                      <p:to x="100000" y="100000"/>
                                    </p:animScale>
                                  </p:childTnLst>
                                </p:cTn>
                              </p:par>
                            </p:childTnLst>
                          </p:cTn>
                        </p:par>
                        <p:par>
                          <p:cTn id="42" fill="hold">
                            <p:stCondLst>
                              <p:cond delay="2000"/>
                            </p:stCondLst>
                            <p:childTnLst>
                              <p:par>
                                <p:cTn id="43" presetID="42" presetClass="path" presetSubtype="0" accel="50000" decel="50000" fill="hold" grpId="0" nodeType="afterEffect">
                                  <p:stCondLst>
                                    <p:cond delay="0"/>
                                  </p:stCondLst>
                                  <p:childTnLst>
                                    <p:animMotion origin="layout" path="M 4.44444E-6 4.07407E-6 L -0.13525 -0.1551 " pathEditMode="relative" rAng="0" ptsTypes="AA">
                                      <p:cBhvr>
                                        <p:cTn id="44" dur="5000" fill="hold"/>
                                        <p:tgtEl>
                                          <p:spTgt spid="23"/>
                                        </p:tgtEl>
                                        <p:attrNameLst>
                                          <p:attrName>ppt_x</p:attrName>
                                          <p:attrName>ppt_y</p:attrName>
                                        </p:attrNameLst>
                                      </p:cBhvr>
                                      <p:rCtr x="-6771" y="-7755"/>
                                    </p:animMotion>
                                  </p:childTnLst>
                                </p:cTn>
                              </p:par>
                              <p:par>
                                <p:cTn id="45" presetID="42" presetClass="path" presetSubtype="0" accel="50000" decel="50000" fill="hold" nodeType="withEffect">
                                  <p:stCondLst>
                                    <p:cond delay="0"/>
                                  </p:stCondLst>
                                  <p:childTnLst>
                                    <p:animMotion origin="layout" path="M -8.33333E-7 2.22222E-6 L -0.14097 -0.15139 " pathEditMode="relative" rAng="0" ptsTypes="AA">
                                      <p:cBhvr>
                                        <p:cTn id="46" dur="5000" fill="hold"/>
                                        <p:tgtEl>
                                          <p:spTgt spid="59"/>
                                        </p:tgtEl>
                                        <p:attrNameLst>
                                          <p:attrName>ppt_x</p:attrName>
                                          <p:attrName>ppt_y</p:attrName>
                                        </p:attrNameLst>
                                      </p:cBhvr>
                                      <p:rCtr x="-7049" y="-7569"/>
                                    </p:animMotion>
                                  </p:childTnLst>
                                </p:cTn>
                              </p:par>
                              <p:par>
                                <p:cTn id="47" presetID="42" presetClass="path" presetSubtype="0" accel="50000" decel="50000" fill="hold" nodeType="withEffect">
                                  <p:stCondLst>
                                    <p:cond delay="0"/>
                                  </p:stCondLst>
                                  <p:childTnLst>
                                    <p:animMotion origin="layout" path="M -8.33333E-7 2.22222E-6 L -0.14097 -0.15139 " pathEditMode="relative" rAng="0" ptsTypes="AA">
                                      <p:cBhvr>
                                        <p:cTn id="48" dur="5000" fill="hold"/>
                                        <p:tgtEl>
                                          <p:spTgt spid="61"/>
                                        </p:tgtEl>
                                        <p:attrNameLst>
                                          <p:attrName>ppt_x</p:attrName>
                                          <p:attrName>ppt_y</p:attrName>
                                        </p:attrNameLst>
                                      </p:cBhvr>
                                      <p:rCtr x="-7049" y="-7569"/>
                                    </p:animMotion>
                                  </p:childTnLst>
                                </p:cTn>
                              </p:par>
                              <p:par>
                                <p:cTn id="49" presetID="1" presetClass="emph" presetSubtype="2" fill="hold" nodeType="withEffect">
                                  <p:stCondLst>
                                    <p:cond delay="1000"/>
                                  </p:stCondLst>
                                  <p:childTnLst>
                                    <p:animClr clrSpc="rgb" dir="cw">
                                      <p:cBhvr>
                                        <p:cTn id="50" dur="4000" fill="hold"/>
                                        <p:tgtEl>
                                          <p:spTgt spid="23"/>
                                        </p:tgtEl>
                                        <p:attrNameLst>
                                          <p:attrName>fillcolor</p:attrName>
                                        </p:attrNameLst>
                                      </p:cBhvr>
                                      <p:to>
                                        <a:srgbClr val="0066FF"/>
                                      </p:to>
                                    </p:animClr>
                                    <p:set>
                                      <p:cBhvr>
                                        <p:cTn id="51" dur="4000" fill="hold"/>
                                        <p:tgtEl>
                                          <p:spTgt spid="23"/>
                                        </p:tgtEl>
                                        <p:attrNameLst>
                                          <p:attrName>fill.type</p:attrName>
                                        </p:attrNameLst>
                                      </p:cBhvr>
                                      <p:to>
                                        <p:strVal val="solid"/>
                                      </p:to>
                                    </p:set>
                                    <p:set>
                                      <p:cBhvr>
                                        <p:cTn id="52" dur="4000" fill="hold"/>
                                        <p:tgtEl>
                                          <p:spTgt spid="23"/>
                                        </p:tgtEl>
                                        <p:attrNameLst>
                                          <p:attrName>fill.on</p:attrName>
                                        </p:attrNameLst>
                                      </p:cBhvr>
                                      <p:to>
                                        <p:strVal val="true"/>
                                      </p:to>
                                    </p:set>
                                  </p:childTnLst>
                                </p:cTn>
                              </p:par>
                              <p:par>
                                <p:cTn id="53" presetID="2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0"/>
                                        <p:tgtEl>
                                          <p:spTgt spid="6"/>
                                        </p:tgtEl>
                                      </p:cBhvr>
                                    </p:animEffect>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59"/>
                                        </p:tgtEl>
                                        <p:attrNameLst>
                                          <p:attrName>r</p:attrName>
                                        </p:attrNameLst>
                                      </p:cBhvr>
                                    </p:animRot>
                                    <p:animRot by="-240000">
                                      <p:cBhvr>
                                        <p:cTn id="58" dur="200" fill="hold">
                                          <p:stCondLst>
                                            <p:cond delay="200"/>
                                          </p:stCondLst>
                                        </p:cTn>
                                        <p:tgtEl>
                                          <p:spTgt spid="59"/>
                                        </p:tgtEl>
                                        <p:attrNameLst>
                                          <p:attrName>r</p:attrName>
                                        </p:attrNameLst>
                                      </p:cBhvr>
                                    </p:animRot>
                                    <p:animRot by="240000">
                                      <p:cBhvr>
                                        <p:cTn id="59" dur="200" fill="hold">
                                          <p:stCondLst>
                                            <p:cond delay="400"/>
                                          </p:stCondLst>
                                        </p:cTn>
                                        <p:tgtEl>
                                          <p:spTgt spid="59"/>
                                        </p:tgtEl>
                                        <p:attrNameLst>
                                          <p:attrName>r</p:attrName>
                                        </p:attrNameLst>
                                      </p:cBhvr>
                                    </p:animRot>
                                    <p:animRot by="-240000">
                                      <p:cBhvr>
                                        <p:cTn id="60" dur="200" fill="hold">
                                          <p:stCondLst>
                                            <p:cond delay="600"/>
                                          </p:stCondLst>
                                        </p:cTn>
                                        <p:tgtEl>
                                          <p:spTgt spid="59"/>
                                        </p:tgtEl>
                                        <p:attrNameLst>
                                          <p:attrName>r</p:attrName>
                                        </p:attrNameLst>
                                      </p:cBhvr>
                                    </p:animRot>
                                    <p:animRot by="120000">
                                      <p:cBhvr>
                                        <p:cTn id="61" dur="200" fill="hold">
                                          <p:stCondLst>
                                            <p:cond delay="800"/>
                                          </p:stCondLst>
                                        </p:cTn>
                                        <p:tgtEl>
                                          <p:spTgt spid="59"/>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61"/>
                                        </p:tgtEl>
                                        <p:attrNameLst>
                                          <p:attrName>r</p:attrName>
                                        </p:attrNameLst>
                                      </p:cBhvr>
                                    </p:animRot>
                                    <p:animRot by="-240000">
                                      <p:cBhvr>
                                        <p:cTn id="64" dur="200" fill="hold">
                                          <p:stCondLst>
                                            <p:cond delay="200"/>
                                          </p:stCondLst>
                                        </p:cTn>
                                        <p:tgtEl>
                                          <p:spTgt spid="61"/>
                                        </p:tgtEl>
                                        <p:attrNameLst>
                                          <p:attrName>r</p:attrName>
                                        </p:attrNameLst>
                                      </p:cBhvr>
                                    </p:animRot>
                                    <p:animRot by="240000">
                                      <p:cBhvr>
                                        <p:cTn id="65" dur="200" fill="hold">
                                          <p:stCondLst>
                                            <p:cond delay="400"/>
                                          </p:stCondLst>
                                        </p:cTn>
                                        <p:tgtEl>
                                          <p:spTgt spid="61"/>
                                        </p:tgtEl>
                                        <p:attrNameLst>
                                          <p:attrName>r</p:attrName>
                                        </p:attrNameLst>
                                      </p:cBhvr>
                                    </p:animRot>
                                    <p:animRot by="-240000">
                                      <p:cBhvr>
                                        <p:cTn id="66" dur="200" fill="hold">
                                          <p:stCondLst>
                                            <p:cond delay="600"/>
                                          </p:stCondLst>
                                        </p:cTn>
                                        <p:tgtEl>
                                          <p:spTgt spid="61"/>
                                        </p:tgtEl>
                                        <p:attrNameLst>
                                          <p:attrName>r</p:attrName>
                                        </p:attrNameLst>
                                      </p:cBhvr>
                                    </p:animRot>
                                    <p:animRot by="120000">
                                      <p:cBhvr>
                                        <p:cTn id="67" dur="200" fill="hold">
                                          <p:stCondLst>
                                            <p:cond delay="800"/>
                                          </p:stCondLst>
                                        </p:cTn>
                                        <p:tgtEl>
                                          <p:spTgt spid="61"/>
                                        </p:tgtEl>
                                        <p:attrNameLst>
                                          <p:attrName>r</p:attrName>
                                        </p:attrNameLst>
                                      </p:cBhvr>
                                    </p:animRot>
                                  </p:childTnLst>
                                </p:cTn>
                              </p:par>
                            </p:childTnLst>
                          </p:cTn>
                        </p:par>
                        <p:par>
                          <p:cTn id="68" fill="hold">
                            <p:stCondLst>
                              <p:cond delay="70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2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right)">
                                      <p:cBhvr>
                                        <p:cTn id="74" dur="10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down)">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59"/>
                                        </p:tgtEl>
                                      </p:cBhvr>
                                    </p:animEffect>
                                    <p:set>
                                      <p:cBhvr>
                                        <p:cTn id="88" dur="1" fill="hold">
                                          <p:stCondLst>
                                            <p:cond delay="499"/>
                                          </p:stCondLst>
                                        </p:cTn>
                                        <p:tgtEl>
                                          <p:spTgt spid="5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61"/>
                                        </p:tgtEl>
                                      </p:cBhvr>
                                    </p:animEffect>
                                    <p:set>
                                      <p:cBhvr>
                                        <p:cTn id="91" dur="1" fill="hold">
                                          <p:stCondLst>
                                            <p:cond delay="499"/>
                                          </p:stCondLst>
                                        </p:cTn>
                                        <p:tgtEl>
                                          <p:spTgt spid="61"/>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500"/>
                                        <p:tgtEl>
                                          <p:spTgt spid="63"/>
                                        </p:tgtEl>
                                      </p:cBhvr>
                                    </p:animEffect>
                                  </p:childTnLst>
                                </p:cTn>
                              </p:par>
                              <p:par>
                                <p:cTn id="96" presetID="10" presetClass="entr" presetSubtype="0" fill="hold"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500"/>
                                        <p:tgtEl>
                                          <p:spTgt spid="65"/>
                                        </p:tgtEl>
                                      </p:cBhvr>
                                    </p:animEffect>
                                  </p:childTnLst>
                                </p:cTn>
                              </p:par>
                            </p:childTnLst>
                          </p:cTn>
                        </p:par>
                        <p:par>
                          <p:cTn id="99" fill="hold">
                            <p:stCondLst>
                              <p:cond delay="1000"/>
                            </p:stCondLst>
                            <p:childTnLst>
                              <p:par>
                                <p:cTn id="100" presetID="42" presetClass="path" presetSubtype="0" accel="50000" decel="50000" fill="hold" grpId="1" nodeType="afterEffect">
                                  <p:stCondLst>
                                    <p:cond delay="0"/>
                                  </p:stCondLst>
                                  <p:childTnLst>
                                    <p:animMotion origin="layout" path="M -0.13525 -0.15509 L -0.19028 -0.44051 " pathEditMode="relative" rAng="0" ptsTypes="AA">
                                      <p:cBhvr>
                                        <p:cTn id="101" dur="5000" fill="hold"/>
                                        <p:tgtEl>
                                          <p:spTgt spid="23"/>
                                        </p:tgtEl>
                                        <p:attrNameLst>
                                          <p:attrName>ppt_x</p:attrName>
                                          <p:attrName>ppt_y</p:attrName>
                                        </p:attrNameLst>
                                      </p:cBhvr>
                                      <p:rCtr x="-2760" y="-14282"/>
                                    </p:animMotion>
                                  </p:childTnLst>
                                </p:cTn>
                              </p:par>
                              <p:par>
                                <p:cTn id="102" presetID="42" presetClass="path" presetSubtype="0" accel="50000" decel="50000" fill="hold" nodeType="withEffect">
                                  <p:stCondLst>
                                    <p:cond delay="0"/>
                                  </p:stCondLst>
                                  <p:childTnLst>
                                    <p:animMotion origin="layout" path="M -5.55556E-7 4.44444E-6 L -0.05868 -0.28982 " pathEditMode="relative" rAng="0" ptsTypes="AA">
                                      <p:cBhvr>
                                        <p:cTn id="103" dur="5000" fill="hold"/>
                                        <p:tgtEl>
                                          <p:spTgt spid="63"/>
                                        </p:tgtEl>
                                        <p:attrNameLst>
                                          <p:attrName>ppt_x</p:attrName>
                                          <p:attrName>ppt_y</p:attrName>
                                        </p:attrNameLst>
                                      </p:cBhvr>
                                      <p:rCtr x="-2934" y="-14491"/>
                                    </p:animMotion>
                                  </p:childTnLst>
                                </p:cTn>
                              </p:par>
                              <p:par>
                                <p:cTn id="104" presetID="42" presetClass="path" presetSubtype="0" accel="50000" decel="50000" fill="hold" nodeType="withEffect">
                                  <p:stCondLst>
                                    <p:cond delay="0"/>
                                  </p:stCondLst>
                                  <p:childTnLst>
                                    <p:animMotion origin="layout" path="M -5.55556E-7 4.44444E-6 L -0.05868 -0.28982 " pathEditMode="relative" rAng="0" ptsTypes="AA">
                                      <p:cBhvr>
                                        <p:cTn id="105" dur="5000" fill="hold"/>
                                        <p:tgtEl>
                                          <p:spTgt spid="65"/>
                                        </p:tgtEl>
                                        <p:attrNameLst>
                                          <p:attrName>ppt_x</p:attrName>
                                          <p:attrName>ppt_y</p:attrName>
                                        </p:attrNameLst>
                                      </p:cBhvr>
                                      <p:rCtr x="-2934" y="-14491"/>
                                    </p:animMotion>
                                  </p:childTnLst>
                                </p:cTn>
                              </p:par>
                              <p:par>
                                <p:cTn id="106" presetID="32" presetClass="emph" presetSubtype="0" repeatCount="indefinite" fill="hold" nodeType="withEffect">
                                  <p:stCondLst>
                                    <p:cond delay="0"/>
                                  </p:stCondLst>
                                  <p:childTnLst>
                                    <p:animRot by="120000">
                                      <p:cBhvr>
                                        <p:cTn id="107" dur="100" fill="hold">
                                          <p:stCondLst>
                                            <p:cond delay="0"/>
                                          </p:stCondLst>
                                        </p:cTn>
                                        <p:tgtEl>
                                          <p:spTgt spid="65"/>
                                        </p:tgtEl>
                                        <p:attrNameLst>
                                          <p:attrName>r</p:attrName>
                                        </p:attrNameLst>
                                      </p:cBhvr>
                                    </p:animRot>
                                    <p:animRot by="-240000">
                                      <p:cBhvr>
                                        <p:cTn id="108" dur="200" fill="hold">
                                          <p:stCondLst>
                                            <p:cond delay="200"/>
                                          </p:stCondLst>
                                        </p:cTn>
                                        <p:tgtEl>
                                          <p:spTgt spid="65"/>
                                        </p:tgtEl>
                                        <p:attrNameLst>
                                          <p:attrName>r</p:attrName>
                                        </p:attrNameLst>
                                      </p:cBhvr>
                                    </p:animRot>
                                    <p:animRot by="240000">
                                      <p:cBhvr>
                                        <p:cTn id="109" dur="200" fill="hold">
                                          <p:stCondLst>
                                            <p:cond delay="400"/>
                                          </p:stCondLst>
                                        </p:cTn>
                                        <p:tgtEl>
                                          <p:spTgt spid="65"/>
                                        </p:tgtEl>
                                        <p:attrNameLst>
                                          <p:attrName>r</p:attrName>
                                        </p:attrNameLst>
                                      </p:cBhvr>
                                    </p:animRot>
                                    <p:animRot by="-240000">
                                      <p:cBhvr>
                                        <p:cTn id="110" dur="200" fill="hold">
                                          <p:stCondLst>
                                            <p:cond delay="600"/>
                                          </p:stCondLst>
                                        </p:cTn>
                                        <p:tgtEl>
                                          <p:spTgt spid="65"/>
                                        </p:tgtEl>
                                        <p:attrNameLst>
                                          <p:attrName>r</p:attrName>
                                        </p:attrNameLst>
                                      </p:cBhvr>
                                    </p:animRot>
                                    <p:animRot by="120000">
                                      <p:cBhvr>
                                        <p:cTn id="111" dur="200" fill="hold">
                                          <p:stCondLst>
                                            <p:cond delay="800"/>
                                          </p:stCondLst>
                                        </p:cTn>
                                        <p:tgtEl>
                                          <p:spTgt spid="65"/>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100" fill="hold">
                                          <p:stCondLst>
                                            <p:cond delay="0"/>
                                          </p:stCondLst>
                                        </p:cTn>
                                        <p:tgtEl>
                                          <p:spTgt spid="63"/>
                                        </p:tgtEl>
                                        <p:attrNameLst>
                                          <p:attrName>r</p:attrName>
                                        </p:attrNameLst>
                                      </p:cBhvr>
                                    </p:animRot>
                                    <p:animRot by="-240000">
                                      <p:cBhvr>
                                        <p:cTn id="114" dur="200" fill="hold">
                                          <p:stCondLst>
                                            <p:cond delay="200"/>
                                          </p:stCondLst>
                                        </p:cTn>
                                        <p:tgtEl>
                                          <p:spTgt spid="63"/>
                                        </p:tgtEl>
                                        <p:attrNameLst>
                                          <p:attrName>r</p:attrName>
                                        </p:attrNameLst>
                                      </p:cBhvr>
                                    </p:animRot>
                                    <p:animRot by="240000">
                                      <p:cBhvr>
                                        <p:cTn id="115" dur="200" fill="hold">
                                          <p:stCondLst>
                                            <p:cond delay="400"/>
                                          </p:stCondLst>
                                        </p:cTn>
                                        <p:tgtEl>
                                          <p:spTgt spid="63"/>
                                        </p:tgtEl>
                                        <p:attrNameLst>
                                          <p:attrName>r</p:attrName>
                                        </p:attrNameLst>
                                      </p:cBhvr>
                                    </p:animRot>
                                    <p:animRot by="-240000">
                                      <p:cBhvr>
                                        <p:cTn id="116" dur="200" fill="hold">
                                          <p:stCondLst>
                                            <p:cond delay="600"/>
                                          </p:stCondLst>
                                        </p:cTn>
                                        <p:tgtEl>
                                          <p:spTgt spid="63"/>
                                        </p:tgtEl>
                                        <p:attrNameLst>
                                          <p:attrName>r</p:attrName>
                                        </p:attrNameLst>
                                      </p:cBhvr>
                                    </p:animRot>
                                    <p:animRot by="120000">
                                      <p:cBhvr>
                                        <p:cTn id="117" dur="200" fill="hold">
                                          <p:stCondLst>
                                            <p:cond delay="800"/>
                                          </p:stCondLst>
                                        </p:cTn>
                                        <p:tgtEl>
                                          <p:spTgt spid="63"/>
                                        </p:tgtEl>
                                        <p:attrNameLst>
                                          <p:attrName>r</p:attrName>
                                        </p:attrNameLst>
                                      </p:cBhvr>
                                    </p:animRot>
                                  </p:childTnLst>
                                </p:cTn>
                              </p:par>
                              <p:par>
                                <p:cTn id="118" presetID="10" presetClass="entr" presetSubtype="0" fill="hold" grpId="0" nodeType="withEffect">
                                  <p:stCondLst>
                                    <p:cond delay="130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3700"/>
                                        <p:tgtEl>
                                          <p:spTgt spid="32"/>
                                        </p:tgtEl>
                                      </p:cBhvr>
                                    </p:animEffect>
                                  </p:childTnLst>
                                </p:cTn>
                              </p:par>
                            </p:childTnLst>
                          </p:cTn>
                        </p:par>
                        <p:par>
                          <p:cTn id="121" fill="hold">
                            <p:stCondLst>
                              <p:cond delay="6000"/>
                            </p:stCondLst>
                            <p:childTnLst>
                              <p:par>
                                <p:cTn id="122" presetID="10" presetClass="entr" presetSubtype="0"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fade">
                                      <p:cBhvr>
                                        <p:cTn id="124" dur="500"/>
                                        <p:tgtEl>
                                          <p:spTgt spid="2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2" fill="hold" nodeType="click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wipe(right)">
                                      <p:cBhvr>
                                        <p:cTn id="129" dur="1000"/>
                                        <p:tgtEl>
                                          <p:spTgt spid="15"/>
                                        </p:tgtEl>
                                      </p:cBhvr>
                                    </p:animEffect>
                                  </p:childTnLst>
                                </p:cTn>
                              </p:par>
                            </p:childTnLst>
                          </p:cTn>
                        </p:par>
                        <p:par>
                          <p:cTn id="130" fill="hold">
                            <p:stCondLst>
                              <p:cond delay="1500"/>
                            </p:stCondLst>
                            <p:childTnLst>
                              <p:par>
                                <p:cTn id="131" presetID="16" presetClass="entr" presetSubtype="42" fill="hold" grpId="0" nodeType="after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barn(outHorizontal)">
                                      <p:cBhvr>
                                        <p:cTn id="133" dur="500"/>
                                        <p:tgtEl>
                                          <p:spTgt spid="27"/>
                                        </p:tgtEl>
                                      </p:cBhvr>
                                    </p:animEffect>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500"/>
                                        <p:tgtEl>
                                          <p:spTgt spid="19"/>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par>
                          <p:cTn id="143" fill="hold">
                            <p:stCondLst>
                              <p:cond delay="500"/>
                            </p:stCondLst>
                            <p:childTnLst>
                              <p:par>
                                <p:cTn id="144" presetID="10" presetClass="entr" presetSubtype="0" fill="hold" grpId="0" nodeType="after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fade">
                                      <p:cBhvr>
                                        <p:cTn id="146" dur="500"/>
                                        <p:tgtEl>
                                          <p:spTgt spid="28"/>
                                        </p:tgtEl>
                                      </p:cBhvr>
                                    </p:animEffect>
                                  </p:childTnLst>
                                </p:cTn>
                              </p:par>
                            </p:childTnLst>
                          </p:cTn>
                        </p:par>
                        <p:par>
                          <p:cTn id="147" fill="hold">
                            <p:stCondLst>
                              <p:cond delay="1000"/>
                            </p:stCondLst>
                            <p:childTnLst>
                              <p:par>
                                <p:cTn id="148" presetID="10" presetClass="entr" presetSubtype="0" fill="hold" grpId="0" nodeType="afterEffect">
                                  <p:stCondLst>
                                    <p:cond delay="0"/>
                                  </p:stCondLst>
                                  <p:childTnLst>
                                    <p:set>
                                      <p:cBhvr>
                                        <p:cTn id="149" dur="1" fill="hold">
                                          <p:stCondLst>
                                            <p:cond delay="0"/>
                                          </p:stCondLst>
                                        </p:cTn>
                                        <p:tgtEl>
                                          <p:spTgt spid="14"/>
                                        </p:tgtEl>
                                        <p:attrNameLst>
                                          <p:attrName>style.visibility</p:attrName>
                                        </p:attrNameLst>
                                      </p:cBhvr>
                                      <p:to>
                                        <p:strVal val="visible"/>
                                      </p:to>
                                    </p:set>
                                    <p:animEffect transition="in" filter="fade">
                                      <p:cBhvr>
                                        <p:cTn id="150" dur="500"/>
                                        <p:tgtEl>
                                          <p:spTgt spid="14"/>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63"/>
                                        </p:tgtEl>
                                      </p:cBhvr>
                                    </p:animEffect>
                                    <p:set>
                                      <p:cBhvr>
                                        <p:cTn id="155" dur="1" fill="hold">
                                          <p:stCondLst>
                                            <p:cond delay="499"/>
                                          </p:stCondLst>
                                        </p:cTn>
                                        <p:tgtEl>
                                          <p:spTgt spid="6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5"/>
                                        </p:tgtEl>
                                      </p:cBhvr>
                                    </p:animEffect>
                                    <p:set>
                                      <p:cBhvr>
                                        <p:cTn id="158" dur="1" fill="hold">
                                          <p:stCondLst>
                                            <p:cond delay="499"/>
                                          </p:stCondLst>
                                        </p:cTn>
                                        <p:tgtEl>
                                          <p:spTgt spid="65"/>
                                        </p:tgtEl>
                                        <p:attrNameLst>
                                          <p:attrName>style.visibility</p:attrName>
                                        </p:attrNameLst>
                                      </p:cBhvr>
                                      <p:to>
                                        <p:strVal val="hidden"/>
                                      </p:to>
                                    </p:set>
                                  </p:childTnLst>
                                </p:cTn>
                              </p:par>
                            </p:childTnLst>
                          </p:cTn>
                        </p:par>
                        <p:par>
                          <p:cTn id="159" fill="hold">
                            <p:stCondLst>
                              <p:cond delay="500"/>
                            </p:stCondLst>
                            <p:childTnLst>
                              <p:par>
                                <p:cTn id="160" presetID="10" presetClass="entr" presetSubtype="0" fill="hold" nodeType="afterEffect">
                                  <p:stCondLst>
                                    <p:cond delay="0"/>
                                  </p:stCondLst>
                                  <p:childTnLst>
                                    <p:set>
                                      <p:cBhvr>
                                        <p:cTn id="161" dur="1" fill="hold">
                                          <p:stCondLst>
                                            <p:cond delay="0"/>
                                          </p:stCondLst>
                                        </p:cTn>
                                        <p:tgtEl>
                                          <p:spTgt spid="143366"/>
                                        </p:tgtEl>
                                        <p:attrNameLst>
                                          <p:attrName>style.visibility</p:attrName>
                                        </p:attrNameLst>
                                      </p:cBhvr>
                                      <p:to>
                                        <p:strVal val="visible"/>
                                      </p:to>
                                    </p:set>
                                    <p:animEffect transition="in" filter="fade">
                                      <p:cBhvr>
                                        <p:cTn id="162" dur="500"/>
                                        <p:tgtEl>
                                          <p:spTgt spid="143366"/>
                                        </p:tgtEl>
                                      </p:cBhvr>
                                    </p:animEffect>
                                  </p:childTnLst>
                                </p:cTn>
                              </p:par>
                              <p:par>
                                <p:cTn id="163" presetID="10" presetClass="entr" presetSubtype="0" fill="hold" nodeType="withEffect">
                                  <p:stCondLst>
                                    <p:cond delay="0"/>
                                  </p:stCondLst>
                                  <p:childTnLst>
                                    <p:set>
                                      <p:cBhvr>
                                        <p:cTn id="164" dur="1" fill="hold">
                                          <p:stCondLst>
                                            <p:cond delay="0"/>
                                          </p:stCondLst>
                                        </p:cTn>
                                        <p:tgtEl>
                                          <p:spTgt spid="143367"/>
                                        </p:tgtEl>
                                        <p:attrNameLst>
                                          <p:attrName>style.visibility</p:attrName>
                                        </p:attrNameLst>
                                      </p:cBhvr>
                                      <p:to>
                                        <p:strVal val="visible"/>
                                      </p:to>
                                    </p:set>
                                    <p:animEffect transition="in" filter="fade">
                                      <p:cBhvr>
                                        <p:cTn id="165" dur="500"/>
                                        <p:tgtEl>
                                          <p:spTgt spid="143367"/>
                                        </p:tgtEl>
                                      </p:cBhvr>
                                    </p:animEffect>
                                  </p:childTnLst>
                                </p:cTn>
                              </p:par>
                              <p:par>
                                <p:cTn id="166" presetID="32" presetClass="emph" presetSubtype="0" repeatCount="indefinite" fill="hold" nodeType="withEffect">
                                  <p:stCondLst>
                                    <p:cond delay="0"/>
                                  </p:stCondLst>
                                  <p:childTnLst>
                                    <p:animRot by="120000">
                                      <p:cBhvr>
                                        <p:cTn id="167" dur="100" fill="hold">
                                          <p:stCondLst>
                                            <p:cond delay="0"/>
                                          </p:stCondLst>
                                        </p:cTn>
                                        <p:tgtEl>
                                          <p:spTgt spid="143366"/>
                                        </p:tgtEl>
                                        <p:attrNameLst>
                                          <p:attrName>r</p:attrName>
                                        </p:attrNameLst>
                                      </p:cBhvr>
                                    </p:animRot>
                                    <p:animRot by="-240000">
                                      <p:cBhvr>
                                        <p:cTn id="168" dur="200" fill="hold">
                                          <p:stCondLst>
                                            <p:cond delay="200"/>
                                          </p:stCondLst>
                                        </p:cTn>
                                        <p:tgtEl>
                                          <p:spTgt spid="143366"/>
                                        </p:tgtEl>
                                        <p:attrNameLst>
                                          <p:attrName>r</p:attrName>
                                        </p:attrNameLst>
                                      </p:cBhvr>
                                    </p:animRot>
                                    <p:animRot by="240000">
                                      <p:cBhvr>
                                        <p:cTn id="169" dur="200" fill="hold">
                                          <p:stCondLst>
                                            <p:cond delay="400"/>
                                          </p:stCondLst>
                                        </p:cTn>
                                        <p:tgtEl>
                                          <p:spTgt spid="143366"/>
                                        </p:tgtEl>
                                        <p:attrNameLst>
                                          <p:attrName>r</p:attrName>
                                        </p:attrNameLst>
                                      </p:cBhvr>
                                    </p:animRot>
                                    <p:animRot by="-240000">
                                      <p:cBhvr>
                                        <p:cTn id="170" dur="200" fill="hold">
                                          <p:stCondLst>
                                            <p:cond delay="600"/>
                                          </p:stCondLst>
                                        </p:cTn>
                                        <p:tgtEl>
                                          <p:spTgt spid="143366"/>
                                        </p:tgtEl>
                                        <p:attrNameLst>
                                          <p:attrName>r</p:attrName>
                                        </p:attrNameLst>
                                      </p:cBhvr>
                                    </p:animRot>
                                    <p:animRot by="120000">
                                      <p:cBhvr>
                                        <p:cTn id="171" dur="200" fill="hold">
                                          <p:stCondLst>
                                            <p:cond delay="800"/>
                                          </p:stCondLst>
                                        </p:cTn>
                                        <p:tgtEl>
                                          <p:spTgt spid="143366"/>
                                        </p:tgtEl>
                                        <p:attrNameLst>
                                          <p:attrName>r</p:attrName>
                                        </p:attrNameLst>
                                      </p:cBhvr>
                                    </p:animRot>
                                  </p:childTnLst>
                                </p:cTn>
                              </p:par>
                              <p:par>
                                <p:cTn id="172" presetID="32" presetClass="emph" presetSubtype="0" repeatCount="indefinite" fill="hold" nodeType="withEffect">
                                  <p:stCondLst>
                                    <p:cond delay="0"/>
                                  </p:stCondLst>
                                  <p:childTnLst>
                                    <p:animRot by="120000">
                                      <p:cBhvr>
                                        <p:cTn id="173" dur="100" fill="hold">
                                          <p:stCondLst>
                                            <p:cond delay="0"/>
                                          </p:stCondLst>
                                        </p:cTn>
                                        <p:tgtEl>
                                          <p:spTgt spid="143367"/>
                                        </p:tgtEl>
                                        <p:attrNameLst>
                                          <p:attrName>r</p:attrName>
                                        </p:attrNameLst>
                                      </p:cBhvr>
                                    </p:animRot>
                                    <p:animRot by="-240000">
                                      <p:cBhvr>
                                        <p:cTn id="174" dur="200" fill="hold">
                                          <p:stCondLst>
                                            <p:cond delay="200"/>
                                          </p:stCondLst>
                                        </p:cTn>
                                        <p:tgtEl>
                                          <p:spTgt spid="143367"/>
                                        </p:tgtEl>
                                        <p:attrNameLst>
                                          <p:attrName>r</p:attrName>
                                        </p:attrNameLst>
                                      </p:cBhvr>
                                    </p:animRot>
                                    <p:animRot by="240000">
                                      <p:cBhvr>
                                        <p:cTn id="175" dur="200" fill="hold">
                                          <p:stCondLst>
                                            <p:cond delay="400"/>
                                          </p:stCondLst>
                                        </p:cTn>
                                        <p:tgtEl>
                                          <p:spTgt spid="143367"/>
                                        </p:tgtEl>
                                        <p:attrNameLst>
                                          <p:attrName>r</p:attrName>
                                        </p:attrNameLst>
                                      </p:cBhvr>
                                    </p:animRot>
                                    <p:animRot by="-240000">
                                      <p:cBhvr>
                                        <p:cTn id="176" dur="200" fill="hold">
                                          <p:stCondLst>
                                            <p:cond delay="600"/>
                                          </p:stCondLst>
                                        </p:cTn>
                                        <p:tgtEl>
                                          <p:spTgt spid="143367"/>
                                        </p:tgtEl>
                                        <p:attrNameLst>
                                          <p:attrName>r</p:attrName>
                                        </p:attrNameLst>
                                      </p:cBhvr>
                                    </p:animRot>
                                    <p:animRot by="120000">
                                      <p:cBhvr>
                                        <p:cTn id="177" dur="200" fill="hold">
                                          <p:stCondLst>
                                            <p:cond delay="800"/>
                                          </p:stCondLst>
                                        </p:cTn>
                                        <p:tgtEl>
                                          <p:spTgt spid="143367"/>
                                        </p:tgtEl>
                                        <p:attrNameLst>
                                          <p:attrName>r</p:attrName>
                                        </p:attrNameLst>
                                      </p:cBhvr>
                                    </p:animRot>
                                  </p:childTnLst>
                                </p:cTn>
                              </p:par>
                            </p:childTnLst>
                          </p:cTn>
                        </p:par>
                        <p:par>
                          <p:cTn id="178" fill="hold">
                            <p:stCondLst>
                              <p:cond delay="1500"/>
                            </p:stCondLst>
                            <p:childTnLst>
                              <p:par>
                                <p:cTn id="179" presetID="42" presetClass="path" presetSubtype="0" accel="50000" decel="50000" fill="hold" grpId="2" nodeType="afterEffect">
                                  <p:stCondLst>
                                    <p:cond delay="200"/>
                                  </p:stCondLst>
                                  <p:childTnLst>
                                    <p:animMotion origin="layout" path="M -0.19028 -0.44051 L -0.30851 -0.84815 " pathEditMode="relative" rAng="0" ptsTypes="AA">
                                      <p:cBhvr>
                                        <p:cTn id="180" dur="1000" fill="hold"/>
                                        <p:tgtEl>
                                          <p:spTgt spid="23"/>
                                        </p:tgtEl>
                                        <p:attrNameLst>
                                          <p:attrName>ppt_x</p:attrName>
                                          <p:attrName>ppt_y</p:attrName>
                                        </p:attrNameLst>
                                      </p:cBhvr>
                                      <p:rCtr x="-5920" y="-20394"/>
                                    </p:animMotion>
                                  </p:childTnLst>
                                </p:cTn>
                              </p:par>
                              <p:par>
                                <p:cTn id="181" presetID="22" presetClass="entr" presetSubtype="4" fill="hold" grpId="0" nodeType="withEffect">
                                  <p:stCondLst>
                                    <p:cond delay="300"/>
                                  </p:stCondLst>
                                  <p:childTnLst>
                                    <p:set>
                                      <p:cBhvr>
                                        <p:cTn id="182" dur="1" fill="hold">
                                          <p:stCondLst>
                                            <p:cond delay="0"/>
                                          </p:stCondLst>
                                        </p:cTn>
                                        <p:tgtEl>
                                          <p:spTgt spid="31"/>
                                        </p:tgtEl>
                                        <p:attrNameLst>
                                          <p:attrName>style.visibility</p:attrName>
                                        </p:attrNameLst>
                                      </p:cBhvr>
                                      <p:to>
                                        <p:strVal val="visible"/>
                                      </p:to>
                                    </p:set>
                                    <p:animEffect transition="in" filter="wipe(down)">
                                      <p:cBhvr>
                                        <p:cTn id="183" dur="1000"/>
                                        <p:tgtEl>
                                          <p:spTgt spid="31"/>
                                        </p:tgtEl>
                                      </p:cBhvr>
                                    </p:animEffect>
                                  </p:childTnLst>
                                </p:cTn>
                              </p:par>
                            </p:childTnLst>
                          </p:cTn>
                        </p:par>
                        <p:par>
                          <p:cTn id="184" fill="hold">
                            <p:stCondLst>
                              <p:cond delay="2800"/>
                            </p:stCondLst>
                            <p:childTnLst>
                              <p:par>
                                <p:cTn id="185" presetID="22" presetClass="entr" presetSubtype="2" fill="hold" nodeType="afterEffect">
                                  <p:stCondLst>
                                    <p:cond delay="0"/>
                                  </p:stCondLst>
                                  <p:childTnLst>
                                    <p:set>
                                      <p:cBhvr>
                                        <p:cTn id="186" dur="1" fill="hold">
                                          <p:stCondLst>
                                            <p:cond delay="0"/>
                                          </p:stCondLst>
                                        </p:cTn>
                                        <p:tgtEl>
                                          <p:spTgt spid="17"/>
                                        </p:tgtEl>
                                        <p:attrNameLst>
                                          <p:attrName>style.visibility</p:attrName>
                                        </p:attrNameLst>
                                      </p:cBhvr>
                                      <p:to>
                                        <p:strVal val="visible"/>
                                      </p:to>
                                    </p:set>
                                    <p:animEffect transition="in" filter="wipe(right)">
                                      <p:cBhvr>
                                        <p:cTn id="187" dur="1000"/>
                                        <p:tgtEl>
                                          <p:spTgt spid="17"/>
                                        </p:tgtEl>
                                      </p:cBhvr>
                                    </p:animEffect>
                                  </p:childTnLst>
                                </p:cTn>
                              </p:par>
                            </p:childTnLst>
                          </p:cTn>
                        </p:par>
                        <p:par>
                          <p:cTn id="188" fill="hold">
                            <p:stCondLst>
                              <p:cond delay="3800"/>
                            </p:stCondLst>
                            <p:childTnLst>
                              <p:par>
                                <p:cTn id="189" presetID="16" presetClass="entr" presetSubtype="42" fill="hold" grpId="0" nodeType="after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barn(outHorizontal)">
                                      <p:cBhvr>
                                        <p:cTn id="191" dur="500"/>
                                        <p:tgtEl>
                                          <p:spTgt spid="30"/>
                                        </p:tgtEl>
                                      </p:cBhvr>
                                    </p:animEffect>
                                  </p:childTnLst>
                                </p:cTn>
                              </p:par>
                            </p:childTnLst>
                          </p:cTn>
                        </p:par>
                        <p:par>
                          <p:cTn id="192" fill="hold">
                            <p:stCondLst>
                              <p:cond delay="4300"/>
                            </p:stCondLst>
                            <p:childTnLst>
                              <p:par>
                                <p:cTn id="193" presetID="10" presetClass="entr" presetSubtype="0" fill="hold" grpId="0" nodeType="afterEffect">
                                  <p:stCondLst>
                                    <p:cond delay="0"/>
                                  </p:stCondLst>
                                  <p:childTnLst>
                                    <p:set>
                                      <p:cBhvr>
                                        <p:cTn id="194" dur="1" fill="hold">
                                          <p:stCondLst>
                                            <p:cond delay="0"/>
                                          </p:stCondLst>
                                        </p:cTn>
                                        <p:tgtEl>
                                          <p:spTgt spid="21"/>
                                        </p:tgtEl>
                                        <p:attrNameLst>
                                          <p:attrName>style.visibility</p:attrName>
                                        </p:attrNameLst>
                                      </p:cBhvr>
                                      <p:to>
                                        <p:strVal val="visible"/>
                                      </p:to>
                                    </p:set>
                                    <p:animEffect transition="in" filter="fade">
                                      <p:cBhvr>
                                        <p:cTn id="195" dur="500"/>
                                        <p:tgtEl>
                                          <p:spTgt spid="21"/>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76"/>
                                        </p:tgtEl>
                                        <p:attrNameLst>
                                          <p:attrName>style.visibility</p:attrName>
                                        </p:attrNameLst>
                                      </p:cBhvr>
                                      <p:to>
                                        <p:strVal val="visible"/>
                                      </p:to>
                                    </p:set>
                                    <p:animEffect transition="in" filter="fade">
                                      <p:cBhvr>
                                        <p:cTn id="200" dur="500"/>
                                        <p:tgtEl>
                                          <p:spTgt spid="76"/>
                                        </p:tgtEl>
                                      </p:cBhvr>
                                    </p:animEffect>
                                  </p:childTnLst>
                                </p:cTn>
                              </p:par>
                              <p:par>
                                <p:cTn id="201" presetID="10" presetClass="exit" presetSubtype="0" fill="hold" nodeType="withEffect">
                                  <p:stCondLst>
                                    <p:cond delay="0"/>
                                  </p:stCondLst>
                                  <p:childTnLst>
                                    <p:animEffect transition="out" filter="fade">
                                      <p:cBhvr>
                                        <p:cTn id="202" dur="500"/>
                                        <p:tgtEl>
                                          <p:spTgt spid="143366"/>
                                        </p:tgtEl>
                                      </p:cBhvr>
                                    </p:animEffect>
                                    <p:set>
                                      <p:cBhvr>
                                        <p:cTn id="203" dur="1" fill="hold">
                                          <p:stCondLst>
                                            <p:cond delay="499"/>
                                          </p:stCondLst>
                                        </p:cTn>
                                        <p:tgtEl>
                                          <p:spTgt spid="143366"/>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43367"/>
                                        </p:tgtEl>
                                      </p:cBhvr>
                                    </p:animEffect>
                                    <p:set>
                                      <p:cBhvr>
                                        <p:cTn id="206" dur="1" fill="hold">
                                          <p:stCondLst>
                                            <p:cond delay="499"/>
                                          </p:stCondLst>
                                        </p:cTn>
                                        <p:tgtEl>
                                          <p:spTgt spid="1433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23" grpId="0" animBg="1"/>
      <p:bldP spid="23" grpId="1" animBg="1"/>
      <p:bldP spid="23" grpId="2" animBg="1"/>
      <p:bldP spid="5" grpId="0" animBg="1"/>
      <p:bldP spid="12" grpId="0"/>
      <p:bldP spid="22" grpId="0"/>
      <p:bldP spid="24" grpId="0"/>
      <p:bldP spid="26" grpId="0"/>
      <p:bldP spid="28" grpId="0" animBg="1"/>
      <p:bldP spid="29" grpId="0" animBg="1"/>
      <p:bldP spid="32" grpId="0" animBg="1"/>
      <p:bldP spid="19" grpId="0" animBg="1"/>
      <p:bldP spid="31" grpId="0" animBg="1"/>
      <p:bldP spid="21" grpId="0" animBg="1"/>
      <p:bldP spid="14" grpId="0"/>
      <p:bldP spid="7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5958537" y="5989930"/>
            <a:ext cx="457200" cy="4634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 name="フリーフォーム 3"/>
          <p:cNvSpPr/>
          <p:nvPr/>
        </p:nvSpPr>
        <p:spPr>
          <a:xfrm rot="21256530">
            <a:off x="3267394" y="-36857"/>
            <a:ext cx="2736758" cy="6817689"/>
          </a:xfrm>
          <a:custGeom>
            <a:avLst/>
            <a:gdLst>
              <a:gd name="connsiteX0" fmla="*/ 251815 w 1292909"/>
              <a:gd name="connsiteY0" fmla="*/ 0 h 5139369"/>
              <a:gd name="connsiteX1" fmla="*/ 64529 w 1292909"/>
              <a:gd name="connsiteY1" fmla="*/ 749147 h 5139369"/>
              <a:gd name="connsiteX2" fmla="*/ 81054 w 1292909"/>
              <a:gd name="connsiteY2" fmla="*/ 1498294 h 5139369"/>
              <a:gd name="connsiteX3" fmla="*/ 995454 w 1292909"/>
              <a:gd name="connsiteY3" fmla="*/ 3393196 h 5139369"/>
              <a:gd name="connsiteX4" fmla="*/ 1270876 w 1292909"/>
              <a:gd name="connsiteY4" fmla="*/ 4996150 h 5139369"/>
              <a:gd name="connsiteX5" fmla="*/ 1270876 w 1292909"/>
              <a:gd name="connsiteY5" fmla="*/ 4990641 h 5139369"/>
              <a:gd name="connsiteX6" fmla="*/ 1270876 w 1292909"/>
              <a:gd name="connsiteY6" fmla="*/ 4990641 h 5139369"/>
              <a:gd name="connsiteX7" fmla="*/ 1292909 w 1292909"/>
              <a:gd name="connsiteY7" fmla="*/ 5139369 h 5139369"/>
              <a:gd name="connsiteX8" fmla="*/ 1292909 w 1292909"/>
              <a:gd name="connsiteY8" fmla="*/ 5139369 h 5139369"/>
              <a:gd name="connsiteX9" fmla="*/ 1292909 w 1292909"/>
              <a:gd name="connsiteY9" fmla="*/ 5139369 h 51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2909" h="5139369">
                <a:moveTo>
                  <a:pt x="251815" y="0"/>
                </a:moveTo>
                <a:cubicBezTo>
                  <a:pt x="172402" y="249715"/>
                  <a:pt x="92989" y="499431"/>
                  <a:pt x="64529" y="749147"/>
                </a:cubicBezTo>
                <a:cubicBezTo>
                  <a:pt x="36069" y="998863"/>
                  <a:pt x="-74100" y="1057619"/>
                  <a:pt x="81054" y="1498294"/>
                </a:cubicBezTo>
                <a:cubicBezTo>
                  <a:pt x="236208" y="1938969"/>
                  <a:pt x="797150" y="2810220"/>
                  <a:pt x="995454" y="3393196"/>
                </a:cubicBezTo>
                <a:cubicBezTo>
                  <a:pt x="1193758" y="3976172"/>
                  <a:pt x="1224972" y="4729909"/>
                  <a:pt x="1270876" y="4996150"/>
                </a:cubicBezTo>
                <a:cubicBezTo>
                  <a:pt x="1316780" y="5262391"/>
                  <a:pt x="1270876" y="4990641"/>
                  <a:pt x="1270876" y="4990641"/>
                </a:cubicBezTo>
                <a:lnTo>
                  <a:pt x="1270876" y="4990641"/>
                </a:lnTo>
                <a:lnTo>
                  <a:pt x="1292909" y="5139369"/>
                </a:lnTo>
                <a:lnTo>
                  <a:pt x="1292909" y="5139369"/>
                </a:lnTo>
                <a:lnTo>
                  <a:pt x="1292909" y="5139369"/>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円弧 4"/>
          <p:cNvSpPr/>
          <p:nvPr/>
        </p:nvSpPr>
        <p:spPr>
          <a:xfrm rot="20893217">
            <a:off x="-928442" y="-2919227"/>
            <a:ext cx="5976664" cy="18000000"/>
          </a:xfrm>
          <a:prstGeom prst="arc">
            <a:avLst>
              <a:gd name="adj1" fmla="val 17495488"/>
              <a:gd name="adj2" fmla="val 110763"/>
            </a:avLst>
          </a:prstGeom>
          <a:ln w="28575">
            <a:solidFill>
              <a:srgbClr val="0000FF">
                <a:alpha val="21176"/>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p:nvPr/>
        </p:nvCxnSpPr>
        <p:spPr>
          <a:xfrm>
            <a:off x="4878417" y="5122058"/>
            <a:ext cx="1656184" cy="1403286"/>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34001" y="6237312"/>
            <a:ext cx="7488832"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テキスト ボックス 7"/>
          <p:cNvSpPr txBox="1"/>
          <p:nvPr/>
        </p:nvSpPr>
        <p:spPr>
          <a:xfrm>
            <a:off x="413921" y="6279703"/>
            <a:ext cx="800219" cy="461665"/>
          </a:xfrm>
          <a:prstGeom prst="rect">
            <a:avLst/>
          </a:prstGeom>
          <a:noFill/>
        </p:spPr>
        <p:txBody>
          <a:bodyPr wrap="none" rtlCol="0">
            <a:spAutoFit/>
          </a:bodyPr>
          <a:lstStyle/>
          <a:p>
            <a:r>
              <a:rPr kumimoji="1" lang="ja-JP" altLang="en-US" sz="2400" dirty="0">
                <a:latin typeface="+mj-ea"/>
                <a:ea typeface="+mj-ea"/>
              </a:rPr>
              <a:t>気温</a:t>
            </a:r>
          </a:p>
        </p:txBody>
      </p:sp>
      <p:cxnSp>
        <p:nvCxnSpPr>
          <p:cNvPr id="9" name="直線矢印コネクタ 8"/>
          <p:cNvCxnSpPr/>
          <p:nvPr/>
        </p:nvCxnSpPr>
        <p:spPr>
          <a:xfrm>
            <a:off x="1204268" y="6505019"/>
            <a:ext cx="432048"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5496" y="5805264"/>
            <a:ext cx="800219" cy="461665"/>
          </a:xfrm>
          <a:prstGeom prst="rect">
            <a:avLst/>
          </a:prstGeom>
          <a:noFill/>
        </p:spPr>
        <p:txBody>
          <a:bodyPr wrap="none" rtlCol="0">
            <a:spAutoFit/>
          </a:bodyPr>
          <a:lstStyle/>
          <a:p>
            <a:r>
              <a:rPr kumimoji="1" lang="ja-JP" altLang="en-US" sz="2400" dirty="0">
                <a:latin typeface="+mj-ea"/>
                <a:ea typeface="+mj-ea"/>
              </a:rPr>
              <a:t>高度</a:t>
            </a:r>
          </a:p>
        </p:txBody>
      </p:sp>
      <p:cxnSp>
        <p:nvCxnSpPr>
          <p:cNvPr id="13" name="直線コネクタ 12"/>
          <p:cNvCxnSpPr/>
          <p:nvPr/>
        </p:nvCxnSpPr>
        <p:spPr>
          <a:xfrm flipH="1" flipV="1">
            <a:off x="435605" y="5198734"/>
            <a:ext cx="5432539" cy="4668"/>
          </a:xfrm>
          <a:prstGeom prst="line">
            <a:avLst/>
          </a:prstGeom>
          <a:ln>
            <a:solidFill>
              <a:srgbClr val="000000">
                <a:alpha val="23137"/>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413921" y="3185436"/>
            <a:ext cx="4896544" cy="0"/>
          </a:xfrm>
          <a:prstGeom prst="line">
            <a:avLst/>
          </a:prstGeom>
          <a:ln>
            <a:solidFill>
              <a:srgbClr val="000000">
                <a:alpha val="23137"/>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269905" y="449132"/>
            <a:ext cx="3537568" cy="0"/>
          </a:xfrm>
          <a:prstGeom prst="line">
            <a:avLst/>
          </a:prstGeom>
          <a:ln>
            <a:solidFill>
              <a:srgbClr val="000000">
                <a:alpha val="23137"/>
              </a:srgbClr>
            </a:solidFill>
            <a:prstDash val="sys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635773" y="128826"/>
            <a:ext cx="4508227" cy="707886"/>
          </a:xfrm>
          <a:prstGeom prst="rect">
            <a:avLst/>
          </a:prstGeom>
          <a:noFill/>
        </p:spPr>
        <p:txBody>
          <a:bodyPr wrap="square" rtlCol="0">
            <a:spAutoFit/>
          </a:bodyPr>
          <a:lstStyle/>
          <a:p>
            <a:r>
              <a:rPr lang="ja-JP" altLang="en-US" sz="2000" dirty="0">
                <a:latin typeface="+mj-ea"/>
                <a:ea typeface="+mj-ea"/>
              </a:rPr>
              <a:t>同じ気温の状態でも，大気が</a:t>
            </a:r>
            <a:r>
              <a:rPr lang="ja-JP" altLang="en-US" sz="2000" dirty="0">
                <a:solidFill>
                  <a:srgbClr val="0000FF"/>
                </a:solidFill>
                <a:latin typeface="+mj-ea"/>
                <a:ea typeface="+mj-ea"/>
              </a:rPr>
              <a:t>湿っている</a:t>
            </a:r>
            <a:r>
              <a:rPr lang="ja-JP" altLang="en-US" sz="2000" dirty="0">
                <a:latin typeface="+mj-ea"/>
                <a:ea typeface="+mj-ea"/>
              </a:rPr>
              <a:t>場合は各高度はどうなるか？</a:t>
            </a:r>
            <a:endParaRPr lang="en-US" altLang="ja-JP" sz="2000" dirty="0">
              <a:latin typeface="+mj-ea"/>
              <a:ea typeface="+mj-ea"/>
            </a:endParaRPr>
          </a:p>
        </p:txBody>
      </p:sp>
      <p:sp>
        <p:nvSpPr>
          <p:cNvPr id="32" name="雲 31"/>
          <p:cNvSpPr/>
          <p:nvPr/>
        </p:nvSpPr>
        <p:spPr>
          <a:xfrm>
            <a:off x="395536" y="4104611"/>
            <a:ext cx="3240360" cy="1628645"/>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31" name="雲 30"/>
          <p:cNvSpPr/>
          <p:nvPr/>
        </p:nvSpPr>
        <p:spPr>
          <a:xfrm>
            <a:off x="951565" y="-387424"/>
            <a:ext cx="1812177" cy="4536504"/>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cxnSp>
        <p:nvCxnSpPr>
          <p:cNvPr id="10" name="直線矢印コネクタ 9"/>
          <p:cNvCxnSpPr/>
          <p:nvPr/>
        </p:nvCxnSpPr>
        <p:spPr>
          <a:xfrm flipV="1">
            <a:off x="395536" y="2492896"/>
            <a:ext cx="0" cy="337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7" name="テキスト ボックス 66"/>
          <p:cNvSpPr txBox="1"/>
          <p:nvPr/>
        </p:nvSpPr>
        <p:spPr>
          <a:xfrm>
            <a:off x="5220073" y="1052736"/>
            <a:ext cx="3744416" cy="400110"/>
          </a:xfrm>
          <a:prstGeom prst="rect">
            <a:avLst/>
          </a:prstGeom>
          <a:noFill/>
        </p:spPr>
        <p:txBody>
          <a:bodyPr wrap="square" rtlCol="0">
            <a:spAutoFit/>
          </a:bodyPr>
          <a:lstStyle/>
          <a:p>
            <a:r>
              <a:rPr lang="ja-JP" altLang="en-US" sz="2000" dirty="0">
                <a:latin typeface="+mj-ea"/>
                <a:ea typeface="+mj-ea"/>
              </a:rPr>
              <a:t>湿っている＝飽和しやすい大気</a:t>
            </a:r>
            <a:endParaRPr lang="en-US" altLang="ja-JP" sz="2000" dirty="0">
              <a:latin typeface="+mj-ea"/>
              <a:ea typeface="+mj-ea"/>
            </a:endParaRPr>
          </a:p>
        </p:txBody>
      </p:sp>
      <p:sp>
        <p:nvSpPr>
          <p:cNvPr id="2" name="下矢印 1"/>
          <p:cNvSpPr/>
          <p:nvPr/>
        </p:nvSpPr>
        <p:spPr>
          <a:xfrm>
            <a:off x="7039696" y="1484784"/>
            <a:ext cx="916680" cy="525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1" name="テキスト ボックス 70"/>
          <p:cNvSpPr txBox="1"/>
          <p:nvPr/>
        </p:nvSpPr>
        <p:spPr>
          <a:xfrm>
            <a:off x="5931917" y="2060848"/>
            <a:ext cx="2456507"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2400" dirty="0">
                <a:latin typeface="+mj-ea"/>
                <a:ea typeface="+mj-ea"/>
              </a:rPr>
              <a:t>露点温度が高い</a:t>
            </a:r>
            <a:endParaRPr lang="en-US" altLang="ja-JP" sz="2400" dirty="0">
              <a:latin typeface="+mj-ea"/>
              <a:ea typeface="+mj-ea"/>
            </a:endParaRPr>
          </a:p>
        </p:txBody>
      </p:sp>
      <p:sp>
        <p:nvSpPr>
          <p:cNvPr id="73" name="円弧 72"/>
          <p:cNvSpPr/>
          <p:nvPr/>
        </p:nvSpPr>
        <p:spPr>
          <a:xfrm rot="20893217">
            <a:off x="-224589" y="-3149886"/>
            <a:ext cx="5976664" cy="19389743"/>
          </a:xfrm>
          <a:prstGeom prst="arc">
            <a:avLst>
              <a:gd name="adj1" fmla="val 17495488"/>
              <a:gd name="adj2" fmla="val 110763"/>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7" name="テキスト ボックス 76"/>
          <p:cNvSpPr txBox="1"/>
          <p:nvPr/>
        </p:nvSpPr>
        <p:spPr>
          <a:xfrm>
            <a:off x="3009591" y="5445224"/>
            <a:ext cx="2031325" cy="646331"/>
          </a:xfrm>
          <a:prstGeom prst="rect">
            <a:avLst/>
          </a:prstGeom>
          <a:noFill/>
        </p:spPr>
        <p:txBody>
          <a:bodyPr wrap="none" rtlCol="0">
            <a:spAutoFit/>
          </a:bodyPr>
          <a:lstStyle/>
          <a:p>
            <a:r>
              <a:rPr kumimoji="1" lang="ja-JP" altLang="en-US" dirty="0">
                <a:latin typeface="+mj-ea"/>
                <a:ea typeface="+mj-ea"/>
              </a:rPr>
              <a:t>持ち上げ凝結高度</a:t>
            </a:r>
            <a:endParaRPr kumimoji="1" lang="en-US" altLang="ja-JP" dirty="0">
              <a:latin typeface="+mj-ea"/>
              <a:ea typeface="+mj-ea"/>
            </a:endParaRPr>
          </a:p>
          <a:p>
            <a:pPr algn="ctr"/>
            <a:r>
              <a:rPr lang="en-US" altLang="ja-JP" dirty="0">
                <a:latin typeface="+mj-ea"/>
                <a:ea typeface="+mj-ea"/>
              </a:rPr>
              <a:t>LCL</a:t>
            </a:r>
            <a:endParaRPr kumimoji="1" lang="ja-JP" altLang="en-US" dirty="0">
              <a:latin typeface="+mj-ea"/>
              <a:ea typeface="+mj-ea"/>
            </a:endParaRPr>
          </a:p>
        </p:txBody>
      </p:sp>
      <p:cxnSp>
        <p:nvCxnSpPr>
          <p:cNvPr id="78" name="直線コネクタ 77"/>
          <p:cNvCxnSpPr/>
          <p:nvPr/>
        </p:nvCxnSpPr>
        <p:spPr>
          <a:xfrm flipH="1" flipV="1">
            <a:off x="395537" y="5773057"/>
            <a:ext cx="6620617" cy="466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a:off x="395536" y="4113946"/>
            <a:ext cx="6139065" cy="933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3146356" y="3790781"/>
            <a:ext cx="1569660" cy="646331"/>
          </a:xfrm>
          <a:prstGeom prst="rect">
            <a:avLst/>
          </a:prstGeom>
          <a:noFill/>
        </p:spPr>
        <p:txBody>
          <a:bodyPr wrap="none" rtlCol="0">
            <a:spAutoFit/>
          </a:bodyPr>
          <a:lstStyle/>
          <a:p>
            <a:r>
              <a:rPr lang="ja-JP" altLang="en-US" dirty="0">
                <a:latin typeface="+mj-ea"/>
                <a:ea typeface="+mj-ea"/>
              </a:rPr>
              <a:t>自由対流高度</a:t>
            </a:r>
            <a:endParaRPr kumimoji="1" lang="en-US" altLang="ja-JP" dirty="0">
              <a:latin typeface="+mj-ea"/>
              <a:ea typeface="+mj-ea"/>
            </a:endParaRPr>
          </a:p>
          <a:p>
            <a:pPr algn="ctr"/>
            <a:r>
              <a:rPr lang="en-US" altLang="ja-JP" dirty="0">
                <a:latin typeface="+mj-ea"/>
                <a:ea typeface="+mj-ea"/>
              </a:rPr>
              <a:t>LFC</a:t>
            </a:r>
            <a:endParaRPr kumimoji="1" lang="ja-JP" altLang="en-US" dirty="0">
              <a:latin typeface="+mj-ea"/>
              <a:ea typeface="+mj-ea"/>
            </a:endParaRPr>
          </a:p>
        </p:txBody>
      </p:sp>
      <p:sp>
        <p:nvSpPr>
          <p:cNvPr id="81" name="テキスト ボックス 80"/>
          <p:cNvSpPr txBox="1"/>
          <p:nvPr/>
        </p:nvSpPr>
        <p:spPr>
          <a:xfrm>
            <a:off x="5796136" y="3212976"/>
            <a:ext cx="3259839"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400" dirty="0">
                <a:latin typeface="+mj-ea"/>
                <a:ea typeface="+mj-ea"/>
              </a:rPr>
              <a:t>凝結高度・自由対流高度の高さが低くなる</a:t>
            </a:r>
            <a:endParaRPr lang="en-US" altLang="ja-JP" sz="2400" dirty="0">
              <a:latin typeface="+mj-ea"/>
              <a:ea typeface="+mj-ea"/>
            </a:endParaRPr>
          </a:p>
        </p:txBody>
      </p:sp>
      <p:sp>
        <p:nvSpPr>
          <p:cNvPr id="82" name="下矢印 81"/>
          <p:cNvSpPr/>
          <p:nvPr/>
        </p:nvSpPr>
        <p:spPr>
          <a:xfrm>
            <a:off x="7039696" y="2615760"/>
            <a:ext cx="916680" cy="525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 name="スライド番号プレースホルダー 2"/>
          <p:cNvSpPr>
            <a:spLocks noGrp="1"/>
          </p:cNvSpPr>
          <p:nvPr>
            <p:ph type="sldNum" sz="quarter" idx="12"/>
          </p:nvPr>
        </p:nvSpPr>
        <p:spPr/>
        <p:txBody>
          <a:bodyPr/>
          <a:lstStyle/>
          <a:p>
            <a:fld id="{69032B98-2A0F-4EE6-A566-B568EB42DAC7}" type="slidenum">
              <a:rPr kumimoji="1" lang="ja-JP" altLang="en-US" smtClean="0"/>
              <a:t>35</a:t>
            </a:fld>
            <a:endParaRPr kumimoji="1" lang="ja-JP" altLang="en-US"/>
          </a:p>
        </p:txBody>
      </p:sp>
    </p:spTree>
    <p:extLst>
      <p:ext uri="{BB962C8B-B14F-4D97-AF65-F5344CB8AC3E}">
        <p14:creationId xmlns:p14="http://schemas.microsoft.com/office/powerpoint/2010/main" val="11872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up)">
                                      <p:cBhvr>
                                        <p:cTn id="21" dur="500"/>
                                        <p:tgtEl>
                                          <p:spTgt spid="8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2" grpId="0" animBg="1"/>
      <p:bldP spid="71" grpId="0" animBg="1"/>
      <p:bldP spid="81" grpId="0" animBg="1"/>
      <p:bldP spid="8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5958537" y="5989930"/>
            <a:ext cx="457200" cy="4634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 name="フリーフォーム 3"/>
          <p:cNvSpPr/>
          <p:nvPr/>
        </p:nvSpPr>
        <p:spPr>
          <a:xfrm rot="21256530">
            <a:off x="3267394" y="-36857"/>
            <a:ext cx="2736758" cy="6817689"/>
          </a:xfrm>
          <a:custGeom>
            <a:avLst/>
            <a:gdLst>
              <a:gd name="connsiteX0" fmla="*/ 251815 w 1292909"/>
              <a:gd name="connsiteY0" fmla="*/ 0 h 5139369"/>
              <a:gd name="connsiteX1" fmla="*/ 64529 w 1292909"/>
              <a:gd name="connsiteY1" fmla="*/ 749147 h 5139369"/>
              <a:gd name="connsiteX2" fmla="*/ 81054 w 1292909"/>
              <a:gd name="connsiteY2" fmla="*/ 1498294 h 5139369"/>
              <a:gd name="connsiteX3" fmla="*/ 995454 w 1292909"/>
              <a:gd name="connsiteY3" fmla="*/ 3393196 h 5139369"/>
              <a:gd name="connsiteX4" fmla="*/ 1270876 w 1292909"/>
              <a:gd name="connsiteY4" fmla="*/ 4996150 h 5139369"/>
              <a:gd name="connsiteX5" fmla="*/ 1270876 w 1292909"/>
              <a:gd name="connsiteY5" fmla="*/ 4990641 h 5139369"/>
              <a:gd name="connsiteX6" fmla="*/ 1270876 w 1292909"/>
              <a:gd name="connsiteY6" fmla="*/ 4990641 h 5139369"/>
              <a:gd name="connsiteX7" fmla="*/ 1292909 w 1292909"/>
              <a:gd name="connsiteY7" fmla="*/ 5139369 h 5139369"/>
              <a:gd name="connsiteX8" fmla="*/ 1292909 w 1292909"/>
              <a:gd name="connsiteY8" fmla="*/ 5139369 h 5139369"/>
              <a:gd name="connsiteX9" fmla="*/ 1292909 w 1292909"/>
              <a:gd name="connsiteY9" fmla="*/ 5139369 h 51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2909" h="5139369">
                <a:moveTo>
                  <a:pt x="251815" y="0"/>
                </a:moveTo>
                <a:cubicBezTo>
                  <a:pt x="172402" y="249715"/>
                  <a:pt x="92989" y="499431"/>
                  <a:pt x="64529" y="749147"/>
                </a:cubicBezTo>
                <a:cubicBezTo>
                  <a:pt x="36069" y="998863"/>
                  <a:pt x="-74100" y="1057619"/>
                  <a:pt x="81054" y="1498294"/>
                </a:cubicBezTo>
                <a:cubicBezTo>
                  <a:pt x="236208" y="1938969"/>
                  <a:pt x="797150" y="2810220"/>
                  <a:pt x="995454" y="3393196"/>
                </a:cubicBezTo>
                <a:cubicBezTo>
                  <a:pt x="1193758" y="3976172"/>
                  <a:pt x="1224972" y="4729909"/>
                  <a:pt x="1270876" y="4996150"/>
                </a:cubicBezTo>
                <a:cubicBezTo>
                  <a:pt x="1316780" y="5262391"/>
                  <a:pt x="1270876" y="4990641"/>
                  <a:pt x="1270876" y="4990641"/>
                </a:cubicBezTo>
                <a:lnTo>
                  <a:pt x="1270876" y="4990641"/>
                </a:lnTo>
                <a:lnTo>
                  <a:pt x="1292909" y="5139369"/>
                </a:lnTo>
                <a:lnTo>
                  <a:pt x="1292909" y="5139369"/>
                </a:lnTo>
                <a:lnTo>
                  <a:pt x="1292909" y="5139369"/>
                </a:lnTo>
              </a:path>
            </a:pathLst>
          </a:custGeom>
          <a:ln w="38100">
            <a:solidFill>
              <a:srgbClr val="000000">
                <a:alpha val="10196"/>
              </a:srgb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円弧 4"/>
          <p:cNvSpPr/>
          <p:nvPr/>
        </p:nvSpPr>
        <p:spPr>
          <a:xfrm rot="20893217">
            <a:off x="-928442" y="-2919227"/>
            <a:ext cx="5976664" cy="18000000"/>
          </a:xfrm>
          <a:prstGeom prst="arc">
            <a:avLst>
              <a:gd name="adj1" fmla="val 17495488"/>
              <a:gd name="adj2" fmla="val 110763"/>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p:nvPr/>
        </p:nvCxnSpPr>
        <p:spPr>
          <a:xfrm>
            <a:off x="4878417" y="5122058"/>
            <a:ext cx="1656184" cy="1403286"/>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34001" y="6237312"/>
            <a:ext cx="7488832"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テキスト ボックス 7"/>
          <p:cNvSpPr txBox="1"/>
          <p:nvPr/>
        </p:nvSpPr>
        <p:spPr>
          <a:xfrm>
            <a:off x="413921" y="6279703"/>
            <a:ext cx="800219" cy="461665"/>
          </a:xfrm>
          <a:prstGeom prst="rect">
            <a:avLst/>
          </a:prstGeom>
          <a:noFill/>
        </p:spPr>
        <p:txBody>
          <a:bodyPr wrap="none" rtlCol="0">
            <a:spAutoFit/>
          </a:bodyPr>
          <a:lstStyle/>
          <a:p>
            <a:r>
              <a:rPr kumimoji="1" lang="ja-JP" altLang="en-US" sz="2400" dirty="0">
                <a:latin typeface="+mj-ea"/>
                <a:ea typeface="+mj-ea"/>
              </a:rPr>
              <a:t>気温</a:t>
            </a:r>
          </a:p>
        </p:txBody>
      </p:sp>
      <p:cxnSp>
        <p:nvCxnSpPr>
          <p:cNvPr id="9" name="直線矢印コネクタ 8"/>
          <p:cNvCxnSpPr/>
          <p:nvPr/>
        </p:nvCxnSpPr>
        <p:spPr>
          <a:xfrm>
            <a:off x="1204268" y="6505019"/>
            <a:ext cx="432048"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5496" y="5805264"/>
            <a:ext cx="800219" cy="461665"/>
          </a:xfrm>
          <a:prstGeom prst="rect">
            <a:avLst/>
          </a:prstGeom>
          <a:noFill/>
        </p:spPr>
        <p:txBody>
          <a:bodyPr wrap="none" rtlCol="0">
            <a:spAutoFit/>
          </a:bodyPr>
          <a:lstStyle/>
          <a:p>
            <a:r>
              <a:rPr kumimoji="1" lang="ja-JP" altLang="en-US" sz="2400" dirty="0">
                <a:latin typeface="+mj-ea"/>
                <a:ea typeface="+mj-ea"/>
              </a:rPr>
              <a:t>高度</a:t>
            </a:r>
          </a:p>
        </p:txBody>
      </p:sp>
      <p:cxnSp>
        <p:nvCxnSpPr>
          <p:cNvPr id="13" name="直線コネクタ 12"/>
          <p:cNvCxnSpPr/>
          <p:nvPr/>
        </p:nvCxnSpPr>
        <p:spPr>
          <a:xfrm flipH="1" flipV="1">
            <a:off x="435605" y="5198734"/>
            <a:ext cx="5432539" cy="4668"/>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413921" y="3185436"/>
            <a:ext cx="4896544" cy="0"/>
          </a:xfrm>
          <a:prstGeom prst="line">
            <a:avLst/>
          </a:prstGeom>
          <a:ln>
            <a:solidFill>
              <a:srgbClr val="000000">
                <a:alpha val="23137"/>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269905" y="449132"/>
            <a:ext cx="3537568" cy="0"/>
          </a:xfrm>
          <a:prstGeom prst="line">
            <a:avLst/>
          </a:prstGeom>
          <a:ln>
            <a:solidFill>
              <a:srgbClr val="000000">
                <a:alpha val="23137"/>
              </a:srgbClr>
            </a:solidFill>
            <a:prstDash val="sys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404406" y="2780928"/>
            <a:ext cx="3518912"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2000" dirty="0">
                <a:latin typeface="+mj-ea"/>
                <a:ea typeface="+mj-ea"/>
              </a:rPr>
              <a:t>・地上気温と露点温度が同じ</a:t>
            </a:r>
            <a:endParaRPr kumimoji="1" lang="en-US" altLang="ja-JP" sz="2000" dirty="0">
              <a:latin typeface="+mj-ea"/>
              <a:ea typeface="+mj-ea"/>
            </a:endParaRPr>
          </a:p>
          <a:p>
            <a:r>
              <a:rPr lang="ja-JP" altLang="en-US" sz="2000" dirty="0">
                <a:latin typeface="+mj-ea"/>
                <a:ea typeface="+mj-ea"/>
              </a:rPr>
              <a:t>＝＞凝結高度は変わらない</a:t>
            </a:r>
            <a:endParaRPr kumimoji="1" lang="en-US" altLang="ja-JP" sz="2000" dirty="0">
              <a:latin typeface="+mj-ea"/>
              <a:ea typeface="+mj-ea"/>
            </a:endParaRPr>
          </a:p>
        </p:txBody>
      </p:sp>
      <p:sp>
        <p:nvSpPr>
          <p:cNvPr id="26" name="テキスト ボックス 25"/>
          <p:cNvSpPr txBox="1"/>
          <p:nvPr/>
        </p:nvSpPr>
        <p:spPr>
          <a:xfrm>
            <a:off x="4283968" y="128826"/>
            <a:ext cx="4801314" cy="707886"/>
          </a:xfrm>
          <a:prstGeom prst="rect">
            <a:avLst/>
          </a:prstGeom>
          <a:noFill/>
        </p:spPr>
        <p:txBody>
          <a:bodyPr wrap="none" rtlCol="0">
            <a:spAutoFit/>
          </a:bodyPr>
          <a:lstStyle/>
          <a:p>
            <a:r>
              <a:rPr kumimoji="1" lang="ja-JP" altLang="en-US" sz="2000" dirty="0">
                <a:latin typeface="+mj-ea"/>
                <a:ea typeface="+mj-ea"/>
              </a:rPr>
              <a:t>地上気温と露点温度は同じでも，</a:t>
            </a:r>
            <a:r>
              <a:rPr kumimoji="1" lang="ja-JP" altLang="en-US" sz="2000" dirty="0">
                <a:solidFill>
                  <a:srgbClr val="FF0000"/>
                </a:solidFill>
                <a:latin typeface="+mj-ea"/>
                <a:ea typeface="+mj-ea"/>
              </a:rPr>
              <a:t>上空の</a:t>
            </a:r>
            <a:endParaRPr kumimoji="1" lang="en-US" altLang="ja-JP" sz="2000" dirty="0">
              <a:solidFill>
                <a:srgbClr val="FF0000"/>
              </a:solidFill>
              <a:latin typeface="+mj-ea"/>
              <a:ea typeface="+mj-ea"/>
            </a:endParaRPr>
          </a:p>
          <a:p>
            <a:r>
              <a:rPr kumimoji="1" lang="ja-JP" altLang="en-US" sz="2000" dirty="0">
                <a:solidFill>
                  <a:srgbClr val="FF0000"/>
                </a:solidFill>
                <a:latin typeface="+mj-ea"/>
                <a:ea typeface="+mj-ea"/>
              </a:rPr>
              <a:t>気温の状態が異なる</a:t>
            </a:r>
            <a:r>
              <a:rPr kumimoji="1" lang="ja-JP" altLang="en-US" sz="2000" dirty="0">
                <a:latin typeface="+mj-ea"/>
                <a:ea typeface="+mj-ea"/>
              </a:rPr>
              <a:t>場合はどうなるか？</a:t>
            </a:r>
          </a:p>
        </p:txBody>
      </p:sp>
      <p:sp>
        <p:nvSpPr>
          <p:cNvPr id="29" name="上矢印 28"/>
          <p:cNvSpPr/>
          <p:nvPr/>
        </p:nvSpPr>
        <p:spPr>
          <a:xfrm flipV="1">
            <a:off x="6516216" y="2132856"/>
            <a:ext cx="484632" cy="6183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1" name="雲 30"/>
          <p:cNvSpPr/>
          <p:nvPr/>
        </p:nvSpPr>
        <p:spPr>
          <a:xfrm>
            <a:off x="899592" y="404664"/>
            <a:ext cx="1812177" cy="4392488"/>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cxnSp>
        <p:nvCxnSpPr>
          <p:cNvPr id="10" name="直線矢印コネクタ 9"/>
          <p:cNvCxnSpPr/>
          <p:nvPr/>
        </p:nvCxnSpPr>
        <p:spPr>
          <a:xfrm flipV="1">
            <a:off x="395536" y="2492896"/>
            <a:ext cx="0" cy="337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77" name="テキスト ボックス 76"/>
          <p:cNvSpPr txBox="1"/>
          <p:nvPr/>
        </p:nvSpPr>
        <p:spPr>
          <a:xfrm>
            <a:off x="561319" y="4870901"/>
            <a:ext cx="2031325" cy="646331"/>
          </a:xfrm>
          <a:prstGeom prst="rect">
            <a:avLst/>
          </a:prstGeom>
          <a:noFill/>
        </p:spPr>
        <p:txBody>
          <a:bodyPr wrap="none" rtlCol="0">
            <a:spAutoFit/>
          </a:bodyPr>
          <a:lstStyle/>
          <a:p>
            <a:r>
              <a:rPr kumimoji="1" lang="ja-JP" altLang="en-US" dirty="0">
                <a:latin typeface="+mj-ea"/>
                <a:ea typeface="+mj-ea"/>
              </a:rPr>
              <a:t>持ち上げ凝結高度</a:t>
            </a:r>
            <a:endParaRPr kumimoji="1" lang="en-US" altLang="ja-JP" dirty="0">
              <a:latin typeface="+mj-ea"/>
              <a:ea typeface="+mj-ea"/>
            </a:endParaRPr>
          </a:p>
          <a:p>
            <a:pPr algn="ctr"/>
            <a:r>
              <a:rPr lang="en-US" altLang="ja-JP" dirty="0">
                <a:latin typeface="+mj-ea"/>
                <a:ea typeface="+mj-ea"/>
              </a:rPr>
              <a:t>LCL</a:t>
            </a:r>
            <a:endParaRPr kumimoji="1" lang="ja-JP" altLang="en-US" dirty="0">
              <a:latin typeface="+mj-ea"/>
              <a:ea typeface="+mj-ea"/>
            </a:endParaRPr>
          </a:p>
        </p:txBody>
      </p:sp>
      <p:cxnSp>
        <p:nvCxnSpPr>
          <p:cNvPr id="79" name="直線コネクタ 78"/>
          <p:cNvCxnSpPr/>
          <p:nvPr/>
        </p:nvCxnSpPr>
        <p:spPr>
          <a:xfrm flipH="1">
            <a:off x="395537" y="4859825"/>
            <a:ext cx="5688631" cy="933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2843808" y="4510861"/>
            <a:ext cx="1569660" cy="646331"/>
          </a:xfrm>
          <a:prstGeom prst="rect">
            <a:avLst/>
          </a:prstGeom>
          <a:noFill/>
        </p:spPr>
        <p:txBody>
          <a:bodyPr wrap="none" rtlCol="0">
            <a:spAutoFit/>
          </a:bodyPr>
          <a:lstStyle/>
          <a:p>
            <a:r>
              <a:rPr lang="ja-JP" altLang="en-US" dirty="0">
                <a:latin typeface="+mj-ea"/>
                <a:ea typeface="+mj-ea"/>
              </a:rPr>
              <a:t>自由対流高度</a:t>
            </a:r>
            <a:endParaRPr kumimoji="1" lang="en-US" altLang="ja-JP" dirty="0">
              <a:latin typeface="+mj-ea"/>
              <a:ea typeface="+mj-ea"/>
            </a:endParaRPr>
          </a:p>
          <a:p>
            <a:pPr algn="ctr"/>
            <a:r>
              <a:rPr lang="en-US" altLang="ja-JP" dirty="0">
                <a:latin typeface="+mj-ea"/>
                <a:ea typeface="+mj-ea"/>
              </a:rPr>
              <a:t>LFC</a:t>
            </a:r>
            <a:endParaRPr kumimoji="1" lang="ja-JP" altLang="en-US" dirty="0">
              <a:latin typeface="+mj-ea"/>
              <a:ea typeface="+mj-ea"/>
            </a:endParaRPr>
          </a:p>
        </p:txBody>
      </p:sp>
      <p:sp>
        <p:nvSpPr>
          <p:cNvPr id="12" name="フリーフォーム 11"/>
          <p:cNvSpPr/>
          <p:nvPr/>
        </p:nvSpPr>
        <p:spPr>
          <a:xfrm>
            <a:off x="3181350" y="-342900"/>
            <a:ext cx="3200400" cy="6858000"/>
          </a:xfrm>
          <a:custGeom>
            <a:avLst/>
            <a:gdLst>
              <a:gd name="connsiteX0" fmla="*/ 3200400 w 3200400"/>
              <a:gd name="connsiteY0" fmla="*/ 6858000 h 6858000"/>
              <a:gd name="connsiteX1" fmla="*/ 2501900 w 3200400"/>
              <a:gd name="connsiteY1" fmla="*/ 5905500 h 6858000"/>
              <a:gd name="connsiteX2" fmla="*/ 2025650 w 3200400"/>
              <a:gd name="connsiteY2" fmla="*/ 5619750 h 6858000"/>
              <a:gd name="connsiteX3" fmla="*/ 1066800 w 3200400"/>
              <a:gd name="connsiteY3" fmla="*/ 4254500 h 6858000"/>
              <a:gd name="connsiteX4" fmla="*/ 927100 w 3200400"/>
              <a:gd name="connsiteY4" fmla="*/ 2755900 h 6858000"/>
              <a:gd name="connsiteX5" fmla="*/ 247650 w 3200400"/>
              <a:gd name="connsiteY5" fmla="*/ 1320800 h 6858000"/>
              <a:gd name="connsiteX6" fmla="*/ 0 w 3200400"/>
              <a:gd name="connsiteY6" fmla="*/ 19050 h 6858000"/>
              <a:gd name="connsiteX7" fmla="*/ 0 w 3200400"/>
              <a:gd name="connsiteY7" fmla="*/ 19050 h 6858000"/>
              <a:gd name="connsiteX8" fmla="*/ 0 w 3200400"/>
              <a:gd name="connsiteY8" fmla="*/ 19050 h 6858000"/>
              <a:gd name="connsiteX9" fmla="*/ 0 w 32004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0400" h="6858000">
                <a:moveTo>
                  <a:pt x="3200400" y="6858000"/>
                </a:moveTo>
                <a:cubicBezTo>
                  <a:pt x="2949046" y="6484937"/>
                  <a:pt x="2697692" y="6111875"/>
                  <a:pt x="2501900" y="5905500"/>
                </a:cubicBezTo>
                <a:cubicBezTo>
                  <a:pt x="2306108" y="5699125"/>
                  <a:pt x="2264833" y="5894917"/>
                  <a:pt x="2025650" y="5619750"/>
                </a:cubicBezTo>
                <a:cubicBezTo>
                  <a:pt x="1786467" y="5344583"/>
                  <a:pt x="1249892" y="4731808"/>
                  <a:pt x="1066800" y="4254500"/>
                </a:cubicBezTo>
                <a:cubicBezTo>
                  <a:pt x="883708" y="3777192"/>
                  <a:pt x="1063625" y="3244850"/>
                  <a:pt x="927100" y="2755900"/>
                </a:cubicBezTo>
                <a:cubicBezTo>
                  <a:pt x="790575" y="2266950"/>
                  <a:pt x="402167" y="1776942"/>
                  <a:pt x="247650" y="1320800"/>
                </a:cubicBezTo>
                <a:cubicBezTo>
                  <a:pt x="93133" y="864658"/>
                  <a:pt x="0" y="19050"/>
                  <a:pt x="0" y="19050"/>
                </a:cubicBezTo>
                <a:lnTo>
                  <a:pt x="0" y="19050"/>
                </a:lnTo>
                <a:lnTo>
                  <a:pt x="0" y="19050"/>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067944" y="1117193"/>
            <a:ext cx="5057795" cy="1015663"/>
          </a:xfrm>
          <a:prstGeom prst="rect">
            <a:avLst/>
          </a:prstGeom>
          <a:noFill/>
        </p:spPr>
        <p:txBody>
          <a:bodyPr wrap="none" rtlCol="0">
            <a:spAutoFit/>
          </a:bodyPr>
          <a:lstStyle/>
          <a:p>
            <a:r>
              <a:rPr lang="ja-JP" altLang="en-US" sz="2000" dirty="0">
                <a:latin typeface="+mj-ea"/>
                <a:ea typeface="+mj-ea"/>
              </a:rPr>
              <a:t>・すぐに気温が低くなる様な大気の状態を</a:t>
            </a:r>
            <a:endParaRPr lang="en-US" altLang="ja-JP" sz="2000" dirty="0">
              <a:latin typeface="+mj-ea"/>
              <a:ea typeface="+mj-ea"/>
            </a:endParaRPr>
          </a:p>
          <a:p>
            <a:r>
              <a:rPr lang="ja-JP" altLang="en-US" sz="2000" dirty="0">
                <a:latin typeface="+mj-ea"/>
                <a:ea typeface="+mj-ea"/>
              </a:rPr>
              <a:t>　考えてみる</a:t>
            </a:r>
            <a:endParaRPr lang="en-US" altLang="ja-JP" sz="2000" dirty="0">
              <a:latin typeface="+mj-ea"/>
              <a:ea typeface="+mj-ea"/>
            </a:endParaRPr>
          </a:p>
          <a:p>
            <a:r>
              <a:rPr kumimoji="1" lang="ja-JP" altLang="en-US" sz="2000" dirty="0">
                <a:latin typeface="+mj-ea"/>
                <a:ea typeface="+mj-ea"/>
              </a:rPr>
              <a:t>　＝＞相対的に地上気温が高い事になる</a:t>
            </a:r>
          </a:p>
        </p:txBody>
      </p:sp>
      <p:sp>
        <p:nvSpPr>
          <p:cNvPr id="36" name="上矢印 35"/>
          <p:cNvSpPr/>
          <p:nvPr/>
        </p:nvSpPr>
        <p:spPr>
          <a:xfrm flipV="1">
            <a:off x="6535640" y="3530712"/>
            <a:ext cx="484632" cy="6183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7" name="テキスト ボックス 36"/>
          <p:cNvSpPr txBox="1"/>
          <p:nvPr/>
        </p:nvSpPr>
        <p:spPr>
          <a:xfrm>
            <a:off x="6124487" y="4233282"/>
            <a:ext cx="2949194"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dirty="0">
                <a:latin typeface="+mj-ea"/>
                <a:ea typeface="+mj-ea"/>
              </a:rPr>
              <a:t>・しかし，</a:t>
            </a:r>
            <a:r>
              <a:rPr lang="ja-JP" altLang="en-US" sz="2000" dirty="0">
                <a:latin typeface="+mj-ea"/>
                <a:ea typeface="+mj-ea"/>
              </a:rPr>
              <a:t>自由対流高度には</a:t>
            </a:r>
            <a:r>
              <a:rPr kumimoji="1" lang="ja-JP" altLang="en-US" sz="2000" dirty="0">
                <a:latin typeface="+mj-ea"/>
                <a:ea typeface="+mj-ea"/>
              </a:rPr>
              <a:t>すぐに達しやすい状態</a:t>
            </a:r>
            <a:endParaRPr kumimoji="1" lang="en-US" altLang="ja-JP" sz="20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36</a:t>
            </a:fld>
            <a:endParaRPr kumimoji="1" lang="ja-JP" altLang="en-US"/>
          </a:p>
        </p:txBody>
      </p:sp>
    </p:spTree>
    <p:extLst>
      <p:ext uri="{BB962C8B-B14F-4D97-AF65-F5344CB8AC3E}">
        <p14:creationId xmlns:p14="http://schemas.microsoft.com/office/powerpoint/2010/main" val="292515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16" grpId="0"/>
      <p:bldP spid="36"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496" y="44624"/>
            <a:ext cx="4801314"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対流・積乱雲が発達しやすい条件</a:t>
            </a:r>
          </a:p>
        </p:txBody>
      </p:sp>
      <p:sp>
        <p:nvSpPr>
          <p:cNvPr id="5" name="テキスト ボックス 4"/>
          <p:cNvSpPr txBox="1"/>
          <p:nvPr/>
        </p:nvSpPr>
        <p:spPr>
          <a:xfrm>
            <a:off x="35496" y="548680"/>
            <a:ext cx="8494633" cy="3416320"/>
          </a:xfrm>
          <a:prstGeom prst="rect">
            <a:avLst/>
          </a:prstGeom>
          <a:noFill/>
        </p:spPr>
        <p:txBody>
          <a:bodyPr wrap="none" rtlCol="0">
            <a:spAutoFit/>
          </a:bodyPr>
          <a:lstStyle/>
          <a:p>
            <a:r>
              <a:rPr kumimoji="1" lang="ja-JP" altLang="en-US" sz="2400" dirty="0">
                <a:latin typeface="+mj-ea"/>
                <a:ea typeface="+mj-ea"/>
              </a:rPr>
              <a:t>・日射によって地上が暖められた時</a:t>
            </a:r>
            <a:endParaRPr kumimoji="1" lang="en-US" altLang="ja-JP" sz="2400" dirty="0">
              <a:latin typeface="+mj-ea"/>
              <a:ea typeface="+mj-ea"/>
            </a:endParaRPr>
          </a:p>
          <a:p>
            <a:r>
              <a:rPr kumimoji="1" lang="ja-JP" altLang="en-US" sz="2400" dirty="0">
                <a:latin typeface="+mj-ea"/>
                <a:ea typeface="+mj-ea"/>
              </a:rPr>
              <a:t>＝＞不安定になりやすい．</a:t>
            </a:r>
            <a:endParaRPr kumimoji="1" lang="en-US" altLang="ja-JP" sz="2400" dirty="0">
              <a:latin typeface="+mj-ea"/>
              <a:ea typeface="+mj-ea"/>
            </a:endParaRPr>
          </a:p>
          <a:p>
            <a:endParaRPr kumimoji="1" lang="en-US" altLang="ja-JP" sz="2400" dirty="0">
              <a:latin typeface="+mj-ea"/>
              <a:ea typeface="+mj-ea"/>
            </a:endParaRPr>
          </a:p>
          <a:p>
            <a:r>
              <a:rPr lang="ja-JP" altLang="en-US" sz="2400" dirty="0">
                <a:latin typeface="+mj-ea"/>
                <a:ea typeface="+mj-ea"/>
              </a:rPr>
              <a:t>・暖かく湿った空気が下層に入ってきた時</a:t>
            </a:r>
            <a:endParaRPr lang="en-US" altLang="ja-JP" sz="2400" dirty="0">
              <a:latin typeface="+mj-ea"/>
              <a:ea typeface="+mj-ea"/>
            </a:endParaRPr>
          </a:p>
          <a:p>
            <a:r>
              <a:rPr lang="ja-JP" altLang="en-US" sz="2400" dirty="0">
                <a:latin typeface="+mj-ea"/>
                <a:ea typeface="+mj-ea"/>
              </a:rPr>
              <a:t>＝＞凝結しやすく，自由対流・持ち上げ凝結高度が低くなる</a:t>
            </a:r>
            <a:endParaRPr lang="en-US" altLang="ja-JP" sz="2400" dirty="0">
              <a:latin typeface="+mj-ea"/>
              <a:ea typeface="+mj-ea"/>
            </a:endParaRPr>
          </a:p>
          <a:p>
            <a:endParaRPr kumimoji="1" lang="en-US" altLang="ja-JP" sz="2400" dirty="0">
              <a:latin typeface="+mj-ea"/>
              <a:ea typeface="+mj-ea"/>
            </a:endParaRPr>
          </a:p>
          <a:p>
            <a:r>
              <a:rPr lang="ja-JP" altLang="en-US" sz="2400" dirty="0">
                <a:latin typeface="+mj-ea"/>
                <a:ea typeface="+mj-ea"/>
              </a:rPr>
              <a:t>・上空に寒気が入ってきたとき</a:t>
            </a:r>
            <a:endParaRPr lang="en-US" altLang="ja-JP" sz="2400" dirty="0">
              <a:latin typeface="+mj-ea"/>
              <a:ea typeface="+mj-ea"/>
            </a:endParaRPr>
          </a:p>
          <a:p>
            <a:r>
              <a:rPr lang="ja-JP" altLang="en-US" sz="2400" dirty="0">
                <a:latin typeface="+mj-ea"/>
                <a:ea typeface="+mj-ea"/>
              </a:rPr>
              <a:t>＝＞自由対流高度に達しやすい．</a:t>
            </a:r>
            <a:endParaRPr lang="en-US" altLang="ja-JP" sz="2400" dirty="0">
              <a:latin typeface="+mj-ea"/>
              <a:ea typeface="+mj-ea"/>
            </a:endParaRPr>
          </a:p>
          <a:p>
            <a:endParaRPr lang="en-US" altLang="ja-JP" sz="2400" dirty="0">
              <a:latin typeface="+mj-ea"/>
              <a:ea typeface="+mj-ea"/>
            </a:endParaRPr>
          </a:p>
        </p:txBody>
      </p:sp>
      <p:grpSp>
        <p:nvGrpSpPr>
          <p:cNvPr id="13" name="グループ化 12"/>
          <p:cNvGrpSpPr/>
          <p:nvPr/>
        </p:nvGrpSpPr>
        <p:grpSpPr>
          <a:xfrm>
            <a:off x="2226746" y="3573016"/>
            <a:ext cx="3497382" cy="3264205"/>
            <a:chOff x="1830702" y="2454112"/>
            <a:chExt cx="4469490" cy="4383109"/>
          </a:xfrm>
        </p:grpSpPr>
        <p:sp>
          <p:nvSpPr>
            <p:cNvPr id="6" name="フリーフォーム 5"/>
            <p:cNvSpPr/>
            <p:nvPr/>
          </p:nvSpPr>
          <p:spPr>
            <a:xfrm rot="21256530">
              <a:off x="3459544" y="2454112"/>
              <a:ext cx="1184845" cy="4383109"/>
            </a:xfrm>
            <a:custGeom>
              <a:avLst/>
              <a:gdLst>
                <a:gd name="connsiteX0" fmla="*/ 251815 w 1292909"/>
                <a:gd name="connsiteY0" fmla="*/ 0 h 5139369"/>
                <a:gd name="connsiteX1" fmla="*/ 64529 w 1292909"/>
                <a:gd name="connsiteY1" fmla="*/ 749147 h 5139369"/>
                <a:gd name="connsiteX2" fmla="*/ 81054 w 1292909"/>
                <a:gd name="connsiteY2" fmla="*/ 1498294 h 5139369"/>
                <a:gd name="connsiteX3" fmla="*/ 995454 w 1292909"/>
                <a:gd name="connsiteY3" fmla="*/ 3393196 h 5139369"/>
                <a:gd name="connsiteX4" fmla="*/ 1270876 w 1292909"/>
                <a:gd name="connsiteY4" fmla="*/ 4996150 h 5139369"/>
                <a:gd name="connsiteX5" fmla="*/ 1270876 w 1292909"/>
                <a:gd name="connsiteY5" fmla="*/ 4990641 h 5139369"/>
                <a:gd name="connsiteX6" fmla="*/ 1270876 w 1292909"/>
                <a:gd name="connsiteY6" fmla="*/ 4990641 h 5139369"/>
                <a:gd name="connsiteX7" fmla="*/ 1292909 w 1292909"/>
                <a:gd name="connsiteY7" fmla="*/ 5139369 h 5139369"/>
                <a:gd name="connsiteX8" fmla="*/ 1292909 w 1292909"/>
                <a:gd name="connsiteY8" fmla="*/ 5139369 h 5139369"/>
                <a:gd name="connsiteX9" fmla="*/ 1292909 w 1292909"/>
                <a:gd name="connsiteY9" fmla="*/ 5139369 h 51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2909" h="5139369">
                  <a:moveTo>
                    <a:pt x="251815" y="0"/>
                  </a:moveTo>
                  <a:cubicBezTo>
                    <a:pt x="172402" y="249715"/>
                    <a:pt x="92989" y="499431"/>
                    <a:pt x="64529" y="749147"/>
                  </a:cubicBezTo>
                  <a:cubicBezTo>
                    <a:pt x="36069" y="998863"/>
                    <a:pt x="-74100" y="1057619"/>
                    <a:pt x="81054" y="1498294"/>
                  </a:cubicBezTo>
                  <a:cubicBezTo>
                    <a:pt x="236208" y="1938969"/>
                    <a:pt x="797150" y="2810220"/>
                    <a:pt x="995454" y="3393196"/>
                  </a:cubicBezTo>
                  <a:cubicBezTo>
                    <a:pt x="1193758" y="3976172"/>
                    <a:pt x="1224972" y="4729909"/>
                    <a:pt x="1270876" y="4996150"/>
                  </a:cubicBezTo>
                  <a:cubicBezTo>
                    <a:pt x="1316780" y="5262391"/>
                    <a:pt x="1270876" y="4990641"/>
                    <a:pt x="1270876" y="4990641"/>
                  </a:cubicBezTo>
                  <a:lnTo>
                    <a:pt x="1270876" y="4990641"/>
                  </a:lnTo>
                  <a:lnTo>
                    <a:pt x="1292909" y="5139369"/>
                  </a:lnTo>
                  <a:lnTo>
                    <a:pt x="1292909" y="5139369"/>
                  </a:lnTo>
                  <a:lnTo>
                    <a:pt x="1292909" y="5139369"/>
                  </a:lnTo>
                </a:path>
              </a:pathLst>
            </a:custGeom>
            <a:ln w="38100">
              <a:solidFill>
                <a:srgbClr val="000000">
                  <a:alpha val="10196"/>
                </a:srgb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j-ea"/>
                <a:ea typeface="+mj-ea"/>
              </a:endParaRPr>
            </a:p>
          </p:txBody>
        </p:sp>
        <p:cxnSp>
          <p:nvCxnSpPr>
            <p:cNvPr id="7" name="直線コネクタ 6"/>
            <p:cNvCxnSpPr/>
            <p:nvPr/>
          </p:nvCxnSpPr>
          <p:spPr>
            <a:xfrm>
              <a:off x="3078217" y="6813376"/>
              <a:ext cx="2933943"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直線矢印コネクタ 7"/>
            <p:cNvCxnSpPr/>
            <p:nvPr/>
          </p:nvCxnSpPr>
          <p:spPr>
            <a:xfrm flipV="1">
              <a:off x="3131840" y="3436576"/>
              <a:ext cx="0" cy="337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4716016" y="6237312"/>
              <a:ext cx="1224136" cy="5760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descr="C:\Users\cherry\AppData\Local\Microsoft\Windows\Temporary Internet Files\Content.IE5\U03285HG\gi01a20140409020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0702" y="2964495"/>
              <a:ext cx="957628" cy="94416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コネクタ 19"/>
            <p:cNvCxnSpPr/>
            <p:nvPr/>
          </p:nvCxnSpPr>
          <p:spPr>
            <a:xfrm>
              <a:off x="4283968" y="5400854"/>
              <a:ext cx="1656184" cy="1403286"/>
            </a:xfrm>
            <a:prstGeom prst="line">
              <a:avLst/>
            </a:prstGeom>
            <a:ln w="28575">
              <a:solidFill>
                <a:srgbClr val="F90713"/>
              </a:solidFill>
              <a:prstDash val="sysDot"/>
            </a:ln>
          </p:spPr>
          <p:style>
            <a:lnRef idx="1">
              <a:schemeClr val="accent1"/>
            </a:lnRef>
            <a:fillRef idx="0">
              <a:schemeClr val="accent1"/>
            </a:fillRef>
            <a:effectRef idx="0">
              <a:schemeClr val="accent1"/>
            </a:effectRef>
            <a:fontRef idx="minor">
              <a:schemeClr val="tx1"/>
            </a:fontRef>
          </p:style>
        </p:cxnSp>
        <p:sp>
          <p:nvSpPr>
            <p:cNvPr id="22" name="雲 21"/>
            <p:cNvSpPr/>
            <p:nvPr/>
          </p:nvSpPr>
          <p:spPr>
            <a:xfrm>
              <a:off x="4925890" y="3342871"/>
              <a:ext cx="1374302" cy="2886979"/>
            </a:xfrm>
            <a:prstGeom prst="cloud">
              <a:avLst/>
            </a:prstGeom>
            <a:ln w="28575">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gr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37</a:t>
            </a:fld>
            <a:endParaRPr kumimoji="1" lang="ja-JP" altLang="en-US"/>
          </a:p>
        </p:txBody>
      </p:sp>
      <p:cxnSp>
        <p:nvCxnSpPr>
          <p:cNvPr id="15" name="直線コネクタ 14"/>
          <p:cNvCxnSpPr/>
          <p:nvPr/>
        </p:nvCxnSpPr>
        <p:spPr>
          <a:xfrm>
            <a:off x="3273545" y="5731521"/>
            <a:ext cx="2306567" cy="29126"/>
          </a:xfrm>
          <a:prstGeom prst="line">
            <a:avLst/>
          </a:prstGeom>
          <a:ln w="12700">
            <a:solidFill>
              <a:schemeClr val="tx1"/>
            </a:solidFill>
            <a:prstDash val="dashDot"/>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3174011" y="5358750"/>
            <a:ext cx="936104" cy="369332"/>
          </a:xfrm>
          <a:prstGeom prst="rect">
            <a:avLst/>
          </a:prstGeom>
          <a:noFill/>
        </p:spPr>
        <p:txBody>
          <a:bodyPr wrap="square" rtlCol="0">
            <a:spAutoFit/>
          </a:bodyPr>
          <a:lstStyle/>
          <a:p>
            <a:pPr algn="ctr"/>
            <a:r>
              <a:rPr kumimoji="1" lang="en-US" altLang="ja-JP" dirty="0"/>
              <a:t>1 km</a:t>
            </a:r>
            <a:endParaRPr kumimoji="1" lang="ja-JP" altLang="en-US" dirty="0"/>
          </a:p>
        </p:txBody>
      </p:sp>
    </p:spTree>
    <p:extLst>
      <p:ext uri="{BB962C8B-B14F-4D97-AF65-F5344CB8AC3E}">
        <p14:creationId xmlns:p14="http://schemas.microsoft.com/office/powerpoint/2010/main" val="1708090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kb-cdn.com/imgviewer/Q2R4UHZGbnlsYktYY2xMRktwMUFIc3FzZHhrSDgyOEw5OWI5MmtycXlseGdCdVRCZG1vQW94LytnT0J6eS9EODBHZ0JYWCtsN1JNUHBmM1dFY0hlMmhWcDlPWWFSdzg5aFBHWlozdUM0SlhEaGVDVjB3emFzdmdSZlBHY2ZRd2NpTEJiZzdhbTVTYndRNG8xYVd1TjdHb2wvQW44cXZQVVpmbHVJaU5WelcrbStUWGloWGNFY2hLN3BJUUZtL21SSm5PUEdPdnFGWWVmL00zSldxeUxzcjFrNk5XWDE4d3JmM3BaRlpuSHpOVT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9294" y="1289669"/>
            <a:ext cx="6557366" cy="437157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619672" y="260648"/>
            <a:ext cx="6340197"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ja-JP" altLang="en-US" sz="2400" dirty="0">
                <a:latin typeface="+mj-ea"/>
                <a:ea typeface="+mj-ea"/>
              </a:rPr>
              <a:t>学んだ事を踏まえてもう一度積乱雲の写真を</a:t>
            </a:r>
            <a:endParaRPr kumimoji="1" lang="ja-JP" altLang="en-US" sz="2400" dirty="0">
              <a:latin typeface="+mj-ea"/>
              <a:ea typeface="+mj-ea"/>
            </a:endParaRPr>
          </a:p>
        </p:txBody>
      </p:sp>
      <p:sp>
        <p:nvSpPr>
          <p:cNvPr id="4" name="正方形/長方形 3"/>
          <p:cNvSpPr/>
          <p:nvPr/>
        </p:nvSpPr>
        <p:spPr>
          <a:xfrm>
            <a:off x="1115616" y="5662989"/>
            <a:ext cx="6102424" cy="646331"/>
          </a:xfrm>
          <a:prstGeom prst="rect">
            <a:avLst/>
          </a:prstGeom>
        </p:spPr>
        <p:txBody>
          <a:bodyPr wrap="square">
            <a:spAutoFit/>
          </a:bodyPr>
          <a:lstStyle/>
          <a:p>
            <a:r>
              <a:rPr lang="en-US" altLang="ja-JP" dirty="0">
                <a:latin typeface="+mj-ea"/>
                <a:ea typeface="+mj-ea"/>
                <a:hlinkClick r:id="rId3"/>
              </a:rPr>
              <a:t>http://wall.kabegami.com/word/%E7%A9%8D%E4%B9%B1%E9%9B%B2?page=6</a:t>
            </a:r>
            <a:r>
              <a:rPr lang="ja-JP" altLang="en-US" dirty="0">
                <a:latin typeface="+mj-ea"/>
                <a:ea typeface="+mj-ea"/>
              </a:rPr>
              <a:t>　より</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38</a:t>
            </a:fld>
            <a:endParaRPr kumimoji="1" lang="ja-JP" altLang="en-US"/>
          </a:p>
        </p:txBody>
      </p:sp>
    </p:spTree>
    <p:extLst>
      <p:ext uri="{BB962C8B-B14F-4D97-AF65-F5344CB8AC3E}">
        <p14:creationId xmlns:p14="http://schemas.microsoft.com/office/powerpoint/2010/main" val="3006939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雲の発達.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1549" r="11690"/>
          <a:stretch/>
        </p:blipFill>
        <p:spPr>
          <a:xfrm>
            <a:off x="611560" y="1008970"/>
            <a:ext cx="7920880" cy="5804406"/>
          </a:xfrm>
          <a:prstGeom prst="rect">
            <a:avLst/>
          </a:prstGeom>
        </p:spPr>
      </p:pic>
      <p:sp>
        <p:nvSpPr>
          <p:cNvPr id="5" name="テキスト ボックス 4"/>
          <p:cNvSpPr txBox="1"/>
          <p:nvPr/>
        </p:nvSpPr>
        <p:spPr>
          <a:xfrm>
            <a:off x="395536" y="77723"/>
            <a:ext cx="3244799"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雲の発達の動画</a:t>
            </a:r>
            <a:endParaRPr kumimoji="1" lang="en-US" altLang="ja-JP" sz="2400" dirty="0">
              <a:latin typeface="+mj-ea"/>
              <a:ea typeface="+mj-ea"/>
            </a:endParaRPr>
          </a:p>
          <a:p>
            <a:r>
              <a:rPr lang="ja-JP" altLang="en-US" sz="2400" dirty="0">
                <a:latin typeface="+mj-ea"/>
                <a:ea typeface="+mj-ea"/>
              </a:rPr>
              <a:t>画面右半分の空に注目</a:t>
            </a:r>
            <a:endParaRPr kumimoji="1" lang="ja-JP" altLang="en-US"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39</a:t>
            </a:fld>
            <a:endParaRPr kumimoji="1" lang="ja-JP" altLang="en-US"/>
          </a:p>
        </p:txBody>
      </p:sp>
    </p:spTree>
    <p:extLst>
      <p:ext uri="{BB962C8B-B14F-4D97-AF65-F5344CB8AC3E}">
        <p14:creationId xmlns:p14="http://schemas.microsoft.com/office/powerpoint/2010/main" val="3175204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1804D-B6A7-E8B7-870A-FA312D59187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AAFC53-2F6B-25BA-605D-A6B3E2734791}"/>
              </a:ext>
            </a:extLst>
          </p:cNvPr>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質問に対する答え</a:t>
            </a:r>
          </a:p>
        </p:txBody>
      </p:sp>
      <p:sp>
        <p:nvSpPr>
          <p:cNvPr id="3" name="コンテンツ プレースホルダー 2">
            <a:extLst>
              <a:ext uri="{FF2B5EF4-FFF2-40B4-BE49-F238E27FC236}">
                <a16:creationId xmlns:a16="http://schemas.microsoft.com/office/drawing/2014/main" id="{ACBB64AF-A89F-89F1-CCFA-A144538ABDBD}"/>
              </a:ext>
            </a:extLst>
          </p:cNvPr>
          <p:cNvSpPr>
            <a:spLocks noGrp="1"/>
          </p:cNvSpPr>
          <p:nvPr>
            <p:ph idx="1"/>
          </p:nvPr>
        </p:nvSpPr>
        <p:spPr>
          <a:xfrm>
            <a:off x="-13832" y="620688"/>
            <a:ext cx="9144000" cy="4525963"/>
          </a:xfrm>
        </p:spPr>
        <p:txBody>
          <a:bodyPr/>
          <a:lstStyle/>
          <a:p>
            <a:pPr>
              <a:buBlip>
                <a:blip r:embed="rId2"/>
              </a:buBlip>
            </a:pPr>
            <a:r>
              <a:rPr lang="ja-JP" altLang="en-US" dirty="0">
                <a:latin typeface="+mj-ea"/>
                <a:ea typeface="+mj-ea"/>
              </a:rPr>
              <a:t>天気予報で予測できる日付の限界は授業で教えていただきましたが、近い日の天気を予測するとき、当たる確率をなるべく</a:t>
            </a:r>
            <a:r>
              <a:rPr lang="en-US" altLang="ja-JP" dirty="0">
                <a:latin typeface="+mj-ea"/>
                <a:ea typeface="+mj-ea"/>
              </a:rPr>
              <a:t>100%</a:t>
            </a:r>
            <a:r>
              <a:rPr lang="ja-JP" altLang="en-US" dirty="0">
                <a:latin typeface="+mj-ea"/>
                <a:ea typeface="+mj-ea"/>
              </a:rPr>
              <a:t>にすることは可能なのですか？現在の</a:t>
            </a:r>
            <a:r>
              <a:rPr lang="en-US" altLang="ja-JP" dirty="0">
                <a:latin typeface="+mj-ea"/>
                <a:ea typeface="+mj-ea"/>
              </a:rPr>
              <a:t>90%</a:t>
            </a:r>
            <a:r>
              <a:rPr lang="ja-JP" altLang="en-US" dirty="0">
                <a:latin typeface="+mj-ea"/>
                <a:ea typeface="+mj-ea"/>
              </a:rPr>
              <a:t>からそれ以上に上げることには限界があるのか知りたいです。</a:t>
            </a:r>
            <a:endParaRPr lang="en-US" altLang="ja-JP" dirty="0">
              <a:latin typeface="+mj-ea"/>
              <a:ea typeface="+mj-ea"/>
            </a:endParaRPr>
          </a:p>
          <a:p>
            <a:pPr lvl="1">
              <a:buBlip>
                <a:blip r:embed="rId2"/>
              </a:buBlip>
            </a:pPr>
            <a:r>
              <a:rPr lang="ja-JP" altLang="en-US" dirty="0">
                <a:latin typeface="+mj-ea"/>
                <a:ea typeface="+mj-ea"/>
              </a:rPr>
              <a:t>近い日なら限りなく</a:t>
            </a:r>
            <a:r>
              <a:rPr lang="en-US" altLang="ja-JP" dirty="0">
                <a:latin typeface="+mj-ea"/>
                <a:ea typeface="+mj-ea"/>
              </a:rPr>
              <a:t>100%</a:t>
            </a:r>
            <a:r>
              <a:rPr lang="ja-JP" altLang="en-US" dirty="0">
                <a:latin typeface="+mj-ea"/>
                <a:ea typeface="+mj-ea"/>
              </a:rPr>
              <a:t>に近づけることはできます．ただし，苦手な現象（局所的，台風の進路，雨か雪か，など）もあります．</a:t>
            </a:r>
            <a:endParaRPr lang="en-US" altLang="ja-JP" dirty="0">
              <a:latin typeface="+mj-ea"/>
              <a:ea typeface="+mj-ea"/>
            </a:endParaRPr>
          </a:p>
        </p:txBody>
      </p:sp>
      <p:sp>
        <p:nvSpPr>
          <p:cNvPr id="4" name="スライド番号プレースホルダー 3">
            <a:extLst>
              <a:ext uri="{FF2B5EF4-FFF2-40B4-BE49-F238E27FC236}">
                <a16:creationId xmlns:a16="http://schemas.microsoft.com/office/drawing/2014/main" id="{6734889A-A20B-4581-B132-62B30032EB06}"/>
              </a:ext>
            </a:extLst>
          </p:cNvPr>
          <p:cNvSpPr>
            <a:spLocks noGrp="1"/>
          </p:cNvSpPr>
          <p:nvPr>
            <p:ph type="sldNum" sz="quarter" idx="12"/>
          </p:nvPr>
        </p:nvSpPr>
        <p:spPr/>
        <p:txBody>
          <a:bodyPr/>
          <a:lstStyle/>
          <a:p>
            <a:fld id="{999120C0-F702-445C-B018-BC09BD7DB4A6}" type="slidenum">
              <a:rPr kumimoji="1" lang="ja-JP" altLang="en-US" smtClean="0"/>
              <a:t>4</a:t>
            </a:fld>
            <a:endParaRPr kumimoji="1" lang="ja-JP" altLang="en-US"/>
          </a:p>
        </p:txBody>
      </p:sp>
    </p:spTree>
    <p:extLst>
      <p:ext uri="{BB962C8B-B14F-4D97-AF65-F5344CB8AC3E}">
        <p14:creationId xmlns:p14="http://schemas.microsoft.com/office/powerpoint/2010/main" val="4114490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40</a:t>
            </a:fld>
            <a:endParaRPr kumimoji="1" lang="ja-JP" altLang="en-US" dirty="0"/>
          </a:p>
        </p:txBody>
      </p:sp>
      <p:sp>
        <p:nvSpPr>
          <p:cNvPr id="3" name="正方形/長方形 2"/>
          <p:cNvSpPr/>
          <p:nvPr/>
        </p:nvSpPr>
        <p:spPr>
          <a:xfrm>
            <a:off x="428596" y="3435840"/>
            <a:ext cx="3818218" cy="857256"/>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dirty="0">
              <a:solidFill>
                <a:prstClr val="black"/>
              </a:solidFill>
              <a:ea typeface="HG丸ｺﾞｼｯｸM-PRO" panose="020F0600000000000000" pitchFamily="50" charset="-128"/>
            </a:endParaRPr>
          </a:p>
        </p:txBody>
      </p:sp>
      <p:cxnSp>
        <p:nvCxnSpPr>
          <p:cNvPr id="4" name="直線コネクタ 3"/>
          <p:cNvCxnSpPr/>
          <p:nvPr/>
        </p:nvCxnSpPr>
        <p:spPr>
          <a:xfrm rot="10800000" flipV="1">
            <a:off x="817822"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rot="10800000" flipV="1">
            <a:off x="1175012"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rot="10800000" flipV="1">
            <a:off x="1536528"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10800000" flipV="1">
            <a:off x="2562208"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rot="10800000" flipV="1">
            <a:off x="3032400"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10800000" flipV="1">
            <a:off x="3389591"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468030" y="1864204"/>
            <a:ext cx="3818218"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1" name="テキスト ボックス 10"/>
          <p:cNvSpPr txBox="1"/>
          <p:nvPr/>
        </p:nvSpPr>
        <p:spPr>
          <a:xfrm>
            <a:off x="3286116" y="1864204"/>
            <a:ext cx="1000132" cy="369332"/>
          </a:xfrm>
          <a:prstGeom prst="rect">
            <a:avLst/>
          </a:prstGeom>
          <a:noFill/>
        </p:spPr>
        <p:txBody>
          <a:bodyPr wrap="square" rtlCol="0">
            <a:spAutoFit/>
          </a:bodyPr>
          <a:lstStyle/>
          <a:p>
            <a:r>
              <a:rPr lang="ja-JP" altLang="en-US" dirty="0">
                <a:solidFill>
                  <a:prstClr val="black"/>
                </a:solidFill>
                <a:ea typeface="HG丸ｺﾞｼｯｸM-PRO" panose="020F0600000000000000" pitchFamily="50" charset="-128"/>
              </a:rPr>
              <a:t>雲</a:t>
            </a:r>
          </a:p>
        </p:txBody>
      </p:sp>
      <p:cxnSp>
        <p:nvCxnSpPr>
          <p:cNvPr id="12" name="直線矢印コネクタ 11"/>
          <p:cNvCxnSpPr/>
          <p:nvPr/>
        </p:nvCxnSpPr>
        <p:spPr>
          <a:xfrm rot="5400000" flipH="1" flipV="1">
            <a:off x="2726602" y="1831576"/>
            <a:ext cx="792000" cy="158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flipH="1" flipV="1">
            <a:off x="1890778" y="3052848"/>
            <a:ext cx="792000" cy="15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5400000" flipH="1" flipV="1">
            <a:off x="2732794" y="2759476"/>
            <a:ext cx="792000" cy="1588"/>
          </a:xfrm>
          <a:prstGeom prst="straightConnector1">
            <a:avLst/>
          </a:prstGeom>
          <a:ln w="28575">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714744" y="2078518"/>
            <a:ext cx="714380" cy="523220"/>
          </a:xfrm>
          <a:prstGeom prst="rect">
            <a:avLst/>
          </a:prstGeom>
          <a:noFill/>
        </p:spPr>
        <p:txBody>
          <a:bodyPr wrap="square" rtlCol="0">
            <a:spAutoFit/>
          </a:bodyPr>
          <a:lstStyle/>
          <a:p>
            <a:r>
              <a:rPr lang="en-US" altLang="ja-JP" sz="2800" b="1" dirty="0">
                <a:solidFill>
                  <a:prstClr val="black"/>
                </a:solidFill>
                <a:latin typeface="Times New Roman" pitchFamily="18" charset="0"/>
                <a:ea typeface="HG丸ｺﾞｼｯｸM-PRO" panose="020F0600000000000000" pitchFamily="50" charset="-128"/>
                <a:cs typeface="Times New Roman" pitchFamily="18" charset="0"/>
              </a:rPr>
              <a:t>T</a:t>
            </a:r>
            <a:r>
              <a:rPr lang="en-US" altLang="ja-JP" sz="2800" b="1" baseline="-25000" dirty="0">
                <a:solidFill>
                  <a:prstClr val="black"/>
                </a:solidFill>
                <a:latin typeface="Times New Roman" pitchFamily="18" charset="0"/>
                <a:ea typeface="HG丸ｺﾞｼｯｸM-PRO" panose="020F0600000000000000" pitchFamily="50" charset="-128"/>
                <a:cs typeface="Times New Roman" pitchFamily="18" charset="0"/>
              </a:rPr>
              <a:t>a</a:t>
            </a:r>
            <a:endParaRPr lang="ja-JP" altLang="en-US" sz="2800" b="1" baseline="-25000" dirty="0">
              <a:solidFill>
                <a:prstClr val="black"/>
              </a:solidFill>
              <a:latin typeface="Times New Roman" pitchFamily="18" charset="0"/>
              <a:ea typeface="HG丸ｺﾞｼｯｸM-PRO" panose="020F0600000000000000" pitchFamily="50" charset="-128"/>
              <a:cs typeface="Times New Roman" pitchFamily="18" charset="0"/>
            </a:endParaRPr>
          </a:p>
        </p:txBody>
      </p:sp>
      <p:sp>
        <p:nvSpPr>
          <p:cNvPr id="16" name="テキスト ボックス 15"/>
          <p:cNvSpPr txBox="1"/>
          <p:nvPr/>
        </p:nvSpPr>
        <p:spPr>
          <a:xfrm>
            <a:off x="3071802" y="1340984"/>
            <a:ext cx="928694" cy="523220"/>
          </a:xfrm>
          <a:prstGeom prst="rect">
            <a:avLst/>
          </a:prstGeom>
          <a:noFill/>
        </p:spPr>
        <p:txBody>
          <a:bodyPr wrap="square" rtlCol="0">
            <a:spAutoFit/>
          </a:bodyPr>
          <a:lstStyle/>
          <a:p>
            <a:r>
              <a:rPr lang="en-US" altLang="ja-JP" sz="2800" b="1" dirty="0">
                <a:solidFill>
                  <a:srgbClr val="1F497D"/>
                </a:solidFill>
                <a:latin typeface="Times New Roman" pitchFamily="18" charset="0"/>
                <a:ea typeface="HG丸ｺﾞｼｯｸM-PRO" panose="020F0600000000000000" pitchFamily="50" charset="-128"/>
                <a:cs typeface="Times New Roman" pitchFamily="18" charset="0"/>
              </a:rPr>
              <a:t>σT</a:t>
            </a:r>
            <a:r>
              <a:rPr lang="en-US" altLang="ja-JP" sz="2800" b="1" baseline="-25000" dirty="0">
                <a:solidFill>
                  <a:srgbClr val="1F497D"/>
                </a:solidFill>
                <a:latin typeface="Times New Roman" pitchFamily="18" charset="0"/>
                <a:ea typeface="HG丸ｺﾞｼｯｸM-PRO" panose="020F0600000000000000" pitchFamily="50" charset="-128"/>
                <a:cs typeface="Times New Roman" pitchFamily="18" charset="0"/>
              </a:rPr>
              <a:t>a</a:t>
            </a:r>
            <a:r>
              <a:rPr lang="en-US" altLang="ja-JP" sz="2800" b="1" baseline="30000" dirty="0">
                <a:solidFill>
                  <a:srgbClr val="1F497D"/>
                </a:solidFill>
                <a:latin typeface="Times New Roman" pitchFamily="18" charset="0"/>
                <a:ea typeface="HG丸ｺﾞｼｯｸM-PRO" panose="020F0600000000000000" pitchFamily="50" charset="-128"/>
                <a:cs typeface="Times New Roman" pitchFamily="18" charset="0"/>
              </a:rPr>
              <a:t>4</a:t>
            </a:r>
            <a:endParaRPr lang="ja-JP" altLang="en-US" sz="2800" b="1" baseline="30000" dirty="0">
              <a:solidFill>
                <a:srgbClr val="1F497D"/>
              </a:solidFill>
              <a:latin typeface="Times New Roman" pitchFamily="18" charset="0"/>
              <a:ea typeface="HG丸ｺﾞｼｯｸM-PRO" panose="020F0600000000000000" pitchFamily="50" charset="-128"/>
              <a:cs typeface="Times New Roman" pitchFamily="18" charset="0"/>
            </a:endParaRPr>
          </a:p>
        </p:txBody>
      </p:sp>
      <p:sp>
        <p:nvSpPr>
          <p:cNvPr id="17" name="テキスト ボックス 16"/>
          <p:cNvSpPr txBox="1"/>
          <p:nvPr/>
        </p:nvSpPr>
        <p:spPr>
          <a:xfrm>
            <a:off x="3135620" y="2650022"/>
            <a:ext cx="928694" cy="523220"/>
          </a:xfrm>
          <a:prstGeom prst="rect">
            <a:avLst/>
          </a:prstGeom>
          <a:noFill/>
        </p:spPr>
        <p:txBody>
          <a:bodyPr wrap="square" rtlCol="0">
            <a:spAutoFit/>
          </a:bodyPr>
          <a:lstStyle/>
          <a:p>
            <a:r>
              <a:rPr lang="en-US" altLang="ja-JP" sz="2800" b="1" dirty="0">
                <a:solidFill>
                  <a:srgbClr val="1F497D"/>
                </a:solidFill>
                <a:latin typeface="Times New Roman" pitchFamily="18" charset="0"/>
                <a:ea typeface="HG丸ｺﾞｼｯｸM-PRO" panose="020F0600000000000000" pitchFamily="50" charset="-128"/>
                <a:cs typeface="Times New Roman" pitchFamily="18" charset="0"/>
              </a:rPr>
              <a:t>σT</a:t>
            </a:r>
            <a:r>
              <a:rPr lang="en-US" altLang="ja-JP" sz="2800" b="1" baseline="-25000" dirty="0">
                <a:solidFill>
                  <a:srgbClr val="1F497D"/>
                </a:solidFill>
                <a:latin typeface="Times New Roman" pitchFamily="18" charset="0"/>
                <a:ea typeface="HG丸ｺﾞｼｯｸM-PRO" panose="020F0600000000000000" pitchFamily="50" charset="-128"/>
                <a:cs typeface="Times New Roman" pitchFamily="18" charset="0"/>
              </a:rPr>
              <a:t>a</a:t>
            </a:r>
            <a:r>
              <a:rPr lang="en-US" altLang="ja-JP" sz="2800" b="1" baseline="30000" dirty="0">
                <a:solidFill>
                  <a:srgbClr val="1F497D"/>
                </a:solidFill>
                <a:latin typeface="Times New Roman" pitchFamily="18" charset="0"/>
                <a:ea typeface="HG丸ｺﾞｼｯｸM-PRO" panose="020F0600000000000000" pitchFamily="50" charset="-128"/>
                <a:cs typeface="Times New Roman" pitchFamily="18" charset="0"/>
              </a:rPr>
              <a:t>4</a:t>
            </a:r>
            <a:endParaRPr lang="ja-JP" altLang="en-US" sz="2800" b="1" baseline="30000" dirty="0">
              <a:solidFill>
                <a:srgbClr val="1F497D"/>
              </a:solidFill>
              <a:latin typeface="Times New Roman" pitchFamily="18" charset="0"/>
              <a:ea typeface="HG丸ｺﾞｼｯｸM-PRO" panose="020F0600000000000000" pitchFamily="50" charset="-128"/>
              <a:cs typeface="Times New Roman" pitchFamily="18" charset="0"/>
            </a:endParaRPr>
          </a:p>
        </p:txBody>
      </p:sp>
      <p:sp>
        <p:nvSpPr>
          <p:cNvPr id="18" name="テキスト ボックス 17"/>
          <p:cNvSpPr txBox="1"/>
          <p:nvPr/>
        </p:nvSpPr>
        <p:spPr>
          <a:xfrm>
            <a:off x="1142976" y="1149824"/>
            <a:ext cx="1428760" cy="523220"/>
          </a:xfrm>
          <a:prstGeom prst="rect">
            <a:avLst/>
          </a:prstGeom>
          <a:noFill/>
        </p:spPr>
        <p:txBody>
          <a:bodyPr wrap="square" rtlCol="0">
            <a:spAutoFit/>
          </a:bodyPr>
          <a:lstStyle/>
          <a:p>
            <a:r>
              <a:rPr lang="en-US" altLang="ja-JP" sz="2800" b="1" dirty="0">
                <a:solidFill>
                  <a:srgbClr val="FF9900"/>
                </a:solidFill>
                <a:latin typeface="Times New Roman" pitchFamily="18" charset="0"/>
                <a:ea typeface="HG丸ｺﾞｼｯｸM-PRO" panose="020F0600000000000000" pitchFamily="50" charset="-128"/>
                <a:cs typeface="Times New Roman" pitchFamily="18" charset="0"/>
              </a:rPr>
              <a:t>I</a:t>
            </a:r>
            <a:r>
              <a:rPr lang="en-US" altLang="ja-JP" sz="2800" b="1" baseline="-25000" dirty="0">
                <a:solidFill>
                  <a:srgbClr val="FF9900"/>
                </a:solidFill>
                <a:latin typeface="Times New Roman" pitchFamily="18" charset="0"/>
                <a:ea typeface="HG丸ｺﾞｼｯｸM-PRO" panose="020F0600000000000000" pitchFamily="50" charset="-128"/>
                <a:cs typeface="Times New Roman" pitchFamily="18" charset="0"/>
              </a:rPr>
              <a:t>E</a:t>
            </a:r>
            <a:endParaRPr lang="ja-JP" altLang="en-US" sz="2800" b="1" baseline="-25000" dirty="0">
              <a:solidFill>
                <a:srgbClr val="FF9900"/>
              </a:solidFill>
              <a:latin typeface="Times New Roman" pitchFamily="18" charset="0"/>
              <a:ea typeface="HG丸ｺﾞｼｯｸM-PRO" panose="020F0600000000000000" pitchFamily="50" charset="-128"/>
              <a:cs typeface="Times New Roman" pitchFamily="18" charset="0"/>
            </a:endParaRPr>
          </a:p>
        </p:txBody>
      </p:sp>
      <p:sp>
        <p:nvSpPr>
          <p:cNvPr id="19" name="下矢印 18"/>
          <p:cNvSpPr/>
          <p:nvPr/>
        </p:nvSpPr>
        <p:spPr>
          <a:xfrm>
            <a:off x="857224" y="1292700"/>
            <a:ext cx="357190" cy="2143140"/>
          </a:xfrm>
          <a:prstGeom prst="downArrow">
            <a:avLst>
              <a:gd name="adj1" fmla="val 42243"/>
              <a:gd name="adj2" fmla="val 50000"/>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20" name="太陽 19"/>
          <p:cNvSpPr/>
          <p:nvPr/>
        </p:nvSpPr>
        <p:spPr>
          <a:xfrm>
            <a:off x="214282" y="935534"/>
            <a:ext cx="642942" cy="642918"/>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21" name="テキスト ボックス 20"/>
          <p:cNvSpPr txBox="1"/>
          <p:nvPr/>
        </p:nvSpPr>
        <p:spPr>
          <a:xfrm>
            <a:off x="3500430" y="3721592"/>
            <a:ext cx="642942" cy="523220"/>
          </a:xfrm>
          <a:prstGeom prst="rect">
            <a:avLst/>
          </a:prstGeom>
          <a:noFill/>
        </p:spPr>
        <p:txBody>
          <a:bodyPr wrap="square" rtlCol="0">
            <a:spAutoFit/>
          </a:bodyPr>
          <a:lstStyle/>
          <a:p>
            <a:r>
              <a:rPr lang="en-US" altLang="ja-JP" sz="2800" b="1" dirty="0">
                <a:solidFill>
                  <a:prstClr val="black"/>
                </a:solidFill>
                <a:latin typeface="Times New Roman" pitchFamily="18" charset="0"/>
                <a:ea typeface="HG丸ｺﾞｼｯｸM-PRO" panose="020F0600000000000000" pitchFamily="50" charset="-128"/>
                <a:cs typeface="Times New Roman" pitchFamily="18" charset="0"/>
              </a:rPr>
              <a:t>T</a:t>
            </a:r>
            <a:r>
              <a:rPr lang="en-US" altLang="ja-JP" sz="2800" b="1" baseline="-25000" dirty="0">
                <a:solidFill>
                  <a:prstClr val="black"/>
                </a:solidFill>
                <a:latin typeface="Times New Roman" pitchFamily="18" charset="0"/>
                <a:ea typeface="HG丸ｺﾞｼｯｸM-PRO" panose="020F0600000000000000" pitchFamily="50" charset="-128"/>
                <a:cs typeface="Times New Roman" pitchFamily="18" charset="0"/>
              </a:rPr>
              <a:t>g</a:t>
            </a:r>
            <a:endParaRPr lang="ja-JP" altLang="en-US" sz="2800" b="1" baseline="-25000" dirty="0">
              <a:solidFill>
                <a:prstClr val="black"/>
              </a:solidFill>
              <a:latin typeface="Times New Roman" pitchFamily="18" charset="0"/>
              <a:ea typeface="HG丸ｺﾞｼｯｸM-PRO" panose="020F0600000000000000" pitchFamily="50" charset="-128"/>
              <a:cs typeface="Times New Roman" pitchFamily="18" charset="0"/>
            </a:endParaRPr>
          </a:p>
        </p:txBody>
      </p:sp>
      <p:cxnSp>
        <p:nvCxnSpPr>
          <p:cNvPr id="22" name="直線コネクタ 21"/>
          <p:cNvCxnSpPr/>
          <p:nvPr/>
        </p:nvCxnSpPr>
        <p:spPr>
          <a:xfrm rot="10800000" flipV="1">
            <a:off x="2069508"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239946" y="2841182"/>
            <a:ext cx="903294" cy="523220"/>
          </a:xfrm>
          <a:prstGeom prst="rect">
            <a:avLst/>
          </a:prstGeom>
          <a:noFill/>
        </p:spPr>
        <p:txBody>
          <a:bodyPr wrap="square" rtlCol="0">
            <a:spAutoFit/>
          </a:bodyPr>
          <a:lstStyle/>
          <a:p>
            <a:r>
              <a:rPr lang="en-US" altLang="ja-JP" sz="2800" b="1" dirty="0">
                <a:solidFill>
                  <a:srgbClr val="00B050"/>
                </a:solidFill>
                <a:latin typeface="Times New Roman" pitchFamily="18" charset="0"/>
                <a:ea typeface="HG丸ｺﾞｼｯｸM-PRO" panose="020F0600000000000000" pitchFamily="50" charset="-128"/>
                <a:cs typeface="Times New Roman" pitchFamily="18" charset="0"/>
              </a:rPr>
              <a:t>σT</a:t>
            </a:r>
            <a:r>
              <a:rPr lang="en-US" altLang="ja-JP" sz="2800" b="1" baseline="-25000" dirty="0">
                <a:solidFill>
                  <a:srgbClr val="00B050"/>
                </a:solidFill>
                <a:latin typeface="Times New Roman" pitchFamily="18" charset="0"/>
                <a:ea typeface="HG丸ｺﾞｼｯｸM-PRO" panose="020F0600000000000000" pitchFamily="50" charset="-128"/>
                <a:cs typeface="Times New Roman" pitchFamily="18" charset="0"/>
              </a:rPr>
              <a:t>g</a:t>
            </a:r>
            <a:r>
              <a:rPr lang="en-US" altLang="ja-JP" sz="2800" b="1" baseline="30000" dirty="0">
                <a:solidFill>
                  <a:srgbClr val="00B050"/>
                </a:solidFill>
                <a:latin typeface="Times New Roman" pitchFamily="18" charset="0"/>
                <a:ea typeface="HG丸ｺﾞｼｯｸM-PRO" panose="020F0600000000000000" pitchFamily="50" charset="-128"/>
                <a:cs typeface="Times New Roman" pitchFamily="18" charset="0"/>
              </a:rPr>
              <a:t>4</a:t>
            </a:r>
            <a:endParaRPr lang="ja-JP" altLang="en-US" sz="2800" b="1" baseline="30000" dirty="0">
              <a:solidFill>
                <a:srgbClr val="00B050"/>
              </a:solidFill>
              <a:latin typeface="Times New Roman" pitchFamily="18" charset="0"/>
              <a:ea typeface="HG丸ｺﾞｼｯｸM-PRO" panose="020F0600000000000000" pitchFamily="50" charset="-128"/>
              <a:cs typeface="Times New Roman" pitchFamily="18" charset="0"/>
            </a:endParaRPr>
          </a:p>
        </p:txBody>
      </p:sp>
      <p:sp>
        <p:nvSpPr>
          <p:cNvPr id="24" name="テキスト ボックス 23"/>
          <p:cNvSpPr txBox="1"/>
          <p:nvPr/>
        </p:nvSpPr>
        <p:spPr>
          <a:xfrm>
            <a:off x="2928926" y="3793030"/>
            <a:ext cx="714380" cy="369332"/>
          </a:xfrm>
          <a:prstGeom prst="rect">
            <a:avLst/>
          </a:prstGeom>
          <a:noFill/>
        </p:spPr>
        <p:txBody>
          <a:bodyPr wrap="square" rtlCol="0">
            <a:spAutoFit/>
          </a:bodyPr>
          <a:lstStyle/>
          <a:p>
            <a:r>
              <a:rPr lang="ja-JP" altLang="en-US" dirty="0">
                <a:solidFill>
                  <a:prstClr val="black"/>
                </a:solidFill>
                <a:ea typeface="HG丸ｺﾞｼｯｸM-PRO" panose="020F0600000000000000" pitchFamily="50" charset="-128"/>
              </a:rPr>
              <a:t>地表</a:t>
            </a:r>
          </a:p>
        </p:txBody>
      </p:sp>
      <p:sp>
        <p:nvSpPr>
          <p:cNvPr id="25" name="正方形/長方形 24"/>
          <p:cNvSpPr/>
          <p:nvPr/>
        </p:nvSpPr>
        <p:spPr>
          <a:xfrm>
            <a:off x="5107976" y="3435840"/>
            <a:ext cx="3818218" cy="857256"/>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dirty="0">
              <a:solidFill>
                <a:prstClr val="black"/>
              </a:solidFill>
              <a:ea typeface="HG丸ｺﾞｼｯｸM-PRO" panose="020F0600000000000000" pitchFamily="50" charset="-128"/>
            </a:endParaRPr>
          </a:p>
        </p:txBody>
      </p:sp>
      <p:cxnSp>
        <p:nvCxnSpPr>
          <p:cNvPr id="26" name="直線コネクタ 25"/>
          <p:cNvCxnSpPr/>
          <p:nvPr/>
        </p:nvCxnSpPr>
        <p:spPr>
          <a:xfrm rot="10800000" flipV="1">
            <a:off x="5497202"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0800000" flipV="1">
            <a:off x="5854392"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10800000" flipV="1">
            <a:off x="6215908"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10800000" flipV="1">
            <a:off x="7241588"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rot="10800000" flipV="1">
            <a:off x="7711780" y="3451858"/>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10800000" flipV="1">
            <a:off x="8068971"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rot="5400000" flipH="1" flipV="1">
            <a:off x="6570158" y="3052848"/>
            <a:ext cx="792000" cy="15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8179810" y="3721592"/>
            <a:ext cx="642942" cy="523220"/>
          </a:xfrm>
          <a:prstGeom prst="rect">
            <a:avLst/>
          </a:prstGeom>
          <a:noFill/>
        </p:spPr>
        <p:txBody>
          <a:bodyPr wrap="square" rtlCol="0">
            <a:spAutoFit/>
          </a:bodyPr>
          <a:lstStyle/>
          <a:p>
            <a:r>
              <a:rPr lang="en-US" altLang="ja-JP" sz="2800" b="1" dirty="0">
                <a:solidFill>
                  <a:prstClr val="black"/>
                </a:solidFill>
                <a:latin typeface="Times New Roman" pitchFamily="18" charset="0"/>
                <a:ea typeface="HG丸ｺﾞｼｯｸM-PRO" panose="020F0600000000000000" pitchFamily="50" charset="-128"/>
                <a:cs typeface="Times New Roman" pitchFamily="18" charset="0"/>
              </a:rPr>
              <a:t>T</a:t>
            </a:r>
            <a:r>
              <a:rPr lang="en-US" altLang="ja-JP" sz="2800" b="1" baseline="-25000" dirty="0">
                <a:solidFill>
                  <a:prstClr val="black"/>
                </a:solidFill>
                <a:latin typeface="Times New Roman" pitchFamily="18" charset="0"/>
                <a:ea typeface="HG丸ｺﾞｼｯｸM-PRO" panose="020F0600000000000000" pitchFamily="50" charset="-128"/>
                <a:cs typeface="Times New Roman" pitchFamily="18" charset="0"/>
              </a:rPr>
              <a:t>g</a:t>
            </a:r>
            <a:endParaRPr lang="ja-JP" altLang="en-US" sz="2800" b="1" baseline="-25000" dirty="0">
              <a:solidFill>
                <a:prstClr val="black"/>
              </a:solidFill>
              <a:latin typeface="Times New Roman" pitchFamily="18" charset="0"/>
              <a:ea typeface="HG丸ｺﾞｼｯｸM-PRO" panose="020F0600000000000000" pitchFamily="50" charset="-128"/>
              <a:cs typeface="Times New Roman" pitchFamily="18" charset="0"/>
            </a:endParaRPr>
          </a:p>
        </p:txBody>
      </p:sp>
      <p:cxnSp>
        <p:nvCxnSpPr>
          <p:cNvPr id="44" name="直線コネクタ 43"/>
          <p:cNvCxnSpPr/>
          <p:nvPr/>
        </p:nvCxnSpPr>
        <p:spPr>
          <a:xfrm rot="10800000" flipV="1">
            <a:off x="6748888" y="3449695"/>
            <a:ext cx="357190" cy="285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919326" y="2841182"/>
            <a:ext cx="903294" cy="523220"/>
          </a:xfrm>
          <a:prstGeom prst="rect">
            <a:avLst/>
          </a:prstGeom>
          <a:noFill/>
        </p:spPr>
        <p:txBody>
          <a:bodyPr wrap="square" rtlCol="0">
            <a:spAutoFit/>
          </a:bodyPr>
          <a:lstStyle/>
          <a:p>
            <a:r>
              <a:rPr lang="en-US" altLang="ja-JP" sz="2800" b="1" dirty="0">
                <a:solidFill>
                  <a:srgbClr val="00B050"/>
                </a:solidFill>
                <a:latin typeface="Times New Roman" pitchFamily="18" charset="0"/>
                <a:ea typeface="HG丸ｺﾞｼｯｸM-PRO" panose="020F0600000000000000" pitchFamily="50" charset="-128"/>
                <a:cs typeface="Times New Roman" pitchFamily="18" charset="0"/>
              </a:rPr>
              <a:t>σT</a:t>
            </a:r>
            <a:r>
              <a:rPr lang="en-US" altLang="ja-JP" sz="2800" b="1" baseline="-25000" dirty="0">
                <a:solidFill>
                  <a:srgbClr val="00B050"/>
                </a:solidFill>
                <a:latin typeface="Times New Roman" pitchFamily="18" charset="0"/>
                <a:ea typeface="HG丸ｺﾞｼｯｸM-PRO" panose="020F0600000000000000" pitchFamily="50" charset="-128"/>
                <a:cs typeface="Times New Roman" pitchFamily="18" charset="0"/>
              </a:rPr>
              <a:t>g</a:t>
            </a:r>
            <a:r>
              <a:rPr lang="en-US" altLang="ja-JP" sz="2800" b="1" baseline="30000" dirty="0">
                <a:solidFill>
                  <a:srgbClr val="00B050"/>
                </a:solidFill>
                <a:latin typeface="Times New Roman" pitchFamily="18" charset="0"/>
                <a:ea typeface="HG丸ｺﾞｼｯｸM-PRO" panose="020F0600000000000000" pitchFamily="50" charset="-128"/>
                <a:cs typeface="Times New Roman" pitchFamily="18" charset="0"/>
              </a:rPr>
              <a:t>4</a:t>
            </a:r>
            <a:endParaRPr lang="ja-JP" altLang="en-US" sz="2800" b="1" baseline="30000" dirty="0">
              <a:solidFill>
                <a:srgbClr val="00B050"/>
              </a:solidFill>
              <a:latin typeface="Times New Roman" pitchFamily="18" charset="0"/>
              <a:ea typeface="HG丸ｺﾞｼｯｸM-PRO" panose="020F0600000000000000" pitchFamily="50" charset="-128"/>
              <a:cs typeface="Times New Roman" pitchFamily="18" charset="0"/>
            </a:endParaRPr>
          </a:p>
        </p:txBody>
      </p:sp>
      <p:sp>
        <p:nvSpPr>
          <p:cNvPr id="46" name="テキスト ボックス 45"/>
          <p:cNvSpPr txBox="1"/>
          <p:nvPr/>
        </p:nvSpPr>
        <p:spPr>
          <a:xfrm>
            <a:off x="7608306" y="3793030"/>
            <a:ext cx="714380" cy="369332"/>
          </a:xfrm>
          <a:prstGeom prst="rect">
            <a:avLst/>
          </a:prstGeom>
          <a:noFill/>
        </p:spPr>
        <p:txBody>
          <a:bodyPr wrap="square" rtlCol="0">
            <a:spAutoFit/>
          </a:bodyPr>
          <a:lstStyle/>
          <a:p>
            <a:r>
              <a:rPr lang="ja-JP" altLang="en-US" dirty="0">
                <a:solidFill>
                  <a:prstClr val="black"/>
                </a:solidFill>
                <a:ea typeface="HG丸ｺﾞｼｯｸM-PRO" panose="020F0600000000000000" pitchFamily="50" charset="-128"/>
              </a:rPr>
              <a:t>地表</a:t>
            </a:r>
          </a:p>
        </p:txBody>
      </p:sp>
      <p:sp>
        <p:nvSpPr>
          <p:cNvPr id="47" name="テキスト ボックス 46"/>
          <p:cNvSpPr txBox="1"/>
          <p:nvPr/>
        </p:nvSpPr>
        <p:spPr>
          <a:xfrm>
            <a:off x="2379893" y="-27384"/>
            <a:ext cx="4493538" cy="523220"/>
          </a:xfrm>
          <a:prstGeom prst="rect">
            <a:avLst/>
          </a:prstGeom>
          <a:noFill/>
        </p:spPr>
        <p:txBody>
          <a:bodyPr wrap="none" rtlCol="0">
            <a:spAutoFit/>
          </a:bodyPr>
          <a:lstStyle/>
          <a:p>
            <a:r>
              <a:rPr lang="ja-JP" altLang="en-US" sz="2800" dirty="0">
                <a:latin typeface="+mj-ea"/>
                <a:ea typeface="+mj-ea"/>
              </a:rPr>
              <a:t>冬の冷え込んだ朝を考える</a:t>
            </a:r>
            <a:endParaRPr kumimoji="1" lang="ja-JP" altLang="en-US" sz="2800" dirty="0">
              <a:latin typeface="+mj-ea"/>
              <a:ea typeface="+mj-ea"/>
            </a:endParaRPr>
          </a:p>
        </p:txBody>
      </p:sp>
      <p:sp>
        <p:nvSpPr>
          <p:cNvPr id="48" name="テキスト ボックス 47"/>
          <p:cNvSpPr txBox="1"/>
          <p:nvPr/>
        </p:nvSpPr>
        <p:spPr>
          <a:xfrm>
            <a:off x="4913809" y="4324454"/>
            <a:ext cx="4185761" cy="1569660"/>
          </a:xfrm>
          <a:prstGeom prst="rect">
            <a:avLst/>
          </a:prstGeom>
          <a:noFill/>
        </p:spPr>
        <p:txBody>
          <a:bodyPr wrap="none" rtlCol="0">
            <a:spAutoFit/>
          </a:bodyPr>
          <a:lstStyle/>
          <a:p>
            <a:r>
              <a:rPr kumimoji="1" lang="ja-JP" altLang="en-US" sz="2400" dirty="0">
                <a:latin typeface="+mj-ea"/>
                <a:ea typeface="+mj-ea"/>
              </a:rPr>
              <a:t>太陽・雲からの放射がなく</a:t>
            </a:r>
            <a:endParaRPr kumimoji="1" lang="en-US" altLang="ja-JP" sz="2400" dirty="0">
              <a:latin typeface="+mj-ea"/>
              <a:ea typeface="+mj-ea"/>
            </a:endParaRPr>
          </a:p>
          <a:p>
            <a:r>
              <a:rPr kumimoji="1" lang="ja-JP" altLang="en-US" sz="2400" dirty="0">
                <a:latin typeface="+mj-ea"/>
                <a:ea typeface="+mj-ea"/>
              </a:rPr>
              <a:t>地面は赤外放射を出し続ける</a:t>
            </a:r>
            <a:endParaRPr kumimoji="1" lang="en-US" altLang="ja-JP" sz="2400" dirty="0">
              <a:latin typeface="+mj-ea"/>
              <a:ea typeface="+mj-ea"/>
            </a:endParaRPr>
          </a:p>
          <a:p>
            <a:r>
              <a:rPr lang="ja-JP" altLang="en-US" sz="2400" dirty="0">
                <a:latin typeface="+mj-ea"/>
                <a:ea typeface="+mj-ea"/>
              </a:rPr>
              <a:t>＝＞地面温度は下がっていく</a:t>
            </a:r>
            <a:endParaRPr lang="en-US" altLang="ja-JP" sz="2400" dirty="0">
              <a:latin typeface="+mj-ea"/>
              <a:ea typeface="+mj-ea"/>
            </a:endParaRPr>
          </a:p>
          <a:p>
            <a:r>
              <a:rPr kumimoji="1" lang="ja-JP" altLang="en-US" sz="2400" dirty="0">
                <a:latin typeface="+mj-ea"/>
                <a:ea typeface="+mj-ea"/>
              </a:rPr>
              <a:t>＝＞下層の大気は冷える</a:t>
            </a:r>
          </a:p>
        </p:txBody>
      </p:sp>
      <p:sp>
        <p:nvSpPr>
          <p:cNvPr id="49" name="テキスト ボックス 48"/>
          <p:cNvSpPr txBox="1"/>
          <p:nvPr/>
        </p:nvSpPr>
        <p:spPr>
          <a:xfrm>
            <a:off x="1329235" y="548680"/>
            <a:ext cx="226215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a:latin typeface="+mj-ea"/>
                <a:ea typeface="+mj-ea"/>
              </a:rPr>
              <a:t>日中のよくある状態</a:t>
            </a:r>
          </a:p>
        </p:txBody>
      </p:sp>
      <p:sp>
        <p:nvSpPr>
          <p:cNvPr id="50" name="テキスト ボックス 49"/>
          <p:cNvSpPr txBox="1"/>
          <p:nvPr/>
        </p:nvSpPr>
        <p:spPr>
          <a:xfrm>
            <a:off x="6081763" y="548680"/>
            <a:ext cx="180049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a:latin typeface="+mj-ea"/>
                <a:ea typeface="+mj-ea"/>
              </a:rPr>
              <a:t>晴れた夜の状態</a:t>
            </a:r>
          </a:p>
        </p:txBody>
      </p:sp>
      <p:sp>
        <p:nvSpPr>
          <p:cNvPr id="51" name="テキスト ボックス 50"/>
          <p:cNvSpPr txBox="1"/>
          <p:nvPr/>
        </p:nvSpPr>
        <p:spPr>
          <a:xfrm>
            <a:off x="107504" y="4293096"/>
            <a:ext cx="5125121" cy="1200329"/>
          </a:xfrm>
          <a:prstGeom prst="rect">
            <a:avLst/>
          </a:prstGeom>
          <a:noFill/>
        </p:spPr>
        <p:txBody>
          <a:bodyPr wrap="none" rtlCol="0">
            <a:spAutoFit/>
          </a:bodyPr>
          <a:lstStyle/>
          <a:p>
            <a:r>
              <a:rPr kumimoji="1" lang="ja-JP" altLang="en-US" sz="2400" dirty="0">
                <a:latin typeface="+mj-ea"/>
                <a:ea typeface="+mj-ea"/>
              </a:rPr>
              <a:t>地面は太陽放射や雲からの</a:t>
            </a:r>
            <a:endParaRPr kumimoji="1" lang="en-US" altLang="ja-JP" sz="2400" dirty="0">
              <a:latin typeface="+mj-ea"/>
              <a:ea typeface="+mj-ea"/>
            </a:endParaRPr>
          </a:p>
          <a:p>
            <a:r>
              <a:rPr kumimoji="1" lang="ja-JP" altLang="en-US" sz="2400" dirty="0">
                <a:latin typeface="+mj-ea"/>
                <a:ea typeface="+mj-ea"/>
              </a:rPr>
              <a:t>放射で暖まる</a:t>
            </a:r>
            <a:r>
              <a:rPr kumimoji="1" lang="en-US" altLang="ja-JP" sz="2400" dirty="0">
                <a:latin typeface="+mj-ea"/>
                <a:ea typeface="+mj-ea"/>
              </a:rPr>
              <a:t>or</a:t>
            </a:r>
            <a:r>
              <a:rPr kumimoji="1" lang="ja-JP" altLang="en-US" sz="2400" dirty="0">
                <a:latin typeface="+mj-ea"/>
                <a:ea typeface="+mj-ea"/>
              </a:rPr>
              <a:t>バランスしている</a:t>
            </a:r>
            <a:r>
              <a:rPr lang="ja-JP" altLang="en-US" sz="2400" dirty="0">
                <a:latin typeface="+mj-ea"/>
                <a:ea typeface="+mj-ea"/>
              </a:rPr>
              <a:t>．</a:t>
            </a:r>
            <a:endParaRPr lang="en-US" altLang="ja-JP" sz="2400" dirty="0">
              <a:latin typeface="+mj-ea"/>
              <a:ea typeface="+mj-ea"/>
            </a:endParaRPr>
          </a:p>
          <a:p>
            <a:r>
              <a:rPr kumimoji="1" lang="ja-JP" altLang="en-US" sz="2400" dirty="0">
                <a:latin typeface="+mj-ea"/>
                <a:ea typeface="+mj-ea"/>
              </a:rPr>
              <a:t>（温室効果を受けている）</a:t>
            </a:r>
          </a:p>
        </p:txBody>
      </p:sp>
      <p:sp>
        <p:nvSpPr>
          <p:cNvPr id="53" name="テキスト ボックス 52"/>
          <p:cNvSpPr txBox="1"/>
          <p:nvPr/>
        </p:nvSpPr>
        <p:spPr>
          <a:xfrm>
            <a:off x="5709027" y="5949280"/>
            <a:ext cx="203132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sz="3600" dirty="0">
                <a:latin typeface="+mj-ea"/>
                <a:ea typeface="+mj-ea"/>
              </a:rPr>
              <a:t>放射冷却</a:t>
            </a:r>
          </a:p>
        </p:txBody>
      </p:sp>
      <p:sp>
        <p:nvSpPr>
          <p:cNvPr id="54" name="正方形/長方形 53"/>
          <p:cNvSpPr/>
          <p:nvPr/>
        </p:nvSpPr>
        <p:spPr>
          <a:xfrm>
            <a:off x="5185788" y="1863268"/>
            <a:ext cx="3818218" cy="785818"/>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55" name="太陽 54"/>
          <p:cNvSpPr/>
          <p:nvPr/>
        </p:nvSpPr>
        <p:spPr>
          <a:xfrm>
            <a:off x="4932040" y="934598"/>
            <a:ext cx="642942" cy="642918"/>
          </a:xfrm>
          <a:prstGeom prst="sun">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Tree>
    <p:extLst>
      <p:ext uri="{BB962C8B-B14F-4D97-AF65-F5344CB8AC3E}">
        <p14:creationId xmlns:p14="http://schemas.microsoft.com/office/powerpoint/2010/main" val="2028240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煙突からの煙に注目"/>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4149080"/>
            <a:ext cx="7656487" cy="266429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076036" y="44624"/>
            <a:ext cx="5416868"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冬の朝など，大気が安定している場合</a:t>
            </a:r>
          </a:p>
        </p:txBody>
      </p:sp>
      <p:cxnSp>
        <p:nvCxnSpPr>
          <p:cNvPr id="8" name="直線コネクタ 7"/>
          <p:cNvCxnSpPr/>
          <p:nvPr/>
        </p:nvCxnSpPr>
        <p:spPr>
          <a:xfrm>
            <a:off x="305039" y="3933056"/>
            <a:ext cx="2933943"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直線矢印コネクタ 8"/>
          <p:cNvCxnSpPr/>
          <p:nvPr/>
        </p:nvCxnSpPr>
        <p:spPr>
          <a:xfrm flipV="1">
            <a:off x="358662" y="556256"/>
            <a:ext cx="0" cy="337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0" name="フリーフォーム 9"/>
          <p:cNvSpPr/>
          <p:nvPr/>
        </p:nvSpPr>
        <p:spPr>
          <a:xfrm>
            <a:off x="909393" y="842211"/>
            <a:ext cx="1088124" cy="3092115"/>
          </a:xfrm>
          <a:custGeom>
            <a:avLst/>
            <a:gdLst>
              <a:gd name="connsiteX0" fmla="*/ 0 w 1088124"/>
              <a:gd name="connsiteY0" fmla="*/ 3092115 h 3092115"/>
              <a:gd name="connsiteX1" fmla="*/ 1082842 w 1088124"/>
              <a:gd name="connsiteY1" fmla="*/ 2237873 h 3092115"/>
              <a:gd name="connsiteX2" fmla="*/ 336884 w 1088124"/>
              <a:gd name="connsiteY2" fmla="*/ 0 h 3092115"/>
            </a:gdLst>
            <a:ahLst/>
            <a:cxnLst>
              <a:cxn ang="0">
                <a:pos x="connsiteX0" y="connsiteY0"/>
              </a:cxn>
              <a:cxn ang="0">
                <a:pos x="connsiteX1" y="connsiteY1"/>
              </a:cxn>
              <a:cxn ang="0">
                <a:pos x="connsiteX2" y="connsiteY2"/>
              </a:cxn>
            </a:cxnLst>
            <a:rect l="l" t="t" r="r" b="b"/>
            <a:pathLst>
              <a:path w="1088124" h="3092115">
                <a:moveTo>
                  <a:pt x="0" y="3092115"/>
                </a:moveTo>
                <a:cubicBezTo>
                  <a:pt x="513347" y="2922670"/>
                  <a:pt x="1026695" y="2753225"/>
                  <a:pt x="1082842" y="2237873"/>
                </a:cubicBezTo>
                <a:cubicBezTo>
                  <a:pt x="1138989" y="1722521"/>
                  <a:pt x="737936" y="861260"/>
                  <a:pt x="336884"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1" name="テキスト ボックス 10"/>
          <p:cNvSpPr txBox="1"/>
          <p:nvPr/>
        </p:nvSpPr>
        <p:spPr>
          <a:xfrm>
            <a:off x="3382998" y="3717032"/>
            <a:ext cx="646331" cy="369332"/>
          </a:xfrm>
          <a:prstGeom prst="rect">
            <a:avLst/>
          </a:prstGeom>
          <a:noFill/>
        </p:spPr>
        <p:txBody>
          <a:bodyPr wrap="none" rtlCol="0">
            <a:spAutoFit/>
          </a:bodyPr>
          <a:lstStyle/>
          <a:p>
            <a:r>
              <a:rPr kumimoji="1" lang="ja-JP" altLang="en-US" dirty="0">
                <a:latin typeface="+mj-ea"/>
                <a:ea typeface="+mj-ea"/>
              </a:rPr>
              <a:t>気温</a:t>
            </a:r>
          </a:p>
        </p:txBody>
      </p:sp>
      <p:sp>
        <p:nvSpPr>
          <p:cNvPr id="13" name="テキスト ボックス 12"/>
          <p:cNvSpPr txBox="1"/>
          <p:nvPr/>
        </p:nvSpPr>
        <p:spPr>
          <a:xfrm>
            <a:off x="35496" y="156568"/>
            <a:ext cx="646331" cy="369332"/>
          </a:xfrm>
          <a:prstGeom prst="rect">
            <a:avLst/>
          </a:prstGeom>
          <a:noFill/>
        </p:spPr>
        <p:txBody>
          <a:bodyPr wrap="none" rtlCol="0">
            <a:spAutoFit/>
          </a:bodyPr>
          <a:lstStyle/>
          <a:p>
            <a:r>
              <a:rPr kumimoji="1" lang="ja-JP" altLang="en-US" dirty="0">
                <a:latin typeface="+mj-ea"/>
                <a:ea typeface="+mj-ea"/>
              </a:rPr>
              <a:t>高度</a:t>
            </a:r>
          </a:p>
        </p:txBody>
      </p:sp>
      <p:sp>
        <p:nvSpPr>
          <p:cNvPr id="14" name="上下矢印 13"/>
          <p:cNvSpPr/>
          <p:nvPr/>
        </p:nvSpPr>
        <p:spPr>
          <a:xfrm>
            <a:off x="2158862" y="2960948"/>
            <a:ext cx="484632" cy="936104"/>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sp>
        <p:nvSpPr>
          <p:cNvPr id="12" name="テキスト ボックス 11"/>
          <p:cNvSpPr txBox="1"/>
          <p:nvPr/>
        </p:nvSpPr>
        <p:spPr>
          <a:xfrm>
            <a:off x="2547645" y="3255367"/>
            <a:ext cx="800219" cy="461665"/>
          </a:xfrm>
          <a:prstGeom prst="rect">
            <a:avLst/>
          </a:prstGeom>
          <a:noFill/>
        </p:spPr>
        <p:txBody>
          <a:bodyPr wrap="none" rtlCol="0">
            <a:spAutoFit/>
          </a:bodyPr>
          <a:lstStyle/>
          <a:p>
            <a:r>
              <a:rPr lang="ja-JP" altLang="en-US" sz="2400" dirty="0">
                <a:latin typeface="+mj-ea"/>
                <a:ea typeface="+mj-ea"/>
              </a:rPr>
              <a:t>安定</a:t>
            </a:r>
            <a:endParaRPr kumimoji="1" lang="ja-JP" altLang="en-US" sz="2400" dirty="0">
              <a:latin typeface="+mj-ea"/>
              <a:ea typeface="+mj-ea"/>
            </a:endParaRPr>
          </a:p>
        </p:txBody>
      </p:sp>
      <p:sp>
        <p:nvSpPr>
          <p:cNvPr id="15" name="テキスト ボックス 14"/>
          <p:cNvSpPr txBox="1"/>
          <p:nvPr/>
        </p:nvSpPr>
        <p:spPr>
          <a:xfrm>
            <a:off x="3548969" y="653787"/>
            <a:ext cx="5724644" cy="830997"/>
          </a:xfrm>
          <a:prstGeom prst="rect">
            <a:avLst/>
          </a:prstGeom>
          <a:noFill/>
        </p:spPr>
        <p:txBody>
          <a:bodyPr wrap="none" rtlCol="0">
            <a:spAutoFit/>
          </a:bodyPr>
          <a:lstStyle/>
          <a:p>
            <a:r>
              <a:rPr kumimoji="1" lang="ja-JP" altLang="en-US" sz="2400" dirty="0">
                <a:latin typeface="+mj-ea"/>
                <a:ea typeface="+mj-ea"/>
              </a:rPr>
              <a:t>雲の無い日は放射冷却に</a:t>
            </a:r>
            <a:r>
              <a:rPr lang="ja-JP" altLang="en-US" sz="2400" dirty="0">
                <a:latin typeface="+mj-ea"/>
                <a:ea typeface="+mj-ea"/>
              </a:rPr>
              <a:t>よって地面付近</a:t>
            </a:r>
            <a:endParaRPr lang="en-US" altLang="ja-JP" sz="2400" dirty="0">
              <a:latin typeface="+mj-ea"/>
              <a:ea typeface="+mj-ea"/>
            </a:endParaRPr>
          </a:p>
          <a:p>
            <a:r>
              <a:rPr lang="ja-JP" altLang="en-US" sz="2400" dirty="0">
                <a:latin typeface="+mj-ea"/>
                <a:ea typeface="+mj-ea"/>
              </a:rPr>
              <a:t>は冷やされた</a:t>
            </a:r>
            <a:r>
              <a:rPr kumimoji="1" lang="ja-JP" altLang="en-US" sz="2400" dirty="0">
                <a:latin typeface="+mj-ea"/>
                <a:ea typeface="+mj-ea"/>
              </a:rPr>
              <a:t>大気の層ができる．</a:t>
            </a:r>
            <a:endParaRPr kumimoji="1" lang="en-US" altLang="ja-JP" sz="2400" dirty="0">
              <a:latin typeface="+mj-ea"/>
              <a:ea typeface="+mj-ea"/>
            </a:endParaRPr>
          </a:p>
        </p:txBody>
      </p:sp>
      <p:sp>
        <p:nvSpPr>
          <p:cNvPr id="16" name="テキスト ボックス 15"/>
          <p:cNvSpPr txBox="1"/>
          <p:nvPr/>
        </p:nvSpPr>
        <p:spPr>
          <a:xfrm>
            <a:off x="4760325" y="1844824"/>
            <a:ext cx="270939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800" b="1" dirty="0">
                <a:latin typeface="+mj-ea"/>
                <a:ea typeface="+mj-ea"/>
              </a:rPr>
              <a:t>（接地）逆転層</a:t>
            </a:r>
            <a:endParaRPr kumimoji="1" lang="ja-JP" altLang="en-US" sz="2800" b="1"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41</a:t>
            </a:fld>
            <a:endParaRPr kumimoji="1" lang="ja-JP" altLang="en-US"/>
          </a:p>
        </p:txBody>
      </p:sp>
      <p:sp>
        <p:nvSpPr>
          <p:cNvPr id="18" name="テキスト ボックス 17"/>
          <p:cNvSpPr txBox="1"/>
          <p:nvPr/>
        </p:nvSpPr>
        <p:spPr>
          <a:xfrm>
            <a:off x="4000939" y="2444695"/>
            <a:ext cx="4493538" cy="1200329"/>
          </a:xfrm>
          <a:prstGeom prst="rect">
            <a:avLst/>
          </a:prstGeom>
          <a:noFill/>
        </p:spPr>
        <p:txBody>
          <a:bodyPr wrap="none" rtlCol="0">
            <a:spAutoFit/>
          </a:bodyPr>
          <a:lstStyle/>
          <a:p>
            <a:r>
              <a:rPr kumimoji="1" lang="ja-JP" altLang="en-US" sz="2400" dirty="0">
                <a:latin typeface="+mj-ea"/>
                <a:ea typeface="+mj-ea"/>
              </a:rPr>
              <a:t>・高度とともに温度が上がる層</a:t>
            </a:r>
            <a:endParaRPr kumimoji="1" lang="en-US" altLang="ja-JP" sz="2400" dirty="0">
              <a:latin typeface="+mj-ea"/>
              <a:ea typeface="+mj-ea"/>
            </a:endParaRPr>
          </a:p>
          <a:p>
            <a:r>
              <a:rPr lang="ja-JP" altLang="en-US" sz="2400" dirty="0">
                <a:latin typeface="+mj-ea"/>
                <a:ea typeface="+mj-ea"/>
              </a:rPr>
              <a:t>・逆転層以下では汚染物質など</a:t>
            </a:r>
            <a:endParaRPr lang="en-US" altLang="ja-JP" sz="2400" dirty="0">
              <a:latin typeface="+mj-ea"/>
              <a:ea typeface="+mj-ea"/>
            </a:endParaRPr>
          </a:p>
          <a:p>
            <a:r>
              <a:rPr lang="ja-JP" altLang="en-US" sz="2400" dirty="0">
                <a:latin typeface="+mj-ea"/>
                <a:ea typeface="+mj-ea"/>
              </a:rPr>
              <a:t>　が留まりやすい</a:t>
            </a:r>
            <a:endParaRPr kumimoji="1" lang="ja-JP" altLang="en-US" sz="2400" dirty="0">
              <a:latin typeface="+mj-ea"/>
              <a:ea typeface="+mj-ea"/>
            </a:endParaRPr>
          </a:p>
        </p:txBody>
      </p:sp>
      <p:sp>
        <p:nvSpPr>
          <p:cNvPr id="5" name="下矢印 4"/>
          <p:cNvSpPr/>
          <p:nvPr/>
        </p:nvSpPr>
        <p:spPr>
          <a:xfrm>
            <a:off x="5436096" y="1484784"/>
            <a:ext cx="1080120" cy="28803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mj-ea"/>
              <a:ea typeface="+mj-ea"/>
            </a:endParaRPr>
          </a:p>
        </p:txBody>
      </p:sp>
      <p:cxnSp>
        <p:nvCxnSpPr>
          <p:cNvPr id="17" name="直線コネクタ 16"/>
          <p:cNvCxnSpPr/>
          <p:nvPr/>
        </p:nvCxnSpPr>
        <p:spPr>
          <a:xfrm flipV="1">
            <a:off x="358661" y="2920787"/>
            <a:ext cx="2880321" cy="2889"/>
          </a:xfrm>
          <a:prstGeom prst="line">
            <a:avLst/>
          </a:prstGeom>
          <a:ln w="12700">
            <a:solidFill>
              <a:schemeClr val="tx1"/>
            </a:solidFill>
            <a:prstDash val="dashDot"/>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2418858" y="2572980"/>
            <a:ext cx="936104" cy="369332"/>
          </a:xfrm>
          <a:prstGeom prst="rect">
            <a:avLst/>
          </a:prstGeom>
          <a:noFill/>
        </p:spPr>
        <p:txBody>
          <a:bodyPr wrap="square" rtlCol="0">
            <a:spAutoFit/>
          </a:bodyPr>
          <a:lstStyle/>
          <a:p>
            <a:pPr algn="ctr"/>
            <a:r>
              <a:rPr lang="en-US" altLang="ja-JP" dirty="0"/>
              <a:t>2</a:t>
            </a:r>
            <a:r>
              <a:rPr kumimoji="1" lang="en-US" altLang="ja-JP" dirty="0"/>
              <a:t>00 m</a:t>
            </a:r>
            <a:endParaRPr kumimoji="1" lang="ja-JP" altLang="en-US" dirty="0"/>
          </a:p>
        </p:txBody>
      </p:sp>
    </p:spTree>
    <p:extLst>
      <p:ext uri="{BB962C8B-B14F-4D97-AF65-F5344CB8AC3E}">
        <p14:creationId xmlns:p14="http://schemas.microsoft.com/office/powerpoint/2010/main" val="994502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42</a:t>
            </a:fld>
            <a:endParaRPr kumimoji="1" lang="ja-JP" altLang="en-US"/>
          </a:p>
        </p:txBody>
      </p:sp>
      <p:sp>
        <p:nvSpPr>
          <p:cNvPr id="6" name="テキスト ボックス 5"/>
          <p:cNvSpPr txBox="1"/>
          <p:nvPr/>
        </p:nvSpPr>
        <p:spPr>
          <a:xfrm>
            <a:off x="1259632" y="2659559"/>
            <a:ext cx="7520007" cy="769441"/>
          </a:xfrm>
          <a:prstGeom prst="rect">
            <a:avLst/>
          </a:prstGeom>
          <a:noFill/>
        </p:spPr>
        <p:txBody>
          <a:bodyPr wrap="none" rtlCol="0">
            <a:spAutoFit/>
          </a:bodyPr>
          <a:lstStyle/>
          <a:p>
            <a:r>
              <a:rPr kumimoji="1" lang="ja-JP" altLang="en-US" sz="4400" dirty="0">
                <a:latin typeface="+mj-ea"/>
                <a:ea typeface="+mj-ea"/>
              </a:rPr>
              <a:t>雨・雪・雨雲の</a:t>
            </a:r>
            <a:r>
              <a:rPr lang="ja-JP" altLang="en-US" sz="4400" dirty="0">
                <a:latin typeface="+mj-ea"/>
                <a:ea typeface="+mj-ea"/>
              </a:rPr>
              <a:t>一生</a:t>
            </a:r>
            <a:r>
              <a:rPr kumimoji="1" lang="ja-JP" altLang="en-US" sz="4400" dirty="0">
                <a:latin typeface="+mj-ea"/>
                <a:ea typeface="+mj-ea"/>
              </a:rPr>
              <a:t>について</a:t>
            </a:r>
          </a:p>
        </p:txBody>
      </p:sp>
    </p:spTree>
    <p:extLst>
      <p:ext uri="{BB962C8B-B14F-4D97-AF65-F5344CB8AC3E}">
        <p14:creationId xmlns:p14="http://schemas.microsoft.com/office/powerpoint/2010/main" val="624495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51451">
            <a:off x="4976412" y="1392099"/>
            <a:ext cx="4141370" cy="186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1908720" y="-99392"/>
            <a:ext cx="8229600" cy="1143000"/>
          </a:xfrm>
        </p:spPr>
        <p:txBody>
          <a:bodyPr/>
          <a:lstStyle/>
          <a:p>
            <a:r>
              <a:rPr kumimoji="1" lang="ja-JP" altLang="en-US" dirty="0"/>
              <a:t>雲粒，雨粒とは</a:t>
            </a:r>
            <a:r>
              <a:rPr kumimoji="1" lang="en-US" altLang="ja-JP" dirty="0"/>
              <a:t>?</a:t>
            </a:r>
            <a:endParaRPr kumimoji="1" lang="ja-JP" altLang="en-US" dirty="0"/>
          </a:p>
        </p:txBody>
      </p:sp>
      <p:sp>
        <p:nvSpPr>
          <p:cNvPr id="5" name="コンテンツ プレースホルダ 4"/>
          <p:cNvSpPr>
            <a:spLocks noGrp="1"/>
          </p:cNvSpPr>
          <p:nvPr>
            <p:ph idx="1"/>
          </p:nvPr>
        </p:nvSpPr>
        <p:spPr>
          <a:xfrm>
            <a:off x="14808" y="908720"/>
            <a:ext cx="8229600" cy="2836912"/>
          </a:xfrm>
        </p:spPr>
        <p:txBody>
          <a:bodyPr>
            <a:normAutofit lnSpcReduction="10000"/>
          </a:bodyPr>
          <a:lstStyle/>
          <a:p>
            <a:pPr>
              <a:buFont typeface="Wingdings" pitchFamily="2" charset="2"/>
              <a:buChar char="l"/>
            </a:pPr>
            <a:r>
              <a:rPr kumimoji="1" lang="ja-JP" altLang="en-US" sz="2800" dirty="0">
                <a:latin typeface="+mj-ea"/>
                <a:ea typeface="+mj-ea"/>
              </a:rPr>
              <a:t>雲粒：半径</a:t>
            </a:r>
            <a:r>
              <a:rPr kumimoji="1" lang="en-US" altLang="ja-JP" sz="2800" dirty="0">
                <a:latin typeface="+mj-ea"/>
                <a:ea typeface="+mj-ea"/>
              </a:rPr>
              <a:t>0.001</a:t>
            </a:r>
            <a:r>
              <a:rPr kumimoji="1" lang="ja-JP" altLang="en-US" sz="2800" dirty="0">
                <a:latin typeface="+mj-ea"/>
                <a:ea typeface="+mj-ea"/>
              </a:rPr>
              <a:t>～</a:t>
            </a:r>
            <a:r>
              <a:rPr kumimoji="1" lang="en-US" altLang="ja-JP" sz="2800" dirty="0">
                <a:latin typeface="+mj-ea"/>
                <a:ea typeface="+mj-ea"/>
              </a:rPr>
              <a:t>0.01mm</a:t>
            </a:r>
            <a:r>
              <a:rPr kumimoji="1" lang="ja-JP" altLang="en-US" sz="2800" dirty="0">
                <a:latin typeface="+mj-ea"/>
                <a:ea typeface="+mj-ea"/>
              </a:rPr>
              <a:t>程度の水滴</a:t>
            </a:r>
            <a:endParaRPr kumimoji="1" lang="en-US" altLang="ja-JP" sz="2800" dirty="0">
              <a:latin typeface="+mj-ea"/>
              <a:ea typeface="+mj-ea"/>
            </a:endParaRPr>
          </a:p>
          <a:p>
            <a:pPr>
              <a:buFont typeface="Wingdings" pitchFamily="2" charset="2"/>
              <a:buChar char="l"/>
            </a:pPr>
            <a:endParaRPr lang="en-US" altLang="ja-JP" sz="2800" dirty="0">
              <a:latin typeface="+mj-ea"/>
              <a:ea typeface="+mj-ea"/>
            </a:endParaRPr>
          </a:p>
          <a:p>
            <a:pPr>
              <a:buFont typeface="Wingdings" pitchFamily="2" charset="2"/>
              <a:buChar char="l"/>
            </a:pPr>
            <a:r>
              <a:rPr lang="ja-JP" altLang="en-US" sz="2800" dirty="0">
                <a:latin typeface="+mj-ea"/>
                <a:ea typeface="+mj-ea"/>
              </a:rPr>
              <a:t>雨粒：半径</a:t>
            </a:r>
            <a:r>
              <a:rPr lang="en-US" altLang="ja-JP" sz="2800" dirty="0">
                <a:latin typeface="+mj-ea"/>
                <a:ea typeface="+mj-ea"/>
              </a:rPr>
              <a:t>1mm</a:t>
            </a:r>
            <a:r>
              <a:rPr lang="ja-JP" altLang="en-US" sz="2800" dirty="0">
                <a:latin typeface="+mj-ea"/>
                <a:ea typeface="+mj-ea"/>
              </a:rPr>
              <a:t>程度の水滴</a:t>
            </a:r>
            <a:endParaRPr lang="en-US" altLang="ja-JP" sz="2800" dirty="0">
              <a:latin typeface="+mj-ea"/>
              <a:ea typeface="+mj-ea"/>
            </a:endParaRPr>
          </a:p>
          <a:p>
            <a:pPr>
              <a:buNone/>
            </a:pPr>
            <a:r>
              <a:rPr lang="ja-JP" altLang="en-US" sz="2800" dirty="0">
                <a:latin typeface="+mj-ea"/>
                <a:ea typeface="+mj-ea"/>
              </a:rPr>
              <a:t>　　半径が雲粒の</a:t>
            </a:r>
            <a:r>
              <a:rPr lang="en-US" altLang="ja-JP" sz="2800" dirty="0">
                <a:latin typeface="+mj-ea"/>
                <a:ea typeface="+mj-ea"/>
              </a:rPr>
              <a:t>100</a:t>
            </a:r>
            <a:r>
              <a:rPr lang="ja-JP" altLang="en-US" sz="2800" dirty="0">
                <a:latin typeface="+mj-ea"/>
                <a:ea typeface="+mj-ea"/>
              </a:rPr>
              <a:t>倍なので，</a:t>
            </a:r>
            <a:endParaRPr lang="en-US" altLang="ja-JP" sz="2800" dirty="0">
              <a:latin typeface="+mj-ea"/>
              <a:ea typeface="+mj-ea"/>
            </a:endParaRPr>
          </a:p>
          <a:p>
            <a:pPr>
              <a:buNone/>
            </a:pPr>
            <a:r>
              <a:rPr lang="ja-JP" altLang="en-US" sz="2800" dirty="0">
                <a:latin typeface="+mj-ea"/>
                <a:ea typeface="+mj-ea"/>
              </a:rPr>
              <a:t>　　体積でみるとその</a:t>
            </a:r>
            <a:r>
              <a:rPr lang="en-US" altLang="ja-JP" sz="2800" dirty="0">
                <a:latin typeface="+mj-ea"/>
                <a:ea typeface="+mj-ea"/>
              </a:rPr>
              <a:t>3</a:t>
            </a:r>
            <a:r>
              <a:rPr lang="ja-JP" altLang="en-US" sz="2800" dirty="0">
                <a:latin typeface="+mj-ea"/>
                <a:ea typeface="+mj-ea"/>
              </a:rPr>
              <a:t>乗になる．</a:t>
            </a:r>
            <a:endParaRPr lang="en-US" altLang="ja-JP" sz="2800" dirty="0">
              <a:latin typeface="+mj-ea"/>
              <a:ea typeface="+mj-ea"/>
            </a:endParaRPr>
          </a:p>
          <a:p>
            <a:pPr>
              <a:buNone/>
            </a:pPr>
            <a:r>
              <a:rPr lang="en-US" altLang="ja-JP" sz="2800" dirty="0">
                <a:latin typeface="+mj-ea"/>
                <a:ea typeface="+mj-ea"/>
              </a:rPr>
              <a:t>	</a:t>
            </a:r>
            <a:r>
              <a:rPr kumimoji="1" lang="ja-JP" altLang="en-US" sz="2800" dirty="0">
                <a:latin typeface="+mj-ea"/>
                <a:ea typeface="+mj-ea"/>
              </a:rPr>
              <a:t>一つの雨粒を作るには</a:t>
            </a:r>
            <a:r>
              <a:rPr kumimoji="1" lang="en-US" altLang="ja-JP" sz="2800" dirty="0">
                <a:latin typeface="+mj-ea"/>
                <a:ea typeface="+mj-ea"/>
              </a:rPr>
              <a:t>100</a:t>
            </a:r>
            <a:r>
              <a:rPr kumimoji="1" lang="ja-JP" altLang="en-US" sz="2800" dirty="0">
                <a:latin typeface="+mj-ea"/>
                <a:ea typeface="+mj-ea"/>
              </a:rPr>
              <a:t>万個の雲粒が必要</a:t>
            </a:r>
          </a:p>
        </p:txBody>
      </p:sp>
      <p:sp>
        <p:nvSpPr>
          <p:cNvPr id="3" name="スライド番号プレースホルダ 2"/>
          <p:cNvSpPr>
            <a:spLocks noGrp="1"/>
          </p:cNvSpPr>
          <p:nvPr>
            <p:ph type="sldNum" sz="quarter" idx="12"/>
          </p:nvPr>
        </p:nvSpPr>
        <p:spPr/>
        <p:txBody>
          <a:bodyPr/>
          <a:lstStyle/>
          <a:p>
            <a:fld id="{BFDD92F0-79DB-453A-B928-1F5D2F1529C5}" type="slidenum">
              <a:rPr lang="ja-JP" altLang="en-US" smtClean="0">
                <a:solidFill>
                  <a:prstClr val="black">
                    <a:tint val="75000"/>
                  </a:prstClr>
                </a:solidFill>
              </a:rPr>
              <a:pPr/>
              <a:t>43</a:t>
            </a:fld>
            <a:endParaRPr lang="ja-JP" altLang="en-US">
              <a:solidFill>
                <a:prstClr val="black">
                  <a:tint val="75000"/>
                </a:prstClr>
              </a:solidFill>
            </a:endParaRPr>
          </a:p>
        </p:txBody>
      </p:sp>
      <p:sp>
        <p:nvSpPr>
          <p:cNvPr id="18" name="下矢印 17"/>
          <p:cNvSpPr/>
          <p:nvPr/>
        </p:nvSpPr>
        <p:spPr>
          <a:xfrm>
            <a:off x="3707904" y="4149080"/>
            <a:ext cx="172819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23528" y="5229200"/>
            <a:ext cx="8802410" cy="954107"/>
          </a:xfrm>
          <a:prstGeom prst="rect">
            <a:avLst/>
          </a:prstGeom>
          <a:noFill/>
        </p:spPr>
        <p:txBody>
          <a:bodyPr wrap="none" rtlCol="0">
            <a:spAutoFit/>
          </a:bodyPr>
          <a:lstStyle/>
          <a:p>
            <a:r>
              <a:rPr lang="ja-JP" altLang="en-US" sz="2800" dirty="0">
                <a:latin typeface="+mj-ea"/>
                <a:ea typeface="+mj-ea"/>
              </a:rPr>
              <a:t>ただ凝結するだけで，雨を降らすのは難しい</a:t>
            </a:r>
            <a:endParaRPr kumimoji="1" lang="en-US" altLang="ja-JP" sz="2800" dirty="0">
              <a:latin typeface="+mj-ea"/>
              <a:ea typeface="+mj-ea"/>
            </a:endParaRPr>
          </a:p>
          <a:p>
            <a:r>
              <a:rPr kumimoji="1" lang="ja-JP" altLang="en-US" sz="2800" dirty="0">
                <a:latin typeface="+mj-ea"/>
                <a:ea typeface="+mj-ea"/>
              </a:rPr>
              <a:t>効率よい雨粒の成り立ちの違いで雨の種類が分かれる</a:t>
            </a:r>
          </a:p>
        </p:txBody>
      </p:sp>
    </p:spTree>
    <p:extLst>
      <p:ext uri="{BB962C8B-B14F-4D97-AF65-F5344CB8AC3E}">
        <p14:creationId xmlns:p14="http://schemas.microsoft.com/office/powerpoint/2010/main" val="323630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a:xfrm>
            <a:off x="6516216" y="6356350"/>
            <a:ext cx="2133600" cy="365125"/>
          </a:xfrm>
        </p:spPr>
        <p:txBody>
          <a:bodyPr/>
          <a:lstStyle/>
          <a:p>
            <a:fld id="{BFDD92F0-79DB-453A-B928-1F5D2F1529C5}" type="slidenum">
              <a:rPr lang="ja-JP" altLang="en-US" smtClean="0">
                <a:solidFill>
                  <a:prstClr val="black">
                    <a:tint val="75000"/>
                  </a:prstClr>
                </a:solidFill>
                <a:latin typeface="+mj-ea"/>
                <a:ea typeface="+mj-ea"/>
              </a:rPr>
              <a:pPr/>
              <a:t>44</a:t>
            </a:fld>
            <a:endParaRPr lang="ja-JP" altLang="en-US">
              <a:solidFill>
                <a:prstClr val="black">
                  <a:tint val="75000"/>
                </a:prstClr>
              </a:solidFill>
              <a:latin typeface="+mj-ea"/>
              <a:ea typeface="+mj-ea"/>
            </a:endParaRPr>
          </a:p>
        </p:txBody>
      </p:sp>
      <p:sp>
        <p:nvSpPr>
          <p:cNvPr id="38" name="テキスト ボックス 37"/>
          <p:cNvSpPr txBox="1"/>
          <p:nvPr/>
        </p:nvSpPr>
        <p:spPr>
          <a:xfrm>
            <a:off x="2843808" y="59218"/>
            <a:ext cx="3416320" cy="523220"/>
          </a:xfrm>
          <a:prstGeom prst="rect">
            <a:avLst/>
          </a:prstGeom>
          <a:noFill/>
        </p:spPr>
        <p:txBody>
          <a:bodyPr wrap="none" rtlCol="0">
            <a:spAutoFit/>
          </a:bodyPr>
          <a:lstStyle/>
          <a:p>
            <a:r>
              <a:rPr kumimoji="1" lang="ja-JP" altLang="en-US" sz="2800" dirty="0">
                <a:latin typeface="+mj-ea"/>
                <a:ea typeface="+mj-ea"/>
              </a:rPr>
              <a:t>雲の核と雨粒の発達</a:t>
            </a:r>
          </a:p>
        </p:txBody>
      </p:sp>
      <p:sp>
        <p:nvSpPr>
          <p:cNvPr id="39" name="テキスト ボックス 38"/>
          <p:cNvSpPr txBox="1"/>
          <p:nvPr/>
        </p:nvSpPr>
        <p:spPr>
          <a:xfrm>
            <a:off x="35496" y="620688"/>
            <a:ext cx="9879628" cy="1815882"/>
          </a:xfrm>
          <a:prstGeom prst="rect">
            <a:avLst/>
          </a:prstGeom>
          <a:noFill/>
        </p:spPr>
        <p:txBody>
          <a:bodyPr wrap="none" rtlCol="0">
            <a:spAutoFit/>
          </a:bodyPr>
          <a:lstStyle/>
          <a:p>
            <a:r>
              <a:rPr kumimoji="1" lang="ja-JP" altLang="en-US" sz="2800" dirty="0">
                <a:latin typeface="+mj-ea"/>
                <a:ea typeface="+mj-ea"/>
              </a:rPr>
              <a:t>雲の核（</a:t>
            </a:r>
            <a:r>
              <a:rPr kumimoji="1" lang="ja-JP" altLang="en-US" sz="2800">
                <a:latin typeface="+mj-ea"/>
                <a:ea typeface="+mj-ea"/>
              </a:rPr>
              <a:t>凝結核）・</a:t>
            </a:r>
            <a:r>
              <a:rPr kumimoji="1" lang="ja-JP" altLang="en-US" sz="2800" dirty="0">
                <a:latin typeface="+mj-ea"/>
                <a:ea typeface="+mj-ea"/>
              </a:rPr>
              <a:t>・・巻き上げられた土壌粒子（陸上）</a:t>
            </a:r>
            <a:endParaRPr kumimoji="1" lang="en-US" altLang="ja-JP" sz="2800" dirty="0">
              <a:latin typeface="+mj-ea"/>
              <a:ea typeface="+mj-ea"/>
            </a:endParaRPr>
          </a:p>
          <a:p>
            <a:r>
              <a:rPr lang="ja-JP" altLang="en-US" sz="2800" dirty="0">
                <a:latin typeface="+mj-ea"/>
                <a:ea typeface="+mj-ea"/>
              </a:rPr>
              <a:t>　　　　　　</a:t>
            </a:r>
            <a:r>
              <a:rPr lang="ja-JP" altLang="en-US" sz="2800">
                <a:latin typeface="+mj-ea"/>
                <a:ea typeface="+mj-ea"/>
              </a:rPr>
              <a:t>　波</a:t>
            </a:r>
            <a:r>
              <a:rPr lang="ja-JP" altLang="en-US" sz="2800" dirty="0">
                <a:latin typeface="+mj-ea"/>
                <a:ea typeface="+mj-ea"/>
              </a:rPr>
              <a:t>しぶきによってできた塩の粒（海上）</a:t>
            </a:r>
            <a:endParaRPr lang="en-US" altLang="ja-JP" sz="2800" dirty="0">
              <a:latin typeface="+mj-ea"/>
              <a:ea typeface="+mj-ea"/>
            </a:endParaRPr>
          </a:p>
          <a:p>
            <a:r>
              <a:rPr kumimoji="1" lang="ja-JP" altLang="en-US" sz="2800" dirty="0">
                <a:latin typeface="+mj-ea"/>
                <a:ea typeface="+mj-ea"/>
              </a:rPr>
              <a:t>　　　　　　　　　　　　　　（海塩粒子）</a:t>
            </a:r>
            <a:endParaRPr kumimoji="1" lang="en-US" altLang="ja-JP" sz="2800" dirty="0">
              <a:latin typeface="+mj-ea"/>
              <a:ea typeface="+mj-ea"/>
            </a:endParaRPr>
          </a:p>
          <a:p>
            <a:r>
              <a:rPr lang="ja-JP" altLang="en-US" sz="2800" dirty="0">
                <a:latin typeface="+mj-ea"/>
                <a:ea typeface="+mj-ea"/>
              </a:rPr>
              <a:t>　　　　　　　　　　</a:t>
            </a:r>
            <a:r>
              <a:rPr lang="ja-JP" altLang="en-US" sz="2800">
                <a:latin typeface="+mj-ea"/>
                <a:ea typeface="+mj-ea"/>
              </a:rPr>
              <a:t>　＊</a:t>
            </a:r>
            <a:r>
              <a:rPr lang="ja-JP" altLang="en-US" sz="2800" dirty="0">
                <a:latin typeface="+mj-ea"/>
                <a:ea typeface="+mj-ea"/>
              </a:rPr>
              <a:t>エアロゾルとも呼ばれる．</a:t>
            </a:r>
            <a:endParaRPr kumimoji="1" lang="ja-JP" altLang="en-US" sz="2800" dirty="0">
              <a:latin typeface="+mj-ea"/>
              <a:ea typeface="+mj-ea"/>
            </a:endParaRPr>
          </a:p>
        </p:txBody>
      </p:sp>
      <p:sp>
        <p:nvSpPr>
          <p:cNvPr id="40" name="テキスト ボックス 39"/>
          <p:cNvSpPr txBox="1"/>
          <p:nvPr/>
        </p:nvSpPr>
        <p:spPr>
          <a:xfrm>
            <a:off x="35496" y="2474893"/>
            <a:ext cx="8084264" cy="954107"/>
          </a:xfrm>
          <a:prstGeom prst="rect">
            <a:avLst/>
          </a:prstGeom>
          <a:noFill/>
        </p:spPr>
        <p:txBody>
          <a:bodyPr wrap="none" rtlCol="0">
            <a:spAutoFit/>
          </a:bodyPr>
          <a:lstStyle/>
          <a:p>
            <a:r>
              <a:rPr kumimoji="1" lang="ja-JP" altLang="en-US" sz="2800" dirty="0">
                <a:latin typeface="+mj-ea"/>
                <a:ea typeface="+mj-ea"/>
              </a:rPr>
              <a:t>粒の大きい凝結核から，大きめの水滴ができる．</a:t>
            </a:r>
            <a:endParaRPr kumimoji="1" lang="en-US" altLang="ja-JP" sz="2800" dirty="0">
              <a:latin typeface="+mj-ea"/>
              <a:ea typeface="+mj-ea"/>
            </a:endParaRPr>
          </a:p>
          <a:p>
            <a:r>
              <a:rPr lang="ja-JP" altLang="en-US" sz="2800" dirty="0">
                <a:latin typeface="+mj-ea"/>
                <a:ea typeface="+mj-ea"/>
              </a:rPr>
              <a:t>　＝＞小さい水滴に比べ，落下速度が大きい</a:t>
            </a:r>
            <a:endParaRPr kumimoji="1" lang="ja-JP" altLang="en-US" sz="2800" dirty="0">
              <a:latin typeface="+mj-ea"/>
              <a:ea typeface="+mj-ea"/>
            </a:endParaRPr>
          </a:p>
        </p:txBody>
      </p:sp>
      <p:sp>
        <p:nvSpPr>
          <p:cNvPr id="41" name="円/楕円 40"/>
          <p:cNvSpPr>
            <a:spLocks noChangeAspect="1"/>
          </p:cNvSpPr>
          <p:nvPr/>
        </p:nvSpPr>
        <p:spPr>
          <a:xfrm>
            <a:off x="395536"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2" name="円/楕円 41"/>
          <p:cNvSpPr>
            <a:spLocks noChangeAspect="1"/>
          </p:cNvSpPr>
          <p:nvPr/>
        </p:nvSpPr>
        <p:spPr>
          <a:xfrm>
            <a:off x="899592" y="45811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3" name="円/楕円 42"/>
          <p:cNvSpPr>
            <a:spLocks noChangeAspect="1"/>
          </p:cNvSpPr>
          <p:nvPr/>
        </p:nvSpPr>
        <p:spPr>
          <a:xfrm>
            <a:off x="539552" y="57332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4" name="円/楕円 43"/>
          <p:cNvSpPr>
            <a:spLocks noChangeAspect="1"/>
          </p:cNvSpPr>
          <p:nvPr/>
        </p:nvSpPr>
        <p:spPr>
          <a:xfrm>
            <a:off x="1907704" y="55892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5" name="円/楕円 44"/>
          <p:cNvSpPr>
            <a:spLocks noChangeAspect="1"/>
          </p:cNvSpPr>
          <p:nvPr/>
        </p:nvSpPr>
        <p:spPr>
          <a:xfrm>
            <a:off x="1547664" y="50670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6" name="円/楕円 45"/>
          <p:cNvSpPr>
            <a:spLocks noChangeAspect="1"/>
          </p:cNvSpPr>
          <p:nvPr/>
        </p:nvSpPr>
        <p:spPr>
          <a:xfrm>
            <a:off x="1259632" y="594928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7" name="円/楕円 46"/>
          <p:cNvSpPr>
            <a:spLocks noChangeAspect="1"/>
          </p:cNvSpPr>
          <p:nvPr/>
        </p:nvSpPr>
        <p:spPr>
          <a:xfrm>
            <a:off x="1619672" y="459071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8" name="円/楕円 47"/>
          <p:cNvSpPr>
            <a:spLocks noChangeAspect="1"/>
          </p:cNvSpPr>
          <p:nvPr/>
        </p:nvSpPr>
        <p:spPr>
          <a:xfrm>
            <a:off x="822316" y="501211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9" name="円/楕円 48"/>
          <p:cNvSpPr>
            <a:spLocks noChangeAspect="1"/>
          </p:cNvSpPr>
          <p:nvPr/>
        </p:nvSpPr>
        <p:spPr>
          <a:xfrm>
            <a:off x="971600" y="551723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0" name="円/楕円 49"/>
          <p:cNvSpPr>
            <a:spLocks noChangeAspect="1"/>
          </p:cNvSpPr>
          <p:nvPr/>
        </p:nvSpPr>
        <p:spPr>
          <a:xfrm>
            <a:off x="899592" y="616530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1" name="円/楕円 50"/>
          <p:cNvSpPr>
            <a:spLocks noChangeAspect="1"/>
          </p:cNvSpPr>
          <p:nvPr/>
        </p:nvSpPr>
        <p:spPr>
          <a:xfrm>
            <a:off x="1979712" y="50131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4" name="円/楕円 53"/>
          <p:cNvSpPr>
            <a:spLocks noChangeAspect="1"/>
          </p:cNvSpPr>
          <p:nvPr/>
        </p:nvSpPr>
        <p:spPr>
          <a:xfrm>
            <a:off x="899592" y="362965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55" name="右矢印 54"/>
          <p:cNvSpPr/>
          <p:nvPr/>
        </p:nvSpPr>
        <p:spPr>
          <a:xfrm rot="5400000">
            <a:off x="895278" y="4725662"/>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6" name="右矢印 55"/>
          <p:cNvSpPr/>
          <p:nvPr/>
        </p:nvSpPr>
        <p:spPr>
          <a:xfrm rot="5400000">
            <a:off x="334064" y="522920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7" name="右矢印 56"/>
          <p:cNvSpPr/>
          <p:nvPr/>
        </p:nvSpPr>
        <p:spPr>
          <a:xfrm rot="5400000">
            <a:off x="1897168" y="594928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8" name="右矢印 57"/>
          <p:cNvSpPr/>
          <p:nvPr/>
        </p:nvSpPr>
        <p:spPr>
          <a:xfrm rot="5400000">
            <a:off x="1501560" y="54452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9" name="右矢印 58"/>
          <p:cNvSpPr/>
          <p:nvPr/>
        </p:nvSpPr>
        <p:spPr>
          <a:xfrm rot="5400000">
            <a:off x="930328" y="58801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0" name="右矢印 59"/>
          <p:cNvSpPr/>
          <p:nvPr/>
        </p:nvSpPr>
        <p:spPr>
          <a:xfrm rot="5400000">
            <a:off x="1213528" y="630932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1" name="テキスト ボックス 60"/>
          <p:cNvSpPr txBox="1"/>
          <p:nvPr/>
        </p:nvSpPr>
        <p:spPr>
          <a:xfrm>
            <a:off x="35496" y="3748970"/>
            <a:ext cx="954107" cy="400110"/>
          </a:xfrm>
          <a:prstGeom prst="rect">
            <a:avLst/>
          </a:prstGeom>
          <a:noFill/>
        </p:spPr>
        <p:txBody>
          <a:bodyPr wrap="none" rtlCol="0">
            <a:spAutoFit/>
          </a:bodyPr>
          <a:lstStyle/>
          <a:p>
            <a:r>
              <a:rPr lang="ja-JP" altLang="en-US" sz="2000" dirty="0">
                <a:latin typeface="+mj-ea"/>
                <a:ea typeface="+mj-ea"/>
              </a:rPr>
              <a:t>水滴大</a:t>
            </a:r>
            <a:endParaRPr kumimoji="1" lang="ja-JP" altLang="en-US" sz="2000" dirty="0">
              <a:latin typeface="+mj-ea"/>
              <a:ea typeface="+mj-ea"/>
            </a:endParaRPr>
          </a:p>
        </p:txBody>
      </p:sp>
      <p:sp>
        <p:nvSpPr>
          <p:cNvPr id="62" name="テキスト ボックス 61"/>
          <p:cNvSpPr txBox="1"/>
          <p:nvPr/>
        </p:nvSpPr>
        <p:spPr>
          <a:xfrm>
            <a:off x="35496" y="6125234"/>
            <a:ext cx="954107" cy="400110"/>
          </a:xfrm>
          <a:prstGeom prst="rect">
            <a:avLst/>
          </a:prstGeom>
          <a:noFill/>
        </p:spPr>
        <p:txBody>
          <a:bodyPr wrap="none" rtlCol="0">
            <a:spAutoFit/>
          </a:bodyPr>
          <a:lstStyle/>
          <a:p>
            <a:r>
              <a:rPr lang="ja-JP" altLang="en-US" sz="2000" dirty="0">
                <a:latin typeface="+mj-ea"/>
                <a:ea typeface="+mj-ea"/>
              </a:rPr>
              <a:t>水滴小</a:t>
            </a:r>
            <a:endParaRPr kumimoji="1" lang="ja-JP" altLang="en-US" sz="2000" dirty="0">
              <a:latin typeface="+mj-ea"/>
              <a:ea typeface="+mj-ea"/>
            </a:endParaRPr>
          </a:p>
        </p:txBody>
      </p:sp>
      <p:sp>
        <p:nvSpPr>
          <p:cNvPr id="118" name="テキスト ボックス 117"/>
          <p:cNvSpPr txBox="1"/>
          <p:nvPr/>
        </p:nvSpPr>
        <p:spPr>
          <a:xfrm>
            <a:off x="2555776" y="4077072"/>
            <a:ext cx="5929828" cy="954107"/>
          </a:xfrm>
          <a:prstGeom prst="rect">
            <a:avLst/>
          </a:prstGeom>
          <a:noFill/>
        </p:spPr>
        <p:txBody>
          <a:bodyPr wrap="none" rtlCol="0">
            <a:spAutoFit/>
          </a:bodyPr>
          <a:lstStyle/>
          <a:p>
            <a:r>
              <a:rPr kumimoji="1" lang="ja-JP" altLang="en-US" sz="2800" dirty="0">
                <a:latin typeface="+mj-ea"/>
                <a:ea typeface="+mj-ea"/>
              </a:rPr>
              <a:t>空中に色々な大きさの水滴があり，</a:t>
            </a:r>
            <a:endParaRPr kumimoji="1" lang="en-US" altLang="ja-JP" sz="2800" dirty="0">
              <a:latin typeface="+mj-ea"/>
              <a:ea typeface="+mj-ea"/>
            </a:endParaRPr>
          </a:p>
          <a:p>
            <a:r>
              <a:rPr lang="ja-JP" altLang="en-US" sz="2800" dirty="0">
                <a:latin typeface="+mj-ea"/>
                <a:ea typeface="+mj-ea"/>
              </a:rPr>
              <a:t>それぞれ落下速度が異なる．</a:t>
            </a:r>
            <a:endParaRPr kumimoji="1" lang="ja-JP" altLang="en-US" sz="2800" dirty="0">
              <a:latin typeface="+mj-ea"/>
              <a:ea typeface="+mj-ea"/>
            </a:endParaRPr>
          </a:p>
        </p:txBody>
      </p:sp>
    </p:spTree>
    <p:extLst>
      <p:ext uri="{BB962C8B-B14F-4D97-AF65-F5344CB8AC3E}">
        <p14:creationId xmlns:p14="http://schemas.microsoft.com/office/powerpoint/2010/main" val="421033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a:xfrm>
            <a:off x="6516216" y="6356350"/>
            <a:ext cx="2133600" cy="365125"/>
          </a:xfrm>
        </p:spPr>
        <p:txBody>
          <a:bodyPr/>
          <a:lstStyle/>
          <a:p>
            <a:fld id="{BFDD92F0-79DB-453A-B928-1F5D2F1529C5}" type="slidenum">
              <a:rPr lang="ja-JP" altLang="en-US" smtClean="0">
                <a:solidFill>
                  <a:prstClr val="black">
                    <a:tint val="75000"/>
                  </a:prstClr>
                </a:solidFill>
                <a:latin typeface="+mj-ea"/>
                <a:ea typeface="+mj-ea"/>
              </a:rPr>
              <a:pPr/>
              <a:t>45</a:t>
            </a:fld>
            <a:endParaRPr lang="ja-JP" altLang="en-US">
              <a:solidFill>
                <a:prstClr val="black">
                  <a:tint val="75000"/>
                </a:prstClr>
              </a:solidFill>
              <a:latin typeface="+mj-ea"/>
              <a:ea typeface="+mj-ea"/>
            </a:endParaRPr>
          </a:p>
        </p:txBody>
      </p:sp>
      <p:sp>
        <p:nvSpPr>
          <p:cNvPr id="38" name="テキスト ボックス 37"/>
          <p:cNvSpPr txBox="1"/>
          <p:nvPr/>
        </p:nvSpPr>
        <p:spPr>
          <a:xfrm>
            <a:off x="2843808" y="59218"/>
            <a:ext cx="3416320" cy="523220"/>
          </a:xfrm>
          <a:prstGeom prst="rect">
            <a:avLst/>
          </a:prstGeom>
          <a:noFill/>
        </p:spPr>
        <p:txBody>
          <a:bodyPr wrap="none" rtlCol="0">
            <a:spAutoFit/>
          </a:bodyPr>
          <a:lstStyle/>
          <a:p>
            <a:r>
              <a:rPr kumimoji="1" lang="ja-JP" altLang="en-US" sz="2800" dirty="0">
                <a:latin typeface="+mj-ea"/>
                <a:ea typeface="+mj-ea"/>
              </a:rPr>
              <a:t>雲の核と雨粒の発達</a:t>
            </a:r>
          </a:p>
        </p:txBody>
      </p:sp>
      <p:sp>
        <p:nvSpPr>
          <p:cNvPr id="41" name="円/楕円 40"/>
          <p:cNvSpPr>
            <a:spLocks noChangeAspect="1"/>
          </p:cNvSpPr>
          <p:nvPr/>
        </p:nvSpPr>
        <p:spPr>
          <a:xfrm>
            <a:off x="395536"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2" name="円/楕円 41"/>
          <p:cNvSpPr>
            <a:spLocks noChangeAspect="1"/>
          </p:cNvSpPr>
          <p:nvPr/>
        </p:nvSpPr>
        <p:spPr>
          <a:xfrm>
            <a:off x="899592" y="45811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3" name="円/楕円 42"/>
          <p:cNvSpPr>
            <a:spLocks noChangeAspect="1"/>
          </p:cNvSpPr>
          <p:nvPr/>
        </p:nvSpPr>
        <p:spPr>
          <a:xfrm>
            <a:off x="539552" y="57332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4" name="円/楕円 43"/>
          <p:cNvSpPr>
            <a:spLocks noChangeAspect="1"/>
          </p:cNvSpPr>
          <p:nvPr/>
        </p:nvSpPr>
        <p:spPr>
          <a:xfrm>
            <a:off x="1907704" y="55892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5" name="円/楕円 44"/>
          <p:cNvSpPr>
            <a:spLocks noChangeAspect="1"/>
          </p:cNvSpPr>
          <p:nvPr/>
        </p:nvSpPr>
        <p:spPr>
          <a:xfrm>
            <a:off x="1547664" y="50670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6" name="円/楕円 45"/>
          <p:cNvSpPr>
            <a:spLocks noChangeAspect="1"/>
          </p:cNvSpPr>
          <p:nvPr/>
        </p:nvSpPr>
        <p:spPr>
          <a:xfrm>
            <a:off x="1259632" y="594928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7" name="円/楕円 46"/>
          <p:cNvSpPr>
            <a:spLocks noChangeAspect="1"/>
          </p:cNvSpPr>
          <p:nvPr/>
        </p:nvSpPr>
        <p:spPr>
          <a:xfrm>
            <a:off x="1619672" y="459071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8" name="円/楕円 47"/>
          <p:cNvSpPr>
            <a:spLocks noChangeAspect="1"/>
          </p:cNvSpPr>
          <p:nvPr/>
        </p:nvSpPr>
        <p:spPr>
          <a:xfrm>
            <a:off x="822316" y="501211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9" name="円/楕円 48"/>
          <p:cNvSpPr>
            <a:spLocks noChangeAspect="1"/>
          </p:cNvSpPr>
          <p:nvPr/>
        </p:nvSpPr>
        <p:spPr>
          <a:xfrm>
            <a:off x="971600" y="551723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0" name="円/楕円 49"/>
          <p:cNvSpPr>
            <a:spLocks noChangeAspect="1"/>
          </p:cNvSpPr>
          <p:nvPr/>
        </p:nvSpPr>
        <p:spPr>
          <a:xfrm>
            <a:off x="899592" y="616530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1" name="円/楕円 50"/>
          <p:cNvSpPr>
            <a:spLocks noChangeAspect="1"/>
          </p:cNvSpPr>
          <p:nvPr/>
        </p:nvSpPr>
        <p:spPr>
          <a:xfrm>
            <a:off x="1979712" y="50131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4" name="円/楕円 53"/>
          <p:cNvSpPr>
            <a:spLocks noChangeAspect="1"/>
          </p:cNvSpPr>
          <p:nvPr/>
        </p:nvSpPr>
        <p:spPr>
          <a:xfrm>
            <a:off x="899592" y="362965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55" name="右矢印 54"/>
          <p:cNvSpPr/>
          <p:nvPr/>
        </p:nvSpPr>
        <p:spPr>
          <a:xfrm rot="5400000">
            <a:off x="895278" y="4725662"/>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6" name="右矢印 55"/>
          <p:cNvSpPr/>
          <p:nvPr/>
        </p:nvSpPr>
        <p:spPr>
          <a:xfrm rot="5400000">
            <a:off x="334064" y="522920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7" name="右矢印 56"/>
          <p:cNvSpPr/>
          <p:nvPr/>
        </p:nvSpPr>
        <p:spPr>
          <a:xfrm rot="5400000">
            <a:off x="1897168" y="594928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8" name="右矢印 57"/>
          <p:cNvSpPr/>
          <p:nvPr/>
        </p:nvSpPr>
        <p:spPr>
          <a:xfrm rot="5400000">
            <a:off x="1501560" y="54452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9" name="右矢印 58"/>
          <p:cNvSpPr/>
          <p:nvPr/>
        </p:nvSpPr>
        <p:spPr>
          <a:xfrm rot="5400000">
            <a:off x="930328" y="58801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0" name="右矢印 59"/>
          <p:cNvSpPr/>
          <p:nvPr/>
        </p:nvSpPr>
        <p:spPr>
          <a:xfrm rot="5400000">
            <a:off x="1213528" y="630932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1" name="テキスト ボックス 60"/>
          <p:cNvSpPr txBox="1"/>
          <p:nvPr/>
        </p:nvSpPr>
        <p:spPr>
          <a:xfrm>
            <a:off x="35496" y="3748970"/>
            <a:ext cx="954107" cy="400110"/>
          </a:xfrm>
          <a:prstGeom prst="rect">
            <a:avLst/>
          </a:prstGeom>
          <a:noFill/>
        </p:spPr>
        <p:txBody>
          <a:bodyPr wrap="none" rtlCol="0">
            <a:spAutoFit/>
          </a:bodyPr>
          <a:lstStyle/>
          <a:p>
            <a:r>
              <a:rPr lang="ja-JP" altLang="en-US" sz="2000" dirty="0">
                <a:latin typeface="+mj-ea"/>
                <a:ea typeface="+mj-ea"/>
              </a:rPr>
              <a:t>水滴大</a:t>
            </a:r>
            <a:endParaRPr kumimoji="1" lang="ja-JP" altLang="en-US" sz="2000" dirty="0">
              <a:latin typeface="+mj-ea"/>
              <a:ea typeface="+mj-ea"/>
            </a:endParaRPr>
          </a:p>
        </p:txBody>
      </p:sp>
      <p:sp>
        <p:nvSpPr>
          <p:cNvPr id="62" name="テキスト ボックス 61"/>
          <p:cNvSpPr txBox="1"/>
          <p:nvPr/>
        </p:nvSpPr>
        <p:spPr>
          <a:xfrm>
            <a:off x="35496" y="6125234"/>
            <a:ext cx="954107" cy="400110"/>
          </a:xfrm>
          <a:prstGeom prst="rect">
            <a:avLst/>
          </a:prstGeom>
          <a:noFill/>
        </p:spPr>
        <p:txBody>
          <a:bodyPr wrap="none" rtlCol="0">
            <a:spAutoFit/>
          </a:bodyPr>
          <a:lstStyle/>
          <a:p>
            <a:r>
              <a:rPr lang="ja-JP" altLang="en-US" sz="2000" dirty="0">
                <a:latin typeface="+mj-ea"/>
                <a:ea typeface="+mj-ea"/>
              </a:rPr>
              <a:t>水滴小</a:t>
            </a:r>
            <a:endParaRPr kumimoji="1" lang="ja-JP" altLang="en-US" sz="2000" dirty="0">
              <a:latin typeface="+mj-ea"/>
              <a:ea typeface="+mj-ea"/>
            </a:endParaRPr>
          </a:p>
        </p:txBody>
      </p:sp>
      <p:sp>
        <p:nvSpPr>
          <p:cNvPr id="63" name="円/楕円 62"/>
          <p:cNvSpPr>
            <a:spLocks noChangeAspect="1"/>
          </p:cNvSpPr>
          <p:nvPr/>
        </p:nvSpPr>
        <p:spPr>
          <a:xfrm>
            <a:off x="2681789" y="48845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4" name="円/楕円 63"/>
          <p:cNvSpPr>
            <a:spLocks noChangeAspect="1"/>
          </p:cNvSpPr>
          <p:nvPr/>
        </p:nvSpPr>
        <p:spPr>
          <a:xfrm>
            <a:off x="3224396" y="506463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5" name="円/楕円 64"/>
          <p:cNvSpPr>
            <a:spLocks noChangeAspect="1"/>
          </p:cNvSpPr>
          <p:nvPr/>
        </p:nvSpPr>
        <p:spPr>
          <a:xfrm>
            <a:off x="2825805" y="574862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6" name="円/楕円 65"/>
          <p:cNvSpPr>
            <a:spLocks noChangeAspect="1"/>
          </p:cNvSpPr>
          <p:nvPr/>
        </p:nvSpPr>
        <p:spPr>
          <a:xfrm>
            <a:off x="4193957" y="56046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7" name="円/楕円 66"/>
          <p:cNvSpPr>
            <a:spLocks noChangeAspect="1"/>
          </p:cNvSpPr>
          <p:nvPr/>
        </p:nvSpPr>
        <p:spPr>
          <a:xfrm>
            <a:off x="3635896" y="515719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8" name="円/楕円 67"/>
          <p:cNvSpPr>
            <a:spLocks noChangeAspect="1"/>
          </p:cNvSpPr>
          <p:nvPr/>
        </p:nvSpPr>
        <p:spPr>
          <a:xfrm>
            <a:off x="3779912" y="602128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9" name="円/楕円 68"/>
          <p:cNvSpPr>
            <a:spLocks noChangeAspect="1"/>
          </p:cNvSpPr>
          <p:nvPr/>
        </p:nvSpPr>
        <p:spPr>
          <a:xfrm>
            <a:off x="3851920" y="494116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0" name="円/楕円 69"/>
          <p:cNvSpPr>
            <a:spLocks noChangeAspect="1"/>
          </p:cNvSpPr>
          <p:nvPr/>
        </p:nvSpPr>
        <p:spPr>
          <a:xfrm>
            <a:off x="3059832"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1" name="円/楕円 70"/>
          <p:cNvSpPr>
            <a:spLocks noChangeAspect="1"/>
          </p:cNvSpPr>
          <p:nvPr/>
        </p:nvSpPr>
        <p:spPr>
          <a:xfrm>
            <a:off x="3131840" y="553260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2" name="円/楕円 71"/>
          <p:cNvSpPr>
            <a:spLocks noChangeAspect="1"/>
          </p:cNvSpPr>
          <p:nvPr/>
        </p:nvSpPr>
        <p:spPr>
          <a:xfrm>
            <a:off x="3185845" y="61806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3" name="円/楕円 72"/>
          <p:cNvSpPr>
            <a:spLocks noChangeAspect="1"/>
          </p:cNvSpPr>
          <p:nvPr/>
        </p:nvSpPr>
        <p:spPr>
          <a:xfrm>
            <a:off x="4265965" y="502854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4" name="円/楕円 73"/>
          <p:cNvSpPr>
            <a:spLocks noChangeAspect="1"/>
          </p:cNvSpPr>
          <p:nvPr/>
        </p:nvSpPr>
        <p:spPr>
          <a:xfrm>
            <a:off x="3185845" y="445627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75" name="右矢印 74"/>
          <p:cNvSpPr/>
          <p:nvPr/>
        </p:nvSpPr>
        <p:spPr>
          <a:xfrm rot="5400000">
            <a:off x="3181531" y="5543654"/>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6" name="右矢印 75"/>
          <p:cNvSpPr/>
          <p:nvPr/>
        </p:nvSpPr>
        <p:spPr>
          <a:xfrm rot="5400000">
            <a:off x="2620317" y="524456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7" name="右矢印 76"/>
          <p:cNvSpPr/>
          <p:nvPr/>
        </p:nvSpPr>
        <p:spPr>
          <a:xfrm rot="5400000">
            <a:off x="4183421" y="596464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8" name="右矢印 77"/>
          <p:cNvSpPr/>
          <p:nvPr/>
        </p:nvSpPr>
        <p:spPr>
          <a:xfrm rot="5400000">
            <a:off x="3787813" y="54605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9" name="右矢印 78"/>
          <p:cNvSpPr/>
          <p:nvPr/>
        </p:nvSpPr>
        <p:spPr>
          <a:xfrm rot="5400000">
            <a:off x="3090568" y="58954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0" name="右矢印 79"/>
          <p:cNvSpPr/>
          <p:nvPr/>
        </p:nvSpPr>
        <p:spPr>
          <a:xfrm rot="5400000">
            <a:off x="3733808" y="638132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1" name="テキスト ボックス 100"/>
          <p:cNvSpPr txBox="1"/>
          <p:nvPr/>
        </p:nvSpPr>
        <p:spPr>
          <a:xfrm>
            <a:off x="2843808" y="3645024"/>
            <a:ext cx="1620957" cy="523220"/>
          </a:xfrm>
          <a:prstGeom prst="rect">
            <a:avLst/>
          </a:prstGeom>
          <a:noFill/>
        </p:spPr>
        <p:txBody>
          <a:bodyPr wrap="none" rtlCol="0">
            <a:spAutoFit/>
          </a:bodyPr>
          <a:lstStyle/>
          <a:p>
            <a:r>
              <a:rPr kumimoji="1" lang="ja-JP" altLang="en-US" sz="2800" dirty="0">
                <a:latin typeface="+mj-ea"/>
                <a:ea typeface="+mj-ea"/>
              </a:rPr>
              <a:t>衝突過程</a:t>
            </a:r>
          </a:p>
        </p:txBody>
      </p:sp>
      <p:sp>
        <p:nvSpPr>
          <p:cNvPr id="2" name="テキスト ボックス 1"/>
          <p:cNvSpPr txBox="1"/>
          <p:nvPr/>
        </p:nvSpPr>
        <p:spPr>
          <a:xfrm>
            <a:off x="5103550" y="4059069"/>
            <a:ext cx="3416320" cy="1384995"/>
          </a:xfrm>
          <a:prstGeom prst="rect">
            <a:avLst/>
          </a:prstGeom>
          <a:noFill/>
        </p:spPr>
        <p:txBody>
          <a:bodyPr wrap="none" rtlCol="0">
            <a:spAutoFit/>
          </a:bodyPr>
          <a:lstStyle/>
          <a:p>
            <a:r>
              <a:rPr kumimoji="1" lang="ja-JP" altLang="en-US" sz="2800" dirty="0">
                <a:latin typeface="+mj-ea"/>
                <a:ea typeface="+mj-ea"/>
              </a:rPr>
              <a:t>落下の早い水滴は</a:t>
            </a:r>
            <a:endParaRPr kumimoji="1" lang="en-US" altLang="ja-JP" sz="2800" dirty="0">
              <a:latin typeface="+mj-ea"/>
              <a:ea typeface="+mj-ea"/>
            </a:endParaRPr>
          </a:p>
          <a:p>
            <a:r>
              <a:rPr kumimoji="1" lang="ja-JP" altLang="en-US" sz="2800" dirty="0">
                <a:latin typeface="+mj-ea"/>
                <a:ea typeface="+mj-ea"/>
              </a:rPr>
              <a:t>遅い水滴に</a:t>
            </a:r>
            <a:r>
              <a:rPr lang="ja-JP" altLang="en-US" sz="2800" dirty="0">
                <a:latin typeface="+mj-ea"/>
                <a:ea typeface="+mj-ea"/>
              </a:rPr>
              <a:t>追いつき</a:t>
            </a:r>
            <a:endParaRPr lang="en-US" altLang="ja-JP" sz="2800" dirty="0">
              <a:latin typeface="+mj-ea"/>
              <a:ea typeface="+mj-ea"/>
            </a:endParaRPr>
          </a:p>
          <a:p>
            <a:r>
              <a:rPr lang="ja-JP" altLang="en-US" sz="2800" dirty="0">
                <a:latin typeface="+mj-ea"/>
                <a:ea typeface="+mj-ea"/>
              </a:rPr>
              <a:t>衝突する．</a:t>
            </a:r>
            <a:endParaRPr kumimoji="1" lang="ja-JP" altLang="en-US" sz="2800" dirty="0">
              <a:latin typeface="+mj-ea"/>
              <a:ea typeface="+mj-ea"/>
            </a:endParaRPr>
          </a:p>
        </p:txBody>
      </p:sp>
      <p:sp>
        <p:nvSpPr>
          <p:cNvPr id="52" name="テキスト ボックス 51"/>
          <p:cNvSpPr txBox="1"/>
          <p:nvPr/>
        </p:nvSpPr>
        <p:spPr>
          <a:xfrm>
            <a:off x="35496" y="620688"/>
            <a:ext cx="9639177" cy="1815882"/>
          </a:xfrm>
          <a:prstGeom prst="rect">
            <a:avLst/>
          </a:prstGeom>
          <a:noFill/>
        </p:spPr>
        <p:txBody>
          <a:bodyPr wrap="none" rtlCol="0">
            <a:spAutoFit/>
          </a:bodyPr>
          <a:lstStyle/>
          <a:p>
            <a:r>
              <a:rPr kumimoji="1" lang="ja-JP" altLang="en-US" sz="2800" dirty="0">
                <a:latin typeface="+mj-ea"/>
                <a:ea typeface="+mj-ea"/>
              </a:rPr>
              <a:t>雲の核（</a:t>
            </a:r>
            <a:r>
              <a:rPr kumimoji="1" lang="ja-JP" altLang="en-US" sz="2800">
                <a:latin typeface="+mj-ea"/>
                <a:ea typeface="+mj-ea"/>
              </a:rPr>
              <a:t>凝結核）・</a:t>
            </a:r>
            <a:r>
              <a:rPr kumimoji="1" lang="ja-JP" altLang="en-US" sz="2800" dirty="0">
                <a:latin typeface="+mj-ea"/>
                <a:ea typeface="+mj-ea"/>
              </a:rPr>
              <a:t>・・巻き上げられた土壌粒子（陸上）</a:t>
            </a:r>
            <a:endParaRPr kumimoji="1" lang="en-US" altLang="ja-JP" sz="2800" dirty="0">
              <a:latin typeface="+mj-ea"/>
              <a:ea typeface="+mj-ea"/>
            </a:endParaRPr>
          </a:p>
          <a:p>
            <a:r>
              <a:rPr lang="ja-JP" altLang="en-US" sz="2800" dirty="0">
                <a:latin typeface="+mj-ea"/>
                <a:ea typeface="+mj-ea"/>
              </a:rPr>
              <a:t>　　　　　　</a:t>
            </a:r>
            <a:r>
              <a:rPr lang="ja-JP" altLang="en-US" sz="2800">
                <a:latin typeface="+mj-ea"/>
                <a:ea typeface="+mj-ea"/>
              </a:rPr>
              <a:t>　波</a:t>
            </a:r>
            <a:r>
              <a:rPr lang="ja-JP" altLang="en-US" sz="2800" dirty="0">
                <a:latin typeface="+mj-ea"/>
                <a:ea typeface="+mj-ea"/>
              </a:rPr>
              <a:t>しぶきによってできた塩の粒（海上）</a:t>
            </a:r>
            <a:endParaRPr lang="en-US" altLang="ja-JP" sz="2800" dirty="0">
              <a:latin typeface="+mj-ea"/>
              <a:ea typeface="+mj-ea"/>
            </a:endParaRPr>
          </a:p>
          <a:p>
            <a:r>
              <a:rPr kumimoji="1" lang="ja-JP" altLang="en-US" sz="2800" dirty="0">
                <a:latin typeface="+mj-ea"/>
                <a:ea typeface="+mj-ea"/>
              </a:rPr>
              <a:t>　　　　　　　　　　</a:t>
            </a:r>
            <a:r>
              <a:rPr kumimoji="1" lang="ja-JP" altLang="en-US" sz="2800">
                <a:latin typeface="+mj-ea"/>
                <a:ea typeface="+mj-ea"/>
              </a:rPr>
              <a:t>　　　　　　（</a:t>
            </a:r>
            <a:r>
              <a:rPr kumimoji="1" lang="ja-JP" altLang="en-US" sz="2800" dirty="0">
                <a:latin typeface="+mj-ea"/>
                <a:ea typeface="+mj-ea"/>
              </a:rPr>
              <a:t>海塩粒子）</a:t>
            </a:r>
            <a:endParaRPr kumimoji="1" lang="en-US" altLang="ja-JP" sz="2800" dirty="0">
              <a:latin typeface="+mj-ea"/>
              <a:ea typeface="+mj-ea"/>
            </a:endParaRPr>
          </a:p>
          <a:p>
            <a:r>
              <a:rPr lang="ja-JP" altLang="en-US" sz="2800" dirty="0">
                <a:latin typeface="+mj-ea"/>
                <a:ea typeface="+mj-ea"/>
              </a:rPr>
              <a:t>　　　　　　　　　　　　　＊エアロゾルとも呼ばれる．</a:t>
            </a:r>
            <a:endParaRPr kumimoji="1" lang="ja-JP" altLang="en-US" sz="2800" dirty="0">
              <a:latin typeface="+mj-ea"/>
              <a:ea typeface="+mj-ea"/>
            </a:endParaRPr>
          </a:p>
        </p:txBody>
      </p:sp>
      <p:sp>
        <p:nvSpPr>
          <p:cNvPr id="53" name="テキスト ボックス 52"/>
          <p:cNvSpPr txBox="1"/>
          <p:nvPr/>
        </p:nvSpPr>
        <p:spPr>
          <a:xfrm>
            <a:off x="35496" y="2474893"/>
            <a:ext cx="8084264" cy="954107"/>
          </a:xfrm>
          <a:prstGeom prst="rect">
            <a:avLst/>
          </a:prstGeom>
          <a:noFill/>
        </p:spPr>
        <p:txBody>
          <a:bodyPr wrap="none" rtlCol="0">
            <a:spAutoFit/>
          </a:bodyPr>
          <a:lstStyle/>
          <a:p>
            <a:r>
              <a:rPr kumimoji="1" lang="ja-JP" altLang="en-US" sz="2800" dirty="0">
                <a:latin typeface="+mj-ea"/>
                <a:ea typeface="+mj-ea"/>
              </a:rPr>
              <a:t>粒の大きい凝結核から，大きめの水滴ができる．</a:t>
            </a:r>
            <a:endParaRPr kumimoji="1" lang="en-US" altLang="ja-JP" sz="2800" dirty="0">
              <a:latin typeface="+mj-ea"/>
              <a:ea typeface="+mj-ea"/>
            </a:endParaRPr>
          </a:p>
          <a:p>
            <a:r>
              <a:rPr lang="ja-JP" altLang="en-US" sz="2800" dirty="0">
                <a:latin typeface="+mj-ea"/>
                <a:ea typeface="+mj-ea"/>
              </a:rPr>
              <a:t>　＝＞小さい水滴に比べ，落下速度が大きい</a:t>
            </a:r>
            <a:endParaRPr kumimoji="1" lang="ja-JP" altLang="en-US" sz="2800" dirty="0">
              <a:latin typeface="+mj-ea"/>
              <a:ea typeface="+mj-ea"/>
            </a:endParaRPr>
          </a:p>
        </p:txBody>
      </p:sp>
    </p:spTree>
    <p:extLst>
      <p:ext uri="{BB962C8B-B14F-4D97-AF65-F5344CB8AC3E}">
        <p14:creationId xmlns:p14="http://schemas.microsoft.com/office/powerpoint/2010/main" val="3639856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a:xfrm>
            <a:off x="6516216" y="6356350"/>
            <a:ext cx="2133600" cy="365125"/>
          </a:xfrm>
        </p:spPr>
        <p:txBody>
          <a:bodyPr/>
          <a:lstStyle/>
          <a:p>
            <a:fld id="{BFDD92F0-79DB-453A-B928-1F5D2F1529C5}" type="slidenum">
              <a:rPr lang="ja-JP" altLang="en-US" smtClean="0">
                <a:solidFill>
                  <a:prstClr val="black">
                    <a:tint val="75000"/>
                  </a:prstClr>
                </a:solidFill>
                <a:latin typeface="+mj-ea"/>
                <a:ea typeface="+mj-ea"/>
              </a:rPr>
              <a:pPr/>
              <a:t>46</a:t>
            </a:fld>
            <a:endParaRPr lang="ja-JP" altLang="en-US">
              <a:solidFill>
                <a:prstClr val="black">
                  <a:tint val="75000"/>
                </a:prstClr>
              </a:solidFill>
              <a:latin typeface="+mj-ea"/>
              <a:ea typeface="+mj-ea"/>
            </a:endParaRPr>
          </a:p>
        </p:txBody>
      </p:sp>
      <p:sp>
        <p:nvSpPr>
          <p:cNvPr id="38" name="テキスト ボックス 37"/>
          <p:cNvSpPr txBox="1"/>
          <p:nvPr/>
        </p:nvSpPr>
        <p:spPr>
          <a:xfrm>
            <a:off x="2843808" y="59218"/>
            <a:ext cx="3416320" cy="523220"/>
          </a:xfrm>
          <a:prstGeom prst="rect">
            <a:avLst/>
          </a:prstGeom>
          <a:noFill/>
        </p:spPr>
        <p:txBody>
          <a:bodyPr wrap="none" rtlCol="0">
            <a:spAutoFit/>
          </a:bodyPr>
          <a:lstStyle/>
          <a:p>
            <a:r>
              <a:rPr kumimoji="1" lang="ja-JP" altLang="en-US" sz="2800" dirty="0">
                <a:latin typeface="+mj-ea"/>
                <a:ea typeface="+mj-ea"/>
              </a:rPr>
              <a:t>雲の核と雨粒の発達</a:t>
            </a:r>
          </a:p>
        </p:txBody>
      </p:sp>
      <p:sp>
        <p:nvSpPr>
          <p:cNvPr id="41" name="円/楕円 40"/>
          <p:cNvSpPr>
            <a:spLocks noChangeAspect="1"/>
          </p:cNvSpPr>
          <p:nvPr/>
        </p:nvSpPr>
        <p:spPr>
          <a:xfrm>
            <a:off x="395536"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2" name="円/楕円 41"/>
          <p:cNvSpPr>
            <a:spLocks noChangeAspect="1"/>
          </p:cNvSpPr>
          <p:nvPr/>
        </p:nvSpPr>
        <p:spPr>
          <a:xfrm>
            <a:off x="899592" y="45811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3" name="円/楕円 42"/>
          <p:cNvSpPr>
            <a:spLocks noChangeAspect="1"/>
          </p:cNvSpPr>
          <p:nvPr/>
        </p:nvSpPr>
        <p:spPr>
          <a:xfrm>
            <a:off x="539552" y="57332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4" name="円/楕円 43"/>
          <p:cNvSpPr>
            <a:spLocks noChangeAspect="1"/>
          </p:cNvSpPr>
          <p:nvPr/>
        </p:nvSpPr>
        <p:spPr>
          <a:xfrm>
            <a:off x="1907704" y="55892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5" name="円/楕円 44"/>
          <p:cNvSpPr>
            <a:spLocks noChangeAspect="1"/>
          </p:cNvSpPr>
          <p:nvPr/>
        </p:nvSpPr>
        <p:spPr>
          <a:xfrm>
            <a:off x="1547664" y="50670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6" name="円/楕円 45"/>
          <p:cNvSpPr>
            <a:spLocks noChangeAspect="1"/>
          </p:cNvSpPr>
          <p:nvPr/>
        </p:nvSpPr>
        <p:spPr>
          <a:xfrm>
            <a:off x="1259632" y="594928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7" name="円/楕円 46"/>
          <p:cNvSpPr>
            <a:spLocks noChangeAspect="1"/>
          </p:cNvSpPr>
          <p:nvPr/>
        </p:nvSpPr>
        <p:spPr>
          <a:xfrm>
            <a:off x="1619672" y="459071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8" name="円/楕円 47"/>
          <p:cNvSpPr>
            <a:spLocks noChangeAspect="1"/>
          </p:cNvSpPr>
          <p:nvPr/>
        </p:nvSpPr>
        <p:spPr>
          <a:xfrm>
            <a:off x="822316" y="501211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9" name="円/楕円 48"/>
          <p:cNvSpPr>
            <a:spLocks noChangeAspect="1"/>
          </p:cNvSpPr>
          <p:nvPr/>
        </p:nvSpPr>
        <p:spPr>
          <a:xfrm>
            <a:off x="971600" y="551723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0" name="円/楕円 49"/>
          <p:cNvSpPr>
            <a:spLocks noChangeAspect="1"/>
          </p:cNvSpPr>
          <p:nvPr/>
        </p:nvSpPr>
        <p:spPr>
          <a:xfrm>
            <a:off x="899592" y="616530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1" name="円/楕円 50"/>
          <p:cNvSpPr>
            <a:spLocks noChangeAspect="1"/>
          </p:cNvSpPr>
          <p:nvPr/>
        </p:nvSpPr>
        <p:spPr>
          <a:xfrm>
            <a:off x="1979712" y="50131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4" name="円/楕円 53"/>
          <p:cNvSpPr>
            <a:spLocks noChangeAspect="1"/>
          </p:cNvSpPr>
          <p:nvPr/>
        </p:nvSpPr>
        <p:spPr>
          <a:xfrm>
            <a:off x="899592" y="362965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55" name="右矢印 54"/>
          <p:cNvSpPr/>
          <p:nvPr/>
        </p:nvSpPr>
        <p:spPr>
          <a:xfrm rot="5400000">
            <a:off x="895278" y="4725662"/>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6" name="右矢印 55"/>
          <p:cNvSpPr/>
          <p:nvPr/>
        </p:nvSpPr>
        <p:spPr>
          <a:xfrm rot="5400000">
            <a:off x="334064" y="522920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7" name="右矢印 56"/>
          <p:cNvSpPr/>
          <p:nvPr/>
        </p:nvSpPr>
        <p:spPr>
          <a:xfrm rot="5400000">
            <a:off x="1897168" y="594928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8" name="右矢印 57"/>
          <p:cNvSpPr/>
          <p:nvPr/>
        </p:nvSpPr>
        <p:spPr>
          <a:xfrm rot="5400000">
            <a:off x="1501560" y="54452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9" name="右矢印 58"/>
          <p:cNvSpPr/>
          <p:nvPr/>
        </p:nvSpPr>
        <p:spPr>
          <a:xfrm rot="5400000">
            <a:off x="930328" y="58801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0" name="右矢印 59"/>
          <p:cNvSpPr/>
          <p:nvPr/>
        </p:nvSpPr>
        <p:spPr>
          <a:xfrm rot="5400000">
            <a:off x="1213528" y="630932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1" name="テキスト ボックス 60"/>
          <p:cNvSpPr txBox="1"/>
          <p:nvPr/>
        </p:nvSpPr>
        <p:spPr>
          <a:xfrm>
            <a:off x="35496" y="3748970"/>
            <a:ext cx="954107" cy="400110"/>
          </a:xfrm>
          <a:prstGeom prst="rect">
            <a:avLst/>
          </a:prstGeom>
          <a:noFill/>
        </p:spPr>
        <p:txBody>
          <a:bodyPr wrap="none" rtlCol="0">
            <a:spAutoFit/>
          </a:bodyPr>
          <a:lstStyle/>
          <a:p>
            <a:r>
              <a:rPr lang="ja-JP" altLang="en-US" sz="2000" dirty="0">
                <a:latin typeface="+mj-ea"/>
                <a:ea typeface="+mj-ea"/>
              </a:rPr>
              <a:t>水滴大</a:t>
            </a:r>
            <a:endParaRPr kumimoji="1" lang="ja-JP" altLang="en-US" sz="2000" dirty="0">
              <a:latin typeface="+mj-ea"/>
              <a:ea typeface="+mj-ea"/>
            </a:endParaRPr>
          </a:p>
        </p:txBody>
      </p:sp>
      <p:sp>
        <p:nvSpPr>
          <p:cNvPr id="62" name="テキスト ボックス 61"/>
          <p:cNvSpPr txBox="1"/>
          <p:nvPr/>
        </p:nvSpPr>
        <p:spPr>
          <a:xfrm>
            <a:off x="35496" y="6125234"/>
            <a:ext cx="954107" cy="400110"/>
          </a:xfrm>
          <a:prstGeom prst="rect">
            <a:avLst/>
          </a:prstGeom>
          <a:noFill/>
        </p:spPr>
        <p:txBody>
          <a:bodyPr wrap="none" rtlCol="0">
            <a:spAutoFit/>
          </a:bodyPr>
          <a:lstStyle/>
          <a:p>
            <a:r>
              <a:rPr lang="ja-JP" altLang="en-US" sz="2000" dirty="0">
                <a:latin typeface="+mj-ea"/>
                <a:ea typeface="+mj-ea"/>
              </a:rPr>
              <a:t>水滴小</a:t>
            </a:r>
            <a:endParaRPr kumimoji="1" lang="ja-JP" altLang="en-US" sz="2000" dirty="0">
              <a:latin typeface="+mj-ea"/>
              <a:ea typeface="+mj-ea"/>
            </a:endParaRPr>
          </a:p>
        </p:txBody>
      </p:sp>
      <p:sp>
        <p:nvSpPr>
          <p:cNvPr id="63" name="円/楕円 62"/>
          <p:cNvSpPr>
            <a:spLocks noChangeAspect="1"/>
          </p:cNvSpPr>
          <p:nvPr/>
        </p:nvSpPr>
        <p:spPr>
          <a:xfrm>
            <a:off x="2681789" y="48845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4" name="円/楕円 63"/>
          <p:cNvSpPr>
            <a:spLocks noChangeAspect="1"/>
          </p:cNvSpPr>
          <p:nvPr/>
        </p:nvSpPr>
        <p:spPr>
          <a:xfrm>
            <a:off x="3224396" y="506463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5" name="円/楕円 64"/>
          <p:cNvSpPr>
            <a:spLocks noChangeAspect="1"/>
          </p:cNvSpPr>
          <p:nvPr/>
        </p:nvSpPr>
        <p:spPr>
          <a:xfrm>
            <a:off x="2825805" y="574862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6" name="円/楕円 65"/>
          <p:cNvSpPr>
            <a:spLocks noChangeAspect="1"/>
          </p:cNvSpPr>
          <p:nvPr/>
        </p:nvSpPr>
        <p:spPr>
          <a:xfrm>
            <a:off x="4193957" y="56046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7" name="円/楕円 66"/>
          <p:cNvSpPr>
            <a:spLocks noChangeAspect="1"/>
          </p:cNvSpPr>
          <p:nvPr/>
        </p:nvSpPr>
        <p:spPr>
          <a:xfrm>
            <a:off x="3635896" y="515719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8" name="円/楕円 67"/>
          <p:cNvSpPr>
            <a:spLocks noChangeAspect="1"/>
          </p:cNvSpPr>
          <p:nvPr/>
        </p:nvSpPr>
        <p:spPr>
          <a:xfrm>
            <a:off x="3779912" y="602128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9" name="円/楕円 68"/>
          <p:cNvSpPr>
            <a:spLocks noChangeAspect="1"/>
          </p:cNvSpPr>
          <p:nvPr/>
        </p:nvSpPr>
        <p:spPr>
          <a:xfrm>
            <a:off x="3851920" y="494116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0" name="円/楕円 69"/>
          <p:cNvSpPr>
            <a:spLocks noChangeAspect="1"/>
          </p:cNvSpPr>
          <p:nvPr/>
        </p:nvSpPr>
        <p:spPr>
          <a:xfrm>
            <a:off x="3059832"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1" name="円/楕円 70"/>
          <p:cNvSpPr>
            <a:spLocks noChangeAspect="1"/>
          </p:cNvSpPr>
          <p:nvPr/>
        </p:nvSpPr>
        <p:spPr>
          <a:xfrm>
            <a:off x="3131840" y="553260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2" name="円/楕円 71"/>
          <p:cNvSpPr>
            <a:spLocks noChangeAspect="1"/>
          </p:cNvSpPr>
          <p:nvPr/>
        </p:nvSpPr>
        <p:spPr>
          <a:xfrm>
            <a:off x="3185845" y="61806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3" name="円/楕円 72"/>
          <p:cNvSpPr>
            <a:spLocks noChangeAspect="1"/>
          </p:cNvSpPr>
          <p:nvPr/>
        </p:nvSpPr>
        <p:spPr>
          <a:xfrm>
            <a:off x="4265965" y="502854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4" name="円/楕円 73"/>
          <p:cNvSpPr>
            <a:spLocks noChangeAspect="1"/>
          </p:cNvSpPr>
          <p:nvPr/>
        </p:nvSpPr>
        <p:spPr>
          <a:xfrm>
            <a:off x="3185845" y="445627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75" name="右矢印 74"/>
          <p:cNvSpPr/>
          <p:nvPr/>
        </p:nvSpPr>
        <p:spPr>
          <a:xfrm rot="5400000">
            <a:off x="3181531" y="5543654"/>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6" name="右矢印 75"/>
          <p:cNvSpPr/>
          <p:nvPr/>
        </p:nvSpPr>
        <p:spPr>
          <a:xfrm rot="5400000">
            <a:off x="2620317" y="524456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7" name="右矢印 76"/>
          <p:cNvSpPr/>
          <p:nvPr/>
        </p:nvSpPr>
        <p:spPr>
          <a:xfrm rot="5400000">
            <a:off x="4183421" y="596464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8" name="右矢印 77"/>
          <p:cNvSpPr/>
          <p:nvPr/>
        </p:nvSpPr>
        <p:spPr>
          <a:xfrm rot="5400000">
            <a:off x="3787813" y="54605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9" name="右矢印 78"/>
          <p:cNvSpPr/>
          <p:nvPr/>
        </p:nvSpPr>
        <p:spPr>
          <a:xfrm rot="5400000">
            <a:off x="3090568" y="58954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0" name="右矢印 79"/>
          <p:cNvSpPr/>
          <p:nvPr/>
        </p:nvSpPr>
        <p:spPr>
          <a:xfrm rot="5400000">
            <a:off x="3733808" y="638132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3" name="円/楕円 82"/>
          <p:cNvSpPr>
            <a:spLocks noChangeAspect="1"/>
          </p:cNvSpPr>
          <p:nvPr/>
        </p:nvSpPr>
        <p:spPr>
          <a:xfrm>
            <a:off x="5004048" y="48845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5" name="円/楕円 84"/>
          <p:cNvSpPr>
            <a:spLocks noChangeAspect="1"/>
          </p:cNvSpPr>
          <p:nvPr/>
        </p:nvSpPr>
        <p:spPr>
          <a:xfrm>
            <a:off x="5148064" y="574862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6" name="円/楕円 85"/>
          <p:cNvSpPr>
            <a:spLocks noChangeAspect="1"/>
          </p:cNvSpPr>
          <p:nvPr/>
        </p:nvSpPr>
        <p:spPr>
          <a:xfrm>
            <a:off x="6516216" y="56046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8" name="円/楕円 87"/>
          <p:cNvSpPr>
            <a:spLocks noChangeAspect="1"/>
          </p:cNvSpPr>
          <p:nvPr/>
        </p:nvSpPr>
        <p:spPr>
          <a:xfrm>
            <a:off x="6102171" y="602128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1" name="円/楕円 90"/>
          <p:cNvSpPr>
            <a:spLocks noChangeAspect="1"/>
          </p:cNvSpPr>
          <p:nvPr/>
        </p:nvSpPr>
        <p:spPr>
          <a:xfrm>
            <a:off x="5454099" y="553260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2" name="円/楕円 91"/>
          <p:cNvSpPr>
            <a:spLocks noChangeAspect="1"/>
          </p:cNvSpPr>
          <p:nvPr/>
        </p:nvSpPr>
        <p:spPr>
          <a:xfrm>
            <a:off x="5508104" y="61806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3" name="円/楕円 92"/>
          <p:cNvSpPr>
            <a:spLocks noChangeAspect="1"/>
          </p:cNvSpPr>
          <p:nvPr/>
        </p:nvSpPr>
        <p:spPr>
          <a:xfrm>
            <a:off x="6588224" y="502854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4" name="円/楕円 93"/>
          <p:cNvSpPr>
            <a:spLocks noChangeAspect="1"/>
          </p:cNvSpPr>
          <p:nvPr/>
        </p:nvSpPr>
        <p:spPr>
          <a:xfrm>
            <a:off x="5292080" y="4221088"/>
            <a:ext cx="1296144"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95" name="右矢印 94"/>
          <p:cNvSpPr/>
          <p:nvPr/>
        </p:nvSpPr>
        <p:spPr>
          <a:xfrm rot="5400000">
            <a:off x="5263938" y="5895140"/>
            <a:ext cx="1340768" cy="5438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6" name="右矢印 95"/>
          <p:cNvSpPr/>
          <p:nvPr/>
        </p:nvSpPr>
        <p:spPr>
          <a:xfrm rot="5400000">
            <a:off x="4942576" y="524456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7" name="右矢印 96"/>
          <p:cNvSpPr/>
          <p:nvPr/>
        </p:nvSpPr>
        <p:spPr>
          <a:xfrm rot="5400000">
            <a:off x="6505680" y="596464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8" name="右矢印 97"/>
          <p:cNvSpPr/>
          <p:nvPr/>
        </p:nvSpPr>
        <p:spPr>
          <a:xfrm rot="5400000">
            <a:off x="6110072" y="54605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9" name="右矢印 98"/>
          <p:cNvSpPr/>
          <p:nvPr/>
        </p:nvSpPr>
        <p:spPr>
          <a:xfrm rot="5400000">
            <a:off x="5412827" y="58954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0" name="右矢印 99"/>
          <p:cNvSpPr/>
          <p:nvPr/>
        </p:nvSpPr>
        <p:spPr>
          <a:xfrm rot="5400000">
            <a:off x="6056067" y="638132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1" name="テキスト ボックス 100"/>
          <p:cNvSpPr txBox="1"/>
          <p:nvPr/>
        </p:nvSpPr>
        <p:spPr>
          <a:xfrm>
            <a:off x="2843808" y="3645024"/>
            <a:ext cx="1620957" cy="523220"/>
          </a:xfrm>
          <a:prstGeom prst="rect">
            <a:avLst/>
          </a:prstGeom>
          <a:noFill/>
        </p:spPr>
        <p:txBody>
          <a:bodyPr wrap="none" rtlCol="0">
            <a:spAutoFit/>
          </a:bodyPr>
          <a:lstStyle/>
          <a:p>
            <a:r>
              <a:rPr kumimoji="1" lang="ja-JP" altLang="en-US" sz="2800" dirty="0">
                <a:latin typeface="+mj-ea"/>
                <a:ea typeface="+mj-ea"/>
              </a:rPr>
              <a:t>衝突過程</a:t>
            </a:r>
          </a:p>
        </p:txBody>
      </p:sp>
      <p:sp>
        <p:nvSpPr>
          <p:cNvPr id="102" name="テキスト ボックス 101"/>
          <p:cNvSpPr txBox="1"/>
          <p:nvPr/>
        </p:nvSpPr>
        <p:spPr>
          <a:xfrm>
            <a:off x="4860032" y="3645024"/>
            <a:ext cx="1620957" cy="523220"/>
          </a:xfrm>
          <a:prstGeom prst="rect">
            <a:avLst/>
          </a:prstGeom>
          <a:noFill/>
        </p:spPr>
        <p:txBody>
          <a:bodyPr wrap="none" rtlCol="0">
            <a:spAutoFit/>
          </a:bodyPr>
          <a:lstStyle/>
          <a:p>
            <a:r>
              <a:rPr kumimoji="1" lang="ja-JP" altLang="en-US" sz="2800" dirty="0">
                <a:latin typeface="+mj-ea"/>
                <a:ea typeface="+mj-ea"/>
              </a:rPr>
              <a:t>併合過程</a:t>
            </a:r>
          </a:p>
        </p:txBody>
      </p:sp>
      <p:sp>
        <p:nvSpPr>
          <p:cNvPr id="2" name="テキスト ボックス 1"/>
          <p:cNvSpPr txBox="1"/>
          <p:nvPr/>
        </p:nvSpPr>
        <p:spPr>
          <a:xfrm>
            <a:off x="6588224" y="3412157"/>
            <a:ext cx="2698175" cy="1384995"/>
          </a:xfrm>
          <a:prstGeom prst="rect">
            <a:avLst/>
          </a:prstGeom>
          <a:noFill/>
        </p:spPr>
        <p:txBody>
          <a:bodyPr wrap="none" rtlCol="0">
            <a:spAutoFit/>
          </a:bodyPr>
          <a:lstStyle/>
          <a:p>
            <a:r>
              <a:rPr kumimoji="1" lang="ja-JP" altLang="en-US" sz="2800" dirty="0">
                <a:latin typeface="+mj-ea"/>
                <a:ea typeface="+mj-ea"/>
              </a:rPr>
              <a:t>衝突した水滴が</a:t>
            </a:r>
            <a:endParaRPr kumimoji="1" lang="en-US" altLang="ja-JP" sz="2800" dirty="0">
              <a:latin typeface="+mj-ea"/>
              <a:ea typeface="+mj-ea"/>
            </a:endParaRPr>
          </a:p>
          <a:p>
            <a:r>
              <a:rPr lang="ja-JP" altLang="en-US" sz="2800" dirty="0">
                <a:latin typeface="+mj-ea"/>
                <a:ea typeface="+mj-ea"/>
              </a:rPr>
              <a:t>くっつき大きな</a:t>
            </a:r>
            <a:endParaRPr lang="en-US" altLang="ja-JP" sz="2800" dirty="0">
              <a:latin typeface="+mj-ea"/>
              <a:ea typeface="+mj-ea"/>
            </a:endParaRPr>
          </a:p>
          <a:p>
            <a:r>
              <a:rPr kumimoji="1" lang="ja-JP" altLang="en-US" sz="2800" dirty="0">
                <a:latin typeface="+mj-ea"/>
                <a:ea typeface="+mj-ea"/>
              </a:rPr>
              <a:t>水滴になる．</a:t>
            </a:r>
          </a:p>
        </p:txBody>
      </p:sp>
      <p:sp>
        <p:nvSpPr>
          <p:cNvPr id="81" name="テキスト ボックス 80"/>
          <p:cNvSpPr txBox="1"/>
          <p:nvPr/>
        </p:nvSpPr>
        <p:spPr>
          <a:xfrm>
            <a:off x="35496" y="620688"/>
            <a:ext cx="9520555" cy="1815882"/>
          </a:xfrm>
          <a:prstGeom prst="rect">
            <a:avLst/>
          </a:prstGeom>
          <a:noFill/>
        </p:spPr>
        <p:txBody>
          <a:bodyPr wrap="none" rtlCol="0">
            <a:spAutoFit/>
          </a:bodyPr>
          <a:lstStyle/>
          <a:p>
            <a:r>
              <a:rPr kumimoji="1" lang="ja-JP" altLang="en-US" sz="2800" dirty="0">
                <a:latin typeface="+mj-ea"/>
                <a:ea typeface="+mj-ea"/>
              </a:rPr>
              <a:t>雲の核（</a:t>
            </a:r>
            <a:r>
              <a:rPr kumimoji="1" lang="ja-JP" altLang="en-US" sz="2800">
                <a:latin typeface="+mj-ea"/>
                <a:ea typeface="+mj-ea"/>
              </a:rPr>
              <a:t>凝結核）・</a:t>
            </a:r>
            <a:r>
              <a:rPr kumimoji="1" lang="ja-JP" altLang="en-US" sz="2800" dirty="0">
                <a:latin typeface="+mj-ea"/>
                <a:ea typeface="+mj-ea"/>
              </a:rPr>
              <a:t>・・巻き上げられた土壌粒子（陸上）</a:t>
            </a:r>
            <a:endParaRPr kumimoji="1" lang="en-US" altLang="ja-JP" sz="2800" dirty="0">
              <a:latin typeface="+mj-ea"/>
              <a:ea typeface="+mj-ea"/>
            </a:endParaRPr>
          </a:p>
          <a:p>
            <a:r>
              <a:rPr lang="ja-JP" altLang="en-US" sz="2800" dirty="0">
                <a:latin typeface="+mj-ea"/>
                <a:ea typeface="+mj-ea"/>
              </a:rPr>
              <a:t>　　　　　　</a:t>
            </a:r>
            <a:r>
              <a:rPr lang="ja-JP" altLang="en-US" sz="2800">
                <a:latin typeface="+mj-ea"/>
                <a:ea typeface="+mj-ea"/>
              </a:rPr>
              <a:t>　波</a:t>
            </a:r>
            <a:r>
              <a:rPr lang="ja-JP" altLang="en-US" sz="2800" dirty="0">
                <a:latin typeface="+mj-ea"/>
                <a:ea typeface="+mj-ea"/>
              </a:rPr>
              <a:t>しぶきによってできた塩の粒（海上）</a:t>
            </a:r>
            <a:endParaRPr lang="en-US" altLang="ja-JP" sz="2800" dirty="0">
              <a:latin typeface="+mj-ea"/>
              <a:ea typeface="+mj-ea"/>
            </a:endParaRPr>
          </a:p>
          <a:p>
            <a:r>
              <a:rPr kumimoji="1" lang="ja-JP" altLang="en-US" sz="2800" dirty="0">
                <a:latin typeface="+mj-ea"/>
                <a:ea typeface="+mj-ea"/>
              </a:rPr>
              <a:t>　　　　　　　　　　　　　　（海塩粒子）</a:t>
            </a:r>
            <a:endParaRPr kumimoji="1" lang="en-US" altLang="ja-JP" sz="2800" dirty="0">
              <a:latin typeface="+mj-ea"/>
              <a:ea typeface="+mj-ea"/>
            </a:endParaRPr>
          </a:p>
          <a:p>
            <a:r>
              <a:rPr lang="ja-JP" altLang="en-US" sz="2800" dirty="0">
                <a:latin typeface="+mj-ea"/>
                <a:ea typeface="+mj-ea"/>
              </a:rPr>
              <a:t>　　　　　　　　　　　　　＊エアロゾルとも呼ばれる．</a:t>
            </a:r>
            <a:endParaRPr kumimoji="1" lang="ja-JP" altLang="en-US" sz="2800" dirty="0">
              <a:latin typeface="+mj-ea"/>
              <a:ea typeface="+mj-ea"/>
            </a:endParaRPr>
          </a:p>
        </p:txBody>
      </p:sp>
      <p:sp>
        <p:nvSpPr>
          <p:cNvPr id="82" name="テキスト ボックス 81"/>
          <p:cNvSpPr txBox="1"/>
          <p:nvPr/>
        </p:nvSpPr>
        <p:spPr>
          <a:xfrm>
            <a:off x="35496" y="2474893"/>
            <a:ext cx="8084264" cy="954107"/>
          </a:xfrm>
          <a:prstGeom prst="rect">
            <a:avLst/>
          </a:prstGeom>
          <a:noFill/>
        </p:spPr>
        <p:txBody>
          <a:bodyPr wrap="none" rtlCol="0">
            <a:spAutoFit/>
          </a:bodyPr>
          <a:lstStyle/>
          <a:p>
            <a:r>
              <a:rPr kumimoji="1" lang="ja-JP" altLang="en-US" sz="2800" dirty="0">
                <a:latin typeface="+mj-ea"/>
                <a:ea typeface="+mj-ea"/>
              </a:rPr>
              <a:t>粒の大きい凝結核から，大きめの水滴ができる．</a:t>
            </a:r>
            <a:endParaRPr kumimoji="1" lang="en-US" altLang="ja-JP" sz="2800" dirty="0">
              <a:latin typeface="+mj-ea"/>
              <a:ea typeface="+mj-ea"/>
            </a:endParaRPr>
          </a:p>
          <a:p>
            <a:r>
              <a:rPr lang="ja-JP" altLang="en-US" sz="2800" dirty="0">
                <a:latin typeface="+mj-ea"/>
                <a:ea typeface="+mj-ea"/>
              </a:rPr>
              <a:t>　＝＞小さい水滴に比べ，落下速度が大きい</a:t>
            </a:r>
            <a:endParaRPr kumimoji="1" lang="ja-JP" altLang="en-US" sz="2800" dirty="0">
              <a:latin typeface="+mj-ea"/>
              <a:ea typeface="+mj-ea"/>
            </a:endParaRPr>
          </a:p>
        </p:txBody>
      </p:sp>
    </p:spTree>
    <p:extLst>
      <p:ext uri="{BB962C8B-B14F-4D97-AF65-F5344CB8AC3E}">
        <p14:creationId xmlns:p14="http://schemas.microsoft.com/office/powerpoint/2010/main" val="4010921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a:xfrm>
            <a:off x="6516216" y="6356350"/>
            <a:ext cx="2133600" cy="365125"/>
          </a:xfrm>
        </p:spPr>
        <p:txBody>
          <a:bodyPr/>
          <a:lstStyle/>
          <a:p>
            <a:fld id="{BFDD92F0-79DB-453A-B928-1F5D2F1529C5}" type="slidenum">
              <a:rPr lang="ja-JP" altLang="en-US" smtClean="0">
                <a:solidFill>
                  <a:prstClr val="black">
                    <a:tint val="75000"/>
                  </a:prstClr>
                </a:solidFill>
                <a:latin typeface="+mj-ea"/>
                <a:ea typeface="+mj-ea"/>
              </a:rPr>
              <a:pPr/>
              <a:t>47</a:t>
            </a:fld>
            <a:endParaRPr lang="ja-JP" altLang="en-US">
              <a:solidFill>
                <a:prstClr val="black">
                  <a:tint val="75000"/>
                </a:prstClr>
              </a:solidFill>
              <a:latin typeface="+mj-ea"/>
              <a:ea typeface="+mj-ea"/>
            </a:endParaRPr>
          </a:p>
        </p:txBody>
      </p:sp>
      <p:sp>
        <p:nvSpPr>
          <p:cNvPr id="38" name="テキスト ボックス 37"/>
          <p:cNvSpPr txBox="1"/>
          <p:nvPr/>
        </p:nvSpPr>
        <p:spPr>
          <a:xfrm>
            <a:off x="2843808" y="59218"/>
            <a:ext cx="3416320" cy="523220"/>
          </a:xfrm>
          <a:prstGeom prst="rect">
            <a:avLst/>
          </a:prstGeom>
          <a:noFill/>
        </p:spPr>
        <p:txBody>
          <a:bodyPr wrap="none" rtlCol="0">
            <a:spAutoFit/>
          </a:bodyPr>
          <a:lstStyle/>
          <a:p>
            <a:r>
              <a:rPr kumimoji="1" lang="ja-JP" altLang="en-US" sz="2800" dirty="0">
                <a:latin typeface="+mj-ea"/>
                <a:ea typeface="+mj-ea"/>
              </a:rPr>
              <a:t>雲の核と雨粒の発達</a:t>
            </a:r>
          </a:p>
        </p:txBody>
      </p:sp>
      <p:sp>
        <p:nvSpPr>
          <p:cNvPr id="39" name="テキスト ボックス 38"/>
          <p:cNvSpPr txBox="1"/>
          <p:nvPr/>
        </p:nvSpPr>
        <p:spPr>
          <a:xfrm>
            <a:off x="35496" y="620688"/>
            <a:ext cx="11434540" cy="1384995"/>
          </a:xfrm>
          <a:prstGeom prst="rect">
            <a:avLst/>
          </a:prstGeom>
          <a:noFill/>
        </p:spPr>
        <p:txBody>
          <a:bodyPr wrap="none" rtlCol="0">
            <a:spAutoFit/>
          </a:bodyPr>
          <a:lstStyle/>
          <a:p>
            <a:r>
              <a:rPr kumimoji="1" lang="ja-JP" altLang="en-US" sz="2800" dirty="0">
                <a:latin typeface="+mj-ea"/>
                <a:ea typeface="+mj-ea"/>
              </a:rPr>
              <a:t>雲の核（凝結核）  ・・・巻き上げられた土壌粒子（陸上）</a:t>
            </a:r>
            <a:endParaRPr kumimoji="1" lang="en-US" altLang="ja-JP" sz="2800" dirty="0">
              <a:latin typeface="+mj-ea"/>
              <a:ea typeface="+mj-ea"/>
            </a:endParaRPr>
          </a:p>
          <a:p>
            <a:r>
              <a:rPr lang="ja-JP" altLang="en-US" sz="2800" dirty="0">
                <a:latin typeface="+mj-ea"/>
                <a:ea typeface="+mj-ea"/>
              </a:rPr>
              <a:t>　　　　　　　　　　　　　 波しぶきによってできた塩の粒（海上）</a:t>
            </a:r>
            <a:endParaRPr lang="en-US" altLang="ja-JP" sz="2800" dirty="0">
              <a:latin typeface="+mj-ea"/>
              <a:ea typeface="+mj-ea"/>
            </a:endParaRPr>
          </a:p>
          <a:p>
            <a:r>
              <a:rPr kumimoji="1" lang="ja-JP" altLang="en-US" sz="2800" dirty="0">
                <a:latin typeface="+mj-ea"/>
                <a:ea typeface="+mj-ea"/>
              </a:rPr>
              <a:t>　　　　　　　　　　　　　　（海塩粒子）</a:t>
            </a:r>
          </a:p>
        </p:txBody>
      </p:sp>
      <p:sp>
        <p:nvSpPr>
          <p:cNvPr id="40" name="テキスト ボックス 39"/>
          <p:cNvSpPr txBox="1"/>
          <p:nvPr/>
        </p:nvSpPr>
        <p:spPr>
          <a:xfrm>
            <a:off x="35496" y="2132856"/>
            <a:ext cx="8084264" cy="954107"/>
          </a:xfrm>
          <a:prstGeom prst="rect">
            <a:avLst/>
          </a:prstGeom>
          <a:noFill/>
        </p:spPr>
        <p:txBody>
          <a:bodyPr wrap="none" rtlCol="0">
            <a:spAutoFit/>
          </a:bodyPr>
          <a:lstStyle/>
          <a:p>
            <a:r>
              <a:rPr kumimoji="1" lang="ja-JP" altLang="en-US" sz="2800" dirty="0">
                <a:latin typeface="+mj-ea"/>
                <a:ea typeface="+mj-ea"/>
              </a:rPr>
              <a:t>粒の大きい凝結核から，大きめの雲粒ができる．</a:t>
            </a:r>
            <a:endParaRPr kumimoji="1" lang="en-US" altLang="ja-JP" sz="2800" dirty="0">
              <a:latin typeface="+mj-ea"/>
              <a:ea typeface="+mj-ea"/>
            </a:endParaRPr>
          </a:p>
          <a:p>
            <a:r>
              <a:rPr lang="ja-JP" altLang="en-US" sz="2800" dirty="0">
                <a:latin typeface="+mj-ea"/>
                <a:ea typeface="+mj-ea"/>
              </a:rPr>
              <a:t>　＝＞小さい雲粒に比べ，落下速度が大きい</a:t>
            </a:r>
            <a:endParaRPr kumimoji="1" lang="ja-JP" altLang="en-US" sz="2800" dirty="0">
              <a:latin typeface="+mj-ea"/>
              <a:ea typeface="+mj-ea"/>
            </a:endParaRPr>
          </a:p>
        </p:txBody>
      </p:sp>
      <p:sp>
        <p:nvSpPr>
          <p:cNvPr id="41" name="円/楕円 40"/>
          <p:cNvSpPr>
            <a:spLocks noChangeAspect="1"/>
          </p:cNvSpPr>
          <p:nvPr/>
        </p:nvSpPr>
        <p:spPr>
          <a:xfrm>
            <a:off x="395536"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2" name="円/楕円 41"/>
          <p:cNvSpPr>
            <a:spLocks noChangeAspect="1"/>
          </p:cNvSpPr>
          <p:nvPr/>
        </p:nvSpPr>
        <p:spPr>
          <a:xfrm>
            <a:off x="899592" y="45811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3" name="円/楕円 42"/>
          <p:cNvSpPr>
            <a:spLocks noChangeAspect="1"/>
          </p:cNvSpPr>
          <p:nvPr/>
        </p:nvSpPr>
        <p:spPr>
          <a:xfrm>
            <a:off x="539552" y="57332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4" name="円/楕円 43"/>
          <p:cNvSpPr>
            <a:spLocks noChangeAspect="1"/>
          </p:cNvSpPr>
          <p:nvPr/>
        </p:nvSpPr>
        <p:spPr>
          <a:xfrm>
            <a:off x="1907704" y="55892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5" name="円/楕円 44"/>
          <p:cNvSpPr>
            <a:spLocks noChangeAspect="1"/>
          </p:cNvSpPr>
          <p:nvPr/>
        </p:nvSpPr>
        <p:spPr>
          <a:xfrm>
            <a:off x="1547664" y="50670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6" name="円/楕円 45"/>
          <p:cNvSpPr>
            <a:spLocks noChangeAspect="1"/>
          </p:cNvSpPr>
          <p:nvPr/>
        </p:nvSpPr>
        <p:spPr>
          <a:xfrm>
            <a:off x="1259632" y="594928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7" name="円/楕円 46"/>
          <p:cNvSpPr>
            <a:spLocks noChangeAspect="1"/>
          </p:cNvSpPr>
          <p:nvPr/>
        </p:nvSpPr>
        <p:spPr>
          <a:xfrm>
            <a:off x="1619672" y="459071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8" name="円/楕円 47"/>
          <p:cNvSpPr>
            <a:spLocks noChangeAspect="1"/>
          </p:cNvSpPr>
          <p:nvPr/>
        </p:nvSpPr>
        <p:spPr>
          <a:xfrm>
            <a:off x="822316" y="501211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9" name="円/楕円 48"/>
          <p:cNvSpPr>
            <a:spLocks noChangeAspect="1"/>
          </p:cNvSpPr>
          <p:nvPr/>
        </p:nvSpPr>
        <p:spPr>
          <a:xfrm>
            <a:off x="971600" y="551723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0" name="円/楕円 49"/>
          <p:cNvSpPr>
            <a:spLocks noChangeAspect="1"/>
          </p:cNvSpPr>
          <p:nvPr/>
        </p:nvSpPr>
        <p:spPr>
          <a:xfrm>
            <a:off x="899592" y="616530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1" name="円/楕円 50"/>
          <p:cNvSpPr>
            <a:spLocks noChangeAspect="1"/>
          </p:cNvSpPr>
          <p:nvPr/>
        </p:nvSpPr>
        <p:spPr>
          <a:xfrm>
            <a:off x="1979712" y="50131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4" name="円/楕円 53"/>
          <p:cNvSpPr>
            <a:spLocks noChangeAspect="1"/>
          </p:cNvSpPr>
          <p:nvPr/>
        </p:nvSpPr>
        <p:spPr>
          <a:xfrm>
            <a:off x="899592" y="362965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55" name="右矢印 54"/>
          <p:cNvSpPr/>
          <p:nvPr/>
        </p:nvSpPr>
        <p:spPr>
          <a:xfrm rot="5400000">
            <a:off x="895278" y="4725662"/>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6" name="右矢印 55"/>
          <p:cNvSpPr/>
          <p:nvPr/>
        </p:nvSpPr>
        <p:spPr>
          <a:xfrm rot="5400000">
            <a:off x="334064" y="522920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7" name="右矢印 56"/>
          <p:cNvSpPr/>
          <p:nvPr/>
        </p:nvSpPr>
        <p:spPr>
          <a:xfrm rot="5400000">
            <a:off x="1897168" y="594928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8" name="右矢印 57"/>
          <p:cNvSpPr/>
          <p:nvPr/>
        </p:nvSpPr>
        <p:spPr>
          <a:xfrm rot="5400000">
            <a:off x="1501560" y="54452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9" name="右矢印 58"/>
          <p:cNvSpPr/>
          <p:nvPr/>
        </p:nvSpPr>
        <p:spPr>
          <a:xfrm rot="5400000">
            <a:off x="930328" y="5880124"/>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0" name="右矢印 59"/>
          <p:cNvSpPr/>
          <p:nvPr/>
        </p:nvSpPr>
        <p:spPr>
          <a:xfrm rot="5400000">
            <a:off x="1213528" y="6309320"/>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1" name="テキスト ボックス 60"/>
          <p:cNvSpPr txBox="1"/>
          <p:nvPr/>
        </p:nvSpPr>
        <p:spPr>
          <a:xfrm>
            <a:off x="35496" y="3748970"/>
            <a:ext cx="954107" cy="400110"/>
          </a:xfrm>
          <a:prstGeom prst="rect">
            <a:avLst/>
          </a:prstGeom>
          <a:noFill/>
        </p:spPr>
        <p:txBody>
          <a:bodyPr wrap="none" rtlCol="0">
            <a:spAutoFit/>
          </a:bodyPr>
          <a:lstStyle/>
          <a:p>
            <a:r>
              <a:rPr lang="ja-JP" altLang="en-US" sz="2000" dirty="0">
                <a:latin typeface="+mj-ea"/>
                <a:ea typeface="+mj-ea"/>
              </a:rPr>
              <a:t>水滴大</a:t>
            </a:r>
            <a:endParaRPr kumimoji="1" lang="ja-JP" altLang="en-US" sz="2000" dirty="0">
              <a:latin typeface="+mj-ea"/>
              <a:ea typeface="+mj-ea"/>
            </a:endParaRPr>
          </a:p>
        </p:txBody>
      </p:sp>
      <p:sp>
        <p:nvSpPr>
          <p:cNvPr id="62" name="テキスト ボックス 61"/>
          <p:cNvSpPr txBox="1"/>
          <p:nvPr/>
        </p:nvSpPr>
        <p:spPr>
          <a:xfrm>
            <a:off x="35496" y="6125234"/>
            <a:ext cx="954107" cy="400110"/>
          </a:xfrm>
          <a:prstGeom prst="rect">
            <a:avLst/>
          </a:prstGeom>
          <a:noFill/>
        </p:spPr>
        <p:txBody>
          <a:bodyPr wrap="none" rtlCol="0">
            <a:spAutoFit/>
          </a:bodyPr>
          <a:lstStyle/>
          <a:p>
            <a:r>
              <a:rPr lang="ja-JP" altLang="en-US" sz="2000" dirty="0">
                <a:latin typeface="+mj-ea"/>
                <a:ea typeface="+mj-ea"/>
              </a:rPr>
              <a:t>水滴小</a:t>
            </a:r>
            <a:endParaRPr kumimoji="1" lang="ja-JP" altLang="en-US" sz="2000" dirty="0">
              <a:latin typeface="+mj-ea"/>
              <a:ea typeface="+mj-ea"/>
            </a:endParaRPr>
          </a:p>
        </p:txBody>
      </p:sp>
      <p:sp>
        <p:nvSpPr>
          <p:cNvPr id="63" name="円/楕円 62"/>
          <p:cNvSpPr>
            <a:spLocks noChangeAspect="1"/>
          </p:cNvSpPr>
          <p:nvPr/>
        </p:nvSpPr>
        <p:spPr>
          <a:xfrm>
            <a:off x="2681789" y="48845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4" name="円/楕円 63"/>
          <p:cNvSpPr>
            <a:spLocks noChangeAspect="1"/>
          </p:cNvSpPr>
          <p:nvPr/>
        </p:nvSpPr>
        <p:spPr>
          <a:xfrm>
            <a:off x="3224396" y="506463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5" name="円/楕円 64"/>
          <p:cNvSpPr>
            <a:spLocks noChangeAspect="1"/>
          </p:cNvSpPr>
          <p:nvPr/>
        </p:nvSpPr>
        <p:spPr>
          <a:xfrm>
            <a:off x="2825805" y="574862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6" name="円/楕円 65"/>
          <p:cNvSpPr>
            <a:spLocks noChangeAspect="1"/>
          </p:cNvSpPr>
          <p:nvPr/>
        </p:nvSpPr>
        <p:spPr>
          <a:xfrm>
            <a:off x="4193957" y="56046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7" name="円/楕円 66"/>
          <p:cNvSpPr>
            <a:spLocks noChangeAspect="1"/>
          </p:cNvSpPr>
          <p:nvPr/>
        </p:nvSpPr>
        <p:spPr>
          <a:xfrm>
            <a:off x="3635896" y="515719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8" name="円/楕円 67"/>
          <p:cNvSpPr>
            <a:spLocks noChangeAspect="1"/>
          </p:cNvSpPr>
          <p:nvPr/>
        </p:nvSpPr>
        <p:spPr>
          <a:xfrm>
            <a:off x="3779912" y="602128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9" name="円/楕円 68"/>
          <p:cNvSpPr>
            <a:spLocks noChangeAspect="1"/>
          </p:cNvSpPr>
          <p:nvPr/>
        </p:nvSpPr>
        <p:spPr>
          <a:xfrm>
            <a:off x="3851920" y="494116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0" name="円/楕円 69"/>
          <p:cNvSpPr>
            <a:spLocks noChangeAspect="1"/>
          </p:cNvSpPr>
          <p:nvPr/>
        </p:nvSpPr>
        <p:spPr>
          <a:xfrm>
            <a:off x="3059832" y="48691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1" name="円/楕円 70"/>
          <p:cNvSpPr>
            <a:spLocks noChangeAspect="1"/>
          </p:cNvSpPr>
          <p:nvPr/>
        </p:nvSpPr>
        <p:spPr>
          <a:xfrm>
            <a:off x="3131840" y="553260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2" name="円/楕円 71"/>
          <p:cNvSpPr>
            <a:spLocks noChangeAspect="1"/>
          </p:cNvSpPr>
          <p:nvPr/>
        </p:nvSpPr>
        <p:spPr>
          <a:xfrm>
            <a:off x="3185845" y="61806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3" name="円/楕円 72"/>
          <p:cNvSpPr>
            <a:spLocks noChangeAspect="1"/>
          </p:cNvSpPr>
          <p:nvPr/>
        </p:nvSpPr>
        <p:spPr>
          <a:xfrm>
            <a:off x="4265965" y="502854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74" name="円/楕円 73"/>
          <p:cNvSpPr>
            <a:spLocks noChangeAspect="1"/>
          </p:cNvSpPr>
          <p:nvPr/>
        </p:nvSpPr>
        <p:spPr>
          <a:xfrm>
            <a:off x="3185845" y="4456276"/>
            <a:ext cx="844932" cy="8449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75" name="右矢印 74"/>
          <p:cNvSpPr/>
          <p:nvPr/>
        </p:nvSpPr>
        <p:spPr>
          <a:xfrm rot="5400000">
            <a:off x="3181531" y="5543654"/>
            <a:ext cx="864096" cy="3792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6" name="右矢印 75"/>
          <p:cNvSpPr/>
          <p:nvPr/>
        </p:nvSpPr>
        <p:spPr>
          <a:xfrm rot="5400000">
            <a:off x="2620317" y="524456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7" name="右矢印 76"/>
          <p:cNvSpPr/>
          <p:nvPr/>
        </p:nvSpPr>
        <p:spPr>
          <a:xfrm rot="5400000">
            <a:off x="4183421" y="596464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8" name="右矢印 77"/>
          <p:cNvSpPr/>
          <p:nvPr/>
        </p:nvSpPr>
        <p:spPr>
          <a:xfrm rot="5400000">
            <a:off x="3787813" y="54605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79" name="右矢印 78"/>
          <p:cNvSpPr/>
          <p:nvPr/>
        </p:nvSpPr>
        <p:spPr>
          <a:xfrm rot="5400000">
            <a:off x="3090568" y="58954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0" name="右矢印 79"/>
          <p:cNvSpPr/>
          <p:nvPr/>
        </p:nvSpPr>
        <p:spPr>
          <a:xfrm rot="5400000">
            <a:off x="3733808" y="638132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3" name="円/楕円 82"/>
          <p:cNvSpPr>
            <a:spLocks noChangeAspect="1"/>
          </p:cNvSpPr>
          <p:nvPr/>
        </p:nvSpPr>
        <p:spPr>
          <a:xfrm>
            <a:off x="5004048" y="488452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5" name="円/楕円 84"/>
          <p:cNvSpPr>
            <a:spLocks noChangeAspect="1"/>
          </p:cNvSpPr>
          <p:nvPr/>
        </p:nvSpPr>
        <p:spPr>
          <a:xfrm>
            <a:off x="5148064" y="574862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6" name="円/楕円 85"/>
          <p:cNvSpPr>
            <a:spLocks noChangeAspect="1"/>
          </p:cNvSpPr>
          <p:nvPr/>
        </p:nvSpPr>
        <p:spPr>
          <a:xfrm>
            <a:off x="6516216" y="560460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88" name="円/楕円 87"/>
          <p:cNvSpPr>
            <a:spLocks noChangeAspect="1"/>
          </p:cNvSpPr>
          <p:nvPr/>
        </p:nvSpPr>
        <p:spPr>
          <a:xfrm>
            <a:off x="6102171" y="602128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1" name="円/楕円 90"/>
          <p:cNvSpPr>
            <a:spLocks noChangeAspect="1"/>
          </p:cNvSpPr>
          <p:nvPr/>
        </p:nvSpPr>
        <p:spPr>
          <a:xfrm>
            <a:off x="5454099" y="553260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2" name="円/楕円 91"/>
          <p:cNvSpPr>
            <a:spLocks noChangeAspect="1"/>
          </p:cNvSpPr>
          <p:nvPr/>
        </p:nvSpPr>
        <p:spPr>
          <a:xfrm>
            <a:off x="5508104" y="618067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3" name="円/楕円 92"/>
          <p:cNvSpPr>
            <a:spLocks noChangeAspect="1"/>
          </p:cNvSpPr>
          <p:nvPr/>
        </p:nvSpPr>
        <p:spPr>
          <a:xfrm>
            <a:off x="6588224" y="5028544"/>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94" name="円/楕円 93"/>
          <p:cNvSpPr>
            <a:spLocks noChangeAspect="1"/>
          </p:cNvSpPr>
          <p:nvPr/>
        </p:nvSpPr>
        <p:spPr>
          <a:xfrm>
            <a:off x="5292080" y="4221088"/>
            <a:ext cx="1296144"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white"/>
              </a:solidFill>
              <a:latin typeface="+mj-ea"/>
              <a:ea typeface="+mj-ea"/>
            </a:endParaRPr>
          </a:p>
        </p:txBody>
      </p:sp>
      <p:sp>
        <p:nvSpPr>
          <p:cNvPr id="95" name="右矢印 94"/>
          <p:cNvSpPr/>
          <p:nvPr/>
        </p:nvSpPr>
        <p:spPr>
          <a:xfrm rot="5400000">
            <a:off x="5263938" y="5895140"/>
            <a:ext cx="1340768" cy="5438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6" name="右矢印 95"/>
          <p:cNvSpPr/>
          <p:nvPr/>
        </p:nvSpPr>
        <p:spPr>
          <a:xfrm rot="5400000">
            <a:off x="4942576" y="524456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7" name="右矢印 96"/>
          <p:cNvSpPr/>
          <p:nvPr/>
        </p:nvSpPr>
        <p:spPr>
          <a:xfrm rot="5400000">
            <a:off x="6505680" y="596464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8" name="右矢印 97"/>
          <p:cNvSpPr/>
          <p:nvPr/>
        </p:nvSpPr>
        <p:spPr>
          <a:xfrm rot="5400000">
            <a:off x="6110072" y="54605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9" name="右矢印 98"/>
          <p:cNvSpPr/>
          <p:nvPr/>
        </p:nvSpPr>
        <p:spPr>
          <a:xfrm rot="5400000">
            <a:off x="5412827" y="5895492"/>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0" name="右矢印 99"/>
          <p:cNvSpPr/>
          <p:nvPr/>
        </p:nvSpPr>
        <p:spPr>
          <a:xfrm rot="5400000">
            <a:off x="6056067" y="6381328"/>
            <a:ext cx="360040" cy="2160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1" name="テキスト ボックス 100"/>
          <p:cNvSpPr txBox="1"/>
          <p:nvPr/>
        </p:nvSpPr>
        <p:spPr>
          <a:xfrm>
            <a:off x="2843808" y="3645024"/>
            <a:ext cx="1620957" cy="523220"/>
          </a:xfrm>
          <a:prstGeom prst="rect">
            <a:avLst/>
          </a:prstGeom>
          <a:noFill/>
        </p:spPr>
        <p:txBody>
          <a:bodyPr wrap="none" rtlCol="0">
            <a:spAutoFit/>
          </a:bodyPr>
          <a:lstStyle/>
          <a:p>
            <a:r>
              <a:rPr kumimoji="1" lang="ja-JP" altLang="en-US" sz="2800" dirty="0">
                <a:latin typeface="+mj-ea"/>
                <a:ea typeface="+mj-ea"/>
              </a:rPr>
              <a:t>衝突過程</a:t>
            </a:r>
          </a:p>
        </p:txBody>
      </p:sp>
      <p:sp>
        <p:nvSpPr>
          <p:cNvPr id="102" name="テキスト ボックス 101"/>
          <p:cNvSpPr txBox="1"/>
          <p:nvPr/>
        </p:nvSpPr>
        <p:spPr>
          <a:xfrm>
            <a:off x="4860032" y="3645024"/>
            <a:ext cx="1620957" cy="523220"/>
          </a:xfrm>
          <a:prstGeom prst="rect">
            <a:avLst/>
          </a:prstGeom>
          <a:noFill/>
        </p:spPr>
        <p:txBody>
          <a:bodyPr wrap="none" rtlCol="0">
            <a:spAutoFit/>
          </a:bodyPr>
          <a:lstStyle/>
          <a:p>
            <a:r>
              <a:rPr kumimoji="1" lang="ja-JP" altLang="en-US" sz="2800" dirty="0">
                <a:latin typeface="+mj-ea"/>
                <a:ea typeface="+mj-ea"/>
              </a:rPr>
              <a:t>併合過程</a:t>
            </a:r>
          </a:p>
        </p:txBody>
      </p:sp>
      <p:sp>
        <p:nvSpPr>
          <p:cNvPr id="2" name="テキスト ボックス 1"/>
          <p:cNvSpPr txBox="1"/>
          <p:nvPr/>
        </p:nvSpPr>
        <p:spPr>
          <a:xfrm>
            <a:off x="6588224" y="3412157"/>
            <a:ext cx="2698175" cy="1384995"/>
          </a:xfrm>
          <a:prstGeom prst="rect">
            <a:avLst/>
          </a:prstGeom>
          <a:noFill/>
        </p:spPr>
        <p:txBody>
          <a:bodyPr wrap="none" rtlCol="0">
            <a:spAutoFit/>
          </a:bodyPr>
          <a:lstStyle/>
          <a:p>
            <a:r>
              <a:rPr kumimoji="1" lang="ja-JP" altLang="en-US" sz="2800" dirty="0">
                <a:latin typeface="+mj-ea"/>
                <a:ea typeface="+mj-ea"/>
              </a:rPr>
              <a:t>衝突した水滴が</a:t>
            </a:r>
            <a:endParaRPr kumimoji="1" lang="en-US" altLang="ja-JP" sz="2800" dirty="0">
              <a:latin typeface="+mj-ea"/>
              <a:ea typeface="+mj-ea"/>
            </a:endParaRPr>
          </a:p>
          <a:p>
            <a:r>
              <a:rPr lang="ja-JP" altLang="en-US" sz="2800" dirty="0">
                <a:latin typeface="+mj-ea"/>
                <a:ea typeface="+mj-ea"/>
              </a:rPr>
              <a:t>くっつき大きな</a:t>
            </a:r>
            <a:endParaRPr lang="en-US" altLang="ja-JP" sz="2800" dirty="0">
              <a:latin typeface="+mj-ea"/>
              <a:ea typeface="+mj-ea"/>
            </a:endParaRPr>
          </a:p>
          <a:p>
            <a:r>
              <a:rPr kumimoji="1" lang="ja-JP" altLang="en-US" sz="2800" dirty="0">
                <a:latin typeface="+mj-ea"/>
                <a:ea typeface="+mj-ea"/>
              </a:rPr>
              <a:t>水滴になる．</a:t>
            </a:r>
          </a:p>
        </p:txBody>
      </p:sp>
      <p:pic>
        <p:nvPicPr>
          <p:cNvPr id="37" name="図 36" descr="life020919-3.png"/>
          <p:cNvPicPr>
            <a:picLocks noChangeAspect="1"/>
          </p:cNvPicPr>
          <p:nvPr/>
        </p:nvPicPr>
        <p:blipFill>
          <a:blip r:embed="rId2" cstate="print"/>
          <a:stretch>
            <a:fillRect/>
          </a:stretch>
        </p:blipFill>
        <p:spPr>
          <a:xfrm>
            <a:off x="512549" y="590102"/>
            <a:ext cx="8244408" cy="2507675"/>
          </a:xfrm>
          <a:prstGeom prst="rect">
            <a:avLst/>
          </a:prstGeom>
        </p:spPr>
      </p:pic>
    </p:spTree>
    <p:extLst>
      <p:ext uri="{BB962C8B-B14F-4D97-AF65-F5344CB8AC3E}">
        <p14:creationId xmlns:p14="http://schemas.microsoft.com/office/powerpoint/2010/main" val="2010840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lang="en-US" altLang="ja-JP" dirty="0"/>
              <a:t>2</a:t>
            </a:r>
            <a:r>
              <a:rPr lang="ja-JP" altLang="en-US" dirty="0"/>
              <a:t>種類の雨</a:t>
            </a:r>
            <a:endParaRPr kumimoji="1" lang="ja-JP" altLang="en-US" dirty="0"/>
          </a:p>
        </p:txBody>
      </p:sp>
      <p:sp>
        <p:nvSpPr>
          <p:cNvPr id="5" name="テキスト ボックス 4"/>
          <p:cNvSpPr txBox="1"/>
          <p:nvPr/>
        </p:nvSpPr>
        <p:spPr>
          <a:xfrm>
            <a:off x="179512" y="836712"/>
            <a:ext cx="2236510" cy="584775"/>
          </a:xfrm>
          <a:prstGeom prst="rect">
            <a:avLst/>
          </a:prstGeom>
          <a:noFill/>
        </p:spPr>
        <p:txBody>
          <a:bodyPr wrap="none" rtlCol="0">
            <a:spAutoFit/>
          </a:bodyPr>
          <a:lstStyle/>
          <a:p>
            <a:r>
              <a:rPr kumimoji="1" lang="ja-JP" altLang="en-US" sz="3200" dirty="0">
                <a:latin typeface="+mj-ea"/>
                <a:ea typeface="+mj-ea"/>
              </a:rPr>
              <a:t>・暖かい雨</a:t>
            </a:r>
          </a:p>
        </p:txBody>
      </p:sp>
      <p:sp>
        <p:nvSpPr>
          <p:cNvPr id="9" name="テキスト ボックス 8"/>
          <p:cNvSpPr txBox="1"/>
          <p:nvPr/>
        </p:nvSpPr>
        <p:spPr>
          <a:xfrm>
            <a:off x="630381" y="1359932"/>
            <a:ext cx="7981672" cy="2062103"/>
          </a:xfrm>
          <a:prstGeom prst="rect">
            <a:avLst/>
          </a:prstGeom>
          <a:noFill/>
        </p:spPr>
        <p:txBody>
          <a:bodyPr wrap="none" rtlCol="0">
            <a:spAutoFit/>
          </a:bodyPr>
          <a:lstStyle/>
          <a:p>
            <a:r>
              <a:rPr kumimoji="1" lang="ja-JP" altLang="en-US" sz="3200" dirty="0">
                <a:latin typeface="+mj-ea"/>
                <a:ea typeface="+mj-ea"/>
              </a:rPr>
              <a:t>海塩粒子が主な凝結核となっている．</a:t>
            </a:r>
            <a:endParaRPr kumimoji="1" lang="en-US" altLang="ja-JP" sz="3200" dirty="0">
              <a:latin typeface="+mj-ea"/>
              <a:ea typeface="+mj-ea"/>
            </a:endParaRPr>
          </a:p>
          <a:p>
            <a:r>
              <a:rPr kumimoji="1" lang="ja-JP" altLang="en-US" sz="3200" dirty="0">
                <a:latin typeface="+mj-ea"/>
                <a:ea typeface="+mj-ea"/>
              </a:rPr>
              <a:t>水蒸気が水滴となってそのまま雨となる．</a:t>
            </a:r>
            <a:endParaRPr kumimoji="1" lang="en-US" altLang="ja-JP" sz="3200" dirty="0">
              <a:latin typeface="+mj-ea"/>
              <a:ea typeface="+mj-ea"/>
            </a:endParaRPr>
          </a:p>
          <a:p>
            <a:r>
              <a:rPr kumimoji="1" lang="ja-JP" altLang="en-US" sz="3200" dirty="0">
                <a:latin typeface="+mj-ea"/>
                <a:ea typeface="+mj-ea"/>
              </a:rPr>
              <a:t>比較的高さの低い積雲から降る雨．</a:t>
            </a:r>
            <a:endParaRPr kumimoji="1" lang="en-US" altLang="ja-JP" sz="3200" dirty="0">
              <a:latin typeface="+mj-ea"/>
              <a:ea typeface="+mj-ea"/>
            </a:endParaRPr>
          </a:p>
          <a:p>
            <a:r>
              <a:rPr lang="ja-JP" altLang="en-US" sz="3200" dirty="0">
                <a:latin typeface="+mj-ea"/>
                <a:ea typeface="+mj-ea"/>
              </a:rPr>
              <a:t>主に熱帯で降ることが多い</a:t>
            </a:r>
            <a:endParaRPr kumimoji="1" lang="ja-JP" altLang="en-US" sz="3200" dirty="0">
              <a:latin typeface="+mj-ea"/>
              <a:ea typeface="+mj-ea"/>
            </a:endParaRPr>
          </a:p>
        </p:txBody>
      </p:sp>
      <p:sp>
        <p:nvSpPr>
          <p:cNvPr id="10" name="テキスト ボックス 9"/>
          <p:cNvSpPr txBox="1"/>
          <p:nvPr/>
        </p:nvSpPr>
        <p:spPr>
          <a:xfrm>
            <a:off x="179512" y="3928408"/>
            <a:ext cx="2236510" cy="584775"/>
          </a:xfrm>
          <a:prstGeom prst="rect">
            <a:avLst/>
          </a:prstGeom>
          <a:noFill/>
        </p:spPr>
        <p:txBody>
          <a:bodyPr wrap="none" rtlCol="0">
            <a:spAutoFit/>
          </a:bodyPr>
          <a:lstStyle/>
          <a:p>
            <a:r>
              <a:rPr kumimoji="1" lang="ja-JP" altLang="en-US" sz="3200" dirty="0">
                <a:latin typeface="+mj-ea"/>
                <a:ea typeface="+mj-ea"/>
              </a:rPr>
              <a:t>・冷たい雨</a:t>
            </a:r>
          </a:p>
        </p:txBody>
      </p:sp>
      <p:sp>
        <p:nvSpPr>
          <p:cNvPr id="11" name="テキスト ボックス 10"/>
          <p:cNvSpPr txBox="1"/>
          <p:nvPr/>
        </p:nvSpPr>
        <p:spPr>
          <a:xfrm>
            <a:off x="630381" y="4451628"/>
            <a:ext cx="8513619" cy="2062103"/>
          </a:xfrm>
          <a:prstGeom prst="rect">
            <a:avLst/>
          </a:prstGeom>
          <a:noFill/>
        </p:spPr>
        <p:txBody>
          <a:bodyPr wrap="square" rtlCol="0">
            <a:spAutoFit/>
          </a:bodyPr>
          <a:lstStyle/>
          <a:p>
            <a:r>
              <a:rPr lang="ja-JP" altLang="en-US" sz="3200" dirty="0">
                <a:latin typeface="+mj-ea"/>
                <a:ea typeface="+mj-ea"/>
              </a:rPr>
              <a:t>雲中で氷が作られ，落下する際に融けて雨となる</a:t>
            </a:r>
            <a:endParaRPr lang="en-US" altLang="ja-JP" sz="3200" dirty="0">
              <a:latin typeface="+mj-ea"/>
              <a:ea typeface="+mj-ea"/>
            </a:endParaRPr>
          </a:p>
          <a:p>
            <a:r>
              <a:rPr lang="ja-JP" altLang="en-US" sz="3200" dirty="0">
                <a:latin typeface="+mj-ea"/>
                <a:ea typeface="+mj-ea"/>
              </a:rPr>
              <a:t>背の高い積乱雲などで降る雨．</a:t>
            </a:r>
            <a:endParaRPr lang="en-US" altLang="ja-JP" sz="3200" dirty="0">
              <a:latin typeface="+mj-ea"/>
              <a:ea typeface="+mj-ea"/>
            </a:endParaRPr>
          </a:p>
          <a:p>
            <a:r>
              <a:rPr lang="ja-JP" altLang="en-US" sz="3200" dirty="0">
                <a:latin typeface="+mj-ea"/>
                <a:ea typeface="+mj-ea"/>
              </a:rPr>
              <a:t>日本の雨はこの雨が多い．</a:t>
            </a:r>
            <a:endParaRPr lang="en-US" altLang="ja-JP" sz="3200" dirty="0">
              <a:latin typeface="+mj-ea"/>
              <a:ea typeface="+mj-ea"/>
            </a:endParaRPr>
          </a:p>
        </p:txBody>
      </p:sp>
      <p:sp>
        <p:nvSpPr>
          <p:cNvPr id="3" name="スライド番号プレースホルダー 2">
            <a:extLst>
              <a:ext uri="{FF2B5EF4-FFF2-40B4-BE49-F238E27FC236}">
                <a16:creationId xmlns:a16="http://schemas.microsoft.com/office/drawing/2014/main" id="{031E3068-EF1C-F74F-80D4-6B8862DB152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48</a:t>
            </a:fld>
            <a:endParaRPr lang="ja-JP" altLang="en-US">
              <a:solidFill>
                <a:prstClr val="black">
                  <a:tint val="75000"/>
                </a:prstClr>
              </a:solidFill>
            </a:endParaRPr>
          </a:p>
        </p:txBody>
      </p:sp>
    </p:spTree>
    <p:extLst>
      <p:ext uri="{BB962C8B-B14F-4D97-AF65-F5344CB8AC3E}">
        <p14:creationId xmlns:p14="http://schemas.microsoft.com/office/powerpoint/2010/main" val="1606174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49</a:t>
            </a:fld>
            <a:endParaRPr kumimoji="1" lang="ja-JP" altLang="en-US">
              <a:latin typeface="+mj-ea"/>
              <a:ea typeface="+mj-ea"/>
            </a:endParaRPr>
          </a:p>
        </p:txBody>
      </p:sp>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96" y="836712"/>
            <a:ext cx="591096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046157" y="44624"/>
            <a:ext cx="3038011" cy="523220"/>
          </a:xfrm>
          <a:prstGeom prst="rect">
            <a:avLst/>
          </a:prstGeom>
          <a:noFill/>
        </p:spPr>
        <p:txBody>
          <a:bodyPr wrap="none" rtlCol="0">
            <a:spAutoFit/>
          </a:bodyPr>
          <a:lstStyle/>
          <a:p>
            <a:r>
              <a:rPr kumimoji="1" lang="ja-JP" altLang="en-US" sz="2800" dirty="0">
                <a:latin typeface="+mj-ea"/>
                <a:ea typeface="+mj-ea"/>
              </a:rPr>
              <a:t>暖かい雨の模式図</a:t>
            </a:r>
          </a:p>
        </p:txBody>
      </p:sp>
      <p:sp>
        <p:nvSpPr>
          <p:cNvPr id="6" name="テキスト ボックス 5"/>
          <p:cNvSpPr txBox="1"/>
          <p:nvPr/>
        </p:nvSpPr>
        <p:spPr>
          <a:xfrm>
            <a:off x="179512" y="6309320"/>
            <a:ext cx="9789859" cy="523220"/>
          </a:xfrm>
          <a:prstGeom prst="rect">
            <a:avLst/>
          </a:prstGeom>
          <a:noFill/>
        </p:spPr>
        <p:txBody>
          <a:bodyPr wrap="none" rtlCol="0">
            <a:spAutoFit/>
          </a:bodyPr>
          <a:lstStyle/>
          <a:p>
            <a:r>
              <a:rPr kumimoji="1" lang="ja-JP" altLang="en-US" sz="2800" dirty="0">
                <a:latin typeface="+mj-ea"/>
                <a:ea typeface="+mj-ea"/>
              </a:rPr>
              <a:t>飛行機で</a:t>
            </a:r>
            <a:r>
              <a:rPr kumimoji="1" lang="en-US" altLang="ja-JP" sz="2800" dirty="0">
                <a:latin typeface="+mj-ea"/>
                <a:ea typeface="+mj-ea"/>
              </a:rPr>
              <a:t>1t</a:t>
            </a:r>
            <a:r>
              <a:rPr kumimoji="1" lang="ja-JP" altLang="en-US" sz="2800" dirty="0">
                <a:latin typeface="+mj-ea"/>
                <a:ea typeface="+mj-ea"/>
              </a:rPr>
              <a:t>の水をまくと，</a:t>
            </a:r>
            <a:r>
              <a:rPr kumimoji="1" lang="en-US" altLang="ja-JP" sz="2800" dirty="0">
                <a:latin typeface="+mj-ea"/>
                <a:ea typeface="+mj-ea"/>
              </a:rPr>
              <a:t>100</a:t>
            </a:r>
            <a:r>
              <a:rPr kumimoji="1" lang="ja-JP" altLang="en-US" sz="2800" dirty="0">
                <a:latin typeface="+mj-ea"/>
                <a:ea typeface="+mj-ea"/>
              </a:rPr>
              <a:t>万</a:t>
            </a:r>
            <a:r>
              <a:rPr kumimoji="1" lang="en-US" altLang="ja-JP" sz="2800" dirty="0">
                <a:latin typeface="+mj-ea"/>
                <a:ea typeface="+mj-ea"/>
              </a:rPr>
              <a:t>t</a:t>
            </a:r>
            <a:r>
              <a:rPr kumimoji="1" lang="ja-JP" altLang="en-US" sz="2800" dirty="0">
                <a:latin typeface="+mj-ea"/>
                <a:ea typeface="+mj-ea"/>
              </a:rPr>
              <a:t>の雨をふらせられるとか</a:t>
            </a:r>
          </a:p>
        </p:txBody>
      </p:sp>
      <p:sp>
        <p:nvSpPr>
          <p:cNvPr id="2" name="テキスト ボックス 1"/>
          <p:cNvSpPr txBox="1"/>
          <p:nvPr/>
        </p:nvSpPr>
        <p:spPr>
          <a:xfrm>
            <a:off x="6012160" y="1412776"/>
            <a:ext cx="3262432" cy="1569660"/>
          </a:xfrm>
          <a:prstGeom prst="rect">
            <a:avLst/>
          </a:prstGeom>
          <a:noFill/>
        </p:spPr>
        <p:txBody>
          <a:bodyPr wrap="none" rtlCol="0">
            <a:spAutoFit/>
          </a:bodyPr>
          <a:lstStyle/>
          <a:p>
            <a:r>
              <a:rPr kumimoji="1" lang="ja-JP" altLang="en-US" sz="2400" dirty="0">
                <a:latin typeface="+mj-ea"/>
                <a:ea typeface="+mj-ea"/>
              </a:rPr>
              <a:t>雲の中の温度</a:t>
            </a:r>
            <a:r>
              <a:rPr lang="ja-JP" altLang="en-US" sz="2400" dirty="0">
                <a:latin typeface="+mj-ea"/>
                <a:ea typeface="+mj-ea"/>
              </a:rPr>
              <a:t>が</a:t>
            </a:r>
            <a:r>
              <a:rPr kumimoji="1" lang="en-US" altLang="ja-JP" sz="2400" dirty="0">
                <a:latin typeface="+mj-ea"/>
                <a:ea typeface="+mj-ea"/>
              </a:rPr>
              <a:t>0</a:t>
            </a:r>
            <a:r>
              <a:rPr kumimoji="1" lang="ja-JP" altLang="en-US" sz="2400" dirty="0">
                <a:latin typeface="+mj-ea"/>
                <a:ea typeface="+mj-ea"/>
              </a:rPr>
              <a:t>度</a:t>
            </a:r>
            <a:endParaRPr kumimoji="1" lang="en-US" altLang="ja-JP" sz="2400" dirty="0">
              <a:latin typeface="+mj-ea"/>
              <a:ea typeface="+mj-ea"/>
            </a:endParaRPr>
          </a:p>
          <a:p>
            <a:r>
              <a:rPr kumimoji="1" lang="ja-JP" altLang="en-US" sz="2400" dirty="0">
                <a:latin typeface="+mj-ea"/>
                <a:ea typeface="+mj-ea"/>
              </a:rPr>
              <a:t>よりも高く，氷粒子を</a:t>
            </a:r>
            <a:endParaRPr kumimoji="1" lang="en-US" altLang="ja-JP" sz="2400" dirty="0">
              <a:latin typeface="+mj-ea"/>
              <a:ea typeface="+mj-ea"/>
            </a:endParaRPr>
          </a:p>
          <a:p>
            <a:r>
              <a:rPr kumimoji="1" lang="ja-JP" altLang="en-US" sz="2400" dirty="0">
                <a:latin typeface="+mj-ea"/>
                <a:ea typeface="+mj-ea"/>
              </a:rPr>
              <a:t>含んでいな</a:t>
            </a:r>
            <a:r>
              <a:rPr lang="ja-JP" altLang="en-US" sz="2400" dirty="0">
                <a:latin typeface="+mj-ea"/>
                <a:ea typeface="+mj-ea"/>
              </a:rPr>
              <a:t>い雲から</a:t>
            </a:r>
            <a:endParaRPr lang="en-US" altLang="ja-JP" sz="2400" dirty="0">
              <a:latin typeface="+mj-ea"/>
              <a:ea typeface="+mj-ea"/>
            </a:endParaRPr>
          </a:p>
          <a:p>
            <a:r>
              <a:rPr kumimoji="1" lang="ja-JP" altLang="en-US" sz="2400" dirty="0">
                <a:latin typeface="+mj-ea"/>
                <a:ea typeface="+mj-ea"/>
              </a:rPr>
              <a:t>雨がふる．</a:t>
            </a:r>
            <a:endParaRPr kumimoji="1" lang="en-US" altLang="ja-JP" sz="2400" dirty="0">
              <a:latin typeface="+mj-ea"/>
              <a:ea typeface="+mj-ea"/>
            </a:endParaRPr>
          </a:p>
        </p:txBody>
      </p:sp>
    </p:spTree>
    <p:extLst>
      <p:ext uri="{BB962C8B-B14F-4D97-AF65-F5344CB8AC3E}">
        <p14:creationId xmlns:p14="http://schemas.microsoft.com/office/powerpoint/2010/main" val="57627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F566A-3F80-7001-6D16-4FF5762354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52BDFC-7DCC-C7AF-A4DD-50731D0ABF89}"/>
              </a:ext>
            </a:extLst>
          </p:cNvPr>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質問に対する答え</a:t>
            </a:r>
          </a:p>
        </p:txBody>
      </p:sp>
      <p:sp>
        <p:nvSpPr>
          <p:cNvPr id="3" name="コンテンツ プレースホルダー 2">
            <a:extLst>
              <a:ext uri="{FF2B5EF4-FFF2-40B4-BE49-F238E27FC236}">
                <a16:creationId xmlns:a16="http://schemas.microsoft.com/office/drawing/2014/main" id="{4C314633-2B94-97F1-12B7-37A7C60E0428}"/>
              </a:ext>
            </a:extLst>
          </p:cNvPr>
          <p:cNvSpPr>
            <a:spLocks noGrp="1"/>
          </p:cNvSpPr>
          <p:nvPr>
            <p:ph idx="1"/>
          </p:nvPr>
        </p:nvSpPr>
        <p:spPr>
          <a:xfrm>
            <a:off x="-13832" y="620688"/>
            <a:ext cx="9144000" cy="4525963"/>
          </a:xfrm>
        </p:spPr>
        <p:txBody>
          <a:bodyPr/>
          <a:lstStyle/>
          <a:p>
            <a:pPr>
              <a:buBlip>
                <a:blip r:embed="rId2"/>
              </a:buBlip>
            </a:pPr>
            <a:r>
              <a:rPr lang="ja-JP" altLang="en-US" dirty="0"/>
              <a:t>カオスによって極めて細かな元データのズレで結果が大きく変わるため、アンサンブル予報で平均を取って対策しているなら、カオスが発生する最も細かなデータの大きさまで初期値を細かくして計算したら観測値から予測できるデータの値はもっと正確になりますか？</a:t>
            </a:r>
            <a:endParaRPr lang="en-US" altLang="ja-JP" dirty="0"/>
          </a:p>
          <a:p>
            <a:pPr lvl="1">
              <a:buBlip>
                <a:blip r:embed="rId2"/>
              </a:buBlip>
            </a:pPr>
            <a:r>
              <a:rPr lang="ja-JP" altLang="en-US">
                <a:latin typeface="+mj-ea"/>
                <a:ea typeface="+mj-ea"/>
              </a:rPr>
              <a:t>初期値のずれを小さくすれば予測データのばらつきも小さくなる可能性がありますが，予測値が実際の値と近くなるかは不明です．</a:t>
            </a:r>
            <a:endParaRPr lang="en-US" altLang="ja-JP" dirty="0">
              <a:latin typeface="+mj-ea"/>
              <a:ea typeface="+mj-ea"/>
            </a:endParaRPr>
          </a:p>
        </p:txBody>
      </p:sp>
      <p:sp>
        <p:nvSpPr>
          <p:cNvPr id="4" name="スライド番号プレースホルダー 3">
            <a:extLst>
              <a:ext uri="{FF2B5EF4-FFF2-40B4-BE49-F238E27FC236}">
                <a16:creationId xmlns:a16="http://schemas.microsoft.com/office/drawing/2014/main" id="{A1DCE9EA-1BD6-9CB1-9BD6-59E3E23C8611}"/>
              </a:ext>
            </a:extLst>
          </p:cNvPr>
          <p:cNvSpPr>
            <a:spLocks noGrp="1"/>
          </p:cNvSpPr>
          <p:nvPr>
            <p:ph type="sldNum" sz="quarter" idx="12"/>
          </p:nvPr>
        </p:nvSpPr>
        <p:spPr/>
        <p:txBody>
          <a:bodyPr/>
          <a:lstStyle/>
          <a:p>
            <a:fld id="{999120C0-F702-445C-B018-BC09BD7DB4A6}" type="slidenum">
              <a:rPr kumimoji="1" lang="ja-JP" altLang="en-US" smtClean="0"/>
              <a:t>5</a:t>
            </a:fld>
            <a:endParaRPr kumimoji="1" lang="ja-JP" altLang="en-US"/>
          </a:p>
        </p:txBody>
      </p:sp>
    </p:spTree>
    <p:extLst>
      <p:ext uri="{BB962C8B-B14F-4D97-AF65-F5344CB8AC3E}">
        <p14:creationId xmlns:p14="http://schemas.microsoft.com/office/powerpoint/2010/main" val="2645990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50</a:t>
            </a:fld>
            <a:endParaRPr kumimoji="1" lang="ja-JP" altLang="en-US">
              <a:latin typeface="+mj-ea"/>
              <a:ea typeface="+mj-ea"/>
            </a:endParaRPr>
          </a:p>
        </p:txBody>
      </p:sp>
      <p:sp>
        <p:nvSpPr>
          <p:cNvPr id="6" name="テキスト ボックス 5"/>
          <p:cNvSpPr txBox="1"/>
          <p:nvPr/>
        </p:nvSpPr>
        <p:spPr>
          <a:xfrm>
            <a:off x="2843808" y="44624"/>
            <a:ext cx="3467616" cy="584775"/>
          </a:xfrm>
          <a:prstGeom prst="rect">
            <a:avLst/>
          </a:prstGeom>
          <a:noFill/>
        </p:spPr>
        <p:txBody>
          <a:bodyPr wrap="none" rtlCol="0">
            <a:spAutoFit/>
          </a:bodyPr>
          <a:lstStyle/>
          <a:p>
            <a:r>
              <a:rPr kumimoji="1" lang="ja-JP" altLang="en-US" sz="3200" dirty="0">
                <a:latin typeface="+mj-ea"/>
                <a:ea typeface="+mj-ea"/>
              </a:rPr>
              <a:t>冷たい雨と雪の元</a:t>
            </a:r>
          </a:p>
        </p:txBody>
      </p:sp>
      <p:sp>
        <p:nvSpPr>
          <p:cNvPr id="7" name="テキスト ボックス 6"/>
          <p:cNvSpPr txBox="1"/>
          <p:nvPr/>
        </p:nvSpPr>
        <p:spPr>
          <a:xfrm>
            <a:off x="-13119" y="602685"/>
            <a:ext cx="7725192" cy="523220"/>
          </a:xfrm>
          <a:prstGeom prst="rect">
            <a:avLst/>
          </a:prstGeom>
          <a:noFill/>
        </p:spPr>
        <p:txBody>
          <a:bodyPr wrap="none" rtlCol="0">
            <a:spAutoFit/>
          </a:bodyPr>
          <a:lstStyle/>
          <a:p>
            <a:r>
              <a:rPr kumimoji="1" lang="ja-JP" altLang="en-US" sz="2800" dirty="0">
                <a:latin typeface="+mj-ea"/>
                <a:ea typeface="+mj-ea"/>
              </a:rPr>
              <a:t>氷でできた雲粒・・・・・・氷晶が雨のもと．</a:t>
            </a:r>
          </a:p>
        </p:txBody>
      </p:sp>
      <p:sp>
        <p:nvSpPr>
          <p:cNvPr id="8" name="テキスト ボックス 7"/>
          <p:cNvSpPr txBox="1"/>
          <p:nvPr/>
        </p:nvSpPr>
        <p:spPr>
          <a:xfrm>
            <a:off x="-13119" y="1124744"/>
            <a:ext cx="9427581" cy="954107"/>
          </a:xfrm>
          <a:prstGeom prst="rect">
            <a:avLst/>
          </a:prstGeom>
          <a:noFill/>
        </p:spPr>
        <p:txBody>
          <a:bodyPr wrap="none" rtlCol="0">
            <a:spAutoFit/>
          </a:bodyPr>
          <a:lstStyle/>
          <a:p>
            <a:r>
              <a:rPr kumimoji="1" lang="ja-JP" altLang="en-US" sz="2800" dirty="0">
                <a:latin typeface="+mj-ea"/>
                <a:ea typeface="+mj-ea"/>
              </a:rPr>
              <a:t>実は上空で</a:t>
            </a:r>
            <a:r>
              <a:rPr kumimoji="1" lang="en-US" altLang="ja-JP" sz="2800" dirty="0">
                <a:latin typeface="+mj-ea"/>
                <a:ea typeface="+mj-ea"/>
              </a:rPr>
              <a:t>0</a:t>
            </a:r>
            <a:r>
              <a:rPr kumimoji="1" lang="ja-JP" altLang="en-US" sz="2800" dirty="0">
                <a:latin typeface="+mj-ea"/>
                <a:ea typeface="+mj-ea"/>
              </a:rPr>
              <a:t>度以下になっても水滴はなかなか凍らない．</a:t>
            </a:r>
            <a:endParaRPr kumimoji="1" lang="en-US" altLang="ja-JP" sz="2800" dirty="0">
              <a:latin typeface="+mj-ea"/>
              <a:ea typeface="+mj-ea"/>
            </a:endParaRPr>
          </a:p>
          <a:p>
            <a:r>
              <a:rPr lang="ja-JP" altLang="en-US" sz="2800" dirty="0">
                <a:latin typeface="+mj-ea"/>
                <a:ea typeface="+mj-ea"/>
              </a:rPr>
              <a:t>＝＞過冷却水という状態にある</a:t>
            </a:r>
            <a:endParaRPr kumimoji="1" lang="ja-JP" altLang="en-US" sz="2800" dirty="0">
              <a:latin typeface="+mj-ea"/>
              <a:ea typeface="+mj-ea"/>
            </a:endParaRPr>
          </a:p>
        </p:txBody>
      </p:sp>
      <p:sp>
        <p:nvSpPr>
          <p:cNvPr id="9" name="テキスト ボックス 8"/>
          <p:cNvSpPr txBox="1"/>
          <p:nvPr/>
        </p:nvSpPr>
        <p:spPr>
          <a:xfrm>
            <a:off x="5540246" y="2834933"/>
            <a:ext cx="3416320" cy="954107"/>
          </a:xfrm>
          <a:prstGeom prst="rect">
            <a:avLst/>
          </a:prstGeom>
          <a:noFill/>
        </p:spPr>
        <p:txBody>
          <a:bodyPr wrap="none" rtlCol="0">
            <a:spAutoFit/>
          </a:bodyPr>
          <a:lstStyle/>
          <a:p>
            <a:r>
              <a:rPr kumimoji="1" lang="ja-JP" altLang="en-US" sz="2800" dirty="0">
                <a:latin typeface="+mj-ea"/>
                <a:ea typeface="+mj-ea"/>
              </a:rPr>
              <a:t>過冷却水が凍るのは</a:t>
            </a:r>
            <a:endParaRPr kumimoji="1" lang="en-US" altLang="ja-JP" sz="2800" dirty="0">
              <a:latin typeface="+mj-ea"/>
              <a:ea typeface="+mj-ea"/>
            </a:endParaRPr>
          </a:p>
          <a:p>
            <a:r>
              <a:rPr kumimoji="1" lang="en-US" altLang="ja-JP" sz="2800" dirty="0">
                <a:latin typeface="+mj-ea"/>
                <a:ea typeface="+mj-ea"/>
              </a:rPr>
              <a:t>-33</a:t>
            </a:r>
            <a:r>
              <a:rPr kumimoji="1" lang="ja-JP" altLang="en-US" sz="2800" dirty="0">
                <a:latin typeface="+mj-ea"/>
                <a:ea typeface="+mj-ea"/>
              </a:rPr>
              <a:t>度以下</a:t>
            </a:r>
          </a:p>
        </p:txBody>
      </p:sp>
      <p:sp>
        <p:nvSpPr>
          <p:cNvPr id="10" name="テキスト ボックス 9"/>
          <p:cNvSpPr txBox="1"/>
          <p:nvPr/>
        </p:nvSpPr>
        <p:spPr>
          <a:xfrm>
            <a:off x="233041" y="5715253"/>
            <a:ext cx="8084264" cy="954107"/>
          </a:xfrm>
          <a:prstGeom prst="rect">
            <a:avLst/>
          </a:prstGeom>
          <a:noFill/>
        </p:spPr>
        <p:txBody>
          <a:bodyPr wrap="none" rtlCol="0">
            <a:spAutoFit/>
          </a:bodyPr>
          <a:lstStyle/>
          <a:p>
            <a:r>
              <a:rPr kumimoji="1" lang="en-US" altLang="ja-JP" sz="2800" dirty="0">
                <a:latin typeface="+mj-ea"/>
                <a:ea typeface="+mj-ea"/>
              </a:rPr>
              <a:t>-33</a:t>
            </a:r>
            <a:r>
              <a:rPr kumimoji="1" lang="ja-JP" altLang="en-US" sz="2800" dirty="0">
                <a:latin typeface="+mj-ea"/>
                <a:ea typeface="+mj-ea"/>
              </a:rPr>
              <a:t>度以上で氷晶を作るためには</a:t>
            </a:r>
            <a:r>
              <a:rPr lang="ja-JP" altLang="en-US" sz="2800" dirty="0">
                <a:latin typeface="+mj-ea"/>
                <a:ea typeface="+mj-ea"/>
              </a:rPr>
              <a:t>氷晶核が必要</a:t>
            </a:r>
            <a:endParaRPr lang="en-US" altLang="ja-JP" sz="2800" dirty="0">
              <a:latin typeface="+mj-ea"/>
              <a:ea typeface="+mj-ea"/>
            </a:endParaRPr>
          </a:p>
          <a:p>
            <a:r>
              <a:rPr kumimoji="1" lang="ja-JP" altLang="en-US" sz="2800" dirty="0">
                <a:latin typeface="+mj-ea"/>
                <a:ea typeface="+mj-ea"/>
              </a:rPr>
              <a:t>＝＞氷晶核は火山灰や黄砂などの鉱山物質が多い</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942" y="2344600"/>
            <a:ext cx="5039240" cy="338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363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51</a:t>
            </a:fld>
            <a:endParaRPr kumimoji="1" lang="ja-JP" altLang="en-US">
              <a:latin typeface="+mj-ea"/>
              <a:ea typeface="+mj-ea"/>
            </a:endParaRPr>
          </a:p>
        </p:txBody>
      </p:sp>
      <p:pic>
        <p:nvPicPr>
          <p:cNvPr id="614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67234"/>
            <a:ext cx="5324039" cy="387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907704" y="169476"/>
            <a:ext cx="5570756" cy="523220"/>
          </a:xfrm>
          <a:prstGeom prst="rect">
            <a:avLst/>
          </a:prstGeom>
          <a:noFill/>
        </p:spPr>
        <p:txBody>
          <a:bodyPr wrap="none" rtlCol="0">
            <a:spAutoFit/>
          </a:bodyPr>
          <a:lstStyle/>
          <a:p>
            <a:r>
              <a:rPr kumimoji="1" lang="ja-JP" altLang="en-US" sz="2800" dirty="0">
                <a:latin typeface="+mj-ea"/>
                <a:ea typeface="+mj-ea"/>
              </a:rPr>
              <a:t>氷晶の成長～過冷却水とのコラボ</a:t>
            </a:r>
          </a:p>
        </p:txBody>
      </p:sp>
      <p:sp>
        <p:nvSpPr>
          <p:cNvPr id="6" name="テキスト ボックス 5"/>
          <p:cNvSpPr txBox="1"/>
          <p:nvPr/>
        </p:nvSpPr>
        <p:spPr>
          <a:xfrm>
            <a:off x="35496" y="745540"/>
            <a:ext cx="9520555" cy="523220"/>
          </a:xfrm>
          <a:prstGeom prst="rect">
            <a:avLst/>
          </a:prstGeom>
          <a:noFill/>
        </p:spPr>
        <p:txBody>
          <a:bodyPr wrap="none" rtlCol="0">
            <a:spAutoFit/>
          </a:bodyPr>
          <a:lstStyle/>
          <a:p>
            <a:r>
              <a:rPr lang="ja-JP" altLang="en-US" sz="2800" dirty="0">
                <a:latin typeface="+mj-ea"/>
                <a:ea typeface="+mj-ea"/>
              </a:rPr>
              <a:t>過冷却水の飽和水蒸気圧は，氷晶よりも少し大きくなる．</a:t>
            </a:r>
            <a:endParaRPr kumimoji="1" lang="ja-JP" altLang="en-US" sz="2800" dirty="0">
              <a:latin typeface="+mj-ea"/>
              <a:ea typeface="+mj-ea"/>
            </a:endParaRPr>
          </a:p>
        </p:txBody>
      </p:sp>
      <p:sp>
        <p:nvSpPr>
          <p:cNvPr id="7" name="テキスト ボックス 6"/>
          <p:cNvSpPr txBox="1"/>
          <p:nvPr/>
        </p:nvSpPr>
        <p:spPr>
          <a:xfrm>
            <a:off x="5364088" y="1628800"/>
            <a:ext cx="3416320" cy="1815882"/>
          </a:xfrm>
          <a:prstGeom prst="rect">
            <a:avLst/>
          </a:prstGeom>
          <a:noFill/>
        </p:spPr>
        <p:txBody>
          <a:bodyPr wrap="none" rtlCol="0">
            <a:spAutoFit/>
          </a:bodyPr>
          <a:lstStyle/>
          <a:p>
            <a:r>
              <a:rPr lang="en-US" altLang="ja-JP" sz="2800" dirty="0">
                <a:latin typeface="+mj-ea"/>
                <a:ea typeface="+mj-ea"/>
              </a:rPr>
              <a:t>P</a:t>
            </a:r>
            <a:r>
              <a:rPr lang="ja-JP" altLang="en-US" sz="2800" dirty="0">
                <a:latin typeface="+mj-ea"/>
                <a:ea typeface="+mj-ea"/>
              </a:rPr>
              <a:t>点では</a:t>
            </a:r>
            <a:endParaRPr lang="en-US" altLang="ja-JP" sz="2800" dirty="0">
              <a:latin typeface="+mj-ea"/>
              <a:ea typeface="+mj-ea"/>
            </a:endParaRPr>
          </a:p>
          <a:p>
            <a:r>
              <a:rPr lang="ja-JP" altLang="en-US" sz="2800" dirty="0">
                <a:latin typeface="+mj-ea"/>
                <a:ea typeface="+mj-ea"/>
              </a:rPr>
              <a:t>水滴</a:t>
            </a:r>
            <a:r>
              <a:rPr kumimoji="1" lang="ja-JP" altLang="en-US" sz="2800" dirty="0">
                <a:latin typeface="+mj-ea"/>
                <a:ea typeface="+mj-ea"/>
              </a:rPr>
              <a:t>に対して不飽和</a:t>
            </a:r>
            <a:endParaRPr kumimoji="1" lang="en-US" altLang="ja-JP" sz="2800" dirty="0">
              <a:latin typeface="+mj-ea"/>
              <a:ea typeface="+mj-ea"/>
            </a:endParaRPr>
          </a:p>
          <a:p>
            <a:r>
              <a:rPr lang="ja-JP" altLang="en-US" sz="2800" b="1" dirty="0">
                <a:latin typeface="+mj-ea"/>
                <a:ea typeface="+mj-ea"/>
              </a:rPr>
              <a:t>　　　　　↓</a:t>
            </a:r>
            <a:endParaRPr lang="en-US" altLang="ja-JP" sz="2800" b="1" dirty="0">
              <a:latin typeface="+mj-ea"/>
              <a:ea typeface="+mj-ea"/>
            </a:endParaRPr>
          </a:p>
          <a:p>
            <a:r>
              <a:rPr kumimoji="1" lang="ja-JP" altLang="en-US" sz="2800" dirty="0">
                <a:latin typeface="+mj-ea"/>
                <a:ea typeface="+mj-ea"/>
              </a:rPr>
              <a:t>過冷却水は蒸発する</a:t>
            </a:r>
            <a:endParaRPr lang="en-US" altLang="ja-JP" sz="2800" dirty="0">
              <a:latin typeface="+mj-ea"/>
              <a:ea typeface="+mj-ea"/>
            </a:endParaRPr>
          </a:p>
        </p:txBody>
      </p:sp>
      <p:sp>
        <p:nvSpPr>
          <p:cNvPr id="9" name="テキスト ボックス 8"/>
          <p:cNvSpPr txBox="1"/>
          <p:nvPr/>
        </p:nvSpPr>
        <p:spPr>
          <a:xfrm>
            <a:off x="5292080" y="4005064"/>
            <a:ext cx="3416320" cy="2677656"/>
          </a:xfrm>
          <a:prstGeom prst="rect">
            <a:avLst/>
          </a:prstGeom>
          <a:noFill/>
        </p:spPr>
        <p:txBody>
          <a:bodyPr wrap="none" rtlCol="0">
            <a:spAutoFit/>
          </a:bodyPr>
          <a:lstStyle/>
          <a:p>
            <a:r>
              <a:rPr lang="ja-JP" altLang="en-US" sz="2800" dirty="0">
                <a:latin typeface="+mj-ea"/>
                <a:ea typeface="+mj-ea"/>
              </a:rPr>
              <a:t>氷晶に対して過飽和</a:t>
            </a:r>
            <a:endParaRPr lang="en-US" altLang="ja-JP" sz="2800" dirty="0">
              <a:latin typeface="+mj-ea"/>
              <a:ea typeface="+mj-ea"/>
            </a:endParaRPr>
          </a:p>
          <a:p>
            <a:r>
              <a:rPr lang="ja-JP" altLang="en-US" sz="2800" b="1" dirty="0">
                <a:latin typeface="+mj-ea"/>
                <a:ea typeface="+mj-ea"/>
              </a:rPr>
              <a:t>　　　　　↓</a:t>
            </a:r>
            <a:endParaRPr lang="en-US" altLang="ja-JP" sz="2800" dirty="0">
              <a:latin typeface="+mj-ea"/>
              <a:ea typeface="+mj-ea"/>
            </a:endParaRPr>
          </a:p>
          <a:p>
            <a:r>
              <a:rPr lang="ja-JP" altLang="en-US" sz="2800" dirty="0">
                <a:latin typeface="+mj-ea"/>
                <a:ea typeface="+mj-ea"/>
              </a:rPr>
              <a:t>水蒸気昇華する</a:t>
            </a:r>
            <a:endParaRPr lang="en-US" altLang="ja-JP" sz="2800" dirty="0">
              <a:latin typeface="+mj-ea"/>
              <a:ea typeface="+mj-ea"/>
            </a:endParaRPr>
          </a:p>
          <a:p>
            <a:r>
              <a:rPr lang="ja-JP" altLang="en-US" sz="2800" dirty="0">
                <a:latin typeface="+mj-ea"/>
                <a:ea typeface="+mj-ea"/>
              </a:rPr>
              <a:t>（気体＝＞固体）</a:t>
            </a:r>
            <a:endParaRPr lang="en-US" altLang="ja-JP" sz="2800" dirty="0">
              <a:latin typeface="+mj-ea"/>
              <a:ea typeface="+mj-ea"/>
            </a:endParaRPr>
          </a:p>
          <a:p>
            <a:r>
              <a:rPr lang="ja-JP" altLang="en-US" sz="2800" b="1" dirty="0">
                <a:latin typeface="+mj-ea"/>
                <a:ea typeface="+mj-ea"/>
              </a:rPr>
              <a:t>　　　　　↓</a:t>
            </a:r>
            <a:endParaRPr lang="en-US" altLang="ja-JP" sz="2800" dirty="0">
              <a:latin typeface="+mj-ea"/>
              <a:ea typeface="+mj-ea"/>
            </a:endParaRPr>
          </a:p>
          <a:p>
            <a:r>
              <a:rPr kumimoji="1" lang="ja-JP" altLang="en-US" sz="2800" dirty="0">
                <a:latin typeface="+mj-ea"/>
                <a:ea typeface="+mj-ea"/>
              </a:rPr>
              <a:t>氷晶が大きくなる</a:t>
            </a:r>
          </a:p>
        </p:txBody>
      </p:sp>
    </p:spTree>
    <p:extLst>
      <p:ext uri="{BB962C8B-B14F-4D97-AF65-F5344CB8AC3E}">
        <p14:creationId xmlns:p14="http://schemas.microsoft.com/office/powerpoint/2010/main" val="1480432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52</a:t>
            </a:fld>
            <a:endParaRPr kumimoji="1" lang="ja-JP" altLang="en-US">
              <a:latin typeface="+mj-ea"/>
              <a:ea typeface="+mj-ea"/>
            </a:endParaRPr>
          </a:p>
        </p:txBody>
      </p:sp>
      <p:sp>
        <p:nvSpPr>
          <p:cNvPr id="5" name="テキスト ボックス 4"/>
          <p:cNvSpPr txBox="1"/>
          <p:nvPr/>
        </p:nvSpPr>
        <p:spPr>
          <a:xfrm>
            <a:off x="250492" y="35913"/>
            <a:ext cx="4288353" cy="584775"/>
          </a:xfrm>
          <a:prstGeom prst="rect">
            <a:avLst/>
          </a:prstGeom>
          <a:noFill/>
        </p:spPr>
        <p:txBody>
          <a:bodyPr wrap="none" rtlCol="0">
            <a:spAutoFit/>
          </a:bodyPr>
          <a:lstStyle/>
          <a:p>
            <a:r>
              <a:rPr kumimoji="1" lang="ja-JP" altLang="en-US" sz="3200" dirty="0">
                <a:latin typeface="+mj-ea"/>
                <a:ea typeface="+mj-ea"/>
              </a:rPr>
              <a:t>冷たい雨と雪の降り方</a:t>
            </a:r>
          </a:p>
        </p:txBody>
      </p:sp>
      <p:sp>
        <p:nvSpPr>
          <p:cNvPr id="6" name="テキスト ボックス 5"/>
          <p:cNvSpPr txBox="1"/>
          <p:nvPr/>
        </p:nvSpPr>
        <p:spPr>
          <a:xfrm>
            <a:off x="4427984" y="612824"/>
            <a:ext cx="4852610" cy="954107"/>
          </a:xfrm>
          <a:prstGeom prst="rect">
            <a:avLst/>
          </a:prstGeom>
          <a:noFill/>
        </p:spPr>
        <p:txBody>
          <a:bodyPr wrap="none" rtlCol="0">
            <a:spAutoFit/>
          </a:bodyPr>
          <a:lstStyle/>
          <a:p>
            <a:r>
              <a:rPr kumimoji="1" lang="ja-JP" altLang="en-US" sz="2800" dirty="0">
                <a:latin typeface="+mj-ea"/>
                <a:ea typeface="+mj-ea"/>
              </a:rPr>
              <a:t>落下する氷晶が成長すること</a:t>
            </a:r>
            <a:endParaRPr kumimoji="1" lang="en-US" altLang="ja-JP" sz="2800" dirty="0">
              <a:latin typeface="+mj-ea"/>
              <a:ea typeface="+mj-ea"/>
            </a:endParaRPr>
          </a:p>
          <a:p>
            <a:r>
              <a:rPr kumimoji="1" lang="ja-JP" altLang="en-US" sz="2800" dirty="0">
                <a:latin typeface="+mj-ea"/>
                <a:ea typeface="+mj-ea"/>
              </a:rPr>
              <a:t>で「雪」となる．</a:t>
            </a:r>
            <a:endParaRPr kumimoji="1" lang="en-US" altLang="ja-JP" sz="2800" dirty="0">
              <a:latin typeface="+mj-ea"/>
              <a:ea typeface="+mj-ea"/>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12" y="629398"/>
            <a:ext cx="4556788" cy="624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4681579" y="1844824"/>
            <a:ext cx="4041491" cy="1815882"/>
          </a:xfrm>
          <a:prstGeom prst="rect">
            <a:avLst/>
          </a:prstGeom>
          <a:noFill/>
        </p:spPr>
        <p:txBody>
          <a:bodyPr wrap="none" rtlCol="0">
            <a:spAutoFit/>
          </a:bodyPr>
          <a:lstStyle/>
          <a:p>
            <a:r>
              <a:rPr kumimoji="1" lang="ja-JP" altLang="en-US" sz="2800" dirty="0">
                <a:latin typeface="+mj-ea"/>
                <a:ea typeface="+mj-ea"/>
              </a:rPr>
              <a:t>雪がふる目安</a:t>
            </a:r>
            <a:endParaRPr kumimoji="1" lang="en-US" altLang="ja-JP" sz="2800" dirty="0">
              <a:latin typeface="+mj-ea"/>
              <a:ea typeface="+mj-ea"/>
            </a:endParaRPr>
          </a:p>
          <a:p>
            <a:r>
              <a:rPr lang="en-US" altLang="ja-JP" sz="2800" dirty="0">
                <a:latin typeface="+mj-ea"/>
                <a:ea typeface="+mj-ea"/>
              </a:rPr>
              <a:t>5500m</a:t>
            </a:r>
            <a:r>
              <a:rPr lang="ja-JP" altLang="en-US" sz="2800" dirty="0">
                <a:latin typeface="+mj-ea"/>
                <a:ea typeface="+mj-ea"/>
              </a:rPr>
              <a:t>で</a:t>
            </a:r>
            <a:r>
              <a:rPr lang="en-US" altLang="ja-JP" sz="2800" dirty="0">
                <a:latin typeface="+mj-ea"/>
                <a:ea typeface="+mj-ea"/>
              </a:rPr>
              <a:t>-30</a:t>
            </a:r>
            <a:r>
              <a:rPr lang="ja-JP" altLang="en-US" sz="2800" dirty="0">
                <a:latin typeface="+mj-ea"/>
                <a:ea typeface="+mj-ea"/>
              </a:rPr>
              <a:t>度以下</a:t>
            </a:r>
            <a:endParaRPr lang="en-US" altLang="ja-JP" sz="2800" dirty="0">
              <a:latin typeface="+mj-ea"/>
              <a:ea typeface="+mj-ea"/>
            </a:endParaRPr>
          </a:p>
          <a:p>
            <a:r>
              <a:rPr kumimoji="1" lang="en-US" altLang="ja-JP" sz="2800" dirty="0">
                <a:latin typeface="+mj-ea"/>
                <a:ea typeface="+mj-ea"/>
              </a:rPr>
              <a:t>1500m</a:t>
            </a:r>
            <a:r>
              <a:rPr kumimoji="1" lang="ja-JP" altLang="en-US" sz="2800" dirty="0">
                <a:latin typeface="+mj-ea"/>
                <a:ea typeface="+mj-ea"/>
              </a:rPr>
              <a:t>で</a:t>
            </a:r>
            <a:r>
              <a:rPr kumimoji="1" lang="en-US" altLang="ja-JP" sz="2800" dirty="0">
                <a:latin typeface="+mj-ea"/>
                <a:ea typeface="+mj-ea"/>
              </a:rPr>
              <a:t>-6</a:t>
            </a:r>
            <a:r>
              <a:rPr kumimoji="1" lang="ja-JP" altLang="en-US" sz="2800" dirty="0">
                <a:latin typeface="+mj-ea"/>
                <a:ea typeface="+mj-ea"/>
              </a:rPr>
              <a:t>度以下</a:t>
            </a:r>
            <a:endParaRPr kumimoji="1" lang="en-US" altLang="ja-JP" sz="2800" dirty="0">
              <a:latin typeface="+mj-ea"/>
              <a:ea typeface="+mj-ea"/>
            </a:endParaRPr>
          </a:p>
          <a:p>
            <a:r>
              <a:rPr kumimoji="1" lang="ja-JP" altLang="en-US" sz="2800" dirty="0">
                <a:latin typeface="+mj-ea"/>
                <a:ea typeface="+mj-ea"/>
              </a:rPr>
              <a:t>地上</a:t>
            </a:r>
            <a:r>
              <a:rPr lang="ja-JP" altLang="en-US" sz="2800" dirty="0">
                <a:latin typeface="+mj-ea"/>
                <a:ea typeface="+mj-ea"/>
              </a:rPr>
              <a:t>で気温</a:t>
            </a:r>
            <a:r>
              <a:rPr lang="en-US" altLang="ja-JP" sz="2800" dirty="0">
                <a:latin typeface="+mj-ea"/>
                <a:ea typeface="+mj-ea"/>
              </a:rPr>
              <a:t>2</a:t>
            </a:r>
            <a:r>
              <a:rPr lang="ja-JP" altLang="en-US" sz="2800" dirty="0">
                <a:latin typeface="+mj-ea"/>
                <a:ea typeface="+mj-ea"/>
              </a:rPr>
              <a:t>度以下の時</a:t>
            </a:r>
            <a:endParaRPr kumimoji="1" lang="en-US" altLang="ja-JP" sz="2800" dirty="0">
              <a:latin typeface="+mj-ea"/>
              <a:ea typeface="+mj-ea"/>
            </a:endParaRPr>
          </a:p>
        </p:txBody>
      </p:sp>
      <p:pic>
        <p:nvPicPr>
          <p:cNvPr id="7170" name="Picture 2" descr="https://upload.wikimedia.org/wikipedia/commons/thumb/b/b8/Graupel%2C_Westwood%2C_MA_2010-02-02.jpg/220px-Graupel%2C_Westwood%2C_MA_2010-02-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41259" y="4509120"/>
            <a:ext cx="1467245" cy="195410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572000" y="4686831"/>
            <a:ext cx="3262432" cy="1200329"/>
          </a:xfrm>
          <a:prstGeom prst="rect">
            <a:avLst/>
          </a:prstGeom>
          <a:noFill/>
        </p:spPr>
        <p:txBody>
          <a:bodyPr wrap="none" rtlCol="0">
            <a:spAutoFit/>
          </a:bodyPr>
          <a:lstStyle/>
          <a:p>
            <a:r>
              <a:rPr kumimoji="1" lang="ja-JP" altLang="en-US" sz="2400" dirty="0">
                <a:latin typeface="+mj-ea"/>
                <a:ea typeface="+mj-ea"/>
              </a:rPr>
              <a:t>霰（あられ）は氷晶が</a:t>
            </a:r>
            <a:endParaRPr kumimoji="1" lang="en-US" altLang="ja-JP" sz="2400" dirty="0">
              <a:latin typeface="+mj-ea"/>
              <a:ea typeface="+mj-ea"/>
            </a:endParaRPr>
          </a:p>
          <a:p>
            <a:r>
              <a:rPr lang="ja-JP" altLang="en-US" sz="2400" dirty="0">
                <a:latin typeface="+mj-ea"/>
                <a:ea typeface="+mj-ea"/>
              </a:rPr>
              <a:t>落下と上昇を繰り返す</a:t>
            </a:r>
            <a:endParaRPr lang="en-US" altLang="ja-JP" sz="2400" dirty="0">
              <a:latin typeface="+mj-ea"/>
              <a:ea typeface="+mj-ea"/>
            </a:endParaRPr>
          </a:p>
          <a:p>
            <a:r>
              <a:rPr kumimoji="1" lang="ja-JP" altLang="en-US" sz="2400" dirty="0">
                <a:latin typeface="+mj-ea"/>
                <a:ea typeface="+mj-ea"/>
              </a:rPr>
              <a:t>事で</a:t>
            </a:r>
            <a:r>
              <a:rPr lang="ja-JP" altLang="en-US" sz="2400" dirty="0">
                <a:latin typeface="+mj-ea"/>
                <a:ea typeface="+mj-ea"/>
              </a:rPr>
              <a:t>成長した結果．</a:t>
            </a:r>
            <a:endParaRPr kumimoji="1" lang="ja-JP" altLang="en-US" sz="2400" dirty="0">
              <a:latin typeface="+mj-ea"/>
              <a:ea typeface="+mj-ea"/>
            </a:endParaRPr>
          </a:p>
        </p:txBody>
      </p:sp>
    </p:spTree>
    <p:extLst>
      <p:ext uri="{BB962C8B-B14F-4D97-AF65-F5344CB8AC3E}">
        <p14:creationId xmlns:p14="http://schemas.microsoft.com/office/powerpoint/2010/main" val="1169369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53</a:t>
            </a:fld>
            <a:endParaRPr kumimoji="1" lang="ja-JP" altLang="en-US">
              <a:latin typeface="+mj-ea"/>
              <a:ea typeface="+mj-ea"/>
            </a:endParaRPr>
          </a:p>
        </p:txBody>
      </p:sp>
      <p:sp>
        <p:nvSpPr>
          <p:cNvPr id="3" name="テキスト ボックス 2"/>
          <p:cNvSpPr txBox="1"/>
          <p:nvPr/>
        </p:nvSpPr>
        <p:spPr>
          <a:xfrm>
            <a:off x="1331640" y="44624"/>
            <a:ext cx="6647974" cy="523220"/>
          </a:xfrm>
          <a:prstGeom prst="rect">
            <a:avLst/>
          </a:prstGeom>
          <a:noFill/>
        </p:spPr>
        <p:txBody>
          <a:bodyPr wrap="none" rtlCol="0">
            <a:spAutoFit/>
          </a:bodyPr>
          <a:lstStyle/>
          <a:p>
            <a:r>
              <a:rPr lang="ja-JP" altLang="en-US" sz="2800" dirty="0">
                <a:latin typeface="+mj-ea"/>
                <a:ea typeface="+mj-ea"/>
              </a:rPr>
              <a:t>背の高い積乱雲以外でも冷たい雨は降る</a:t>
            </a:r>
            <a:endParaRPr kumimoji="1" lang="ja-JP" altLang="en-US" sz="2800" dirty="0">
              <a:latin typeface="+mj-ea"/>
              <a:ea typeface="+mj-ea"/>
            </a:endParaRPr>
          </a:p>
        </p:txBody>
      </p:sp>
      <p:sp>
        <p:nvSpPr>
          <p:cNvPr id="5" name="テキスト ボックス 4"/>
          <p:cNvSpPr txBox="1"/>
          <p:nvPr/>
        </p:nvSpPr>
        <p:spPr>
          <a:xfrm>
            <a:off x="107504" y="692696"/>
            <a:ext cx="8084264" cy="523220"/>
          </a:xfrm>
          <a:prstGeom prst="rect">
            <a:avLst/>
          </a:prstGeom>
          <a:noFill/>
        </p:spPr>
        <p:txBody>
          <a:bodyPr wrap="none" rtlCol="0">
            <a:spAutoFit/>
          </a:bodyPr>
          <a:lstStyle/>
          <a:p>
            <a:r>
              <a:rPr kumimoji="1" lang="ja-JP" altLang="en-US" sz="2800" dirty="0">
                <a:latin typeface="+mj-ea"/>
                <a:ea typeface="+mj-ea"/>
              </a:rPr>
              <a:t>巻雲・・・・全て氷晶でできている．</a:t>
            </a:r>
            <a:r>
              <a:rPr lang="ja-JP" altLang="en-US" sz="2800" dirty="0">
                <a:latin typeface="+mj-ea"/>
                <a:ea typeface="+mj-ea"/>
              </a:rPr>
              <a:t>＝＞雨の元</a:t>
            </a:r>
            <a:endParaRPr kumimoji="1" lang="en-US" altLang="ja-JP" sz="2800" dirty="0">
              <a:latin typeface="+mj-ea"/>
              <a:ea typeface="+mj-ea"/>
            </a:endParaRPr>
          </a:p>
        </p:txBody>
      </p:sp>
      <p:sp>
        <p:nvSpPr>
          <p:cNvPr id="6" name="テキスト ボックス 5"/>
          <p:cNvSpPr txBox="1"/>
          <p:nvPr/>
        </p:nvSpPr>
        <p:spPr>
          <a:xfrm>
            <a:off x="35496" y="1287924"/>
            <a:ext cx="9001000" cy="954107"/>
          </a:xfrm>
          <a:prstGeom prst="rect">
            <a:avLst/>
          </a:prstGeom>
          <a:noFill/>
        </p:spPr>
        <p:txBody>
          <a:bodyPr wrap="square" rtlCol="0">
            <a:spAutoFit/>
          </a:bodyPr>
          <a:lstStyle/>
          <a:p>
            <a:r>
              <a:rPr kumimoji="1" lang="ja-JP" altLang="en-US" sz="2800" dirty="0">
                <a:latin typeface="+mj-ea"/>
                <a:ea typeface="+mj-ea"/>
              </a:rPr>
              <a:t>巻雲から氷晶が落下することで層雲でも冷たい雨を降らせる</a:t>
            </a:r>
            <a:endParaRPr kumimoji="1" lang="en-US" altLang="ja-JP" sz="2800" dirty="0">
              <a:latin typeface="+mj-ea"/>
              <a:ea typeface="+mj-ea"/>
            </a:endParaRPr>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1282" y="1988839"/>
            <a:ext cx="5103006" cy="484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605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54</a:t>
            </a:fld>
            <a:endParaRPr kumimoji="1" lang="ja-JP" altLang="en-US"/>
          </a:p>
        </p:txBody>
      </p:sp>
      <p:sp>
        <p:nvSpPr>
          <p:cNvPr id="5" name="テキスト ボックス 4"/>
          <p:cNvSpPr txBox="1"/>
          <p:nvPr/>
        </p:nvSpPr>
        <p:spPr>
          <a:xfrm>
            <a:off x="179512" y="116632"/>
            <a:ext cx="3416320" cy="523220"/>
          </a:xfrm>
          <a:prstGeom prst="rect">
            <a:avLst/>
          </a:prstGeom>
          <a:noFill/>
        </p:spPr>
        <p:txBody>
          <a:bodyPr wrap="none" rtlCol="0">
            <a:spAutoFit/>
          </a:bodyPr>
          <a:lstStyle/>
          <a:p>
            <a:r>
              <a:rPr kumimoji="1" lang="ja-JP" altLang="en-US" sz="2800" dirty="0">
                <a:latin typeface="+mj-ea"/>
                <a:ea typeface="+mj-ea"/>
              </a:rPr>
              <a:t>雨雲の一生：減衰期</a:t>
            </a:r>
          </a:p>
        </p:txBody>
      </p:sp>
      <p:sp>
        <p:nvSpPr>
          <p:cNvPr id="7" name="雲 6"/>
          <p:cNvSpPr/>
          <p:nvPr/>
        </p:nvSpPr>
        <p:spPr>
          <a:xfrm>
            <a:off x="683568" y="3212976"/>
            <a:ext cx="1080120" cy="266429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9" name="フリーフォーム 8"/>
          <p:cNvSpPr/>
          <p:nvPr/>
        </p:nvSpPr>
        <p:spPr>
          <a:xfrm>
            <a:off x="251520"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flipH="1">
            <a:off x="1475656"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V="1">
            <a:off x="1223628" y="3717032"/>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190470" y="692696"/>
            <a:ext cx="1107996" cy="461665"/>
          </a:xfrm>
          <a:prstGeom prst="rect">
            <a:avLst/>
          </a:prstGeom>
          <a:noFill/>
        </p:spPr>
        <p:txBody>
          <a:bodyPr wrap="none" rtlCol="0">
            <a:spAutoFit/>
          </a:bodyPr>
          <a:lstStyle/>
          <a:p>
            <a:r>
              <a:rPr kumimoji="1" lang="ja-JP" altLang="en-US" sz="2400" u="sng" dirty="0">
                <a:latin typeface="+mj-ea"/>
                <a:ea typeface="+mj-ea"/>
              </a:rPr>
              <a:t>成長期</a:t>
            </a:r>
          </a:p>
        </p:txBody>
      </p:sp>
      <p:sp>
        <p:nvSpPr>
          <p:cNvPr id="14" name="円/楕円 13"/>
          <p:cNvSpPr>
            <a:spLocks noChangeAspect="1"/>
          </p:cNvSpPr>
          <p:nvPr/>
        </p:nvSpPr>
        <p:spPr>
          <a:xfrm>
            <a:off x="1331640" y="476116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円/楕円 14"/>
          <p:cNvSpPr>
            <a:spLocks noChangeAspect="1"/>
          </p:cNvSpPr>
          <p:nvPr/>
        </p:nvSpPr>
        <p:spPr>
          <a:xfrm>
            <a:off x="858340" y="440018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円/楕円 15"/>
          <p:cNvSpPr>
            <a:spLocks noChangeAspect="1"/>
          </p:cNvSpPr>
          <p:nvPr/>
        </p:nvSpPr>
        <p:spPr>
          <a:xfrm>
            <a:off x="1439672" y="393305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テキスト ボックス 16"/>
          <p:cNvSpPr txBox="1"/>
          <p:nvPr/>
        </p:nvSpPr>
        <p:spPr>
          <a:xfrm>
            <a:off x="-36512" y="1189201"/>
            <a:ext cx="4801314" cy="1323439"/>
          </a:xfrm>
          <a:prstGeom prst="rect">
            <a:avLst/>
          </a:prstGeom>
          <a:noFill/>
        </p:spPr>
        <p:txBody>
          <a:bodyPr wrap="none" rtlCol="0">
            <a:spAutoFit/>
          </a:bodyPr>
          <a:lstStyle/>
          <a:p>
            <a:r>
              <a:rPr kumimoji="1" lang="ja-JP" altLang="en-US" sz="2000" dirty="0">
                <a:latin typeface="+mj-ea"/>
                <a:ea typeface="+mj-ea"/>
              </a:rPr>
              <a:t>・自由対流高度に達した空気が上昇</a:t>
            </a:r>
            <a:endParaRPr kumimoji="1" lang="en-US" altLang="ja-JP" sz="2000" dirty="0">
              <a:latin typeface="+mj-ea"/>
              <a:ea typeface="+mj-ea"/>
            </a:endParaRPr>
          </a:p>
          <a:p>
            <a:r>
              <a:rPr kumimoji="1" lang="ja-JP" altLang="en-US" sz="2000" dirty="0">
                <a:latin typeface="+mj-ea"/>
                <a:ea typeface="+mj-ea"/>
              </a:rPr>
              <a:t>・凝結により雲内は周囲より暖かい</a:t>
            </a:r>
            <a:endParaRPr kumimoji="1" lang="en-US" altLang="ja-JP" sz="2000" dirty="0">
              <a:latin typeface="+mj-ea"/>
              <a:ea typeface="+mj-ea"/>
            </a:endParaRPr>
          </a:p>
          <a:p>
            <a:r>
              <a:rPr lang="ja-JP" altLang="en-US" sz="2000" dirty="0">
                <a:latin typeface="+mj-ea"/>
                <a:ea typeface="+mj-ea"/>
              </a:rPr>
              <a:t>・浮力を得るので上昇流となっている．</a:t>
            </a:r>
            <a:endParaRPr lang="en-US" altLang="ja-JP" sz="2000" dirty="0">
              <a:latin typeface="+mj-ea"/>
              <a:ea typeface="+mj-ea"/>
            </a:endParaRPr>
          </a:p>
          <a:p>
            <a:r>
              <a:rPr kumimoji="1" lang="ja-JP" altLang="en-US" sz="2000" dirty="0">
                <a:latin typeface="+mj-ea"/>
                <a:ea typeface="+mj-ea"/>
              </a:rPr>
              <a:t>・雲粒・雨粒も上空へと運ばれる</a:t>
            </a:r>
          </a:p>
        </p:txBody>
      </p:sp>
    </p:spTree>
    <p:extLst>
      <p:ext uri="{BB962C8B-B14F-4D97-AF65-F5344CB8AC3E}">
        <p14:creationId xmlns:p14="http://schemas.microsoft.com/office/powerpoint/2010/main" val="1332603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55</a:t>
            </a:fld>
            <a:endParaRPr kumimoji="1" lang="ja-JP" altLang="en-US"/>
          </a:p>
        </p:txBody>
      </p:sp>
      <p:sp>
        <p:nvSpPr>
          <p:cNvPr id="5" name="テキスト ボックス 4"/>
          <p:cNvSpPr txBox="1"/>
          <p:nvPr/>
        </p:nvSpPr>
        <p:spPr>
          <a:xfrm>
            <a:off x="179512" y="116632"/>
            <a:ext cx="3416320" cy="523220"/>
          </a:xfrm>
          <a:prstGeom prst="rect">
            <a:avLst/>
          </a:prstGeom>
          <a:noFill/>
        </p:spPr>
        <p:txBody>
          <a:bodyPr wrap="none" rtlCol="0">
            <a:spAutoFit/>
          </a:bodyPr>
          <a:lstStyle/>
          <a:p>
            <a:r>
              <a:rPr kumimoji="1" lang="ja-JP" altLang="en-US" sz="2800" dirty="0">
                <a:latin typeface="+mj-ea"/>
                <a:ea typeface="+mj-ea"/>
              </a:rPr>
              <a:t>雨雲の一生：減衰期</a:t>
            </a:r>
          </a:p>
        </p:txBody>
      </p:sp>
      <p:sp>
        <p:nvSpPr>
          <p:cNvPr id="7" name="雲 6"/>
          <p:cNvSpPr/>
          <p:nvPr/>
        </p:nvSpPr>
        <p:spPr>
          <a:xfrm>
            <a:off x="683568" y="3212976"/>
            <a:ext cx="1080120" cy="266429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9" name="フリーフォーム 8"/>
          <p:cNvSpPr/>
          <p:nvPr/>
        </p:nvSpPr>
        <p:spPr>
          <a:xfrm>
            <a:off x="251520"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flipH="1">
            <a:off x="1475656"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V="1">
            <a:off x="1223628" y="3717032"/>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190470" y="692696"/>
            <a:ext cx="1107996" cy="461665"/>
          </a:xfrm>
          <a:prstGeom prst="rect">
            <a:avLst/>
          </a:prstGeom>
          <a:noFill/>
        </p:spPr>
        <p:txBody>
          <a:bodyPr wrap="none" rtlCol="0">
            <a:spAutoFit/>
          </a:bodyPr>
          <a:lstStyle/>
          <a:p>
            <a:r>
              <a:rPr kumimoji="1" lang="ja-JP" altLang="en-US" sz="2400" u="sng" dirty="0">
                <a:latin typeface="+mj-ea"/>
                <a:ea typeface="+mj-ea"/>
              </a:rPr>
              <a:t>成長期</a:t>
            </a:r>
          </a:p>
        </p:txBody>
      </p:sp>
      <p:sp>
        <p:nvSpPr>
          <p:cNvPr id="14" name="円/楕円 13"/>
          <p:cNvSpPr>
            <a:spLocks noChangeAspect="1"/>
          </p:cNvSpPr>
          <p:nvPr/>
        </p:nvSpPr>
        <p:spPr>
          <a:xfrm>
            <a:off x="1331640" y="476116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円/楕円 14"/>
          <p:cNvSpPr>
            <a:spLocks noChangeAspect="1"/>
          </p:cNvSpPr>
          <p:nvPr/>
        </p:nvSpPr>
        <p:spPr>
          <a:xfrm>
            <a:off x="858340" y="440018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円/楕円 15"/>
          <p:cNvSpPr>
            <a:spLocks noChangeAspect="1"/>
          </p:cNvSpPr>
          <p:nvPr/>
        </p:nvSpPr>
        <p:spPr>
          <a:xfrm>
            <a:off x="1439672" y="393305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テキスト ボックス 16"/>
          <p:cNvSpPr txBox="1"/>
          <p:nvPr/>
        </p:nvSpPr>
        <p:spPr>
          <a:xfrm>
            <a:off x="-36512" y="1189201"/>
            <a:ext cx="4801314" cy="1323439"/>
          </a:xfrm>
          <a:prstGeom prst="rect">
            <a:avLst/>
          </a:prstGeom>
          <a:noFill/>
        </p:spPr>
        <p:txBody>
          <a:bodyPr wrap="none" rtlCol="0">
            <a:spAutoFit/>
          </a:bodyPr>
          <a:lstStyle/>
          <a:p>
            <a:r>
              <a:rPr kumimoji="1" lang="ja-JP" altLang="en-US" sz="2000" dirty="0">
                <a:latin typeface="+mj-ea"/>
                <a:ea typeface="+mj-ea"/>
              </a:rPr>
              <a:t>・自由対流高度に達した空気が上昇</a:t>
            </a:r>
            <a:endParaRPr kumimoji="1" lang="en-US" altLang="ja-JP" sz="2000" dirty="0">
              <a:latin typeface="+mj-ea"/>
              <a:ea typeface="+mj-ea"/>
            </a:endParaRPr>
          </a:p>
          <a:p>
            <a:r>
              <a:rPr kumimoji="1" lang="ja-JP" altLang="en-US" sz="2000" dirty="0">
                <a:latin typeface="+mj-ea"/>
                <a:ea typeface="+mj-ea"/>
              </a:rPr>
              <a:t>・凝結により雲内は周囲より暖かい</a:t>
            </a:r>
            <a:endParaRPr kumimoji="1" lang="en-US" altLang="ja-JP" sz="2000" dirty="0">
              <a:latin typeface="+mj-ea"/>
              <a:ea typeface="+mj-ea"/>
            </a:endParaRPr>
          </a:p>
          <a:p>
            <a:r>
              <a:rPr lang="ja-JP" altLang="en-US" sz="2000" dirty="0">
                <a:latin typeface="+mj-ea"/>
                <a:ea typeface="+mj-ea"/>
              </a:rPr>
              <a:t>・浮力を得るので上昇流となっている．</a:t>
            </a:r>
            <a:endParaRPr lang="en-US" altLang="ja-JP" sz="2000" dirty="0">
              <a:latin typeface="+mj-ea"/>
              <a:ea typeface="+mj-ea"/>
            </a:endParaRPr>
          </a:p>
          <a:p>
            <a:r>
              <a:rPr kumimoji="1" lang="ja-JP" altLang="en-US" sz="2000" dirty="0">
                <a:latin typeface="+mj-ea"/>
                <a:ea typeface="+mj-ea"/>
              </a:rPr>
              <a:t>・雲粒・雨粒も上空へと運ばれる</a:t>
            </a:r>
          </a:p>
        </p:txBody>
      </p:sp>
      <p:sp>
        <p:nvSpPr>
          <p:cNvPr id="18" name="雲 17"/>
          <p:cNvSpPr/>
          <p:nvPr/>
        </p:nvSpPr>
        <p:spPr>
          <a:xfrm>
            <a:off x="3563888" y="1988840"/>
            <a:ext cx="1440160" cy="3796743"/>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9" name="フリーフォーム 18"/>
          <p:cNvSpPr/>
          <p:nvPr/>
        </p:nvSpPr>
        <p:spPr>
          <a:xfrm>
            <a:off x="3059832"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flipH="1">
            <a:off x="4788024"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3851920" y="335699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円/楕円 23"/>
          <p:cNvSpPr>
            <a:spLocks noChangeAspect="1"/>
          </p:cNvSpPr>
          <p:nvPr/>
        </p:nvSpPr>
        <p:spPr>
          <a:xfrm>
            <a:off x="4608024" y="328498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p:cNvSpPr txBox="1"/>
          <p:nvPr/>
        </p:nvSpPr>
        <p:spPr>
          <a:xfrm>
            <a:off x="5264204" y="620688"/>
            <a:ext cx="1107996" cy="461665"/>
          </a:xfrm>
          <a:prstGeom prst="rect">
            <a:avLst/>
          </a:prstGeom>
          <a:noFill/>
        </p:spPr>
        <p:txBody>
          <a:bodyPr wrap="none" rtlCol="0">
            <a:spAutoFit/>
          </a:bodyPr>
          <a:lstStyle/>
          <a:p>
            <a:r>
              <a:rPr kumimoji="1" lang="ja-JP" altLang="en-US" sz="2400" u="sng" dirty="0">
                <a:latin typeface="+mj-ea"/>
                <a:ea typeface="+mj-ea"/>
              </a:rPr>
              <a:t>成熟期</a:t>
            </a:r>
            <a:endParaRPr kumimoji="1" lang="en-US" altLang="ja-JP" sz="2400" u="sng" dirty="0">
              <a:latin typeface="+mj-ea"/>
              <a:ea typeface="+mj-ea"/>
            </a:endParaRPr>
          </a:p>
        </p:txBody>
      </p:sp>
      <p:sp>
        <p:nvSpPr>
          <p:cNvPr id="29" name="テキスト ボックス 28"/>
          <p:cNvSpPr txBox="1"/>
          <p:nvPr/>
        </p:nvSpPr>
        <p:spPr>
          <a:xfrm>
            <a:off x="5076056" y="1082353"/>
            <a:ext cx="4031873" cy="707886"/>
          </a:xfrm>
          <a:prstGeom prst="rect">
            <a:avLst/>
          </a:prstGeom>
          <a:noFill/>
        </p:spPr>
        <p:txBody>
          <a:bodyPr wrap="none" rtlCol="0">
            <a:spAutoFit/>
          </a:bodyPr>
          <a:lstStyle/>
          <a:p>
            <a:r>
              <a:rPr kumimoji="1" lang="ja-JP" altLang="en-US" sz="2000" dirty="0">
                <a:latin typeface="+mj-ea"/>
                <a:ea typeface="+mj-ea"/>
              </a:rPr>
              <a:t>・成長した雨粒の落下で雨がふる</a:t>
            </a:r>
            <a:endParaRPr kumimoji="1" lang="en-US" altLang="ja-JP" sz="2000" dirty="0">
              <a:latin typeface="+mj-ea"/>
              <a:ea typeface="+mj-ea"/>
            </a:endParaRPr>
          </a:p>
          <a:p>
            <a:endParaRPr kumimoji="1" lang="en-US" altLang="ja-JP" sz="2000" dirty="0">
              <a:latin typeface="+mj-ea"/>
              <a:ea typeface="+mj-ea"/>
            </a:endParaRPr>
          </a:p>
        </p:txBody>
      </p:sp>
      <p:cxnSp>
        <p:nvCxnSpPr>
          <p:cNvPr id="31" name="直線矢印コネクタ 30"/>
          <p:cNvCxnSpPr/>
          <p:nvPr/>
        </p:nvCxnSpPr>
        <p:spPr>
          <a:xfrm flipV="1">
            <a:off x="4067944" y="265323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2" name="直線矢印コネクタ 31"/>
          <p:cNvCxnSpPr/>
          <p:nvPr/>
        </p:nvCxnSpPr>
        <p:spPr>
          <a:xfrm flipV="1">
            <a:off x="4644008" y="229319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35" name="円/楕円 34"/>
          <p:cNvSpPr>
            <a:spLocks noChangeAspect="1"/>
          </p:cNvSpPr>
          <p:nvPr/>
        </p:nvSpPr>
        <p:spPr>
          <a:xfrm>
            <a:off x="457200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円/楕円 35"/>
          <p:cNvSpPr>
            <a:spLocks noChangeAspect="1"/>
          </p:cNvSpPr>
          <p:nvPr/>
        </p:nvSpPr>
        <p:spPr>
          <a:xfrm>
            <a:off x="385192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8"/>
          <p:cNvSpPr>
            <a:spLocks noChangeAspect="1"/>
          </p:cNvSpPr>
          <p:nvPr/>
        </p:nvSpPr>
        <p:spPr>
          <a:xfrm>
            <a:off x="4499992" y="582160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a:spLocks noChangeAspect="1"/>
          </p:cNvSpPr>
          <p:nvPr/>
        </p:nvSpPr>
        <p:spPr>
          <a:xfrm>
            <a:off x="4103968" y="618164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右矢印 42"/>
          <p:cNvSpPr/>
          <p:nvPr/>
        </p:nvSpPr>
        <p:spPr>
          <a:xfrm>
            <a:off x="2267744" y="3934001"/>
            <a:ext cx="1045201" cy="64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5979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56</a:t>
            </a:fld>
            <a:endParaRPr kumimoji="1" lang="ja-JP" altLang="en-US"/>
          </a:p>
        </p:txBody>
      </p:sp>
      <p:sp>
        <p:nvSpPr>
          <p:cNvPr id="5" name="テキスト ボックス 4"/>
          <p:cNvSpPr txBox="1"/>
          <p:nvPr/>
        </p:nvSpPr>
        <p:spPr>
          <a:xfrm>
            <a:off x="179512" y="116632"/>
            <a:ext cx="3416320" cy="523220"/>
          </a:xfrm>
          <a:prstGeom prst="rect">
            <a:avLst/>
          </a:prstGeom>
          <a:noFill/>
        </p:spPr>
        <p:txBody>
          <a:bodyPr wrap="none" rtlCol="0">
            <a:spAutoFit/>
          </a:bodyPr>
          <a:lstStyle/>
          <a:p>
            <a:r>
              <a:rPr kumimoji="1" lang="ja-JP" altLang="en-US" sz="2800" dirty="0">
                <a:latin typeface="+mj-ea"/>
                <a:ea typeface="+mj-ea"/>
              </a:rPr>
              <a:t>雨雲の一生：減衰期</a:t>
            </a:r>
          </a:p>
        </p:txBody>
      </p:sp>
      <p:sp>
        <p:nvSpPr>
          <p:cNvPr id="7" name="雲 6"/>
          <p:cNvSpPr/>
          <p:nvPr/>
        </p:nvSpPr>
        <p:spPr>
          <a:xfrm>
            <a:off x="683568" y="3212976"/>
            <a:ext cx="1080120" cy="266429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9" name="フリーフォーム 8"/>
          <p:cNvSpPr/>
          <p:nvPr/>
        </p:nvSpPr>
        <p:spPr>
          <a:xfrm>
            <a:off x="251520"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flipH="1">
            <a:off x="1475656"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V="1">
            <a:off x="1223628" y="3717032"/>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190470" y="692696"/>
            <a:ext cx="1107996" cy="461665"/>
          </a:xfrm>
          <a:prstGeom prst="rect">
            <a:avLst/>
          </a:prstGeom>
          <a:noFill/>
        </p:spPr>
        <p:txBody>
          <a:bodyPr wrap="none" rtlCol="0">
            <a:spAutoFit/>
          </a:bodyPr>
          <a:lstStyle/>
          <a:p>
            <a:r>
              <a:rPr kumimoji="1" lang="ja-JP" altLang="en-US" sz="2400" u="sng" dirty="0">
                <a:latin typeface="+mj-ea"/>
                <a:ea typeface="+mj-ea"/>
              </a:rPr>
              <a:t>成長期</a:t>
            </a:r>
          </a:p>
        </p:txBody>
      </p:sp>
      <p:sp>
        <p:nvSpPr>
          <p:cNvPr id="14" name="円/楕円 13"/>
          <p:cNvSpPr>
            <a:spLocks noChangeAspect="1"/>
          </p:cNvSpPr>
          <p:nvPr/>
        </p:nvSpPr>
        <p:spPr>
          <a:xfrm>
            <a:off x="1331640" y="476116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円/楕円 14"/>
          <p:cNvSpPr>
            <a:spLocks noChangeAspect="1"/>
          </p:cNvSpPr>
          <p:nvPr/>
        </p:nvSpPr>
        <p:spPr>
          <a:xfrm>
            <a:off x="858340" y="440018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円/楕円 15"/>
          <p:cNvSpPr>
            <a:spLocks noChangeAspect="1"/>
          </p:cNvSpPr>
          <p:nvPr/>
        </p:nvSpPr>
        <p:spPr>
          <a:xfrm>
            <a:off x="1439672" y="393305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テキスト ボックス 16"/>
          <p:cNvSpPr txBox="1"/>
          <p:nvPr/>
        </p:nvSpPr>
        <p:spPr>
          <a:xfrm>
            <a:off x="-36512" y="1189201"/>
            <a:ext cx="4801314" cy="1323439"/>
          </a:xfrm>
          <a:prstGeom prst="rect">
            <a:avLst/>
          </a:prstGeom>
          <a:noFill/>
        </p:spPr>
        <p:txBody>
          <a:bodyPr wrap="none" rtlCol="0">
            <a:spAutoFit/>
          </a:bodyPr>
          <a:lstStyle/>
          <a:p>
            <a:r>
              <a:rPr kumimoji="1" lang="ja-JP" altLang="en-US" sz="2000" dirty="0">
                <a:latin typeface="+mj-ea"/>
                <a:ea typeface="+mj-ea"/>
              </a:rPr>
              <a:t>・自由対流高度に達した空気が上昇</a:t>
            </a:r>
            <a:endParaRPr kumimoji="1" lang="en-US" altLang="ja-JP" sz="2000" dirty="0">
              <a:latin typeface="+mj-ea"/>
              <a:ea typeface="+mj-ea"/>
            </a:endParaRPr>
          </a:p>
          <a:p>
            <a:r>
              <a:rPr kumimoji="1" lang="ja-JP" altLang="en-US" sz="2000" dirty="0">
                <a:latin typeface="+mj-ea"/>
                <a:ea typeface="+mj-ea"/>
              </a:rPr>
              <a:t>・凝結により雲内は周囲より暖かい</a:t>
            </a:r>
            <a:endParaRPr kumimoji="1" lang="en-US" altLang="ja-JP" sz="2000" dirty="0">
              <a:latin typeface="+mj-ea"/>
              <a:ea typeface="+mj-ea"/>
            </a:endParaRPr>
          </a:p>
          <a:p>
            <a:r>
              <a:rPr lang="ja-JP" altLang="en-US" sz="2000" dirty="0">
                <a:latin typeface="+mj-ea"/>
                <a:ea typeface="+mj-ea"/>
              </a:rPr>
              <a:t>・浮力を得るので上昇流となっている．</a:t>
            </a:r>
            <a:endParaRPr lang="en-US" altLang="ja-JP" sz="2000" dirty="0">
              <a:latin typeface="+mj-ea"/>
              <a:ea typeface="+mj-ea"/>
            </a:endParaRPr>
          </a:p>
          <a:p>
            <a:r>
              <a:rPr kumimoji="1" lang="ja-JP" altLang="en-US" sz="2000" dirty="0">
                <a:latin typeface="+mj-ea"/>
                <a:ea typeface="+mj-ea"/>
              </a:rPr>
              <a:t>・雲粒・雨粒も上空へと運ばれる</a:t>
            </a:r>
          </a:p>
        </p:txBody>
      </p:sp>
      <p:sp>
        <p:nvSpPr>
          <p:cNvPr id="18" name="雲 17"/>
          <p:cNvSpPr/>
          <p:nvPr/>
        </p:nvSpPr>
        <p:spPr>
          <a:xfrm>
            <a:off x="3563888" y="1988840"/>
            <a:ext cx="1440160" cy="3796743"/>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9" name="フリーフォーム 18"/>
          <p:cNvSpPr/>
          <p:nvPr/>
        </p:nvSpPr>
        <p:spPr>
          <a:xfrm>
            <a:off x="3059832"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flipH="1">
            <a:off x="4788024"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3851920" y="335699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4" name="円/楕円 23"/>
          <p:cNvSpPr>
            <a:spLocks noChangeAspect="1"/>
          </p:cNvSpPr>
          <p:nvPr/>
        </p:nvSpPr>
        <p:spPr>
          <a:xfrm>
            <a:off x="4608024" y="328498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7" name="テキスト ボックス 26"/>
          <p:cNvSpPr txBox="1"/>
          <p:nvPr/>
        </p:nvSpPr>
        <p:spPr>
          <a:xfrm>
            <a:off x="5264204" y="620688"/>
            <a:ext cx="1107996" cy="461665"/>
          </a:xfrm>
          <a:prstGeom prst="rect">
            <a:avLst/>
          </a:prstGeom>
          <a:noFill/>
        </p:spPr>
        <p:txBody>
          <a:bodyPr wrap="none" rtlCol="0">
            <a:spAutoFit/>
          </a:bodyPr>
          <a:lstStyle/>
          <a:p>
            <a:r>
              <a:rPr kumimoji="1" lang="ja-JP" altLang="en-US" sz="2400" u="sng" dirty="0">
                <a:latin typeface="+mj-ea"/>
                <a:ea typeface="+mj-ea"/>
              </a:rPr>
              <a:t>成熟期</a:t>
            </a:r>
            <a:endParaRPr kumimoji="1" lang="en-US" altLang="ja-JP" sz="2400" u="sng" dirty="0">
              <a:latin typeface="+mj-ea"/>
              <a:ea typeface="+mj-ea"/>
            </a:endParaRPr>
          </a:p>
        </p:txBody>
      </p:sp>
      <p:sp>
        <p:nvSpPr>
          <p:cNvPr id="29" name="テキスト ボックス 28"/>
          <p:cNvSpPr txBox="1"/>
          <p:nvPr/>
        </p:nvSpPr>
        <p:spPr>
          <a:xfrm>
            <a:off x="5076056" y="1082353"/>
            <a:ext cx="4031873" cy="2246769"/>
          </a:xfrm>
          <a:prstGeom prst="rect">
            <a:avLst/>
          </a:prstGeom>
          <a:noFill/>
        </p:spPr>
        <p:txBody>
          <a:bodyPr wrap="none" rtlCol="0">
            <a:spAutoFit/>
          </a:bodyPr>
          <a:lstStyle/>
          <a:p>
            <a:r>
              <a:rPr kumimoji="1" lang="ja-JP" altLang="en-US" sz="2000" dirty="0">
                <a:latin typeface="+mj-ea"/>
                <a:ea typeface="+mj-ea"/>
              </a:rPr>
              <a:t>・成長した雨粒の落下で雨がふる</a:t>
            </a:r>
            <a:endParaRPr kumimoji="1" lang="en-US" altLang="ja-JP" sz="2000" dirty="0">
              <a:latin typeface="+mj-ea"/>
              <a:ea typeface="+mj-ea"/>
            </a:endParaRPr>
          </a:p>
          <a:p>
            <a:endParaRPr kumimoji="1" lang="en-US" altLang="ja-JP" sz="2000" dirty="0">
              <a:latin typeface="+mj-ea"/>
              <a:ea typeface="+mj-ea"/>
            </a:endParaRPr>
          </a:p>
          <a:p>
            <a:r>
              <a:rPr kumimoji="1" lang="ja-JP" altLang="en-US" sz="2000" dirty="0">
                <a:latin typeface="+mj-ea"/>
                <a:ea typeface="+mj-ea"/>
              </a:rPr>
              <a:t>・雨粒の落下は周囲の空気を</a:t>
            </a:r>
            <a:endParaRPr kumimoji="1" lang="en-US" altLang="ja-JP" sz="2000" dirty="0">
              <a:latin typeface="+mj-ea"/>
              <a:ea typeface="+mj-ea"/>
            </a:endParaRPr>
          </a:p>
          <a:p>
            <a:r>
              <a:rPr lang="ja-JP" altLang="en-US" sz="2000" dirty="0">
                <a:latin typeface="+mj-ea"/>
                <a:ea typeface="+mj-ea"/>
              </a:rPr>
              <a:t>　</a:t>
            </a:r>
            <a:r>
              <a:rPr kumimoji="1" lang="ja-JP" altLang="en-US" sz="2000" dirty="0">
                <a:latin typeface="+mj-ea"/>
                <a:ea typeface="+mj-ea"/>
              </a:rPr>
              <a:t>引きずり，</a:t>
            </a:r>
            <a:r>
              <a:rPr lang="ja-JP" altLang="en-US" sz="2000" dirty="0">
                <a:latin typeface="+mj-ea"/>
                <a:ea typeface="+mj-ea"/>
              </a:rPr>
              <a:t>下降流を作る．</a:t>
            </a:r>
            <a:endParaRPr lang="en-US" altLang="ja-JP" sz="2000" dirty="0">
              <a:latin typeface="+mj-ea"/>
              <a:ea typeface="+mj-ea"/>
            </a:endParaRPr>
          </a:p>
          <a:p>
            <a:r>
              <a:rPr lang="ja-JP" altLang="en-US" sz="2000" dirty="0">
                <a:latin typeface="+mj-ea"/>
                <a:ea typeface="+mj-ea"/>
              </a:rPr>
              <a:t>　＝＞下降流と上昇流が両方存在</a:t>
            </a:r>
            <a:endParaRPr lang="en-US" altLang="ja-JP" sz="2000" dirty="0">
              <a:latin typeface="+mj-ea"/>
              <a:ea typeface="+mj-ea"/>
            </a:endParaRPr>
          </a:p>
          <a:p>
            <a:endParaRPr kumimoji="1" lang="en-US" altLang="ja-JP" sz="2000" dirty="0">
              <a:latin typeface="+mj-ea"/>
              <a:ea typeface="+mj-ea"/>
            </a:endParaRPr>
          </a:p>
          <a:p>
            <a:endParaRPr kumimoji="1" lang="en-US" altLang="ja-JP" sz="2000" dirty="0">
              <a:latin typeface="+mj-ea"/>
              <a:ea typeface="+mj-ea"/>
            </a:endParaRPr>
          </a:p>
        </p:txBody>
      </p:sp>
      <p:cxnSp>
        <p:nvCxnSpPr>
          <p:cNvPr id="31" name="直線矢印コネクタ 30"/>
          <p:cNvCxnSpPr/>
          <p:nvPr/>
        </p:nvCxnSpPr>
        <p:spPr>
          <a:xfrm flipV="1">
            <a:off x="4067944" y="265323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2" name="直線矢印コネクタ 31"/>
          <p:cNvCxnSpPr/>
          <p:nvPr/>
        </p:nvCxnSpPr>
        <p:spPr>
          <a:xfrm flipV="1">
            <a:off x="4644008" y="229319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a:off x="4139952" y="445343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4" name="直線矢印コネクタ 33"/>
          <p:cNvCxnSpPr/>
          <p:nvPr/>
        </p:nvCxnSpPr>
        <p:spPr>
          <a:xfrm>
            <a:off x="4427984" y="481347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35" name="円/楕円 34"/>
          <p:cNvSpPr>
            <a:spLocks noChangeAspect="1"/>
          </p:cNvSpPr>
          <p:nvPr/>
        </p:nvSpPr>
        <p:spPr>
          <a:xfrm>
            <a:off x="457200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円/楕円 35"/>
          <p:cNvSpPr>
            <a:spLocks noChangeAspect="1"/>
          </p:cNvSpPr>
          <p:nvPr/>
        </p:nvSpPr>
        <p:spPr>
          <a:xfrm>
            <a:off x="385192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8"/>
          <p:cNvSpPr>
            <a:spLocks noChangeAspect="1"/>
          </p:cNvSpPr>
          <p:nvPr/>
        </p:nvSpPr>
        <p:spPr>
          <a:xfrm>
            <a:off x="4499992" y="582160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a:spLocks noChangeAspect="1"/>
          </p:cNvSpPr>
          <p:nvPr/>
        </p:nvSpPr>
        <p:spPr>
          <a:xfrm>
            <a:off x="4103968" y="618164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右矢印 42"/>
          <p:cNvSpPr/>
          <p:nvPr/>
        </p:nvSpPr>
        <p:spPr>
          <a:xfrm>
            <a:off x="2267744" y="3934001"/>
            <a:ext cx="1045201" cy="64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5435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57</a:t>
            </a:fld>
            <a:endParaRPr kumimoji="1" lang="ja-JP" altLang="en-US"/>
          </a:p>
        </p:txBody>
      </p:sp>
      <p:sp>
        <p:nvSpPr>
          <p:cNvPr id="5" name="テキスト ボックス 4"/>
          <p:cNvSpPr txBox="1"/>
          <p:nvPr/>
        </p:nvSpPr>
        <p:spPr>
          <a:xfrm>
            <a:off x="179512" y="116632"/>
            <a:ext cx="3416320" cy="523220"/>
          </a:xfrm>
          <a:prstGeom prst="rect">
            <a:avLst/>
          </a:prstGeom>
          <a:noFill/>
        </p:spPr>
        <p:txBody>
          <a:bodyPr wrap="none" rtlCol="0">
            <a:spAutoFit/>
          </a:bodyPr>
          <a:lstStyle/>
          <a:p>
            <a:r>
              <a:rPr kumimoji="1" lang="ja-JP" altLang="en-US" sz="2800" dirty="0">
                <a:latin typeface="+mj-ea"/>
                <a:ea typeface="+mj-ea"/>
              </a:rPr>
              <a:t>雨雲の一生：減衰期</a:t>
            </a:r>
          </a:p>
        </p:txBody>
      </p:sp>
      <p:sp>
        <p:nvSpPr>
          <p:cNvPr id="7" name="雲 6"/>
          <p:cNvSpPr/>
          <p:nvPr/>
        </p:nvSpPr>
        <p:spPr>
          <a:xfrm>
            <a:off x="683568" y="3212976"/>
            <a:ext cx="1080120" cy="266429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9" name="フリーフォーム 8"/>
          <p:cNvSpPr/>
          <p:nvPr/>
        </p:nvSpPr>
        <p:spPr>
          <a:xfrm>
            <a:off x="251520"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flipH="1">
            <a:off x="1475656"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V="1">
            <a:off x="1223628" y="3717032"/>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190470" y="692696"/>
            <a:ext cx="1107996" cy="461665"/>
          </a:xfrm>
          <a:prstGeom prst="rect">
            <a:avLst/>
          </a:prstGeom>
          <a:noFill/>
        </p:spPr>
        <p:txBody>
          <a:bodyPr wrap="none" rtlCol="0">
            <a:spAutoFit/>
          </a:bodyPr>
          <a:lstStyle/>
          <a:p>
            <a:r>
              <a:rPr kumimoji="1" lang="ja-JP" altLang="en-US" sz="2400" u="sng" dirty="0">
                <a:latin typeface="+mj-ea"/>
                <a:ea typeface="+mj-ea"/>
              </a:rPr>
              <a:t>成長期</a:t>
            </a:r>
          </a:p>
        </p:txBody>
      </p:sp>
      <p:sp>
        <p:nvSpPr>
          <p:cNvPr id="14" name="円/楕円 13"/>
          <p:cNvSpPr>
            <a:spLocks noChangeAspect="1"/>
          </p:cNvSpPr>
          <p:nvPr/>
        </p:nvSpPr>
        <p:spPr>
          <a:xfrm>
            <a:off x="1331640" y="476116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5" name="円/楕円 14"/>
          <p:cNvSpPr>
            <a:spLocks noChangeAspect="1"/>
          </p:cNvSpPr>
          <p:nvPr/>
        </p:nvSpPr>
        <p:spPr>
          <a:xfrm>
            <a:off x="858340" y="440018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6" name="円/楕円 15"/>
          <p:cNvSpPr>
            <a:spLocks noChangeAspect="1"/>
          </p:cNvSpPr>
          <p:nvPr/>
        </p:nvSpPr>
        <p:spPr>
          <a:xfrm>
            <a:off x="1439672" y="393305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7" name="テキスト ボックス 16"/>
          <p:cNvSpPr txBox="1"/>
          <p:nvPr/>
        </p:nvSpPr>
        <p:spPr>
          <a:xfrm>
            <a:off x="-36512" y="1189201"/>
            <a:ext cx="4801314" cy="1323439"/>
          </a:xfrm>
          <a:prstGeom prst="rect">
            <a:avLst/>
          </a:prstGeom>
          <a:noFill/>
        </p:spPr>
        <p:txBody>
          <a:bodyPr wrap="none" rtlCol="0">
            <a:spAutoFit/>
          </a:bodyPr>
          <a:lstStyle/>
          <a:p>
            <a:r>
              <a:rPr kumimoji="1" lang="ja-JP" altLang="en-US" sz="2000" dirty="0">
                <a:latin typeface="+mj-ea"/>
                <a:ea typeface="+mj-ea"/>
              </a:rPr>
              <a:t>・自由対流高度に達した空気が上昇</a:t>
            </a:r>
            <a:endParaRPr kumimoji="1" lang="en-US" altLang="ja-JP" sz="2000" dirty="0">
              <a:latin typeface="+mj-ea"/>
              <a:ea typeface="+mj-ea"/>
            </a:endParaRPr>
          </a:p>
          <a:p>
            <a:r>
              <a:rPr kumimoji="1" lang="ja-JP" altLang="en-US" sz="2000" dirty="0">
                <a:latin typeface="+mj-ea"/>
                <a:ea typeface="+mj-ea"/>
              </a:rPr>
              <a:t>・凝結により雲内は周囲より暖かい</a:t>
            </a:r>
            <a:endParaRPr kumimoji="1" lang="en-US" altLang="ja-JP" sz="2000" dirty="0">
              <a:latin typeface="+mj-ea"/>
              <a:ea typeface="+mj-ea"/>
            </a:endParaRPr>
          </a:p>
          <a:p>
            <a:r>
              <a:rPr lang="ja-JP" altLang="en-US" sz="2000" dirty="0">
                <a:latin typeface="+mj-ea"/>
                <a:ea typeface="+mj-ea"/>
              </a:rPr>
              <a:t>・浮力を得るので上昇流となっている．</a:t>
            </a:r>
            <a:endParaRPr lang="en-US" altLang="ja-JP" sz="2000" dirty="0">
              <a:latin typeface="+mj-ea"/>
              <a:ea typeface="+mj-ea"/>
            </a:endParaRPr>
          </a:p>
          <a:p>
            <a:r>
              <a:rPr kumimoji="1" lang="ja-JP" altLang="en-US" sz="2000" dirty="0">
                <a:latin typeface="+mj-ea"/>
                <a:ea typeface="+mj-ea"/>
              </a:rPr>
              <a:t>・雲粒・雨粒も上空へと運ばれる</a:t>
            </a:r>
          </a:p>
        </p:txBody>
      </p:sp>
      <p:sp>
        <p:nvSpPr>
          <p:cNvPr id="18" name="雲 17"/>
          <p:cNvSpPr/>
          <p:nvPr/>
        </p:nvSpPr>
        <p:spPr>
          <a:xfrm>
            <a:off x="3563888" y="1988840"/>
            <a:ext cx="1440160" cy="3796743"/>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9" name="フリーフォーム 18"/>
          <p:cNvSpPr/>
          <p:nvPr/>
        </p:nvSpPr>
        <p:spPr>
          <a:xfrm>
            <a:off x="3059832"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flipH="1">
            <a:off x="4788024"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3851920" y="335699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4" name="円/楕円 23"/>
          <p:cNvSpPr>
            <a:spLocks noChangeAspect="1"/>
          </p:cNvSpPr>
          <p:nvPr/>
        </p:nvSpPr>
        <p:spPr>
          <a:xfrm>
            <a:off x="4608024" y="328498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7" name="テキスト ボックス 26"/>
          <p:cNvSpPr txBox="1"/>
          <p:nvPr/>
        </p:nvSpPr>
        <p:spPr>
          <a:xfrm>
            <a:off x="5264204" y="620688"/>
            <a:ext cx="1107996" cy="461665"/>
          </a:xfrm>
          <a:prstGeom prst="rect">
            <a:avLst/>
          </a:prstGeom>
          <a:noFill/>
        </p:spPr>
        <p:txBody>
          <a:bodyPr wrap="none" rtlCol="0">
            <a:spAutoFit/>
          </a:bodyPr>
          <a:lstStyle/>
          <a:p>
            <a:r>
              <a:rPr kumimoji="1" lang="ja-JP" altLang="en-US" sz="2400" u="sng" dirty="0">
                <a:latin typeface="+mj-ea"/>
                <a:ea typeface="+mj-ea"/>
              </a:rPr>
              <a:t>成熟期</a:t>
            </a:r>
            <a:endParaRPr kumimoji="1" lang="en-US" altLang="ja-JP" sz="2400" u="sng" dirty="0">
              <a:latin typeface="+mj-ea"/>
              <a:ea typeface="+mj-ea"/>
            </a:endParaRPr>
          </a:p>
        </p:txBody>
      </p:sp>
      <p:sp>
        <p:nvSpPr>
          <p:cNvPr id="29" name="テキスト ボックス 28"/>
          <p:cNvSpPr txBox="1"/>
          <p:nvPr/>
        </p:nvSpPr>
        <p:spPr>
          <a:xfrm>
            <a:off x="4824029" y="1067249"/>
            <a:ext cx="4544834" cy="3477875"/>
          </a:xfrm>
          <a:prstGeom prst="rect">
            <a:avLst/>
          </a:prstGeom>
          <a:noFill/>
        </p:spPr>
        <p:txBody>
          <a:bodyPr wrap="none" rtlCol="0">
            <a:spAutoFit/>
          </a:bodyPr>
          <a:lstStyle/>
          <a:p>
            <a:r>
              <a:rPr kumimoji="1" lang="ja-JP" altLang="en-US" sz="2000" dirty="0">
                <a:latin typeface="+mj-ea"/>
                <a:ea typeface="+mj-ea"/>
              </a:rPr>
              <a:t>・成長した雨粒の落下で雨がふる</a:t>
            </a:r>
            <a:endParaRPr kumimoji="1" lang="en-US" altLang="ja-JP" sz="2000" dirty="0">
              <a:latin typeface="+mj-ea"/>
              <a:ea typeface="+mj-ea"/>
            </a:endParaRPr>
          </a:p>
          <a:p>
            <a:endParaRPr kumimoji="1" lang="en-US" altLang="ja-JP" sz="2000" dirty="0">
              <a:latin typeface="+mj-ea"/>
              <a:ea typeface="+mj-ea"/>
            </a:endParaRPr>
          </a:p>
          <a:p>
            <a:r>
              <a:rPr kumimoji="1" lang="ja-JP" altLang="en-US" sz="2000" dirty="0">
                <a:latin typeface="+mj-ea"/>
                <a:ea typeface="+mj-ea"/>
              </a:rPr>
              <a:t>・雨粒の落下は周囲の空気を</a:t>
            </a:r>
            <a:endParaRPr kumimoji="1" lang="en-US" altLang="ja-JP" sz="2000" dirty="0">
              <a:latin typeface="+mj-ea"/>
              <a:ea typeface="+mj-ea"/>
            </a:endParaRPr>
          </a:p>
          <a:p>
            <a:r>
              <a:rPr lang="ja-JP" altLang="en-US" sz="2000" dirty="0">
                <a:latin typeface="+mj-ea"/>
                <a:ea typeface="+mj-ea"/>
              </a:rPr>
              <a:t>　</a:t>
            </a:r>
            <a:r>
              <a:rPr kumimoji="1" lang="ja-JP" altLang="en-US" sz="2000" dirty="0">
                <a:latin typeface="+mj-ea"/>
                <a:ea typeface="+mj-ea"/>
              </a:rPr>
              <a:t>引きずり，</a:t>
            </a:r>
            <a:r>
              <a:rPr lang="ja-JP" altLang="en-US" sz="2000" dirty="0">
                <a:latin typeface="+mj-ea"/>
                <a:ea typeface="+mj-ea"/>
              </a:rPr>
              <a:t>下降流を作る．</a:t>
            </a:r>
            <a:endParaRPr lang="en-US" altLang="ja-JP" sz="2000" dirty="0">
              <a:latin typeface="+mj-ea"/>
              <a:ea typeface="+mj-ea"/>
            </a:endParaRPr>
          </a:p>
          <a:p>
            <a:r>
              <a:rPr lang="ja-JP" altLang="en-US" sz="2000" dirty="0">
                <a:latin typeface="+mj-ea"/>
                <a:ea typeface="+mj-ea"/>
              </a:rPr>
              <a:t>　＝＞下降流と上昇流が両方存在</a:t>
            </a:r>
            <a:endParaRPr lang="en-US" altLang="ja-JP" sz="2000" dirty="0">
              <a:latin typeface="+mj-ea"/>
              <a:ea typeface="+mj-ea"/>
            </a:endParaRPr>
          </a:p>
          <a:p>
            <a:endParaRPr kumimoji="1" lang="en-US" altLang="ja-JP" sz="2000" dirty="0">
              <a:latin typeface="+mj-ea"/>
              <a:ea typeface="+mj-ea"/>
            </a:endParaRPr>
          </a:p>
          <a:p>
            <a:r>
              <a:rPr lang="ja-JP" altLang="en-US" sz="2000" dirty="0">
                <a:latin typeface="+mj-ea"/>
                <a:ea typeface="+mj-ea"/>
              </a:rPr>
              <a:t>・雨は蒸発して周囲の空気を冷やす</a:t>
            </a:r>
            <a:r>
              <a:rPr kumimoji="1" lang="ja-JP" altLang="en-US" sz="2000" dirty="0">
                <a:latin typeface="+mj-ea"/>
                <a:ea typeface="+mj-ea"/>
              </a:rPr>
              <a:t>．</a:t>
            </a:r>
            <a:endParaRPr kumimoji="1" lang="en-US" altLang="ja-JP" sz="2000" dirty="0">
              <a:latin typeface="+mj-ea"/>
              <a:ea typeface="+mj-ea"/>
            </a:endParaRPr>
          </a:p>
          <a:p>
            <a:r>
              <a:rPr lang="ja-JP" altLang="en-US" sz="2000" dirty="0">
                <a:latin typeface="+mj-ea"/>
                <a:ea typeface="+mj-ea"/>
              </a:rPr>
              <a:t>　（冷気ドームとも呼ばれる）</a:t>
            </a:r>
            <a:endParaRPr lang="en-US" altLang="ja-JP" sz="2000" dirty="0">
              <a:latin typeface="+mj-ea"/>
              <a:ea typeface="+mj-ea"/>
            </a:endParaRPr>
          </a:p>
          <a:p>
            <a:r>
              <a:rPr lang="ja-JP" altLang="en-US" sz="2000" dirty="0">
                <a:latin typeface="+mj-ea"/>
                <a:ea typeface="+mj-ea"/>
              </a:rPr>
              <a:t>＝＞重くなるので下降流強化</a:t>
            </a:r>
            <a:endParaRPr lang="en-US" altLang="ja-JP" sz="2000" dirty="0">
              <a:latin typeface="+mj-ea"/>
              <a:ea typeface="+mj-ea"/>
            </a:endParaRPr>
          </a:p>
          <a:p>
            <a:r>
              <a:rPr lang="ja-JP" altLang="en-US" sz="2000" dirty="0">
                <a:latin typeface="+mj-ea"/>
                <a:ea typeface="+mj-ea"/>
              </a:rPr>
              <a:t>　　　＋下層で小高気圧を作る．</a:t>
            </a:r>
            <a:endParaRPr lang="en-US" altLang="ja-JP" sz="2000" dirty="0">
              <a:latin typeface="+mj-ea"/>
              <a:ea typeface="+mj-ea"/>
            </a:endParaRPr>
          </a:p>
          <a:p>
            <a:endParaRPr kumimoji="1" lang="en-US" altLang="ja-JP" sz="2000" dirty="0">
              <a:latin typeface="+mj-ea"/>
              <a:ea typeface="+mj-ea"/>
            </a:endParaRPr>
          </a:p>
        </p:txBody>
      </p:sp>
      <p:cxnSp>
        <p:nvCxnSpPr>
          <p:cNvPr id="31" name="直線矢印コネクタ 30"/>
          <p:cNvCxnSpPr/>
          <p:nvPr/>
        </p:nvCxnSpPr>
        <p:spPr>
          <a:xfrm flipV="1">
            <a:off x="4067944" y="265323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2" name="直線矢印コネクタ 31"/>
          <p:cNvCxnSpPr/>
          <p:nvPr/>
        </p:nvCxnSpPr>
        <p:spPr>
          <a:xfrm flipV="1">
            <a:off x="4644008" y="229319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a:off x="4139952" y="445343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4" name="直線矢印コネクタ 33"/>
          <p:cNvCxnSpPr/>
          <p:nvPr/>
        </p:nvCxnSpPr>
        <p:spPr>
          <a:xfrm>
            <a:off x="4427984" y="481347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35" name="円/楕円 34"/>
          <p:cNvSpPr>
            <a:spLocks noChangeAspect="1"/>
          </p:cNvSpPr>
          <p:nvPr/>
        </p:nvSpPr>
        <p:spPr>
          <a:xfrm>
            <a:off x="457200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6" name="円/楕円 35"/>
          <p:cNvSpPr>
            <a:spLocks noChangeAspect="1"/>
          </p:cNvSpPr>
          <p:nvPr/>
        </p:nvSpPr>
        <p:spPr>
          <a:xfrm>
            <a:off x="385192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7" name="フリーフォーム 36"/>
          <p:cNvSpPr/>
          <p:nvPr/>
        </p:nvSpPr>
        <p:spPr>
          <a:xfrm rot="16964583" flipH="1">
            <a:off x="2988909" y="5631727"/>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4499992" y="582160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a:spLocks noChangeAspect="1"/>
          </p:cNvSpPr>
          <p:nvPr/>
        </p:nvSpPr>
        <p:spPr>
          <a:xfrm>
            <a:off x="4103968" y="618164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フリーフォーム 40"/>
          <p:cNvSpPr/>
          <p:nvPr/>
        </p:nvSpPr>
        <p:spPr>
          <a:xfrm rot="4635417">
            <a:off x="4861117" y="5697392"/>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3491880" y="5877272"/>
            <a:ext cx="1512168" cy="845312"/>
          </a:xfrm>
          <a:prstGeom prst="ellipse">
            <a:avLst/>
          </a:prstGeom>
          <a:solidFill>
            <a:srgbClr val="8EB4E3">
              <a:alpha val="36863"/>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3" name="右矢印 42"/>
          <p:cNvSpPr/>
          <p:nvPr/>
        </p:nvSpPr>
        <p:spPr>
          <a:xfrm>
            <a:off x="2267744" y="3934001"/>
            <a:ext cx="1045201" cy="64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Tree>
    <p:extLst>
      <p:ext uri="{BB962C8B-B14F-4D97-AF65-F5344CB8AC3E}">
        <p14:creationId xmlns:p14="http://schemas.microsoft.com/office/powerpoint/2010/main" val="2200313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58</a:t>
            </a:fld>
            <a:endParaRPr kumimoji="1" lang="ja-JP" altLang="en-US"/>
          </a:p>
        </p:txBody>
      </p:sp>
      <p:sp>
        <p:nvSpPr>
          <p:cNvPr id="5" name="テキスト ボックス 4"/>
          <p:cNvSpPr txBox="1"/>
          <p:nvPr/>
        </p:nvSpPr>
        <p:spPr>
          <a:xfrm>
            <a:off x="179512" y="116632"/>
            <a:ext cx="3416320" cy="523220"/>
          </a:xfrm>
          <a:prstGeom prst="rect">
            <a:avLst/>
          </a:prstGeom>
          <a:noFill/>
        </p:spPr>
        <p:txBody>
          <a:bodyPr wrap="none" rtlCol="0">
            <a:spAutoFit/>
          </a:bodyPr>
          <a:lstStyle/>
          <a:p>
            <a:r>
              <a:rPr kumimoji="1" lang="ja-JP" altLang="en-US" sz="2800" dirty="0">
                <a:latin typeface="+mj-ea"/>
                <a:ea typeface="+mj-ea"/>
              </a:rPr>
              <a:t>雨雲の一生：減衰期</a:t>
            </a:r>
          </a:p>
        </p:txBody>
      </p:sp>
      <p:sp>
        <p:nvSpPr>
          <p:cNvPr id="7" name="雲 6"/>
          <p:cNvSpPr/>
          <p:nvPr/>
        </p:nvSpPr>
        <p:spPr>
          <a:xfrm>
            <a:off x="683568" y="3212976"/>
            <a:ext cx="1080120" cy="266429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9" name="フリーフォーム 8"/>
          <p:cNvSpPr/>
          <p:nvPr/>
        </p:nvSpPr>
        <p:spPr>
          <a:xfrm>
            <a:off x="251520"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フリーフォーム 9"/>
          <p:cNvSpPr/>
          <p:nvPr/>
        </p:nvSpPr>
        <p:spPr>
          <a:xfrm flipH="1">
            <a:off x="1475656" y="5301208"/>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cxnSp>
        <p:nvCxnSpPr>
          <p:cNvPr id="12" name="直線矢印コネクタ 11"/>
          <p:cNvCxnSpPr/>
          <p:nvPr/>
        </p:nvCxnSpPr>
        <p:spPr>
          <a:xfrm flipV="1">
            <a:off x="1223628" y="3717032"/>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190470" y="692696"/>
            <a:ext cx="1107996" cy="461665"/>
          </a:xfrm>
          <a:prstGeom prst="rect">
            <a:avLst/>
          </a:prstGeom>
          <a:noFill/>
        </p:spPr>
        <p:txBody>
          <a:bodyPr wrap="none" rtlCol="0">
            <a:spAutoFit/>
          </a:bodyPr>
          <a:lstStyle/>
          <a:p>
            <a:r>
              <a:rPr kumimoji="1" lang="ja-JP" altLang="en-US" sz="2400" u="sng" dirty="0">
                <a:latin typeface="+mj-ea"/>
                <a:ea typeface="+mj-ea"/>
              </a:rPr>
              <a:t>成長期</a:t>
            </a:r>
          </a:p>
        </p:txBody>
      </p:sp>
      <p:sp>
        <p:nvSpPr>
          <p:cNvPr id="14" name="円/楕円 13"/>
          <p:cNvSpPr>
            <a:spLocks noChangeAspect="1"/>
          </p:cNvSpPr>
          <p:nvPr/>
        </p:nvSpPr>
        <p:spPr>
          <a:xfrm>
            <a:off x="1331640" y="476116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5" name="円/楕円 14"/>
          <p:cNvSpPr>
            <a:spLocks noChangeAspect="1"/>
          </p:cNvSpPr>
          <p:nvPr/>
        </p:nvSpPr>
        <p:spPr>
          <a:xfrm>
            <a:off x="858340" y="440018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6" name="円/楕円 15"/>
          <p:cNvSpPr>
            <a:spLocks noChangeAspect="1"/>
          </p:cNvSpPr>
          <p:nvPr/>
        </p:nvSpPr>
        <p:spPr>
          <a:xfrm>
            <a:off x="1439672" y="393305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7" name="テキスト ボックス 16"/>
          <p:cNvSpPr txBox="1"/>
          <p:nvPr/>
        </p:nvSpPr>
        <p:spPr>
          <a:xfrm>
            <a:off x="-36512" y="1189201"/>
            <a:ext cx="4801314" cy="1323439"/>
          </a:xfrm>
          <a:prstGeom prst="rect">
            <a:avLst/>
          </a:prstGeom>
          <a:noFill/>
        </p:spPr>
        <p:txBody>
          <a:bodyPr wrap="none" rtlCol="0">
            <a:spAutoFit/>
          </a:bodyPr>
          <a:lstStyle/>
          <a:p>
            <a:r>
              <a:rPr kumimoji="1" lang="ja-JP" altLang="en-US" sz="2000" dirty="0">
                <a:latin typeface="+mj-ea"/>
                <a:ea typeface="+mj-ea"/>
              </a:rPr>
              <a:t>・自由対流高度に達した空気が上昇</a:t>
            </a:r>
            <a:endParaRPr kumimoji="1" lang="en-US" altLang="ja-JP" sz="2000" dirty="0">
              <a:latin typeface="+mj-ea"/>
              <a:ea typeface="+mj-ea"/>
            </a:endParaRPr>
          </a:p>
          <a:p>
            <a:r>
              <a:rPr kumimoji="1" lang="ja-JP" altLang="en-US" sz="2000" dirty="0">
                <a:latin typeface="+mj-ea"/>
                <a:ea typeface="+mj-ea"/>
              </a:rPr>
              <a:t>・凝結により雲内は周囲より暖かい</a:t>
            </a:r>
            <a:endParaRPr kumimoji="1" lang="en-US" altLang="ja-JP" sz="2000" dirty="0">
              <a:latin typeface="+mj-ea"/>
              <a:ea typeface="+mj-ea"/>
            </a:endParaRPr>
          </a:p>
          <a:p>
            <a:r>
              <a:rPr lang="ja-JP" altLang="en-US" sz="2000" dirty="0">
                <a:latin typeface="+mj-ea"/>
                <a:ea typeface="+mj-ea"/>
              </a:rPr>
              <a:t>・浮力を得るので上昇流となっている．</a:t>
            </a:r>
            <a:endParaRPr lang="en-US" altLang="ja-JP" sz="2000" dirty="0">
              <a:latin typeface="+mj-ea"/>
              <a:ea typeface="+mj-ea"/>
            </a:endParaRPr>
          </a:p>
          <a:p>
            <a:r>
              <a:rPr kumimoji="1" lang="ja-JP" altLang="en-US" sz="2000" dirty="0">
                <a:latin typeface="+mj-ea"/>
                <a:ea typeface="+mj-ea"/>
              </a:rPr>
              <a:t>・雲粒・雨粒も上空へと運ばれる</a:t>
            </a:r>
          </a:p>
        </p:txBody>
      </p:sp>
      <p:sp>
        <p:nvSpPr>
          <p:cNvPr id="18" name="雲 17"/>
          <p:cNvSpPr/>
          <p:nvPr/>
        </p:nvSpPr>
        <p:spPr>
          <a:xfrm>
            <a:off x="3563888" y="1988840"/>
            <a:ext cx="1440160" cy="3796743"/>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19" name="フリーフォーム 18"/>
          <p:cNvSpPr/>
          <p:nvPr/>
        </p:nvSpPr>
        <p:spPr>
          <a:xfrm>
            <a:off x="3059832"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フリーフォーム 19"/>
          <p:cNvSpPr/>
          <p:nvPr/>
        </p:nvSpPr>
        <p:spPr>
          <a:xfrm flipH="1">
            <a:off x="4788024" y="4993495"/>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3" name="円/楕円 22"/>
          <p:cNvSpPr>
            <a:spLocks noChangeAspect="1"/>
          </p:cNvSpPr>
          <p:nvPr/>
        </p:nvSpPr>
        <p:spPr>
          <a:xfrm>
            <a:off x="3851920" y="335699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4" name="円/楕円 23"/>
          <p:cNvSpPr>
            <a:spLocks noChangeAspect="1"/>
          </p:cNvSpPr>
          <p:nvPr/>
        </p:nvSpPr>
        <p:spPr>
          <a:xfrm>
            <a:off x="4608024" y="328498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7" name="テキスト ボックス 26"/>
          <p:cNvSpPr txBox="1"/>
          <p:nvPr/>
        </p:nvSpPr>
        <p:spPr>
          <a:xfrm>
            <a:off x="5264204" y="620688"/>
            <a:ext cx="1107996" cy="461665"/>
          </a:xfrm>
          <a:prstGeom prst="rect">
            <a:avLst/>
          </a:prstGeom>
          <a:noFill/>
        </p:spPr>
        <p:txBody>
          <a:bodyPr wrap="none" rtlCol="0">
            <a:spAutoFit/>
          </a:bodyPr>
          <a:lstStyle/>
          <a:p>
            <a:r>
              <a:rPr kumimoji="1" lang="ja-JP" altLang="en-US" sz="2400" u="sng" dirty="0">
                <a:latin typeface="+mj-ea"/>
                <a:ea typeface="+mj-ea"/>
              </a:rPr>
              <a:t>成熟期</a:t>
            </a:r>
            <a:endParaRPr kumimoji="1" lang="en-US" altLang="ja-JP" sz="2400" u="sng" dirty="0">
              <a:latin typeface="+mj-ea"/>
              <a:ea typeface="+mj-ea"/>
            </a:endParaRPr>
          </a:p>
        </p:txBody>
      </p:sp>
      <p:sp>
        <p:nvSpPr>
          <p:cNvPr id="29" name="テキスト ボックス 28"/>
          <p:cNvSpPr txBox="1"/>
          <p:nvPr/>
        </p:nvSpPr>
        <p:spPr>
          <a:xfrm>
            <a:off x="4872834" y="1095694"/>
            <a:ext cx="4544834" cy="3477875"/>
          </a:xfrm>
          <a:prstGeom prst="rect">
            <a:avLst/>
          </a:prstGeom>
          <a:noFill/>
        </p:spPr>
        <p:txBody>
          <a:bodyPr wrap="none" rtlCol="0">
            <a:spAutoFit/>
          </a:bodyPr>
          <a:lstStyle/>
          <a:p>
            <a:r>
              <a:rPr kumimoji="1" lang="ja-JP" altLang="en-US" sz="2000" dirty="0">
                <a:latin typeface="+mj-ea"/>
                <a:ea typeface="+mj-ea"/>
              </a:rPr>
              <a:t>・成長した雨粒の落下で雨がふる</a:t>
            </a:r>
            <a:endParaRPr kumimoji="1" lang="en-US" altLang="ja-JP" sz="2000" dirty="0">
              <a:latin typeface="+mj-ea"/>
              <a:ea typeface="+mj-ea"/>
            </a:endParaRPr>
          </a:p>
          <a:p>
            <a:endParaRPr kumimoji="1" lang="en-US" altLang="ja-JP" sz="2000" dirty="0">
              <a:latin typeface="+mj-ea"/>
              <a:ea typeface="+mj-ea"/>
            </a:endParaRPr>
          </a:p>
          <a:p>
            <a:r>
              <a:rPr kumimoji="1" lang="ja-JP" altLang="en-US" sz="2000" dirty="0">
                <a:latin typeface="+mj-ea"/>
                <a:ea typeface="+mj-ea"/>
              </a:rPr>
              <a:t>・雨粒の落下は周囲の空気を</a:t>
            </a:r>
            <a:endParaRPr kumimoji="1" lang="en-US" altLang="ja-JP" sz="2000" dirty="0">
              <a:latin typeface="+mj-ea"/>
              <a:ea typeface="+mj-ea"/>
            </a:endParaRPr>
          </a:p>
          <a:p>
            <a:r>
              <a:rPr lang="ja-JP" altLang="en-US" sz="2000" dirty="0">
                <a:latin typeface="+mj-ea"/>
                <a:ea typeface="+mj-ea"/>
              </a:rPr>
              <a:t>　</a:t>
            </a:r>
            <a:r>
              <a:rPr kumimoji="1" lang="ja-JP" altLang="en-US" sz="2000" dirty="0">
                <a:latin typeface="+mj-ea"/>
                <a:ea typeface="+mj-ea"/>
              </a:rPr>
              <a:t>引きずり，</a:t>
            </a:r>
            <a:r>
              <a:rPr lang="ja-JP" altLang="en-US" sz="2000" dirty="0">
                <a:latin typeface="+mj-ea"/>
                <a:ea typeface="+mj-ea"/>
              </a:rPr>
              <a:t>下降流を作る．</a:t>
            </a:r>
            <a:endParaRPr lang="en-US" altLang="ja-JP" sz="2000" dirty="0">
              <a:latin typeface="+mj-ea"/>
              <a:ea typeface="+mj-ea"/>
            </a:endParaRPr>
          </a:p>
          <a:p>
            <a:r>
              <a:rPr lang="ja-JP" altLang="en-US" sz="2000" dirty="0">
                <a:latin typeface="+mj-ea"/>
                <a:ea typeface="+mj-ea"/>
              </a:rPr>
              <a:t>　＝＞下降流と上昇流が両方存在</a:t>
            </a:r>
            <a:endParaRPr lang="en-US" altLang="ja-JP" sz="2000" dirty="0">
              <a:latin typeface="+mj-ea"/>
              <a:ea typeface="+mj-ea"/>
            </a:endParaRPr>
          </a:p>
          <a:p>
            <a:endParaRPr kumimoji="1" lang="en-US" altLang="ja-JP" sz="2000" dirty="0">
              <a:latin typeface="+mj-ea"/>
              <a:ea typeface="+mj-ea"/>
            </a:endParaRPr>
          </a:p>
          <a:p>
            <a:r>
              <a:rPr lang="ja-JP" altLang="en-US" sz="2000" dirty="0">
                <a:latin typeface="+mj-ea"/>
                <a:ea typeface="+mj-ea"/>
              </a:rPr>
              <a:t>・雨は蒸発して周囲の空気を冷やす</a:t>
            </a:r>
            <a:r>
              <a:rPr kumimoji="1" lang="ja-JP" altLang="en-US" sz="2000" dirty="0">
                <a:latin typeface="+mj-ea"/>
                <a:ea typeface="+mj-ea"/>
              </a:rPr>
              <a:t>．</a:t>
            </a:r>
            <a:endParaRPr kumimoji="1" lang="en-US" altLang="ja-JP" sz="2000" dirty="0">
              <a:latin typeface="+mj-ea"/>
              <a:ea typeface="+mj-ea"/>
            </a:endParaRPr>
          </a:p>
          <a:p>
            <a:r>
              <a:rPr lang="ja-JP" altLang="en-US" sz="2000" dirty="0">
                <a:latin typeface="+mj-ea"/>
                <a:ea typeface="+mj-ea"/>
              </a:rPr>
              <a:t>　（冷気ドームとも呼ばれる）</a:t>
            </a:r>
            <a:endParaRPr lang="en-US" altLang="ja-JP" sz="2000" dirty="0">
              <a:latin typeface="+mj-ea"/>
              <a:ea typeface="+mj-ea"/>
            </a:endParaRPr>
          </a:p>
          <a:p>
            <a:r>
              <a:rPr lang="ja-JP" altLang="en-US" sz="2000" dirty="0">
                <a:latin typeface="+mj-ea"/>
                <a:ea typeface="+mj-ea"/>
              </a:rPr>
              <a:t>＝＞重くなるので下降流強化</a:t>
            </a:r>
            <a:endParaRPr lang="en-US" altLang="ja-JP" sz="2000" dirty="0">
              <a:latin typeface="+mj-ea"/>
              <a:ea typeface="+mj-ea"/>
            </a:endParaRPr>
          </a:p>
          <a:p>
            <a:r>
              <a:rPr lang="ja-JP" altLang="en-US" sz="2000" dirty="0">
                <a:latin typeface="+mj-ea"/>
                <a:ea typeface="+mj-ea"/>
              </a:rPr>
              <a:t>　　　＋下層で小高気圧を作る．</a:t>
            </a:r>
            <a:endParaRPr lang="en-US" altLang="ja-JP" sz="2000" dirty="0">
              <a:latin typeface="+mj-ea"/>
              <a:ea typeface="+mj-ea"/>
            </a:endParaRPr>
          </a:p>
          <a:p>
            <a:endParaRPr kumimoji="1" lang="en-US" altLang="ja-JP" sz="2000" dirty="0">
              <a:latin typeface="+mj-ea"/>
              <a:ea typeface="+mj-ea"/>
            </a:endParaRPr>
          </a:p>
        </p:txBody>
      </p:sp>
      <p:cxnSp>
        <p:nvCxnSpPr>
          <p:cNvPr id="31" name="直線矢印コネクタ 30"/>
          <p:cNvCxnSpPr/>
          <p:nvPr/>
        </p:nvCxnSpPr>
        <p:spPr>
          <a:xfrm flipV="1">
            <a:off x="4067944" y="265323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2" name="直線矢印コネクタ 31"/>
          <p:cNvCxnSpPr/>
          <p:nvPr/>
        </p:nvCxnSpPr>
        <p:spPr>
          <a:xfrm flipV="1">
            <a:off x="4644008" y="2293195"/>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a:off x="4139952" y="445343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4" name="直線矢印コネクタ 33"/>
          <p:cNvCxnSpPr/>
          <p:nvPr/>
        </p:nvCxnSpPr>
        <p:spPr>
          <a:xfrm>
            <a:off x="4427984" y="4813475"/>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35" name="円/楕円 34"/>
          <p:cNvSpPr>
            <a:spLocks noChangeAspect="1"/>
          </p:cNvSpPr>
          <p:nvPr/>
        </p:nvSpPr>
        <p:spPr>
          <a:xfrm>
            <a:off x="457200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6" name="円/楕円 35"/>
          <p:cNvSpPr>
            <a:spLocks noChangeAspect="1"/>
          </p:cNvSpPr>
          <p:nvPr/>
        </p:nvSpPr>
        <p:spPr>
          <a:xfrm>
            <a:off x="3851920" y="466947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7" name="フリーフォーム 36"/>
          <p:cNvSpPr/>
          <p:nvPr/>
        </p:nvSpPr>
        <p:spPr>
          <a:xfrm rot="16964583" flipH="1">
            <a:off x="2988909" y="5631727"/>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9" name="円/楕円 38"/>
          <p:cNvSpPr>
            <a:spLocks noChangeAspect="1"/>
          </p:cNvSpPr>
          <p:nvPr/>
        </p:nvSpPr>
        <p:spPr>
          <a:xfrm>
            <a:off x="4499992" y="582160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0" name="円/楕円 39"/>
          <p:cNvSpPr>
            <a:spLocks noChangeAspect="1"/>
          </p:cNvSpPr>
          <p:nvPr/>
        </p:nvSpPr>
        <p:spPr>
          <a:xfrm>
            <a:off x="4103968" y="618164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1" name="フリーフォーム 40"/>
          <p:cNvSpPr/>
          <p:nvPr/>
        </p:nvSpPr>
        <p:spPr>
          <a:xfrm rot="4635417">
            <a:off x="4861117" y="5697392"/>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2" name="円/楕円 41"/>
          <p:cNvSpPr/>
          <p:nvPr/>
        </p:nvSpPr>
        <p:spPr>
          <a:xfrm>
            <a:off x="3491880" y="5877272"/>
            <a:ext cx="1512168" cy="845312"/>
          </a:xfrm>
          <a:prstGeom prst="ellipse">
            <a:avLst/>
          </a:prstGeom>
          <a:solidFill>
            <a:srgbClr val="8EB4E3">
              <a:alpha val="36863"/>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3" name="右矢印 42"/>
          <p:cNvSpPr/>
          <p:nvPr/>
        </p:nvSpPr>
        <p:spPr>
          <a:xfrm>
            <a:off x="2267744" y="3934001"/>
            <a:ext cx="1045201" cy="64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8" name="テキスト ボックス 37"/>
          <p:cNvSpPr txBox="1"/>
          <p:nvPr/>
        </p:nvSpPr>
        <p:spPr>
          <a:xfrm>
            <a:off x="6488340" y="4725144"/>
            <a:ext cx="1107996" cy="461665"/>
          </a:xfrm>
          <a:prstGeom prst="rect">
            <a:avLst/>
          </a:prstGeom>
          <a:noFill/>
        </p:spPr>
        <p:txBody>
          <a:bodyPr wrap="none" rtlCol="0">
            <a:spAutoFit/>
          </a:bodyPr>
          <a:lstStyle/>
          <a:p>
            <a:r>
              <a:rPr kumimoji="1" lang="ja-JP" altLang="en-US" sz="2400" u="sng" dirty="0">
                <a:latin typeface="+mj-ea"/>
                <a:ea typeface="+mj-ea"/>
              </a:rPr>
              <a:t>減衰期</a:t>
            </a:r>
            <a:endParaRPr kumimoji="1" lang="en-US" altLang="ja-JP" sz="2400" u="sng" dirty="0">
              <a:latin typeface="+mj-ea"/>
              <a:ea typeface="+mj-ea"/>
            </a:endParaRPr>
          </a:p>
        </p:txBody>
      </p:sp>
      <p:sp>
        <p:nvSpPr>
          <p:cNvPr id="44" name="テキスト ボックス 43"/>
          <p:cNvSpPr txBox="1"/>
          <p:nvPr/>
        </p:nvSpPr>
        <p:spPr>
          <a:xfrm>
            <a:off x="5652120" y="5241394"/>
            <a:ext cx="3518912" cy="707886"/>
          </a:xfrm>
          <a:prstGeom prst="rect">
            <a:avLst/>
          </a:prstGeom>
          <a:noFill/>
        </p:spPr>
        <p:txBody>
          <a:bodyPr wrap="none" rtlCol="0">
            <a:spAutoFit/>
          </a:bodyPr>
          <a:lstStyle/>
          <a:p>
            <a:r>
              <a:rPr kumimoji="1" lang="ja-JP" altLang="en-US" sz="2000" dirty="0">
                <a:latin typeface="+mj-ea"/>
                <a:ea typeface="+mj-ea"/>
              </a:rPr>
              <a:t>降水による下降流で上昇流が</a:t>
            </a:r>
            <a:endParaRPr kumimoji="1" lang="en-US" altLang="ja-JP" sz="2000" dirty="0">
              <a:latin typeface="+mj-ea"/>
              <a:ea typeface="+mj-ea"/>
            </a:endParaRPr>
          </a:p>
          <a:p>
            <a:r>
              <a:rPr lang="ja-JP" altLang="en-US" sz="2000" dirty="0">
                <a:latin typeface="+mj-ea"/>
                <a:ea typeface="+mj-ea"/>
              </a:rPr>
              <a:t>断たれるので，発達がとまる</a:t>
            </a:r>
            <a:endParaRPr kumimoji="1" lang="en-US" altLang="ja-JP" sz="2000" dirty="0">
              <a:latin typeface="+mj-ea"/>
              <a:ea typeface="+mj-ea"/>
            </a:endParaRPr>
          </a:p>
        </p:txBody>
      </p:sp>
    </p:spTree>
    <p:extLst>
      <p:ext uri="{BB962C8B-B14F-4D97-AF65-F5344CB8AC3E}">
        <p14:creationId xmlns:p14="http://schemas.microsoft.com/office/powerpoint/2010/main" val="1652162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59</a:t>
            </a:fld>
            <a:endParaRPr kumimoji="1" lang="ja-JP" altLang="en-US">
              <a:latin typeface="+mj-ea"/>
              <a:ea typeface="+mj-ea"/>
            </a:endParaRPr>
          </a:p>
        </p:txBody>
      </p:sp>
      <p:sp>
        <p:nvSpPr>
          <p:cNvPr id="5" name="テキスト ボックス 4"/>
          <p:cNvSpPr txBox="1"/>
          <p:nvPr/>
        </p:nvSpPr>
        <p:spPr>
          <a:xfrm>
            <a:off x="179512" y="116632"/>
            <a:ext cx="4134465" cy="523220"/>
          </a:xfrm>
          <a:prstGeom prst="rect">
            <a:avLst/>
          </a:prstGeom>
          <a:noFill/>
        </p:spPr>
        <p:txBody>
          <a:bodyPr wrap="none" rtlCol="0">
            <a:spAutoFit/>
          </a:bodyPr>
          <a:lstStyle/>
          <a:p>
            <a:r>
              <a:rPr kumimoji="1" lang="ja-JP" altLang="en-US" sz="2800" dirty="0">
                <a:latin typeface="+mj-ea"/>
                <a:ea typeface="+mj-ea"/>
              </a:rPr>
              <a:t>成熟期の突風と温度変化</a:t>
            </a:r>
          </a:p>
        </p:txBody>
      </p:sp>
      <p:grpSp>
        <p:nvGrpSpPr>
          <p:cNvPr id="63" name="グループ化 62"/>
          <p:cNvGrpSpPr/>
          <p:nvPr/>
        </p:nvGrpSpPr>
        <p:grpSpPr>
          <a:xfrm>
            <a:off x="251520" y="764704"/>
            <a:ext cx="2520280" cy="3822479"/>
            <a:chOff x="168586" y="1556792"/>
            <a:chExt cx="2539961" cy="4733744"/>
          </a:xfrm>
        </p:grpSpPr>
        <p:sp>
          <p:nvSpPr>
            <p:cNvPr id="18" name="雲 17"/>
            <p:cNvSpPr/>
            <p:nvPr/>
          </p:nvSpPr>
          <p:spPr>
            <a:xfrm>
              <a:off x="753406" y="1556792"/>
              <a:ext cx="1440160" cy="3796743"/>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j-ea"/>
                <a:ea typeface="+mj-ea"/>
              </a:endParaRPr>
            </a:p>
          </p:txBody>
        </p:sp>
        <p:sp>
          <p:nvSpPr>
            <p:cNvPr id="19" name="フリーフォーム 18"/>
            <p:cNvSpPr/>
            <p:nvPr/>
          </p:nvSpPr>
          <p:spPr>
            <a:xfrm>
              <a:off x="249350" y="4561447"/>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フリーフォーム 19"/>
            <p:cNvSpPr/>
            <p:nvPr/>
          </p:nvSpPr>
          <p:spPr>
            <a:xfrm flipH="1">
              <a:off x="1977542" y="4561447"/>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3" name="円/楕円 22"/>
            <p:cNvSpPr>
              <a:spLocks noChangeAspect="1"/>
            </p:cNvSpPr>
            <p:nvPr/>
          </p:nvSpPr>
          <p:spPr>
            <a:xfrm>
              <a:off x="1041438" y="292494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24" name="円/楕円 23"/>
            <p:cNvSpPr>
              <a:spLocks noChangeAspect="1"/>
            </p:cNvSpPr>
            <p:nvPr/>
          </p:nvSpPr>
          <p:spPr>
            <a:xfrm>
              <a:off x="1797542" y="285293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cxnSp>
          <p:nvCxnSpPr>
            <p:cNvPr id="31" name="直線矢印コネクタ 30"/>
            <p:cNvCxnSpPr/>
            <p:nvPr/>
          </p:nvCxnSpPr>
          <p:spPr>
            <a:xfrm flipV="1">
              <a:off x="1257462" y="2221187"/>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2" name="直線矢印コネクタ 31"/>
            <p:cNvCxnSpPr/>
            <p:nvPr/>
          </p:nvCxnSpPr>
          <p:spPr>
            <a:xfrm flipV="1">
              <a:off x="1833526" y="1861147"/>
              <a:ext cx="0" cy="828092"/>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a:off x="1329470" y="4021387"/>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4" name="直線矢印コネクタ 33"/>
            <p:cNvCxnSpPr/>
            <p:nvPr/>
          </p:nvCxnSpPr>
          <p:spPr>
            <a:xfrm>
              <a:off x="1617502" y="4381427"/>
              <a:ext cx="0" cy="828092"/>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35" name="円/楕円 34"/>
            <p:cNvSpPr>
              <a:spLocks noChangeAspect="1"/>
            </p:cNvSpPr>
            <p:nvPr/>
          </p:nvSpPr>
          <p:spPr>
            <a:xfrm>
              <a:off x="1761518" y="423743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6" name="円/楕円 35"/>
            <p:cNvSpPr>
              <a:spLocks noChangeAspect="1"/>
            </p:cNvSpPr>
            <p:nvPr/>
          </p:nvSpPr>
          <p:spPr>
            <a:xfrm>
              <a:off x="1041438" y="423743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7" name="フリーフォーム 36"/>
            <p:cNvSpPr/>
            <p:nvPr/>
          </p:nvSpPr>
          <p:spPr>
            <a:xfrm rot="16964583" flipH="1">
              <a:off x="178427" y="5199679"/>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9" name="円/楕円 38"/>
            <p:cNvSpPr>
              <a:spLocks noChangeAspect="1"/>
            </p:cNvSpPr>
            <p:nvPr/>
          </p:nvSpPr>
          <p:spPr>
            <a:xfrm>
              <a:off x="1689510" y="538955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0" name="円/楕円 39"/>
            <p:cNvSpPr>
              <a:spLocks noChangeAspect="1"/>
            </p:cNvSpPr>
            <p:nvPr/>
          </p:nvSpPr>
          <p:spPr>
            <a:xfrm>
              <a:off x="1293486" y="574959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1" name="フリーフォーム 40"/>
            <p:cNvSpPr/>
            <p:nvPr/>
          </p:nvSpPr>
          <p:spPr>
            <a:xfrm rot="4635417">
              <a:off x="2050635" y="5265344"/>
              <a:ext cx="648072" cy="667753"/>
            </a:xfrm>
            <a:custGeom>
              <a:avLst/>
              <a:gdLst>
                <a:gd name="connsiteX0" fmla="*/ 0 w 1070810"/>
                <a:gd name="connsiteY0" fmla="*/ 1335506 h 1335506"/>
                <a:gd name="connsiteX1" fmla="*/ 854242 w 1070810"/>
                <a:gd name="connsiteY1" fmla="*/ 1082842 h 1335506"/>
                <a:gd name="connsiteX2" fmla="*/ 1070810 w 1070810"/>
                <a:gd name="connsiteY2" fmla="*/ 0 h 1335506"/>
                <a:gd name="connsiteX3" fmla="*/ 1070810 w 1070810"/>
                <a:gd name="connsiteY3" fmla="*/ 0 h 1335506"/>
              </a:gdLst>
              <a:ahLst/>
              <a:cxnLst>
                <a:cxn ang="0">
                  <a:pos x="connsiteX0" y="connsiteY0"/>
                </a:cxn>
                <a:cxn ang="0">
                  <a:pos x="connsiteX1" y="connsiteY1"/>
                </a:cxn>
                <a:cxn ang="0">
                  <a:pos x="connsiteX2" y="connsiteY2"/>
                </a:cxn>
                <a:cxn ang="0">
                  <a:pos x="connsiteX3" y="connsiteY3"/>
                </a:cxn>
              </a:cxnLst>
              <a:rect l="l" t="t" r="r" b="b"/>
              <a:pathLst>
                <a:path w="1070810" h="1335506">
                  <a:moveTo>
                    <a:pt x="0" y="1335506"/>
                  </a:moveTo>
                  <a:cubicBezTo>
                    <a:pt x="337887" y="1320466"/>
                    <a:pt x="675774" y="1305426"/>
                    <a:pt x="854242" y="1082842"/>
                  </a:cubicBezTo>
                  <a:cubicBezTo>
                    <a:pt x="1032710" y="860258"/>
                    <a:pt x="1070810" y="0"/>
                    <a:pt x="1070810" y="0"/>
                  </a:cubicBezTo>
                  <a:lnTo>
                    <a:pt x="107081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2" name="円/楕円 41"/>
            <p:cNvSpPr/>
            <p:nvPr/>
          </p:nvSpPr>
          <p:spPr>
            <a:xfrm>
              <a:off x="681398" y="5445224"/>
              <a:ext cx="1512168" cy="845312"/>
            </a:xfrm>
            <a:prstGeom prst="ellipse">
              <a:avLst/>
            </a:prstGeom>
            <a:solidFill>
              <a:srgbClr val="8EB4E3">
                <a:alpha val="36863"/>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latin typeface="+mj-ea"/>
                <a:ea typeface="+mj-ea"/>
              </a:endParaRPr>
            </a:p>
          </p:txBody>
        </p:sp>
      </p:grpSp>
      <p:sp>
        <p:nvSpPr>
          <p:cNvPr id="62" name="テキスト ボックス 61"/>
          <p:cNvSpPr txBox="1"/>
          <p:nvPr/>
        </p:nvSpPr>
        <p:spPr>
          <a:xfrm>
            <a:off x="107504" y="4769857"/>
            <a:ext cx="5057795" cy="1323439"/>
          </a:xfrm>
          <a:prstGeom prst="rect">
            <a:avLst/>
          </a:prstGeom>
          <a:noFill/>
        </p:spPr>
        <p:txBody>
          <a:bodyPr wrap="none" rtlCol="0">
            <a:spAutoFit/>
          </a:bodyPr>
          <a:lstStyle/>
          <a:p>
            <a:r>
              <a:rPr kumimoji="1" lang="ja-JP" altLang="en-US" sz="2000" dirty="0">
                <a:latin typeface="+mj-ea"/>
                <a:ea typeface="+mj-ea"/>
              </a:rPr>
              <a:t>・強い下降流は地面付近で放射状に流れる</a:t>
            </a:r>
            <a:endParaRPr kumimoji="1" lang="en-US" altLang="ja-JP" sz="2000" dirty="0">
              <a:latin typeface="+mj-ea"/>
              <a:ea typeface="+mj-ea"/>
            </a:endParaRPr>
          </a:p>
          <a:p>
            <a:r>
              <a:rPr lang="ja-JP" altLang="en-US" sz="2000" dirty="0">
                <a:latin typeface="+mj-ea"/>
                <a:ea typeface="+mj-ea"/>
              </a:rPr>
              <a:t>　＝＞冷気外出流</a:t>
            </a:r>
            <a:endParaRPr lang="en-US" altLang="ja-JP" sz="2000" dirty="0">
              <a:latin typeface="+mj-ea"/>
              <a:ea typeface="+mj-ea"/>
            </a:endParaRPr>
          </a:p>
          <a:p>
            <a:r>
              <a:rPr lang="ja-JP" altLang="en-US" sz="2000" dirty="0">
                <a:latin typeface="+mj-ea"/>
                <a:ea typeface="+mj-ea"/>
              </a:rPr>
              <a:t>・冷気外出流は周囲の空気と衝突する</a:t>
            </a:r>
            <a:endParaRPr lang="en-US" altLang="ja-JP" sz="2000" dirty="0">
              <a:latin typeface="+mj-ea"/>
              <a:ea typeface="+mj-ea"/>
            </a:endParaRPr>
          </a:p>
          <a:p>
            <a:r>
              <a:rPr kumimoji="1" lang="ja-JP" altLang="en-US" sz="2000" dirty="0">
                <a:latin typeface="+mj-ea"/>
                <a:ea typeface="+mj-ea"/>
              </a:rPr>
              <a:t>　＝＞ガストフロント</a:t>
            </a:r>
          </a:p>
        </p:txBody>
      </p:sp>
      <p:sp>
        <p:nvSpPr>
          <p:cNvPr id="64" name="テキスト ボックス 63"/>
          <p:cNvSpPr txBox="1"/>
          <p:nvPr/>
        </p:nvSpPr>
        <p:spPr>
          <a:xfrm>
            <a:off x="107504" y="6165304"/>
            <a:ext cx="5604419" cy="400110"/>
          </a:xfrm>
          <a:prstGeom prst="rect">
            <a:avLst/>
          </a:prstGeom>
          <a:noFill/>
        </p:spPr>
        <p:txBody>
          <a:bodyPr wrap="none" rtlCol="0">
            <a:spAutoFit/>
          </a:bodyPr>
          <a:lstStyle/>
          <a:p>
            <a:r>
              <a:rPr kumimoji="1" lang="ja-JP" altLang="en-US" sz="2000" b="1" u="sng" dirty="0">
                <a:latin typeface="+mj-ea"/>
                <a:ea typeface="+mj-ea"/>
              </a:rPr>
              <a:t>急激な温度低下と，強い風は雨雲が来る知らせ</a:t>
            </a:r>
          </a:p>
        </p:txBody>
      </p:sp>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824" y="812404"/>
            <a:ext cx="2852965" cy="383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116632"/>
            <a:ext cx="3175460"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 name="テキスト ボックス 9215"/>
          <p:cNvSpPr txBox="1"/>
          <p:nvPr/>
        </p:nvSpPr>
        <p:spPr>
          <a:xfrm>
            <a:off x="4788024" y="620688"/>
            <a:ext cx="1082348" cy="307777"/>
          </a:xfrm>
          <a:prstGeom prst="rect">
            <a:avLst/>
          </a:prstGeom>
          <a:noFill/>
        </p:spPr>
        <p:txBody>
          <a:bodyPr wrap="none" rtlCol="0">
            <a:spAutoFit/>
          </a:bodyPr>
          <a:lstStyle/>
          <a:p>
            <a:r>
              <a:rPr lang="ja-JP" altLang="en-US" sz="1400" dirty="0">
                <a:latin typeface="+mj-ea"/>
                <a:ea typeface="+mj-ea"/>
              </a:rPr>
              <a:t>一般気象学</a:t>
            </a:r>
            <a:endParaRPr kumimoji="1" lang="en-US" altLang="ja-JP" sz="1400" dirty="0">
              <a:latin typeface="+mj-ea"/>
              <a:ea typeface="+mj-ea"/>
            </a:endParaRPr>
          </a:p>
        </p:txBody>
      </p:sp>
    </p:spTree>
    <p:extLst>
      <p:ext uri="{BB962C8B-B14F-4D97-AF65-F5344CB8AC3E}">
        <p14:creationId xmlns:p14="http://schemas.microsoft.com/office/powerpoint/2010/main" val="236728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F566A-3F80-7001-6D16-4FF5762354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52BDFC-7DCC-C7AF-A4DD-50731D0ABF89}"/>
              </a:ext>
            </a:extLst>
          </p:cNvPr>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質問に対する答え</a:t>
            </a:r>
          </a:p>
        </p:txBody>
      </p:sp>
      <p:sp>
        <p:nvSpPr>
          <p:cNvPr id="3" name="コンテンツ プレースホルダー 2">
            <a:extLst>
              <a:ext uri="{FF2B5EF4-FFF2-40B4-BE49-F238E27FC236}">
                <a16:creationId xmlns:a16="http://schemas.microsoft.com/office/drawing/2014/main" id="{4C314633-2B94-97F1-12B7-37A7C60E0428}"/>
              </a:ext>
            </a:extLst>
          </p:cNvPr>
          <p:cNvSpPr>
            <a:spLocks noGrp="1"/>
          </p:cNvSpPr>
          <p:nvPr>
            <p:ph idx="1"/>
          </p:nvPr>
        </p:nvSpPr>
        <p:spPr>
          <a:xfrm>
            <a:off x="-13832" y="620688"/>
            <a:ext cx="9144000" cy="4525963"/>
          </a:xfrm>
        </p:spPr>
        <p:txBody>
          <a:bodyPr>
            <a:normAutofit lnSpcReduction="10000"/>
          </a:bodyPr>
          <a:lstStyle/>
          <a:p>
            <a:pPr>
              <a:buBlip>
                <a:blip r:embed="rId2"/>
              </a:buBlip>
            </a:pPr>
            <a:r>
              <a:rPr lang="ja-JP" altLang="en-US" dirty="0"/>
              <a:t>オホーツク海や北極が日本の気候に影響を与えているとのことでしたが、南極はあまり関係ないのでしょうか？また、オホーツク海や北極の観測とは具体的にどんなことを行っているのでしょうか？</a:t>
            </a:r>
            <a:endParaRPr lang="en-US" altLang="ja-JP" dirty="0">
              <a:latin typeface="+mj-ea"/>
              <a:ea typeface="+mj-ea"/>
            </a:endParaRPr>
          </a:p>
          <a:p>
            <a:pPr lvl="1">
              <a:buBlip>
                <a:blip r:embed="rId2"/>
              </a:buBlip>
            </a:pPr>
            <a:r>
              <a:rPr lang="ja-JP" altLang="en-US" dirty="0">
                <a:latin typeface="+mj-ea"/>
                <a:ea typeface="+mj-ea"/>
              </a:rPr>
              <a:t>南極も関係あります．熱帯の変動を介して日本の気候に影響を与える，という研究があります．長期的には海洋の循環を通して全球規模で影響があります．</a:t>
            </a:r>
            <a:endParaRPr lang="en-US" altLang="ja-JP" dirty="0">
              <a:latin typeface="+mj-ea"/>
              <a:ea typeface="+mj-ea"/>
            </a:endParaRPr>
          </a:p>
          <a:p>
            <a:pPr lvl="1">
              <a:buBlip>
                <a:blip r:embed="rId2"/>
              </a:buBlip>
            </a:pPr>
            <a:r>
              <a:rPr lang="ja-JP" altLang="en-US">
                <a:latin typeface="+mj-ea"/>
                <a:ea typeface="+mj-ea"/>
              </a:rPr>
              <a:t>大気と海洋の温度，湿度，塩分など測定して衛星観測では分からない細かい構造を計測します．</a:t>
            </a:r>
            <a:endParaRPr lang="en-US" altLang="ja-JP" dirty="0">
              <a:latin typeface="+mj-ea"/>
              <a:ea typeface="+mj-ea"/>
            </a:endParaRPr>
          </a:p>
        </p:txBody>
      </p:sp>
      <p:sp>
        <p:nvSpPr>
          <p:cNvPr id="4" name="スライド番号プレースホルダー 3">
            <a:extLst>
              <a:ext uri="{FF2B5EF4-FFF2-40B4-BE49-F238E27FC236}">
                <a16:creationId xmlns:a16="http://schemas.microsoft.com/office/drawing/2014/main" id="{A1DCE9EA-1BD6-9CB1-9BD6-59E3E23C8611}"/>
              </a:ext>
            </a:extLst>
          </p:cNvPr>
          <p:cNvSpPr>
            <a:spLocks noGrp="1"/>
          </p:cNvSpPr>
          <p:nvPr>
            <p:ph type="sldNum" sz="quarter" idx="12"/>
          </p:nvPr>
        </p:nvSpPr>
        <p:spPr/>
        <p:txBody>
          <a:bodyPr/>
          <a:lstStyle/>
          <a:p>
            <a:fld id="{999120C0-F702-445C-B018-BC09BD7DB4A6}" type="slidenum">
              <a:rPr kumimoji="1" lang="ja-JP" altLang="en-US" smtClean="0"/>
              <a:t>6</a:t>
            </a:fld>
            <a:endParaRPr kumimoji="1" lang="ja-JP" altLang="en-US"/>
          </a:p>
        </p:txBody>
      </p:sp>
    </p:spTree>
    <p:extLst>
      <p:ext uri="{BB962C8B-B14F-4D97-AF65-F5344CB8AC3E}">
        <p14:creationId xmlns:p14="http://schemas.microsoft.com/office/powerpoint/2010/main" val="2312652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lstStyle/>
          <a:p>
            <a:r>
              <a:rPr lang="ja-JP" altLang="en-US" sz="3600" dirty="0"/>
              <a:t>世界の降水分布と風（図は次頁）</a:t>
            </a:r>
            <a:endParaRPr kumimoji="1" lang="ja-JP" altLang="en-US" sz="3600" dirty="0"/>
          </a:p>
        </p:txBody>
      </p:sp>
      <p:sp>
        <p:nvSpPr>
          <p:cNvPr id="3" name="コンテンツ プレースホルダー 2"/>
          <p:cNvSpPr>
            <a:spLocks noGrp="1"/>
          </p:cNvSpPr>
          <p:nvPr>
            <p:ph idx="1"/>
          </p:nvPr>
        </p:nvSpPr>
        <p:spPr>
          <a:xfrm>
            <a:off x="179512" y="1268760"/>
            <a:ext cx="8723312" cy="5040560"/>
          </a:xfrm>
        </p:spPr>
        <p:txBody>
          <a:bodyPr>
            <a:normAutofit/>
          </a:bodyPr>
          <a:lstStyle/>
          <a:p>
            <a:r>
              <a:rPr kumimoji="1" lang="ja-JP" altLang="en-US" dirty="0"/>
              <a:t>熱帯で降水量が多い</a:t>
            </a:r>
            <a:endParaRPr kumimoji="1" lang="en-US" altLang="ja-JP" dirty="0"/>
          </a:p>
          <a:p>
            <a:r>
              <a:rPr lang="ja-JP" altLang="en-US" dirty="0"/>
              <a:t>亜熱帯では降水量が少ない</a:t>
            </a:r>
            <a:endParaRPr lang="en-US" altLang="ja-JP" dirty="0"/>
          </a:p>
          <a:p>
            <a:r>
              <a:rPr kumimoji="1" lang="ja-JP" altLang="en-US" dirty="0"/>
              <a:t>中緯度の温帯低気圧の通り道で多い</a:t>
            </a:r>
            <a:br>
              <a:rPr kumimoji="1" lang="en-US" altLang="ja-JP" dirty="0"/>
            </a:br>
            <a:endParaRPr kumimoji="1" lang="en-US" altLang="ja-JP" dirty="0"/>
          </a:p>
          <a:p>
            <a:r>
              <a:rPr lang="ja-JP" altLang="en-US" dirty="0"/>
              <a:t>亜熱帯には高気圧があり、赤道よりで偏東貿易風が吹く。</a:t>
            </a:r>
            <a:endParaRPr lang="en-US" altLang="ja-JP" dirty="0"/>
          </a:p>
          <a:p>
            <a:r>
              <a:rPr kumimoji="1" lang="ja-JP" altLang="en-US" dirty="0"/>
              <a:t>中緯度では概ね西風（東に向かって吹く風）</a:t>
            </a:r>
            <a:endParaRPr kumimoji="1" lang="en-US" altLang="ja-JP" dirty="0"/>
          </a:p>
          <a:p>
            <a:r>
              <a:rPr lang="ja-JP" altLang="en-US" dirty="0"/>
              <a:t>季節により風向が大きく変わる場所がある。インドとか東アジア</a:t>
            </a:r>
            <a:endParaRPr kumimoji="1" lang="ja-JP" altLang="en-US" dirty="0"/>
          </a:p>
        </p:txBody>
      </p:sp>
      <p:sp>
        <p:nvSpPr>
          <p:cNvPr id="4" name="スライド番号プレースホルダー 3">
            <a:extLst>
              <a:ext uri="{FF2B5EF4-FFF2-40B4-BE49-F238E27FC236}">
                <a16:creationId xmlns:a16="http://schemas.microsoft.com/office/drawing/2014/main" id="{FF8620BB-464B-E243-8733-85F5E0D6866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60</a:t>
            </a:fld>
            <a:endParaRPr lang="ja-JP" altLang="en-US">
              <a:solidFill>
                <a:prstClr val="black">
                  <a:tint val="75000"/>
                </a:prstClr>
              </a:solidFill>
            </a:endParaRPr>
          </a:p>
        </p:txBody>
      </p:sp>
    </p:spTree>
    <p:extLst>
      <p:ext uri="{BB962C8B-B14F-4D97-AF65-F5344CB8AC3E}">
        <p14:creationId xmlns:p14="http://schemas.microsoft.com/office/powerpoint/2010/main" val="8393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7504" y="274638"/>
            <a:ext cx="8784976" cy="1066800"/>
          </a:xfrm>
        </p:spPr>
        <p:txBody>
          <a:bodyPr>
            <a:normAutofit fontScale="90000"/>
          </a:bodyPr>
          <a:lstStyle/>
          <a:p>
            <a:pPr eaLnBrk="1" hangingPunct="1"/>
            <a:r>
              <a:rPr lang="ja-JP" altLang="en-US" sz="3200" dirty="0">
                <a:solidFill>
                  <a:srgbClr val="800000"/>
                </a:solidFill>
                <a:latin typeface="+mj-ea"/>
              </a:rPr>
              <a:t>地表風系</a:t>
            </a:r>
            <a:r>
              <a:rPr lang="en-US" altLang="ja-JP" sz="3200" dirty="0">
                <a:solidFill>
                  <a:srgbClr val="800000"/>
                </a:solidFill>
                <a:latin typeface="+mj-ea"/>
              </a:rPr>
              <a:t>(</a:t>
            </a:r>
            <a:r>
              <a:rPr lang="ja-JP" altLang="en-US" sz="3200" dirty="0">
                <a:solidFill>
                  <a:srgbClr val="800000"/>
                </a:solidFill>
                <a:latin typeface="+mj-ea"/>
              </a:rPr>
              <a:t>矢印</a:t>
            </a:r>
            <a:r>
              <a:rPr lang="en-US" altLang="ja-JP" sz="3200" dirty="0">
                <a:solidFill>
                  <a:srgbClr val="800000"/>
                </a:solidFill>
                <a:latin typeface="+mj-ea"/>
              </a:rPr>
              <a:t>)</a:t>
            </a:r>
            <a:r>
              <a:rPr lang="ja-JP" altLang="en-US" sz="3200" dirty="0">
                <a:solidFill>
                  <a:srgbClr val="800000"/>
                </a:solidFill>
                <a:latin typeface="+mj-ea"/>
              </a:rPr>
              <a:t>と降水量</a:t>
            </a:r>
            <a:r>
              <a:rPr lang="en-US" altLang="ja-JP" sz="3200" dirty="0">
                <a:solidFill>
                  <a:srgbClr val="800000"/>
                </a:solidFill>
                <a:latin typeface="+mj-ea"/>
              </a:rPr>
              <a:t>(</a:t>
            </a:r>
            <a:r>
              <a:rPr lang="ja-JP" altLang="en-US" sz="3200" dirty="0">
                <a:solidFill>
                  <a:srgbClr val="800000"/>
                </a:solidFill>
                <a:latin typeface="+mj-ea"/>
              </a:rPr>
              <a:t>影</a:t>
            </a:r>
            <a:r>
              <a:rPr lang="en-US" altLang="ja-JP" sz="3200" dirty="0">
                <a:solidFill>
                  <a:srgbClr val="800000"/>
                </a:solidFill>
                <a:latin typeface="+mj-ea"/>
              </a:rPr>
              <a:t>)</a:t>
            </a:r>
            <a:r>
              <a:rPr lang="ja-JP" altLang="en-US" sz="3200" dirty="0">
                <a:solidFill>
                  <a:srgbClr val="800000"/>
                </a:solidFill>
                <a:latin typeface="+mj-ea"/>
              </a:rPr>
              <a:t>　</a:t>
            </a:r>
            <a:r>
              <a:rPr lang="en-US" altLang="ja-JP" sz="3200" dirty="0">
                <a:latin typeface="+mj-ea"/>
              </a:rPr>
              <a:t>[</a:t>
            </a:r>
            <a:r>
              <a:rPr lang="ja-JP" altLang="en-US" sz="3200" dirty="0">
                <a:latin typeface="+mj-ea"/>
              </a:rPr>
              <a:t>１月</a:t>
            </a:r>
            <a:r>
              <a:rPr lang="en-US" altLang="ja-JP" sz="3200" dirty="0">
                <a:latin typeface="+mj-ea"/>
              </a:rPr>
              <a:t>]</a:t>
            </a:r>
            <a:br>
              <a:rPr lang="en-US" altLang="ja-JP" sz="3200" dirty="0">
                <a:latin typeface="+mj-ea"/>
              </a:rPr>
            </a:br>
            <a:r>
              <a:rPr lang="en-US" altLang="ja-JP" sz="2400" dirty="0">
                <a:latin typeface="+mj-ea"/>
              </a:rPr>
              <a:t>ITCZ</a:t>
            </a:r>
            <a:r>
              <a:rPr lang="ja-JP" altLang="en-US" sz="2400" dirty="0">
                <a:latin typeface="+mj-ea"/>
              </a:rPr>
              <a:t>（熱帯収束帯）</a:t>
            </a:r>
            <a:r>
              <a:rPr lang="en-US" altLang="ja-JP" sz="2400" dirty="0">
                <a:latin typeface="+mj-ea"/>
              </a:rPr>
              <a:t>, SPCZ</a:t>
            </a:r>
            <a:r>
              <a:rPr lang="ja-JP" altLang="en-US" sz="2400" dirty="0">
                <a:latin typeface="+mj-ea"/>
              </a:rPr>
              <a:t>（南太平洋収束帯）</a:t>
            </a:r>
            <a:r>
              <a:rPr lang="en-US" altLang="ja-JP" sz="2400" dirty="0">
                <a:latin typeface="+mj-ea"/>
              </a:rPr>
              <a:t>, Storm Tracks</a:t>
            </a:r>
          </a:p>
        </p:txBody>
      </p:sp>
      <p:sp>
        <p:nvSpPr>
          <p:cNvPr id="26627" name="Rectangle 3"/>
          <p:cNvSpPr>
            <a:spLocks noGrp="1" noChangeArrowheads="1"/>
          </p:cNvSpPr>
          <p:nvPr>
            <p:ph type="body" idx="1"/>
          </p:nvPr>
        </p:nvSpPr>
        <p:spPr/>
        <p:txBody>
          <a:bodyPr/>
          <a:lstStyle/>
          <a:p>
            <a:pPr eaLnBrk="1" hangingPunct="1"/>
            <a:endParaRPr lang="ja-JP">
              <a:latin typeface="+mj-ea"/>
              <a:ea typeface="+mj-ea"/>
            </a:endParaRPr>
          </a:p>
        </p:txBody>
      </p:sp>
      <p:pic>
        <p:nvPicPr>
          <p:cNvPr id="26628" name="Picture 4" descr="B0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68413"/>
            <a:ext cx="8640763" cy="537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直線矢印コネクタ 2"/>
          <p:cNvCxnSpPr/>
          <p:nvPr/>
        </p:nvCxnSpPr>
        <p:spPr>
          <a:xfrm>
            <a:off x="2771800" y="1340768"/>
            <a:ext cx="1584176" cy="23762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直線矢印コネクタ 4"/>
          <p:cNvCxnSpPr/>
          <p:nvPr/>
        </p:nvCxnSpPr>
        <p:spPr>
          <a:xfrm>
            <a:off x="4067944" y="1340768"/>
            <a:ext cx="576064" cy="2808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H="1">
            <a:off x="5148064" y="1196752"/>
            <a:ext cx="1872208" cy="172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7308304" y="1124744"/>
            <a:ext cx="72008" cy="172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1128889F-1732-684A-A83D-A7328DC2B40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61</a:t>
            </a:fld>
            <a:endParaRPr lang="ja-JP" altLang="en-US">
              <a:solidFill>
                <a:prstClr val="black">
                  <a:tint val="75000"/>
                </a:prstClr>
              </a:solidFill>
            </a:endParaRPr>
          </a:p>
        </p:txBody>
      </p:sp>
    </p:spTree>
    <p:extLst>
      <p:ext uri="{BB962C8B-B14F-4D97-AF65-F5344CB8AC3E}">
        <p14:creationId xmlns:p14="http://schemas.microsoft.com/office/powerpoint/2010/main" val="2279621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512" y="274638"/>
            <a:ext cx="8856984" cy="633412"/>
          </a:xfrm>
        </p:spPr>
        <p:txBody>
          <a:bodyPr>
            <a:normAutofit fontScale="90000"/>
          </a:bodyPr>
          <a:lstStyle/>
          <a:p>
            <a:pPr eaLnBrk="1" hangingPunct="1"/>
            <a:r>
              <a:rPr lang="ja-JP" altLang="en-US" sz="2800" b="1" dirty="0">
                <a:solidFill>
                  <a:srgbClr val="800000"/>
                </a:solidFill>
                <a:latin typeface="+mj-ea"/>
              </a:rPr>
              <a:t>地表風系と降水量 </a:t>
            </a:r>
            <a:r>
              <a:rPr lang="en-US" altLang="ja-JP" sz="2800" b="1" dirty="0">
                <a:solidFill>
                  <a:srgbClr val="800000"/>
                </a:solidFill>
                <a:latin typeface="+mj-ea"/>
              </a:rPr>
              <a:t>[</a:t>
            </a:r>
            <a:r>
              <a:rPr lang="ja-JP" altLang="en-US" sz="2800" dirty="0">
                <a:latin typeface="+mj-ea"/>
              </a:rPr>
              <a:t>７月</a:t>
            </a:r>
            <a:r>
              <a:rPr lang="en-US" altLang="ja-JP" sz="2800" dirty="0">
                <a:latin typeface="+mj-ea"/>
              </a:rPr>
              <a:t>]</a:t>
            </a:r>
            <a:br>
              <a:rPr lang="en-US" altLang="ja-JP" sz="2800" dirty="0">
                <a:latin typeface="+mj-ea"/>
              </a:rPr>
            </a:br>
            <a:r>
              <a:rPr lang="ja-JP" altLang="en-US" sz="2400" dirty="0">
                <a:latin typeface="+mj-ea"/>
              </a:rPr>
              <a:t>モンスーン（</a:t>
            </a:r>
            <a:r>
              <a:rPr lang="en-US" altLang="ja-JP" sz="2400" dirty="0">
                <a:latin typeface="+mj-ea"/>
              </a:rPr>
              <a:t>monsoon</a:t>
            </a:r>
            <a:r>
              <a:rPr lang="ja-JP" altLang="en-US" sz="2400" dirty="0">
                <a:latin typeface="+mj-ea"/>
              </a:rPr>
              <a:t>）</a:t>
            </a:r>
            <a:r>
              <a:rPr lang="en-US" altLang="ja-JP" sz="2400" dirty="0">
                <a:latin typeface="+mj-ea"/>
              </a:rPr>
              <a:t>,</a:t>
            </a:r>
            <a:r>
              <a:rPr lang="ja-JP" altLang="en-US" sz="2400" dirty="0">
                <a:latin typeface="+mj-ea"/>
              </a:rPr>
              <a:t>ソマリジェット</a:t>
            </a:r>
            <a:r>
              <a:rPr lang="en-US" altLang="ja-JP" sz="2400" dirty="0">
                <a:latin typeface="+mj-ea"/>
              </a:rPr>
              <a:t>, ITCZ</a:t>
            </a:r>
            <a:r>
              <a:rPr lang="ja-JP" altLang="en-US" sz="2400" dirty="0">
                <a:latin typeface="+mj-ea"/>
              </a:rPr>
              <a:t>（熱帯収束帯）</a:t>
            </a:r>
            <a:r>
              <a:rPr lang="en-US" altLang="ja-JP" sz="2800" dirty="0">
                <a:latin typeface="+mj-ea"/>
              </a:rPr>
              <a:t>,</a:t>
            </a:r>
          </a:p>
        </p:txBody>
      </p:sp>
      <p:sp>
        <p:nvSpPr>
          <p:cNvPr id="27651" name="Rectangle 3"/>
          <p:cNvSpPr>
            <a:spLocks noGrp="1" noChangeArrowheads="1"/>
          </p:cNvSpPr>
          <p:nvPr>
            <p:ph type="body" idx="1"/>
          </p:nvPr>
        </p:nvSpPr>
        <p:spPr/>
        <p:txBody>
          <a:bodyPr/>
          <a:lstStyle/>
          <a:p>
            <a:pPr eaLnBrk="1" hangingPunct="1"/>
            <a:endParaRPr lang="ja-JP">
              <a:latin typeface="Arial" charset="0"/>
              <a:ea typeface="ＭＳ Ｐゴシック" charset="0"/>
            </a:endParaRPr>
          </a:p>
        </p:txBody>
      </p:sp>
      <p:pic>
        <p:nvPicPr>
          <p:cNvPr id="27652" name="Picture 4" descr="B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971550"/>
            <a:ext cx="838835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直線矢印コネクタ 2"/>
          <p:cNvCxnSpPr/>
          <p:nvPr/>
        </p:nvCxnSpPr>
        <p:spPr>
          <a:xfrm flipH="1">
            <a:off x="5940152" y="980728"/>
            <a:ext cx="1512168" cy="201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直線矢印コネクタ 4"/>
          <p:cNvCxnSpPr/>
          <p:nvPr/>
        </p:nvCxnSpPr>
        <p:spPr>
          <a:xfrm flipH="1">
            <a:off x="2195736" y="980728"/>
            <a:ext cx="3240360" cy="23042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0069B41C-EF79-B344-B0AF-AF0E9C383A4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62</a:t>
            </a:fld>
            <a:endParaRPr lang="ja-JP" altLang="en-US">
              <a:solidFill>
                <a:prstClr val="black">
                  <a:tint val="75000"/>
                </a:prstClr>
              </a:solidFill>
            </a:endParaRPr>
          </a:p>
        </p:txBody>
      </p:sp>
    </p:spTree>
    <p:extLst>
      <p:ext uri="{BB962C8B-B14F-4D97-AF65-F5344CB8AC3E}">
        <p14:creationId xmlns:p14="http://schemas.microsoft.com/office/powerpoint/2010/main" val="4088871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08720"/>
          </a:xfrm>
        </p:spPr>
        <p:txBody>
          <a:bodyPr/>
          <a:lstStyle/>
          <a:p>
            <a:r>
              <a:rPr kumimoji="1" lang="ja-JP" altLang="en-US" sz="3600" dirty="0"/>
              <a:t>地球上の</a:t>
            </a:r>
            <a:r>
              <a:rPr lang="ja-JP" altLang="en-US" sz="3600" dirty="0"/>
              <a:t>水収支</a:t>
            </a:r>
            <a:endParaRPr kumimoji="1" lang="ja-JP" altLang="en-US" sz="3600" dirty="0"/>
          </a:p>
        </p:txBody>
      </p:sp>
      <p:sp>
        <p:nvSpPr>
          <p:cNvPr id="3" name="コンテンツ プレースホルダー 2"/>
          <p:cNvSpPr>
            <a:spLocks noGrp="1"/>
          </p:cNvSpPr>
          <p:nvPr>
            <p:ph idx="1"/>
          </p:nvPr>
        </p:nvSpPr>
        <p:spPr>
          <a:xfrm>
            <a:off x="179512" y="1124744"/>
            <a:ext cx="8784976" cy="5184576"/>
          </a:xfrm>
        </p:spPr>
        <p:txBody>
          <a:bodyPr>
            <a:normAutofit/>
          </a:bodyPr>
          <a:lstStyle/>
          <a:p>
            <a:r>
              <a:rPr kumimoji="1" lang="ja-JP" altLang="en-US" dirty="0"/>
              <a:t>地球全体と</a:t>
            </a:r>
            <a:r>
              <a:rPr kumimoji="1" lang="ja-JP" altLang="en-US"/>
              <a:t>しては，年</a:t>
            </a:r>
            <a:r>
              <a:rPr kumimoji="1" lang="ja-JP" altLang="en-US" dirty="0"/>
              <a:t>平均降水量と年平均蒸発量</a:t>
            </a:r>
            <a:r>
              <a:rPr kumimoji="1" lang="ja-JP" altLang="en-US"/>
              <a:t>はつりあっている．両者</a:t>
            </a:r>
            <a:r>
              <a:rPr kumimoji="1" lang="ja-JP" altLang="en-US" dirty="0"/>
              <a:t>は</a:t>
            </a:r>
            <a:r>
              <a:rPr kumimoji="1" lang="ja-JP" altLang="en-US"/>
              <a:t>ほぼ等しい．</a:t>
            </a:r>
            <a:endParaRPr kumimoji="1" lang="en-US" altLang="ja-JP" dirty="0"/>
          </a:p>
          <a:p>
            <a:endParaRPr lang="en-US" altLang="ja-JP" dirty="0"/>
          </a:p>
          <a:p>
            <a:r>
              <a:rPr kumimoji="1" lang="ja-JP" altLang="en-US" u="sng" dirty="0"/>
              <a:t>陸地全体</a:t>
            </a:r>
            <a:r>
              <a:rPr kumimoji="1" lang="ja-JP" altLang="en-US" dirty="0"/>
              <a:t>では降水量のほうが蒸発量</a:t>
            </a:r>
            <a:r>
              <a:rPr kumimoji="1" lang="ja-JP" altLang="en-US"/>
              <a:t>より多い．余り</a:t>
            </a:r>
            <a:r>
              <a:rPr kumimoji="1" lang="ja-JP" altLang="en-US" dirty="0"/>
              <a:t>（降水量ー蒸発量）は河川として海洋へ</a:t>
            </a:r>
            <a:r>
              <a:rPr kumimoji="1" lang="ja-JP" altLang="en-US"/>
              <a:t>輸送される．</a:t>
            </a:r>
            <a:br>
              <a:rPr kumimoji="1" lang="en-US" altLang="ja-JP" dirty="0"/>
            </a:br>
            <a:endParaRPr kumimoji="1" lang="en-US" altLang="ja-JP" dirty="0"/>
          </a:p>
          <a:p>
            <a:r>
              <a:rPr lang="ja-JP" altLang="en-US" u="sng" dirty="0"/>
              <a:t>海洋全体</a:t>
            </a:r>
            <a:r>
              <a:rPr lang="ja-JP" altLang="en-US" dirty="0"/>
              <a:t>では蒸発量のほうが降水量</a:t>
            </a:r>
            <a:r>
              <a:rPr lang="ja-JP" altLang="en-US"/>
              <a:t>より多い．不足分</a:t>
            </a:r>
            <a:r>
              <a:rPr lang="ja-JP" altLang="en-US" dirty="0"/>
              <a:t>は陸地から河川として海洋へ</a:t>
            </a:r>
            <a:r>
              <a:rPr lang="ja-JP" altLang="en-US"/>
              <a:t>流入する．</a:t>
            </a:r>
            <a:endParaRPr kumimoji="1" lang="ja-JP" altLang="en-US" dirty="0"/>
          </a:p>
        </p:txBody>
      </p:sp>
      <p:sp>
        <p:nvSpPr>
          <p:cNvPr id="4" name="スライド番号プレースホルダー 3">
            <a:extLst>
              <a:ext uri="{FF2B5EF4-FFF2-40B4-BE49-F238E27FC236}">
                <a16:creationId xmlns:a16="http://schemas.microsoft.com/office/drawing/2014/main" id="{CB338CCC-9DAA-B845-BD67-4B8846C62CE3}"/>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63</a:t>
            </a:fld>
            <a:endParaRPr lang="ja-JP" altLang="en-US">
              <a:solidFill>
                <a:prstClr val="black">
                  <a:tint val="75000"/>
                </a:prstClr>
              </a:solidFill>
            </a:endParaRPr>
          </a:p>
        </p:txBody>
      </p:sp>
    </p:spTree>
    <p:extLst>
      <p:ext uri="{BB962C8B-B14F-4D97-AF65-F5344CB8AC3E}">
        <p14:creationId xmlns:p14="http://schemas.microsoft.com/office/powerpoint/2010/main" val="1108863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1403350" y="1989138"/>
            <a:ext cx="2736850" cy="1511300"/>
          </a:xfrm>
          <a:prstGeom prst="rect">
            <a:avLst/>
          </a:prstGeom>
          <a:solidFill>
            <a:schemeClr val="accent1">
              <a:alpha val="50980"/>
            </a:schemeClr>
          </a:solidFill>
          <a:ln w="9525">
            <a:solidFill>
              <a:schemeClr val="tx1"/>
            </a:solidFill>
            <a:miter lim="800000"/>
            <a:headEnd/>
            <a:tailEnd/>
          </a:ln>
        </p:spPr>
        <p:txBody>
          <a:bodyPr wrap="none" anchor="ctr"/>
          <a:lstStyle/>
          <a:p>
            <a:pPr algn="ctr"/>
            <a:r>
              <a:rPr lang="ja-JP" altLang="en-US" sz="2800" b="1">
                <a:latin typeface="+mj-ea"/>
                <a:ea typeface="+mj-ea"/>
              </a:rPr>
              <a:t>海洋上大気</a:t>
            </a:r>
            <a:br>
              <a:rPr lang="en-US" altLang="ja-JP" sz="2800" b="1">
                <a:latin typeface="+mj-ea"/>
                <a:ea typeface="+mj-ea"/>
              </a:rPr>
            </a:br>
            <a:r>
              <a:rPr lang="en-US" altLang="ja-JP" sz="2400" b="1">
                <a:latin typeface="+mj-ea"/>
                <a:ea typeface="+mj-ea"/>
              </a:rPr>
              <a:t>Atmosphere </a:t>
            </a:r>
            <a:br>
              <a:rPr lang="en-US" altLang="ja-JP" sz="2400" b="1">
                <a:latin typeface="+mj-ea"/>
                <a:ea typeface="+mj-ea"/>
              </a:rPr>
            </a:br>
            <a:r>
              <a:rPr lang="en-US" altLang="ja-JP" sz="2400" b="1">
                <a:latin typeface="+mj-ea"/>
                <a:ea typeface="+mj-ea"/>
              </a:rPr>
              <a:t>over Ocean</a:t>
            </a:r>
            <a:endParaRPr lang="ja-JP" altLang="en-US" sz="2800" b="1">
              <a:latin typeface="+mj-ea"/>
              <a:ea typeface="+mj-ea"/>
            </a:endParaRPr>
          </a:p>
        </p:txBody>
      </p:sp>
      <p:sp>
        <p:nvSpPr>
          <p:cNvPr id="17411" name="Rectangle 5"/>
          <p:cNvSpPr>
            <a:spLocks noChangeArrowheads="1"/>
          </p:cNvSpPr>
          <p:nvPr/>
        </p:nvSpPr>
        <p:spPr bwMode="auto">
          <a:xfrm>
            <a:off x="5364163" y="1916113"/>
            <a:ext cx="2736850" cy="1511300"/>
          </a:xfrm>
          <a:prstGeom prst="rect">
            <a:avLst/>
          </a:prstGeom>
          <a:solidFill>
            <a:schemeClr val="accent1">
              <a:alpha val="50980"/>
            </a:schemeClr>
          </a:solidFill>
          <a:ln w="9525">
            <a:solidFill>
              <a:schemeClr val="tx1"/>
            </a:solidFill>
            <a:miter lim="800000"/>
            <a:headEnd/>
            <a:tailEnd/>
          </a:ln>
        </p:spPr>
        <p:txBody>
          <a:bodyPr wrap="none" anchor="ctr"/>
          <a:lstStyle/>
          <a:p>
            <a:pPr algn="ctr"/>
            <a:r>
              <a:rPr lang="ja-JP" altLang="en-US" sz="2800" b="1">
                <a:latin typeface="+mj-ea"/>
                <a:ea typeface="+mj-ea"/>
              </a:rPr>
              <a:t>陸上大気</a:t>
            </a:r>
            <a:br>
              <a:rPr lang="en-US" altLang="ja-JP" sz="2800" b="1">
                <a:latin typeface="+mj-ea"/>
                <a:ea typeface="+mj-ea"/>
              </a:rPr>
            </a:br>
            <a:r>
              <a:rPr lang="en-US" altLang="ja-JP" sz="2400" b="1">
                <a:latin typeface="+mj-ea"/>
                <a:ea typeface="+mj-ea"/>
              </a:rPr>
              <a:t>Atmosphere </a:t>
            </a:r>
            <a:br>
              <a:rPr lang="en-US" altLang="ja-JP" sz="2400" b="1">
                <a:latin typeface="+mj-ea"/>
                <a:ea typeface="+mj-ea"/>
              </a:rPr>
            </a:br>
            <a:r>
              <a:rPr lang="en-US" altLang="ja-JP" sz="2400" b="1">
                <a:latin typeface="+mj-ea"/>
                <a:ea typeface="+mj-ea"/>
              </a:rPr>
              <a:t>over land</a:t>
            </a:r>
            <a:br>
              <a:rPr lang="en-US" altLang="ja-JP" sz="2800" b="1">
                <a:latin typeface="+mj-ea"/>
                <a:ea typeface="+mj-ea"/>
              </a:rPr>
            </a:br>
            <a:endParaRPr lang="ja-JP" altLang="en-US" sz="2800" b="1">
              <a:latin typeface="+mj-ea"/>
              <a:ea typeface="+mj-ea"/>
            </a:endParaRPr>
          </a:p>
        </p:txBody>
      </p:sp>
      <p:sp>
        <p:nvSpPr>
          <p:cNvPr id="17412" name="Rectangle 6"/>
          <p:cNvSpPr>
            <a:spLocks noChangeArrowheads="1"/>
          </p:cNvSpPr>
          <p:nvPr/>
        </p:nvSpPr>
        <p:spPr bwMode="auto">
          <a:xfrm>
            <a:off x="1476375" y="4508500"/>
            <a:ext cx="2736850" cy="1511300"/>
          </a:xfrm>
          <a:prstGeom prst="rect">
            <a:avLst/>
          </a:prstGeom>
          <a:solidFill>
            <a:srgbClr val="3366FF">
              <a:alpha val="38039"/>
            </a:srgbClr>
          </a:solidFill>
          <a:ln w="9525">
            <a:solidFill>
              <a:schemeClr val="tx1"/>
            </a:solidFill>
            <a:miter lim="800000"/>
            <a:headEnd/>
            <a:tailEnd/>
          </a:ln>
        </p:spPr>
        <p:txBody>
          <a:bodyPr wrap="none" anchor="ctr"/>
          <a:lstStyle/>
          <a:p>
            <a:pPr algn="ctr"/>
            <a:r>
              <a:rPr lang="ja-JP" altLang="en-US" sz="2800" b="1">
                <a:latin typeface="+mj-ea"/>
                <a:ea typeface="+mj-ea"/>
              </a:rPr>
              <a:t>海洋</a:t>
            </a:r>
            <a:br>
              <a:rPr lang="en-US" altLang="ja-JP" sz="2800" b="1">
                <a:latin typeface="+mj-ea"/>
                <a:ea typeface="+mj-ea"/>
              </a:rPr>
            </a:br>
            <a:r>
              <a:rPr lang="en-US" altLang="ja-JP" sz="2800" b="1">
                <a:latin typeface="+mj-ea"/>
                <a:ea typeface="+mj-ea"/>
              </a:rPr>
              <a:t>Ocean</a:t>
            </a:r>
            <a:endParaRPr lang="ja-JP" altLang="en-US" sz="2800" b="1">
              <a:latin typeface="+mj-ea"/>
              <a:ea typeface="+mj-ea"/>
            </a:endParaRPr>
          </a:p>
        </p:txBody>
      </p:sp>
      <p:sp>
        <p:nvSpPr>
          <p:cNvPr id="17413" name="Rectangle 7"/>
          <p:cNvSpPr>
            <a:spLocks noChangeArrowheads="1"/>
          </p:cNvSpPr>
          <p:nvPr/>
        </p:nvSpPr>
        <p:spPr bwMode="auto">
          <a:xfrm>
            <a:off x="5364163" y="4437063"/>
            <a:ext cx="2736850" cy="1511300"/>
          </a:xfrm>
          <a:prstGeom prst="rect">
            <a:avLst/>
          </a:prstGeom>
          <a:solidFill>
            <a:srgbClr val="993300">
              <a:alpha val="50980"/>
            </a:srgbClr>
          </a:solidFill>
          <a:ln w="9525">
            <a:solidFill>
              <a:schemeClr val="tx1"/>
            </a:solidFill>
            <a:miter lim="800000"/>
            <a:headEnd/>
            <a:tailEnd/>
          </a:ln>
        </p:spPr>
        <p:txBody>
          <a:bodyPr wrap="none" anchor="ctr"/>
          <a:lstStyle/>
          <a:p>
            <a:pPr algn="ctr"/>
            <a:r>
              <a:rPr lang="ja-JP" altLang="en-US" sz="2800" b="1">
                <a:latin typeface="+mj-ea"/>
                <a:ea typeface="+mj-ea"/>
              </a:rPr>
              <a:t>陸</a:t>
            </a:r>
            <a:br>
              <a:rPr lang="en-US" altLang="ja-JP" sz="2800" b="1">
                <a:latin typeface="+mj-ea"/>
                <a:ea typeface="+mj-ea"/>
              </a:rPr>
            </a:br>
            <a:r>
              <a:rPr lang="en-US" altLang="ja-JP" sz="2800" b="1">
                <a:latin typeface="+mj-ea"/>
                <a:ea typeface="+mj-ea"/>
              </a:rPr>
              <a:t>Land</a:t>
            </a:r>
            <a:endParaRPr lang="ja-JP" altLang="en-US" sz="2800" b="1">
              <a:latin typeface="+mj-ea"/>
              <a:ea typeface="+mj-ea"/>
            </a:endParaRPr>
          </a:p>
        </p:txBody>
      </p:sp>
      <p:sp>
        <p:nvSpPr>
          <p:cNvPr id="17414" name="Line 8"/>
          <p:cNvSpPr>
            <a:spLocks noChangeShapeType="1"/>
          </p:cNvSpPr>
          <p:nvPr/>
        </p:nvSpPr>
        <p:spPr bwMode="auto">
          <a:xfrm flipV="1">
            <a:off x="3059113" y="3644900"/>
            <a:ext cx="0" cy="863600"/>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15" name="Line 9"/>
          <p:cNvSpPr>
            <a:spLocks noChangeShapeType="1"/>
          </p:cNvSpPr>
          <p:nvPr/>
        </p:nvSpPr>
        <p:spPr bwMode="auto">
          <a:xfrm>
            <a:off x="3563938" y="3644900"/>
            <a:ext cx="0" cy="792163"/>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16" name="Text Box 10"/>
          <p:cNvSpPr txBox="1">
            <a:spLocks noChangeArrowheads="1"/>
          </p:cNvSpPr>
          <p:nvPr/>
        </p:nvSpPr>
        <p:spPr bwMode="auto">
          <a:xfrm>
            <a:off x="2123728" y="3933825"/>
            <a:ext cx="1151285" cy="461665"/>
          </a:xfrm>
          <a:prstGeom prst="rect">
            <a:avLst/>
          </a:prstGeom>
          <a:noFill/>
          <a:ln w="9525">
            <a:noFill/>
            <a:miter lim="800000"/>
            <a:headEnd/>
            <a:tailEnd/>
          </a:ln>
        </p:spPr>
        <p:txBody>
          <a:bodyPr wrap="square">
            <a:spAutoFit/>
          </a:bodyPr>
          <a:lstStyle/>
          <a:p>
            <a:pPr>
              <a:spcBef>
                <a:spcPct val="50000"/>
              </a:spcBef>
            </a:pPr>
            <a:r>
              <a:rPr lang="en-US" altLang="ja-JP" sz="2400" dirty="0">
                <a:latin typeface="+mj-ea"/>
                <a:ea typeface="+mj-ea"/>
              </a:rPr>
              <a:t>1180</a:t>
            </a:r>
          </a:p>
        </p:txBody>
      </p:sp>
      <p:sp>
        <p:nvSpPr>
          <p:cNvPr id="17417" name="Text Box 11"/>
          <p:cNvSpPr txBox="1">
            <a:spLocks noChangeArrowheads="1"/>
          </p:cNvSpPr>
          <p:nvPr/>
        </p:nvSpPr>
        <p:spPr bwMode="auto">
          <a:xfrm>
            <a:off x="3563888" y="3860800"/>
            <a:ext cx="1224014" cy="461665"/>
          </a:xfrm>
          <a:prstGeom prst="rect">
            <a:avLst/>
          </a:prstGeom>
          <a:noFill/>
          <a:ln w="9525">
            <a:noFill/>
            <a:miter lim="800000"/>
            <a:headEnd/>
            <a:tailEnd/>
          </a:ln>
        </p:spPr>
        <p:txBody>
          <a:bodyPr wrap="square">
            <a:spAutoFit/>
          </a:bodyPr>
          <a:lstStyle/>
          <a:p>
            <a:pPr>
              <a:spcBef>
                <a:spcPct val="50000"/>
              </a:spcBef>
            </a:pPr>
            <a:r>
              <a:rPr lang="en-US" altLang="ja-JP" sz="2400" dirty="0">
                <a:latin typeface="+mj-ea"/>
                <a:ea typeface="+mj-ea"/>
              </a:rPr>
              <a:t>1070</a:t>
            </a:r>
          </a:p>
        </p:txBody>
      </p:sp>
      <p:sp>
        <p:nvSpPr>
          <p:cNvPr id="17418" name="AutoShape 12"/>
          <p:cNvSpPr>
            <a:spLocks noChangeArrowheads="1"/>
          </p:cNvSpPr>
          <p:nvPr/>
        </p:nvSpPr>
        <p:spPr bwMode="auto">
          <a:xfrm>
            <a:off x="7308850" y="3500438"/>
            <a:ext cx="719138" cy="863600"/>
          </a:xfrm>
          <a:prstGeom prst="downArrow">
            <a:avLst>
              <a:gd name="adj1" fmla="val 50000"/>
              <a:gd name="adj2" fmla="val 30022"/>
            </a:avLst>
          </a:prstGeom>
          <a:solidFill>
            <a:schemeClr val="accent1"/>
          </a:solidFill>
          <a:ln w="9525">
            <a:solidFill>
              <a:schemeClr val="tx1"/>
            </a:solidFill>
            <a:miter lim="800000"/>
            <a:headEnd/>
            <a:tailEnd/>
          </a:ln>
        </p:spPr>
        <p:txBody>
          <a:bodyPr vert="eaVert" wrap="none" anchor="ctr"/>
          <a:lstStyle/>
          <a:p>
            <a:endParaRPr lang="ja-JP" altLang="en-US">
              <a:latin typeface="+mj-ea"/>
              <a:ea typeface="+mj-ea"/>
            </a:endParaRPr>
          </a:p>
        </p:txBody>
      </p:sp>
      <p:sp>
        <p:nvSpPr>
          <p:cNvPr id="17419" name="Line 13"/>
          <p:cNvSpPr>
            <a:spLocks noChangeShapeType="1"/>
          </p:cNvSpPr>
          <p:nvPr/>
        </p:nvSpPr>
        <p:spPr bwMode="auto">
          <a:xfrm>
            <a:off x="5724525" y="3573463"/>
            <a:ext cx="0" cy="719137"/>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20" name="Line 14"/>
          <p:cNvSpPr>
            <a:spLocks noChangeShapeType="1"/>
          </p:cNvSpPr>
          <p:nvPr/>
        </p:nvSpPr>
        <p:spPr bwMode="auto">
          <a:xfrm flipV="1">
            <a:off x="6443663" y="3644900"/>
            <a:ext cx="0" cy="647700"/>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21" name="Text Box 15"/>
          <p:cNvSpPr txBox="1">
            <a:spLocks noChangeArrowheads="1"/>
          </p:cNvSpPr>
          <p:nvPr/>
        </p:nvSpPr>
        <p:spPr bwMode="auto">
          <a:xfrm>
            <a:off x="4932363" y="3716338"/>
            <a:ext cx="935781" cy="461665"/>
          </a:xfrm>
          <a:prstGeom prst="rect">
            <a:avLst/>
          </a:prstGeom>
          <a:noFill/>
          <a:ln w="9525">
            <a:noFill/>
            <a:miter lim="800000"/>
            <a:headEnd/>
            <a:tailEnd/>
          </a:ln>
        </p:spPr>
        <p:txBody>
          <a:bodyPr wrap="square">
            <a:spAutoFit/>
          </a:bodyPr>
          <a:lstStyle/>
          <a:p>
            <a:pPr algn="r">
              <a:spcBef>
                <a:spcPct val="50000"/>
              </a:spcBef>
            </a:pPr>
            <a:r>
              <a:rPr lang="en-US" altLang="ja-JP" sz="2400" dirty="0">
                <a:latin typeface="+mj-ea"/>
                <a:ea typeface="+mj-ea"/>
              </a:rPr>
              <a:t>750</a:t>
            </a:r>
          </a:p>
        </p:txBody>
      </p:sp>
      <p:sp>
        <p:nvSpPr>
          <p:cNvPr id="17422" name="Text Box 16"/>
          <p:cNvSpPr txBox="1">
            <a:spLocks noChangeArrowheads="1"/>
          </p:cNvSpPr>
          <p:nvPr/>
        </p:nvSpPr>
        <p:spPr bwMode="auto">
          <a:xfrm>
            <a:off x="6588125" y="3789363"/>
            <a:ext cx="936624" cy="461665"/>
          </a:xfrm>
          <a:prstGeom prst="rect">
            <a:avLst/>
          </a:prstGeom>
          <a:noFill/>
          <a:ln w="9525">
            <a:noFill/>
            <a:miter lim="800000"/>
            <a:headEnd/>
            <a:tailEnd/>
          </a:ln>
        </p:spPr>
        <p:txBody>
          <a:bodyPr wrap="square">
            <a:spAutoFit/>
          </a:bodyPr>
          <a:lstStyle/>
          <a:p>
            <a:pPr>
              <a:spcBef>
                <a:spcPct val="50000"/>
              </a:spcBef>
            </a:pPr>
            <a:r>
              <a:rPr lang="en-US" altLang="ja-JP" sz="2400" dirty="0">
                <a:latin typeface="+mj-ea"/>
                <a:ea typeface="+mj-ea"/>
              </a:rPr>
              <a:t>480</a:t>
            </a:r>
          </a:p>
        </p:txBody>
      </p:sp>
      <p:sp>
        <p:nvSpPr>
          <p:cNvPr id="17423" name="AutoShape 17"/>
          <p:cNvSpPr>
            <a:spLocks noChangeArrowheads="1"/>
          </p:cNvSpPr>
          <p:nvPr/>
        </p:nvSpPr>
        <p:spPr bwMode="auto">
          <a:xfrm>
            <a:off x="1403350" y="3573463"/>
            <a:ext cx="792163" cy="936625"/>
          </a:xfrm>
          <a:prstGeom prst="upArrow">
            <a:avLst>
              <a:gd name="adj1" fmla="val 50000"/>
              <a:gd name="adj2" fmla="val 29559"/>
            </a:avLst>
          </a:prstGeom>
          <a:solidFill>
            <a:schemeClr val="accent1"/>
          </a:solidFill>
          <a:ln w="9525">
            <a:solidFill>
              <a:schemeClr val="tx1"/>
            </a:solidFill>
            <a:miter lim="800000"/>
            <a:headEnd/>
            <a:tailEnd/>
          </a:ln>
        </p:spPr>
        <p:txBody>
          <a:bodyPr vert="eaVert" wrap="none" anchor="ctr"/>
          <a:lstStyle/>
          <a:p>
            <a:endParaRPr lang="ja-JP" altLang="en-US">
              <a:latin typeface="+mj-ea"/>
              <a:ea typeface="+mj-ea"/>
            </a:endParaRPr>
          </a:p>
        </p:txBody>
      </p:sp>
      <p:sp>
        <p:nvSpPr>
          <p:cNvPr id="17424" name="AutoShape 18"/>
          <p:cNvSpPr>
            <a:spLocks noChangeArrowheads="1"/>
          </p:cNvSpPr>
          <p:nvPr/>
        </p:nvSpPr>
        <p:spPr bwMode="auto">
          <a:xfrm>
            <a:off x="4211638" y="4221163"/>
            <a:ext cx="1152525" cy="720725"/>
          </a:xfrm>
          <a:prstGeom prst="leftArrow">
            <a:avLst>
              <a:gd name="adj1" fmla="val 50000"/>
              <a:gd name="adj2" fmla="val 39978"/>
            </a:avLst>
          </a:prstGeom>
          <a:solidFill>
            <a:schemeClr val="accent1"/>
          </a:solidFill>
          <a:ln w="9525">
            <a:solidFill>
              <a:schemeClr val="tx1"/>
            </a:solidFill>
            <a:miter lim="800000"/>
            <a:headEnd/>
            <a:tailEnd/>
          </a:ln>
        </p:spPr>
        <p:txBody>
          <a:bodyPr wrap="none" anchor="ctr"/>
          <a:lstStyle/>
          <a:p>
            <a:pPr algn="ctr"/>
            <a:r>
              <a:rPr lang="en-US" altLang="ja-JP">
                <a:latin typeface="+mj-ea"/>
                <a:ea typeface="+mj-ea"/>
              </a:rPr>
              <a:t>River</a:t>
            </a:r>
            <a:endParaRPr lang="ja-JP" altLang="en-US">
              <a:latin typeface="+mj-ea"/>
              <a:ea typeface="+mj-ea"/>
            </a:endParaRPr>
          </a:p>
        </p:txBody>
      </p:sp>
      <p:sp>
        <p:nvSpPr>
          <p:cNvPr id="17425" name="AutoShape 19"/>
          <p:cNvSpPr>
            <a:spLocks noChangeArrowheads="1"/>
          </p:cNvSpPr>
          <p:nvPr/>
        </p:nvSpPr>
        <p:spPr bwMode="auto">
          <a:xfrm>
            <a:off x="4140200" y="2276475"/>
            <a:ext cx="1081088" cy="863600"/>
          </a:xfrm>
          <a:prstGeom prst="rightArrow">
            <a:avLst>
              <a:gd name="adj1" fmla="val 50000"/>
              <a:gd name="adj2" fmla="val 31296"/>
            </a:avLst>
          </a:prstGeom>
          <a:solidFill>
            <a:schemeClr val="accent1"/>
          </a:solidFill>
          <a:ln w="9525">
            <a:solidFill>
              <a:schemeClr val="tx1"/>
            </a:solidFill>
            <a:miter lim="800000"/>
            <a:headEnd/>
            <a:tailEnd/>
          </a:ln>
        </p:spPr>
        <p:txBody>
          <a:bodyPr wrap="none" anchor="ctr"/>
          <a:lstStyle/>
          <a:p>
            <a:pPr algn="ctr"/>
            <a:r>
              <a:rPr lang="en-US" altLang="ja-JP">
                <a:latin typeface="+mj-ea"/>
                <a:ea typeface="+mj-ea"/>
              </a:rPr>
              <a:t>Atmospheric </a:t>
            </a:r>
            <a:br>
              <a:rPr lang="en-US" altLang="ja-JP">
                <a:latin typeface="+mj-ea"/>
                <a:ea typeface="+mj-ea"/>
              </a:rPr>
            </a:br>
            <a:r>
              <a:rPr lang="en-US" altLang="ja-JP">
                <a:latin typeface="+mj-ea"/>
                <a:ea typeface="+mj-ea"/>
              </a:rPr>
              <a:t>transport</a:t>
            </a:r>
            <a:endParaRPr lang="ja-JP" altLang="en-US">
              <a:latin typeface="+mj-ea"/>
              <a:ea typeface="+mj-ea"/>
            </a:endParaRPr>
          </a:p>
        </p:txBody>
      </p:sp>
      <p:sp>
        <p:nvSpPr>
          <p:cNvPr id="17426" name="Text Box 20"/>
          <p:cNvSpPr txBox="1">
            <a:spLocks noChangeArrowheads="1"/>
          </p:cNvSpPr>
          <p:nvPr/>
        </p:nvSpPr>
        <p:spPr bwMode="auto">
          <a:xfrm>
            <a:off x="0" y="0"/>
            <a:ext cx="4572000" cy="1323975"/>
          </a:xfrm>
          <a:prstGeom prst="rect">
            <a:avLst/>
          </a:prstGeom>
          <a:noFill/>
          <a:ln w="9525">
            <a:noFill/>
            <a:miter lim="800000"/>
            <a:headEnd/>
            <a:tailEnd/>
          </a:ln>
        </p:spPr>
        <p:txBody>
          <a:bodyPr>
            <a:spAutoFit/>
          </a:bodyPr>
          <a:lstStyle/>
          <a:p>
            <a:pPr>
              <a:spcBef>
                <a:spcPct val="50000"/>
              </a:spcBef>
            </a:pPr>
            <a:r>
              <a:rPr lang="ja-JP" altLang="en-US" sz="3200" b="1" dirty="0">
                <a:latin typeface="+mj-ea"/>
                <a:ea typeface="+mj-ea"/>
              </a:rPr>
              <a:t>地球の水収支</a:t>
            </a:r>
            <a:br>
              <a:rPr lang="en-US" altLang="ja-JP" sz="3200" b="1" dirty="0">
                <a:latin typeface="+mj-ea"/>
                <a:ea typeface="+mj-ea"/>
              </a:rPr>
            </a:br>
            <a:r>
              <a:rPr lang="en-US" altLang="ja-JP" sz="2400" b="1" dirty="0">
                <a:latin typeface="+mj-ea"/>
                <a:ea typeface="+mj-ea"/>
              </a:rPr>
              <a:t>Global water</a:t>
            </a:r>
            <a:br>
              <a:rPr lang="en-US" altLang="ja-JP" sz="2400" b="1" dirty="0">
                <a:latin typeface="+mj-ea"/>
                <a:ea typeface="+mj-ea"/>
              </a:rPr>
            </a:br>
            <a:r>
              <a:rPr lang="en-US" altLang="ja-JP" sz="2400" b="1" dirty="0">
                <a:latin typeface="+mj-ea"/>
                <a:ea typeface="+mj-ea"/>
              </a:rPr>
              <a:t>cycle mm/year</a:t>
            </a:r>
            <a:endParaRPr lang="ja-JP" altLang="en-US" sz="2400" dirty="0">
              <a:latin typeface="+mj-ea"/>
              <a:ea typeface="+mj-ea"/>
            </a:endParaRPr>
          </a:p>
        </p:txBody>
      </p:sp>
      <p:sp>
        <p:nvSpPr>
          <p:cNvPr id="17427" name="Rectangle 21"/>
          <p:cNvSpPr>
            <a:spLocks noChangeArrowheads="1"/>
          </p:cNvSpPr>
          <p:nvPr/>
        </p:nvSpPr>
        <p:spPr bwMode="auto">
          <a:xfrm>
            <a:off x="2411413" y="692150"/>
            <a:ext cx="5602816" cy="954107"/>
          </a:xfrm>
          <a:prstGeom prst="rect">
            <a:avLst/>
          </a:prstGeom>
          <a:noFill/>
          <a:ln w="9525">
            <a:noFill/>
            <a:miter lim="800000"/>
            <a:headEnd/>
            <a:tailEnd/>
          </a:ln>
        </p:spPr>
        <p:txBody>
          <a:bodyPr wrap="none">
            <a:spAutoFit/>
          </a:bodyPr>
          <a:lstStyle/>
          <a:p>
            <a:r>
              <a:rPr lang="ja-JP" altLang="en-US" dirty="0">
                <a:latin typeface="+mj-ea"/>
                <a:ea typeface="+mj-ea"/>
              </a:rPr>
              <a:t>　</a:t>
            </a:r>
            <a:r>
              <a:rPr lang="en-US" altLang="ja-JP" sz="2800" dirty="0">
                <a:latin typeface="+mj-ea"/>
                <a:ea typeface="+mj-ea"/>
              </a:rPr>
              <a:t>1100 mm/year × </a:t>
            </a:r>
            <a:r>
              <a:rPr lang="ja-JP" altLang="en-US" sz="2800" dirty="0">
                <a:latin typeface="+mj-ea"/>
                <a:ea typeface="+mj-ea"/>
              </a:rPr>
              <a:t>海洋面積＝</a:t>
            </a:r>
          </a:p>
          <a:p>
            <a:r>
              <a:rPr lang="ja-JP" altLang="en-US" sz="2800" dirty="0">
                <a:latin typeface="+mj-ea"/>
                <a:ea typeface="+mj-ea"/>
              </a:rPr>
              <a:t>　</a:t>
            </a:r>
            <a:r>
              <a:rPr lang="en-US" altLang="ja-JP" sz="2800" dirty="0">
                <a:latin typeface="+mj-ea"/>
                <a:ea typeface="+mj-ea"/>
              </a:rPr>
              <a:t>2700 mm/year ×</a:t>
            </a:r>
            <a:r>
              <a:rPr lang="ja-JP" altLang="en-US" sz="2800" dirty="0">
                <a:latin typeface="+mj-ea"/>
                <a:ea typeface="+mj-ea"/>
              </a:rPr>
              <a:t>　陸地面積</a:t>
            </a:r>
          </a:p>
        </p:txBody>
      </p:sp>
      <p:sp>
        <p:nvSpPr>
          <p:cNvPr id="17428" name="Line 23"/>
          <p:cNvSpPr>
            <a:spLocks noChangeShapeType="1"/>
          </p:cNvSpPr>
          <p:nvPr/>
        </p:nvSpPr>
        <p:spPr bwMode="auto">
          <a:xfrm>
            <a:off x="4356100" y="1700213"/>
            <a:ext cx="215900" cy="720725"/>
          </a:xfrm>
          <a:prstGeom prst="line">
            <a:avLst/>
          </a:prstGeom>
          <a:noFill/>
          <a:ln w="25400">
            <a:solidFill>
              <a:srgbClr val="FF0000"/>
            </a:solidFill>
            <a:round/>
            <a:headEnd/>
            <a:tailEnd type="triangle" w="med" len="med"/>
          </a:ln>
        </p:spPr>
        <p:txBody>
          <a:bodyPr/>
          <a:lstStyle/>
          <a:p>
            <a:endParaRPr lang="ja-JP" altLang="en-US">
              <a:latin typeface="+mj-ea"/>
              <a:ea typeface="+mj-ea"/>
            </a:endParaRPr>
          </a:p>
        </p:txBody>
      </p:sp>
      <p:sp>
        <p:nvSpPr>
          <p:cNvPr id="17429" name="Line 24"/>
          <p:cNvSpPr>
            <a:spLocks noChangeShapeType="1"/>
          </p:cNvSpPr>
          <p:nvPr/>
        </p:nvSpPr>
        <p:spPr bwMode="auto">
          <a:xfrm>
            <a:off x="4211638" y="3284538"/>
            <a:ext cx="936625" cy="0"/>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30" name="Line 25"/>
          <p:cNvSpPr>
            <a:spLocks noChangeShapeType="1"/>
          </p:cNvSpPr>
          <p:nvPr/>
        </p:nvSpPr>
        <p:spPr bwMode="auto">
          <a:xfrm flipH="1">
            <a:off x="4356100" y="4941888"/>
            <a:ext cx="792163" cy="0"/>
          </a:xfrm>
          <a:prstGeom prst="line">
            <a:avLst/>
          </a:prstGeom>
          <a:noFill/>
          <a:ln w="9525">
            <a:solidFill>
              <a:schemeClr val="tx1"/>
            </a:solidFill>
            <a:round/>
            <a:headEnd/>
            <a:tailEnd type="triangle" w="med" len="med"/>
          </a:ln>
        </p:spPr>
        <p:txBody>
          <a:bodyPr/>
          <a:lstStyle/>
          <a:p>
            <a:endParaRPr lang="ja-JP" altLang="en-US">
              <a:latin typeface="+mj-ea"/>
              <a:ea typeface="+mj-ea"/>
            </a:endParaRPr>
          </a:p>
        </p:txBody>
      </p:sp>
      <p:sp>
        <p:nvSpPr>
          <p:cNvPr id="17431" name="Oval 28"/>
          <p:cNvSpPr>
            <a:spLocks noChangeArrowheads="1"/>
          </p:cNvSpPr>
          <p:nvPr/>
        </p:nvSpPr>
        <p:spPr bwMode="auto">
          <a:xfrm>
            <a:off x="2339752" y="260648"/>
            <a:ext cx="5040560" cy="1656184"/>
          </a:xfrm>
          <a:prstGeom prst="ellipse">
            <a:avLst/>
          </a:prstGeom>
          <a:solidFill>
            <a:schemeClr val="accent1">
              <a:alpha val="3922"/>
            </a:schemeClr>
          </a:solidFill>
          <a:ln w="25400">
            <a:solidFill>
              <a:schemeClr val="accent2"/>
            </a:solidFill>
            <a:round/>
            <a:headEnd/>
            <a:tailEnd/>
          </a:ln>
        </p:spPr>
        <p:txBody>
          <a:bodyPr wrap="none" anchor="ctr"/>
          <a:lstStyle/>
          <a:p>
            <a:endParaRPr lang="ja-JP" altLang="en-US">
              <a:latin typeface="+mj-ea"/>
              <a:ea typeface="+mj-ea"/>
            </a:endParaRPr>
          </a:p>
        </p:txBody>
      </p:sp>
      <p:sp>
        <p:nvSpPr>
          <p:cNvPr id="2" name="スライド番号プレースホルダー 1">
            <a:extLst>
              <a:ext uri="{FF2B5EF4-FFF2-40B4-BE49-F238E27FC236}">
                <a16:creationId xmlns:a16="http://schemas.microsoft.com/office/drawing/2014/main" id="{3EDE6ED7-DE57-F44B-8B7C-B9F74F40DF1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64</a:t>
            </a:fld>
            <a:endParaRPr lang="ja-JP" altLang="en-US">
              <a:solidFill>
                <a:prstClr val="black">
                  <a:tint val="75000"/>
                </a:prstClr>
              </a:solidFill>
            </a:endParaRPr>
          </a:p>
        </p:txBody>
      </p:sp>
    </p:spTree>
    <p:extLst>
      <p:ext uri="{BB962C8B-B14F-4D97-AF65-F5344CB8AC3E}">
        <p14:creationId xmlns:p14="http://schemas.microsoft.com/office/powerpoint/2010/main" val="843557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16632"/>
            <a:ext cx="8229600" cy="1152128"/>
          </a:xfrm>
        </p:spPr>
        <p:txBody>
          <a:bodyPr/>
          <a:lstStyle/>
          <a:p>
            <a:pPr eaLnBrk="1" hangingPunct="1"/>
            <a:r>
              <a:rPr lang="ja-JP" altLang="en-US" sz="2800" dirty="0">
                <a:latin typeface="+mj-ea"/>
              </a:rPr>
              <a:t>年平均降水量・蒸発量</a:t>
            </a:r>
            <a:br>
              <a:rPr lang="en-US" altLang="ja-JP" sz="2800" dirty="0">
                <a:latin typeface="+mj-ea"/>
              </a:rPr>
            </a:br>
            <a:r>
              <a:rPr lang="en-US" altLang="ja-JP" sz="2800" dirty="0">
                <a:latin typeface="+mj-ea"/>
              </a:rPr>
              <a:t>1000 mm </a:t>
            </a:r>
            <a:r>
              <a:rPr lang="ja-JP" altLang="en-US" sz="2800" dirty="0">
                <a:latin typeface="+mj-ea"/>
              </a:rPr>
              <a:t>およそ　１</a:t>
            </a:r>
            <a:r>
              <a:rPr lang="en-US" altLang="ja-JP" sz="2800" dirty="0">
                <a:latin typeface="+mj-ea"/>
              </a:rPr>
              <a:t>m</a:t>
            </a:r>
            <a:endParaRPr lang="ja-JP" altLang="en-US" sz="2800" dirty="0">
              <a:latin typeface="+mj-ea"/>
            </a:endParaRPr>
          </a:p>
        </p:txBody>
      </p:sp>
      <p:graphicFrame>
        <p:nvGraphicFramePr>
          <p:cNvPr id="2" name="表 1"/>
          <p:cNvGraphicFramePr>
            <a:graphicFrameLocks noGrp="1"/>
          </p:cNvGraphicFramePr>
          <p:nvPr/>
        </p:nvGraphicFramePr>
        <p:xfrm>
          <a:off x="539552" y="2060848"/>
          <a:ext cx="8208912" cy="3528393"/>
        </p:xfrm>
        <a:graphic>
          <a:graphicData uri="http://schemas.openxmlformats.org/drawingml/2006/table">
            <a:tbl>
              <a:tblPr firstRow="1" bandRow="1">
                <a:tableStyleId>{5C22544A-7EE6-4342-B048-85BDC9FD1C3A}</a:tableStyleId>
              </a:tblPr>
              <a:tblGrid>
                <a:gridCol w="2052228">
                  <a:extLst>
                    <a:ext uri="{9D8B030D-6E8A-4147-A177-3AD203B41FA5}">
                      <a16:colId xmlns:a16="http://schemas.microsoft.com/office/drawing/2014/main" val="20000"/>
                    </a:ext>
                  </a:extLst>
                </a:gridCol>
                <a:gridCol w="2052228">
                  <a:extLst>
                    <a:ext uri="{9D8B030D-6E8A-4147-A177-3AD203B41FA5}">
                      <a16:colId xmlns:a16="http://schemas.microsoft.com/office/drawing/2014/main" val="20001"/>
                    </a:ext>
                  </a:extLst>
                </a:gridCol>
                <a:gridCol w="2052228">
                  <a:extLst>
                    <a:ext uri="{9D8B030D-6E8A-4147-A177-3AD203B41FA5}">
                      <a16:colId xmlns:a16="http://schemas.microsoft.com/office/drawing/2014/main" val="20002"/>
                    </a:ext>
                  </a:extLst>
                </a:gridCol>
                <a:gridCol w="2052228">
                  <a:extLst>
                    <a:ext uri="{9D8B030D-6E8A-4147-A177-3AD203B41FA5}">
                      <a16:colId xmlns:a16="http://schemas.microsoft.com/office/drawing/2014/main" val="20003"/>
                    </a:ext>
                  </a:extLst>
                </a:gridCol>
              </a:tblGrid>
              <a:tr h="1176131">
                <a:tc>
                  <a:txBody>
                    <a:bodyPr/>
                    <a:lstStyle/>
                    <a:p>
                      <a:endParaRPr kumimoji="1" lang="ja-JP" altLang="en-US" dirty="0">
                        <a:latin typeface="+mj-ea"/>
                        <a:ea typeface="+mj-ea"/>
                      </a:endParaRPr>
                    </a:p>
                  </a:txBody>
                  <a:tcPr anchor="ctr" anchorCtr="1"/>
                </a:tc>
                <a:tc>
                  <a:txBody>
                    <a:bodyPr/>
                    <a:lstStyle/>
                    <a:p>
                      <a:pPr algn="ctr"/>
                      <a:r>
                        <a:rPr kumimoji="1" lang="ja-JP" altLang="en-US" sz="2800" dirty="0">
                          <a:solidFill>
                            <a:srgbClr val="660066"/>
                          </a:solidFill>
                          <a:latin typeface="+mj-ea"/>
                          <a:ea typeface="+mj-ea"/>
                        </a:rPr>
                        <a:t>北半球</a:t>
                      </a:r>
                    </a:p>
                  </a:txBody>
                  <a:tcPr anchor="ctr" anchorCtr="1"/>
                </a:tc>
                <a:tc>
                  <a:txBody>
                    <a:bodyPr/>
                    <a:lstStyle/>
                    <a:p>
                      <a:pPr algn="ctr"/>
                      <a:r>
                        <a:rPr kumimoji="1" lang="ja-JP" altLang="en-US" sz="2800" dirty="0">
                          <a:solidFill>
                            <a:srgbClr val="660066"/>
                          </a:solidFill>
                          <a:latin typeface="+mj-ea"/>
                          <a:ea typeface="+mj-ea"/>
                        </a:rPr>
                        <a:t>南半球</a:t>
                      </a:r>
                    </a:p>
                  </a:txBody>
                  <a:tcPr anchor="ctr" anchorCtr="1"/>
                </a:tc>
                <a:tc>
                  <a:txBody>
                    <a:bodyPr/>
                    <a:lstStyle/>
                    <a:p>
                      <a:pPr algn="ctr"/>
                      <a:r>
                        <a:rPr kumimoji="1" lang="ja-JP" altLang="en-US" sz="2800" dirty="0">
                          <a:solidFill>
                            <a:srgbClr val="660066"/>
                          </a:solidFill>
                          <a:latin typeface="+mj-ea"/>
                          <a:ea typeface="+mj-ea"/>
                        </a:rPr>
                        <a:t>全地球平均</a:t>
                      </a:r>
                    </a:p>
                  </a:txBody>
                  <a:tcPr anchor="ctr" anchorCtr="1"/>
                </a:tc>
                <a:extLst>
                  <a:ext uri="{0D108BD9-81ED-4DB2-BD59-A6C34878D82A}">
                    <a16:rowId xmlns:a16="http://schemas.microsoft.com/office/drawing/2014/main" val="10000"/>
                  </a:ext>
                </a:extLst>
              </a:tr>
              <a:tr h="1176131">
                <a:tc>
                  <a:txBody>
                    <a:bodyPr/>
                    <a:lstStyle/>
                    <a:p>
                      <a:r>
                        <a:rPr kumimoji="1" lang="ja-JP" altLang="en-US" sz="2800" dirty="0">
                          <a:latin typeface="+mj-ea"/>
                          <a:ea typeface="+mj-ea"/>
                        </a:rPr>
                        <a:t>年蒸発量</a:t>
                      </a:r>
                    </a:p>
                  </a:txBody>
                  <a:tcPr anchor="ctr" anchorCtr="1"/>
                </a:tc>
                <a:tc>
                  <a:txBody>
                    <a:bodyPr/>
                    <a:lstStyle/>
                    <a:p>
                      <a:pPr algn="ctr"/>
                      <a:r>
                        <a:rPr kumimoji="1" lang="en-US" altLang="ja-JP" sz="2800" dirty="0">
                          <a:latin typeface="+mj-ea"/>
                          <a:ea typeface="+mj-ea"/>
                        </a:rPr>
                        <a:t>944</a:t>
                      </a:r>
                      <a:endParaRPr kumimoji="1" lang="ja-JP" altLang="en-US" sz="2800" dirty="0">
                        <a:latin typeface="+mj-ea"/>
                        <a:ea typeface="+mj-ea"/>
                      </a:endParaRPr>
                    </a:p>
                  </a:txBody>
                  <a:tcPr anchor="ctr" anchorCtr="1"/>
                </a:tc>
                <a:tc>
                  <a:txBody>
                    <a:bodyPr/>
                    <a:lstStyle/>
                    <a:p>
                      <a:pPr algn="ctr"/>
                      <a:r>
                        <a:rPr kumimoji="1" lang="en-US" altLang="ja-JP" sz="2800" dirty="0">
                          <a:latin typeface="+mj-ea"/>
                          <a:ea typeface="+mj-ea"/>
                        </a:rPr>
                        <a:t>1064</a:t>
                      </a:r>
                      <a:endParaRPr kumimoji="1" lang="ja-JP" altLang="en-US" sz="2800" dirty="0">
                        <a:latin typeface="+mj-ea"/>
                        <a:ea typeface="+mj-ea"/>
                      </a:endParaRPr>
                    </a:p>
                  </a:txBody>
                  <a:tcPr anchor="ctr" anchorCtr="1"/>
                </a:tc>
                <a:tc>
                  <a:txBody>
                    <a:bodyPr/>
                    <a:lstStyle/>
                    <a:p>
                      <a:pPr algn="ctr"/>
                      <a:r>
                        <a:rPr kumimoji="1" lang="en-US" altLang="ja-JP" sz="3200" dirty="0">
                          <a:latin typeface="+mj-ea"/>
                          <a:ea typeface="+mj-ea"/>
                        </a:rPr>
                        <a:t>1004</a:t>
                      </a:r>
                      <a:endParaRPr kumimoji="1" lang="ja-JP" altLang="en-US" sz="3200" dirty="0">
                        <a:latin typeface="+mj-ea"/>
                        <a:ea typeface="+mj-ea"/>
                      </a:endParaRPr>
                    </a:p>
                  </a:txBody>
                  <a:tcPr anchor="ctr" anchorCtr="1"/>
                </a:tc>
                <a:extLst>
                  <a:ext uri="{0D108BD9-81ED-4DB2-BD59-A6C34878D82A}">
                    <a16:rowId xmlns:a16="http://schemas.microsoft.com/office/drawing/2014/main" val="10001"/>
                  </a:ext>
                </a:extLst>
              </a:tr>
              <a:tr h="1176131">
                <a:tc>
                  <a:txBody>
                    <a:bodyPr/>
                    <a:lstStyle/>
                    <a:p>
                      <a:r>
                        <a:rPr kumimoji="1" lang="ja-JP" altLang="en-US" sz="2800" dirty="0">
                          <a:latin typeface="+mj-ea"/>
                          <a:ea typeface="+mj-ea"/>
                        </a:rPr>
                        <a:t>年降水量</a:t>
                      </a:r>
                    </a:p>
                  </a:txBody>
                  <a:tcPr anchor="ctr" anchorCtr="1"/>
                </a:tc>
                <a:tc>
                  <a:txBody>
                    <a:bodyPr/>
                    <a:lstStyle/>
                    <a:p>
                      <a:pPr algn="ctr"/>
                      <a:r>
                        <a:rPr kumimoji="1" lang="en-US" altLang="ja-JP" sz="2800" dirty="0">
                          <a:latin typeface="+mj-ea"/>
                          <a:ea typeface="+mj-ea"/>
                        </a:rPr>
                        <a:t>1008</a:t>
                      </a:r>
                      <a:endParaRPr kumimoji="1" lang="ja-JP" altLang="en-US" sz="2800" dirty="0">
                        <a:latin typeface="+mj-ea"/>
                        <a:ea typeface="+mj-ea"/>
                      </a:endParaRPr>
                    </a:p>
                  </a:txBody>
                  <a:tcPr anchor="ctr" anchorCtr="1"/>
                </a:tc>
                <a:tc>
                  <a:txBody>
                    <a:bodyPr/>
                    <a:lstStyle/>
                    <a:p>
                      <a:pPr algn="ctr"/>
                      <a:r>
                        <a:rPr kumimoji="1" lang="en-US" altLang="ja-JP" sz="2800" dirty="0">
                          <a:latin typeface="+mj-ea"/>
                          <a:ea typeface="+mj-ea"/>
                        </a:rPr>
                        <a:t>1000</a:t>
                      </a:r>
                      <a:endParaRPr kumimoji="1" lang="ja-JP" altLang="en-US" sz="2800" dirty="0">
                        <a:latin typeface="+mj-ea"/>
                        <a:ea typeface="+mj-ea"/>
                      </a:endParaRPr>
                    </a:p>
                  </a:txBody>
                  <a:tcPr anchor="ctr" anchorCtr="1"/>
                </a:tc>
                <a:tc>
                  <a:txBody>
                    <a:bodyPr/>
                    <a:lstStyle/>
                    <a:p>
                      <a:pPr algn="ctr"/>
                      <a:r>
                        <a:rPr kumimoji="1" lang="en-US" altLang="ja-JP" sz="3200" dirty="0">
                          <a:latin typeface="+mj-ea"/>
                          <a:ea typeface="+mj-ea"/>
                        </a:rPr>
                        <a:t>1004</a:t>
                      </a:r>
                      <a:endParaRPr kumimoji="1" lang="ja-JP" altLang="en-US" sz="3200" dirty="0">
                        <a:latin typeface="+mj-ea"/>
                        <a:ea typeface="+mj-ea"/>
                      </a:endParaRPr>
                    </a:p>
                  </a:txBody>
                  <a:tcPr anchor="ctr" anchorCtr="1"/>
                </a:tc>
                <a:extLst>
                  <a:ext uri="{0D108BD9-81ED-4DB2-BD59-A6C34878D82A}">
                    <a16:rowId xmlns:a16="http://schemas.microsoft.com/office/drawing/2014/main" val="10002"/>
                  </a:ext>
                </a:extLst>
              </a:tr>
            </a:tbl>
          </a:graphicData>
        </a:graphic>
      </p:graphicFrame>
      <p:sp>
        <p:nvSpPr>
          <p:cNvPr id="3" name="テキスト ボックス 2"/>
          <p:cNvSpPr txBox="1"/>
          <p:nvPr/>
        </p:nvSpPr>
        <p:spPr>
          <a:xfrm>
            <a:off x="1763688" y="1268760"/>
            <a:ext cx="6336704" cy="584776"/>
          </a:xfrm>
          <a:prstGeom prst="rect">
            <a:avLst/>
          </a:prstGeom>
          <a:solidFill>
            <a:srgbClr val="CCFFCC"/>
          </a:solidFill>
          <a:ln w="25400">
            <a:solidFill>
              <a:srgbClr val="3366FF"/>
            </a:solidFill>
          </a:ln>
        </p:spPr>
        <p:txBody>
          <a:bodyPr wrap="square" rtlCol="0">
            <a:spAutoFit/>
          </a:bodyPr>
          <a:lstStyle/>
          <a:p>
            <a:pPr algn="ctr"/>
            <a:r>
              <a:rPr lang="ja-JP" altLang="en-US" sz="3200" dirty="0">
                <a:latin typeface="+mj-ea"/>
                <a:ea typeface="+mj-ea"/>
              </a:rPr>
              <a:t>年平均蒸発量と降水量（</a:t>
            </a:r>
            <a:r>
              <a:rPr lang="en-US" altLang="ja-JP" sz="3200" dirty="0">
                <a:latin typeface="+mj-ea"/>
                <a:ea typeface="+mj-ea"/>
              </a:rPr>
              <a:t>mm</a:t>
            </a:r>
            <a:r>
              <a:rPr lang="ja-JP" altLang="en-US" sz="3200" dirty="0">
                <a:latin typeface="+mj-ea"/>
                <a:ea typeface="+mj-ea"/>
              </a:rPr>
              <a:t>）</a:t>
            </a:r>
            <a:endParaRPr kumimoji="1" lang="ja-JP" altLang="en-US" sz="3200" dirty="0">
              <a:latin typeface="+mj-ea"/>
              <a:ea typeface="+mj-ea"/>
            </a:endParaRPr>
          </a:p>
        </p:txBody>
      </p:sp>
      <p:sp>
        <p:nvSpPr>
          <p:cNvPr id="4" name="テキスト ボックス 3"/>
          <p:cNvSpPr txBox="1"/>
          <p:nvPr/>
        </p:nvSpPr>
        <p:spPr>
          <a:xfrm>
            <a:off x="539552" y="5877272"/>
            <a:ext cx="8424936" cy="523220"/>
          </a:xfrm>
          <a:prstGeom prst="rect">
            <a:avLst/>
          </a:prstGeom>
          <a:solidFill>
            <a:srgbClr val="FFFF00"/>
          </a:solidFill>
        </p:spPr>
        <p:txBody>
          <a:bodyPr wrap="square" rtlCol="0">
            <a:spAutoFit/>
          </a:bodyPr>
          <a:lstStyle/>
          <a:p>
            <a:r>
              <a:rPr kumimoji="1" lang="ja-JP" altLang="en-US" sz="2800" dirty="0">
                <a:latin typeface="+mj-ea"/>
                <a:ea typeface="+mj-ea"/>
              </a:rPr>
              <a:t>大気中の水蒸気は正味、南北半球どちらに向かう？</a:t>
            </a:r>
          </a:p>
        </p:txBody>
      </p:sp>
      <p:sp>
        <p:nvSpPr>
          <p:cNvPr id="5" name="スライド番号プレースホルダー 4">
            <a:extLst>
              <a:ext uri="{FF2B5EF4-FFF2-40B4-BE49-F238E27FC236}">
                <a16:creationId xmlns:a16="http://schemas.microsoft.com/office/drawing/2014/main" id="{CC11CF73-DCF9-274C-825A-3ECAC6B1008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65</a:t>
            </a:fld>
            <a:endParaRPr lang="ja-JP" altLang="en-US">
              <a:solidFill>
                <a:prstClr val="black">
                  <a:tint val="75000"/>
                </a:prstClr>
              </a:solidFill>
            </a:endParaRPr>
          </a:p>
        </p:txBody>
      </p:sp>
    </p:spTree>
    <p:extLst>
      <p:ext uri="{BB962C8B-B14F-4D97-AF65-F5344CB8AC3E}">
        <p14:creationId xmlns:p14="http://schemas.microsoft.com/office/powerpoint/2010/main" val="40555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19256" cy="850106"/>
          </a:xfrm>
        </p:spPr>
        <p:txBody>
          <a:bodyPr>
            <a:normAutofit fontScale="90000"/>
          </a:bodyPr>
          <a:lstStyle/>
          <a:p>
            <a:pPr eaLnBrk="1" hangingPunct="1"/>
            <a:r>
              <a:rPr lang="ja-JP" altLang="en-US" sz="2800" dirty="0">
                <a:latin typeface="+mj-ea"/>
              </a:rPr>
              <a:t>温帯低気圧 </a:t>
            </a:r>
            <a:r>
              <a:rPr lang="en-US" altLang="ja-JP" sz="2800" dirty="0" err="1">
                <a:latin typeface="+mj-ea"/>
              </a:rPr>
              <a:t>extratropical</a:t>
            </a:r>
            <a:r>
              <a:rPr lang="en-US" altLang="ja-JP" sz="2800" dirty="0">
                <a:latin typeface="+mj-ea"/>
              </a:rPr>
              <a:t> cyclone</a:t>
            </a:r>
            <a:br>
              <a:rPr lang="en-US" altLang="ja-JP" sz="2800" dirty="0">
                <a:latin typeface="+mj-ea"/>
              </a:rPr>
            </a:br>
            <a:r>
              <a:rPr lang="ja-JP" altLang="en-US" sz="2800" dirty="0">
                <a:latin typeface="+mj-ea"/>
              </a:rPr>
              <a:t>低気圧の周りの風は反時計回り（北半球では）</a:t>
            </a:r>
            <a:endParaRPr lang="en-US" altLang="ja-JP" sz="2800" dirty="0">
              <a:latin typeface="+mj-ea"/>
            </a:endParaRPr>
          </a:p>
        </p:txBody>
      </p:sp>
      <p:sp>
        <p:nvSpPr>
          <p:cNvPr id="25604" name="Text Box 5"/>
          <p:cNvSpPr txBox="1">
            <a:spLocks noChangeArrowheads="1"/>
          </p:cNvSpPr>
          <p:nvPr/>
        </p:nvSpPr>
        <p:spPr bwMode="auto">
          <a:xfrm>
            <a:off x="6516216" y="6488668"/>
            <a:ext cx="2447950" cy="369332"/>
          </a:xfrm>
          <a:prstGeom prst="rect">
            <a:avLst/>
          </a:prstGeom>
          <a:noFill/>
          <a:ln w="9525">
            <a:noFill/>
            <a:miter lim="800000"/>
            <a:headEnd/>
            <a:tailEnd/>
          </a:ln>
        </p:spPr>
        <p:txBody>
          <a:bodyPr wrap="square">
            <a:spAutoFit/>
          </a:bodyPr>
          <a:lstStyle/>
          <a:p>
            <a:pPr algn="r"/>
            <a:r>
              <a:rPr lang="en-US" altLang="ja-JP" dirty="0"/>
              <a:t> </a:t>
            </a:r>
            <a:r>
              <a:rPr lang="ja-JP" altLang="en-US" dirty="0"/>
              <a:t>新地学図表　</a:t>
            </a:r>
            <a:r>
              <a:rPr lang="en-US" altLang="ja-JP" dirty="0"/>
              <a:t>p164</a:t>
            </a:r>
            <a:endParaRPr lang="ja-JP" altLang="en-US" dirty="0"/>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sp>
        <p:nvSpPr>
          <p:cNvPr id="4" name="テキスト ボックス 3"/>
          <p:cNvSpPr txBox="1"/>
          <p:nvPr/>
        </p:nvSpPr>
        <p:spPr>
          <a:xfrm>
            <a:off x="546982" y="5071536"/>
            <a:ext cx="7926707" cy="1200329"/>
          </a:xfrm>
          <a:prstGeom prst="rect">
            <a:avLst/>
          </a:prstGeom>
          <a:noFill/>
        </p:spPr>
        <p:txBody>
          <a:bodyPr wrap="square" rtlCol="0">
            <a:spAutoFit/>
          </a:bodyPr>
          <a:lstStyle/>
          <a:p>
            <a:r>
              <a:rPr lang="ja-JP" altLang="en-US" sz="2400" dirty="0">
                <a:latin typeface="+mj-ea"/>
                <a:ea typeface="+mj-ea"/>
              </a:rPr>
              <a:t>温帯低気圧は南北に温度傾度がある中緯度で発生・発達</a:t>
            </a:r>
            <a:endParaRPr lang="en-US" altLang="ja-JP" sz="2400" dirty="0">
              <a:latin typeface="+mj-ea"/>
              <a:ea typeface="+mj-ea"/>
            </a:endParaRPr>
          </a:p>
          <a:p>
            <a:r>
              <a:rPr kumimoji="1" lang="ja-JP" altLang="en-US" sz="2400" dirty="0">
                <a:latin typeface="+mj-ea"/>
                <a:ea typeface="+mj-ea"/>
              </a:rPr>
              <a:t>寒気と暖気の境の前線を伴う事</a:t>
            </a:r>
            <a:r>
              <a:rPr kumimoji="1" lang="ja-JP" altLang="en-US" sz="2400">
                <a:latin typeface="+mj-ea"/>
                <a:ea typeface="+mj-ea"/>
              </a:rPr>
              <a:t>が多い．</a:t>
            </a:r>
            <a:endParaRPr kumimoji="1" lang="en-US" altLang="ja-JP" sz="2400" dirty="0">
              <a:latin typeface="+mj-ea"/>
              <a:ea typeface="+mj-ea"/>
            </a:endParaRPr>
          </a:p>
          <a:p>
            <a:r>
              <a:rPr lang="ja-JP" altLang="en-US" sz="2400" dirty="0">
                <a:latin typeface="+mj-ea"/>
                <a:ea typeface="+mj-ea"/>
              </a:rPr>
              <a:t>上空の西風ジェット（偏西風）により西から東に進む</a:t>
            </a:r>
            <a:endParaRPr kumimoji="1" lang="ja-JP" altLang="en-US" sz="2400" dirty="0">
              <a:latin typeface="+mj-ea"/>
              <a:ea typeface="+mj-ea"/>
            </a:endParaRPr>
          </a:p>
        </p:txBody>
      </p:sp>
      <p:pic>
        <p:nvPicPr>
          <p:cNvPr id="5" name="コンテンツ プレースホルダー 4" descr="温帯低気圧の構造.jpg"/>
          <p:cNvPicPr>
            <a:picLocks noGrp="1" noChangeAspect="1"/>
          </p:cNvPicPr>
          <p:nvPr>
            <p:ph idx="1"/>
          </p:nvPr>
        </p:nvPicPr>
        <p:blipFill>
          <a:blip r:embed="rId2" cstate="screen">
            <a:extLst>
              <a:ext uri="{28A0092B-C50C-407E-A947-70E740481C1C}">
                <a14:useLocalDpi xmlns:a14="http://schemas.microsoft.com/office/drawing/2010/main"/>
              </a:ext>
            </a:extLst>
          </a:blip>
          <a:srcRect t="-16228" b="-16228"/>
          <a:stretch>
            <a:fillRect/>
          </a:stretch>
        </p:blipFill>
        <p:spPr>
          <a:xfrm>
            <a:off x="395536" y="692696"/>
            <a:ext cx="8229600" cy="4525963"/>
          </a:xfrm>
        </p:spPr>
      </p:pic>
      <p:sp>
        <p:nvSpPr>
          <p:cNvPr id="2" name="スライド番号プレースホルダー 1">
            <a:extLst>
              <a:ext uri="{FF2B5EF4-FFF2-40B4-BE49-F238E27FC236}">
                <a16:creationId xmlns:a16="http://schemas.microsoft.com/office/drawing/2014/main" id="{645B6336-6431-6F4F-9F37-5032AD7BB1C3}"/>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66</a:t>
            </a:fld>
            <a:endParaRPr lang="ja-JP" altLang="en-US">
              <a:solidFill>
                <a:prstClr val="black">
                  <a:tint val="75000"/>
                </a:prstClr>
              </a:solidFill>
            </a:endParaRPr>
          </a:p>
        </p:txBody>
      </p:sp>
    </p:spTree>
    <p:extLst>
      <p:ext uri="{BB962C8B-B14F-4D97-AF65-F5344CB8AC3E}">
        <p14:creationId xmlns:p14="http://schemas.microsoft.com/office/powerpoint/2010/main" val="382931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pic>
        <p:nvPicPr>
          <p:cNvPr id="5" name="図 4" descr="新地学図表p164-寒冷前線.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3568" y="476672"/>
            <a:ext cx="8136904" cy="3236056"/>
          </a:xfrm>
          <a:prstGeom prst="rect">
            <a:avLst/>
          </a:prstGeom>
        </p:spPr>
      </p:pic>
      <p:pic>
        <p:nvPicPr>
          <p:cNvPr id="6" name="図 5" descr="新地学図表p164-温暖前線.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576" y="3415276"/>
            <a:ext cx="8064896" cy="3263911"/>
          </a:xfrm>
          <a:prstGeom prst="rect">
            <a:avLst/>
          </a:prstGeom>
        </p:spPr>
      </p:pic>
      <p:sp>
        <p:nvSpPr>
          <p:cNvPr id="2" name="スライド番号プレースホルダー 1">
            <a:extLst>
              <a:ext uri="{FF2B5EF4-FFF2-40B4-BE49-F238E27FC236}">
                <a16:creationId xmlns:a16="http://schemas.microsoft.com/office/drawing/2014/main" id="{DAC84979-AAF2-3F4E-A2FD-0FB9EE6A41B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67</a:t>
            </a:fld>
            <a:endParaRPr lang="ja-JP" altLang="en-US">
              <a:solidFill>
                <a:prstClr val="black">
                  <a:tint val="75000"/>
                </a:prstClr>
              </a:solidFill>
            </a:endParaRPr>
          </a:p>
        </p:txBody>
      </p:sp>
    </p:spTree>
    <p:extLst>
      <p:ext uri="{BB962C8B-B14F-4D97-AF65-F5344CB8AC3E}">
        <p14:creationId xmlns:p14="http://schemas.microsoft.com/office/powerpoint/2010/main" val="284496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pic>
        <p:nvPicPr>
          <p:cNvPr id="2" name="図 1" descr="新地学図表p164-停滞前線.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1600" y="404664"/>
            <a:ext cx="7836178" cy="3058462"/>
          </a:xfrm>
          <a:prstGeom prst="rect">
            <a:avLst/>
          </a:prstGeom>
        </p:spPr>
      </p:pic>
      <p:pic>
        <p:nvPicPr>
          <p:cNvPr id="3" name="図 2" descr="新地学図表p164-閉塞前線.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608" y="3501008"/>
            <a:ext cx="7587370" cy="3024336"/>
          </a:xfrm>
          <a:prstGeom prst="rect">
            <a:avLst/>
          </a:prstGeom>
        </p:spPr>
      </p:pic>
      <p:sp>
        <p:nvSpPr>
          <p:cNvPr id="5" name="スライド番号プレースホルダー 4">
            <a:extLst>
              <a:ext uri="{FF2B5EF4-FFF2-40B4-BE49-F238E27FC236}">
                <a16:creationId xmlns:a16="http://schemas.microsoft.com/office/drawing/2014/main" id="{CE7C0633-F4BE-C64A-837F-1B70C291CC0B}"/>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68</a:t>
            </a:fld>
            <a:endParaRPr lang="ja-JP" altLang="en-US">
              <a:solidFill>
                <a:prstClr val="black">
                  <a:tint val="75000"/>
                </a:prstClr>
              </a:solidFill>
            </a:endParaRPr>
          </a:p>
        </p:txBody>
      </p:sp>
    </p:spTree>
    <p:extLst>
      <p:ext uri="{BB962C8B-B14F-4D97-AF65-F5344CB8AC3E}">
        <p14:creationId xmlns:p14="http://schemas.microsoft.com/office/powerpoint/2010/main" val="35773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B1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76250"/>
            <a:ext cx="4943475" cy="5708650"/>
          </a:xfrm>
          <a:prstGeom prst="rect">
            <a:avLst/>
          </a:prstGeom>
          <a:noFill/>
          <a:ln w="9525">
            <a:noFill/>
            <a:miter lim="800000"/>
            <a:headEnd/>
            <a:tailEnd/>
          </a:ln>
        </p:spPr>
      </p:pic>
      <p:sp>
        <p:nvSpPr>
          <p:cNvPr id="30726" name="テキスト ボックス 5"/>
          <p:cNvSpPr txBox="1">
            <a:spLocks noChangeArrowheads="1"/>
          </p:cNvSpPr>
          <p:nvPr/>
        </p:nvSpPr>
        <p:spPr bwMode="auto">
          <a:xfrm>
            <a:off x="2124074" y="0"/>
            <a:ext cx="6264349" cy="523220"/>
          </a:xfrm>
          <a:prstGeom prst="rect">
            <a:avLst/>
          </a:prstGeom>
          <a:noFill/>
          <a:ln w="9525">
            <a:noFill/>
            <a:miter lim="800000"/>
            <a:headEnd/>
            <a:tailEnd/>
          </a:ln>
        </p:spPr>
        <p:txBody>
          <a:bodyPr wrap="square">
            <a:spAutoFit/>
          </a:bodyPr>
          <a:lstStyle/>
          <a:p>
            <a:r>
              <a:rPr lang="ja-JP" altLang="en-US" sz="2800" dirty="0">
                <a:latin typeface="+mj-ea"/>
                <a:ea typeface="+mj-ea"/>
              </a:rPr>
              <a:t>温帯低気圧：</a:t>
            </a:r>
            <a:r>
              <a:rPr lang="en-US" altLang="ja-JP" sz="2800" dirty="0">
                <a:latin typeface="+mj-ea"/>
                <a:ea typeface="+mj-ea"/>
              </a:rPr>
              <a:t>Extra-tropical cyclone</a:t>
            </a:r>
            <a:endParaRPr lang="ja-JP" altLang="en-US" sz="2800" dirty="0">
              <a:latin typeface="+mj-ea"/>
              <a:ea typeface="+mj-ea"/>
            </a:endParaRPr>
          </a:p>
        </p:txBody>
      </p:sp>
      <p:sp>
        <p:nvSpPr>
          <p:cNvPr id="7" name="テキスト ボックス 6"/>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sp>
        <p:nvSpPr>
          <p:cNvPr id="8" name="テキスト ボックス 7"/>
          <p:cNvSpPr txBox="1"/>
          <p:nvPr/>
        </p:nvSpPr>
        <p:spPr>
          <a:xfrm>
            <a:off x="5076056" y="1196752"/>
            <a:ext cx="3888432" cy="4401205"/>
          </a:xfrm>
          <a:prstGeom prst="rect">
            <a:avLst/>
          </a:prstGeom>
          <a:noFill/>
        </p:spPr>
        <p:txBody>
          <a:bodyPr wrap="square" rtlCol="0">
            <a:spAutoFit/>
          </a:bodyPr>
          <a:lstStyle/>
          <a:p>
            <a:r>
              <a:rPr kumimoji="1" lang="ja-JP" altLang="en-US" sz="2800" b="1" u="sng" dirty="0">
                <a:solidFill>
                  <a:srgbClr val="C00000"/>
                </a:solidFill>
                <a:latin typeface="+mj-ea"/>
                <a:ea typeface="+mj-ea"/>
              </a:rPr>
              <a:t>水平に温度傾度が</a:t>
            </a:r>
            <a:r>
              <a:rPr lang="ja-JP" altLang="en-US" sz="2800" b="1" u="sng" dirty="0">
                <a:solidFill>
                  <a:srgbClr val="C00000"/>
                </a:solidFill>
                <a:latin typeface="+mj-ea"/>
                <a:ea typeface="+mj-ea"/>
              </a:rPr>
              <a:t>あるところで発達する</a:t>
            </a:r>
            <a:endParaRPr lang="en-US" altLang="ja-JP" sz="2800" b="1" u="sng" dirty="0">
              <a:solidFill>
                <a:srgbClr val="C00000"/>
              </a:solidFill>
              <a:latin typeface="+mj-ea"/>
              <a:ea typeface="+mj-ea"/>
            </a:endParaRPr>
          </a:p>
          <a:p>
            <a:r>
              <a:rPr kumimoji="1" lang="ja-JP" altLang="en-US" sz="2800" b="1" dirty="0">
                <a:solidFill>
                  <a:srgbClr val="C00000"/>
                </a:solidFill>
                <a:latin typeface="+mj-ea"/>
                <a:ea typeface="+mj-ea"/>
              </a:rPr>
              <a:t>暖気が上昇・北上</a:t>
            </a:r>
            <a:endParaRPr kumimoji="1" lang="en-US" altLang="ja-JP" sz="2800" b="1" dirty="0">
              <a:solidFill>
                <a:srgbClr val="C00000"/>
              </a:solidFill>
              <a:latin typeface="+mj-ea"/>
              <a:ea typeface="+mj-ea"/>
            </a:endParaRPr>
          </a:p>
          <a:p>
            <a:r>
              <a:rPr lang="ja-JP" altLang="en-US" sz="2800" b="1" dirty="0">
                <a:solidFill>
                  <a:srgbClr val="C00000"/>
                </a:solidFill>
                <a:latin typeface="+mj-ea"/>
                <a:ea typeface="+mj-ea"/>
              </a:rPr>
              <a:t>寒気が下降・南下</a:t>
            </a:r>
            <a:endParaRPr lang="en-US" altLang="ja-JP" sz="2800" b="1" dirty="0">
              <a:solidFill>
                <a:srgbClr val="C00000"/>
              </a:solidFill>
              <a:latin typeface="+mj-ea"/>
              <a:ea typeface="+mj-ea"/>
            </a:endParaRPr>
          </a:p>
          <a:p>
            <a:r>
              <a:rPr kumimoji="1" lang="en-US" altLang="ja-JP" sz="2800" b="1" dirty="0">
                <a:solidFill>
                  <a:srgbClr val="C00000"/>
                </a:solidFill>
                <a:latin typeface="+mj-ea"/>
                <a:ea typeface="+mj-ea"/>
                <a:sym typeface="Wingdings" pitchFamily="2" charset="2"/>
              </a:rPr>
              <a:t></a:t>
            </a:r>
          </a:p>
          <a:p>
            <a:r>
              <a:rPr lang="ja-JP" altLang="en-US" sz="2800" b="1" dirty="0">
                <a:solidFill>
                  <a:srgbClr val="C00000"/>
                </a:solidFill>
                <a:latin typeface="+mj-ea"/>
                <a:ea typeface="+mj-ea"/>
                <a:sym typeface="Wingdings" pitchFamily="2" charset="2"/>
              </a:rPr>
              <a:t>上昇・下降：</a:t>
            </a:r>
            <a:r>
              <a:rPr lang="ja-JP" altLang="en-US" sz="2800" b="1" u="sng" dirty="0">
                <a:solidFill>
                  <a:srgbClr val="C00000"/>
                </a:solidFill>
                <a:latin typeface="+mj-ea"/>
                <a:ea typeface="+mj-ea"/>
                <a:sym typeface="Wingdings" pitchFamily="2" charset="2"/>
              </a:rPr>
              <a:t>位置のエネルギーが運動エネルギーに変わる</a:t>
            </a:r>
            <a:endParaRPr lang="en-US" altLang="ja-JP" sz="2800" b="1" u="sng" dirty="0">
              <a:solidFill>
                <a:srgbClr val="C00000"/>
              </a:solidFill>
              <a:latin typeface="+mj-ea"/>
              <a:ea typeface="+mj-ea"/>
              <a:sym typeface="Wingdings" pitchFamily="2" charset="2"/>
            </a:endParaRPr>
          </a:p>
          <a:p>
            <a:r>
              <a:rPr kumimoji="1" lang="ja-JP" altLang="en-US" sz="2800" b="1" dirty="0">
                <a:solidFill>
                  <a:srgbClr val="C00000"/>
                </a:solidFill>
                <a:latin typeface="+mj-ea"/>
                <a:ea typeface="+mj-ea"/>
                <a:sym typeface="Wingdings" pitchFamily="2" charset="2"/>
              </a:rPr>
              <a:t>北上・南下：北に（</a:t>
            </a:r>
            <a:r>
              <a:rPr kumimoji="1" lang="ja-JP" altLang="en-US" sz="2800" b="1" u="sng" dirty="0">
                <a:solidFill>
                  <a:srgbClr val="C00000"/>
                </a:solidFill>
                <a:latin typeface="+mj-ea"/>
                <a:ea typeface="+mj-ea"/>
                <a:sym typeface="Wingdings" pitchFamily="2" charset="2"/>
              </a:rPr>
              <a:t>極方向へ</a:t>
            </a:r>
            <a:r>
              <a:rPr kumimoji="1" lang="ja-JP" altLang="en-US" sz="2800" b="1" dirty="0">
                <a:solidFill>
                  <a:srgbClr val="C00000"/>
                </a:solidFill>
                <a:latin typeface="+mj-ea"/>
                <a:ea typeface="+mj-ea"/>
                <a:sym typeface="Wingdings" pitchFamily="2" charset="2"/>
              </a:rPr>
              <a:t>）</a:t>
            </a:r>
            <a:r>
              <a:rPr kumimoji="1" lang="ja-JP" altLang="en-US" sz="2800" b="1" u="sng" dirty="0">
                <a:solidFill>
                  <a:srgbClr val="C00000"/>
                </a:solidFill>
                <a:latin typeface="+mj-ea"/>
                <a:ea typeface="+mj-ea"/>
                <a:sym typeface="Wingdings" pitchFamily="2" charset="2"/>
              </a:rPr>
              <a:t>熱を</a:t>
            </a:r>
            <a:r>
              <a:rPr kumimoji="1" lang="ja-JP" altLang="en-US" sz="2800" b="1" u="sng">
                <a:solidFill>
                  <a:srgbClr val="C00000"/>
                </a:solidFill>
                <a:latin typeface="+mj-ea"/>
                <a:ea typeface="+mj-ea"/>
                <a:sym typeface="Wingdings" pitchFamily="2" charset="2"/>
              </a:rPr>
              <a:t>輸送</a:t>
            </a:r>
            <a:r>
              <a:rPr kumimoji="1" lang="ja-JP" altLang="en-US" sz="2800" b="1">
                <a:solidFill>
                  <a:srgbClr val="C00000"/>
                </a:solidFill>
                <a:latin typeface="+mj-ea"/>
                <a:ea typeface="+mj-ea"/>
                <a:sym typeface="Wingdings" pitchFamily="2" charset="2"/>
              </a:rPr>
              <a:t>する．</a:t>
            </a:r>
            <a:endParaRPr kumimoji="1" lang="ja-JP" altLang="en-US" sz="2800" b="1" dirty="0">
              <a:solidFill>
                <a:srgbClr val="C00000"/>
              </a:solidFill>
              <a:latin typeface="+mj-ea"/>
              <a:ea typeface="+mj-ea"/>
            </a:endParaRPr>
          </a:p>
        </p:txBody>
      </p:sp>
      <p:sp>
        <p:nvSpPr>
          <p:cNvPr id="2" name="スライド番号プレースホルダー 1">
            <a:extLst>
              <a:ext uri="{FF2B5EF4-FFF2-40B4-BE49-F238E27FC236}">
                <a16:creationId xmlns:a16="http://schemas.microsoft.com/office/drawing/2014/main" id="{873F4FDF-869D-0C4A-802C-2F20E6BE5841}"/>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69</a:t>
            </a:fld>
            <a:endParaRPr lang="ja-JP" altLang="en-US">
              <a:solidFill>
                <a:prstClr val="black">
                  <a:tint val="75000"/>
                </a:prstClr>
              </a:solidFill>
            </a:endParaRPr>
          </a:p>
        </p:txBody>
      </p:sp>
    </p:spTree>
    <p:extLst>
      <p:ext uri="{BB962C8B-B14F-4D97-AF65-F5344CB8AC3E}">
        <p14:creationId xmlns:p14="http://schemas.microsoft.com/office/powerpoint/2010/main" val="71778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7B99B-AA7D-36DC-096D-3255DA396A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AF39CA8-07CB-E472-56C4-5004B972DABC}"/>
              </a:ext>
            </a:extLst>
          </p:cNvPr>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質問に対する答え</a:t>
            </a:r>
          </a:p>
        </p:txBody>
      </p:sp>
      <p:sp>
        <p:nvSpPr>
          <p:cNvPr id="3" name="コンテンツ プレースホルダー 2">
            <a:extLst>
              <a:ext uri="{FF2B5EF4-FFF2-40B4-BE49-F238E27FC236}">
                <a16:creationId xmlns:a16="http://schemas.microsoft.com/office/drawing/2014/main" id="{F79BC09B-983E-0E55-58C3-C7F6FF229E5D}"/>
              </a:ext>
            </a:extLst>
          </p:cNvPr>
          <p:cNvSpPr>
            <a:spLocks noGrp="1"/>
          </p:cNvSpPr>
          <p:nvPr>
            <p:ph idx="1"/>
          </p:nvPr>
        </p:nvSpPr>
        <p:spPr>
          <a:xfrm>
            <a:off x="-13832" y="620688"/>
            <a:ext cx="9144000" cy="4525963"/>
          </a:xfrm>
        </p:spPr>
        <p:txBody>
          <a:bodyPr/>
          <a:lstStyle/>
          <a:p>
            <a:pPr>
              <a:buBlip>
                <a:blip r:embed="rId2"/>
              </a:buBlip>
            </a:pPr>
            <a:r>
              <a:rPr lang="ja-JP" altLang="en-US" dirty="0">
                <a:latin typeface="+mj-ea"/>
                <a:ea typeface="+mj-ea"/>
              </a:rPr>
              <a:t>この授業の出欠は締め切り日までに授業アンケートを提出すれば，出席とします．</a:t>
            </a:r>
            <a:endParaRPr lang="en-US" altLang="ja-JP" dirty="0">
              <a:latin typeface="+mj-ea"/>
              <a:ea typeface="+mj-ea"/>
            </a:endParaRPr>
          </a:p>
        </p:txBody>
      </p:sp>
      <p:sp>
        <p:nvSpPr>
          <p:cNvPr id="4" name="スライド番号プレースホルダー 3">
            <a:extLst>
              <a:ext uri="{FF2B5EF4-FFF2-40B4-BE49-F238E27FC236}">
                <a16:creationId xmlns:a16="http://schemas.microsoft.com/office/drawing/2014/main" id="{EBA68576-3671-600B-A8F5-1B995A216730}"/>
              </a:ext>
            </a:extLst>
          </p:cNvPr>
          <p:cNvSpPr>
            <a:spLocks noGrp="1"/>
          </p:cNvSpPr>
          <p:nvPr>
            <p:ph type="sldNum" sz="quarter" idx="12"/>
          </p:nvPr>
        </p:nvSpPr>
        <p:spPr/>
        <p:txBody>
          <a:bodyPr/>
          <a:lstStyle/>
          <a:p>
            <a:fld id="{999120C0-F702-445C-B018-BC09BD7DB4A6}" type="slidenum">
              <a:rPr kumimoji="1" lang="ja-JP" altLang="en-US" smtClean="0"/>
              <a:t>7</a:t>
            </a:fld>
            <a:endParaRPr kumimoji="1" lang="ja-JP" altLang="en-US"/>
          </a:p>
        </p:txBody>
      </p:sp>
    </p:spTree>
    <p:extLst>
      <p:ext uri="{BB962C8B-B14F-4D97-AF65-F5344CB8AC3E}">
        <p14:creationId xmlns:p14="http://schemas.microsoft.com/office/powerpoint/2010/main" val="349088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4"/>
          <p:cNvSpPr>
            <a:spLocks noGrp="1" noChangeArrowheads="1"/>
          </p:cNvSpPr>
          <p:nvPr>
            <p:ph type="title"/>
          </p:nvPr>
        </p:nvSpPr>
        <p:spPr>
          <a:xfrm>
            <a:off x="457200" y="368300"/>
            <a:ext cx="8229600" cy="955675"/>
          </a:xfrm>
        </p:spPr>
        <p:txBody>
          <a:bodyPr>
            <a:spAutoFit/>
          </a:bodyPr>
          <a:lstStyle/>
          <a:p>
            <a:r>
              <a:rPr lang="ja-JP" altLang="en-US" sz="2800" b="1">
                <a:latin typeface="+mj-ea"/>
              </a:rPr>
              <a:t>ノルウェー学派による古典的な温帯低気圧の一生</a:t>
            </a:r>
            <a:r>
              <a:rPr lang="ja-JP" altLang="en-US" sz="2800">
                <a:latin typeface="+mj-ea"/>
              </a:rPr>
              <a:t>　</a:t>
            </a:r>
            <a:br>
              <a:rPr lang="en-US" altLang="ja-JP" sz="2800" dirty="0">
                <a:latin typeface="+mj-ea"/>
              </a:rPr>
            </a:br>
            <a:r>
              <a:rPr lang="ja-JP" altLang="en-US" sz="2800">
                <a:latin typeface="+mj-ea"/>
              </a:rPr>
              <a:t>（例えば、</a:t>
            </a:r>
            <a:r>
              <a:rPr lang="en-US" altLang="ja-JP" sz="2800" dirty="0" err="1">
                <a:latin typeface="+mj-ea"/>
              </a:rPr>
              <a:t>Bjerknes</a:t>
            </a:r>
            <a:r>
              <a:rPr lang="en-US" altLang="ja-JP" sz="2800" dirty="0">
                <a:latin typeface="+mj-ea"/>
              </a:rPr>
              <a:t> and Solberg, 1922</a:t>
            </a:r>
            <a:r>
              <a:rPr lang="ja-JP" altLang="en-US" sz="2800">
                <a:latin typeface="+mj-ea"/>
              </a:rPr>
              <a:t>）</a:t>
            </a:r>
          </a:p>
        </p:txBody>
      </p:sp>
      <p:pic>
        <p:nvPicPr>
          <p:cNvPr id="26627" name="Picture 2" descr="C:\Documents and Settings\Administrator\My Documents\授業\水循環学総論\小倉総観気象学図\図6.1.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08013" y="1600200"/>
            <a:ext cx="7927975" cy="4525963"/>
          </a:xfrm>
          <a:noFill/>
        </p:spPr>
      </p:pic>
      <p:sp>
        <p:nvSpPr>
          <p:cNvPr id="26628" name="テキスト ボックス 5"/>
          <p:cNvSpPr txBox="1">
            <a:spLocks noChangeArrowheads="1"/>
          </p:cNvSpPr>
          <p:nvPr/>
        </p:nvSpPr>
        <p:spPr bwMode="auto">
          <a:xfrm>
            <a:off x="2916238" y="6381750"/>
            <a:ext cx="5400675" cy="368300"/>
          </a:xfrm>
          <a:prstGeom prst="rect">
            <a:avLst/>
          </a:prstGeom>
          <a:noFill/>
          <a:ln w="9525">
            <a:noFill/>
            <a:miter lim="800000"/>
            <a:headEnd/>
            <a:tailEnd/>
          </a:ln>
        </p:spPr>
        <p:txBody>
          <a:bodyPr>
            <a:spAutoFit/>
          </a:bodyPr>
          <a:lstStyle/>
          <a:p>
            <a:pPr algn="r"/>
            <a:r>
              <a:rPr lang="ja-JP" altLang="en-US"/>
              <a:t>小倉義光著「総観気象学入門」より</a:t>
            </a:r>
          </a:p>
        </p:txBody>
      </p:sp>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sp>
        <p:nvSpPr>
          <p:cNvPr id="2" name="スライド番号プレースホルダー 1">
            <a:extLst>
              <a:ext uri="{FF2B5EF4-FFF2-40B4-BE49-F238E27FC236}">
                <a16:creationId xmlns:a16="http://schemas.microsoft.com/office/drawing/2014/main" id="{62709E47-3BA0-A145-89D9-D966D1D10EFA}"/>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70</a:t>
            </a:fld>
            <a:endParaRPr lang="ja-JP" altLang="en-US">
              <a:solidFill>
                <a:prstClr val="black">
                  <a:tint val="75000"/>
                </a:prstClr>
              </a:solidFill>
            </a:endParaRPr>
          </a:p>
        </p:txBody>
      </p:sp>
    </p:spTree>
    <p:extLst>
      <p:ext uri="{BB962C8B-B14F-4D97-AF65-F5344CB8AC3E}">
        <p14:creationId xmlns:p14="http://schemas.microsoft.com/office/powerpoint/2010/main" val="2535444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457200" y="274638"/>
            <a:ext cx="8229600" cy="777875"/>
          </a:xfrm>
        </p:spPr>
        <p:txBody>
          <a:bodyPr/>
          <a:lstStyle/>
          <a:p>
            <a:r>
              <a:rPr lang="ja-JP" altLang="en-US" sz="3200"/>
              <a:t>爆弾低気圧 </a:t>
            </a:r>
            <a:r>
              <a:rPr lang="en-US" altLang="ja-JP" sz="3200"/>
              <a:t>(Bomb)</a:t>
            </a:r>
            <a:endParaRPr lang="ja-JP" altLang="en-US" sz="3200"/>
          </a:p>
        </p:txBody>
      </p:sp>
      <p:sp>
        <p:nvSpPr>
          <p:cNvPr id="29699" name="コンテンツ プレースホルダ 2"/>
          <p:cNvSpPr>
            <a:spLocks noGrp="1"/>
          </p:cNvSpPr>
          <p:nvPr>
            <p:ph idx="1"/>
          </p:nvPr>
        </p:nvSpPr>
        <p:spPr/>
        <p:txBody>
          <a:bodyPr/>
          <a:lstStyle/>
          <a:p>
            <a:r>
              <a:rPr lang="ja-JP" altLang="en-US"/>
              <a:t>急激に発達する温帯低気圧</a:t>
            </a:r>
            <a:br>
              <a:rPr lang="en-US" altLang="ja-JP" dirty="0"/>
            </a:br>
            <a:r>
              <a:rPr lang="en-US" altLang="ja-JP" sz="2800" dirty="0"/>
              <a:t>(Sanders and </a:t>
            </a:r>
            <a:r>
              <a:rPr lang="en-US" altLang="ja-JP" sz="2800" dirty="0" err="1"/>
              <a:t>Gyakum</a:t>
            </a:r>
            <a:r>
              <a:rPr lang="en-US" altLang="ja-JP" sz="2800" dirty="0"/>
              <a:t>, 1980)</a:t>
            </a:r>
            <a:br>
              <a:rPr lang="en-US" altLang="ja-JP" sz="2800" dirty="0"/>
            </a:br>
            <a:r>
              <a:rPr lang="ja-JP" altLang="en-US"/>
              <a:t>２４時間で２４</a:t>
            </a:r>
            <a:r>
              <a:rPr lang="en-US" altLang="ja-JP" dirty="0" err="1"/>
              <a:t>hPa</a:t>
            </a:r>
            <a:r>
              <a:rPr lang="en-US" altLang="ja-JP" dirty="0"/>
              <a:t> </a:t>
            </a:r>
            <a:r>
              <a:rPr lang="ja-JP" altLang="en-US"/>
              <a:t>低下</a:t>
            </a:r>
            <a:br>
              <a:rPr lang="en-US" altLang="ja-JP" dirty="0"/>
            </a:br>
            <a:r>
              <a:rPr lang="ja-JP" altLang="en-US"/>
              <a:t>　　緯度６０度基準：</a:t>
            </a:r>
            <a:r>
              <a:rPr lang="en-US" altLang="ja-JP" dirty="0" err="1"/>
              <a:t>sinΦ</a:t>
            </a:r>
            <a:r>
              <a:rPr lang="ja-JP" altLang="en-US"/>
              <a:t>　で補正：</a:t>
            </a:r>
            <a:br>
              <a:rPr lang="en-US" altLang="ja-JP" dirty="0"/>
            </a:br>
            <a:r>
              <a:rPr lang="ja-JP" altLang="en-US"/>
              <a:t>　　４５度では　</a:t>
            </a:r>
            <a:r>
              <a:rPr lang="en-US" altLang="ja-JP" dirty="0"/>
              <a:t>19.6 </a:t>
            </a:r>
            <a:r>
              <a:rPr lang="en-US" altLang="ja-JP" dirty="0" err="1"/>
              <a:t>hPa</a:t>
            </a:r>
            <a:br>
              <a:rPr lang="en-US" altLang="ja-JP" dirty="0"/>
            </a:br>
            <a:br>
              <a:rPr lang="en-US" altLang="ja-JP" dirty="0"/>
            </a:br>
            <a:r>
              <a:rPr lang="ja-JP" altLang="en-US"/>
              <a:t>大陸の東海上で多い。</a:t>
            </a:r>
            <a:endParaRPr lang="en-US" altLang="ja-JP" dirty="0"/>
          </a:p>
        </p:txBody>
      </p:sp>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sp>
        <p:nvSpPr>
          <p:cNvPr id="2" name="スライド番号プレースホルダー 1">
            <a:extLst>
              <a:ext uri="{FF2B5EF4-FFF2-40B4-BE49-F238E27FC236}">
                <a16:creationId xmlns:a16="http://schemas.microsoft.com/office/drawing/2014/main" id="{B1185910-7109-1D44-A2EB-C0861988CB4F}"/>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71</a:t>
            </a:fld>
            <a:endParaRPr lang="ja-JP" altLang="en-US">
              <a:solidFill>
                <a:prstClr val="black">
                  <a:tint val="75000"/>
                </a:prstClr>
              </a:solidFill>
            </a:endParaRPr>
          </a:p>
        </p:txBody>
      </p:sp>
    </p:spTree>
    <p:extLst>
      <p:ext uri="{BB962C8B-B14F-4D97-AF65-F5344CB8AC3E}">
        <p14:creationId xmlns:p14="http://schemas.microsoft.com/office/powerpoint/2010/main" val="1178993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457200" y="274638"/>
            <a:ext cx="8229600" cy="706437"/>
          </a:xfrm>
        </p:spPr>
        <p:txBody>
          <a:bodyPr/>
          <a:lstStyle/>
          <a:p>
            <a:r>
              <a:rPr lang="ja-JP" altLang="en-US" sz="3200"/>
              <a:t>爆弾低気圧 </a:t>
            </a:r>
            <a:r>
              <a:rPr lang="en-US" altLang="ja-JP" sz="3200"/>
              <a:t>(Bomb)</a:t>
            </a:r>
            <a:endParaRPr lang="ja-JP" altLang="en-US" sz="3200"/>
          </a:p>
        </p:txBody>
      </p:sp>
      <p:pic>
        <p:nvPicPr>
          <p:cNvPr id="30723" name="Picture 2" descr="C:\Documents and Settings\Administrator\My Documents\授業\水循環学総論\小倉総観気象学図\図6.24.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76375" y="1052513"/>
            <a:ext cx="6080125" cy="4902200"/>
          </a:xfrm>
          <a:noFill/>
        </p:spPr>
      </p:pic>
      <p:sp>
        <p:nvSpPr>
          <p:cNvPr id="30724" name="テキスト ボックス 4"/>
          <p:cNvSpPr txBox="1">
            <a:spLocks noChangeArrowheads="1"/>
          </p:cNvSpPr>
          <p:nvPr/>
        </p:nvSpPr>
        <p:spPr bwMode="auto">
          <a:xfrm>
            <a:off x="3743325" y="6488113"/>
            <a:ext cx="5400675" cy="369887"/>
          </a:xfrm>
          <a:prstGeom prst="rect">
            <a:avLst/>
          </a:prstGeom>
          <a:noFill/>
          <a:ln w="9525">
            <a:noFill/>
            <a:miter lim="800000"/>
            <a:headEnd/>
            <a:tailEnd/>
          </a:ln>
        </p:spPr>
        <p:txBody>
          <a:bodyPr>
            <a:spAutoFit/>
          </a:bodyPr>
          <a:lstStyle/>
          <a:p>
            <a:pPr algn="r"/>
            <a:r>
              <a:rPr lang="ja-JP" altLang="en-US"/>
              <a:t>小倉義光著「総観気象学入門」より</a:t>
            </a:r>
          </a:p>
        </p:txBody>
      </p:sp>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温帯低気圧</a:t>
            </a:r>
            <a:endParaRPr kumimoji="1" lang="ja-JP" altLang="en-US" sz="1400" dirty="0"/>
          </a:p>
        </p:txBody>
      </p:sp>
      <p:sp>
        <p:nvSpPr>
          <p:cNvPr id="2" name="スライド番号プレースホルダー 1">
            <a:extLst>
              <a:ext uri="{FF2B5EF4-FFF2-40B4-BE49-F238E27FC236}">
                <a16:creationId xmlns:a16="http://schemas.microsoft.com/office/drawing/2014/main" id="{41FAA2CE-1A34-C243-825E-D38D2FC80640}"/>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72</a:t>
            </a:fld>
            <a:endParaRPr lang="ja-JP" altLang="en-US">
              <a:solidFill>
                <a:prstClr val="black">
                  <a:tint val="75000"/>
                </a:prstClr>
              </a:solidFill>
            </a:endParaRPr>
          </a:p>
        </p:txBody>
      </p:sp>
    </p:spTree>
    <p:extLst>
      <p:ext uri="{BB962C8B-B14F-4D97-AF65-F5344CB8AC3E}">
        <p14:creationId xmlns:p14="http://schemas.microsoft.com/office/powerpoint/2010/main" val="19291967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7" descr="typho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844824"/>
            <a:ext cx="4805265" cy="4238163"/>
          </a:xfrm>
          <a:prstGeom prst="rect">
            <a:avLst/>
          </a:prstGeom>
          <a:noFill/>
          <a:ln w="9525">
            <a:noFill/>
            <a:miter lim="800000"/>
            <a:headEnd/>
            <a:tailEnd/>
          </a:ln>
        </p:spPr>
      </p:pic>
      <p:sp>
        <p:nvSpPr>
          <p:cNvPr id="31748" name="Text Box 8"/>
          <p:cNvSpPr txBox="1">
            <a:spLocks noChangeArrowheads="1"/>
          </p:cNvSpPr>
          <p:nvPr/>
        </p:nvSpPr>
        <p:spPr bwMode="auto">
          <a:xfrm>
            <a:off x="4319588" y="6491288"/>
            <a:ext cx="4824412" cy="366712"/>
          </a:xfrm>
          <a:prstGeom prst="rect">
            <a:avLst/>
          </a:prstGeom>
          <a:noFill/>
          <a:ln w="9525">
            <a:noFill/>
            <a:miter lim="800000"/>
            <a:headEnd/>
            <a:tailEnd/>
          </a:ln>
        </p:spPr>
        <p:txBody>
          <a:bodyPr>
            <a:spAutoFit/>
          </a:bodyPr>
          <a:lstStyle/>
          <a:p>
            <a:pPr algn="r"/>
            <a:r>
              <a:rPr lang="en-US" altLang="ja-JP" dirty="0"/>
              <a:t> </a:t>
            </a:r>
            <a:r>
              <a:rPr lang="ja-JP" altLang="en-US" dirty="0"/>
              <a:t>　地学図表（旧版）　</a:t>
            </a:r>
          </a:p>
        </p:txBody>
      </p:sp>
      <p:sp>
        <p:nvSpPr>
          <p:cNvPr id="31749" name="テキスト ボックス 4"/>
          <p:cNvSpPr txBox="1">
            <a:spLocks noChangeArrowheads="1"/>
          </p:cNvSpPr>
          <p:nvPr/>
        </p:nvSpPr>
        <p:spPr bwMode="auto">
          <a:xfrm>
            <a:off x="755576" y="332656"/>
            <a:ext cx="7992888" cy="1261884"/>
          </a:xfrm>
          <a:prstGeom prst="rect">
            <a:avLst/>
          </a:prstGeom>
          <a:noFill/>
          <a:ln w="9525">
            <a:noFill/>
            <a:miter lim="800000"/>
            <a:headEnd/>
            <a:tailEnd/>
          </a:ln>
        </p:spPr>
        <p:txBody>
          <a:bodyPr wrap="square">
            <a:spAutoFit/>
          </a:bodyPr>
          <a:lstStyle/>
          <a:p>
            <a:r>
              <a:rPr lang="ja-JP" altLang="en-US" sz="2800" dirty="0">
                <a:solidFill>
                  <a:srgbClr val="C00000"/>
                </a:solidFill>
                <a:latin typeface="+mj-ea"/>
                <a:ea typeface="+mj-ea"/>
              </a:rPr>
              <a:t>熱帯低気圧　</a:t>
            </a:r>
            <a:r>
              <a:rPr lang="en-US" altLang="ja-JP" sz="2800" dirty="0">
                <a:solidFill>
                  <a:srgbClr val="C00000"/>
                </a:solidFill>
                <a:latin typeface="+mj-ea"/>
                <a:ea typeface="+mj-ea"/>
              </a:rPr>
              <a:t>Tropical cyclone:</a:t>
            </a:r>
            <a:br>
              <a:rPr lang="en-US" altLang="ja-JP" sz="2800" dirty="0">
                <a:latin typeface="+mj-ea"/>
                <a:ea typeface="+mj-ea"/>
              </a:rPr>
            </a:br>
            <a:r>
              <a:rPr lang="ja-JP" altLang="en-US" sz="2400" dirty="0">
                <a:latin typeface="+mj-ea"/>
                <a:ea typeface="+mj-ea"/>
              </a:rPr>
              <a:t>北西太平洋で発生し最大風速が</a:t>
            </a:r>
            <a:r>
              <a:rPr lang="en-US" altLang="ja-JP" sz="2400" dirty="0">
                <a:latin typeface="+mj-ea"/>
                <a:ea typeface="+mj-ea"/>
              </a:rPr>
              <a:t>17.2m/s</a:t>
            </a:r>
            <a:r>
              <a:rPr lang="ja-JP" altLang="en-US" sz="2400" dirty="0">
                <a:latin typeface="+mj-ea"/>
                <a:ea typeface="+mj-ea"/>
              </a:rPr>
              <a:t>以上のものを台風という。</a:t>
            </a:r>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熱帯低気圧</a:t>
            </a:r>
            <a:endParaRPr kumimoji="1" lang="ja-JP" altLang="en-US" sz="1400" dirty="0"/>
          </a:p>
        </p:txBody>
      </p:sp>
      <p:sp>
        <p:nvSpPr>
          <p:cNvPr id="7" name="テキスト ボックス 6"/>
          <p:cNvSpPr txBox="1"/>
          <p:nvPr/>
        </p:nvSpPr>
        <p:spPr>
          <a:xfrm>
            <a:off x="4898461" y="1772816"/>
            <a:ext cx="4258739" cy="4154983"/>
          </a:xfrm>
          <a:prstGeom prst="rect">
            <a:avLst/>
          </a:prstGeom>
          <a:solidFill>
            <a:schemeClr val="accent5">
              <a:lumMod val="90000"/>
            </a:schemeClr>
          </a:solidFill>
        </p:spPr>
        <p:txBody>
          <a:bodyPr wrap="square" rtlCol="0">
            <a:spAutoFit/>
          </a:bodyPr>
          <a:lstStyle/>
          <a:p>
            <a:r>
              <a:rPr kumimoji="1" lang="ja-JP" altLang="en-US" sz="2400" b="1" dirty="0">
                <a:solidFill>
                  <a:schemeClr val="accent5">
                    <a:lumMod val="10000"/>
                  </a:schemeClr>
                </a:solidFill>
                <a:latin typeface="+mj-ea"/>
                <a:ea typeface="+mj-ea"/>
              </a:rPr>
              <a:t>雲の中で凝結加熱</a:t>
            </a:r>
            <a:endParaRPr kumimoji="1" lang="en-US" altLang="ja-JP" sz="2400" b="1" dirty="0">
              <a:solidFill>
                <a:schemeClr val="accent5">
                  <a:lumMod val="10000"/>
                </a:schemeClr>
              </a:solidFill>
              <a:latin typeface="+mj-ea"/>
              <a:ea typeface="+mj-ea"/>
            </a:endParaRPr>
          </a:p>
          <a:p>
            <a:r>
              <a:rPr lang="ja-JP" altLang="en-US" sz="2400" b="1" dirty="0">
                <a:solidFill>
                  <a:schemeClr val="accent5">
                    <a:lumMod val="10000"/>
                  </a:schemeClr>
                </a:solidFill>
                <a:latin typeface="+mj-ea"/>
                <a:ea typeface="+mj-ea"/>
              </a:rPr>
              <a:t>中心が暖かくなる</a:t>
            </a:r>
            <a:endParaRPr lang="en-US" altLang="ja-JP" sz="2400" b="1" dirty="0">
              <a:solidFill>
                <a:schemeClr val="accent5">
                  <a:lumMod val="10000"/>
                </a:schemeClr>
              </a:solidFill>
              <a:latin typeface="+mj-ea"/>
              <a:ea typeface="+mj-ea"/>
            </a:endParaRPr>
          </a:p>
          <a:p>
            <a:r>
              <a:rPr kumimoji="1" lang="ja-JP" altLang="en-US" sz="2400" b="1" dirty="0">
                <a:solidFill>
                  <a:schemeClr val="accent5">
                    <a:lumMod val="10000"/>
                  </a:schemeClr>
                </a:solidFill>
                <a:latin typeface="+mj-ea"/>
                <a:ea typeface="+mj-ea"/>
              </a:rPr>
              <a:t>中心気圧低下</a:t>
            </a:r>
            <a:endParaRPr kumimoji="1" lang="en-US" altLang="ja-JP" sz="2400" b="1" dirty="0">
              <a:solidFill>
                <a:schemeClr val="accent5">
                  <a:lumMod val="10000"/>
                </a:schemeClr>
              </a:solidFill>
              <a:latin typeface="+mj-ea"/>
              <a:ea typeface="+mj-ea"/>
            </a:endParaRPr>
          </a:p>
          <a:p>
            <a:r>
              <a:rPr lang="ja-JP" altLang="en-US" sz="2400" b="1" dirty="0">
                <a:solidFill>
                  <a:schemeClr val="accent5">
                    <a:lumMod val="10000"/>
                  </a:schemeClr>
                </a:solidFill>
                <a:latin typeface="+mj-ea"/>
                <a:ea typeface="+mj-ea"/>
              </a:rPr>
              <a:t>風が強くなる</a:t>
            </a:r>
            <a:endParaRPr lang="en-US" altLang="ja-JP" sz="2400" b="1" dirty="0">
              <a:solidFill>
                <a:schemeClr val="accent5">
                  <a:lumMod val="10000"/>
                </a:schemeClr>
              </a:solidFill>
              <a:latin typeface="+mj-ea"/>
              <a:ea typeface="+mj-ea"/>
            </a:endParaRPr>
          </a:p>
          <a:p>
            <a:r>
              <a:rPr kumimoji="1" lang="ja-JP" altLang="en-US" sz="2400" b="1" dirty="0">
                <a:solidFill>
                  <a:schemeClr val="accent5">
                    <a:lumMod val="10000"/>
                  </a:schemeClr>
                </a:solidFill>
                <a:latin typeface="+mj-ea"/>
                <a:ea typeface="+mj-ea"/>
              </a:rPr>
              <a:t>蒸発による水蒸気増加</a:t>
            </a:r>
            <a:endParaRPr kumimoji="1" lang="en-US" altLang="ja-JP" sz="2400" b="1" dirty="0">
              <a:solidFill>
                <a:schemeClr val="accent5">
                  <a:lumMod val="10000"/>
                </a:schemeClr>
              </a:solidFill>
              <a:latin typeface="+mj-ea"/>
              <a:ea typeface="+mj-ea"/>
            </a:endParaRPr>
          </a:p>
          <a:p>
            <a:r>
              <a:rPr lang="ja-JP" altLang="en-US" sz="2400" b="1" dirty="0">
                <a:solidFill>
                  <a:schemeClr val="accent5">
                    <a:lumMod val="10000"/>
                  </a:schemeClr>
                </a:solidFill>
                <a:latin typeface="+mj-ea"/>
                <a:ea typeface="+mj-ea"/>
              </a:rPr>
              <a:t>雲の中で凝結加熱</a:t>
            </a:r>
            <a:endParaRPr lang="en-US" altLang="ja-JP" sz="2400" b="1" dirty="0">
              <a:solidFill>
                <a:schemeClr val="accent5">
                  <a:lumMod val="10000"/>
                </a:schemeClr>
              </a:solidFill>
              <a:latin typeface="+mj-ea"/>
              <a:ea typeface="+mj-ea"/>
            </a:endParaRPr>
          </a:p>
          <a:p>
            <a:r>
              <a:rPr lang="ja-JP" altLang="en-US" sz="2400" b="1" dirty="0" err="1">
                <a:solidFill>
                  <a:schemeClr val="accent5">
                    <a:lumMod val="10000"/>
                  </a:schemeClr>
                </a:solidFill>
                <a:latin typeface="+mj-ea"/>
                <a:ea typeface="+mj-ea"/>
              </a:rPr>
              <a:t>。。。。。。</a:t>
            </a:r>
            <a:r>
              <a:rPr lang="ja-JP" altLang="en-US" sz="2400" b="1" dirty="0">
                <a:solidFill>
                  <a:schemeClr val="accent5">
                    <a:lumMod val="10000"/>
                  </a:schemeClr>
                </a:solidFill>
                <a:latin typeface="+mj-ea"/>
                <a:ea typeface="+mj-ea"/>
                <a:sym typeface="Wingdings" pitchFamily="2" charset="2"/>
              </a:rPr>
              <a:t></a:t>
            </a:r>
            <a:endParaRPr lang="en-US" altLang="ja-JP" sz="2400" b="1" dirty="0">
              <a:solidFill>
                <a:schemeClr val="accent5">
                  <a:lumMod val="10000"/>
                </a:schemeClr>
              </a:solidFill>
              <a:latin typeface="+mj-ea"/>
              <a:ea typeface="+mj-ea"/>
              <a:sym typeface="Wingdings" pitchFamily="2" charset="2"/>
            </a:endParaRPr>
          </a:p>
          <a:p>
            <a:endParaRPr kumimoji="1" lang="en-US" altLang="ja-JP" sz="2400" b="1" dirty="0">
              <a:solidFill>
                <a:schemeClr val="accent5">
                  <a:lumMod val="10000"/>
                </a:schemeClr>
              </a:solidFill>
              <a:latin typeface="+mj-ea"/>
              <a:ea typeface="+mj-ea"/>
              <a:sym typeface="Wingdings" pitchFamily="2" charset="2"/>
            </a:endParaRPr>
          </a:p>
          <a:p>
            <a:r>
              <a:rPr lang="ja-JP" altLang="en-US" sz="2400" b="1" dirty="0">
                <a:solidFill>
                  <a:schemeClr val="accent5">
                    <a:lumMod val="10000"/>
                  </a:schemeClr>
                </a:solidFill>
                <a:latin typeface="+mj-ea"/>
                <a:ea typeface="+mj-ea"/>
                <a:sym typeface="Wingdings" pitchFamily="2" charset="2"/>
              </a:rPr>
              <a:t>水蒸気を燃料とするエンジン</a:t>
            </a:r>
            <a:endParaRPr lang="en-US" altLang="ja-JP" sz="2400" b="1" dirty="0">
              <a:solidFill>
                <a:schemeClr val="accent5">
                  <a:lumMod val="10000"/>
                </a:schemeClr>
              </a:solidFill>
              <a:latin typeface="+mj-ea"/>
              <a:ea typeface="+mj-ea"/>
              <a:sym typeface="Wingdings" pitchFamily="2" charset="2"/>
            </a:endParaRPr>
          </a:p>
          <a:p>
            <a:r>
              <a:rPr kumimoji="1" lang="ja-JP" altLang="en-US" sz="2400" b="1" dirty="0">
                <a:solidFill>
                  <a:schemeClr val="accent5">
                    <a:lumMod val="10000"/>
                  </a:schemeClr>
                </a:solidFill>
                <a:latin typeface="+mj-ea"/>
                <a:ea typeface="+mj-ea"/>
                <a:sym typeface="Wingdings" pitchFamily="2" charset="2"/>
              </a:rPr>
              <a:t>暖気核（中心が暖かい）</a:t>
            </a:r>
            <a:endParaRPr kumimoji="1" lang="en-US" altLang="ja-JP" sz="2400" b="1" dirty="0">
              <a:solidFill>
                <a:schemeClr val="accent5">
                  <a:lumMod val="10000"/>
                </a:schemeClr>
              </a:solidFill>
              <a:latin typeface="+mj-ea"/>
              <a:ea typeface="+mj-ea"/>
            </a:endParaRPr>
          </a:p>
          <a:p>
            <a:endParaRPr kumimoji="1" lang="ja-JP" altLang="en-US" sz="2400" b="1" dirty="0">
              <a:solidFill>
                <a:schemeClr val="accent5">
                  <a:lumMod val="10000"/>
                </a:schemeClr>
              </a:solidFill>
              <a:latin typeface="+mj-ea"/>
              <a:ea typeface="+mj-ea"/>
            </a:endParaRPr>
          </a:p>
        </p:txBody>
      </p:sp>
      <p:sp>
        <p:nvSpPr>
          <p:cNvPr id="2" name="スライド番号プレースホルダー 1">
            <a:extLst>
              <a:ext uri="{FF2B5EF4-FFF2-40B4-BE49-F238E27FC236}">
                <a16:creationId xmlns:a16="http://schemas.microsoft.com/office/drawing/2014/main" id="{455DBB48-0646-8A49-988B-744E0CF700F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73</a:t>
            </a:fld>
            <a:endParaRPr lang="ja-JP" altLang="en-US">
              <a:solidFill>
                <a:prstClr val="black">
                  <a:tint val="75000"/>
                </a:prstClr>
              </a:solidFill>
            </a:endParaRPr>
          </a:p>
        </p:txBody>
      </p:sp>
    </p:spTree>
    <p:extLst>
      <p:ext uri="{BB962C8B-B14F-4D97-AF65-F5344CB8AC3E}">
        <p14:creationId xmlns:p14="http://schemas.microsoft.com/office/powerpoint/2010/main" val="3089574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8"/>
          <p:cNvSpPr txBox="1">
            <a:spLocks noChangeArrowheads="1"/>
          </p:cNvSpPr>
          <p:nvPr/>
        </p:nvSpPr>
        <p:spPr bwMode="auto">
          <a:xfrm>
            <a:off x="6767538" y="6469143"/>
            <a:ext cx="2376462" cy="369332"/>
          </a:xfrm>
          <a:prstGeom prst="rect">
            <a:avLst/>
          </a:prstGeom>
          <a:noFill/>
          <a:ln w="9525">
            <a:noFill/>
            <a:miter lim="800000"/>
            <a:headEnd/>
            <a:tailEnd/>
          </a:ln>
        </p:spPr>
        <p:txBody>
          <a:bodyPr wrap="square">
            <a:spAutoFit/>
          </a:bodyPr>
          <a:lstStyle/>
          <a:p>
            <a:pPr algn="r"/>
            <a:r>
              <a:rPr lang="en-US" altLang="ja-JP" dirty="0"/>
              <a:t> </a:t>
            </a:r>
            <a:r>
              <a:rPr lang="ja-JP" altLang="en-US" dirty="0"/>
              <a:t>新地学図表　</a:t>
            </a:r>
            <a:r>
              <a:rPr lang="en-US" altLang="ja-JP" dirty="0"/>
              <a:t>p165</a:t>
            </a:r>
            <a:endParaRPr lang="ja-JP" altLang="en-US" dirty="0"/>
          </a:p>
        </p:txBody>
      </p:sp>
      <p:sp>
        <p:nvSpPr>
          <p:cNvPr id="31749" name="テキスト ボックス 4"/>
          <p:cNvSpPr txBox="1">
            <a:spLocks noChangeArrowheads="1"/>
          </p:cNvSpPr>
          <p:nvPr/>
        </p:nvSpPr>
        <p:spPr bwMode="auto">
          <a:xfrm>
            <a:off x="0" y="404813"/>
            <a:ext cx="9144001" cy="1384995"/>
          </a:xfrm>
          <a:prstGeom prst="rect">
            <a:avLst/>
          </a:prstGeom>
          <a:noFill/>
          <a:ln w="9525">
            <a:noFill/>
            <a:miter lim="800000"/>
            <a:headEnd/>
            <a:tailEnd/>
          </a:ln>
        </p:spPr>
        <p:txBody>
          <a:bodyPr wrap="square">
            <a:spAutoFit/>
          </a:bodyPr>
          <a:lstStyle/>
          <a:p>
            <a:r>
              <a:rPr lang="ja-JP" altLang="en-US" sz="2800" dirty="0">
                <a:solidFill>
                  <a:srgbClr val="C00000"/>
                </a:solidFill>
                <a:latin typeface="+mj-ea"/>
                <a:ea typeface="+mj-ea"/>
              </a:rPr>
              <a:t>熱帯低気圧　</a:t>
            </a:r>
            <a:r>
              <a:rPr lang="en-US" altLang="ja-JP" sz="2800" dirty="0">
                <a:solidFill>
                  <a:srgbClr val="C00000"/>
                </a:solidFill>
                <a:latin typeface="+mj-ea"/>
                <a:ea typeface="+mj-ea"/>
              </a:rPr>
              <a:t>Tropical cyclone:</a:t>
            </a:r>
            <a:r>
              <a:rPr lang="ja-JP" altLang="en-US" sz="2800" dirty="0">
                <a:solidFill>
                  <a:srgbClr val="C00000"/>
                </a:solidFill>
                <a:latin typeface="+mj-ea"/>
                <a:ea typeface="+mj-ea"/>
              </a:rPr>
              <a:t>　暖かい熱帯海洋上で</a:t>
            </a:r>
            <a:br>
              <a:rPr lang="en-US" altLang="ja-JP" sz="2800" dirty="0">
                <a:solidFill>
                  <a:srgbClr val="C00000"/>
                </a:solidFill>
                <a:latin typeface="+mj-ea"/>
                <a:ea typeface="+mj-ea"/>
              </a:rPr>
            </a:br>
            <a:r>
              <a:rPr lang="ja-JP" altLang="en-US" sz="2800" dirty="0">
                <a:solidFill>
                  <a:srgbClr val="C00000"/>
                </a:solidFill>
                <a:latin typeface="+mj-ea"/>
                <a:ea typeface="+mj-ea"/>
              </a:rPr>
              <a:t>発生</a:t>
            </a:r>
            <a:r>
              <a:rPr lang="ja-JP" altLang="en-US" sz="2800">
                <a:solidFill>
                  <a:srgbClr val="C00000"/>
                </a:solidFill>
                <a:latin typeface="+mj-ea"/>
                <a:ea typeface="+mj-ea"/>
              </a:rPr>
              <a:t>・発達．赤道</a:t>
            </a:r>
            <a:r>
              <a:rPr lang="ja-JP" altLang="en-US" sz="2800" dirty="0">
                <a:solidFill>
                  <a:srgbClr val="C00000"/>
                </a:solidFill>
                <a:latin typeface="+mj-ea"/>
                <a:ea typeface="+mj-ea"/>
              </a:rPr>
              <a:t>では</a:t>
            </a:r>
            <a:r>
              <a:rPr lang="ja-JP" altLang="en-US" sz="2800">
                <a:solidFill>
                  <a:srgbClr val="C00000"/>
                </a:solidFill>
                <a:latin typeface="+mj-ea"/>
                <a:ea typeface="+mj-ea"/>
              </a:rPr>
              <a:t>発達しない</a:t>
            </a:r>
            <a:r>
              <a:rPr lang="ja-JP" altLang="en-US" sz="2000">
                <a:latin typeface="+mj-ea"/>
                <a:ea typeface="+mj-ea"/>
              </a:rPr>
              <a:t>最大</a:t>
            </a:r>
            <a:r>
              <a:rPr lang="ja-JP" altLang="en-US" sz="2000" dirty="0">
                <a:latin typeface="+mj-ea"/>
                <a:ea typeface="+mj-ea"/>
              </a:rPr>
              <a:t>風速</a:t>
            </a:r>
            <a:r>
              <a:rPr lang="en-US" altLang="ja-JP" sz="2000" dirty="0">
                <a:latin typeface="+mj-ea"/>
                <a:ea typeface="+mj-ea"/>
              </a:rPr>
              <a:t>17.2m/s</a:t>
            </a:r>
            <a:r>
              <a:rPr lang="ja-JP" altLang="en-US" sz="2000" dirty="0">
                <a:latin typeface="+mj-ea"/>
                <a:ea typeface="+mj-ea"/>
              </a:rPr>
              <a:t>以上を台風</a:t>
            </a:r>
            <a:endParaRPr lang="en-US" altLang="ja-JP" sz="2000" dirty="0">
              <a:latin typeface="+mj-ea"/>
              <a:ea typeface="+mj-ea"/>
            </a:endParaRPr>
          </a:p>
          <a:p>
            <a:r>
              <a:rPr lang="ja-JP" altLang="en-US" sz="2800" dirty="0">
                <a:solidFill>
                  <a:srgbClr val="C00000"/>
                </a:solidFill>
                <a:latin typeface="+mj-ea"/>
                <a:ea typeface="+mj-ea"/>
              </a:rPr>
              <a:t>地域で別々の名前</a:t>
            </a:r>
            <a:r>
              <a:rPr lang="ja-JP" altLang="en-US" sz="2800">
                <a:solidFill>
                  <a:srgbClr val="C00000"/>
                </a:solidFill>
                <a:latin typeface="+mj-ea"/>
                <a:ea typeface="+mj-ea"/>
              </a:rPr>
              <a:t>：台風，ハリケーン，サイクロン</a:t>
            </a:r>
            <a:endParaRPr lang="ja-JP" altLang="en-US" sz="2400" dirty="0">
              <a:latin typeface="+mj-ea"/>
              <a:ea typeface="+mj-ea"/>
            </a:endParaRPr>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熱帯低気圧</a:t>
            </a:r>
            <a:endParaRPr kumimoji="1" lang="ja-JP" altLang="en-US" sz="1400" dirty="0"/>
          </a:p>
        </p:txBody>
      </p:sp>
      <p:pic>
        <p:nvPicPr>
          <p:cNvPr id="2" name="図 1" descr="スクリーンショット 2015-07-03 14.39.2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916832"/>
            <a:ext cx="2643538" cy="2952328"/>
          </a:xfrm>
          <a:prstGeom prst="rect">
            <a:avLst/>
          </a:prstGeom>
        </p:spPr>
      </p:pic>
      <p:sp>
        <p:nvSpPr>
          <p:cNvPr id="7" name="テキスト ボックス 6"/>
          <p:cNvSpPr txBox="1"/>
          <p:nvPr/>
        </p:nvSpPr>
        <p:spPr>
          <a:xfrm>
            <a:off x="3851920" y="1916832"/>
            <a:ext cx="4752528" cy="4524316"/>
          </a:xfrm>
          <a:prstGeom prst="rect">
            <a:avLst/>
          </a:prstGeom>
          <a:solidFill>
            <a:schemeClr val="accent5">
              <a:lumMod val="90000"/>
            </a:schemeClr>
          </a:solidFill>
        </p:spPr>
        <p:txBody>
          <a:bodyPr wrap="square" rtlCol="0">
            <a:spAutoFit/>
          </a:bodyPr>
          <a:lstStyle/>
          <a:p>
            <a:r>
              <a:rPr kumimoji="1" lang="ja-JP" altLang="en-US" sz="2800" b="1" dirty="0">
                <a:solidFill>
                  <a:schemeClr val="accent5">
                    <a:lumMod val="10000"/>
                  </a:schemeClr>
                </a:solidFill>
              </a:rPr>
              <a:t>雲の中で凝結加熱</a:t>
            </a:r>
            <a:endParaRPr kumimoji="1" lang="en-US" altLang="ja-JP" sz="2800" b="1" dirty="0">
              <a:solidFill>
                <a:schemeClr val="accent5">
                  <a:lumMod val="10000"/>
                </a:schemeClr>
              </a:solidFill>
            </a:endParaRPr>
          </a:p>
          <a:p>
            <a:r>
              <a:rPr lang="ja-JP" altLang="en-US" sz="2800" b="1" dirty="0">
                <a:solidFill>
                  <a:schemeClr val="accent5">
                    <a:lumMod val="10000"/>
                  </a:schemeClr>
                </a:solidFill>
              </a:rPr>
              <a:t>中心が暖かくなる</a:t>
            </a:r>
            <a:endParaRPr lang="en-US" altLang="ja-JP" sz="2800" b="1" dirty="0">
              <a:solidFill>
                <a:schemeClr val="accent5">
                  <a:lumMod val="10000"/>
                </a:schemeClr>
              </a:solidFill>
            </a:endParaRPr>
          </a:p>
          <a:p>
            <a:r>
              <a:rPr kumimoji="1" lang="ja-JP" altLang="en-US" sz="2800" b="1" dirty="0">
                <a:solidFill>
                  <a:schemeClr val="accent5">
                    <a:lumMod val="10000"/>
                  </a:schemeClr>
                </a:solidFill>
              </a:rPr>
              <a:t>中心気圧低下</a:t>
            </a:r>
            <a:endParaRPr kumimoji="1" lang="en-US" altLang="ja-JP" sz="2800" b="1" dirty="0">
              <a:solidFill>
                <a:schemeClr val="accent5">
                  <a:lumMod val="10000"/>
                </a:schemeClr>
              </a:solidFill>
            </a:endParaRPr>
          </a:p>
          <a:p>
            <a:r>
              <a:rPr lang="ja-JP" altLang="en-US" sz="2800" b="1" dirty="0">
                <a:solidFill>
                  <a:schemeClr val="accent5">
                    <a:lumMod val="10000"/>
                  </a:schemeClr>
                </a:solidFill>
              </a:rPr>
              <a:t>風が強くなる</a:t>
            </a:r>
            <a:endParaRPr lang="en-US" altLang="ja-JP" sz="2800" b="1" dirty="0">
              <a:solidFill>
                <a:schemeClr val="accent5">
                  <a:lumMod val="10000"/>
                </a:schemeClr>
              </a:solidFill>
            </a:endParaRPr>
          </a:p>
          <a:p>
            <a:r>
              <a:rPr kumimoji="1" lang="ja-JP" altLang="en-US" sz="2800" b="1" dirty="0">
                <a:solidFill>
                  <a:schemeClr val="accent5">
                    <a:lumMod val="10000"/>
                  </a:schemeClr>
                </a:solidFill>
              </a:rPr>
              <a:t>蒸発による水蒸気増加</a:t>
            </a:r>
            <a:endParaRPr kumimoji="1" lang="en-US" altLang="ja-JP" sz="2800" b="1" dirty="0">
              <a:solidFill>
                <a:schemeClr val="accent5">
                  <a:lumMod val="10000"/>
                </a:schemeClr>
              </a:solidFill>
            </a:endParaRPr>
          </a:p>
          <a:p>
            <a:r>
              <a:rPr lang="ja-JP" altLang="en-US" sz="2800" b="1" dirty="0">
                <a:solidFill>
                  <a:schemeClr val="accent5">
                    <a:lumMod val="10000"/>
                  </a:schemeClr>
                </a:solidFill>
              </a:rPr>
              <a:t>雲の中で凝結加熱</a:t>
            </a:r>
            <a:endParaRPr lang="en-US" altLang="ja-JP" sz="2800" b="1" dirty="0">
              <a:solidFill>
                <a:schemeClr val="accent5">
                  <a:lumMod val="10000"/>
                </a:schemeClr>
              </a:solidFill>
            </a:endParaRPr>
          </a:p>
          <a:p>
            <a:r>
              <a:rPr lang="ja-JP" altLang="en-US" sz="2800" b="1" dirty="0" err="1">
                <a:solidFill>
                  <a:schemeClr val="accent5">
                    <a:lumMod val="10000"/>
                  </a:schemeClr>
                </a:solidFill>
              </a:rPr>
              <a:t>。。。。。。</a:t>
            </a:r>
            <a:r>
              <a:rPr lang="ja-JP" altLang="en-US" sz="2800" b="1" dirty="0">
                <a:solidFill>
                  <a:schemeClr val="accent5">
                    <a:lumMod val="10000"/>
                  </a:schemeClr>
                </a:solidFill>
                <a:sym typeface="Wingdings" pitchFamily="2" charset="2"/>
              </a:rPr>
              <a:t></a:t>
            </a:r>
            <a:endParaRPr lang="en-US" altLang="ja-JP" sz="2800" b="1" dirty="0">
              <a:solidFill>
                <a:schemeClr val="accent5">
                  <a:lumMod val="10000"/>
                </a:schemeClr>
              </a:solidFill>
              <a:sym typeface="Wingdings" pitchFamily="2" charset="2"/>
            </a:endParaRPr>
          </a:p>
          <a:p>
            <a:endParaRPr kumimoji="1" lang="en-US" altLang="ja-JP" b="1" dirty="0">
              <a:solidFill>
                <a:schemeClr val="accent5">
                  <a:lumMod val="10000"/>
                </a:schemeClr>
              </a:solidFill>
              <a:sym typeface="Wingdings" pitchFamily="2" charset="2"/>
            </a:endParaRPr>
          </a:p>
          <a:p>
            <a:r>
              <a:rPr lang="ja-JP" altLang="en-US" sz="2800" b="1" dirty="0">
                <a:solidFill>
                  <a:schemeClr val="accent5">
                    <a:lumMod val="10000"/>
                  </a:schemeClr>
                </a:solidFill>
                <a:sym typeface="Wingdings" pitchFamily="2" charset="2"/>
              </a:rPr>
              <a:t>水蒸気を燃料とするエンジン</a:t>
            </a:r>
            <a:endParaRPr lang="en-US" altLang="ja-JP" sz="2800" b="1" dirty="0">
              <a:solidFill>
                <a:schemeClr val="accent5">
                  <a:lumMod val="10000"/>
                </a:schemeClr>
              </a:solidFill>
              <a:sym typeface="Wingdings" pitchFamily="2" charset="2"/>
            </a:endParaRPr>
          </a:p>
          <a:p>
            <a:r>
              <a:rPr kumimoji="1" lang="ja-JP" altLang="en-US" sz="2800" b="1" dirty="0">
                <a:solidFill>
                  <a:schemeClr val="accent5">
                    <a:lumMod val="10000"/>
                  </a:schemeClr>
                </a:solidFill>
                <a:sym typeface="Wingdings" pitchFamily="2" charset="2"/>
              </a:rPr>
              <a:t>暖気核（中心が暖かい）</a:t>
            </a:r>
            <a:endParaRPr kumimoji="1" lang="en-US" altLang="ja-JP" sz="2800" b="1" dirty="0">
              <a:solidFill>
                <a:schemeClr val="accent5">
                  <a:lumMod val="10000"/>
                </a:schemeClr>
              </a:solidFill>
            </a:endParaRPr>
          </a:p>
          <a:p>
            <a:endParaRPr kumimoji="1" lang="ja-JP" altLang="en-US" b="1" dirty="0">
              <a:solidFill>
                <a:schemeClr val="accent5">
                  <a:lumMod val="10000"/>
                </a:schemeClr>
              </a:solidFill>
            </a:endParaRPr>
          </a:p>
        </p:txBody>
      </p:sp>
      <p:pic>
        <p:nvPicPr>
          <p:cNvPr id="3" name="図 2" descr="新地学図表p165-台風の発生場所.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4732" y="1844824"/>
            <a:ext cx="7578264" cy="4607946"/>
          </a:xfrm>
          <a:prstGeom prst="rect">
            <a:avLst/>
          </a:prstGeom>
        </p:spPr>
      </p:pic>
      <p:sp>
        <p:nvSpPr>
          <p:cNvPr id="4" name="スライド番号プレースホルダー 3">
            <a:extLst>
              <a:ext uri="{FF2B5EF4-FFF2-40B4-BE49-F238E27FC236}">
                <a16:creationId xmlns:a16="http://schemas.microsoft.com/office/drawing/2014/main" id="{F08CAD40-9D80-E343-8503-F2076F0D185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74</a:t>
            </a:fld>
            <a:endParaRPr lang="ja-JP" altLang="en-US">
              <a:solidFill>
                <a:prstClr val="black">
                  <a:tint val="75000"/>
                </a:prstClr>
              </a:solidFill>
            </a:endParaRPr>
          </a:p>
        </p:txBody>
      </p:sp>
    </p:spTree>
    <p:extLst>
      <p:ext uri="{BB962C8B-B14F-4D97-AF65-F5344CB8AC3E}">
        <p14:creationId xmlns:p14="http://schemas.microsoft.com/office/powerpoint/2010/main" val="21088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370407" y="6485340"/>
            <a:ext cx="2771800" cy="369332"/>
          </a:xfrm>
          <a:prstGeom prst="rect">
            <a:avLst/>
          </a:prstGeom>
          <a:noFill/>
        </p:spPr>
        <p:txBody>
          <a:bodyPr wrap="square" rtlCol="0">
            <a:spAutoFit/>
          </a:bodyPr>
          <a:lstStyle/>
          <a:p>
            <a:pPr algn="r"/>
            <a:r>
              <a:rPr kumimoji="1" lang="ja-JP" altLang="en-US" dirty="0"/>
              <a:t>「新地学図表」 </a:t>
            </a:r>
            <a:r>
              <a:rPr lang="en-US" altLang="ja-JP" dirty="0"/>
              <a:t>p165</a:t>
            </a:r>
            <a:endParaRPr kumimoji="1" lang="ja-JP" altLang="en-US" dirty="0"/>
          </a:p>
        </p:txBody>
      </p:sp>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熱帯低気圧</a:t>
            </a:r>
            <a:endParaRPr kumimoji="1" lang="ja-JP" altLang="en-US" sz="1400" dirty="0"/>
          </a:p>
        </p:txBody>
      </p:sp>
      <p:pic>
        <p:nvPicPr>
          <p:cNvPr id="6" name="図 5" descr="新地学図法p165-3A-熱帯低気圧の構造.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10" y="1052736"/>
            <a:ext cx="6413500" cy="4826000"/>
          </a:xfrm>
          <a:prstGeom prst="rect">
            <a:avLst/>
          </a:prstGeom>
        </p:spPr>
      </p:pic>
      <p:sp>
        <p:nvSpPr>
          <p:cNvPr id="7" name="テキスト ボックス 6"/>
          <p:cNvSpPr txBox="1"/>
          <p:nvPr/>
        </p:nvSpPr>
        <p:spPr>
          <a:xfrm>
            <a:off x="2339752" y="188640"/>
            <a:ext cx="5616624" cy="461665"/>
          </a:xfrm>
          <a:prstGeom prst="rect">
            <a:avLst/>
          </a:prstGeom>
          <a:noFill/>
        </p:spPr>
        <p:txBody>
          <a:bodyPr wrap="square" rtlCol="0">
            <a:spAutoFit/>
          </a:bodyPr>
          <a:lstStyle/>
          <a:p>
            <a:r>
              <a:rPr lang="ja-JP" altLang="en-US" sz="2400" dirty="0">
                <a:latin typeface="+mj-ea"/>
                <a:ea typeface="+mj-ea"/>
              </a:rPr>
              <a:t>台風（熱帯低気圧に共通）の構造</a:t>
            </a:r>
            <a:endParaRPr kumimoji="1" lang="ja-JP" altLang="en-US" sz="2400" dirty="0">
              <a:latin typeface="+mj-ea"/>
              <a:ea typeface="+mj-ea"/>
            </a:endParaRPr>
          </a:p>
        </p:txBody>
      </p:sp>
      <p:pic>
        <p:nvPicPr>
          <p:cNvPr id="8" name="図 7" descr="新地学図表p165-台風中心付近の気温分布.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264" y="692696"/>
            <a:ext cx="7802736" cy="5648699"/>
          </a:xfrm>
          <a:prstGeom prst="rect">
            <a:avLst/>
          </a:prstGeom>
        </p:spPr>
      </p:pic>
      <p:sp>
        <p:nvSpPr>
          <p:cNvPr id="9" name="角丸四角形吹き出し 8"/>
          <p:cNvSpPr/>
          <p:nvPr/>
        </p:nvSpPr>
        <p:spPr>
          <a:xfrm>
            <a:off x="5580112" y="1412776"/>
            <a:ext cx="2448272" cy="1008112"/>
          </a:xfrm>
          <a:prstGeom prst="wedgeRoundRectCallout">
            <a:avLst>
              <a:gd name="adj1" fmla="val -121702"/>
              <a:gd name="adj2" fmla="val 120247"/>
              <a:gd name="adj3" fmla="val 16667"/>
            </a:avLst>
          </a:prstGeom>
          <a:solidFill>
            <a:schemeClr val="accent5">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rgbClr val="FF6600"/>
                </a:solidFill>
                <a:latin typeface="+mj-ea"/>
                <a:ea typeface="+mj-ea"/>
              </a:rPr>
              <a:t>暖気核</a:t>
            </a:r>
            <a:endParaRPr kumimoji="1" lang="ja-JP" altLang="en-US" sz="2400" dirty="0">
              <a:solidFill>
                <a:srgbClr val="FF6600"/>
              </a:solidFill>
              <a:latin typeface="+mj-ea"/>
              <a:ea typeface="+mj-ea"/>
            </a:endParaRPr>
          </a:p>
        </p:txBody>
      </p:sp>
      <p:sp>
        <p:nvSpPr>
          <p:cNvPr id="2" name="スライド番号プレースホルダー 1">
            <a:extLst>
              <a:ext uri="{FF2B5EF4-FFF2-40B4-BE49-F238E27FC236}">
                <a16:creationId xmlns:a16="http://schemas.microsoft.com/office/drawing/2014/main" id="{CE447529-7142-2B4B-B46F-6C27395B3FFF}"/>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75</a:t>
            </a:fld>
            <a:endParaRPr lang="ja-JP" altLang="en-US">
              <a:solidFill>
                <a:prstClr val="black">
                  <a:tint val="75000"/>
                </a:prstClr>
              </a:solidFill>
            </a:endParaRPr>
          </a:p>
        </p:txBody>
      </p:sp>
    </p:spTree>
    <p:extLst>
      <p:ext uri="{BB962C8B-B14F-4D97-AF65-F5344CB8AC3E}">
        <p14:creationId xmlns:p14="http://schemas.microsoft.com/office/powerpoint/2010/main" val="16786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新地学図表p165-温帯低気圧と熱帯低気圧.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40768"/>
            <a:ext cx="9144000" cy="3820297"/>
          </a:xfrm>
          <a:prstGeom prst="rect">
            <a:avLst/>
          </a:prstGeom>
        </p:spPr>
      </p:pic>
      <p:sp>
        <p:nvSpPr>
          <p:cNvPr id="3" name="テキスト ボックス 2"/>
          <p:cNvSpPr txBox="1"/>
          <p:nvPr/>
        </p:nvSpPr>
        <p:spPr>
          <a:xfrm>
            <a:off x="6390944" y="6488668"/>
            <a:ext cx="2771800" cy="369332"/>
          </a:xfrm>
          <a:prstGeom prst="rect">
            <a:avLst/>
          </a:prstGeom>
          <a:noFill/>
        </p:spPr>
        <p:txBody>
          <a:bodyPr wrap="square" rtlCol="0">
            <a:spAutoFit/>
          </a:bodyPr>
          <a:lstStyle/>
          <a:p>
            <a:pPr algn="r"/>
            <a:r>
              <a:rPr kumimoji="1" lang="ja-JP" altLang="en-US" dirty="0"/>
              <a:t>「新地学図表」 </a:t>
            </a:r>
            <a:r>
              <a:rPr lang="en-US" altLang="ja-JP" dirty="0"/>
              <a:t>p165</a:t>
            </a:r>
            <a:endParaRPr kumimoji="1" lang="ja-JP" altLang="en-US" dirty="0"/>
          </a:p>
        </p:txBody>
      </p:sp>
      <p:sp>
        <p:nvSpPr>
          <p:cNvPr id="4" name="スライド番号プレースホルダー 3">
            <a:extLst>
              <a:ext uri="{FF2B5EF4-FFF2-40B4-BE49-F238E27FC236}">
                <a16:creationId xmlns:a16="http://schemas.microsoft.com/office/drawing/2014/main" id="{4628B091-394F-384B-B6B4-62DBE536DF04}"/>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76</a:t>
            </a:fld>
            <a:endParaRPr lang="ja-JP" altLang="en-US">
              <a:solidFill>
                <a:prstClr val="black">
                  <a:tint val="75000"/>
                </a:prstClr>
              </a:solidFill>
            </a:endParaRPr>
          </a:p>
        </p:txBody>
      </p:sp>
    </p:spTree>
    <p:extLst>
      <p:ext uri="{BB962C8B-B14F-4D97-AF65-F5344CB8AC3E}">
        <p14:creationId xmlns:p14="http://schemas.microsoft.com/office/powerpoint/2010/main" val="14572631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Typhoon-2014-1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5800" y="0"/>
            <a:ext cx="5226992" cy="6858000"/>
          </a:xfrm>
          <a:prstGeom prst="rect">
            <a:avLst/>
          </a:prstGeom>
        </p:spPr>
      </p:pic>
      <p:sp>
        <p:nvSpPr>
          <p:cNvPr id="3" name="テキスト ボックス 2"/>
          <p:cNvSpPr txBox="1"/>
          <p:nvPr/>
        </p:nvSpPr>
        <p:spPr>
          <a:xfrm>
            <a:off x="7668344" y="6237312"/>
            <a:ext cx="1224136" cy="646331"/>
          </a:xfrm>
          <a:prstGeom prst="rect">
            <a:avLst/>
          </a:prstGeom>
          <a:noFill/>
        </p:spPr>
        <p:txBody>
          <a:bodyPr wrap="square" rtlCol="0">
            <a:spAutoFit/>
          </a:bodyPr>
          <a:lstStyle/>
          <a:p>
            <a:r>
              <a:rPr kumimoji="1" lang="en-US" altLang="ja-JP" dirty="0"/>
              <a:t>NASA HP</a:t>
            </a:r>
            <a:r>
              <a:rPr kumimoji="1" lang="ja-JP" altLang="en-US" dirty="0"/>
              <a:t>より</a:t>
            </a:r>
          </a:p>
        </p:txBody>
      </p:sp>
      <p:sp>
        <p:nvSpPr>
          <p:cNvPr id="4" name="テキスト ボックス 3"/>
          <p:cNvSpPr txBox="1"/>
          <p:nvPr/>
        </p:nvSpPr>
        <p:spPr>
          <a:xfrm>
            <a:off x="7208399" y="908720"/>
            <a:ext cx="1800200" cy="646331"/>
          </a:xfrm>
          <a:prstGeom prst="rect">
            <a:avLst/>
          </a:prstGeom>
          <a:noFill/>
        </p:spPr>
        <p:txBody>
          <a:bodyPr wrap="square" rtlCol="0">
            <a:spAutoFit/>
          </a:bodyPr>
          <a:lstStyle/>
          <a:p>
            <a:r>
              <a:rPr kumimoji="1" lang="ja-JP" altLang="en-US" dirty="0">
                <a:latin typeface="+mj-ea"/>
                <a:ea typeface="+mj-ea"/>
              </a:rPr>
              <a:t>台風２０１４年１９号</a:t>
            </a:r>
          </a:p>
        </p:txBody>
      </p:sp>
      <p:sp>
        <p:nvSpPr>
          <p:cNvPr id="5" name="スライド番号プレースホルダー 4">
            <a:extLst>
              <a:ext uri="{FF2B5EF4-FFF2-40B4-BE49-F238E27FC236}">
                <a16:creationId xmlns:a16="http://schemas.microsoft.com/office/drawing/2014/main" id="{54CEC217-BCB0-154F-AEE2-B25048AF132D}"/>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77</a:t>
            </a:fld>
            <a:endParaRPr lang="ja-JP" altLang="en-US">
              <a:solidFill>
                <a:prstClr val="black">
                  <a:tint val="75000"/>
                </a:prstClr>
              </a:solidFill>
            </a:endParaRPr>
          </a:p>
        </p:txBody>
      </p:sp>
    </p:spTree>
    <p:extLst>
      <p:ext uri="{BB962C8B-B14F-4D97-AF65-F5344CB8AC3E}">
        <p14:creationId xmlns:p14="http://schemas.microsoft.com/office/powerpoint/2010/main" val="21026979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23528" y="260648"/>
            <a:ext cx="8568952" cy="1584176"/>
          </a:xfrm>
        </p:spPr>
        <p:txBody>
          <a:bodyPr>
            <a:noAutofit/>
          </a:bodyPr>
          <a:lstStyle/>
          <a:p>
            <a:pPr algn="l"/>
            <a:r>
              <a:rPr kumimoji="1" lang="ja-JP" altLang="en-US" sz="1800" dirty="0"/>
              <a:t>図</a:t>
            </a:r>
            <a:r>
              <a:rPr kumimoji="1" lang="en-US" altLang="ja-JP" sz="1800" dirty="0"/>
              <a:t>1</a:t>
            </a:r>
            <a:r>
              <a:rPr lang="en-US" altLang="ja-JP" sz="1800" dirty="0"/>
              <a:t> (a) 2013</a:t>
            </a:r>
            <a:r>
              <a:rPr lang="ja-JP" altLang="ja-JP" sz="1800" dirty="0"/>
              <a:t>年</a:t>
            </a:r>
            <a:r>
              <a:rPr lang="en-US" altLang="ja-JP" sz="1800" dirty="0"/>
              <a:t>9</a:t>
            </a:r>
            <a:r>
              <a:rPr lang="ja-JP" altLang="ja-JP" sz="1800" dirty="0"/>
              <a:t>月</a:t>
            </a:r>
            <a:r>
              <a:rPr lang="en-US" altLang="ja-JP" sz="1800" dirty="0"/>
              <a:t>15</a:t>
            </a:r>
            <a:r>
              <a:rPr lang="ja-JP" altLang="ja-JP" sz="1800" dirty="0"/>
              <a:t>日</a:t>
            </a:r>
            <a:r>
              <a:rPr lang="en-US" altLang="ja-JP" sz="1800" dirty="0"/>
              <a:t>9</a:t>
            </a:r>
            <a:r>
              <a:rPr lang="ja-JP" altLang="ja-JP" sz="1800" dirty="0"/>
              <a:t>時の地上天気図。</a:t>
            </a:r>
            <a:r>
              <a:rPr lang="en-US" altLang="ja-JP" sz="1800" dirty="0"/>
              <a:t>(b) </a:t>
            </a:r>
            <a:r>
              <a:rPr lang="ja-JP" altLang="ja-JP" sz="1800" dirty="0"/>
              <a:t>同</a:t>
            </a:r>
            <a:r>
              <a:rPr lang="en-US" altLang="ja-JP" sz="1800" dirty="0"/>
              <a:t>9</a:t>
            </a:r>
            <a:r>
              <a:rPr lang="ja-JP" altLang="ja-JP" sz="1800" dirty="0"/>
              <a:t>月</a:t>
            </a:r>
            <a:r>
              <a:rPr lang="en-US" altLang="ja-JP" sz="1800" dirty="0"/>
              <a:t>16</a:t>
            </a:r>
            <a:r>
              <a:rPr lang="ja-JP" altLang="ja-JP" sz="1800" dirty="0"/>
              <a:t>日</a:t>
            </a:r>
            <a:r>
              <a:rPr lang="en-US" altLang="ja-JP" sz="1800" dirty="0"/>
              <a:t>21</a:t>
            </a:r>
            <a:r>
              <a:rPr lang="ja-JP" altLang="ja-JP" sz="1800" dirty="0"/>
              <a:t>時。等値線は海面気圧（</a:t>
            </a:r>
            <a:r>
              <a:rPr lang="en-US" altLang="ja-JP" sz="1800" dirty="0"/>
              <a:t>2 hPa</a:t>
            </a:r>
            <a:r>
              <a:rPr lang="ja-JP" altLang="ja-JP" sz="1800" dirty="0"/>
              <a:t>間隔）</a:t>
            </a:r>
            <a:r>
              <a:rPr lang="en-US" altLang="ja-JP" sz="1800" dirty="0"/>
              <a:t>,</a:t>
            </a:r>
            <a:r>
              <a:rPr lang="ja-JP" altLang="ja-JP" sz="1800" dirty="0"/>
              <a:t>矢印は地上風を示す。矢印の長さは風速に比例し、欄外の右下の矢印が風速</a:t>
            </a:r>
            <a:r>
              <a:rPr lang="en-US" altLang="ja-JP" sz="1800" dirty="0"/>
              <a:t>20m/s</a:t>
            </a:r>
            <a:r>
              <a:rPr lang="ja-JP" altLang="ja-JP" sz="1800" dirty="0" err="1"/>
              <a:t>。</a:t>
            </a:r>
            <a:r>
              <a:rPr lang="ja-JP" altLang="ja-JP" sz="1800" dirty="0"/>
              <a:t>（水平分解能の粗いデータから作図したので平滑化されている。</a:t>
            </a:r>
            <a:r>
              <a:rPr lang="en-US" altLang="ja-JP" sz="1800" dirty="0"/>
              <a:t>15</a:t>
            </a:r>
            <a:r>
              <a:rPr lang="ja-JP" altLang="ja-JP" sz="1800" dirty="0"/>
              <a:t>日</a:t>
            </a:r>
            <a:r>
              <a:rPr lang="en-US" altLang="ja-JP" sz="1800" dirty="0"/>
              <a:t>9</a:t>
            </a:r>
            <a:r>
              <a:rPr lang="ja-JP" altLang="ja-JP" sz="1800" dirty="0"/>
              <a:t>時および</a:t>
            </a:r>
            <a:r>
              <a:rPr lang="en-US" altLang="ja-JP" sz="1800" dirty="0"/>
              <a:t>16</a:t>
            </a:r>
            <a:r>
              <a:rPr lang="ja-JP" altLang="ja-JP" sz="1800" dirty="0"/>
              <a:t>日</a:t>
            </a:r>
            <a:r>
              <a:rPr lang="en-US" altLang="ja-JP" sz="1800" dirty="0"/>
              <a:t>21</a:t>
            </a:r>
            <a:r>
              <a:rPr lang="ja-JP" altLang="ja-JP" sz="1800" dirty="0"/>
              <a:t>時の実際の中心気圧はいずれも</a:t>
            </a:r>
            <a:r>
              <a:rPr lang="en-US" altLang="ja-JP" sz="1800" dirty="0"/>
              <a:t>980 hPa</a:t>
            </a:r>
            <a:r>
              <a:rPr lang="ja-JP" altLang="ja-JP" sz="1800" dirty="0" err="1"/>
              <a:t>。</a:t>
            </a:r>
            <a:r>
              <a:rPr lang="ja-JP" altLang="ja-JP" sz="1800" dirty="0"/>
              <a:t>気象庁データ使用）</a:t>
            </a:r>
            <a:endParaRPr kumimoji="1" lang="ja-JP" altLang="en-US" sz="1800" dirty="0"/>
          </a:p>
        </p:txBody>
      </p:sp>
      <p:pic>
        <p:nvPicPr>
          <p:cNvPr id="2050" name="Picture 2" descr="C:\Documents and Settings\Owner\My Documents\一般向け\北農\Fig-1aaaas.png"/>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457201" y="2011680"/>
            <a:ext cx="4139043" cy="3566160"/>
          </a:xfrm>
          <a:prstGeom prst="rect">
            <a:avLst/>
          </a:prstGeom>
          <a:noFill/>
        </p:spPr>
      </p:pic>
      <p:pic>
        <p:nvPicPr>
          <p:cNvPr id="2051" name="Picture 3" descr="C:\Documents and Settings\Owner\My Documents\一般向け\北農\Fig-1bbbbs.pn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1" y="2011680"/>
            <a:ext cx="4043895" cy="3566160"/>
          </a:xfrm>
          <a:prstGeom prst="rect">
            <a:avLst/>
          </a:prstGeom>
          <a:noFill/>
        </p:spPr>
      </p:pic>
      <p:sp>
        <p:nvSpPr>
          <p:cNvPr id="5" name="テキスト ボックス 4"/>
          <p:cNvSpPr txBox="1"/>
          <p:nvPr/>
        </p:nvSpPr>
        <p:spPr>
          <a:xfrm>
            <a:off x="2483768" y="5949280"/>
            <a:ext cx="4752528" cy="400110"/>
          </a:xfrm>
          <a:prstGeom prst="rect">
            <a:avLst/>
          </a:prstGeom>
          <a:noFill/>
        </p:spPr>
        <p:txBody>
          <a:bodyPr wrap="square" rtlCol="0">
            <a:spAutoFit/>
          </a:bodyPr>
          <a:lstStyle/>
          <a:p>
            <a:pPr algn="ctr"/>
            <a:r>
              <a:rPr kumimoji="1" lang="ja-JP" altLang="en-US" sz="2000" dirty="0"/>
              <a:t>台風が温帯低気圧化したケース</a:t>
            </a:r>
          </a:p>
        </p:txBody>
      </p:sp>
      <p:sp>
        <p:nvSpPr>
          <p:cNvPr id="2" name="スライド番号プレースホルダー 1">
            <a:extLst>
              <a:ext uri="{FF2B5EF4-FFF2-40B4-BE49-F238E27FC236}">
                <a16:creationId xmlns:a16="http://schemas.microsoft.com/office/drawing/2014/main" id="{EF47AE97-1762-464C-AB3A-742A2C34B72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78</a:t>
            </a:fld>
            <a:endParaRPr lang="ja-JP" altLang="en-US">
              <a:solidFill>
                <a:prstClr val="black">
                  <a:tint val="75000"/>
                </a:prstClr>
              </a:solidFill>
            </a:endParaRPr>
          </a:p>
        </p:txBody>
      </p:sp>
    </p:spTree>
    <p:extLst>
      <p:ext uri="{BB962C8B-B14F-4D97-AF65-F5344CB8AC3E}">
        <p14:creationId xmlns:p14="http://schemas.microsoft.com/office/powerpoint/2010/main" val="4082473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1080120"/>
          </a:xfrm>
        </p:spPr>
        <p:txBody>
          <a:bodyPr>
            <a:normAutofit/>
          </a:bodyPr>
          <a:lstStyle/>
          <a:p>
            <a:pPr algn="l"/>
            <a:r>
              <a:rPr kumimoji="1" lang="ja-JP" altLang="en-US" sz="1800" dirty="0"/>
              <a:t>図</a:t>
            </a:r>
            <a:r>
              <a:rPr kumimoji="1" lang="en-US" altLang="ja-JP" sz="1800" dirty="0"/>
              <a:t>2</a:t>
            </a:r>
            <a:r>
              <a:rPr kumimoji="1" lang="ja-JP" altLang="en-US" sz="1800" dirty="0"/>
              <a:t>　</a:t>
            </a:r>
            <a:r>
              <a:rPr lang="ja-JP" altLang="ja-JP" sz="1800" dirty="0"/>
              <a:t>図１と同じ時刻の</a:t>
            </a:r>
            <a:r>
              <a:rPr lang="en-US" altLang="ja-JP" sz="1800" dirty="0"/>
              <a:t>500 hPa</a:t>
            </a:r>
            <a:r>
              <a:rPr lang="ja-JP" altLang="ja-JP" sz="1800" dirty="0"/>
              <a:t>天気図。等値線は気温を</a:t>
            </a:r>
            <a:r>
              <a:rPr lang="en-US" altLang="ja-JP" sz="1800" dirty="0"/>
              <a:t>1 K</a:t>
            </a:r>
            <a:r>
              <a:rPr lang="ja-JP" altLang="ja-JP" sz="1800" dirty="0"/>
              <a:t>間隔で示す。矢印は風。欄外の右下の矢印が風速</a:t>
            </a:r>
            <a:r>
              <a:rPr lang="en-US" altLang="ja-JP" sz="1800" dirty="0"/>
              <a:t>30m/s</a:t>
            </a:r>
            <a:r>
              <a:rPr lang="ja-JP" altLang="ja-JP" sz="1800" dirty="0"/>
              <a:t>を示す。（気象庁データ使用）</a:t>
            </a:r>
            <a:br>
              <a:rPr lang="ja-JP" altLang="ja-JP" sz="1800" dirty="0"/>
            </a:br>
            <a:endParaRPr kumimoji="1" lang="ja-JP" altLang="en-US" sz="1800" dirty="0"/>
          </a:p>
        </p:txBody>
      </p:sp>
      <p:pic>
        <p:nvPicPr>
          <p:cNvPr id="3074" name="Picture 2" descr="C:\Documents and Settings\Owner\My Documents\一般向け\北農\Fig-2aaaas.png"/>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467544" y="1628800"/>
            <a:ext cx="4139044" cy="3566160"/>
          </a:xfrm>
          <a:prstGeom prst="rect">
            <a:avLst/>
          </a:prstGeom>
          <a:noFill/>
        </p:spPr>
      </p:pic>
      <p:pic>
        <p:nvPicPr>
          <p:cNvPr id="3075" name="Picture 3" descr="C:\Documents and Settings\Owner\My Documents\一般向け\北農\Fig-2bbbbs.pn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628800"/>
            <a:ext cx="4043895" cy="3566160"/>
          </a:xfrm>
          <a:prstGeom prst="rect">
            <a:avLst/>
          </a:prstGeom>
          <a:noFill/>
        </p:spPr>
      </p:pic>
      <p:sp>
        <p:nvSpPr>
          <p:cNvPr id="3" name="テキスト ボックス 2"/>
          <p:cNvSpPr txBox="1"/>
          <p:nvPr/>
        </p:nvSpPr>
        <p:spPr>
          <a:xfrm>
            <a:off x="243421" y="5301208"/>
            <a:ext cx="4536504" cy="830997"/>
          </a:xfrm>
          <a:prstGeom prst="rect">
            <a:avLst/>
          </a:prstGeom>
          <a:noFill/>
        </p:spPr>
        <p:txBody>
          <a:bodyPr wrap="square" rtlCol="0">
            <a:spAutoFit/>
          </a:bodyPr>
          <a:lstStyle/>
          <a:p>
            <a:r>
              <a:rPr kumimoji="1" lang="ja-JP" altLang="en-US" sz="2400" dirty="0">
                <a:solidFill>
                  <a:srgbClr val="800000"/>
                </a:solidFill>
                <a:latin typeface="+mj-ea"/>
                <a:ea typeface="+mj-ea"/>
              </a:rPr>
              <a:t>台風は中心に暖気核を持つ</a:t>
            </a:r>
            <a:br>
              <a:rPr kumimoji="1" lang="en-US" altLang="ja-JP" sz="2400" dirty="0">
                <a:solidFill>
                  <a:srgbClr val="800000"/>
                </a:solidFill>
                <a:latin typeface="+mj-ea"/>
                <a:ea typeface="+mj-ea"/>
              </a:rPr>
            </a:br>
            <a:r>
              <a:rPr kumimoji="1" lang="ja-JP" altLang="en-US" sz="2400" dirty="0">
                <a:solidFill>
                  <a:srgbClr val="800000"/>
                </a:solidFill>
                <a:latin typeface="+mj-ea"/>
                <a:ea typeface="+mj-ea"/>
              </a:rPr>
              <a:t>水蒸気凝結加熱がエネルギー源</a:t>
            </a:r>
          </a:p>
        </p:txBody>
      </p:sp>
      <p:sp>
        <p:nvSpPr>
          <p:cNvPr id="6" name="テキスト ボックス 5"/>
          <p:cNvSpPr txBox="1"/>
          <p:nvPr/>
        </p:nvSpPr>
        <p:spPr>
          <a:xfrm>
            <a:off x="4679504" y="5296089"/>
            <a:ext cx="4464496" cy="830997"/>
          </a:xfrm>
          <a:prstGeom prst="rect">
            <a:avLst/>
          </a:prstGeom>
          <a:noFill/>
        </p:spPr>
        <p:txBody>
          <a:bodyPr wrap="square" rtlCol="0">
            <a:spAutoFit/>
          </a:bodyPr>
          <a:lstStyle/>
          <a:p>
            <a:r>
              <a:rPr lang="ja-JP" altLang="en-US" sz="2400" dirty="0">
                <a:solidFill>
                  <a:srgbClr val="800000"/>
                </a:solidFill>
                <a:latin typeface="+mj-ea"/>
                <a:ea typeface="+mj-ea"/>
              </a:rPr>
              <a:t>温帯低気圧は前線を持つ</a:t>
            </a:r>
            <a:br>
              <a:rPr lang="en-US" altLang="ja-JP" sz="2400" dirty="0">
                <a:solidFill>
                  <a:srgbClr val="800000"/>
                </a:solidFill>
                <a:latin typeface="+mj-ea"/>
                <a:ea typeface="+mj-ea"/>
              </a:rPr>
            </a:br>
            <a:r>
              <a:rPr lang="ja-JP" altLang="en-US" sz="2400" dirty="0">
                <a:solidFill>
                  <a:srgbClr val="800000"/>
                </a:solidFill>
                <a:latin typeface="+mj-ea"/>
                <a:ea typeface="+mj-ea"/>
              </a:rPr>
              <a:t>寒気と暖気の差がエネルギー源</a:t>
            </a:r>
            <a:endParaRPr kumimoji="1" lang="ja-JP" altLang="en-US" sz="2400" dirty="0">
              <a:solidFill>
                <a:srgbClr val="800000"/>
              </a:solidFill>
              <a:latin typeface="+mj-ea"/>
              <a:ea typeface="+mj-ea"/>
            </a:endParaRPr>
          </a:p>
        </p:txBody>
      </p:sp>
      <p:sp>
        <p:nvSpPr>
          <p:cNvPr id="4" name="スライド番号プレースホルダー 3">
            <a:extLst>
              <a:ext uri="{FF2B5EF4-FFF2-40B4-BE49-F238E27FC236}">
                <a16:creationId xmlns:a16="http://schemas.microsoft.com/office/drawing/2014/main" id="{18F3C366-F262-4C41-BE75-92FF8230CB28}"/>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79</a:t>
            </a:fld>
            <a:endParaRPr lang="ja-JP" altLang="en-US">
              <a:solidFill>
                <a:prstClr val="black">
                  <a:tint val="75000"/>
                </a:prstClr>
              </a:solidFill>
            </a:endParaRPr>
          </a:p>
        </p:txBody>
      </p:sp>
    </p:spTree>
    <p:extLst>
      <p:ext uri="{BB962C8B-B14F-4D97-AF65-F5344CB8AC3E}">
        <p14:creationId xmlns:p14="http://schemas.microsoft.com/office/powerpoint/2010/main" val="409733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雨雲の一生</a:t>
            </a:r>
          </a:p>
        </p:txBody>
      </p:sp>
      <p:sp>
        <p:nvSpPr>
          <p:cNvPr id="3" name="テキス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8</a:t>
            </a:fld>
            <a:endParaRPr kumimoji="1" lang="ja-JP" altLang="en-US"/>
          </a:p>
        </p:txBody>
      </p:sp>
    </p:spTree>
    <p:extLst>
      <p:ext uri="{BB962C8B-B14F-4D97-AF65-F5344CB8AC3E}">
        <p14:creationId xmlns:p14="http://schemas.microsoft.com/office/powerpoint/2010/main" val="842867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sz="4000" dirty="0">
              <a:latin typeface="+mj-ea"/>
              <a:ea typeface="+mj-ea"/>
            </a:endParaRPr>
          </a:p>
          <a:p>
            <a:endParaRPr lang="en-US" altLang="ja-JP" dirty="0">
              <a:latin typeface="+mj-ea"/>
              <a:ea typeface="+mj-ea"/>
            </a:endParaRPr>
          </a:p>
          <a:p>
            <a:pPr marL="0" indent="0">
              <a:buNone/>
            </a:pPr>
            <a:r>
              <a:rPr lang="en-US" altLang="ja-JP" sz="5400" dirty="0">
                <a:latin typeface="+mj-ea"/>
                <a:ea typeface="+mj-ea"/>
              </a:rPr>
              <a:t>y</a:t>
            </a:r>
            <a:r>
              <a:rPr kumimoji="1" lang="en-US" altLang="ja-JP" sz="5400" dirty="0">
                <a:latin typeface="+mj-ea"/>
                <a:ea typeface="+mj-ea"/>
              </a:rPr>
              <a:t>uta.a468@gmail.com</a:t>
            </a:r>
            <a:endParaRPr kumimoji="1" lang="ja-JP" altLang="en-US" sz="5400" dirty="0">
              <a:latin typeface="+mj-ea"/>
              <a:ea typeface="+mj-ea"/>
            </a:endParaRPr>
          </a:p>
        </p:txBody>
      </p:sp>
      <p:sp>
        <p:nvSpPr>
          <p:cNvPr id="4" name="テキスト ボックス 3"/>
          <p:cNvSpPr txBox="1"/>
          <p:nvPr/>
        </p:nvSpPr>
        <p:spPr>
          <a:xfrm>
            <a:off x="251520" y="3195843"/>
            <a:ext cx="6984776"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三重大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a:p>
            <a:endParaRPr lang="en-US" altLang="ja-JP" sz="3200" dirty="0">
              <a:solidFill>
                <a:sysClr val="windowText" lastClr="000000"/>
              </a:solidFill>
              <a:latin typeface="+mj-ea"/>
              <a:ea typeface="+mj-ea"/>
            </a:endParaRPr>
          </a:p>
          <a:p>
            <a:r>
              <a:rPr lang="ja-JP" altLang="en-US" sz="3200" dirty="0">
                <a:solidFill>
                  <a:sysClr val="windowText" lastClr="000000"/>
                </a:solidFill>
                <a:latin typeface="+mj-ea"/>
                <a:ea typeface="+mj-ea"/>
              </a:rPr>
              <a:t>ちなみに</a:t>
            </a:r>
            <a:r>
              <a:rPr lang="en-US" altLang="ja-JP" sz="3200" dirty="0">
                <a:solidFill>
                  <a:sysClr val="windowText" lastClr="000000"/>
                </a:solidFill>
                <a:latin typeface="+mj-ea"/>
                <a:ea typeface="+mj-ea"/>
              </a:rPr>
              <a:t>Twitter</a:t>
            </a:r>
            <a:r>
              <a:rPr lang="ja-JP" altLang="en-US" sz="3200" dirty="0">
                <a:solidFill>
                  <a:sysClr val="windowText" lastClr="000000"/>
                </a:solidFill>
                <a:latin typeface="+mj-ea"/>
                <a:ea typeface="+mj-ea"/>
              </a:rPr>
              <a:t>，</a:t>
            </a:r>
            <a:r>
              <a:rPr lang="en-US" altLang="ja-JP" sz="3200" dirty="0">
                <a:solidFill>
                  <a:sysClr val="windowText" lastClr="000000"/>
                </a:solidFill>
                <a:latin typeface="+mj-ea"/>
                <a:ea typeface="+mj-ea"/>
              </a:rPr>
              <a:t>Facebook</a:t>
            </a:r>
            <a:r>
              <a:rPr lang="ja-JP" altLang="en-US" sz="3200" dirty="0">
                <a:solidFill>
                  <a:sysClr val="windowText" lastClr="000000"/>
                </a:solidFill>
                <a:latin typeface="+mj-ea"/>
                <a:ea typeface="+mj-ea"/>
              </a:rPr>
              <a:t>もあります．</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いいね！</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してね</a:t>
            </a:r>
          </a:p>
        </p:txBody>
      </p:sp>
      <p:pic>
        <p:nvPicPr>
          <p:cNvPr id="5" name="Picture 2" descr="C:\Users\hatsu\Dropbox\カメラアップロード\2013-06-08 11.54.1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984777"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80</a:t>
            </a:fld>
            <a:endParaRPr kumimoji="1" lang="ja-JP" altLang="en-US"/>
          </a:p>
        </p:txBody>
      </p:sp>
    </p:spTree>
    <p:extLst>
      <p:ext uri="{BB962C8B-B14F-4D97-AF65-F5344CB8AC3E}">
        <p14:creationId xmlns:p14="http://schemas.microsoft.com/office/powerpoint/2010/main" val="23345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fontScale="62500" lnSpcReduction="20000"/>
          </a:bodyPr>
          <a:lstStyle/>
          <a:p>
            <a:pPr marL="0" indent="0">
              <a:buNone/>
            </a:pPr>
            <a:r>
              <a:rPr lang="ja-JP" altLang="en-US" sz="5400" dirty="0">
                <a:latin typeface="+mj-ea"/>
                <a:ea typeface="+mj-ea"/>
              </a:rPr>
              <a:t>大気の上下の動きについて</a:t>
            </a:r>
          </a:p>
          <a:p>
            <a:pPr marL="0" indent="0">
              <a:buNone/>
            </a:pPr>
            <a:r>
              <a:rPr lang="ja-JP" altLang="en-US" sz="5400" dirty="0">
                <a:latin typeface="+mj-ea"/>
                <a:ea typeface="+mj-ea"/>
              </a:rPr>
              <a:t>～安定・不安定～</a:t>
            </a:r>
          </a:p>
          <a:p>
            <a:pPr marL="0" indent="0">
              <a:buNone/>
            </a:pPr>
            <a:r>
              <a:rPr lang="ja-JP" altLang="en-US" sz="5400" dirty="0">
                <a:latin typeface="+mj-ea"/>
                <a:ea typeface="+mj-ea"/>
              </a:rPr>
              <a:t>～積乱雲の発達～</a:t>
            </a: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a:t>
            </a:fld>
            <a:endParaRPr lang="ja-JP" altLang="en-US">
              <a:solidFill>
                <a:prstClr val="black">
                  <a:tint val="75000"/>
                </a:prstClr>
              </a:solidFill>
            </a:endParaRPr>
          </a:p>
        </p:txBody>
      </p:sp>
    </p:spTree>
    <p:extLst>
      <p:ext uri="{BB962C8B-B14F-4D97-AF65-F5344CB8AC3E}">
        <p14:creationId xmlns:p14="http://schemas.microsoft.com/office/powerpoint/2010/main" val="5967688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9895</TotalTime>
  <Words>4565</Words>
  <Application>Microsoft Office PowerPoint</Application>
  <PresentationFormat>画面に合わせる (4:3)</PresentationFormat>
  <Paragraphs>716</Paragraphs>
  <Slides>80</Slides>
  <Notes>5</Notes>
  <HiddenSlides>0</HiddenSlides>
  <MMClips>1</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80</vt:i4>
      </vt:variant>
    </vt:vector>
  </HeadingPairs>
  <TitlesOfParts>
    <vt:vector size="93" baseType="lpstr">
      <vt:lpstr>HGMaruGothicMPRO</vt:lpstr>
      <vt:lpstr>HGMaruGothicMPRO</vt:lpstr>
      <vt:lpstr>ＭＳ ゴシック</vt:lpstr>
      <vt:lpstr>うずらフォント</vt:lpstr>
      <vt:lpstr>Arial</vt:lpstr>
      <vt:lpstr>Calibri</vt:lpstr>
      <vt:lpstr>Cambria Math</vt:lpstr>
      <vt:lpstr>Consolas</vt:lpstr>
      <vt:lpstr>Corbel</vt:lpstr>
      <vt:lpstr>Times New Roman</vt:lpstr>
      <vt:lpstr>Wingdings</vt:lpstr>
      <vt:lpstr>Office ​​テーマ</vt:lpstr>
      <vt:lpstr>s-natural5</vt:lpstr>
      <vt:lpstr>現代科学Ⅲ (後期　月曜3･4時限)</vt:lpstr>
      <vt:lpstr>今日の話題</vt:lpstr>
      <vt:lpstr>PowerPoint プレゼンテーション</vt:lpstr>
      <vt:lpstr>質問に対する答え</vt:lpstr>
      <vt:lpstr>質問に対する答え</vt:lpstr>
      <vt:lpstr>質問に対する答え</vt:lpstr>
      <vt:lpstr>質問に対する答え</vt:lpstr>
      <vt:lpstr>雨雲の一生</vt:lpstr>
      <vt:lpstr>PowerPoint プレゼンテーション</vt:lpstr>
      <vt:lpstr>PowerPoint プレゼンテーション</vt:lpstr>
      <vt:lpstr>PowerPoint プレゼンテーション</vt:lpstr>
      <vt:lpstr>知っておきたい原理１</vt:lpstr>
      <vt:lpstr>知っておきたい原理２</vt:lpstr>
      <vt:lpstr>知っておきたい原理２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水（H２O）の性質 </vt:lpstr>
      <vt:lpstr>氷：固体（固相）　solid phase: ice</vt:lpstr>
      <vt:lpstr>水：液体（液相）　liquid phase: water</vt:lpstr>
      <vt:lpstr>海氷は水に浮く 減少しても海面水位は上がらない</vt:lpstr>
      <vt:lpstr>水の性質 潜熱（相変化の際の熱）が大きい</vt:lpstr>
      <vt:lpstr>PowerPoint プレゼンテーション</vt:lpstr>
      <vt:lpstr>飽和水蒸気量は気温とともに指数関数的に増加 相対湿度は水蒸気量／飽和水蒸気量 </vt:lpstr>
      <vt:lpstr>飽和水蒸気量は気温とともに指数関数的に増加 相対湿度は水蒸気量／飽和水蒸気量 </vt:lpstr>
      <vt:lpstr>飽和水蒸気量は気温とともに指数関数的に増加 相対湿度は水蒸気量／飽和水蒸気量 </vt:lpstr>
      <vt:lpstr>上昇  冷却　  飽和　　雲粒</vt:lpstr>
      <vt:lpstr>知っておきたい原理３</vt:lpstr>
      <vt:lpstr>湿潤断熱減率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雲粒，雨粒とは?</vt:lpstr>
      <vt:lpstr>PowerPoint プレゼンテーション</vt:lpstr>
      <vt:lpstr>PowerPoint プレゼンテーション</vt:lpstr>
      <vt:lpstr>PowerPoint プレゼンテーション</vt:lpstr>
      <vt:lpstr>PowerPoint プレゼンテーション</vt:lpstr>
      <vt:lpstr>2種類の雨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世界の降水分布と風（図は次頁）</vt:lpstr>
      <vt:lpstr>地表風系(矢印)と降水量(影)　[１月] ITCZ（熱帯収束帯）, SPCZ（南太平洋収束帯）, Storm Tracks</vt:lpstr>
      <vt:lpstr>地表風系と降水量 [７月] モンスーン（monsoon）,ソマリジェット, ITCZ（熱帯収束帯）,</vt:lpstr>
      <vt:lpstr>地球上の水収支</vt:lpstr>
      <vt:lpstr>PowerPoint プレゼンテーション</vt:lpstr>
      <vt:lpstr>年平均降水量・蒸発量 1000 mm およそ　１m</vt:lpstr>
      <vt:lpstr>温帯低気圧 extratropical cyclone 低気圧の周りの風は反時計回り（北半球では）</vt:lpstr>
      <vt:lpstr>PowerPoint プレゼンテーション</vt:lpstr>
      <vt:lpstr>PowerPoint プレゼンテーション</vt:lpstr>
      <vt:lpstr>PowerPoint プレゼンテーション</vt:lpstr>
      <vt:lpstr>ノルウェー学派による古典的な温帯低気圧の一生　 （例えば、Bjerknes and Solberg, 1922）</vt:lpstr>
      <vt:lpstr>爆弾低気圧 (Bomb)</vt:lpstr>
      <vt:lpstr>爆弾低気圧 (Bomb)</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図1 (a) 2013年9月15日9時の地上天気図。(b) 同9月16日21時。等値線は海面気圧（2 hPa間隔）,矢印は地上風を示す。矢印の長さは風速に比例し、欄外の右下の矢印が風速20m/s。（水平分解能の粗いデータから作図したので平滑化されている。15日9時および16日21時の実際の中心気圧はいずれも980 hPa。気象庁データ使用）</vt:lpstr>
      <vt:lpstr>図2　図１と同じ時刻の500 hPa天気図。等値線は気温を1 K間隔で示す。矢印は風。欄外の右下の矢印が風速30m/sを示す。（気象庁データ使用） </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ANDO YUTA</cp:lastModifiedBy>
  <cp:revision>583</cp:revision>
  <cp:lastPrinted>2014-04-15T01:56:15Z</cp:lastPrinted>
  <dcterms:created xsi:type="dcterms:W3CDTF">2013-09-28T11:09:06Z</dcterms:created>
  <dcterms:modified xsi:type="dcterms:W3CDTF">2025-01-21T06:32:30Z</dcterms:modified>
</cp:coreProperties>
</file>