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6" r:id="rId2"/>
  </p:sldMasterIdLst>
  <p:notesMasterIdLst>
    <p:notesMasterId r:id="rId80"/>
  </p:notesMasterIdLst>
  <p:sldIdLst>
    <p:sldId id="256" r:id="rId3"/>
    <p:sldId id="928" r:id="rId4"/>
    <p:sldId id="929" r:id="rId5"/>
    <p:sldId id="930" r:id="rId6"/>
    <p:sldId id="931" r:id="rId7"/>
    <p:sldId id="932" r:id="rId8"/>
    <p:sldId id="933" r:id="rId9"/>
    <p:sldId id="934" r:id="rId10"/>
    <p:sldId id="935" r:id="rId11"/>
    <p:sldId id="936" r:id="rId12"/>
    <p:sldId id="937" r:id="rId13"/>
    <p:sldId id="938" r:id="rId14"/>
    <p:sldId id="939" r:id="rId15"/>
    <p:sldId id="940" r:id="rId16"/>
    <p:sldId id="941" r:id="rId17"/>
    <p:sldId id="942" r:id="rId18"/>
    <p:sldId id="943" r:id="rId19"/>
    <p:sldId id="944" r:id="rId20"/>
    <p:sldId id="945" r:id="rId21"/>
    <p:sldId id="946" r:id="rId22"/>
    <p:sldId id="947" r:id="rId23"/>
    <p:sldId id="948" r:id="rId24"/>
    <p:sldId id="949" r:id="rId25"/>
    <p:sldId id="950" r:id="rId26"/>
    <p:sldId id="951" r:id="rId27"/>
    <p:sldId id="952" r:id="rId28"/>
    <p:sldId id="953" r:id="rId29"/>
    <p:sldId id="686" r:id="rId30"/>
    <p:sldId id="687" r:id="rId31"/>
    <p:sldId id="688" r:id="rId32"/>
    <p:sldId id="689" r:id="rId33"/>
    <p:sldId id="690" r:id="rId34"/>
    <p:sldId id="691" r:id="rId35"/>
    <p:sldId id="692" r:id="rId36"/>
    <p:sldId id="693" r:id="rId37"/>
    <p:sldId id="694" r:id="rId38"/>
    <p:sldId id="695" r:id="rId39"/>
    <p:sldId id="696" r:id="rId40"/>
    <p:sldId id="697" r:id="rId41"/>
    <p:sldId id="698" r:id="rId42"/>
    <p:sldId id="699" r:id="rId43"/>
    <p:sldId id="700" r:id="rId44"/>
    <p:sldId id="701" r:id="rId45"/>
    <p:sldId id="702" r:id="rId46"/>
    <p:sldId id="703" r:id="rId47"/>
    <p:sldId id="704" r:id="rId48"/>
    <p:sldId id="705" r:id="rId49"/>
    <p:sldId id="706" r:id="rId50"/>
    <p:sldId id="708" r:id="rId51"/>
    <p:sldId id="709" r:id="rId52"/>
    <p:sldId id="710" r:id="rId53"/>
    <p:sldId id="711" r:id="rId54"/>
    <p:sldId id="712" r:id="rId55"/>
    <p:sldId id="713" r:id="rId56"/>
    <p:sldId id="714" r:id="rId57"/>
    <p:sldId id="715" r:id="rId58"/>
    <p:sldId id="716" r:id="rId59"/>
    <p:sldId id="717" r:id="rId60"/>
    <p:sldId id="718" r:id="rId61"/>
    <p:sldId id="719" r:id="rId62"/>
    <p:sldId id="720" r:id="rId63"/>
    <p:sldId id="725" r:id="rId64"/>
    <p:sldId id="721" r:id="rId65"/>
    <p:sldId id="722" r:id="rId66"/>
    <p:sldId id="724" r:id="rId67"/>
    <p:sldId id="836" r:id="rId68"/>
    <p:sldId id="981" r:id="rId69"/>
    <p:sldId id="980" r:id="rId70"/>
    <p:sldId id="837" r:id="rId71"/>
    <p:sldId id="982" r:id="rId72"/>
    <p:sldId id="727" r:id="rId73"/>
    <p:sldId id="345" r:id="rId74"/>
    <p:sldId id="768" r:id="rId75"/>
    <p:sldId id="769" r:id="rId76"/>
    <p:sldId id="770" r:id="rId77"/>
    <p:sldId id="743" r:id="rId78"/>
    <p:sldId id="512" r:id="rId79"/>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07919C-BD29-4176-8B4C-740562BB5CD9}" v="1" dt="2025-01-20T04:45:37.465"/>
  </p1510:revLst>
</p1510:revInfo>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643" autoAdjust="0"/>
    <p:restoredTop sz="94906" autoAdjust="0"/>
  </p:normalViewPr>
  <p:slideViewPr>
    <p:cSldViewPr showGuides="1">
      <p:cViewPr varScale="1">
        <p:scale>
          <a:sx n="135" d="100"/>
          <a:sy n="135" d="100"/>
        </p:scale>
        <p:origin x="1771" y="106"/>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92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2025/1/21</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1B2FFA-7994-4F3A-8BAD-6578AED55270}"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8558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ja-JP" altLang="en-US" dirty="0"/>
              <a:t>では、まず最初に今回のメインの題材である黒潮について説明したいとおもいます。</a:t>
            </a:r>
            <a:r>
              <a:rPr lang="en-US" altLang="ja-JP" dirty="0"/>
              <a:t>FI</a:t>
            </a:r>
            <a:r>
              <a:rPr lang="ja-JP" altLang="en-US" dirty="0"/>
              <a:t>ｇ１は海上保安庁が定義づけしている黒潮流路パターンです。左図に</a:t>
            </a:r>
            <a:r>
              <a:rPr lang="en-US" altLang="ja-JP" dirty="0"/>
              <a:t>ABCDN</a:t>
            </a:r>
            <a:r>
              <a:rPr lang="ja-JP" altLang="en-US" dirty="0"/>
              <a:t>の</a:t>
            </a:r>
            <a:r>
              <a:rPr lang="en-US" altLang="ja-JP" dirty="0"/>
              <a:t>5</a:t>
            </a:r>
            <a:r>
              <a:rPr lang="ja-JP" altLang="en-US" dirty="0"/>
              <a:t>本が主な流路としてあがっており、</a:t>
            </a:r>
            <a:r>
              <a:rPr lang="en-US" altLang="ja-JP" dirty="0"/>
              <a:t>C</a:t>
            </a:r>
            <a:r>
              <a:rPr lang="ja-JP" altLang="en-US" dirty="0"/>
              <a:t>については右図のようにさらに３つの</a:t>
            </a:r>
            <a:r>
              <a:rPr lang="ja-JP" altLang="en-US" dirty="0" err="1"/>
              <a:t>ぱたーんに</a:t>
            </a:r>
            <a:r>
              <a:rPr lang="ja-JP" altLang="en-US" dirty="0"/>
              <a:t>分類されます。このなかで今回取り扱う大蛇行流路</a:t>
            </a:r>
            <a:r>
              <a:rPr lang="ja-JP" altLang="en-US" dirty="0" err="1"/>
              <a:t>はは</a:t>
            </a:r>
            <a:r>
              <a:rPr lang="ja-JP" altLang="en-US" dirty="0"/>
              <a:t>左図の</a:t>
            </a:r>
            <a:r>
              <a:rPr lang="en-US" altLang="ja-JP" dirty="0"/>
              <a:t>A</a:t>
            </a:r>
            <a:r>
              <a:rPr lang="ja-JP" altLang="en-US" dirty="0"/>
              <a:t>と右図</a:t>
            </a:r>
            <a:r>
              <a:rPr lang="en-US" altLang="ja-JP" dirty="0"/>
              <a:t>C</a:t>
            </a:r>
            <a:r>
              <a:rPr lang="ja-JP" altLang="en-US" dirty="0"/>
              <a:t>の大蛇行型の</a:t>
            </a:r>
            <a:r>
              <a:rPr lang="en-US" altLang="ja-JP" dirty="0"/>
              <a:t>2</a:t>
            </a:r>
            <a:r>
              <a:rPr lang="ja-JP" altLang="en-US" dirty="0"/>
              <a:t>本のみでその他はすべて直進流路となります。黒潮は流れの速い海流であり，黒潮流路を知ることは漁業・輸送など様々な分野に影響を与えています．</a:t>
            </a:r>
          </a:p>
        </p:txBody>
      </p:sp>
    </p:spTree>
    <p:extLst>
      <p:ext uri="{BB962C8B-B14F-4D97-AF65-F5344CB8AC3E}">
        <p14:creationId xmlns:p14="http://schemas.microsoft.com/office/powerpoint/2010/main" val="378380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ja-JP" altLang="en-US" dirty="0"/>
              <a:t>こちらは</a:t>
            </a:r>
            <a:r>
              <a:rPr lang="en-US" altLang="ja-JP" dirty="0"/>
              <a:t>1975</a:t>
            </a:r>
            <a:r>
              <a:rPr lang="ja-JP" altLang="en-US" dirty="0"/>
              <a:t>年から</a:t>
            </a:r>
            <a:r>
              <a:rPr lang="en-US" altLang="ja-JP" dirty="0"/>
              <a:t>2005</a:t>
            </a:r>
            <a:r>
              <a:rPr lang="ja-JP" altLang="en-US" dirty="0"/>
              <a:t>年までの黒潮流路の状況です．この</a:t>
            </a:r>
            <a:r>
              <a:rPr lang="en-US" altLang="ja-JP" dirty="0"/>
              <a:t>30</a:t>
            </a:r>
            <a:r>
              <a:rPr lang="ja-JP" altLang="en-US" dirty="0"/>
              <a:t>年間の間に</a:t>
            </a:r>
            <a:r>
              <a:rPr lang="en-US" altLang="ja-JP" dirty="0"/>
              <a:t>5</a:t>
            </a:r>
            <a:r>
              <a:rPr lang="ja-JP" altLang="en-US" dirty="0"/>
              <a:t>回の安定した大蛇行期間が確認されています．しかし</a:t>
            </a:r>
            <a:r>
              <a:rPr lang="en-US" altLang="ja-JP" dirty="0"/>
              <a:t>30</a:t>
            </a:r>
            <a:r>
              <a:rPr lang="ja-JP" altLang="en-US" dirty="0"/>
              <a:t>年間まんべんなく大蛇行期があるのではなく，</a:t>
            </a:r>
            <a:r>
              <a:rPr lang="en-US" altLang="ja-JP" dirty="0"/>
              <a:t>1990</a:t>
            </a:r>
            <a:r>
              <a:rPr lang="ja-JP" altLang="en-US" dirty="0"/>
              <a:t>年以前にほとんどが起こっており，</a:t>
            </a:r>
            <a:r>
              <a:rPr lang="en-US" altLang="ja-JP" dirty="0"/>
              <a:t>2000</a:t>
            </a:r>
            <a:r>
              <a:rPr lang="ja-JP" altLang="en-US" dirty="0"/>
              <a:t>年になってからは短い大蛇行期が</a:t>
            </a:r>
            <a:r>
              <a:rPr lang="en-US" altLang="ja-JP" dirty="0"/>
              <a:t>1</a:t>
            </a:r>
            <a:r>
              <a:rPr lang="ja-JP" altLang="en-US" dirty="0"/>
              <a:t>回あっただけでほとんどが直進流路となっています．</a:t>
            </a:r>
            <a:endParaRPr lang="en-US" altLang="ja-JP" dirty="0"/>
          </a:p>
        </p:txBody>
      </p:sp>
    </p:spTree>
    <p:extLst>
      <p:ext uri="{BB962C8B-B14F-4D97-AF65-F5344CB8AC3E}">
        <p14:creationId xmlns:p14="http://schemas.microsoft.com/office/powerpoint/2010/main" val="360364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ja-JP" altLang="en-US" dirty="0"/>
              <a:t>次に黒潮の大蛇行と冷水塊の関係について紹介したいと思います。こちらの図は典型的な黒潮大蛇行の図なのですが，大蛇行の際には蛇行の内側にこのような低温の海水渦である冷水塊が存在することが特徴です．この冷水塊が発達する又は消滅することで流路が大きく変わる可能性があります．</a:t>
            </a:r>
            <a:endParaRPr lang="en-US" altLang="ja-JP" dirty="0"/>
          </a:p>
          <a:p>
            <a:endParaRPr lang="en-US" altLang="ja-JP" dirty="0"/>
          </a:p>
          <a:p>
            <a:endParaRPr lang="en-US" altLang="ja-JP" dirty="0"/>
          </a:p>
          <a:p>
            <a:endParaRPr lang="en-US" altLang="ja-JP" dirty="0"/>
          </a:p>
          <a:p>
            <a:endParaRPr lang="en-US" altLang="ja-JP" dirty="0"/>
          </a:p>
          <a:p>
            <a:r>
              <a:rPr lang="ja-JP" altLang="en-US" dirty="0"/>
              <a:t>黒潮が大蛇行する際には大きな冷水塊が黒潮の陸側に存在するのが特徴です。黒潮は冷水塊の外側にそって流れるので蛇行します。この冷水塊は黒潮のしたから湧き上がってくるため養分は豊富ですが、低温であるため黒潮に乗ってくる暖水系のかつおなどの魚は沿岸から離れるため不漁になることが多く、大蛇行型と冷水塊は漁業に大きな影響を与えています。また冷水塊の変動が、黒潮の流路変動にも大きな影響を与えています。</a:t>
            </a:r>
          </a:p>
        </p:txBody>
      </p:sp>
    </p:spTree>
    <p:extLst>
      <p:ext uri="{BB962C8B-B14F-4D97-AF65-F5344CB8AC3E}">
        <p14:creationId xmlns:p14="http://schemas.microsoft.com/office/powerpoint/2010/main" val="254809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ja-JP" altLang="en-US" dirty="0"/>
              <a:t>次に黒潮の大蛇行と冷水塊の関係について紹介したいと思います。こちらの図は典型的な黒潮大蛇行の図なのですが，大蛇行の際には蛇行の内側にこのような低温の海水渦である冷水塊が存在することが特徴です．この冷水塊が発達する又は消滅することで流路が大きく変わる可能性があります．</a:t>
            </a:r>
            <a:endParaRPr lang="en-US" altLang="ja-JP" dirty="0"/>
          </a:p>
          <a:p>
            <a:endParaRPr lang="en-US" altLang="ja-JP" dirty="0"/>
          </a:p>
          <a:p>
            <a:endParaRPr lang="en-US" altLang="ja-JP" dirty="0"/>
          </a:p>
          <a:p>
            <a:endParaRPr lang="en-US" altLang="ja-JP" dirty="0"/>
          </a:p>
          <a:p>
            <a:endParaRPr lang="en-US" altLang="ja-JP" dirty="0"/>
          </a:p>
          <a:p>
            <a:r>
              <a:rPr lang="ja-JP" altLang="en-US" dirty="0"/>
              <a:t>黒潮が大蛇行する際には大きな冷水塊が黒潮の陸側に存在するのが特徴です。黒潮は冷水塊の外側にそって流れるので蛇行します。この冷水塊は黒潮のしたから湧き上がってくるため養分は豊富ですが、低温であるため黒潮に乗ってくる暖水系のかつおなどの魚は沿岸から離れるため不漁になることが多く、大蛇行型と冷水塊は漁業に大きな影響を与えています。また冷水塊の変動が、黒潮の流路変動にも大きな影響を与えています。</a:t>
            </a:r>
          </a:p>
        </p:txBody>
      </p:sp>
    </p:spTree>
    <p:extLst>
      <p:ext uri="{BB962C8B-B14F-4D97-AF65-F5344CB8AC3E}">
        <p14:creationId xmlns:p14="http://schemas.microsoft.com/office/powerpoint/2010/main" val="339470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2025/1/21</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2025/1/21</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2025/1/21</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2025/1/21</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2025/1/21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2025/1/21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2025/1/21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2025/1/21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2025/1/21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2025/1/21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2025/1/21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2025/1/21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2025/1/21</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topex.ucsd.edu/cgi-bin/imagemap/marine_topo/gif_topo_track/mar_topo.maps"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pref.mie.lg.jp/suigi/hp/" TargetMode="External"/><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月曜</a:t>
            </a:r>
            <a:r>
              <a:rPr lang="en-US" altLang="ja-JP" sz="4900" b="1" dirty="0"/>
              <a:t>9</a:t>
            </a:r>
            <a:r>
              <a:rPr lang="ja-JP" altLang="en-US" sz="4900" b="1" dirty="0"/>
              <a:t>･</a:t>
            </a:r>
            <a:r>
              <a:rPr lang="en-US" altLang="ja-JP" sz="4900" b="1" dirty="0"/>
              <a:t>10</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lang="en-US" altLang="ja-JP" sz="5400" b="1" dirty="0">
                <a:solidFill>
                  <a:schemeClr val="tx1">
                    <a:lumMod val="75000"/>
                    <a:lumOff val="25000"/>
                  </a:schemeClr>
                </a:solidFill>
              </a:rPr>
              <a:t>4</a:t>
            </a:r>
            <a:r>
              <a:rPr kumimoji="1" lang="ja-JP" altLang="en-US" sz="5400" b="1" dirty="0">
                <a:solidFill>
                  <a:schemeClr val="tx1">
                    <a:lumMod val="75000"/>
                    <a:lumOff val="25000"/>
                  </a:schemeClr>
                </a:solidFill>
              </a:rPr>
              <a:t>回局地風・海洋の話</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2025</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01</a:t>
            </a:r>
            <a:r>
              <a:rPr kumimoji="1" lang="ja-JP" altLang="en-US" sz="4800" b="1" dirty="0">
                <a:solidFill>
                  <a:schemeClr val="tx1">
                    <a:lumMod val="75000"/>
                    <a:lumOff val="25000"/>
                  </a:schemeClr>
                </a:solidFill>
              </a:rPr>
              <a:t>月</a:t>
            </a:r>
            <a:r>
              <a:rPr kumimoji="1" lang="en-US" altLang="ja-JP" sz="4800" b="1" dirty="0">
                <a:solidFill>
                  <a:schemeClr val="tx1">
                    <a:lumMod val="75000"/>
                    <a:lumOff val="25000"/>
                  </a:schemeClr>
                </a:solidFill>
              </a:rPr>
              <a:t>20</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2024</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646331"/>
          </a:xfrm>
          <a:prstGeom prst="rect">
            <a:avLst/>
          </a:prstGeom>
          <a:noFill/>
        </p:spPr>
        <p:txBody>
          <a:bodyPr wrap="square" rtlCol="0">
            <a:spAutoFit/>
          </a:bodyPr>
          <a:lstStyle/>
          <a:p>
            <a:pPr algn="ctr"/>
            <a:r>
              <a:rPr lang="ja-JP" altLang="en-US" dirty="0">
                <a:ea typeface="HG丸ｺﾞｼｯｸM-PRO" panose="020F0600000000000000" pitchFamily="50" charset="-128"/>
              </a:rPr>
              <a:t>九州大学 大学院理学研究院</a:t>
            </a:r>
            <a:endParaRPr lang="en-US" altLang="ja-JP" dirty="0">
              <a:ea typeface="HG丸ｺﾞｼｯｸM-PRO" panose="020F0600000000000000" pitchFamily="50" charset="-128"/>
            </a:endParaRPr>
          </a:p>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10</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flipV="1">
            <a:off x="251520" y="4366546"/>
            <a:ext cx="8447314" cy="43060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1935996"/>
            <a:ext cx="8229600" cy="717865"/>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555261"/>
            <a:ext cx="7721600" cy="100153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2" name="円/楕円 1"/>
          <p:cNvSpPr/>
          <p:nvPr/>
        </p:nvSpPr>
        <p:spPr>
          <a:xfrm>
            <a:off x="3419872" y="1556792"/>
            <a:ext cx="2304256" cy="3168352"/>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3" name="テキスト ボックス 2"/>
          <p:cNvSpPr txBox="1"/>
          <p:nvPr/>
        </p:nvSpPr>
        <p:spPr>
          <a:xfrm>
            <a:off x="3563888" y="278092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cxnSp>
        <p:nvCxnSpPr>
          <p:cNvPr id="10" name="直線コネクタ 9"/>
          <p:cNvCxnSpPr/>
          <p:nvPr/>
        </p:nvCxnSpPr>
        <p:spPr>
          <a:xfrm>
            <a:off x="251520" y="908720"/>
            <a:ext cx="8832663"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779912" y="88955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17" name="テキスト ボックス 16"/>
          <p:cNvSpPr txBox="1"/>
          <p:nvPr/>
        </p:nvSpPr>
        <p:spPr>
          <a:xfrm>
            <a:off x="7434775" y="88955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54057" y="908720"/>
            <a:ext cx="1620957" cy="523220"/>
          </a:xfrm>
          <a:prstGeom prst="rect">
            <a:avLst/>
          </a:prstGeom>
          <a:noFill/>
        </p:spPr>
        <p:txBody>
          <a:bodyPr wrap="none" rtlCol="0">
            <a:spAutoFit/>
          </a:bodyPr>
          <a:lstStyle/>
          <a:p>
            <a:r>
              <a:rPr kumimoji="1" lang="ja-JP" altLang="en-US" sz="2800" dirty="0">
                <a:latin typeface="+mj-ea"/>
                <a:ea typeface="+mj-ea"/>
              </a:rPr>
              <a:t>気圧低い</a:t>
            </a:r>
          </a:p>
        </p:txBody>
      </p:sp>
    </p:spTree>
    <p:extLst>
      <p:ext uri="{BB962C8B-B14F-4D97-AF65-F5344CB8AC3E}">
        <p14:creationId xmlns:p14="http://schemas.microsoft.com/office/powerpoint/2010/main" val="238428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48" y="0"/>
            <a:ext cx="8802410" cy="1077218"/>
          </a:xfrm>
          <a:prstGeom prst="rect">
            <a:avLst/>
          </a:prstGeom>
          <a:noFill/>
        </p:spPr>
        <p:txBody>
          <a:bodyPr wrap="none" rtlCol="0">
            <a:spAutoFit/>
          </a:bodyPr>
          <a:lstStyle/>
          <a:p>
            <a:r>
              <a:rPr kumimoji="1" lang="ja-JP" altLang="en-US" sz="3200" dirty="0">
                <a:ea typeface="HG丸ｺﾞｼｯｸM-PRO" panose="020F0600000000000000" pitchFamily="50" charset="-128"/>
              </a:rPr>
              <a:t>圧力傾度力（気圧傾度力）</a:t>
            </a:r>
            <a:endParaRPr kumimoji="1" lang="en-US" altLang="ja-JP" sz="3200" dirty="0">
              <a:ea typeface="HG丸ｺﾞｼｯｸM-PRO" panose="020F0600000000000000" pitchFamily="50" charset="-128"/>
            </a:endParaRPr>
          </a:p>
          <a:p>
            <a:r>
              <a:rPr lang="ja-JP" altLang="en-US" sz="3200" dirty="0">
                <a:ea typeface="HG丸ｺﾞｼｯｸM-PRO" panose="020F0600000000000000" pitchFamily="50" charset="-128"/>
              </a:rPr>
              <a:t>空気（流体）は，高いほうから低い方へ流れる</a:t>
            </a:r>
            <a:endParaRPr kumimoji="1" lang="ja-JP" altLang="en-US" sz="3200" dirty="0">
              <a:ea typeface="HG丸ｺﾞｼｯｸM-PRO" panose="020F0600000000000000" pitchFamily="50" charset="-128"/>
            </a:endParaRPr>
          </a:p>
        </p:txBody>
      </p:sp>
      <p:sp>
        <p:nvSpPr>
          <p:cNvPr id="3" name="円/楕円 2"/>
          <p:cNvSpPr/>
          <p:nvPr/>
        </p:nvSpPr>
        <p:spPr>
          <a:xfrm>
            <a:off x="1039268" y="177281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4" name="円/楕円 3"/>
          <p:cNvSpPr/>
          <p:nvPr/>
        </p:nvSpPr>
        <p:spPr>
          <a:xfrm>
            <a:off x="6814988" y="1771948"/>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cxnSp>
        <p:nvCxnSpPr>
          <p:cNvPr id="6" name="直線コネクタ 5"/>
          <p:cNvCxnSpPr/>
          <p:nvPr/>
        </p:nvCxnSpPr>
        <p:spPr>
          <a:xfrm>
            <a:off x="0" y="3717032"/>
            <a:ext cx="9144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48376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91880"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436096"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427984"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44420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83568" y="4959052"/>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483768" y="4959052"/>
            <a:ext cx="3960440" cy="1710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6444208" y="6669360"/>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683568" y="4044652"/>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32" name="円/楕円 31"/>
          <p:cNvSpPr/>
          <p:nvPr/>
        </p:nvSpPr>
        <p:spPr>
          <a:xfrm>
            <a:off x="6814988" y="5733256"/>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33" name="右矢印 32"/>
          <p:cNvSpPr/>
          <p:nvPr/>
        </p:nvSpPr>
        <p:spPr>
          <a:xfrm>
            <a:off x="2891923" y="1247850"/>
            <a:ext cx="3144130" cy="143331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ea typeface="HG丸ｺﾞｼｯｸM-PRO" panose="020F0600000000000000" pitchFamily="50" charset="-128"/>
              </a:rPr>
              <a:t>圧力傾度力</a:t>
            </a:r>
          </a:p>
        </p:txBody>
      </p:sp>
      <p:sp>
        <p:nvSpPr>
          <p:cNvPr id="34" name="線吹き出し 1 (枠付き) 33"/>
          <p:cNvSpPr/>
          <p:nvPr/>
        </p:nvSpPr>
        <p:spPr>
          <a:xfrm>
            <a:off x="7261224" y="3140968"/>
            <a:ext cx="985888" cy="357324"/>
          </a:xfrm>
          <a:prstGeom prst="borderCallout1">
            <a:avLst>
              <a:gd name="adj1" fmla="val 74180"/>
              <a:gd name="adj2" fmla="val -1279"/>
              <a:gd name="adj3" fmla="val 88790"/>
              <a:gd name="adj4" fmla="val -8156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ea typeface="HG丸ｺﾞｼｯｸM-PRO" panose="020F0600000000000000" pitchFamily="50" charset="-128"/>
              </a:rPr>
              <a:t>等圧線</a:t>
            </a:r>
          </a:p>
        </p:txBody>
      </p:sp>
      <p:sp>
        <p:nvSpPr>
          <p:cNvPr id="37" name="テキスト ボックス 36"/>
          <p:cNvSpPr txBox="1"/>
          <p:nvPr/>
        </p:nvSpPr>
        <p:spPr>
          <a:xfrm>
            <a:off x="805757" y="5814206"/>
            <a:ext cx="2723823" cy="369332"/>
          </a:xfrm>
          <a:prstGeom prst="rect">
            <a:avLst/>
          </a:prstGeom>
          <a:noFill/>
        </p:spPr>
        <p:txBody>
          <a:bodyPr wrap="none" rtlCol="0">
            <a:spAutoFit/>
          </a:bodyPr>
          <a:lstStyle/>
          <a:p>
            <a:r>
              <a:rPr kumimoji="1" lang="ja-JP" altLang="en-US" dirty="0">
                <a:ea typeface="HG丸ｺﾞｼｯｸM-PRO" panose="020F0600000000000000" pitchFamily="50" charset="-128"/>
              </a:rPr>
              <a:t>滑り台のイメージ</a:t>
            </a:r>
            <a:r>
              <a:rPr kumimoji="1" lang="ja-JP" altLang="en-US" dirty="0" err="1">
                <a:ea typeface="HG丸ｺﾞｼｯｸM-PRO" panose="020F0600000000000000" pitchFamily="50" charset="-128"/>
              </a:rPr>
              <a:t>。。。</a:t>
            </a:r>
            <a:endParaRPr kumimoji="1" lang="ja-JP" altLang="en-US" dirty="0">
              <a:ea typeface="HG丸ｺﾞｼｯｸM-PRO" panose="020F0600000000000000" pitchFamily="50" charset="-128"/>
            </a:endParaRPr>
          </a:p>
        </p:txBody>
      </p:sp>
      <p:sp>
        <p:nvSpPr>
          <p:cNvPr id="42" name="V 字形矢印 41"/>
          <p:cNvSpPr/>
          <p:nvPr/>
        </p:nvSpPr>
        <p:spPr>
          <a:xfrm>
            <a:off x="3089126" y="2284878"/>
            <a:ext cx="2826377" cy="1447936"/>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ea typeface="HG丸ｺﾞｼｯｸM-PRO" panose="020F0600000000000000" pitchFamily="50" charset="-128"/>
              </a:rPr>
              <a:t>風</a:t>
            </a:r>
          </a:p>
        </p:txBody>
      </p:sp>
      <p:sp>
        <p:nvSpPr>
          <p:cNvPr id="43" name="テキスト ボックス 42"/>
          <p:cNvSpPr txBox="1"/>
          <p:nvPr/>
        </p:nvSpPr>
        <p:spPr>
          <a:xfrm>
            <a:off x="2157396" y="892552"/>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1012</a:t>
            </a:r>
            <a:endParaRPr kumimoji="1" lang="ja-JP" altLang="en-US" dirty="0">
              <a:ea typeface="HG丸ｺﾞｼｯｸM-PRO" panose="020F0600000000000000" pitchFamily="50" charset="-128"/>
            </a:endParaRPr>
          </a:p>
        </p:txBody>
      </p:sp>
      <p:sp>
        <p:nvSpPr>
          <p:cNvPr id="44" name="テキスト ボックス 43"/>
          <p:cNvSpPr txBox="1"/>
          <p:nvPr/>
        </p:nvSpPr>
        <p:spPr>
          <a:xfrm>
            <a:off x="3144540" y="908720"/>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1008</a:t>
            </a:r>
            <a:endParaRPr kumimoji="1" lang="ja-JP" altLang="en-US" dirty="0">
              <a:ea typeface="HG丸ｺﾞｼｯｸM-PRO" panose="020F0600000000000000" pitchFamily="50" charset="-128"/>
            </a:endParaRPr>
          </a:p>
        </p:txBody>
      </p:sp>
      <p:sp>
        <p:nvSpPr>
          <p:cNvPr id="45" name="テキスト ボックス 44"/>
          <p:cNvSpPr txBox="1"/>
          <p:nvPr/>
        </p:nvSpPr>
        <p:spPr>
          <a:xfrm>
            <a:off x="4141512" y="935236"/>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1004</a:t>
            </a:r>
            <a:endParaRPr kumimoji="1" lang="ja-JP" altLang="en-US" dirty="0">
              <a:ea typeface="HG丸ｺﾞｼｯｸM-PRO" panose="020F0600000000000000" pitchFamily="50" charset="-128"/>
            </a:endParaRPr>
          </a:p>
        </p:txBody>
      </p:sp>
      <p:sp>
        <p:nvSpPr>
          <p:cNvPr id="46" name="テキスト ボックス 45"/>
          <p:cNvSpPr txBox="1"/>
          <p:nvPr/>
        </p:nvSpPr>
        <p:spPr>
          <a:xfrm>
            <a:off x="5109724" y="899428"/>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1000</a:t>
            </a:r>
            <a:endParaRPr kumimoji="1" lang="ja-JP" altLang="en-US" dirty="0">
              <a:ea typeface="HG丸ｺﾞｼｯｸM-PRO" panose="020F0600000000000000" pitchFamily="50" charset="-128"/>
            </a:endParaRPr>
          </a:p>
        </p:txBody>
      </p:sp>
      <p:sp>
        <p:nvSpPr>
          <p:cNvPr id="47" name="テキスト ボックス 46"/>
          <p:cNvSpPr txBox="1"/>
          <p:nvPr/>
        </p:nvSpPr>
        <p:spPr>
          <a:xfrm>
            <a:off x="6117836" y="935236"/>
            <a:ext cx="550151" cy="369332"/>
          </a:xfrm>
          <a:prstGeom prst="rect">
            <a:avLst/>
          </a:prstGeom>
          <a:noFill/>
        </p:spPr>
        <p:txBody>
          <a:bodyPr wrap="none" rtlCol="0">
            <a:spAutoFit/>
          </a:bodyPr>
          <a:lstStyle/>
          <a:p>
            <a:r>
              <a:rPr kumimoji="1" lang="en-US" altLang="ja-JP" dirty="0">
                <a:ea typeface="HG丸ｺﾞｼｯｸM-PRO" panose="020F0600000000000000" pitchFamily="50" charset="-128"/>
              </a:rPr>
              <a:t>996</a:t>
            </a:r>
            <a:endParaRPr kumimoji="1" lang="ja-JP" altLang="en-US" dirty="0">
              <a:ea typeface="HG丸ｺﾞｼｯｸM-PRO" panose="020F0600000000000000" pitchFamily="50" charset="-128"/>
            </a:endParaRPr>
          </a:p>
        </p:txBody>
      </p:sp>
      <p:sp>
        <p:nvSpPr>
          <p:cNvPr id="48" name="角丸四角形 47"/>
          <p:cNvSpPr/>
          <p:nvPr/>
        </p:nvSpPr>
        <p:spPr>
          <a:xfrm>
            <a:off x="3510137" y="3881251"/>
            <a:ext cx="5526359" cy="1535001"/>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ea typeface="HG丸ｺﾞｼｯｸM-PRO" panose="020F0600000000000000" pitchFamily="50" charset="-128"/>
              </a:rPr>
              <a:t>等圧線が混んでいるほど，</a:t>
            </a:r>
            <a:endParaRPr kumimoji="1" lang="en-US" altLang="ja-JP" sz="2800" dirty="0">
              <a:solidFill>
                <a:schemeClr val="tx1"/>
              </a:solidFill>
              <a:ea typeface="HG丸ｺﾞｼｯｸM-PRO" panose="020F0600000000000000" pitchFamily="50" charset="-128"/>
            </a:endParaRPr>
          </a:p>
          <a:p>
            <a:pPr algn="ctr"/>
            <a:r>
              <a:rPr kumimoji="1" lang="ja-JP" altLang="en-US" sz="2800" dirty="0">
                <a:solidFill>
                  <a:schemeClr val="tx1"/>
                </a:solidFill>
                <a:ea typeface="HG丸ｺﾞｼｯｸM-PRO" panose="020F0600000000000000" pitchFamily="50" charset="-128"/>
              </a:rPr>
              <a:t>圧力傾度力は強い</a:t>
            </a:r>
            <a:endParaRPr kumimoji="1" lang="en-US" altLang="ja-JP" sz="2800" dirty="0">
              <a:solidFill>
                <a:schemeClr val="tx1"/>
              </a:solidFill>
              <a:ea typeface="HG丸ｺﾞｼｯｸM-PRO" panose="020F0600000000000000" pitchFamily="50" charset="-128"/>
            </a:endParaRPr>
          </a:p>
          <a:p>
            <a:pPr algn="ctr"/>
            <a:r>
              <a:rPr kumimoji="1" lang="ja-JP" altLang="en-US" sz="2800" dirty="0">
                <a:solidFill>
                  <a:schemeClr val="tx1"/>
                </a:solidFill>
                <a:ea typeface="HG丸ｺﾞｼｯｸM-PRO" panose="020F0600000000000000" pitchFamily="50" charset="-128"/>
              </a:rPr>
              <a:t>　　　　　　　　</a:t>
            </a:r>
            <a:r>
              <a:rPr kumimoji="1" lang="ja-JP" altLang="en-US" sz="3600" dirty="0">
                <a:solidFill>
                  <a:schemeClr val="tx1"/>
                </a:solidFill>
                <a:ea typeface="HG丸ｺﾞｼｯｸM-PRO" panose="020F0600000000000000" pitchFamily="50" charset="-128"/>
              </a:rPr>
              <a:t>＝風が強い</a:t>
            </a:r>
          </a:p>
        </p:txBody>
      </p:sp>
      <p:grpSp>
        <p:nvGrpSpPr>
          <p:cNvPr id="40" name="グループ化 39"/>
          <p:cNvGrpSpPr/>
          <p:nvPr/>
        </p:nvGrpSpPr>
        <p:grpSpPr>
          <a:xfrm rot="21046740">
            <a:off x="1704936" y="3352678"/>
            <a:ext cx="2043624" cy="2766710"/>
            <a:chOff x="-3183432" y="942370"/>
            <a:chExt cx="2320201" cy="3174722"/>
          </a:xfrm>
        </p:grpSpPr>
        <p:pic>
          <p:nvPicPr>
            <p:cNvPr id="38" name="Picture 2" descr="C:\Users\hatsu\Dropbox\カメラアップロード\2013-06-08 11.54.1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042" b="89982" l="9967" r="89992">
                          <a14:foregroundMark x1="22917" y1="1042" x2="22917" y2="1042"/>
                          <a14:backgroundMark x1="63008" y1="37809" x2="63008" y2="37809"/>
                          <a14:backgroundMark x1="54472" y1="62963" x2="54472" y2="62963"/>
                          <a14:backgroundMark x1="47764" y1="53086" x2="47764" y2="53086"/>
                        </a14:backgroundRemoval>
                      </a14:imgEffect>
                    </a14:imgLayer>
                  </a14:imgProps>
                </a:ext>
                <a:ext uri="{28A0092B-C50C-407E-A947-70E740481C1C}">
                  <a14:useLocalDpi xmlns:a14="http://schemas.microsoft.com/office/drawing/2010/main"/>
                </a:ext>
              </a:extLst>
            </a:blip>
            <a:srcRect t="1973" b="44339"/>
            <a:stretch/>
          </p:blipFill>
          <p:spPr bwMode="auto">
            <a:xfrm>
              <a:off x="-3183432" y="942370"/>
              <a:ext cx="2320201" cy="16608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hatsu\Dropbox\カメラアップロード\2013-06-08 11.54.13.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042" b="89982" l="9967" r="89992">
                          <a14:foregroundMark x1="22917" y1="1042" x2="22917" y2="1042"/>
                          <a14:backgroundMark x1="51606" y1="60649" x2="51606" y2="60649"/>
                        </a14:backgroundRemoval>
                      </a14:imgEffect>
                    </a14:imgLayer>
                  </a14:imgProps>
                </a:ext>
                <a:ext uri="{28A0092B-C50C-407E-A947-70E740481C1C}">
                  <a14:useLocalDpi xmlns:a14="http://schemas.microsoft.com/office/drawing/2010/main"/>
                </a:ext>
              </a:extLst>
            </a:blip>
            <a:srcRect t="58801" b="8397"/>
            <a:stretch/>
          </p:blipFill>
          <p:spPr bwMode="auto">
            <a:xfrm rot="18749834" flipH="1">
              <a:off x="-3286205" y="2529061"/>
              <a:ext cx="2079470" cy="109659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スライド番号プレースホルダー 4"/>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11</a:t>
            </a:fld>
            <a:endParaRPr lang="ja-JP" altLang="en-US">
              <a:solidFill>
                <a:prstClr val="black">
                  <a:tint val="75000"/>
                </a:prstClr>
              </a:solidFill>
            </a:endParaRPr>
          </a:p>
        </p:txBody>
      </p:sp>
    </p:spTree>
    <p:extLst>
      <p:ext uri="{BB962C8B-B14F-4D97-AF65-F5344CB8AC3E}">
        <p14:creationId xmlns:p14="http://schemas.microsoft.com/office/powerpoint/2010/main" val="65482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12</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flipV="1">
            <a:off x="251520" y="4366546"/>
            <a:ext cx="8447314" cy="43060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1935996"/>
            <a:ext cx="8229600" cy="717865"/>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555261"/>
            <a:ext cx="7721600" cy="100153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cxnSp>
        <p:nvCxnSpPr>
          <p:cNvPr id="10" name="直線コネクタ 9"/>
          <p:cNvCxnSpPr/>
          <p:nvPr/>
        </p:nvCxnSpPr>
        <p:spPr>
          <a:xfrm>
            <a:off x="251520" y="908720"/>
            <a:ext cx="8832663"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779912" y="88955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17" name="テキスト ボックス 16"/>
          <p:cNvSpPr txBox="1"/>
          <p:nvPr/>
        </p:nvSpPr>
        <p:spPr>
          <a:xfrm>
            <a:off x="7434775" y="88955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54057" y="908720"/>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7" name="右矢印 6"/>
          <p:cNvSpPr/>
          <p:nvPr/>
        </p:nvSpPr>
        <p:spPr>
          <a:xfrm>
            <a:off x="5868144" y="548680"/>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9" name="右矢印 18"/>
          <p:cNvSpPr/>
          <p:nvPr/>
        </p:nvSpPr>
        <p:spPr>
          <a:xfrm flipH="1">
            <a:off x="1403648" y="548680"/>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 name="テキスト ボックス 2"/>
          <p:cNvSpPr txBox="1"/>
          <p:nvPr/>
        </p:nvSpPr>
        <p:spPr>
          <a:xfrm>
            <a:off x="2627784" y="1476073"/>
            <a:ext cx="3877985" cy="107721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3200" dirty="0">
                <a:latin typeface="+mj-ea"/>
                <a:ea typeface="+mj-ea"/>
              </a:rPr>
              <a:t>外側に風がながれる</a:t>
            </a:r>
            <a:endParaRPr kumimoji="1" lang="en-US" altLang="ja-JP" sz="3200" dirty="0">
              <a:latin typeface="+mj-ea"/>
              <a:ea typeface="+mj-ea"/>
            </a:endParaRPr>
          </a:p>
          <a:p>
            <a:r>
              <a:rPr lang="ja-JP" altLang="en-US" sz="3200" dirty="0">
                <a:latin typeface="+mj-ea"/>
                <a:ea typeface="+mj-ea"/>
              </a:rPr>
              <a:t>＝＞空気が出て行く</a:t>
            </a:r>
            <a:endParaRPr kumimoji="1" lang="ja-JP" altLang="en-US" sz="3200" dirty="0">
              <a:latin typeface="+mj-ea"/>
              <a:ea typeface="+mj-ea"/>
            </a:endParaRPr>
          </a:p>
        </p:txBody>
      </p:sp>
    </p:spTree>
    <p:extLst>
      <p:ext uri="{BB962C8B-B14F-4D97-AF65-F5344CB8AC3E}">
        <p14:creationId xmlns:p14="http://schemas.microsoft.com/office/powerpoint/2010/main" val="2149941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13</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flipV="1">
            <a:off x="251520" y="4366546"/>
            <a:ext cx="8447314" cy="43060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1935996"/>
            <a:ext cx="8229600" cy="717865"/>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555261"/>
            <a:ext cx="7721600" cy="100153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cxnSp>
        <p:nvCxnSpPr>
          <p:cNvPr id="10" name="直線コネクタ 9"/>
          <p:cNvCxnSpPr/>
          <p:nvPr/>
        </p:nvCxnSpPr>
        <p:spPr>
          <a:xfrm>
            <a:off x="251520" y="908720"/>
            <a:ext cx="8832663"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779912" y="88955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17" name="テキスト ボックス 16"/>
          <p:cNvSpPr txBox="1"/>
          <p:nvPr/>
        </p:nvSpPr>
        <p:spPr>
          <a:xfrm>
            <a:off x="7434775" y="88955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54057" y="908720"/>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7" name="右矢印 6"/>
          <p:cNvSpPr/>
          <p:nvPr/>
        </p:nvSpPr>
        <p:spPr>
          <a:xfrm>
            <a:off x="5868144" y="548680"/>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9" name="右矢印 18"/>
          <p:cNvSpPr/>
          <p:nvPr/>
        </p:nvSpPr>
        <p:spPr>
          <a:xfrm flipH="1">
            <a:off x="1403648" y="548680"/>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20" name="右矢印 19"/>
          <p:cNvSpPr/>
          <p:nvPr/>
        </p:nvSpPr>
        <p:spPr>
          <a:xfrm flipH="1">
            <a:off x="5868144" y="4273932"/>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1" name="右矢印 20"/>
          <p:cNvSpPr/>
          <p:nvPr/>
        </p:nvSpPr>
        <p:spPr>
          <a:xfrm>
            <a:off x="1403648" y="4273932"/>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sp>
        <p:nvSpPr>
          <p:cNvPr id="12" name="ストライプ矢印 11"/>
          <p:cNvSpPr/>
          <p:nvPr/>
        </p:nvSpPr>
        <p:spPr>
          <a:xfrm rot="16200000">
            <a:off x="3564698" y="2564095"/>
            <a:ext cx="1817745" cy="811252"/>
          </a:xfrm>
          <a:prstGeom prst="stripedRightArrow">
            <a:avLst>
              <a:gd name="adj1" fmla="val 53578"/>
              <a:gd name="adj2" fmla="val 1072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j-ea"/>
              <a:ea typeface="+mj-ea"/>
            </a:endParaRPr>
          </a:p>
        </p:txBody>
      </p:sp>
      <p:sp>
        <p:nvSpPr>
          <p:cNvPr id="22" name="ストライプ矢印 21"/>
          <p:cNvSpPr/>
          <p:nvPr/>
        </p:nvSpPr>
        <p:spPr>
          <a:xfrm rot="16200000" flipH="1" flipV="1">
            <a:off x="-251726" y="2564095"/>
            <a:ext cx="1817745" cy="811252"/>
          </a:xfrm>
          <a:prstGeom prst="stripedRightArrow">
            <a:avLst>
              <a:gd name="adj1" fmla="val 53578"/>
              <a:gd name="adj2" fmla="val 1072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mj-ea"/>
              <a:ea typeface="+mj-ea"/>
            </a:endParaRPr>
          </a:p>
        </p:txBody>
      </p:sp>
      <p:sp>
        <p:nvSpPr>
          <p:cNvPr id="23" name="ストライプ矢印 22"/>
          <p:cNvSpPr/>
          <p:nvPr/>
        </p:nvSpPr>
        <p:spPr>
          <a:xfrm rot="16200000" flipH="1" flipV="1">
            <a:off x="6713885" y="2492087"/>
            <a:ext cx="1817745" cy="811252"/>
          </a:xfrm>
          <a:prstGeom prst="stripedRightArrow">
            <a:avLst>
              <a:gd name="adj1" fmla="val 53578"/>
              <a:gd name="adj2" fmla="val 1072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4" name="テキスト ボックス 23"/>
          <p:cNvSpPr txBox="1"/>
          <p:nvPr/>
        </p:nvSpPr>
        <p:spPr>
          <a:xfrm>
            <a:off x="2483768" y="4941168"/>
            <a:ext cx="377539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800" dirty="0">
                <a:latin typeface="+mj-ea"/>
                <a:ea typeface="+mj-ea"/>
              </a:rPr>
              <a:t>周囲から風が流れ込む</a:t>
            </a:r>
          </a:p>
        </p:txBody>
      </p:sp>
    </p:spTree>
    <p:extLst>
      <p:ext uri="{BB962C8B-B14F-4D97-AF65-F5344CB8AC3E}">
        <p14:creationId xmlns:p14="http://schemas.microsoft.com/office/powerpoint/2010/main" val="349499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14</a:t>
            </a:fld>
            <a:endParaRPr kumimoji="1" lang="ja-JP" altLang="en-US"/>
          </a:p>
        </p:txBody>
      </p:sp>
      <p:sp>
        <p:nvSpPr>
          <p:cNvPr id="5" name="テキスト ボックス 4"/>
          <p:cNvSpPr txBox="1"/>
          <p:nvPr/>
        </p:nvSpPr>
        <p:spPr>
          <a:xfrm>
            <a:off x="323528" y="188640"/>
            <a:ext cx="6340197" cy="584775"/>
          </a:xfrm>
          <a:prstGeom prst="rect">
            <a:avLst/>
          </a:prstGeom>
          <a:noFill/>
        </p:spPr>
        <p:txBody>
          <a:bodyPr wrap="none" rtlCol="0">
            <a:spAutoFit/>
          </a:bodyPr>
          <a:lstStyle/>
          <a:p>
            <a:r>
              <a:rPr kumimoji="1" lang="ja-JP" altLang="en-US" sz="3200" dirty="0">
                <a:latin typeface="+mj-ea"/>
                <a:ea typeface="+mj-ea"/>
              </a:rPr>
              <a:t>では，海と陸の間で考えてみよう</a:t>
            </a:r>
          </a:p>
        </p:txBody>
      </p:sp>
      <p:sp>
        <p:nvSpPr>
          <p:cNvPr id="6" name="テキスト ボックス 5"/>
          <p:cNvSpPr txBox="1"/>
          <p:nvPr/>
        </p:nvSpPr>
        <p:spPr>
          <a:xfrm>
            <a:off x="475928" y="900009"/>
            <a:ext cx="3057247" cy="584775"/>
          </a:xfrm>
          <a:prstGeom prst="rect">
            <a:avLst/>
          </a:prstGeom>
          <a:noFill/>
        </p:spPr>
        <p:txBody>
          <a:bodyPr wrap="none" rtlCol="0">
            <a:spAutoFit/>
          </a:bodyPr>
          <a:lstStyle/>
          <a:p>
            <a:r>
              <a:rPr kumimoji="1" lang="ja-JP" altLang="en-US" sz="3200" dirty="0">
                <a:latin typeface="+mj-ea"/>
                <a:ea typeface="+mj-ea"/>
              </a:rPr>
              <a:t>まず状況として</a:t>
            </a:r>
          </a:p>
        </p:txBody>
      </p:sp>
      <p:sp>
        <p:nvSpPr>
          <p:cNvPr id="7" name="テキスト ボックス 6"/>
          <p:cNvSpPr txBox="1"/>
          <p:nvPr/>
        </p:nvSpPr>
        <p:spPr>
          <a:xfrm>
            <a:off x="107505" y="1764105"/>
            <a:ext cx="8928992"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3200">
                <a:latin typeface="+mj-ea"/>
                <a:ea typeface="+mj-ea"/>
              </a:rPr>
              <a:t>日中：太陽</a:t>
            </a:r>
            <a:r>
              <a:rPr kumimoji="1" lang="ja-JP" altLang="en-US" sz="3200" dirty="0">
                <a:latin typeface="+mj-ea"/>
                <a:ea typeface="+mj-ea"/>
              </a:rPr>
              <a:t>が出ている＝＞日射が強い</a:t>
            </a:r>
            <a:endParaRPr kumimoji="1" lang="en-US" altLang="ja-JP" sz="3200" dirty="0">
              <a:latin typeface="+mj-ea"/>
              <a:ea typeface="+mj-ea"/>
            </a:endParaRPr>
          </a:p>
          <a:p>
            <a:r>
              <a:rPr lang="ja-JP" altLang="en-US" sz="3200" dirty="0">
                <a:latin typeface="+mj-ea"/>
                <a:ea typeface="+mj-ea"/>
              </a:rPr>
              <a:t>　　</a:t>
            </a:r>
            <a:r>
              <a:rPr lang="ja-JP" altLang="en-US" sz="3200">
                <a:latin typeface="+mj-ea"/>
                <a:ea typeface="+mj-ea"/>
              </a:rPr>
              <a:t>　海の温度＝</a:t>
            </a:r>
            <a:r>
              <a:rPr lang="ja-JP" altLang="en-US" sz="3200" dirty="0">
                <a:latin typeface="+mj-ea"/>
                <a:ea typeface="+mj-ea"/>
              </a:rPr>
              <a:t>＞比熱の関係で暖まりにくい</a:t>
            </a:r>
            <a:endParaRPr lang="en-US" altLang="ja-JP" sz="3200" dirty="0">
              <a:latin typeface="+mj-ea"/>
              <a:ea typeface="+mj-ea"/>
            </a:endParaRPr>
          </a:p>
          <a:p>
            <a:r>
              <a:rPr kumimoji="1" lang="ja-JP" altLang="en-US" sz="3200" dirty="0">
                <a:latin typeface="+mj-ea"/>
                <a:ea typeface="+mj-ea"/>
              </a:rPr>
              <a:t>　　</a:t>
            </a:r>
            <a:r>
              <a:rPr kumimoji="1" lang="ja-JP" altLang="en-US" sz="3200">
                <a:latin typeface="+mj-ea"/>
                <a:ea typeface="+mj-ea"/>
              </a:rPr>
              <a:t>　陸</a:t>
            </a:r>
            <a:r>
              <a:rPr lang="ja-JP" altLang="en-US" sz="3200">
                <a:latin typeface="+mj-ea"/>
                <a:ea typeface="+mj-ea"/>
              </a:rPr>
              <a:t>＝＞海</a:t>
            </a:r>
            <a:r>
              <a:rPr lang="ja-JP" altLang="en-US" sz="3200" dirty="0">
                <a:latin typeface="+mj-ea"/>
                <a:ea typeface="+mj-ea"/>
              </a:rPr>
              <a:t>に比べて暖まりやすい　　　　　</a:t>
            </a:r>
            <a:endParaRPr kumimoji="1" lang="ja-JP" altLang="en-US" sz="3200" dirty="0">
              <a:latin typeface="+mj-ea"/>
              <a:ea typeface="+mj-ea"/>
            </a:endParaRPr>
          </a:p>
        </p:txBody>
      </p:sp>
      <p:sp>
        <p:nvSpPr>
          <p:cNvPr id="9" name="テキスト ボックス 8"/>
          <p:cNvSpPr txBox="1"/>
          <p:nvPr/>
        </p:nvSpPr>
        <p:spPr>
          <a:xfrm>
            <a:off x="2880207" y="4068361"/>
            <a:ext cx="3057247" cy="584775"/>
          </a:xfrm>
          <a:prstGeom prst="rect">
            <a:avLst/>
          </a:prstGeom>
          <a:noFill/>
        </p:spPr>
        <p:txBody>
          <a:bodyPr wrap="none" rtlCol="0">
            <a:spAutoFit/>
          </a:bodyPr>
          <a:lstStyle/>
          <a:p>
            <a:r>
              <a:rPr kumimoji="1" lang="ja-JP" altLang="en-US" sz="3200" dirty="0">
                <a:latin typeface="+mj-ea"/>
                <a:ea typeface="+mj-ea"/>
              </a:rPr>
              <a:t>海陸の温度関係</a:t>
            </a:r>
          </a:p>
        </p:txBody>
      </p:sp>
      <p:sp>
        <p:nvSpPr>
          <p:cNvPr id="10" name="テキスト ボックス 9"/>
          <p:cNvSpPr txBox="1"/>
          <p:nvPr/>
        </p:nvSpPr>
        <p:spPr>
          <a:xfrm>
            <a:off x="2627784" y="4932457"/>
            <a:ext cx="4031873" cy="1015663"/>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6000" dirty="0">
                <a:latin typeface="+mj-ea"/>
                <a:ea typeface="+mj-ea"/>
              </a:rPr>
              <a:t>海　＜　陸</a:t>
            </a:r>
          </a:p>
        </p:txBody>
      </p:sp>
    </p:spTree>
    <p:extLst>
      <p:ext uri="{BB962C8B-B14F-4D97-AF65-F5344CB8AC3E}">
        <p14:creationId xmlns:p14="http://schemas.microsoft.com/office/powerpoint/2010/main" val="3654199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descr="C:\Users\cherry\AppData\Local\Microsoft\Windows\Temporary Internet Files\Content.IE5\9MZNUK2Q\gi01a201502171000[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87320" y="4653136"/>
            <a:ext cx="1157088" cy="105426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cherry\AppData\Local\Microsoft\Windows\Temporary Internet Files\Content.IE5\9MZNUK2Q\gi01a201502171000[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9678" y="4653136"/>
            <a:ext cx="1157088" cy="1054261"/>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15</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041684"/>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8028384" y="492537"/>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8" name="テキスト ボックス 17"/>
          <p:cNvSpPr txBox="1"/>
          <p:nvPr/>
        </p:nvSpPr>
        <p:spPr>
          <a:xfrm>
            <a:off x="1898931" y="188640"/>
            <a:ext cx="5211683" cy="523220"/>
          </a:xfrm>
          <a:prstGeom prst="rect">
            <a:avLst/>
          </a:prstGeom>
          <a:noFill/>
        </p:spPr>
        <p:txBody>
          <a:bodyPr wrap="none" rtlCol="0">
            <a:spAutoFit/>
          </a:bodyPr>
          <a:lstStyle/>
          <a:p>
            <a:r>
              <a:rPr kumimoji="1" lang="ja-JP" altLang="en-US" sz="2800" dirty="0">
                <a:latin typeface="+mj-ea"/>
                <a:ea typeface="+mj-ea"/>
              </a:rPr>
              <a:t>日射によって地面が暖められる</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p>
        </p:txBody>
      </p:sp>
      <p:sp>
        <p:nvSpPr>
          <p:cNvPr id="12" name="フリーフォーム 11"/>
          <p:cNvSpPr/>
          <p:nvPr/>
        </p:nvSpPr>
        <p:spPr>
          <a:xfrm>
            <a:off x="130629" y="4268114"/>
            <a:ext cx="8882742" cy="961086"/>
          </a:xfrm>
          <a:custGeom>
            <a:avLst/>
            <a:gdLst>
              <a:gd name="connsiteX0" fmla="*/ 0 w 8882742"/>
              <a:gd name="connsiteY0" fmla="*/ 95556 h 961086"/>
              <a:gd name="connsiteX1" fmla="*/ 3541485 w 8882742"/>
              <a:gd name="connsiteY1" fmla="*/ 66527 h 961086"/>
              <a:gd name="connsiteX2" fmla="*/ 5471885 w 8882742"/>
              <a:gd name="connsiteY2" fmla="*/ 850299 h 961086"/>
              <a:gd name="connsiteX3" fmla="*/ 8882742 w 8882742"/>
              <a:gd name="connsiteY3" fmla="*/ 937384 h 961086"/>
            </a:gdLst>
            <a:ahLst/>
            <a:cxnLst>
              <a:cxn ang="0">
                <a:pos x="connsiteX0" y="connsiteY0"/>
              </a:cxn>
              <a:cxn ang="0">
                <a:pos x="connsiteX1" y="connsiteY1"/>
              </a:cxn>
              <a:cxn ang="0">
                <a:pos x="connsiteX2" y="connsiteY2"/>
              </a:cxn>
              <a:cxn ang="0">
                <a:pos x="connsiteX3" y="connsiteY3"/>
              </a:cxn>
            </a:cxnLst>
            <a:rect l="l" t="t" r="r" b="b"/>
            <a:pathLst>
              <a:path w="8882742" h="961086">
                <a:moveTo>
                  <a:pt x="0" y="95556"/>
                </a:moveTo>
                <a:cubicBezTo>
                  <a:pt x="1314752" y="18146"/>
                  <a:pt x="2629504" y="-59263"/>
                  <a:pt x="3541485" y="66527"/>
                </a:cubicBezTo>
                <a:cubicBezTo>
                  <a:pt x="4453466" y="192317"/>
                  <a:pt x="4581676" y="705156"/>
                  <a:pt x="5471885" y="850299"/>
                </a:cubicBezTo>
                <a:cubicBezTo>
                  <a:pt x="6362094" y="995442"/>
                  <a:pt x="7622418" y="966413"/>
                  <a:pt x="8882742" y="937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32229" y="2510283"/>
            <a:ext cx="8737600" cy="342207"/>
          </a:xfrm>
          <a:custGeom>
            <a:avLst/>
            <a:gdLst>
              <a:gd name="connsiteX0" fmla="*/ 0 w 8737600"/>
              <a:gd name="connsiteY0" fmla="*/ 305488 h 342207"/>
              <a:gd name="connsiteX1" fmla="*/ 4368800 w 8737600"/>
              <a:gd name="connsiteY1" fmla="*/ 320003 h 342207"/>
              <a:gd name="connsiteX2" fmla="*/ 6923314 w 8737600"/>
              <a:gd name="connsiteY2" fmla="*/ 44231 h 342207"/>
              <a:gd name="connsiteX3" fmla="*/ 8737600 w 8737600"/>
              <a:gd name="connsiteY3" fmla="*/ 688 h 342207"/>
              <a:gd name="connsiteX4" fmla="*/ 8737600 w 8737600"/>
              <a:gd name="connsiteY4" fmla="*/ 688 h 342207"/>
              <a:gd name="connsiteX5" fmla="*/ 8737600 w 8737600"/>
              <a:gd name="connsiteY5" fmla="*/ 688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0" h="342207">
                <a:moveTo>
                  <a:pt x="0" y="305488"/>
                </a:moveTo>
                <a:cubicBezTo>
                  <a:pt x="1607457" y="334517"/>
                  <a:pt x="3214914" y="363546"/>
                  <a:pt x="4368800" y="320003"/>
                </a:cubicBezTo>
                <a:cubicBezTo>
                  <a:pt x="5522686" y="276460"/>
                  <a:pt x="6195181" y="97450"/>
                  <a:pt x="6923314" y="44231"/>
                </a:cubicBezTo>
                <a:cubicBezTo>
                  <a:pt x="7651447" y="-8988"/>
                  <a:pt x="8737600" y="688"/>
                  <a:pt x="8737600" y="688"/>
                </a:cubicBezTo>
                <a:lnTo>
                  <a:pt x="8737600" y="688"/>
                </a:lnTo>
                <a:lnTo>
                  <a:pt x="8737600" y="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2229" y="1015757"/>
            <a:ext cx="8810171" cy="754986"/>
          </a:xfrm>
          <a:custGeom>
            <a:avLst/>
            <a:gdLst>
              <a:gd name="connsiteX0" fmla="*/ 0 w 8810171"/>
              <a:gd name="connsiteY0" fmla="*/ 754986 h 754986"/>
              <a:gd name="connsiteX1" fmla="*/ 4310742 w 8810171"/>
              <a:gd name="connsiteY1" fmla="*/ 711443 h 754986"/>
              <a:gd name="connsiteX2" fmla="*/ 6821714 w 8810171"/>
              <a:gd name="connsiteY2" fmla="*/ 116357 h 754986"/>
              <a:gd name="connsiteX3" fmla="*/ 8810171 w 8810171"/>
              <a:gd name="connsiteY3" fmla="*/ 243 h 754986"/>
            </a:gdLst>
            <a:ahLst/>
            <a:cxnLst>
              <a:cxn ang="0">
                <a:pos x="connsiteX0" y="connsiteY0"/>
              </a:cxn>
              <a:cxn ang="0">
                <a:pos x="connsiteX1" y="connsiteY1"/>
              </a:cxn>
              <a:cxn ang="0">
                <a:pos x="connsiteX2" y="connsiteY2"/>
              </a:cxn>
              <a:cxn ang="0">
                <a:pos x="connsiteX3" y="connsiteY3"/>
              </a:cxn>
            </a:cxnLst>
            <a:rect l="l" t="t" r="r" b="b"/>
            <a:pathLst>
              <a:path w="8810171" h="754986">
                <a:moveTo>
                  <a:pt x="0" y="754986"/>
                </a:moveTo>
                <a:lnTo>
                  <a:pt x="4310742" y="711443"/>
                </a:lnTo>
                <a:cubicBezTo>
                  <a:pt x="5447694" y="605005"/>
                  <a:pt x="6071809" y="234890"/>
                  <a:pt x="6821714" y="116357"/>
                </a:cubicBezTo>
                <a:cubicBezTo>
                  <a:pt x="7571619" y="-2176"/>
                  <a:pt x="8190895" y="-967"/>
                  <a:pt x="8810171" y="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444207"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24" name="テキスト ボックス 23"/>
          <p:cNvSpPr txBox="1"/>
          <p:nvPr/>
        </p:nvSpPr>
        <p:spPr>
          <a:xfrm>
            <a:off x="6588224" y="350100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pic>
        <p:nvPicPr>
          <p:cNvPr id="5122" name="Picture 2" descr="C:\Users\cherry\AppData\Local\Microsoft\Windows\Temporary Internet Files\Content.IE5\N5H2RIF0\ernes-Sun-Sole[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229" y="17579"/>
            <a:ext cx="1467205" cy="146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0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16</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041684"/>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8028384" y="492537"/>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1898931" y="188640"/>
            <a:ext cx="5929828" cy="954107"/>
          </a:xfrm>
          <a:prstGeom prst="rect">
            <a:avLst/>
          </a:prstGeom>
          <a:noFill/>
        </p:spPr>
        <p:txBody>
          <a:bodyPr wrap="none" rtlCol="0">
            <a:spAutoFit/>
          </a:bodyPr>
          <a:lstStyle/>
          <a:p>
            <a:r>
              <a:rPr kumimoji="1" lang="ja-JP" altLang="en-US" sz="2800" dirty="0">
                <a:latin typeface="+mj-ea"/>
                <a:ea typeface="+mj-ea"/>
              </a:rPr>
              <a:t>下層で海＝＞陸，上空で陸＝＞海の</a:t>
            </a:r>
            <a:endParaRPr kumimoji="1" lang="en-US" altLang="ja-JP" sz="2800" dirty="0">
              <a:latin typeface="+mj-ea"/>
              <a:ea typeface="+mj-ea"/>
            </a:endParaRPr>
          </a:p>
          <a:p>
            <a:r>
              <a:rPr lang="ja-JP" altLang="en-US" sz="2800" dirty="0">
                <a:latin typeface="+mj-ea"/>
                <a:ea typeface="+mj-ea"/>
              </a:rPr>
              <a:t>気圧勾配ができる</a:t>
            </a:r>
            <a:endParaRPr kumimoji="1" lang="ja-JP" altLang="en-US" sz="2800" dirty="0">
              <a:latin typeface="+mj-ea"/>
              <a:ea typeface="+mj-ea"/>
            </a:endParaRP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p>
        </p:txBody>
      </p:sp>
      <p:sp>
        <p:nvSpPr>
          <p:cNvPr id="12" name="フリーフォーム 11"/>
          <p:cNvSpPr/>
          <p:nvPr/>
        </p:nvSpPr>
        <p:spPr>
          <a:xfrm>
            <a:off x="130629" y="4268114"/>
            <a:ext cx="8882742" cy="961086"/>
          </a:xfrm>
          <a:custGeom>
            <a:avLst/>
            <a:gdLst>
              <a:gd name="connsiteX0" fmla="*/ 0 w 8882742"/>
              <a:gd name="connsiteY0" fmla="*/ 95556 h 961086"/>
              <a:gd name="connsiteX1" fmla="*/ 3541485 w 8882742"/>
              <a:gd name="connsiteY1" fmla="*/ 66527 h 961086"/>
              <a:gd name="connsiteX2" fmla="*/ 5471885 w 8882742"/>
              <a:gd name="connsiteY2" fmla="*/ 850299 h 961086"/>
              <a:gd name="connsiteX3" fmla="*/ 8882742 w 8882742"/>
              <a:gd name="connsiteY3" fmla="*/ 937384 h 961086"/>
            </a:gdLst>
            <a:ahLst/>
            <a:cxnLst>
              <a:cxn ang="0">
                <a:pos x="connsiteX0" y="connsiteY0"/>
              </a:cxn>
              <a:cxn ang="0">
                <a:pos x="connsiteX1" y="connsiteY1"/>
              </a:cxn>
              <a:cxn ang="0">
                <a:pos x="connsiteX2" y="connsiteY2"/>
              </a:cxn>
              <a:cxn ang="0">
                <a:pos x="connsiteX3" y="connsiteY3"/>
              </a:cxn>
            </a:cxnLst>
            <a:rect l="l" t="t" r="r" b="b"/>
            <a:pathLst>
              <a:path w="8882742" h="961086">
                <a:moveTo>
                  <a:pt x="0" y="95556"/>
                </a:moveTo>
                <a:cubicBezTo>
                  <a:pt x="1314752" y="18146"/>
                  <a:pt x="2629504" y="-59263"/>
                  <a:pt x="3541485" y="66527"/>
                </a:cubicBezTo>
                <a:cubicBezTo>
                  <a:pt x="4453466" y="192317"/>
                  <a:pt x="4581676" y="705156"/>
                  <a:pt x="5471885" y="850299"/>
                </a:cubicBezTo>
                <a:cubicBezTo>
                  <a:pt x="6362094" y="995442"/>
                  <a:pt x="7622418" y="966413"/>
                  <a:pt x="8882742" y="937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32229" y="2510283"/>
            <a:ext cx="8737600" cy="342207"/>
          </a:xfrm>
          <a:custGeom>
            <a:avLst/>
            <a:gdLst>
              <a:gd name="connsiteX0" fmla="*/ 0 w 8737600"/>
              <a:gd name="connsiteY0" fmla="*/ 305488 h 342207"/>
              <a:gd name="connsiteX1" fmla="*/ 4368800 w 8737600"/>
              <a:gd name="connsiteY1" fmla="*/ 320003 h 342207"/>
              <a:gd name="connsiteX2" fmla="*/ 6923314 w 8737600"/>
              <a:gd name="connsiteY2" fmla="*/ 44231 h 342207"/>
              <a:gd name="connsiteX3" fmla="*/ 8737600 w 8737600"/>
              <a:gd name="connsiteY3" fmla="*/ 688 h 342207"/>
              <a:gd name="connsiteX4" fmla="*/ 8737600 w 8737600"/>
              <a:gd name="connsiteY4" fmla="*/ 688 h 342207"/>
              <a:gd name="connsiteX5" fmla="*/ 8737600 w 8737600"/>
              <a:gd name="connsiteY5" fmla="*/ 688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0" h="342207">
                <a:moveTo>
                  <a:pt x="0" y="305488"/>
                </a:moveTo>
                <a:cubicBezTo>
                  <a:pt x="1607457" y="334517"/>
                  <a:pt x="3214914" y="363546"/>
                  <a:pt x="4368800" y="320003"/>
                </a:cubicBezTo>
                <a:cubicBezTo>
                  <a:pt x="5522686" y="276460"/>
                  <a:pt x="6195181" y="97450"/>
                  <a:pt x="6923314" y="44231"/>
                </a:cubicBezTo>
                <a:cubicBezTo>
                  <a:pt x="7651447" y="-8988"/>
                  <a:pt x="8737600" y="688"/>
                  <a:pt x="8737600" y="688"/>
                </a:cubicBezTo>
                <a:lnTo>
                  <a:pt x="8737600" y="688"/>
                </a:lnTo>
                <a:lnTo>
                  <a:pt x="8737600" y="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2229" y="1015757"/>
            <a:ext cx="8810171" cy="754986"/>
          </a:xfrm>
          <a:custGeom>
            <a:avLst/>
            <a:gdLst>
              <a:gd name="connsiteX0" fmla="*/ 0 w 8810171"/>
              <a:gd name="connsiteY0" fmla="*/ 754986 h 754986"/>
              <a:gd name="connsiteX1" fmla="*/ 4310742 w 8810171"/>
              <a:gd name="connsiteY1" fmla="*/ 711443 h 754986"/>
              <a:gd name="connsiteX2" fmla="*/ 6821714 w 8810171"/>
              <a:gd name="connsiteY2" fmla="*/ 116357 h 754986"/>
              <a:gd name="connsiteX3" fmla="*/ 8810171 w 8810171"/>
              <a:gd name="connsiteY3" fmla="*/ 243 h 754986"/>
            </a:gdLst>
            <a:ahLst/>
            <a:cxnLst>
              <a:cxn ang="0">
                <a:pos x="connsiteX0" y="connsiteY0"/>
              </a:cxn>
              <a:cxn ang="0">
                <a:pos x="connsiteX1" y="connsiteY1"/>
              </a:cxn>
              <a:cxn ang="0">
                <a:pos x="connsiteX2" y="connsiteY2"/>
              </a:cxn>
              <a:cxn ang="0">
                <a:pos x="connsiteX3" y="connsiteY3"/>
              </a:cxn>
            </a:cxnLst>
            <a:rect l="l" t="t" r="r" b="b"/>
            <a:pathLst>
              <a:path w="8810171" h="754986">
                <a:moveTo>
                  <a:pt x="0" y="754986"/>
                </a:moveTo>
                <a:lnTo>
                  <a:pt x="4310742" y="711443"/>
                </a:lnTo>
                <a:cubicBezTo>
                  <a:pt x="5447694" y="605005"/>
                  <a:pt x="6071809" y="234890"/>
                  <a:pt x="6821714" y="116357"/>
                </a:cubicBezTo>
                <a:cubicBezTo>
                  <a:pt x="7571619" y="-2176"/>
                  <a:pt x="8190895" y="-967"/>
                  <a:pt x="8810171" y="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444207"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24" name="テキスト ボックス 23"/>
          <p:cNvSpPr txBox="1"/>
          <p:nvPr/>
        </p:nvSpPr>
        <p:spPr>
          <a:xfrm>
            <a:off x="6588224" y="350100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pic>
        <p:nvPicPr>
          <p:cNvPr id="5122" name="Picture 2" descr="C:\Users\cherry\AppData\Local\Microsoft\Windows\Temporary Internet Files\Content.IE5\N5H2RIF0\ernes-Sun-Sole[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229" y="17579"/>
            <a:ext cx="1467205" cy="146720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2411760"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8" name="テキスト ボックス 27"/>
          <p:cNvSpPr txBox="1"/>
          <p:nvPr/>
        </p:nvSpPr>
        <p:spPr>
          <a:xfrm>
            <a:off x="2699792"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Tree>
    <p:extLst>
      <p:ext uri="{BB962C8B-B14F-4D97-AF65-F5344CB8AC3E}">
        <p14:creationId xmlns:p14="http://schemas.microsoft.com/office/powerpoint/2010/main" val="206421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17</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041684"/>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8028384" y="492537"/>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3771139" y="-1395536"/>
            <a:ext cx="1601721" cy="523220"/>
          </a:xfrm>
          <a:prstGeom prst="rect">
            <a:avLst/>
          </a:prstGeom>
          <a:noFill/>
        </p:spPr>
        <p:txBody>
          <a:bodyPr wrap="none" rtlCol="0">
            <a:spAutoFit/>
          </a:bodyPr>
          <a:lstStyle/>
          <a:p>
            <a:r>
              <a:rPr kumimoji="1" lang="ja-JP" altLang="en-US" sz="2800" dirty="0"/>
              <a:t>気圧低い</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j-ea"/>
              <a:ea typeface="+mj-ea"/>
            </a:endParaRPr>
          </a:p>
        </p:txBody>
      </p:sp>
      <p:sp>
        <p:nvSpPr>
          <p:cNvPr id="12" name="フリーフォーム 11"/>
          <p:cNvSpPr/>
          <p:nvPr/>
        </p:nvSpPr>
        <p:spPr>
          <a:xfrm>
            <a:off x="130629" y="4268114"/>
            <a:ext cx="8882742" cy="961086"/>
          </a:xfrm>
          <a:custGeom>
            <a:avLst/>
            <a:gdLst>
              <a:gd name="connsiteX0" fmla="*/ 0 w 8882742"/>
              <a:gd name="connsiteY0" fmla="*/ 95556 h 961086"/>
              <a:gd name="connsiteX1" fmla="*/ 3541485 w 8882742"/>
              <a:gd name="connsiteY1" fmla="*/ 66527 h 961086"/>
              <a:gd name="connsiteX2" fmla="*/ 5471885 w 8882742"/>
              <a:gd name="connsiteY2" fmla="*/ 850299 h 961086"/>
              <a:gd name="connsiteX3" fmla="*/ 8882742 w 8882742"/>
              <a:gd name="connsiteY3" fmla="*/ 937384 h 961086"/>
            </a:gdLst>
            <a:ahLst/>
            <a:cxnLst>
              <a:cxn ang="0">
                <a:pos x="connsiteX0" y="connsiteY0"/>
              </a:cxn>
              <a:cxn ang="0">
                <a:pos x="connsiteX1" y="connsiteY1"/>
              </a:cxn>
              <a:cxn ang="0">
                <a:pos x="connsiteX2" y="connsiteY2"/>
              </a:cxn>
              <a:cxn ang="0">
                <a:pos x="connsiteX3" y="connsiteY3"/>
              </a:cxn>
            </a:cxnLst>
            <a:rect l="l" t="t" r="r" b="b"/>
            <a:pathLst>
              <a:path w="8882742" h="961086">
                <a:moveTo>
                  <a:pt x="0" y="95556"/>
                </a:moveTo>
                <a:cubicBezTo>
                  <a:pt x="1314752" y="18146"/>
                  <a:pt x="2629504" y="-59263"/>
                  <a:pt x="3541485" y="66527"/>
                </a:cubicBezTo>
                <a:cubicBezTo>
                  <a:pt x="4453466" y="192317"/>
                  <a:pt x="4581676" y="705156"/>
                  <a:pt x="5471885" y="850299"/>
                </a:cubicBezTo>
                <a:cubicBezTo>
                  <a:pt x="6362094" y="995442"/>
                  <a:pt x="7622418" y="966413"/>
                  <a:pt x="8882742" y="937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32229" y="2510283"/>
            <a:ext cx="8737600" cy="342207"/>
          </a:xfrm>
          <a:custGeom>
            <a:avLst/>
            <a:gdLst>
              <a:gd name="connsiteX0" fmla="*/ 0 w 8737600"/>
              <a:gd name="connsiteY0" fmla="*/ 305488 h 342207"/>
              <a:gd name="connsiteX1" fmla="*/ 4368800 w 8737600"/>
              <a:gd name="connsiteY1" fmla="*/ 320003 h 342207"/>
              <a:gd name="connsiteX2" fmla="*/ 6923314 w 8737600"/>
              <a:gd name="connsiteY2" fmla="*/ 44231 h 342207"/>
              <a:gd name="connsiteX3" fmla="*/ 8737600 w 8737600"/>
              <a:gd name="connsiteY3" fmla="*/ 688 h 342207"/>
              <a:gd name="connsiteX4" fmla="*/ 8737600 w 8737600"/>
              <a:gd name="connsiteY4" fmla="*/ 688 h 342207"/>
              <a:gd name="connsiteX5" fmla="*/ 8737600 w 8737600"/>
              <a:gd name="connsiteY5" fmla="*/ 688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0" h="342207">
                <a:moveTo>
                  <a:pt x="0" y="305488"/>
                </a:moveTo>
                <a:cubicBezTo>
                  <a:pt x="1607457" y="334517"/>
                  <a:pt x="3214914" y="363546"/>
                  <a:pt x="4368800" y="320003"/>
                </a:cubicBezTo>
                <a:cubicBezTo>
                  <a:pt x="5522686" y="276460"/>
                  <a:pt x="6195181" y="97450"/>
                  <a:pt x="6923314" y="44231"/>
                </a:cubicBezTo>
                <a:cubicBezTo>
                  <a:pt x="7651447" y="-8988"/>
                  <a:pt x="8737600" y="688"/>
                  <a:pt x="8737600" y="688"/>
                </a:cubicBezTo>
                <a:lnTo>
                  <a:pt x="8737600" y="688"/>
                </a:lnTo>
                <a:lnTo>
                  <a:pt x="8737600" y="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2229" y="1015757"/>
            <a:ext cx="8810171" cy="754986"/>
          </a:xfrm>
          <a:custGeom>
            <a:avLst/>
            <a:gdLst>
              <a:gd name="connsiteX0" fmla="*/ 0 w 8810171"/>
              <a:gd name="connsiteY0" fmla="*/ 754986 h 754986"/>
              <a:gd name="connsiteX1" fmla="*/ 4310742 w 8810171"/>
              <a:gd name="connsiteY1" fmla="*/ 711443 h 754986"/>
              <a:gd name="connsiteX2" fmla="*/ 6821714 w 8810171"/>
              <a:gd name="connsiteY2" fmla="*/ 116357 h 754986"/>
              <a:gd name="connsiteX3" fmla="*/ 8810171 w 8810171"/>
              <a:gd name="connsiteY3" fmla="*/ 243 h 754986"/>
            </a:gdLst>
            <a:ahLst/>
            <a:cxnLst>
              <a:cxn ang="0">
                <a:pos x="connsiteX0" y="connsiteY0"/>
              </a:cxn>
              <a:cxn ang="0">
                <a:pos x="connsiteX1" y="connsiteY1"/>
              </a:cxn>
              <a:cxn ang="0">
                <a:pos x="connsiteX2" y="connsiteY2"/>
              </a:cxn>
              <a:cxn ang="0">
                <a:pos x="connsiteX3" y="connsiteY3"/>
              </a:cxn>
            </a:cxnLst>
            <a:rect l="l" t="t" r="r" b="b"/>
            <a:pathLst>
              <a:path w="8810171" h="754986">
                <a:moveTo>
                  <a:pt x="0" y="754986"/>
                </a:moveTo>
                <a:lnTo>
                  <a:pt x="4310742" y="711443"/>
                </a:lnTo>
                <a:cubicBezTo>
                  <a:pt x="5447694" y="605005"/>
                  <a:pt x="6071809" y="234890"/>
                  <a:pt x="6821714" y="116357"/>
                </a:cubicBezTo>
                <a:cubicBezTo>
                  <a:pt x="7571619" y="-2176"/>
                  <a:pt x="8190895" y="-967"/>
                  <a:pt x="8810171" y="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444207"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24" name="テキスト ボックス 23"/>
          <p:cNvSpPr txBox="1"/>
          <p:nvPr/>
        </p:nvSpPr>
        <p:spPr>
          <a:xfrm>
            <a:off x="6588224" y="3501008"/>
            <a:ext cx="2092239" cy="584775"/>
          </a:xfrm>
          <a:prstGeom prst="rect">
            <a:avLst/>
          </a:prstGeom>
          <a:noFill/>
        </p:spPr>
        <p:txBody>
          <a:bodyPr wrap="none" rtlCol="0">
            <a:spAutoFit/>
          </a:bodyPr>
          <a:lstStyle/>
          <a:p>
            <a:r>
              <a:rPr kumimoji="1" lang="ja-JP" altLang="en-US" sz="3200" dirty="0"/>
              <a:t>暖められる</a:t>
            </a:r>
          </a:p>
        </p:txBody>
      </p:sp>
      <p:sp>
        <p:nvSpPr>
          <p:cNvPr id="25" name="右矢印 24"/>
          <p:cNvSpPr/>
          <p:nvPr/>
        </p:nvSpPr>
        <p:spPr>
          <a:xfrm flipH="1">
            <a:off x="4229505" y="1033572"/>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26" name="右矢印 25"/>
          <p:cNvSpPr/>
          <p:nvPr/>
        </p:nvSpPr>
        <p:spPr>
          <a:xfrm>
            <a:off x="4157497" y="4345940"/>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pic>
        <p:nvPicPr>
          <p:cNvPr id="5122" name="Picture 2" descr="C:\Users\cherry\AppData\Local\Microsoft\Windows\Temporary Internet Files\Content.IE5\N5H2RIF0\ernes-Sun-Sole[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229" y="17579"/>
            <a:ext cx="1467205" cy="146720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2411760"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8" name="テキスト ボックス 27"/>
          <p:cNvSpPr txBox="1"/>
          <p:nvPr/>
        </p:nvSpPr>
        <p:spPr>
          <a:xfrm>
            <a:off x="2699792"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 name="テキスト ボックス 1"/>
          <p:cNvSpPr txBox="1"/>
          <p:nvPr/>
        </p:nvSpPr>
        <p:spPr>
          <a:xfrm>
            <a:off x="1763688" y="44624"/>
            <a:ext cx="6288901" cy="954107"/>
          </a:xfrm>
          <a:prstGeom prst="rect">
            <a:avLst/>
          </a:prstGeom>
          <a:noFill/>
        </p:spPr>
        <p:txBody>
          <a:bodyPr wrap="none" rtlCol="0">
            <a:spAutoFit/>
          </a:bodyPr>
          <a:lstStyle/>
          <a:p>
            <a:r>
              <a:rPr kumimoji="1" lang="ja-JP" altLang="en-US" sz="2800" dirty="0">
                <a:latin typeface="+mj-ea"/>
                <a:ea typeface="+mj-ea"/>
              </a:rPr>
              <a:t>下層では海から陸に向かう風，</a:t>
            </a:r>
            <a:endParaRPr kumimoji="1" lang="en-US" altLang="ja-JP" sz="2800" dirty="0">
              <a:latin typeface="+mj-ea"/>
              <a:ea typeface="+mj-ea"/>
            </a:endParaRPr>
          </a:p>
          <a:p>
            <a:r>
              <a:rPr kumimoji="1" lang="ja-JP" altLang="en-US" sz="2800" dirty="0">
                <a:latin typeface="+mj-ea"/>
                <a:ea typeface="+mj-ea"/>
              </a:rPr>
              <a:t>上空では陸からに海に向かう風が吹く</a:t>
            </a:r>
          </a:p>
        </p:txBody>
      </p:sp>
    </p:spTree>
    <p:extLst>
      <p:ext uri="{BB962C8B-B14F-4D97-AF65-F5344CB8AC3E}">
        <p14:creationId xmlns:p14="http://schemas.microsoft.com/office/powerpoint/2010/main" val="3056281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18</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041684"/>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8028384" y="492537"/>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j-ea"/>
              <a:ea typeface="+mj-ea"/>
            </a:endParaRPr>
          </a:p>
        </p:txBody>
      </p:sp>
      <p:sp>
        <p:nvSpPr>
          <p:cNvPr id="12" name="フリーフォーム 11"/>
          <p:cNvSpPr/>
          <p:nvPr/>
        </p:nvSpPr>
        <p:spPr>
          <a:xfrm>
            <a:off x="130629" y="4268114"/>
            <a:ext cx="8882742" cy="961086"/>
          </a:xfrm>
          <a:custGeom>
            <a:avLst/>
            <a:gdLst>
              <a:gd name="connsiteX0" fmla="*/ 0 w 8882742"/>
              <a:gd name="connsiteY0" fmla="*/ 95556 h 961086"/>
              <a:gd name="connsiteX1" fmla="*/ 3541485 w 8882742"/>
              <a:gd name="connsiteY1" fmla="*/ 66527 h 961086"/>
              <a:gd name="connsiteX2" fmla="*/ 5471885 w 8882742"/>
              <a:gd name="connsiteY2" fmla="*/ 850299 h 961086"/>
              <a:gd name="connsiteX3" fmla="*/ 8882742 w 8882742"/>
              <a:gd name="connsiteY3" fmla="*/ 937384 h 961086"/>
            </a:gdLst>
            <a:ahLst/>
            <a:cxnLst>
              <a:cxn ang="0">
                <a:pos x="connsiteX0" y="connsiteY0"/>
              </a:cxn>
              <a:cxn ang="0">
                <a:pos x="connsiteX1" y="connsiteY1"/>
              </a:cxn>
              <a:cxn ang="0">
                <a:pos x="connsiteX2" y="connsiteY2"/>
              </a:cxn>
              <a:cxn ang="0">
                <a:pos x="connsiteX3" y="connsiteY3"/>
              </a:cxn>
            </a:cxnLst>
            <a:rect l="l" t="t" r="r" b="b"/>
            <a:pathLst>
              <a:path w="8882742" h="961086">
                <a:moveTo>
                  <a:pt x="0" y="95556"/>
                </a:moveTo>
                <a:cubicBezTo>
                  <a:pt x="1314752" y="18146"/>
                  <a:pt x="2629504" y="-59263"/>
                  <a:pt x="3541485" y="66527"/>
                </a:cubicBezTo>
                <a:cubicBezTo>
                  <a:pt x="4453466" y="192317"/>
                  <a:pt x="4581676" y="705156"/>
                  <a:pt x="5471885" y="850299"/>
                </a:cubicBezTo>
                <a:cubicBezTo>
                  <a:pt x="6362094" y="995442"/>
                  <a:pt x="7622418" y="966413"/>
                  <a:pt x="8882742" y="937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32229" y="2510283"/>
            <a:ext cx="8737600" cy="342207"/>
          </a:xfrm>
          <a:custGeom>
            <a:avLst/>
            <a:gdLst>
              <a:gd name="connsiteX0" fmla="*/ 0 w 8737600"/>
              <a:gd name="connsiteY0" fmla="*/ 305488 h 342207"/>
              <a:gd name="connsiteX1" fmla="*/ 4368800 w 8737600"/>
              <a:gd name="connsiteY1" fmla="*/ 320003 h 342207"/>
              <a:gd name="connsiteX2" fmla="*/ 6923314 w 8737600"/>
              <a:gd name="connsiteY2" fmla="*/ 44231 h 342207"/>
              <a:gd name="connsiteX3" fmla="*/ 8737600 w 8737600"/>
              <a:gd name="connsiteY3" fmla="*/ 688 h 342207"/>
              <a:gd name="connsiteX4" fmla="*/ 8737600 w 8737600"/>
              <a:gd name="connsiteY4" fmla="*/ 688 h 342207"/>
              <a:gd name="connsiteX5" fmla="*/ 8737600 w 8737600"/>
              <a:gd name="connsiteY5" fmla="*/ 688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0" h="342207">
                <a:moveTo>
                  <a:pt x="0" y="305488"/>
                </a:moveTo>
                <a:cubicBezTo>
                  <a:pt x="1607457" y="334517"/>
                  <a:pt x="3214914" y="363546"/>
                  <a:pt x="4368800" y="320003"/>
                </a:cubicBezTo>
                <a:cubicBezTo>
                  <a:pt x="5522686" y="276460"/>
                  <a:pt x="6195181" y="97450"/>
                  <a:pt x="6923314" y="44231"/>
                </a:cubicBezTo>
                <a:cubicBezTo>
                  <a:pt x="7651447" y="-8988"/>
                  <a:pt x="8737600" y="688"/>
                  <a:pt x="8737600" y="688"/>
                </a:cubicBezTo>
                <a:lnTo>
                  <a:pt x="8737600" y="688"/>
                </a:lnTo>
                <a:lnTo>
                  <a:pt x="8737600" y="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2229" y="1015757"/>
            <a:ext cx="8810171" cy="754986"/>
          </a:xfrm>
          <a:custGeom>
            <a:avLst/>
            <a:gdLst>
              <a:gd name="connsiteX0" fmla="*/ 0 w 8810171"/>
              <a:gd name="connsiteY0" fmla="*/ 754986 h 754986"/>
              <a:gd name="connsiteX1" fmla="*/ 4310742 w 8810171"/>
              <a:gd name="connsiteY1" fmla="*/ 711443 h 754986"/>
              <a:gd name="connsiteX2" fmla="*/ 6821714 w 8810171"/>
              <a:gd name="connsiteY2" fmla="*/ 116357 h 754986"/>
              <a:gd name="connsiteX3" fmla="*/ 8810171 w 8810171"/>
              <a:gd name="connsiteY3" fmla="*/ 243 h 754986"/>
            </a:gdLst>
            <a:ahLst/>
            <a:cxnLst>
              <a:cxn ang="0">
                <a:pos x="connsiteX0" y="connsiteY0"/>
              </a:cxn>
              <a:cxn ang="0">
                <a:pos x="connsiteX1" y="connsiteY1"/>
              </a:cxn>
              <a:cxn ang="0">
                <a:pos x="connsiteX2" y="connsiteY2"/>
              </a:cxn>
              <a:cxn ang="0">
                <a:pos x="connsiteX3" y="connsiteY3"/>
              </a:cxn>
            </a:cxnLst>
            <a:rect l="l" t="t" r="r" b="b"/>
            <a:pathLst>
              <a:path w="8810171" h="754986">
                <a:moveTo>
                  <a:pt x="0" y="754986"/>
                </a:moveTo>
                <a:lnTo>
                  <a:pt x="4310742" y="711443"/>
                </a:lnTo>
                <a:cubicBezTo>
                  <a:pt x="5447694" y="605005"/>
                  <a:pt x="6071809" y="234890"/>
                  <a:pt x="6821714" y="116357"/>
                </a:cubicBezTo>
                <a:cubicBezTo>
                  <a:pt x="7571619" y="-2176"/>
                  <a:pt x="8190895" y="-967"/>
                  <a:pt x="8810171" y="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444207"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24" name="テキスト ボックス 23"/>
          <p:cNvSpPr txBox="1"/>
          <p:nvPr/>
        </p:nvSpPr>
        <p:spPr>
          <a:xfrm>
            <a:off x="6588224" y="350100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sp>
        <p:nvSpPr>
          <p:cNvPr id="25" name="右矢印 24"/>
          <p:cNvSpPr/>
          <p:nvPr/>
        </p:nvSpPr>
        <p:spPr>
          <a:xfrm flipH="1">
            <a:off x="4229505" y="1033572"/>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26" name="右矢印 25"/>
          <p:cNvSpPr/>
          <p:nvPr/>
        </p:nvSpPr>
        <p:spPr>
          <a:xfrm>
            <a:off x="4157497" y="4345940"/>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pic>
        <p:nvPicPr>
          <p:cNvPr id="5122" name="Picture 2" descr="C:\Users\cherry\AppData\Local\Microsoft\Windows\Temporary Internet Files\Content.IE5\N5H2RIF0\ernes-Sun-Sole[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229" y="17579"/>
            <a:ext cx="1467205" cy="146720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2411760"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8" name="テキスト ボックス 27"/>
          <p:cNvSpPr txBox="1"/>
          <p:nvPr/>
        </p:nvSpPr>
        <p:spPr>
          <a:xfrm>
            <a:off x="2699792"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9" name="ストライプ矢印 28"/>
          <p:cNvSpPr/>
          <p:nvPr/>
        </p:nvSpPr>
        <p:spPr>
          <a:xfrm rot="16200000">
            <a:off x="6661042" y="2186509"/>
            <a:ext cx="1817745" cy="811252"/>
          </a:xfrm>
          <a:prstGeom prst="stripedRightArrow">
            <a:avLst>
              <a:gd name="adj1" fmla="val 53578"/>
              <a:gd name="adj2" fmla="val 1072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j-ea"/>
              <a:ea typeface="+mj-ea"/>
            </a:endParaRPr>
          </a:p>
        </p:txBody>
      </p:sp>
      <p:sp>
        <p:nvSpPr>
          <p:cNvPr id="31" name="ストライプ矢印 30"/>
          <p:cNvSpPr/>
          <p:nvPr/>
        </p:nvSpPr>
        <p:spPr>
          <a:xfrm rot="16200000" flipH="1" flipV="1">
            <a:off x="953245" y="2564095"/>
            <a:ext cx="1817745" cy="811252"/>
          </a:xfrm>
          <a:prstGeom prst="stripedRightArrow">
            <a:avLst>
              <a:gd name="adj1" fmla="val 53578"/>
              <a:gd name="adj2" fmla="val 1072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mj-ea"/>
              <a:ea typeface="+mj-ea"/>
            </a:endParaRPr>
          </a:p>
        </p:txBody>
      </p:sp>
      <p:sp>
        <p:nvSpPr>
          <p:cNvPr id="32" name="テキスト ボックス 31"/>
          <p:cNvSpPr txBox="1"/>
          <p:nvPr/>
        </p:nvSpPr>
        <p:spPr>
          <a:xfrm>
            <a:off x="1763688" y="44624"/>
            <a:ext cx="6647974" cy="954107"/>
          </a:xfrm>
          <a:prstGeom prst="rect">
            <a:avLst/>
          </a:prstGeom>
          <a:noFill/>
        </p:spPr>
        <p:txBody>
          <a:bodyPr wrap="none" rtlCol="0">
            <a:spAutoFit/>
          </a:bodyPr>
          <a:lstStyle/>
          <a:p>
            <a:r>
              <a:rPr kumimoji="1" lang="ja-JP" altLang="en-US" sz="2800" dirty="0">
                <a:latin typeface="+mj-ea"/>
                <a:ea typeface="+mj-ea"/>
              </a:rPr>
              <a:t>暖められた空気はまわりに比べ軽いので</a:t>
            </a:r>
            <a:endParaRPr kumimoji="1" lang="en-US" altLang="ja-JP" sz="2800" dirty="0">
              <a:latin typeface="+mj-ea"/>
              <a:ea typeface="+mj-ea"/>
            </a:endParaRPr>
          </a:p>
          <a:p>
            <a:r>
              <a:rPr lang="ja-JP" altLang="en-US" sz="2800" dirty="0">
                <a:latin typeface="+mj-ea"/>
                <a:ea typeface="+mj-ea"/>
              </a:rPr>
              <a:t>上昇する</a:t>
            </a:r>
            <a:endParaRPr kumimoji="1" lang="ja-JP" altLang="en-US" sz="2800" dirty="0">
              <a:latin typeface="+mj-ea"/>
              <a:ea typeface="+mj-ea"/>
            </a:endParaRPr>
          </a:p>
        </p:txBody>
      </p:sp>
    </p:spTree>
    <p:extLst>
      <p:ext uri="{BB962C8B-B14F-4D97-AF65-F5344CB8AC3E}">
        <p14:creationId xmlns:p14="http://schemas.microsoft.com/office/powerpoint/2010/main" val="323395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19</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041684"/>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8028384" y="492537"/>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j-ea"/>
              <a:ea typeface="+mj-ea"/>
            </a:endParaRPr>
          </a:p>
        </p:txBody>
      </p:sp>
      <p:sp>
        <p:nvSpPr>
          <p:cNvPr id="12" name="フリーフォーム 11"/>
          <p:cNvSpPr/>
          <p:nvPr/>
        </p:nvSpPr>
        <p:spPr>
          <a:xfrm>
            <a:off x="130629" y="4268114"/>
            <a:ext cx="8882742" cy="961086"/>
          </a:xfrm>
          <a:custGeom>
            <a:avLst/>
            <a:gdLst>
              <a:gd name="connsiteX0" fmla="*/ 0 w 8882742"/>
              <a:gd name="connsiteY0" fmla="*/ 95556 h 961086"/>
              <a:gd name="connsiteX1" fmla="*/ 3541485 w 8882742"/>
              <a:gd name="connsiteY1" fmla="*/ 66527 h 961086"/>
              <a:gd name="connsiteX2" fmla="*/ 5471885 w 8882742"/>
              <a:gd name="connsiteY2" fmla="*/ 850299 h 961086"/>
              <a:gd name="connsiteX3" fmla="*/ 8882742 w 8882742"/>
              <a:gd name="connsiteY3" fmla="*/ 937384 h 961086"/>
            </a:gdLst>
            <a:ahLst/>
            <a:cxnLst>
              <a:cxn ang="0">
                <a:pos x="connsiteX0" y="connsiteY0"/>
              </a:cxn>
              <a:cxn ang="0">
                <a:pos x="connsiteX1" y="connsiteY1"/>
              </a:cxn>
              <a:cxn ang="0">
                <a:pos x="connsiteX2" y="connsiteY2"/>
              </a:cxn>
              <a:cxn ang="0">
                <a:pos x="connsiteX3" y="connsiteY3"/>
              </a:cxn>
            </a:cxnLst>
            <a:rect l="l" t="t" r="r" b="b"/>
            <a:pathLst>
              <a:path w="8882742" h="961086">
                <a:moveTo>
                  <a:pt x="0" y="95556"/>
                </a:moveTo>
                <a:cubicBezTo>
                  <a:pt x="1314752" y="18146"/>
                  <a:pt x="2629504" y="-59263"/>
                  <a:pt x="3541485" y="66527"/>
                </a:cubicBezTo>
                <a:cubicBezTo>
                  <a:pt x="4453466" y="192317"/>
                  <a:pt x="4581676" y="705156"/>
                  <a:pt x="5471885" y="850299"/>
                </a:cubicBezTo>
                <a:cubicBezTo>
                  <a:pt x="6362094" y="995442"/>
                  <a:pt x="7622418" y="966413"/>
                  <a:pt x="8882742" y="937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32229" y="2510283"/>
            <a:ext cx="8737600" cy="342207"/>
          </a:xfrm>
          <a:custGeom>
            <a:avLst/>
            <a:gdLst>
              <a:gd name="connsiteX0" fmla="*/ 0 w 8737600"/>
              <a:gd name="connsiteY0" fmla="*/ 305488 h 342207"/>
              <a:gd name="connsiteX1" fmla="*/ 4368800 w 8737600"/>
              <a:gd name="connsiteY1" fmla="*/ 320003 h 342207"/>
              <a:gd name="connsiteX2" fmla="*/ 6923314 w 8737600"/>
              <a:gd name="connsiteY2" fmla="*/ 44231 h 342207"/>
              <a:gd name="connsiteX3" fmla="*/ 8737600 w 8737600"/>
              <a:gd name="connsiteY3" fmla="*/ 688 h 342207"/>
              <a:gd name="connsiteX4" fmla="*/ 8737600 w 8737600"/>
              <a:gd name="connsiteY4" fmla="*/ 688 h 342207"/>
              <a:gd name="connsiteX5" fmla="*/ 8737600 w 8737600"/>
              <a:gd name="connsiteY5" fmla="*/ 688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0" h="342207">
                <a:moveTo>
                  <a:pt x="0" y="305488"/>
                </a:moveTo>
                <a:cubicBezTo>
                  <a:pt x="1607457" y="334517"/>
                  <a:pt x="3214914" y="363546"/>
                  <a:pt x="4368800" y="320003"/>
                </a:cubicBezTo>
                <a:cubicBezTo>
                  <a:pt x="5522686" y="276460"/>
                  <a:pt x="6195181" y="97450"/>
                  <a:pt x="6923314" y="44231"/>
                </a:cubicBezTo>
                <a:cubicBezTo>
                  <a:pt x="7651447" y="-8988"/>
                  <a:pt x="8737600" y="688"/>
                  <a:pt x="8737600" y="688"/>
                </a:cubicBezTo>
                <a:lnTo>
                  <a:pt x="8737600" y="688"/>
                </a:lnTo>
                <a:lnTo>
                  <a:pt x="8737600" y="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2229" y="1015757"/>
            <a:ext cx="8810171" cy="754986"/>
          </a:xfrm>
          <a:custGeom>
            <a:avLst/>
            <a:gdLst>
              <a:gd name="connsiteX0" fmla="*/ 0 w 8810171"/>
              <a:gd name="connsiteY0" fmla="*/ 754986 h 754986"/>
              <a:gd name="connsiteX1" fmla="*/ 4310742 w 8810171"/>
              <a:gd name="connsiteY1" fmla="*/ 711443 h 754986"/>
              <a:gd name="connsiteX2" fmla="*/ 6821714 w 8810171"/>
              <a:gd name="connsiteY2" fmla="*/ 116357 h 754986"/>
              <a:gd name="connsiteX3" fmla="*/ 8810171 w 8810171"/>
              <a:gd name="connsiteY3" fmla="*/ 243 h 754986"/>
            </a:gdLst>
            <a:ahLst/>
            <a:cxnLst>
              <a:cxn ang="0">
                <a:pos x="connsiteX0" y="connsiteY0"/>
              </a:cxn>
              <a:cxn ang="0">
                <a:pos x="connsiteX1" y="connsiteY1"/>
              </a:cxn>
              <a:cxn ang="0">
                <a:pos x="connsiteX2" y="connsiteY2"/>
              </a:cxn>
              <a:cxn ang="0">
                <a:pos x="connsiteX3" y="connsiteY3"/>
              </a:cxn>
            </a:cxnLst>
            <a:rect l="l" t="t" r="r" b="b"/>
            <a:pathLst>
              <a:path w="8810171" h="754986">
                <a:moveTo>
                  <a:pt x="0" y="754986"/>
                </a:moveTo>
                <a:lnTo>
                  <a:pt x="4310742" y="711443"/>
                </a:lnTo>
                <a:cubicBezTo>
                  <a:pt x="5447694" y="605005"/>
                  <a:pt x="6071809" y="234890"/>
                  <a:pt x="6821714" y="116357"/>
                </a:cubicBezTo>
                <a:cubicBezTo>
                  <a:pt x="7571619" y="-2176"/>
                  <a:pt x="8190895" y="-967"/>
                  <a:pt x="8810171" y="2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444207"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24" name="テキスト ボックス 23"/>
          <p:cNvSpPr txBox="1"/>
          <p:nvPr/>
        </p:nvSpPr>
        <p:spPr>
          <a:xfrm>
            <a:off x="6588224" y="350100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sp>
        <p:nvSpPr>
          <p:cNvPr id="25" name="右矢印 24"/>
          <p:cNvSpPr/>
          <p:nvPr/>
        </p:nvSpPr>
        <p:spPr>
          <a:xfrm flipH="1">
            <a:off x="4229505" y="1033572"/>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26" name="右矢印 25"/>
          <p:cNvSpPr/>
          <p:nvPr/>
        </p:nvSpPr>
        <p:spPr>
          <a:xfrm>
            <a:off x="4157497" y="4345940"/>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pic>
        <p:nvPicPr>
          <p:cNvPr id="5122" name="Picture 2" descr="C:\Users\cherry\AppData\Local\Microsoft\Windows\Temporary Internet Files\Content.IE5\N5H2RIF0\ernes-Sun-Sole[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229" y="17579"/>
            <a:ext cx="1467205" cy="146720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2411760"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28" name="テキスト ボックス 27"/>
          <p:cNvSpPr txBox="1"/>
          <p:nvPr/>
        </p:nvSpPr>
        <p:spPr>
          <a:xfrm>
            <a:off x="2699792"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9" name="ストライプ矢印 28"/>
          <p:cNvSpPr/>
          <p:nvPr/>
        </p:nvSpPr>
        <p:spPr>
          <a:xfrm rot="16200000">
            <a:off x="6661042" y="2186509"/>
            <a:ext cx="1817745" cy="811252"/>
          </a:xfrm>
          <a:prstGeom prst="stripedRightArrow">
            <a:avLst>
              <a:gd name="adj1" fmla="val 53578"/>
              <a:gd name="adj2" fmla="val 1072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j-ea"/>
              <a:ea typeface="+mj-ea"/>
            </a:endParaRPr>
          </a:p>
        </p:txBody>
      </p:sp>
      <p:sp>
        <p:nvSpPr>
          <p:cNvPr id="31" name="ストライプ矢印 30"/>
          <p:cNvSpPr/>
          <p:nvPr/>
        </p:nvSpPr>
        <p:spPr>
          <a:xfrm rot="16200000" flipH="1" flipV="1">
            <a:off x="953245" y="2564095"/>
            <a:ext cx="1817745" cy="811252"/>
          </a:xfrm>
          <a:prstGeom prst="stripedRightArrow">
            <a:avLst>
              <a:gd name="adj1" fmla="val 53578"/>
              <a:gd name="adj2" fmla="val 1072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mj-ea"/>
              <a:ea typeface="+mj-ea"/>
            </a:endParaRPr>
          </a:p>
        </p:txBody>
      </p:sp>
      <p:sp>
        <p:nvSpPr>
          <p:cNvPr id="3" name="テキスト ボックス 2"/>
          <p:cNvSpPr txBox="1"/>
          <p:nvPr/>
        </p:nvSpPr>
        <p:spPr>
          <a:xfrm>
            <a:off x="4112076" y="3501008"/>
            <a:ext cx="1107996"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sz="3600" dirty="0">
                <a:latin typeface="+mj-ea"/>
                <a:ea typeface="+mj-ea"/>
              </a:rPr>
              <a:t>海風</a:t>
            </a:r>
          </a:p>
        </p:txBody>
      </p:sp>
      <p:sp>
        <p:nvSpPr>
          <p:cNvPr id="32" name="テキスト ボックス 31"/>
          <p:cNvSpPr txBox="1"/>
          <p:nvPr/>
        </p:nvSpPr>
        <p:spPr>
          <a:xfrm>
            <a:off x="1763688" y="44624"/>
            <a:ext cx="6647974" cy="523220"/>
          </a:xfrm>
          <a:prstGeom prst="rect">
            <a:avLst/>
          </a:prstGeom>
          <a:noFill/>
        </p:spPr>
        <p:txBody>
          <a:bodyPr wrap="none" rtlCol="0">
            <a:spAutoFit/>
          </a:bodyPr>
          <a:lstStyle/>
          <a:p>
            <a:r>
              <a:rPr lang="ja-JP" altLang="en-US" sz="2800" dirty="0">
                <a:latin typeface="+mj-ea"/>
                <a:ea typeface="+mj-ea"/>
              </a:rPr>
              <a:t>下層で感じる海から来る風が　「海風」</a:t>
            </a:r>
            <a:endParaRPr kumimoji="1" lang="en-US" altLang="ja-JP" sz="2800" dirty="0">
              <a:latin typeface="+mj-ea"/>
              <a:ea typeface="+mj-ea"/>
            </a:endParaRPr>
          </a:p>
        </p:txBody>
      </p:sp>
    </p:spTree>
    <p:extLst>
      <p:ext uri="{BB962C8B-B14F-4D97-AF65-F5344CB8AC3E}">
        <p14:creationId xmlns:p14="http://schemas.microsoft.com/office/powerpoint/2010/main" val="156965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a:t>
            </a:fld>
            <a:endParaRPr kumimoji="1" lang="ja-JP" altLang="en-US"/>
          </a:p>
        </p:txBody>
      </p:sp>
      <p:sp>
        <p:nvSpPr>
          <p:cNvPr id="5" name="テキスト ボックス 4"/>
          <p:cNvSpPr txBox="1"/>
          <p:nvPr/>
        </p:nvSpPr>
        <p:spPr>
          <a:xfrm>
            <a:off x="2555776" y="2875583"/>
            <a:ext cx="4134465" cy="769441"/>
          </a:xfrm>
          <a:prstGeom prst="rect">
            <a:avLst/>
          </a:prstGeom>
          <a:noFill/>
        </p:spPr>
        <p:txBody>
          <a:bodyPr wrap="none" rtlCol="0">
            <a:spAutoFit/>
          </a:bodyPr>
          <a:lstStyle/>
          <a:p>
            <a:r>
              <a:rPr kumimoji="1" lang="ja-JP" altLang="en-US" sz="4400" dirty="0">
                <a:latin typeface="+mj-ea"/>
                <a:ea typeface="+mj-ea"/>
              </a:rPr>
              <a:t>局地風を考える</a:t>
            </a:r>
          </a:p>
        </p:txBody>
      </p:sp>
    </p:spTree>
    <p:extLst>
      <p:ext uri="{BB962C8B-B14F-4D97-AF65-F5344CB8AC3E}">
        <p14:creationId xmlns:p14="http://schemas.microsoft.com/office/powerpoint/2010/main" val="364151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20</a:t>
            </a:fld>
            <a:endParaRPr kumimoji="1" lang="ja-JP" altLang="en-US"/>
          </a:p>
        </p:txBody>
      </p:sp>
      <p:sp>
        <p:nvSpPr>
          <p:cNvPr id="5" name="テキスト ボックス 4"/>
          <p:cNvSpPr txBox="1"/>
          <p:nvPr/>
        </p:nvSpPr>
        <p:spPr>
          <a:xfrm>
            <a:off x="323528" y="188640"/>
            <a:ext cx="6340197" cy="584775"/>
          </a:xfrm>
          <a:prstGeom prst="rect">
            <a:avLst/>
          </a:prstGeom>
          <a:noFill/>
        </p:spPr>
        <p:txBody>
          <a:bodyPr wrap="none" rtlCol="0">
            <a:spAutoFit/>
          </a:bodyPr>
          <a:lstStyle/>
          <a:p>
            <a:r>
              <a:rPr kumimoji="1" lang="ja-JP" altLang="en-US" sz="3200" dirty="0">
                <a:latin typeface="+mj-ea"/>
                <a:ea typeface="+mj-ea"/>
              </a:rPr>
              <a:t>では，海と陸の間で考えてみよう</a:t>
            </a:r>
          </a:p>
        </p:txBody>
      </p:sp>
      <p:sp>
        <p:nvSpPr>
          <p:cNvPr id="7" name="テキスト ボックス 6"/>
          <p:cNvSpPr txBox="1"/>
          <p:nvPr/>
        </p:nvSpPr>
        <p:spPr>
          <a:xfrm>
            <a:off x="107505" y="1340768"/>
            <a:ext cx="8856984"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3200" dirty="0">
                <a:latin typeface="+mj-ea"/>
                <a:ea typeface="+mj-ea"/>
              </a:rPr>
              <a:t>夜間</a:t>
            </a:r>
            <a:r>
              <a:rPr kumimoji="1" lang="ja-JP" altLang="en-US" sz="3200" dirty="0">
                <a:latin typeface="+mj-ea"/>
                <a:ea typeface="+mj-ea"/>
              </a:rPr>
              <a:t>：　太陽がない＝＞日射がない</a:t>
            </a:r>
            <a:endParaRPr kumimoji="1" lang="en-US" altLang="ja-JP" sz="3200" dirty="0">
              <a:latin typeface="+mj-ea"/>
              <a:ea typeface="+mj-ea"/>
            </a:endParaRPr>
          </a:p>
          <a:p>
            <a:r>
              <a:rPr lang="ja-JP" altLang="en-US" sz="3200" dirty="0">
                <a:latin typeface="+mj-ea"/>
                <a:ea typeface="+mj-ea"/>
              </a:rPr>
              <a:t>　　　　　海の温度　＝＞日中に暖まったまま</a:t>
            </a:r>
            <a:endParaRPr lang="en-US" altLang="ja-JP" sz="3200" dirty="0">
              <a:latin typeface="+mj-ea"/>
              <a:ea typeface="+mj-ea"/>
            </a:endParaRPr>
          </a:p>
          <a:p>
            <a:r>
              <a:rPr lang="ja-JP" altLang="en-US" sz="3200" dirty="0">
                <a:latin typeface="+mj-ea"/>
                <a:ea typeface="+mj-ea"/>
              </a:rPr>
              <a:t>　　　　　　　　　　　　　　　冷めにくい</a:t>
            </a:r>
            <a:endParaRPr lang="en-US" altLang="ja-JP" sz="3200" dirty="0">
              <a:latin typeface="+mj-ea"/>
              <a:ea typeface="+mj-ea"/>
            </a:endParaRPr>
          </a:p>
          <a:p>
            <a:r>
              <a:rPr kumimoji="1" lang="ja-JP" altLang="en-US" sz="3200" dirty="0">
                <a:latin typeface="+mj-ea"/>
                <a:ea typeface="+mj-ea"/>
              </a:rPr>
              <a:t>　　　　　陸の温度　</a:t>
            </a:r>
            <a:r>
              <a:rPr lang="ja-JP" altLang="en-US" sz="3200" dirty="0">
                <a:latin typeface="+mj-ea"/>
                <a:ea typeface="+mj-ea"/>
              </a:rPr>
              <a:t>＝＞どんとん冷めていく</a:t>
            </a:r>
            <a:endParaRPr lang="en-US" altLang="ja-JP" sz="3200" dirty="0">
              <a:latin typeface="+mj-ea"/>
              <a:ea typeface="+mj-ea"/>
            </a:endParaRPr>
          </a:p>
          <a:p>
            <a:r>
              <a:rPr lang="ja-JP" altLang="en-US" sz="3200" dirty="0">
                <a:latin typeface="+mj-ea"/>
                <a:ea typeface="+mj-ea"/>
              </a:rPr>
              <a:t>　　　　　　　　　　　　　　　＋放射冷却　　　　</a:t>
            </a:r>
            <a:endParaRPr kumimoji="1" lang="ja-JP" altLang="en-US" sz="3200" dirty="0">
              <a:latin typeface="+mj-ea"/>
              <a:ea typeface="+mj-ea"/>
            </a:endParaRPr>
          </a:p>
        </p:txBody>
      </p:sp>
      <p:sp>
        <p:nvSpPr>
          <p:cNvPr id="9" name="テキスト ボックス 8"/>
          <p:cNvSpPr txBox="1"/>
          <p:nvPr/>
        </p:nvSpPr>
        <p:spPr>
          <a:xfrm>
            <a:off x="2880207" y="4140369"/>
            <a:ext cx="3057247" cy="584775"/>
          </a:xfrm>
          <a:prstGeom prst="rect">
            <a:avLst/>
          </a:prstGeom>
          <a:noFill/>
        </p:spPr>
        <p:txBody>
          <a:bodyPr wrap="none" rtlCol="0">
            <a:spAutoFit/>
          </a:bodyPr>
          <a:lstStyle/>
          <a:p>
            <a:r>
              <a:rPr kumimoji="1" lang="ja-JP" altLang="en-US" sz="3200" dirty="0">
                <a:latin typeface="+mj-ea"/>
                <a:ea typeface="+mj-ea"/>
              </a:rPr>
              <a:t>海陸の温度関係</a:t>
            </a:r>
          </a:p>
        </p:txBody>
      </p:sp>
      <p:sp>
        <p:nvSpPr>
          <p:cNvPr id="10" name="テキスト ボックス 9"/>
          <p:cNvSpPr txBox="1"/>
          <p:nvPr/>
        </p:nvSpPr>
        <p:spPr>
          <a:xfrm>
            <a:off x="2627784" y="4932457"/>
            <a:ext cx="4031873" cy="1015663"/>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6000" dirty="0">
                <a:latin typeface="+mj-ea"/>
                <a:ea typeface="+mj-ea"/>
              </a:rPr>
              <a:t>海　＞　陸</a:t>
            </a:r>
          </a:p>
        </p:txBody>
      </p:sp>
    </p:spTree>
    <p:extLst>
      <p:ext uri="{BB962C8B-B14F-4D97-AF65-F5344CB8AC3E}">
        <p14:creationId xmlns:p14="http://schemas.microsoft.com/office/powerpoint/2010/main" val="3222661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21</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545740"/>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321604"/>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j-ea"/>
              <a:ea typeface="+mj-ea"/>
            </a:endParaRPr>
          </a:p>
        </p:txBody>
      </p:sp>
      <p:sp>
        <p:nvSpPr>
          <p:cNvPr id="20" name="テキスト ボックス 19"/>
          <p:cNvSpPr txBox="1"/>
          <p:nvPr/>
        </p:nvSpPr>
        <p:spPr>
          <a:xfrm>
            <a:off x="2538231"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8" name="テキスト ボックス 27"/>
          <p:cNvSpPr txBox="1"/>
          <p:nvPr/>
        </p:nvSpPr>
        <p:spPr>
          <a:xfrm>
            <a:off x="2627784"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32" name="テキスト ボックス 31"/>
          <p:cNvSpPr txBox="1"/>
          <p:nvPr/>
        </p:nvSpPr>
        <p:spPr>
          <a:xfrm>
            <a:off x="1763688" y="44624"/>
            <a:ext cx="6308137" cy="954107"/>
          </a:xfrm>
          <a:prstGeom prst="rect">
            <a:avLst/>
          </a:prstGeom>
          <a:noFill/>
        </p:spPr>
        <p:txBody>
          <a:bodyPr wrap="none" rtlCol="0">
            <a:spAutoFit/>
          </a:bodyPr>
          <a:lstStyle/>
          <a:p>
            <a:r>
              <a:rPr kumimoji="1" lang="ja-JP" altLang="en-US" sz="2800" dirty="0">
                <a:latin typeface="+mj-ea"/>
                <a:ea typeface="+mj-ea"/>
              </a:rPr>
              <a:t>相対的に海の上の空気の方が暖かい</a:t>
            </a:r>
            <a:r>
              <a:rPr kumimoji="1" lang="en-US" altLang="ja-JP" sz="2800" dirty="0">
                <a:latin typeface="+mj-ea"/>
                <a:ea typeface="+mj-ea"/>
              </a:rPr>
              <a:t>or</a:t>
            </a:r>
          </a:p>
          <a:p>
            <a:r>
              <a:rPr lang="ja-JP" altLang="en-US" sz="2800" dirty="0">
                <a:latin typeface="+mj-ea"/>
                <a:ea typeface="+mj-ea"/>
              </a:rPr>
              <a:t>陸の上の空気が冷やされる</a:t>
            </a:r>
            <a:endParaRPr kumimoji="1" lang="en-US" altLang="ja-JP" sz="2800" dirty="0">
              <a:latin typeface="+mj-ea"/>
              <a:ea typeface="+mj-ea"/>
            </a:endParaRPr>
          </a:p>
        </p:txBody>
      </p:sp>
      <p:sp>
        <p:nvSpPr>
          <p:cNvPr id="6" name="フリーフォーム 5"/>
          <p:cNvSpPr/>
          <p:nvPr/>
        </p:nvSpPr>
        <p:spPr>
          <a:xfrm>
            <a:off x="145143" y="4323480"/>
            <a:ext cx="8926286" cy="704857"/>
          </a:xfrm>
          <a:custGeom>
            <a:avLst/>
            <a:gdLst>
              <a:gd name="connsiteX0" fmla="*/ 0 w 8926286"/>
              <a:gd name="connsiteY0" fmla="*/ 640406 h 704857"/>
              <a:gd name="connsiteX1" fmla="*/ 4325257 w 8926286"/>
              <a:gd name="connsiteY1" fmla="*/ 654920 h 704857"/>
              <a:gd name="connsiteX2" fmla="*/ 6473371 w 8926286"/>
              <a:gd name="connsiteY2" fmla="*/ 88863 h 704857"/>
              <a:gd name="connsiteX3" fmla="*/ 8926286 w 8926286"/>
              <a:gd name="connsiteY3" fmla="*/ 1777 h 704857"/>
              <a:gd name="connsiteX4" fmla="*/ 8926286 w 8926286"/>
              <a:gd name="connsiteY4" fmla="*/ 1777 h 704857"/>
              <a:gd name="connsiteX5" fmla="*/ 8926286 w 8926286"/>
              <a:gd name="connsiteY5" fmla="*/ 1777 h 7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86" h="704857">
                <a:moveTo>
                  <a:pt x="0" y="640406"/>
                </a:moveTo>
                <a:cubicBezTo>
                  <a:pt x="1623181" y="693625"/>
                  <a:pt x="3246362" y="746844"/>
                  <a:pt x="4325257" y="654920"/>
                </a:cubicBezTo>
                <a:cubicBezTo>
                  <a:pt x="5404152" y="562996"/>
                  <a:pt x="5706533" y="197720"/>
                  <a:pt x="6473371" y="88863"/>
                </a:cubicBezTo>
                <a:cubicBezTo>
                  <a:pt x="7240209" y="-19994"/>
                  <a:pt x="8926286" y="1777"/>
                  <a:pt x="8926286" y="1777"/>
                </a:cubicBezTo>
                <a:lnTo>
                  <a:pt x="8926286" y="1777"/>
                </a:lnTo>
                <a:lnTo>
                  <a:pt x="8926286" y="177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0" name="円/楕円 29"/>
          <p:cNvSpPr/>
          <p:nvPr/>
        </p:nvSpPr>
        <p:spPr>
          <a:xfrm>
            <a:off x="899592"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11" name="フリーフォーム 10"/>
          <p:cNvSpPr/>
          <p:nvPr/>
        </p:nvSpPr>
        <p:spPr>
          <a:xfrm>
            <a:off x="275771" y="1314598"/>
            <a:ext cx="8781143" cy="651225"/>
          </a:xfrm>
          <a:custGeom>
            <a:avLst/>
            <a:gdLst>
              <a:gd name="connsiteX0" fmla="*/ 0 w 8781143"/>
              <a:gd name="connsiteY0" fmla="*/ 107802 h 651225"/>
              <a:gd name="connsiteX1" fmla="*/ 4165600 w 8781143"/>
              <a:gd name="connsiteY1" fmla="*/ 35231 h 651225"/>
              <a:gd name="connsiteX2" fmla="*/ 6299200 w 8781143"/>
              <a:gd name="connsiteY2" fmla="*/ 601288 h 651225"/>
              <a:gd name="connsiteX3" fmla="*/ 8781143 w 8781143"/>
              <a:gd name="connsiteY3" fmla="*/ 586773 h 651225"/>
            </a:gdLst>
            <a:ahLst/>
            <a:cxnLst>
              <a:cxn ang="0">
                <a:pos x="connsiteX0" y="connsiteY0"/>
              </a:cxn>
              <a:cxn ang="0">
                <a:pos x="connsiteX1" y="connsiteY1"/>
              </a:cxn>
              <a:cxn ang="0">
                <a:pos x="connsiteX2" y="connsiteY2"/>
              </a:cxn>
              <a:cxn ang="0">
                <a:pos x="connsiteX3" y="connsiteY3"/>
              </a:cxn>
            </a:cxnLst>
            <a:rect l="l" t="t" r="r" b="b"/>
            <a:pathLst>
              <a:path w="8781143" h="651225">
                <a:moveTo>
                  <a:pt x="0" y="107802"/>
                </a:moveTo>
                <a:cubicBezTo>
                  <a:pt x="1557866" y="30392"/>
                  <a:pt x="3115733" y="-47017"/>
                  <a:pt x="4165600" y="35231"/>
                </a:cubicBezTo>
                <a:cubicBezTo>
                  <a:pt x="5215467" y="117479"/>
                  <a:pt x="5529943" y="509364"/>
                  <a:pt x="6299200" y="601288"/>
                </a:cubicBezTo>
                <a:cubicBezTo>
                  <a:pt x="7068457" y="693212"/>
                  <a:pt x="7924800" y="639992"/>
                  <a:pt x="8781143" y="5867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3" name="フリーフォーム 12"/>
          <p:cNvSpPr/>
          <p:nvPr/>
        </p:nvSpPr>
        <p:spPr>
          <a:xfrm>
            <a:off x="304800" y="2679758"/>
            <a:ext cx="8752114" cy="338117"/>
          </a:xfrm>
          <a:custGeom>
            <a:avLst/>
            <a:gdLst>
              <a:gd name="connsiteX0" fmla="*/ 0 w 8752114"/>
              <a:gd name="connsiteY0" fmla="*/ 48928 h 338117"/>
              <a:gd name="connsiteX1" fmla="*/ 4267200 w 8752114"/>
              <a:gd name="connsiteY1" fmla="*/ 19899 h 338117"/>
              <a:gd name="connsiteX2" fmla="*/ 6458857 w 8752114"/>
              <a:gd name="connsiteY2" fmla="*/ 310185 h 338117"/>
              <a:gd name="connsiteX3" fmla="*/ 8752114 w 8752114"/>
              <a:gd name="connsiteY3" fmla="*/ 310185 h 338117"/>
            </a:gdLst>
            <a:ahLst/>
            <a:cxnLst>
              <a:cxn ang="0">
                <a:pos x="connsiteX0" y="connsiteY0"/>
              </a:cxn>
              <a:cxn ang="0">
                <a:pos x="connsiteX1" y="connsiteY1"/>
              </a:cxn>
              <a:cxn ang="0">
                <a:pos x="connsiteX2" y="connsiteY2"/>
              </a:cxn>
              <a:cxn ang="0">
                <a:pos x="connsiteX3" y="connsiteY3"/>
              </a:cxn>
            </a:cxnLst>
            <a:rect l="l" t="t" r="r" b="b"/>
            <a:pathLst>
              <a:path w="8752114" h="338117">
                <a:moveTo>
                  <a:pt x="0" y="48928"/>
                </a:moveTo>
                <a:cubicBezTo>
                  <a:pt x="1595362" y="12642"/>
                  <a:pt x="3190724" y="-23644"/>
                  <a:pt x="4267200" y="19899"/>
                </a:cubicBezTo>
                <a:cubicBezTo>
                  <a:pt x="5343676" y="63442"/>
                  <a:pt x="5711371" y="261804"/>
                  <a:pt x="6458857" y="310185"/>
                </a:cubicBezTo>
                <a:cubicBezTo>
                  <a:pt x="7206343" y="358566"/>
                  <a:pt x="7979228" y="334375"/>
                  <a:pt x="8752114" y="3101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4" name="テキスト ボックス 23"/>
          <p:cNvSpPr txBox="1"/>
          <p:nvPr/>
        </p:nvSpPr>
        <p:spPr>
          <a:xfrm>
            <a:off x="1306462" y="3429000"/>
            <a:ext cx="1415772" cy="584775"/>
          </a:xfrm>
          <a:prstGeom prst="rect">
            <a:avLst/>
          </a:prstGeom>
          <a:noFill/>
        </p:spPr>
        <p:txBody>
          <a:bodyPr wrap="none" rtlCol="0">
            <a:spAutoFit/>
          </a:bodyPr>
          <a:lstStyle/>
          <a:p>
            <a:r>
              <a:rPr kumimoji="1" lang="ja-JP" altLang="en-US" sz="3200" dirty="0">
                <a:latin typeface="+mj-ea"/>
                <a:ea typeface="+mj-ea"/>
              </a:rPr>
              <a:t>暖</a:t>
            </a:r>
            <a:r>
              <a:rPr lang="ja-JP" altLang="en-US" sz="3200" dirty="0">
                <a:latin typeface="+mj-ea"/>
                <a:ea typeface="+mj-ea"/>
              </a:rPr>
              <a:t>かい</a:t>
            </a:r>
            <a:endParaRPr kumimoji="1" lang="ja-JP" altLang="en-US" sz="3200" dirty="0">
              <a:latin typeface="+mj-ea"/>
              <a:ea typeface="+mj-ea"/>
            </a:endParaRPr>
          </a:p>
        </p:txBody>
      </p:sp>
      <p:sp>
        <p:nvSpPr>
          <p:cNvPr id="33" name="円/楕円 32"/>
          <p:cNvSpPr/>
          <p:nvPr/>
        </p:nvSpPr>
        <p:spPr>
          <a:xfrm>
            <a:off x="6948264" y="3064840"/>
            <a:ext cx="1728192" cy="1228256"/>
          </a:xfrm>
          <a:prstGeom prst="ellipse">
            <a:avLst/>
          </a:prstGeom>
          <a:solidFill>
            <a:srgbClr val="1F497D">
              <a:alpha val="30980"/>
            </a:srgbClr>
          </a:solidFill>
          <a:ln>
            <a:solidFill>
              <a:schemeClr val="tx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34" name="テキスト ボックス 33"/>
          <p:cNvSpPr txBox="1"/>
          <p:nvPr/>
        </p:nvSpPr>
        <p:spPr>
          <a:xfrm>
            <a:off x="7067102" y="3429000"/>
            <a:ext cx="1415772" cy="584775"/>
          </a:xfrm>
          <a:prstGeom prst="rect">
            <a:avLst/>
          </a:prstGeom>
          <a:noFill/>
        </p:spPr>
        <p:txBody>
          <a:bodyPr wrap="none" rtlCol="0">
            <a:spAutoFit/>
          </a:bodyPr>
          <a:lstStyle/>
          <a:p>
            <a:r>
              <a:rPr kumimoji="1" lang="ja-JP" altLang="en-US" sz="3200" dirty="0">
                <a:latin typeface="+mj-ea"/>
                <a:ea typeface="+mj-ea"/>
              </a:rPr>
              <a:t>冷たい</a:t>
            </a:r>
          </a:p>
        </p:txBody>
      </p:sp>
      <p:pic>
        <p:nvPicPr>
          <p:cNvPr id="6146" name="Picture 2" descr="C:\Users\cherry\AppData\Local\Microsoft\Windows\Temporary Internet Files\Content.IE5\9MZNUK2Q\gatag-0001393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858" y="90490"/>
            <a:ext cx="1537467" cy="115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7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22</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　　　　　　　　　　　　　　</a:t>
            </a:r>
            <a:r>
              <a:rPr kumimoji="1" lang="ja-JP" altLang="en-US" sz="4000">
                <a:latin typeface="+mj-ea"/>
                <a:ea typeface="+mj-ea"/>
              </a:rPr>
              <a:t>　地面</a:t>
            </a:r>
            <a:endParaRPr kumimoji="1" lang="ja-JP" altLang="en-US" sz="4000" dirty="0">
              <a:latin typeface="+mj-ea"/>
              <a:ea typeface="+mj-ea"/>
            </a:endParaRPr>
          </a:p>
        </p:txBody>
      </p:sp>
      <p:sp>
        <p:nvSpPr>
          <p:cNvPr id="14" name="テキスト ボックス 13"/>
          <p:cNvSpPr txBox="1"/>
          <p:nvPr/>
        </p:nvSpPr>
        <p:spPr>
          <a:xfrm>
            <a:off x="7740352" y="4705980"/>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36681" y="2545740"/>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321604"/>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5490559" y="4535542"/>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7" name="二等辺三角形 6"/>
          <p:cNvSpPr/>
          <p:nvPr/>
        </p:nvSpPr>
        <p:spPr>
          <a:xfrm rot="10800000">
            <a:off x="3938611" y="5517232"/>
            <a:ext cx="1224136" cy="69365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正方形/長方形 18"/>
          <p:cNvSpPr/>
          <p:nvPr/>
        </p:nvSpPr>
        <p:spPr>
          <a:xfrm>
            <a:off x="-36512" y="5517232"/>
            <a:ext cx="4608512"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j-ea"/>
              <a:ea typeface="+mj-ea"/>
            </a:endParaRPr>
          </a:p>
        </p:txBody>
      </p:sp>
      <p:sp>
        <p:nvSpPr>
          <p:cNvPr id="20" name="テキスト ボックス 19"/>
          <p:cNvSpPr txBox="1"/>
          <p:nvPr/>
        </p:nvSpPr>
        <p:spPr>
          <a:xfrm>
            <a:off x="2538231" y="4535542"/>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7" name="テキスト ボックス 26"/>
          <p:cNvSpPr txBox="1"/>
          <p:nvPr/>
        </p:nvSpPr>
        <p:spPr>
          <a:xfrm>
            <a:off x="5778591" y="124959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28" name="テキスト ボックス 27"/>
          <p:cNvSpPr txBox="1"/>
          <p:nvPr/>
        </p:nvSpPr>
        <p:spPr>
          <a:xfrm>
            <a:off x="2627784" y="124959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32" name="テキスト ボックス 31"/>
          <p:cNvSpPr txBox="1"/>
          <p:nvPr/>
        </p:nvSpPr>
        <p:spPr>
          <a:xfrm>
            <a:off x="1763688" y="44624"/>
            <a:ext cx="4134465" cy="523220"/>
          </a:xfrm>
          <a:prstGeom prst="rect">
            <a:avLst/>
          </a:prstGeom>
          <a:noFill/>
        </p:spPr>
        <p:txBody>
          <a:bodyPr wrap="none" rtlCol="0">
            <a:spAutoFit/>
          </a:bodyPr>
          <a:lstStyle/>
          <a:p>
            <a:r>
              <a:rPr kumimoji="1" lang="ja-JP" altLang="en-US" sz="2800" dirty="0">
                <a:latin typeface="+mj-ea"/>
                <a:ea typeface="+mj-ea"/>
              </a:rPr>
              <a:t>陸から海に向く風が吹く</a:t>
            </a:r>
            <a:endParaRPr kumimoji="1" lang="en-US" altLang="ja-JP" sz="2800" dirty="0">
              <a:latin typeface="+mj-ea"/>
              <a:ea typeface="+mj-ea"/>
            </a:endParaRPr>
          </a:p>
        </p:txBody>
      </p:sp>
      <p:sp>
        <p:nvSpPr>
          <p:cNvPr id="6" name="フリーフォーム 5"/>
          <p:cNvSpPr/>
          <p:nvPr/>
        </p:nvSpPr>
        <p:spPr>
          <a:xfrm>
            <a:off x="145143" y="4323480"/>
            <a:ext cx="8926286" cy="704857"/>
          </a:xfrm>
          <a:custGeom>
            <a:avLst/>
            <a:gdLst>
              <a:gd name="connsiteX0" fmla="*/ 0 w 8926286"/>
              <a:gd name="connsiteY0" fmla="*/ 640406 h 704857"/>
              <a:gd name="connsiteX1" fmla="*/ 4325257 w 8926286"/>
              <a:gd name="connsiteY1" fmla="*/ 654920 h 704857"/>
              <a:gd name="connsiteX2" fmla="*/ 6473371 w 8926286"/>
              <a:gd name="connsiteY2" fmla="*/ 88863 h 704857"/>
              <a:gd name="connsiteX3" fmla="*/ 8926286 w 8926286"/>
              <a:gd name="connsiteY3" fmla="*/ 1777 h 704857"/>
              <a:gd name="connsiteX4" fmla="*/ 8926286 w 8926286"/>
              <a:gd name="connsiteY4" fmla="*/ 1777 h 704857"/>
              <a:gd name="connsiteX5" fmla="*/ 8926286 w 8926286"/>
              <a:gd name="connsiteY5" fmla="*/ 1777 h 7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86" h="704857">
                <a:moveTo>
                  <a:pt x="0" y="640406"/>
                </a:moveTo>
                <a:cubicBezTo>
                  <a:pt x="1623181" y="693625"/>
                  <a:pt x="3246362" y="746844"/>
                  <a:pt x="4325257" y="654920"/>
                </a:cubicBezTo>
                <a:cubicBezTo>
                  <a:pt x="5404152" y="562996"/>
                  <a:pt x="5706533" y="197720"/>
                  <a:pt x="6473371" y="88863"/>
                </a:cubicBezTo>
                <a:cubicBezTo>
                  <a:pt x="7240209" y="-19994"/>
                  <a:pt x="8926286" y="1777"/>
                  <a:pt x="8926286" y="1777"/>
                </a:cubicBezTo>
                <a:lnTo>
                  <a:pt x="8926286" y="1777"/>
                </a:lnTo>
                <a:lnTo>
                  <a:pt x="8926286" y="177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0" name="円/楕円 29"/>
          <p:cNvSpPr/>
          <p:nvPr/>
        </p:nvSpPr>
        <p:spPr>
          <a:xfrm>
            <a:off x="899592" y="2681386"/>
            <a:ext cx="2220087" cy="2187774"/>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11" name="フリーフォーム 10"/>
          <p:cNvSpPr/>
          <p:nvPr/>
        </p:nvSpPr>
        <p:spPr>
          <a:xfrm>
            <a:off x="275771" y="1314598"/>
            <a:ext cx="8781143" cy="651225"/>
          </a:xfrm>
          <a:custGeom>
            <a:avLst/>
            <a:gdLst>
              <a:gd name="connsiteX0" fmla="*/ 0 w 8781143"/>
              <a:gd name="connsiteY0" fmla="*/ 107802 h 651225"/>
              <a:gd name="connsiteX1" fmla="*/ 4165600 w 8781143"/>
              <a:gd name="connsiteY1" fmla="*/ 35231 h 651225"/>
              <a:gd name="connsiteX2" fmla="*/ 6299200 w 8781143"/>
              <a:gd name="connsiteY2" fmla="*/ 601288 h 651225"/>
              <a:gd name="connsiteX3" fmla="*/ 8781143 w 8781143"/>
              <a:gd name="connsiteY3" fmla="*/ 586773 h 651225"/>
            </a:gdLst>
            <a:ahLst/>
            <a:cxnLst>
              <a:cxn ang="0">
                <a:pos x="connsiteX0" y="connsiteY0"/>
              </a:cxn>
              <a:cxn ang="0">
                <a:pos x="connsiteX1" y="connsiteY1"/>
              </a:cxn>
              <a:cxn ang="0">
                <a:pos x="connsiteX2" y="connsiteY2"/>
              </a:cxn>
              <a:cxn ang="0">
                <a:pos x="connsiteX3" y="connsiteY3"/>
              </a:cxn>
            </a:cxnLst>
            <a:rect l="l" t="t" r="r" b="b"/>
            <a:pathLst>
              <a:path w="8781143" h="651225">
                <a:moveTo>
                  <a:pt x="0" y="107802"/>
                </a:moveTo>
                <a:cubicBezTo>
                  <a:pt x="1557866" y="30392"/>
                  <a:pt x="3115733" y="-47017"/>
                  <a:pt x="4165600" y="35231"/>
                </a:cubicBezTo>
                <a:cubicBezTo>
                  <a:pt x="5215467" y="117479"/>
                  <a:pt x="5529943" y="509364"/>
                  <a:pt x="6299200" y="601288"/>
                </a:cubicBezTo>
                <a:cubicBezTo>
                  <a:pt x="7068457" y="693212"/>
                  <a:pt x="7924800" y="639992"/>
                  <a:pt x="8781143" y="5867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3" name="フリーフォーム 12"/>
          <p:cNvSpPr/>
          <p:nvPr/>
        </p:nvSpPr>
        <p:spPr>
          <a:xfrm>
            <a:off x="304800" y="2679758"/>
            <a:ext cx="8752114" cy="338117"/>
          </a:xfrm>
          <a:custGeom>
            <a:avLst/>
            <a:gdLst>
              <a:gd name="connsiteX0" fmla="*/ 0 w 8752114"/>
              <a:gd name="connsiteY0" fmla="*/ 48928 h 338117"/>
              <a:gd name="connsiteX1" fmla="*/ 4267200 w 8752114"/>
              <a:gd name="connsiteY1" fmla="*/ 19899 h 338117"/>
              <a:gd name="connsiteX2" fmla="*/ 6458857 w 8752114"/>
              <a:gd name="connsiteY2" fmla="*/ 310185 h 338117"/>
              <a:gd name="connsiteX3" fmla="*/ 8752114 w 8752114"/>
              <a:gd name="connsiteY3" fmla="*/ 310185 h 338117"/>
            </a:gdLst>
            <a:ahLst/>
            <a:cxnLst>
              <a:cxn ang="0">
                <a:pos x="connsiteX0" y="connsiteY0"/>
              </a:cxn>
              <a:cxn ang="0">
                <a:pos x="connsiteX1" y="connsiteY1"/>
              </a:cxn>
              <a:cxn ang="0">
                <a:pos x="connsiteX2" y="connsiteY2"/>
              </a:cxn>
              <a:cxn ang="0">
                <a:pos x="connsiteX3" y="connsiteY3"/>
              </a:cxn>
            </a:cxnLst>
            <a:rect l="l" t="t" r="r" b="b"/>
            <a:pathLst>
              <a:path w="8752114" h="338117">
                <a:moveTo>
                  <a:pt x="0" y="48928"/>
                </a:moveTo>
                <a:cubicBezTo>
                  <a:pt x="1595362" y="12642"/>
                  <a:pt x="3190724" y="-23644"/>
                  <a:pt x="4267200" y="19899"/>
                </a:cubicBezTo>
                <a:cubicBezTo>
                  <a:pt x="5343676" y="63442"/>
                  <a:pt x="5711371" y="261804"/>
                  <a:pt x="6458857" y="310185"/>
                </a:cubicBezTo>
                <a:cubicBezTo>
                  <a:pt x="7206343" y="358566"/>
                  <a:pt x="7979228" y="334375"/>
                  <a:pt x="8752114" y="3101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4" name="テキスト ボックス 23"/>
          <p:cNvSpPr txBox="1"/>
          <p:nvPr/>
        </p:nvSpPr>
        <p:spPr>
          <a:xfrm>
            <a:off x="1306462" y="3429000"/>
            <a:ext cx="1415772" cy="584775"/>
          </a:xfrm>
          <a:prstGeom prst="rect">
            <a:avLst/>
          </a:prstGeom>
          <a:noFill/>
        </p:spPr>
        <p:txBody>
          <a:bodyPr wrap="none" rtlCol="0">
            <a:spAutoFit/>
          </a:bodyPr>
          <a:lstStyle/>
          <a:p>
            <a:r>
              <a:rPr kumimoji="1" lang="ja-JP" altLang="en-US" sz="3200" dirty="0">
                <a:latin typeface="+mj-ea"/>
                <a:ea typeface="+mj-ea"/>
              </a:rPr>
              <a:t>暖</a:t>
            </a:r>
            <a:r>
              <a:rPr lang="ja-JP" altLang="en-US" sz="3200" dirty="0">
                <a:latin typeface="+mj-ea"/>
                <a:ea typeface="+mj-ea"/>
              </a:rPr>
              <a:t>かい</a:t>
            </a:r>
            <a:endParaRPr kumimoji="1" lang="ja-JP" altLang="en-US" sz="3200" dirty="0">
              <a:latin typeface="+mj-ea"/>
              <a:ea typeface="+mj-ea"/>
            </a:endParaRPr>
          </a:p>
        </p:txBody>
      </p:sp>
      <p:sp>
        <p:nvSpPr>
          <p:cNvPr id="33" name="円/楕円 32"/>
          <p:cNvSpPr/>
          <p:nvPr/>
        </p:nvSpPr>
        <p:spPr>
          <a:xfrm>
            <a:off x="6948264" y="3064840"/>
            <a:ext cx="1728192" cy="1228256"/>
          </a:xfrm>
          <a:prstGeom prst="ellipse">
            <a:avLst/>
          </a:prstGeom>
          <a:solidFill>
            <a:srgbClr val="1F497D">
              <a:alpha val="30980"/>
            </a:srgbClr>
          </a:solidFill>
          <a:ln>
            <a:solidFill>
              <a:schemeClr val="tx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34" name="テキスト ボックス 33"/>
          <p:cNvSpPr txBox="1"/>
          <p:nvPr/>
        </p:nvSpPr>
        <p:spPr>
          <a:xfrm>
            <a:off x="7067102" y="3429000"/>
            <a:ext cx="1415772" cy="584775"/>
          </a:xfrm>
          <a:prstGeom prst="rect">
            <a:avLst/>
          </a:prstGeom>
          <a:noFill/>
        </p:spPr>
        <p:txBody>
          <a:bodyPr wrap="none" rtlCol="0">
            <a:spAutoFit/>
          </a:bodyPr>
          <a:lstStyle/>
          <a:p>
            <a:r>
              <a:rPr kumimoji="1" lang="ja-JP" altLang="en-US" sz="3200" dirty="0">
                <a:latin typeface="+mj-ea"/>
                <a:ea typeface="+mj-ea"/>
              </a:rPr>
              <a:t>冷たい</a:t>
            </a:r>
          </a:p>
        </p:txBody>
      </p:sp>
      <p:sp>
        <p:nvSpPr>
          <p:cNvPr id="35" name="右矢印 34"/>
          <p:cNvSpPr/>
          <p:nvPr/>
        </p:nvSpPr>
        <p:spPr>
          <a:xfrm>
            <a:off x="4229505" y="1033572"/>
            <a:ext cx="1350607" cy="73924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mj-ea"/>
              <a:ea typeface="+mj-ea"/>
            </a:endParaRPr>
          </a:p>
        </p:txBody>
      </p:sp>
      <p:sp>
        <p:nvSpPr>
          <p:cNvPr id="36" name="右矢印 35"/>
          <p:cNvSpPr/>
          <p:nvPr/>
        </p:nvSpPr>
        <p:spPr>
          <a:xfrm flipH="1">
            <a:off x="4157497" y="4345940"/>
            <a:ext cx="1350607" cy="7392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j-ea"/>
              <a:ea typeface="+mj-ea"/>
            </a:endParaRPr>
          </a:p>
        </p:txBody>
      </p:sp>
      <p:sp>
        <p:nvSpPr>
          <p:cNvPr id="37" name="ストライプ矢印 36"/>
          <p:cNvSpPr/>
          <p:nvPr/>
        </p:nvSpPr>
        <p:spPr>
          <a:xfrm rot="16200000" flipH="1" flipV="1">
            <a:off x="5724938" y="2852127"/>
            <a:ext cx="1817745" cy="811252"/>
          </a:xfrm>
          <a:prstGeom prst="stripedRightArrow">
            <a:avLst>
              <a:gd name="adj1" fmla="val 53578"/>
              <a:gd name="adj2" fmla="val 1072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j-ea"/>
              <a:ea typeface="+mj-ea"/>
            </a:endParaRPr>
          </a:p>
        </p:txBody>
      </p:sp>
      <p:sp>
        <p:nvSpPr>
          <p:cNvPr id="38" name="ストライプ矢印 37"/>
          <p:cNvSpPr/>
          <p:nvPr/>
        </p:nvSpPr>
        <p:spPr>
          <a:xfrm rot="16200000">
            <a:off x="953245" y="2132047"/>
            <a:ext cx="1817745" cy="811252"/>
          </a:xfrm>
          <a:prstGeom prst="stripedRightArrow">
            <a:avLst>
              <a:gd name="adj1" fmla="val 53578"/>
              <a:gd name="adj2" fmla="val 1072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mj-ea"/>
              <a:ea typeface="+mj-ea"/>
            </a:endParaRPr>
          </a:p>
        </p:txBody>
      </p:sp>
      <p:pic>
        <p:nvPicPr>
          <p:cNvPr id="6146" name="Picture 2" descr="C:\Users\cherry\AppData\Local\Microsoft\Windows\Temporary Internet Files\Content.IE5\9MZNUK2Q\gatag-0001393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858" y="90490"/>
            <a:ext cx="1537467" cy="1159106"/>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4328100" y="3646765"/>
            <a:ext cx="1107996"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sz="3600" dirty="0">
                <a:latin typeface="+mj-ea"/>
                <a:ea typeface="+mj-ea"/>
              </a:rPr>
              <a:t>陸風</a:t>
            </a:r>
          </a:p>
        </p:txBody>
      </p:sp>
    </p:spTree>
    <p:extLst>
      <p:ext uri="{BB962C8B-B14F-4D97-AF65-F5344CB8AC3E}">
        <p14:creationId xmlns:p14="http://schemas.microsoft.com/office/powerpoint/2010/main" val="3728206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367189" y="-243408"/>
            <a:ext cx="5155213"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海風循環の動画</a:t>
            </a:r>
          </a:p>
        </p:txBody>
      </p:sp>
      <p:sp>
        <p:nvSpPr>
          <p:cNvPr id="7" name="テキスト ボックス 6"/>
          <p:cNvSpPr txBox="1"/>
          <p:nvPr/>
        </p:nvSpPr>
        <p:spPr>
          <a:xfrm>
            <a:off x="1942550" y="6165304"/>
            <a:ext cx="205338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400" dirty="0"/>
              <a:t>陸側：暖かい</a:t>
            </a:r>
          </a:p>
        </p:txBody>
      </p:sp>
      <p:sp>
        <p:nvSpPr>
          <p:cNvPr id="8" name="テキスト ボックス 7"/>
          <p:cNvSpPr txBox="1"/>
          <p:nvPr/>
        </p:nvSpPr>
        <p:spPr>
          <a:xfrm>
            <a:off x="5614958" y="6135687"/>
            <a:ext cx="2053386"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2400" dirty="0"/>
              <a:t>海側：冷たい</a:t>
            </a:r>
          </a:p>
        </p:txBody>
      </p:sp>
      <p:pic>
        <p:nvPicPr>
          <p:cNvPr id="2" name="海風循環.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92696"/>
            <a:ext cx="9144000" cy="5143500"/>
          </a:xfrm>
          <a:prstGeom prst="rect">
            <a:avLst/>
          </a:prstGeom>
        </p:spPr>
      </p:pic>
      <p:sp>
        <p:nvSpPr>
          <p:cNvPr id="3" name="スライド番号プレースホルダー 2">
            <a:extLst>
              <a:ext uri="{FF2B5EF4-FFF2-40B4-BE49-F238E27FC236}">
                <a16:creationId xmlns:a16="http://schemas.microsoft.com/office/drawing/2014/main" id="{5A51FF4F-1C8C-D14E-ACC3-22B7ABEB9E03}"/>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23</a:t>
            </a:fld>
            <a:endParaRPr lang="ja-JP" altLang="en-US">
              <a:solidFill>
                <a:prstClr val="black">
                  <a:tint val="75000"/>
                </a:prstClr>
              </a:solidFill>
            </a:endParaRPr>
          </a:p>
        </p:txBody>
      </p:sp>
    </p:spTree>
    <p:extLst>
      <p:ext uri="{BB962C8B-B14F-4D97-AF65-F5344CB8AC3E}">
        <p14:creationId xmlns:p14="http://schemas.microsoft.com/office/powerpoint/2010/main" val="1553091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陸風循環.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7788"/>
            <a:ext cx="9144000" cy="5143500"/>
          </a:xfrm>
          <a:prstGeom prst="rect">
            <a:avLst/>
          </a:prstGeom>
        </p:spPr>
      </p:pic>
      <p:sp>
        <p:nvSpPr>
          <p:cNvPr id="6" name="タイトル 1"/>
          <p:cNvSpPr txBox="1">
            <a:spLocks/>
          </p:cNvSpPr>
          <p:nvPr/>
        </p:nvSpPr>
        <p:spPr>
          <a:xfrm>
            <a:off x="-367189" y="-243408"/>
            <a:ext cx="5155213"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陸風循環の動画</a:t>
            </a:r>
          </a:p>
        </p:txBody>
      </p:sp>
      <p:sp>
        <p:nvSpPr>
          <p:cNvPr id="7" name="テキスト ボックス 6"/>
          <p:cNvSpPr txBox="1"/>
          <p:nvPr/>
        </p:nvSpPr>
        <p:spPr>
          <a:xfrm>
            <a:off x="1942550" y="6165304"/>
            <a:ext cx="212539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2400" dirty="0"/>
              <a:t>陸側：冷たい</a:t>
            </a:r>
          </a:p>
        </p:txBody>
      </p:sp>
      <p:sp>
        <p:nvSpPr>
          <p:cNvPr id="8" name="テキスト ボックス 7"/>
          <p:cNvSpPr txBox="1"/>
          <p:nvPr/>
        </p:nvSpPr>
        <p:spPr>
          <a:xfrm>
            <a:off x="5614958" y="6135687"/>
            <a:ext cx="212539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400" dirty="0"/>
              <a:t>海側：暖かい</a:t>
            </a:r>
          </a:p>
        </p:txBody>
      </p:sp>
      <p:sp>
        <p:nvSpPr>
          <p:cNvPr id="2" name="スライド番号プレースホルダー 1">
            <a:extLst>
              <a:ext uri="{FF2B5EF4-FFF2-40B4-BE49-F238E27FC236}">
                <a16:creationId xmlns:a16="http://schemas.microsoft.com/office/drawing/2014/main" id="{E2083FA2-1324-BF45-8CFA-62B29717BFAF}"/>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24</a:t>
            </a:fld>
            <a:endParaRPr lang="ja-JP" altLang="en-US">
              <a:solidFill>
                <a:prstClr val="black">
                  <a:tint val="75000"/>
                </a:prstClr>
              </a:solidFill>
            </a:endParaRPr>
          </a:p>
        </p:txBody>
      </p:sp>
    </p:spTree>
    <p:extLst>
      <p:ext uri="{BB962C8B-B14F-4D97-AF65-F5344CB8AC3E}">
        <p14:creationId xmlns:p14="http://schemas.microsoft.com/office/powerpoint/2010/main" val="4243933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25</a:t>
            </a:fld>
            <a:endParaRPr kumimoji="1" lang="ja-JP" altLang="en-US"/>
          </a:p>
        </p:txBody>
      </p:sp>
      <p:sp>
        <p:nvSpPr>
          <p:cNvPr id="5" name="テキスト ボックス 4"/>
          <p:cNvSpPr txBox="1"/>
          <p:nvPr/>
        </p:nvSpPr>
        <p:spPr>
          <a:xfrm>
            <a:off x="251520" y="116632"/>
            <a:ext cx="4041491"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2800" dirty="0">
                <a:latin typeface="+mj-ea"/>
                <a:ea typeface="+mj-ea"/>
              </a:rPr>
              <a:t>夏の</a:t>
            </a:r>
            <a:r>
              <a:rPr kumimoji="1" lang="en-US" altLang="ja-JP" sz="2800" dirty="0">
                <a:latin typeface="+mj-ea"/>
                <a:ea typeface="+mj-ea"/>
              </a:rPr>
              <a:t>1</a:t>
            </a:r>
            <a:r>
              <a:rPr kumimoji="1" lang="ja-JP" altLang="en-US" sz="2800" dirty="0">
                <a:latin typeface="+mj-ea"/>
                <a:ea typeface="+mj-ea"/>
              </a:rPr>
              <a:t>日の風のサイクル</a:t>
            </a:r>
          </a:p>
        </p:txBody>
      </p:sp>
      <p:sp>
        <p:nvSpPr>
          <p:cNvPr id="6" name="テキスト ボックス 5"/>
          <p:cNvSpPr txBox="1"/>
          <p:nvPr/>
        </p:nvSpPr>
        <p:spPr>
          <a:xfrm>
            <a:off x="2131856" y="1168735"/>
            <a:ext cx="1107996" cy="646331"/>
          </a:xfrm>
          <a:prstGeom prst="rect">
            <a:avLst/>
          </a:prstGeom>
          <a:noFill/>
        </p:spPr>
        <p:txBody>
          <a:bodyPr wrap="none" rtlCol="0">
            <a:spAutoFit/>
          </a:bodyPr>
          <a:lstStyle/>
          <a:p>
            <a:r>
              <a:rPr kumimoji="1" lang="ja-JP" altLang="en-US" sz="3600" dirty="0">
                <a:latin typeface="+mj-ea"/>
                <a:ea typeface="+mj-ea"/>
              </a:rPr>
              <a:t>陸風</a:t>
            </a:r>
          </a:p>
        </p:txBody>
      </p:sp>
      <p:sp>
        <p:nvSpPr>
          <p:cNvPr id="7" name="テキスト ボックス 6"/>
          <p:cNvSpPr txBox="1"/>
          <p:nvPr/>
        </p:nvSpPr>
        <p:spPr>
          <a:xfrm>
            <a:off x="2131856" y="3070701"/>
            <a:ext cx="1107996" cy="646331"/>
          </a:xfrm>
          <a:prstGeom prst="rect">
            <a:avLst/>
          </a:prstGeom>
          <a:noFill/>
        </p:spPr>
        <p:txBody>
          <a:bodyPr wrap="none" rtlCol="0">
            <a:spAutoFit/>
          </a:bodyPr>
          <a:lstStyle/>
          <a:p>
            <a:r>
              <a:rPr kumimoji="1" lang="ja-JP" altLang="en-US" sz="3600" dirty="0">
                <a:latin typeface="+mj-ea"/>
                <a:ea typeface="+mj-ea"/>
              </a:rPr>
              <a:t>海風</a:t>
            </a:r>
          </a:p>
        </p:txBody>
      </p:sp>
      <p:sp>
        <p:nvSpPr>
          <p:cNvPr id="8" name="テキスト ボックス 7"/>
          <p:cNvSpPr txBox="1"/>
          <p:nvPr/>
        </p:nvSpPr>
        <p:spPr>
          <a:xfrm>
            <a:off x="2362689" y="4582869"/>
            <a:ext cx="646331" cy="646331"/>
          </a:xfrm>
          <a:prstGeom prst="rect">
            <a:avLst/>
          </a:prstGeom>
          <a:noFill/>
        </p:spPr>
        <p:txBody>
          <a:bodyPr wrap="none" rtlCol="0">
            <a:spAutoFit/>
          </a:bodyPr>
          <a:lstStyle/>
          <a:p>
            <a:r>
              <a:rPr kumimoji="1" lang="ja-JP" altLang="en-US" sz="3600" dirty="0">
                <a:latin typeface="+mj-ea"/>
                <a:ea typeface="+mj-ea"/>
              </a:rPr>
              <a:t>凪</a:t>
            </a:r>
          </a:p>
        </p:txBody>
      </p:sp>
      <p:sp>
        <p:nvSpPr>
          <p:cNvPr id="11" name="テキスト ボックス 10"/>
          <p:cNvSpPr txBox="1"/>
          <p:nvPr/>
        </p:nvSpPr>
        <p:spPr>
          <a:xfrm>
            <a:off x="613301" y="1168735"/>
            <a:ext cx="646331" cy="646331"/>
          </a:xfrm>
          <a:prstGeom prst="rect">
            <a:avLst/>
          </a:prstGeom>
          <a:noFill/>
        </p:spPr>
        <p:txBody>
          <a:bodyPr wrap="none" rtlCol="0">
            <a:spAutoFit/>
          </a:bodyPr>
          <a:lstStyle/>
          <a:p>
            <a:r>
              <a:rPr kumimoji="1" lang="ja-JP" altLang="en-US" sz="3600" dirty="0">
                <a:latin typeface="+mj-ea"/>
                <a:ea typeface="+mj-ea"/>
              </a:rPr>
              <a:t>朝</a:t>
            </a:r>
          </a:p>
        </p:txBody>
      </p:sp>
      <p:sp>
        <p:nvSpPr>
          <p:cNvPr id="12" name="テキスト ボックス 11"/>
          <p:cNvSpPr txBox="1"/>
          <p:nvPr/>
        </p:nvSpPr>
        <p:spPr>
          <a:xfrm>
            <a:off x="541293" y="3070701"/>
            <a:ext cx="646331" cy="646331"/>
          </a:xfrm>
          <a:prstGeom prst="rect">
            <a:avLst/>
          </a:prstGeom>
          <a:noFill/>
        </p:spPr>
        <p:txBody>
          <a:bodyPr wrap="none" rtlCol="0">
            <a:spAutoFit/>
          </a:bodyPr>
          <a:lstStyle/>
          <a:p>
            <a:r>
              <a:rPr kumimoji="1" lang="ja-JP" altLang="en-US" sz="3600" dirty="0">
                <a:latin typeface="+mj-ea"/>
                <a:ea typeface="+mj-ea"/>
              </a:rPr>
              <a:t>昼</a:t>
            </a:r>
          </a:p>
        </p:txBody>
      </p:sp>
      <p:sp>
        <p:nvSpPr>
          <p:cNvPr id="13" name="テキスト ボックス 12"/>
          <p:cNvSpPr txBox="1"/>
          <p:nvPr/>
        </p:nvSpPr>
        <p:spPr>
          <a:xfrm>
            <a:off x="351898" y="4582869"/>
            <a:ext cx="1107996" cy="646331"/>
          </a:xfrm>
          <a:prstGeom prst="rect">
            <a:avLst/>
          </a:prstGeom>
          <a:noFill/>
        </p:spPr>
        <p:txBody>
          <a:bodyPr wrap="none" rtlCol="0">
            <a:spAutoFit/>
          </a:bodyPr>
          <a:lstStyle/>
          <a:p>
            <a:r>
              <a:rPr kumimoji="1" lang="ja-JP" altLang="en-US" sz="3600" dirty="0">
                <a:latin typeface="+mj-ea"/>
                <a:ea typeface="+mj-ea"/>
              </a:rPr>
              <a:t>夕方</a:t>
            </a:r>
          </a:p>
        </p:txBody>
      </p:sp>
      <p:cxnSp>
        <p:nvCxnSpPr>
          <p:cNvPr id="15" name="直線コネクタ 14"/>
          <p:cNvCxnSpPr/>
          <p:nvPr/>
        </p:nvCxnSpPr>
        <p:spPr>
          <a:xfrm>
            <a:off x="4139952" y="1483913"/>
            <a:ext cx="0" cy="34581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203848" y="4942038"/>
            <a:ext cx="86409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3275856" y="1483913"/>
            <a:ext cx="86409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082460" y="2888940"/>
            <a:ext cx="646331" cy="646331"/>
          </a:xfrm>
          <a:prstGeom prst="rect">
            <a:avLst/>
          </a:prstGeom>
          <a:noFill/>
        </p:spPr>
        <p:txBody>
          <a:bodyPr wrap="none" rtlCol="0">
            <a:spAutoFit/>
          </a:bodyPr>
          <a:lstStyle/>
          <a:p>
            <a:r>
              <a:rPr kumimoji="1" lang="ja-JP" altLang="en-US" sz="3600" dirty="0">
                <a:latin typeface="+mj-ea"/>
                <a:ea typeface="+mj-ea"/>
              </a:rPr>
              <a:t>夜</a:t>
            </a:r>
          </a:p>
        </p:txBody>
      </p:sp>
      <p:pic>
        <p:nvPicPr>
          <p:cNvPr id="17412" name="Picture 4" descr="http://133.67.99.59/livecam/WMS/GrADS/Fig-201605/T-RH-20160514.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0072" y="30326"/>
            <a:ext cx="3786653" cy="306578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133.67.99.59/livecam/WMS/GrADS/Fig-201605/WS-WD-2016051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9090" y="2852936"/>
            <a:ext cx="3868616" cy="30672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341493" y="2134597"/>
            <a:ext cx="646331" cy="646331"/>
          </a:xfrm>
          <a:prstGeom prst="rect">
            <a:avLst/>
          </a:prstGeom>
          <a:noFill/>
        </p:spPr>
        <p:txBody>
          <a:bodyPr wrap="none" rtlCol="0">
            <a:spAutoFit/>
          </a:bodyPr>
          <a:lstStyle/>
          <a:p>
            <a:r>
              <a:rPr kumimoji="1" lang="ja-JP" altLang="en-US" sz="3600" dirty="0">
                <a:latin typeface="+mj-ea"/>
                <a:ea typeface="+mj-ea"/>
              </a:rPr>
              <a:t>凪</a:t>
            </a:r>
          </a:p>
        </p:txBody>
      </p:sp>
    </p:spTree>
    <p:extLst>
      <p:ext uri="{BB962C8B-B14F-4D97-AF65-F5344CB8AC3E}">
        <p14:creationId xmlns:p14="http://schemas.microsoft.com/office/powerpoint/2010/main" val="89651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26</a:t>
            </a:fld>
            <a:endParaRPr kumimoji="1" lang="ja-JP" altLang="en-US"/>
          </a:p>
        </p:txBody>
      </p:sp>
      <p:sp>
        <p:nvSpPr>
          <p:cNvPr id="5" name="テキスト ボックス 4"/>
          <p:cNvSpPr txBox="1"/>
          <p:nvPr/>
        </p:nvSpPr>
        <p:spPr>
          <a:xfrm>
            <a:off x="251520" y="116632"/>
            <a:ext cx="4041491"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2800" dirty="0">
                <a:latin typeface="+mj-ea"/>
                <a:ea typeface="+mj-ea"/>
              </a:rPr>
              <a:t>夏の</a:t>
            </a:r>
            <a:r>
              <a:rPr kumimoji="1" lang="en-US" altLang="ja-JP" sz="2800" dirty="0">
                <a:latin typeface="+mj-ea"/>
                <a:ea typeface="+mj-ea"/>
              </a:rPr>
              <a:t>1</a:t>
            </a:r>
            <a:r>
              <a:rPr kumimoji="1" lang="ja-JP" altLang="en-US" sz="2800" dirty="0">
                <a:latin typeface="+mj-ea"/>
                <a:ea typeface="+mj-ea"/>
              </a:rPr>
              <a:t>日の風のサイクル</a:t>
            </a:r>
          </a:p>
        </p:txBody>
      </p:sp>
      <p:sp>
        <p:nvSpPr>
          <p:cNvPr id="6" name="テキスト ボックス 5"/>
          <p:cNvSpPr txBox="1"/>
          <p:nvPr/>
        </p:nvSpPr>
        <p:spPr>
          <a:xfrm>
            <a:off x="2131856" y="1168735"/>
            <a:ext cx="1107996" cy="646331"/>
          </a:xfrm>
          <a:prstGeom prst="rect">
            <a:avLst/>
          </a:prstGeom>
          <a:noFill/>
        </p:spPr>
        <p:txBody>
          <a:bodyPr wrap="none" rtlCol="0">
            <a:spAutoFit/>
          </a:bodyPr>
          <a:lstStyle/>
          <a:p>
            <a:r>
              <a:rPr kumimoji="1" lang="ja-JP" altLang="en-US" sz="3600" dirty="0">
                <a:latin typeface="+mj-ea"/>
                <a:ea typeface="+mj-ea"/>
              </a:rPr>
              <a:t>陸風</a:t>
            </a:r>
          </a:p>
        </p:txBody>
      </p:sp>
      <p:sp>
        <p:nvSpPr>
          <p:cNvPr id="7" name="テキスト ボックス 6"/>
          <p:cNvSpPr txBox="1"/>
          <p:nvPr/>
        </p:nvSpPr>
        <p:spPr>
          <a:xfrm>
            <a:off x="2131856" y="3070701"/>
            <a:ext cx="1107996" cy="646331"/>
          </a:xfrm>
          <a:prstGeom prst="rect">
            <a:avLst/>
          </a:prstGeom>
          <a:noFill/>
        </p:spPr>
        <p:txBody>
          <a:bodyPr wrap="none" rtlCol="0">
            <a:spAutoFit/>
          </a:bodyPr>
          <a:lstStyle/>
          <a:p>
            <a:r>
              <a:rPr kumimoji="1" lang="ja-JP" altLang="en-US" sz="3600" dirty="0">
                <a:latin typeface="+mj-ea"/>
                <a:ea typeface="+mj-ea"/>
              </a:rPr>
              <a:t>海風</a:t>
            </a:r>
          </a:p>
        </p:txBody>
      </p:sp>
      <p:sp>
        <p:nvSpPr>
          <p:cNvPr id="8" name="テキスト ボックス 7"/>
          <p:cNvSpPr txBox="1"/>
          <p:nvPr/>
        </p:nvSpPr>
        <p:spPr>
          <a:xfrm>
            <a:off x="2362689" y="4582869"/>
            <a:ext cx="646331" cy="646331"/>
          </a:xfrm>
          <a:prstGeom prst="rect">
            <a:avLst/>
          </a:prstGeom>
          <a:noFill/>
        </p:spPr>
        <p:txBody>
          <a:bodyPr wrap="none" rtlCol="0">
            <a:spAutoFit/>
          </a:bodyPr>
          <a:lstStyle/>
          <a:p>
            <a:r>
              <a:rPr kumimoji="1" lang="ja-JP" altLang="en-US" sz="3600" dirty="0">
                <a:latin typeface="+mj-ea"/>
                <a:ea typeface="+mj-ea"/>
              </a:rPr>
              <a:t>凪</a:t>
            </a:r>
          </a:p>
        </p:txBody>
      </p:sp>
      <p:sp>
        <p:nvSpPr>
          <p:cNvPr id="11" name="テキスト ボックス 10"/>
          <p:cNvSpPr txBox="1"/>
          <p:nvPr/>
        </p:nvSpPr>
        <p:spPr>
          <a:xfrm>
            <a:off x="613301" y="1168735"/>
            <a:ext cx="646331" cy="646331"/>
          </a:xfrm>
          <a:prstGeom prst="rect">
            <a:avLst/>
          </a:prstGeom>
          <a:noFill/>
        </p:spPr>
        <p:txBody>
          <a:bodyPr wrap="none" rtlCol="0">
            <a:spAutoFit/>
          </a:bodyPr>
          <a:lstStyle/>
          <a:p>
            <a:r>
              <a:rPr kumimoji="1" lang="ja-JP" altLang="en-US" sz="3600" dirty="0">
                <a:latin typeface="+mj-ea"/>
                <a:ea typeface="+mj-ea"/>
              </a:rPr>
              <a:t>朝</a:t>
            </a:r>
          </a:p>
        </p:txBody>
      </p:sp>
      <p:sp>
        <p:nvSpPr>
          <p:cNvPr id="12" name="テキスト ボックス 11"/>
          <p:cNvSpPr txBox="1"/>
          <p:nvPr/>
        </p:nvSpPr>
        <p:spPr>
          <a:xfrm>
            <a:off x="541293" y="3070701"/>
            <a:ext cx="646331" cy="646331"/>
          </a:xfrm>
          <a:prstGeom prst="rect">
            <a:avLst/>
          </a:prstGeom>
          <a:noFill/>
        </p:spPr>
        <p:txBody>
          <a:bodyPr wrap="none" rtlCol="0">
            <a:spAutoFit/>
          </a:bodyPr>
          <a:lstStyle/>
          <a:p>
            <a:r>
              <a:rPr kumimoji="1" lang="ja-JP" altLang="en-US" sz="3600" dirty="0">
                <a:latin typeface="+mj-ea"/>
                <a:ea typeface="+mj-ea"/>
              </a:rPr>
              <a:t>昼</a:t>
            </a:r>
          </a:p>
        </p:txBody>
      </p:sp>
      <p:sp>
        <p:nvSpPr>
          <p:cNvPr id="13" name="テキスト ボックス 12"/>
          <p:cNvSpPr txBox="1"/>
          <p:nvPr/>
        </p:nvSpPr>
        <p:spPr>
          <a:xfrm>
            <a:off x="351898" y="4582869"/>
            <a:ext cx="1107996" cy="646331"/>
          </a:xfrm>
          <a:prstGeom prst="rect">
            <a:avLst/>
          </a:prstGeom>
          <a:noFill/>
        </p:spPr>
        <p:txBody>
          <a:bodyPr wrap="none" rtlCol="0">
            <a:spAutoFit/>
          </a:bodyPr>
          <a:lstStyle/>
          <a:p>
            <a:r>
              <a:rPr kumimoji="1" lang="ja-JP" altLang="en-US" sz="3600" dirty="0">
                <a:latin typeface="+mj-ea"/>
                <a:ea typeface="+mj-ea"/>
              </a:rPr>
              <a:t>夕方</a:t>
            </a:r>
          </a:p>
        </p:txBody>
      </p:sp>
      <p:cxnSp>
        <p:nvCxnSpPr>
          <p:cNvPr id="15" name="直線コネクタ 14"/>
          <p:cNvCxnSpPr/>
          <p:nvPr/>
        </p:nvCxnSpPr>
        <p:spPr>
          <a:xfrm>
            <a:off x="4139952" y="1483913"/>
            <a:ext cx="0" cy="34581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203848" y="4942038"/>
            <a:ext cx="86409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3275856" y="1483913"/>
            <a:ext cx="86409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082460" y="2888940"/>
            <a:ext cx="646331" cy="646331"/>
          </a:xfrm>
          <a:prstGeom prst="rect">
            <a:avLst/>
          </a:prstGeom>
          <a:noFill/>
        </p:spPr>
        <p:txBody>
          <a:bodyPr wrap="none" rtlCol="0">
            <a:spAutoFit/>
          </a:bodyPr>
          <a:lstStyle/>
          <a:p>
            <a:r>
              <a:rPr kumimoji="1" lang="ja-JP" altLang="en-US" sz="3600" dirty="0">
                <a:latin typeface="+mj-ea"/>
                <a:ea typeface="+mj-ea"/>
              </a:rPr>
              <a:t>夜</a:t>
            </a:r>
          </a:p>
        </p:txBody>
      </p:sp>
      <p:sp>
        <p:nvSpPr>
          <p:cNvPr id="23" name="テキスト ボックス 22"/>
          <p:cNvSpPr txBox="1"/>
          <p:nvPr/>
        </p:nvSpPr>
        <p:spPr>
          <a:xfrm>
            <a:off x="179512" y="5877272"/>
            <a:ext cx="6288901" cy="954107"/>
          </a:xfrm>
          <a:prstGeom prst="rect">
            <a:avLst/>
          </a:prstGeom>
          <a:noFill/>
        </p:spPr>
        <p:txBody>
          <a:bodyPr wrap="none" rtlCol="0">
            <a:spAutoFit/>
          </a:bodyPr>
          <a:lstStyle/>
          <a:p>
            <a:r>
              <a:rPr kumimoji="1" lang="ja-JP" altLang="en-US" sz="2800" dirty="0">
                <a:latin typeface="+mj-ea"/>
                <a:ea typeface="+mj-ea"/>
              </a:rPr>
              <a:t>山の側から高専まで自転車の人の場合</a:t>
            </a:r>
            <a:endParaRPr kumimoji="1" lang="en-US" altLang="ja-JP" sz="2800" dirty="0">
              <a:latin typeface="+mj-ea"/>
              <a:ea typeface="+mj-ea"/>
            </a:endParaRPr>
          </a:p>
          <a:p>
            <a:r>
              <a:rPr lang="ja-JP" altLang="en-US" sz="2800" dirty="0">
                <a:latin typeface="+mj-ea"/>
                <a:ea typeface="+mj-ea"/>
              </a:rPr>
              <a:t>　　登校時は追い風，下校時も追い風</a:t>
            </a:r>
            <a:endParaRPr kumimoji="1" lang="ja-JP" altLang="en-US" sz="2800" dirty="0">
              <a:latin typeface="+mj-ea"/>
              <a:ea typeface="+mj-ea"/>
            </a:endParaRPr>
          </a:p>
        </p:txBody>
      </p:sp>
      <p:pic>
        <p:nvPicPr>
          <p:cNvPr id="17412" name="Picture 4" descr="http://133.67.99.59/livecam/WMS/GrADS/Fig-201605/T-RH-20160514.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0072" y="30326"/>
            <a:ext cx="3786653" cy="306578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133.67.99.59/livecam/WMS/GrADS/Fig-201605/WS-WD-2016051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9090" y="2852936"/>
            <a:ext cx="3868616" cy="30672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341493" y="2134597"/>
            <a:ext cx="646331" cy="646331"/>
          </a:xfrm>
          <a:prstGeom prst="rect">
            <a:avLst/>
          </a:prstGeom>
          <a:noFill/>
        </p:spPr>
        <p:txBody>
          <a:bodyPr wrap="none" rtlCol="0">
            <a:spAutoFit/>
          </a:bodyPr>
          <a:lstStyle/>
          <a:p>
            <a:r>
              <a:rPr kumimoji="1" lang="ja-JP" altLang="en-US" sz="3600" dirty="0">
                <a:latin typeface="+mj-ea"/>
                <a:ea typeface="+mj-ea"/>
              </a:rPr>
              <a:t>凪</a:t>
            </a:r>
          </a:p>
        </p:txBody>
      </p:sp>
      <p:pic>
        <p:nvPicPr>
          <p:cNvPr id="1741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46816" y="836712"/>
            <a:ext cx="4631141" cy="4377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2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27</a:t>
            </a:fld>
            <a:endParaRPr kumimoji="1" lang="ja-JP" altLang="en-US"/>
          </a:p>
        </p:txBody>
      </p:sp>
      <p:sp>
        <p:nvSpPr>
          <p:cNvPr id="5" name="フリーフォーム 4"/>
          <p:cNvSpPr/>
          <p:nvPr/>
        </p:nvSpPr>
        <p:spPr>
          <a:xfrm>
            <a:off x="107504" y="3068960"/>
            <a:ext cx="7968343" cy="3407329"/>
          </a:xfrm>
          <a:custGeom>
            <a:avLst/>
            <a:gdLst>
              <a:gd name="connsiteX0" fmla="*/ 0 w 7968343"/>
              <a:gd name="connsiteY0" fmla="*/ 0 h 3407329"/>
              <a:gd name="connsiteX1" fmla="*/ 1088571 w 7968343"/>
              <a:gd name="connsiteY1" fmla="*/ 1930400 h 3407329"/>
              <a:gd name="connsiteX2" fmla="*/ 4862286 w 7968343"/>
              <a:gd name="connsiteY2" fmla="*/ 3236685 h 3407329"/>
              <a:gd name="connsiteX3" fmla="*/ 7968343 w 7968343"/>
              <a:gd name="connsiteY3" fmla="*/ 3352800 h 3407329"/>
            </a:gdLst>
            <a:ahLst/>
            <a:cxnLst>
              <a:cxn ang="0">
                <a:pos x="connsiteX0" y="connsiteY0"/>
              </a:cxn>
              <a:cxn ang="0">
                <a:pos x="connsiteX1" y="connsiteY1"/>
              </a:cxn>
              <a:cxn ang="0">
                <a:pos x="connsiteX2" y="connsiteY2"/>
              </a:cxn>
              <a:cxn ang="0">
                <a:pos x="connsiteX3" y="connsiteY3"/>
              </a:cxn>
            </a:cxnLst>
            <a:rect l="l" t="t" r="r" b="b"/>
            <a:pathLst>
              <a:path w="7968343" h="3407329">
                <a:moveTo>
                  <a:pt x="0" y="0"/>
                </a:moveTo>
                <a:cubicBezTo>
                  <a:pt x="139095" y="695476"/>
                  <a:pt x="278190" y="1390953"/>
                  <a:pt x="1088571" y="1930400"/>
                </a:cubicBezTo>
                <a:cubicBezTo>
                  <a:pt x="1898952" y="2469848"/>
                  <a:pt x="3715657" y="2999618"/>
                  <a:pt x="4862286" y="3236685"/>
                </a:cubicBezTo>
                <a:cubicBezTo>
                  <a:pt x="6008915" y="3473752"/>
                  <a:pt x="6988629" y="3413276"/>
                  <a:pt x="7968343" y="3352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 name="テキスト ボックス 5"/>
          <p:cNvSpPr txBox="1"/>
          <p:nvPr/>
        </p:nvSpPr>
        <p:spPr>
          <a:xfrm>
            <a:off x="145661" y="116632"/>
            <a:ext cx="4801314"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400" dirty="0">
                <a:latin typeface="+mj-ea"/>
                <a:ea typeface="+mj-ea"/>
              </a:rPr>
              <a:t>山風・谷風も基本的には同じ原理</a:t>
            </a:r>
          </a:p>
        </p:txBody>
      </p:sp>
      <p:sp>
        <p:nvSpPr>
          <p:cNvPr id="7" name="テキスト ボックス 6"/>
          <p:cNvSpPr txBox="1"/>
          <p:nvPr/>
        </p:nvSpPr>
        <p:spPr>
          <a:xfrm>
            <a:off x="323528" y="764704"/>
            <a:ext cx="5057795" cy="707886"/>
          </a:xfrm>
          <a:prstGeom prst="rect">
            <a:avLst/>
          </a:prstGeom>
          <a:noFill/>
        </p:spPr>
        <p:txBody>
          <a:bodyPr wrap="none" rtlCol="0">
            <a:spAutoFit/>
          </a:bodyPr>
          <a:lstStyle/>
          <a:p>
            <a:r>
              <a:rPr kumimoji="1" lang="ja-JP" altLang="en-US" sz="2000" dirty="0">
                <a:latin typeface="+mj-ea"/>
                <a:ea typeface="+mj-ea"/>
              </a:rPr>
              <a:t>山風：山から降りてくる風</a:t>
            </a:r>
            <a:endParaRPr kumimoji="1" lang="en-US" altLang="ja-JP" sz="2000" dirty="0">
              <a:latin typeface="+mj-ea"/>
              <a:ea typeface="+mj-ea"/>
            </a:endParaRPr>
          </a:p>
          <a:p>
            <a:r>
              <a:rPr lang="ja-JP" altLang="en-US" sz="2000" dirty="0">
                <a:latin typeface="+mj-ea"/>
                <a:ea typeface="+mj-ea"/>
              </a:rPr>
              <a:t>谷風：斜面にそって山頂に向かって吹く風</a:t>
            </a:r>
            <a:endParaRPr kumimoji="1" lang="ja-JP" altLang="en-US" sz="2000" dirty="0">
              <a:latin typeface="+mj-ea"/>
              <a:ea typeface="+mj-ea"/>
            </a:endParaRPr>
          </a:p>
        </p:txBody>
      </p:sp>
      <p:pic>
        <p:nvPicPr>
          <p:cNvPr id="8" name="Picture 2" descr="C:\Users\cherry\AppData\Local\Microsoft\Windows\Temporary Internet Files\Content.IE5\N5H2RIF0\ernes-Sun-Sole[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31521" y="385044"/>
            <a:ext cx="1467205" cy="146720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331640" y="4509120"/>
            <a:ext cx="603050" cy="707886"/>
          </a:xfrm>
          <a:prstGeom prst="rect">
            <a:avLst/>
          </a:prstGeom>
          <a:noFill/>
        </p:spPr>
        <p:txBody>
          <a:bodyPr wrap="none" rtlCol="0">
            <a:spAutoFit/>
          </a:bodyPr>
          <a:lstStyle/>
          <a:p>
            <a:r>
              <a:rPr kumimoji="1" lang="en-US" altLang="ja-JP" sz="4000" dirty="0">
                <a:latin typeface="+mj-ea"/>
                <a:ea typeface="+mj-ea"/>
              </a:rPr>
              <a:t>A</a:t>
            </a:r>
            <a:endParaRPr kumimoji="1" lang="ja-JP" altLang="en-US" sz="4000" dirty="0">
              <a:latin typeface="+mj-ea"/>
              <a:ea typeface="+mj-ea"/>
            </a:endParaRPr>
          </a:p>
        </p:txBody>
      </p:sp>
      <p:sp>
        <p:nvSpPr>
          <p:cNvPr id="10" name="テキスト ボックス 9"/>
          <p:cNvSpPr txBox="1"/>
          <p:nvPr/>
        </p:nvSpPr>
        <p:spPr>
          <a:xfrm>
            <a:off x="6875402" y="5772394"/>
            <a:ext cx="569387" cy="707886"/>
          </a:xfrm>
          <a:prstGeom prst="rect">
            <a:avLst/>
          </a:prstGeom>
          <a:noFill/>
        </p:spPr>
        <p:txBody>
          <a:bodyPr wrap="none" rtlCol="0">
            <a:spAutoFit/>
          </a:bodyPr>
          <a:lstStyle/>
          <a:p>
            <a:r>
              <a:rPr lang="en-US" altLang="ja-JP" sz="4000" dirty="0">
                <a:latin typeface="+mj-ea"/>
                <a:ea typeface="+mj-ea"/>
              </a:rPr>
              <a:t>B</a:t>
            </a:r>
            <a:endParaRPr kumimoji="1" lang="ja-JP" altLang="en-US" sz="4000" dirty="0">
              <a:latin typeface="+mj-ea"/>
              <a:ea typeface="+mj-ea"/>
            </a:endParaRPr>
          </a:p>
        </p:txBody>
      </p:sp>
      <p:sp>
        <p:nvSpPr>
          <p:cNvPr id="11" name="テキスト ボックス 10"/>
          <p:cNvSpPr txBox="1"/>
          <p:nvPr/>
        </p:nvSpPr>
        <p:spPr>
          <a:xfrm>
            <a:off x="6876256" y="4492848"/>
            <a:ext cx="585417" cy="707886"/>
          </a:xfrm>
          <a:prstGeom prst="rect">
            <a:avLst/>
          </a:prstGeom>
          <a:noFill/>
        </p:spPr>
        <p:txBody>
          <a:bodyPr wrap="none" rtlCol="0">
            <a:spAutoFit/>
          </a:bodyPr>
          <a:lstStyle/>
          <a:p>
            <a:r>
              <a:rPr lang="en-US" altLang="ja-JP" sz="4000" dirty="0">
                <a:latin typeface="+mj-ea"/>
                <a:ea typeface="+mj-ea"/>
              </a:rPr>
              <a:t>C</a:t>
            </a:r>
            <a:endParaRPr kumimoji="1" lang="ja-JP" altLang="en-US" sz="4000" dirty="0">
              <a:latin typeface="+mj-ea"/>
              <a:ea typeface="+mj-ea"/>
            </a:endParaRPr>
          </a:p>
        </p:txBody>
      </p:sp>
      <p:cxnSp>
        <p:nvCxnSpPr>
          <p:cNvPr id="13" name="直線コネクタ 12"/>
          <p:cNvCxnSpPr/>
          <p:nvPr/>
        </p:nvCxnSpPr>
        <p:spPr>
          <a:xfrm>
            <a:off x="323528" y="4863063"/>
            <a:ext cx="882047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0" y="1727230"/>
            <a:ext cx="9144000" cy="2677656"/>
          </a:xfrm>
          <a:prstGeom prst="rect">
            <a:avLst/>
          </a:prstGeom>
          <a:noFill/>
        </p:spPr>
        <p:txBody>
          <a:bodyPr wrap="square" rtlCol="0">
            <a:spAutoFit/>
          </a:bodyPr>
          <a:lstStyle/>
          <a:p>
            <a:r>
              <a:rPr kumimoji="1" lang="ja-JP" altLang="en-US" sz="2400" dirty="0">
                <a:latin typeface="+mj-ea"/>
                <a:ea typeface="+mj-ea"/>
              </a:rPr>
              <a:t>１．太陽によって地面が暖められ，</a:t>
            </a:r>
            <a:r>
              <a:rPr kumimoji="1" lang="en-US" altLang="ja-JP" sz="2400" dirty="0">
                <a:latin typeface="+mj-ea"/>
                <a:ea typeface="+mj-ea"/>
              </a:rPr>
              <a:t>A</a:t>
            </a:r>
            <a:r>
              <a:rPr kumimoji="1" lang="ja-JP" altLang="en-US" sz="2400" dirty="0">
                <a:latin typeface="+mj-ea"/>
                <a:ea typeface="+mj-ea"/>
              </a:rPr>
              <a:t>と</a:t>
            </a:r>
            <a:r>
              <a:rPr kumimoji="1" lang="en-US" altLang="ja-JP" sz="2400" dirty="0">
                <a:latin typeface="+mj-ea"/>
                <a:ea typeface="+mj-ea"/>
              </a:rPr>
              <a:t>B</a:t>
            </a:r>
            <a:r>
              <a:rPr kumimoji="1" lang="ja-JP" altLang="en-US" sz="2400" dirty="0">
                <a:latin typeface="+mj-ea"/>
                <a:ea typeface="+mj-ea"/>
              </a:rPr>
              <a:t>は暖められる．</a:t>
            </a:r>
            <a:endParaRPr kumimoji="1" lang="en-US" altLang="ja-JP" sz="2400" dirty="0">
              <a:latin typeface="+mj-ea"/>
              <a:ea typeface="+mj-ea"/>
            </a:endParaRPr>
          </a:p>
          <a:p>
            <a:r>
              <a:rPr lang="ja-JP" altLang="en-US" sz="2400" dirty="0">
                <a:latin typeface="+mj-ea"/>
                <a:ea typeface="+mj-ea"/>
              </a:rPr>
              <a:t>２．しかし</a:t>
            </a:r>
            <a:r>
              <a:rPr lang="en-US" altLang="ja-JP" sz="2400" dirty="0">
                <a:latin typeface="+mj-ea"/>
                <a:ea typeface="+mj-ea"/>
              </a:rPr>
              <a:t>A</a:t>
            </a:r>
            <a:r>
              <a:rPr lang="ja-JP" altLang="en-US" sz="2400" dirty="0">
                <a:latin typeface="+mj-ea"/>
                <a:ea typeface="+mj-ea"/>
              </a:rPr>
              <a:t>と同じ高度にある</a:t>
            </a:r>
            <a:r>
              <a:rPr lang="en-US" altLang="ja-JP" sz="2400" dirty="0">
                <a:latin typeface="+mj-ea"/>
                <a:ea typeface="+mj-ea"/>
              </a:rPr>
              <a:t>C</a:t>
            </a:r>
            <a:r>
              <a:rPr lang="ja-JP" altLang="en-US" sz="2400" dirty="0">
                <a:latin typeface="+mj-ea"/>
                <a:ea typeface="+mj-ea"/>
              </a:rPr>
              <a:t>は地面から離れているので，あまり加熱</a:t>
            </a:r>
            <a:endParaRPr lang="en-US" altLang="ja-JP" sz="2400" dirty="0">
              <a:latin typeface="+mj-ea"/>
              <a:ea typeface="+mj-ea"/>
            </a:endParaRPr>
          </a:p>
          <a:p>
            <a:r>
              <a:rPr kumimoji="1" lang="ja-JP" altLang="en-US" sz="2400" dirty="0">
                <a:latin typeface="+mj-ea"/>
                <a:ea typeface="+mj-ea"/>
              </a:rPr>
              <a:t>　　されない．</a:t>
            </a:r>
            <a:endParaRPr kumimoji="1" lang="en-US" altLang="ja-JP" sz="2400" dirty="0">
              <a:latin typeface="+mj-ea"/>
              <a:ea typeface="+mj-ea"/>
            </a:endParaRPr>
          </a:p>
          <a:p>
            <a:r>
              <a:rPr lang="ja-JP" altLang="en-US" sz="2400" dirty="0">
                <a:latin typeface="+mj-ea"/>
                <a:ea typeface="+mj-ea"/>
              </a:rPr>
              <a:t>３．</a:t>
            </a:r>
            <a:r>
              <a:rPr lang="en-US" altLang="ja-JP" sz="2400" dirty="0">
                <a:latin typeface="+mj-ea"/>
                <a:ea typeface="+mj-ea"/>
              </a:rPr>
              <a:t>A</a:t>
            </a:r>
            <a:r>
              <a:rPr lang="ja-JP" altLang="en-US" sz="2400" dirty="0">
                <a:latin typeface="+mj-ea"/>
                <a:ea typeface="+mj-ea"/>
              </a:rPr>
              <a:t>と</a:t>
            </a:r>
            <a:r>
              <a:rPr lang="en-US" altLang="ja-JP" sz="2400" dirty="0">
                <a:latin typeface="+mj-ea"/>
                <a:ea typeface="+mj-ea"/>
              </a:rPr>
              <a:t>C</a:t>
            </a:r>
            <a:r>
              <a:rPr lang="ja-JP" altLang="en-US" sz="2400" dirty="0">
                <a:latin typeface="+mj-ea"/>
                <a:ea typeface="+mj-ea"/>
              </a:rPr>
              <a:t>の高度でみると，温度コントラストがあり，海陸風と同じ循環が</a:t>
            </a:r>
            <a:endParaRPr lang="en-US" altLang="ja-JP" sz="2400" dirty="0">
              <a:latin typeface="+mj-ea"/>
              <a:ea typeface="+mj-ea"/>
            </a:endParaRPr>
          </a:p>
          <a:p>
            <a:r>
              <a:rPr kumimoji="1" lang="ja-JP" altLang="en-US" sz="2400" dirty="0">
                <a:latin typeface="+mj-ea"/>
                <a:ea typeface="+mj-ea"/>
              </a:rPr>
              <a:t>　　生まれる．</a:t>
            </a:r>
          </a:p>
        </p:txBody>
      </p:sp>
      <p:sp>
        <p:nvSpPr>
          <p:cNvPr id="17" name="フリーフォーム 16"/>
          <p:cNvSpPr/>
          <p:nvPr/>
        </p:nvSpPr>
        <p:spPr>
          <a:xfrm>
            <a:off x="972457" y="4293096"/>
            <a:ext cx="986972" cy="899886"/>
          </a:xfrm>
          <a:custGeom>
            <a:avLst/>
            <a:gdLst>
              <a:gd name="connsiteX0" fmla="*/ 986972 w 986972"/>
              <a:gd name="connsiteY0" fmla="*/ 899886 h 899886"/>
              <a:gd name="connsiteX1" fmla="*/ 261257 w 986972"/>
              <a:gd name="connsiteY1" fmla="*/ 566057 h 899886"/>
              <a:gd name="connsiteX2" fmla="*/ 0 w 986972"/>
              <a:gd name="connsiteY2" fmla="*/ 0 h 899886"/>
              <a:gd name="connsiteX3" fmla="*/ 0 w 986972"/>
              <a:gd name="connsiteY3" fmla="*/ 0 h 899886"/>
            </a:gdLst>
            <a:ahLst/>
            <a:cxnLst>
              <a:cxn ang="0">
                <a:pos x="connsiteX0" y="connsiteY0"/>
              </a:cxn>
              <a:cxn ang="0">
                <a:pos x="connsiteX1" y="connsiteY1"/>
              </a:cxn>
              <a:cxn ang="0">
                <a:pos x="connsiteX2" y="connsiteY2"/>
              </a:cxn>
              <a:cxn ang="0">
                <a:pos x="connsiteX3" y="connsiteY3"/>
              </a:cxn>
            </a:cxnLst>
            <a:rect l="l" t="t" r="r" b="b"/>
            <a:pathLst>
              <a:path w="986972" h="899886">
                <a:moveTo>
                  <a:pt x="986972" y="899886"/>
                </a:moveTo>
                <a:cubicBezTo>
                  <a:pt x="706362" y="807962"/>
                  <a:pt x="425752" y="716038"/>
                  <a:pt x="261257" y="566057"/>
                </a:cubicBezTo>
                <a:cubicBezTo>
                  <a:pt x="96762" y="416076"/>
                  <a:pt x="0" y="0"/>
                  <a:pt x="0" y="0"/>
                </a:cubicBezTo>
                <a:lnTo>
                  <a:pt x="0" y="0"/>
                </a:lnTo>
              </a:path>
            </a:pathLst>
          </a:custGeom>
          <a:noFill/>
          <a:ln w="571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Tree>
    <p:extLst>
      <p:ext uri="{BB962C8B-B14F-4D97-AF65-F5344CB8AC3E}">
        <p14:creationId xmlns:p14="http://schemas.microsoft.com/office/powerpoint/2010/main" val="151765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a:bodyPr>
          <a:lstStyle/>
          <a:p>
            <a:pPr marL="0" indent="0">
              <a:buNone/>
            </a:pPr>
            <a:r>
              <a:rPr kumimoji="1" lang="ja-JP" altLang="en-US" sz="5400" dirty="0">
                <a:latin typeface="+mj-ea"/>
                <a:ea typeface="+mj-ea"/>
              </a:rPr>
              <a:t>海洋の話</a:t>
            </a: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28</a:t>
            </a:fld>
            <a:endParaRPr lang="ja-JP" altLang="en-US">
              <a:solidFill>
                <a:prstClr val="black">
                  <a:tint val="75000"/>
                </a:prstClr>
              </a:solidFill>
            </a:endParaRPr>
          </a:p>
        </p:txBody>
      </p:sp>
    </p:spTree>
    <p:extLst>
      <p:ext uri="{BB962C8B-B14F-4D97-AF65-F5344CB8AC3E}">
        <p14:creationId xmlns:p14="http://schemas.microsoft.com/office/powerpoint/2010/main" val="1808790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nilab.info/zurazure2/land_ocean_ice_20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245223" cy="2122612"/>
          </a:xfrm>
          <a:prstGeom prst="rect">
            <a:avLst/>
          </a:prstGeom>
          <a:noFill/>
          <a:ln>
            <a:solidFill>
              <a:schemeClr val="tx1"/>
            </a:solidFill>
          </a:ln>
        </p:spPr>
      </p:pic>
      <p:sp>
        <p:nvSpPr>
          <p:cNvPr id="6" name="テキスト ボックス 5"/>
          <p:cNvSpPr txBox="1"/>
          <p:nvPr/>
        </p:nvSpPr>
        <p:spPr>
          <a:xfrm>
            <a:off x="4139952" y="93072"/>
            <a:ext cx="5398368" cy="1384995"/>
          </a:xfrm>
          <a:prstGeom prst="rect">
            <a:avLst/>
          </a:prstGeom>
          <a:noFill/>
        </p:spPr>
        <p:txBody>
          <a:bodyPr wrap="square" rtlCol="0">
            <a:spAutoFit/>
          </a:bodyPr>
          <a:lstStyle/>
          <a:p>
            <a:r>
              <a:rPr lang="ja-JP" altLang="en-US" sz="2800" dirty="0">
                <a:solidFill>
                  <a:prstClr val="black"/>
                </a:solidFill>
                <a:latin typeface="+mj-ea"/>
                <a:ea typeface="+mj-ea"/>
              </a:rPr>
              <a:t>面積</a:t>
            </a:r>
            <a:endParaRPr lang="en-US" altLang="ja-JP" sz="2800" dirty="0">
              <a:solidFill>
                <a:prstClr val="black"/>
              </a:solidFill>
              <a:latin typeface="+mj-ea"/>
              <a:ea typeface="+mj-ea"/>
            </a:endParaRPr>
          </a:p>
          <a:p>
            <a:r>
              <a:rPr lang="ja-JP" altLang="en-US" sz="2800" dirty="0">
                <a:solidFill>
                  <a:prstClr val="black"/>
                </a:solidFill>
                <a:latin typeface="+mj-ea"/>
                <a:ea typeface="+mj-ea"/>
              </a:rPr>
              <a:t>海洋 </a:t>
            </a:r>
            <a:r>
              <a:rPr lang="en-US" altLang="ja-JP" sz="2800" dirty="0">
                <a:solidFill>
                  <a:prstClr val="black"/>
                </a:solidFill>
                <a:latin typeface="+mj-ea"/>
                <a:ea typeface="+mj-ea"/>
              </a:rPr>
              <a:t>3</a:t>
            </a:r>
            <a:r>
              <a:rPr lang="ja-JP" altLang="en-US" sz="2800" dirty="0">
                <a:solidFill>
                  <a:prstClr val="black"/>
                </a:solidFill>
                <a:latin typeface="+mj-ea"/>
                <a:ea typeface="+mj-ea"/>
              </a:rPr>
              <a:t>億</a:t>
            </a:r>
            <a:r>
              <a:rPr lang="en-US" altLang="ja-JP" sz="2800" dirty="0">
                <a:solidFill>
                  <a:prstClr val="black"/>
                </a:solidFill>
                <a:latin typeface="+mj-ea"/>
                <a:ea typeface="+mj-ea"/>
              </a:rPr>
              <a:t>6</a:t>
            </a:r>
            <a:r>
              <a:rPr lang="ja-JP" altLang="en-US" sz="2800" dirty="0">
                <a:solidFill>
                  <a:prstClr val="black"/>
                </a:solidFill>
                <a:latin typeface="+mj-ea"/>
                <a:ea typeface="+mj-ea"/>
              </a:rPr>
              <a:t>千万</a:t>
            </a:r>
            <a:r>
              <a:rPr lang="en-US" altLang="ja-JP" sz="2800" dirty="0">
                <a:solidFill>
                  <a:prstClr val="black"/>
                </a:solidFill>
                <a:latin typeface="+mj-ea"/>
                <a:ea typeface="+mj-ea"/>
              </a:rPr>
              <a:t>km</a:t>
            </a:r>
            <a:r>
              <a:rPr lang="en-US" altLang="ja-JP" sz="2800" baseline="30000" dirty="0">
                <a:solidFill>
                  <a:prstClr val="black"/>
                </a:solidFill>
                <a:latin typeface="+mj-ea"/>
                <a:ea typeface="+mj-ea"/>
              </a:rPr>
              <a:t>2</a:t>
            </a:r>
            <a:r>
              <a:rPr lang="ja-JP" altLang="en-US" sz="2800" dirty="0">
                <a:solidFill>
                  <a:prstClr val="black"/>
                </a:solidFill>
                <a:latin typeface="+mj-ea"/>
                <a:ea typeface="+mj-ea"/>
              </a:rPr>
              <a:t>（約</a:t>
            </a:r>
            <a:r>
              <a:rPr lang="en-US" altLang="ja-JP" sz="2800" dirty="0">
                <a:solidFill>
                  <a:srgbClr val="FF0000"/>
                </a:solidFill>
                <a:latin typeface="+mj-ea"/>
                <a:ea typeface="+mj-ea"/>
              </a:rPr>
              <a:t>70%</a:t>
            </a:r>
            <a:r>
              <a:rPr lang="ja-JP" altLang="en-US" sz="2800" dirty="0">
                <a:solidFill>
                  <a:prstClr val="black"/>
                </a:solidFill>
                <a:latin typeface="+mj-ea"/>
                <a:ea typeface="+mj-ea"/>
              </a:rPr>
              <a:t>）</a:t>
            </a:r>
            <a:endParaRPr lang="en-US" altLang="ja-JP" sz="2800" dirty="0">
              <a:solidFill>
                <a:prstClr val="black"/>
              </a:solidFill>
              <a:latin typeface="+mj-ea"/>
              <a:ea typeface="+mj-ea"/>
            </a:endParaRPr>
          </a:p>
          <a:p>
            <a:r>
              <a:rPr lang="ja-JP" altLang="en-US" sz="2800" dirty="0">
                <a:solidFill>
                  <a:prstClr val="black"/>
                </a:solidFill>
                <a:latin typeface="+mj-ea"/>
                <a:ea typeface="+mj-ea"/>
              </a:rPr>
              <a:t>陸地 </a:t>
            </a:r>
            <a:r>
              <a:rPr lang="en-US" altLang="ja-JP" sz="2800" dirty="0">
                <a:solidFill>
                  <a:prstClr val="black"/>
                </a:solidFill>
                <a:latin typeface="+mj-ea"/>
                <a:ea typeface="+mj-ea"/>
              </a:rPr>
              <a:t>1</a:t>
            </a:r>
            <a:r>
              <a:rPr lang="ja-JP" altLang="en-US" sz="2800" dirty="0">
                <a:solidFill>
                  <a:prstClr val="black"/>
                </a:solidFill>
                <a:latin typeface="+mj-ea"/>
                <a:ea typeface="+mj-ea"/>
              </a:rPr>
              <a:t>億</a:t>
            </a:r>
            <a:r>
              <a:rPr lang="en-US" altLang="ja-JP" sz="2800" dirty="0">
                <a:solidFill>
                  <a:prstClr val="black"/>
                </a:solidFill>
                <a:latin typeface="+mj-ea"/>
                <a:ea typeface="+mj-ea"/>
              </a:rPr>
              <a:t>5</a:t>
            </a:r>
            <a:r>
              <a:rPr lang="ja-JP" altLang="en-US" sz="2800" dirty="0">
                <a:solidFill>
                  <a:prstClr val="black"/>
                </a:solidFill>
                <a:latin typeface="+mj-ea"/>
                <a:ea typeface="+mj-ea"/>
              </a:rPr>
              <a:t>千万</a:t>
            </a:r>
            <a:r>
              <a:rPr lang="en-US" altLang="ja-JP" sz="2800" dirty="0">
                <a:solidFill>
                  <a:prstClr val="black"/>
                </a:solidFill>
                <a:latin typeface="+mj-ea"/>
                <a:ea typeface="+mj-ea"/>
              </a:rPr>
              <a:t>km</a:t>
            </a:r>
            <a:r>
              <a:rPr lang="en-US" altLang="ja-JP" sz="2800" baseline="30000" dirty="0">
                <a:solidFill>
                  <a:prstClr val="black"/>
                </a:solidFill>
                <a:latin typeface="+mj-ea"/>
                <a:ea typeface="+mj-ea"/>
              </a:rPr>
              <a:t>2</a:t>
            </a:r>
            <a:r>
              <a:rPr lang="ja-JP" altLang="en-US" sz="2800" dirty="0">
                <a:solidFill>
                  <a:prstClr val="black"/>
                </a:solidFill>
                <a:latin typeface="+mj-ea"/>
                <a:ea typeface="+mj-ea"/>
              </a:rPr>
              <a:t>（約</a:t>
            </a:r>
            <a:r>
              <a:rPr lang="en-US" altLang="ja-JP" sz="2800" dirty="0">
                <a:solidFill>
                  <a:srgbClr val="FF0000"/>
                </a:solidFill>
                <a:latin typeface="+mj-ea"/>
                <a:ea typeface="+mj-ea"/>
              </a:rPr>
              <a:t>30%</a:t>
            </a:r>
            <a:r>
              <a:rPr lang="ja-JP" altLang="en-US" sz="2800" dirty="0">
                <a:solidFill>
                  <a:prstClr val="black"/>
                </a:solidFill>
                <a:latin typeface="+mj-ea"/>
                <a:ea typeface="+mj-ea"/>
              </a:rPr>
              <a:t>）</a:t>
            </a:r>
          </a:p>
        </p:txBody>
      </p:sp>
      <p:sp>
        <p:nvSpPr>
          <p:cNvPr id="7" name="テキスト ボックス 6"/>
          <p:cNvSpPr txBox="1"/>
          <p:nvPr/>
        </p:nvSpPr>
        <p:spPr>
          <a:xfrm>
            <a:off x="2555776" y="1784058"/>
            <a:ext cx="1833463" cy="338554"/>
          </a:xfrm>
          <a:prstGeom prst="rect">
            <a:avLst/>
          </a:prstGeom>
          <a:noFill/>
        </p:spPr>
        <p:txBody>
          <a:bodyPr wrap="square" rtlCol="0">
            <a:spAutoFit/>
          </a:bodyPr>
          <a:lstStyle/>
          <a:p>
            <a:r>
              <a:rPr lang="en-US" altLang="ja-JP" sz="1600" dirty="0">
                <a:solidFill>
                  <a:prstClr val="black"/>
                </a:solidFill>
                <a:latin typeface="+mj-ea"/>
                <a:ea typeface="+mj-ea"/>
              </a:rPr>
              <a:t>(MODIS,</a:t>
            </a:r>
            <a:r>
              <a:rPr lang="ja-JP" altLang="en-US" sz="1600" dirty="0">
                <a:solidFill>
                  <a:prstClr val="black"/>
                </a:solidFill>
                <a:latin typeface="+mj-ea"/>
                <a:ea typeface="+mj-ea"/>
              </a:rPr>
              <a:t> </a:t>
            </a:r>
            <a:r>
              <a:rPr lang="en-US" altLang="ja-JP" sz="1600" dirty="0">
                <a:solidFill>
                  <a:prstClr val="black"/>
                </a:solidFill>
                <a:latin typeface="+mj-ea"/>
                <a:ea typeface="+mj-ea"/>
              </a:rPr>
              <a:t>2000)</a:t>
            </a:r>
            <a:endParaRPr lang="ja-JP" altLang="en-US" sz="1600" dirty="0">
              <a:solidFill>
                <a:prstClr val="black"/>
              </a:solidFill>
              <a:latin typeface="+mj-ea"/>
              <a:ea typeface="+mj-ea"/>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36911"/>
            <a:ext cx="9144000" cy="4576465"/>
          </a:xfrm>
          <a:prstGeom prst="rect">
            <a:avLst/>
          </a:prstGeom>
        </p:spPr>
      </p:pic>
      <p:sp>
        <p:nvSpPr>
          <p:cNvPr id="8" name="テキスト ボックス 7"/>
          <p:cNvSpPr txBox="1"/>
          <p:nvPr/>
        </p:nvSpPr>
        <p:spPr>
          <a:xfrm>
            <a:off x="5478624" y="1841208"/>
            <a:ext cx="3665376" cy="338554"/>
          </a:xfrm>
          <a:prstGeom prst="rect">
            <a:avLst/>
          </a:prstGeom>
          <a:noFill/>
        </p:spPr>
        <p:txBody>
          <a:bodyPr wrap="square" rtlCol="0">
            <a:spAutoFit/>
          </a:bodyPr>
          <a:lstStyle/>
          <a:p>
            <a:r>
              <a:rPr lang="ja-JP" altLang="en-US" sz="1600" dirty="0">
                <a:solidFill>
                  <a:prstClr val="black"/>
                </a:solidFill>
                <a:latin typeface="+mj-ea"/>
                <a:ea typeface="+mj-ea"/>
              </a:rPr>
              <a:t>モルワイデ図法（面積比率が正しい）</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29</a:t>
            </a:fld>
            <a:endParaRPr kumimoji="1" lang="ja-JP" altLang="en-US"/>
          </a:p>
        </p:txBody>
      </p:sp>
    </p:spTree>
    <p:extLst>
      <p:ext uri="{BB962C8B-B14F-4D97-AF65-F5344CB8AC3E}">
        <p14:creationId xmlns:p14="http://schemas.microsoft.com/office/powerpoint/2010/main" val="3748404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37CD4EF-9893-410C-B61F-95A8B974477E}" type="slidenum">
              <a:rPr lang="en-US" altLang="ja-JP" smtClean="0"/>
              <a:pPr>
                <a:defRPr/>
              </a:pPr>
              <a:t>3</a:t>
            </a:fld>
            <a:endParaRPr lang="en-US" altLang="ja-JP"/>
          </a:p>
        </p:txBody>
      </p:sp>
      <p:sp>
        <p:nvSpPr>
          <p:cNvPr id="5" name="テキスト ボックス 4"/>
          <p:cNvSpPr txBox="1"/>
          <p:nvPr/>
        </p:nvSpPr>
        <p:spPr>
          <a:xfrm>
            <a:off x="179512" y="188640"/>
            <a:ext cx="8802410" cy="1569660"/>
          </a:xfrm>
          <a:prstGeom prst="rect">
            <a:avLst/>
          </a:prstGeom>
          <a:noFill/>
        </p:spPr>
        <p:txBody>
          <a:bodyPr wrap="none" rtlCol="0">
            <a:spAutoFit/>
          </a:bodyPr>
          <a:lstStyle/>
          <a:p>
            <a:endParaRPr lang="en-US" altLang="ja-JP" sz="2400" dirty="0">
              <a:latin typeface="+mj-ea"/>
              <a:ea typeface="+mj-ea"/>
            </a:endParaRPr>
          </a:p>
          <a:p>
            <a:r>
              <a:rPr lang="ja-JP" altLang="en-US" sz="2400" dirty="0">
                <a:latin typeface="+mj-ea"/>
                <a:ea typeface="+mj-ea"/>
              </a:rPr>
              <a:t>・ある限られた土地に吹く特有</a:t>
            </a:r>
            <a:r>
              <a:rPr lang="ja-JP" altLang="en-US" sz="2400">
                <a:latin typeface="+mj-ea"/>
                <a:ea typeface="+mj-ea"/>
              </a:rPr>
              <a:t>の風</a:t>
            </a:r>
            <a:endParaRPr lang="en-US" altLang="ja-JP" sz="2400" dirty="0">
              <a:latin typeface="+mj-ea"/>
              <a:ea typeface="+mj-ea"/>
            </a:endParaRPr>
          </a:p>
          <a:p>
            <a:r>
              <a:rPr lang="ja-JP" altLang="en-US" sz="2400" dirty="0">
                <a:latin typeface="+mj-ea"/>
                <a:ea typeface="+mj-ea"/>
              </a:rPr>
              <a:t>・そこの地形の特徴と特有の気圧配置とが組み合わされた時に</a:t>
            </a:r>
            <a:endParaRPr lang="en-US" altLang="ja-JP" sz="2400" dirty="0">
              <a:latin typeface="+mj-ea"/>
              <a:ea typeface="+mj-ea"/>
            </a:endParaRPr>
          </a:p>
          <a:p>
            <a:r>
              <a:rPr lang="ja-JP" altLang="en-US" sz="2400" dirty="0">
                <a:latin typeface="+mj-ea"/>
                <a:ea typeface="+mj-ea"/>
              </a:rPr>
              <a:t>　</a:t>
            </a:r>
            <a:r>
              <a:rPr lang="ja-JP" altLang="en-US" sz="2400">
                <a:latin typeface="+mj-ea"/>
                <a:ea typeface="+mj-ea"/>
              </a:rPr>
              <a:t>強く現れる．地名を付けて呼ぶことが多い．</a:t>
            </a:r>
            <a:r>
              <a:rPr lang="en-US" altLang="ja-JP" sz="2400" dirty="0">
                <a:latin typeface="+mj-ea"/>
                <a:ea typeface="+mj-ea"/>
              </a:rPr>
              <a:t>[</a:t>
            </a:r>
            <a:r>
              <a:rPr lang="ja-JP" altLang="en-US" sz="2400">
                <a:latin typeface="+mj-ea"/>
                <a:ea typeface="+mj-ea"/>
              </a:rPr>
              <a:t>広辞苑第五版</a:t>
            </a:r>
            <a:r>
              <a:rPr lang="en-US" altLang="ja-JP" sz="2400" dirty="0">
                <a:latin typeface="+mj-ea"/>
                <a:ea typeface="+mj-ea"/>
              </a:rPr>
              <a:t>]</a:t>
            </a:r>
            <a:endParaRPr lang="ja-JP" altLang="en-US" sz="2400" dirty="0">
              <a:latin typeface="+mj-ea"/>
              <a:ea typeface="+mj-ea"/>
            </a:endParaRPr>
          </a:p>
        </p:txBody>
      </p:sp>
      <p:sp>
        <p:nvSpPr>
          <p:cNvPr id="6" name="テキスト ボックス 5"/>
          <p:cNvSpPr txBox="1"/>
          <p:nvPr/>
        </p:nvSpPr>
        <p:spPr>
          <a:xfrm>
            <a:off x="-36512" y="-2698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j-ea"/>
                <a:ea typeface="+mj-ea"/>
              </a:rPr>
              <a:t>局地風とは</a:t>
            </a:r>
          </a:p>
        </p:txBody>
      </p:sp>
      <p:sp>
        <p:nvSpPr>
          <p:cNvPr id="7" name="Text Box 4"/>
          <p:cNvSpPr txBox="1">
            <a:spLocks noChangeArrowheads="1"/>
          </p:cNvSpPr>
          <p:nvPr/>
        </p:nvSpPr>
        <p:spPr bwMode="auto">
          <a:xfrm>
            <a:off x="4686299" y="1916832"/>
            <a:ext cx="440791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latin typeface="+mj-ea"/>
                <a:ea typeface="+mj-ea"/>
              </a:rPr>
              <a:t>海陸風</a:t>
            </a:r>
          </a:p>
          <a:p>
            <a:endParaRPr lang="ja-JP" altLang="en-US" sz="2400" dirty="0">
              <a:latin typeface="+mj-ea"/>
              <a:ea typeface="+mj-ea"/>
            </a:endParaRPr>
          </a:p>
          <a:p>
            <a:r>
              <a:rPr lang="ja-JP" altLang="en-US" sz="2400" dirty="0">
                <a:latin typeface="+mj-ea"/>
                <a:ea typeface="+mj-ea"/>
              </a:rPr>
              <a:t>斜面風　</a:t>
            </a:r>
            <a:r>
              <a:rPr lang="en-US" altLang="ja-JP" sz="2400" dirty="0">
                <a:latin typeface="+mj-ea"/>
                <a:ea typeface="+mj-ea"/>
              </a:rPr>
              <a:t>(</a:t>
            </a:r>
            <a:r>
              <a:rPr lang="ja-JP" altLang="en-US" sz="2400" dirty="0">
                <a:latin typeface="+mj-ea"/>
                <a:ea typeface="+mj-ea"/>
              </a:rPr>
              <a:t>カタバ風、アナバ風</a:t>
            </a:r>
            <a:r>
              <a:rPr lang="en-US" altLang="ja-JP" sz="2400" dirty="0">
                <a:latin typeface="+mj-ea"/>
                <a:ea typeface="+mj-ea"/>
              </a:rPr>
              <a:t>)</a:t>
            </a:r>
          </a:p>
          <a:p>
            <a:endParaRPr lang="en-US" altLang="ja-JP" sz="2400" dirty="0">
              <a:latin typeface="+mj-ea"/>
              <a:ea typeface="+mj-ea"/>
            </a:endParaRPr>
          </a:p>
          <a:p>
            <a:r>
              <a:rPr lang="ja-JP" altLang="en-US" sz="2400" dirty="0">
                <a:latin typeface="+mj-ea"/>
                <a:ea typeface="+mj-ea"/>
              </a:rPr>
              <a:t>山谷風</a:t>
            </a:r>
          </a:p>
        </p:txBody>
      </p:sp>
      <p:sp>
        <p:nvSpPr>
          <p:cNvPr id="8" name="Text Box 6"/>
          <p:cNvSpPr txBox="1">
            <a:spLocks noChangeArrowheads="1"/>
          </p:cNvSpPr>
          <p:nvPr/>
        </p:nvSpPr>
        <p:spPr bwMode="auto">
          <a:xfrm>
            <a:off x="34925" y="2197819"/>
            <a:ext cx="4604146" cy="830997"/>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mj-ea"/>
                <a:ea typeface="+mj-ea"/>
              </a:rPr>
              <a:t>・熱的な作用</a:t>
            </a:r>
          </a:p>
          <a:p>
            <a:r>
              <a:rPr lang="ja-JP" altLang="en-US" sz="2400">
                <a:latin typeface="+mj-ea"/>
                <a:ea typeface="+mj-ea"/>
              </a:rPr>
              <a:t>（地表面の放射特性、比熱など</a:t>
            </a:r>
            <a:r>
              <a:rPr lang="en-US" altLang="ja-JP" sz="2400">
                <a:latin typeface="+mj-ea"/>
                <a:ea typeface="+mj-ea"/>
              </a:rPr>
              <a:t>)</a:t>
            </a:r>
          </a:p>
        </p:txBody>
      </p:sp>
      <p:sp>
        <p:nvSpPr>
          <p:cNvPr id="9" name="Text Box 7"/>
          <p:cNvSpPr txBox="1">
            <a:spLocks noChangeArrowheads="1"/>
          </p:cNvSpPr>
          <p:nvPr/>
        </p:nvSpPr>
        <p:spPr bwMode="auto">
          <a:xfrm>
            <a:off x="34925" y="4075832"/>
            <a:ext cx="4911922" cy="830997"/>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mj-ea"/>
                <a:ea typeface="+mj-ea"/>
              </a:rPr>
              <a:t>・力学的な作用</a:t>
            </a:r>
          </a:p>
          <a:p>
            <a:r>
              <a:rPr lang="en-US" altLang="ja-JP" sz="2400">
                <a:latin typeface="+mj-ea"/>
                <a:ea typeface="+mj-ea"/>
              </a:rPr>
              <a:t>(</a:t>
            </a:r>
            <a:r>
              <a:rPr lang="ja-JP" altLang="en-US" sz="2400">
                <a:latin typeface="+mj-ea"/>
                <a:ea typeface="+mj-ea"/>
              </a:rPr>
              <a:t>地形の凹凸などの障害物による）</a:t>
            </a:r>
          </a:p>
        </p:txBody>
      </p:sp>
      <p:sp>
        <p:nvSpPr>
          <p:cNvPr id="10" name="Text Box 8"/>
          <p:cNvSpPr txBox="1">
            <a:spLocks noChangeArrowheads="1"/>
          </p:cNvSpPr>
          <p:nvPr/>
        </p:nvSpPr>
        <p:spPr bwMode="auto">
          <a:xfrm>
            <a:off x="4572000" y="4064719"/>
            <a:ext cx="23391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mj-ea"/>
                <a:ea typeface="+mj-ea"/>
              </a:rPr>
              <a:t>おろし</a:t>
            </a:r>
          </a:p>
          <a:p>
            <a:endParaRPr lang="ja-JP" altLang="en-US" sz="2400" dirty="0">
              <a:latin typeface="+mj-ea"/>
              <a:ea typeface="+mj-ea"/>
            </a:endParaRPr>
          </a:p>
          <a:p>
            <a:endParaRPr lang="en-US" altLang="ja-JP" sz="2400" dirty="0">
              <a:latin typeface="+mj-ea"/>
              <a:ea typeface="+mj-ea"/>
            </a:endParaRPr>
          </a:p>
          <a:p>
            <a:r>
              <a:rPr lang="ja-JP" altLang="en-US" sz="2400" dirty="0">
                <a:latin typeface="+mj-ea"/>
                <a:ea typeface="+mj-ea"/>
              </a:rPr>
              <a:t>山岳波，風下波</a:t>
            </a:r>
          </a:p>
        </p:txBody>
      </p:sp>
      <p:sp>
        <p:nvSpPr>
          <p:cNvPr id="11" name="AutoShape 11"/>
          <p:cNvSpPr>
            <a:spLocks/>
          </p:cNvSpPr>
          <p:nvPr/>
        </p:nvSpPr>
        <p:spPr bwMode="auto">
          <a:xfrm>
            <a:off x="4427538" y="2204169"/>
            <a:ext cx="215900" cy="1439863"/>
          </a:xfrm>
          <a:prstGeom prst="leftBrace">
            <a:avLst>
              <a:gd name="adj1" fmla="val 55576"/>
              <a:gd name="adj2" fmla="val 2910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2" name="AutoShape 12"/>
          <p:cNvSpPr>
            <a:spLocks/>
          </p:cNvSpPr>
          <p:nvPr/>
        </p:nvSpPr>
        <p:spPr bwMode="auto">
          <a:xfrm>
            <a:off x="4500564" y="3499569"/>
            <a:ext cx="74612" cy="1801639"/>
          </a:xfrm>
          <a:prstGeom prst="leftBrace">
            <a:avLst>
              <a:gd name="adj1" fmla="val 134444"/>
              <a:gd name="adj2" fmla="val 47569"/>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3" name="Line 13"/>
          <p:cNvSpPr>
            <a:spLocks noChangeShapeType="1"/>
          </p:cNvSpPr>
          <p:nvPr/>
        </p:nvSpPr>
        <p:spPr bwMode="auto">
          <a:xfrm>
            <a:off x="5580112" y="4291732"/>
            <a:ext cx="3889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4" name="Text Box 16"/>
          <p:cNvSpPr txBox="1">
            <a:spLocks noChangeArrowheads="1"/>
          </p:cNvSpPr>
          <p:nvPr/>
        </p:nvSpPr>
        <p:spPr bwMode="auto">
          <a:xfrm>
            <a:off x="5954314" y="4023444"/>
            <a:ext cx="32784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mj-ea"/>
                <a:ea typeface="+mj-ea"/>
              </a:rPr>
              <a:t>フェーン型</a:t>
            </a:r>
            <a:r>
              <a:rPr lang="en-US" altLang="ja-JP" sz="2400" dirty="0">
                <a:latin typeface="+mj-ea"/>
                <a:ea typeface="+mj-ea"/>
              </a:rPr>
              <a:t>(</a:t>
            </a:r>
            <a:r>
              <a:rPr lang="ja-JP" altLang="en-US" sz="2400">
                <a:latin typeface="+mj-ea"/>
                <a:ea typeface="+mj-ea"/>
              </a:rPr>
              <a:t>気温上昇</a:t>
            </a:r>
            <a:r>
              <a:rPr lang="en-US" altLang="ja-JP" sz="2400" dirty="0">
                <a:latin typeface="+mj-ea"/>
                <a:ea typeface="+mj-ea"/>
              </a:rPr>
              <a:t>)</a:t>
            </a:r>
          </a:p>
          <a:p>
            <a:r>
              <a:rPr lang="ja-JP" altLang="en-US" sz="2400">
                <a:latin typeface="+mj-ea"/>
                <a:ea typeface="+mj-ea"/>
              </a:rPr>
              <a:t>ボラ型　　 </a:t>
            </a:r>
            <a:r>
              <a:rPr lang="en-US" altLang="ja-JP" sz="2400" dirty="0">
                <a:latin typeface="+mj-ea"/>
                <a:ea typeface="+mj-ea"/>
              </a:rPr>
              <a:t>(</a:t>
            </a:r>
            <a:r>
              <a:rPr lang="ja-JP" altLang="en-US" sz="2400">
                <a:latin typeface="+mj-ea"/>
                <a:ea typeface="+mj-ea"/>
              </a:rPr>
              <a:t>気温下降</a:t>
            </a:r>
            <a:r>
              <a:rPr lang="en-US" altLang="ja-JP" sz="2400" dirty="0">
                <a:latin typeface="+mj-ea"/>
                <a:ea typeface="+mj-ea"/>
              </a:rPr>
              <a:t>)</a:t>
            </a:r>
          </a:p>
        </p:txBody>
      </p:sp>
      <p:sp>
        <p:nvSpPr>
          <p:cNvPr id="16" name="AutoShape 19"/>
          <p:cNvSpPr>
            <a:spLocks/>
          </p:cNvSpPr>
          <p:nvPr/>
        </p:nvSpPr>
        <p:spPr bwMode="auto">
          <a:xfrm>
            <a:off x="5932089" y="4148857"/>
            <a:ext cx="71437" cy="647700"/>
          </a:xfrm>
          <a:prstGeom prst="leftBrace">
            <a:avLst>
              <a:gd name="adj1" fmla="val 75556"/>
              <a:gd name="adj2" fmla="val 2279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2" name="円/楕円 1"/>
          <p:cNvSpPr/>
          <p:nvPr/>
        </p:nvSpPr>
        <p:spPr>
          <a:xfrm>
            <a:off x="3923928" y="1340768"/>
            <a:ext cx="5148064" cy="273379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Tree>
    <p:extLst>
      <p:ext uri="{BB962C8B-B14F-4D97-AF65-F5344CB8AC3E}">
        <p14:creationId xmlns:p14="http://schemas.microsoft.com/office/powerpoint/2010/main" val="9483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ickable Global Topography Map">
            <a:hlinkClick r:id="rId2"/>
          </p:cNvPr>
          <p:cNvPicPr>
            <a:picLocks noChangeAspect="1" noChangeArrowheads="1"/>
          </p:cNvPicPr>
          <p:nvPr/>
        </p:nvPicPr>
        <p:blipFill>
          <a:blip r:embed="rId3" cstate="print"/>
          <a:srcRect/>
          <a:stretch>
            <a:fillRect/>
          </a:stretch>
        </p:blipFill>
        <p:spPr bwMode="auto">
          <a:xfrm>
            <a:off x="-32" y="928670"/>
            <a:ext cx="9151607" cy="5357850"/>
          </a:xfrm>
          <a:prstGeom prst="rect">
            <a:avLst/>
          </a:prstGeom>
          <a:noFill/>
        </p:spPr>
      </p:pic>
      <p:pic>
        <p:nvPicPr>
          <p:cNvPr id="1607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52764"/>
            <a:ext cx="9144000" cy="5848070"/>
          </a:xfrm>
          <a:prstGeom prst="rect">
            <a:avLst/>
          </a:prstGeom>
          <a:noFill/>
          <a:ln w="9525">
            <a:noFill/>
            <a:miter lim="800000"/>
            <a:headEnd/>
            <a:tailEnd/>
          </a:ln>
        </p:spPr>
      </p:pic>
      <p:sp>
        <p:nvSpPr>
          <p:cNvPr id="4" name="テキスト ボックス 3"/>
          <p:cNvSpPr txBox="1"/>
          <p:nvPr/>
        </p:nvSpPr>
        <p:spPr>
          <a:xfrm>
            <a:off x="71406" y="35913"/>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海の深さ</a:t>
            </a:r>
          </a:p>
        </p:txBody>
      </p:sp>
      <p:sp>
        <p:nvSpPr>
          <p:cNvPr id="5" name="テキスト ボックス 4"/>
          <p:cNvSpPr txBox="1"/>
          <p:nvPr/>
        </p:nvSpPr>
        <p:spPr>
          <a:xfrm>
            <a:off x="8501122" y="357166"/>
            <a:ext cx="571472" cy="369332"/>
          </a:xfrm>
          <a:prstGeom prst="rect">
            <a:avLst/>
          </a:prstGeom>
          <a:noFill/>
        </p:spPr>
        <p:txBody>
          <a:bodyPr wrap="square" rtlCol="0">
            <a:spAutoFit/>
          </a:bodyPr>
          <a:lstStyle/>
          <a:p>
            <a:r>
              <a:rPr lang="en-US" altLang="ja-JP" dirty="0">
                <a:solidFill>
                  <a:prstClr val="black"/>
                </a:solidFill>
              </a:rPr>
              <a:t>(m)</a:t>
            </a:r>
            <a:endParaRPr lang="ja-JP" altLang="en-US" dirty="0">
              <a:solidFill>
                <a:prstClr val="black"/>
              </a:solidFill>
            </a:endParaRPr>
          </a:p>
        </p:txBody>
      </p: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30</a:t>
            </a:fld>
            <a:endParaRPr kumimoji="1" lang="ja-JP" altLang="en-US"/>
          </a:p>
        </p:txBody>
      </p:sp>
    </p:spTree>
    <p:extLst>
      <p:ext uri="{BB962C8B-B14F-4D97-AF65-F5344CB8AC3E}">
        <p14:creationId xmlns:p14="http://schemas.microsoft.com/office/powerpoint/2010/main" val="14666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wipe(left)">
                                      <p:cBhvr>
                                        <p:cTn id="7" dur="500"/>
                                        <p:tgtEl>
                                          <p:spTgt spid="1607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564904"/>
            <a:ext cx="6640216" cy="3819407"/>
          </a:xfrm>
          <a:prstGeom prst="rect">
            <a:avLst/>
          </a:prstGeom>
          <a:noFill/>
          <a:ln w="9525">
            <a:noFill/>
            <a:miter lim="800000"/>
            <a:headEnd/>
            <a:tailEnd/>
          </a:ln>
          <a:effectLst/>
        </p:spPr>
      </p:pic>
      <p:sp>
        <p:nvSpPr>
          <p:cNvPr id="3" name="テキスト ボックス 2"/>
          <p:cNvSpPr txBox="1"/>
          <p:nvPr/>
        </p:nvSpPr>
        <p:spPr>
          <a:xfrm>
            <a:off x="71406" y="119698"/>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海の深さ</a:t>
            </a:r>
          </a:p>
        </p:txBody>
      </p:sp>
      <p:sp>
        <p:nvSpPr>
          <p:cNvPr id="4" name="テキスト ボックス 3"/>
          <p:cNvSpPr txBox="1"/>
          <p:nvPr/>
        </p:nvSpPr>
        <p:spPr>
          <a:xfrm>
            <a:off x="5084845" y="27772"/>
            <a:ext cx="4032449" cy="830997"/>
          </a:xfrm>
          <a:prstGeom prst="rect">
            <a:avLst/>
          </a:prstGeom>
          <a:noFill/>
        </p:spPr>
        <p:txBody>
          <a:bodyPr wrap="square" rtlCol="0">
            <a:spAutoFit/>
          </a:bodyPr>
          <a:lstStyle/>
          <a:p>
            <a:r>
              <a:rPr lang="ja-JP" altLang="en-US" sz="2400" dirty="0">
                <a:solidFill>
                  <a:prstClr val="black"/>
                </a:solidFill>
                <a:latin typeface="+mj-ea"/>
                <a:ea typeface="+mj-ea"/>
              </a:rPr>
              <a:t>陸の平均標高：約</a:t>
            </a:r>
            <a:r>
              <a:rPr lang="en-US" altLang="ja-JP" sz="2400" dirty="0">
                <a:solidFill>
                  <a:prstClr val="black"/>
                </a:solidFill>
                <a:latin typeface="+mj-ea"/>
                <a:ea typeface="+mj-ea"/>
              </a:rPr>
              <a:t>840m</a:t>
            </a:r>
          </a:p>
          <a:p>
            <a:r>
              <a:rPr lang="ja-JP" altLang="en-US" sz="2400" dirty="0">
                <a:solidFill>
                  <a:prstClr val="black"/>
                </a:solidFill>
                <a:latin typeface="+mj-ea"/>
                <a:ea typeface="+mj-ea"/>
              </a:rPr>
              <a:t>海の平均水深：約</a:t>
            </a:r>
            <a:r>
              <a:rPr lang="en-US" altLang="ja-JP" sz="2400" dirty="0">
                <a:solidFill>
                  <a:prstClr val="black"/>
                </a:solidFill>
                <a:latin typeface="+mj-ea"/>
                <a:ea typeface="+mj-ea"/>
              </a:rPr>
              <a:t>3800m</a:t>
            </a:r>
            <a:endParaRPr lang="ja-JP" altLang="en-US" sz="24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31</a:t>
            </a:fld>
            <a:endParaRPr kumimoji="1" lang="ja-JP" altLang="en-US"/>
          </a:p>
        </p:txBody>
      </p:sp>
      <p:pic>
        <p:nvPicPr>
          <p:cNvPr id="6" name="図 5">
            <a:extLst>
              <a:ext uri="{FF2B5EF4-FFF2-40B4-BE49-F238E27FC236}">
                <a16:creationId xmlns:a16="http://schemas.microsoft.com/office/drawing/2014/main" id="{EBD725EE-578B-440D-8C9F-6C7A6392D4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8387" y="852508"/>
            <a:ext cx="2961437" cy="1712396"/>
          </a:xfrm>
          <a:prstGeom prst="rect">
            <a:avLst/>
          </a:prstGeom>
        </p:spPr>
      </p:pic>
    </p:spTree>
    <p:extLst>
      <p:ext uri="{BB962C8B-B14F-4D97-AF65-F5344CB8AC3E}">
        <p14:creationId xmlns:p14="http://schemas.microsoft.com/office/powerpoint/2010/main" val="356504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44" y="784932"/>
            <a:ext cx="3143272" cy="3787076"/>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9058" y="2571744"/>
            <a:ext cx="4976847" cy="3929090"/>
          </a:xfrm>
          <a:prstGeom prst="rect">
            <a:avLst/>
          </a:prstGeom>
          <a:noFill/>
          <a:ln w="9525">
            <a:noFill/>
            <a:miter lim="800000"/>
            <a:headEnd/>
            <a:tailEnd/>
          </a:ln>
          <a:effectLst/>
        </p:spPr>
      </p:pic>
      <p:sp>
        <p:nvSpPr>
          <p:cNvPr id="4" name="テキスト ボックス 3"/>
          <p:cNvSpPr txBox="1"/>
          <p:nvPr/>
        </p:nvSpPr>
        <p:spPr>
          <a:xfrm>
            <a:off x="2097217" y="1515330"/>
            <a:ext cx="1046023"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混合層</a:t>
            </a:r>
          </a:p>
        </p:txBody>
      </p:sp>
      <p:sp>
        <p:nvSpPr>
          <p:cNvPr id="5" name="テキスト ボックス 4"/>
          <p:cNvSpPr txBox="1"/>
          <p:nvPr/>
        </p:nvSpPr>
        <p:spPr>
          <a:xfrm>
            <a:off x="1843501" y="2411988"/>
            <a:ext cx="1714512"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主水温躍層</a:t>
            </a:r>
          </a:p>
        </p:txBody>
      </p:sp>
      <p:sp>
        <p:nvSpPr>
          <p:cNvPr id="6" name="テキスト ボックス 5"/>
          <p:cNvSpPr txBox="1"/>
          <p:nvPr/>
        </p:nvSpPr>
        <p:spPr>
          <a:xfrm>
            <a:off x="1343435" y="3275963"/>
            <a:ext cx="1269866"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永久躍層</a:t>
            </a:r>
          </a:p>
        </p:txBody>
      </p:sp>
      <p:sp>
        <p:nvSpPr>
          <p:cNvPr id="7" name="正方形/長方形 6"/>
          <p:cNvSpPr/>
          <p:nvPr/>
        </p:nvSpPr>
        <p:spPr>
          <a:xfrm>
            <a:off x="3312368" y="260648"/>
            <a:ext cx="5831632" cy="1815882"/>
          </a:xfrm>
          <a:prstGeom prst="rect">
            <a:avLst/>
          </a:prstGeom>
        </p:spPr>
        <p:txBody>
          <a:bodyPr wrap="square">
            <a:spAutoFit/>
          </a:bodyPr>
          <a:lstStyle/>
          <a:p>
            <a:r>
              <a:rPr lang="ja-JP" altLang="en-US" sz="2800" dirty="0">
                <a:solidFill>
                  <a:srgbClr val="FF0000"/>
                </a:solidFill>
                <a:latin typeface="+mj-ea"/>
                <a:ea typeface="+mj-ea"/>
              </a:rPr>
              <a:t>混合層</a:t>
            </a:r>
            <a:r>
              <a:rPr lang="ja-JP" altLang="en-US" sz="2800" dirty="0">
                <a:solidFill>
                  <a:prstClr val="black"/>
                </a:solidFill>
                <a:latin typeface="+mj-ea"/>
                <a:ea typeface="+mj-ea"/>
              </a:rPr>
              <a:t>：場所や季節で大きく変化</a:t>
            </a:r>
            <a:endParaRPr lang="en-US" altLang="ja-JP" sz="2800" dirty="0">
              <a:solidFill>
                <a:prstClr val="black"/>
              </a:solidFill>
              <a:latin typeface="+mj-ea"/>
              <a:ea typeface="+mj-ea"/>
            </a:endParaRPr>
          </a:p>
          <a:p>
            <a:r>
              <a:rPr lang="ja-JP" altLang="en-US" sz="2800" dirty="0">
                <a:solidFill>
                  <a:prstClr val="black"/>
                </a:solidFill>
                <a:latin typeface="+mj-ea"/>
                <a:ea typeface="+mj-ea"/>
              </a:rPr>
              <a:t>　　　　　（表層から数百</a:t>
            </a:r>
            <a:r>
              <a:rPr lang="en-US" altLang="ja-JP" sz="2800" dirty="0">
                <a:solidFill>
                  <a:prstClr val="black"/>
                </a:solidFill>
                <a:latin typeface="+mj-ea"/>
                <a:ea typeface="+mj-ea"/>
              </a:rPr>
              <a:t>m</a:t>
            </a:r>
            <a:r>
              <a:rPr lang="ja-JP" altLang="en-US" sz="2800" dirty="0">
                <a:solidFill>
                  <a:prstClr val="black"/>
                </a:solidFill>
                <a:latin typeface="+mj-ea"/>
                <a:ea typeface="+mj-ea"/>
              </a:rPr>
              <a:t>）</a:t>
            </a:r>
            <a:br>
              <a:rPr lang="en-US" altLang="ja-JP" sz="2800" dirty="0">
                <a:solidFill>
                  <a:prstClr val="black"/>
                </a:solidFill>
                <a:latin typeface="+mj-ea"/>
                <a:ea typeface="+mj-ea"/>
              </a:rPr>
            </a:br>
            <a:r>
              <a:rPr lang="ja-JP" altLang="en-US" sz="2800" dirty="0">
                <a:solidFill>
                  <a:prstClr val="black"/>
                </a:solidFill>
                <a:latin typeface="+mj-ea"/>
                <a:ea typeface="+mj-ea"/>
              </a:rPr>
              <a:t>主水温躍層：水温が急激に減少</a:t>
            </a:r>
            <a:endParaRPr lang="en-US" altLang="ja-JP" sz="2800" dirty="0">
              <a:solidFill>
                <a:prstClr val="black"/>
              </a:solidFill>
              <a:latin typeface="+mj-ea"/>
              <a:ea typeface="+mj-ea"/>
            </a:endParaRPr>
          </a:p>
          <a:p>
            <a:r>
              <a:rPr lang="ja-JP" altLang="en-US" sz="2800" dirty="0">
                <a:solidFill>
                  <a:prstClr val="black"/>
                </a:solidFill>
                <a:latin typeface="+mj-ea"/>
                <a:ea typeface="+mj-ea"/>
              </a:rPr>
              <a:t>永久躍層：水温は緩やかに低下</a:t>
            </a:r>
          </a:p>
        </p:txBody>
      </p:sp>
      <p:sp>
        <p:nvSpPr>
          <p:cNvPr id="8" name="テキスト ボックス 7"/>
          <p:cNvSpPr txBox="1"/>
          <p:nvPr/>
        </p:nvSpPr>
        <p:spPr>
          <a:xfrm>
            <a:off x="107504" y="44624"/>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海水の温度</a:t>
            </a:r>
          </a:p>
        </p:txBody>
      </p:sp>
      <p:cxnSp>
        <p:nvCxnSpPr>
          <p:cNvPr id="3" name="直線矢印コネクタ 2"/>
          <p:cNvCxnSpPr/>
          <p:nvPr/>
        </p:nvCxnSpPr>
        <p:spPr>
          <a:xfrm>
            <a:off x="1043608" y="1340768"/>
            <a:ext cx="0" cy="79208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803375" y="1541623"/>
            <a:ext cx="1080120" cy="375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mj-ea"/>
                <a:ea typeface="+mj-ea"/>
              </a:rPr>
              <a:t>表層水</a:t>
            </a:r>
          </a:p>
        </p:txBody>
      </p:sp>
      <p:cxnSp>
        <p:nvCxnSpPr>
          <p:cNvPr id="12" name="直線矢印コネクタ 11"/>
          <p:cNvCxnSpPr/>
          <p:nvPr/>
        </p:nvCxnSpPr>
        <p:spPr>
          <a:xfrm flipH="1">
            <a:off x="2725030" y="2972128"/>
            <a:ext cx="5545" cy="143624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987407" y="3762363"/>
            <a:ext cx="1080120" cy="375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j-ea"/>
                <a:ea typeface="+mj-ea"/>
              </a:rPr>
              <a:t>深</a:t>
            </a:r>
            <a:r>
              <a:rPr kumimoji="1" lang="ja-JP" altLang="en-US" dirty="0">
                <a:latin typeface="+mj-ea"/>
                <a:ea typeface="+mj-ea"/>
              </a:rPr>
              <a:t>層水</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32</a:t>
            </a:fld>
            <a:endParaRPr kumimoji="1" lang="ja-JP" altLang="en-US"/>
          </a:p>
        </p:txBody>
      </p:sp>
    </p:spTree>
    <p:extLst>
      <p:ext uri="{BB962C8B-B14F-4D97-AF65-F5344CB8AC3E}">
        <p14:creationId xmlns:p14="http://schemas.microsoft.com/office/powerpoint/2010/main" val="59945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24"/>
            <a:ext cx="4936062" cy="584775"/>
          </a:xfrm>
          <a:prstGeom prst="rect">
            <a:avLst/>
          </a:prstGeom>
          <a:noFill/>
        </p:spPr>
        <p:txBody>
          <a:bodyPr wrap="square" rtlCol="0">
            <a:spAutoFit/>
          </a:bodyPr>
          <a:lstStyle/>
          <a:p>
            <a:r>
              <a:rPr lang="ja-JP" altLang="en-US" sz="3200" dirty="0">
                <a:solidFill>
                  <a:prstClr val="black"/>
                </a:solidFill>
                <a:latin typeface="+mj-ea"/>
                <a:ea typeface="+mj-ea"/>
              </a:rPr>
              <a:t>海面水温（</a:t>
            </a:r>
            <a:r>
              <a:rPr lang="en-US" altLang="ja-JP" sz="3200" dirty="0">
                <a:solidFill>
                  <a:prstClr val="black"/>
                </a:solidFill>
                <a:latin typeface="+mj-ea"/>
                <a:ea typeface="+mj-ea"/>
              </a:rPr>
              <a:t>3</a:t>
            </a:r>
            <a:r>
              <a:rPr lang="ja-JP" altLang="en-US" sz="3200" dirty="0">
                <a:solidFill>
                  <a:prstClr val="black"/>
                </a:solidFill>
                <a:latin typeface="+mj-ea"/>
                <a:ea typeface="+mj-ea"/>
              </a:rPr>
              <a:t>月平均）</a:t>
            </a:r>
          </a:p>
        </p:txBody>
      </p:sp>
      <p:sp>
        <p:nvSpPr>
          <p:cNvPr id="5" name="テキスト ボックス 4"/>
          <p:cNvSpPr txBox="1"/>
          <p:nvPr/>
        </p:nvSpPr>
        <p:spPr>
          <a:xfrm>
            <a:off x="1331640" y="5301208"/>
            <a:ext cx="6817390" cy="954107"/>
          </a:xfrm>
          <a:prstGeom prst="rect">
            <a:avLst/>
          </a:prstGeom>
          <a:noFill/>
        </p:spPr>
        <p:txBody>
          <a:bodyPr wrap="square" rtlCol="0">
            <a:spAutoFit/>
          </a:bodyPr>
          <a:lstStyle/>
          <a:p>
            <a:r>
              <a:rPr lang="ja-JP" altLang="en-US" sz="2800" dirty="0">
                <a:solidFill>
                  <a:prstClr val="black"/>
                </a:solidFill>
                <a:latin typeface="+mj-ea"/>
                <a:ea typeface="+mj-ea"/>
              </a:rPr>
              <a:t>平均的な最低値：海面水温　</a:t>
            </a:r>
            <a:r>
              <a:rPr lang="en-US" altLang="ja-JP" sz="2800" dirty="0">
                <a:solidFill>
                  <a:prstClr val="black"/>
                </a:solidFill>
                <a:latin typeface="+mj-ea"/>
                <a:ea typeface="+mj-ea"/>
              </a:rPr>
              <a:t>3</a:t>
            </a:r>
            <a:r>
              <a:rPr lang="ja-JP" altLang="en-US" sz="2800" dirty="0">
                <a:solidFill>
                  <a:prstClr val="black"/>
                </a:solidFill>
                <a:latin typeface="+mj-ea"/>
                <a:ea typeface="+mj-ea"/>
              </a:rPr>
              <a:t>月</a:t>
            </a:r>
            <a:endParaRPr lang="en-US" altLang="ja-JP" sz="2800" dirty="0">
              <a:solidFill>
                <a:prstClr val="black"/>
              </a:solidFill>
              <a:latin typeface="+mj-ea"/>
              <a:ea typeface="+mj-ea"/>
            </a:endParaRPr>
          </a:p>
          <a:p>
            <a:r>
              <a:rPr lang="ja-JP" altLang="en-US" sz="2800" dirty="0">
                <a:solidFill>
                  <a:prstClr val="black"/>
                </a:solidFill>
                <a:latin typeface="+mj-ea"/>
                <a:ea typeface="+mj-ea"/>
              </a:rPr>
              <a:t>　　　　　　　　　　気温　</a:t>
            </a:r>
            <a:r>
              <a:rPr lang="en-US" altLang="ja-JP" sz="2800" dirty="0">
                <a:solidFill>
                  <a:prstClr val="black"/>
                </a:solidFill>
                <a:latin typeface="+mj-ea"/>
                <a:ea typeface="+mj-ea"/>
              </a:rPr>
              <a:t>1</a:t>
            </a:r>
            <a:r>
              <a:rPr lang="ja-JP" altLang="en-US" sz="2800" dirty="0">
                <a:solidFill>
                  <a:prstClr val="black"/>
                </a:solidFill>
                <a:latin typeface="+mj-ea"/>
                <a:ea typeface="+mj-ea"/>
              </a:rPr>
              <a:t>月</a:t>
            </a:r>
          </a:p>
        </p:txBody>
      </p:sp>
      <p:pic>
        <p:nvPicPr>
          <p:cNvPr id="1026" name="Picture 2" descr="月の全球月平均海面水温平年値"/>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6712"/>
            <a:ext cx="9066640" cy="414039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33</a:t>
            </a:fld>
            <a:endParaRPr kumimoji="1" lang="ja-JP" altLang="en-US"/>
          </a:p>
        </p:txBody>
      </p:sp>
    </p:spTree>
    <p:extLst>
      <p:ext uri="{BB962C8B-B14F-4D97-AF65-F5344CB8AC3E}">
        <p14:creationId xmlns:p14="http://schemas.microsoft.com/office/powerpoint/2010/main" val="272900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44624"/>
            <a:ext cx="5152086" cy="584775"/>
          </a:xfrm>
          <a:prstGeom prst="rect">
            <a:avLst/>
          </a:prstGeom>
          <a:noFill/>
        </p:spPr>
        <p:txBody>
          <a:bodyPr wrap="square" rtlCol="0">
            <a:spAutoFit/>
          </a:bodyPr>
          <a:lstStyle/>
          <a:p>
            <a:r>
              <a:rPr lang="ja-JP" altLang="en-US" sz="3200" dirty="0">
                <a:solidFill>
                  <a:prstClr val="black"/>
                </a:solidFill>
                <a:latin typeface="+mj-ea"/>
                <a:ea typeface="+mj-ea"/>
              </a:rPr>
              <a:t>海面水温（</a:t>
            </a:r>
            <a:r>
              <a:rPr lang="en-US" altLang="ja-JP" sz="3200" dirty="0">
                <a:solidFill>
                  <a:prstClr val="black"/>
                </a:solidFill>
                <a:latin typeface="+mj-ea"/>
                <a:ea typeface="+mj-ea"/>
              </a:rPr>
              <a:t>9</a:t>
            </a:r>
            <a:r>
              <a:rPr lang="ja-JP" altLang="en-US" sz="3200" dirty="0">
                <a:solidFill>
                  <a:prstClr val="black"/>
                </a:solidFill>
                <a:latin typeface="+mj-ea"/>
                <a:ea typeface="+mj-ea"/>
              </a:rPr>
              <a:t>月平均）</a:t>
            </a:r>
          </a:p>
        </p:txBody>
      </p:sp>
      <p:sp>
        <p:nvSpPr>
          <p:cNvPr id="6" name="テキスト ボックス 5"/>
          <p:cNvSpPr txBox="1"/>
          <p:nvPr/>
        </p:nvSpPr>
        <p:spPr>
          <a:xfrm>
            <a:off x="1331640" y="5301208"/>
            <a:ext cx="6817390" cy="954107"/>
          </a:xfrm>
          <a:prstGeom prst="rect">
            <a:avLst/>
          </a:prstGeom>
          <a:noFill/>
        </p:spPr>
        <p:txBody>
          <a:bodyPr wrap="square" rtlCol="0">
            <a:spAutoFit/>
          </a:bodyPr>
          <a:lstStyle/>
          <a:p>
            <a:r>
              <a:rPr lang="ja-JP" altLang="en-US" sz="2800" dirty="0">
                <a:solidFill>
                  <a:prstClr val="black"/>
                </a:solidFill>
                <a:latin typeface="+mj-ea"/>
                <a:ea typeface="+mj-ea"/>
              </a:rPr>
              <a:t>平均的な最高値：海面水温　</a:t>
            </a:r>
            <a:r>
              <a:rPr lang="en-US" altLang="ja-JP" sz="2800" dirty="0">
                <a:solidFill>
                  <a:prstClr val="black"/>
                </a:solidFill>
                <a:latin typeface="+mj-ea"/>
                <a:ea typeface="+mj-ea"/>
              </a:rPr>
              <a:t>9</a:t>
            </a:r>
            <a:r>
              <a:rPr lang="ja-JP" altLang="en-US" sz="2800" dirty="0">
                <a:solidFill>
                  <a:prstClr val="black"/>
                </a:solidFill>
                <a:latin typeface="+mj-ea"/>
                <a:ea typeface="+mj-ea"/>
              </a:rPr>
              <a:t>月</a:t>
            </a:r>
            <a:endParaRPr lang="en-US" altLang="ja-JP" sz="2800" dirty="0">
              <a:solidFill>
                <a:prstClr val="black"/>
              </a:solidFill>
              <a:latin typeface="+mj-ea"/>
              <a:ea typeface="+mj-ea"/>
            </a:endParaRPr>
          </a:p>
          <a:p>
            <a:r>
              <a:rPr lang="ja-JP" altLang="en-US" sz="2800" dirty="0">
                <a:solidFill>
                  <a:prstClr val="black"/>
                </a:solidFill>
                <a:latin typeface="+mj-ea"/>
                <a:ea typeface="+mj-ea"/>
              </a:rPr>
              <a:t>　　　　　　　　　　気温　</a:t>
            </a:r>
            <a:r>
              <a:rPr lang="en-US" altLang="ja-JP" sz="2800" dirty="0">
                <a:solidFill>
                  <a:prstClr val="black"/>
                </a:solidFill>
                <a:latin typeface="+mj-ea"/>
                <a:ea typeface="+mj-ea"/>
              </a:rPr>
              <a:t>7</a:t>
            </a:r>
            <a:r>
              <a:rPr lang="ja-JP" altLang="en-US" sz="2800" dirty="0">
                <a:solidFill>
                  <a:prstClr val="black"/>
                </a:solidFill>
                <a:latin typeface="+mj-ea"/>
                <a:ea typeface="+mj-ea"/>
              </a:rPr>
              <a:t>月</a:t>
            </a:r>
          </a:p>
        </p:txBody>
      </p:sp>
      <p:pic>
        <p:nvPicPr>
          <p:cNvPr id="2050" name="Picture 2" descr="月の全球月平均海面水温平年値"/>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5447"/>
            <a:ext cx="9144000" cy="417572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34</a:t>
            </a:fld>
            <a:endParaRPr kumimoji="1" lang="ja-JP" altLang="en-US"/>
          </a:p>
        </p:txBody>
      </p:sp>
    </p:spTree>
    <p:extLst>
      <p:ext uri="{BB962C8B-B14F-4D97-AF65-F5344CB8AC3E}">
        <p14:creationId xmlns:p14="http://schemas.microsoft.com/office/powerpoint/2010/main" val="85886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0034" y="116632"/>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海水の塩分</a:t>
            </a:r>
          </a:p>
        </p:txBody>
      </p:sp>
      <p:sp>
        <p:nvSpPr>
          <p:cNvPr id="4" name="テキスト ボックス 3"/>
          <p:cNvSpPr txBox="1"/>
          <p:nvPr/>
        </p:nvSpPr>
        <p:spPr>
          <a:xfrm>
            <a:off x="4211960" y="476672"/>
            <a:ext cx="4932040" cy="6124754"/>
          </a:xfrm>
          <a:prstGeom prst="rect">
            <a:avLst/>
          </a:prstGeom>
          <a:noFill/>
        </p:spPr>
        <p:txBody>
          <a:bodyPr wrap="square" rtlCol="0">
            <a:spAutoFit/>
          </a:bodyPr>
          <a:lstStyle/>
          <a:p>
            <a:r>
              <a:rPr lang="ja-JP" altLang="en-US" sz="2800" dirty="0">
                <a:solidFill>
                  <a:prstClr val="black"/>
                </a:solidFill>
                <a:latin typeface="+mj-ea"/>
                <a:ea typeface="+mj-ea"/>
              </a:rPr>
              <a:t>・</a:t>
            </a:r>
            <a:r>
              <a:rPr lang="en-US" altLang="ja-JP" sz="2800" dirty="0">
                <a:solidFill>
                  <a:srgbClr val="FF0000"/>
                </a:solidFill>
                <a:latin typeface="+mj-ea"/>
                <a:ea typeface="+mj-ea"/>
              </a:rPr>
              <a:t>1kg</a:t>
            </a:r>
            <a:r>
              <a:rPr lang="ja-JP" altLang="en-US" sz="2800" dirty="0">
                <a:solidFill>
                  <a:srgbClr val="FF0000"/>
                </a:solidFill>
                <a:latin typeface="+mj-ea"/>
                <a:ea typeface="+mj-ea"/>
              </a:rPr>
              <a:t>の海水に</a:t>
            </a:r>
            <a:r>
              <a:rPr lang="en-US" altLang="ja-JP" sz="2800" dirty="0">
                <a:solidFill>
                  <a:srgbClr val="FF0000"/>
                </a:solidFill>
                <a:latin typeface="+mj-ea"/>
                <a:ea typeface="+mj-ea"/>
              </a:rPr>
              <a:t>33</a:t>
            </a:r>
            <a:r>
              <a:rPr lang="ja-JP" altLang="en-US" sz="2800" dirty="0">
                <a:solidFill>
                  <a:srgbClr val="FF0000"/>
                </a:solidFill>
                <a:latin typeface="+mj-ea"/>
                <a:ea typeface="+mj-ea"/>
              </a:rPr>
              <a:t>～</a:t>
            </a:r>
            <a:r>
              <a:rPr lang="en-US" altLang="ja-JP" sz="2800" dirty="0">
                <a:solidFill>
                  <a:srgbClr val="FF0000"/>
                </a:solidFill>
                <a:latin typeface="+mj-ea"/>
                <a:ea typeface="+mj-ea"/>
              </a:rPr>
              <a:t>36g</a:t>
            </a:r>
            <a:r>
              <a:rPr lang="ja-JP" altLang="en-US" sz="2800" dirty="0">
                <a:solidFill>
                  <a:srgbClr val="FF0000"/>
                </a:solidFill>
                <a:latin typeface="+mj-ea"/>
                <a:ea typeface="+mj-ea"/>
              </a:rPr>
              <a:t>の</a:t>
            </a:r>
            <a:br>
              <a:rPr lang="en-US" altLang="ja-JP" sz="2800" dirty="0">
                <a:solidFill>
                  <a:srgbClr val="FF0000"/>
                </a:solidFill>
                <a:latin typeface="+mj-ea"/>
                <a:ea typeface="+mj-ea"/>
              </a:rPr>
            </a:br>
            <a:r>
              <a:rPr lang="ja-JP" altLang="en-US" sz="2800" dirty="0">
                <a:solidFill>
                  <a:srgbClr val="FF0000"/>
                </a:solidFill>
                <a:latin typeface="+mj-ea"/>
                <a:ea typeface="+mj-ea"/>
              </a:rPr>
              <a:t>　塩分</a:t>
            </a:r>
            <a:r>
              <a:rPr lang="ja-JP" altLang="en-US" sz="2800" dirty="0">
                <a:solidFill>
                  <a:prstClr val="black"/>
                </a:solidFill>
                <a:latin typeface="+mj-ea"/>
                <a:ea typeface="+mj-ea"/>
              </a:rPr>
              <a:t>が溶けている</a:t>
            </a:r>
            <a:endParaRPr lang="en-US" altLang="ja-JP" sz="2800" dirty="0">
              <a:solidFill>
                <a:prstClr val="black"/>
              </a:solidFill>
              <a:latin typeface="+mj-ea"/>
              <a:ea typeface="+mj-ea"/>
            </a:endParaRPr>
          </a:p>
          <a:p>
            <a:r>
              <a:rPr lang="ja-JP" altLang="en-US" sz="2800" dirty="0">
                <a:solidFill>
                  <a:prstClr val="black"/>
                </a:solidFill>
                <a:latin typeface="+mj-ea"/>
                <a:ea typeface="+mj-ea"/>
              </a:rPr>
              <a:t>・死海は</a:t>
            </a:r>
            <a:r>
              <a:rPr lang="en-US" altLang="ja-JP" sz="2800" dirty="0">
                <a:solidFill>
                  <a:prstClr val="black"/>
                </a:solidFill>
                <a:latin typeface="+mj-ea"/>
                <a:ea typeface="+mj-ea"/>
              </a:rPr>
              <a:t>1kg</a:t>
            </a:r>
            <a:r>
              <a:rPr lang="ja-JP" altLang="en-US" sz="2800" dirty="0">
                <a:solidFill>
                  <a:prstClr val="black"/>
                </a:solidFill>
                <a:latin typeface="+mj-ea"/>
                <a:ea typeface="+mj-ea"/>
              </a:rPr>
              <a:t>の海水に</a:t>
            </a:r>
            <a:r>
              <a:rPr lang="en-US" altLang="ja-JP" sz="2800" dirty="0">
                <a:solidFill>
                  <a:prstClr val="black"/>
                </a:solidFill>
                <a:latin typeface="+mj-ea"/>
                <a:ea typeface="+mj-ea"/>
              </a:rPr>
              <a:t>250g</a:t>
            </a: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・世界中の海水を蒸発させると，地球全体が</a:t>
            </a:r>
            <a:r>
              <a:rPr lang="en-US" altLang="ja-JP" sz="2800" dirty="0">
                <a:solidFill>
                  <a:prstClr val="black"/>
                </a:solidFill>
                <a:latin typeface="+mj-ea"/>
                <a:ea typeface="+mj-ea"/>
              </a:rPr>
              <a:t>4m</a:t>
            </a:r>
            <a:r>
              <a:rPr lang="ja-JP" altLang="en-US" sz="2800" dirty="0">
                <a:solidFill>
                  <a:prstClr val="black"/>
                </a:solidFill>
                <a:latin typeface="+mj-ea"/>
                <a:ea typeface="+mj-ea"/>
              </a:rPr>
              <a:t>の厚さの塩で覆われてしまう</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35</a:t>
            </a:fld>
            <a:endParaRPr kumimoji="1" lang="ja-JP" altLang="en-US"/>
          </a:p>
        </p:txBody>
      </p:sp>
      <p:pic>
        <p:nvPicPr>
          <p:cNvPr id="6" name="図 5">
            <a:extLst>
              <a:ext uri="{FF2B5EF4-FFF2-40B4-BE49-F238E27FC236}">
                <a16:creationId xmlns:a16="http://schemas.microsoft.com/office/drawing/2014/main" id="{0CCC41AF-E360-45E8-8175-594BC79DD3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44824"/>
            <a:ext cx="7701766" cy="3312368"/>
          </a:xfrm>
          <a:prstGeom prst="rect">
            <a:avLst/>
          </a:prstGeom>
        </p:spPr>
      </p:pic>
    </p:spTree>
    <p:extLst>
      <p:ext uri="{BB962C8B-B14F-4D97-AF65-F5344CB8AC3E}">
        <p14:creationId xmlns:p14="http://schemas.microsoft.com/office/powerpoint/2010/main" val="2361158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9448" y="571481"/>
            <a:ext cx="8523151" cy="6143667"/>
          </a:xfrm>
          <a:prstGeom prst="rect">
            <a:avLst/>
          </a:prstGeom>
          <a:noFill/>
          <a:ln w="9525">
            <a:noFill/>
            <a:miter lim="800000"/>
            <a:headEnd/>
            <a:tailEnd/>
          </a:ln>
          <a:effectLst/>
        </p:spPr>
      </p:pic>
      <p:grpSp>
        <p:nvGrpSpPr>
          <p:cNvPr id="2" name="グループ化 4"/>
          <p:cNvGrpSpPr/>
          <p:nvPr/>
        </p:nvGrpSpPr>
        <p:grpSpPr>
          <a:xfrm>
            <a:off x="1000100" y="1857365"/>
            <a:ext cx="7715304" cy="500066"/>
            <a:chOff x="1000100" y="1714488"/>
            <a:chExt cx="7715304" cy="500066"/>
          </a:xfrm>
        </p:grpSpPr>
        <p:sp>
          <p:nvSpPr>
            <p:cNvPr id="3" name="右矢印 2"/>
            <p:cNvSpPr/>
            <p:nvPr/>
          </p:nvSpPr>
          <p:spPr>
            <a:xfrm>
              <a:off x="1000100" y="1714488"/>
              <a:ext cx="4429156" cy="50006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右矢印 3"/>
            <p:cNvSpPr/>
            <p:nvPr/>
          </p:nvSpPr>
          <p:spPr>
            <a:xfrm>
              <a:off x="6858016" y="1714488"/>
              <a:ext cx="1857388" cy="50006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6" name="円/楕円 5"/>
          <p:cNvSpPr/>
          <p:nvPr/>
        </p:nvSpPr>
        <p:spPr>
          <a:xfrm>
            <a:off x="1619672" y="2928936"/>
            <a:ext cx="6912767" cy="437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FF0000"/>
                </a:solidFill>
                <a:latin typeface="+mj-ea"/>
                <a:ea typeface="+mj-ea"/>
              </a:rPr>
              <a:t>降水　多い</a:t>
            </a:r>
          </a:p>
        </p:txBody>
      </p:sp>
      <p:sp>
        <p:nvSpPr>
          <p:cNvPr id="7" name="円/楕円 6"/>
          <p:cNvSpPr/>
          <p:nvPr/>
        </p:nvSpPr>
        <p:spPr>
          <a:xfrm>
            <a:off x="2699792" y="2204864"/>
            <a:ext cx="530123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FF0000"/>
                </a:solidFill>
                <a:latin typeface="+mj-ea"/>
                <a:ea typeface="+mj-ea"/>
              </a:rPr>
              <a:t>蒸発　多い</a:t>
            </a:r>
          </a:p>
        </p:txBody>
      </p:sp>
      <p:sp>
        <p:nvSpPr>
          <p:cNvPr id="8" name="テキスト ボックス 7"/>
          <p:cNvSpPr txBox="1"/>
          <p:nvPr/>
        </p:nvSpPr>
        <p:spPr>
          <a:xfrm>
            <a:off x="500034" y="-24"/>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a:t>
            </a:r>
            <a:r>
              <a:rPr lang="ja-JP" altLang="en-US" sz="3200">
                <a:solidFill>
                  <a:prstClr val="black"/>
                </a:solidFill>
                <a:latin typeface="+mj-ea"/>
                <a:ea typeface="+mj-ea"/>
              </a:rPr>
              <a:t>の塩分の分布</a:t>
            </a:r>
            <a:endParaRPr lang="ja-JP" altLang="en-US" sz="3200" dirty="0">
              <a:solidFill>
                <a:prstClr val="black"/>
              </a:solidFill>
              <a:latin typeface="+mj-ea"/>
              <a:ea typeface="+mj-ea"/>
            </a:endParaRPr>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36</a:t>
            </a:fld>
            <a:endParaRPr kumimoji="1" lang="ja-JP" altLang="en-US"/>
          </a:p>
        </p:txBody>
      </p:sp>
    </p:spTree>
    <p:extLst>
      <p:ext uri="{BB962C8B-B14F-4D97-AF65-F5344CB8AC3E}">
        <p14:creationId xmlns:p14="http://schemas.microsoft.com/office/powerpoint/2010/main" val="30165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37</a:t>
            </a:fld>
            <a:endParaRPr kumimoji="1" lang="ja-JP" altLang="en-US"/>
          </a:p>
        </p:txBody>
      </p:sp>
      <p:pic>
        <p:nvPicPr>
          <p:cNvPr id="3074" name="Picture 2" descr="http://ds.data.jma.go.jp/gmd/jra/atlas/figures/world/B_EVAP-PRECIPsfc_ave_ANN_R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6632"/>
            <a:ext cx="9144000" cy="4690873"/>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10C68F47-E8A5-C74B-BAA7-8DFE7D15F4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618" y="4762424"/>
            <a:ext cx="2133600" cy="2095575"/>
          </a:xfrm>
          <a:prstGeom prst="rect">
            <a:avLst/>
          </a:prstGeom>
        </p:spPr>
      </p:pic>
    </p:spTree>
    <p:extLst>
      <p:ext uri="{BB962C8B-B14F-4D97-AF65-F5344CB8AC3E}">
        <p14:creationId xmlns:p14="http://schemas.microsoft.com/office/powerpoint/2010/main" val="1084377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182" y="1071546"/>
            <a:ext cx="7568032" cy="5536919"/>
          </a:xfrm>
          <a:prstGeom prst="rect">
            <a:avLst/>
          </a:prstGeom>
          <a:noFill/>
          <a:ln w="9525">
            <a:noFill/>
            <a:miter lim="800000"/>
            <a:headEnd/>
            <a:tailEnd/>
          </a:ln>
          <a:effectLst/>
        </p:spPr>
      </p:pic>
      <p:sp>
        <p:nvSpPr>
          <p:cNvPr id="3" name="テキスト ボックス 2"/>
          <p:cNvSpPr txBox="1"/>
          <p:nvPr/>
        </p:nvSpPr>
        <p:spPr>
          <a:xfrm>
            <a:off x="142844" y="214290"/>
            <a:ext cx="2143140" cy="584775"/>
          </a:xfrm>
          <a:prstGeom prst="rect">
            <a:avLst/>
          </a:prstGeom>
          <a:noFill/>
        </p:spPr>
        <p:txBody>
          <a:bodyPr wrap="square" rtlCol="0">
            <a:spAutoFit/>
          </a:bodyPr>
          <a:lstStyle/>
          <a:p>
            <a:r>
              <a:rPr lang="ja-JP" altLang="en-US" sz="3200" dirty="0">
                <a:solidFill>
                  <a:prstClr val="black"/>
                </a:solidFill>
                <a:latin typeface="+mj-ea"/>
                <a:ea typeface="+mj-ea"/>
              </a:rPr>
              <a:t>海の水圧</a:t>
            </a:r>
          </a:p>
        </p:txBody>
      </p:sp>
      <p:sp>
        <p:nvSpPr>
          <p:cNvPr id="4" name="テキスト ボックス 3"/>
          <p:cNvSpPr txBox="1"/>
          <p:nvPr/>
        </p:nvSpPr>
        <p:spPr>
          <a:xfrm>
            <a:off x="2428860" y="117439"/>
            <a:ext cx="5815548" cy="954107"/>
          </a:xfrm>
          <a:prstGeom prst="rect">
            <a:avLst/>
          </a:prstGeom>
          <a:noFill/>
        </p:spPr>
        <p:txBody>
          <a:bodyPr wrap="square" rtlCol="0">
            <a:spAutoFit/>
          </a:bodyPr>
          <a:lstStyle/>
          <a:p>
            <a:r>
              <a:rPr lang="ja-JP" altLang="en-US" sz="2800" dirty="0">
                <a:solidFill>
                  <a:prstClr val="black"/>
                </a:solidFill>
                <a:latin typeface="+mj-ea"/>
                <a:ea typeface="+mj-ea"/>
              </a:rPr>
              <a:t>水深</a:t>
            </a:r>
            <a:r>
              <a:rPr lang="en-US" altLang="ja-JP" sz="2800" dirty="0">
                <a:solidFill>
                  <a:prstClr val="black"/>
                </a:solidFill>
                <a:latin typeface="+mj-ea"/>
                <a:ea typeface="+mj-ea"/>
              </a:rPr>
              <a:t>1000m</a:t>
            </a:r>
            <a:r>
              <a:rPr lang="ja-JP" altLang="en-US" sz="2800" dirty="0">
                <a:solidFill>
                  <a:prstClr val="black"/>
                </a:solidFill>
                <a:latin typeface="+mj-ea"/>
                <a:ea typeface="+mj-ea"/>
              </a:rPr>
              <a:t>で</a:t>
            </a:r>
            <a:r>
              <a:rPr lang="en-US" altLang="ja-JP" sz="2800" dirty="0">
                <a:solidFill>
                  <a:prstClr val="black"/>
                </a:solidFill>
                <a:latin typeface="+mj-ea"/>
                <a:ea typeface="+mj-ea"/>
              </a:rPr>
              <a:t>100</a:t>
            </a:r>
            <a:r>
              <a:rPr lang="ja-JP" altLang="en-US" sz="2800" dirty="0">
                <a:solidFill>
                  <a:prstClr val="black"/>
                </a:solidFill>
                <a:latin typeface="+mj-ea"/>
                <a:ea typeface="+mj-ea"/>
              </a:rPr>
              <a:t>気圧</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en-US" altLang="ja-JP" sz="2800" dirty="0">
                <a:solidFill>
                  <a:prstClr val="black"/>
                </a:solidFill>
                <a:latin typeface="+mj-ea"/>
                <a:ea typeface="+mj-ea"/>
              </a:rPr>
              <a:t>※1</a:t>
            </a:r>
            <a:r>
              <a:rPr lang="ja-JP" altLang="en-US" sz="2800" dirty="0">
                <a:solidFill>
                  <a:prstClr val="black"/>
                </a:solidFill>
                <a:latin typeface="+mj-ea"/>
                <a:ea typeface="+mj-ea"/>
              </a:rPr>
              <a:t>気圧は</a:t>
            </a:r>
            <a:r>
              <a:rPr lang="en-US" altLang="ja-JP" sz="2800" dirty="0">
                <a:solidFill>
                  <a:prstClr val="black"/>
                </a:solidFill>
                <a:latin typeface="+mj-ea"/>
                <a:ea typeface="+mj-ea"/>
              </a:rPr>
              <a:t>1013hPa</a:t>
            </a:r>
            <a:endParaRPr lang="ja-JP" altLang="en-US" sz="28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38</a:t>
            </a:fld>
            <a:endParaRPr kumimoji="1" lang="ja-JP" altLang="en-US"/>
          </a:p>
        </p:txBody>
      </p:sp>
    </p:spTree>
    <p:extLst>
      <p:ext uri="{BB962C8B-B14F-4D97-AF65-F5344CB8AC3E}">
        <p14:creationId xmlns:p14="http://schemas.microsoft.com/office/powerpoint/2010/main" val="456943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39</a:t>
            </a:fld>
            <a:endParaRPr lang="ja-JP" altLang="en-US">
              <a:solidFill>
                <a:prstClr val="black">
                  <a:tint val="75000"/>
                </a:prstClr>
              </a:solidFill>
            </a:endParaRPr>
          </a:p>
        </p:txBody>
      </p:sp>
      <p:pic>
        <p:nvPicPr>
          <p:cNvPr id="3" name="P312319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77788"/>
            <a:ext cx="9144000" cy="5143500"/>
          </a:xfrm>
          <a:prstGeom prst="rect">
            <a:avLst/>
          </a:prstGeom>
        </p:spPr>
      </p:pic>
    </p:spTree>
    <p:extLst>
      <p:ext uri="{BB962C8B-B14F-4D97-AF65-F5344CB8AC3E}">
        <p14:creationId xmlns:p14="http://schemas.microsoft.com/office/powerpoint/2010/main" val="122357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4</a:t>
            </a:fld>
            <a:endParaRPr kumimoji="1" lang="ja-JP" altLang="en-US"/>
          </a:p>
        </p:txBody>
      </p:sp>
      <p:sp>
        <p:nvSpPr>
          <p:cNvPr id="5" name="テキスト ボックス 4"/>
          <p:cNvSpPr txBox="1"/>
          <p:nvPr/>
        </p:nvSpPr>
        <p:spPr>
          <a:xfrm>
            <a:off x="3203848" y="44624"/>
            <a:ext cx="2749471" cy="707886"/>
          </a:xfrm>
          <a:prstGeom prst="rect">
            <a:avLst/>
          </a:prstGeom>
          <a:noFill/>
        </p:spPr>
        <p:txBody>
          <a:bodyPr wrap="none" rtlCol="0">
            <a:spAutoFit/>
          </a:bodyPr>
          <a:lstStyle/>
          <a:p>
            <a:r>
              <a:rPr kumimoji="1" lang="ja-JP" altLang="en-US" sz="4000" dirty="0">
                <a:latin typeface="+mj-ea"/>
                <a:ea typeface="+mj-ea"/>
              </a:rPr>
              <a:t>海陸風循環</a:t>
            </a:r>
          </a:p>
        </p:txBody>
      </p:sp>
      <p:sp>
        <p:nvSpPr>
          <p:cNvPr id="7" name="テキスト ボックス 6"/>
          <p:cNvSpPr txBox="1"/>
          <p:nvPr/>
        </p:nvSpPr>
        <p:spPr>
          <a:xfrm>
            <a:off x="60969" y="836712"/>
            <a:ext cx="9110186" cy="1754326"/>
          </a:xfrm>
          <a:prstGeom prst="rect">
            <a:avLst/>
          </a:prstGeom>
          <a:noFill/>
        </p:spPr>
        <p:txBody>
          <a:bodyPr wrap="none" rtlCol="0">
            <a:spAutoFit/>
          </a:bodyPr>
          <a:lstStyle/>
          <a:p>
            <a:r>
              <a:rPr kumimoji="1" lang="ja-JP" altLang="en-US" sz="3600" dirty="0">
                <a:latin typeface="+mj-ea"/>
                <a:ea typeface="+mj-ea"/>
              </a:rPr>
              <a:t>海風　　　：　海から陸に吹く風</a:t>
            </a:r>
            <a:endParaRPr kumimoji="1" lang="en-US" altLang="ja-JP" sz="3600" dirty="0">
              <a:latin typeface="+mj-ea"/>
              <a:ea typeface="+mj-ea"/>
            </a:endParaRPr>
          </a:p>
          <a:p>
            <a:r>
              <a:rPr lang="ja-JP" altLang="en-US" sz="3600" dirty="0">
                <a:latin typeface="+mj-ea"/>
                <a:ea typeface="+mj-ea"/>
              </a:rPr>
              <a:t>凪（なぎ） ：　風が吹かない穏やかな状態</a:t>
            </a:r>
            <a:endParaRPr lang="en-US" altLang="ja-JP" sz="3600" dirty="0">
              <a:latin typeface="+mj-ea"/>
              <a:ea typeface="+mj-ea"/>
            </a:endParaRPr>
          </a:p>
          <a:p>
            <a:r>
              <a:rPr lang="ja-JP" altLang="en-US" sz="3600" dirty="0">
                <a:latin typeface="+mj-ea"/>
                <a:ea typeface="+mj-ea"/>
              </a:rPr>
              <a:t>陸風　　　：　陸から海に吹く風</a:t>
            </a:r>
            <a:endParaRPr kumimoji="1" lang="ja-JP" altLang="en-US" sz="3600" dirty="0">
              <a:latin typeface="+mj-ea"/>
              <a:ea typeface="+mj-ea"/>
            </a:endParaRPr>
          </a:p>
        </p:txBody>
      </p:sp>
      <p:sp>
        <p:nvSpPr>
          <p:cNvPr id="8" name="テキスト ボックス 7"/>
          <p:cNvSpPr txBox="1"/>
          <p:nvPr/>
        </p:nvSpPr>
        <p:spPr>
          <a:xfrm>
            <a:off x="60335" y="2675240"/>
            <a:ext cx="9036496" cy="403187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3200" dirty="0">
                <a:latin typeface="+mj-ea"/>
                <a:ea typeface="+mj-ea"/>
              </a:rPr>
              <a:t>特徴</a:t>
            </a:r>
            <a:endParaRPr kumimoji="1" lang="en-US" altLang="ja-JP" sz="3200" dirty="0">
              <a:latin typeface="+mj-ea"/>
              <a:ea typeface="+mj-ea"/>
            </a:endParaRPr>
          </a:p>
          <a:p>
            <a:r>
              <a:rPr lang="ja-JP" altLang="en-US" sz="3200" dirty="0">
                <a:latin typeface="+mj-ea"/>
                <a:ea typeface="+mj-ea"/>
              </a:rPr>
              <a:t>　・海と陸との間にできる温度コントラスが作る風</a:t>
            </a:r>
            <a:endParaRPr lang="en-US" altLang="ja-JP" sz="3200" dirty="0">
              <a:latin typeface="+mj-ea"/>
              <a:ea typeface="+mj-ea"/>
            </a:endParaRPr>
          </a:p>
          <a:p>
            <a:endParaRPr lang="en-US" altLang="ja-JP" sz="3200" dirty="0">
              <a:latin typeface="+mj-ea"/>
              <a:ea typeface="+mj-ea"/>
            </a:endParaRPr>
          </a:p>
          <a:p>
            <a:r>
              <a:rPr lang="ja-JP" altLang="en-US" sz="3200" dirty="0">
                <a:latin typeface="+mj-ea"/>
                <a:ea typeface="+mj-ea"/>
              </a:rPr>
              <a:t>　・海は地面に比べ比熱が大きいため，地面に比べ</a:t>
            </a:r>
            <a:endParaRPr lang="en-US" altLang="ja-JP" sz="3200" dirty="0">
              <a:latin typeface="+mj-ea"/>
              <a:ea typeface="+mj-ea"/>
            </a:endParaRPr>
          </a:p>
          <a:p>
            <a:r>
              <a:rPr lang="ja-JP" altLang="en-US" sz="3200" dirty="0">
                <a:latin typeface="+mj-ea"/>
                <a:ea typeface="+mj-ea"/>
              </a:rPr>
              <a:t>　　</a:t>
            </a:r>
            <a:r>
              <a:rPr lang="ja-JP" altLang="en-US" sz="3200" dirty="0" err="1">
                <a:latin typeface="+mj-ea"/>
                <a:ea typeface="+mj-ea"/>
              </a:rPr>
              <a:t>て</a:t>
            </a:r>
            <a:r>
              <a:rPr lang="ja-JP" altLang="en-US" sz="3200" dirty="0">
                <a:latin typeface="+mj-ea"/>
                <a:ea typeface="+mj-ea"/>
              </a:rPr>
              <a:t>暖まりにくく，冷めにくいのが原因</a:t>
            </a:r>
            <a:endParaRPr lang="en-US" altLang="ja-JP" sz="3200" dirty="0">
              <a:latin typeface="+mj-ea"/>
              <a:ea typeface="+mj-ea"/>
            </a:endParaRPr>
          </a:p>
          <a:p>
            <a:r>
              <a:rPr lang="ja-JP" altLang="en-US" sz="3200" dirty="0">
                <a:latin typeface="+mj-ea"/>
                <a:ea typeface="+mj-ea"/>
              </a:rPr>
              <a:t>　　逆に地面は暖まりやすく，</a:t>
            </a:r>
            <a:r>
              <a:rPr lang="ja-JP" altLang="en-US" sz="3200">
                <a:latin typeface="+mj-ea"/>
                <a:ea typeface="+mj-ea"/>
              </a:rPr>
              <a:t>冷めやすい．</a:t>
            </a:r>
            <a:endParaRPr lang="en-US" altLang="ja-JP" sz="3200" dirty="0">
              <a:latin typeface="+mj-ea"/>
              <a:ea typeface="+mj-ea"/>
            </a:endParaRPr>
          </a:p>
        </p:txBody>
      </p:sp>
    </p:spTree>
    <p:extLst>
      <p:ext uri="{BB962C8B-B14F-4D97-AF65-F5344CB8AC3E}">
        <p14:creationId xmlns:p14="http://schemas.microsoft.com/office/powerpoint/2010/main" val="1350090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24" y="285728"/>
            <a:ext cx="7000924" cy="6443832"/>
          </a:xfrm>
          <a:prstGeom prst="rect">
            <a:avLst/>
          </a:prstGeom>
          <a:noFill/>
          <a:ln w="9525">
            <a:noFill/>
            <a:miter lim="800000"/>
            <a:headEnd/>
            <a:tailEnd/>
          </a:ln>
          <a:effectLst/>
        </p:spPr>
      </p:pic>
      <p:sp>
        <p:nvSpPr>
          <p:cNvPr id="3" name="テキスト ボックス 2"/>
          <p:cNvSpPr txBox="1"/>
          <p:nvPr/>
        </p:nvSpPr>
        <p:spPr>
          <a:xfrm>
            <a:off x="71406" y="0"/>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海の観測方法</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40</a:t>
            </a:fld>
            <a:endParaRPr kumimoji="1" lang="ja-JP" altLang="en-US"/>
          </a:p>
        </p:txBody>
      </p:sp>
    </p:spTree>
    <p:extLst>
      <p:ext uri="{BB962C8B-B14F-4D97-AF65-F5344CB8AC3E}">
        <p14:creationId xmlns:p14="http://schemas.microsoft.com/office/powerpoint/2010/main" val="264560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06" y="571480"/>
            <a:ext cx="3852522" cy="2828374"/>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437" y="3954485"/>
            <a:ext cx="3794125" cy="2617787"/>
          </a:xfrm>
          <a:prstGeom prst="rect">
            <a:avLst/>
          </a:prstGeom>
          <a:noFill/>
          <a:ln w="9525">
            <a:noFill/>
            <a:miter lim="800000"/>
            <a:headEnd/>
            <a:tailEnd/>
          </a:ln>
          <a:effectLst/>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2066" y="3286123"/>
            <a:ext cx="2071702" cy="3452837"/>
          </a:xfrm>
          <a:prstGeom prst="rect">
            <a:avLst/>
          </a:prstGeom>
          <a:noFill/>
          <a:ln w="9525">
            <a:noFill/>
            <a:miter lim="800000"/>
            <a:headEnd/>
            <a:tailEnd/>
          </a:ln>
          <a:effectLst/>
        </p:spPr>
      </p:pic>
      <p:sp>
        <p:nvSpPr>
          <p:cNvPr id="6" name="テキスト ボックス 5"/>
          <p:cNvSpPr txBox="1"/>
          <p:nvPr/>
        </p:nvSpPr>
        <p:spPr>
          <a:xfrm>
            <a:off x="71406" y="0"/>
            <a:ext cx="6732842" cy="584775"/>
          </a:xfrm>
          <a:prstGeom prst="rect">
            <a:avLst/>
          </a:prstGeom>
          <a:noFill/>
        </p:spPr>
        <p:txBody>
          <a:bodyPr wrap="square" rtlCol="0">
            <a:spAutoFit/>
          </a:bodyPr>
          <a:lstStyle/>
          <a:p>
            <a:r>
              <a:rPr lang="ja-JP" altLang="en-US" sz="3200" dirty="0">
                <a:solidFill>
                  <a:prstClr val="black"/>
                </a:solidFill>
                <a:latin typeface="+mj-ea"/>
                <a:ea typeface="+mj-ea"/>
              </a:rPr>
              <a:t>アルゴフロート（中立フロート）</a:t>
            </a:r>
          </a:p>
        </p:txBody>
      </p:sp>
      <p:sp>
        <p:nvSpPr>
          <p:cNvPr id="2" name="テキスト ボックス 1"/>
          <p:cNvSpPr txBox="1"/>
          <p:nvPr/>
        </p:nvSpPr>
        <p:spPr>
          <a:xfrm>
            <a:off x="7269528" y="5445224"/>
            <a:ext cx="1748712" cy="923330"/>
          </a:xfrm>
          <a:prstGeom prst="rect">
            <a:avLst/>
          </a:prstGeom>
          <a:noFill/>
        </p:spPr>
        <p:txBody>
          <a:bodyPr wrap="square" rtlCol="0">
            <a:spAutoFit/>
          </a:bodyPr>
          <a:lstStyle/>
          <a:p>
            <a:r>
              <a:rPr kumimoji="1" lang="en-US" altLang="ja-JP" dirty="0">
                <a:latin typeface="+mj-ea"/>
                <a:ea typeface="+mj-ea"/>
              </a:rPr>
              <a:t>2000</a:t>
            </a:r>
            <a:r>
              <a:rPr kumimoji="1" lang="ja-JP" altLang="en-US" dirty="0">
                <a:latin typeface="+mj-ea"/>
                <a:ea typeface="+mj-ea"/>
              </a:rPr>
              <a:t>年から始まり，約</a:t>
            </a:r>
            <a:r>
              <a:rPr kumimoji="1" lang="en-US" altLang="ja-JP" dirty="0">
                <a:latin typeface="+mj-ea"/>
                <a:ea typeface="+mj-ea"/>
              </a:rPr>
              <a:t>20</a:t>
            </a:r>
            <a:r>
              <a:rPr kumimoji="1" lang="ja-JP" altLang="en-US" dirty="0">
                <a:latin typeface="+mj-ea"/>
                <a:ea typeface="+mj-ea"/>
              </a:rPr>
              <a:t>カ国が参加</a:t>
            </a:r>
          </a:p>
        </p:txBody>
      </p: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41</a:t>
            </a:fld>
            <a:endParaRPr kumimoji="1" lang="ja-JP" altLang="en-US"/>
          </a:p>
        </p:txBody>
      </p:sp>
      <p:pic>
        <p:nvPicPr>
          <p:cNvPr id="7" name="図 6">
            <a:extLst>
              <a:ext uri="{FF2B5EF4-FFF2-40B4-BE49-F238E27FC236}">
                <a16:creationId xmlns:a16="http://schemas.microsoft.com/office/drawing/2014/main" id="{3EE45CD9-CC51-774F-9DAD-B86F7CE1DAE4}"/>
              </a:ext>
            </a:extLst>
          </p:cNvPr>
          <p:cNvPicPr>
            <a:picLocks noChangeAspect="1"/>
          </p:cNvPicPr>
          <p:nvPr/>
        </p:nvPicPr>
        <p:blipFill>
          <a:blip r:embed="rId5"/>
          <a:stretch>
            <a:fillRect/>
          </a:stretch>
        </p:blipFill>
        <p:spPr>
          <a:xfrm>
            <a:off x="3779912" y="571480"/>
            <a:ext cx="5375084" cy="2765668"/>
          </a:xfrm>
          <a:prstGeom prst="rect">
            <a:avLst/>
          </a:prstGeom>
        </p:spPr>
      </p:pic>
    </p:spTree>
    <p:extLst>
      <p:ext uri="{BB962C8B-B14F-4D97-AF65-F5344CB8AC3E}">
        <p14:creationId xmlns:p14="http://schemas.microsoft.com/office/powerpoint/2010/main" val="3778129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descr="C:\Users\hatsu\Desktop\KH13-3\観測発表写真\kansoku\DSC068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8144" y="103621"/>
            <a:ext cx="3119810" cy="4660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hatsu\Desktop\KH13-3\観測発表写真\kansoku\DSC079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4308" y="1892007"/>
            <a:ext cx="3149860" cy="4705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7" descr="C:\Users\hatsu\Desktop\KH13-3\観測発表写真\kansoku\DSC084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8695" y="103621"/>
            <a:ext cx="2962633" cy="442566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23528" y="4941168"/>
            <a:ext cx="2236510" cy="1077218"/>
          </a:xfrm>
          <a:prstGeom prst="rect">
            <a:avLst/>
          </a:prstGeom>
          <a:noFill/>
        </p:spPr>
        <p:txBody>
          <a:bodyPr wrap="none" rtlCol="0">
            <a:spAutoFit/>
          </a:bodyPr>
          <a:lstStyle/>
          <a:p>
            <a:r>
              <a:rPr lang="ja-JP" altLang="en-US" sz="3200" dirty="0">
                <a:solidFill>
                  <a:prstClr val="black"/>
                </a:solidFill>
                <a:latin typeface="+mj-ea"/>
                <a:ea typeface="+mj-ea"/>
              </a:rPr>
              <a:t>海洋観測の</a:t>
            </a:r>
            <a:endParaRPr lang="en-US" altLang="ja-JP" sz="3200" dirty="0">
              <a:solidFill>
                <a:prstClr val="black"/>
              </a:solidFill>
              <a:latin typeface="+mj-ea"/>
              <a:ea typeface="+mj-ea"/>
            </a:endParaRPr>
          </a:p>
          <a:p>
            <a:r>
              <a:rPr lang="ja-JP" altLang="en-US" sz="3200" dirty="0">
                <a:solidFill>
                  <a:prstClr val="black"/>
                </a:solidFill>
                <a:latin typeface="+mj-ea"/>
                <a:ea typeface="+mj-ea"/>
              </a:rPr>
              <a:t>様子</a:t>
            </a:r>
          </a:p>
        </p:txBody>
      </p:sp>
      <p:sp>
        <p:nvSpPr>
          <p:cNvPr id="7" name="テキスト ボックス 6"/>
          <p:cNvSpPr txBox="1"/>
          <p:nvPr/>
        </p:nvSpPr>
        <p:spPr>
          <a:xfrm>
            <a:off x="3084826" y="602941"/>
            <a:ext cx="2698175" cy="523220"/>
          </a:xfrm>
          <a:prstGeom prst="rect">
            <a:avLst/>
          </a:prstGeom>
          <a:noFill/>
        </p:spPr>
        <p:txBody>
          <a:bodyPr wrap="none" rtlCol="0">
            <a:spAutoFit/>
          </a:bodyPr>
          <a:lstStyle/>
          <a:p>
            <a:r>
              <a:rPr lang="ja-JP" altLang="en-US" sz="2800" dirty="0">
                <a:solidFill>
                  <a:prstClr val="black"/>
                </a:solidFill>
                <a:latin typeface="+mj-ea"/>
                <a:ea typeface="+mj-ea"/>
              </a:rPr>
              <a:t>←生物とったり</a:t>
            </a:r>
          </a:p>
        </p:txBody>
      </p:sp>
      <p:sp>
        <p:nvSpPr>
          <p:cNvPr id="8" name="テキスト ボックス 7"/>
          <p:cNvSpPr txBox="1"/>
          <p:nvPr/>
        </p:nvSpPr>
        <p:spPr>
          <a:xfrm>
            <a:off x="6084168" y="5002723"/>
            <a:ext cx="2698175" cy="954107"/>
          </a:xfrm>
          <a:prstGeom prst="rect">
            <a:avLst/>
          </a:prstGeom>
          <a:noFill/>
        </p:spPr>
        <p:txBody>
          <a:bodyPr wrap="none" rtlCol="0">
            <a:spAutoFit/>
          </a:bodyPr>
          <a:lstStyle/>
          <a:p>
            <a:r>
              <a:rPr lang="ja-JP" altLang="en-US" sz="2800" dirty="0">
                <a:solidFill>
                  <a:prstClr val="black"/>
                </a:solidFill>
                <a:latin typeface="+mj-ea"/>
                <a:ea typeface="+mj-ea"/>
              </a:rPr>
              <a:t>水温や塩分など</a:t>
            </a:r>
            <a:endParaRPr lang="en-US" altLang="ja-JP" sz="2800" dirty="0">
              <a:solidFill>
                <a:prstClr val="black"/>
              </a:solidFill>
              <a:latin typeface="+mj-ea"/>
              <a:ea typeface="+mj-ea"/>
            </a:endParaRPr>
          </a:p>
          <a:p>
            <a:r>
              <a:rPr lang="ja-JP" altLang="en-US" sz="2800" dirty="0">
                <a:solidFill>
                  <a:prstClr val="black"/>
                </a:solidFill>
                <a:latin typeface="+mj-ea"/>
                <a:ea typeface="+mj-ea"/>
              </a:rPr>
              <a:t>観測したり</a:t>
            </a: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42</a:t>
            </a:fld>
            <a:endParaRPr kumimoji="1" lang="ja-JP" altLang="en-US"/>
          </a:p>
        </p:txBody>
      </p:sp>
    </p:spTree>
    <p:extLst>
      <p:ext uri="{BB962C8B-B14F-4D97-AF65-F5344CB8AC3E}">
        <p14:creationId xmlns:p14="http://schemas.microsoft.com/office/powerpoint/2010/main" val="1769547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rPr>
              <a:pPr/>
              <a:t>43</a:t>
            </a:fld>
            <a:endParaRPr lang="ja-JP" altLang="en-US">
              <a:solidFill>
                <a:srgbClr val="2F2B20">
                  <a:tint val="75000"/>
                </a:srgbClr>
              </a:solidFill>
            </a:endParaRPr>
          </a:p>
        </p:txBody>
      </p:sp>
      <p:pic>
        <p:nvPicPr>
          <p:cNvPr id="2050" name="Picture 2" descr="C:\Users\Hatsumi\Documents\H26年度\合ゼミ\前期合ゼミ用\IMGP34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96" y="-1"/>
            <a:ext cx="2692896" cy="40657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atsumi\Documents\H26年度\合ゼミ\前期合ゼミ用\IMG_33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0"/>
            <a:ext cx="4355976" cy="32667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atsumi\Documents\H26年度\合ゼミ\前期合ゼミ用\IMG_332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6" y="4221088"/>
            <a:ext cx="3530508" cy="26477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atsumi\Documents\H26年度\合ゼミ\前期合ゼミ用\IMG_323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1961" y="3184198"/>
            <a:ext cx="4932040" cy="3698819"/>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吹き出し 4"/>
          <p:cNvSpPr/>
          <p:nvPr/>
        </p:nvSpPr>
        <p:spPr>
          <a:xfrm>
            <a:off x="2042625" y="260648"/>
            <a:ext cx="2779498" cy="1907817"/>
          </a:xfrm>
          <a:prstGeom prst="wedgeRoundRectCallout">
            <a:avLst>
              <a:gd name="adj1" fmla="val -42364"/>
              <a:gd name="adj2" fmla="val 59613"/>
              <a:gd name="adj3" fmla="val 16667"/>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FRRF</a:t>
            </a:r>
            <a:endParaRPr lang="en-US" altLang="ja-JP" sz="3200" b="1" baseline="30000" dirty="0">
              <a:solidFill>
                <a:srgbClr val="2F2B20"/>
              </a:solidFill>
              <a:latin typeface="+mj-ea"/>
              <a:ea typeface="+mj-ea"/>
            </a:endParaRPr>
          </a:p>
          <a:p>
            <a:pPr algn="just" fontAlgn="base">
              <a:spcBef>
                <a:spcPct val="0"/>
              </a:spcBef>
              <a:spcAft>
                <a:spcPct val="0"/>
              </a:spcAft>
            </a:pPr>
            <a:r>
              <a:rPr lang="ja-JP" altLang="en-US" sz="3200" b="1" baseline="30000" dirty="0">
                <a:solidFill>
                  <a:srgbClr val="2F2B20"/>
                </a:solidFill>
                <a:latin typeface="+mj-ea"/>
                <a:ea typeface="+mj-ea"/>
              </a:rPr>
              <a:t>植物プランクトンの生理学的パラメータを調べる</a:t>
            </a:r>
            <a:endParaRPr lang="en-US" altLang="ja-JP" sz="3600" b="1" baseline="30000" dirty="0">
              <a:solidFill>
                <a:srgbClr val="2F2B20"/>
              </a:solidFill>
              <a:latin typeface="+mj-ea"/>
              <a:ea typeface="+mj-ea"/>
            </a:endParaRPr>
          </a:p>
        </p:txBody>
      </p:sp>
      <p:sp>
        <p:nvSpPr>
          <p:cNvPr id="6" name="角丸四角形 5"/>
          <p:cNvSpPr/>
          <p:nvPr/>
        </p:nvSpPr>
        <p:spPr>
          <a:xfrm>
            <a:off x="7092280" y="2042660"/>
            <a:ext cx="1907704" cy="145834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XCTD</a:t>
            </a:r>
          </a:p>
          <a:p>
            <a:pPr fontAlgn="base">
              <a:spcBef>
                <a:spcPct val="0"/>
              </a:spcBef>
              <a:spcAft>
                <a:spcPct val="0"/>
              </a:spcAft>
            </a:pPr>
            <a:r>
              <a:rPr lang="ja-JP" altLang="en-US" sz="3600" b="1" baseline="30000" dirty="0">
                <a:solidFill>
                  <a:srgbClr val="2F2B20"/>
                </a:solidFill>
                <a:latin typeface="+mj-ea"/>
                <a:ea typeface="+mj-ea"/>
              </a:rPr>
              <a:t>簡易版</a:t>
            </a:r>
            <a:r>
              <a:rPr lang="en-US" altLang="ja-JP" sz="3600" b="1" baseline="30000" dirty="0">
                <a:solidFill>
                  <a:srgbClr val="2F2B20"/>
                </a:solidFill>
                <a:latin typeface="+mj-ea"/>
                <a:ea typeface="+mj-ea"/>
              </a:rPr>
              <a:t>CTD</a:t>
            </a:r>
            <a:endParaRPr lang="en-US" altLang="ja-JP" sz="4400" b="1" baseline="30000" dirty="0">
              <a:solidFill>
                <a:srgbClr val="2F2B20"/>
              </a:solidFill>
              <a:latin typeface="+mj-ea"/>
              <a:ea typeface="+mj-ea"/>
            </a:endParaRPr>
          </a:p>
        </p:txBody>
      </p:sp>
      <p:sp>
        <p:nvSpPr>
          <p:cNvPr id="11" name="角丸四角形 10"/>
          <p:cNvSpPr/>
          <p:nvPr/>
        </p:nvSpPr>
        <p:spPr>
          <a:xfrm>
            <a:off x="6948264" y="3717032"/>
            <a:ext cx="2195736" cy="187220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CTD</a:t>
            </a:r>
          </a:p>
          <a:p>
            <a:pPr algn="just" fontAlgn="base">
              <a:spcBef>
                <a:spcPct val="0"/>
              </a:spcBef>
              <a:spcAft>
                <a:spcPct val="0"/>
              </a:spcAft>
            </a:pPr>
            <a:r>
              <a:rPr lang="ja-JP" altLang="en-US" sz="3600" b="1" baseline="30000" dirty="0">
                <a:solidFill>
                  <a:srgbClr val="2F2B20"/>
                </a:solidFill>
                <a:latin typeface="+mj-ea"/>
                <a:ea typeface="+mj-ea"/>
              </a:rPr>
              <a:t>水温・塩分・深度を観測</a:t>
            </a:r>
          </a:p>
          <a:p>
            <a:pPr algn="ctr" fontAlgn="base">
              <a:spcBef>
                <a:spcPct val="0"/>
              </a:spcBef>
              <a:spcAft>
                <a:spcPct val="0"/>
              </a:spcAft>
            </a:pPr>
            <a:endParaRPr lang="ja-JP" altLang="en-US" sz="4400" b="1" baseline="30000" dirty="0">
              <a:solidFill>
                <a:srgbClr val="2F2B20"/>
              </a:solidFill>
              <a:latin typeface="+mj-ea"/>
              <a:ea typeface="+mj-ea"/>
            </a:endParaRPr>
          </a:p>
        </p:txBody>
      </p:sp>
      <p:sp>
        <p:nvSpPr>
          <p:cNvPr id="12" name="角丸四角形 11"/>
          <p:cNvSpPr/>
          <p:nvPr/>
        </p:nvSpPr>
        <p:spPr>
          <a:xfrm>
            <a:off x="1800314" y="5229200"/>
            <a:ext cx="2433164" cy="1490622"/>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XCP</a:t>
            </a:r>
          </a:p>
          <a:p>
            <a:pPr algn="just" fontAlgn="base">
              <a:spcBef>
                <a:spcPct val="0"/>
              </a:spcBef>
              <a:spcAft>
                <a:spcPct val="0"/>
              </a:spcAft>
            </a:pPr>
            <a:r>
              <a:rPr lang="ja-JP" altLang="en-US" sz="3600" b="1" baseline="30000" dirty="0">
                <a:solidFill>
                  <a:srgbClr val="2F2B20"/>
                </a:solidFill>
                <a:latin typeface="+mj-ea"/>
                <a:ea typeface="+mj-ea"/>
              </a:rPr>
              <a:t>投下式流速・流向測定器</a:t>
            </a:r>
          </a:p>
        </p:txBody>
      </p:sp>
    </p:spTree>
    <p:extLst>
      <p:ext uri="{BB962C8B-B14F-4D97-AF65-F5344CB8AC3E}">
        <p14:creationId xmlns:p14="http://schemas.microsoft.com/office/powerpoint/2010/main" val="959296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14620"/>
            <a:ext cx="5391395" cy="5383704"/>
          </a:xfrm>
          <a:prstGeom prst="rect">
            <a:avLst/>
          </a:prstGeom>
        </p:spPr>
      </p:pic>
      <p:sp>
        <p:nvSpPr>
          <p:cNvPr id="9" name="円/楕円 8"/>
          <p:cNvSpPr/>
          <p:nvPr/>
        </p:nvSpPr>
        <p:spPr>
          <a:xfrm>
            <a:off x="2277980" y="4768427"/>
            <a:ext cx="176463" cy="192505"/>
          </a:xfrm>
          <a:prstGeom prst="ellipse">
            <a:avLst/>
          </a:prstGeom>
          <a:solidFill>
            <a:srgbClr val="FE32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6" name="テキスト ボックス 15"/>
          <p:cNvSpPr txBox="1"/>
          <p:nvPr/>
        </p:nvSpPr>
        <p:spPr>
          <a:xfrm>
            <a:off x="3571868" y="0"/>
            <a:ext cx="3250090" cy="523220"/>
          </a:xfrm>
          <a:prstGeom prst="rect">
            <a:avLst/>
          </a:prstGeom>
          <a:solidFill>
            <a:schemeClr val="bg1"/>
          </a:solidFill>
        </p:spPr>
        <p:txBody>
          <a:bodyPr wrap="square" rtlCol="0">
            <a:spAutoFit/>
          </a:bodyPr>
          <a:lstStyle/>
          <a:p>
            <a:pPr algn="ctr"/>
            <a:r>
              <a:rPr lang="ja-JP" altLang="en-US" sz="2800" dirty="0">
                <a:solidFill>
                  <a:prstClr val="black"/>
                </a:solidFill>
                <a:latin typeface="+mj-ea"/>
                <a:ea typeface="+mj-ea"/>
              </a:rPr>
              <a:t>その他の観測</a:t>
            </a:r>
          </a:p>
        </p:txBody>
      </p:sp>
      <p:pic>
        <p:nvPicPr>
          <p:cNvPr id="18" name="図 17"/>
          <p:cNvPicPr/>
          <p:nvPr/>
        </p:nvPicPr>
        <p:blipFill>
          <a:blip r:embed="rId4" cstate="print"/>
          <a:srcRect/>
          <a:stretch>
            <a:fillRect/>
          </a:stretch>
        </p:blipFill>
        <p:spPr bwMode="auto">
          <a:xfrm>
            <a:off x="0" y="642918"/>
            <a:ext cx="4800600" cy="2952750"/>
          </a:xfrm>
          <a:prstGeom prst="rect">
            <a:avLst/>
          </a:prstGeom>
          <a:noFill/>
          <a:ln w="9525">
            <a:noFill/>
            <a:miter lim="800000"/>
            <a:headEnd/>
            <a:tailEnd/>
          </a:ln>
        </p:spPr>
      </p:pic>
      <p:sp>
        <p:nvSpPr>
          <p:cNvPr id="12" name="テキスト ボックス 11"/>
          <p:cNvSpPr txBox="1"/>
          <p:nvPr/>
        </p:nvSpPr>
        <p:spPr>
          <a:xfrm>
            <a:off x="5715008" y="642918"/>
            <a:ext cx="2786082" cy="523220"/>
          </a:xfrm>
          <a:prstGeom prst="rect">
            <a:avLst/>
          </a:prstGeom>
          <a:solidFill>
            <a:schemeClr val="bg1"/>
          </a:solidFill>
          <a:ln w="28575">
            <a:solidFill>
              <a:schemeClr val="tx1"/>
            </a:solidFill>
          </a:ln>
        </p:spPr>
        <p:txBody>
          <a:bodyPr wrap="square" rtlCol="0">
            <a:spAutoFit/>
          </a:bodyPr>
          <a:lstStyle/>
          <a:p>
            <a:pPr algn="ctr"/>
            <a:r>
              <a:rPr lang="ja-JP" altLang="en-US" sz="2800" b="1">
                <a:solidFill>
                  <a:srgbClr val="0000FF"/>
                </a:solidFill>
                <a:latin typeface="+mj-ea"/>
                <a:ea typeface="+mj-ea"/>
              </a:rPr>
              <a:t>アルゴフロート</a:t>
            </a:r>
            <a:endParaRPr lang="ja-JP" altLang="en-US" sz="2800" b="1" dirty="0">
              <a:solidFill>
                <a:srgbClr val="0000FF"/>
              </a:solidFill>
              <a:latin typeface="+mj-ea"/>
              <a:ea typeface="+mj-ea"/>
            </a:endParaRPr>
          </a:p>
        </p:txBody>
      </p:sp>
      <p:pic>
        <p:nvPicPr>
          <p:cNvPr id="14233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V="1">
            <a:off x="5286380" y="1214422"/>
            <a:ext cx="3500462" cy="1249282"/>
          </a:xfrm>
          <a:prstGeom prst="rect">
            <a:avLst/>
          </a:prstGeom>
          <a:noFill/>
          <a:ln w="9525">
            <a:noFill/>
            <a:miter lim="800000"/>
            <a:headEnd/>
            <a:tailEnd/>
          </a:ln>
          <a:effectLst/>
        </p:spPr>
      </p:pic>
      <p:sp>
        <p:nvSpPr>
          <p:cNvPr id="11" name="テキスト ボックス 10"/>
          <p:cNvSpPr txBox="1"/>
          <p:nvPr/>
        </p:nvSpPr>
        <p:spPr>
          <a:xfrm>
            <a:off x="0" y="188640"/>
            <a:ext cx="3571900" cy="584775"/>
          </a:xfrm>
          <a:prstGeom prst="rect">
            <a:avLst/>
          </a:prstGeom>
          <a:solidFill>
            <a:schemeClr val="bg1"/>
          </a:solidFill>
          <a:ln w="28575">
            <a:solidFill>
              <a:srgbClr val="0070C0"/>
            </a:solidFill>
          </a:ln>
        </p:spPr>
        <p:txBody>
          <a:bodyPr wrap="square" rtlCol="0">
            <a:spAutoFit/>
          </a:bodyPr>
          <a:lstStyle/>
          <a:p>
            <a:pPr algn="ctr"/>
            <a:r>
              <a:rPr lang="ja-JP" altLang="en-US" sz="3200" b="1" dirty="0">
                <a:solidFill>
                  <a:srgbClr val="0000CC"/>
                </a:solidFill>
                <a:latin typeface="+mj-ea"/>
                <a:ea typeface="+mj-ea"/>
              </a:rPr>
              <a:t>水中グライダー</a:t>
            </a:r>
          </a:p>
        </p:txBody>
      </p:sp>
      <p:pic>
        <p:nvPicPr>
          <p:cNvPr id="4098" name="Picture 2" descr="C:\Users\Hatsumi\Documents\H26年度\合ゼミ\前期合ゼミ用\P227131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86208" y="3284984"/>
            <a:ext cx="3484570" cy="2613206"/>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44</a:t>
            </a:fld>
            <a:endParaRPr kumimoji="1" lang="ja-JP" altLang="en-US"/>
          </a:p>
        </p:txBody>
      </p:sp>
    </p:spTree>
    <p:extLst>
      <p:ext uri="{BB962C8B-B14F-4D97-AF65-F5344CB8AC3E}">
        <p14:creationId xmlns:p14="http://schemas.microsoft.com/office/powerpoint/2010/main" val="4312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latin typeface="+mj-ea"/>
                <a:ea typeface="+mj-ea"/>
              </a:rPr>
              <a:pPr/>
              <a:t>45</a:t>
            </a:fld>
            <a:endParaRPr lang="ja-JP" altLang="en-US">
              <a:solidFill>
                <a:srgbClr val="2F2B20">
                  <a:tint val="75000"/>
                </a:srgbClr>
              </a:solidFill>
              <a:latin typeface="+mj-ea"/>
              <a:ea typeface="+mj-ea"/>
            </a:endParaRPr>
          </a:p>
        </p:txBody>
      </p:sp>
      <p:pic>
        <p:nvPicPr>
          <p:cNvPr id="3074" name="Picture 2" descr="C:\Users\Hatsumi\Documents\H26年度\合ゼミ\前期合ゼミ用\IMGP35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8640"/>
            <a:ext cx="4164575" cy="62876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atsumi\Documents\H26年度\合ゼミ\前期合ゼミ用\IMG_31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3928" y="2671310"/>
            <a:ext cx="5076056" cy="3806825"/>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5076056" y="188640"/>
            <a:ext cx="3610744" cy="307479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MSP</a:t>
            </a:r>
          </a:p>
          <a:p>
            <a:pPr algn="just" fontAlgn="base">
              <a:spcBef>
                <a:spcPct val="0"/>
              </a:spcBef>
              <a:spcAft>
                <a:spcPct val="0"/>
              </a:spcAft>
            </a:pPr>
            <a:r>
              <a:rPr lang="ja-JP" altLang="en-US" sz="3600" b="1" baseline="30000" dirty="0">
                <a:solidFill>
                  <a:srgbClr val="2F2B20"/>
                </a:solidFill>
                <a:latin typeface="+mj-ea"/>
                <a:ea typeface="+mj-ea"/>
              </a:rPr>
              <a:t>海洋の微細構造を観測</a:t>
            </a:r>
            <a:endParaRPr lang="en-US" altLang="ja-JP" sz="3600" b="1" baseline="30000" dirty="0">
              <a:solidFill>
                <a:srgbClr val="2F2B20"/>
              </a:solidFill>
              <a:latin typeface="+mj-ea"/>
              <a:ea typeface="+mj-ea"/>
            </a:endParaRPr>
          </a:p>
          <a:p>
            <a:pPr algn="just" fontAlgn="base">
              <a:spcBef>
                <a:spcPct val="0"/>
              </a:spcBef>
              <a:spcAft>
                <a:spcPct val="0"/>
              </a:spcAft>
            </a:pPr>
            <a:r>
              <a:rPr lang="ja-JP" altLang="en-US" sz="3600" b="1" baseline="30000" dirty="0">
                <a:solidFill>
                  <a:srgbClr val="2F2B20"/>
                </a:solidFill>
                <a:latin typeface="+mj-ea"/>
                <a:ea typeface="+mj-ea"/>
              </a:rPr>
              <a:t>微細構造の流速・水温や水温・塩分・圧力を観測</a:t>
            </a:r>
          </a:p>
        </p:txBody>
      </p:sp>
    </p:spTree>
    <p:extLst>
      <p:ext uri="{BB962C8B-B14F-4D97-AF65-F5344CB8AC3E}">
        <p14:creationId xmlns:p14="http://schemas.microsoft.com/office/powerpoint/2010/main" val="361754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720080"/>
          </a:xfrm>
        </p:spPr>
        <p:txBody>
          <a:bodyPr>
            <a:normAutofit fontScale="90000"/>
          </a:bodyPr>
          <a:lstStyle/>
          <a:p>
            <a:r>
              <a:rPr kumimoji="1" lang="ja-JP" altLang="en-US" dirty="0">
                <a:latin typeface="+mj-ea"/>
              </a:rPr>
              <a:t>海中の様子（</a:t>
            </a:r>
            <a:r>
              <a:rPr kumimoji="1" lang="en-US" altLang="ja-JP" dirty="0">
                <a:latin typeface="+mj-ea"/>
              </a:rPr>
              <a:t>MSP</a:t>
            </a:r>
            <a:r>
              <a:rPr kumimoji="1" lang="ja-JP" altLang="en-US" dirty="0">
                <a:latin typeface="+mj-ea"/>
              </a:rPr>
              <a:t>編）</a:t>
            </a:r>
          </a:p>
        </p:txBody>
      </p:sp>
      <p:pic>
        <p:nvPicPr>
          <p:cNvPr id="5" name="MSP撮影.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949" y="1556792"/>
            <a:ext cx="9179949" cy="5160102"/>
          </a:xfrm>
        </p:spPr>
      </p:pic>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rPr>
              <a:pPr/>
              <a:t>46</a:t>
            </a:fld>
            <a:endParaRPr lang="ja-JP" altLang="en-US">
              <a:solidFill>
                <a:srgbClr val="2F2B20">
                  <a:tint val="75000"/>
                </a:srgbClr>
              </a:solidFill>
            </a:endParaRPr>
          </a:p>
        </p:txBody>
      </p:sp>
    </p:spTree>
    <p:extLst>
      <p:ext uri="{BB962C8B-B14F-4D97-AF65-F5344CB8AC3E}">
        <p14:creationId xmlns:p14="http://schemas.microsoft.com/office/powerpoint/2010/main" val="9800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116632"/>
            <a:ext cx="8928992" cy="2554545"/>
          </a:xfrm>
          <a:prstGeom prst="rect">
            <a:avLst/>
          </a:prstGeom>
          <a:noFill/>
        </p:spPr>
        <p:txBody>
          <a:bodyPr wrap="square" rtlCol="0">
            <a:spAutoFit/>
          </a:bodyPr>
          <a:lstStyle/>
          <a:p>
            <a:r>
              <a:rPr lang="ja-JP" altLang="en-US" sz="3200" dirty="0">
                <a:solidFill>
                  <a:prstClr val="black"/>
                </a:solidFill>
                <a:latin typeface="+mj-ea"/>
                <a:ea typeface="+mj-ea"/>
              </a:rPr>
              <a:t>海洋の循環</a:t>
            </a:r>
            <a:endParaRPr lang="en-US" altLang="ja-JP" sz="3200" dirty="0">
              <a:solidFill>
                <a:prstClr val="black"/>
              </a:solidFill>
              <a:latin typeface="+mj-ea"/>
              <a:ea typeface="+mj-ea"/>
            </a:endParaRPr>
          </a:p>
          <a:p>
            <a:r>
              <a:rPr lang="ja-JP" altLang="en-US" sz="3200" dirty="0">
                <a:solidFill>
                  <a:prstClr val="black"/>
                </a:solidFill>
                <a:latin typeface="+mj-ea"/>
                <a:ea typeface="+mj-ea"/>
              </a:rPr>
              <a:t>　単に水を運搬するだけでなく，熱エネルギーを赤道から極へ運び，気象や気侯，栄養塩の分布や有機物の拡散などに大きな影響を与えている</a:t>
            </a:r>
          </a:p>
        </p:txBody>
      </p:sp>
      <p:sp>
        <p:nvSpPr>
          <p:cNvPr id="4" name="テキスト ボックス 3"/>
          <p:cNvSpPr txBox="1"/>
          <p:nvPr/>
        </p:nvSpPr>
        <p:spPr>
          <a:xfrm>
            <a:off x="197293" y="3174935"/>
            <a:ext cx="8928992" cy="2677656"/>
          </a:xfrm>
          <a:prstGeom prst="rect">
            <a:avLst/>
          </a:prstGeom>
          <a:noFill/>
        </p:spPr>
        <p:txBody>
          <a:bodyPr wrap="square" rtlCol="0">
            <a:spAutoFit/>
          </a:bodyPr>
          <a:lstStyle/>
          <a:p>
            <a:r>
              <a:rPr lang="ja-JP" altLang="en-US" sz="2800" dirty="0">
                <a:solidFill>
                  <a:prstClr val="black"/>
                </a:solidFill>
                <a:latin typeface="+mj-ea"/>
                <a:ea typeface="+mj-ea"/>
              </a:rPr>
              <a:t>①</a:t>
            </a:r>
            <a:r>
              <a:rPr lang="ja-JP" altLang="en-US" sz="2800" dirty="0">
                <a:solidFill>
                  <a:srgbClr val="FF0000"/>
                </a:solidFill>
                <a:latin typeface="+mj-ea"/>
                <a:ea typeface="+mj-ea"/>
              </a:rPr>
              <a:t>風</a:t>
            </a:r>
            <a:r>
              <a:rPr lang="ja-JP" altLang="en-US" sz="2800" dirty="0">
                <a:latin typeface="+mj-ea"/>
                <a:ea typeface="+mj-ea"/>
              </a:rPr>
              <a:t>：</a:t>
            </a:r>
            <a:r>
              <a:rPr lang="ja-JP" altLang="en-US" sz="2800" dirty="0">
                <a:solidFill>
                  <a:prstClr val="black"/>
                </a:solidFill>
                <a:latin typeface="+mj-ea"/>
                <a:ea typeface="+mj-ea"/>
              </a:rPr>
              <a:t>風に引っ張られて表層に流れが生じる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風成循環</a:t>
            </a:r>
            <a:r>
              <a:rPr lang="ja-JP" altLang="en-US" sz="2800" dirty="0">
                <a:solidFill>
                  <a:prstClr val="black"/>
                </a:solidFill>
                <a:latin typeface="+mj-ea"/>
                <a:ea typeface="+mj-ea"/>
              </a:rPr>
              <a:t>（表層流）</a:t>
            </a:r>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②</a:t>
            </a:r>
            <a:r>
              <a:rPr lang="ja-JP" altLang="en-US" sz="2800" dirty="0">
                <a:solidFill>
                  <a:srgbClr val="FF0000"/>
                </a:solidFill>
                <a:latin typeface="+mj-ea"/>
                <a:ea typeface="+mj-ea"/>
              </a:rPr>
              <a:t>塩</a:t>
            </a:r>
            <a:r>
              <a:rPr lang="ja-JP" altLang="en-US" sz="2800" dirty="0">
                <a:solidFill>
                  <a:prstClr val="black"/>
                </a:solidFill>
                <a:latin typeface="+mj-ea"/>
                <a:ea typeface="+mj-ea"/>
              </a:rPr>
              <a:t>：真水と塩水との密度差によって流れが生じる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熱塩循環</a:t>
            </a:r>
            <a:r>
              <a:rPr lang="ja-JP" altLang="en-US" sz="2800" dirty="0">
                <a:latin typeface="+mj-ea"/>
                <a:ea typeface="+mj-ea"/>
              </a:rPr>
              <a:t>（深層循環）</a:t>
            </a:r>
            <a:endParaRPr lang="en-US" altLang="ja-JP" sz="2800" dirty="0">
              <a:latin typeface="+mj-ea"/>
              <a:ea typeface="+mj-ea"/>
            </a:endParaRPr>
          </a:p>
          <a:p>
            <a:endParaRPr lang="en-US" altLang="ja-JP" sz="2800" dirty="0">
              <a:solidFill>
                <a:prstClr val="black"/>
              </a:solidFill>
              <a:latin typeface="+mj-ea"/>
              <a:ea typeface="+mj-ea"/>
            </a:endParaRPr>
          </a:p>
        </p:txBody>
      </p:sp>
      <p:sp>
        <p:nvSpPr>
          <p:cNvPr id="5" name="スライド番号プレースホルダ 4"/>
          <p:cNvSpPr>
            <a:spLocks noGrp="1"/>
          </p:cNvSpPr>
          <p:nvPr>
            <p:ph type="sldNum" sz="quarter" idx="12"/>
          </p:nvPr>
        </p:nvSpPr>
        <p:spPr/>
        <p:txBody>
          <a:bodyPr/>
          <a:lstStyle/>
          <a:p>
            <a:fld id="{317B1408-7ABE-40AD-BBFE-408D062E6C04}" type="slidenum">
              <a:rPr lang="ja-JP" altLang="en-US" smtClean="0">
                <a:solidFill>
                  <a:prstClr val="black">
                    <a:tint val="75000"/>
                  </a:prstClr>
                </a:solidFill>
                <a:latin typeface="+mj-ea"/>
                <a:ea typeface="+mj-ea"/>
              </a:rPr>
              <a:pPr/>
              <a:t>47</a:t>
            </a:fld>
            <a:endParaRPr lang="ja-JP" altLang="en-US" dirty="0">
              <a:solidFill>
                <a:prstClr val="black">
                  <a:tint val="75000"/>
                </a:prstClr>
              </a:solidFill>
              <a:latin typeface="+mj-ea"/>
              <a:ea typeface="+mj-ea"/>
            </a:endParaRPr>
          </a:p>
        </p:txBody>
      </p:sp>
    </p:spTree>
    <p:extLst>
      <p:ext uri="{BB962C8B-B14F-4D97-AF65-F5344CB8AC3E}">
        <p14:creationId xmlns:p14="http://schemas.microsoft.com/office/powerpoint/2010/main" val="1669202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7158" y="107921"/>
            <a:ext cx="5286412" cy="584775"/>
          </a:xfrm>
          <a:prstGeom prst="rect">
            <a:avLst/>
          </a:prstGeom>
          <a:noFill/>
        </p:spPr>
        <p:txBody>
          <a:bodyPr wrap="square" rtlCol="0">
            <a:spAutoFit/>
          </a:bodyPr>
          <a:lstStyle/>
          <a:p>
            <a:r>
              <a:rPr lang="ja-JP" altLang="en-US" sz="3200" dirty="0">
                <a:solidFill>
                  <a:prstClr val="black"/>
                </a:solidFill>
                <a:latin typeface="+mj-ea"/>
                <a:ea typeface="+mj-ea"/>
              </a:rPr>
              <a:t>風成循環（表層流）</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071546"/>
            <a:ext cx="9182690" cy="5147632"/>
          </a:xfrm>
          <a:prstGeom prst="rect">
            <a:avLst/>
          </a:prstGeom>
          <a:noFill/>
          <a:ln w="9525">
            <a:noFill/>
            <a:miter lim="800000"/>
            <a:headEnd/>
            <a:tailEnd/>
          </a:ln>
          <a:effec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48</a:t>
            </a:fld>
            <a:endParaRPr kumimoji="1" lang="ja-JP" altLang="en-US"/>
          </a:p>
        </p:txBody>
      </p:sp>
    </p:spTree>
    <p:extLst>
      <p:ext uri="{BB962C8B-B14F-4D97-AF65-F5344CB8AC3E}">
        <p14:creationId xmlns:p14="http://schemas.microsoft.com/office/powerpoint/2010/main" val="1434649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49</a:t>
            </a:fld>
            <a:endParaRPr lang="ja-JP" altLang="en-US">
              <a:solidFill>
                <a:prstClr val="black">
                  <a:tint val="75000"/>
                </a:prstClr>
              </a:solidFill>
            </a:endParaRPr>
          </a:p>
        </p:txBody>
      </p:sp>
      <p:sp>
        <p:nvSpPr>
          <p:cNvPr id="5" name="円/楕円 4"/>
          <p:cNvSpPr/>
          <p:nvPr/>
        </p:nvSpPr>
        <p:spPr>
          <a:xfrm>
            <a:off x="133677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0610"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3570693"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51" name="フローチャート : 記憶データ 13"/>
          <p:cNvSpPr/>
          <p:nvPr/>
        </p:nvSpPr>
        <p:spPr>
          <a:xfrm rot="16200000">
            <a:off x="3792454" y="1728043"/>
            <a:ext cx="425595" cy="212294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9" name="円/楕円 88"/>
          <p:cNvSpPr/>
          <p:nvPr/>
        </p:nvSpPr>
        <p:spPr>
          <a:xfrm>
            <a:off x="323528" y="1356883"/>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0" name="フローチャート : 記憶データ 13"/>
          <p:cNvSpPr/>
          <p:nvPr/>
        </p:nvSpPr>
        <p:spPr>
          <a:xfrm rot="16200000">
            <a:off x="3786810" y="1186416"/>
            <a:ext cx="687877" cy="436637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784 w 11567"/>
              <a:gd name="connsiteY3" fmla="*/ 7795 h 10000"/>
              <a:gd name="connsiteX4" fmla="*/ 3234 w 11567"/>
              <a:gd name="connsiteY4" fmla="*/ 10000 h 10000"/>
              <a:gd name="connsiteX5" fmla="*/ 0 w 11567"/>
              <a:gd name="connsiteY5" fmla="*/ 4977 h 10000"/>
              <a:gd name="connsiteX6" fmla="*/ 3234 w 11567"/>
              <a:gd name="connsiteY6" fmla="*/ 0 h 10000"/>
              <a:gd name="connsiteX0" fmla="*/ 3234 w 10784"/>
              <a:gd name="connsiteY0" fmla="*/ 0 h 10000"/>
              <a:gd name="connsiteX1" fmla="*/ 10653 w 10784"/>
              <a:gd name="connsiteY1" fmla="*/ 2618 h 10000"/>
              <a:gd name="connsiteX2" fmla="*/ 8203 w 10784"/>
              <a:gd name="connsiteY2" fmla="*/ 4977 h 10000"/>
              <a:gd name="connsiteX3" fmla="*/ 10784 w 10784"/>
              <a:gd name="connsiteY3" fmla="*/ 7795 h 10000"/>
              <a:gd name="connsiteX4" fmla="*/ 3234 w 10784"/>
              <a:gd name="connsiteY4" fmla="*/ 10000 h 10000"/>
              <a:gd name="connsiteX5" fmla="*/ 0 w 10784"/>
              <a:gd name="connsiteY5" fmla="*/ 4977 h 10000"/>
              <a:gd name="connsiteX6" fmla="*/ 3234 w 10784"/>
              <a:gd name="connsiteY6" fmla="*/ 0 h 10000"/>
              <a:gd name="connsiteX0" fmla="*/ 3234 w 10784"/>
              <a:gd name="connsiteY0" fmla="*/ 0 h 10000"/>
              <a:gd name="connsiteX1" fmla="*/ 1315 w 10784"/>
              <a:gd name="connsiteY1" fmla="*/ 913 h 10000"/>
              <a:gd name="connsiteX2" fmla="*/ 10653 w 10784"/>
              <a:gd name="connsiteY2" fmla="*/ 2618 h 10000"/>
              <a:gd name="connsiteX3" fmla="*/ 8203 w 10784"/>
              <a:gd name="connsiteY3" fmla="*/ 4977 h 10000"/>
              <a:gd name="connsiteX4" fmla="*/ 10784 w 10784"/>
              <a:gd name="connsiteY4" fmla="*/ 7795 h 10000"/>
              <a:gd name="connsiteX5" fmla="*/ 3234 w 10784"/>
              <a:gd name="connsiteY5" fmla="*/ 10000 h 10000"/>
              <a:gd name="connsiteX6" fmla="*/ 0 w 10784"/>
              <a:gd name="connsiteY6" fmla="*/ 4977 h 10000"/>
              <a:gd name="connsiteX7" fmla="*/ 3234 w 10784"/>
              <a:gd name="connsiteY7" fmla="*/ 0 h 10000"/>
              <a:gd name="connsiteX0" fmla="*/ 3235 w 10785"/>
              <a:gd name="connsiteY0" fmla="*/ 0 h 9403"/>
              <a:gd name="connsiteX1" fmla="*/ 1316 w 10785"/>
              <a:gd name="connsiteY1" fmla="*/ 913 h 9403"/>
              <a:gd name="connsiteX2" fmla="*/ 10654 w 10785"/>
              <a:gd name="connsiteY2" fmla="*/ 2618 h 9403"/>
              <a:gd name="connsiteX3" fmla="*/ 8204 w 10785"/>
              <a:gd name="connsiteY3" fmla="*/ 4977 h 9403"/>
              <a:gd name="connsiteX4" fmla="*/ 10785 w 10785"/>
              <a:gd name="connsiteY4" fmla="*/ 7795 h 9403"/>
              <a:gd name="connsiteX5" fmla="*/ 2843 w 10785"/>
              <a:gd name="connsiteY5" fmla="*/ 9403 h 9403"/>
              <a:gd name="connsiteX6" fmla="*/ 1 w 10785"/>
              <a:gd name="connsiteY6" fmla="*/ 4977 h 9403"/>
              <a:gd name="connsiteX7" fmla="*/ 3235 w 10785"/>
              <a:gd name="connsiteY7" fmla="*/ 0 h 9403"/>
              <a:gd name="connsiteX0" fmla="*/ 2035 w 10004"/>
              <a:gd name="connsiteY0" fmla="*/ 204 h 9032"/>
              <a:gd name="connsiteX1" fmla="*/ 1224 w 10004"/>
              <a:gd name="connsiteY1" fmla="*/ 3 h 9032"/>
              <a:gd name="connsiteX2" fmla="*/ 9883 w 10004"/>
              <a:gd name="connsiteY2" fmla="*/ 1816 h 9032"/>
              <a:gd name="connsiteX3" fmla="*/ 7611 w 10004"/>
              <a:gd name="connsiteY3" fmla="*/ 4325 h 9032"/>
              <a:gd name="connsiteX4" fmla="*/ 10004 w 10004"/>
              <a:gd name="connsiteY4" fmla="*/ 7322 h 9032"/>
              <a:gd name="connsiteX5" fmla="*/ 2640 w 10004"/>
              <a:gd name="connsiteY5" fmla="*/ 9032 h 9032"/>
              <a:gd name="connsiteX6" fmla="*/ 5 w 10004"/>
              <a:gd name="connsiteY6" fmla="*/ 4325 h 9032"/>
              <a:gd name="connsiteX7" fmla="*/ 2035 w 10004"/>
              <a:gd name="connsiteY7" fmla="*/ 204 h 9032"/>
              <a:gd name="connsiteX0" fmla="*/ 2034 w 10000"/>
              <a:gd name="connsiteY0" fmla="*/ 0 h 9774"/>
              <a:gd name="connsiteX1" fmla="*/ 5218 w 10000"/>
              <a:gd name="connsiteY1" fmla="*/ 453 h 9774"/>
              <a:gd name="connsiteX2" fmla="*/ 9879 w 10000"/>
              <a:gd name="connsiteY2" fmla="*/ 1785 h 9774"/>
              <a:gd name="connsiteX3" fmla="*/ 7608 w 10000"/>
              <a:gd name="connsiteY3" fmla="*/ 4563 h 9774"/>
              <a:gd name="connsiteX4" fmla="*/ 10000 w 10000"/>
              <a:gd name="connsiteY4" fmla="*/ 7881 h 9774"/>
              <a:gd name="connsiteX5" fmla="*/ 2639 w 10000"/>
              <a:gd name="connsiteY5" fmla="*/ 9774 h 9774"/>
              <a:gd name="connsiteX6" fmla="*/ 5 w 10000"/>
              <a:gd name="connsiteY6" fmla="*/ 4563 h 9774"/>
              <a:gd name="connsiteX7" fmla="*/ 2034 w 10000"/>
              <a:gd name="connsiteY7" fmla="*/ 0 h 9774"/>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517 w 10483"/>
              <a:gd name="connsiteY0" fmla="*/ 0 h 10000"/>
              <a:gd name="connsiteX1" fmla="*/ 5701 w 10483"/>
              <a:gd name="connsiteY1" fmla="*/ 463 h 10000"/>
              <a:gd name="connsiteX2" fmla="*/ 10362 w 10483"/>
              <a:gd name="connsiteY2" fmla="*/ 1826 h 10000"/>
              <a:gd name="connsiteX3" fmla="*/ 8091 w 10483"/>
              <a:gd name="connsiteY3" fmla="*/ 4669 h 10000"/>
              <a:gd name="connsiteX4" fmla="*/ 10483 w 10483"/>
              <a:gd name="connsiteY4" fmla="*/ 8063 h 10000"/>
              <a:gd name="connsiteX5" fmla="*/ 3122 w 10483"/>
              <a:gd name="connsiteY5" fmla="*/ 10000 h 10000"/>
              <a:gd name="connsiteX6" fmla="*/ 4 w 10483"/>
              <a:gd name="connsiteY6" fmla="*/ 5167 h 10000"/>
              <a:gd name="connsiteX7" fmla="*/ 2517 w 10483"/>
              <a:gd name="connsiteY7" fmla="*/ 0 h 10000"/>
              <a:gd name="connsiteX0" fmla="*/ 3121 w 11087"/>
              <a:gd name="connsiteY0" fmla="*/ 0 h 10000"/>
              <a:gd name="connsiteX1" fmla="*/ 6305 w 11087"/>
              <a:gd name="connsiteY1" fmla="*/ 463 h 10000"/>
              <a:gd name="connsiteX2" fmla="*/ 10966 w 11087"/>
              <a:gd name="connsiteY2" fmla="*/ 1826 h 10000"/>
              <a:gd name="connsiteX3" fmla="*/ 8695 w 11087"/>
              <a:gd name="connsiteY3" fmla="*/ 4669 h 10000"/>
              <a:gd name="connsiteX4" fmla="*/ 11087 w 11087"/>
              <a:gd name="connsiteY4" fmla="*/ 8063 h 10000"/>
              <a:gd name="connsiteX5" fmla="*/ 3726 w 11087"/>
              <a:gd name="connsiteY5" fmla="*/ 10000 h 10000"/>
              <a:gd name="connsiteX6" fmla="*/ 3 w 11087"/>
              <a:gd name="connsiteY6" fmla="*/ 5222 h 10000"/>
              <a:gd name="connsiteX7" fmla="*/ 3121 w 11087"/>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7" h="10000">
                <a:moveTo>
                  <a:pt x="3121" y="0"/>
                </a:moveTo>
                <a:cubicBezTo>
                  <a:pt x="3133" y="35"/>
                  <a:pt x="6293" y="429"/>
                  <a:pt x="6305" y="463"/>
                </a:cubicBezTo>
                <a:lnTo>
                  <a:pt x="10966" y="1826"/>
                </a:lnTo>
                <a:cubicBezTo>
                  <a:pt x="10112" y="1826"/>
                  <a:pt x="8674" y="3628"/>
                  <a:pt x="8695" y="4669"/>
                </a:cubicBezTo>
                <a:cubicBezTo>
                  <a:pt x="8715" y="5708"/>
                  <a:pt x="10233" y="8063"/>
                  <a:pt x="11087" y="8063"/>
                </a:cubicBezTo>
                <a:cubicBezTo>
                  <a:pt x="8633" y="8709"/>
                  <a:pt x="9327" y="8745"/>
                  <a:pt x="3726" y="10000"/>
                </a:cubicBezTo>
                <a:cubicBezTo>
                  <a:pt x="3356" y="9945"/>
                  <a:pt x="104" y="6887"/>
                  <a:pt x="3" y="5222"/>
                </a:cubicBezTo>
                <a:cubicBezTo>
                  <a:pt x="-98" y="3555"/>
                  <a:pt x="2268" y="0"/>
                  <a:pt x="3121"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2" name="フローチャート : 記憶データ 13"/>
          <p:cNvSpPr/>
          <p:nvPr/>
        </p:nvSpPr>
        <p:spPr>
          <a:xfrm rot="16200000">
            <a:off x="3680089" y="1751018"/>
            <a:ext cx="773595" cy="54413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522 w 11567"/>
              <a:gd name="connsiteY3" fmla="*/ 9403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9839"/>
              <a:gd name="connsiteX1" fmla="*/ 11567 w 11567"/>
              <a:gd name="connsiteY1" fmla="*/ 0 h 9839"/>
              <a:gd name="connsiteX2" fmla="*/ 8203 w 11567"/>
              <a:gd name="connsiteY2" fmla="*/ 4977 h 9839"/>
              <a:gd name="connsiteX3" fmla="*/ 10522 w 11567"/>
              <a:gd name="connsiteY3" fmla="*/ 9403 h 9839"/>
              <a:gd name="connsiteX4" fmla="*/ 3103 w 11567"/>
              <a:gd name="connsiteY4" fmla="*/ 9839 h 9839"/>
              <a:gd name="connsiteX5" fmla="*/ 0 w 11567"/>
              <a:gd name="connsiteY5" fmla="*/ 4977 h 9839"/>
              <a:gd name="connsiteX6" fmla="*/ 3234 w 11567"/>
              <a:gd name="connsiteY6" fmla="*/ 0 h 9839"/>
              <a:gd name="connsiteX0" fmla="*/ 2796 w 9210"/>
              <a:gd name="connsiteY0" fmla="*/ 0 h 10000"/>
              <a:gd name="connsiteX1" fmla="*/ 9210 w 9210"/>
              <a:gd name="connsiteY1" fmla="*/ 443 h 10000"/>
              <a:gd name="connsiteX2" fmla="*/ 7092 w 9210"/>
              <a:gd name="connsiteY2" fmla="*/ 5058 h 10000"/>
              <a:gd name="connsiteX3" fmla="*/ 9097 w 9210"/>
              <a:gd name="connsiteY3" fmla="*/ 9557 h 10000"/>
              <a:gd name="connsiteX4" fmla="*/ 2683 w 9210"/>
              <a:gd name="connsiteY4" fmla="*/ 10000 h 10000"/>
              <a:gd name="connsiteX5" fmla="*/ 0 w 9210"/>
              <a:gd name="connsiteY5" fmla="*/ 5058 h 10000"/>
              <a:gd name="connsiteX6" fmla="*/ 2796 w 9210"/>
              <a:gd name="connsiteY6" fmla="*/ 0 h 10000"/>
              <a:gd name="connsiteX0" fmla="*/ 3036 w 10000"/>
              <a:gd name="connsiteY0" fmla="*/ 0 h 10000"/>
              <a:gd name="connsiteX1" fmla="*/ 10000 w 10000"/>
              <a:gd name="connsiteY1" fmla="*/ 443 h 10000"/>
              <a:gd name="connsiteX2" fmla="*/ 6474 w 10000"/>
              <a:gd name="connsiteY2" fmla="*/ 5058 h 10000"/>
              <a:gd name="connsiteX3" fmla="*/ 9877 w 10000"/>
              <a:gd name="connsiteY3" fmla="*/ 9557 h 10000"/>
              <a:gd name="connsiteX4" fmla="*/ 2913 w 10000"/>
              <a:gd name="connsiteY4" fmla="*/ 10000 h 10000"/>
              <a:gd name="connsiteX5" fmla="*/ 0 w 10000"/>
              <a:gd name="connsiteY5" fmla="*/ 5058 h 10000"/>
              <a:gd name="connsiteX6" fmla="*/ 30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3036" y="0"/>
                </a:moveTo>
                <a:lnTo>
                  <a:pt x="10000" y="443"/>
                </a:lnTo>
                <a:cubicBezTo>
                  <a:pt x="9136" y="443"/>
                  <a:pt x="6495" y="3539"/>
                  <a:pt x="6474" y="5058"/>
                </a:cubicBezTo>
                <a:cubicBezTo>
                  <a:pt x="6454" y="6577"/>
                  <a:pt x="9012" y="9557"/>
                  <a:pt x="9877" y="9557"/>
                </a:cubicBezTo>
                <a:lnTo>
                  <a:pt x="2913" y="10000"/>
                </a:lnTo>
                <a:cubicBezTo>
                  <a:pt x="2048" y="10000"/>
                  <a:pt x="-21" y="6725"/>
                  <a:pt x="0" y="5058"/>
                </a:cubicBezTo>
                <a:cubicBezTo>
                  <a:pt x="21" y="3392"/>
                  <a:pt x="2172" y="0"/>
                  <a:pt x="3036"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3" name="下矢印 2"/>
          <p:cNvSpPr/>
          <p:nvPr/>
        </p:nvSpPr>
        <p:spPr>
          <a:xfrm rot="3910693">
            <a:off x="4579969"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7" name="下矢印 46"/>
          <p:cNvSpPr/>
          <p:nvPr/>
        </p:nvSpPr>
        <p:spPr>
          <a:xfrm rot="4392578">
            <a:off x="2959214"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8" name="下矢印 67"/>
          <p:cNvSpPr/>
          <p:nvPr/>
        </p:nvSpPr>
        <p:spPr>
          <a:xfrm rot="3024049">
            <a:off x="5018922" y="46745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5" name="下矢印 84"/>
          <p:cNvSpPr/>
          <p:nvPr/>
        </p:nvSpPr>
        <p:spPr>
          <a:xfrm rot="2671286">
            <a:off x="5894750"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nvGrpSpPr>
          <p:cNvPr id="6" name="グループ化 5"/>
          <p:cNvGrpSpPr/>
          <p:nvPr/>
        </p:nvGrpSpPr>
        <p:grpSpPr>
          <a:xfrm>
            <a:off x="4124336" y="1650135"/>
            <a:ext cx="1938666" cy="1376518"/>
            <a:chOff x="1753038" y="1650135"/>
            <a:chExt cx="1938666" cy="1376518"/>
          </a:xfrm>
        </p:grpSpPr>
        <p:sp>
          <p:nvSpPr>
            <p:cNvPr id="12" name="二等辺三角形 11"/>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9" name="二等辺三角形 68"/>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0" name="二等辺三角形 69"/>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1" name="二等辺三角形 70"/>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0" name="フレーム 9"/>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grpSp>
      <p:grpSp>
        <p:nvGrpSpPr>
          <p:cNvPr id="13" name="グループ化 12"/>
          <p:cNvGrpSpPr/>
          <p:nvPr/>
        </p:nvGrpSpPr>
        <p:grpSpPr>
          <a:xfrm rot="3668010" flipH="1">
            <a:off x="5626018" y="2509089"/>
            <a:ext cx="1894911" cy="1473262"/>
            <a:chOff x="4466626" y="782296"/>
            <a:chExt cx="1882871" cy="1473262"/>
          </a:xfrm>
          <a:solidFill>
            <a:srgbClr val="FF6699"/>
          </a:solidFill>
        </p:grpSpPr>
        <p:sp>
          <p:nvSpPr>
            <p:cNvPr id="72" name="フレーム 71"/>
            <p:cNvSpPr/>
            <p:nvPr/>
          </p:nvSpPr>
          <p:spPr>
            <a:xfrm rot="890025">
              <a:off x="4644533" y="1072471"/>
              <a:ext cx="1479028" cy="914400"/>
            </a:xfrm>
            <a:prstGeom prst="fram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73" name="二等辺三角形 72"/>
            <p:cNvSpPr/>
            <p:nvPr/>
          </p:nvSpPr>
          <p:spPr>
            <a:xfrm rot="17153900">
              <a:off x="5143880" y="975593"/>
              <a:ext cx="619043" cy="232449"/>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4" name="二等辺三角形 73"/>
            <p:cNvSpPr/>
            <p:nvPr/>
          </p:nvSpPr>
          <p:spPr>
            <a:xfrm rot="11680922">
              <a:off x="4466626" y="1163315"/>
              <a:ext cx="596833" cy="253478"/>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5" name="二等辺三角形 74"/>
            <p:cNvSpPr/>
            <p:nvPr/>
          </p:nvSpPr>
          <p:spPr>
            <a:xfrm rot="6290447">
              <a:off x="4936996" y="1829813"/>
              <a:ext cx="619040" cy="232449"/>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6" name="二等辺三角形 75"/>
            <p:cNvSpPr/>
            <p:nvPr/>
          </p:nvSpPr>
          <p:spPr>
            <a:xfrm rot="856014">
              <a:off x="5752664" y="1519124"/>
              <a:ext cx="596833" cy="253478"/>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grpSp>
        <p:nvGrpSpPr>
          <p:cNvPr id="79" name="グループ化 78"/>
          <p:cNvGrpSpPr/>
          <p:nvPr/>
        </p:nvGrpSpPr>
        <p:grpSpPr>
          <a:xfrm rot="3965880">
            <a:off x="6418536" y="4061813"/>
            <a:ext cx="1816737" cy="1473262"/>
            <a:chOff x="4466626" y="782296"/>
            <a:chExt cx="1882871" cy="1473262"/>
          </a:xfrm>
          <a:solidFill>
            <a:schemeClr val="accent6">
              <a:lumMod val="75000"/>
            </a:schemeClr>
          </a:solidFill>
        </p:grpSpPr>
        <p:sp>
          <p:nvSpPr>
            <p:cNvPr id="80" name="フレーム 79"/>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81" name="二等辺三角形 80"/>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2" name="二等辺三角形 81"/>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3" name="二等辺三角形 82"/>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4" name="二等辺三角形 83"/>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sp>
        <p:nvSpPr>
          <p:cNvPr id="44" name="下矢印 43"/>
          <p:cNvSpPr/>
          <p:nvPr/>
        </p:nvSpPr>
        <p:spPr>
          <a:xfrm rot="15077077">
            <a:off x="1958176" y="3465318"/>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5" name="下矢印 44"/>
          <p:cNvSpPr/>
          <p:nvPr/>
        </p:nvSpPr>
        <p:spPr>
          <a:xfrm rot="3160335">
            <a:off x="2425933" y="4714639"/>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6" name="下矢印 45"/>
          <p:cNvSpPr/>
          <p:nvPr/>
        </p:nvSpPr>
        <p:spPr>
          <a:xfrm rot="3874990">
            <a:off x="1490419"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 name="線吹き出し 2 (枠付き) 6"/>
          <p:cNvSpPr/>
          <p:nvPr/>
        </p:nvSpPr>
        <p:spPr>
          <a:xfrm>
            <a:off x="2384018" y="1486723"/>
            <a:ext cx="1436890" cy="612648"/>
          </a:xfrm>
          <a:prstGeom prst="borderCallout2">
            <a:avLst>
              <a:gd name="adj1" fmla="val 45699"/>
              <a:gd name="adj2" fmla="val 98613"/>
              <a:gd name="adj3" fmla="val 78867"/>
              <a:gd name="adj4" fmla="val 121214"/>
              <a:gd name="adj5" fmla="val 180908"/>
              <a:gd name="adj6" fmla="val 120381"/>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極高圧帯</a:t>
            </a:r>
          </a:p>
        </p:txBody>
      </p:sp>
      <p:sp>
        <p:nvSpPr>
          <p:cNvPr id="49" name="線吹き出し 2 (枠付き) 48"/>
          <p:cNvSpPr/>
          <p:nvPr/>
        </p:nvSpPr>
        <p:spPr>
          <a:xfrm>
            <a:off x="32387" y="3302015"/>
            <a:ext cx="1803309"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亜熱帯高圧帯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中緯度高圧帯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2" name="線吹き出し 2 (枠付き) 51"/>
          <p:cNvSpPr/>
          <p:nvPr/>
        </p:nvSpPr>
        <p:spPr>
          <a:xfrm>
            <a:off x="699145" y="2238087"/>
            <a:ext cx="1684873"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高緯度低圧帯</a:t>
            </a:r>
          </a:p>
        </p:txBody>
      </p:sp>
      <p:sp>
        <p:nvSpPr>
          <p:cNvPr id="53" name="線吹き出し 2 (枠付き) 52"/>
          <p:cNvSpPr/>
          <p:nvPr/>
        </p:nvSpPr>
        <p:spPr>
          <a:xfrm>
            <a:off x="150823" y="6131828"/>
            <a:ext cx="1684873" cy="612648"/>
          </a:xfrm>
          <a:prstGeom prst="borderCallout2">
            <a:avLst>
              <a:gd name="adj1" fmla="val -1979"/>
              <a:gd name="adj2" fmla="val 46729"/>
              <a:gd name="adj3" fmla="val -74533"/>
              <a:gd name="adj4" fmla="val 46117"/>
              <a:gd name="adj5" fmla="val -111381"/>
              <a:gd name="adj6" fmla="val 72893"/>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熱帯収束帯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赤道低圧帯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4" name="線吹き出し 2 (枠付き) 53"/>
          <p:cNvSpPr/>
          <p:nvPr/>
        </p:nvSpPr>
        <p:spPr>
          <a:xfrm>
            <a:off x="5280534" y="511057"/>
            <a:ext cx="1436890"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極循環</a:t>
            </a:r>
          </a:p>
        </p:txBody>
      </p:sp>
      <p:sp>
        <p:nvSpPr>
          <p:cNvPr id="55" name="線吹き出し 2 (枠付き) 54"/>
          <p:cNvSpPr/>
          <p:nvPr/>
        </p:nvSpPr>
        <p:spPr>
          <a:xfrm>
            <a:off x="6749912" y="1405957"/>
            <a:ext cx="1571307"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フェレル循環</a:t>
            </a:r>
          </a:p>
        </p:txBody>
      </p:sp>
      <p:sp>
        <p:nvSpPr>
          <p:cNvPr id="56" name="線吹き出し 2 (枠付き) 55"/>
          <p:cNvSpPr/>
          <p:nvPr/>
        </p:nvSpPr>
        <p:spPr>
          <a:xfrm>
            <a:off x="7420458" y="2630831"/>
            <a:ext cx="1651814" cy="612648"/>
          </a:xfrm>
          <a:prstGeom prst="borderCallout2">
            <a:avLst>
              <a:gd name="adj1" fmla="val 95450"/>
              <a:gd name="adj2" fmla="val 46466"/>
              <a:gd name="adj3" fmla="val 163859"/>
              <a:gd name="adj4" fmla="val 58460"/>
              <a:gd name="adj5" fmla="val 245170"/>
              <a:gd name="adj6" fmla="val 16438"/>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ハドレー循環</a:t>
            </a:r>
          </a:p>
        </p:txBody>
      </p:sp>
      <p:sp>
        <p:nvSpPr>
          <p:cNvPr id="77" name="下矢印 76"/>
          <p:cNvSpPr/>
          <p:nvPr/>
        </p:nvSpPr>
        <p:spPr>
          <a:xfrm rot="15005501">
            <a:off x="2875620" y="3587912"/>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8" name="下矢印 77"/>
          <p:cNvSpPr/>
          <p:nvPr/>
        </p:nvSpPr>
        <p:spPr>
          <a:xfrm rot="14853187">
            <a:off x="4687094" y="356020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7" name="下矢印 86"/>
          <p:cNvSpPr/>
          <p:nvPr/>
        </p:nvSpPr>
        <p:spPr>
          <a:xfrm rot="14519625">
            <a:off x="5576375" y="351894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 name="正方形/長方形 8"/>
          <p:cNvSpPr/>
          <p:nvPr/>
        </p:nvSpPr>
        <p:spPr>
          <a:xfrm>
            <a:off x="3290567" y="2796798"/>
            <a:ext cx="1516244" cy="600160"/>
          </a:xfrm>
          <a:prstGeom prst="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極偏東風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1" name="正方形/長方形 90"/>
          <p:cNvSpPr/>
          <p:nvPr/>
        </p:nvSpPr>
        <p:spPr>
          <a:xfrm>
            <a:off x="3290567" y="3740718"/>
            <a:ext cx="1516244" cy="600160"/>
          </a:xfrm>
          <a:prstGeom prst="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偏西風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3" name="正方形/長方形 92"/>
          <p:cNvSpPr/>
          <p:nvPr/>
        </p:nvSpPr>
        <p:spPr>
          <a:xfrm>
            <a:off x="3186056" y="4791505"/>
            <a:ext cx="1516244" cy="600160"/>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貿易風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0" name="テキスト ボックス 49"/>
          <p:cNvSpPr txBox="1"/>
          <p:nvPr/>
        </p:nvSpPr>
        <p:spPr>
          <a:xfrm>
            <a:off x="32387" y="23134"/>
            <a:ext cx="4069570"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大気の大循環</a:t>
            </a:r>
          </a:p>
        </p:txBody>
      </p:sp>
    </p:spTree>
    <p:extLst>
      <p:ext uri="{BB962C8B-B14F-4D97-AF65-F5344CB8AC3E}">
        <p14:creationId xmlns:p14="http://schemas.microsoft.com/office/powerpoint/2010/main" val="139751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31840" y="96937"/>
            <a:ext cx="4152900" cy="739775"/>
          </a:xfrm>
          <a:solidFill>
            <a:schemeClr val="accent2">
              <a:lumMod val="20000"/>
              <a:lumOff val="80000"/>
            </a:schemeClr>
          </a:solidFill>
          <a:ln>
            <a:solidFill>
              <a:schemeClr val="accent2">
                <a:lumMod val="50000"/>
              </a:schemeClr>
            </a:solidFill>
          </a:ln>
        </p:spPr>
        <p:txBody>
          <a:bodyPr>
            <a:normAutofit fontScale="90000"/>
          </a:bodyPr>
          <a:lstStyle/>
          <a:p>
            <a:pPr>
              <a:defRPr/>
            </a:pPr>
            <a:r>
              <a:rPr lang="ja-JP" altLang="en-US" dirty="0"/>
              <a:t>三重県の海陸風</a:t>
            </a:r>
          </a:p>
        </p:txBody>
      </p:sp>
      <p:sp>
        <p:nvSpPr>
          <p:cNvPr id="29704" name="テキスト ボックス 4"/>
          <p:cNvSpPr txBox="1">
            <a:spLocks noChangeArrowheads="1"/>
          </p:cNvSpPr>
          <p:nvPr/>
        </p:nvSpPr>
        <p:spPr bwMode="auto">
          <a:xfrm>
            <a:off x="2771800" y="101599"/>
            <a:ext cx="1341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a:t>時</a:t>
            </a:r>
          </a:p>
        </p:txBody>
      </p:sp>
      <p:pic>
        <p:nvPicPr>
          <p:cNvPr id="7170" name="Picture 2" descr="http://133.67.99.59/livecam/AMeDAS/Fig/201605/20160514-windmap.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83767" y="836712"/>
            <a:ext cx="5568553" cy="575561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2E1AEF70-7CBD-2B4D-92A8-296E897755E2}"/>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1801325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50</a:t>
            </a:fld>
            <a:endParaRPr kumimoji="1" lang="ja-JP" altLang="en-US"/>
          </a:p>
        </p:txBody>
      </p:sp>
      <p:sp>
        <p:nvSpPr>
          <p:cNvPr id="7" name="テキスト ボックス 6"/>
          <p:cNvSpPr txBox="1"/>
          <p:nvPr/>
        </p:nvSpPr>
        <p:spPr>
          <a:xfrm>
            <a:off x="32387" y="23134"/>
            <a:ext cx="2883430" cy="646331"/>
          </a:xfrm>
          <a:prstGeom prst="rect">
            <a:avLst/>
          </a:prstGeom>
          <a:noFill/>
        </p:spPr>
        <p:txBody>
          <a:bodyPr wrap="square" rtlCol="0">
            <a:spAutoFit/>
          </a:bodyPr>
          <a:lstStyle/>
          <a:p>
            <a:r>
              <a:rPr lang="ja-JP" altLang="en-US" sz="3600">
                <a:solidFill>
                  <a:prstClr val="black"/>
                </a:solidFill>
                <a:ea typeface="HG丸ｺﾞｼｯｸM-PRO" panose="020F0600000000000000" pitchFamily="50" charset="-128"/>
              </a:rPr>
              <a:t>エクマン流</a:t>
            </a:r>
            <a:endParaRPr lang="ja-JP" altLang="en-US" sz="3600" dirty="0">
              <a:solidFill>
                <a:prstClr val="black"/>
              </a:solidFill>
              <a:ea typeface="HG丸ｺﾞｼｯｸM-PRO" panose="020F0600000000000000" pitchFamily="50" charset="-128"/>
            </a:endParaRPr>
          </a:p>
        </p:txBody>
      </p:sp>
      <p:sp>
        <p:nvSpPr>
          <p:cNvPr id="8" name="角丸四角形 7"/>
          <p:cNvSpPr/>
          <p:nvPr/>
        </p:nvSpPr>
        <p:spPr>
          <a:xfrm>
            <a:off x="5076056" y="980728"/>
            <a:ext cx="3911500" cy="23422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SzPct val="150000"/>
              <a:buBlip>
                <a:blip r:embed="rId2"/>
              </a:buBlip>
            </a:pPr>
            <a:r>
              <a:rPr kumimoji="1" lang="ja-JP" altLang="en-US" sz="2800" dirty="0">
                <a:solidFill>
                  <a:schemeClr val="tx1"/>
                </a:solidFill>
                <a:ea typeface="HG丸ｺﾞｼｯｸM-PRO" panose="020F0600000000000000" pitchFamily="50" charset="-128"/>
              </a:rPr>
              <a:t>海流もコリオリ力を受ける</a:t>
            </a:r>
            <a:endParaRPr kumimoji="1" lang="en-US" altLang="ja-JP" sz="2800" dirty="0">
              <a:solidFill>
                <a:schemeClr val="tx1"/>
              </a:solidFill>
              <a:ea typeface="HG丸ｺﾞｼｯｸM-PRO" panose="020F0600000000000000" pitchFamily="50" charset="-128"/>
            </a:endParaRPr>
          </a:p>
          <a:p>
            <a:pPr marL="457200" indent="-457200">
              <a:buSzPct val="150000"/>
              <a:buBlip>
                <a:blip r:embed="rId2"/>
              </a:buBlip>
            </a:pPr>
            <a:r>
              <a:rPr kumimoji="1" lang="ja-JP" altLang="en-US" sz="2800" dirty="0">
                <a:solidFill>
                  <a:schemeClr val="tx1"/>
                </a:solidFill>
                <a:ea typeface="HG丸ｺﾞｼｯｸM-PRO" panose="020F0600000000000000" pitchFamily="50" charset="-128"/>
              </a:rPr>
              <a:t>北半球では表層流は地上風に対して右</a:t>
            </a:r>
            <a:r>
              <a:rPr kumimoji="1" lang="en-US" altLang="ja-JP" sz="2800" dirty="0">
                <a:solidFill>
                  <a:schemeClr val="tx1"/>
                </a:solidFill>
                <a:ea typeface="HG丸ｺﾞｼｯｸM-PRO" panose="020F0600000000000000" pitchFamily="50" charset="-128"/>
              </a:rPr>
              <a:t>45</a:t>
            </a:r>
            <a:r>
              <a:rPr kumimoji="1" lang="ja-JP" altLang="en-US" sz="2800" dirty="0">
                <a:solidFill>
                  <a:schemeClr val="tx1"/>
                </a:solidFill>
                <a:ea typeface="HG丸ｺﾞｼｯｸM-PRO" panose="020F0600000000000000" pitchFamily="50" charset="-128"/>
              </a:rPr>
              <a:t>度傾く</a:t>
            </a:r>
          </a:p>
        </p:txBody>
      </p:sp>
      <p:pic>
        <p:nvPicPr>
          <p:cNvPr id="4" name="図 3">
            <a:extLst>
              <a:ext uri="{FF2B5EF4-FFF2-40B4-BE49-F238E27FC236}">
                <a16:creationId xmlns:a16="http://schemas.microsoft.com/office/drawing/2014/main" id="{8A79A754-7374-C64E-B644-B13C55B7E0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08" y="633689"/>
            <a:ext cx="4355976" cy="6190071"/>
          </a:xfrm>
          <a:prstGeom prst="rect">
            <a:avLst/>
          </a:prstGeom>
        </p:spPr>
      </p:pic>
    </p:spTree>
    <p:extLst>
      <p:ext uri="{BB962C8B-B14F-4D97-AF65-F5344CB8AC3E}">
        <p14:creationId xmlns:p14="http://schemas.microsoft.com/office/powerpoint/2010/main" val="612523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51</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024"/>
            <a:ext cx="9144000" cy="6273326"/>
          </a:xfrm>
          <a:prstGeom prst="rect">
            <a:avLst/>
          </a:prstGeom>
        </p:spPr>
      </p:pic>
    </p:spTree>
    <p:extLst>
      <p:ext uri="{BB962C8B-B14F-4D97-AF65-F5344CB8AC3E}">
        <p14:creationId xmlns:p14="http://schemas.microsoft.com/office/powerpoint/2010/main" val="1014549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52</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5822"/>
            <a:ext cx="9144000" cy="5981490"/>
          </a:xfrm>
          <a:prstGeom prst="rect">
            <a:avLst/>
          </a:prstGeom>
        </p:spPr>
      </p:pic>
    </p:spTree>
    <p:extLst>
      <p:ext uri="{BB962C8B-B14F-4D97-AF65-F5344CB8AC3E}">
        <p14:creationId xmlns:p14="http://schemas.microsoft.com/office/powerpoint/2010/main" val="3809185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53</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2100"/>
            <a:ext cx="9144000" cy="6252222"/>
          </a:xfrm>
          <a:prstGeom prst="rect">
            <a:avLst/>
          </a:prstGeom>
        </p:spPr>
      </p:pic>
    </p:spTree>
    <p:extLst>
      <p:ext uri="{BB962C8B-B14F-4D97-AF65-F5344CB8AC3E}">
        <p14:creationId xmlns:p14="http://schemas.microsoft.com/office/powerpoint/2010/main" val="116842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54</a:t>
            </a:fld>
            <a:endParaRPr kumimoji="1" lang="ja-JP" altLang="en-US"/>
          </a:p>
        </p:txBody>
      </p:sp>
      <p:sp>
        <p:nvSpPr>
          <p:cNvPr id="3" name="テキスト ボックス 2"/>
          <p:cNvSpPr txBox="1"/>
          <p:nvPr/>
        </p:nvSpPr>
        <p:spPr>
          <a:xfrm>
            <a:off x="32387" y="23134"/>
            <a:ext cx="1299253" cy="646331"/>
          </a:xfrm>
          <a:prstGeom prst="rect">
            <a:avLst/>
          </a:prstGeom>
          <a:noFill/>
        </p:spPr>
        <p:txBody>
          <a:bodyPr wrap="square" rtlCol="0">
            <a:spAutoFit/>
          </a:bodyPr>
          <a:lstStyle/>
          <a:p>
            <a:r>
              <a:rPr lang="ja-JP" altLang="en-US" sz="3600">
                <a:solidFill>
                  <a:prstClr val="black"/>
                </a:solidFill>
                <a:ea typeface="HG丸ｺﾞｼｯｸM-PRO" panose="020F0600000000000000" pitchFamily="50" charset="-128"/>
              </a:rPr>
              <a:t>湧昇</a:t>
            </a:r>
            <a:endParaRPr lang="ja-JP" altLang="en-US" sz="3600" dirty="0">
              <a:solidFill>
                <a:prstClr val="black"/>
              </a:solidFill>
              <a:ea typeface="HG丸ｺﾞｼｯｸM-PRO" panose="020F0600000000000000" pitchFamily="50" charset="-128"/>
            </a:endParaRPr>
          </a:p>
        </p:txBody>
      </p:sp>
      <p:sp>
        <p:nvSpPr>
          <p:cNvPr id="4" name="角丸四角形 3"/>
          <p:cNvSpPr/>
          <p:nvPr/>
        </p:nvSpPr>
        <p:spPr>
          <a:xfrm>
            <a:off x="49458" y="764704"/>
            <a:ext cx="9094542" cy="2304256"/>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ea typeface="HG丸ｺﾞｼｯｸM-PRO" panose="020F0600000000000000" pitchFamily="50" charset="-128"/>
              </a:rPr>
              <a:t>深層の重く冷たい水が表層まで上昇する</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CO2</a:t>
            </a:r>
            <a:r>
              <a:rPr lang="ja-JP" altLang="en-US" sz="3200" dirty="0">
                <a:solidFill>
                  <a:schemeClr val="tx1"/>
                </a:solidFill>
                <a:ea typeface="HG丸ｺﾞｼｯｸM-PRO" panose="020F0600000000000000" pitchFamily="50" charset="-128"/>
              </a:rPr>
              <a:t>や栄養塩に富んだ水が湧き上がってくるので，太陽光を受けると大量の植物プランクトンが発生し，良い漁場となる</a:t>
            </a:r>
            <a:endParaRPr kumimoji="1" lang="en-US" altLang="ja-JP" sz="3200" dirty="0">
              <a:solidFill>
                <a:schemeClr val="tx1"/>
              </a:solidFill>
              <a:ea typeface="HG丸ｺﾞｼｯｸM-PRO" panose="020F0600000000000000" pitchFamily="50" charset="-128"/>
            </a:endParaRPr>
          </a:p>
        </p:txBody>
      </p:sp>
      <p:pic>
        <p:nvPicPr>
          <p:cNvPr id="9218" name="Picture 2" descr="向大助のブログ-3-4-7-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5125"/>
          <a:stretch/>
        </p:blipFill>
        <p:spPr bwMode="auto">
          <a:xfrm>
            <a:off x="179512" y="3577126"/>
            <a:ext cx="4553238" cy="31443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向大助のブログ-3-4-7-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820"/>
          <a:stretch/>
        </p:blipFill>
        <p:spPr bwMode="auto">
          <a:xfrm>
            <a:off x="5292080" y="3598424"/>
            <a:ext cx="3751684" cy="31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Documents and Settings\doala\My Documents\H25年度\鈴鹿高専\第5回目\mollwid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44624"/>
            <a:ext cx="8944349" cy="49753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827585" y="2975725"/>
            <a:ext cx="6984776" cy="772664"/>
            <a:chOff x="827585" y="3952479"/>
            <a:chExt cx="6984776" cy="772664"/>
          </a:xfrm>
        </p:grpSpPr>
        <p:sp>
          <p:nvSpPr>
            <p:cNvPr id="5" name="右矢印 4"/>
            <p:cNvSpPr/>
            <p:nvPr/>
          </p:nvSpPr>
          <p:spPr>
            <a:xfrm rot="10800000">
              <a:off x="827585" y="3952479"/>
              <a:ext cx="6984776" cy="772664"/>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7" name="テキスト ボックス 6"/>
            <p:cNvSpPr txBox="1"/>
            <p:nvPr/>
          </p:nvSpPr>
          <p:spPr>
            <a:xfrm>
              <a:off x="3951812" y="4138756"/>
              <a:ext cx="958917" cy="400110"/>
            </a:xfrm>
            <a:prstGeom prst="rect">
              <a:avLst/>
            </a:prstGeom>
            <a:noFill/>
          </p:spPr>
          <p:txBody>
            <a:bodyPr wrap="none" rtlCol="0">
              <a:spAutoFit/>
            </a:bodyPr>
            <a:lstStyle/>
            <a:p>
              <a:r>
                <a:rPr kumimoji="1" lang="ja-JP" altLang="en-US" sz="2000" dirty="0">
                  <a:latin typeface="+mj-ea"/>
                  <a:ea typeface="+mj-ea"/>
                </a:rPr>
                <a:t>貿易風</a:t>
              </a:r>
            </a:p>
          </p:txBody>
        </p:sp>
      </p:grpSp>
      <p:grpSp>
        <p:nvGrpSpPr>
          <p:cNvPr id="4" name="グループ化 3"/>
          <p:cNvGrpSpPr/>
          <p:nvPr/>
        </p:nvGrpSpPr>
        <p:grpSpPr>
          <a:xfrm>
            <a:off x="1403648" y="1031510"/>
            <a:ext cx="5793357" cy="772664"/>
            <a:chOff x="1403648" y="2008264"/>
            <a:chExt cx="5793357" cy="772664"/>
          </a:xfrm>
        </p:grpSpPr>
        <p:sp>
          <p:nvSpPr>
            <p:cNvPr id="6" name="右矢印 5"/>
            <p:cNvSpPr/>
            <p:nvPr/>
          </p:nvSpPr>
          <p:spPr>
            <a:xfrm>
              <a:off x="1403648" y="2008264"/>
              <a:ext cx="5793357" cy="77266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 name="テキスト ボックス 7"/>
            <p:cNvSpPr txBox="1"/>
            <p:nvPr/>
          </p:nvSpPr>
          <p:spPr>
            <a:xfrm>
              <a:off x="3842179" y="2194541"/>
              <a:ext cx="954107" cy="400110"/>
            </a:xfrm>
            <a:prstGeom prst="rect">
              <a:avLst/>
            </a:prstGeom>
            <a:noFill/>
          </p:spPr>
          <p:txBody>
            <a:bodyPr wrap="none" rtlCol="0">
              <a:spAutoFit/>
            </a:bodyPr>
            <a:lstStyle/>
            <a:p>
              <a:r>
                <a:rPr lang="ja-JP" altLang="en-US" sz="2000" dirty="0">
                  <a:latin typeface="+mj-ea"/>
                  <a:ea typeface="+mj-ea"/>
                </a:rPr>
                <a:t>偏西</a:t>
              </a:r>
              <a:r>
                <a:rPr kumimoji="1" lang="ja-JP" altLang="en-US" sz="2000" dirty="0">
                  <a:latin typeface="+mj-ea"/>
                  <a:ea typeface="+mj-ea"/>
                </a:rPr>
                <a:t>風</a:t>
              </a:r>
            </a:p>
          </p:txBody>
        </p:sp>
      </p:grpSp>
      <p:cxnSp>
        <p:nvCxnSpPr>
          <p:cNvPr id="9" name="直線コネクタ 8"/>
          <p:cNvCxnSpPr/>
          <p:nvPr/>
        </p:nvCxnSpPr>
        <p:spPr>
          <a:xfrm>
            <a:off x="-28724" y="4252446"/>
            <a:ext cx="9208023"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右矢印 11"/>
          <p:cNvSpPr/>
          <p:nvPr/>
        </p:nvSpPr>
        <p:spPr>
          <a:xfrm rot="10800000">
            <a:off x="1619672" y="2975726"/>
            <a:ext cx="5256584"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3" name="右矢印 12"/>
          <p:cNvSpPr/>
          <p:nvPr/>
        </p:nvSpPr>
        <p:spPr>
          <a:xfrm>
            <a:off x="2555776" y="1031510"/>
            <a:ext cx="3888432"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5" name="下矢印 14"/>
          <p:cNvSpPr/>
          <p:nvPr/>
        </p:nvSpPr>
        <p:spPr>
          <a:xfrm>
            <a:off x="2555775" y="1625695"/>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0" name="右矢印 19"/>
          <p:cNvSpPr/>
          <p:nvPr/>
        </p:nvSpPr>
        <p:spPr>
          <a:xfrm rot="17579675">
            <a:off x="1415779" y="2099149"/>
            <a:ext cx="1510751" cy="48635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1" name="爆発 1 10"/>
          <p:cNvSpPr/>
          <p:nvPr/>
        </p:nvSpPr>
        <p:spPr>
          <a:xfrm>
            <a:off x="-73380" y="3339522"/>
            <a:ext cx="2614843" cy="1825847"/>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0800 w 21600"/>
              <a:gd name="connsiteY24" fmla="*/ 5800 h 21600"/>
              <a:gd name="connsiteX0" fmla="*/ 11508 w 21600"/>
              <a:gd name="connsiteY0" fmla="*/ 2957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1508 w 21600"/>
              <a:gd name="connsiteY24" fmla="*/ 2957 h 21600"/>
              <a:gd name="connsiteX0" fmla="*/ 11508 w 21600"/>
              <a:gd name="connsiteY0" fmla="*/ 2957 h 21600"/>
              <a:gd name="connsiteX1" fmla="*/ 14522 w 21600"/>
              <a:gd name="connsiteY1" fmla="*/ 0 h 21600"/>
              <a:gd name="connsiteX2" fmla="*/ 15099 w 21600"/>
              <a:gd name="connsiteY2" fmla="*/ 4377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1508 w 21600"/>
              <a:gd name="connsiteY24" fmla="*/ 295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00" h="21600">
                <a:moveTo>
                  <a:pt x="11508" y="2957"/>
                </a:moveTo>
                <a:lnTo>
                  <a:pt x="14522" y="0"/>
                </a:lnTo>
                <a:cubicBezTo>
                  <a:pt x="14400" y="1775"/>
                  <a:pt x="15221" y="2602"/>
                  <a:pt x="15099" y="4377"/>
                </a:cubicBezTo>
                <a:lnTo>
                  <a:pt x="18380" y="4457"/>
                </a:lnTo>
                <a:cubicBezTo>
                  <a:pt x="18293" y="5094"/>
                  <a:pt x="18205" y="5730"/>
                  <a:pt x="18118" y="6367"/>
                </a:cubicBezTo>
                <a:lnTo>
                  <a:pt x="21097" y="8137"/>
                </a:lnTo>
                <a:lnTo>
                  <a:pt x="19337" y="10791"/>
                </a:lnTo>
                <a:lnTo>
                  <a:pt x="21600" y="13290"/>
                </a:lnTo>
                <a:lnTo>
                  <a:pt x="18882" y="15153"/>
                </a:lnTo>
                <a:lnTo>
                  <a:pt x="18145" y="18095"/>
                </a:lnTo>
                <a:lnTo>
                  <a:pt x="15357" y="17194"/>
                </a:lnTo>
                <a:lnTo>
                  <a:pt x="13247" y="19737"/>
                </a:lnTo>
                <a:lnTo>
                  <a:pt x="10532" y="18936"/>
                </a:lnTo>
                <a:lnTo>
                  <a:pt x="8485" y="21600"/>
                </a:lnTo>
                <a:cubicBezTo>
                  <a:pt x="8228" y="19609"/>
                  <a:pt x="7815" y="19934"/>
                  <a:pt x="7558" y="17943"/>
                </a:cubicBezTo>
                <a:lnTo>
                  <a:pt x="4762" y="17617"/>
                </a:lnTo>
                <a:cubicBezTo>
                  <a:pt x="4697" y="16811"/>
                  <a:pt x="4631" y="16006"/>
                  <a:pt x="4566" y="15200"/>
                </a:cubicBezTo>
                <a:lnTo>
                  <a:pt x="135" y="14587"/>
                </a:lnTo>
                <a:lnTo>
                  <a:pt x="1756" y="11670"/>
                </a:lnTo>
                <a:lnTo>
                  <a:pt x="0" y="8615"/>
                </a:lnTo>
                <a:lnTo>
                  <a:pt x="2346" y="6985"/>
                </a:lnTo>
                <a:lnTo>
                  <a:pt x="370" y="2295"/>
                </a:lnTo>
                <a:lnTo>
                  <a:pt x="5267" y="4004"/>
                </a:lnTo>
                <a:lnTo>
                  <a:pt x="8352" y="2295"/>
                </a:lnTo>
                <a:lnTo>
                  <a:pt x="11508" y="295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j-ea"/>
                <a:ea typeface="+mj-ea"/>
              </a:rPr>
              <a:t>陸にぶつかり，</a:t>
            </a:r>
            <a:endParaRPr kumimoji="1" lang="en-US" altLang="ja-JP" b="1" dirty="0">
              <a:solidFill>
                <a:schemeClr val="tx1"/>
              </a:solidFill>
              <a:latin typeface="+mj-ea"/>
              <a:ea typeface="+mj-ea"/>
            </a:endParaRPr>
          </a:p>
          <a:p>
            <a:pPr algn="ctr"/>
            <a:r>
              <a:rPr kumimoji="1" lang="ja-JP" altLang="en-US" b="1" dirty="0">
                <a:solidFill>
                  <a:schemeClr val="tx1"/>
                </a:solidFill>
                <a:latin typeface="+mj-ea"/>
                <a:ea typeface="+mj-ea"/>
              </a:rPr>
              <a:t>強制的に北へ</a:t>
            </a:r>
            <a:endParaRPr kumimoji="1" lang="en-US" altLang="ja-JP" b="1" dirty="0">
              <a:solidFill>
                <a:schemeClr val="tx1"/>
              </a:solidFill>
              <a:latin typeface="+mj-ea"/>
              <a:ea typeface="+mj-ea"/>
            </a:endParaRPr>
          </a:p>
          <a:p>
            <a:pPr algn="ctr"/>
            <a:r>
              <a:rPr kumimoji="1" lang="ja-JP" altLang="en-US" b="1" dirty="0">
                <a:solidFill>
                  <a:schemeClr val="tx1"/>
                </a:solidFill>
                <a:latin typeface="+mj-ea"/>
                <a:ea typeface="+mj-ea"/>
              </a:rPr>
              <a:t>曲げられる</a:t>
            </a:r>
            <a:r>
              <a:rPr kumimoji="1" lang="en-US" altLang="ja-JP" b="1" dirty="0">
                <a:solidFill>
                  <a:schemeClr val="tx1"/>
                </a:solidFill>
                <a:latin typeface="+mj-ea"/>
                <a:ea typeface="+mj-ea"/>
              </a:rPr>
              <a:t>!!</a:t>
            </a:r>
            <a:endParaRPr kumimoji="1" lang="ja-JP" altLang="en-US" b="1" dirty="0">
              <a:solidFill>
                <a:schemeClr val="tx1"/>
              </a:solidFill>
              <a:latin typeface="+mj-ea"/>
              <a:ea typeface="+mj-ea"/>
            </a:endParaRPr>
          </a:p>
        </p:txBody>
      </p:sp>
      <p:sp>
        <p:nvSpPr>
          <p:cNvPr id="23" name="下矢印 22"/>
          <p:cNvSpPr/>
          <p:nvPr/>
        </p:nvSpPr>
        <p:spPr>
          <a:xfrm>
            <a:off x="3450954" y="1625696"/>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4" name="下矢印 23"/>
          <p:cNvSpPr/>
          <p:nvPr/>
        </p:nvSpPr>
        <p:spPr>
          <a:xfrm>
            <a:off x="4334666" y="1625696"/>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5" name="下矢印 24"/>
          <p:cNvSpPr/>
          <p:nvPr/>
        </p:nvSpPr>
        <p:spPr>
          <a:xfrm>
            <a:off x="5311946" y="1617897"/>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6" name="右矢印 25"/>
          <p:cNvSpPr/>
          <p:nvPr/>
        </p:nvSpPr>
        <p:spPr>
          <a:xfrm>
            <a:off x="2541463" y="103151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8" name="右矢印 27"/>
          <p:cNvSpPr/>
          <p:nvPr/>
        </p:nvSpPr>
        <p:spPr>
          <a:xfrm rot="683155">
            <a:off x="3535759" y="114476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9" name="右矢印 28"/>
          <p:cNvSpPr/>
          <p:nvPr/>
        </p:nvSpPr>
        <p:spPr>
          <a:xfrm rot="1251919">
            <a:off x="4571945" y="1358698"/>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30" name="右矢印 29"/>
          <p:cNvSpPr/>
          <p:nvPr/>
        </p:nvSpPr>
        <p:spPr>
          <a:xfrm rot="2109634">
            <a:off x="5496931" y="182721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 name="テキスト ボックス 1"/>
          <p:cNvSpPr txBox="1"/>
          <p:nvPr/>
        </p:nvSpPr>
        <p:spPr>
          <a:xfrm>
            <a:off x="92403" y="44624"/>
            <a:ext cx="3416320" cy="369332"/>
          </a:xfrm>
          <a:prstGeom prst="rect">
            <a:avLst/>
          </a:prstGeom>
          <a:noFill/>
        </p:spPr>
        <p:txBody>
          <a:bodyPr wrap="none" rtlCol="0">
            <a:spAutoFit/>
          </a:bodyPr>
          <a:lstStyle/>
          <a:p>
            <a:r>
              <a:rPr kumimoji="1" lang="ja-JP" altLang="en-US" b="1" dirty="0">
                <a:solidFill>
                  <a:schemeClr val="bg1"/>
                </a:solidFill>
                <a:latin typeface="+mj-ea"/>
                <a:ea typeface="+mj-ea"/>
              </a:rPr>
              <a:t>風成</a:t>
            </a:r>
            <a:r>
              <a:rPr kumimoji="1" lang="ja-JP" altLang="en-US" b="1">
                <a:solidFill>
                  <a:schemeClr val="bg1"/>
                </a:solidFill>
                <a:latin typeface="+mj-ea"/>
                <a:ea typeface="+mj-ea"/>
              </a:rPr>
              <a:t>循環＋西岸強化流の</a:t>
            </a:r>
            <a:r>
              <a:rPr kumimoji="1" lang="ja-JP" altLang="en-US" b="1" dirty="0">
                <a:solidFill>
                  <a:schemeClr val="bg1"/>
                </a:solidFill>
                <a:latin typeface="+mj-ea"/>
                <a:ea typeface="+mj-ea"/>
              </a:rPr>
              <a:t>仕組み</a:t>
            </a:r>
          </a:p>
        </p:txBody>
      </p:sp>
      <p:sp>
        <p:nvSpPr>
          <p:cNvPr id="14" name="テキスト ボックス 13"/>
          <p:cNvSpPr txBox="1"/>
          <p:nvPr/>
        </p:nvSpPr>
        <p:spPr>
          <a:xfrm>
            <a:off x="234029" y="5229200"/>
            <a:ext cx="4493538" cy="1569660"/>
          </a:xfrm>
          <a:prstGeom prst="rect">
            <a:avLst/>
          </a:prstGeom>
          <a:noFill/>
        </p:spPr>
        <p:txBody>
          <a:bodyPr wrap="none" rtlCol="0">
            <a:spAutoFit/>
          </a:bodyPr>
          <a:lstStyle/>
          <a:p>
            <a:r>
              <a:rPr lang="en-US" altLang="ja-JP" sz="2400" dirty="0">
                <a:latin typeface="+mj-ea"/>
                <a:ea typeface="+mj-ea"/>
              </a:rPr>
              <a:t>【POINT】</a:t>
            </a:r>
          </a:p>
          <a:p>
            <a:r>
              <a:rPr kumimoji="1" lang="ja-JP" altLang="en-US" sz="2400" dirty="0">
                <a:latin typeface="+mj-ea"/>
                <a:ea typeface="+mj-ea"/>
              </a:rPr>
              <a:t>○海面が風に引っ張られる</a:t>
            </a:r>
            <a:endParaRPr kumimoji="1" lang="en-US" altLang="ja-JP" sz="2400" dirty="0">
              <a:latin typeface="+mj-ea"/>
              <a:ea typeface="+mj-ea"/>
            </a:endParaRPr>
          </a:p>
          <a:p>
            <a:r>
              <a:rPr lang="ja-JP" altLang="en-US" sz="2400" dirty="0">
                <a:latin typeface="+mj-ea"/>
                <a:ea typeface="+mj-ea"/>
              </a:rPr>
              <a:t>○陸による強制</a:t>
            </a:r>
            <a:endParaRPr lang="en-US" altLang="ja-JP" sz="2400" dirty="0">
              <a:latin typeface="+mj-ea"/>
              <a:ea typeface="+mj-ea"/>
            </a:endParaRPr>
          </a:p>
          <a:p>
            <a:r>
              <a:rPr kumimoji="1" lang="ja-JP" altLang="en-US" sz="2400" dirty="0">
                <a:latin typeface="+mj-ea"/>
                <a:ea typeface="+mj-ea"/>
              </a:rPr>
              <a:t>○緯度による</a:t>
            </a:r>
            <a:r>
              <a:rPr kumimoji="1" lang="ja-JP" altLang="en-US" sz="2400" dirty="0">
                <a:solidFill>
                  <a:srgbClr val="FF0000"/>
                </a:solidFill>
                <a:latin typeface="+mj-ea"/>
                <a:ea typeface="+mj-ea"/>
              </a:rPr>
              <a:t>コリオリ力</a:t>
            </a:r>
            <a:r>
              <a:rPr kumimoji="1" lang="ja-JP" altLang="en-US" sz="2400" dirty="0">
                <a:latin typeface="+mj-ea"/>
                <a:ea typeface="+mj-ea"/>
              </a:rPr>
              <a:t>の違い</a:t>
            </a:r>
          </a:p>
        </p:txBody>
      </p:sp>
      <p:cxnSp>
        <p:nvCxnSpPr>
          <p:cNvPr id="78848" name="直線コネクタ 78847"/>
          <p:cNvCxnSpPr/>
          <p:nvPr/>
        </p:nvCxnSpPr>
        <p:spPr>
          <a:xfrm>
            <a:off x="4788024" y="5165369"/>
            <a:ext cx="0" cy="1692631"/>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053984" y="5229200"/>
            <a:ext cx="3262432" cy="1200329"/>
          </a:xfrm>
          <a:prstGeom prst="rect">
            <a:avLst/>
          </a:prstGeom>
          <a:noFill/>
        </p:spPr>
        <p:txBody>
          <a:bodyPr wrap="none" rtlCol="0">
            <a:spAutoFit/>
          </a:bodyPr>
          <a:lstStyle/>
          <a:p>
            <a:r>
              <a:rPr lang="en-US" altLang="ja-JP" sz="2400" dirty="0">
                <a:latin typeface="+mj-ea"/>
                <a:ea typeface="+mj-ea"/>
              </a:rPr>
              <a:t>【</a:t>
            </a:r>
            <a:r>
              <a:rPr lang="ja-JP" altLang="en-US" sz="2400" b="1" dirty="0">
                <a:solidFill>
                  <a:srgbClr val="FF0000"/>
                </a:solidFill>
                <a:latin typeface="+mj-ea"/>
                <a:ea typeface="+mj-ea"/>
              </a:rPr>
              <a:t>西岸強化</a:t>
            </a:r>
            <a:r>
              <a:rPr lang="en-US" altLang="ja-JP" sz="2400" dirty="0">
                <a:latin typeface="+mj-ea"/>
                <a:ea typeface="+mj-ea"/>
              </a:rPr>
              <a:t>】</a:t>
            </a:r>
          </a:p>
          <a:p>
            <a:r>
              <a:rPr kumimoji="1" lang="ja-JP" altLang="en-US" sz="2400" dirty="0">
                <a:latin typeface="+mj-ea"/>
                <a:ea typeface="+mj-ea"/>
              </a:rPr>
              <a:t>○海の西側で強い海流</a:t>
            </a:r>
            <a:endParaRPr kumimoji="1" lang="en-US" altLang="ja-JP" sz="2400" dirty="0">
              <a:latin typeface="+mj-ea"/>
              <a:ea typeface="+mj-ea"/>
            </a:endParaRPr>
          </a:p>
          <a:p>
            <a:r>
              <a:rPr lang="ja-JP" altLang="en-US" sz="2400" dirty="0">
                <a:latin typeface="+mj-ea"/>
                <a:ea typeface="+mj-ea"/>
              </a:rPr>
              <a:t>○</a:t>
            </a:r>
            <a:r>
              <a:rPr lang="ja-JP" altLang="en-US" sz="2400" dirty="0">
                <a:solidFill>
                  <a:srgbClr val="FF0000"/>
                </a:solidFill>
                <a:latin typeface="+mj-ea"/>
                <a:ea typeface="+mj-ea"/>
              </a:rPr>
              <a:t>黒潮</a:t>
            </a:r>
            <a:r>
              <a:rPr lang="ja-JP" altLang="en-US" sz="2400" dirty="0">
                <a:latin typeface="+mj-ea"/>
                <a:ea typeface="+mj-ea"/>
              </a:rPr>
              <a:t>，湾流</a:t>
            </a:r>
            <a:endParaRPr lang="en-US" altLang="ja-JP" sz="2400" dirty="0">
              <a:latin typeface="+mj-ea"/>
              <a:ea typeface="+mj-ea"/>
            </a:endParaRPr>
          </a:p>
        </p:txBody>
      </p:sp>
      <p:sp>
        <p:nvSpPr>
          <p:cNvPr id="78849" name="正方形/長方形 78848"/>
          <p:cNvSpPr/>
          <p:nvPr/>
        </p:nvSpPr>
        <p:spPr>
          <a:xfrm>
            <a:off x="105151" y="5146193"/>
            <a:ext cx="8959450" cy="16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p:txBody>
          <a:bodyPr/>
          <a:lstStyle/>
          <a:p>
            <a:fld id="{999120C0-F702-445C-B018-BC09BD7DB4A6}" type="slidenum">
              <a:rPr kumimoji="1" lang="ja-JP" altLang="en-US" smtClean="0"/>
              <a:t>55</a:t>
            </a:fld>
            <a:endParaRPr kumimoji="1" lang="ja-JP" altLang="en-US"/>
          </a:p>
        </p:txBody>
      </p:sp>
    </p:spTree>
    <p:extLst>
      <p:ext uri="{BB962C8B-B14F-4D97-AF65-F5344CB8AC3E}">
        <p14:creationId xmlns:p14="http://schemas.microsoft.com/office/powerpoint/2010/main" val="21278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left)">
                                      <p:cBhvr>
                                        <p:cTn id="83" dur="500"/>
                                        <p:tgtEl>
                                          <p:spTgt spid="29"/>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0" nodeType="clickEffect">
                                  <p:stCondLst>
                                    <p:cond delay="0"/>
                                  </p:stCondLst>
                                  <p:childTnLst>
                                    <p:animEffect transition="out" filter="wipe(down)">
                                      <p:cBhvr>
                                        <p:cTn id="91" dur="500"/>
                                        <p:tgtEl>
                                          <p:spTgt spid="78849"/>
                                        </p:tgtEl>
                                      </p:cBhvr>
                                    </p:animEffect>
                                    <p:set>
                                      <p:cBhvr>
                                        <p:cTn id="92" dur="1" fill="hold">
                                          <p:stCondLst>
                                            <p:cond delay="499"/>
                                          </p:stCondLst>
                                        </p:cTn>
                                        <p:tgtEl>
                                          <p:spTgt spid="788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5" grpId="0" animBg="1"/>
      <p:bldP spid="15" grpId="1" animBg="1"/>
      <p:bldP spid="20" grpId="0" animBg="1"/>
      <p:bldP spid="11" grpId="0" animBg="1"/>
      <p:bldP spid="23" grpId="0" animBg="1"/>
      <p:bldP spid="23" grpId="1" animBg="1"/>
      <p:bldP spid="24" grpId="0" animBg="1"/>
      <p:bldP spid="24" grpId="1" animBg="1"/>
      <p:bldP spid="25" grpId="0" animBg="1"/>
      <p:bldP spid="25" grpId="1" animBg="1"/>
      <p:bldP spid="26" grpId="0" animBg="1"/>
      <p:bldP spid="28" grpId="0" animBg="1"/>
      <p:bldP spid="29" grpId="0" animBg="1"/>
      <p:bldP spid="30" grpId="0" animBg="1"/>
      <p:bldP spid="788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56</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
            <a:ext cx="9144000" cy="6614595"/>
          </a:xfrm>
          <a:prstGeom prst="rect">
            <a:avLst/>
          </a:prstGeom>
        </p:spPr>
      </p:pic>
    </p:spTree>
    <p:extLst>
      <p:ext uri="{BB962C8B-B14F-4D97-AF65-F5344CB8AC3E}">
        <p14:creationId xmlns:p14="http://schemas.microsoft.com/office/powerpoint/2010/main" val="4104320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57</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500"/>
            <a:ext cx="9144000" cy="6722076"/>
          </a:xfrm>
          <a:prstGeom prst="rect">
            <a:avLst/>
          </a:prstGeom>
        </p:spPr>
      </p:pic>
    </p:spTree>
    <p:extLst>
      <p:ext uri="{BB962C8B-B14F-4D97-AF65-F5344CB8AC3E}">
        <p14:creationId xmlns:p14="http://schemas.microsoft.com/office/powerpoint/2010/main" val="2323000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7158" y="44624"/>
            <a:ext cx="2928926" cy="523220"/>
          </a:xfrm>
          <a:prstGeom prst="rect">
            <a:avLst/>
          </a:prstGeom>
          <a:noFill/>
        </p:spPr>
        <p:txBody>
          <a:bodyPr wrap="square" rtlCol="0">
            <a:spAutoFit/>
          </a:bodyPr>
          <a:lstStyle/>
          <a:p>
            <a:r>
              <a:rPr lang="ja-JP" altLang="en-US" sz="2800" dirty="0">
                <a:solidFill>
                  <a:prstClr val="black"/>
                </a:solidFill>
                <a:latin typeface="+mj-ea"/>
                <a:ea typeface="+mj-ea"/>
              </a:rPr>
              <a:t>日本付近の海流</a:t>
            </a:r>
          </a:p>
        </p:txBody>
      </p:sp>
      <p:pic>
        <p:nvPicPr>
          <p:cNvPr id="121858" name="Picture 2" descr="http://coast14.iic.hokudai.ac.jp/osj/umi_no_kyousitu/img/03smiles_05_01.png"/>
          <p:cNvPicPr>
            <a:picLocks noChangeAspect="1" noChangeArrowheads="1"/>
          </p:cNvPicPr>
          <p:nvPr/>
        </p:nvPicPr>
        <p:blipFill>
          <a:blip r:embed="rId2" cstate="print"/>
          <a:srcRect/>
          <a:stretch>
            <a:fillRect/>
          </a:stretch>
        </p:blipFill>
        <p:spPr bwMode="auto">
          <a:xfrm>
            <a:off x="1000100" y="785794"/>
            <a:ext cx="7715304" cy="5786478"/>
          </a:xfrm>
          <a:prstGeom prst="rect">
            <a:avLst/>
          </a:prstGeom>
          <a:noFill/>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58</a:t>
            </a:fld>
            <a:endParaRPr kumimoji="1" lang="ja-JP" altLang="en-US"/>
          </a:p>
        </p:txBody>
      </p:sp>
    </p:spTree>
    <p:extLst>
      <p:ext uri="{BB962C8B-B14F-4D97-AF65-F5344CB8AC3E}">
        <p14:creationId xmlns:p14="http://schemas.microsoft.com/office/powerpoint/2010/main" val="894155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黒潮の典型的な流路の図"/>
          <p:cNvPicPr>
            <a:picLocks noChangeAspect="1" noChangeArrowheads="1"/>
          </p:cNvPicPr>
          <p:nvPr/>
        </p:nvPicPr>
        <p:blipFill>
          <a:blip r:embed="rId2" cstate="print"/>
          <a:srcRect/>
          <a:stretch>
            <a:fillRect/>
          </a:stretch>
        </p:blipFill>
        <p:spPr bwMode="auto">
          <a:xfrm>
            <a:off x="857224" y="1071546"/>
            <a:ext cx="7564383" cy="4214842"/>
          </a:xfrm>
          <a:prstGeom prst="rect">
            <a:avLst/>
          </a:prstGeom>
          <a:noFill/>
        </p:spPr>
      </p:pic>
      <p:sp>
        <p:nvSpPr>
          <p:cNvPr id="3" name="テキスト ボックス 2"/>
          <p:cNvSpPr txBox="1"/>
          <p:nvPr/>
        </p:nvSpPr>
        <p:spPr>
          <a:xfrm>
            <a:off x="142844" y="44624"/>
            <a:ext cx="3357586" cy="1077218"/>
          </a:xfrm>
          <a:prstGeom prst="rect">
            <a:avLst/>
          </a:prstGeom>
          <a:noFill/>
        </p:spPr>
        <p:txBody>
          <a:bodyPr wrap="square" rtlCol="0">
            <a:spAutoFit/>
          </a:bodyPr>
          <a:lstStyle/>
          <a:p>
            <a:r>
              <a:rPr lang="ja-JP" altLang="en-US" sz="3200" dirty="0">
                <a:solidFill>
                  <a:prstClr val="black"/>
                </a:solidFill>
                <a:latin typeface="+mj-ea"/>
                <a:ea typeface="+mj-ea"/>
              </a:rPr>
              <a:t>黒潮　（</a:t>
            </a:r>
            <a:r>
              <a:rPr lang="en-US" altLang="ja-JP" sz="3200" dirty="0">
                <a:solidFill>
                  <a:prstClr val="black"/>
                </a:solidFill>
                <a:latin typeface="+mj-ea"/>
                <a:ea typeface="+mj-ea"/>
              </a:rPr>
              <a:t>Kuroshio</a:t>
            </a:r>
            <a:r>
              <a:rPr lang="ja-JP" altLang="en-US" sz="3200" dirty="0">
                <a:solidFill>
                  <a:prstClr val="black"/>
                </a:solidFill>
                <a:latin typeface="+mj-ea"/>
                <a:ea typeface="+mj-ea"/>
              </a:rPr>
              <a:t>）</a:t>
            </a:r>
          </a:p>
        </p:txBody>
      </p:sp>
      <p:sp>
        <p:nvSpPr>
          <p:cNvPr id="64515" name="Rectangle 3"/>
          <p:cNvSpPr>
            <a:spLocks noChangeArrowheads="1"/>
          </p:cNvSpPr>
          <p:nvPr/>
        </p:nvSpPr>
        <p:spPr bwMode="auto">
          <a:xfrm>
            <a:off x="-1683" y="5572140"/>
            <a:ext cx="911018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ja-JP" altLang="en-US" sz="2400" dirty="0">
                <a:solidFill>
                  <a:prstClr val="black"/>
                </a:solidFill>
                <a:latin typeface="+mj-ea"/>
                <a:ea typeface="+mj-ea"/>
              </a:rPr>
              <a:t>１：非大蛇行接岸流路　２：非大蛇行離岸流路　３：大蛇行流路</a:t>
            </a:r>
          </a:p>
        </p:txBody>
      </p:sp>
      <p:sp>
        <p:nvSpPr>
          <p:cNvPr id="5" name="正方形/長方形 4"/>
          <p:cNvSpPr/>
          <p:nvPr/>
        </p:nvSpPr>
        <p:spPr>
          <a:xfrm>
            <a:off x="2928926" y="188640"/>
            <a:ext cx="6215074" cy="830997"/>
          </a:xfrm>
          <a:prstGeom prst="rect">
            <a:avLst/>
          </a:prstGeom>
        </p:spPr>
        <p:txBody>
          <a:bodyPr wrap="square">
            <a:spAutoFit/>
          </a:bodyPr>
          <a:lstStyle/>
          <a:p>
            <a:r>
              <a:rPr lang="ja-JP" altLang="en-US" sz="2400" dirty="0">
                <a:solidFill>
                  <a:prstClr val="black"/>
                </a:solidFill>
                <a:latin typeface="+mj-ea"/>
                <a:ea typeface="+mj-ea"/>
              </a:rPr>
              <a:t>周囲より</a:t>
            </a:r>
            <a:r>
              <a:rPr lang="ja-JP" altLang="en-US" sz="2400" u="sng" dirty="0">
                <a:solidFill>
                  <a:prstClr val="black"/>
                </a:solidFill>
                <a:latin typeface="+mj-ea"/>
                <a:ea typeface="+mj-ea"/>
              </a:rPr>
              <a:t>高温高塩分</a:t>
            </a:r>
            <a:r>
              <a:rPr lang="ja-JP" altLang="en-US" sz="2400" dirty="0">
                <a:solidFill>
                  <a:prstClr val="black"/>
                </a:solidFill>
                <a:latin typeface="+mj-ea"/>
                <a:ea typeface="+mj-ea"/>
              </a:rPr>
              <a:t>の流れ</a:t>
            </a:r>
            <a:endParaRPr lang="en-US" altLang="ja-JP" sz="2400" dirty="0">
              <a:solidFill>
                <a:prstClr val="black"/>
              </a:solidFill>
              <a:latin typeface="+mj-ea"/>
              <a:ea typeface="+mj-ea"/>
            </a:endParaRPr>
          </a:p>
          <a:p>
            <a:r>
              <a:rPr lang="ja-JP" altLang="en-US" sz="2400" dirty="0">
                <a:solidFill>
                  <a:prstClr val="black"/>
                </a:solidFill>
                <a:latin typeface="+mj-ea"/>
                <a:ea typeface="+mj-ea"/>
              </a:rPr>
              <a:t>漁場の位置や沿岸の潮位を変化させる要因</a:t>
            </a:r>
          </a:p>
        </p:txBody>
      </p:sp>
      <p:sp>
        <p:nvSpPr>
          <p:cNvPr id="6" name="テキスト ボックス 5"/>
          <p:cNvSpPr txBox="1"/>
          <p:nvPr/>
        </p:nvSpPr>
        <p:spPr>
          <a:xfrm>
            <a:off x="4357686" y="6143644"/>
            <a:ext cx="3857652" cy="461665"/>
          </a:xfrm>
          <a:prstGeom prst="rect">
            <a:avLst/>
          </a:prstGeom>
          <a:noFill/>
        </p:spPr>
        <p:txBody>
          <a:bodyPr wrap="square" rtlCol="0">
            <a:spAutoFit/>
          </a:bodyPr>
          <a:lstStyle/>
          <a:p>
            <a:r>
              <a:rPr lang="ja-JP" altLang="en-US" sz="2400" b="1" dirty="0">
                <a:solidFill>
                  <a:srgbClr val="00B050"/>
                </a:solidFill>
                <a:latin typeface="+mj-ea"/>
                <a:ea typeface="+mj-ea"/>
              </a:rPr>
              <a:t>検索→</a:t>
            </a:r>
            <a:r>
              <a:rPr lang="ja-JP" altLang="en-US" sz="2400" b="1" dirty="0">
                <a:solidFill>
                  <a:srgbClr val="00B050"/>
                </a:solidFill>
                <a:latin typeface="+mj-ea"/>
                <a:ea typeface="+mj-ea"/>
                <a:hlinkClick r:id="rId3"/>
              </a:rPr>
              <a:t>三重県水産研究所</a:t>
            </a:r>
            <a:endParaRPr lang="ja-JP" altLang="en-US" sz="2400" b="1" dirty="0">
              <a:solidFill>
                <a:srgbClr val="00B050"/>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59</a:t>
            </a:fld>
            <a:endParaRPr kumimoji="1" lang="ja-JP" altLang="en-US"/>
          </a:p>
        </p:txBody>
      </p:sp>
    </p:spTree>
    <p:extLst>
      <p:ext uri="{BB962C8B-B14F-4D97-AF65-F5344CB8AC3E}">
        <p14:creationId xmlns:p14="http://schemas.microsoft.com/office/powerpoint/2010/main" val="33702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6</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a:off x="251520" y="4017960"/>
            <a:ext cx="8447314" cy="34858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2479028"/>
            <a:ext cx="8229600" cy="174833"/>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1274182"/>
            <a:ext cx="7721600" cy="20402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17" name="テキスト ボックス 16"/>
          <p:cNvSpPr txBox="1"/>
          <p:nvPr/>
        </p:nvSpPr>
        <p:spPr>
          <a:xfrm>
            <a:off x="0" y="17620"/>
            <a:ext cx="9520555" cy="954107"/>
          </a:xfrm>
          <a:prstGeom prst="rect">
            <a:avLst/>
          </a:prstGeom>
          <a:noFill/>
        </p:spPr>
        <p:txBody>
          <a:bodyPr wrap="none" rtlCol="0">
            <a:spAutoFit/>
          </a:bodyPr>
          <a:lstStyle/>
          <a:p>
            <a:r>
              <a:rPr kumimoji="1" lang="ja-JP" altLang="en-US" sz="2800" dirty="0">
                <a:latin typeface="+mj-ea"/>
                <a:ea typeface="+mj-ea"/>
              </a:rPr>
              <a:t>海陸風の前に，</a:t>
            </a:r>
            <a:endParaRPr kumimoji="1" lang="en-US" altLang="ja-JP" sz="2800" dirty="0">
              <a:latin typeface="+mj-ea"/>
              <a:ea typeface="+mj-ea"/>
            </a:endParaRPr>
          </a:p>
          <a:p>
            <a:r>
              <a:rPr kumimoji="1" lang="ja-JP" altLang="en-US" sz="2800" dirty="0">
                <a:latin typeface="+mj-ea"/>
                <a:ea typeface="+mj-ea"/>
              </a:rPr>
              <a:t>まずは大気が暖められた流れはどうなるか考えてみよう．</a:t>
            </a:r>
          </a:p>
        </p:txBody>
      </p:sp>
    </p:spTree>
    <p:extLst>
      <p:ext uri="{BB962C8B-B14F-4D97-AF65-F5344CB8AC3E}">
        <p14:creationId xmlns:p14="http://schemas.microsoft.com/office/powerpoint/2010/main" val="4019733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5"/>
          <p:cNvSpPr txBox="1">
            <a:spLocks noChangeArrowheads="1"/>
          </p:cNvSpPr>
          <p:nvPr/>
        </p:nvSpPr>
        <p:spPr bwMode="auto">
          <a:xfrm>
            <a:off x="0" y="107921"/>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黒潮流路パターン</a:t>
            </a:r>
          </a:p>
        </p:txBody>
      </p:sp>
      <p:pic>
        <p:nvPicPr>
          <p:cNvPr id="33800" name="Picture 2"/>
          <p:cNvPicPr>
            <a:picLocks noChangeAspect="1" noChangeArrowheads="1"/>
          </p:cNvPicPr>
          <p:nvPr/>
        </p:nvPicPr>
        <p:blipFill>
          <a:blip r:embed="rId3" cstate="print"/>
          <a:srcRect/>
          <a:stretch>
            <a:fillRect/>
          </a:stretch>
        </p:blipFill>
        <p:spPr bwMode="auto">
          <a:xfrm>
            <a:off x="214313" y="1052513"/>
            <a:ext cx="8929687" cy="3509962"/>
          </a:xfrm>
          <a:prstGeom prst="rect">
            <a:avLst/>
          </a:prstGeom>
          <a:noFill/>
          <a:ln w="9525">
            <a:noFill/>
            <a:miter lim="800000"/>
            <a:headEnd/>
            <a:tailEnd/>
          </a:ln>
        </p:spPr>
      </p:pic>
      <p:grpSp>
        <p:nvGrpSpPr>
          <p:cNvPr id="2" name="グループ化 13"/>
          <p:cNvGrpSpPr/>
          <p:nvPr/>
        </p:nvGrpSpPr>
        <p:grpSpPr>
          <a:xfrm>
            <a:off x="2484438" y="3910181"/>
            <a:ext cx="3240087" cy="364686"/>
            <a:chOff x="2484438" y="3910181"/>
            <a:chExt cx="3240087" cy="364686"/>
          </a:xfrm>
        </p:grpSpPr>
        <p:sp>
          <p:nvSpPr>
            <p:cNvPr id="33801" name="Oval 7"/>
            <p:cNvSpPr>
              <a:spLocks noChangeArrowheads="1"/>
            </p:cNvSpPr>
            <p:nvPr/>
          </p:nvSpPr>
          <p:spPr bwMode="auto">
            <a:xfrm>
              <a:off x="3419475" y="3910181"/>
              <a:ext cx="1439862" cy="364686"/>
            </a:xfrm>
            <a:prstGeom prst="ellipse">
              <a:avLst/>
            </a:prstGeom>
            <a:noFill/>
            <a:ln w="9525">
              <a:solidFill>
                <a:schemeClr val="tx1"/>
              </a:solidFill>
              <a:round/>
              <a:headEnd/>
              <a:tailEnd/>
            </a:ln>
          </p:spPr>
          <p:txBody>
            <a:bodyPr wrap="none" anchor="ctr"/>
            <a:lstStyle/>
            <a:p>
              <a:pPr algn="ctr"/>
              <a:r>
                <a:rPr lang="ja-JP" altLang="en-US" b="1">
                  <a:solidFill>
                    <a:srgbClr val="FF0000"/>
                  </a:solidFill>
                  <a:latin typeface="+mj-ea"/>
                  <a:ea typeface="+mj-ea"/>
                </a:rPr>
                <a:t>大蛇行型</a:t>
              </a:r>
            </a:p>
          </p:txBody>
        </p:sp>
        <p:sp>
          <p:nvSpPr>
            <p:cNvPr id="33802" name="Line 8"/>
            <p:cNvSpPr>
              <a:spLocks noChangeShapeType="1"/>
            </p:cNvSpPr>
            <p:nvPr/>
          </p:nvSpPr>
          <p:spPr bwMode="auto">
            <a:xfrm flipH="1" flipV="1">
              <a:off x="2484438" y="4013720"/>
              <a:ext cx="935037" cy="52920"/>
            </a:xfrm>
            <a:prstGeom prst="line">
              <a:avLst/>
            </a:prstGeom>
            <a:noFill/>
            <a:ln w="9525">
              <a:solidFill>
                <a:schemeClr val="tx1"/>
              </a:solidFill>
              <a:round/>
              <a:headEnd/>
              <a:tailEnd type="triangle" w="med" len="med"/>
            </a:ln>
          </p:spPr>
          <p:txBody>
            <a:bodyPr/>
            <a:lstStyle/>
            <a:p>
              <a:endParaRPr lang="ja-JP" altLang="en-US">
                <a:solidFill>
                  <a:prstClr val="black"/>
                </a:solidFill>
                <a:latin typeface="+mj-ea"/>
                <a:ea typeface="+mj-ea"/>
              </a:endParaRPr>
            </a:p>
          </p:txBody>
        </p:sp>
        <p:sp>
          <p:nvSpPr>
            <p:cNvPr id="33803" name="Line 9"/>
            <p:cNvSpPr>
              <a:spLocks noChangeShapeType="1"/>
            </p:cNvSpPr>
            <p:nvPr/>
          </p:nvSpPr>
          <p:spPr bwMode="auto">
            <a:xfrm flipV="1">
              <a:off x="4859338" y="3961951"/>
              <a:ext cx="865187" cy="104689"/>
            </a:xfrm>
            <a:prstGeom prst="line">
              <a:avLst/>
            </a:prstGeom>
            <a:noFill/>
            <a:ln w="9525">
              <a:solidFill>
                <a:schemeClr val="tx1"/>
              </a:solidFill>
              <a:round/>
              <a:headEnd/>
              <a:tailEnd type="triangle" w="med" len="med"/>
            </a:ln>
          </p:spPr>
          <p:txBody>
            <a:bodyPr/>
            <a:lstStyle/>
            <a:p>
              <a:endParaRPr lang="ja-JP" altLang="en-US">
                <a:solidFill>
                  <a:prstClr val="black"/>
                </a:solidFill>
                <a:latin typeface="+mj-ea"/>
                <a:ea typeface="+mj-ea"/>
              </a:endParaRPr>
            </a:p>
          </p:txBody>
        </p:sp>
      </p:grpSp>
      <p:pic>
        <p:nvPicPr>
          <p:cNvPr id="3379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b="56811"/>
          <a:stretch>
            <a:fillRect/>
          </a:stretch>
        </p:blipFill>
        <p:spPr bwMode="auto">
          <a:xfrm>
            <a:off x="428596" y="4572008"/>
            <a:ext cx="8208963" cy="2000264"/>
          </a:xfrm>
          <a:prstGeom prst="rect">
            <a:avLst/>
          </a:prstGeom>
          <a:noFill/>
          <a:ln w="9525">
            <a:solidFill>
              <a:srgbClr val="FF0000"/>
            </a:solidFill>
            <a:miter lim="800000"/>
            <a:headEnd/>
            <a:tailEnd/>
          </a:ln>
        </p:spPr>
      </p:pic>
      <p:sp>
        <p:nvSpPr>
          <p:cNvPr id="33799" name="テキスト ボックス 7"/>
          <p:cNvSpPr txBox="1">
            <a:spLocks noChangeArrowheads="1"/>
          </p:cNvSpPr>
          <p:nvPr/>
        </p:nvSpPr>
        <p:spPr bwMode="auto">
          <a:xfrm>
            <a:off x="0" y="6553200"/>
            <a:ext cx="9144000" cy="307975"/>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dirty="0">
                <a:solidFill>
                  <a:prstClr val="black"/>
                </a:solidFill>
                <a:latin typeface="+mj-ea"/>
                <a:ea typeface="+mj-ea"/>
              </a:rPr>
              <a:t>　       </a:t>
            </a:r>
            <a:r>
              <a:rPr lang="en-US" altLang="ja-JP" sz="1400" b="1" dirty="0">
                <a:solidFill>
                  <a:prstClr val="black"/>
                </a:solidFill>
                <a:latin typeface="+mj-ea"/>
                <a:ea typeface="+mj-ea"/>
              </a:rPr>
              <a:t>Fig.1</a:t>
            </a:r>
            <a:r>
              <a:rPr lang="ja-JP" altLang="en-US" sz="1400" b="1" dirty="0">
                <a:solidFill>
                  <a:prstClr val="black"/>
                </a:solidFill>
                <a:latin typeface="+mj-ea"/>
                <a:ea typeface="+mj-ea"/>
              </a:rPr>
              <a:t>　黒潮の型　       </a:t>
            </a:r>
            <a:r>
              <a:rPr lang="en-US" altLang="ja-JP" sz="1400" dirty="0">
                <a:solidFill>
                  <a:prstClr val="black"/>
                </a:solidFill>
                <a:latin typeface="+mj-ea"/>
                <a:ea typeface="+mj-ea"/>
              </a:rPr>
              <a:t>&lt;</a:t>
            </a:r>
            <a:r>
              <a:rPr lang="ja-JP" altLang="en-US" sz="1400" dirty="0">
                <a:solidFill>
                  <a:prstClr val="black"/>
                </a:solidFill>
                <a:latin typeface="+mj-ea"/>
                <a:ea typeface="+mj-ea"/>
              </a:rPr>
              <a:t>海上保安庁</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cxnSp>
        <p:nvCxnSpPr>
          <p:cNvPr id="16" name="直線コネクタ 15"/>
          <p:cNvCxnSpPr/>
          <p:nvPr/>
        </p:nvCxnSpPr>
        <p:spPr>
          <a:xfrm>
            <a:off x="357158" y="3643314"/>
            <a:ext cx="4143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785786" y="2857496"/>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5081591" y="2886071"/>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5400000">
            <a:off x="3571868" y="2857496"/>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714876" y="3643314"/>
            <a:ext cx="40719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60</a:t>
            </a:fld>
            <a:endParaRPr kumimoji="1" lang="ja-JP" altLang="en-US"/>
          </a:p>
        </p:txBody>
      </p:sp>
    </p:spTree>
    <p:extLst>
      <p:ext uri="{BB962C8B-B14F-4D97-AF65-F5344CB8AC3E}">
        <p14:creationId xmlns:p14="http://schemas.microsoft.com/office/powerpoint/2010/main" val="40569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 ヒストグラム&#10;&#10;AI によって生成されたコンテンツは間違っている可能性があります。">
            <a:extLst>
              <a:ext uri="{FF2B5EF4-FFF2-40B4-BE49-F238E27FC236}">
                <a16:creationId xmlns:a16="http://schemas.microsoft.com/office/drawing/2014/main" id="{B22F0D93-256C-A12A-258B-2ABA53F1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53980"/>
            <a:ext cx="9144000" cy="2982113"/>
          </a:xfrm>
          <a:prstGeom prst="rect">
            <a:avLst/>
          </a:prstGeom>
        </p:spPr>
      </p:pic>
      <p:sp>
        <p:nvSpPr>
          <p:cNvPr id="37889" name="Text Box 10"/>
          <p:cNvSpPr txBox="1">
            <a:spLocks noChangeArrowheads="1"/>
          </p:cNvSpPr>
          <p:nvPr/>
        </p:nvSpPr>
        <p:spPr bwMode="auto">
          <a:xfrm>
            <a:off x="0" y="44624"/>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黒潮流路の状況</a:t>
            </a:r>
          </a:p>
        </p:txBody>
      </p:sp>
      <p:graphicFrame>
        <p:nvGraphicFramePr>
          <p:cNvPr id="5" name="表 4"/>
          <p:cNvGraphicFramePr>
            <a:graphicFrameLocks noGrp="1"/>
          </p:cNvGraphicFramePr>
          <p:nvPr/>
        </p:nvGraphicFramePr>
        <p:xfrm>
          <a:off x="35495" y="560332"/>
          <a:ext cx="9108504" cy="2734505"/>
        </p:xfrm>
        <a:graphic>
          <a:graphicData uri="http://schemas.openxmlformats.org/drawingml/2006/table">
            <a:tbl>
              <a:tblPr/>
              <a:tblGrid>
                <a:gridCol w="2448273">
                  <a:extLst>
                    <a:ext uri="{9D8B030D-6E8A-4147-A177-3AD203B41FA5}">
                      <a16:colId xmlns:a16="http://schemas.microsoft.com/office/drawing/2014/main" val="20000"/>
                    </a:ext>
                  </a:extLst>
                </a:gridCol>
                <a:gridCol w="2105979">
                  <a:extLst>
                    <a:ext uri="{9D8B030D-6E8A-4147-A177-3AD203B41FA5}">
                      <a16:colId xmlns:a16="http://schemas.microsoft.com/office/drawing/2014/main" val="20001"/>
                    </a:ext>
                  </a:extLst>
                </a:gridCol>
                <a:gridCol w="2277126">
                  <a:extLst>
                    <a:ext uri="{9D8B030D-6E8A-4147-A177-3AD203B41FA5}">
                      <a16:colId xmlns:a16="http://schemas.microsoft.com/office/drawing/2014/main" val="20002"/>
                    </a:ext>
                  </a:extLst>
                </a:gridCol>
                <a:gridCol w="2277126">
                  <a:extLst>
                    <a:ext uri="{9D8B030D-6E8A-4147-A177-3AD203B41FA5}">
                      <a16:colId xmlns:a16="http://schemas.microsoft.com/office/drawing/2014/main" val="20003"/>
                    </a:ext>
                  </a:extLst>
                </a:gridCol>
              </a:tblGrid>
              <a:tr h="571503">
                <a:tc>
                  <a:txBody>
                    <a:bodyPr/>
                    <a:lstStyle/>
                    <a:p>
                      <a:r>
                        <a:rPr lang="ja-JP" altLang="en-US" sz="1700" b="0" dirty="0">
                          <a:solidFill>
                            <a:schemeClr val="bg1"/>
                          </a:solidFill>
                          <a:latin typeface="+mj-ea"/>
                          <a:ea typeface="+mj-ea"/>
                        </a:rPr>
                        <a:t>安定した大蛇行型流路の期間</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継続日数</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期間中の最南下緯度</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最南下点の平均経度</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extLst>
                  <a:ext uri="{0D108BD9-81ED-4DB2-BD59-A6C34878D82A}">
                    <a16:rowId xmlns:a16="http://schemas.microsoft.com/office/drawing/2014/main" val="10000"/>
                  </a:ext>
                </a:extLst>
              </a:tr>
              <a:tr h="294020">
                <a:tc>
                  <a:txBody>
                    <a:bodyPr/>
                    <a:lstStyle/>
                    <a:p>
                      <a:r>
                        <a:rPr lang="en-US" altLang="ja-JP" sz="1700" dirty="0">
                          <a:solidFill>
                            <a:srgbClr val="333333"/>
                          </a:solidFill>
                          <a:latin typeface="+mj-ea"/>
                          <a:ea typeface="+mj-ea"/>
                        </a:rPr>
                        <a:t>1975.8</a:t>
                      </a:r>
                      <a:r>
                        <a:rPr lang="ja-JP" altLang="en-US" sz="1700" dirty="0">
                          <a:solidFill>
                            <a:srgbClr val="333333"/>
                          </a:solidFill>
                          <a:latin typeface="+mj-ea"/>
                          <a:ea typeface="+mj-ea"/>
                        </a:rPr>
                        <a:t>～</a:t>
                      </a:r>
                      <a:r>
                        <a:rPr lang="en-US" altLang="ja-JP" sz="1700" dirty="0">
                          <a:solidFill>
                            <a:srgbClr val="333333"/>
                          </a:solidFill>
                          <a:latin typeface="+mj-ea"/>
                          <a:ea typeface="+mj-ea"/>
                        </a:rPr>
                        <a:t>1980.3</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a:solidFill>
                            <a:srgbClr val="333333"/>
                          </a:solidFill>
                          <a:latin typeface="+mj-ea"/>
                          <a:ea typeface="+mj-ea"/>
                        </a:rPr>
                        <a:t>4</a:t>
                      </a:r>
                      <a:r>
                        <a:rPr lang="ja-JP" altLang="en-US" sz="1700">
                          <a:solidFill>
                            <a:srgbClr val="333333"/>
                          </a:solidFill>
                          <a:latin typeface="+mj-ea"/>
                          <a:ea typeface="+mj-ea"/>
                        </a:rPr>
                        <a:t>年</a:t>
                      </a:r>
                      <a:r>
                        <a:rPr lang="en-US" altLang="ja-JP" sz="1700">
                          <a:solidFill>
                            <a:srgbClr val="333333"/>
                          </a:solidFill>
                          <a:latin typeface="+mj-ea"/>
                          <a:ea typeface="+mj-ea"/>
                        </a:rPr>
                        <a:t>8</a:t>
                      </a:r>
                      <a:r>
                        <a:rPr lang="ja-JP" altLang="en-US" sz="170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30.0°N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137.3°E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4020">
                <a:tc>
                  <a:txBody>
                    <a:bodyPr/>
                    <a:lstStyle/>
                    <a:p>
                      <a:r>
                        <a:rPr lang="en-US" altLang="ja-JP" sz="1700" dirty="0">
                          <a:solidFill>
                            <a:srgbClr val="333333"/>
                          </a:solidFill>
                          <a:latin typeface="+mj-ea"/>
                          <a:ea typeface="+mj-ea"/>
                        </a:rPr>
                        <a:t>1981.11</a:t>
                      </a:r>
                      <a:r>
                        <a:rPr lang="ja-JP" altLang="en-US" sz="1700" dirty="0">
                          <a:solidFill>
                            <a:srgbClr val="333333"/>
                          </a:solidFill>
                          <a:latin typeface="+mj-ea"/>
                          <a:ea typeface="+mj-ea"/>
                        </a:rPr>
                        <a:t>～</a:t>
                      </a:r>
                      <a:r>
                        <a:rPr lang="en-US" altLang="ja-JP" sz="1700" dirty="0">
                          <a:solidFill>
                            <a:srgbClr val="333333"/>
                          </a:solidFill>
                          <a:latin typeface="+mj-ea"/>
                          <a:ea typeface="+mj-ea"/>
                        </a:rPr>
                        <a:t>1984.5</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2</a:t>
                      </a:r>
                      <a:r>
                        <a:rPr lang="ja-JP" altLang="en-US" sz="1700" dirty="0">
                          <a:solidFill>
                            <a:srgbClr val="333333"/>
                          </a:solidFill>
                          <a:latin typeface="+mj-ea"/>
                          <a:ea typeface="+mj-ea"/>
                        </a:rPr>
                        <a:t>年</a:t>
                      </a:r>
                      <a:r>
                        <a:rPr lang="en-US" altLang="ja-JP" sz="1700" dirty="0">
                          <a:solidFill>
                            <a:srgbClr val="333333"/>
                          </a:solidFill>
                          <a:latin typeface="+mj-ea"/>
                          <a:ea typeface="+mj-ea"/>
                        </a:rPr>
                        <a:t>7</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31.0°N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138.7°E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4020">
                <a:tc>
                  <a:txBody>
                    <a:bodyPr/>
                    <a:lstStyle/>
                    <a:p>
                      <a:r>
                        <a:rPr lang="en-US" altLang="ja-JP" sz="1700" dirty="0">
                          <a:solidFill>
                            <a:srgbClr val="333333"/>
                          </a:solidFill>
                          <a:latin typeface="+mj-ea"/>
                          <a:ea typeface="+mj-ea"/>
                        </a:rPr>
                        <a:t>1986.12</a:t>
                      </a:r>
                      <a:r>
                        <a:rPr lang="ja-JP" altLang="en-US" sz="1700" dirty="0">
                          <a:solidFill>
                            <a:srgbClr val="333333"/>
                          </a:solidFill>
                          <a:latin typeface="+mj-ea"/>
                          <a:ea typeface="+mj-ea"/>
                        </a:rPr>
                        <a:t>～</a:t>
                      </a:r>
                      <a:r>
                        <a:rPr lang="en-US" altLang="ja-JP" sz="1700" dirty="0">
                          <a:solidFill>
                            <a:srgbClr val="333333"/>
                          </a:solidFill>
                          <a:latin typeface="+mj-ea"/>
                          <a:ea typeface="+mj-ea"/>
                        </a:rPr>
                        <a:t>1988.7</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8</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31.3°N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2949">
                <a:tc>
                  <a:txBody>
                    <a:bodyPr/>
                    <a:lstStyle/>
                    <a:p>
                      <a:r>
                        <a:rPr lang="en-US" altLang="ja-JP" sz="1700" dirty="0">
                          <a:solidFill>
                            <a:srgbClr val="333333"/>
                          </a:solidFill>
                          <a:latin typeface="+mj-ea"/>
                          <a:ea typeface="+mj-ea"/>
                        </a:rPr>
                        <a:t>1989.12</a:t>
                      </a:r>
                      <a:r>
                        <a:rPr lang="ja-JP" altLang="en-US" sz="1700" dirty="0">
                          <a:solidFill>
                            <a:srgbClr val="333333"/>
                          </a:solidFill>
                          <a:latin typeface="+mj-ea"/>
                          <a:ea typeface="+mj-ea"/>
                        </a:rPr>
                        <a:t>～</a:t>
                      </a:r>
                      <a:r>
                        <a:rPr lang="en-US" altLang="ja-JP" sz="1700" dirty="0">
                          <a:solidFill>
                            <a:srgbClr val="333333"/>
                          </a:solidFill>
                          <a:latin typeface="+mj-ea"/>
                          <a:ea typeface="+mj-ea"/>
                        </a:rPr>
                        <a:t>1990.12</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1</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31.6°N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94020">
                <a:tc>
                  <a:txBody>
                    <a:bodyPr/>
                    <a:lstStyle/>
                    <a:p>
                      <a:r>
                        <a:rPr lang="en-US" altLang="ja-JP" sz="1700" dirty="0">
                          <a:solidFill>
                            <a:srgbClr val="333333"/>
                          </a:solidFill>
                          <a:latin typeface="+mj-ea"/>
                          <a:ea typeface="+mj-ea"/>
                        </a:rPr>
                        <a:t>2004.7</a:t>
                      </a:r>
                      <a:r>
                        <a:rPr lang="ja-JP" altLang="en-US" sz="1700" dirty="0">
                          <a:solidFill>
                            <a:srgbClr val="333333"/>
                          </a:solidFill>
                          <a:latin typeface="+mj-ea"/>
                          <a:ea typeface="+mj-ea"/>
                        </a:rPr>
                        <a:t>～</a:t>
                      </a:r>
                      <a:r>
                        <a:rPr lang="en-US" altLang="ja-JP" sz="1700" dirty="0">
                          <a:solidFill>
                            <a:srgbClr val="333333"/>
                          </a:solidFill>
                          <a:latin typeface="+mj-ea"/>
                          <a:ea typeface="+mj-ea"/>
                        </a:rPr>
                        <a:t>2005.8</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2</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31.3°N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138.1°E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4020">
                <a:tc>
                  <a:txBody>
                    <a:bodyPr/>
                    <a:lstStyle/>
                    <a:p>
                      <a:r>
                        <a:rPr lang="en-US" altLang="ja-JP" sz="1700" dirty="0">
                          <a:solidFill>
                            <a:srgbClr val="FF0000"/>
                          </a:solidFill>
                          <a:latin typeface="+mj-ea"/>
                          <a:ea typeface="+mj-ea"/>
                        </a:rPr>
                        <a:t>2017.8</a:t>
                      </a:r>
                      <a:r>
                        <a:rPr lang="ja-JP" altLang="en-US" sz="1700" dirty="0">
                          <a:solidFill>
                            <a:srgbClr val="FF0000"/>
                          </a:solidFill>
                          <a:latin typeface="+mj-ea"/>
                          <a:ea typeface="+mj-ea"/>
                        </a:rPr>
                        <a:t>～</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ja-JP" altLang="en-US" sz="1700" dirty="0">
                          <a:solidFill>
                            <a:srgbClr val="FF0000"/>
                          </a:solidFill>
                          <a:latin typeface="+mj-ea"/>
                          <a:ea typeface="+mj-ea"/>
                        </a:rPr>
                        <a:t>継続中 </a:t>
                      </a:r>
                      <a:r>
                        <a:rPr lang="en-US" altLang="ja-JP" sz="1700" dirty="0">
                          <a:solidFill>
                            <a:srgbClr val="FF0000"/>
                          </a:solidFill>
                          <a:latin typeface="+mj-ea"/>
                          <a:ea typeface="+mj-ea"/>
                        </a:rPr>
                        <a:t>(7</a:t>
                      </a:r>
                      <a:r>
                        <a:rPr lang="ja-JP" altLang="en-US" sz="1700" dirty="0">
                          <a:solidFill>
                            <a:srgbClr val="FF0000"/>
                          </a:solidFill>
                          <a:latin typeface="+mj-ea"/>
                          <a:ea typeface="+mj-ea"/>
                        </a:rPr>
                        <a:t>年</a:t>
                      </a:r>
                      <a:r>
                        <a:rPr lang="en-US" altLang="ja-JP" sz="1700" dirty="0">
                          <a:solidFill>
                            <a:srgbClr val="FF0000"/>
                          </a:solidFill>
                          <a:latin typeface="+mj-ea"/>
                          <a:ea typeface="+mj-ea"/>
                        </a:rPr>
                        <a:t>5</a:t>
                      </a:r>
                      <a:r>
                        <a:rPr lang="ja-JP" altLang="en-US" sz="1700" dirty="0">
                          <a:solidFill>
                            <a:srgbClr val="FF0000"/>
                          </a:solidFill>
                          <a:latin typeface="+mj-ea"/>
                          <a:ea typeface="+mj-ea"/>
                        </a:rPr>
                        <a:t>ヶ月</a:t>
                      </a:r>
                      <a:r>
                        <a:rPr lang="en-US" altLang="ja-JP" sz="1700" dirty="0">
                          <a:solidFill>
                            <a:srgbClr val="FF0000"/>
                          </a:solidFill>
                          <a:latin typeface="+mj-ea"/>
                          <a:ea typeface="+mj-ea"/>
                        </a:rPr>
                        <a:t>)</a:t>
                      </a:r>
                      <a:endParaRPr lang="ja-JP" altLang="en-US" sz="1700" dirty="0">
                        <a:solidFill>
                          <a:srgbClr val="FF0000"/>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endParaRPr lang="en-US" sz="1700" dirty="0">
                        <a:solidFill>
                          <a:srgbClr val="333333"/>
                        </a:solidFill>
                        <a:latin typeface="HG丸ｺﾞｼｯｸM-PRO" panose="020F0600000000000000" pitchFamily="50" charset="-128"/>
                        <a:ea typeface="HG丸ｺﾞｼｯｸM-PRO" panose="020F0600000000000000" pitchFamily="50" charset="-128"/>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endParaRPr lang="en-US" sz="1700" dirty="0">
                        <a:solidFill>
                          <a:srgbClr val="333333"/>
                        </a:solidFill>
                        <a:latin typeface="HG丸ｺﾞｼｯｸM-PRO" panose="020F0600000000000000" pitchFamily="50" charset="-128"/>
                        <a:ea typeface="HG丸ｺﾞｼｯｸM-PRO" panose="020F0600000000000000" pitchFamily="50" charset="-128"/>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23912694"/>
                  </a:ext>
                </a:extLst>
              </a:tr>
            </a:tbl>
          </a:graphicData>
        </a:graphic>
      </p:graphicFrame>
      <p:sp>
        <p:nvSpPr>
          <p:cNvPr id="37928" name="テキスト ボックス 8"/>
          <p:cNvSpPr txBox="1">
            <a:spLocks noChangeArrowheads="1"/>
          </p:cNvSpPr>
          <p:nvPr/>
        </p:nvSpPr>
        <p:spPr bwMode="auto">
          <a:xfrm>
            <a:off x="17747" y="3299744"/>
            <a:ext cx="9144000" cy="304800"/>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dirty="0">
                <a:solidFill>
                  <a:prstClr val="black"/>
                </a:solidFill>
                <a:latin typeface="+mj-ea"/>
                <a:ea typeface="+mj-ea"/>
              </a:rPr>
              <a:t>　      </a:t>
            </a:r>
            <a:r>
              <a:rPr lang="ja-JP" altLang="en-US" sz="1400" b="1" dirty="0">
                <a:solidFill>
                  <a:prstClr val="black"/>
                </a:solidFill>
                <a:latin typeface="+mj-ea"/>
                <a:ea typeface="+mj-ea"/>
              </a:rPr>
              <a:t>安定した大蛇行期間  　       </a:t>
            </a:r>
            <a:r>
              <a:rPr lang="en-US" altLang="ja-JP" sz="1400" dirty="0">
                <a:solidFill>
                  <a:prstClr val="black"/>
                </a:solidFill>
                <a:latin typeface="+mj-ea"/>
                <a:ea typeface="+mj-ea"/>
              </a:rPr>
              <a:t>&lt;</a:t>
            </a:r>
            <a:r>
              <a:rPr lang="ja-JP" altLang="en-US" sz="1400" dirty="0">
                <a:solidFill>
                  <a:prstClr val="black"/>
                </a:solidFill>
                <a:latin typeface="+mj-ea"/>
                <a:ea typeface="+mj-ea"/>
              </a:rPr>
              <a:t>気象庁</a:t>
            </a:r>
            <a:r>
              <a:rPr lang="en-US" altLang="ja-JP" sz="1400" dirty="0">
                <a:solidFill>
                  <a:prstClr val="black"/>
                </a:solidFill>
                <a:latin typeface="+mj-ea"/>
                <a:ea typeface="+mj-ea"/>
              </a:rPr>
              <a:t>HP&gt;</a:t>
            </a:r>
            <a:endParaRPr lang="ja-JP" altLang="en-US" sz="1400" dirty="0">
              <a:solidFill>
                <a:prstClr val="black"/>
              </a:solidFill>
              <a:latin typeface="+mj-ea"/>
              <a:ea typeface="+mj-ea"/>
            </a:endParaRPr>
          </a:p>
        </p:txBody>
      </p:sp>
      <p:sp>
        <p:nvSpPr>
          <p:cNvPr id="37929" name="テキスト ボックス 9"/>
          <p:cNvSpPr txBox="1">
            <a:spLocks noChangeArrowheads="1"/>
          </p:cNvSpPr>
          <p:nvPr/>
        </p:nvSpPr>
        <p:spPr bwMode="auto">
          <a:xfrm>
            <a:off x="0" y="6513657"/>
            <a:ext cx="9144000" cy="304800"/>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b="1" dirty="0">
                <a:solidFill>
                  <a:prstClr val="black"/>
                </a:solidFill>
                <a:latin typeface="+mj-ea"/>
                <a:ea typeface="+mj-ea"/>
              </a:rPr>
              <a:t>黒潮の最南下緯度        　 </a:t>
            </a:r>
            <a:r>
              <a:rPr lang="en-US" altLang="ja-JP" sz="1400" dirty="0">
                <a:solidFill>
                  <a:prstClr val="black"/>
                </a:solidFill>
                <a:latin typeface="+mj-ea"/>
                <a:ea typeface="+mj-ea"/>
              </a:rPr>
              <a:t>&lt;</a:t>
            </a:r>
            <a:r>
              <a:rPr lang="ja-JP" altLang="en-US" sz="1400" dirty="0">
                <a:solidFill>
                  <a:prstClr val="black"/>
                </a:solidFill>
                <a:latin typeface="+mj-ea"/>
                <a:ea typeface="+mj-ea"/>
              </a:rPr>
              <a:t>気象庁</a:t>
            </a:r>
            <a:r>
              <a:rPr lang="en-US" altLang="ja-JP" sz="1400" dirty="0">
                <a:solidFill>
                  <a:prstClr val="black"/>
                </a:solidFill>
                <a:latin typeface="+mj-ea"/>
                <a:ea typeface="+mj-ea"/>
              </a:rPr>
              <a:t>HP&gt;</a:t>
            </a:r>
            <a:endParaRPr lang="ja-JP" altLang="en-US" sz="14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61</a:t>
            </a:fld>
            <a:endParaRPr kumimoji="1" lang="ja-JP" altLang="en-US"/>
          </a:p>
        </p:txBody>
      </p:sp>
      <p:sp>
        <p:nvSpPr>
          <p:cNvPr id="4" name="楕円 3"/>
          <p:cNvSpPr/>
          <p:nvPr/>
        </p:nvSpPr>
        <p:spPr>
          <a:xfrm>
            <a:off x="7884368" y="4077072"/>
            <a:ext cx="936104" cy="2220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475656" y="3675759"/>
            <a:ext cx="7560840" cy="577908"/>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ea typeface="HG丸ｺﾞｼｯｸM-PRO" panose="020F0600000000000000" pitchFamily="50" charset="-128"/>
              </a:rPr>
              <a:t>12</a:t>
            </a:r>
            <a:r>
              <a:rPr kumimoji="1" lang="ja-JP" altLang="en-US" sz="3200" dirty="0">
                <a:solidFill>
                  <a:schemeClr val="tx1"/>
                </a:solidFill>
                <a:ea typeface="HG丸ｺﾞｼｯｸM-PRO" panose="020F0600000000000000" pitchFamily="50" charset="-128"/>
              </a:rPr>
              <a:t>年ぶりに大蛇行中！継続期間が最長</a:t>
            </a:r>
            <a:endParaRPr kumimoji="1" lang="en-US" altLang="ja-JP" sz="3200" dirty="0">
              <a:solidFill>
                <a:schemeClr val="tx1"/>
              </a:solidFill>
              <a:ea typeface="HG丸ｺﾞｼｯｸM-PRO" panose="020F0600000000000000" pitchFamily="50" charset="-128"/>
            </a:endParaRPr>
          </a:p>
        </p:txBody>
      </p:sp>
    </p:spTree>
    <p:extLst>
      <p:ext uri="{BB962C8B-B14F-4D97-AF65-F5344CB8AC3E}">
        <p14:creationId xmlns:p14="http://schemas.microsoft.com/office/powerpoint/2010/main" val="18085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62F6060-1B70-4ADB-A6B3-D88EF88005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37" t="3095" r="9838" b="2310"/>
          <a:stretch/>
        </p:blipFill>
        <p:spPr>
          <a:xfrm>
            <a:off x="0" y="435600"/>
            <a:ext cx="8316416" cy="6426321"/>
          </a:xfrm>
          <a:prstGeom prst="rect">
            <a:avLst/>
          </a:prstGeom>
        </p:spPr>
      </p:pic>
      <p:sp>
        <p:nvSpPr>
          <p:cNvPr id="35842" name="Text Box 5"/>
          <p:cNvSpPr txBox="1">
            <a:spLocks noChangeArrowheads="1"/>
          </p:cNvSpPr>
          <p:nvPr/>
        </p:nvSpPr>
        <p:spPr bwMode="auto">
          <a:xfrm>
            <a:off x="0" y="0"/>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非大蛇行型</a:t>
            </a:r>
          </a:p>
        </p:txBody>
      </p:sp>
      <p:sp>
        <p:nvSpPr>
          <p:cNvPr id="35846" name="テキスト ボックス 9"/>
          <p:cNvSpPr txBox="1">
            <a:spLocks noChangeArrowheads="1"/>
          </p:cNvSpPr>
          <p:nvPr/>
        </p:nvSpPr>
        <p:spPr bwMode="auto">
          <a:xfrm>
            <a:off x="3635896" y="0"/>
            <a:ext cx="540060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2017.4.20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62</a:t>
            </a:fld>
            <a:endParaRPr kumimoji="1" lang="ja-JP" altLang="en-US"/>
          </a:p>
        </p:txBody>
      </p:sp>
    </p:spTree>
    <p:extLst>
      <p:ext uri="{BB962C8B-B14F-4D97-AF65-F5344CB8AC3E}">
        <p14:creationId xmlns:p14="http://schemas.microsoft.com/office/powerpoint/2010/main" val="3593141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A66602-981F-46F1-9FD7-6EA6FEBBE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38" t="3259" r="9052" b="3259"/>
          <a:stretch/>
        </p:blipFill>
        <p:spPr>
          <a:xfrm>
            <a:off x="0" y="490239"/>
            <a:ext cx="8316416" cy="6293505"/>
          </a:xfrm>
          <a:prstGeom prst="rect">
            <a:avLst/>
          </a:prstGeom>
        </p:spPr>
      </p:pic>
      <p:sp>
        <p:nvSpPr>
          <p:cNvPr id="35842" name="Text Box 5"/>
          <p:cNvSpPr txBox="1">
            <a:spLocks noChangeArrowheads="1"/>
          </p:cNvSpPr>
          <p:nvPr/>
        </p:nvSpPr>
        <p:spPr bwMode="auto">
          <a:xfrm>
            <a:off x="0" y="16884"/>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大蛇行型と冷水塊</a:t>
            </a:r>
          </a:p>
        </p:txBody>
      </p:sp>
      <p:grpSp>
        <p:nvGrpSpPr>
          <p:cNvPr id="2" name="Group 14"/>
          <p:cNvGrpSpPr>
            <a:grpSpLocks/>
          </p:cNvGrpSpPr>
          <p:nvPr/>
        </p:nvGrpSpPr>
        <p:grpSpPr bwMode="auto">
          <a:xfrm>
            <a:off x="3646239" y="3356992"/>
            <a:ext cx="1023937" cy="1584325"/>
            <a:chOff x="3606" y="2296"/>
            <a:chExt cx="645" cy="998"/>
          </a:xfrm>
        </p:grpSpPr>
        <p:grpSp>
          <p:nvGrpSpPr>
            <p:cNvPr id="3" name="Group 9"/>
            <p:cNvGrpSpPr>
              <a:grpSpLocks/>
            </p:cNvGrpSpPr>
            <p:nvPr/>
          </p:nvGrpSpPr>
          <p:grpSpPr bwMode="auto">
            <a:xfrm>
              <a:off x="3606" y="2296"/>
              <a:ext cx="635" cy="998"/>
              <a:chOff x="2925" y="2432"/>
              <a:chExt cx="635" cy="998"/>
            </a:xfrm>
          </p:grpSpPr>
          <p:sp>
            <p:nvSpPr>
              <p:cNvPr id="35849" name="Oval 7"/>
              <p:cNvSpPr>
                <a:spLocks noChangeArrowheads="1"/>
              </p:cNvSpPr>
              <p:nvPr/>
            </p:nvSpPr>
            <p:spPr bwMode="auto">
              <a:xfrm rot="-2269789">
                <a:off x="2925" y="2432"/>
                <a:ext cx="635" cy="998"/>
              </a:xfrm>
              <a:prstGeom prst="ellipse">
                <a:avLst/>
              </a:prstGeom>
              <a:solidFill>
                <a:srgbClr val="00FFFF">
                  <a:alpha val="32156"/>
                </a:srgbClr>
              </a:solidFill>
              <a:ln w="9525">
                <a:solidFill>
                  <a:schemeClr val="tx1"/>
                </a:solidFill>
                <a:round/>
                <a:headEnd/>
                <a:tailEnd/>
              </a:ln>
            </p:spPr>
            <p:txBody>
              <a:bodyPr wrap="none" anchor="ctr"/>
              <a:lstStyle/>
              <a:p>
                <a:endParaRPr lang="ja-JP" altLang="en-US">
                  <a:solidFill>
                    <a:prstClr val="black"/>
                  </a:solidFill>
                  <a:latin typeface="+mj-ea"/>
                  <a:ea typeface="+mj-ea"/>
                </a:endParaRPr>
              </a:p>
            </p:txBody>
          </p:sp>
          <p:sp>
            <p:nvSpPr>
              <p:cNvPr id="35850" name="Text Box 8"/>
              <p:cNvSpPr txBox="1">
                <a:spLocks noChangeArrowheads="1"/>
              </p:cNvSpPr>
              <p:nvPr/>
            </p:nvSpPr>
            <p:spPr bwMode="auto">
              <a:xfrm rot="19311703">
                <a:off x="3105" y="2613"/>
                <a:ext cx="291" cy="681"/>
              </a:xfrm>
              <a:prstGeom prst="rect">
                <a:avLst/>
              </a:prstGeom>
              <a:noFill/>
              <a:ln w="9525">
                <a:noFill/>
                <a:miter lim="800000"/>
                <a:headEnd/>
                <a:tailEnd/>
              </a:ln>
            </p:spPr>
            <p:txBody>
              <a:bodyPr vert="eaVert">
                <a:spAutoFit/>
              </a:bodyPr>
              <a:lstStyle/>
              <a:p>
                <a:pPr>
                  <a:spcBef>
                    <a:spcPct val="50000"/>
                  </a:spcBef>
                </a:pPr>
                <a:r>
                  <a:rPr lang="ja-JP" altLang="en-US" b="1" dirty="0">
                    <a:solidFill>
                      <a:srgbClr val="FF0000"/>
                    </a:solidFill>
                    <a:latin typeface="+mj-ea"/>
                    <a:ea typeface="+mj-ea"/>
                  </a:rPr>
                  <a:t>大冷水塊</a:t>
                </a:r>
              </a:p>
            </p:txBody>
          </p:sp>
        </p:grpSp>
        <p:sp>
          <p:nvSpPr>
            <p:cNvPr id="35848" name="AutoShape 13"/>
            <p:cNvSpPr>
              <a:spLocks noChangeArrowheads="1"/>
            </p:cNvSpPr>
            <p:nvPr/>
          </p:nvSpPr>
          <p:spPr bwMode="auto">
            <a:xfrm rot="9083223" flipH="1">
              <a:off x="3787" y="2614"/>
              <a:ext cx="464" cy="634"/>
            </a:xfrm>
            <a:custGeom>
              <a:avLst/>
              <a:gdLst>
                <a:gd name="T0" fmla="*/ 241 w 21600"/>
                <a:gd name="T1" fmla="*/ 0 h 21600"/>
                <a:gd name="T2" fmla="*/ 24 w 21600"/>
                <a:gd name="T3" fmla="*/ 306 h 21600"/>
                <a:gd name="T4" fmla="*/ 239 w 21600"/>
                <a:gd name="T5" fmla="*/ 65 h 21600"/>
                <a:gd name="T6" fmla="*/ 522 w 21600"/>
                <a:gd name="T7" fmla="*/ 331 h 21600"/>
                <a:gd name="T8" fmla="*/ 437 w 21600"/>
                <a:gd name="T9" fmla="*/ 439 h 21600"/>
                <a:gd name="T10" fmla="*/ 358 w 21600"/>
                <a:gd name="T11" fmla="*/ 323 h 21600"/>
                <a:gd name="T12" fmla="*/ 0 60000 65536"/>
                <a:gd name="T13" fmla="*/ 0 60000 65536"/>
                <a:gd name="T14" fmla="*/ 0 60000 65536"/>
                <a:gd name="T15" fmla="*/ 0 60000 65536"/>
                <a:gd name="T16" fmla="*/ 0 60000 65536"/>
                <a:gd name="T17" fmla="*/ 0 60000 65536"/>
                <a:gd name="T18" fmla="*/ 3166 w 21600"/>
                <a:gd name="T19" fmla="*/ 3168 h 21600"/>
                <a:gd name="T20" fmla="*/ 18434 w 21600"/>
                <a:gd name="T21" fmla="*/ 1843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75" y="11109"/>
                  </a:moveTo>
                  <a:cubicBezTo>
                    <a:pt x="19379" y="11006"/>
                    <a:pt x="19381" y="10903"/>
                    <a:pt x="19381" y="10800"/>
                  </a:cubicBezTo>
                  <a:cubicBezTo>
                    <a:pt x="19381" y="6060"/>
                    <a:pt x="15539" y="2219"/>
                    <a:pt x="10800" y="2219"/>
                  </a:cubicBezTo>
                  <a:cubicBezTo>
                    <a:pt x="6192" y="2218"/>
                    <a:pt x="2407" y="5857"/>
                    <a:pt x="2225" y="10461"/>
                  </a:cubicBezTo>
                  <a:lnTo>
                    <a:pt x="8" y="10374"/>
                  </a:lnTo>
                  <a:cubicBezTo>
                    <a:pt x="237" y="4579"/>
                    <a:pt x="5000" y="-1"/>
                    <a:pt x="10800" y="0"/>
                  </a:cubicBezTo>
                  <a:cubicBezTo>
                    <a:pt x="16764" y="0"/>
                    <a:pt x="21600" y="4835"/>
                    <a:pt x="21600" y="10800"/>
                  </a:cubicBezTo>
                  <a:cubicBezTo>
                    <a:pt x="21600" y="10930"/>
                    <a:pt x="21597" y="11060"/>
                    <a:pt x="21592" y="11190"/>
                  </a:cubicBezTo>
                  <a:lnTo>
                    <a:pt x="24291" y="11287"/>
                  </a:lnTo>
                  <a:lnTo>
                    <a:pt x="20346" y="14957"/>
                  </a:lnTo>
                  <a:lnTo>
                    <a:pt x="16677" y="11012"/>
                  </a:lnTo>
                  <a:lnTo>
                    <a:pt x="19375" y="11109"/>
                  </a:lnTo>
                  <a:close/>
                </a:path>
              </a:pathLst>
            </a:custGeom>
            <a:solidFill>
              <a:srgbClr val="FF0000"/>
            </a:solidFill>
            <a:ln w="9525">
              <a:noFill/>
              <a:miter lim="800000"/>
              <a:headEnd/>
              <a:tailEnd/>
            </a:ln>
          </p:spPr>
          <p:txBody>
            <a:bodyPr wrap="none" anchor="ctr"/>
            <a:lstStyle/>
            <a:p>
              <a:endParaRPr lang="ja-JP" altLang="en-US">
                <a:solidFill>
                  <a:prstClr val="black"/>
                </a:solidFill>
                <a:latin typeface="+mj-ea"/>
                <a:ea typeface="+mj-ea"/>
              </a:endParaRPr>
            </a:p>
          </p:txBody>
        </p:sp>
      </p:grpSp>
      <p:sp>
        <p:nvSpPr>
          <p:cNvPr id="35846" name="テキスト ボックス 9"/>
          <p:cNvSpPr txBox="1">
            <a:spLocks noChangeArrowheads="1"/>
          </p:cNvSpPr>
          <p:nvPr/>
        </p:nvSpPr>
        <p:spPr bwMode="auto">
          <a:xfrm>
            <a:off x="3362576" y="66212"/>
            <a:ext cx="576064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2009.4.27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63</a:t>
            </a:fld>
            <a:endParaRPr kumimoji="1" lang="ja-JP" altLang="en-US"/>
          </a:p>
        </p:txBody>
      </p:sp>
    </p:spTree>
    <p:extLst>
      <p:ext uri="{BB962C8B-B14F-4D97-AF65-F5344CB8AC3E}">
        <p14:creationId xmlns:p14="http://schemas.microsoft.com/office/powerpoint/2010/main" val="23342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AI によって生成されたコンテンツは間違っている可能性があります。">
            <a:extLst>
              <a:ext uri="{FF2B5EF4-FFF2-40B4-BE49-F238E27FC236}">
                <a16:creationId xmlns:a16="http://schemas.microsoft.com/office/drawing/2014/main" id="{2EBCEE29-D1D6-4884-827A-6B63AB2D2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53"/>
            <a:ext cx="9144000" cy="6470431"/>
          </a:xfrm>
          <a:prstGeom prst="rect">
            <a:avLst/>
          </a:prstGeom>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64</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最新の黒潮の流れ</a:t>
            </a:r>
          </a:p>
        </p:txBody>
      </p:sp>
      <p:sp>
        <p:nvSpPr>
          <p:cNvPr id="7" name="テキスト ボックス 9">
            <a:extLst>
              <a:ext uri="{FF2B5EF4-FFF2-40B4-BE49-F238E27FC236}">
                <a16:creationId xmlns:a16="http://schemas.microsoft.com/office/drawing/2014/main" id="{52B76D3E-D26E-4519-A51F-673D1D9AB06F}"/>
              </a:ext>
            </a:extLst>
          </p:cNvPr>
          <p:cNvSpPr txBox="1">
            <a:spLocks noChangeArrowheads="1"/>
          </p:cNvSpPr>
          <p:nvPr/>
        </p:nvSpPr>
        <p:spPr bwMode="auto">
          <a:xfrm>
            <a:off x="3362576" y="66212"/>
            <a:ext cx="576064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2023.12.06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Tree>
    <p:extLst>
      <p:ext uri="{BB962C8B-B14F-4D97-AF65-F5344CB8AC3E}">
        <p14:creationId xmlns:p14="http://schemas.microsoft.com/office/powerpoint/2010/main" val="4174551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65</a:t>
            </a:fld>
            <a:endParaRPr kumimoji="1" lang="ja-JP" altLang="en-US"/>
          </a:p>
        </p:txBody>
      </p:sp>
      <p:pic>
        <p:nvPicPr>
          <p:cNvPr id="3" name="図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49080"/>
            <a:ext cx="8244408" cy="6208920"/>
          </a:xfrm>
          <a:prstGeom prst="rect">
            <a:avLst/>
          </a:prstGeom>
        </p:spPr>
      </p:pic>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黒潮蛇行と気象との関係①</a:t>
            </a:r>
            <a:r>
              <a:rPr lang="ja-JP" altLang="en-US" sz="1400" dirty="0">
                <a:solidFill>
                  <a:prstClr val="black"/>
                </a:solidFill>
                <a:latin typeface="+mj-ea"/>
                <a:ea typeface="+mj-ea"/>
              </a:rPr>
              <a:t>鹿児島大中村啓彦教授ら（</a:t>
            </a:r>
            <a:r>
              <a:rPr lang="en-US" altLang="ja-JP" sz="1400" dirty="0">
                <a:solidFill>
                  <a:prstClr val="black"/>
                </a:solidFill>
                <a:latin typeface="+mj-ea"/>
                <a:ea typeface="+mj-ea"/>
              </a:rPr>
              <a:t>2012</a:t>
            </a:r>
            <a:r>
              <a:rPr lang="ja-JP" altLang="en-US" sz="1400" dirty="0">
                <a:solidFill>
                  <a:prstClr val="black"/>
                </a:solidFill>
                <a:latin typeface="+mj-ea"/>
                <a:ea typeface="+mj-ea"/>
              </a:rPr>
              <a:t>年</a:t>
            </a:r>
            <a:r>
              <a:rPr lang="en-US" altLang="ja-JP" sz="1400" dirty="0">
                <a:solidFill>
                  <a:prstClr val="black"/>
                </a:solidFill>
                <a:latin typeface="+mj-ea"/>
                <a:ea typeface="+mj-ea"/>
              </a:rPr>
              <a:t>9</a:t>
            </a:r>
            <a:r>
              <a:rPr lang="ja-JP" altLang="en-US" sz="1400" dirty="0">
                <a:solidFill>
                  <a:prstClr val="black"/>
                </a:solidFill>
                <a:latin typeface="+mj-ea"/>
                <a:ea typeface="+mj-ea"/>
              </a:rPr>
              <a:t>月発表）</a:t>
            </a:r>
          </a:p>
        </p:txBody>
      </p:sp>
    </p:spTree>
    <p:extLst>
      <p:ext uri="{BB962C8B-B14F-4D97-AF65-F5344CB8AC3E}">
        <p14:creationId xmlns:p14="http://schemas.microsoft.com/office/powerpoint/2010/main" val="656156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66</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黒潮蛇行と気象との関係②</a:t>
            </a:r>
            <a:r>
              <a:rPr lang="ja-JP" altLang="en-US" sz="1400" dirty="0">
                <a:solidFill>
                  <a:prstClr val="black"/>
                </a:solidFill>
                <a:latin typeface="+mj-ea"/>
                <a:ea typeface="+mj-ea"/>
              </a:rPr>
              <a:t>東北大杉本周作准教授ら（</a:t>
            </a:r>
            <a:r>
              <a:rPr lang="en-US" altLang="ja-JP" sz="1400" dirty="0">
                <a:solidFill>
                  <a:prstClr val="black"/>
                </a:solidFill>
                <a:latin typeface="+mj-ea"/>
                <a:ea typeface="+mj-ea"/>
              </a:rPr>
              <a:t>2021</a:t>
            </a:r>
            <a:r>
              <a:rPr lang="ja-JP" altLang="en-US" sz="1400" dirty="0">
                <a:solidFill>
                  <a:prstClr val="black"/>
                </a:solidFill>
                <a:latin typeface="+mj-ea"/>
                <a:ea typeface="+mj-ea"/>
              </a:rPr>
              <a:t>年</a:t>
            </a:r>
            <a:r>
              <a:rPr lang="en-US" altLang="ja-JP" sz="1400" dirty="0">
                <a:solidFill>
                  <a:prstClr val="black"/>
                </a:solidFill>
                <a:latin typeface="+mj-ea"/>
                <a:ea typeface="+mj-ea"/>
              </a:rPr>
              <a:t>3</a:t>
            </a:r>
            <a:r>
              <a:rPr lang="ja-JP" altLang="en-US" sz="1400" dirty="0">
                <a:solidFill>
                  <a:prstClr val="black"/>
                </a:solidFill>
                <a:latin typeface="+mj-ea"/>
                <a:ea typeface="+mj-ea"/>
              </a:rPr>
              <a:t>月発表）</a:t>
            </a:r>
          </a:p>
        </p:txBody>
      </p:sp>
      <p:pic>
        <p:nvPicPr>
          <p:cNvPr id="6" name="図 5">
            <a:extLst>
              <a:ext uri="{FF2B5EF4-FFF2-40B4-BE49-F238E27FC236}">
                <a16:creationId xmlns:a16="http://schemas.microsoft.com/office/drawing/2014/main" id="{98A84B28-7A20-4239-BCC8-B04D4214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790" y="548680"/>
            <a:ext cx="3806714" cy="3867621"/>
          </a:xfrm>
          <a:prstGeom prst="rect">
            <a:avLst/>
          </a:prstGeom>
        </p:spPr>
      </p:pic>
      <p:sp>
        <p:nvSpPr>
          <p:cNvPr id="7" name="正方形/長方形 6">
            <a:extLst>
              <a:ext uri="{FF2B5EF4-FFF2-40B4-BE49-F238E27FC236}">
                <a16:creationId xmlns:a16="http://schemas.microsoft.com/office/drawing/2014/main" id="{C6FC9B55-9F15-4F3C-A6B2-114256ACEA97}"/>
              </a:ext>
            </a:extLst>
          </p:cNvPr>
          <p:cNvSpPr/>
          <p:nvPr/>
        </p:nvSpPr>
        <p:spPr>
          <a:xfrm>
            <a:off x="107504" y="723711"/>
            <a:ext cx="4896544" cy="830997"/>
          </a:xfrm>
          <a:prstGeom prst="rect">
            <a:avLst/>
          </a:prstGeom>
        </p:spPr>
        <p:txBody>
          <a:bodyPr wrap="square">
            <a:spAutoFit/>
          </a:bodyPr>
          <a:lstStyle/>
          <a:p>
            <a:r>
              <a:rPr lang="ja-JP" altLang="en-US" sz="2400" dirty="0">
                <a:solidFill>
                  <a:prstClr val="black"/>
                </a:solidFill>
                <a:latin typeface="+mj-ea"/>
                <a:ea typeface="+mj-ea"/>
              </a:rPr>
              <a:t>黒潮大蛇行が関東地方の夏をより蒸し暑くする</a:t>
            </a:r>
          </a:p>
        </p:txBody>
      </p:sp>
      <p:pic>
        <p:nvPicPr>
          <p:cNvPr id="9" name="図 8">
            <a:extLst>
              <a:ext uri="{FF2B5EF4-FFF2-40B4-BE49-F238E27FC236}">
                <a16:creationId xmlns:a16="http://schemas.microsoft.com/office/drawing/2014/main" id="{8AF4D61C-D005-4CA9-980F-1C1ACC5B8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 y="1554707"/>
            <a:ext cx="5228313" cy="3371261"/>
          </a:xfrm>
          <a:prstGeom prst="rect">
            <a:avLst/>
          </a:prstGeom>
        </p:spPr>
      </p:pic>
    </p:spTree>
    <p:extLst>
      <p:ext uri="{BB962C8B-B14F-4D97-AF65-F5344CB8AC3E}">
        <p14:creationId xmlns:p14="http://schemas.microsoft.com/office/powerpoint/2010/main" val="2795978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B955-3283-763F-BA58-325278EFCC8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C63F678-9CEC-C550-8ED3-BD67D5FC88EA}"/>
              </a:ext>
            </a:extLst>
          </p:cNvPr>
          <p:cNvSpPr>
            <a:spLocks noGrp="1"/>
          </p:cNvSpPr>
          <p:nvPr>
            <p:ph type="sldNum" sz="quarter" idx="12"/>
          </p:nvPr>
        </p:nvSpPr>
        <p:spPr/>
        <p:txBody>
          <a:bodyPr/>
          <a:lstStyle/>
          <a:p>
            <a:fld id="{999120C0-F702-445C-B018-BC09BD7DB4A6}" type="slidenum">
              <a:rPr kumimoji="1" lang="ja-JP" altLang="en-US" smtClean="0"/>
              <a:t>67</a:t>
            </a:fld>
            <a:endParaRPr kumimoji="1" lang="ja-JP" altLang="en-US"/>
          </a:p>
        </p:txBody>
      </p:sp>
      <p:sp>
        <p:nvSpPr>
          <p:cNvPr id="4" name="Text Box 5">
            <a:extLst>
              <a:ext uri="{FF2B5EF4-FFF2-40B4-BE49-F238E27FC236}">
                <a16:creationId xmlns:a16="http://schemas.microsoft.com/office/drawing/2014/main" id="{12DF3AB7-C3F4-CCEE-CB94-95BB5C7A3879}"/>
              </a:ext>
            </a:extLst>
          </p:cNvPr>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黒潮蛇行と気象との関係③</a:t>
            </a:r>
            <a:r>
              <a:rPr lang="ja-JP" altLang="en-US" sz="1400" dirty="0">
                <a:solidFill>
                  <a:prstClr val="black"/>
                </a:solidFill>
                <a:latin typeface="+mj-ea"/>
                <a:ea typeface="+mj-ea"/>
              </a:rPr>
              <a:t>東北大杉本周作准教授ら（</a:t>
            </a:r>
            <a:r>
              <a:rPr lang="en-US" altLang="ja-JP" sz="1400" dirty="0">
                <a:solidFill>
                  <a:prstClr val="black"/>
                </a:solidFill>
                <a:latin typeface="+mj-ea"/>
                <a:ea typeface="+mj-ea"/>
              </a:rPr>
              <a:t>2024</a:t>
            </a:r>
            <a:r>
              <a:rPr lang="ja-JP" altLang="en-US" sz="1400" dirty="0">
                <a:solidFill>
                  <a:prstClr val="black"/>
                </a:solidFill>
                <a:latin typeface="+mj-ea"/>
                <a:ea typeface="+mj-ea"/>
              </a:rPr>
              <a:t>年</a:t>
            </a:r>
            <a:r>
              <a:rPr lang="en-US" altLang="ja-JP" sz="1400" dirty="0">
                <a:solidFill>
                  <a:prstClr val="black"/>
                </a:solidFill>
                <a:latin typeface="+mj-ea"/>
                <a:ea typeface="+mj-ea"/>
              </a:rPr>
              <a:t>12</a:t>
            </a:r>
            <a:r>
              <a:rPr lang="ja-JP" altLang="en-US" sz="1400" dirty="0">
                <a:solidFill>
                  <a:prstClr val="black"/>
                </a:solidFill>
                <a:latin typeface="+mj-ea"/>
                <a:ea typeface="+mj-ea"/>
              </a:rPr>
              <a:t>月発表）</a:t>
            </a:r>
          </a:p>
        </p:txBody>
      </p:sp>
      <p:sp>
        <p:nvSpPr>
          <p:cNvPr id="7" name="正方形/長方形 6">
            <a:extLst>
              <a:ext uri="{FF2B5EF4-FFF2-40B4-BE49-F238E27FC236}">
                <a16:creationId xmlns:a16="http://schemas.microsoft.com/office/drawing/2014/main" id="{530585B6-B684-E8D8-E321-4CD172D79DAB}"/>
              </a:ext>
            </a:extLst>
          </p:cNvPr>
          <p:cNvSpPr/>
          <p:nvPr/>
        </p:nvSpPr>
        <p:spPr>
          <a:xfrm>
            <a:off x="107504" y="723711"/>
            <a:ext cx="4896544" cy="830997"/>
          </a:xfrm>
          <a:prstGeom prst="rect">
            <a:avLst/>
          </a:prstGeom>
        </p:spPr>
        <p:txBody>
          <a:bodyPr wrap="square">
            <a:spAutoFit/>
          </a:bodyPr>
          <a:lstStyle/>
          <a:p>
            <a:r>
              <a:rPr lang="ja-JP" altLang="en-US" sz="2400" dirty="0">
                <a:solidFill>
                  <a:prstClr val="black"/>
                </a:solidFill>
                <a:latin typeface="+mj-ea"/>
                <a:ea typeface="+mj-ea"/>
              </a:rPr>
              <a:t>黒潮大蛇行が東海地方の夏の豪雨と猛暑をもたらした</a:t>
            </a:r>
          </a:p>
        </p:txBody>
      </p:sp>
      <p:pic>
        <p:nvPicPr>
          <p:cNvPr id="5" name="図 4">
            <a:extLst>
              <a:ext uri="{FF2B5EF4-FFF2-40B4-BE49-F238E27FC236}">
                <a16:creationId xmlns:a16="http://schemas.microsoft.com/office/drawing/2014/main" id="{5533D774-3A6F-A25E-B661-46C25C4AED56}"/>
              </a:ext>
            </a:extLst>
          </p:cNvPr>
          <p:cNvPicPr>
            <a:picLocks noChangeAspect="1"/>
          </p:cNvPicPr>
          <p:nvPr/>
        </p:nvPicPr>
        <p:blipFill>
          <a:blip r:embed="rId2"/>
          <a:stretch>
            <a:fillRect/>
          </a:stretch>
        </p:blipFill>
        <p:spPr>
          <a:xfrm>
            <a:off x="4823" y="1484784"/>
            <a:ext cx="4135129" cy="3880541"/>
          </a:xfrm>
          <a:prstGeom prst="rect">
            <a:avLst/>
          </a:prstGeom>
        </p:spPr>
      </p:pic>
      <p:pic>
        <p:nvPicPr>
          <p:cNvPr id="10" name="図 9">
            <a:extLst>
              <a:ext uri="{FF2B5EF4-FFF2-40B4-BE49-F238E27FC236}">
                <a16:creationId xmlns:a16="http://schemas.microsoft.com/office/drawing/2014/main" id="{5CE65B42-0473-AE70-0514-A479FD1018EF}"/>
              </a:ext>
            </a:extLst>
          </p:cNvPr>
          <p:cNvPicPr>
            <a:picLocks noChangeAspect="1"/>
          </p:cNvPicPr>
          <p:nvPr/>
        </p:nvPicPr>
        <p:blipFill>
          <a:blip r:embed="rId3"/>
          <a:stretch>
            <a:fillRect/>
          </a:stretch>
        </p:blipFill>
        <p:spPr>
          <a:xfrm>
            <a:off x="5031786" y="605162"/>
            <a:ext cx="4101574" cy="4191990"/>
          </a:xfrm>
          <a:prstGeom prst="rect">
            <a:avLst/>
          </a:prstGeom>
        </p:spPr>
      </p:pic>
    </p:spTree>
    <p:extLst>
      <p:ext uri="{BB962C8B-B14F-4D97-AF65-F5344CB8AC3E}">
        <p14:creationId xmlns:p14="http://schemas.microsoft.com/office/powerpoint/2010/main" val="702517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68</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黒潮蛇行と気象との関係④</a:t>
            </a:r>
            <a:r>
              <a:rPr lang="ja-JP" altLang="en-US" sz="1400" dirty="0">
                <a:solidFill>
                  <a:prstClr val="black"/>
                </a:solidFill>
                <a:latin typeface="+mj-ea"/>
                <a:ea typeface="+mj-ea"/>
              </a:rPr>
              <a:t>三重大 博士課程 学生 森田さん（新宮高校先生）</a:t>
            </a:r>
            <a:endParaRPr lang="en-US" altLang="ja-JP" sz="1400" dirty="0">
              <a:solidFill>
                <a:prstClr val="black"/>
              </a:solidFill>
              <a:latin typeface="+mj-ea"/>
              <a:ea typeface="+mj-ea"/>
            </a:endParaRPr>
          </a:p>
        </p:txBody>
      </p:sp>
      <p:sp>
        <p:nvSpPr>
          <p:cNvPr id="7" name="正方形/長方形 6">
            <a:extLst>
              <a:ext uri="{FF2B5EF4-FFF2-40B4-BE49-F238E27FC236}">
                <a16:creationId xmlns:a16="http://schemas.microsoft.com/office/drawing/2014/main" id="{C6FC9B55-9F15-4F3C-A6B2-114256ACEA97}"/>
              </a:ext>
            </a:extLst>
          </p:cNvPr>
          <p:cNvSpPr/>
          <p:nvPr/>
        </p:nvSpPr>
        <p:spPr>
          <a:xfrm>
            <a:off x="107504" y="723711"/>
            <a:ext cx="4896544" cy="830997"/>
          </a:xfrm>
          <a:prstGeom prst="rect">
            <a:avLst/>
          </a:prstGeom>
        </p:spPr>
        <p:txBody>
          <a:bodyPr wrap="square">
            <a:spAutoFit/>
          </a:bodyPr>
          <a:lstStyle/>
          <a:p>
            <a:r>
              <a:rPr lang="ja-JP" altLang="en-US" sz="2400" dirty="0">
                <a:solidFill>
                  <a:prstClr val="black"/>
                </a:solidFill>
                <a:latin typeface="+mj-ea"/>
                <a:ea typeface="+mj-ea"/>
              </a:rPr>
              <a:t>黒潮大蛇行中に台風が来るともっと豪雨になる可能性がある</a:t>
            </a:r>
          </a:p>
        </p:txBody>
      </p:sp>
      <p:pic>
        <p:nvPicPr>
          <p:cNvPr id="3" name="図 2">
            <a:extLst>
              <a:ext uri="{FF2B5EF4-FFF2-40B4-BE49-F238E27FC236}">
                <a16:creationId xmlns:a16="http://schemas.microsoft.com/office/drawing/2014/main" id="{A56EBFA1-1F40-4FF0-142F-E28DF34F60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2188" y="1234992"/>
            <a:ext cx="5186316" cy="2642318"/>
          </a:xfrm>
          <a:prstGeom prst="rect">
            <a:avLst/>
          </a:prstGeom>
          <a:noFill/>
          <a:ln>
            <a:noFill/>
          </a:ln>
        </p:spPr>
      </p:pic>
      <p:pic>
        <p:nvPicPr>
          <p:cNvPr id="5" name="図 4">
            <a:extLst>
              <a:ext uri="{FF2B5EF4-FFF2-40B4-BE49-F238E27FC236}">
                <a16:creationId xmlns:a16="http://schemas.microsoft.com/office/drawing/2014/main" id="{16A10C3B-1A25-F202-87CC-089C90F7B2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49" y="1540876"/>
            <a:ext cx="3213275" cy="2789524"/>
          </a:xfrm>
          <a:prstGeom prst="rect">
            <a:avLst/>
          </a:prstGeom>
          <a:noFill/>
          <a:ln>
            <a:noFill/>
          </a:ln>
        </p:spPr>
      </p:pic>
      <p:pic>
        <p:nvPicPr>
          <p:cNvPr id="8" name="図 7">
            <a:extLst>
              <a:ext uri="{FF2B5EF4-FFF2-40B4-BE49-F238E27FC236}">
                <a16:creationId xmlns:a16="http://schemas.microsoft.com/office/drawing/2014/main" id="{E9442403-FDFE-FEDE-4AC0-EA7DB53264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15" y="4330400"/>
            <a:ext cx="7508145" cy="2489714"/>
          </a:xfrm>
          <a:prstGeom prst="rect">
            <a:avLst/>
          </a:prstGeom>
          <a:noFill/>
          <a:ln>
            <a:noFill/>
          </a:ln>
        </p:spPr>
      </p:pic>
      <p:sp>
        <p:nvSpPr>
          <p:cNvPr id="6" name="正方形/長方形 5">
            <a:extLst>
              <a:ext uri="{FF2B5EF4-FFF2-40B4-BE49-F238E27FC236}">
                <a16:creationId xmlns:a16="http://schemas.microsoft.com/office/drawing/2014/main" id="{E87B2E63-0859-677A-7FAA-E114DB99297C}"/>
              </a:ext>
            </a:extLst>
          </p:cNvPr>
          <p:cNvSpPr/>
          <p:nvPr/>
        </p:nvSpPr>
        <p:spPr>
          <a:xfrm>
            <a:off x="7786647" y="620688"/>
            <a:ext cx="1249849" cy="338554"/>
          </a:xfrm>
          <a:prstGeom prst="rect">
            <a:avLst/>
          </a:prstGeom>
        </p:spPr>
        <p:txBody>
          <a:bodyPr wrap="square">
            <a:spAutoFit/>
          </a:bodyPr>
          <a:lstStyle/>
          <a:p>
            <a:r>
              <a:rPr lang="ja-JP" altLang="en-US" sz="1600" dirty="0">
                <a:solidFill>
                  <a:prstClr val="black"/>
                </a:solidFill>
                <a:latin typeface="+mj-ea"/>
                <a:ea typeface="+mj-ea"/>
              </a:rPr>
              <a:t>論文投稿中</a:t>
            </a:r>
          </a:p>
        </p:txBody>
      </p:sp>
    </p:spTree>
    <p:extLst>
      <p:ext uri="{BB962C8B-B14F-4D97-AF65-F5344CB8AC3E}">
        <p14:creationId xmlns:p14="http://schemas.microsoft.com/office/powerpoint/2010/main" val="2283615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手紙&#10;&#10;自動的に生成された説明">
            <a:extLst>
              <a:ext uri="{FF2B5EF4-FFF2-40B4-BE49-F238E27FC236}">
                <a16:creationId xmlns:a16="http://schemas.microsoft.com/office/drawing/2014/main" id="{7EF00EC5-B24A-7C0F-3B7D-760C4D0D7023}"/>
              </a:ext>
            </a:extLst>
          </p:cNvPr>
          <p:cNvPicPr>
            <a:picLocks noChangeAspect="1"/>
          </p:cNvPicPr>
          <p:nvPr/>
        </p:nvPicPr>
        <p:blipFill rotWithShape="1">
          <a:blip r:embed="rId2">
            <a:extLst>
              <a:ext uri="{28A0092B-C50C-407E-A947-70E740481C1C}">
                <a14:useLocalDpi xmlns:a14="http://schemas.microsoft.com/office/drawing/2010/main" val="0"/>
              </a:ext>
            </a:extLst>
          </a:blip>
          <a:srcRect l="8400" t="32150" r="8400" b="33201"/>
          <a:stretch/>
        </p:blipFill>
        <p:spPr>
          <a:xfrm>
            <a:off x="-1" y="-1"/>
            <a:ext cx="9144001" cy="5388429"/>
          </a:xfrm>
          <a:prstGeom prst="rect">
            <a:avLst/>
          </a:prstGeom>
        </p:spPr>
      </p:pic>
      <p:sp>
        <p:nvSpPr>
          <p:cNvPr id="2" name="スライド番号プレースホルダー 1">
            <a:extLst>
              <a:ext uri="{FF2B5EF4-FFF2-40B4-BE49-F238E27FC236}">
                <a16:creationId xmlns:a16="http://schemas.microsoft.com/office/drawing/2014/main" id="{2DDCEC44-FC47-46FA-80D7-8D71571F16E2}"/>
              </a:ext>
            </a:extLst>
          </p:cNvPr>
          <p:cNvSpPr>
            <a:spLocks noGrp="1"/>
          </p:cNvSpPr>
          <p:nvPr>
            <p:ph type="sldNum" sz="quarter" idx="12"/>
          </p:nvPr>
        </p:nvSpPr>
        <p:spPr/>
        <p:txBody>
          <a:bodyPr/>
          <a:lstStyle/>
          <a:p>
            <a:fld id="{999120C0-F702-445C-B018-BC09BD7DB4A6}" type="slidenum">
              <a:rPr kumimoji="1" lang="ja-JP" altLang="en-US" smtClean="0"/>
              <a:t>69</a:t>
            </a:fld>
            <a:endParaRPr kumimoji="1" lang="ja-JP" altLang="en-US"/>
          </a:p>
        </p:txBody>
      </p:sp>
      <p:sp>
        <p:nvSpPr>
          <p:cNvPr id="11" name="Rectangle 3">
            <a:extLst>
              <a:ext uri="{FF2B5EF4-FFF2-40B4-BE49-F238E27FC236}">
                <a16:creationId xmlns:a16="http://schemas.microsoft.com/office/drawing/2014/main" id="{EEDEA3B0-26D3-40A2-B8BE-6BAC5F94EE8B}"/>
              </a:ext>
            </a:extLst>
          </p:cNvPr>
          <p:cNvSpPr>
            <a:spLocks noChangeArrowheads="1"/>
          </p:cNvSpPr>
          <p:nvPr/>
        </p:nvSpPr>
        <p:spPr bwMode="auto">
          <a:xfrm>
            <a:off x="6971610" y="5408817"/>
            <a:ext cx="217239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altLang="ja-JP" sz="1200" dirty="0">
                <a:solidFill>
                  <a:prstClr val="black"/>
                </a:solidFill>
                <a:latin typeface="+mj-ea"/>
                <a:ea typeface="+mj-ea"/>
              </a:rPr>
              <a:t>2023/08/21</a:t>
            </a:r>
            <a:r>
              <a:rPr lang="ja-JP" altLang="en-US" sz="1200" dirty="0">
                <a:solidFill>
                  <a:prstClr val="black"/>
                </a:solidFill>
                <a:latin typeface="+mj-ea"/>
                <a:ea typeface="+mj-ea"/>
              </a:rPr>
              <a:t>中日新聞朝刊</a:t>
            </a:r>
          </a:p>
        </p:txBody>
      </p:sp>
    </p:spTree>
    <p:extLst>
      <p:ext uri="{BB962C8B-B14F-4D97-AF65-F5344CB8AC3E}">
        <p14:creationId xmlns:p14="http://schemas.microsoft.com/office/powerpoint/2010/main" val="356179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7</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a:off x="251520" y="4017960"/>
            <a:ext cx="8447314" cy="34858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2479028"/>
            <a:ext cx="8229600" cy="174833"/>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1274182"/>
            <a:ext cx="7721600" cy="20402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2" name="円/楕円 1"/>
          <p:cNvSpPr/>
          <p:nvPr/>
        </p:nvSpPr>
        <p:spPr>
          <a:xfrm>
            <a:off x="3419872" y="1556792"/>
            <a:ext cx="2304256" cy="3168352"/>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3" name="テキスト ボックス 2"/>
          <p:cNvSpPr txBox="1"/>
          <p:nvPr/>
        </p:nvSpPr>
        <p:spPr>
          <a:xfrm>
            <a:off x="3563888" y="278092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sp>
        <p:nvSpPr>
          <p:cNvPr id="7" name="テキスト ボックス 6"/>
          <p:cNvSpPr txBox="1"/>
          <p:nvPr/>
        </p:nvSpPr>
        <p:spPr>
          <a:xfrm>
            <a:off x="251520" y="260648"/>
            <a:ext cx="5211683" cy="523220"/>
          </a:xfrm>
          <a:prstGeom prst="rect">
            <a:avLst/>
          </a:prstGeom>
          <a:noFill/>
        </p:spPr>
        <p:txBody>
          <a:bodyPr wrap="none" rtlCol="0">
            <a:spAutoFit/>
          </a:bodyPr>
          <a:lstStyle/>
          <a:p>
            <a:r>
              <a:rPr kumimoji="1" lang="ja-JP" altLang="en-US" sz="2800" dirty="0">
                <a:latin typeface="+mj-ea"/>
                <a:ea typeface="+mj-ea"/>
              </a:rPr>
              <a:t>地面の上が暖められたとすると</a:t>
            </a:r>
          </a:p>
        </p:txBody>
      </p:sp>
    </p:spTree>
    <p:extLst>
      <p:ext uri="{BB962C8B-B14F-4D97-AF65-F5344CB8AC3E}">
        <p14:creationId xmlns:p14="http://schemas.microsoft.com/office/powerpoint/2010/main" val="1241542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CE11-8660-A836-469B-1D1CE6EB1B40}"/>
            </a:ext>
          </a:extLst>
        </p:cNvPr>
        <p:cNvGrpSpPr/>
        <p:nvPr/>
      </p:nvGrpSpPr>
      <p:grpSpPr>
        <a:xfrm>
          <a:off x="0" y="0"/>
          <a:ext cx="0" cy="0"/>
          <a:chOff x="0" y="0"/>
          <a:chExt cx="0" cy="0"/>
        </a:xfrm>
      </p:grpSpPr>
      <p:pic>
        <p:nvPicPr>
          <p:cNvPr id="10" name="図 9" descr="ダイアグラム&#10;&#10;AI によって生成されたコンテンツは間違っている可能性があります。">
            <a:extLst>
              <a:ext uri="{FF2B5EF4-FFF2-40B4-BE49-F238E27FC236}">
                <a16:creationId xmlns:a16="http://schemas.microsoft.com/office/drawing/2014/main" id="{6AEB668C-79C0-F920-F0C8-B54DD47DE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 y="2276872"/>
            <a:ext cx="9144000" cy="3450431"/>
          </a:xfrm>
          <a:prstGeom prst="rect">
            <a:avLst/>
          </a:prstGeom>
        </p:spPr>
      </p:pic>
      <p:sp>
        <p:nvSpPr>
          <p:cNvPr id="2" name="スライド番号プレースホルダー 1">
            <a:extLst>
              <a:ext uri="{FF2B5EF4-FFF2-40B4-BE49-F238E27FC236}">
                <a16:creationId xmlns:a16="http://schemas.microsoft.com/office/drawing/2014/main" id="{16DDD83F-31A6-15E6-0008-6A4B84708242}"/>
              </a:ext>
            </a:extLst>
          </p:cNvPr>
          <p:cNvSpPr>
            <a:spLocks noGrp="1"/>
          </p:cNvSpPr>
          <p:nvPr>
            <p:ph type="sldNum" sz="quarter" idx="12"/>
          </p:nvPr>
        </p:nvSpPr>
        <p:spPr/>
        <p:txBody>
          <a:bodyPr/>
          <a:lstStyle/>
          <a:p>
            <a:fld id="{999120C0-F702-445C-B018-BC09BD7DB4A6}" type="slidenum">
              <a:rPr kumimoji="1" lang="ja-JP" altLang="en-US" smtClean="0"/>
              <a:t>70</a:t>
            </a:fld>
            <a:endParaRPr kumimoji="1" lang="ja-JP" altLang="en-US"/>
          </a:p>
        </p:txBody>
      </p:sp>
      <p:sp>
        <p:nvSpPr>
          <p:cNvPr id="4" name="Text Box 5">
            <a:extLst>
              <a:ext uri="{FF2B5EF4-FFF2-40B4-BE49-F238E27FC236}">
                <a16:creationId xmlns:a16="http://schemas.microsoft.com/office/drawing/2014/main" id="{2A256162-6FE4-DD6E-5ABB-0BAC7E1F618D}"/>
              </a:ext>
            </a:extLst>
          </p:cNvPr>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海洋熱波と気象との関係</a:t>
            </a:r>
            <a:r>
              <a:rPr lang="ja-JP" altLang="en-US" sz="1400" dirty="0">
                <a:solidFill>
                  <a:prstClr val="black"/>
                </a:solidFill>
                <a:latin typeface="+mj-ea"/>
                <a:ea typeface="+mj-ea"/>
              </a:rPr>
              <a:t>東大 中村尚教授ら（</a:t>
            </a:r>
            <a:r>
              <a:rPr lang="en-US" altLang="ja-JP" sz="1400" dirty="0">
                <a:solidFill>
                  <a:prstClr val="black"/>
                </a:solidFill>
                <a:latin typeface="+mj-ea"/>
                <a:ea typeface="+mj-ea"/>
              </a:rPr>
              <a:t>2024</a:t>
            </a:r>
            <a:r>
              <a:rPr lang="ja-JP" altLang="en-US" sz="1400" dirty="0">
                <a:solidFill>
                  <a:prstClr val="black"/>
                </a:solidFill>
                <a:latin typeface="+mj-ea"/>
                <a:ea typeface="+mj-ea"/>
              </a:rPr>
              <a:t>年</a:t>
            </a:r>
            <a:r>
              <a:rPr lang="en-US" altLang="ja-JP" sz="1400" dirty="0">
                <a:solidFill>
                  <a:prstClr val="black"/>
                </a:solidFill>
                <a:latin typeface="+mj-ea"/>
                <a:ea typeface="+mj-ea"/>
              </a:rPr>
              <a:t>7</a:t>
            </a:r>
            <a:r>
              <a:rPr lang="ja-JP" altLang="en-US" sz="1400" dirty="0">
                <a:solidFill>
                  <a:prstClr val="black"/>
                </a:solidFill>
                <a:latin typeface="+mj-ea"/>
                <a:ea typeface="+mj-ea"/>
              </a:rPr>
              <a:t>月発表）</a:t>
            </a:r>
            <a:endParaRPr lang="en-US" altLang="ja-JP" sz="1400" dirty="0">
              <a:solidFill>
                <a:prstClr val="black"/>
              </a:solidFill>
              <a:latin typeface="+mj-ea"/>
              <a:ea typeface="+mj-ea"/>
            </a:endParaRPr>
          </a:p>
        </p:txBody>
      </p:sp>
      <p:sp>
        <p:nvSpPr>
          <p:cNvPr id="7" name="正方形/長方形 6">
            <a:extLst>
              <a:ext uri="{FF2B5EF4-FFF2-40B4-BE49-F238E27FC236}">
                <a16:creationId xmlns:a16="http://schemas.microsoft.com/office/drawing/2014/main" id="{C94F3E21-E0A8-4F21-9C87-D37F46A41599}"/>
              </a:ext>
            </a:extLst>
          </p:cNvPr>
          <p:cNvSpPr/>
          <p:nvPr/>
        </p:nvSpPr>
        <p:spPr>
          <a:xfrm>
            <a:off x="107504" y="723711"/>
            <a:ext cx="9001000" cy="1938992"/>
          </a:xfrm>
          <a:prstGeom prst="rect">
            <a:avLst/>
          </a:prstGeom>
        </p:spPr>
        <p:txBody>
          <a:bodyPr wrap="square">
            <a:spAutoFit/>
          </a:bodyPr>
          <a:lstStyle/>
          <a:p>
            <a:r>
              <a:rPr lang="ja-JP" altLang="en-US" sz="2400" dirty="0">
                <a:solidFill>
                  <a:prstClr val="black"/>
                </a:solidFill>
                <a:latin typeface="+mj-ea"/>
                <a:ea typeface="+mj-ea"/>
              </a:rPr>
              <a:t>黒潮続流の極端な北上に伴い，東北沖の海面水温が異常に高温（</a:t>
            </a:r>
            <a:r>
              <a:rPr lang="en-US" altLang="ja-JP" sz="2400" dirty="0">
                <a:solidFill>
                  <a:prstClr val="black"/>
                </a:solidFill>
                <a:latin typeface="+mj-ea"/>
                <a:ea typeface="+mj-ea"/>
              </a:rPr>
              <a:t>=</a:t>
            </a:r>
            <a:r>
              <a:rPr lang="ja-JP" altLang="en-US" sz="2400" dirty="0">
                <a:solidFill>
                  <a:prstClr val="black"/>
                </a:solidFill>
                <a:latin typeface="+mj-ea"/>
                <a:ea typeface="+mj-ea"/>
              </a:rPr>
              <a:t>海洋熱波）</a:t>
            </a:r>
            <a:endParaRPr lang="en-US" altLang="ja-JP" sz="2400" dirty="0">
              <a:solidFill>
                <a:prstClr val="black"/>
              </a:solidFill>
              <a:latin typeface="+mj-ea"/>
              <a:ea typeface="+mj-ea"/>
            </a:endParaRPr>
          </a:p>
          <a:p>
            <a:r>
              <a:rPr lang="ja-JP" altLang="en-US" sz="2400" dirty="0">
                <a:solidFill>
                  <a:prstClr val="black"/>
                </a:solidFill>
                <a:latin typeface="+mj-ea"/>
                <a:ea typeface="+mj-ea"/>
              </a:rPr>
              <a:t>・下層雲の形成が妨げられ日射が増大</a:t>
            </a:r>
            <a:endParaRPr lang="en-US" altLang="ja-JP" sz="2400" dirty="0">
              <a:solidFill>
                <a:prstClr val="black"/>
              </a:solidFill>
              <a:latin typeface="+mj-ea"/>
              <a:ea typeface="+mj-ea"/>
            </a:endParaRPr>
          </a:p>
          <a:p>
            <a:r>
              <a:rPr lang="ja-JP" altLang="en-US" sz="2400" dirty="0">
                <a:solidFill>
                  <a:prstClr val="black"/>
                </a:solidFill>
                <a:latin typeface="+mj-ea"/>
                <a:ea typeface="+mj-ea"/>
              </a:rPr>
              <a:t>・海洋が大気を加熱</a:t>
            </a:r>
            <a:endParaRPr lang="en-US" altLang="ja-JP" sz="2400" dirty="0">
              <a:solidFill>
                <a:prstClr val="black"/>
              </a:solidFill>
              <a:latin typeface="+mj-ea"/>
              <a:ea typeface="+mj-ea"/>
            </a:endParaRPr>
          </a:p>
          <a:p>
            <a:r>
              <a:rPr lang="ja-JP" altLang="en-US" sz="2400" dirty="0">
                <a:solidFill>
                  <a:prstClr val="black"/>
                </a:solidFill>
                <a:latin typeface="+mj-ea"/>
                <a:ea typeface="+mj-ea"/>
              </a:rPr>
              <a:t>・大気中の水蒸気が増えて温室効果が強まった</a:t>
            </a:r>
          </a:p>
        </p:txBody>
      </p:sp>
      <p:pic>
        <p:nvPicPr>
          <p:cNvPr id="12" name="図 11" descr="マップ が含まれている画像&#10;&#10;AI によって生成されたコンテンツは間違っている可能性があります。">
            <a:extLst>
              <a:ext uri="{FF2B5EF4-FFF2-40B4-BE49-F238E27FC236}">
                <a16:creationId xmlns:a16="http://schemas.microsoft.com/office/drawing/2014/main" id="{792BC59F-0525-B2D1-4C8B-0F2455BBC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1209"/>
            <a:ext cx="2508634" cy="1552964"/>
          </a:xfrm>
          <a:prstGeom prst="rect">
            <a:avLst/>
          </a:prstGeom>
        </p:spPr>
      </p:pic>
      <p:pic>
        <p:nvPicPr>
          <p:cNvPr id="14" name="図 13" descr="マップ&#10;&#10;AI によって生成されたコンテンツは間違っている可能性があります。">
            <a:extLst>
              <a:ext uri="{FF2B5EF4-FFF2-40B4-BE49-F238E27FC236}">
                <a16:creationId xmlns:a16="http://schemas.microsoft.com/office/drawing/2014/main" id="{99F76259-BB86-435E-84ED-5128E259C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1878" y="5301209"/>
            <a:ext cx="3869308" cy="1556791"/>
          </a:xfrm>
          <a:prstGeom prst="rect">
            <a:avLst/>
          </a:prstGeom>
        </p:spPr>
      </p:pic>
    </p:spTree>
    <p:extLst>
      <p:ext uri="{BB962C8B-B14F-4D97-AF65-F5344CB8AC3E}">
        <p14:creationId xmlns:p14="http://schemas.microsoft.com/office/powerpoint/2010/main" val="2674008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深層循環の模式図"/>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786" y="1052907"/>
            <a:ext cx="7573815" cy="4939132"/>
          </a:xfrm>
          <a:prstGeom prst="rect">
            <a:avLst/>
          </a:prstGeom>
          <a:noFill/>
        </p:spPr>
      </p:pic>
      <p:sp>
        <p:nvSpPr>
          <p:cNvPr id="5" name="正方形/長方形 4"/>
          <p:cNvSpPr/>
          <p:nvPr/>
        </p:nvSpPr>
        <p:spPr>
          <a:xfrm>
            <a:off x="1475656" y="6041475"/>
            <a:ext cx="6736262" cy="646331"/>
          </a:xfrm>
          <a:prstGeom prst="rect">
            <a:avLst/>
          </a:prstGeom>
        </p:spPr>
        <p:txBody>
          <a:bodyPr wrap="square">
            <a:spAutoFit/>
          </a:bodyPr>
          <a:lstStyle/>
          <a:p>
            <a:r>
              <a:rPr lang="ja-JP" altLang="en-US" dirty="0">
                <a:solidFill>
                  <a:prstClr val="black"/>
                </a:solidFill>
                <a:latin typeface="+mj-ea"/>
                <a:ea typeface="+mj-ea"/>
              </a:rPr>
              <a:t>青い線は深層流，赤い線は表層流を示す （</a:t>
            </a:r>
            <a:r>
              <a:rPr lang="ja-JP" altLang="ja-JP" dirty="0">
                <a:solidFill>
                  <a:prstClr val="black"/>
                </a:solidFill>
                <a:latin typeface="+mj-ea"/>
                <a:ea typeface="+mj-ea"/>
              </a:rPr>
              <a:t>IPCC</a:t>
            </a:r>
            <a:r>
              <a:rPr lang="ja-JP" altLang="en-US" dirty="0">
                <a:solidFill>
                  <a:prstClr val="black"/>
                </a:solidFill>
                <a:latin typeface="+mj-ea"/>
                <a:ea typeface="+mj-ea"/>
              </a:rPr>
              <a:t> </a:t>
            </a:r>
            <a:r>
              <a:rPr lang="ja-JP" altLang="ja-JP" dirty="0">
                <a:solidFill>
                  <a:prstClr val="black"/>
                </a:solidFill>
                <a:latin typeface="+mj-ea"/>
                <a:ea typeface="+mj-ea"/>
              </a:rPr>
              <a:t>2001</a:t>
            </a:r>
            <a:r>
              <a:rPr lang="ja-JP" altLang="en-US" dirty="0">
                <a:solidFill>
                  <a:prstClr val="black"/>
                </a:solidFill>
                <a:latin typeface="+mj-ea"/>
                <a:ea typeface="+mj-ea"/>
              </a:rPr>
              <a:t>）</a:t>
            </a:r>
            <a:endParaRPr lang="en-US" altLang="ja-JP" dirty="0">
              <a:solidFill>
                <a:prstClr val="black"/>
              </a:solidFill>
              <a:latin typeface="+mj-ea"/>
              <a:ea typeface="+mj-ea"/>
            </a:endParaRPr>
          </a:p>
          <a:p>
            <a:r>
              <a:rPr lang="en-US" altLang="ja-JP" dirty="0">
                <a:solidFill>
                  <a:prstClr val="black"/>
                </a:solidFill>
                <a:latin typeface="+mj-ea"/>
                <a:ea typeface="+mj-ea"/>
              </a:rPr>
              <a:t>※</a:t>
            </a:r>
            <a:r>
              <a:rPr lang="ja-JP" altLang="en-US" dirty="0">
                <a:solidFill>
                  <a:prstClr val="black"/>
                </a:solidFill>
                <a:latin typeface="+mj-ea"/>
                <a:ea typeface="+mj-ea"/>
              </a:rPr>
              <a:t>実際の海流はもっと複雑である</a:t>
            </a:r>
          </a:p>
        </p:txBody>
      </p:sp>
      <p:sp>
        <p:nvSpPr>
          <p:cNvPr id="6" name="テキスト ボックス 5"/>
          <p:cNvSpPr txBox="1"/>
          <p:nvPr/>
        </p:nvSpPr>
        <p:spPr>
          <a:xfrm>
            <a:off x="35868" y="33974"/>
            <a:ext cx="9108132" cy="646331"/>
          </a:xfrm>
          <a:prstGeom prst="rect">
            <a:avLst/>
          </a:prstGeom>
          <a:noFill/>
        </p:spPr>
        <p:txBody>
          <a:bodyPr wrap="square" rtlCol="0">
            <a:spAutoFit/>
          </a:bodyPr>
          <a:lstStyle/>
          <a:p>
            <a:r>
              <a:rPr lang="ja-JP" altLang="en-US" sz="3600" b="1" dirty="0">
                <a:solidFill>
                  <a:prstClr val="black"/>
                </a:solidFill>
                <a:latin typeface="+mj-ea"/>
                <a:ea typeface="+mj-ea"/>
              </a:rPr>
              <a:t>熱塩循環</a:t>
            </a:r>
            <a:r>
              <a:rPr lang="ja-JP" altLang="en-US" sz="3200" dirty="0">
                <a:solidFill>
                  <a:prstClr val="black"/>
                </a:solidFill>
                <a:latin typeface="+mj-ea"/>
                <a:ea typeface="+mj-ea"/>
              </a:rPr>
              <a:t>：密度の大きな水は両極で作られる</a:t>
            </a:r>
          </a:p>
        </p:txBody>
      </p:sp>
      <p:sp>
        <p:nvSpPr>
          <p:cNvPr id="7" name="テキスト ボックス 6"/>
          <p:cNvSpPr txBox="1"/>
          <p:nvPr/>
        </p:nvSpPr>
        <p:spPr>
          <a:xfrm>
            <a:off x="4071934" y="1357298"/>
            <a:ext cx="3812434" cy="523220"/>
          </a:xfrm>
          <a:prstGeom prst="rect">
            <a:avLst/>
          </a:prstGeom>
          <a:noFill/>
        </p:spPr>
        <p:txBody>
          <a:bodyPr wrap="square" rtlCol="0">
            <a:spAutoFit/>
          </a:bodyPr>
          <a:lstStyle/>
          <a:p>
            <a:r>
              <a:rPr lang="ja-JP" altLang="en-US" sz="2800" dirty="0">
                <a:solidFill>
                  <a:srgbClr val="FF0000"/>
                </a:solidFill>
                <a:latin typeface="+mj-ea"/>
                <a:ea typeface="+mj-ea"/>
              </a:rPr>
              <a:t>約</a:t>
            </a:r>
            <a:r>
              <a:rPr lang="en-US" altLang="ja-JP" sz="2800" dirty="0">
                <a:solidFill>
                  <a:srgbClr val="FF0000"/>
                </a:solidFill>
                <a:latin typeface="+mj-ea"/>
                <a:ea typeface="+mj-ea"/>
              </a:rPr>
              <a:t>2000</a:t>
            </a:r>
            <a:r>
              <a:rPr lang="ja-JP" altLang="en-US" sz="2800" dirty="0">
                <a:solidFill>
                  <a:srgbClr val="FF0000"/>
                </a:solidFill>
                <a:latin typeface="+mj-ea"/>
                <a:ea typeface="+mj-ea"/>
              </a:rPr>
              <a:t>年</a:t>
            </a:r>
            <a:r>
              <a:rPr lang="ja-JP" altLang="en-US" sz="2800" dirty="0">
                <a:solidFill>
                  <a:prstClr val="black"/>
                </a:solidFill>
                <a:latin typeface="+mj-ea"/>
                <a:ea typeface="+mj-ea"/>
              </a:rPr>
              <a:t>かけて循環</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71</a:t>
            </a:fld>
            <a:endParaRPr kumimoji="1" lang="ja-JP" altLang="en-US"/>
          </a:p>
        </p:txBody>
      </p:sp>
      <p:sp>
        <p:nvSpPr>
          <p:cNvPr id="9" name="円/楕円 8"/>
          <p:cNvSpPr/>
          <p:nvPr/>
        </p:nvSpPr>
        <p:spPr>
          <a:xfrm>
            <a:off x="2555776" y="1165480"/>
            <a:ext cx="864096" cy="9068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259632" y="5085184"/>
            <a:ext cx="864096" cy="9068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8971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371600"/>
          </a:xfrm>
        </p:spPr>
        <p:txBody>
          <a:bodyPr>
            <a:normAutofit/>
          </a:bodyPr>
          <a:lstStyle/>
          <a:p>
            <a:r>
              <a:rPr lang="ja-JP" altLang="en-US" sz="3600" dirty="0"/>
              <a:t>海洋の深層循環（熱塩循環）</a:t>
            </a:r>
            <a:br>
              <a:rPr lang="en-US" altLang="ja-JP" sz="3600" dirty="0"/>
            </a:br>
            <a:r>
              <a:rPr lang="ja-JP" altLang="en-US" sz="2800" dirty="0">
                <a:solidFill>
                  <a:srgbClr val="953735"/>
                </a:solidFill>
              </a:rPr>
              <a:t>海の大規模対流</a:t>
            </a:r>
            <a:endParaRPr kumimoji="1" lang="ja-JP" altLang="en-US" sz="3600" dirty="0">
              <a:solidFill>
                <a:srgbClr val="953735"/>
              </a:solidFill>
            </a:endParaRPr>
          </a:p>
        </p:txBody>
      </p:sp>
      <p:sp>
        <p:nvSpPr>
          <p:cNvPr id="4" name="テキスト ボックス 3"/>
          <p:cNvSpPr txBox="1"/>
          <p:nvPr/>
        </p:nvSpPr>
        <p:spPr>
          <a:xfrm>
            <a:off x="5867400" y="6488668"/>
            <a:ext cx="2819400" cy="369332"/>
          </a:xfrm>
          <a:prstGeom prst="rect">
            <a:avLst/>
          </a:prstGeom>
          <a:noFill/>
        </p:spPr>
        <p:txBody>
          <a:bodyPr wrap="square" rtlCol="0">
            <a:spAutoFit/>
          </a:bodyPr>
          <a:lstStyle/>
          <a:p>
            <a:pPr algn="ctr"/>
            <a:r>
              <a:rPr kumimoji="1" lang="ja-JP" altLang="en-US" dirty="0"/>
              <a:t>「新地学図表」（</a:t>
            </a:r>
            <a:r>
              <a:rPr kumimoji="1" lang="en-US" altLang="ja-JP" dirty="0"/>
              <a:t>p.195)</a:t>
            </a:r>
            <a:endParaRPr kumimoji="1" lang="ja-JP" altLang="en-US" dirty="0"/>
          </a:p>
        </p:txBody>
      </p:sp>
      <p:sp>
        <p:nvSpPr>
          <p:cNvPr id="6" name="テキスト ボックス 5"/>
          <p:cNvSpPr txBox="1"/>
          <p:nvPr/>
        </p:nvSpPr>
        <p:spPr>
          <a:xfrm>
            <a:off x="762000" y="5562600"/>
            <a:ext cx="7467600" cy="830997"/>
          </a:xfrm>
          <a:prstGeom prst="rect">
            <a:avLst/>
          </a:prstGeom>
          <a:noFill/>
        </p:spPr>
        <p:txBody>
          <a:bodyPr wrap="square" rtlCol="0">
            <a:spAutoFit/>
          </a:bodyPr>
          <a:lstStyle/>
          <a:p>
            <a:r>
              <a:rPr lang="ja-JP" altLang="en-US" sz="2400" b="1" dirty="0"/>
              <a:t>北大西洋から沈み込む北大西洋深層水。</a:t>
            </a:r>
            <a:endParaRPr lang="en-US" altLang="ja-JP" sz="2400" b="1" dirty="0"/>
          </a:p>
          <a:p>
            <a:r>
              <a:rPr lang="ja-JP" altLang="en-US" sz="2400" b="1" dirty="0"/>
              <a:t>南極からは南極底層水が沈み込む。　</a:t>
            </a:r>
            <a:endParaRPr kumimoji="1" lang="ja-JP" altLang="en-US" sz="2400" b="1" dirty="0"/>
          </a:p>
        </p:txBody>
      </p:sp>
      <p:pic>
        <p:nvPicPr>
          <p:cNvPr id="5" name="コンテンツ プレースホルダー 4" descr="深層水の流れ.jpg"/>
          <p:cNvPicPr>
            <a:picLocks noGrp="1" noChangeAspect="1"/>
          </p:cNvPicPr>
          <p:nvPr>
            <p:ph idx="1"/>
          </p:nvPr>
        </p:nvPicPr>
        <p:blipFill>
          <a:blip r:embed="rId2" cstate="screen">
            <a:extLst>
              <a:ext uri="{28A0092B-C50C-407E-A947-70E740481C1C}">
                <a14:useLocalDpi xmlns:a14="http://schemas.microsoft.com/office/drawing/2010/main"/>
              </a:ext>
            </a:extLst>
          </a:blip>
          <a:srcRect t="-14369" b="-14369"/>
          <a:stretch>
            <a:fillRect/>
          </a:stretch>
        </p:blipFill>
        <p:spPr>
          <a:xfrm>
            <a:off x="457200" y="990600"/>
            <a:ext cx="8229600" cy="4525963"/>
          </a:xfrm>
        </p:spPr>
      </p:pic>
      <p:sp>
        <p:nvSpPr>
          <p:cNvPr id="3" name="スライド番号プレースホルダー 2">
            <a:extLst>
              <a:ext uri="{FF2B5EF4-FFF2-40B4-BE49-F238E27FC236}">
                <a16:creationId xmlns:a16="http://schemas.microsoft.com/office/drawing/2014/main" id="{57748527-F79E-2145-B028-3FAE23129092}"/>
              </a:ext>
            </a:extLst>
          </p:cNvPr>
          <p:cNvSpPr>
            <a:spLocks noGrp="1"/>
          </p:cNvSpPr>
          <p:nvPr>
            <p:ph type="sldNum" sz="quarter" idx="12"/>
          </p:nvPr>
        </p:nvSpPr>
        <p:spPr/>
        <p:txBody>
          <a:bodyPr/>
          <a:lstStyle/>
          <a:p>
            <a:fld id="{999120C0-F702-445C-B018-BC09BD7DB4A6}" type="slidenum">
              <a:rPr kumimoji="1" lang="ja-JP" altLang="en-US" smtClean="0"/>
              <a:t>72</a:t>
            </a:fld>
            <a:endParaRPr kumimoji="1" lang="ja-JP" altLang="en-US"/>
          </a:p>
        </p:txBody>
      </p:sp>
    </p:spTree>
    <p:extLst>
      <p:ext uri="{BB962C8B-B14F-4D97-AF65-F5344CB8AC3E}">
        <p14:creationId xmlns:p14="http://schemas.microsoft.com/office/powerpoint/2010/main" val="853629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 字 2"/>
          <p:cNvSpPr/>
          <p:nvPr/>
        </p:nvSpPr>
        <p:spPr>
          <a:xfrm rot="16200000">
            <a:off x="3161112" y="615749"/>
            <a:ext cx="3393288" cy="7715307"/>
          </a:xfrm>
          <a:prstGeom prst="corner">
            <a:avLst>
              <a:gd name="adj1" fmla="val 9219"/>
              <a:gd name="adj2" fmla="val 854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 name="円/楕円 3"/>
          <p:cNvSpPr/>
          <p:nvPr/>
        </p:nvSpPr>
        <p:spPr>
          <a:xfrm>
            <a:off x="6215074" y="3024863"/>
            <a:ext cx="1785950" cy="107157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 name="円/楕円 4"/>
          <p:cNvSpPr/>
          <p:nvPr/>
        </p:nvSpPr>
        <p:spPr>
          <a:xfrm>
            <a:off x="1000100" y="3046493"/>
            <a:ext cx="1857388" cy="10715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 name="下矢印 5"/>
          <p:cNvSpPr/>
          <p:nvPr/>
        </p:nvSpPr>
        <p:spPr>
          <a:xfrm>
            <a:off x="6143636" y="1927746"/>
            <a:ext cx="1928826" cy="928694"/>
          </a:xfrm>
          <a:prstGeom prst="down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B0F0"/>
                </a:solidFill>
                <a:latin typeface="+mj-ea"/>
                <a:ea typeface="+mj-ea"/>
              </a:rPr>
              <a:t>冷やす</a:t>
            </a:r>
            <a:endParaRPr lang="en-US" altLang="ja-JP" dirty="0">
              <a:solidFill>
                <a:srgbClr val="00B0F0"/>
              </a:solidFill>
              <a:latin typeface="+mj-ea"/>
              <a:ea typeface="+mj-ea"/>
            </a:endParaRPr>
          </a:p>
          <a:p>
            <a:pPr algn="ctr"/>
            <a:endParaRPr lang="ja-JP" altLang="en-US" dirty="0">
              <a:solidFill>
                <a:srgbClr val="00B0F0"/>
              </a:solidFill>
              <a:latin typeface="+mj-ea"/>
              <a:ea typeface="+mj-ea"/>
            </a:endParaRPr>
          </a:p>
        </p:txBody>
      </p:sp>
      <p:sp>
        <p:nvSpPr>
          <p:cNvPr id="7" name="下矢印 6"/>
          <p:cNvSpPr/>
          <p:nvPr/>
        </p:nvSpPr>
        <p:spPr>
          <a:xfrm>
            <a:off x="1000100" y="1927746"/>
            <a:ext cx="1928826" cy="92869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mj-ea"/>
                <a:ea typeface="+mj-ea"/>
              </a:rPr>
              <a:t>暖める</a:t>
            </a:r>
          </a:p>
        </p:txBody>
      </p:sp>
      <p:cxnSp>
        <p:nvCxnSpPr>
          <p:cNvPr id="13" name="直線矢印コネクタ 12"/>
          <p:cNvCxnSpPr>
            <a:endCxn id="4" idx="2"/>
          </p:cNvCxnSpPr>
          <p:nvPr/>
        </p:nvCxnSpPr>
        <p:spPr>
          <a:xfrm flipV="1">
            <a:off x="4500562" y="3560648"/>
            <a:ext cx="1714512" cy="0"/>
          </a:xfrm>
          <a:prstGeom prst="straightConnector1">
            <a:avLst/>
          </a:prstGeom>
          <a:ln w="47625" cmpd="sng">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4" idx="4"/>
            <a:endCxn id="17" idx="0"/>
          </p:cNvCxnSpPr>
          <p:nvPr/>
        </p:nvCxnSpPr>
        <p:spPr>
          <a:xfrm rot="16200000" flipH="1">
            <a:off x="6810400" y="4394081"/>
            <a:ext cx="609152" cy="13855"/>
          </a:xfrm>
          <a:prstGeom prst="straightConnector1">
            <a:avLst/>
          </a:prstGeom>
          <a:ln w="4762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6228929" y="4705585"/>
            <a:ext cx="1785950" cy="1071570"/>
          </a:xfrm>
          <a:prstGeom prst="ellipse">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cxnSp>
        <p:nvCxnSpPr>
          <p:cNvPr id="20" name="直線矢印コネクタ 19"/>
          <p:cNvCxnSpPr/>
          <p:nvPr/>
        </p:nvCxnSpPr>
        <p:spPr>
          <a:xfrm rot="10800000">
            <a:off x="4500562" y="5185307"/>
            <a:ext cx="1728367" cy="0"/>
          </a:xfrm>
          <a:prstGeom prst="straightConnector1">
            <a:avLst/>
          </a:prstGeom>
          <a:ln w="47625" cmpd="sng">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072330" y="4039489"/>
            <a:ext cx="1500198" cy="523220"/>
          </a:xfrm>
          <a:prstGeom prst="rect">
            <a:avLst/>
          </a:prstGeom>
          <a:noFill/>
        </p:spPr>
        <p:txBody>
          <a:bodyPr wrap="square" rtlCol="0">
            <a:spAutoFit/>
          </a:bodyPr>
          <a:lstStyle/>
          <a:p>
            <a:r>
              <a:rPr lang="ja-JP" altLang="en-US" sz="2800" dirty="0">
                <a:solidFill>
                  <a:prstClr val="black"/>
                </a:solidFill>
                <a:latin typeface="+mj-ea"/>
                <a:ea typeface="+mj-ea"/>
              </a:rPr>
              <a:t>沈む</a:t>
            </a:r>
          </a:p>
        </p:txBody>
      </p:sp>
      <p:sp>
        <p:nvSpPr>
          <p:cNvPr id="23" name="テキスト ボックス 22"/>
          <p:cNvSpPr txBox="1"/>
          <p:nvPr/>
        </p:nvSpPr>
        <p:spPr>
          <a:xfrm>
            <a:off x="6615992" y="6277221"/>
            <a:ext cx="1571636" cy="523220"/>
          </a:xfrm>
          <a:prstGeom prst="rect">
            <a:avLst/>
          </a:prstGeom>
          <a:noFill/>
        </p:spPr>
        <p:txBody>
          <a:bodyPr wrap="square" rtlCol="0">
            <a:spAutoFit/>
          </a:bodyPr>
          <a:lstStyle/>
          <a:p>
            <a:r>
              <a:rPr lang="ja-JP" altLang="en-US" sz="2800" dirty="0">
                <a:solidFill>
                  <a:prstClr val="black"/>
                </a:solidFill>
                <a:latin typeface="+mj-ea"/>
                <a:ea typeface="+mj-ea"/>
              </a:rPr>
              <a:t>高緯度</a:t>
            </a:r>
          </a:p>
        </p:txBody>
      </p:sp>
      <p:sp>
        <p:nvSpPr>
          <p:cNvPr id="24" name="テキスト ボックス 23"/>
          <p:cNvSpPr txBox="1"/>
          <p:nvPr/>
        </p:nvSpPr>
        <p:spPr>
          <a:xfrm>
            <a:off x="1357290" y="6277221"/>
            <a:ext cx="1571636" cy="523220"/>
          </a:xfrm>
          <a:prstGeom prst="rect">
            <a:avLst/>
          </a:prstGeom>
          <a:noFill/>
        </p:spPr>
        <p:txBody>
          <a:bodyPr wrap="square" rtlCol="0">
            <a:spAutoFit/>
          </a:bodyPr>
          <a:lstStyle/>
          <a:p>
            <a:r>
              <a:rPr lang="ja-JP" altLang="en-US" sz="2800" dirty="0">
                <a:solidFill>
                  <a:prstClr val="black"/>
                </a:solidFill>
                <a:latin typeface="+mj-ea"/>
                <a:ea typeface="+mj-ea"/>
              </a:rPr>
              <a:t>低緯度</a:t>
            </a:r>
          </a:p>
        </p:txBody>
      </p:sp>
      <p:cxnSp>
        <p:nvCxnSpPr>
          <p:cNvPr id="26" name="直線コネクタ 25"/>
          <p:cNvCxnSpPr/>
          <p:nvPr/>
        </p:nvCxnSpPr>
        <p:spPr>
          <a:xfrm>
            <a:off x="956372" y="2859889"/>
            <a:ext cx="742955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730762" y="2816161"/>
            <a:ext cx="1571636" cy="461665"/>
          </a:xfrm>
          <a:prstGeom prst="rect">
            <a:avLst/>
          </a:prstGeom>
          <a:noFill/>
        </p:spPr>
        <p:txBody>
          <a:bodyPr wrap="square" rtlCol="0">
            <a:spAutoFit/>
          </a:bodyPr>
          <a:lstStyle/>
          <a:p>
            <a:r>
              <a:rPr lang="ja-JP" altLang="en-US" sz="2400" dirty="0">
                <a:solidFill>
                  <a:prstClr val="black"/>
                </a:solidFill>
                <a:latin typeface="+mj-ea"/>
                <a:ea typeface="+mj-ea"/>
              </a:rPr>
              <a:t>海面</a:t>
            </a:r>
          </a:p>
        </p:txBody>
      </p:sp>
      <p:sp>
        <p:nvSpPr>
          <p:cNvPr id="28" name="テキスト ボックス 27"/>
          <p:cNvSpPr txBox="1"/>
          <p:nvPr/>
        </p:nvSpPr>
        <p:spPr>
          <a:xfrm>
            <a:off x="285720" y="71414"/>
            <a:ext cx="2357454" cy="1077218"/>
          </a:xfrm>
          <a:prstGeom prst="rect">
            <a:avLst/>
          </a:prstGeom>
          <a:noFill/>
        </p:spPr>
        <p:txBody>
          <a:bodyPr wrap="square" rtlCol="0">
            <a:spAutoFit/>
          </a:bodyPr>
          <a:lstStyle/>
          <a:p>
            <a:r>
              <a:rPr lang="ja-JP" altLang="en-US" sz="3200" dirty="0">
                <a:solidFill>
                  <a:prstClr val="black"/>
                </a:solidFill>
                <a:latin typeface="+mj-ea"/>
                <a:ea typeface="+mj-ea"/>
              </a:rPr>
              <a:t>海水の対流（水温）</a:t>
            </a:r>
          </a:p>
        </p:txBody>
      </p:sp>
      <p:sp>
        <p:nvSpPr>
          <p:cNvPr id="29" name="テキスト ボックス 28"/>
          <p:cNvSpPr txBox="1"/>
          <p:nvPr/>
        </p:nvSpPr>
        <p:spPr>
          <a:xfrm>
            <a:off x="2571736" y="131160"/>
            <a:ext cx="6572264" cy="1200329"/>
          </a:xfrm>
          <a:prstGeom prst="rect">
            <a:avLst/>
          </a:prstGeom>
          <a:noFill/>
        </p:spPr>
        <p:txBody>
          <a:bodyPr wrap="square" rtlCol="0">
            <a:spAutoFit/>
          </a:bodyPr>
          <a:lstStyle/>
          <a:p>
            <a:r>
              <a:rPr lang="ja-JP" altLang="en-US" sz="2400" dirty="0">
                <a:solidFill>
                  <a:prstClr val="black"/>
                </a:solidFill>
                <a:latin typeface="+mj-ea"/>
                <a:ea typeface="+mj-ea"/>
              </a:rPr>
              <a:t>・水や空気は暖められると膨張する</a:t>
            </a:r>
            <a:endParaRPr lang="en-US" altLang="ja-JP" sz="2400" dirty="0">
              <a:solidFill>
                <a:prstClr val="black"/>
              </a:solidFill>
              <a:latin typeface="+mj-ea"/>
              <a:ea typeface="+mj-ea"/>
            </a:endParaRPr>
          </a:p>
          <a:p>
            <a:r>
              <a:rPr lang="ja-JP" altLang="en-US" sz="2400" dirty="0">
                <a:solidFill>
                  <a:prstClr val="black"/>
                </a:solidFill>
                <a:latin typeface="+mj-ea"/>
                <a:ea typeface="+mj-ea"/>
              </a:rPr>
              <a:t>　→ 周囲よりも密度が小さくなり，上昇する</a:t>
            </a:r>
            <a:endParaRPr lang="en-US" altLang="ja-JP" sz="2400" dirty="0">
              <a:solidFill>
                <a:prstClr val="black"/>
              </a:solidFill>
              <a:latin typeface="+mj-ea"/>
              <a:ea typeface="+mj-ea"/>
            </a:endParaRPr>
          </a:p>
          <a:p>
            <a:r>
              <a:rPr lang="ja-JP" altLang="en-US" sz="2400" dirty="0">
                <a:solidFill>
                  <a:prstClr val="black"/>
                </a:solidFill>
                <a:latin typeface="+mj-ea"/>
                <a:ea typeface="+mj-ea"/>
              </a:rPr>
              <a:t>　　  冷やされた場合は逆に沈降する</a:t>
            </a:r>
          </a:p>
        </p:txBody>
      </p:sp>
      <p:sp>
        <p:nvSpPr>
          <p:cNvPr id="18" name="スライド番号プレースホルダ 17"/>
          <p:cNvSpPr>
            <a:spLocks noGrp="1"/>
          </p:cNvSpPr>
          <p:nvPr>
            <p:ph type="sldNum" sz="quarter" idx="12"/>
          </p:nvPr>
        </p:nvSpPr>
        <p:spPr/>
        <p:txBody>
          <a:bodyPr/>
          <a:lstStyle/>
          <a:p>
            <a:fld id="{317B1408-7ABE-40AD-BBFE-408D062E6C04}" type="slidenum">
              <a:rPr lang="ja-JP" altLang="en-US" smtClean="0">
                <a:solidFill>
                  <a:prstClr val="black">
                    <a:tint val="75000"/>
                  </a:prstClr>
                </a:solidFill>
                <a:latin typeface="+mj-ea"/>
                <a:ea typeface="+mj-ea"/>
              </a:rPr>
              <a:pPr/>
              <a:t>73</a:t>
            </a:fld>
            <a:endParaRPr lang="ja-JP" altLang="en-US">
              <a:solidFill>
                <a:prstClr val="black">
                  <a:tint val="75000"/>
                </a:prstClr>
              </a:solidFill>
              <a:latin typeface="+mj-ea"/>
              <a:ea typeface="+mj-ea"/>
            </a:endParaRPr>
          </a:p>
        </p:txBody>
      </p:sp>
    </p:spTree>
    <p:extLst>
      <p:ext uri="{BB962C8B-B14F-4D97-AF65-F5344CB8AC3E}">
        <p14:creationId xmlns:p14="http://schemas.microsoft.com/office/powerpoint/2010/main" val="7909295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00232" y="4143380"/>
            <a:ext cx="1714512" cy="19288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 name="正方形/長方形 2"/>
          <p:cNvSpPr/>
          <p:nvPr/>
        </p:nvSpPr>
        <p:spPr>
          <a:xfrm>
            <a:off x="5143504" y="4150650"/>
            <a:ext cx="1714512" cy="19288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 name="テキスト ボックス 3"/>
          <p:cNvSpPr txBox="1"/>
          <p:nvPr/>
        </p:nvSpPr>
        <p:spPr>
          <a:xfrm>
            <a:off x="2285984" y="6143644"/>
            <a:ext cx="1857388" cy="461665"/>
          </a:xfrm>
          <a:prstGeom prst="rect">
            <a:avLst/>
          </a:prstGeom>
          <a:noFill/>
        </p:spPr>
        <p:txBody>
          <a:bodyPr wrap="square" rtlCol="0">
            <a:spAutoFit/>
          </a:bodyPr>
          <a:lstStyle/>
          <a:p>
            <a:r>
              <a:rPr lang="ja-JP" altLang="en-US" sz="2400" dirty="0">
                <a:solidFill>
                  <a:prstClr val="black"/>
                </a:solidFill>
                <a:latin typeface="+mj-ea"/>
                <a:ea typeface="+mj-ea"/>
              </a:rPr>
              <a:t>太平洋</a:t>
            </a:r>
          </a:p>
        </p:txBody>
      </p:sp>
      <p:sp>
        <p:nvSpPr>
          <p:cNvPr id="5" name="テキスト ボックス 4"/>
          <p:cNvSpPr txBox="1"/>
          <p:nvPr/>
        </p:nvSpPr>
        <p:spPr>
          <a:xfrm>
            <a:off x="5357818" y="6110607"/>
            <a:ext cx="1857388" cy="461665"/>
          </a:xfrm>
          <a:prstGeom prst="rect">
            <a:avLst/>
          </a:prstGeom>
          <a:noFill/>
        </p:spPr>
        <p:txBody>
          <a:bodyPr wrap="square" rtlCol="0">
            <a:spAutoFit/>
          </a:bodyPr>
          <a:lstStyle/>
          <a:p>
            <a:r>
              <a:rPr lang="ja-JP" altLang="en-US" sz="2400" dirty="0">
                <a:solidFill>
                  <a:prstClr val="black"/>
                </a:solidFill>
                <a:latin typeface="+mj-ea"/>
                <a:ea typeface="+mj-ea"/>
              </a:rPr>
              <a:t>大西洋</a:t>
            </a:r>
          </a:p>
        </p:txBody>
      </p:sp>
      <p:graphicFrame>
        <p:nvGraphicFramePr>
          <p:cNvPr id="7" name="表 6"/>
          <p:cNvGraphicFramePr>
            <a:graphicFrameLocks noGrp="1"/>
          </p:cNvGraphicFramePr>
          <p:nvPr/>
        </p:nvGraphicFramePr>
        <p:xfrm>
          <a:off x="857224" y="857232"/>
          <a:ext cx="7437788" cy="3220938"/>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20000"/>
                    </a:ext>
                  </a:extLst>
                </a:gridCol>
                <a:gridCol w="2143140">
                  <a:extLst>
                    <a:ext uri="{9D8B030D-6E8A-4147-A177-3AD203B41FA5}">
                      <a16:colId xmlns:a16="http://schemas.microsoft.com/office/drawing/2014/main" val="20001"/>
                    </a:ext>
                  </a:extLst>
                </a:gridCol>
                <a:gridCol w="2571768">
                  <a:extLst>
                    <a:ext uri="{9D8B030D-6E8A-4147-A177-3AD203B41FA5}">
                      <a16:colId xmlns:a16="http://schemas.microsoft.com/office/drawing/2014/main" val="20002"/>
                    </a:ext>
                  </a:extLst>
                </a:gridCol>
              </a:tblGrid>
              <a:tr h="865608">
                <a:tc>
                  <a:txBody>
                    <a:bodyPr/>
                    <a:lstStyle/>
                    <a:p>
                      <a:r>
                        <a:rPr kumimoji="1" lang="ja-JP" altLang="en-US" sz="3200" dirty="0">
                          <a:latin typeface="+mj-ea"/>
                          <a:ea typeface="+mj-ea"/>
                        </a:rPr>
                        <a:t>　　　水温　　　塩分</a:t>
                      </a:r>
                      <a:endParaRPr kumimoji="1" lang="en-US" altLang="ja-JP" sz="3200" dirty="0">
                        <a:latin typeface="+mj-ea"/>
                        <a:ea typeface="+mj-ea"/>
                      </a:endParaRPr>
                    </a:p>
                    <a:p>
                      <a:r>
                        <a:rPr kumimoji="1" lang="ja-JP" altLang="en-US" sz="3200" dirty="0">
                          <a:latin typeface="+mj-ea"/>
                          <a:ea typeface="+mj-ea"/>
                        </a:rPr>
                        <a:t>温度</a:t>
                      </a:r>
                    </a:p>
                  </a:txBody>
                  <a:tcPr/>
                </a:tc>
                <a:tc>
                  <a:txBody>
                    <a:bodyPr/>
                    <a:lstStyle/>
                    <a:p>
                      <a:pPr algn="ctr"/>
                      <a:r>
                        <a:rPr kumimoji="1" lang="ja-JP" altLang="en-US" sz="3200" dirty="0">
                          <a:latin typeface="+mj-ea"/>
                          <a:ea typeface="+mj-ea"/>
                        </a:rPr>
                        <a:t>高</a:t>
                      </a:r>
                    </a:p>
                  </a:txBody>
                  <a:tcPr anchor="ctr"/>
                </a:tc>
                <a:tc>
                  <a:txBody>
                    <a:bodyPr/>
                    <a:lstStyle/>
                    <a:p>
                      <a:pPr algn="ctr"/>
                      <a:r>
                        <a:rPr kumimoji="1" lang="ja-JP" altLang="en-US" sz="3200" dirty="0">
                          <a:latin typeface="+mj-ea"/>
                          <a:ea typeface="+mj-ea"/>
                        </a:rPr>
                        <a:t>低</a:t>
                      </a:r>
                    </a:p>
                  </a:txBody>
                  <a:tcPr anchor="ctr"/>
                </a:tc>
                <a:extLst>
                  <a:ext uri="{0D108BD9-81ED-4DB2-BD59-A6C34878D82A}">
                    <a16:rowId xmlns:a16="http://schemas.microsoft.com/office/drawing/2014/main" val="10000"/>
                  </a:ext>
                </a:extLst>
              </a:tr>
              <a:tr h="820069">
                <a:tc>
                  <a:txBody>
                    <a:bodyPr/>
                    <a:lstStyle/>
                    <a:p>
                      <a:pPr algn="ctr"/>
                      <a:r>
                        <a:rPr kumimoji="1" lang="ja-JP" altLang="en-US" sz="3200" dirty="0">
                          <a:latin typeface="+mj-ea"/>
                          <a:ea typeface="+mj-ea"/>
                        </a:rPr>
                        <a:t>高</a:t>
                      </a:r>
                    </a:p>
                  </a:txBody>
                  <a:tcPr anchor="ctr"/>
                </a:tc>
                <a:tc>
                  <a:txBody>
                    <a:bodyPr/>
                    <a:lstStyle/>
                    <a:p>
                      <a:pPr algn="ctr"/>
                      <a:r>
                        <a:rPr kumimoji="1" lang="ja-JP" altLang="en-US" sz="3200" b="1" dirty="0">
                          <a:latin typeface="+mj-ea"/>
                          <a:ea typeface="+mj-ea"/>
                        </a:rPr>
                        <a:t>②</a:t>
                      </a:r>
                    </a:p>
                  </a:txBody>
                  <a:tcPr anchor="ctr"/>
                </a:tc>
                <a:tc>
                  <a:txBody>
                    <a:bodyPr/>
                    <a:lstStyle/>
                    <a:p>
                      <a:pPr algn="ctr"/>
                      <a:r>
                        <a:rPr kumimoji="1" lang="ja-JP" altLang="en-US" sz="3200" b="1" dirty="0">
                          <a:latin typeface="+mj-ea"/>
                          <a:ea typeface="+mj-ea"/>
                        </a:rPr>
                        <a:t>④</a:t>
                      </a:r>
                    </a:p>
                  </a:txBody>
                  <a:tcPr anchor="ctr"/>
                </a:tc>
                <a:extLst>
                  <a:ext uri="{0D108BD9-81ED-4DB2-BD59-A6C34878D82A}">
                    <a16:rowId xmlns:a16="http://schemas.microsoft.com/office/drawing/2014/main" val="10001"/>
                  </a:ext>
                </a:extLst>
              </a:tr>
              <a:tr h="846389">
                <a:tc>
                  <a:txBody>
                    <a:bodyPr/>
                    <a:lstStyle/>
                    <a:p>
                      <a:pPr algn="ctr"/>
                      <a:r>
                        <a:rPr kumimoji="1" lang="ja-JP" altLang="en-US" sz="3200" dirty="0">
                          <a:latin typeface="+mj-ea"/>
                          <a:ea typeface="+mj-ea"/>
                        </a:rPr>
                        <a:t>低</a:t>
                      </a:r>
                    </a:p>
                  </a:txBody>
                  <a:tcPr anchor="ctr"/>
                </a:tc>
                <a:tc>
                  <a:txBody>
                    <a:bodyPr/>
                    <a:lstStyle/>
                    <a:p>
                      <a:pPr algn="ctr"/>
                      <a:r>
                        <a:rPr kumimoji="1" lang="ja-JP" altLang="en-US" sz="3200" b="1" dirty="0">
                          <a:latin typeface="+mj-ea"/>
                          <a:ea typeface="+mj-ea"/>
                        </a:rPr>
                        <a:t>①</a:t>
                      </a:r>
                    </a:p>
                  </a:txBody>
                  <a:tcPr anchor="ctr"/>
                </a:tc>
                <a:tc>
                  <a:txBody>
                    <a:bodyPr/>
                    <a:lstStyle/>
                    <a:p>
                      <a:pPr algn="ctr"/>
                      <a:r>
                        <a:rPr kumimoji="1" lang="ja-JP" altLang="en-US" sz="3200" b="1" dirty="0">
                          <a:latin typeface="+mj-ea"/>
                          <a:ea typeface="+mj-ea"/>
                        </a:rPr>
                        <a:t>②</a:t>
                      </a:r>
                    </a:p>
                  </a:txBody>
                  <a:tcPr anchor="ctr"/>
                </a:tc>
                <a:extLst>
                  <a:ext uri="{0D108BD9-81ED-4DB2-BD59-A6C34878D82A}">
                    <a16:rowId xmlns:a16="http://schemas.microsoft.com/office/drawing/2014/main" val="10002"/>
                  </a:ext>
                </a:extLst>
              </a:tr>
            </a:tbl>
          </a:graphicData>
        </a:graphic>
      </p:graphicFrame>
      <p:sp>
        <p:nvSpPr>
          <p:cNvPr id="8" name="テキスト ボックス 7"/>
          <p:cNvSpPr txBox="1"/>
          <p:nvPr/>
        </p:nvSpPr>
        <p:spPr>
          <a:xfrm>
            <a:off x="285720" y="71414"/>
            <a:ext cx="3143272" cy="584775"/>
          </a:xfrm>
          <a:prstGeom prst="rect">
            <a:avLst/>
          </a:prstGeom>
          <a:noFill/>
        </p:spPr>
        <p:txBody>
          <a:bodyPr wrap="square" rtlCol="0">
            <a:spAutoFit/>
          </a:bodyPr>
          <a:lstStyle/>
          <a:p>
            <a:r>
              <a:rPr lang="ja-JP" altLang="en-US" sz="3200" dirty="0">
                <a:solidFill>
                  <a:prstClr val="black"/>
                </a:solidFill>
                <a:latin typeface="+mj-ea"/>
                <a:ea typeface="+mj-ea"/>
              </a:rPr>
              <a:t>塩分と水温</a:t>
            </a:r>
          </a:p>
        </p:txBody>
      </p:sp>
      <p:sp>
        <p:nvSpPr>
          <p:cNvPr id="9" name="正方形/長方形 8"/>
          <p:cNvSpPr/>
          <p:nvPr/>
        </p:nvSpPr>
        <p:spPr>
          <a:xfrm>
            <a:off x="3714744" y="4357694"/>
            <a:ext cx="142876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1" name="正方形/長方形 10"/>
          <p:cNvSpPr/>
          <p:nvPr/>
        </p:nvSpPr>
        <p:spPr>
          <a:xfrm>
            <a:off x="3714744" y="5429264"/>
            <a:ext cx="142876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cxnSp>
        <p:nvCxnSpPr>
          <p:cNvPr id="13" name="直線コネクタ 12"/>
          <p:cNvCxnSpPr/>
          <p:nvPr/>
        </p:nvCxnSpPr>
        <p:spPr>
          <a:xfrm>
            <a:off x="3714744" y="4357694"/>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714744" y="4929198"/>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714744" y="5429264"/>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714744" y="6000768"/>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a:off x="3286116" y="5715016"/>
            <a:ext cx="228601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357554" y="4572008"/>
            <a:ext cx="2286016" cy="1588"/>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786446" y="4357694"/>
            <a:ext cx="571504" cy="2062103"/>
          </a:xfrm>
          <a:prstGeom prst="rect">
            <a:avLst/>
          </a:prstGeom>
          <a:noFill/>
        </p:spPr>
        <p:txBody>
          <a:bodyPr wrap="square" rtlCol="0">
            <a:spAutoFit/>
          </a:bodyPr>
          <a:lstStyle/>
          <a:p>
            <a:r>
              <a:rPr lang="ja-JP" altLang="en-US" sz="3200" dirty="0">
                <a:solidFill>
                  <a:srgbClr val="FF0000"/>
                </a:solidFill>
                <a:latin typeface="+mj-ea"/>
                <a:ea typeface="+mj-ea"/>
              </a:rPr>
              <a:t>高塩分</a:t>
            </a:r>
            <a:endParaRPr lang="en-US" altLang="ja-JP" sz="3200" dirty="0">
              <a:solidFill>
                <a:srgbClr val="FF0000"/>
              </a:solidFill>
              <a:latin typeface="+mj-ea"/>
              <a:ea typeface="+mj-ea"/>
            </a:endParaRPr>
          </a:p>
          <a:p>
            <a:endParaRPr lang="ja-JP" altLang="en-US" sz="3200" dirty="0">
              <a:solidFill>
                <a:srgbClr val="FF0000"/>
              </a:solidFill>
              <a:latin typeface="+mj-ea"/>
              <a:ea typeface="+mj-ea"/>
            </a:endParaRPr>
          </a:p>
        </p:txBody>
      </p:sp>
      <p:sp>
        <p:nvSpPr>
          <p:cNvPr id="22" name="テキスト ボックス 21"/>
          <p:cNvSpPr txBox="1"/>
          <p:nvPr/>
        </p:nvSpPr>
        <p:spPr>
          <a:xfrm>
            <a:off x="2357422" y="4286256"/>
            <a:ext cx="571504" cy="2062103"/>
          </a:xfrm>
          <a:prstGeom prst="rect">
            <a:avLst/>
          </a:prstGeom>
          <a:noFill/>
        </p:spPr>
        <p:txBody>
          <a:bodyPr wrap="square" rtlCol="0">
            <a:spAutoFit/>
          </a:bodyPr>
          <a:lstStyle/>
          <a:p>
            <a:r>
              <a:rPr lang="ja-JP" altLang="en-US" sz="3200" dirty="0">
                <a:solidFill>
                  <a:srgbClr val="0000CC"/>
                </a:solidFill>
                <a:latin typeface="+mj-ea"/>
                <a:ea typeface="+mj-ea"/>
              </a:rPr>
              <a:t>低塩分</a:t>
            </a:r>
            <a:endParaRPr lang="en-US" altLang="ja-JP" sz="3200" dirty="0">
              <a:solidFill>
                <a:srgbClr val="0000CC"/>
              </a:solidFill>
              <a:latin typeface="+mj-ea"/>
              <a:ea typeface="+mj-ea"/>
            </a:endParaRPr>
          </a:p>
          <a:p>
            <a:endParaRPr lang="ja-JP" altLang="en-US" sz="3200" dirty="0">
              <a:solidFill>
                <a:prstClr val="black"/>
              </a:solidFill>
              <a:latin typeface="+mj-ea"/>
              <a:ea typeface="+mj-ea"/>
            </a:endParaRPr>
          </a:p>
        </p:txBody>
      </p:sp>
      <p:sp>
        <p:nvSpPr>
          <p:cNvPr id="23" name="テキスト ボックス 22"/>
          <p:cNvSpPr txBox="1"/>
          <p:nvPr/>
        </p:nvSpPr>
        <p:spPr>
          <a:xfrm>
            <a:off x="5715008" y="357166"/>
            <a:ext cx="3177472" cy="461665"/>
          </a:xfrm>
          <a:prstGeom prst="rect">
            <a:avLst/>
          </a:prstGeom>
          <a:noFill/>
        </p:spPr>
        <p:txBody>
          <a:bodyPr wrap="square" rtlCol="0">
            <a:spAutoFit/>
          </a:bodyPr>
          <a:lstStyle/>
          <a:p>
            <a:r>
              <a:rPr lang="ja-JP" altLang="en-US" sz="2400" dirty="0">
                <a:solidFill>
                  <a:prstClr val="black"/>
                </a:solidFill>
                <a:latin typeface="+mj-ea"/>
                <a:ea typeface="+mj-ea"/>
              </a:rPr>
              <a:t>（重：④</a:t>
            </a:r>
            <a:r>
              <a:rPr lang="en-US" altLang="ja-JP" sz="2400" dirty="0">
                <a:solidFill>
                  <a:prstClr val="black"/>
                </a:solidFill>
                <a:latin typeface="+mj-ea"/>
                <a:ea typeface="+mj-ea"/>
              </a:rPr>
              <a:t>&lt;</a:t>
            </a:r>
            <a:r>
              <a:rPr lang="ja-JP" altLang="en-US" sz="2400" dirty="0">
                <a:solidFill>
                  <a:prstClr val="black"/>
                </a:solidFill>
                <a:latin typeface="+mj-ea"/>
                <a:ea typeface="+mj-ea"/>
              </a:rPr>
              <a:t>②</a:t>
            </a:r>
            <a:r>
              <a:rPr lang="en-US" altLang="ja-JP" sz="2400" dirty="0">
                <a:solidFill>
                  <a:prstClr val="black"/>
                </a:solidFill>
                <a:latin typeface="+mj-ea"/>
                <a:ea typeface="+mj-ea"/>
              </a:rPr>
              <a:t>&lt;</a:t>
            </a:r>
            <a:r>
              <a:rPr lang="ja-JP" altLang="en-US" sz="2400" dirty="0">
                <a:solidFill>
                  <a:prstClr val="black"/>
                </a:solidFill>
                <a:latin typeface="+mj-ea"/>
                <a:ea typeface="+mj-ea"/>
              </a:rPr>
              <a:t>①：軽</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cxnSp>
        <p:nvCxnSpPr>
          <p:cNvPr id="10" name="直線コネクタ 9"/>
          <p:cNvCxnSpPr/>
          <p:nvPr/>
        </p:nvCxnSpPr>
        <p:spPr>
          <a:xfrm>
            <a:off x="827584" y="818831"/>
            <a:ext cx="2736304" cy="1530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355976" y="2420888"/>
            <a:ext cx="576064" cy="789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4" name="正方形/長方形 23"/>
          <p:cNvSpPr/>
          <p:nvPr/>
        </p:nvSpPr>
        <p:spPr>
          <a:xfrm>
            <a:off x="6681682" y="2420888"/>
            <a:ext cx="576064" cy="792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5" name="正方形/長方形 24"/>
          <p:cNvSpPr/>
          <p:nvPr/>
        </p:nvSpPr>
        <p:spPr>
          <a:xfrm>
            <a:off x="4355976" y="3216275"/>
            <a:ext cx="576064" cy="8556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6" name="正方形/長方形 25"/>
          <p:cNvSpPr/>
          <p:nvPr/>
        </p:nvSpPr>
        <p:spPr>
          <a:xfrm>
            <a:off x="6681682" y="3210048"/>
            <a:ext cx="576064" cy="867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17" name="スライド番号プレースホルダー 16"/>
          <p:cNvSpPr>
            <a:spLocks noGrp="1"/>
          </p:cNvSpPr>
          <p:nvPr>
            <p:ph type="sldNum" sz="quarter" idx="12"/>
          </p:nvPr>
        </p:nvSpPr>
        <p:spPr/>
        <p:txBody>
          <a:bodyPr/>
          <a:lstStyle/>
          <a:p>
            <a:fld id="{999120C0-F702-445C-B018-BC09BD7DB4A6}" type="slidenum">
              <a:rPr kumimoji="1" lang="ja-JP" altLang="en-US" smtClean="0"/>
              <a:t>74</a:t>
            </a:fld>
            <a:endParaRPr kumimoji="1" lang="ja-JP" altLang="en-US"/>
          </a:p>
        </p:txBody>
      </p:sp>
    </p:spTree>
    <p:extLst>
      <p:ext uri="{BB962C8B-B14F-4D97-AF65-F5344CB8AC3E}">
        <p14:creationId xmlns:p14="http://schemas.microsoft.com/office/powerpoint/2010/main" val="2285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9" grpId="0" animBg="1"/>
      <p:bldP spid="11" grpId="0" animBg="1"/>
      <p:bldP spid="21" grpId="0"/>
      <p:bldP spid="22" grpId="0"/>
      <p:bldP spid="6" grpId="0" animBg="1"/>
      <p:bldP spid="24"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5720" y="44624"/>
            <a:ext cx="4071966" cy="523220"/>
          </a:xfrm>
          <a:prstGeom prst="rect">
            <a:avLst/>
          </a:prstGeom>
          <a:noFill/>
        </p:spPr>
        <p:txBody>
          <a:bodyPr wrap="square" rtlCol="0">
            <a:spAutoFit/>
          </a:bodyPr>
          <a:lstStyle/>
          <a:p>
            <a:r>
              <a:rPr lang="ja-JP" altLang="en-US" sz="2800" dirty="0">
                <a:solidFill>
                  <a:prstClr val="black"/>
                </a:solidFill>
                <a:latin typeface="+mj-ea"/>
                <a:ea typeface="+mj-ea"/>
              </a:rPr>
              <a:t>淡水と海水の違い</a:t>
            </a:r>
          </a:p>
        </p:txBody>
      </p:sp>
      <p:sp>
        <p:nvSpPr>
          <p:cNvPr id="3" name="テキスト ボックス 2"/>
          <p:cNvSpPr txBox="1"/>
          <p:nvPr/>
        </p:nvSpPr>
        <p:spPr>
          <a:xfrm>
            <a:off x="529907" y="620688"/>
            <a:ext cx="8072494" cy="2677656"/>
          </a:xfrm>
          <a:prstGeom prst="rect">
            <a:avLst/>
          </a:prstGeom>
          <a:noFill/>
          <a:ln>
            <a:solidFill>
              <a:schemeClr val="tx1"/>
            </a:solidFill>
          </a:ln>
        </p:spPr>
        <p:txBody>
          <a:bodyPr wrap="square" rtlCol="0">
            <a:spAutoFit/>
          </a:bodyPr>
          <a:lstStyle/>
          <a:p>
            <a:r>
              <a:rPr lang="ja-JP" altLang="en-US" sz="2800" dirty="0">
                <a:solidFill>
                  <a:prstClr val="black"/>
                </a:solidFill>
                <a:latin typeface="+mj-ea"/>
                <a:ea typeface="+mj-ea"/>
              </a:rPr>
              <a:t>・淡水： </a:t>
            </a:r>
            <a:r>
              <a:rPr lang="en-US" altLang="ja-JP" sz="2800" dirty="0">
                <a:solidFill>
                  <a:srgbClr val="FF0000"/>
                </a:solidFill>
                <a:latin typeface="+mj-ea"/>
                <a:ea typeface="+mj-ea"/>
              </a:rPr>
              <a:t>0</a:t>
            </a:r>
            <a:r>
              <a:rPr lang="ja-JP" altLang="en-US" sz="2800" dirty="0">
                <a:solidFill>
                  <a:srgbClr val="FF0000"/>
                </a:solidFill>
                <a:latin typeface="+mj-ea"/>
                <a:ea typeface="+mj-ea"/>
              </a:rPr>
              <a:t>℃で氷</a:t>
            </a:r>
            <a:r>
              <a:rPr lang="ja-JP" altLang="en-US" sz="2800" dirty="0">
                <a:solidFill>
                  <a:prstClr val="black"/>
                </a:solidFill>
                <a:latin typeface="+mj-ea"/>
                <a:ea typeface="+mj-ea"/>
              </a:rPr>
              <a:t>になる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en-US" altLang="ja-JP" sz="2800" dirty="0">
                <a:solidFill>
                  <a:srgbClr val="FF0000"/>
                </a:solidFill>
                <a:latin typeface="+mj-ea"/>
                <a:ea typeface="+mj-ea"/>
              </a:rPr>
              <a:t>4</a:t>
            </a:r>
            <a:r>
              <a:rPr lang="ja-JP" altLang="en-US" sz="2800" dirty="0">
                <a:solidFill>
                  <a:srgbClr val="FF0000"/>
                </a:solidFill>
                <a:latin typeface="+mj-ea"/>
                <a:ea typeface="+mj-ea"/>
              </a:rPr>
              <a:t>℃で密度が最大</a:t>
            </a:r>
            <a:endParaRPr lang="en-US" altLang="ja-JP" sz="2800" dirty="0">
              <a:solidFill>
                <a:srgbClr val="FF0000"/>
              </a:solidFill>
              <a:latin typeface="+mj-ea"/>
              <a:ea typeface="+mj-ea"/>
            </a:endParaRPr>
          </a:p>
          <a:p>
            <a:r>
              <a:rPr lang="ja-JP" altLang="en-US" sz="2800" dirty="0">
                <a:solidFill>
                  <a:prstClr val="black"/>
                </a:solidFill>
                <a:latin typeface="+mj-ea"/>
                <a:ea typeface="+mj-ea"/>
              </a:rPr>
              <a:t>　　　　→  </a:t>
            </a:r>
            <a:r>
              <a:rPr lang="en-US" altLang="ja-JP" sz="2800" dirty="0">
                <a:solidFill>
                  <a:srgbClr val="FF0000"/>
                </a:solidFill>
                <a:latin typeface="+mj-ea"/>
                <a:ea typeface="+mj-ea"/>
              </a:rPr>
              <a:t>4</a:t>
            </a:r>
            <a:r>
              <a:rPr lang="ja-JP" altLang="en-US" sz="2800" dirty="0">
                <a:solidFill>
                  <a:srgbClr val="FF0000"/>
                </a:solidFill>
                <a:latin typeface="+mj-ea"/>
                <a:ea typeface="+mj-ea"/>
              </a:rPr>
              <a:t>℃以下では冷やされるほど軽い</a:t>
            </a:r>
            <a:endParaRPr lang="en-US" altLang="ja-JP" sz="2800" dirty="0">
              <a:solidFill>
                <a:srgbClr val="FF0000"/>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・海水：  </a:t>
            </a:r>
            <a:r>
              <a:rPr lang="en-US" altLang="ja-JP" sz="2800" dirty="0">
                <a:solidFill>
                  <a:srgbClr val="FF0000"/>
                </a:solidFill>
                <a:latin typeface="+mj-ea"/>
                <a:ea typeface="+mj-ea"/>
              </a:rPr>
              <a:t>0</a:t>
            </a:r>
            <a:r>
              <a:rPr lang="ja-JP" altLang="en-US" sz="2800" dirty="0">
                <a:solidFill>
                  <a:srgbClr val="FF0000"/>
                </a:solidFill>
                <a:latin typeface="+mj-ea"/>
                <a:ea typeface="+mj-ea"/>
              </a:rPr>
              <a:t>℃以下で氷</a:t>
            </a:r>
            <a:r>
              <a:rPr lang="ja-JP" altLang="en-US" sz="2800" dirty="0">
                <a:solidFill>
                  <a:prstClr val="black"/>
                </a:solidFill>
                <a:latin typeface="+mj-ea"/>
                <a:ea typeface="+mj-ea"/>
              </a:rPr>
              <a:t>になる</a:t>
            </a:r>
            <a:r>
              <a:rPr lang="ja-JP" altLang="en-US" sz="2400" dirty="0">
                <a:solidFill>
                  <a:prstClr val="black"/>
                </a:solidFill>
                <a:latin typeface="+mj-ea"/>
                <a:ea typeface="+mj-ea"/>
              </a:rPr>
              <a:t>（約</a:t>
            </a:r>
            <a:r>
              <a:rPr lang="en-US" altLang="ja-JP" sz="2400" dirty="0">
                <a:solidFill>
                  <a:prstClr val="black"/>
                </a:solidFill>
                <a:latin typeface="+mj-ea"/>
                <a:ea typeface="+mj-ea"/>
              </a:rPr>
              <a:t>-2</a:t>
            </a:r>
            <a:r>
              <a:rPr lang="ja-JP" altLang="en-US" sz="2400" dirty="0">
                <a:solidFill>
                  <a:prstClr val="black"/>
                </a:solidFill>
                <a:latin typeface="+mj-ea"/>
                <a:ea typeface="+mj-ea"/>
              </a:rPr>
              <a:t>℃）</a:t>
            </a:r>
            <a:endParaRPr lang="en-US" altLang="ja-JP" sz="24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冷たいほど密度が大きい</a:t>
            </a:r>
            <a:endParaRPr lang="en-US" altLang="ja-JP" sz="2800" dirty="0">
              <a:solidFill>
                <a:srgbClr val="FF0000"/>
              </a:solidFill>
              <a:latin typeface="+mj-ea"/>
              <a:ea typeface="+mj-ea"/>
            </a:endParaRPr>
          </a:p>
        </p:txBody>
      </p:sp>
      <p:sp>
        <p:nvSpPr>
          <p:cNvPr id="5" name="テキスト ボックス 4"/>
          <p:cNvSpPr txBox="1"/>
          <p:nvPr/>
        </p:nvSpPr>
        <p:spPr>
          <a:xfrm>
            <a:off x="66250" y="3857628"/>
            <a:ext cx="4143974" cy="1569660"/>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水の密度</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0.99987g/cm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4</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1.00g/cm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20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 0.99823g/cm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6" name="テキスト ボックス 5"/>
          <p:cNvSpPr txBox="1"/>
          <p:nvPr/>
        </p:nvSpPr>
        <p:spPr>
          <a:xfrm>
            <a:off x="6012160" y="3857628"/>
            <a:ext cx="3059832" cy="1569660"/>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塩水の密度</a:t>
            </a:r>
            <a:endParaRPr lang="en-US" altLang="ja-JP" sz="2400" dirty="0">
              <a:solidFill>
                <a:prstClr val="black"/>
              </a:solidFill>
              <a:latin typeface="+mj-ea"/>
              <a:ea typeface="+mj-ea"/>
              <a:cs typeface="Times New Roman" pitchFamily="18" charset="0"/>
            </a:endParaRPr>
          </a:p>
          <a:p>
            <a:endParaRPr lang="en-US" altLang="ja-JP" sz="2400" dirty="0">
              <a:solidFill>
                <a:prstClr val="black"/>
              </a:solidFill>
              <a:latin typeface="+mj-ea"/>
              <a:ea typeface="+mj-ea"/>
              <a:cs typeface="Times New Roman" pitchFamily="18" charset="0"/>
            </a:endParaRPr>
          </a:p>
          <a:p>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20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1.03g/cm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7" name="テキスト ボックス 6"/>
          <p:cNvSpPr txBox="1"/>
          <p:nvPr/>
        </p:nvSpPr>
        <p:spPr>
          <a:xfrm>
            <a:off x="3851920" y="3857628"/>
            <a:ext cx="2520280" cy="830997"/>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氷の密度</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0.917g/cm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9" name="テキスト ボックス 8"/>
          <p:cNvSpPr txBox="1"/>
          <p:nvPr/>
        </p:nvSpPr>
        <p:spPr>
          <a:xfrm>
            <a:off x="66250" y="5500702"/>
            <a:ext cx="9077750" cy="954107"/>
          </a:xfrm>
          <a:prstGeom prst="rect">
            <a:avLst/>
          </a:prstGeom>
          <a:noFill/>
        </p:spPr>
        <p:txBody>
          <a:bodyPr wrap="square" rtlCol="0">
            <a:spAutoFit/>
          </a:bodyPr>
          <a:lstStyle/>
          <a:p>
            <a:r>
              <a:rPr lang="ja-JP" altLang="en-US" sz="2800" dirty="0">
                <a:solidFill>
                  <a:prstClr val="black"/>
                </a:solidFill>
                <a:latin typeface="+mj-ea"/>
                <a:ea typeface="+mj-ea"/>
              </a:rPr>
              <a:t>海水は融点で密度が最大</a:t>
            </a:r>
            <a:endParaRPr lang="en-US" altLang="ja-JP" sz="2800" dirty="0">
              <a:solidFill>
                <a:prstClr val="black"/>
              </a:solidFill>
              <a:latin typeface="+mj-ea"/>
              <a:ea typeface="+mj-ea"/>
            </a:endParaRPr>
          </a:p>
          <a:p>
            <a:r>
              <a:rPr lang="ja-JP" altLang="en-US" sz="2800" dirty="0">
                <a:solidFill>
                  <a:prstClr val="black"/>
                </a:solidFill>
                <a:latin typeface="+mj-ea"/>
                <a:ea typeface="+mj-ea"/>
              </a:rPr>
              <a:t>→温度上昇で密度はだんだん小さくなる（＝膨張）</a:t>
            </a: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75</a:t>
            </a:fld>
            <a:endParaRPr kumimoji="1" lang="ja-JP" altLang="en-US"/>
          </a:p>
        </p:txBody>
      </p:sp>
    </p:spTree>
    <p:extLst>
      <p:ext uri="{BB962C8B-B14F-4D97-AF65-F5344CB8AC3E}">
        <p14:creationId xmlns:p14="http://schemas.microsoft.com/office/powerpoint/2010/main" val="1540114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5868" y="33974"/>
            <a:ext cx="7128420" cy="646331"/>
          </a:xfrm>
          <a:prstGeom prst="rect">
            <a:avLst/>
          </a:prstGeom>
          <a:noFill/>
        </p:spPr>
        <p:txBody>
          <a:bodyPr wrap="square" rtlCol="0">
            <a:spAutoFit/>
          </a:bodyPr>
          <a:lstStyle/>
          <a:p>
            <a:r>
              <a:rPr lang="ja-JP" altLang="en-US" sz="3600">
                <a:solidFill>
                  <a:prstClr val="black"/>
                </a:solidFill>
                <a:latin typeface="+mj-ea"/>
                <a:ea typeface="+mj-ea"/>
              </a:rPr>
              <a:t>熱塩循環が気候にも影響を及ぼす</a:t>
            </a:r>
            <a:endParaRPr lang="ja-JP" altLang="en-US" sz="32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76</a:t>
            </a:fld>
            <a:endParaRPr kumimoji="1" lang="ja-JP" altLang="en-US"/>
          </a:p>
        </p:txBody>
      </p:sp>
      <p:pic>
        <p:nvPicPr>
          <p:cNvPr id="1026" name="Picture 2" descr="http://www.geocities.jp/tekosu2004/wp_snow8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8412" y="945946"/>
            <a:ext cx="4605588" cy="345638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6732240" y="4427820"/>
            <a:ext cx="2592288" cy="369332"/>
          </a:xfrm>
          <a:prstGeom prst="rect">
            <a:avLst/>
          </a:prstGeom>
        </p:spPr>
        <p:txBody>
          <a:bodyPr wrap="square">
            <a:spAutoFit/>
          </a:bodyPr>
          <a:lstStyle/>
          <a:p>
            <a:r>
              <a:rPr lang="en-US" altLang="ja-JP" dirty="0">
                <a:solidFill>
                  <a:prstClr val="black"/>
                </a:solidFill>
                <a:latin typeface="+mj-ea"/>
                <a:ea typeface="+mj-ea"/>
              </a:rPr>
              <a:t>2004</a:t>
            </a:r>
            <a:r>
              <a:rPr lang="ja-JP" altLang="en-US" dirty="0">
                <a:solidFill>
                  <a:prstClr val="black"/>
                </a:solidFill>
                <a:latin typeface="+mj-ea"/>
                <a:ea typeface="+mj-ea"/>
              </a:rPr>
              <a:t>年（アメリカ）</a:t>
            </a:r>
          </a:p>
        </p:txBody>
      </p:sp>
      <p:sp>
        <p:nvSpPr>
          <p:cNvPr id="11" name="角丸四角形 10"/>
          <p:cNvSpPr/>
          <p:nvPr/>
        </p:nvSpPr>
        <p:spPr>
          <a:xfrm>
            <a:off x="49458" y="1052736"/>
            <a:ext cx="4378526" cy="4630904"/>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ea typeface="HG丸ｺﾞｼｯｸM-PRO" panose="020F0600000000000000" pitchFamily="50" charset="-128"/>
              </a:rPr>
              <a:t>温暖なヨーロッパを保つ仕組みの一つ</a:t>
            </a:r>
            <a:endParaRPr kumimoji="1" lang="en-US" altLang="ja-JP" sz="3200" dirty="0">
              <a:solidFill>
                <a:schemeClr val="tx1"/>
              </a:solidFill>
              <a:ea typeface="HG丸ｺﾞｼｯｸM-PRO" panose="020F0600000000000000" pitchFamily="50" charset="-128"/>
            </a:endParaRPr>
          </a:p>
          <a:p>
            <a:endParaRPr lang="en-US" altLang="ja-JP" sz="3200" dirty="0">
              <a:solidFill>
                <a:schemeClr val="tx1"/>
              </a:solidFill>
              <a:ea typeface="HG丸ｺﾞｼｯｸM-PRO" panose="020F0600000000000000" pitchFamily="50" charset="-128"/>
            </a:endParaRPr>
          </a:p>
          <a:p>
            <a:r>
              <a:rPr lang="ja-JP" altLang="en-US" sz="3200" dirty="0">
                <a:solidFill>
                  <a:schemeClr val="tx1"/>
                </a:solidFill>
                <a:ea typeface="HG丸ｺﾞｼｯｸM-PRO" panose="020F0600000000000000" pitchFamily="50" charset="-128"/>
              </a:rPr>
              <a:t>映画</a:t>
            </a:r>
            <a:r>
              <a:rPr lang="en-US" altLang="ja-JP" sz="3200" dirty="0">
                <a:solidFill>
                  <a:schemeClr val="tx1"/>
                </a:solidFill>
                <a:ea typeface="HG丸ｺﾞｼｯｸM-PRO" panose="020F0600000000000000" pitchFamily="50" charset="-128"/>
              </a:rPr>
              <a:t>『</a:t>
            </a:r>
            <a:r>
              <a:rPr lang="ja-JP" altLang="en-US" sz="3200" dirty="0">
                <a:solidFill>
                  <a:schemeClr val="tx1"/>
                </a:solidFill>
                <a:ea typeface="HG丸ｺﾞｼｯｸM-PRO" panose="020F0600000000000000" pitchFamily="50" charset="-128"/>
              </a:rPr>
              <a:t>デイ・アフター・トゥモロー</a:t>
            </a:r>
            <a:r>
              <a:rPr lang="en-US" altLang="ja-JP" sz="3200" dirty="0">
                <a:solidFill>
                  <a:schemeClr val="tx1"/>
                </a:solidFill>
                <a:ea typeface="HG丸ｺﾞｼｯｸM-PRO" panose="020F0600000000000000" pitchFamily="50" charset="-128"/>
              </a:rPr>
              <a:t>』</a:t>
            </a:r>
          </a:p>
          <a:p>
            <a:r>
              <a:rPr kumimoji="1" lang="ja-JP" altLang="en-US" sz="3200" dirty="0">
                <a:solidFill>
                  <a:schemeClr val="tx1"/>
                </a:solidFill>
                <a:ea typeface="HG丸ｺﾞｼｯｸM-PRO" panose="020F0600000000000000" pitchFamily="50" charset="-128"/>
              </a:rPr>
              <a:t>熱塩循環の停止</a:t>
            </a:r>
            <a:endParaRPr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kumimoji="1" lang="ja-JP" altLang="en-US" sz="3200" dirty="0">
                <a:solidFill>
                  <a:schemeClr val="tx1"/>
                </a:solidFill>
                <a:ea typeface="HG丸ｺﾞｼｯｸM-PRO" panose="020F0600000000000000" pitchFamily="50" charset="-128"/>
              </a:rPr>
              <a:t>大気循環の乱れ</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lang="ja-JP" altLang="en-US" sz="3200" dirty="0">
                <a:solidFill>
                  <a:schemeClr val="tx1"/>
                </a:solidFill>
                <a:ea typeface="HG丸ｺﾞｼｯｸM-PRO" panose="020F0600000000000000" pitchFamily="50" charset="-128"/>
              </a:rPr>
              <a:t>巨大低気圧の発生</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kumimoji="1" lang="ja-JP" altLang="en-US" sz="3200" dirty="0">
                <a:solidFill>
                  <a:schemeClr val="tx1"/>
                </a:solidFill>
                <a:ea typeface="HG丸ｺﾞｼｯｸM-PRO" panose="020F0600000000000000" pitchFamily="50" charset="-128"/>
              </a:rPr>
              <a:t>氷河期の到来</a:t>
            </a:r>
            <a:endParaRPr kumimoji="1" lang="en-US" altLang="ja-JP" sz="3200" dirty="0">
              <a:solidFill>
                <a:schemeClr val="tx1"/>
              </a:solidFill>
              <a:ea typeface="HG丸ｺﾞｼｯｸM-PRO" panose="020F0600000000000000" pitchFamily="50" charset="-128"/>
            </a:endParaRPr>
          </a:p>
        </p:txBody>
      </p:sp>
    </p:spTree>
    <p:extLst>
      <p:ext uri="{BB962C8B-B14F-4D97-AF65-F5344CB8AC3E}">
        <p14:creationId xmlns:p14="http://schemas.microsoft.com/office/powerpoint/2010/main" val="13798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sz="4000" dirty="0">
              <a:latin typeface="+mj-ea"/>
              <a:ea typeface="+mj-ea"/>
            </a:endParaRPr>
          </a:p>
          <a:p>
            <a:endParaRPr lang="en-US" altLang="ja-JP" dirty="0">
              <a:latin typeface="+mj-ea"/>
              <a:ea typeface="+mj-ea"/>
            </a:endParaRPr>
          </a:p>
          <a:p>
            <a:pPr marL="0" indent="0">
              <a:buNone/>
            </a:pPr>
            <a:r>
              <a:rPr lang="en-US" altLang="ja-JP" sz="5400" dirty="0">
                <a:latin typeface="+mj-ea"/>
                <a:ea typeface="+mj-ea"/>
              </a:rPr>
              <a:t>y</a:t>
            </a:r>
            <a:r>
              <a:rPr kumimoji="1" lang="en-US" altLang="ja-JP" sz="5400" dirty="0">
                <a:latin typeface="+mj-ea"/>
                <a:ea typeface="+mj-ea"/>
              </a:rPr>
              <a:t>uta.a468@gmail.com</a:t>
            </a:r>
            <a:endParaRPr kumimoji="1" lang="ja-JP" altLang="en-US" sz="5400" dirty="0">
              <a:latin typeface="+mj-ea"/>
              <a:ea typeface="+mj-ea"/>
            </a:endParaRPr>
          </a:p>
        </p:txBody>
      </p:sp>
      <p:sp>
        <p:nvSpPr>
          <p:cNvPr id="4" name="テキスト ボックス 3"/>
          <p:cNvSpPr txBox="1"/>
          <p:nvPr/>
        </p:nvSpPr>
        <p:spPr>
          <a:xfrm>
            <a:off x="251520" y="3195843"/>
            <a:ext cx="6984776"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三重大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a:p>
            <a:endParaRPr lang="en-US" altLang="ja-JP" sz="3200" dirty="0">
              <a:solidFill>
                <a:sysClr val="windowText" lastClr="000000"/>
              </a:solidFill>
              <a:latin typeface="+mj-ea"/>
              <a:ea typeface="+mj-ea"/>
            </a:endParaRPr>
          </a:p>
          <a:p>
            <a:r>
              <a:rPr lang="ja-JP" altLang="en-US" sz="3200" dirty="0">
                <a:solidFill>
                  <a:sysClr val="windowText" lastClr="000000"/>
                </a:solidFill>
                <a:latin typeface="+mj-ea"/>
                <a:ea typeface="+mj-ea"/>
              </a:rPr>
              <a:t>ちなみに</a:t>
            </a:r>
            <a:r>
              <a:rPr lang="en-US" altLang="ja-JP" sz="3200" dirty="0">
                <a:solidFill>
                  <a:sysClr val="windowText" lastClr="000000"/>
                </a:solidFill>
                <a:latin typeface="+mj-ea"/>
                <a:ea typeface="+mj-ea"/>
              </a:rPr>
              <a:t>Twitter</a:t>
            </a:r>
            <a:r>
              <a:rPr lang="ja-JP" altLang="en-US" sz="3200" dirty="0">
                <a:solidFill>
                  <a:sysClr val="windowText" lastClr="000000"/>
                </a:solidFill>
                <a:latin typeface="+mj-ea"/>
                <a:ea typeface="+mj-ea"/>
              </a:rPr>
              <a:t>，</a:t>
            </a:r>
            <a:r>
              <a:rPr lang="en-US" altLang="ja-JP" sz="3200" dirty="0">
                <a:solidFill>
                  <a:sysClr val="windowText" lastClr="000000"/>
                </a:solidFill>
                <a:latin typeface="+mj-ea"/>
                <a:ea typeface="+mj-ea"/>
              </a:rPr>
              <a:t>Facebook</a:t>
            </a:r>
            <a:r>
              <a:rPr lang="ja-JP" altLang="en-US" sz="3200" dirty="0">
                <a:solidFill>
                  <a:sysClr val="windowText" lastClr="000000"/>
                </a:solidFill>
                <a:latin typeface="+mj-ea"/>
                <a:ea typeface="+mj-ea"/>
              </a:rPr>
              <a:t>もあります．</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いいね！</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してね</a:t>
            </a:r>
          </a:p>
        </p:txBody>
      </p:sp>
      <p:pic>
        <p:nvPicPr>
          <p:cNvPr id="5" name="Picture 2" descr="C:\Users\hatsu\Dropbox\カメラアップロード\2013-06-08 11.54.1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984777"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77</a:t>
            </a:fld>
            <a:endParaRPr kumimoji="1" lang="ja-JP" altLang="en-US"/>
          </a:p>
        </p:txBody>
      </p:sp>
    </p:spTree>
    <p:extLst>
      <p:ext uri="{BB962C8B-B14F-4D97-AF65-F5344CB8AC3E}">
        <p14:creationId xmlns:p14="http://schemas.microsoft.com/office/powerpoint/2010/main" val="23345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8</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flipV="1">
            <a:off x="251520" y="4366546"/>
            <a:ext cx="8447314" cy="43060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1935996"/>
            <a:ext cx="8229600" cy="717865"/>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555261"/>
            <a:ext cx="7721600" cy="100153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2" name="円/楕円 1"/>
          <p:cNvSpPr/>
          <p:nvPr/>
        </p:nvSpPr>
        <p:spPr>
          <a:xfrm>
            <a:off x="3419872" y="1556792"/>
            <a:ext cx="2304256" cy="3168352"/>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j-ea"/>
              <a:ea typeface="+mj-ea"/>
            </a:endParaRPr>
          </a:p>
        </p:txBody>
      </p:sp>
      <p:sp>
        <p:nvSpPr>
          <p:cNvPr id="3" name="テキスト ボックス 2"/>
          <p:cNvSpPr txBox="1"/>
          <p:nvPr/>
        </p:nvSpPr>
        <p:spPr>
          <a:xfrm>
            <a:off x="3563888" y="278092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sp>
        <p:nvSpPr>
          <p:cNvPr id="18" name="フリーフォーム 17"/>
          <p:cNvSpPr/>
          <p:nvPr/>
        </p:nvSpPr>
        <p:spPr>
          <a:xfrm>
            <a:off x="251520" y="4017960"/>
            <a:ext cx="8447314" cy="34858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464457" y="2479028"/>
            <a:ext cx="8229600" cy="174833"/>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738832" y="1274182"/>
            <a:ext cx="7721600" cy="20402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5496" y="44624"/>
            <a:ext cx="9520555" cy="523220"/>
          </a:xfrm>
          <a:prstGeom prst="rect">
            <a:avLst/>
          </a:prstGeom>
          <a:noFill/>
        </p:spPr>
        <p:txBody>
          <a:bodyPr wrap="none" rtlCol="0">
            <a:spAutoFit/>
          </a:bodyPr>
          <a:lstStyle/>
          <a:p>
            <a:r>
              <a:rPr kumimoji="1" lang="ja-JP" altLang="en-US" sz="2800" dirty="0">
                <a:latin typeface="+mj-ea"/>
                <a:ea typeface="+mj-ea"/>
              </a:rPr>
              <a:t>暖めれた空気は膨張するイメージで等圧面の間隔を広げる</a:t>
            </a:r>
          </a:p>
        </p:txBody>
      </p:sp>
    </p:spTree>
    <p:extLst>
      <p:ext uri="{BB962C8B-B14F-4D97-AF65-F5344CB8AC3E}">
        <p14:creationId xmlns:p14="http://schemas.microsoft.com/office/powerpoint/2010/main" val="24742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t>9</a:t>
            </a:fld>
            <a:endParaRPr kumimoji="1" lang="ja-JP" altLang="en-US"/>
          </a:p>
        </p:txBody>
      </p:sp>
      <p:sp>
        <p:nvSpPr>
          <p:cNvPr id="5" name="正方形/長方形 4"/>
          <p:cNvSpPr/>
          <p:nvPr/>
        </p:nvSpPr>
        <p:spPr>
          <a:xfrm>
            <a:off x="0" y="5517232"/>
            <a:ext cx="9144000"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mj-ea"/>
                <a:ea typeface="+mj-ea"/>
              </a:rPr>
              <a:t>地面</a:t>
            </a:r>
          </a:p>
        </p:txBody>
      </p:sp>
      <p:sp>
        <p:nvSpPr>
          <p:cNvPr id="6" name="フリーフォーム 5"/>
          <p:cNvSpPr/>
          <p:nvPr/>
        </p:nvSpPr>
        <p:spPr>
          <a:xfrm flipV="1">
            <a:off x="251520" y="4366546"/>
            <a:ext cx="8447314" cy="430606"/>
          </a:xfrm>
          <a:custGeom>
            <a:avLst/>
            <a:gdLst>
              <a:gd name="connsiteX0" fmla="*/ 0 w 8447314"/>
              <a:gd name="connsiteY0" fmla="*/ 305043 h 348586"/>
              <a:gd name="connsiteX1" fmla="*/ 4093028 w 8447314"/>
              <a:gd name="connsiteY1" fmla="*/ 243 h 348586"/>
              <a:gd name="connsiteX2" fmla="*/ 8447314 w 8447314"/>
              <a:gd name="connsiteY2" fmla="*/ 348586 h 348586"/>
              <a:gd name="connsiteX3" fmla="*/ 8447314 w 8447314"/>
              <a:gd name="connsiteY3" fmla="*/ 348586 h 348586"/>
            </a:gdLst>
            <a:ahLst/>
            <a:cxnLst>
              <a:cxn ang="0">
                <a:pos x="connsiteX0" y="connsiteY0"/>
              </a:cxn>
              <a:cxn ang="0">
                <a:pos x="connsiteX1" y="connsiteY1"/>
              </a:cxn>
              <a:cxn ang="0">
                <a:pos x="connsiteX2" y="connsiteY2"/>
              </a:cxn>
              <a:cxn ang="0">
                <a:pos x="connsiteX3" y="connsiteY3"/>
              </a:cxn>
            </a:cxnLst>
            <a:rect l="l" t="t" r="r" b="b"/>
            <a:pathLst>
              <a:path w="8447314" h="348586">
                <a:moveTo>
                  <a:pt x="0" y="305043"/>
                </a:moveTo>
                <a:cubicBezTo>
                  <a:pt x="1342571" y="149014"/>
                  <a:pt x="2685142" y="-7014"/>
                  <a:pt x="4093028" y="243"/>
                </a:cubicBezTo>
                <a:cubicBezTo>
                  <a:pt x="5500914" y="7500"/>
                  <a:pt x="8447314" y="348586"/>
                  <a:pt x="8447314" y="348586"/>
                </a:cubicBezTo>
                <a:lnTo>
                  <a:pt x="8447314" y="34858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64457" y="1935996"/>
            <a:ext cx="8229600" cy="717865"/>
          </a:xfrm>
          <a:custGeom>
            <a:avLst/>
            <a:gdLst>
              <a:gd name="connsiteX0" fmla="*/ 0 w 8229600"/>
              <a:gd name="connsiteY0" fmla="*/ 160318 h 174833"/>
              <a:gd name="connsiteX1" fmla="*/ 478972 w 8229600"/>
              <a:gd name="connsiteY1" fmla="*/ 116775 h 174833"/>
              <a:gd name="connsiteX2" fmla="*/ 4078514 w 8229600"/>
              <a:gd name="connsiteY2" fmla="*/ 661 h 174833"/>
              <a:gd name="connsiteX3" fmla="*/ 8229600 w 8229600"/>
              <a:gd name="connsiteY3" fmla="*/ 174833 h 174833"/>
              <a:gd name="connsiteX4" fmla="*/ 8229600 w 8229600"/>
              <a:gd name="connsiteY4" fmla="*/ 174833 h 174833"/>
              <a:gd name="connsiteX5" fmla="*/ 8229600 w 8229600"/>
              <a:gd name="connsiteY5" fmla="*/ 174833 h 1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174833">
                <a:moveTo>
                  <a:pt x="0" y="160318"/>
                </a:moveTo>
                <a:lnTo>
                  <a:pt x="478972" y="116775"/>
                </a:lnTo>
                <a:cubicBezTo>
                  <a:pt x="1158724" y="90166"/>
                  <a:pt x="2786743" y="-9015"/>
                  <a:pt x="4078514" y="661"/>
                </a:cubicBezTo>
                <a:cubicBezTo>
                  <a:pt x="5370285" y="10337"/>
                  <a:pt x="8229600" y="174833"/>
                  <a:pt x="8229600" y="174833"/>
                </a:cubicBezTo>
                <a:lnTo>
                  <a:pt x="8229600" y="174833"/>
                </a:lnTo>
                <a:lnTo>
                  <a:pt x="8229600" y="17483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738832" y="555261"/>
            <a:ext cx="7721600" cy="1001531"/>
          </a:xfrm>
          <a:custGeom>
            <a:avLst/>
            <a:gdLst>
              <a:gd name="connsiteX0" fmla="*/ 0 w 7721600"/>
              <a:gd name="connsiteY0" fmla="*/ 145964 h 204021"/>
              <a:gd name="connsiteX1" fmla="*/ 3701143 w 7721600"/>
              <a:gd name="connsiteY1" fmla="*/ 821 h 204021"/>
              <a:gd name="connsiteX2" fmla="*/ 7721600 w 7721600"/>
              <a:gd name="connsiteY2" fmla="*/ 204021 h 204021"/>
            </a:gdLst>
            <a:ahLst/>
            <a:cxnLst>
              <a:cxn ang="0">
                <a:pos x="connsiteX0" y="connsiteY0"/>
              </a:cxn>
              <a:cxn ang="0">
                <a:pos x="connsiteX1" y="connsiteY1"/>
              </a:cxn>
              <a:cxn ang="0">
                <a:pos x="connsiteX2" y="connsiteY2"/>
              </a:cxn>
            </a:cxnLst>
            <a:rect l="l" t="t" r="r" b="b"/>
            <a:pathLst>
              <a:path w="7721600" h="204021">
                <a:moveTo>
                  <a:pt x="0" y="145964"/>
                </a:moveTo>
                <a:cubicBezTo>
                  <a:pt x="1207105" y="68554"/>
                  <a:pt x="2414210" y="-8855"/>
                  <a:pt x="3701143" y="821"/>
                </a:cubicBezTo>
                <a:cubicBezTo>
                  <a:pt x="4988076" y="10497"/>
                  <a:pt x="6354838" y="107259"/>
                  <a:pt x="7721600" y="204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7504" y="3717032"/>
            <a:ext cx="1261884" cy="523220"/>
          </a:xfrm>
          <a:prstGeom prst="rect">
            <a:avLst/>
          </a:prstGeom>
          <a:noFill/>
        </p:spPr>
        <p:txBody>
          <a:bodyPr wrap="none" rtlCol="0">
            <a:spAutoFit/>
          </a:bodyPr>
          <a:lstStyle/>
          <a:p>
            <a:r>
              <a:rPr kumimoji="1" lang="ja-JP" altLang="en-US" sz="2800" dirty="0">
                <a:latin typeface="+mj-ea"/>
                <a:ea typeface="+mj-ea"/>
              </a:rPr>
              <a:t>等圧面</a:t>
            </a:r>
          </a:p>
        </p:txBody>
      </p:sp>
      <p:sp>
        <p:nvSpPr>
          <p:cNvPr id="14" name="テキスト ボックス 13"/>
          <p:cNvSpPr txBox="1"/>
          <p:nvPr/>
        </p:nvSpPr>
        <p:spPr>
          <a:xfrm>
            <a:off x="7740352" y="4273932"/>
            <a:ext cx="1454565" cy="523220"/>
          </a:xfrm>
          <a:prstGeom prst="rect">
            <a:avLst/>
          </a:prstGeom>
          <a:noFill/>
        </p:spPr>
        <p:txBody>
          <a:bodyPr wrap="none" rtlCol="0">
            <a:spAutoFit/>
          </a:bodyPr>
          <a:lstStyle/>
          <a:p>
            <a:r>
              <a:rPr kumimoji="1" lang="en-US" altLang="ja-JP" sz="2800" dirty="0"/>
              <a:t>1000hPa</a:t>
            </a:r>
            <a:endParaRPr kumimoji="1" lang="ja-JP" altLang="en-US" sz="2800" dirty="0"/>
          </a:p>
        </p:txBody>
      </p:sp>
      <p:sp>
        <p:nvSpPr>
          <p:cNvPr id="15" name="テキスト ボックス 14"/>
          <p:cNvSpPr txBox="1"/>
          <p:nvPr/>
        </p:nvSpPr>
        <p:spPr>
          <a:xfrm>
            <a:off x="7812360" y="2617748"/>
            <a:ext cx="1271823" cy="523220"/>
          </a:xfrm>
          <a:prstGeom prst="rect">
            <a:avLst/>
          </a:prstGeom>
          <a:noFill/>
        </p:spPr>
        <p:txBody>
          <a:bodyPr wrap="none" rtlCol="0">
            <a:spAutoFit/>
          </a:bodyPr>
          <a:lstStyle/>
          <a:p>
            <a:r>
              <a:rPr kumimoji="1" lang="en-US" altLang="ja-JP" sz="2800" dirty="0"/>
              <a:t>900hPa</a:t>
            </a:r>
            <a:endParaRPr kumimoji="1" lang="ja-JP" altLang="en-US" sz="2800" dirty="0"/>
          </a:p>
        </p:txBody>
      </p:sp>
      <p:sp>
        <p:nvSpPr>
          <p:cNvPr id="16" name="テキスト ボックス 15"/>
          <p:cNvSpPr txBox="1"/>
          <p:nvPr/>
        </p:nvSpPr>
        <p:spPr>
          <a:xfrm>
            <a:off x="7884368" y="1412776"/>
            <a:ext cx="1271823" cy="523220"/>
          </a:xfrm>
          <a:prstGeom prst="rect">
            <a:avLst/>
          </a:prstGeom>
          <a:noFill/>
        </p:spPr>
        <p:txBody>
          <a:bodyPr wrap="none" rtlCol="0">
            <a:spAutoFit/>
          </a:bodyPr>
          <a:lstStyle/>
          <a:p>
            <a:r>
              <a:rPr kumimoji="1" lang="en-US" altLang="ja-JP" sz="2800" dirty="0"/>
              <a:t>800hPa</a:t>
            </a:r>
            <a:endParaRPr kumimoji="1" lang="ja-JP" altLang="en-US" sz="2800" dirty="0"/>
          </a:p>
        </p:txBody>
      </p:sp>
      <p:sp>
        <p:nvSpPr>
          <p:cNvPr id="2" name="円/楕円 1"/>
          <p:cNvSpPr/>
          <p:nvPr/>
        </p:nvSpPr>
        <p:spPr>
          <a:xfrm>
            <a:off x="3419872" y="1556792"/>
            <a:ext cx="2304256" cy="3168352"/>
          </a:xfrm>
          <a:prstGeom prst="ellipse">
            <a:avLst/>
          </a:prstGeom>
          <a:solidFill>
            <a:srgbClr val="FF0000">
              <a:alpha val="36078"/>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3" name="テキスト ボックス 2"/>
          <p:cNvSpPr txBox="1"/>
          <p:nvPr/>
        </p:nvSpPr>
        <p:spPr>
          <a:xfrm>
            <a:off x="3563888" y="2780928"/>
            <a:ext cx="2236510" cy="584775"/>
          </a:xfrm>
          <a:prstGeom prst="rect">
            <a:avLst/>
          </a:prstGeom>
          <a:noFill/>
        </p:spPr>
        <p:txBody>
          <a:bodyPr wrap="none" rtlCol="0">
            <a:spAutoFit/>
          </a:bodyPr>
          <a:lstStyle/>
          <a:p>
            <a:r>
              <a:rPr kumimoji="1" lang="ja-JP" altLang="en-US" sz="3200" dirty="0">
                <a:latin typeface="+mj-ea"/>
                <a:ea typeface="+mj-ea"/>
              </a:rPr>
              <a:t>暖められる</a:t>
            </a:r>
          </a:p>
        </p:txBody>
      </p:sp>
      <p:cxnSp>
        <p:nvCxnSpPr>
          <p:cNvPr id="10" name="直線コネクタ 9"/>
          <p:cNvCxnSpPr/>
          <p:nvPr/>
        </p:nvCxnSpPr>
        <p:spPr>
          <a:xfrm>
            <a:off x="251520" y="908720"/>
            <a:ext cx="8832663"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779912" y="889556"/>
            <a:ext cx="1620957" cy="523220"/>
          </a:xfrm>
          <a:prstGeom prst="rect">
            <a:avLst/>
          </a:prstGeom>
          <a:noFill/>
        </p:spPr>
        <p:txBody>
          <a:bodyPr wrap="none" rtlCol="0">
            <a:spAutoFit/>
          </a:bodyPr>
          <a:lstStyle/>
          <a:p>
            <a:r>
              <a:rPr kumimoji="1" lang="ja-JP" altLang="en-US" sz="2800" dirty="0">
                <a:latin typeface="+mj-ea"/>
                <a:ea typeface="+mj-ea"/>
              </a:rPr>
              <a:t>気圧高い</a:t>
            </a:r>
          </a:p>
        </p:txBody>
      </p:sp>
      <p:sp>
        <p:nvSpPr>
          <p:cNvPr id="17" name="テキスト ボックス 16"/>
          <p:cNvSpPr txBox="1"/>
          <p:nvPr/>
        </p:nvSpPr>
        <p:spPr>
          <a:xfrm>
            <a:off x="7434775" y="889556"/>
            <a:ext cx="1620957" cy="523220"/>
          </a:xfrm>
          <a:prstGeom prst="rect">
            <a:avLst/>
          </a:prstGeom>
          <a:noFill/>
        </p:spPr>
        <p:txBody>
          <a:bodyPr wrap="none" rtlCol="0">
            <a:spAutoFit/>
          </a:bodyPr>
          <a:lstStyle/>
          <a:p>
            <a:r>
              <a:rPr kumimoji="1" lang="ja-JP" altLang="en-US" sz="2800" dirty="0">
                <a:latin typeface="+mj-ea"/>
                <a:ea typeface="+mj-ea"/>
              </a:rPr>
              <a:t>気圧低い</a:t>
            </a:r>
          </a:p>
        </p:txBody>
      </p:sp>
      <p:sp>
        <p:nvSpPr>
          <p:cNvPr id="18" name="テキスト ボックス 17"/>
          <p:cNvSpPr txBox="1"/>
          <p:nvPr/>
        </p:nvSpPr>
        <p:spPr>
          <a:xfrm>
            <a:off x="-54057" y="908720"/>
            <a:ext cx="1620957" cy="523220"/>
          </a:xfrm>
          <a:prstGeom prst="rect">
            <a:avLst/>
          </a:prstGeom>
          <a:noFill/>
        </p:spPr>
        <p:txBody>
          <a:bodyPr wrap="none" rtlCol="0">
            <a:spAutoFit/>
          </a:bodyPr>
          <a:lstStyle/>
          <a:p>
            <a:r>
              <a:rPr kumimoji="1" lang="ja-JP" altLang="en-US" sz="2800" dirty="0">
                <a:latin typeface="+mj-ea"/>
                <a:ea typeface="+mj-ea"/>
              </a:rPr>
              <a:t>気圧低い</a:t>
            </a:r>
          </a:p>
        </p:txBody>
      </p:sp>
    </p:spTree>
    <p:extLst>
      <p:ext uri="{BB962C8B-B14F-4D97-AF65-F5344CB8AC3E}">
        <p14:creationId xmlns:p14="http://schemas.microsoft.com/office/powerpoint/2010/main" val="32119639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10463</TotalTime>
  <Words>2835</Words>
  <Application>Microsoft Office PowerPoint</Application>
  <PresentationFormat>画面に合わせる (4:3)</PresentationFormat>
  <Paragraphs>581</Paragraphs>
  <Slides>77</Slides>
  <Notes>6</Notes>
  <HiddenSlides>0</HiddenSlides>
  <MMClips>4</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77</vt:i4>
      </vt:variant>
    </vt:vector>
  </HeadingPairs>
  <TitlesOfParts>
    <vt:vector size="85" baseType="lpstr">
      <vt:lpstr>HG丸ｺﾞｼｯｸM-PRO</vt:lpstr>
      <vt:lpstr>ＭＳ ゴシック</vt:lpstr>
      <vt:lpstr>Arial</vt:lpstr>
      <vt:lpstr>Calibri</vt:lpstr>
      <vt:lpstr>Consolas</vt:lpstr>
      <vt:lpstr>Corbel</vt:lpstr>
      <vt:lpstr>Office ​​テーマ</vt:lpstr>
      <vt:lpstr>s-natural5</vt:lpstr>
      <vt:lpstr>現代科学Ⅲ (後期　月曜9･10時限)</vt:lpstr>
      <vt:lpstr>PowerPoint プレゼンテーション</vt:lpstr>
      <vt:lpstr>PowerPoint プレゼンテーション</vt:lpstr>
      <vt:lpstr>PowerPoint プレゼンテーション</vt:lpstr>
      <vt:lpstr>三重県の海陸風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海中の様子（MSP編）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海洋の深層循環（熱塩循環） 海の大規模対流</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ANDO YUTA</cp:lastModifiedBy>
  <cp:revision>587</cp:revision>
  <cp:lastPrinted>2014-04-15T01:56:15Z</cp:lastPrinted>
  <dcterms:created xsi:type="dcterms:W3CDTF">2013-09-28T11:09:06Z</dcterms:created>
  <dcterms:modified xsi:type="dcterms:W3CDTF">2025-01-21T06:33:20Z</dcterms:modified>
</cp:coreProperties>
</file>