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92" r:id="rId2"/>
    <p:sldMasterId id="2147483816" r:id="rId3"/>
  </p:sldMasterIdLst>
  <p:notesMasterIdLst>
    <p:notesMasterId r:id="rId111"/>
  </p:notesMasterIdLst>
  <p:sldIdLst>
    <p:sldId id="256" r:id="rId4"/>
    <p:sldId id="444" r:id="rId5"/>
    <p:sldId id="506" r:id="rId6"/>
    <p:sldId id="519" r:id="rId7"/>
    <p:sldId id="999" r:id="rId8"/>
    <p:sldId id="1000" r:id="rId9"/>
    <p:sldId id="1001" r:id="rId10"/>
    <p:sldId id="1002" r:id="rId11"/>
    <p:sldId id="1003" r:id="rId12"/>
    <p:sldId id="1004" r:id="rId13"/>
    <p:sldId id="1005" r:id="rId14"/>
    <p:sldId id="1006" r:id="rId15"/>
    <p:sldId id="1007" r:id="rId16"/>
    <p:sldId id="1008" r:id="rId17"/>
    <p:sldId id="1009" r:id="rId18"/>
    <p:sldId id="1010" r:id="rId19"/>
    <p:sldId id="1011" r:id="rId20"/>
    <p:sldId id="1012" r:id="rId21"/>
    <p:sldId id="1013" r:id="rId22"/>
    <p:sldId id="1014" r:id="rId23"/>
    <p:sldId id="1015" r:id="rId24"/>
    <p:sldId id="1016" r:id="rId25"/>
    <p:sldId id="1017" r:id="rId26"/>
    <p:sldId id="1018" r:id="rId27"/>
    <p:sldId id="265" r:id="rId28"/>
    <p:sldId id="2147481572" r:id="rId29"/>
    <p:sldId id="2147481569" r:id="rId30"/>
    <p:sldId id="2147481570" r:id="rId31"/>
    <p:sldId id="270" r:id="rId32"/>
    <p:sldId id="264" r:id="rId33"/>
    <p:sldId id="267" r:id="rId34"/>
    <p:sldId id="268" r:id="rId35"/>
    <p:sldId id="280" r:id="rId36"/>
    <p:sldId id="271" r:id="rId37"/>
    <p:sldId id="273" r:id="rId38"/>
    <p:sldId id="272" r:id="rId39"/>
    <p:sldId id="269" r:id="rId40"/>
    <p:sldId id="2147481577" r:id="rId41"/>
    <p:sldId id="274" r:id="rId42"/>
    <p:sldId id="277" r:id="rId43"/>
    <p:sldId id="2147481571" r:id="rId44"/>
    <p:sldId id="2147477377" r:id="rId45"/>
    <p:sldId id="2147481552" r:id="rId46"/>
    <p:sldId id="2147481555" r:id="rId47"/>
    <p:sldId id="2147481558" r:id="rId48"/>
    <p:sldId id="2147477387" r:id="rId49"/>
    <p:sldId id="2147481561" r:id="rId50"/>
    <p:sldId id="2147481564" r:id="rId51"/>
    <p:sldId id="257" r:id="rId52"/>
    <p:sldId id="259" r:id="rId53"/>
    <p:sldId id="260" r:id="rId54"/>
    <p:sldId id="2147481578" r:id="rId55"/>
    <p:sldId id="2147481579" r:id="rId56"/>
    <p:sldId id="609" r:id="rId57"/>
    <p:sldId id="610" r:id="rId58"/>
    <p:sldId id="611" r:id="rId59"/>
    <p:sldId id="612" r:id="rId60"/>
    <p:sldId id="613" r:id="rId61"/>
    <p:sldId id="614" r:id="rId62"/>
    <p:sldId id="615" r:id="rId63"/>
    <p:sldId id="616" r:id="rId64"/>
    <p:sldId id="617" r:id="rId65"/>
    <p:sldId id="618" r:id="rId66"/>
    <p:sldId id="619" r:id="rId67"/>
    <p:sldId id="620" r:id="rId68"/>
    <p:sldId id="621" r:id="rId69"/>
    <p:sldId id="622" r:id="rId70"/>
    <p:sldId id="623" r:id="rId71"/>
    <p:sldId id="624" r:id="rId72"/>
    <p:sldId id="625" r:id="rId73"/>
    <p:sldId id="626" r:id="rId74"/>
    <p:sldId id="627" r:id="rId75"/>
    <p:sldId id="628" r:id="rId76"/>
    <p:sldId id="630" r:id="rId77"/>
    <p:sldId id="641" r:id="rId78"/>
    <p:sldId id="642" r:id="rId79"/>
    <p:sldId id="643" r:id="rId80"/>
    <p:sldId id="644" r:id="rId81"/>
    <p:sldId id="645" r:id="rId82"/>
    <p:sldId id="646" r:id="rId83"/>
    <p:sldId id="647" r:id="rId84"/>
    <p:sldId id="648" r:id="rId85"/>
    <p:sldId id="649" r:id="rId86"/>
    <p:sldId id="650" r:id="rId87"/>
    <p:sldId id="651" r:id="rId88"/>
    <p:sldId id="652" r:id="rId89"/>
    <p:sldId id="653" r:id="rId90"/>
    <p:sldId id="654" r:id="rId91"/>
    <p:sldId id="655" r:id="rId92"/>
    <p:sldId id="656" r:id="rId93"/>
    <p:sldId id="657" r:id="rId94"/>
    <p:sldId id="658" r:id="rId95"/>
    <p:sldId id="659" r:id="rId96"/>
    <p:sldId id="660" r:id="rId97"/>
    <p:sldId id="661" r:id="rId98"/>
    <p:sldId id="662" r:id="rId99"/>
    <p:sldId id="663" r:id="rId100"/>
    <p:sldId id="629" r:id="rId101"/>
    <p:sldId id="664" r:id="rId102"/>
    <p:sldId id="665" r:id="rId103"/>
    <p:sldId id="666" r:id="rId104"/>
    <p:sldId id="667" r:id="rId105"/>
    <p:sldId id="668" r:id="rId106"/>
    <p:sldId id="669" r:id="rId107"/>
    <p:sldId id="670" r:id="rId108"/>
    <p:sldId id="671" r:id="rId109"/>
    <p:sldId id="998" r:id="rId110"/>
  </p:sldIdLst>
  <p:sldSz cx="9144000" cy="6858000" type="screen4x3"/>
  <p:notesSz cx="7099300" cy="102235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643" autoAdjust="0"/>
    <p:restoredTop sz="94906" autoAdjust="0"/>
  </p:normalViewPr>
  <p:slideViewPr>
    <p:cSldViewPr showGuides="1">
      <p:cViewPr varScale="1">
        <p:scale>
          <a:sx n="135" d="100"/>
          <a:sy n="135" d="100"/>
        </p:scale>
        <p:origin x="1771" y="91"/>
      </p:cViewPr>
      <p:guideLst>
        <p:guide orient="horz" pos="4247"/>
        <p:guide pos="2880"/>
      </p:guideLst>
    </p:cSldViewPr>
  </p:slideViewPr>
  <p:outlineViewPr>
    <p:cViewPr>
      <p:scale>
        <a:sx n="33" d="100"/>
        <a:sy n="33" d="100"/>
      </p:scale>
      <p:origin x="0" y="18708"/>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安藤　雄太" userId="e09caea0-b19b-4cd2-a3ec-5d7060155bc0" providerId="ADAL" clId="{5BBB13D1-3798-4E7A-8397-D9DEC17A7A1C}"/>
    <pc:docChg chg="delSld">
      <pc:chgData name="安藤　雄太" userId="e09caea0-b19b-4cd2-a3ec-5d7060155bc0" providerId="ADAL" clId="{5BBB13D1-3798-4E7A-8397-D9DEC17A7A1C}" dt="2025-11-21T08:32:22.729" v="0" actId="47"/>
      <pc:docMkLst>
        <pc:docMk/>
      </pc:docMkLst>
      <pc:sldChg chg="del">
        <pc:chgData name="安藤　雄太" userId="e09caea0-b19b-4cd2-a3ec-5d7060155bc0" providerId="ADAL" clId="{5BBB13D1-3798-4E7A-8397-D9DEC17A7A1C}" dt="2025-11-21T08:32:22.729" v="0" actId="47"/>
        <pc:sldMkLst>
          <pc:docMk/>
          <pc:sldMk cId="2297612923" sldId="425"/>
        </pc:sldMkLst>
      </pc:sldChg>
      <pc:sldChg chg="del">
        <pc:chgData name="安藤　雄太" userId="e09caea0-b19b-4cd2-a3ec-5d7060155bc0" providerId="ADAL" clId="{5BBB13D1-3798-4E7A-8397-D9DEC17A7A1C}" dt="2025-11-21T08:32:22.729" v="0" actId="47"/>
        <pc:sldMkLst>
          <pc:docMk/>
          <pc:sldMk cId="1696521874" sldId="707"/>
        </pc:sldMkLst>
      </pc:sldChg>
      <pc:sldChg chg="del">
        <pc:chgData name="安藤　雄太" userId="e09caea0-b19b-4cd2-a3ec-5d7060155bc0" providerId="ADAL" clId="{5BBB13D1-3798-4E7A-8397-D9DEC17A7A1C}" dt="2025-11-21T08:32:22.729" v="0" actId="47"/>
        <pc:sldMkLst>
          <pc:docMk/>
          <pc:sldMk cId="722813397" sldId="737"/>
        </pc:sldMkLst>
      </pc:sldChg>
      <pc:sldChg chg="del">
        <pc:chgData name="安藤　雄太" userId="e09caea0-b19b-4cd2-a3ec-5d7060155bc0" providerId="ADAL" clId="{5BBB13D1-3798-4E7A-8397-D9DEC17A7A1C}" dt="2025-11-21T08:32:22.729" v="0" actId="47"/>
        <pc:sldMkLst>
          <pc:docMk/>
          <pc:sldMk cId="864987814" sldId="738"/>
        </pc:sldMkLst>
      </pc:sldChg>
      <pc:sldChg chg="del">
        <pc:chgData name="安藤　雄太" userId="e09caea0-b19b-4cd2-a3ec-5d7060155bc0" providerId="ADAL" clId="{5BBB13D1-3798-4E7A-8397-D9DEC17A7A1C}" dt="2025-11-21T08:32:22.729" v="0" actId="47"/>
        <pc:sldMkLst>
          <pc:docMk/>
          <pc:sldMk cId="401553806" sldId="820"/>
        </pc:sldMkLst>
      </pc:sldChg>
      <pc:sldChg chg="del">
        <pc:chgData name="安藤　雄太" userId="e09caea0-b19b-4cd2-a3ec-5d7060155bc0" providerId="ADAL" clId="{5BBB13D1-3798-4E7A-8397-D9DEC17A7A1C}" dt="2025-11-21T08:32:22.729" v="0" actId="47"/>
        <pc:sldMkLst>
          <pc:docMk/>
          <pc:sldMk cId="1521198568" sldId="821"/>
        </pc:sldMkLst>
      </pc:sldChg>
      <pc:sldChg chg="del">
        <pc:chgData name="安藤　雄太" userId="e09caea0-b19b-4cd2-a3ec-5d7060155bc0" providerId="ADAL" clId="{5BBB13D1-3798-4E7A-8397-D9DEC17A7A1C}" dt="2025-11-21T08:32:22.729" v="0" actId="47"/>
        <pc:sldMkLst>
          <pc:docMk/>
          <pc:sldMk cId="991514841" sldId="822"/>
        </pc:sldMkLst>
      </pc:sldChg>
      <pc:sldChg chg="del">
        <pc:chgData name="安藤　雄太" userId="e09caea0-b19b-4cd2-a3ec-5d7060155bc0" providerId="ADAL" clId="{5BBB13D1-3798-4E7A-8397-D9DEC17A7A1C}" dt="2025-11-21T08:32:22.729" v="0" actId="47"/>
        <pc:sldMkLst>
          <pc:docMk/>
          <pc:sldMk cId="266025153" sldId="979"/>
        </pc:sldMkLst>
      </pc:sldChg>
      <pc:sldChg chg="del">
        <pc:chgData name="安藤　雄太" userId="e09caea0-b19b-4cd2-a3ec-5d7060155bc0" providerId="ADAL" clId="{5BBB13D1-3798-4E7A-8397-D9DEC17A7A1C}" dt="2025-11-21T08:32:22.729" v="0" actId="47"/>
        <pc:sldMkLst>
          <pc:docMk/>
          <pc:sldMk cId="1755469392" sldId="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175"/>
          </a:xfrm>
          <a:prstGeom prst="rect">
            <a:avLst/>
          </a:prstGeom>
        </p:spPr>
        <p:txBody>
          <a:bodyPr vert="horz" lIns="98984" tIns="49492" rIns="98984" bIns="49492" rtlCol="0"/>
          <a:lstStyle>
            <a:lvl1pPr algn="l">
              <a:defRPr sz="1300">
                <a:ea typeface="HG丸ｺﾞｼｯｸM-PRO" panose="020F0600000000000000" pitchFamily="50" charset="-128"/>
              </a:defRPr>
            </a:lvl1pPr>
          </a:lstStyle>
          <a:p>
            <a:endParaRPr lang="ja-JP" altLang="en-US" dirty="0"/>
          </a:p>
        </p:txBody>
      </p:sp>
      <p:sp>
        <p:nvSpPr>
          <p:cNvPr id="3" name="日付プレースホルダー 2"/>
          <p:cNvSpPr>
            <a:spLocks noGrp="1"/>
          </p:cNvSpPr>
          <p:nvPr>
            <p:ph type="dt" idx="1"/>
          </p:nvPr>
        </p:nvSpPr>
        <p:spPr>
          <a:xfrm>
            <a:off x="4021294" y="0"/>
            <a:ext cx="3076363" cy="511175"/>
          </a:xfrm>
          <a:prstGeom prst="rect">
            <a:avLst/>
          </a:prstGeom>
        </p:spPr>
        <p:txBody>
          <a:bodyPr vert="horz" lIns="98984" tIns="49492" rIns="98984" bIns="49492" rtlCol="0"/>
          <a:lstStyle>
            <a:lvl1pPr algn="r">
              <a:defRPr sz="1300">
                <a:ea typeface="HG丸ｺﾞｼｯｸM-PRO" panose="020F0600000000000000" pitchFamily="50" charset="-128"/>
              </a:defRPr>
            </a:lvl1pPr>
          </a:lstStyle>
          <a:p>
            <a:fld id="{9BED8823-4944-491B-B137-61ADE5D83016}" type="datetimeFigureOut">
              <a:rPr lang="ja-JP" altLang="en-US" smtClean="0"/>
              <a:pPr/>
              <a:t>2025/11/21</a:t>
            </a:fld>
            <a:endParaRPr lang="ja-JP" altLang="en-US" dirty="0"/>
          </a:p>
        </p:txBody>
      </p:sp>
      <p:sp>
        <p:nvSpPr>
          <p:cNvPr id="4" name="スライド イメージ プレースホルダー 3"/>
          <p:cNvSpPr>
            <a:spLocks noGrp="1" noRot="1" noChangeAspect="1"/>
          </p:cNvSpPr>
          <p:nvPr>
            <p:ph type="sldImg" idx="2"/>
          </p:nvPr>
        </p:nvSpPr>
        <p:spPr>
          <a:xfrm>
            <a:off x="993775" y="766763"/>
            <a:ext cx="5111750" cy="3833812"/>
          </a:xfrm>
          <a:prstGeom prst="rect">
            <a:avLst/>
          </a:prstGeom>
          <a:noFill/>
          <a:ln w="12700">
            <a:solidFill>
              <a:prstClr val="black"/>
            </a:solidFill>
          </a:ln>
        </p:spPr>
        <p:txBody>
          <a:bodyPr vert="horz" lIns="98984" tIns="49492" rIns="98984" bIns="49492" rtlCol="0" anchor="ctr"/>
          <a:lstStyle/>
          <a:p>
            <a:endParaRPr lang="ja-JP" altLang="en-US" dirty="0"/>
          </a:p>
        </p:txBody>
      </p:sp>
      <p:sp>
        <p:nvSpPr>
          <p:cNvPr id="5" name="ノート プレースホルダー 4"/>
          <p:cNvSpPr>
            <a:spLocks noGrp="1"/>
          </p:cNvSpPr>
          <p:nvPr>
            <p:ph type="body" sz="quarter" idx="3"/>
          </p:nvPr>
        </p:nvSpPr>
        <p:spPr>
          <a:xfrm>
            <a:off x="709930" y="4856163"/>
            <a:ext cx="5679440" cy="4600575"/>
          </a:xfrm>
          <a:prstGeom prst="rect">
            <a:avLst/>
          </a:prstGeom>
        </p:spPr>
        <p:txBody>
          <a:bodyPr vert="horz" lIns="98984" tIns="49492" rIns="98984" bIns="4949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710551"/>
            <a:ext cx="3076363" cy="511175"/>
          </a:xfrm>
          <a:prstGeom prst="rect">
            <a:avLst/>
          </a:prstGeom>
        </p:spPr>
        <p:txBody>
          <a:bodyPr vert="horz" lIns="98984" tIns="49492" rIns="98984" bIns="49492" rtlCol="0" anchor="b"/>
          <a:lstStyle>
            <a:lvl1pPr algn="l">
              <a:defRPr sz="1300">
                <a:ea typeface="HG丸ｺﾞｼｯｸM-PRO" panose="020F06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4021294" y="9710551"/>
            <a:ext cx="3076363" cy="511175"/>
          </a:xfrm>
          <a:prstGeom prst="rect">
            <a:avLst/>
          </a:prstGeom>
        </p:spPr>
        <p:txBody>
          <a:bodyPr vert="horz" lIns="98984" tIns="49492" rIns="98984" bIns="49492" rtlCol="0" anchor="b"/>
          <a:lstStyle>
            <a:lvl1pPr algn="r">
              <a:defRPr sz="1300">
                <a:ea typeface="HG丸ｺﾞｼｯｸM-PRO" panose="020F0600000000000000" pitchFamily="50" charset="-128"/>
              </a:defRPr>
            </a:lvl1pPr>
          </a:lstStyle>
          <a:p>
            <a:fld id="{75A778A5-54D5-4A4F-8109-9B634FE7A2EC}" type="slidenum">
              <a:rPr lang="ja-JP" altLang="en-US" smtClean="0"/>
              <a:pPr/>
              <a:t>‹#›</a:t>
            </a:fld>
            <a:endParaRPr lang="ja-JP" altLang="en-US" dirty="0"/>
          </a:p>
        </p:txBody>
      </p:sp>
    </p:spTree>
    <p:extLst>
      <p:ext uri="{BB962C8B-B14F-4D97-AF65-F5344CB8AC3E}">
        <p14:creationId xmlns:p14="http://schemas.microsoft.com/office/powerpoint/2010/main" val="2220996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HG丸ｺﾞｼｯｸM-PRO" panose="020F0600000000000000" pitchFamily="50" charset="-128"/>
        <a:cs typeface="+mn-cs"/>
      </a:defRPr>
    </a:lvl1pPr>
    <a:lvl2pPr marL="457200" algn="l" defTabSz="914400" rtl="0" eaLnBrk="1" latinLnBrk="0" hangingPunct="1">
      <a:defRPr kumimoji="1" sz="1200" kern="1200">
        <a:solidFill>
          <a:schemeClr val="tx1"/>
        </a:solidFill>
        <a:latin typeface="+mn-lt"/>
        <a:ea typeface="HG丸ｺﾞｼｯｸM-PRO" panose="020F0600000000000000" pitchFamily="50" charset="-128"/>
        <a:cs typeface="+mn-cs"/>
      </a:defRPr>
    </a:lvl2pPr>
    <a:lvl3pPr marL="914400" algn="l" defTabSz="914400" rtl="0" eaLnBrk="1" latinLnBrk="0" hangingPunct="1">
      <a:defRPr kumimoji="1" sz="1200" kern="1200">
        <a:solidFill>
          <a:schemeClr val="tx1"/>
        </a:solidFill>
        <a:latin typeface="+mn-lt"/>
        <a:ea typeface="HG丸ｺﾞｼｯｸM-PRO" panose="020F0600000000000000" pitchFamily="50" charset="-128"/>
        <a:cs typeface="+mn-cs"/>
      </a:defRPr>
    </a:lvl3pPr>
    <a:lvl4pPr marL="1371600" algn="l" defTabSz="914400" rtl="0" eaLnBrk="1" latinLnBrk="0" hangingPunct="1">
      <a:defRPr kumimoji="1" sz="1200" kern="1200">
        <a:solidFill>
          <a:schemeClr val="tx1"/>
        </a:solidFill>
        <a:latin typeface="+mn-lt"/>
        <a:ea typeface="HG丸ｺﾞｼｯｸM-PRO" panose="020F0600000000000000" pitchFamily="50" charset="-128"/>
        <a:cs typeface="+mn-cs"/>
      </a:defRPr>
    </a:lvl4pPr>
    <a:lvl5pPr marL="1828800" algn="l" defTabSz="914400" rtl="0" eaLnBrk="1" latinLnBrk="0" hangingPunct="1">
      <a:defRPr kumimoji="1" sz="1200" kern="1200">
        <a:solidFill>
          <a:schemeClr val="tx1"/>
        </a:solidFill>
        <a:latin typeface="+mn-lt"/>
        <a:ea typeface="HG丸ｺﾞｼｯｸM-PRO" panose="020F06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5A778A5-54D5-4A4F-8109-9B634FE7A2EC}" type="slidenum">
              <a:rPr kumimoji="1" lang="ja-JP" altLang="en-US" smtClean="0"/>
              <a:t>1</a:t>
            </a:fld>
            <a:endParaRPr kumimoji="1" lang="ja-JP" altLang="en-US"/>
          </a:p>
        </p:txBody>
      </p:sp>
    </p:spTree>
    <p:extLst>
      <p:ext uri="{BB962C8B-B14F-4D97-AF65-F5344CB8AC3E}">
        <p14:creationId xmlns:p14="http://schemas.microsoft.com/office/powerpoint/2010/main" val="1163493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B530B7-971D-49DF-8573-5B7C2A336D37}" type="slidenum">
              <a:rPr lang="ja-JP" altLang="en-US" smtClean="0">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2518142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4B530B7-971D-49DF-8573-5B7C2A336D37}" type="slidenum">
              <a:rPr lang="ja-JP" altLang="en-US" smtClean="0">
                <a:solidFill>
                  <a:prstClr val="black"/>
                </a:solidFill>
              </a:rPr>
              <a:pPr/>
              <a:t>97</a:t>
            </a:fld>
            <a:endParaRPr lang="ja-JP" altLang="en-US">
              <a:solidFill>
                <a:prstClr val="black"/>
              </a:solidFill>
            </a:endParaRPr>
          </a:p>
        </p:txBody>
      </p:sp>
    </p:spTree>
    <p:extLst>
      <p:ext uri="{BB962C8B-B14F-4D97-AF65-F5344CB8AC3E}">
        <p14:creationId xmlns:p14="http://schemas.microsoft.com/office/powerpoint/2010/main" val="166613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8ED153E-6CBA-45CE-B31E-01D781713D4A}"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116225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 name="Google Shape;4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 name="Google Shape;5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 name="Google Shape;7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a:t>IB144ab</a:t>
            </a:r>
            <a:endParaRPr kumimoji="1" lang="ja-JP" altLang="en-US" dirty="0"/>
          </a:p>
        </p:txBody>
      </p:sp>
      <p:sp>
        <p:nvSpPr>
          <p:cNvPr id="4" name="スライド番号プレースホルダ 3"/>
          <p:cNvSpPr>
            <a:spLocks noGrp="1"/>
          </p:cNvSpPr>
          <p:nvPr>
            <p:ph type="sldNum" sz="quarter" idx="10"/>
          </p:nvPr>
        </p:nvSpPr>
        <p:spPr/>
        <p:txBody>
          <a:bodyPr/>
          <a:lstStyle/>
          <a:p>
            <a:fld id="{D5DD8B76-BAED-4C93-AA7D-1948C397007B}" type="slidenum">
              <a:rPr kumimoji="1" lang="ja-JP" altLang="en-US" smtClean="0"/>
              <a:pPr/>
              <a:t>80</a:t>
            </a:fld>
            <a:endParaRPr kumimoji="1" lang="ja-JP" altLang="en-US"/>
          </a:p>
        </p:txBody>
      </p:sp>
    </p:spTree>
    <p:extLst>
      <p:ext uri="{BB962C8B-B14F-4D97-AF65-F5344CB8AC3E}">
        <p14:creationId xmlns:p14="http://schemas.microsoft.com/office/powerpoint/2010/main" val="2959959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a:t>IB144ab</a:t>
            </a:r>
            <a:endParaRPr kumimoji="1" lang="ja-JP" altLang="en-US" dirty="0"/>
          </a:p>
        </p:txBody>
      </p:sp>
      <p:sp>
        <p:nvSpPr>
          <p:cNvPr id="4" name="スライド番号プレースホルダ 3"/>
          <p:cNvSpPr>
            <a:spLocks noGrp="1"/>
          </p:cNvSpPr>
          <p:nvPr>
            <p:ph type="sldNum" sz="quarter" idx="10"/>
          </p:nvPr>
        </p:nvSpPr>
        <p:spPr/>
        <p:txBody>
          <a:bodyPr/>
          <a:lstStyle/>
          <a:p>
            <a:fld id="{D5DD8B76-BAED-4C93-AA7D-1948C397007B}" type="slidenum">
              <a:rPr kumimoji="1" lang="ja-JP" altLang="en-US" smtClean="0"/>
              <a:pPr/>
              <a:t>81</a:t>
            </a:fld>
            <a:endParaRPr kumimoji="1" lang="ja-JP" altLang="en-US"/>
          </a:p>
        </p:txBody>
      </p:sp>
    </p:spTree>
    <p:extLst>
      <p:ext uri="{BB962C8B-B14F-4D97-AF65-F5344CB8AC3E}">
        <p14:creationId xmlns:p14="http://schemas.microsoft.com/office/powerpoint/2010/main" val="351092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B530B7-971D-49DF-8573-5B7C2A336D37}" type="slidenum">
              <a:rPr lang="ja-JP" altLang="en-US" smtClean="0">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4008572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B530B7-971D-49DF-8573-5B7C2A336D37}" type="slidenum">
              <a:rPr lang="ja-JP" altLang="en-US" smtClean="0">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388462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7E98F4C-0638-9048-A192-E978713538A3}" type="datetime1">
              <a:rPr kumimoji="1" lang="ja-JP" altLang="en-US" smtClean="0"/>
              <a:t>2025/11/21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91317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0CD4ECC-A938-3A41-BE0F-0959183669F1}" type="datetime1">
              <a:rPr kumimoji="1" lang="ja-JP" altLang="en-US" smtClean="0"/>
              <a:t>2025/11/21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63578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3A0430-8CC7-524B-80C4-3A059EBE156E}" type="datetime1">
              <a:rPr kumimoji="1" lang="ja-JP" altLang="en-US" smtClean="0"/>
              <a:t>2025/11/21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36991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
        <p:cNvGrpSpPr/>
        <p:nvPr/>
      </p:nvGrpSpPr>
      <p:grpSpPr>
        <a:xfrm>
          <a:off x="0" y="0"/>
          <a:ext cx="0" cy="0"/>
          <a:chOff x="0" y="0"/>
          <a:chExt cx="0" cy="0"/>
        </a:xfrm>
      </p:grpSpPr>
      <p:sp>
        <p:nvSpPr>
          <p:cNvPr id="13" name="Google Shape;13;p1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 name="Google Shape;14;p1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 name="Google Shape;15;p1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62826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39A199A-A02E-3B41-AB3C-5CD06D513F00}"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6674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B1FC5E-535E-E24E-A5FA-94546AD28B7E}"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8043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6D2E53C-92C6-5B48-8E6C-99E6ADAD7926}"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8881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4FEAA7F-CE6D-A043-8489-57342A6AA6C7}"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1833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7DAC03C-1258-204C-BC28-14977A5C4D07}"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8162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A6AA571-8E4D-BD4A-A279-D32E140291F3}"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97740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EF56EEF-2B04-FD44-A3B4-480B0C8D4464}"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75115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66C6DA-8AB2-0144-A78C-D89832313CCA}" type="datetime1">
              <a:rPr kumimoji="1" lang="ja-JP" altLang="en-US" smtClean="0"/>
              <a:t>2025/11/21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3216492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8AC46D4-9F55-9247-A446-8F750EE20C56}"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00356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87E354B-D248-2B46-ABB0-99B5089E14D9}"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41614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FECB2ED-2488-0D48-ACD5-899F42A7EDD8}"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20355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803D015-81AF-7845-B9B6-5418F0935320}" type="datetime1">
              <a:rPr lang="ja-JP" altLang="en-US" smtClean="0">
                <a:solidFill>
                  <a:prstClr val="black">
                    <a:tint val="75000"/>
                  </a:prstClr>
                </a:solidFill>
              </a:rPr>
              <a:t>2025/11/21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89901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161" name="Group 65"/>
          <p:cNvGrpSpPr>
            <a:grpSpLocks/>
          </p:cNvGrpSpPr>
          <p:nvPr/>
        </p:nvGrpSpPr>
        <p:grpSpPr bwMode="auto">
          <a:xfrm>
            <a:off x="0" y="-26988"/>
            <a:ext cx="9144000" cy="6884988"/>
            <a:chOff x="0" y="-17"/>
            <a:chExt cx="5760" cy="4337"/>
          </a:xfrm>
        </p:grpSpPr>
        <p:sp>
          <p:nvSpPr>
            <p:cNvPr id="4141" name="Rectangle 45"/>
            <p:cNvSpPr>
              <a:spLocks noChangeArrowheads="1"/>
            </p:cNvSpPr>
            <p:nvPr userDrawn="1"/>
          </p:nvSpPr>
          <p:spPr bwMode="gray">
            <a:xfrm>
              <a:off x="2880" y="2069"/>
              <a:ext cx="2880" cy="2251"/>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5" name="Rectangle 9"/>
            <p:cNvSpPr>
              <a:spLocks noChangeArrowheads="1"/>
            </p:cNvSpPr>
            <p:nvPr userDrawn="1"/>
          </p:nvSpPr>
          <p:spPr bwMode="gray">
            <a:xfrm>
              <a:off x="0" y="0"/>
              <a:ext cx="2880" cy="4320"/>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6" name="Rectangle 10"/>
            <p:cNvSpPr>
              <a:spLocks noChangeArrowheads="1"/>
            </p:cNvSpPr>
            <p:nvPr/>
          </p:nvSpPr>
          <p:spPr bwMode="gray">
            <a:xfrm>
              <a:off x="2880" y="0"/>
              <a:ext cx="2880" cy="2069"/>
            </a:xfrm>
            <a:prstGeom prst="rect">
              <a:avLst/>
            </a:prstGeom>
            <a:gradFill rotWithShape="1">
              <a:gsLst>
                <a:gs pos="0">
                  <a:srgbClr val="FFFF66"/>
                </a:gs>
                <a:gs pos="100000">
                  <a:srgbClr val="009900"/>
                </a:gs>
              </a:gsLst>
              <a:path path="rect">
                <a:fillToRect l="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7" name="Rectangle 11"/>
            <p:cNvSpPr>
              <a:spLocks noChangeArrowheads="1"/>
            </p:cNvSpPr>
            <p:nvPr userDrawn="1"/>
          </p:nvSpPr>
          <p:spPr bwMode="gray">
            <a:xfrm>
              <a:off x="1289" y="698"/>
              <a:ext cx="249" cy="249"/>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8" name="Rectangle 12"/>
            <p:cNvSpPr>
              <a:spLocks noChangeArrowheads="1"/>
            </p:cNvSpPr>
            <p:nvPr userDrawn="1"/>
          </p:nvSpPr>
          <p:spPr bwMode="gray">
            <a:xfrm>
              <a:off x="1621" y="448"/>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9" name="Rectangle 13"/>
            <p:cNvSpPr>
              <a:spLocks noChangeArrowheads="1"/>
            </p:cNvSpPr>
            <p:nvPr userDrawn="1"/>
          </p:nvSpPr>
          <p:spPr bwMode="gray">
            <a:xfrm>
              <a:off x="2450" y="1316"/>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0" name="Rectangle 14"/>
            <p:cNvSpPr>
              <a:spLocks noChangeArrowheads="1"/>
            </p:cNvSpPr>
            <p:nvPr userDrawn="1"/>
          </p:nvSpPr>
          <p:spPr bwMode="gray">
            <a:xfrm>
              <a:off x="1455" y="0"/>
              <a:ext cx="165" cy="164"/>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1" name="Rectangle 15"/>
            <p:cNvSpPr>
              <a:spLocks noChangeArrowheads="1"/>
            </p:cNvSpPr>
            <p:nvPr userDrawn="1"/>
          </p:nvSpPr>
          <p:spPr bwMode="gray">
            <a:xfrm>
              <a:off x="793" y="1356"/>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2" name="Rectangle 16"/>
            <p:cNvSpPr>
              <a:spLocks noChangeArrowheads="1"/>
            </p:cNvSpPr>
            <p:nvPr userDrawn="1"/>
          </p:nvSpPr>
          <p:spPr bwMode="gray">
            <a:xfrm>
              <a:off x="2614" y="65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3" name="Rectangle 17"/>
            <p:cNvSpPr>
              <a:spLocks noChangeArrowheads="1"/>
            </p:cNvSpPr>
            <p:nvPr userDrawn="1"/>
          </p:nvSpPr>
          <p:spPr bwMode="gray">
            <a:xfrm>
              <a:off x="2614" y="126"/>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4" name="Rectangle 18"/>
            <p:cNvSpPr>
              <a:spLocks noChangeArrowheads="1"/>
            </p:cNvSpPr>
            <p:nvPr userDrawn="1"/>
          </p:nvSpPr>
          <p:spPr bwMode="gray">
            <a:xfrm>
              <a:off x="3773" y="1068"/>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5" name="Rectangle 19"/>
            <p:cNvSpPr>
              <a:spLocks noChangeArrowheads="1"/>
            </p:cNvSpPr>
            <p:nvPr userDrawn="1"/>
          </p:nvSpPr>
          <p:spPr bwMode="gray">
            <a:xfrm>
              <a:off x="2862" y="823"/>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6" name="Rectangle 20"/>
            <p:cNvSpPr>
              <a:spLocks noChangeArrowheads="1"/>
            </p:cNvSpPr>
            <p:nvPr userDrawn="1"/>
          </p:nvSpPr>
          <p:spPr bwMode="gray">
            <a:xfrm>
              <a:off x="875" y="167"/>
              <a:ext cx="164" cy="164"/>
            </a:xfrm>
            <a:prstGeom prst="rect">
              <a:avLst/>
            </a:prstGeom>
            <a:solidFill>
              <a:srgbClr val="82B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7" name="Rectangle 21"/>
            <p:cNvSpPr>
              <a:spLocks noChangeArrowheads="1"/>
            </p:cNvSpPr>
            <p:nvPr userDrawn="1"/>
          </p:nvSpPr>
          <p:spPr bwMode="gray">
            <a:xfrm>
              <a:off x="3195" y="207"/>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8" name="Rectangle 22"/>
            <p:cNvSpPr>
              <a:spLocks noChangeArrowheads="1"/>
            </p:cNvSpPr>
            <p:nvPr userDrawn="1"/>
          </p:nvSpPr>
          <p:spPr bwMode="gray">
            <a:xfrm>
              <a:off x="3443" y="489"/>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9" name="Rectangle 23"/>
            <p:cNvSpPr>
              <a:spLocks noChangeArrowheads="1"/>
            </p:cNvSpPr>
            <p:nvPr userDrawn="1"/>
          </p:nvSpPr>
          <p:spPr bwMode="gray">
            <a:xfrm>
              <a:off x="3443" y="0"/>
              <a:ext cx="164"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0" name="Rectangle 24"/>
            <p:cNvSpPr>
              <a:spLocks noChangeArrowheads="1"/>
            </p:cNvSpPr>
            <p:nvPr userDrawn="1"/>
          </p:nvSpPr>
          <p:spPr bwMode="gray">
            <a:xfrm>
              <a:off x="4271" y="946"/>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1" name="Rectangle 25"/>
            <p:cNvSpPr>
              <a:spLocks noChangeArrowheads="1"/>
            </p:cNvSpPr>
            <p:nvPr userDrawn="1"/>
          </p:nvSpPr>
          <p:spPr bwMode="gray">
            <a:xfrm>
              <a:off x="2118" y="247"/>
              <a:ext cx="164" cy="164"/>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2" name="Rectangle 26"/>
            <p:cNvSpPr>
              <a:spLocks noChangeArrowheads="1"/>
            </p:cNvSpPr>
            <p:nvPr userDrawn="1"/>
          </p:nvSpPr>
          <p:spPr bwMode="gray">
            <a:xfrm>
              <a:off x="3939" y="864"/>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3" name="Rectangle 27"/>
            <p:cNvSpPr>
              <a:spLocks noChangeArrowheads="1"/>
            </p:cNvSpPr>
            <p:nvPr userDrawn="1"/>
          </p:nvSpPr>
          <p:spPr bwMode="gray">
            <a:xfrm>
              <a:off x="4103" y="-17"/>
              <a:ext cx="166"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4" name="Rectangle 28"/>
            <p:cNvSpPr>
              <a:spLocks noChangeArrowheads="1"/>
            </p:cNvSpPr>
            <p:nvPr userDrawn="1"/>
          </p:nvSpPr>
          <p:spPr bwMode="gray">
            <a:xfrm>
              <a:off x="4932" y="36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5" name="Rectangle 29"/>
            <p:cNvSpPr>
              <a:spLocks noChangeArrowheads="1"/>
            </p:cNvSpPr>
            <p:nvPr userDrawn="1"/>
          </p:nvSpPr>
          <p:spPr bwMode="gray">
            <a:xfrm>
              <a:off x="4351" y="287"/>
              <a:ext cx="165"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6" name="Rectangle 30"/>
            <p:cNvSpPr>
              <a:spLocks noChangeArrowheads="1"/>
            </p:cNvSpPr>
            <p:nvPr userDrawn="1"/>
          </p:nvSpPr>
          <p:spPr bwMode="gray">
            <a:xfrm>
              <a:off x="3855" y="40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7" name="Rectangle 31"/>
            <p:cNvSpPr>
              <a:spLocks noChangeArrowheads="1"/>
            </p:cNvSpPr>
            <p:nvPr userDrawn="1"/>
          </p:nvSpPr>
          <p:spPr bwMode="gray">
            <a:xfrm>
              <a:off x="4932" y="102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8" name="Rectangle 32"/>
            <p:cNvSpPr>
              <a:spLocks noChangeArrowheads="1"/>
            </p:cNvSpPr>
            <p:nvPr userDrawn="1"/>
          </p:nvSpPr>
          <p:spPr bwMode="gray">
            <a:xfrm>
              <a:off x="5180" y="32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9" name="Rectangle 33"/>
            <p:cNvSpPr>
              <a:spLocks noChangeArrowheads="1"/>
            </p:cNvSpPr>
            <p:nvPr userDrawn="1"/>
          </p:nvSpPr>
          <p:spPr bwMode="gray">
            <a:xfrm>
              <a:off x="4766" y="2"/>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0" name="Rectangle 34"/>
            <p:cNvSpPr>
              <a:spLocks noChangeArrowheads="1"/>
            </p:cNvSpPr>
            <p:nvPr userDrawn="1"/>
          </p:nvSpPr>
          <p:spPr bwMode="gray">
            <a:xfrm>
              <a:off x="2118" y="1396"/>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1" name="Rectangle 35"/>
            <p:cNvSpPr>
              <a:spLocks noChangeArrowheads="1"/>
            </p:cNvSpPr>
            <p:nvPr userDrawn="1"/>
          </p:nvSpPr>
          <p:spPr bwMode="gray">
            <a:xfrm>
              <a:off x="4435" y="1192"/>
              <a:ext cx="254" cy="24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2" name="Rectangle 36"/>
            <p:cNvSpPr>
              <a:spLocks noChangeArrowheads="1"/>
            </p:cNvSpPr>
            <p:nvPr userDrawn="1"/>
          </p:nvSpPr>
          <p:spPr bwMode="gray">
            <a:xfrm>
              <a:off x="4601" y="905"/>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3" name="Rectangle 37"/>
            <p:cNvSpPr>
              <a:spLocks noChangeArrowheads="1"/>
            </p:cNvSpPr>
            <p:nvPr userDrawn="1"/>
          </p:nvSpPr>
          <p:spPr bwMode="gray">
            <a:xfrm>
              <a:off x="5512" y="98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4" name="Rectangle 38"/>
            <p:cNvSpPr>
              <a:spLocks noChangeArrowheads="1"/>
            </p:cNvSpPr>
            <p:nvPr userDrawn="1"/>
          </p:nvSpPr>
          <p:spPr bwMode="gray">
            <a:xfrm>
              <a:off x="4793" y="1495"/>
              <a:ext cx="221" cy="22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5" name="Rectangle 39"/>
            <p:cNvSpPr>
              <a:spLocks noChangeArrowheads="1"/>
            </p:cNvSpPr>
            <p:nvPr userDrawn="1"/>
          </p:nvSpPr>
          <p:spPr bwMode="gray">
            <a:xfrm>
              <a:off x="5428" y="-14"/>
              <a:ext cx="166" cy="13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6" name="Rectangle 40"/>
            <p:cNvSpPr>
              <a:spLocks noChangeArrowheads="1"/>
            </p:cNvSpPr>
            <p:nvPr userDrawn="1"/>
          </p:nvSpPr>
          <p:spPr bwMode="gray">
            <a:xfrm>
              <a:off x="5264" y="530"/>
              <a:ext cx="248" cy="252"/>
            </a:xfrm>
            <a:prstGeom prst="rect">
              <a:avLst/>
            </a:prstGeom>
            <a:solidFill>
              <a:srgbClr val="99CC00">
                <a:alpha val="39999"/>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7" name="Rectangle 41"/>
            <p:cNvSpPr>
              <a:spLocks noChangeArrowheads="1"/>
            </p:cNvSpPr>
            <p:nvPr userDrawn="1"/>
          </p:nvSpPr>
          <p:spPr bwMode="gray">
            <a:xfrm>
              <a:off x="5529" y="1436"/>
              <a:ext cx="182" cy="18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8" name="Rectangle 42"/>
            <p:cNvSpPr>
              <a:spLocks noChangeArrowheads="1"/>
            </p:cNvSpPr>
            <p:nvPr userDrawn="1"/>
          </p:nvSpPr>
          <p:spPr bwMode="gray">
            <a:xfrm>
              <a:off x="5375" y="1599"/>
              <a:ext cx="225" cy="227"/>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3" name="Rectangle 47"/>
            <p:cNvSpPr>
              <a:spLocks noChangeArrowheads="1"/>
            </p:cNvSpPr>
            <p:nvPr userDrawn="1"/>
          </p:nvSpPr>
          <p:spPr bwMode="gray">
            <a:xfrm>
              <a:off x="2123" y="2339"/>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4" name="Rectangle 48"/>
            <p:cNvSpPr>
              <a:spLocks noChangeArrowheads="1"/>
            </p:cNvSpPr>
            <p:nvPr userDrawn="1"/>
          </p:nvSpPr>
          <p:spPr bwMode="gray">
            <a:xfrm>
              <a:off x="2287" y="1931"/>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5" name="Rectangle 49"/>
            <p:cNvSpPr>
              <a:spLocks noChangeArrowheads="1"/>
            </p:cNvSpPr>
            <p:nvPr userDrawn="1"/>
          </p:nvSpPr>
          <p:spPr bwMode="gray">
            <a:xfrm>
              <a:off x="3446" y="2215"/>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6" name="Rectangle 50"/>
            <p:cNvSpPr>
              <a:spLocks noChangeArrowheads="1"/>
            </p:cNvSpPr>
            <p:nvPr userDrawn="1"/>
          </p:nvSpPr>
          <p:spPr bwMode="gray">
            <a:xfrm>
              <a:off x="2535" y="1971"/>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7" name="Rectangle 51"/>
            <p:cNvSpPr>
              <a:spLocks noChangeArrowheads="1"/>
            </p:cNvSpPr>
            <p:nvPr userDrawn="1"/>
          </p:nvSpPr>
          <p:spPr bwMode="gray">
            <a:xfrm>
              <a:off x="3944" y="2094"/>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8" name="Rectangle 52"/>
            <p:cNvSpPr>
              <a:spLocks noChangeArrowheads="1"/>
            </p:cNvSpPr>
            <p:nvPr userDrawn="1"/>
          </p:nvSpPr>
          <p:spPr bwMode="gray">
            <a:xfrm>
              <a:off x="3612" y="2012"/>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9" name="Rectangle 53"/>
            <p:cNvSpPr>
              <a:spLocks noChangeArrowheads="1"/>
            </p:cNvSpPr>
            <p:nvPr userDrawn="1"/>
          </p:nvSpPr>
          <p:spPr bwMode="gray">
            <a:xfrm>
              <a:off x="4605" y="2175"/>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0" name="Rectangle 54"/>
            <p:cNvSpPr>
              <a:spLocks noChangeArrowheads="1"/>
            </p:cNvSpPr>
            <p:nvPr userDrawn="1"/>
          </p:nvSpPr>
          <p:spPr bwMode="gray">
            <a:xfrm>
              <a:off x="1791" y="2379"/>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1" name="Rectangle 55"/>
            <p:cNvSpPr>
              <a:spLocks noChangeArrowheads="1"/>
            </p:cNvSpPr>
            <p:nvPr userDrawn="1"/>
          </p:nvSpPr>
          <p:spPr bwMode="gray">
            <a:xfrm>
              <a:off x="3515" y="1702"/>
              <a:ext cx="254" cy="24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2" name="Rectangle 56"/>
            <p:cNvSpPr>
              <a:spLocks noChangeArrowheads="1"/>
            </p:cNvSpPr>
            <p:nvPr userDrawn="1"/>
          </p:nvSpPr>
          <p:spPr bwMode="gray">
            <a:xfrm>
              <a:off x="4274" y="2053"/>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3" name="Rectangle 57"/>
            <p:cNvSpPr>
              <a:spLocks noChangeArrowheads="1"/>
            </p:cNvSpPr>
            <p:nvPr userDrawn="1"/>
          </p:nvSpPr>
          <p:spPr bwMode="gray">
            <a:xfrm>
              <a:off x="5185" y="2135"/>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4" name="Rectangle 58"/>
            <p:cNvSpPr>
              <a:spLocks noChangeArrowheads="1"/>
            </p:cNvSpPr>
            <p:nvPr userDrawn="1"/>
          </p:nvSpPr>
          <p:spPr bwMode="gray">
            <a:xfrm>
              <a:off x="4241" y="1826"/>
              <a:ext cx="221" cy="22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5" name="Rectangle 59"/>
            <p:cNvSpPr>
              <a:spLocks noChangeArrowheads="1"/>
            </p:cNvSpPr>
            <p:nvPr userDrawn="1"/>
          </p:nvSpPr>
          <p:spPr bwMode="gray">
            <a:xfrm>
              <a:off x="5202" y="2419"/>
              <a:ext cx="182" cy="18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6" name="Rectangle 60"/>
            <p:cNvSpPr>
              <a:spLocks noChangeArrowheads="1"/>
            </p:cNvSpPr>
            <p:nvPr userDrawn="1"/>
          </p:nvSpPr>
          <p:spPr bwMode="gray">
            <a:xfrm>
              <a:off x="2653" y="2659"/>
              <a:ext cx="225" cy="227"/>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7" name="Rectangle 61"/>
            <p:cNvSpPr>
              <a:spLocks noChangeArrowheads="1"/>
            </p:cNvSpPr>
            <p:nvPr userDrawn="1"/>
          </p:nvSpPr>
          <p:spPr bwMode="gray">
            <a:xfrm>
              <a:off x="4195" y="3385"/>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8" name="Rectangle 62"/>
            <p:cNvSpPr>
              <a:spLocks noChangeArrowheads="1"/>
            </p:cNvSpPr>
            <p:nvPr userDrawn="1"/>
          </p:nvSpPr>
          <p:spPr bwMode="gray">
            <a:xfrm>
              <a:off x="1474" y="3113"/>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9" name="Rectangle 63"/>
            <p:cNvSpPr>
              <a:spLocks noChangeArrowheads="1"/>
            </p:cNvSpPr>
            <p:nvPr userDrawn="1"/>
          </p:nvSpPr>
          <p:spPr bwMode="gray">
            <a:xfrm>
              <a:off x="2562" y="3113"/>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60" name="Rectangle 64"/>
            <p:cNvSpPr>
              <a:spLocks noChangeArrowheads="1"/>
            </p:cNvSpPr>
            <p:nvPr userDrawn="1"/>
          </p:nvSpPr>
          <p:spPr bwMode="gray">
            <a:xfrm>
              <a:off x="3606" y="2840"/>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4098" name="Rectangle 2"/>
          <p:cNvSpPr>
            <a:spLocks noGrp="1" noChangeArrowheads="1"/>
          </p:cNvSpPr>
          <p:nvPr>
            <p:ph type="ctrTitle"/>
          </p:nvPr>
        </p:nvSpPr>
        <p:spPr>
          <a:xfrm>
            <a:off x="685800" y="2378075"/>
            <a:ext cx="7772400" cy="1082675"/>
          </a:xfrm>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a:defRPr sz="4400" b="1">
                <a:effectLst>
                  <a:outerShdw blurRad="38100" dist="38100" dir="2700000" algn="tl">
                    <a:srgbClr val="C0C0C0"/>
                  </a:outerShdw>
                </a:effectLst>
              </a:defRPr>
            </a:lvl1pPr>
          </a:lstStyle>
          <a:p>
            <a:pPr lvl="0"/>
            <a:r>
              <a:rPr lang="ja-JP" altLang="en-US" noProof="0"/>
              <a:t>マスター タイトルの書式設定</a:t>
            </a:r>
          </a:p>
        </p:txBody>
      </p:sp>
      <p:sp>
        <p:nvSpPr>
          <p:cNvPr id="4099" name="Rectangle 3"/>
          <p:cNvSpPr>
            <a:spLocks noGrp="1" noChangeArrowheads="1"/>
          </p:cNvSpPr>
          <p:nvPr>
            <p:ph type="subTitle" idx="1"/>
          </p:nvPr>
        </p:nvSpPr>
        <p:spPr>
          <a:xfrm>
            <a:off x="1371600" y="3771900"/>
            <a:ext cx="6400800" cy="766763"/>
          </a:xfrm>
        </p:spPr>
        <p:txBody>
          <a:bodyPr/>
          <a:lstStyle>
            <a:lvl1pPr marL="0" indent="0" algn="ctr">
              <a:buFontTx/>
              <a:buNone/>
              <a:defRPr sz="2800">
                <a:solidFill>
                  <a:schemeClr val="bg1"/>
                </a:solidFill>
              </a:defRPr>
            </a:lvl1pPr>
          </a:lstStyle>
          <a:p>
            <a:pPr lvl="0"/>
            <a:r>
              <a:rPr lang="ja-JP" altLang="en-US" noProof="0"/>
              <a:t>マスター サブタイトルの書式設定</a:t>
            </a:r>
          </a:p>
        </p:txBody>
      </p:sp>
      <p:sp>
        <p:nvSpPr>
          <p:cNvPr id="4100" name="Rectangle 4"/>
          <p:cNvSpPr>
            <a:spLocks noGrp="1" noChangeArrowheads="1"/>
          </p:cNvSpPr>
          <p:nvPr>
            <p:ph type="dt" sz="half" idx="2"/>
          </p:nvPr>
        </p:nvSpPr>
        <p:spPr>
          <a:xfrm>
            <a:off x="3505200" y="4752975"/>
            <a:ext cx="2133600" cy="260350"/>
          </a:xfrm>
        </p:spPr>
        <p:txBody>
          <a:bodyPr/>
          <a:lstStyle>
            <a:lvl1pPr algn="ctr">
              <a:defRPr>
                <a:solidFill>
                  <a:schemeClr val="bg1"/>
                </a:solidFill>
              </a:defRPr>
            </a:lvl1pPr>
          </a:lstStyle>
          <a:p>
            <a:fld id="{A1AB7C6E-3CC2-EA4B-B779-3BAADC71C7E8}" type="datetime1">
              <a:rPr lang="ja-JP" altLang="en-US" smtClean="0">
                <a:solidFill>
                  <a:srgbClr val="FFFFFF"/>
                </a:solidFill>
              </a:rPr>
              <a:t>2025/11/21</a:t>
            </a:fld>
            <a:endParaRPr lang="en-US">
              <a:solidFill>
                <a:srgbClr val="FFFFFF"/>
              </a:solidFill>
            </a:endParaRPr>
          </a:p>
        </p:txBody>
      </p:sp>
      <p:sp>
        <p:nvSpPr>
          <p:cNvPr id="4101" name="Rectangle 5"/>
          <p:cNvSpPr>
            <a:spLocks noGrp="1" noChangeArrowheads="1"/>
          </p:cNvSpPr>
          <p:nvPr>
            <p:ph type="ftr" sz="quarter" idx="3"/>
          </p:nvPr>
        </p:nvSpPr>
        <p:spPr>
          <a:xfrm>
            <a:off x="3124200" y="5113338"/>
            <a:ext cx="2895600" cy="260350"/>
          </a:xfrm>
        </p:spPr>
        <p:txBody>
          <a:bodyPr/>
          <a:lstStyle>
            <a:lvl1pPr>
              <a:defRPr>
                <a:solidFill>
                  <a:schemeClr val="bg1"/>
                </a:solidFill>
              </a:defRPr>
            </a:lvl1pPr>
          </a:lstStyle>
          <a:p>
            <a:endParaRPr lang="en-US">
              <a:solidFill>
                <a:srgbClr val="FFFFFF"/>
              </a:solidFill>
            </a:endParaRPr>
          </a:p>
        </p:txBody>
      </p:sp>
      <p:sp>
        <p:nvSpPr>
          <p:cNvPr id="4162" name="Line 66"/>
          <p:cNvSpPr>
            <a:spLocks noChangeShapeType="1"/>
          </p:cNvSpPr>
          <p:nvPr/>
        </p:nvSpPr>
        <p:spPr bwMode="auto">
          <a:xfrm>
            <a:off x="323850" y="3573463"/>
            <a:ext cx="8496300" cy="0"/>
          </a:xfrm>
          <a:prstGeom prst="line">
            <a:avLst/>
          </a:prstGeom>
          <a:noFill/>
          <a:ln w="19050">
            <a:solidFill>
              <a:srgbClr val="99CC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D8992295-F290-E348-8F62-1C60E6CDF308}" type="datetime1">
              <a:rPr lang="ja-JP" altLang="en-US" smtClean="0"/>
              <a:t>2025/11/21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96BA0146-0BBD-BE47-902C-DF427C10DD08}" type="datetime1">
              <a:rPr lang="ja-JP" altLang="en-US" smtClean="0"/>
              <a:t>2025/11/21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196975"/>
            <a:ext cx="4038600" cy="4929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196975"/>
            <a:ext cx="4038600" cy="4929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fld id="{9511C42D-F3B2-F444-A588-9870954F1BD1}" type="datetime1">
              <a:rPr lang="ja-JP" altLang="en-US" smtClean="0"/>
              <a:t>2025/11/21</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fld id="{973CAD23-870B-AB4B-A5DD-A99F9378C825}" type="datetime1">
              <a:rPr lang="ja-JP" altLang="en-US" smtClean="0"/>
              <a:t>2025/11/21</a:t>
            </a:fld>
            <a:endParaRPr lang="en-US"/>
          </a:p>
        </p:txBody>
      </p:sp>
      <p:sp>
        <p:nvSpPr>
          <p:cNvPr id="8" name="フッター プレースホルダー 7"/>
          <p:cNvSpPr>
            <a:spLocks noGrp="1"/>
          </p:cNvSpPr>
          <p:nvPr>
            <p:ph type="ftr" sz="quarter" idx="11"/>
          </p:nvPr>
        </p:nvSpPr>
        <p:spPr/>
        <p:txBody>
          <a:bodyPr/>
          <a:lstStyle>
            <a:lvl1pPr>
              <a:defRPr/>
            </a:lvl1pPr>
          </a:lstStyle>
          <a:p>
            <a:endParaRPr lang="en-US"/>
          </a:p>
        </p:txBody>
      </p:sp>
      <p:sp>
        <p:nvSpPr>
          <p:cNvPr id="9" name="スライド番号プレースホルダー 8"/>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fld id="{234DED7F-E07C-5948-B45A-DC6577D6A39B}" type="datetime1">
              <a:rPr lang="ja-JP" altLang="en-US" smtClean="0"/>
              <a:t>2025/11/21</a:t>
            </a:fld>
            <a:endParaRPr lang="en-US"/>
          </a:p>
        </p:txBody>
      </p:sp>
      <p:sp>
        <p:nvSpPr>
          <p:cNvPr id="4" name="フッター プレースホルダー 3"/>
          <p:cNvSpPr>
            <a:spLocks noGrp="1"/>
          </p:cNvSpPr>
          <p:nvPr>
            <p:ph type="ftr" sz="quarter" idx="11"/>
          </p:nvPr>
        </p:nvSpPr>
        <p:spPr/>
        <p:txBody>
          <a:bodyPr/>
          <a:lstStyle>
            <a:lvl1pPr>
              <a:defRPr/>
            </a:lvl1pPr>
          </a:lstStyle>
          <a:p>
            <a:endParaRPr lang="en-US"/>
          </a:p>
        </p:txBody>
      </p:sp>
      <p:sp>
        <p:nvSpPr>
          <p:cNvPr id="5" name="スライド番号プレースホルダー 4"/>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E115833-6BF3-354F-BF5F-A0A232F0841B}" type="datetime1">
              <a:rPr kumimoji="1" lang="ja-JP" altLang="en-US" smtClean="0"/>
              <a:t>2025/11/21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711863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fld id="{E05ECD3D-D873-F641-9142-8E0190A8CF69}" type="datetime1">
              <a:rPr lang="ja-JP" altLang="en-US" smtClean="0"/>
              <a:t>2025/11/21</a:t>
            </a:fld>
            <a:endParaRPr lang="en-US"/>
          </a:p>
        </p:txBody>
      </p:sp>
      <p:sp>
        <p:nvSpPr>
          <p:cNvPr id="3" name="フッター プレースホルダー 2"/>
          <p:cNvSpPr>
            <a:spLocks noGrp="1"/>
          </p:cNvSpPr>
          <p:nvPr>
            <p:ph type="ftr" sz="quarter" idx="11"/>
          </p:nvPr>
        </p:nvSpPr>
        <p:spPr/>
        <p:txBody>
          <a:bodyPr/>
          <a:lstStyle>
            <a:lvl1pPr>
              <a:defRPr/>
            </a:lvl1pPr>
          </a:lstStyle>
          <a:p>
            <a:endParaRPr lang="en-US"/>
          </a:p>
        </p:txBody>
      </p:sp>
      <p:sp>
        <p:nvSpPr>
          <p:cNvPr id="4" name="スライド番号プレースホルダー 3"/>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1FFA504B-2158-C84F-A6C3-3439C5713273}" type="datetime1">
              <a:rPr lang="ja-JP" altLang="en-US" smtClean="0"/>
              <a:t>2025/11/21</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06CAC547-0413-3E4E-ACA2-42E78A7FFC1F}" type="datetime1">
              <a:rPr lang="ja-JP" altLang="en-US" smtClean="0"/>
              <a:t>2025/11/21</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CC8C70F9-1ACD-5E4F-9D3C-6E2F0ED177BA}" type="datetime1">
              <a:rPr lang="ja-JP" altLang="en-US" smtClean="0"/>
              <a:t>2025/11/21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15125" y="71438"/>
            <a:ext cx="2178050" cy="60547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79388" y="71438"/>
            <a:ext cx="6383337" cy="60547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8B8E7B31-2A8B-1046-9E62-A8827E76758D}" type="datetime1">
              <a:rPr lang="ja-JP" altLang="en-US" smtClean="0"/>
              <a:t>2025/11/21</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181A5D1-D399-174D-8F61-A0072A13C53D}" type="datetime1">
              <a:rPr kumimoji="1" lang="ja-JP" altLang="en-US" smtClean="0"/>
              <a:t>2025/11/21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3500178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B906334-1140-2C47-B456-30179D4D307A}" type="datetime1">
              <a:rPr kumimoji="1" lang="ja-JP" altLang="en-US" smtClean="0"/>
              <a:t>2025/11/21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151010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575AADE-8C82-944C-AADB-E22318F2F9F6}" type="datetime1">
              <a:rPr kumimoji="1" lang="ja-JP" altLang="en-US" smtClean="0"/>
              <a:t>2025/11/21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415863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1783984-5E25-9941-9B48-4601B954EC33}" type="datetime1">
              <a:rPr kumimoji="1" lang="ja-JP" altLang="en-US" smtClean="0"/>
              <a:t>2025/11/21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127947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99BAF35-013B-A645-9154-A595C25E05D4}" type="datetime1">
              <a:rPr kumimoji="1" lang="ja-JP" altLang="en-US" smtClean="0"/>
              <a:t>2025/11/21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30677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E48A9D1-8687-9F49-8C91-418D5AFA6D84}" type="datetime1">
              <a:rPr kumimoji="1" lang="ja-JP" altLang="en-US" smtClean="0"/>
              <a:t>2025/11/21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451346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DF9D0353-C640-A94C-AAB0-986F889C2E53}" type="datetime1">
              <a:rPr lang="ja-JP" altLang="en-US" smtClean="0"/>
              <a:t>2025/11/21</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999120C0-F702-445C-B018-BC09BD7DB4A6}" type="slidenum">
              <a:rPr lang="ja-JP" altLang="en-US" smtClean="0"/>
              <a:pPr/>
              <a:t>‹#›</a:t>
            </a:fld>
            <a:endParaRPr lang="ja-JP" altLang="en-US" dirty="0"/>
          </a:p>
        </p:txBody>
      </p:sp>
    </p:spTree>
    <p:extLst>
      <p:ext uri="{BB962C8B-B14F-4D97-AF65-F5344CB8AC3E}">
        <p14:creationId xmlns:p14="http://schemas.microsoft.com/office/powerpoint/2010/main" val="1425149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28"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3153AB16-658F-0245-B6AC-ED27ADED9FC2}" type="datetime1">
              <a:rPr lang="ja-JP" altLang="en-US" smtClean="0">
                <a:solidFill>
                  <a:prstClr val="black">
                    <a:tint val="75000"/>
                  </a:prstClr>
                </a:solidFill>
              </a:rPr>
              <a:t>2025/11/21</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999120C0-F702-445C-B018-BC09BD7DB4A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4764822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120" name="Group 48"/>
          <p:cNvGrpSpPr>
            <a:grpSpLocks/>
          </p:cNvGrpSpPr>
          <p:nvPr/>
        </p:nvGrpSpPr>
        <p:grpSpPr bwMode="auto">
          <a:xfrm>
            <a:off x="0" y="0"/>
            <a:ext cx="9144000" cy="908050"/>
            <a:chOff x="0" y="0"/>
            <a:chExt cx="5760" cy="572"/>
          </a:xfrm>
        </p:grpSpPr>
        <p:grpSp>
          <p:nvGrpSpPr>
            <p:cNvPr id="3081" name="Group 9"/>
            <p:cNvGrpSpPr>
              <a:grpSpLocks/>
            </p:cNvGrpSpPr>
            <p:nvPr userDrawn="1"/>
          </p:nvGrpSpPr>
          <p:grpSpPr bwMode="auto">
            <a:xfrm>
              <a:off x="0" y="0"/>
              <a:ext cx="5760" cy="527"/>
              <a:chOff x="0" y="0"/>
              <a:chExt cx="5760" cy="527"/>
            </a:xfrm>
          </p:grpSpPr>
          <p:sp>
            <p:nvSpPr>
              <p:cNvPr id="3080" name="Rectangle 8"/>
              <p:cNvSpPr>
                <a:spLocks noChangeArrowheads="1"/>
              </p:cNvSpPr>
              <p:nvPr userDrawn="1"/>
            </p:nvSpPr>
            <p:spPr bwMode="gray">
              <a:xfrm>
                <a:off x="0" y="0"/>
                <a:ext cx="2880" cy="527"/>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79" name="Rectangle 7"/>
              <p:cNvSpPr>
                <a:spLocks noChangeArrowheads="1"/>
              </p:cNvSpPr>
              <p:nvPr userDrawn="1"/>
            </p:nvSpPr>
            <p:spPr bwMode="gray">
              <a:xfrm>
                <a:off x="2880" y="0"/>
                <a:ext cx="2880" cy="527"/>
              </a:xfrm>
              <a:prstGeom prst="rect">
                <a:avLst/>
              </a:prstGeom>
              <a:gradFill rotWithShape="1">
                <a:gsLst>
                  <a:gs pos="0">
                    <a:srgbClr val="009900"/>
                  </a:gs>
                  <a:gs pos="100000">
                    <a:srgbClr val="FFFF99"/>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3082" name="Rectangle 10"/>
            <p:cNvSpPr>
              <a:spLocks noChangeArrowheads="1"/>
            </p:cNvSpPr>
            <p:nvPr userDrawn="1"/>
          </p:nvSpPr>
          <p:spPr bwMode="gray">
            <a:xfrm>
              <a:off x="3288" y="210"/>
              <a:ext cx="136" cy="136"/>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4" name="Rectangle 12"/>
            <p:cNvSpPr>
              <a:spLocks noChangeArrowheads="1"/>
            </p:cNvSpPr>
            <p:nvPr userDrawn="1"/>
          </p:nvSpPr>
          <p:spPr bwMode="gray">
            <a:xfrm>
              <a:off x="3470" y="164"/>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5" name="Rectangle 13"/>
            <p:cNvSpPr>
              <a:spLocks noChangeArrowheads="1"/>
            </p:cNvSpPr>
            <p:nvPr userDrawn="1"/>
          </p:nvSpPr>
          <p:spPr bwMode="gray">
            <a:xfrm>
              <a:off x="3924" y="346"/>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6" name="Rectangle 14"/>
            <p:cNvSpPr>
              <a:spLocks noChangeArrowheads="1"/>
            </p:cNvSpPr>
            <p:nvPr userDrawn="1"/>
          </p:nvSpPr>
          <p:spPr bwMode="gray">
            <a:xfrm>
              <a:off x="3379" y="28"/>
              <a:ext cx="90" cy="90"/>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7" name="Rectangle 15"/>
            <p:cNvSpPr>
              <a:spLocks noChangeArrowheads="1"/>
            </p:cNvSpPr>
            <p:nvPr userDrawn="1"/>
          </p:nvSpPr>
          <p:spPr bwMode="gray">
            <a:xfrm>
              <a:off x="3016" y="346"/>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9" name="Rectangle 17"/>
            <p:cNvSpPr>
              <a:spLocks noChangeArrowheads="1"/>
            </p:cNvSpPr>
            <p:nvPr userDrawn="1"/>
          </p:nvSpPr>
          <p:spPr bwMode="gray">
            <a:xfrm>
              <a:off x="4014" y="209"/>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0" name="Rectangle 18"/>
            <p:cNvSpPr>
              <a:spLocks noChangeArrowheads="1"/>
            </p:cNvSpPr>
            <p:nvPr userDrawn="1"/>
          </p:nvSpPr>
          <p:spPr bwMode="gray">
            <a:xfrm>
              <a:off x="4014" y="73"/>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1" name="Rectangle 19"/>
            <p:cNvSpPr>
              <a:spLocks noChangeArrowheads="1"/>
            </p:cNvSpPr>
            <p:nvPr userDrawn="1"/>
          </p:nvSpPr>
          <p:spPr bwMode="gray">
            <a:xfrm>
              <a:off x="4649" y="300"/>
              <a:ext cx="136" cy="136"/>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2" name="Rectangle 20"/>
            <p:cNvSpPr>
              <a:spLocks noChangeArrowheads="1"/>
            </p:cNvSpPr>
            <p:nvPr userDrawn="1"/>
          </p:nvSpPr>
          <p:spPr bwMode="gray">
            <a:xfrm>
              <a:off x="4150" y="25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3" name="Rectangle 21"/>
            <p:cNvSpPr>
              <a:spLocks noChangeArrowheads="1"/>
            </p:cNvSpPr>
            <p:nvPr userDrawn="1"/>
          </p:nvSpPr>
          <p:spPr bwMode="gray">
            <a:xfrm>
              <a:off x="3061" y="74"/>
              <a:ext cx="90" cy="90"/>
            </a:xfrm>
            <a:prstGeom prst="rect">
              <a:avLst/>
            </a:prstGeom>
            <a:solidFill>
              <a:srgbClr val="82B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4" name="Rectangle 22"/>
            <p:cNvSpPr>
              <a:spLocks noChangeArrowheads="1"/>
            </p:cNvSpPr>
            <p:nvPr userDrawn="1"/>
          </p:nvSpPr>
          <p:spPr bwMode="gray">
            <a:xfrm>
              <a:off x="4332" y="74"/>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5" name="Rectangle 23"/>
            <p:cNvSpPr>
              <a:spLocks noChangeArrowheads="1"/>
            </p:cNvSpPr>
            <p:nvPr userDrawn="1"/>
          </p:nvSpPr>
          <p:spPr bwMode="gray">
            <a:xfrm>
              <a:off x="4468" y="164"/>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6" name="Rectangle 24"/>
            <p:cNvSpPr>
              <a:spLocks noChangeArrowheads="1"/>
            </p:cNvSpPr>
            <p:nvPr userDrawn="1"/>
          </p:nvSpPr>
          <p:spPr bwMode="gray">
            <a:xfrm>
              <a:off x="4468" y="0"/>
              <a:ext cx="90" cy="5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7" name="Rectangle 25"/>
            <p:cNvSpPr>
              <a:spLocks noChangeArrowheads="1"/>
            </p:cNvSpPr>
            <p:nvPr userDrawn="1"/>
          </p:nvSpPr>
          <p:spPr bwMode="gray">
            <a:xfrm>
              <a:off x="4922" y="256"/>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9" name="Rectangle 27"/>
            <p:cNvSpPr>
              <a:spLocks noChangeArrowheads="1"/>
            </p:cNvSpPr>
            <p:nvPr userDrawn="1"/>
          </p:nvSpPr>
          <p:spPr bwMode="gray">
            <a:xfrm>
              <a:off x="3742" y="74"/>
              <a:ext cx="90" cy="90"/>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0" name="Rectangle 28"/>
            <p:cNvSpPr>
              <a:spLocks noChangeArrowheads="1"/>
            </p:cNvSpPr>
            <p:nvPr userDrawn="1"/>
          </p:nvSpPr>
          <p:spPr bwMode="gray">
            <a:xfrm>
              <a:off x="4740" y="255"/>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1" name="Rectangle 29"/>
            <p:cNvSpPr>
              <a:spLocks noChangeArrowheads="1"/>
            </p:cNvSpPr>
            <p:nvPr userDrawn="1"/>
          </p:nvSpPr>
          <p:spPr bwMode="gray">
            <a:xfrm>
              <a:off x="4830" y="0"/>
              <a:ext cx="91" cy="5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2" name="Rectangle 30"/>
            <p:cNvSpPr>
              <a:spLocks noChangeArrowheads="1"/>
            </p:cNvSpPr>
            <p:nvPr userDrawn="1"/>
          </p:nvSpPr>
          <p:spPr bwMode="gray">
            <a:xfrm>
              <a:off x="5284" y="12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3" name="Rectangle 31"/>
            <p:cNvSpPr>
              <a:spLocks noChangeArrowheads="1"/>
            </p:cNvSpPr>
            <p:nvPr userDrawn="1"/>
          </p:nvSpPr>
          <p:spPr bwMode="gray">
            <a:xfrm>
              <a:off x="4966" y="74"/>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4" name="Rectangle 32"/>
            <p:cNvSpPr>
              <a:spLocks noChangeArrowheads="1"/>
            </p:cNvSpPr>
            <p:nvPr userDrawn="1"/>
          </p:nvSpPr>
          <p:spPr bwMode="gray">
            <a:xfrm>
              <a:off x="4694" y="12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5" name="Rectangle 33"/>
            <p:cNvSpPr>
              <a:spLocks noChangeArrowheads="1"/>
            </p:cNvSpPr>
            <p:nvPr userDrawn="1"/>
          </p:nvSpPr>
          <p:spPr bwMode="gray">
            <a:xfrm>
              <a:off x="5284" y="30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6" name="Rectangle 34"/>
            <p:cNvSpPr>
              <a:spLocks noChangeArrowheads="1"/>
            </p:cNvSpPr>
            <p:nvPr userDrawn="1"/>
          </p:nvSpPr>
          <p:spPr bwMode="gray">
            <a:xfrm>
              <a:off x="5420" y="7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7" name="Rectangle 35"/>
            <p:cNvSpPr>
              <a:spLocks noChangeArrowheads="1"/>
            </p:cNvSpPr>
            <p:nvPr userDrawn="1"/>
          </p:nvSpPr>
          <p:spPr bwMode="gray">
            <a:xfrm>
              <a:off x="5193" y="28"/>
              <a:ext cx="136" cy="136"/>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8" name="Rectangle 36"/>
            <p:cNvSpPr>
              <a:spLocks noChangeArrowheads="1"/>
            </p:cNvSpPr>
            <p:nvPr userDrawn="1"/>
          </p:nvSpPr>
          <p:spPr bwMode="gray">
            <a:xfrm>
              <a:off x="3742" y="391"/>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9" name="Rectangle 37"/>
            <p:cNvSpPr>
              <a:spLocks noChangeArrowheads="1"/>
            </p:cNvSpPr>
            <p:nvPr userDrawn="1"/>
          </p:nvSpPr>
          <p:spPr bwMode="gray">
            <a:xfrm>
              <a:off x="5012" y="300"/>
              <a:ext cx="139" cy="136"/>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0" name="Rectangle 38"/>
            <p:cNvSpPr>
              <a:spLocks noChangeArrowheads="1"/>
            </p:cNvSpPr>
            <p:nvPr userDrawn="1"/>
          </p:nvSpPr>
          <p:spPr bwMode="gray">
            <a:xfrm>
              <a:off x="5103" y="25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2" name="Rectangle 40"/>
            <p:cNvSpPr>
              <a:spLocks noChangeArrowheads="1"/>
            </p:cNvSpPr>
            <p:nvPr userDrawn="1"/>
          </p:nvSpPr>
          <p:spPr bwMode="gray">
            <a:xfrm>
              <a:off x="5602" y="257"/>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3" name="Rectangle 41"/>
            <p:cNvSpPr>
              <a:spLocks noChangeArrowheads="1"/>
            </p:cNvSpPr>
            <p:nvPr userDrawn="1"/>
          </p:nvSpPr>
          <p:spPr bwMode="gray">
            <a:xfrm>
              <a:off x="5208" y="462"/>
              <a:ext cx="121" cy="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4" name="Rectangle 42"/>
            <p:cNvSpPr>
              <a:spLocks noChangeArrowheads="1"/>
            </p:cNvSpPr>
            <p:nvPr userDrawn="1"/>
          </p:nvSpPr>
          <p:spPr bwMode="gray">
            <a:xfrm>
              <a:off x="5556" y="0"/>
              <a:ext cx="91" cy="7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5" name="Rectangle 43"/>
            <p:cNvSpPr>
              <a:spLocks noChangeArrowheads="1"/>
            </p:cNvSpPr>
            <p:nvPr userDrawn="1"/>
          </p:nvSpPr>
          <p:spPr bwMode="gray">
            <a:xfrm>
              <a:off x="5466" y="164"/>
              <a:ext cx="136" cy="138"/>
            </a:xfrm>
            <a:prstGeom prst="rect">
              <a:avLst/>
            </a:prstGeom>
            <a:solidFill>
              <a:srgbClr val="99CC00">
                <a:alpha val="39999"/>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6" name="Rectangle 44"/>
            <p:cNvSpPr>
              <a:spLocks noChangeArrowheads="1"/>
            </p:cNvSpPr>
            <p:nvPr userDrawn="1"/>
          </p:nvSpPr>
          <p:spPr bwMode="gray">
            <a:xfrm>
              <a:off x="5611" y="412"/>
              <a:ext cx="100"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8" name="Rectangle 46"/>
            <p:cNvSpPr>
              <a:spLocks noChangeArrowheads="1"/>
            </p:cNvSpPr>
            <p:nvPr userDrawn="1"/>
          </p:nvSpPr>
          <p:spPr bwMode="gray">
            <a:xfrm>
              <a:off x="5511" y="482"/>
              <a:ext cx="139" cy="4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9" name="Rectangle 47"/>
            <p:cNvSpPr>
              <a:spLocks noChangeArrowheads="1"/>
            </p:cNvSpPr>
            <p:nvPr userDrawn="1"/>
          </p:nvSpPr>
          <p:spPr bwMode="gray">
            <a:xfrm>
              <a:off x="0" y="527"/>
              <a:ext cx="5760" cy="45"/>
            </a:xfrm>
            <a:prstGeom prst="rect">
              <a:avLst/>
            </a:prstGeom>
            <a:gradFill rotWithShape="1">
              <a:gsLst>
                <a:gs pos="0">
                  <a:srgbClr val="669900"/>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3074" name="Rectangle 2"/>
          <p:cNvSpPr>
            <a:spLocks noGrp="1" noChangeArrowheads="1"/>
          </p:cNvSpPr>
          <p:nvPr>
            <p:ph type="title"/>
          </p:nvPr>
        </p:nvSpPr>
        <p:spPr bwMode="gray">
          <a:xfrm>
            <a:off x="179388" y="71438"/>
            <a:ext cx="8713787" cy="6207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3075" name="Rectangle 3"/>
          <p:cNvSpPr>
            <a:spLocks noGrp="1" noChangeArrowheads="1"/>
          </p:cNvSpPr>
          <p:nvPr>
            <p:ph type="body" idx="1"/>
          </p:nvPr>
        </p:nvSpPr>
        <p:spPr bwMode="gray">
          <a:xfrm>
            <a:off x="457200" y="1196975"/>
            <a:ext cx="8229600" cy="4929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076" name="Rectangle 4"/>
          <p:cNvSpPr>
            <a:spLocks noGrp="1" noChangeArrowheads="1"/>
          </p:cNvSpPr>
          <p:nvPr>
            <p:ph type="dt" sz="half" idx="2"/>
          </p:nvPr>
        </p:nvSpPr>
        <p:spPr bwMode="gray">
          <a:xfrm>
            <a:off x="323850" y="6453188"/>
            <a:ext cx="2133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333333"/>
                </a:solidFill>
                <a:latin typeface="ＭＳ ゴシック" panose="020B0609070205080204" pitchFamily="49" charset="-128"/>
                <a:ea typeface="ＭＳ ゴシック" panose="020B0609070205080204" pitchFamily="49" charset="-128"/>
              </a:defRPr>
            </a:lvl1pPr>
          </a:lstStyle>
          <a:p>
            <a:fld id="{0006B45D-CCB1-BB46-B2FA-4AA17D7F0A2E}" type="datetime1">
              <a:rPr lang="ja-JP" altLang="en-US" smtClean="0"/>
              <a:t>2025/11/21</a:t>
            </a:fld>
            <a:endParaRPr lang="en-US" dirty="0"/>
          </a:p>
        </p:txBody>
      </p:sp>
      <p:sp>
        <p:nvSpPr>
          <p:cNvPr id="3077" name="Rectangle 5"/>
          <p:cNvSpPr>
            <a:spLocks noGrp="1" noChangeArrowheads="1"/>
          </p:cNvSpPr>
          <p:nvPr>
            <p:ph type="ftr" sz="quarter" idx="3"/>
          </p:nvPr>
        </p:nvSpPr>
        <p:spPr bwMode="gray">
          <a:xfrm>
            <a:off x="3124200" y="6453188"/>
            <a:ext cx="2895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333333"/>
                </a:solidFill>
                <a:latin typeface="ＭＳ ゴシック" panose="020B0609070205080204" pitchFamily="49" charset="-128"/>
                <a:ea typeface="ＭＳ ゴシック" panose="020B0609070205080204" pitchFamily="49" charset="-128"/>
              </a:defRPr>
            </a:lvl1pPr>
          </a:lstStyle>
          <a:p>
            <a:endParaRPr lang="en-US" dirty="0"/>
          </a:p>
        </p:txBody>
      </p:sp>
      <p:sp>
        <p:nvSpPr>
          <p:cNvPr id="3078" name="Rectangle 6"/>
          <p:cNvSpPr>
            <a:spLocks noGrp="1" noChangeArrowheads="1"/>
          </p:cNvSpPr>
          <p:nvPr>
            <p:ph type="sldNum" sz="quarter" idx="4"/>
          </p:nvPr>
        </p:nvSpPr>
        <p:spPr bwMode="gray">
          <a:xfrm>
            <a:off x="6686550" y="6453188"/>
            <a:ext cx="2133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333333"/>
                </a:solidFill>
                <a:latin typeface="ＭＳ ゴシック" panose="020B0609070205080204" pitchFamily="49" charset="-128"/>
                <a:ea typeface="ＭＳ ゴシック" panose="020B0609070205080204" pitchFamily="49" charset="-128"/>
              </a:defRPr>
            </a:lvl1pPr>
          </a:lstStyle>
          <a:p>
            <a:fld id="{B9E1A997-A20F-423E-9B28-067C6EC12EFA}" type="slidenum">
              <a:rPr lang="en-US" smtClean="0"/>
              <a:pPr/>
              <a:t>‹#›</a:t>
            </a:fld>
            <a:endParaRPr lang="en-US" dirty="0"/>
          </a:p>
        </p:txBody>
      </p:sp>
    </p:spTree>
    <p:extLst>
      <p:ext uri="{BB962C8B-B14F-4D97-AF65-F5344CB8AC3E}">
        <p14:creationId xmlns:p14="http://schemas.microsoft.com/office/powerpoint/2010/main" val="155524481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rtl="0" eaLnBrk="1" fontAlgn="base" hangingPunct="1">
        <a:spcBef>
          <a:spcPct val="0"/>
        </a:spcBef>
        <a:spcAft>
          <a:spcPct val="0"/>
        </a:spcAft>
        <a:defRPr kumimoji="1" sz="4000" kern="1200">
          <a:solidFill>
            <a:schemeClr val="bg1"/>
          </a:solidFill>
          <a:latin typeface="ＭＳ ゴシック" panose="020B0609070205080204" pitchFamily="49" charset="-128"/>
          <a:ea typeface="ＭＳ ゴシック" panose="020B0609070205080204" pitchFamily="49" charset="-128"/>
          <a:cs typeface="+mj-cs"/>
        </a:defRPr>
      </a:lvl1pPr>
      <a:lvl2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2pPr>
      <a:lvl3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3pPr>
      <a:lvl4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4pPr>
      <a:lvl5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5pPr>
      <a:lvl6pPr marL="4572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9pPr>
    </p:titleStyle>
    <p:bodyStyle>
      <a:lvl1pPr marL="342900" indent="-342900" algn="l" rtl="0" eaLnBrk="1" fontAlgn="base" hangingPunct="1">
        <a:spcBef>
          <a:spcPct val="20000"/>
        </a:spcBef>
        <a:spcAft>
          <a:spcPct val="0"/>
        </a:spcAft>
        <a:buChar char="•"/>
        <a:defRPr kumimoji="1" sz="3200" kern="1200">
          <a:solidFill>
            <a:schemeClr val="tx1"/>
          </a:solidFill>
          <a:latin typeface="ＭＳ ゴシック" panose="020B0609070205080204" pitchFamily="49" charset="-128"/>
          <a:ea typeface="ＭＳ ゴシック" panose="020B0609070205080204" pitchFamily="49" charset="-128"/>
          <a:cs typeface="+mn-cs"/>
        </a:defRPr>
      </a:lvl1pPr>
      <a:lvl2pPr marL="742950" indent="-285750" algn="l" rtl="0" eaLnBrk="1" fontAlgn="base" hangingPunct="1">
        <a:spcBef>
          <a:spcPct val="20000"/>
        </a:spcBef>
        <a:spcAft>
          <a:spcPct val="0"/>
        </a:spcAft>
        <a:buChar char="–"/>
        <a:defRPr kumimoji="1" sz="28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hyperlink" Target="https://forms.gle/7vQYUghER6Mbg3Nj6" TargetMode="External"/><Relationship Id="rId2" Type="http://schemas.openxmlformats.org/officeDocument/2006/relationships/hyperlink" Target="mailto:yuta.a468@gmail.com" TargetMode="External"/><Relationship Id="rId1" Type="http://schemas.openxmlformats.org/officeDocument/2006/relationships/slideLayout" Target="../slideLayouts/slideLayout14.xml"/><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sea.weathernews.com/seanavigator/plannin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s://www.napa.fi/voyage-optimization-as-shippings-ally-in-increasingly-challenging-weather/" TargetMode="External"/><Relationship Id="rId4" Type="http://schemas.openxmlformats.org/officeDocument/2006/relationships/hyperlink" Target="https://weather-jwa.jp/service/transport_support_wav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jma.go.jp/jma/kishou/know/kisetsu_riyou/difference/index.html" TargetMode="External"/><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jma.go.jp/jma/kishou/know/whitep/1-3-7.html"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hyperlink" Target="https://coloradoriverscience.org/Weather_and_climate_forecast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data.jma.go.jp/cpd/longfcst/" TargetMode="External"/><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hyperlink" Target="https://climate.copernicus.eu/helping-shipping-industry-adapt-climate-change"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6.xml"/><Relationship Id="rId4" Type="http://schemas.openxmlformats.org/officeDocument/2006/relationships/hyperlink" Target="https://www.offshorenavigation.co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apps.ecmwf.int/datasets/data/s2s-realtime-instantaneous-accum-lfpw/levtype=sfc/type=cf/"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cds.climate.copernicus.eu/datasets/seasonal-original-pressure-levels?tab=documentation"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68.wmf"/><Relationship Id="rId7" Type="http://schemas.openxmlformats.org/officeDocument/2006/relationships/image" Target="../media/image70.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72.wmf"/><Relationship Id="rId5" Type="http://schemas.openxmlformats.org/officeDocument/2006/relationships/image" Target="../media/image69.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71.wmf"/></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78.wmf"/><Relationship Id="rId18" Type="http://schemas.openxmlformats.org/officeDocument/2006/relationships/oleObject" Target="../embeddings/oleObject14.bin"/><Relationship Id="rId3" Type="http://schemas.openxmlformats.org/officeDocument/2006/relationships/image" Target="../media/image73.wmf"/><Relationship Id="rId7" Type="http://schemas.openxmlformats.org/officeDocument/2006/relationships/image" Target="../media/image75.wmf"/><Relationship Id="rId12" Type="http://schemas.openxmlformats.org/officeDocument/2006/relationships/oleObject" Target="../embeddings/oleObject11.bin"/><Relationship Id="rId17" Type="http://schemas.openxmlformats.org/officeDocument/2006/relationships/image" Target="../media/image80.wmf"/><Relationship Id="rId2" Type="http://schemas.openxmlformats.org/officeDocument/2006/relationships/oleObject" Target="../embeddings/oleObject6.bin"/><Relationship Id="rId16" Type="http://schemas.openxmlformats.org/officeDocument/2006/relationships/oleObject" Target="../embeddings/oleObject13.bin"/><Relationship Id="rId1" Type="http://schemas.openxmlformats.org/officeDocument/2006/relationships/slideLayout" Target="../slideLayouts/slideLayout7.xml"/><Relationship Id="rId6" Type="http://schemas.openxmlformats.org/officeDocument/2006/relationships/oleObject" Target="../embeddings/oleObject8.bin"/><Relationship Id="rId11" Type="http://schemas.openxmlformats.org/officeDocument/2006/relationships/image" Target="../media/image77.wmf"/><Relationship Id="rId5" Type="http://schemas.openxmlformats.org/officeDocument/2006/relationships/image" Target="../media/image74.wmf"/><Relationship Id="rId15" Type="http://schemas.openxmlformats.org/officeDocument/2006/relationships/image" Target="../media/image79.wmf"/><Relationship Id="rId10" Type="http://schemas.openxmlformats.org/officeDocument/2006/relationships/oleObject" Target="../embeddings/oleObject10.bin"/><Relationship Id="rId19" Type="http://schemas.openxmlformats.org/officeDocument/2006/relationships/image" Target="../media/image81.wmf"/><Relationship Id="rId4" Type="http://schemas.openxmlformats.org/officeDocument/2006/relationships/oleObject" Target="../embeddings/oleObject7.bin"/><Relationship Id="rId9" Type="http://schemas.openxmlformats.org/officeDocument/2006/relationships/image" Target="../media/image76.wmf"/><Relationship Id="rId14" Type="http://schemas.openxmlformats.org/officeDocument/2006/relationships/oleObject" Target="../embeddings/oleObject12.bin"/></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7.wmf"/><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oleObject" Target="../embeddings/oleObject15.bin"/><Relationship Id="rId5" Type="http://schemas.microsoft.com/office/2007/relationships/hdphoto" Target="../media/hdphoto2.wdp"/><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0.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1.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2.png"/></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3.wmf"/></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5.gif"/><Relationship Id="rId4" Type="http://schemas.openxmlformats.org/officeDocument/2006/relationships/image" Target="../media/image94.wmf"/></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96752"/>
            <a:ext cx="7772400" cy="1470025"/>
          </a:xfrm>
        </p:spPr>
        <p:txBody>
          <a:bodyPr>
            <a:normAutofit fontScale="90000"/>
          </a:bodyPr>
          <a:lstStyle/>
          <a:p>
            <a:r>
              <a:rPr lang="ja-JP" altLang="en-US" sz="8000" b="1" dirty="0"/>
              <a:t>現代科学</a:t>
            </a:r>
            <a:r>
              <a:rPr lang="en-US" altLang="ja-JP" sz="8000" b="1" dirty="0"/>
              <a:t>Ⅲ</a:t>
            </a:r>
            <a:br>
              <a:rPr lang="en-US" altLang="ja-JP" sz="8000" b="1" dirty="0"/>
            </a:br>
            <a:r>
              <a:rPr lang="en-US" altLang="ja-JP" sz="4900" b="1" dirty="0"/>
              <a:t>(</a:t>
            </a:r>
            <a:r>
              <a:rPr lang="ja-JP" altLang="en-US" sz="4900" b="1" dirty="0"/>
              <a:t>後期　金曜</a:t>
            </a:r>
            <a:r>
              <a:rPr lang="en-US" altLang="ja-JP" sz="4900" b="1" dirty="0"/>
              <a:t>7</a:t>
            </a:r>
            <a:r>
              <a:rPr lang="ja-JP" altLang="en-US" sz="4900" b="1" dirty="0"/>
              <a:t>･</a:t>
            </a:r>
            <a:r>
              <a:rPr lang="en-US" altLang="ja-JP" sz="4900" b="1" dirty="0"/>
              <a:t>8</a:t>
            </a:r>
            <a:r>
              <a:rPr lang="ja-JP" altLang="en-US" sz="4900" b="1" dirty="0"/>
              <a:t>時限</a:t>
            </a:r>
            <a:r>
              <a:rPr lang="en-US" altLang="ja-JP" sz="4900" b="1" dirty="0"/>
              <a:t>)</a:t>
            </a:r>
            <a:endParaRPr kumimoji="1" lang="ja-JP" altLang="en-US" sz="4900" b="1" dirty="0"/>
          </a:p>
        </p:txBody>
      </p:sp>
      <p:sp>
        <p:nvSpPr>
          <p:cNvPr id="3" name="サブタイトル 2"/>
          <p:cNvSpPr>
            <a:spLocks noGrp="1"/>
          </p:cNvSpPr>
          <p:nvPr>
            <p:ph type="subTitle" idx="1"/>
          </p:nvPr>
        </p:nvSpPr>
        <p:spPr>
          <a:xfrm>
            <a:off x="0" y="2952527"/>
            <a:ext cx="9144000" cy="1752600"/>
          </a:xfrm>
        </p:spPr>
        <p:txBody>
          <a:bodyPr>
            <a:noAutofit/>
          </a:bodyPr>
          <a:lstStyle/>
          <a:p>
            <a:r>
              <a:rPr kumimoji="1" lang="ja-JP" altLang="en-US" sz="5400" b="1" dirty="0">
                <a:solidFill>
                  <a:schemeClr val="tx1">
                    <a:lumMod val="75000"/>
                    <a:lumOff val="25000"/>
                  </a:schemeClr>
                </a:solidFill>
              </a:rPr>
              <a:t>第</a:t>
            </a:r>
            <a:r>
              <a:rPr lang="en-US" altLang="ja-JP" sz="5400" b="1" dirty="0">
                <a:solidFill>
                  <a:schemeClr val="tx1">
                    <a:lumMod val="75000"/>
                    <a:lumOff val="25000"/>
                  </a:schemeClr>
                </a:solidFill>
              </a:rPr>
              <a:t>3</a:t>
            </a:r>
            <a:r>
              <a:rPr kumimoji="1" lang="ja-JP" altLang="en-US" sz="5400" b="1" dirty="0">
                <a:solidFill>
                  <a:schemeClr val="tx1">
                    <a:lumMod val="75000"/>
                    <a:lumOff val="25000"/>
                  </a:schemeClr>
                </a:solidFill>
              </a:rPr>
              <a:t>回 気候の季節変化</a:t>
            </a:r>
            <a:endParaRPr kumimoji="1" lang="en-US" altLang="ja-JP" sz="5400" b="1" dirty="0">
              <a:solidFill>
                <a:schemeClr val="tx1">
                  <a:lumMod val="75000"/>
                  <a:lumOff val="25000"/>
                </a:schemeClr>
              </a:solidFill>
            </a:endParaRPr>
          </a:p>
          <a:p>
            <a:r>
              <a:rPr kumimoji="1" lang="ja-JP" altLang="en-US" sz="5400" b="1" dirty="0">
                <a:solidFill>
                  <a:schemeClr val="tx1">
                    <a:lumMod val="75000"/>
                    <a:lumOff val="25000"/>
                  </a:schemeClr>
                </a:solidFill>
              </a:rPr>
              <a:t>エネルギー輸送</a:t>
            </a:r>
            <a:endParaRPr kumimoji="1" lang="en-US" altLang="ja-JP" sz="5400" b="1" dirty="0">
              <a:solidFill>
                <a:schemeClr val="tx1">
                  <a:lumMod val="75000"/>
                  <a:lumOff val="25000"/>
                </a:schemeClr>
              </a:solidFill>
            </a:endParaRPr>
          </a:p>
          <a:p>
            <a:r>
              <a:rPr kumimoji="1" lang="en-US" altLang="ja-JP" sz="4800" b="1" dirty="0">
                <a:solidFill>
                  <a:schemeClr val="tx1">
                    <a:lumMod val="75000"/>
                    <a:lumOff val="25000"/>
                  </a:schemeClr>
                </a:solidFill>
              </a:rPr>
              <a:t>2025</a:t>
            </a:r>
            <a:r>
              <a:rPr kumimoji="1" lang="ja-JP" altLang="en-US" sz="4800" b="1" dirty="0">
                <a:solidFill>
                  <a:schemeClr val="tx1">
                    <a:lumMod val="75000"/>
                    <a:lumOff val="25000"/>
                  </a:schemeClr>
                </a:solidFill>
              </a:rPr>
              <a:t>年</a:t>
            </a:r>
            <a:r>
              <a:rPr kumimoji="1" lang="en-US" altLang="ja-JP" sz="4800" b="1" dirty="0">
                <a:solidFill>
                  <a:schemeClr val="tx1">
                    <a:lumMod val="75000"/>
                    <a:lumOff val="25000"/>
                  </a:schemeClr>
                </a:solidFill>
              </a:rPr>
              <a:t>11</a:t>
            </a:r>
            <a:r>
              <a:rPr kumimoji="1" lang="ja-JP" altLang="en-US" sz="4800" b="1" dirty="0">
                <a:solidFill>
                  <a:schemeClr val="tx1">
                    <a:lumMod val="75000"/>
                    <a:lumOff val="25000"/>
                  </a:schemeClr>
                </a:solidFill>
              </a:rPr>
              <a:t>月</a:t>
            </a:r>
            <a:r>
              <a:rPr lang="en-US" altLang="ja-JP" sz="4800" b="1" dirty="0">
                <a:solidFill>
                  <a:schemeClr val="tx1">
                    <a:lumMod val="75000"/>
                    <a:lumOff val="25000"/>
                  </a:schemeClr>
                </a:solidFill>
              </a:rPr>
              <a:t>21</a:t>
            </a:r>
            <a:r>
              <a:rPr kumimoji="1" lang="ja-JP" altLang="en-US" sz="4800" b="1" dirty="0">
                <a:solidFill>
                  <a:schemeClr val="tx1">
                    <a:lumMod val="75000"/>
                    <a:lumOff val="25000"/>
                  </a:schemeClr>
                </a:solidFill>
              </a:rPr>
              <a:t>日</a:t>
            </a:r>
          </a:p>
        </p:txBody>
      </p:sp>
      <p:sp>
        <p:nvSpPr>
          <p:cNvPr id="4" name="テキスト ボックス 3"/>
          <p:cNvSpPr txBox="1"/>
          <p:nvPr/>
        </p:nvSpPr>
        <p:spPr>
          <a:xfrm>
            <a:off x="0" y="41565"/>
            <a:ext cx="9144000" cy="353943"/>
          </a:xfrm>
          <a:prstGeom prst="rect">
            <a:avLst/>
          </a:prstGeom>
          <a:noFill/>
        </p:spPr>
        <p:txBody>
          <a:bodyPr wrap="square" rtlCol="0">
            <a:spAutoFit/>
          </a:bodyPr>
          <a:lstStyle/>
          <a:p>
            <a:pPr algn="ctr"/>
            <a:r>
              <a:rPr kumimoji="1" lang="ja-JP" altLang="en-US" sz="1700" dirty="0">
                <a:ea typeface="HG丸ｺﾞｼｯｸM-PRO" panose="020F0600000000000000" pitchFamily="50" charset="-128"/>
              </a:rPr>
              <a:t>独立行政法人 国立高等専門学校機構 鈴鹿工業高等専門学校 </a:t>
            </a:r>
            <a:r>
              <a:rPr lang="en-US" altLang="ja-JP" sz="1700" dirty="0">
                <a:ea typeface="HG丸ｺﾞｼｯｸM-PRO" panose="020F0600000000000000" pitchFamily="50" charset="-128"/>
              </a:rPr>
              <a:t>2025</a:t>
            </a:r>
            <a:r>
              <a:rPr kumimoji="1" lang="ja-JP" altLang="en-US" sz="1700" dirty="0">
                <a:ea typeface="HG丸ｺﾞｼｯｸM-PRO" panose="020F0600000000000000" pitchFamily="50" charset="-128"/>
              </a:rPr>
              <a:t>年度後期「現代科学</a:t>
            </a:r>
            <a:r>
              <a:rPr lang="en-US" altLang="ja-JP" sz="1700" dirty="0">
                <a:ea typeface="HG丸ｺﾞｼｯｸM-PRO" panose="020F0600000000000000" pitchFamily="50" charset="-128"/>
              </a:rPr>
              <a:t>Ⅲ</a:t>
            </a:r>
            <a:r>
              <a:rPr kumimoji="1" lang="ja-JP" altLang="en-US" sz="1700" dirty="0">
                <a:ea typeface="HG丸ｺﾞｼｯｸM-PRO" panose="020F0600000000000000" pitchFamily="50" charset="-128"/>
              </a:rPr>
              <a:t>」</a:t>
            </a:r>
          </a:p>
        </p:txBody>
      </p:sp>
      <p:sp>
        <p:nvSpPr>
          <p:cNvPr id="6" name="テキスト ボックス 5"/>
          <p:cNvSpPr txBox="1"/>
          <p:nvPr/>
        </p:nvSpPr>
        <p:spPr>
          <a:xfrm>
            <a:off x="384868" y="5590981"/>
            <a:ext cx="8358246" cy="646331"/>
          </a:xfrm>
          <a:prstGeom prst="rect">
            <a:avLst/>
          </a:prstGeom>
          <a:noFill/>
        </p:spPr>
        <p:txBody>
          <a:bodyPr wrap="square" rtlCol="0">
            <a:spAutoFit/>
          </a:bodyPr>
          <a:lstStyle/>
          <a:p>
            <a:pPr algn="ctr"/>
            <a:r>
              <a:rPr lang="ja-JP" altLang="en-US" dirty="0">
                <a:ea typeface="HG丸ｺﾞｼｯｸM-PRO" panose="020F0600000000000000" pitchFamily="50" charset="-128"/>
              </a:rPr>
              <a:t>海洋研究開発機構（</a:t>
            </a:r>
            <a:r>
              <a:rPr lang="en-US" altLang="ja-JP" dirty="0">
                <a:ea typeface="HG丸ｺﾞｼｯｸM-PRO" panose="020F0600000000000000" pitchFamily="50" charset="-128"/>
              </a:rPr>
              <a:t>JAMSTEC</a:t>
            </a:r>
            <a:r>
              <a:rPr lang="ja-JP" altLang="en-US" dirty="0">
                <a:ea typeface="HG丸ｺﾞｼｯｸM-PRO" panose="020F0600000000000000" pitchFamily="50" charset="-128"/>
              </a:rPr>
              <a:t>）技術開発研究部門 船舶</a:t>
            </a:r>
            <a:r>
              <a:rPr lang="en-US" altLang="ja-JP" dirty="0">
                <a:ea typeface="HG丸ｺﾞｼｯｸM-PRO" panose="020F0600000000000000" pitchFamily="50" charset="-128"/>
              </a:rPr>
              <a:t>DX</a:t>
            </a:r>
            <a:r>
              <a:rPr lang="ja-JP" altLang="en-US" dirty="0">
                <a:ea typeface="HG丸ｺﾞｼｯｸM-PRO" panose="020F0600000000000000" pitchFamily="50" charset="-128"/>
              </a:rPr>
              <a:t>季節予測開発センター</a:t>
            </a:r>
            <a:endParaRPr lang="en-US" altLang="ja-JP" dirty="0">
              <a:ea typeface="HG丸ｺﾞｼｯｸM-PRO" panose="020F0600000000000000" pitchFamily="50" charset="-128"/>
            </a:endParaRPr>
          </a:p>
          <a:p>
            <a:pPr algn="ctr"/>
            <a:r>
              <a:rPr lang="ja-JP" altLang="en-US" dirty="0">
                <a:ea typeface="HG丸ｺﾞｼｯｸM-PRO" panose="020F0600000000000000" pitchFamily="50" charset="-128"/>
              </a:rPr>
              <a:t>安藤</a:t>
            </a:r>
            <a:r>
              <a:rPr lang="en-US" altLang="ja-JP" dirty="0">
                <a:ea typeface="HG丸ｺﾞｼｯｸM-PRO" panose="020F0600000000000000" pitchFamily="50" charset="-128"/>
              </a:rPr>
              <a:t> </a:t>
            </a:r>
            <a:r>
              <a:rPr lang="ja-JP" altLang="en-US" dirty="0">
                <a:ea typeface="HG丸ｺﾞｼｯｸM-PRO" panose="020F0600000000000000" pitchFamily="50" charset="-128"/>
              </a:rPr>
              <a:t>雄太</a:t>
            </a:r>
            <a:endParaRPr kumimoji="1" lang="en-US" altLang="ja-JP" dirty="0">
              <a:ea typeface="HG丸ｺﾞｼｯｸM-PRO" panose="020F0600000000000000" pitchFamily="50" charset="-128"/>
            </a:endParaRPr>
          </a:p>
        </p:txBody>
      </p:sp>
    </p:spTree>
    <p:extLst>
      <p:ext uri="{BB962C8B-B14F-4D97-AF65-F5344CB8AC3E}">
        <p14:creationId xmlns:p14="http://schemas.microsoft.com/office/powerpoint/2010/main" val="310647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9299FFC-C4DF-5D2C-150F-E4A848085040}"/>
              </a:ext>
            </a:extLst>
          </p:cNvPr>
          <p:cNvSpPr>
            <a:spLocks noGrp="1"/>
          </p:cNvSpPr>
          <p:nvPr>
            <p:ph type="sldNum" sz="quarter" idx="12"/>
          </p:nvPr>
        </p:nvSpPr>
        <p:spPr/>
        <p:txBody>
          <a:bodyPr/>
          <a:lstStyle/>
          <a:p>
            <a:fld id="{999120C0-F702-445C-B018-BC09BD7DB4A6}" type="slidenum">
              <a:rPr kumimoji="1" lang="ja-JP" altLang="en-US" smtClean="0"/>
              <a:t>10</a:t>
            </a:fld>
            <a:endParaRPr kumimoji="1" lang="ja-JP" altLang="en-US"/>
          </a:p>
        </p:txBody>
      </p:sp>
      <p:pic>
        <p:nvPicPr>
          <p:cNvPr id="4" name="図 3" descr="グラフィカル ユーザー インターフェイス, Web サイト&#10;&#10;AI 生成コンテンツは誤りを含む可能性があります。">
            <a:extLst>
              <a:ext uri="{FF2B5EF4-FFF2-40B4-BE49-F238E27FC236}">
                <a16:creationId xmlns:a16="http://schemas.microsoft.com/office/drawing/2014/main" id="{47A96038-FE1D-C685-3446-795B3B5943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265"/>
            <a:ext cx="9144000" cy="6505469"/>
          </a:xfrm>
          <a:prstGeom prst="rect">
            <a:avLst/>
          </a:prstGeom>
        </p:spPr>
      </p:pic>
    </p:spTree>
    <p:extLst>
      <p:ext uri="{BB962C8B-B14F-4D97-AF65-F5344CB8AC3E}">
        <p14:creationId xmlns:p14="http://schemas.microsoft.com/office/powerpoint/2010/main" val="26549328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17B1408-7ABE-40AD-BBFE-408D062E6C04}" type="slidenum">
              <a:rPr lang="ja-JP" altLang="en-US" smtClean="0">
                <a:solidFill>
                  <a:prstClr val="black">
                    <a:tint val="75000"/>
                  </a:prstClr>
                </a:solidFill>
              </a:rPr>
              <a:pPr/>
              <a:t>100</a:t>
            </a:fld>
            <a:endParaRPr lang="ja-JP" altLang="en-US">
              <a:solidFill>
                <a:prstClr val="black">
                  <a:tint val="75000"/>
                </a:prstClr>
              </a:solidFill>
            </a:endParaRPr>
          </a:p>
        </p:txBody>
      </p:sp>
      <p:sp>
        <p:nvSpPr>
          <p:cNvPr id="5" name="円/楕円 4"/>
          <p:cNvSpPr/>
          <p:nvPr/>
        </p:nvSpPr>
        <p:spPr>
          <a:xfrm>
            <a:off x="1336774" y="2576874"/>
            <a:ext cx="5530366" cy="546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 name="円弧 7"/>
          <p:cNvSpPr/>
          <p:nvPr/>
        </p:nvSpPr>
        <p:spPr>
          <a:xfrm>
            <a:off x="750610" y="3921497"/>
            <a:ext cx="6457920" cy="2059657"/>
          </a:xfrm>
          <a:prstGeom prst="arc">
            <a:avLst>
              <a:gd name="adj1" fmla="val 539878"/>
              <a:gd name="adj2" fmla="val 1007541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4" name="フローチャート : 記憶データ 13"/>
          <p:cNvSpPr/>
          <p:nvPr/>
        </p:nvSpPr>
        <p:spPr>
          <a:xfrm rot="16200000">
            <a:off x="3570693" y="2909398"/>
            <a:ext cx="1125018" cy="553036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 h="10000">
                <a:moveTo>
                  <a:pt x="3234" y="0"/>
                </a:moveTo>
                <a:lnTo>
                  <a:pt x="11567" y="0"/>
                </a:lnTo>
                <a:cubicBezTo>
                  <a:pt x="10646" y="0"/>
                  <a:pt x="8203" y="2216"/>
                  <a:pt x="8203" y="4977"/>
                </a:cubicBezTo>
                <a:cubicBezTo>
                  <a:pt x="8203" y="7738"/>
                  <a:pt x="10646" y="10000"/>
                  <a:pt x="11567" y="10000"/>
                </a:cubicBezTo>
                <a:lnTo>
                  <a:pt x="3234" y="10000"/>
                </a:lnTo>
                <a:cubicBezTo>
                  <a:pt x="2313" y="10000"/>
                  <a:pt x="0" y="7738"/>
                  <a:pt x="0" y="4977"/>
                </a:cubicBezTo>
                <a:cubicBezTo>
                  <a:pt x="0" y="2216"/>
                  <a:pt x="2313" y="0"/>
                  <a:pt x="3234" y="0"/>
                </a:cubicBezTo>
                <a:close/>
              </a:path>
            </a:pathLst>
          </a:custGeom>
          <a:solidFill>
            <a:schemeClr val="accent4">
              <a:lumMod val="60000"/>
              <a:lumOff val="40000"/>
              <a:alpha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51" name="フローチャート : 記憶データ 13"/>
          <p:cNvSpPr/>
          <p:nvPr/>
        </p:nvSpPr>
        <p:spPr>
          <a:xfrm rot="16200000">
            <a:off x="3792454" y="1728043"/>
            <a:ext cx="425595" cy="2122943"/>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7996"/>
              <a:gd name="connsiteY0" fmla="*/ 0 h 10000"/>
              <a:gd name="connsiteX1" fmla="*/ 11567 w 17996"/>
              <a:gd name="connsiteY1" fmla="*/ 0 h 10000"/>
              <a:gd name="connsiteX2" fmla="*/ 17996 w 17996"/>
              <a:gd name="connsiteY2" fmla="*/ 4656 h 10000"/>
              <a:gd name="connsiteX3" fmla="*/ 11567 w 17996"/>
              <a:gd name="connsiteY3" fmla="*/ 10000 h 10000"/>
              <a:gd name="connsiteX4" fmla="*/ 3234 w 17996"/>
              <a:gd name="connsiteY4" fmla="*/ 10000 h 10000"/>
              <a:gd name="connsiteX5" fmla="*/ 0 w 17996"/>
              <a:gd name="connsiteY5" fmla="*/ 4977 h 10000"/>
              <a:gd name="connsiteX6" fmla="*/ 3234 w 17996"/>
              <a:gd name="connsiteY6" fmla="*/ 0 h 10000"/>
              <a:gd name="connsiteX0" fmla="*/ 3234 w 18016"/>
              <a:gd name="connsiteY0" fmla="*/ 0 h 10000"/>
              <a:gd name="connsiteX1" fmla="*/ 13917 w 18016"/>
              <a:gd name="connsiteY1" fmla="*/ 1975 h 10000"/>
              <a:gd name="connsiteX2" fmla="*/ 17996 w 18016"/>
              <a:gd name="connsiteY2" fmla="*/ 4656 h 10000"/>
              <a:gd name="connsiteX3" fmla="*/ 11567 w 18016"/>
              <a:gd name="connsiteY3" fmla="*/ 10000 h 10000"/>
              <a:gd name="connsiteX4" fmla="*/ 3234 w 18016"/>
              <a:gd name="connsiteY4" fmla="*/ 10000 h 10000"/>
              <a:gd name="connsiteX5" fmla="*/ 0 w 18016"/>
              <a:gd name="connsiteY5" fmla="*/ 4977 h 10000"/>
              <a:gd name="connsiteX6" fmla="*/ 3234 w 18016"/>
              <a:gd name="connsiteY6" fmla="*/ 0 h 10000"/>
              <a:gd name="connsiteX0" fmla="*/ 3234 w 17997"/>
              <a:gd name="connsiteY0" fmla="*/ 0 h 10000"/>
              <a:gd name="connsiteX1" fmla="*/ 13917 w 17997"/>
              <a:gd name="connsiteY1" fmla="*/ 1975 h 10000"/>
              <a:gd name="connsiteX2" fmla="*/ 17996 w 17997"/>
              <a:gd name="connsiteY2" fmla="*/ 4656 h 10000"/>
              <a:gd name="connsiteX3" fmla="*/ 14440 w 17997"/>
              <a:gd name="connsiteY3" fmla="*/ 7382 h 10000"/>
              <a:gd name="connsiteX4" fmla="*/ 3234 w 17997"/>
              <a:gd name="connsiteY4" fmla="*/ 10000 h 10000"/>
              <a:gd name="connsiteX5" fmla="*/ 0 w 17997"/>
              <a:gd name="connsiteY5" fmla="*/ 4977 h 10000"/>
              <a:gd name="connsiteX6" fmla="*/ 3234 w 17997"/>
              <a:gd name="connsiteY6" fmla="*/ 0 h 10000"/>
              <a:gd name="connsiteX0" fmla="*/ 11762 w 18299"/>
              <a:gd name="connsiteY0" fmla="*/ 0 h 8530"/>
              <a:gd name="connsiteX1" fmla="*/ 14219 w 18299"/>
              <a:gd name="connsiteY1" fmla="*/ 505 h 8530"/>
              <a:gd name="connsiteX2" fmla="*/ 18298 w 18299"/>
              <a:gd name="connsiteY2" fmla="*/ 3186 h 8530"/>
              <a:gd name="connsiteX3" fmla="*/ 14742 w 18299"/>
              <a:gd name="connsiteY3" fmla="*/ 5912 h 8530"/>
              <a:gd name="connsiteX4" fmla="*/ 3536 w 18299"/>
              <a:gd name="connsiteY4" fmla="*/ 8530 h 8530"/>
              <a:gd name="connsiteX5" fmla="*/ 302 w 18299"/>
              <a:gd name="connsiteY5" fmla="*/ 3507 h 8530"/>
              <a:gd name="connsiteX6" fmla="*/ 11762 w 18299"/>
              <a:gd name="connsiteY6" fmla="*/ 0 h 8530"/>
              <a:gd name="connsiteX0" fmla="*/ 6264 w 9835"/>
              <a:gd name="connsiteY0" fmla="*/ 0 h 7604"/>
              <a:gd name="connsiteX1" fmla="*/ 7606 w 9835"/>
              <a:gd name="connsiteY1" fmla="*/ 592 h 7604"/>
              <a:gd name="connsiteX2" fmla="*/ 9835 w 9835"/>
              <a:gd name="connsiteY2" fmla="*/ 3735 h 7604"/>
              <a:gd name="connsiteX3" fmla="*/ 7892 w 9835"/>
              <a:gd name="connsiteY3" fmla="*/ 6931 h 7604"/>
              <a:gd name="connsiteX4" fmla="*/ 6121 w 9835"/>
              <a:gd name="connsiteY4" fmla="*/ 7604 h 7604"/>
              <a:gd name="connsiteX5" fmla="*/ 1 w 9835"/>
              <a:gd name="connsiteY5" fmla="*/ 4111 h 7604"/>
              <a:gd name="connsiteX6" fmla="*/ 6264 w 9835"/>
              <a:gd name="connsiteY6" fmla="*/ 0 h 7604"/>
              <a:gd name="connsiteX0" fmla="*/ 6369 w 10041"/>
              <a:gd name="connsiteY0" fmla="*/ 0 h 10000"/>
              <a:gd name="connsiteX1" fmla="*/ 7734 w 10041"/>
              <a:gd name="connsiteY1" fmla="*/ 779 h 10000"/>
              <a:gd name="connsiteX2" fmla="*/ 10000 w 10041"/>
              <a:gd name="connsiteY2" fmla="*/ 4912 h 10000"/>
              <a:gd name="connsiteX3" fmla="*/ 9475 w 10041"/>
              <a:gd name="connsiteY3" fmla="*/ 7309 h 10000"/>
              <a:gd name="connsiteX4" fmla="*/ 6224 w 10041"/>
              <a:gd name="connsiteY4" fmla="*/ 10000 h 10000"/>
              <a:gd name="connsiteX5" fmla="*/ 1 w 10041"/>
              <a:gd name="connsiteY5" fmla="*/ 5406 h 10000"/>
              <a:gd name="connsiteX6" fmla="*/ 6369 w 10041"/>
              <a:gd name="connsiteY6" fmla="*/ 0 h 10000"/>
              <a:gd name="connsiteX0" fmla="*/ 6369 w 10000"/>
              <a:gd name="connsiteY0" fmla="*/ 0 h 10000"/>
              <a:gd name="connsiteX1" fmla="*/ 9475 w 10000"/>
              <a:gd name="connsiteY1" fmla="*/ 2549 h 10000"/>
              <a:gd name="connsiteX2" fmla="*/ 10000 w 10000"/>
              <a:gd name="connsiteY2" fmla="*/ 4912 h 10000"/>
              <a:gd name="connsiteX3" fmla="*/ 9475 w 10000"/>
              <a:gd name="connsiteY3" fmla="*/ 7309 h 10000"/>
              <a:gd name="connsiteX4" fmla="*/ 6224 w 10000"/>
              <a:gd name="connsiteY4" fmla="*/ 10000 h 10000"/>
              <a:gd name="connsiteX5" fmla="*/ 1 w 10000"/>
              <a:gd name="connsiteY5" fmla="*/ 5406 h 10000"/>
              <a:gd name="connsiteX6" fmla="*/ 6369 w 10000"/>
              <a:gd name="connsiteY6" fmla="*/ 0 h 10000"/>
              <a:gd name="connsiteX0" fmla="*/ 6369 w 10001"/>
              <a:gd name="connsiteY0" fmla="*/ 0 h 10000"/>
              <a:gd name="connsiteX1" fmla="*/ 9475 w 10001"/>
              <a:gd name="connsiteY1" fmla="*/ 2549 h 10000"/>
              <a:gd name="connsiteX2" fmla="*/ 10000 w 10001"/>
              <a:gd name="connsiteY2" fmla="*/ 4912 h 10000"/>
              <a:gd name="connsiteX3" fmla="*/ 9693 w 10001"/>
              <a:gd name="connsiteY3" fmla="*/ 7097 h 10000"/>
              <a:gd name="connsiteX4" fmla="*/ 6224 w 10001"/>
              <a:gd name="connsiteY4" fmla="*/ 10000 h 10000"/>
              <a:gd name="connsiteX5" fmla="*/ 1 w 10001"/>
              <a:gd name="connsiteY5" fmla="*/ 5406 h 10000"/>
              <a:gd name="connsiteX6" fmla="*/ 6369 w 10001"/>
              <a:gd name="connsiteY6" fmla="*/ 0 h 10000"/>
              <a:gd name="connsiteX0" fmla="*/ 6370 w 10002"/>
              <a:gd name="connsiteY0" fmla="*/ 0 h 9575"/>
              <a:gd name="connsiteX1" fmla="*/ 9476 w 10002"/>
              <a:gd name="connsiteY1" fmla="*/ 2549 h 9575"/>
              <a:gd name="connsiteX2" fmla="*/ 10001 w 10002"/>
              <a:gd name="connsiteY2" fmla="*/ 4912 h 9575"/>
              <a:gd name="connsiteX3" fmla="*/ 9694 w 10002"/>
              <a:gd name="connsiteY3" fmla="*/ 7097 h 9575"/>
              <a:gd name="connsiteX4" fmla="*/ 7241 w 10002"/>
              <a:gd name="connsiteY4" fmla="*/ 9575 h 9575"/>
              <a:gd name="connsiteX5" fmla="*/ 2 w 10002"/>
              <a:gd name="connsiteY5" fmla="*/ 5406 h 9575"/>
              <a:gd name="connsiteX6" fmla="*/ 6370 w 10002"/>
              <a:gd name="connsiteY6" fmla="*/ 0 h 9575"/>
              <a:gd name="connsiteX0" fmla="*/ 2313 w 5944"/>
              <a:gd name="connsiteY0" fmla="*/ 0 h 10000"/>
              <a:gd name="connsiteX1" fmla="*/ 5418 w 5944"/>
              <a:gd name="connsiteY1" fmla="*/ 2662 h 10000"/>
              <a:gd name="connsiteX2" fmla="*/ 5943 w 5944"/>
              <a:gd name="connsiteY2" fmla="*/ 5130 h 10000"/>
              <a:gd name="connsiteX3" fmla="*/ 5636 w 5944"/>
              <a:gd name="connsiteY3" fmla="*/ 7412 h 10000"/>
              <a:gd name="connsiteX4" fmla="*/ 3184 w 5944"/>
              <a:gd name="connsiteY4" fmla="*/ 10000 h 10000"/>
              <a:gd name="connsiteX5" fmla="*/ 8 w 5944"/>
              <a:gd name="connsiteY5" fmla="*/ 5276 h 10000"/>
              <a:gd name="connsiteX6" fmla="*/ 2313 w 5944"/>
              <a:gd name="connsiteY6" fmla="*/ 0 h 10000"/>
              <a:gd name="connsiteX0" fmla="*/ 3890 w 9998"/>
              <a:gd name="connsiteY0" fmla="*/ 0 h 9519"/>
              <a:gd name="connsiteX1" fmla="*/ 9114 w 9998"/>
              <a:gd name="connsiteY1" fmla="*/ 2662 h 9519"/>
              <a:gd name="connsiteX2" fmla="*/ 9997 w 9998"/>
              <a:gd name="connsiteY2" fmla="*/ 5130 h 9519"/>
              <a:gd name="connsiteX3" fmla="*/ 9481 w 9998"/>
              <a:gd name="connsiteY3" fmla="*/ 7412 h 9519"/>
              <a:gd name="connsiteX4" fmla="*/ 5234 w 9998"/>
              <a:gd name="connsiteY4" fmla="*/ 9519 h 9519"/>
              <a:gd name="connsiteX5" fmla="*/ 12 w 9998"/>
              <a:gd name="connsiteY5" fmla="*/ 5276 h 9519"/>
              <a:gd name="connsiteX6" fmla="*/ 3890 w 9998"/>
              <a:gd name="connsiteY6" fmla="*/ 0 h 9519"/>
              <a:gd name="connsiteX0" fmla="*/ 3909 w 10018"/>
              <a:gd name="connsiteY0" fmla="*/ 0 h 9689"/>
              <a:gd name="connsiteX1" fmla="*/ 9134 w 10018"/>
              <a:gd name="connsiteY1" fmla="*/ 2797 h 9689"/>
              <a:gd name="connsiteX2" fmla="*/ 10017 w 10018"/>
              <a:gd name="connsiteY2" fmla="*/ 5389 h 9689"/>
              <a:gd name="connsiteX3" fmla="*/ 9501 w 10018"/>
              <a:gd name="connsiteY3" fmla="*/ 7787 h 9689"/>
              <a:gd name="connsiteX4" fmla="*/ 6230 w 10018"/>
              <a:gd name="connsiteY4" fmla="*/ 9689 h 9689"/>
              <a:gd name="connsiteX5" fmla="*/ 30 w 10018"/>
              <a:gd name="connsiteY5" fmla="*/ 5543 h 9689"/>
              <a:gd name="connsiteX6" fmla="*/ 3909 w 10018"/>
              <a:gd name="connsiteY6" fmla="*/ 0 h 9689"/>
              <a:gd name="connsiteX0" fmla="*/ 6066 w 9971"/>
              <a:gd name="connsiteY0" fmla="*/ 0 h 8998"/>
              <a:gd name="connsiteX1" fmla="*/ 9089 w 9971"/>
              <a:gd name="connsiteY1" fmla="*/ 1885 h 8998"/>
              <a:gd name="connsiteX2" fmla="*/ 9970 w 9971"/>
              <a:gd name="connsiteY2" fmla="*/ 4560 h 8998"/>
              <a:gd name="connsiteX3" fmla="*/ 9455 w 9971"/>
              <a:gd name="connsiteY3" fmla="*/ 7035 h 8998"/>
              <a:gd name="connsiteX4" fmla="*/ 6190 w 9971"/>
              <a:gd name="connsiteY4" fmla="*/ 8998 h 8998"/>
              <a:gd name="connsiteX5" fmla="*/ 1 w 9971"/>
              <a:gd name="connsiteY5" fmla="*/ 4719 h 8998"/>
              <a:gd name="connsiteX6" fmla="*/ 6066 w 9971"/>
              <a:gd name="connsiteY6" fmla="*/ 0 h 8998"/>
              <a:gd name="connsiteX0" fmla="*/ 3640 w 7556"/>
              <a:gd name="connsiteY0" fmla="*/ 0 h 10000"/>
              <a:gd name="connsiteX1" fmla="*/ 6671 w 7556"/>
              <a:gd name="connsiteY1" fmla="*/ 2095 h 10000"/>
              <a:gd name="connsiteX2" fmla="*/ 7555 w 7556"/>
              <a:gd name="connsiteY2" fmla="*/ 5068 h 10000"/>
              <a:gd name="connsiteX3" fmla="*/ 7038 w 7556"/>
              <a:gd name="connsiteY3" fmla="*/ 7818 h 10000"/>
              <a:gd name="connsiteX4" fmla="*/ 3764 w 7556"/>
              <a:gd name="connsiteY4" fmla="*/ 10000 h 10000"/>
              <a:gd name="connsiteX5" fmla="*/ 1 w 7556"/>
              <a:gd name="connsiteY5" fmla="*/ 5110 h 10000"/>
              <a:gd name="connsiteX6" fmla="*/ 3640 w 7556"/>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 h="10000">
                <a:moveTo>
                  <a:pt x="3640" y="0"/>
                </a:moveTo>
                <a:lnTo>
                  <a:pt x="6671" y="2095"/>
                </a:lnTo>
                <a:cubicBezTo>
                  <a:pt x="5809" y="2095"/>
                  <a:pt x="7495" y="4113"/>
                  <a:pt x="7555" y="5068"/>
                </a:cubicBezTo>
                <a:cubicBezTo>
                  <a:pt x="7616" y="6022"/>
                  <a:pt x="6177" y="7818"/>
                  <a:pt x="7038" y="7818"/>
                </a:cubicBezTo>
                <a:lnTo>
                  <a:pt x="3764" y="10000"/>
                </a:lnTo>
                <a:cubicBezTo>
                  <a:pt x="2900" y="10000"/>
                  <a:pt x="22" y="6778"/>
                  <a:pt x="1" y="5110"/>
                </a:cubicBezTo>
                <a:cubicBezTo>
                  <a:pt x="-20" y="3443"/>
                  <a:pt x="2778" y="0"/>
                  <a:pt x="3640" y="0"/>
                </a:cubicBezTo>
                <a:close/>
              </a:path>
            </a:pathLst>
          </a:custGeom>
          <a:solidFill>
            <a:schemeClr val="accent3">
              <a:lumMod val="40000"/>
              <a:lumOff val="60000"/>
              <a:alpha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9" name="円/楕円 88"/>
          <p:cNvSpPr/>
          <p:nvPr/>
        </p:nvSpPr>
        <p:spPr>
          <a:xfrm>
            <a:off x="323528" y="1356883"/>
            <a:ext cx="7848872" cy="7832757"/>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90" name="フローチャート : 記憶データ 13"/>
          <p:cNvSpPr/>
          <p:nvPr/>
        </p:nvSpPr>
        <p:spPr>
          <a:xfrm rot="16200000">
            <a:off x="3786810" y="1186416"/>
            <a:ext cx="687877" cy="436637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0784 w 11567"/>
              <a:gd name="connsiteY3" fmla="*/ 7795 h 10000"/>
              <a:gd name="connsiteX4" fmla="*/ 3234 w 11567"/>
              <a:gd name="connsiteY4" fmla="*/ 10000 h 10000"/>
              <a:gd name="connsiteX5" fmla="*/ 0 w 11567"/>
              <a:gd name="connsiteY5" fmla="*/ 4977 h 10000"/>
              <a:gd name="connsiteX6" fmla="*/ 3234 w 11567"/>
              <a:gd name="connsiteY6" fmla="*/ 0 h 10000"/>
              <a:gd name="connsiteX0" fmla="*/ 3234 w 10784"/>
              <a:gd name="connsiteY0" fmla="*/ 0 h 10000"/>
              <a:gd name="connsiteX1" fmla="*/ 10653 w 10784"/>
              <a:gd name="connsiteY1" fmla="*/ 2618 h 10000"/>
              <a:gd name="connsiteX2" fmla="*/ 8203 w 10784"/>
              <a:gd name="connsiteY2" fmla="*/ 4977 h 10000"/>
              <a:gd name="connsiteX3" fmla="*/ 10784 w 10784"/>
              <a:gd name="connsiteY3" fmla="*/ 7795 h 10000"/>
              <a:gd name="connsiteX4" fmla="*/ 3234 w 10784"/>
              <a:gd name="connsiteY4" fmla="*/ 10000 h 10000"/>
              <a:gd name="connsiteX5" fmla="*/ 0 w 10784"/>
              <a:gd name="connsiteY5" fmla="*/ 4977 h 10000"/>
              <a:gd name="connsiteX6" fmla="*/ 3234 w 10784"/>
              <a:gd name="connsiteY6" fmla="*/ 0 h 10000"/>
              <a:gd name="connsiteX0" fmla="*/ 3234 w 10784"/>
              <a:gd name="connsiteY0" fmla="*/ 0 h 10000"/>
              <a:gd name="connsiteX1" fmla="*/ 1315 w 10784"/>
              <a:gd name="connsiteY1" fmla="*/ 913 h 10000"/>
              <a:gd name="connsiteX2" fmla="*/ 10653 w 10784"/>
              <a:gd name="connsiteY2" fmla="*/ 2618 h 10000"/>
              <a:gd name="connsiteX3" fmla="*/ 8203 w 10784"/>
              <a:gd name="connsiteY3" fmla="*/ 4977 h 10000"/>
              <a:gd name="connsiteX4" fmla="*/ 10784 w 10784"/>
              <a:gd name="connsiteY4" fmla="*/ 7795 h 10000"/>
              <a:gd name="connsiteX5" fmla="*/ 3234 w 10784"/>
              <a:gd name="connsiteY5" fmla="*/ 10000 h 10000"/>
              <a:gd name="connsiteX6" fmla="*/ 0 w 10784"/>
              <a:gd name="connsiteY6" fmla="*/ 4977 h 10000"/>
              <a:gd name="connsiteX7" fmla="*/ 3234 w 10784"/>
              <a:gd name="connsiteY7" fmla="*/ 0 h 10000"/>
              <a:gd name="connsiteX0" fmla="*/ 3235 w 10785"/>
              <a:gd name="connsiteY0" fmla="*/ 0 h 9403"/>
              <a:gd name="connsiteX1" fmla="*/ 1316 w 10785"/>
              <a:gd name="connsiteY1" fmla="*/ 913 h 9403"/>
              <a:gd name="connsiteX2" fmla="*/ 10654 w 10785"/>
              <a:gd name="connsiteY2" fmla="*/ 2618 h 9403"/>
              <a:gd name="connsiteX3" fmla="*/ 8204 w 10785"/>
              <a:gd name="connsiteY3" fmla="*/ 4977 h 9403"/>
              <a:gd name="connsiteX4" fmla="*/ 10785 w 10785"/>
              <a:gd name="connsiteY4" fmla="*/ 7795 h 9403"/>
              <a:gd name="connsiteX5" fmla="*/ 2843 w 10785"/>
              <a:gd name="connsiteY5" fmla="*/ 9403 h 9403"/>
              <a:gd name="connsiteX6" fmla="*/ 1 w 10785"/>
              <a:gd name="connsiteY6" fmla="*/ 4977 h 9403"/>
              <a:gd name="connsiteX7" fmla="*/ 3235 w 10785"/>
              <a:gd name="connsiteY7" fmla="*/ 0 h 9403"/>
              <a:gd name="connsiteX0" fmla="*/ 2035 w 10004"/>
              <a:gd name="connsiteY0" fmla="*/ 204 h 9032"/>
              <a:gd name="connsiteX1" fmla="*/ 1224 w 10004"/>
              <a:gd name="connsiteY1" fmla="*/ 3 h 9032"/>
              <a:gd name="connsiteX2" fmla="*/ 9883 w 10004"/>
              <a:gd name="connsiteY2" fmla="*/ 1816 h 9032"/>
              <a:gd name="connsiteX3" fmla="*/ 7611 w 10004"/>
              <a:gd name="connsiteY3" fmla="*/ 4325 h 9032"/>
              <a:gd name="connsiteX4" fmla="*/ 10004 w 10004"/>
              <a:gd name="connsiteY4" fmla="*/ 7322 h 9032"/>
              <a:gd name="connsiteX5" fmla="*/ 2640 w 10004"/>
              <a:gd name="connsiteY5" fmla="*/ 9032 h 9032"/>
              <a:gd name="connsiteX6" fmla="*/ 5 w 10004"/>
              <a:gd name="connsiteY6" fmla="*/ 4325 h 9032"/>
              <a:gd name="connsiteX7" fmla="*/ 2035 w 10004"/>
              <a:gd name="connsiteY7" fmla="*/ 204 h 9032"/>
              <a:gd name="connsiteX0" fmla="*/ 2034 w 10000"/>
              <a:gd name="connsiteY0" fmla="*/ 0 h 9774"/>
              <a:gd name="connsiteX1" fmla="*/ 5218 w 10000"/>
              <a:gd name="connsiteY1" fmla="*/ 453 h 9774"/>
              <a:gd name="connsiteX2" fmla="*/ 9879 w 10000"/>
              <a:gd name="connsiteY2" fmla="*/ 1785 h 9774"/>
              <a:gd name="connsiteX3" fmla="*/ 7608 w 10000"/>
              <a:gd name="connsiteY3" fmla="*/ 4563 h 9774"/>
              <a:gd name="connsiteX4" fmla="*/ 10000 w 10000"/>
              <a:gd name="connsiteY4" fmla="*/ 7881 h 9774"/>
              <a:gd name="connsiteX5" fmla="*/ 2639 w 10000"/>
              <a:gd name="connsiteY5" fmla="*/ 9774 h 9774"/>
              <a:gd name="connsiteX6" fmla="*/ 5 w 10000"/>
              <a:gd name="connsiteY6" fmla="*/ 4563 h 9774"/>
              <a:gd name="connsiteX7" fmla="*/ 2034 w 10000"/>
              <a:gd name="connsiteY7" fmla="*/ 0 h 9774"/>
              <a:gd name="connsiteX0" fmla="*/ 2034 w 10000"/>
              <a:gd name="connsiteY0" fmla="*/ 0 h 10000"/>
              <a:gd name="connsiteX1" fmla="*/ 5218 w 10000"/>
              <a:gd name="connsiteY1" fmla="*/ 463 h 10000"/>
              <a:gd name="connsiteX2" fmla="*/ 9879 w 10000"/>
              <a:gd name="connsiteY2" fmla="*/ 1826 h 10000"/>
              <a:gd name="connsiteX3" fmla="*/ 7608 w 10000"/>
              <a:gd name="connsiteY3" fmla="*/ 4669 h 10000"/>
              <a:gd name="connsiteX4" fmla="*/ 10000 w 10000"/>
              <a:gd name="connsiteY4" fmla="*/ 8063 h 10000"/>
              <a:gd name="connsiteX5" fmla="*/ 2639 w 10000"/>
              <a:gd name="connsiteY5" fmla="*/ 10000 h 10000"/>
              <a:gd name="connsiteX6" fmla="*/ 5 w 10000"/>
              <a:gd name="connsiteY6" fmla="*/ 4669 h 10000"/>
              <a:gd name="connsiteX7" fmla="*/ 2034 w 10000"/>
              <a:gd name="connsiteY7" fmla="*/ 0 h 10000"/>
              <a:gd name="connsiteX0" fmla="*/ 2034 w 10000"/>
              <a:gd name="connsiteY0" fmla="*/ 0 h 10000"/>
              <a:gd name="connsiteX1" fmla="*/ 5218 w 10000"/>
              <a:gd name="connsiteY1" fmla="*/ 463 h 10000"/>
              <a:gd name="connsiteX2" fmla="*/ 9879 w 10000"/>
              <a:gd name="connsiteY2" fmla="*/ 1826 h 10000"/>
              <a:gd name="connsiteX3" fmla="*/ 7608 w 10000"/>
              <a:gd name="connsiteY3" fmla="*/ 4669 h 10000"/>
              <a:gd name="connsiteX4" fmla="*/ 10000 w 10000"/>
              <a:gd name="connsiteY4" fmla="*/ 8063 h 10000"/>
              <a:gd name="connsiteX5" fmla="*/ 2639 w 10000"/>
              <a:gd name="connsiteY5" fmla="*/ 10000 h 10000"/>
              <a:gd name="connsiteX6" fmla="*/ 5 w 10000"/>
              <a:gd name="connsiteY6" fmla="*/ 4669 h 10000"/>
              <a:gd name="connsiteX7" fmla="*/ 2034 w 10000"/>
              <a:gd name="connsiteY7" fmla="*/ 0 h 10000"/>
              <a:gd name="connsiteX0" fmla="*/ 2517 w 10483"/>
              <a:gd name="connsiteY0" fmla="*/ 0 h 10000"/>
              <a:gd name="connsiteX1" fmla="*/ 5701 w 10483"/>
              <a:gd name="connsiteY1" fmla="*/ 463 h 10000"/>
              <a:gd name="connsiteX2" fmla="*/ 10362 w 10483"/>
              <a:gd name="connsiteY2" fmla="*/ 1826 h 10000"/>
              <a:gd name="connsiteX3" fmla="*/ 8091 w 10483"/>
              <a:gd name="connsiteY3" fmla="*/ 4669 h 10000"/>
              <a:gd name="connsiteX4" fmla="*/ 10483 w 10483"/>
              <a:gd name="connsiteY4" fmla="*/ 8063 h 10000"/>
              <a:gd name="connsiteX5" fmla="*/ 3122 w 10483"/>
              <a:gd name="connsiteY5" fmla="*/ 10000 h 10000"/>
              <a:gd name="connsiteX6" fmla="*/ 4 w 10483"/>
              <a:gd name="connsiteY6" fmla="*/ 5167 h 10000"/>
              <a:gd name="connsiteX7" fmla="*/ 2517 w 10483"/>
              <a:gd name="connsiteY7" fmla="*/ 0 h 10000"/>
              <a:gd name="connsiteX0" fmla="*/ 3121 w 11087"/>
              <a:gd name="connsiteY0" fmla="*/ 0 h 10000"/>
              <a:gd name="connsiteX1" fmla="*/ 6305 w 11087"/>
              <a:gd name="connsiteY1" fmla="*/ 463 h 10000"/>
              <a:gd name="connsiteX2" fmla="*/ 10966 w 11087"/>
              <a:gd name="connsiteY2" fmla="*/ 1826 h 10000"/>
              <a:gd name="connsiteX3" fmla="*/ 8695 w 11087"/>
              <a:gd name="connsiteY3" fmla="*/ 4669 h 10000"/>
              <a:gd name="connsiteX4" fmla="*/ 11087 w 11087"/>
              <a:gd name="connsiteY4" fmla="*/ 8063 h 10000"/>
              <a:gd name="connsiteX5" fmla="*/ 3726 w 11087"/>
              <a:gd name="connsiteY5" fmla="*/ 10000 h 10000"/>
              <a:gd name="connsiteX6" fmla="*/ 3 w 11087"/>
              <a:gd name="connsiteY6" fmla="*/ 5222 h 10000"/>
              <a:gd name="connsiteX7" fmla="*/ 3121 w 11087"/>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87" h="10000">
                <a:moveTo>
                  <a:pt x="3121" y="0"/>
                </a:moveTo>
                <a:cubicBezTo>
                  <a:pt x="3133" y="35"/>
                  <a:pt x="6293" y="429"/>
                  <a:pt x="6305" y="463"/>
                </a:cubicBezTo>
                <a:lnTo>
                  <a:pt x="10966" y="1826"/>
                </a:lnTo>
                <a:cubicBezTo>
                  <a:pt x="10112" y="1826"/>
                  <a:pt x="8674" y="3628"/>
                  <a:pt x="8695" y="4669"/>
                </a:cubicBezTo>
                <a:cubicBezTo>
                  <a:pt x="8715" y="5708"/>
                  <a:pt x="10233" y="8063"/>
                  <a:pt x="11087" y="8063"/>
                </a:cubicBezTo>
                <a:cubicBezTo>
                  <a:pt x="8633" y="8709"/>
                  <a:pt x="9327" y="8745"/>
                  <a:pt x="3726" y="10000"/>
                </a:cubicBezTo>
                <a:cubicBezTo>
                  <a:pt x="3356" y="9945"/>
                  <a:pt x="104" y="6887"/>
                  <a:pt x="3" y="5222"/>
                </a:cubicBezTo>
                <a:cubicBezTo>
                  <a:pt x="-98" y="3555"/>
                  <a:pt x="2268" y="0"/>
                  <a:pt x="3121" y="0"/>
                </a:cubicBezTo>
                <a:close/>
              </a:path>
            </a:pathLst>
          </a:custGeom>
          <a:solidFill>
            <a:schemeClr val="accent4">
              <a:lumMod val="60000"/>
              <a:lumOff val="40000"/>
              <a:alpha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92" name="フローチャート : 記憶データ 13"/>
          <p:cNvSpPr/>
          <p:nvPr/>
        </p:nvSpPr>
        <p:spPr>
          <a:xfrm rot="16200000">
            <a:off x="3680089" y="1751018"/>
            <a:ext cx="773595" cy="544132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0522 w 11567"/>
              <a:gd name="connsiteY3" fmla="*/ 9403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9839"/>
              <a:gd name="connsiteX1" fmla="*/ 11567 w 11567"/>
              <a:gd name="connsiteY1" fmla="*/ 0 h 9839"/>
              <a:gd name="connsiteX2" fmla="*/ 8203 w 11567"/>
              <a:gd name="connsiteY2" fmla="*/ 4977 h 9839"/>
              <a:gd name="connsiteX3" fmla="*/ 10522 w 11567"/>
              <a:gd name="connsiteY3" fmla="*/ 9403 h 9839"/>
              <a:gd name="connsiteX4" fmla="*/ 3103 w 11567"/>
              <a:gd name="connsiteY4" fmla="*/ 9839 h 9839"/>
              <a:gd name="connsiteX5" fmla="*/ 0 w 11567"/>
              <a:gd name="connsiteY5" fmla="*/ 4977 h 9839"/>
              <a:gd name="connsiteX6" fmla="*/ 3234 w 11567"/>
              <a:gd name="connsiteY6" fmla="*/ 0 h 9839"/>
              <a:gd name="connsiteX0" fmla="*/ 2796 w 9210"/>
              <a:gd name="connsiteY0" fmla="*/ 0 h 10000"/>
              <a:gd name="connsiteX1" fmla="*/ 9210 w 9210"/>
              <a:gd name="connsiteY1" fmla="*/ 443 h 10000"/>
              <a:gd name="connsiteX2" fmla="*/ 7092 w 9210"/>
              <a:gd name="connsiteY2" fmla="*/ 5058 h 10000"/>
              <a:gd name="connsiteX3" fmla="*/ 9097 w 9210"/>
              <a:gd name="connsiteY3" fmla="*/ 9557 h 10000"/>
              <a:gd name="connsiteX4" fmla="*/ 2683 w 9210"/>
              <a:gd name="connsiteY4" fmla="*/ 10000 h 10000"/>
              <a:gd name="connsiteX5" fmla="*/ 0 w 9210"/>
              <a:gd name="connsiteY5" fmla="*/ 5058 h 10000"/>
              <a:gd name="connsiteX6" fmla="*/ 2796 w 9210"/>
              <a:gd name="connsiteY6" fmla="*/ 0 h 10000"/>
              <a:gd name="connsiteX0" fmla="*/ 3036 w 10000"/>
              <a:gd name="connsiteY0" fmla="*/ 0 h 10000"/>
              <a:gd name="connsiteX1" fmla="*/ 10000 w 10000"/>
              <a:gd name="connsiteY1" fmla="*/ 443 h 10000"/>
              <a:gd name="connsiteX2" fmla="*/ 6474 w 10000"/>
              <a:gd name="connsiteY2" fmla="*/ 5058 h 10000"/>
              <a:gd name="connsiteX3" fmla="*/ 9877 w 10000"/>
              <a:gd name="connsiteY3" fmla="*/ 9557 h 10000"/>
              <a:gd name="connsiteX4" fmla="*/ 2913 w 10000"/>
              <a:gd name="connsiteY4" fmla="*/ 10000 h 10000"/>
              <a:gd name="connsiteX5" fmla="*/ 0 w 10000"/>
              <a:gd name="connsiteY5" fmla="*/ 5058 h 10000"/>
              <a:gd name="connsiteX6" fmla="*/ 30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3036" y="0"/>
                </a:moveTo>
                <a:lnTo>
                  <a:pt x="10000" y="443"/>
                </a:lnTo>
                <a:cubicBezTo>
                  <a:pt x="9136" y="443"/>
                  <a:pt x="6495" y="3539"/>
                  <a:pt x="6474" y="5058"/>
                </a:cubicBezTo>
                <a:cubicBezTo>
                  <a:pt x="6454" y="6577"/>
                  <a:pt x="9012" y="9557"/>
                  <a:pt x="9877" y="9557"/>
                </a:cubicBezTo>
                <a:lnTo>
                  <a:pt x="2913" y="10000"/>
                </a:lnTo>
                <a:cubicBezTo>
                  <a:pt x="2048" y="10000"/>
                  <a:pt x="-21" y="6725"/>
                  <a:pt x="0" y="5058"/>
                </a:cubicBezTo>
                <a:cubicBezTo>
                  <a:pt x="21" y="3392"/>
                  <a:pt x="2172" y="0"/>
                  <a:pt x="3036" y="0"/>
                </a:cubicBezTo>
                <a:close/>
              </a:path>
            </a:pathLst>
          </a:custGeom>
          <a:solidFill>
            <a:schemeClr val="accent3">
              <a:lumMod val="40000"/>
              <a:lumOff val="60000"/>
              <a:alpha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3" name="下矢印 2"/>
          <p:cNvSpPr/>
          <p:nvPr/>
        </p:nvSpPr>
        <p:spPr>
          <a:xfrm rot="3910693">
            <a:off x="4579969" y="2642302"/>
            <a:ext cx="453684" cy="8340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47" name="下矢印 46"/>
          <p:cNvSpPr/>
          <p:nvPr/>
        </p:nvSpPr>
        <p:spPr>
          <a:xfrm rot="4392578">
            <a:off x="2959214" y="2642302"/>
            <a:ext cx="453684" cy="8340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68" name="下矢印 67"/>
          <p:cNvSpPr/>
          <p:nvPr/>
        </p:nvSpPr>
        <p:spPr>
          <a:xfrm rot="3024049">
            <a:off x="5018922" y="4674565"/>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5" name="下矢印 84"/>
          <p:cNvSpPr/>
          <p:nvPr/>
        </p:nvSpPr>
        <p:spPr>
          <a:xfrm rot="2671286">
            <a:off x="5894750" y="4626765"/>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grpSp>
        <p:nvGrpSpPr>
          <p:cNvPr id="6" name="グループ化 5"/>
          <p:cNvGrpSpPr/>
          <p:nvPr/>
        </p:nvGrpSpPr>
        <p:grpSpPr>
          <a:xfrm>
            <a:off x="4124336" y="1650135"/>
            <a:ext cx="1938666" cy="1376518"/>
            <a:chOff x="1753038" y="1650135"/>
            <a:chExt cx="1938666" cy="1376518"/>
          </a:xfrm>
        </p:grpSpPr>
        <p:sp>
          <p:nvSpPr>
            <p:cNvPr id="12" name="二等辺三角形 11"/>
            <p:cNvSpPr/>
            <p:nvPr/>
          </p:nvSpPr>
          <p:spPr>
            <a:xfrm rot="17153900">
              <a:off x="2521267" y="1843432"/>
              <a:ext cx="619043" cy="23244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69" name="二等辺三角形 68"/>
            <p:cNvSpPr/>
            <p:nvPr/>
          </p:nvSpPr>
          <p:spPr>
            <a:xfrm rot="11680922">
              <a:off x="1753038" y="1847661"/>
              <a:ext cx="596833" cy="25347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0" name="二等辺三角形 69"/>
            <p:cNvSpPr/>
            <p:nvPr/>
          </p:nvSpPr>
          <p:spPr>
            <a:xfrm rot="6290447">
              <a:off x="2290657" y="2600908"/>
              <a:ext cx="619040" cy="23244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1" name="二等辺三角形 70"/>
            <p:cNvSpPr/>
            <p:nvPr/>
          </p:nvSpPr>
          <p:spPr>
            <a:xfrm rot="856014">
              <a:off x="3094871" y="2307720"/>
              <a:ext cx="596833" cy="25347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10" name="フレーム 9"/>
            <p:cNvSpPr/>
            <p:nvPr/>
          </p:nvSpPr>
          <p:spPr>
            <a:xfrm rot="890025">
              <a:off x="1971884" y="1863480"/>
              <a:ext cx="1479028" cy="914400"/>
            </a:xfrm>
            <a:prstGeom prst="fram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a typeface="HG丸ｺﾞｼｯｸM-PRO" panose="020F0600000000000000" pitchFamily="50" charset="-128"/>
              </a:endParaRPr>
            </a:p>
          </p:txBody>
        </p:sp>
      </p:grpSp>
      <p:grpSp>
        <p:nvGrpSpPr>
          <p:cNvPr id="13" name="グループ化 12"/>
          <p:cNvGrpSpPr/>
          <p:nvPr/>
        </p:nvGrpSpPr>
        <p:grpSpPr>
          <a:xfrm rot="3668010" flipH="1">
            <a:off x="5626018" y="2509089"/>
            <a:ext cx="1894911" cy="1473262"/>
            <a:chOff x="4466626" y="782296"/>
            <a:chExt cx="1882871" cy="1473262"/>
          </a:xfrm>
          <a:solidFill>
            <a:srgbClr val="FF6699"/>
          </a:solidFill>
        </p:grpSpPr>
        <p:sp>
          <p:nvSpPr>
            <p:cNvPr id="72" name="フレーム 71"/>
            <p:cNvSpPr/>
            <p:nvPr/>
          </p:nvSpPr>
          <p:spPr>
            <a:xfrm rot="890025">
              <a:off x="4644533" y="1072471"/>
              <a:ext cx="1479028" cy="914400"/>
            </a:xfrm>
            <a:prstGeom prst="fram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73" name="二等辺三角形 72"/>
            <p:cNvSpPr/>
            <p:nvPr/>
          </p:nvSpPr>
          <p:spPr>
            <a:xfrm rot="17153900">
              <a:off x="5143880" y="975593"/>
              <a:ext cx="619043" cy="232449"/>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4" name="二等辺三角形 73"/>
            <p:cNvSpPr/>
            <p:nvPr/>
          </p:nvSpPr>
          <p:spPr>
            <a:xfrm rot="11680922">
              <a:off x="4466626" y="1163315"/>
              <a:ext cx="596833" cy="253478"/>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5" name="二等辺三角形 74"/>
            <p:cNvSpPr/>
            <p:nvPr/>
          </p:nvSpPr>
          <p:spPr>
            <a:xfrm rot="6290447">
              <a:off x="4936996" y="1829813"/>
              <a:ext cx="619040" cy="232449"/>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6" name="二等辺三角形 75"/>
            <p:cNvSpPr/>
            <p:nvPr/>
          </p:nvSpPr>
          <p:spPr>
            <a:xfrm rot="856014">
              <a:off x="5752664" y="1519124"/>
              <a:ext cx="596833" cy="253478"/>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grpSp>
      <p:grpSp>
        <p:nvGrpSpPr>
          <p:cNvPr id="79" name="グループ化 78"/>
          <p:cNvGrpSpPr/>
          <p:nvPr/>
        </p:nvGrpSpPr>
        <p:grpSpPr>
          <a:xfrm rot="3965880">
            <a:off x="6418536" y="4061813"/>
            <a:ext cx="1816737" cy="1473262"/>
            <a:chOff x="4466626" y="782296"/>
            <a:chExt cx="1882871" cy="1473262"/>
          </a:xfrm>
          <a:solidFill>
            <a:schemeClr val="accent6">
              <a:lumMod val="75000"/>
            </a:schemeClr>
          </a:solidFill>
        </p:grpSpPr>
        <p:sp>
          <p:nvSpPr>
            <p:cNvPr id="80" name="フレーム 79"/>
            <p:cNvSpPr/>
            <p:nvPr/>
          </p:nvSpPr>
          <p:spPr>
            <a:xfrm rot="890025">
              <a:off x="4644533" y="1072471"/>
              <a:ext cx="1479028" cy="914400"/>
            </a:xfrm>
            <a:prstGeom prst="fram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81" name="二等辺三角形 80"/>
            <p:cNvSpPr/>
            <p:nvPr/>
          </p:nvSpPr>
          <p:spPr>
            <a:xfrm rot="17153900">
              <a:off x="5143880" y="975593"/>
              <a:ext cx="619043" cy="232449"/>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2" name="二等辺三角形 81"/>
            <p:cNvSpPr/>
            <p:nvPr/>
          </p:nvSpPr>
          <p:spPr>
            <a:xfrm rot="11680922">
              <a:off x="4466626" y="1163315"/>
              <a:ext cx="596833" cy="253478"/>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3" name="二等辺三角形 82"/>
            <p:cNvSpPr/>
            <p:nvPr/>
          </p:nvSpPr>
          <p:spPr>
            <a:xfrm rot="6290447">
              <a:off x="4936996" y="1829813"/>
              <a:ext cx="619040" cy="232449"/>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4" name="二等辺三角形 83"/>
            <p:cNvSpPr/>
            <p:nvPr/>
          </p:nvSpPr>
          <p:spPr>
            <a:xfrm rot="856014">
              <a:off x="5752664" y="1519124"/>
              <a:ext cx="596833" cy="253478"/>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grpSp>
      <p:sp>
        <p:nvSpPr>
          <p:cNvPr id="44" name="下矢印 43"/>
          <p:cNvSpPr/>
          <p:nvPr/>
        </p:nvSpPr>
        <p:spPr>
          <a:xfrm rot="15077077">
            <a:off x="1958176" y="3465318"/>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45" name="下矢印 44"/>
          <p:cNvSpPr/>
          <p:nvPr/>
        </p:nvSpPr>
        <p:spPr>
          <a:xfrm rot="3160335">
            <a:off x="2425933" y="4714639"/>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46" name="下矢印 45"/>
          <p:cNvSpPr/>
          <p:nvPr/>
        </p:nvSpPr>
        <p:spPr>
          <a:xfrm rot="3874990">
            <a:off x="1490419" y="4626765"/>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 name="線吹き出し 2 (枠付き) 6"/>
          <p:cNvSpPr/>
          <p:nvPr/>
        </p:nvSpPr>
        <p:spPr>
          <a:xfrm>
            <a:off x="2384018" y="1486723"/>
            <a:ext cx="1436890" cy="612648"/>
          </a:xfrm>
          <a:prstGeom prst="borderCallout2">
            <a:avLst>
              <a:gd name="adj1" fmla="val 45699"/>
              <a:gd name="adj2" fmla="val 98613"/>
              <a:gd name="adj3" fmla="val 78867"/>
              <a:gd name="adj4" fmla="val 121214"/>
              <a:gd name="adj5" fmla="val 180908"/>
              <a:gd name="adj6" fmla="val 120381"/>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極高圧帯</a:t>
            </a:r>
          </a:p>
        </p:txBody>
      </p:sp>
      <p:sp>
        <p:nvSpPr>
          <p:cNvPr id="49" name="線吹き出し 2 (枠付き) 48"/>
          <p:cNvSpPr/>
          <p:nvPr/>
        </p:nvSpPr>
        <p:spPr>
          <a:xfrm>
            <a:off x="32387" y="3302015"/>
            <a:ext cx="1803309" cy="612648"/>
          </a:xfrm>
          <a:prstGeom prst="borderCallout2">
            <a:avLst>
              <a:gd name="adj1" fmla="val 103742"/>
              <a:gd name="adj2" fmla="val 73865"/>
              <a:gd name="adj3" fmla="val 143129"/>
              <a:gd name="adj4" fmla="val 77021"/>
              <a:gd name="adj5" fmla="val 172616"/>
              <a:gd name="adj6" fmla="val 100029"/>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亜熱帯高圧帯</a:t>
            </a:r>
            <a:endParaRPr lang="en-US" altLang="ja-JP" b="1" dirty="0">
              <a:solidFill>
                <a:prstClr val="black"/>
              </a:solidFill>
              <a:ea typeface="HG丸ｺﾞｼｯｸM-PRO" panose="020F0600000000000000" pitchFamily="50" charset="-128"/>
            </a:endParaRPr>
          </a:p>
          <a:p>
            <a:pPr algn="ctr"/>
            <a:r>
              <a:rPr lang="en-US" altLang="ja-JP" b="1" dirty="0">
                <a:solidFill>
                  <a:prstClr val="black"/>
                </a:solidFill>
                <a:ea typeface="HG丸ｺﾞｼｯｸM-PRO" panose="020F0600000000000000" pitchFamily="50" charset="-128"/>
              </a:rPr>
              <a:t>(</a:t>
            </a:r>
            <a:r>
              <a:rPr lang="ja-JP" altLang="en-US" b="1" dirty="0">
                <a:solidFill>
                  <a:prstClr val="black"/>
                </a:solidFill>
                <a:ea typeface="HG丸ｺﾞｼｯｸM-PRO" panose="020F0600000000000000" pitchFamily="50" charset="-128"/>
              </a:rPr>
              <a:t>中緯度高圧帯</a:t>
            </a:r>
            <a:r>
              <a:rPr lang="en-US" altLang="ja-JP" b="1" dirty="0">
                <a:solidFill>
                  <a:prstClr val="black"/>
                </a:solidFill>
                <a:ea typeface="HG丸ｺﾞｼｯｸM-PRO" panose="020F0600000000000000" pitchFamily="50" charset="-128"/>
              </a:rPr>
              <a:t>)</a:t>
            </a:r>
            <a:endParaRPr lang="ja-JP" altLang="en-US" b="1" dirty="0">
              <a:solidFill>
                <a:prstClr val="black"/>
              </a:solidFill>
              <a:ea typeface="HG丸ｺﾞｼｯｸM-PRO" panose="020F0600000000000000" pitchFamily="50" charset="-128"/>
            </a:endParaRPr>
          </a:p>
        </p:txBody>
      </p:sp>
      <p:sp>
        <p:nvSpPr>
          <p:cNvPr id="52" name="線吹き出し 2 (枠付き) 51"/>
          <p:cNvSpPr/>
          <p:nvPr/>
        </p:nvSpPr>
        <p:spPr>
          <a:xfrm>
            <a:off x="699145" y="2238087"/>
            <a:ext cx="1684873" cy="612648"/>
          </a:xfrm>
          <a:prstGeom prst="borderCallout2">
            <a:avLst>
              <a:gd name="adj1" fmla="val 103742"/>
              <a:gd name="adj2" fmla="val 73865"/>
              <a:gd name="adj3" fmla="val 143129"/>
              <a:gd name="adj4" fmla="val 77021"/>
              <a:gd name="adj5" fmla="val 172616"/>
              <a:gd name="adj6" fmla="val 100029"/>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高緯度低圧帯</a:t>
            </a:r>
          </a:p>
        </p:txBody>
      </p:sp>
      <p:sp>
        <p:nvSpPr>
          <p:cNvPr id="53" name="線吹き出し 2 (枠付き) 52"/>
          <p:cNvSpPr/>
          <p:nvPr/>
        </p:nvSpPr>
        <p:spPr>
          <a:xfrm>
            <a:off x="150823" y="6131828"/>
            <a:ext cx="1684873" cy="612648"/>
          </a:xfrm>
          <a:prstGeom prst="borderCallout2">
            <a:avLst>
              <a:gd name="adj1" fmla="val -1979"/>
              <a:gd name="adj2" fmla="val 46729"/>
              <a:gd name="adj3" fmla="val -74533"/>
              <a:gd name="adj4" fmla="val 46117"/>
              <a:gd name="adj5" fmla="val -111381"/>
              <a:gd name="adj6" fmla="val 72893"/>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熱帯収束帯</a:t>
            </a:r>
            <a:endParaRPr lang="en-US" altLang="ja-JP" b="1" dirty="0">
              <a:solidFill>
                <a:prstClr val="black"/>
              </a:solidFill>
              <a:ea typeface="HG丸ｺﾞｼｯｸM-PRO" panose="020F0600000000000000" pitchFamily="50" charset="-128"/>
            </a:endParaRPr>
          </a:p>
          <a:p>
            <a:pPr algn="ctr"/>
            <a:r>
              <a:rPr lang="en-US" altLang="ja-JP" b="1" dirty="0">
                <a:solidFill>
                  <a:prstClr val="black"/>
                </a:solidFill>
                <a:ea typeface="HG丸ｺﾞｼｯｸM-PRO" panose="020F0600000000000000" pitchFamily="50" charset="-128"/>
              </a:rPr>
              <a:t>(</a:t>
            </a:r>
            <a:r>
              <a:rPr lang="ja-JP" altLang="en-US" b="1" dirty="0">
                <a:solidFill>
                  <a:prstClr val="black"/>
                </a:solidFill>
                <a:ea typeface="HG丸ｺﾞｼｯｸM-PRO" panose="020F0600000000000000" pitchFamily="50" charset="-128"/>
              </a:rPr>
              <a:t>赤道低圧帯</a:t>
            </a:r>
            <a:r>
              <a:rPr lang="en-US" altLang="ja-JP" b="1" dirty="0">
                <a:solidFill>
                  <a:prstClr val="black"/>
                </a:solidFill>
                <a:ea typeface="HG丸ｺﾞｼｯｸM-PRO" panose="020F0600000000000000" pitchFamily="50" charset="-128"/>
              </a:rPr>
              <a:t>)</a:t>
            </a:r>
            <a:endParaRPr lang="ja-JP" altLang="en-US" b="1" dirty="0">
              <a:solidFill>
                <a:prstClr val="black"/>
              </a:solidFill>
              <a:ea typeface="HG丸ｺﾞｼｯｸM-PRO" panose="020F0600000000000000" pitchFamily="50" charset="-128"/>
            </a:endParaRPr>
          </a:p>
        </p:txBody>
      </p:sp>
      <p:sp>
        <p:nvSpPr>
          <p:cNvPr id="54" name="線吹き出し 2 (枠付き) 53"/>
          <p:cNvSpPr/>
          <p:nvPr/>
        </p:nvSpPr>
        <p:spPr>
          <a:xfrm>
            <a:off x="5280534" y="511057"/>
            <a:ext cx="1436890" cy="612648"/>
          </a:xfrm>
          <a:prstGeom prst="borderCallout2">
            <a:avLst>
              <a:gd name="adj1" fmla="val 95450"/>
              <a:gd name="adj2" fmla="val 46466"/>
              <a:gd name="adj3" fmla="val 163859"/>
              <a:gd name="adj4" fmla="val 58460"/>
              <a:gd name="adj5" fmla="val 236878"/>
              <a:gd name="adj6" fmla="val 1061"/>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極循環</a:t>
            </a:r>
          </a:p>
        </p:txBody>
      </p:sp>
      <p:sp>
        <p:nvSpPr>
          <p:cNvPr id="55" name="線吹き出し 2 (枠付き) 54"/>
          <p:cNvSpPr/>
          <p:nvPr/>
        </p:nvSpPr>
        <p:spPr>
          <a:xfrm>
            <a:off x="6749912" y="1405957"/>
            <a:ext cx="1571307" cy="612648"/>
          </a:xfrm>
          <a:prstGeom prst="borderCallout2">
            <a:avLst>
              <a:gd name="adj1" fmla="val 95450"/>
              <a:gd name="adj2" fmla="val 46466"/>
              <a:gd name="adj3" fmla="val 163859"/>
              <a:gd name="adj4" fmla="val 58460"/>
              <a:gd name="adj5" fmla="val 236878"/>
              <a:gd name="adj6" fmla="val 1061"/>
            </a:avLst>
          </a:prstGeom>
          <a:solidFill>
            <a:schemeClr val="bg1"/>
          </a:solidFill>
          <a:ln w="762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フェレル循環</a:t>
            </a:r>
          </a:p>
        </p:txBody>
      </p:sp>
      <p:sp>
        <p:nvSpPr>
          <p:cNvPr id="56" name="線吹き出し 2 (枠付き) 55"/>
          <p:cNvSpPr/>
          <p:nvPr/>
        </p:nvSpPr>
        <p:spPr>
          <a:xfrm>
            <a:off x="7420458" y="2630831"/>
            <a:ext cx="1651814" cy="612648"/>
          </a:xfrm>
          <a:prstGeom prst="borderCallout2">
            <a:avLst>
              <a:gd name="adj1" fmla="val 95450"/>
              <a:gd name="adj2" fmla="val 46466"/>
              <a:gd name="adj3" fmla="val 163859"/>
              <a:gd name="adj4" fmla="val 58460"/>
              <a:gd name="adj5" fmla="val 245170"/>
              <a:gd name="adj6" fmla="val 16438"/>
            </a:avLst>
          </a:prstGeom>
          <a:solidFill>
            <a:schemeClr val="bg1"/>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ea typeface="HG丸ｺﾞｼｯｸM-PRO" panose="020F0600000000000000" pitchFamily="50" charset="-128"/>
              </a:rPr>
              <a:t>ハドレー循環</a:t>
            </a:r>
          </a:p>
        </p:txBody>
      </p:sp>
      <p:sp>
        <p:nvSpPr>
          <p:cNvPr id="77" name="下矢印 76"/>
          <p:cNvSpPr/>
          <p:nvPr/>
        </p:nvSpPr>
        <p:spPr>
          <a:xfrm rot="15005501">
            <a:off x="2875620" y="3587912"/>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78" name="下矢印 77"/>
          <p:cNvSpPr/>
          <p:nvPr/>
        </p:nvSpPr>
        <p:spPr>
          <a:xfrm rot="14853187">
            <a:off x="4687094" y="3560203"/>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7" name="下矢印 86"/>
          <p:cNvSpPr/>
          <p:nvPr/>
        </p:nvSpPr>
        <p:spPr>
          <a:xfrm rot="14519625">
            <a:off x="5576375" y="3518943"/>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9" name="正方形/長方形 8"/>
          <p:cNvSpPr/>
          <p:nvPr/>
        </p:nvSpPr>
        <p:spPr>
          <a:xfrm>
            <a:off x="3290567" y="2796798"/>
            <a:ext cx="1516244" cy="600160"/>
          </a:xfrm>
          <a:prstGeom prst="rect">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極偏東風</a:t>
            </a:r>
            <a:r>
              <a:rPr kumimoji="1" lang="en-US" altLang="ja-JP" b="1" dirty="0">
                <a:solidFill>
                  <a:schemeClr val="tx1"/>
                </a:solidFill>
                <a:ea typeface="HG丸ｺﾞｼｯｸM-PRO" panose="020F0600000000000000" pitchFamily="50" charset="-128"/>
              </a:rPr>
              <a:t>(</a:t>
            </a:r>
            <a:r>
              <a:rPr kumimoji="1" lang="ja-JP" altLang="en-US" b="1" dirty="0">
                <a:solidFill>
                  <a:schemeClr val="tx1"/>
                </a:solidFill>
                <a:ea typeface="HG丸ｺﾞｼｯｸM-PRO" panose="020F0600000000000000" pitchFamily="50" charset="-128"/>
              </a:rPr>
              <a:t>帯</a:t>
            </a:r>
            <a:r>
              <a:rPr kumimoji="1"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91" name="正方形/長方形 90"/>
          <p:cNvSpPr/>
          <p:nvPr/>
        </p:nvSpPr>
        <p:spPr>
          <a:xfrm>
            <a:off x="3290567" y="3740718"/>
            <a:ext cx="1516244" cy="600160"/>
          </a:xfrm>
          <a:prstGeom prst="rect">
            <a:avLst/>
          </a:prstGeom>
          <a:solidFill>
            <a:schemeClr val="bg1"/>
          </a:solid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偏西風</a:t>
            </a:r>
            <a:r>
              <a:rPr kumimoji="1" lang="en-US" altLang="ja-JP" b="1" dirty="0">
                <a:solidFill>
                  <a:schemeClr val="tx1"/>
                </a:solidFill>
                <a:ea typeface="HG丸ｺﾞｼｯｸM-PRO" panose="020F0600000000000000" pitchFamily="50" charset="-128"/>
              </a:rPr>
              <a:t>(</a:t>
            </a:r>
            <a:r>
              <a:rPr kumimoji="1" lang="ja-JP" altLang="en-US" b="1" dirty="0">
                <a:solidFill>
                  <a:schemeClr val="tx1"/>
                </a:solidFill>
                <a:ea typeface="HG丸ｺﾞｼｯｸM-PRO" panose="020F0600000000000000" pitchFamily="50" charset="-128"/>
              </a:rPr>
              <a:t>帯</a:t>
            </a:r>
            <a:r>
              <a:rPr kumimoji="1"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93" name="正方形/長方形 92"/>
          <p:cNvSpPr/>
          <p:nvPr/>
        </p:nvSpPr>
        <p:spPr>
          <a:xfrm>
            <a:off x="3186056" y="4791505"/>
            <a:ext cx="1516244" cy="600160"/>
          </a:xfrm>
          <a:prstGeom prst="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貿易風</a:t>
            </a:r>
            <a:r>
              <a:rPr kumimoji="1" lang="en-US" altLang="ja-JP" b="1" dirty="0">
                <a:solidFill>
                  <a:schemeClr val="tx1"/>
                </a:solidFill>
                <a:ea typeface="HG丸ｺﾞｼｯｸM-PRO" panose="020F0600000000000000" pitchFamily="50" charset="-128"/>
              </a:rPr>
              <a:t>(</a:t>
            </a:r>
            <a:r>
              <a:rPr kumimoji="1" lang="ja-JP" altLang="en-US" b="1" dirty="0">
                <a:solidFill>
                  <a:schemeClr val="tx1"/>
                </a:solidFill>
                <a:ea typeface="HG丸ｺﾞｼｯｸM-PRO" panose="020F0600000000000000" pitchFamily="50" charset="-128"/>
              </a:rPr>
              <a:t>帯</a:t>
            </a:r>
            <a:r>
              <a:rPr kumimoji="1"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50" name="テキスト ボックス 49"/>
          <p:cNvSpPr txBox="1"/>
          <p:nvPr/>
        </p:nvSpPr>
        <p:spPr>
          <a:xfrm>
            <a:off x="32387" y="23134"/>
            <a:ext cx="4069570" cy="646331"/>
          </a:xfrm>
          <a:prstGeom prst="rect">
            <a:avLst/>
          </a:prstGeom>
          <a:noFill/>
        </p:spPr>
        <p:txBody>
          <a:bodyPr wrap="square" rtlCol="0">
            <a:spAutoFit/>
          </a:bodyPr>
          <a:lstStyle/>
          <a:p>
            <a:r>
              <a:rPr lang="ja-JP" altLang="en-US" sz="3600" dirty="0">
                <a:solidFill>
                  <a:prstClr val="black"/>
                </a:solidFill>
                <a:ea typeface="HG丸ｺﾞｼｯｸM-PRO" panose="020F0600000000000000" pitchFamily="50" charset="-128"/>
              </a:rPr>
              <a:t>大気の大循環</a:t>
            </a:r>
          </a:p>
        </p:txBody>
      </p:sp>
    </p:spTree>
    <p:extLst>
      <p:ext uri="{BB962C8B-B14F-4D97-AF65-F5344CB8AC3E}">
        <p14:creationId xmlns:p14="http://schemas.microsoft.com/office/powerpoint/2010/main" val="219145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wipe(left)">
                                      <p:cBhvr>
                                        <p:cTn id="18" dur="500"/>
                                        <p:tgtEl>
                                          <p:spTgt spid="7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wipe(left)">
                                      <p:cBhvr>
                                        <p:cTn id="21" dur="500"/>
                                        <p:tgtEl>
                                          <p:spTgt spid="7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wipe(left)">
                                      <p:cBhvr>
                                        <p:cTn id="24" dur="500"/>
                                        <p:tgtEl>
                                          <p:spTgt spid="8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right)">
                                      <p:cBhvr>
                                        <p:cTn id="29" dur="500"/>
                                        <p:tgtEl>
                                          <p:spTgt spid="46"/>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right)">
                                      <p:cBhvr>
                                        <p:cTn id="32" dur="500"/>
                                        <p:tgtEl>
                                          <p:spTgt spid="45"/>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right)">
                                      <p:cBhvr>
                                        <p:cTn id="35" dur="500"/>
                                        <p:tgtEl>
                                          <p:spTgt spid="68"/>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wipe(right)">
                                      <p:cBhvr>
                                        <p:cTn id="38" dur="500"/>
                                        <p:tgtEl>
                                          <p:spTgt spid="8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1"/>
                                        </p:tgtEl>
                                        <p:attrNameLst>
                                          <p:attrName>style.visibility</p:attrName>
                                        </p:attrNameLst>
                                      </p:cBhvr>
                                      <p:to>
                                        <p:strVal val="visible"/>
                                      </p:to>
                                    </p:set>
                                    <p:animEffect transition="in" filter="barn(inVertical)">
                                      <p:cBhvr>
                                        <p:cTn id="46" dur="500"/>
                                        <p:tgtEl>
                                          <p:spTgt spid="9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93"/>
                                        </p:tgtEl>
                                        <p:attrNameLst>
                                          <p:attrName>style.visibility</p:attrName>
                                        </p:attrNameLst>
                                      </p:cBhvr>
                                      <p:to>
                                        <p:strVal val="visible"/>
                                      </p:to>
                                    </p:set>
                                    <p:animEffect transition="in" filter="barn(inVertical)">
                                      <p:cBhvr>
                                        <p:cTn id="4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P spid="68" grpId="0" animBg="1"/>
      <p:bldP spid="85" grpId="0" animBg="1"/>
      <p:bldP spid="44" grpId="0" animBg="1"/>
      <p:bldP spid="45" grpId="0" animBg="1"/>
      <p:bldP spid="46" grpId="0" animBg="1"/>
      <p:bldP spid="77" grpId="0" animBg="1"/>
      <p:bldP spid="78" grpId="0" animBg="1"/>
      <p:bldP spid="87" grpId="0" animBg="1"/>
      <p:bldP spid="9" grpId="0" animBg="1"/>
      <p:bldP spid="91" grpId="0" animBg="1"/>
      <p:bldP spid="9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 13" descr="P90A_大気大循環.jpg"/>
          <p:cNvPicPr>
            <a:picLocks noChangeAspect="1"/>
          </p:cNvPicPr>
          <p:nvPr/>
        </p:nvPicPr>
        <p:blipFill>
          <a:blip r:embed="rId2" cstate="print"/>
          <a:stretch>
            <a:fillRect/>
          </a:stretch>
        </p:blipFill>
        <p:spPr>
          <a:xfrm>
            <a:off x="917624" y="-16396"/>
            <a:ext cx="7254776" cy="6898248"/>
          </a:xfrm>
          <a:prstGeom prst="rect">
            <a:avLst/>
          </a:prstGeom>
        </p:spPr>
      </p:pic>
      <p:sp>
        <p:nvSpPr>
          <p:cNvPr id="3" name="スライド番号プレースホルダー 2"/>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101</a:t>
            </a:fld>
            <a:endParaRPr lang="ja-JP" altLang="en-US">
              <a:solidFill>
                <a:prstClr val="black">
                  <a:tint val="75000"/>
                </a:prstClr>
              </a:solidFill>
            </a:endParaRPr>
          </a:p>
        </p:txBody>
      </p:sp>
    </p:spTree>
    <p:extLst>
      <p:ext uri="{BB962C8B-B14F-4D97-AF65-F5344CB8AC3E}">
        <p14:creationId xmlns:p14="http://schemas.microsoft.com/office/powerpoint/2010/main" val="40632148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07504" y="2780928"/>
          <a:ext cx="8352927" cy="3960440"/>
        </p:xfrm>
        <a:graphic>
          <a:graphicData uri="http://schemas.openxmlformats.org/drawingml/2006/table">
            <a:tbl>
              <a:tblPr firstRow="1" bandRow="1">
                <a:tableStyleId>{BC89EF96-8CEA-46FF-86C4-4CE0E7609802}</a:tableStyleId>
              </a:tblPr>
              <a:tblGrid>
                <a:gridCol w="2784309">
                  <a:extLst>
                    <a:ext uri="{9D8B030D-6E8A-4147-A177-3AD203B41FA5}">
                      <a16:colId xmlns:a16="http://schemas.microsoft.com/office/drawing/2014/main" val="20000"/>
                    </a:ext>
                  </a:extLst>
                </a:gridCol>
                <a:gridCol w="2784309">
                  <a:extLst>
                    <a:ext uri="{9D8B030D-6E8A-4147-A177-3AD203B41FA5}">
                      <a16:colId xmlns:a16="http://schemas.microsoft.com/office/drawing/2014/main" val="20001"/>
                    </a:ext>
                  </a:extLst>
                </a:gridCol>
                <a:gridCol w="2784309">
                  <a:extLst>
                    <a:ext uri="{9D8B030D-6E8A-4147-A177-3AD203B41FA5}">
                      <a16:colId xmlns:a16="http://schemas.microsoft.com/office/drawing/2014/main" val="20002"/>
                    </a:ext>
                  </a:extLst>
                </a:gridCol>
              </a:tblGrid>
              <a:tr h="495055">
                <a:tc>
                  <a:txBody>
                    <a:bodyPr/>
                    <a:lstStyle/>
                    <a:p>
                      <a:pPr algn="ctr"/>
                      <a:r>
                        <a:rPr kumimoji="1" lang="ja-JP" altLang="en-US" b="0" dirty="0">
                          <a:latin typeface="HG丸ｺﾞｼｯｸM-PRO" panose="020F0600000000000000" pitchFamily="50" charset="-128"/>
                          <a:ea typeface="HG丸ｺﾞｼｯｸM-PRO" panose="020F0600000000000000" pitchFamily="50" charset="-128"/>
                        </a:rPr>
                        <a:t>緯度</a:t>
                      </a:r>
                    </a:p>
                  </a:txBody>
                  <a:tcPr/>
                </a:tc>
                <a:tc>
                  <a:txBody>
                    <a:bodyPr/>
                    <a:lstStyle/>
                    <a:p>
                      <a:pPr algn="ctr"/>
                      <a:r>
                        <a:rPr kumimoji="1" lang="ja-JP" altLang="en-US" b="0" dirty="0">
                          <a:latin typeface="HG丸ｺﾞｼｯｸM-PRO" panose="020F0600000000000000" pitchFamily="50" charset="-128"/>
                          <a:ea typeface="HG丸ｺﾞｼｯｸM-PRO" panose="020F0600000000000000" pitchFamily="50" charset="-128"/>
                        </a:rPr>
                        <a:t>水平</a:t>
                      </a:r>
                    </a:p>
                  </a:txBody>
                  <a:tcPr/>
                </a:tc>
                <a:tc>
                  <a:txBody>
                    <a:bodyPr/>
                    <a:lstStyle/>
                    <a:p>
                      <a:pPr algn="ctr"/>
                      <a:r>
                        <a:rPr kumimoji="1" lang="ja-JP" altLang="en-US" b="0" dirty="0">
                          <a:latin typeface="HG丸ｺﾞｼｯｸM-PRO" panose="020F0600000000000000" pitchFamily="50" charset="-128"/>
                          <a:ea typeface="HG丸ｺﾞｼｯｸM-PRO" panose="020F0600000000000000" pitchFamily="50" charset="-128"/>
                        </a:rPr>
                        <a:t>鉛直</a:t>
                      </a:r>
                    </a:p>
                  </a:txBody>
                  <a:tcPr/>
                </a:tc>
                <a:extLst>
                  <a:ext uri="{0D108BD9-81ED-4DB2-BD59-A6C34878D82A}">
                    <a16:rowId xmlns:a16="http://schemas.microsoft.com/office/drawing/2014/main" val="10000"/>
                  </a:ext>
                </a:extLst>
              </a:tr>
              <a:tr h="495055">
                <a:tc>
                  <a:txBody>
                    <a:bodyPr/>
                    <a:lstStyle/>
                    <a:p>
                      <a:pPr algn="ctr"/>
                      <a:r>
                        <a:rPr kumimoji="1" lang="ja-JP" altLang="en-US" b="0" dirty="0">
                          <a:latin typeface="HG丸ｺﾞｼｯｸM-PRO" panose="020F0600000000000000" pitchFamily="50" charset="-128"/>
                          <a:ea typeface="HG丸ｺﾞｼｯｸM-PRO" panose="020F0600000000000000" pitchFamily="50" charset="-128"/>
                        </a:rPr>
                        <a:t>北極</a:t>
                      </a:r>
                    </a:p>
                  </a:txBody>
                  <a:tcPr/>
                </a:tc>
                <a:tc>
                  <a:txBody>
                    <a:bodyPr/>
                    <a:lstStyle/>
                    <a:p>
                      <a:pPr algn="ctr"/>
                      <a:r>
                        <a:rPr kumimoji="1" lang="ja-JP" altLang="en-US" b="0" dirty="0">
                          <a:latin typeface="HG丸ｺﾞｼｯｸM-PRO" panose="020F0600000000000000" pitchFamily="50" charset="-128"/>
                          <a:ea typeface="HG丸ｺﾞｼｯｸM-PRO" panose="020F0600000000000000" pitchFamily="50" charset="-128"/>
                        </a:rPr>
                        <a:t>極高圧帯</a:t>
                      </a:r>
                    </a:p>
                  </a:txBody>
                  <a:tcPr/>
                </a:tc>
                <a:tc rowSpan="7">
                  <a:txBody>
                    <a:bodyPr/>
                    <a:lstStyle/>
                    <a:p>
                      <a:pPr algn="ctr"/>
                      <a:endParaRPr kumimoji="1" lang="ja-JP" altLang="en-US" b="0" dirty="0">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0001"/>
                  </a:ext>
                </a:extLst>
              </a:tr>
              <a:tr h="495055">
                <a:tc>
                  <a:txBody>
                    <a:bodyPr/>
                    <a:lstStyle/>
                    <a:p>
                      <a:pPr algn="ctr"/>
                      <a:endParaRPr kumimoji="1" lang="ja-JP" altLang="en-US" b="0" dirty="0">
                        <a:latin typeface="HG丸ｺﾞｼｯｸM-PRO" panose="020F0600000000000000" pitchFamily="50" charset="-128"/>
                        <a:ea typeface="HG丸ｺﾞｼｯｸM-PRO" panose="020F0600000000000000" pitchFamily="50" charset="-128"/>
                      </a:endParaRPr>
                    </a:p>
                  </a:txBody>
                  <a:tcPr/>
                </a:tc>
                <a:tc>
                  <a:txBody>
                    <a:bodyPr/>
                    <a:lstStyle/>
                    <a:p>
                      <a:pPr algn="ctr"/>
                      <a:r>
                        <a:rPr kumimoji="1" lang="ja-JP" altLang="en-US" b="0" dirty="0">
                          <a:solidFill>
                            <a:srgbClr val="00B050"/>
                          </a:solidFill>
                          <a:latin typeface="HG丸ｺﾞｼｯｸM-PRO" panose="020F0600000000000000" pitchFamily="50" charset="-128"/>
                          <a:ea typeface="HG丸ｺﾞｼｯｸM-PRO" panose="020F0600000000000000" pitchFamily="50" charset="-128"/>
                        </a:rPr>
                        <a:t>極偏東風帯</a:t>
                      </a:r>
                    </a:p>
                  </a:txBody>
                  <a:tcPr/>
                </a:tc>
                <a:tc vMerge="1">
                  <a:txBody>
                    <a:bodyPr/>
                    <a:lstStyle/>
                    <a:p>
                      <a:endParaRPr kumimoji="1" lang="ja-JP" altLang="en-US" dirty="0"/>
                    </a:p>
                  </a:txBody>
                  <a:tcPr/>
                </a:tc>
                <a:extLst>
                  <a:ext uri="{0D108BD9-81ED-4DB2-BD59-A6C34878D82A}">
                    <a16:rowId xmlns:a16="http://schemas.microsoft.com/office/drawing/2014/main" val="10002"/>
                  </a:ext>
                </a:extLst>
              </a:tr>
              <a:tr h="495055">
                <a:tc>
                  <a:txBody>
                    <a:bodyPr/>
                    <a:lstStyle/>
                    <a:p>
                      <a:pPr algn="ctr"/>
                      <a:r>
                        <a:rPr kumimoji="1" lang="en-US" altLang="ja-JP" b="0" dirty="0">
                          <a:latin typeface="HG丸ｺﾞｼｯｸM-PRO" panose="020F0600000000000000" pitchFamily="50" charset="-128"/>
                          <a:ea typeface="HG丸ｺﾞｼｯｸM-PRO" panose="020F0600000000000000" pitchFamily="50" charset="-128"/>
                        </a:rPr>
                        <a:t>60°</a:t>
                      </a:r>
                      <a:endParaRPr kumimoji="1" lang="ja-JP" altLang="en-US" b="0" dirty="0">
                        <a:latin typeface="HG丸ｺﾞｼｯｸM-PRO" panose="020F0600000000000000" pitchFamily="50" charset="-128"/>
                        <a:ea typeface="HG丸ｺﾞｼｯｸM-PRO" panose="020F0600000000000000" pitchFamily="50" charset="-128"/>
                      </a:endParaRPr>
                    </a:p>
                  </a:txBody>
                  <a:tcPr/>
                </a:tc>
                <a:tc>
                  <a:txBody>
                    <a:bodyPr/>
                    <a:lstStyle/>
                    <a:p>
                      <a:pPr algn="ctr"/>
                      <a:r>
                        <a:rPr kumimoji="1" lang="ja-JP" altLang="en-US" b="0" dirty="0">
                          <a:latin typeface="HG丸ｺﾞｼｯｸM-PRO" panose="020F0600000000000000" pitchFamily="50" charset="-128"/>
                          <a:ea typeface="HG丸ｺﾞｼｯｸM-PRO" panose="020F0600000000000000" pitchFamily="50" charset="-128"/>
                        </a:rPr>
                        <a:t>高緯度低圧帯</a:t>
                      </a:r>
                    </a:p>
                  </a:txBody>
                  <a:tcPr/>
                </a:tc>
                <a:tc vMerge="1">
                  <a:txBody>
                    <a:bodyPr/>
                    <a:lstStyle/>
                    <a:p>
                      <a:endParaRPr kumimoji="1" lang="ja-JP" altLang="en-US" dirty="0"/>
                    </a:p>
                  </a:txBody>
                  <a:tcPr/>
                </a:tc>
                <a:extLst>
                  <a:ext uri="{0D108BD9-81ED-4DB2-BD59-A6C34878D82A}">
                    <a16:rowId xmlns:a16="http://schemas.microsoft.com/office/drawing/2014/main" val="10003"/>
                  </a:ext>
                </a:extLst>
              </a:tr>
              <a:tr h="495055">
                <a:tc>
                  <a:txBody>
                    <a:bodyPr/>
                    <a:lstStyle/>
                    <a:p>
                      <a:pPr algn="ctr"/>
                      <a:endParaRPr kumimoji="1" lang="ja-JP" altLang="en-US" b="0" dirty="0">
                        <a:latin typeface="HG丸ｺﾞｼｯｸM-PRO" panose="020F0600000000000000" pitchFamily="50" charset="-128"/>
                        <a:ea typeface="HG丸ｺﾞｼｯｸM-PRO" panose="020F0600000000000000" pitchFamily="50" charset="-128"/>
                      </a:endParaRPr>
                    </a:p>
                  </a:txBody>
                  <a:tcPr/>
                </a:tc>
                <a:tc>
                  <a:txBody>
                    <a:bodyPr/>
                    <a:lstStyle/>
                    <a:p>
                      <a:pPr algn="ctr"/>
                      <a:r>
                        <a:rPr kumimoji="1" lang="ja-JP" altLang="en-US" b="0" dirty="0">
                          <a:solidFill>
                            <a:srgbClr val="00B050"/>
                          </a:solidFill>
                          <a:latin typeface="HG丸ｺﾞｼｯｸM-PRO" panose="020F0600000000000000" pitchFamily="50" charset="-128"/>
                          <a:ea typeface="HG丸ｺﾞｼｯｸM-PRO" panose="020F0600000000000000" pitchFamily="50" charset="-128"/>
                        </a:rPr>
                        <a:t>偏西風帯</a:t>
                      </a:r>
                    </a:p>
                  </a:txBody>
                  <a:tcPr/>
                </a:tc>
                <a:tc vMerge="1">
                  <a:txBody>
                    <a:bodyPr/>
                    <a:lstStyle/>
                    <a:p>
                      <a:endParaRPr kumimoji="1" lang="ja-JP" altLang="en-US" dirty="0"/>
                    </a:p>
                  </a:txBody>
                  <a:tcPr/>
                </a:tc>
                <a:extLst>
                  <a:ext uri="{0D108BD9-81ED-4DB2-BD59-A6C34878D82A}">
                    <a16:rowId xmlns:a16="http://schemas.microsoft.com/office/drawing/2014/main" val="10004"/>
                  </a:ext>
                </a:extLst>
              </a:tr>
              <a:tr h="495055">
                <a:tc>
                  <a:txBody>
                    <a:bodyPr/>
                    <a:lstStyle/>
                    <a:p>
                      <a:pPr algn="ctr"/>
                      <a:r>
                        <a:rPr kumimoji="1" lang="en-US" altLang="ja-JP" b="0" dirty="0">
                          <a:latin typeface="HG丸ｺﾞｼｯｸM-PRO" panose="020F0600000000000000" pitchFamily="50" charset="-128"/>
                          <a:ea typeface="HG丸ｺﾞｼｯｸM-PRO" panose="020F0600000000000000" pitchFamily="50" charset="-128"/>
                        </a:rPr>
                        <a:t>30°</a:t>
                      </a:r>
                      <a:endParaRPr kumimoji="1" lang="ja-JP" altLang="en-US" b="0" dirty="0">
                        <a:latin typeface="HG丸ｺﾞｼｯｸM-PRO" panose="020F0600000000000000" pitchFamily="50" charset="-128"/>
                        <a:ea typeface="HG丸ｺﾞｼｯｸM-PRO" panose="020F0600000000000000" pitchFamily="50" charset="-128"/>
                      </a:endParaRPr>
                    </a:p>
                  </a:txBody>
                  <a:tcPr/>
                </a:tc>
                <a:tc>
                  <a:txBody>
                    <a:bodyPr/>
                    <a:lstStyle/>
                    <a:p>
                      <a:pPr algn="ctr"/>
                      <a:r>
                        <a:rPr kumimoji="1" lang="ja-JP" altLang="en-US" b="0" dirty="0">
                          <a:latin typeface="HG丸ｺﾞｼｯｸM-PRO" panose="020F0600000000000000" pitchFamily="50" charset="-128"/>
                          <a:ea typeface="HG丸ｺﾞｼｯｸM-PRO" panose="020F0600000000000000" pitchFamily="50" charset="-128"/>
                        </a:rPr>
                        <a:t>亜熱帯高圧帯</a:t>
                      </a:r>
                    </a:p>
                  </a:txBody>
                  <a:tcPr/>
                </a:tc>
                <a:tc vMerge="1">
                  <a:txBody>
                    <a:bodyPr/>
                    <a:lstStyle/>
                    <a:p>
                      <a:endParaRPr kumimoji="1" lang="ja-JP" altLang="en-US" dirty="0"/>
                    </a:p>
                  </a:txBody>
                  <a:tcPr/>
                </a:tc>
                <a:extLst>
                  <a:ext uri="{0D108BD9-81ED-4DB2-BD59-A6C34878D82A}">
                    <a16:rowId xmlns:a16="http://schemas.microsoft.com/office/drawing/2014/main" val="10005"/>
                  </a:ext>
                </a:extLst>
              </a:tr>
              <a:tr h="495055">
                <a:tc>
                  <a:txBody>
                    <a:bodyPr/>
                    <a:lstStyle/>
                    <a:p>
                      <a:pPr algn="ctr"/>
                      <a:endParaRPr kumimoji="1" lang="ja-JP" altLang="en-US" b="0" dirty="0">
                        <a:latin typeface="HG丸ｺﾞｼｯｸM-PRO" panose="020F0600000000000000" pitchFamily="50" charset="-128"/>
                        <a:ea typeface="HG丸ｺﾞｼｯｸM-PRO" panose="020F0600000000000000" pitchFamily="50" charset="-128"/>
                      </a:endParaRPr>
                    </a:p>
                  </a:txBody>
                  <a:tcPr/>
                </a:tc>
                <a:tc>
                  <a:txBody>
                    <a:bodyPr/>
                    <a:lstStyle/>
                    <a:p>
                      <a:pPr algn="ctr"/>
                      <a:r>
                        <a:rPr kumimoji="1" lang="ja-JP" altLang="en-US" b="0" dirty="0">
                          <a:solidFill>
                            <a:srgbClr val="00B050"/>
                          </a:solidFill>
                          <a:latin typeface="HG丸ｺﾞｼｯｸM-PRO" panose="020F0600000000000000" pitchFamily="50" charset="-128"/>
                          <a:ea typeface="HG丸ｺﾞｼｯｸM-PRO" panose="020F0600000000000000" pitchFamily="50" charset="-128"/>
                        </a:rPr>
                        <a:t>貿易風帯</a:t>
                      </a:r>
                    </a:p>
                  </a:txBody>
                  <a:tcPr/>
                </a:tc>
                <a:tc vMerge="1">
                  <a:txBody>
                    <a:bodyPr/>
                    <a:lstStyle/>
                    <a:p>
                      <a:endParaRPr kumimoji="1" lang="ja-JP" altLang="en-US" dirty="0"/>
                    </a:p>
                  </a:txBody>
                  <a:tcPr/>
                </a:tc>
                <a:extLst>
                  <a:ext uri="{0D108BD9-81ED-4DB2-BD59-A6C34878D82A}">
                    <a16:rowId xmlns:a16="http://schemas.microsoft.com/office/drawing/2014/main" val="10006"/>
                  </a:ext>
                </a:extLst>
              </a:tr>
              <a:tr h="495055">
                <a:tc>
                  <a:txBody>
                    <a:bodyPr/>
                    <a:lstStyle/>
                    <a:p>
                      <a:pPr algn="ctr"/>
                      <a:r>
                        <a:rPr kumimoji="1" lang="ja-JP" altLang="en-US" b="0" dirty="0">
                          <a:latin typeface="HG丸ｺﾞｼｯｸM-PRO" panose="020F0600000000000000" pitchFamily="50" charset="-128"/>
                          <a:ea typeface="HG丸ｺﾞｼｯｸM-PRO" panose="020F0600000000000000" pitchFamily="50" charset="-128"/>
                        </a:rPr>
                        <a:t>赤道</a:t>
                      </a:r>
                    </a:p>
                  </a:txBody>
                  <a:tcPr/>
                </a:tc>
                <a:tc>
                  <a:txBody>
                    <a:bodyPr/>
                    <a:lstStyle/>
                    <a:p>
                      <a:pPr algn="ctr"/>
                      <a:r>
                        <a:rPr kumimoji="1" lang="ja-JP" altLang="en-US" b="0" dirty="0">
                          <a:latin typeface="HG丸ｺﾞｼｯｸM-PRO" panose="020F0600000000000000" pitchFamily="50" charset="-128"/>
                          <a:ea typeface="HG丸ｺﾞｼｯｸM-PRO" panose="020F0600000000000000" pitchFamily="50" charset="-128"/>
                        </a:rPr>
                        <a:t>熱帯収束帯</a:t>
                      </a:r>
                    </a:p>
                  </a:txBody>
                  <a:tcPr/>
                </a:tc>
                <a:tc vMerge="1">
                  <a:txBody>
                    <a:bodyPr/>
                    <a:lstStyle/>
                    <a:p>
                      <a:endParaRPr kumimoji="1" lang="ja-JP" altLang="en-US" dirty="0"/>
                    </a:p>
                  </a:txBody>
                  <a:tcPr/>
                </a:tc>
                <a:extLst>
                  <a:ext uri="{0D108BD9-81ED-4DB2-BD59-A6C34878D82A}">
                    <a16:rowId xmlns:a16="http://schemas.microsoft.com/office/drawing/2014/main" val="10007"/>
                  </a:ext>
                </a:extLst>
              </a:tr>
            </a:tbl>
          </a:graphicData>
        </a:graphic>
      </p:graphicFrame>
      <p:sp>
        <p:nvSpPr>
          <p:cNvPr id="5" name="正方形/長方形 4"/>
          <p:cNvSpPr/>
          <p:nvPr/>
        </p:nvSpPr>
        <p:spPr>
          <a:xfrm>
            <a:off x="5796136" y="3429000"/>
            <a:ext cx="2520280" cy="936104"/>
          </a:xfrm>
          <a:prstGeom prst="rect">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丸ｺﾞｼｯｸM-PRO" panose="020F0600000000000000" pitchFamily="50" charset="-128"/>
                <a:ea typeface="HG丸ｺﾞｼｯｸM-PRO" panose="020F0600000000000000" pitchFamily="50" charset="-128"/>
              </a:rPr>
              <a:t>極循環</a:t>
            </a:r>
          </a:p>
        </p:txBody>
      </p:sp>
      <p:sp>
        <p:nvSpPr>
          <p:cNvPr id="6" name="正方形/長方形 5"/>
          <p:cNvSpPr/>
          <p:nvPr/>
        </p:nvSpPr>
        <p:spPr>
          <a:xfrm>
            <a:off x="5784924" y="4526384"/>
            <a:ext cx="2520280" cy="936104"/>
          </a:xfrm>
          <a:prstGeom prst="rect">
            <a:avLst/>
          </a:prstGeom>
          <a:solidFill>
            <a:schemeClr val="bg1"/>
          </a:solid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丸ｺﾞｼｯｸM-PRO" panose="020F0600000000000000" pitchFamily="50" charset="-128"/>
                <a:ea typeface="HG丸ｺﾞｼｯｸM-PRO" panose="020F0600000000000000" pitchFamily="50" charset="-128"/>
              </a:rPr>
              <a:t>フェレル循環</a:t>
            </a:r>
          </a:p>
        </p:txBody>
      </p:sp>
      <p:sp>
        <p:nvSpPr>
          <p:cNvPr id="7" name="正方形/長方形 6"/>
          <p:cNvSpPr/>
          <p:nvPr/>
        </p:nvSpPr>
        <p:spPr>
          <a:xfrm>
            <a:off x="5796136" y="5661248"/>
            <a:ext cx="2520280" cy="936104"/>
          </a:xfrm>
          <a:prstGeom prst="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丸ｺﾞｼｯｸM-PRO" panose="020F0600000000000000" pitchFamily="50" charset="-128"/>
                <a:ea typeface="HG丸ｺﾞｼｯｸM-PRO" panose="020F0600000000000000" pitchFamily="50" charset="-128"/>
              </a:rPr>
              <a:t>ハドレー循環</a:t>
            </a:r>
          </a:p>
        </p:txBody>
      </p:sp>
      <p:sp>
        <p:nvSpPr>
          <p:cNvPr id="8" name="テキスト ボックス 7"/>
          <p:cNvSpPr txBox="1"/>
          <p:nvPr/>
        </p:nvSpPr>
        <p:spPr>
          <a:xfrm>
            <a:off x="-36512" y="332656"/>
            <a:ext cx="9144000" cy="2308324"/>
          </a:xfrm>
          <a:prstGeom prst="rect">
            <a:avLst/>
          </a:prstGeom>
          <a:noFill/>
        </p:spPr>
        <p:txBody>
          <a:bodyPr wrap="square" rtlCol="0">
            <a:spAutoFit/>
          </a:bodyPr>
          <a:lstStyle/>
          <a:p>
            <a:r>
              <a:rPr kumimoji="1" lang="en-US" altLang="ja-JP" sz="2400" dirty="0">
                <a:solidFill>
                  <a:srgbClr val="FF0000"/>
                </a:solidFill>
                <a:ea typeface="HG丸ｺﾞｼｯｸM-PRO" panose="020F0600000000000000" pitchFamily="50" charset="-128"/>
              </a:rPr>
              <a:t>【</a:t>
            </a:r>
            <a:r>
              <a:rPr kumimoji="1" lang="ja-JP" altLang="en-US" sz="2400" b="1" dirty="0">
                <a:solidFill>
                  <a:srgbClr val="FF0000"/>
                </a:solidFill>
                <a:ea typeface="HG丸ｺﾞｼｯｸM-PRO" panose="020F0600000000000000" pitchFamily="50" charset="-128"/>
              </a:rPr>
              <a:t>圧力傾度力</a:t>
            </a:r>
            <a:r>
              <a:rPr kumimoji="1" lang="en-US" altLang="ja-JP" sz="2400" b="1" dirty="0">
                <a:solidFill>
                  <a:srgbClr val="FF0000"/>
                </a:solidFill>
                <a:ea typeface="HG丸ｺﾞｼｯｸM-PRO" panose="020F0600000000000000" pitchFamily="50" charset="-128"/>
              </a:rPr>
              <a:t>(</a:t>
            </a:r>
            <a:r>
              <a:rPr kumimoji="1" lang="ja-JP" altLang="en-US" sz="2400" b="1" dirty="0">
                <a:solidFill>
                  <a:srgbClr val="FF0000"/>
                </a:solidFill>
                <a:ea typeface="HG丸ｺﾞｼｯｸM-PRO" panose="020F0600000000000000" pitchFamily="50" charset="-128"/>
              </a:rPr>
              <a:t>気圧傾度力</a:t>
            </a:r>
            <a:r>
              <a:rPr kumimoji="1" lang="en-US" altLang="ja-JP" sz="2400" b="1" dirty="0">
                <a:solidFill>
                  <a:srgbClr val="FF0000"/>
                </a:solidFill>
                <a:ea typeface="HG丸ｺﾞｼｯｸM-PRO" panose="020F0600000000000000" pitchFamily="50" charset="-128"/>
              </a:rPr>
              <a:t>)</a:t>
            </a:r>
            <a:r>
              <a:rPr lang="en-US" altLang="ja-JP" sz="2400" b="1" dirty="0">
                <a:solidFill>
                  <a:srgbClr val="FF0000"/>
                </a:solidFill>
                <a:ea typeface="HG丸ｺﾞｼｯｸM-PRO" panose="020F0600000000000000" pitchFamily="50" charset="-128"/>
              </a:rPr>
              <a:t> </a:t>
            </a:r>
            <a:r>
              <a:rPr lang="en-US" altLang="ja-JP" sz="2400" dirty="0">
                <a:solidFill>
                  <a:srgbClr val="FF0000"/>
                </a:solidFill>
                <a:ea typeface="HG丸ｺﾞｼｯｸM-PRO" panose="020F0600000000000000" pitchFamily="50" charset="-128"/>
              </a:rPr>
              <a:t>】</a:t>
            </a:r>
          </a:p>
          <a:p>
            <a:r>
              <a:rPr kumimoji="1" lang="ja-JP" altLang="en-US" sz="2400" dirty="0">
                <a:solidFill>
                  <a:srgbClr val="FF0000"/>
                </a:solidFill>
                <a:ea typeface="HG丸ｺﾞｼｯｸM-PRO" panose="020F0600000000000000" pitchFamily="50" charset="-128"/>
              </a:rPr>
              <a:t>　高い方から低い方へ向かう力</a:t>
            </a:r>
            <a:endParaRPr kumimoji="1" lang="en-US" altLang="ja-JP" sz="2400" dirty="0">
              <a:solidFill>
                <a:srgbClr val="FF0000"/>
              </a:solidFill>
              <a:ea typeface="HG丸ｺﾞｼｯｸM-PRO" panose="020F0600000000000000" pitchFamily="50" charset="-128"/>
            </a:endParaRPr>
          </a:p>
          <a:p>
            <a:r>
              <a:rPr lang="en-US" altLang="ja-JP" sz="2400" dirty="0">
                <a:solidFill>
                  <a:srgbClr val="FF0000"/>
                </a:solidFill>
                <a:ea typeface="HG丸ｺﾞｼｯｸM-PRO" panose="020F0600000000000000" pitchFamily="50" charset="-128"/>
              </a:rPr>
              <a:t>【</a:t>
            </a:r>
            <a:r>
              <a:rPr lang="ja-JP" altLang="en-US" sz="2400" b="1" dirty="0">
                <a:solidFill>
                  <a:srgbClr val="FF0000"/>
                </a:solidFill>
                <a:ea typeface="HG丸ｺﾞｼｯｸM-PRO" panose="020F0600000000000000" pitchFamily="50" charset="-128"/>
              </a:rPr>
              <a:t>コリオリ力</a:t>
            </a:r>
            <a:r>
              <a:rPr lang="en-US" altLang="ja-JP" sz="2400" b="1" dirty="0">
                <a:solidFill>
                  <a:srgbClr val="FF0000"/>
                </a:solidFill>
                <a:ea typeface="HG丸ｺﾞｼｯｸM-PRO" panose="020F0600000000000000" pitchFamily="50" charset="-128"/>
              </a:rPr>
              <a:t>(</a:t>
            </a:r>
            <a:r>
              <a:rPr lang="ja-JP" altLang="en-US" sz="2400" b="1" dirty="0">
                <a:solidFill>
                  <a:srgbClr val="FF0000"/>
                </a:solidFill>
                <a:ea typeface="HG丸ｺﾞｼｯｸM-PRO" panose="020F0600000000000000" pitchFamily="50" charset="-128"/>
              </a:rPr>
              <a:t>転向力</a:t>
            </a:r>
            <a:r>
              <a:rPr lang="en-US" altLang="ja-JP" sz="2400" b="1" dirty="0">
                <a:solidFill>
                  <a:srgbClr val="FF0000"/>
                </a:solidFill>
                <a:ea typeface="HG丸ｺﾞｼｯｸM-PRO" panose="020F0600000000000000" pitchFamily="50" charset="-128"/>
              </a:rPr>
              <a:t>) </a:t>
            </a:r>
            <a:r>
              <a:rPr lang="en-US" altLang="ja-JP" sz="2400" dirty="0">
                <a:solidFill>
                  <a:srgbClr val="FF0000"/>
                </a:solidFill>
                <a:ea typeface="HG丸ｺﾞｼｯｸM-PRO" panose="020F0600000000000000" pitchFamily="50" charset="-128"/>
              </a:rPr>
              <a:t>】</a:t>
            </a:r>
          </a:p>
          <a:p>
            <a:r>
              <a:rPr lang="ja-JP" altLang="en-US" sz="2400" dirty="0">
                <a:solidFill>
                  <a:srgbClr val="FF0000"/>
                </a:solidFill>
                <a:ea typeface="HG丸ｺﾞｼｯｸM-PRO" panose="020F0600000000000000" pitchFamily="50" charset="-128"/>
              </a:rPr>
              <a:t>　回転系において，移動方向と直角右向き</a:t>
            </a:r>
            <a:r>
              <a:rPr lang="en-US" altLang="ja-JP" sz="2400" dirty="0">
                <a:solidFill>
                  <a:srgbClr val="FF0000"/>
                </a:solidFill>
                <a:ea typeface="HG丸ｺﾞｼｯｸM-PRO" panose="020F0600000000000000" pitchFamily="50" charset="-128"/>
              </a:rPr>
              <a:t>(</a:t>
            </a:r>
            <a:r>
              <a:rPr lang="ja-JP" altLang="en-US" sz="2400" dirty="0">
                <a:solidFill>
                  <a:srgbClr val="FF0000"/>
                </a:solidFill>
                <a:ea typeface="HG丸ｺﾞｼｯｸM-PRO" panose="020F0600000000000000" pitchFamily="50" charset="-128"/>
              </a:rPr>
              <a:t>北半球</a:t>
            </a:r>
            <a:r>
              <a:rPr lang="en-US" altLang="ja-JP" sz="2400" dirty="0">
                <a:solidFill>
                  <a:srgbClr val="FF0000"/>
                </a:solidFill>
                <a:ea typeface="HG丸ｺﾞｼｯｸM-PRO" panose="020F0600000000000000" pitchFamily="50" charset="-128"/>
              </a:rPr>
              <a:t>)</a:t>
            </a:r>
            <a:r>
              <a:rPr lang="ja-JP" altLang="en-US" sz="2400" dirty="0">
                <a:solidFill>
                  <a:srgbClr val="FF0000"/>
                </a:solidFill>
                <a:ea typeface="HG丸ｺﾞｼｯｸM-PRO" panose="020F0600000000000000" pitchFamily="50" charset="-128"/>
              </a:rPr>
              <a:t>に働く力</a:t>
            </a:r>
            <a:endParaRPr lang="en-US" altLang="ja-JP" sz="2400" dirty="0">
              <a:solidFill>
                <a:srgbClr val="FF0000"/>
              </a:solidFill>
              <a:ea typeface="HG丸ｺﾞｼｯｸM-PRO" panose="020F0600000000000000" pitchFamily="50" charset="-128"/>
            </a:endParaRPr>
          </a:p>
          <a:p>
            <a:r>
              <a:rPr kumimoji="1" lang="en-US" altLang="ja-JP" sz="2400" dirty="0">
                <a:solidFill>
                  <a:srgbClr val="FF0000"/>
                </a:solidFill>
                <a:ea typeface="HG丸ｺﾞｼｯｸM-PRO" panose="020F0600000000000000" pitchFamily="50" charset="-128"/>
              </a:rPr>
              <a:t>【</a:t>
            </a:r>
            <a:r>
              <a:rPr kumimoji="1" lang="ja-JP" altLang="en-US" sz="2400" b="1" dirty="0">
                <a:solidFill>
                  <a:srgbClr val="FF0000"/>
                </a:solidFill>
                <a:ea typeface="HG丸ｺﾞｼｯｸM-PRO" panose="020F0600000000000000" pitchFamily="50" charset="-128"/>
              </a:rPr>
              <a:t>地衡風</a:t>
            </a:r>
            <a:r>
              <a:rPr kumimoji="1" lang="en-US" altLang="ja-JP" sz="2400" b="1" dirty="0">
                <a:solidFill>
                  <a:srgbClr val="FF0000"/>
                </a:solidFill>
                <a:ea typeface="HG丸ｺﾞｼｯｸM-PRO" panose="020F0600000000000000" pitchFamily="50" charset="-128"/>
              </a:rPr>
              <a:t>(</a:t>
            </a:r>
            <a:r>
              <a:rPr kumimoji="1" lang="ja-JP" altLang="en-US" sz="2400" b="1" dirty="0">
                <a:solidFill>
                  <a:srgbClr val="FF0000"/>
                </a:solidFill>
                <a:ea typeface="HG丸ｺﾞｼｯｸM-PRO" panose="020F0600000000000000" pitchFamily="50" charset="-128"/>
              </a:rPr>
              <a:t>地衡流</a:t>
            </a:r>
            <a:r>
              <a:rPr kumimoji="1" lang="en-US" altLang="ja-JP" sz="2400" b="1" dirty="0">
                <a:solidFill>
                  <a:srgbClr val="FF0000"/>
                </a:solidFill>
                <a:ea typeface="HG丸ｺﾞｼｯｸM-PRO" panose="020F0600000000000000" pitchFamily="50" charset="-128"/>
              </a:rPr>
              <a:t>)</a:t>
            </a:r>
            <a:r>
              <a:rPr lang="en-US" altLang="ja-JP" sz="2400" b="1" dirty="0">
                <a:solidFill>
                  <a:srgbClr val="FF0000"/>
                </a:solidFill>
                <a:ea typeface="HG丸ｺﾞｼｯｸM-PRO" panose="020F0600000000000000" pitchFamily="50" charset="-128"/>
              </a:rPr>
              <a:t> </a:t>
            </a:r>
            <a:r>
              <a:rPr lang="en-US" altLang="ja-JP" sz="2400" dirty="0">
                <a:solidFill>
                  <a:srgbClr val="FF0000"/>
                </a:solidFill>
                <a:ea typeface="HG丸ｺﾞｼｯｸM-PRO" panose="020F0600000000000000" pitchFamily="50" charset="-128"/>
              </a:rPr>
              <a:t>】</a:t>
            </a:r>
          </a:p>
          <a:p>
            <a:r>
              <a:rPr kumimoji="1" lang="ja-JP" altLang="en-US" sz="2400" dirty="0">
                <a:solidFill>
                  <a:srgbClr val="FF0000"/>
                </a:solidFill>
                <a:ea typeface="HG丸ｺﾞｼｯｸM-PRO" panose="020F0600000000000000" pitchFamily="50" charset="-128"/>
              </a:rPr>
              <a:t>　圧力傾度力とコリオリ力の釣り合いにより生じる流れ</a:t>
            </a:r>
          </a:p>
        </p:txBody>
      </p:sp>
      <p:sp>
        <p:nvSpPr>
          <p:cNvPr id="9" name="テキスト ボックス 8"/>
          <p:cNvSpPr txBox="1"/>
          <p:nvPr/>
        </p:nvSpPr>
        <p:spPr>
          <a:xfrm>
            <a:off x="8010356" y="0"/>
            <a:ext cx="1261884" cy="523220"/>
          </a:xfrm>
          <a:prstGeom prst="rect">
            <a:avLst/>
          </a:prstGeom>
          <a:noFill/>
        </p:spPr>
        <p:txBody>
          <a:bodyPr wrap="none" rtlCol="0">
            <a:spAutoFit/>
          </a:bodyPr>
          <a:lstStyle/>
          <a:p>
            <a:r>
              <a:rPr kumimoji="1" lang="ja-JP" altLang="en-US" sz="2800" dirty="0">
                <a:ea typeface="HG丸ｺﾞｼｯｸM-PRO" panose="020F0600000000000000" pitchFamily="50" charset="-128"/>
              </a:rPr>
              <a:t>まとめ</a:t>
            </a:r>
          </a:p>
        </p:txBody>
      </p:sp>
      <p:sp>
        <p:nvSpPr>
          <p:cNvPr id="2" name="スライド番号プレースホルダー 1"/>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102</a:t>
            </a:fld>
            <a:endParaRPr lang="ja-JP" altLang="en-US">
              <a:solidFill>
                <a:prstClr val="black">
                  <a:tint val="75000"/>
                </a:prstClr>
              </a:solidFill>
            </a:endParaRPr>
          </a:p>
        </p:txBody>
      </p:sp>
      <p:sp>
        <p:nvSpPr>
          <p:cNvPr id="3" name="角丸四角形 2"/>
          <p:cNvSpPr/>
          <p:nvPr/>
        </p:nvSpPr>
        <p:spPr>
          <a:xfrm>
            <a:off x="372" y="234598"/>
            <a:ext cx="8244036" cy="2406382"/>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Tree>
    <p:extLst>
      <p:ext uri="{BB962C8B-B14F-4D97-AF65-F5344CB8AC3E}">
        <p14:creationId xmlns:p14="http://schemas.microsoft.com/office/powerpoint/2010/main" val="28075301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103</a:t>
            </a:fld>
            <a:endParaRPr lang="ja-JP" altLang="en-US">
              <a:solidFill>
                <a:prstClr val="black">
                  <a:tint val="75000"/>
                </a:prstClr>
              </a:solidFill>
            </a:endParaRPr>
          </a:p>
        </p:txBody>
      </p:sp>
      <p:sp>
        <p:nvSpPr>
          <p:cNvPr id="5" name="円/楕円 4"/>
          <p:cNvSpPr/>
          <p:nvPr/>
        </p:nvSpPr>
        <p:spPr>
          <a:xfrm>
            <a:off x="539552" y="2794236"/>
            <a:ext cx="2448272" cy="2376264"/>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500" dirty="0">
                <a:solidFill>
                  <a:prstClr val="white"/>
                </a:solidFill>
                <a:latin typeface="うずらフォント" panose="02000609000000000000" pitchFamily="1" charset="-128"/>
                <a:ea typeface="うずらフォント" panose="02000609000000000000" pitchFamily="1" charset="-128"/>
              </a:rPr>
              <a:t>高</a:t>
            </a:r>
          </a:p>
        </p:txBody>
      </p:sp>
      <p:sp>
        <p:nvSpPr>
          <p:cNvPr id="6" name="円/楕円 5"/>
          <p:cNvSpPr/>
          <p:nvPr/>
        </p:nvSpPr>
        <p:spPr>
          <a:xfrm>
            <a:off x="5868144" y="2794236"/>
            <a:ext cx="2448272" cy="2376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500" dirty="0">
                <a:solidFill>
                  <a:prstClr val="white"/>
                </a:solidFill>
                <a:latin typeface="うずらフォント" panose="02000609000000000000" pitchFamily="1" charset="-128"/>
                <a:ea typeface="うずらフォント" panose="02000609000000000000" pitchFamily="1" charset="-128"/>
              </a:rPr>
              <a:t>低</a:t>
            </a:r>
          </a:p>
        </p:txBody>
      </p:sp>
      <p:cxnSp>
        <p:nvCxnSpPr>
          <p:cNvPr id="8" name="直線矢印コネクタ 7"/>
          <p:cNvCxnSpPr/>
          <p:nvPr/>
        </p:nvCxnSpPr>
        <p:spPr>
          <a:xfrm>
            <a:off x="4284543" y="4378412"/>
            <a:ext cx="0" cy="2074924"/>
          </a:xfrm>
          <a:prstGeom prst="straightConnector1">
            <a:avLst/>
          </a:prstGeom>
          <a:ln w="1270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0" name="直線矢印コネクタ 9"/>
          <p:cNvCxnSpPr/>
          <p:nvPr/>
        </p:nvCxnSpPr>
        <p:spPr>
          <a:xfrm flipV="1">
            <a:off x="4284543" y="1813744"/>
            <a:ext cx="0" cy="2168624"/>
          </a:xfrm>
          <a:prstGeom prst="straightConnector1">
            <a:avLst/>
          </a:prstGeom>
          <a:ln w="12700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8" name="テキスト ボックス 17"/>
          <p:cNvSpPr txBox="1"/>
          <p:nvPr/>
        </p:nvSpPr>
        <p:spPr>
          <a:xfrm>
            <a:off x="4572575" y="5097378"/>
            <a:ext cx="4031873" cy="707886"/>
          </a:xfrm>
          <a:prstGeom prst="rect">
            <a:avLst/>
          </a:prstGeom>
          <a:noFill/>
        </p:spPr>
        <p:txBody>
          <a:bodyPr wrap="none" rtlCol="0">
            <a:spAutoFit/>
          </a:bodyPr>
          <a:lstStyle/>
          <a:p>
            <a:r>
              <a:rPr lang="ja-JP" altLang="en-US" sz="4000" b="1" dirty="0">
                <a:solidFill>
                  <a:srgbClr val="FF0000"/>
                </a:solidFill>
                <a:latin typeface="うずらフォント" panose="02000609000000000000" pitchFamily="1" charset="-128"/>
                <a:ea typeface="うずらフォント" panose="02000609000000000000" pitchFamily="1" charset="-128"/>
              </a:rPr>
              <a:t>②</a:t>
            </a:r>
            <a:r>
              <a:rPr lang="en-US" altLang="ja-JP" sz="4000" b="1" dirty="0">
                <a:solidFill>
                  <a:srgbClr val="FF0000"/>
                </a:solidFill>
                <a:latin typeface="うずらフォント" panose="02000609000000000000" pitchFamily="1" charset="-128"/>
                <a:ea typeface="うずらフォント" panose="02000609000000000000" pitchFamily="1" charset="-128"/>
              </a:rPr>
              <a:t>:</a:t>
            </a:r>
            <a:r>
              <a:rPr lang="ja-JP" altLang="en-US" sz="4000" b="1" dirty="0">
                <a:solidFill>
                  <a:srgbClr val="FF0000"/>
                </a:solidFill>
                <a:latin typeface="うずらフォント" panose="02000609000000000000" pitchFamily="1" charset="-128"/>
                <a:ea typeface="うずらフォント" panose="02000609000000000000" pitchFamily="1" charset="-128"/>
              </a:rPr>
              <a:t>北半球の場合</a:t>
            </a:r>
          </a:p>
        </p:txBody>
      </p:sp>
      <p:sp>
        <p:nvSpPr>
          <p:cNvPr id="20" name="テキスト ボックス 19"/>
          <p:cNvSpPr txBox="1"/>
          <p:nvPr/>
        </p:nvSpPr>
        <p:spPr>
          <a:xfrm>
            <a:off x="4548182" y="2161600"/>
            <a:ext cx="4031873" cy="707886"/>
          </a:xfrm>
          <a:prstGeom prst="rect">
            <a:avLst/>
          </a:prstGeom>
          <a:noFill/>
        </p:spPr>
        <p:txBody>
          <a:bodyPr wrap="none" rtlCol="0">
            <a:spAutoFit/>
          </a:bodyPr>
          <a:lstStyle/>
          <a:p>
            <a:r>
              <a:rPr lang="ja-JP" altLang="en-US" sz="4000" b="1" dirty="0">
                <a:solidFill>
                  <a:srgbClr val="FF0000"/>
                </a:solidFill>
                <a:latin typeface="うずらフォント" panose="02000609000000000000" pitchFamily="1" charset="-128"/>
                <a:ea typeface="うずらフォント" panose="02000609000000000000" pitchFamily="1" charset="-128"/>
              </a:rPr>
              <a:t>④</a:t>
            </a:r>
            <a:r>
              <a:rPr lang="en-US" altLang="ja-JP" sz="4000" b="1" dirty="0">
                <a:solidFill>
                  <a:srgbClr val="FF0000"/>
                </a:solidFill>
                <a:latin typeface="うずらフォント" panose="02000609000000000000" pitchFamily="1" charset="-128"/>
                <a:ea typeface="うずらフォント" panose="02000609000000000000" pitchFamily="1" charset="-128"/>
              </a:rPr>
              <a:t>:</a:t>
            </a:r>
            <a:r>
              <a:rPr lang="ja-JP" altLang="en-US" sz="4000" b="1" dirty="0">
                <a:solidFill>
                  <a:srgbClr val="FF0000"/>
                </a:solidFill>
                <a:latin typeface="うずらフォント" panose="02000609000000000000" pitchFamily="1" charset="-128"/>
                <a:ea typeface="うずらフォント" panose="02000609000000000000" pitchFamily="1" charset="-128"/>
              </a:rPr>
              <a:t>南半球の場合</a:t>
            </a:r>
          </a:p>
        </p:txBody>
      </p:sp>
      <p:sp>
        <p:nvSpPr>
          <p:cNvPr id="21" name="テキスト ボックス 20"/>
          <p:cNvSpPr txBox="1"/>
          <p:nvPr/>
        </p:nvSpPr>
        <p:spPr>
          <a:xfrm>
            <a:off x="0" y="154177"/>
            <a:ext cx="8802410" cy="1384995"/>
          </a:xfrm>
          <a:prstGeom prst="rect">
            <a:avLst/>
          </a:prstGeom>
          <a:noFill/>
        </p:spPr>
        <p:txBody>
          <a:bodyPr wrap="none" rtlCol="0">
            <a:spAutoFit/>
          </a:bodyPr>
          <a:lstStyle/>
          <a:p>
            <a:r>
              <a:rPr lang="ja-JP" altLang="en-US" sz="4800" dirty="0">
                <a:solidFill>
                  <a:prstClr val="black"/>
                </a:solidFill>
                <a:latin typeface="うずらフォント" panose="02000609000000000000" pitchFamily="1" charset="-128"/>
                <a:ea typeface="うずらフォント" panose="02000609000000000000" pitchFamily="1" charset="-128"/>
              </a:rPr>
              <a:t>風はどの方向へ吹くでしょう</a:t>
            </a:r>
            <a:r>
              <a:rPr lang="en-US" altLang="ja-JP" sz="4800" dirty="0">
                <a:solidFill>
                  <a:prstClr val="black"/>
                </a:solidFill>
                <a:latin typeface="うずらフォント" panose="02000609000000000000" pitchFamily="1" charset="-128"/>
                <a:ea typeface="うずらフォント" panose="02000609000000000000" pitchFamily="1" charset="-128"/>
              </a:rPr>
              <a:t>??</a:t>
            </a:r>
          </a:p>
          <a:p>
            <a:r>
              <a:rPr lang="en-US" altLang="ja-JP" sz="3600" b="1" dirty="0">
                <a:solidFill>
                  <a:srgbClr val="FF0000"/>
                </a:solidFill>
                <a:latin typeface="うずらフォント" panose="02000609000000000000" pitchFamily="1" charset="-128"/>
                <a:ea typeface="うずらフォント" panose="02000609000000000000" pitchFamily="1" charset="-128"/>
              </a:rPr>
              <a:t>※</a:t>
            </a:r>
            <a:r>
              <a:rPr lang="ja-JP" altLang="en-US" sz="3600" b="1" dirty="0">
                <a:solidFill>
                  <a:srgbClr val="FF0000"/>
                </a:solidFill>
                <a:latin typeface="うずらフォント" panose="02000609000000000000" pitchFamily="1" charset="-128"/>
                <a:ea typeface="うずらフォント" panose="02000609000000000000" pitchFamily="1" charset="-128"/>
              </a:rPr>
              <a:t>摩擦や地形の影響は考えない</a:t>
            </a:r>
            <a:endParaRPr lang="en-US" altLang="ja-JP" sz="3600" b="1" dirty="0">
              <a:solidFill>
                <a:srgbClr val="FF0000"/>
              </a:solidFill>
              <a:latin typeface="うずらフォント" panose="02000609000000000000" pitchFamily="1" charset="-128"/>
              <a:ea typeface="うずらフォント" panose="02000609000000000000" pitchFamily="1" charset="-128"/>
            </a:endParaRPr>
          </a:p>
        </p:txBody>
      </p:sp>
    </p:spTree>
    <p:extLst>
      <p:ext uri="{BB962C8B-B14F-4D97-AF65-F5344CB8AC3E}">
        <p14:creationId xmlns:p14="http://schemas.microsoft.com/office/powerpoint/2010/main" val="25301682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rot="19440000">
            <a:off x="1853148" y="4432124"/>
            <a:ext cx="1364915" cy="2001581"/>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2000" dirty="0">
              <a:solidFill>
                <a:prstClr val="black"/>
              </a:solidFill>
              <a:ea typeface="HG丸ｺﾞｼｯｸM-PRO" panose="020F0600000000000000" pitchFamily="50" charset="-128"/>
            </a:endParaRPr>
          </a:p>
        </p:txBody>
      </p:sp>
      <p:sp>
        <p:nvSpPr>
          <p:cNvPr id="2" name="タイトル 1"/>
          <p:cNvSpPr>
            <a:spLocks noGrp="1"/>
          </p:cNvSpPr>
          <p:nvPr>
            <p:ph type="title"/>
          </p:nvPr>
        </p:nvSpPr>
        <p:spPr>
          <a:xfrm>
            <a:off x="457200" y="44624"/>
            <a:ext cx="8229600" cy="553159"/>
          </a:xfrm>
        </p:spPr>
        <p:txBody>
          <a:bodyPr>
            <a:normAutofit fontScale="90000"/>
          </a:bodyPr>
          <a:lstStyle/>
          <a:p>
            <a:r>
              <a:rPr kumimoji="1" lang="ja-JP" altLang="en-US" dirty="0"/>
              <a:t>地上付近に吹く風は</a:t>
            </a:r>
            <a:r>
              <a:rPr lang="en-US" altLang="ja-JP" dirty="0"/>
              <a:t>?</a:t>
            </a:r>
            <a:endParaRPr kumimoji="1" lang="ja-JP" altLang="en-US" dirty="0"/>
          </a:p>
        </p:txBody>
      </p:sp>
      <p:sp>
        <p:nvSpPr>
          <p:cNvPr id="3" name="コンテンツ プレースホルダ 2"/>
          <p:cNvSpPr>
            <a:spLocks noGrp="1"/>
          </p:cNvSpPr>
          <p:nvPr>
            <p:ph idx="1"/>
          </p:nvPr>
        </p:nvSpPr>
        <p:spPr>
          <a:xfrm>
            <a:off x="457200" y="1196752"/>
            <a:ext cx="8229600" cy="4525963"/>
          </a:xfrm>
        </p:spPr>
        <p:txBody>
          <a:bodyPr>
            <a:normAutofit/>
          </a:bodyPr>
          <a:lstStyle/>
          <a:p>
            <a:pPr>
              <a:buNone/>
            </a:pPr>
            <a:r>
              <a:rPr kumimoji="1" lang="ja-JP" altLang="en-US" sz="2800" dirty="0">
                <a:latin typeface="HG丸ｺﾞｼｯｸM-PRO" panose="020F0600000000000000" pitchFamily="50" charset="-128"/>
              </a:rPr>
              <a:t>上空</a:t>
            </a:r>
            <a:r>
              <a:rPr kumimoji="1" lang="en-US" altLang="ja-JP" sz="2800" dirty="0">
                <a:latin typeface="HG丸ｺﾞｼｯｸM-PRO" panose="020F0600000000000000" pitchFamily="50" charset="-128"/>
              </a:rPr>
              <a:t>1km</a:t>
            </a:r>
            <a:r>
              <a:rPr kumimoji="1" lang="ja-JP" altLang="en-US" sz="2800" dirty="0">
                <a:latin typeface="HG丸ｺﾞｼｯｸM-PRO" panose="020F0600000000000000" pitchFamily="50" charset="-128"/>
              </a:rPr>
              <a:t>未満の風は</a:t>
            </a:r>
            <a:r>
              <a:rPr kumimoji="1" lang="ja-JP" altLang="en-US" sz="2800" dirty="0">
                <a:solidFill>
                  <a:srgbClr val="FF0000"/>
                </a:solidFill>
                <a:effectLst>
                  <a:outerShdw blurRad="38100" dist="38100" dir="2700000" algn="tl">
                    <a:srgbClr val="000000">
                      <a:alpha val="43137"/>
                    </a:srgbClr>
                  </a:outerShdw>
                </a:effectLst>
                <a:latin typeface="HG丸ｺﾞｼｯｸM-PRO" panose="020F0600000000000000" pitchFamily="50" charset="-128"/>
              </a:rPr>
              <a:t>地表面摩擦</a:t>
            </a:r>
            <a:r>
              <a:rPr kumimoji="1" lang="ja-JP" altLang="en-US" sz="2800" dirty="0">
                <a:latin typeface="HG丸ｺﾞｼｯｸM-PRO" panose="020F0600000000000000" pitchFamily="50" charset="-128"/>
              </a:rPr>
              <a:t>の影響を受ける</a:t>
            </a:r>
          </a:p>
        </p:txBody>
      </p:sp>
      <p:sp>
        <p:nvSpPr>
          <p:cNvPr id="4" name="スライド番号プレースホルダ 3"/>
          <p:cNvSpPr>
            <a:spLocks noGrp="1"/>
          </p:cNvSpPr>
          <p:nvPr>
            <p:ph type="sldNum" sz="quarter" idx="12"/>
          </p:nvPr>
        </p:nvSpPr>
        <p:spPr/>
        <p:txBody>
          <a:bodyPr/>
          <a:lstStyle/>
          <a:p>
            <a:fld id="{EC7DF6AC-8664-43CB-99EA-F4D3B842E040}" type="slidenum">
              <a:rPr lang="ja-JP" altLang="en-US" smtClean="0">
                <a:solidFill>
                  <a:prstClr val="black">
                    <a:tint val="75000"/>
                  </a:prstClr>
                </a:solidFill>
              </a:rPr>
              <a:pPr/>
              <a:t>104</a:t>
            </a:fld>
            <a:endParaRPr lang="ja-JP" altLang="en-US">
              <a:solidFill>
                <a:prstClr val="black">
                  <a:tint val="75000"/>
                </a:prstClr>
              </a:solidFill>
            </a:endParaRPr>
          </a:p>
        </p:txBody>
      </p:sp>
      <p:cxnSp>
        <p:nvCxnSpPr>
          <p:cNvPr id="5" name="直線コネクタ 4"/>
          <p:cNvCxnSpPr/>
          <p:nvPr/>
        </p:nvCxnSpPr>
        <p:spPr>
          <a:xfrm>
            <a:off x="1214414" y="3347679"/>
            <a:ext cx="264320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214414" y="4847877"/>
            <a:ext cx="26432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5496" y="3133365"/>
            <a:ext cx="1112805" cy="461665"/>
          </a:xfrm>
          <a:prstGeom prst="rect">
            <a:avLst/>
          </a:prstGeom>
          <a:noFill/>
        </p:spPr>
        <p:txBody>
          <a:bodyPr wrap="none" rtlCol="0">
            <a:spAutoFit/>
          </a:bodyPr>
          <a:lstStyle/>
          <a:p>
            <a:r>
              <a:rPr lang="ja-JP" altLang="en-US" sz="2400" b="1" dirty="0">
                <a:solidFill>
                  <a:prstClr val="black"/>
                </a:solidFill>
                <a:ea typeface="HG丸ｺﾞｼｯｸM-PRO" panose="020F0600000000000000" pitchFamily="50" charset="-128"/>
              </a:rPr>
              <a:t>等圧線</a:t>
            </a:r>
          </a:p>
        </p:txBody>
      </p:sp>
      <p:sp>
        <p:nvSpPr>
          <p:cNvPr id="8" name="テキスト ボックス 7"/>
          <p:cNvSpPr txBox="1"/>
          <p:nvPr/>
        </p:nvSpPr>
        <p:spPr>
          <a:xfrm>
            <a:off x="35496" y="4662081"/>
            <a:ext cx="1112805" cy="461665"/>
          </a:xfrm>
          <a:prstGeom prst="rect">
            <a:avLst/>
          </a:prstGeom>
          <a:noFill/>
        </p:spPr>
        <p:txBody>
          <a:bodyPr wrap="none" rtlCol="0">
            <a:spAutoFit/>
          </a:bodyPr>
          <a:lstStyle/>
          <a:p>
            <a:r>
              <a:rPr lang="ja-JP" altLang="en-US" sz="2400" b="1" dirty="0">
                <a:solidFill>
                  <a:prstClr val="black"/>
                </a:solidFill>
                <a:ea typeface="HG丸ｺﾞｼｯｸM-PRO" panose="020F0600000000000000" pitchFamily="50" charset="-128"/>
              </a:rPr>
              <a:t>等圧線</a:t>
            </a:r>
          </a:p>
        </p:txBody>
      </p:sp>
      <p:sp>
        <p:nvSpPr>
          <p:cNvPr id="9" name="テキスト ボックス 8"/>
          <p:cNvSpPr txBox="1"/>
          <p:nvPr/>
        </p:nvSpPr>
        <p:spPr>
          <a:xfrm>
            <a:off x="1214414" y="2919051"/>
            <a:ext cx="2643205" cy="461665"/>
          </a:xfrm>
          <a:prstGeom prst="rect">
            <a:avLst/>
          </a:prstGeom>
          <a:noFill/>
        </p:spPr>
        <p:txBody>
          <a:bodyPr wrap="square" rtlCol="0">
            <a:spAutoFit/>
          </a:bodyPr>
          <a:lstStyle/>
          <a:p>
            <a:r>
              <a:rPr lang="ja-JP" altLang="en-US" sz="2400" b="1" dirty="0">
                <a:solidFill>
                  <a:prstClr val="black"/>
                </a:solidFill>
                <a:ea typeface="HG丸ｺﾞｼｯｸM-PRO" panose="020F0600000000000000" pitchFamily="50" charset="-128"/>
              </a:rPr>
              <a:t>低圧</a:t>
            </a:r>
          </a:p>
        </p:txBody>
      </p:sp>
      <p:sp>
        <p:nvSpPr>
          <p:cNvPr id="10" name="テキスト ボックス 9"/>
          <p:cNvSpPr txBox="1"/>
          <p:nvPr/>
        </p:nvSpPr>
        <p:spPr>
          <a:xfrm>
            <a:off x="1214414" y="4847877"/>
            <a:ext cx="2643205" cy="461665"/>
          </a:xfrm>
          <a:prstGeom prst="rect">
            <a:avLst/>
          </a:prstGeom>
          <a:noFill/>
        </p:spPr>
        <p:txBody>
          <a:bodyPr wrap="square" rtlCol="0">
            <a:spAutoFit/>
          </a:bodyPr>
          <a:lstStyle/>
          <a:p>
            <a:r>
              <a:rPr lang="ja-JP" altLang="en-US" sz="2400" b="1" dirty="0">
                <a:solidFill>
                  <a:prstClr val="black"/>
                </a:solidFill>
                <a:ea typeface="HG丸ｺﾞｼｯｸM-PRO" panose="020F0600000000000000" pitchFamily="50" charset="-128"/>
              </a:rPr>
              <a:t>高圧</a:t>
            </a:r>
          </a:p>
        </p:txBody>
      </p:sp>
      <p:sp>
        <p:nvSpPr>
          <p:cNvPr id="11" name="上矢印 10"/>
          <p:cNvSpPr/>
          <p:nvPr/>
        </p:nvSpPr>
        <p:spPr>
          <a:xfrm>
            <a:off x="2285984" y="1890401"/>
            <a:ext cx="642942" cy="2395855"/>
          </a:xfrm>
          <a:prstGeom prst="upArrow">
            <a:avLst/>
          </a:prstGeom>
        </p:spPr>
        <p:style>
          <a:lnRef idx="1">
            <a:schemeClr val="accent2"/>
          </a:lnRef>
          <a:fillRef idx="3">
            <a:schemeClr val="accent2"/>
          </a:fillRef>
          <a:effectRef idx="2">
            <a:schemeClr val="accent2"/>
          </a:effectRef>
          <a:fontRef idx="minor">
            <a:schemeClr val="lt1"/>
          </a:fontRef>
        </p:style>
        <p:txBody>
          <a:bodyPr vert="eaVert" wrap="none" rtlCol="0" anchor="ctr">
            <a:noAutofit/>
          </a:bodyPr>
          <a:lstStyle/>
          <a:p>
            <a:r>
              <a:rPr lang="ja-JP" altLang="en-US" sz="2400" dirty="0">
                <a:solidFill>
                  <a:prstClr val="white"/>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気圧傾度力</a:t>
            </a:r>
          </a:p>
        </p:txBody>
      </p:sp>
      <p:sp>
        <p:nvSpPr>
          <p:cNvPr id="14" name="テキスト ボックス 13"/>
          <p:cNvSpPr txBox="1"/>
          <p:nvPr/>
        </p:nvSpPr>
        <p:spPr>
          <a:xfrm>
            <a:off x="0" y="2000240"/>
            <a:ext cx="2659702" cy="461665"/>
          </a:xfrm>
          <a:prstGeom prst="rect">
            <a:avLst/>
          </a:prstGeom>
          <a:noFill/>
        </p:spPr>
        <p:txBody>
          <a:bodyPr wrap="none" rtlCol="0">
            <a:spAutoFit/>
          </a:bodyPr>
          <a:lstStyle/>
          <a:p>
            <a:r>
              <a:rPr lang="en-US" altLang="ja-JP" sz="2400" b="1" dirty="0">
                <a:solidFill>
                  <a:prstClr val="black"/>
                </a:solidFill>
                <a:ea typeface="HG丸ｺﾞｼｯｸM-PRO" panose="020F0600000000000000" pitchFamily="50" charset="-128"/>
              </a:rPr>
              <a:t>《</a:t>
            </a:r>
            <a:r>
              <a:rPr lang="ja-JP" altLang="en-US" sz="2400" b="1" dirty="0">
                <a:solidFill>
                  <a:prstClr val="black"/>
                </a:solidFill>
                <a:ea typeface="HG丸ｺﾞｼｯｸM-PRO" panose="020F0600000000000000" pitchFamily="50" charset="-128"/>
              </a:rPr>
              <a:t>北半球の場合</a:t>
            </a:r>
            <a:r>
              <a:rPr lang="en-US" altLang="ja-JP" sz="2400" b="1" dirty="0">
                <a:solidFill>
                  <a:prstClr val="black"/>
                </a:solidFill>
                <a:ea typeface="HG丸ｺﾞｼｯｸM-PRO" panose="020F0600000000000000" pitchFamily="50" charset="-128"/>
              </a:rPr>
              <a:t>》</a:t>
            </a:r>
            <a:endParaRPr lang="ja-JP" altLang="en-US" sz="2400" b="1" dirty="0">
              <a:solidFill>
                <a:prstClr val="black"/>
              </a:solidFill>
              <a:ea typeface="HG丸ｺﾞｼｯｸM-PRO" panose="020F0600000000000000" pitchFamily="50" charset="-128"/>
            </a:endParaRPr>
          </a:p>
        </p:txBody>
      </p:sp>
      <p:sp>
        <p:nvSpPr>
          <p:cNvPr id="15" name="左矢印 14"/>
          <p:cNvSpPr/>
          <p:nvPr/>
        </p:nvSpPr>
        <p:spPr>
          <a:xfrm rot="19440000">
            <a:off x="1254029" y="4392271"/>
            <a:ext cx="1378334" cy="484632"/>
          </a:xfrm>
          <a:prstGeom prst="leftArrow">
            <a:avLst/>
          </a:prstGeom>
        </p:spPr>
        <p:style>
          <a:lnRef idx="1">
            <a:schemeClr val="accent6"/>
          </a:lnRef>
          <a:fillRef idx="3">
            <a:schemeClr val="accent6"/>
          </a:fillRef>
          <a:effectRef idx="2">
            <a:schemeClr val="accent6"/>
          </a:effectRef>
          <a:fontRef idx="minor">
            <a:schemeClr val="lt1"/>
          </a:fontRef>
        </p:style>
        <p:txBody>
          <a:bodyPr wrap="none" rtlCol="0" anchor="ctr"/>
          <a:lstStyle/>
          <a:p>
            <a:r>
              <a:rPr lang="ja-JP" altLang="en-US" sz="2400" dirty="0">
                <a:solidFill>
                  <a:prstClr val="white"/>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摩擦力</a:t>
            </a:r>
          </a:p>
        </p:txBody>
      </p:sp>
      <p:sp>
        <p:nvSpPr>
          <p:cNvPr id="16" name="下矢印 15"/>
          <p:cNvSpPr/>
          <p:nvPr/>
        </p:nvSpPr>
        <p:spPr>
          <a:xfrm>
            <a:off x="2267744" y="4077072"/>
            <a:ext cx="640828" cy="2073558"/>
          </a:xfrm>
          <a:prstGeom prst="downArrow">
            <a:avLst/>
          </a:prstGeom>
        </p:spPr>
        <p:style>
          <a:lnRef idx="1">
            <a:schemeClr val="accent4"/>
          </a:lnRef>
          <a:fillRef idx="3">
            <a:schemeClr val="accent4"/>
          </a:fillRef>
          <a:effectRef idx="2">
            <a:schemeClr val="accent4"/>
          </a:effectRef>
          <a:fontRef idx="minor">
            <a:schemeClr val="lt1"/>
          </a:fontRef>
        </p:style>
        <p:txBody>
          <a:bodyPr vert="eaVert" rtlCol="0" anchor="ctr"/>
          <a:lstStyle/>
          <a:p>
            <a:pPr algn="r"/>
            <a:r>
              <a:rPr lang="ja-JP" altLang="en-US" sz="2400" dirty="0">
                <a:solidFill>
                  <a:prstClr val="white"/>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コリオリ力</a:t>
            </a:r>
          </a:p>
        </p:txBody>
      </p:sp>
      <p:sp>
        <p:nvSpPr>
          <p:cNvPr id="13" name="右矢印 12"/>
          <p:cNvSpPr/>
          <p:nvPr/>
        </p:nvSpPr>
        <p:spPr>
          <a:xfrm>
            <a:off x="2411761" y="3717032"/>
            <a:ext cx="2232248" cy="693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white"/>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地上風</a:t>
            </a:r>
          </a:p>
        </p:txBody>
      </p:sp>
      <p:sp>
        <p:nvSpPr>
          <p:cNvPr id="18" name="テキスト ボックス 17"/>
          <p:cNvSpPr txBox="1"/>
          <p:nvPr/>
        </p:nvSpPr>
        <p:spPr>
          <a:xfrm>
            <a:off x="4750216" y="2686268"/>
            <a:ext cx="4286280" cy="3046988"/>
          </a:xfrm>
          <a:prstGeom prst="rect">
            <a:avLst/>
          </a:prstGeom>
          <a:noFill/>
        </p:spPr>
        <p:txBody>
          <a:bodyPr wrap="square" rtlCol="0">
            <a:spAutoFit/>
          </a:bodyPr>
          <a:lstStyle/>
          <a:p>
            <a:pPr marL="273050" indent="-273050">
              <a:buFont typeface="Wingdings" pitchFamily="2" charset="2"/>
              <a:buChar char="l"/>
            </a:pPr>
            <a:r>
              <a:rPr lang="ja-JP" altLang="en-US" sz="24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摩擦力</a:t>
            </a:r>
            <a:r>
              <a:rPr lang="ja-JP" altLang="en-US" sz="2400" dirty="0">
                <a:solidFill>
                  <a:prstClr val="black"/>
                </a:solidFill>
                <a:ea typeface="HG丸ｺﾞｼｯｸM-PRO" panose="020F0600000000000000" pitchFamily="50" charset="-128"/>
              </a:rPr>
              <a:t>が働くため，地上付近で吹く風</a:t>
            </a:r>
            <a:r>
              <a:rPr lang="en-US" altLang="ja-JP" sz="2400" dirty="0">
                <a:solidFill>
                  <a:prstClr val="black"/>
                </a:solidFill>
                <a:ea typeface="HG丸ｺﾞｼｯｸM-PRO" panose="020F0600000000000000" pitchFamily="50" charset="-128"/>
              </a:rPr>
              <a:t>(</a:t>
            </a:r>
            <a:r>
              <a:rPr lang="ja-JP" altLang="en-US" sz="2400" dirty="0">
                <a:solidFill>
                  <a:prstClr val="black"/>
                </a:solidFill>
                <a:ea typeface="HG丸ｺﾞｼｯｸM-PRO" panose="020F0600000000000000" pitchFamily="50" charset="-128"/>
              </a:rPr>
              <a:t>地上風</a:t>
            </a:r>
            <a:r>
              <a:rPr lang="en-US" altLang="ja-JP" sz="2400" dirty="0">
                <a:solidFill>
                  <a:prstClr val="black"/>
                </a:solidFill>
                <a:ea typeface="HG丸ｺﾞｼｯｸM-PRO" panose="020F0600000000000000" pitchFamily="50" charset="-128"/>
              </a:rPr>
              <a:t>)</a:t>
            </a:r>
            <a:r>
              <a:rPr lang="ja-JP" altLang="en-US" sz="2400" dirty="0">
                <a:solidFill>
                  <a:prstClr val="black"/>
                </a:solidFill>
                <a:ea typeface="HG丸ｺﾞｼｯｸM-PRO" panose="020F0600000000000000" pitchFamily="50" charset="-128"/>
              </a:rPr>
              <a:t>は</a:t>
            </a:r>
            <a:r>
              <a:rPr lang="ja-JP" altLang="en-US" sz="2400" dirty="0">
                <a:solidFill>
                  <a:prstClr val="black"/>
                </a:solidFill>
                <a:latin typeface="HG丸ｺﾞｼｯｸM-PRO" panose="020F0600000000000000" pitchFamily="50" charset="-128"/>
                <a:ea typeface="HG丸ｺﾞｼｯｸM-PRO" panose="020F0600000000000000" pitchFamily="50" charset="-128"/>
              </a:rPr>
              <a:t>上空の地衡風の約</a:t>
            </a:r>
            <a:r>
              <a:rPr lang="en-US" altLang="ja-JP" sz="2400" dirty="0">
                <a:solidFill>
                  <a:prstClr val="black"/>
                </a:solidFill>
                <a:latin typeface="HG丸ｺﾞｼｯｸM-PRO" panose="020F0600000000000000" pitchFamily="50" charset="-128"/>
                <a:ea typeface="HG丸ｺﾞｼｯｸM-PRO" panose="020F0600000000000000" pitchFamily="50" charset="-128"/>
              </a:rPr>
              <a:t>1/3~2/3</a:t>
            </a:r>
            <a:r>
              <a:rPr lang="ja-JP" altLang="en-US" sz="2400" dirty="0">
                <a:solidFill>
                  <a:prstClr val="black"/>
                </a:solidFill>
                <a:latin typeface="HG丸ｺﾞｼｯｸM-PRO" panose="020F0600000000000000" pitchFamily="50" charset="-128"/>
                <a:ea typeface="HG丸ｺﾞｼｯｸM-PRO" panose="020F0600000000000000" pitchFamily="50" charset="-128"/>
              </a:rPr>
              <a:t>程度の速さ</a:t>
            </a:r>
            <a:r>
              <a:rPr lang="ja-JP" altLang="en-US" sz="2400" dirty="0">
                <a:solidFill>
                  <a:prstClr val="black"/>
                </a:solidFill>
                <a:ea typeface="HG丸ｺﾞｼｯｸM-PRO" panose="020F0600000000000000" pitchFamily="50" charset="-128"/>
              </a:rPr>
              <a:t>になる</a:t>
            </a:r>
            <a:endParaRPr lang="en-US" altLang="ja-JP" sz="2400" dirty="0">
              <a:solidFill>
                <a:prstClr val="black"/>
              </a:solidFill>
              <a:ea typeface="HG丸ｺﾞｼｯｸM-PRO" panose="020F0600000000000000" pitchFamily="50" charset="-128"/>
            </a:endParaRPr>
          </a:p>
          <a:p>
            <a:pPr marL="273050" indent="-273050">
              <a:buFont typeface="Wingdings" pitchFamily="2" charset="2"/>
              <a:buChar char="l"/>
            </a:pPr>
            <a:r>
              <a:rPr lang="ja-JP" altLang="en-US" sz="24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摩擦力</a:t>
            </a:r>
            <a:r>
              <a:rPr lang="ja-JP" altLang="en-US" sz="2400" dirty="0">
                <a:solidFill>
                  <a:prstClr val="black"/>
                </a:solidFill>
                <a:ea typeface="HG丸ｺﾞｼｯｸM-PRO" panose="020F0600000000000000" pitchFamily="50" charset="-128"/>
              </a:rPr>
              <a:t>が働くため，風は等圧線に対して，海上では</a:t>
            </a:r>
            <a:r>
              <a:rPr lang="en-US" altLang="ja-JP" sz="2400" dirty="0">
                <a:solidFill>
                  <a:prstClr val="black"/>
                </a:solidFill>
                <a:ea typeface="HG丸ｺﾞｼｯｸM-PRO" panose="020F0600000000000000" pitchFamily="50" charset="-128"/>
              </a:rPr>
              <a:t>15~30</a:t>
            </a:r>
            <a:r>
              <a:rPr lang="ja-JP" altLang="en-US" sz="2400" dirty="0">
                <a:solidFill>
                  <a:prstClr val="black"/>
                </a:solidFill>
                <a:ea typeface="HG丸ｺﾞｼｯｸM-PRO" panose="020F0600000000000000" pitchFamily="50" charset="-128"/>
              </a:rPr>
              <a:t>度，陸上では</a:t>
            </a:r>
            <a:r>
              <a:rPr lang="en-US" altLang="ja-JP" sz="2400" dirty="0">
                <a:solidFill>
                  <a:prstClr val="black"/>
                </a:solidFill>
                <a:ea typeface="HG丸ｺﾞｼｯｸM-PRO" panose="020F0600000000000000" pitchFamily="50" charset="-128"/>
              </a:rPr>
              <a:t>30~45</a:t>
            </a:r>
            <a:r>
              <a:rPr lang="ja-JP" altLang="en-US" sz="2400" dirty="0">
                <a:solidFill>
                  <a:prstClr val="black"/>
                </a:solidFill>
                <a:ea typeface="HG丸ｺﾞｼｯｸM-PRO" panose="020F0600000000000000" pitchFamily="50" charset="-128"/>
              </a:rPr>
              <a:t>度程度，低気圧方向に傾く</a:t>
            </a:r>
          </a:p>
        </p:txBody>
      </p:sp>
      <p:sp>
        <p:nvSpPr>
          <p:cNvPr id="20" name="下矢印 19"/>
          <p:cNvSpPr/>
          <p:nvPr/>
        </p:nvSpPr>
        <p:spPr>
          <a:xfrm rot="-1800000">
            <a:off x="2807637" y="3926425"/>
            <a:ext cx="640828" cy="2073558"/>
          </a:xfrm>
          <a:prstGeom prst="downArrow">
            <a:avLst/>
          </a:prstGeom>
        </p:spPr>
        <p:style>
          <a:lnRef idx="1">
            <a:schemeClr val="accent4"/>
          </a:lnRef>
          <a:fillRef idx="3">
            <a:schemeClr val="accent4"/>
          </a:fillRef>
          <a:effectRef idx="2">
            <a:schemeClr val="accent4"/>
          </a:effectRef>
          <a:fontRef idx="minor">
            <a:schemeClr val="lt1"/>
          </a:fontRef>
        </p:style>
        <p:txBody>
          <a:bodyPr vert="eaVert" rtlCol="0" anchor="ctr"/>
          <a:lstStyle/>
          <a:p>
            <a:pPr algn="r"/>
            <a:r>
              <a:rPr lang="ja-JP" altLang="en-US" sz="2400" dirty="0">
                <a:solidFill>
                  <a:prstClr val="white"/>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コリオリ力</a:t>
            </a:r>
          </a:p>
        </p:txBody>
      </p:sp>
      <p:sp>
        <p:nvSpPr>
          <p:cNvPr id="12" name="下矢印 11"/>
          <p:cNvSpPr/>
          <p:nvPr/>
        </p:nvSpPr>
        <p:spPr>
          <a:xfrm>
            <a:off x="2285984" y="4247855"/>
            <a:ext cx="642942" cy="2395855"/>
          </a:xfrm>
          <a:prstGeom prst="downArrow">
            <a:avLst/>
          </a:prstGeom>
        </p:spPr>
        <p:style>
          <a:lnRef idx="1">
            <a:schemeClr val="accent3"/>
          </a:lnRef>
          <a:fillRef idx="3">
            <a:schemeClr val="accent3"/>
          </a:fillRef>
          <a:effectRef idx="2">
            <a:schemeClr val="accent3"/>
          </a:effectRef>
          <a:fontRef idx="minor">
            <a:schemeClr val="lt1"/>
          </a:fontRef>
        </p:style>
        <p:txBody>
          <a:bodyPr vert="eaVert" wrap="none" rtlCol="0" anchor="ctr">
            <a:noAutofit/>
          </a:bodyPr>
          <a:lstStyle/>
          <a:p>
            <a:pPr algn="ctr"/>
            <a:r>
              <a:rPr lang="ja-JP" altLang="en-US" sz="2400" dirty="0">
                <a:solidFill>
                  <a:prstClr val="white"/>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合成した力</a:t>
            </a:r>
          </a:p>
        </p:txBody>
      </p:sp>
      <p:sp>
        <p:nvSpPr>
          <p:cNvPr id="19" name="右矢印 18"/>
          <p:cNvSpPr/>
          <p:nvPr/>
        </p:nvSpPr>
        <p:spPr>
          <a:xfrm rot="-1800000">
            <a:off x="2369940" y="3272869"/>
            <a:ext cx="2138620" cy="693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white"/>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地上風</a:t>
            </a:r>
          </a:p>
        </p:txBody>
      </p:sp>
    </p:spTree>
    <p:extLst>
      <p:ext uri="{BB962C8B-B14F-4D97-AF65-F5344CB8AC3E}">
        <p14:creationId xmlns:p14="http://schemas.microsoft.com/office/powerpoint/2010/main" val="181627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animBg="1"/>
      <p:bldP spid="13" grpId="0" animBg="1"/>
      <p:bldP spid="20" grpId="0" animBg="1"/>
      <p:bldP spid="12" grpId="0" animBg="1"/>
      <p:bldP spid="1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457200" y="44624"/>
            <a:ext cx="8229600" cy="648072"/>
          </a:xfrm>
        </p:spPr>
        <p:txBody>
          <a:bodyPr>
            <a:normAutofit fontScale="90000"/>
          </a:bodyPr>
          <a:lstStyle/>
          <a:p>
            <a:r>
              <a:rPr lang="ja-JP" altLang="en-US" dirty="0"/>
              <a:t>上空の風と地上の風</a:t>
            </a:r>
            <a:endParaRPr kumimoji="1" lang="ja-JP" altLang="en-US" dirty="0"/>
          </a:p>
        </p:txBody>
      </p:sp>
      <p:pic>
        <p:nvPicPr>
          <p:cNvPr id="37890" name="Picture 2" descr="C:\Documents and Settings\doala\My Documents\H25年度\鈴鹿高専\第10回目\tijiyouhuu.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1560" y="1196752"/>
            <a:ext cx="7920880" cy="5421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55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576064"/>
          </a:xfrm>
        </p:spPr>
        <p:txBody>
          <a:bodyPr>
            <a:normAutofit fontScale="90000"/>
          </a:bodyPr>
          <a:lstStyle/>
          <a:p>
            <a:r>
              <a:rPr kumimoji="1" lang="ja-JP" altLang="en-US" dirty="0"/>
              <a:t>低気圧と高気圧の風</a:t>
            </a:r>
          </a:p>
        </p:txBody>
      </p:sp>
      <p:pic>
        <p:nvPicPr>
          <p:cNvPr id="38914" name="Picture 2" descr="C:\Documents and Settings\doala\My Documents\H25年度\鈴鹿高専\第10回目\teikoukiatu no kaze.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3528" y="1124743"/>
            <a:ext cx="8541876" cy="561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7606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44624"/>
            <a:ext cx="8640960" cy="4525963"/>
          </a:xfrm>
        </p:spPr>
        <p:txBody>
          <a:bodyPr/>
          <a:lstStyle/>
          <a:p>
            <a:pPr marL="0" indent="0">
              <a:buNone/>
            </a:pPr>
            <a:r>
              <a:rPr lang="ja-JP" altLang="en-US" sz="4000" dirty="0">
                <a:latin typeface="+mj-ea"/>
                <a:ea typeface="+mj-ea"/>
              </a:rPr>
              <a:t>何か質問があればお気軽にどうぞ</a:t>
            </a:r>
            <a:endParaRPr lang="en-US" altLang="ja-JP" dirty="0">
              <a:latin typeface="+mj-ea"/>
              <a:ea typeface="+mj-ea"/>
            </a:endParaRPr>
          </a:p>
          <a:p>
            <a:pPr marL="0" indent="0">
              <a:buNone/>
            </a:pPr>
            <a:r>
              <a:rPr lang="en-US" altLang="ja-JP" sz="5400" dirty="0">
                <a:latin typeface="+mj-ea"/>
                <a:ea typeface="+mj-ea"/>
                <a:hlinkClick r:id="rId2"/>
              </a:rPr>
              <a:t>y</a:t>
            </a:r>
            <a:r>
              <a:rPr kumimoji="1" lang="en-US" altLang="ja-JP" sz="5400" dirty="0">
                <a:latin typeface="+mj-ea"/>
                <a:ea typeface="+mj-ea"/>
                <a:hlinkClick r:id="rId2"/>
              </a:rPr>
              <a:t>uta.a468@gmail.com</a:t>
            </a:r>
            <a:endParaRPr kumimoji="1" lang="en-US" altLang="ja-JP" sz="5400" dirty="0">
              <a:latin typeface="+mj-ea"/>
              <a:ea typeface="+mj-ea"/>
            </a:endParaRPr>
          </a:p>
          <a:p>
            <a:pPr marL="0" indent="0">
              <a:buNone/>
            </a:pPr>
            <a:r>
              <a:rPr kumimoji="1" lang="ja-JP" altLang="en-US" sz="2800" b="1" dirty="0">
                <a:latin typeface="+mj-ea"/>
                <a:ea typeface="+mj-ea"/>
              </a:rPr>
              <a:t>本日の授業アンケート</a:t>
            </a:r>
            <a:r>
              <a:rPr lang="en-US" altLang="ja-JP" sz="2800" b="1">
                <a:latin typeface="+mj-ea"/>
                <a:ea typeface="+mj-ea"/>
                <a:hlinkClick r:id="rId3"/>
              </a:rPr>
              <a:t>https://forms.gle/7vQYUghER6Mbg3Nj6</a:t>
            </a:r>
            <a:endParaRPr lang="en-US" altLang="ja-JP" sz="2800" b="1">
              <a:latin typeface="+mj-ea"/>
              <a:ea typeface="+mj-ea"/>
            </a:endParaRPr>
          </a:p>
          <a:p>
            <a:pPr marL="0" indent="0">
              <a:buNone/>
            </a:pPr>
            <a:endParaRPr lang="en-US" altLang="ja-JP" sz="2800" b="1" dirty="0">
              <a:latin typeface="+mj-ea"/>
              <a:ea typeface="+mj-ea"/>
            </a:endParaRPr>
          </a:p>
        </p:txBody>
      </p:sp>
      <p:sp>
        <p:nvSpPr>
          <p:cNvPr id="4" name="テキスト ボックス 3"/>
          <p:cNvSpPr txBox="1"/>
          <p:nvPr/>
        </p:nvSpPr>
        <p:spPr>
          <a:xfrm>
            <a:off x="251520" y="3195843"/>
            <a:ext cx="6845121" cy="2698561"/>
          </a:xfrm>
          <a:prstGeom prst="rect">
            <a:avLst/>
          </a:prstGeom>
          <a:noFill/>
        </p:spPr>
        <p:txBody>
          <a:bodyPr wrap="square" rtlCol="0">
            <a:noAutofit/>
          </a:bodyPr>
          <a:lstStyle/>
          <a:p>
            <a:r>
              <a:rPr lang="ja-JP" altLang="en-US" sz="3200" dirty="0">
                <a:solidFill>
                  <a:sysClr val="windowText" lastClr="000000"/>
                </a:solidFill>
                <a:latin typeface="+mj-ea"/>
                <a:ea typeface="+mj-ea"/>
              </a:rPr>
              <a:t>研究室の</a:t>
            </a:r>
            <a:r>
              <a:rPr lang="en-US" altLang="ja-JP" sz="3200" dirty="0">
                <a:solidFill>
                  <a:sysClr val="windowText" lastClr="000000"/>
                </a:solidFill>
                <a:latin typeface="+mj-ea"/>
                <a:ea typeface="+mj-ea"/>
              </a:rPr>
              <a:t>HP</a:t>
            </a:r>
            <a:r>
              <a:rPr lang="ja-JP" altLang="en-US" sz="3200" dirty="0">
                <a:solidFill>
                  <a:sysClr val="windowText" lastClr="000000"/>
                </a:solidFill>
                <a:latin typeface="+mj-ea"/>
                <a:ea typeface="+mj-ea"/>
              </a:rPr>
              <a:t>もあります。</a:t>
            </a:r>
            <a:endParaRPr lang="en-US" altLang="ja-JP" sz="3200" dirty="0">
              <a:solidFill>
                <a:sysClr val="windowText" lastClr="000000"/>
              </a:solidFill>
              <a:latin typeface="+mj-ea"/>
              <a:ea typeface="+mj-ea"/>
            </a:endParaRPr>
          </a:p>
          <a:p>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九大　気象</a:t>
            </a:r>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で検索してね．</a:t>
            </a:r>
            <a:endParaRPr lang="en-US" altLang="ja-JP" sz="3200" dirty="0">
              <a:solidFill>
                <a:sysClr val="windowText" lastClr="000000"/>
              </a:solidFill>
              <a:latin typeface="+mj-ea"/>
              <a:ea typeface="+mj-ea"/>
            </a:endParaRPr>
          </a:p>
        </p:txBody>
      </p:sp>
      <p:pic>
        <p:nvPicPr>
          <p:cNvPr id="5" name="Picture 2" descr="C:\Users\hatsu\Dropbox\カメラアップロード\2013-06-08 11.54.1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24469" y="4076700"/>
            <a:ext cx="3524195" cy="460888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156176" y="6396813"/>
            <a:ext cx="1723549" cy="461665"/>
          </a:xfrm>
          <a:prstGeom prst="rect">
            <a:avLst/>
          </a:prstGeom>
          <a:noFill/>
        </p:spPr>
        <p:txBody>
          <a:bodyPr wrap="none" rtlCol="0">
            <a:spAutoFit/>
          </a:bodyPr>
          <a:lstStyle/>
          <a:p>
            <a:r>
              <a:rPr lang="ja-JP" altLang="en-US" sz="2400" b="1" dirty="0">
                <a:solidFill>
                  <a:prstClr val="white">
                    <a:lumMod val="50000"/>
                  </a:prstClr>
                </a:solidFill>
                <a:latin typeface="+mj-ea"/>
                <a:ea typeface="+mj-ea"/>
              </a:rPr>
              <a:t>くもマン⇒</a:t>
            </a:r>
          </a:p>
        </p:txBody>
      </p:sp>
      <p:sp>
        <p:nvSpPr>
          <p:cNvPr id="7" name="四角形吹き出し 6"/>
          <p:cNvSpPr/>
          <p:nvPr/>
        </p:nvSpPr>
        <p:spPr>
          <a:xfrm>
            <a:off x="251519" y="3068960"/>
            <a:ext cx="6845121" cy="2952328"/>
          </a:xfrm>
          <a:prstGeom prst="wedgeRectCallout">
            <a:avLst>
              <a:gd name="adj1" fmla="val 37054"/>
              <a:gd name="adj2" fmla="val 60068"/>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107</a:t>
            </a:fld>
            <a:endParaRPr kumimoji="1" lang="ja-JP" altLang="en-US"/>
          </a:p>
        </p:txBody>
      </p:sp>
    </p:spTree>
    <p:extLst>
      <p:ext uri="{BB962C8B-B14F-4D97-AF65-F5344CB8AC3E}">
        <p14:creationId xmlns:p14="http://schemas.microsoft.com/office/powerpoint/2010/main" val="505639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FAF7202-8B64-70D6-1B91-2F56E675316A}"/>
              </a:ext>
            </a:extLst>
          </p:cNvPr>
          <p:cNvSpPr>
            <a:spLocks noGrp="1"/>
          </p:cNvSpPr>
          <p:nvPr>
            <p:ph type="sldNum" sz="quarter" idx="12"/>
          </p:nvPr>
        </p:nvSpPr>
        <p:spPr/>
        <p:txBody>
          <a:bodyPr/>
          <a:lstStyle/>
          <a:p>
            <a:fld id="{999120C0-F702-445C-B018-BC09BD7DB4A6}" type="slidenum">
              <a:rPr kumimoji="1" lang="ja-JP" altLang="en-US" smtClean="0"/>
              <a:t>11</a:t>
            </a:fld>
            <a:endParaRPr kumimoji="1" lang="ja-JP" altLang="en-US"/>
          </a:p>
        </p:txBody>
      </p:sp>
      <p:pic>
        <p:nvPicPr>
          <p:cNvPr id="4" name="図 3" descr="グラフィカル ユーザー インターフェイス, Web サイト&#10;&#10;AI 生成コンテンツは誤りを含む可能性があります。">
            <a:extLst>
              <a:ext uri="{FF2B5EF4-FFF2-40B4-BE49-F238E27FC236}">
                <a16:creationId xmlns:a16="http://schemas.microsoft.com/office/drawing/2014/main" id="{51831E08-C92E-AAB2-3E96-8B61B07107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265"/>
            <a:ext cx="9144000" cy="6505469"/>
          </a:xfrm>
          <a:prstGeom prst="rect">
            <a:avLst/>
          </a:prstGeom>
        </p:spPr>
      </p:pic>
    </p:spTree>
    <p:extLst>
      <p:ext uri="{BB962C8B-B14F-4D97-AF65-F5344CB8AC3E}">
        <p14:creationId xmlns:p14="http://schemas.microsoft.com/office/powerpoint/2010/main" val="1729180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ADA1114-1F96-EA9E-4865-0BA1F219ED62}"/>
              </a:ext>
            </a:extLst>
          </p:cNvPr>
          <p:cNvSpPr>
            <a:spLocks noGrp="1"/>
          </p:cNvSpPr>
          <p:nvPr>
            <p:ph type="sldNum" sz="quarter" idx="12"/>
          </p:nvPr>
        </p:nvSpPr>
        <p:spPr/>
        <p:txBody>
          <a:bodyPr/>
          <a:lstStyle/>
          <a:p>
            <a:fld id="{999120C0-F702-445C-B018-BC09BD7DB4A6}" type="slidenum">
              <a:rPr kumimoji="1" lang="ja-JP" altLang="en-US" smtClean="0"/>
              <a:t>12</a:t>
            </a:fld>
            <a:endParaRPr kumimoji="1" lang="ja-JP" altLang="en-US"/>
          </a:p>
        </p:txBody>
      </p:sp>
      <p:pic>
        <p:nvPicPr>
          <p:cNvPr id="4" name="図 3" descr="グラフィカル ユーザー インターフェイス, Web サイト&#10;&#10;AI 生成コンテンツは誤りを含む可能性があります。">
            <a:extLst>
              <a:ext uri="{FF2B5EF4-FFF2-40B4-BE49-F238E27FC236}">
                <a16:creationId xmlns:a16="http://schemas.microsoft.com/office/drawing/2014/main" id="{D7208CDF-5971-E318-BFEE-A0BBD4D17D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265"/>
            <a:ext cx="9144000" cy="6505469"/>
          </a:xfrm>
          <a:prstGeom prst="rect">
            <a:avLst/>
          </a:prstGeom>
        </p:spPr>
      </p:pic>
    </p:spTree>
    <p:extLst>
      <p:ext uri="{BB962C8B-B14F-4D97-AF65-F5344CB8AC3E}">
        <p14:creationId xmlns:p14="http://schemas.microsoft.com/office/powerpoint/2010/main" val="82883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0144FD1-4576-2CDA-6311-F49557AAEC36}"/>
              </a:ext>
            </a:extLst>
          </p:cNvPr>
          <p:cNvSpPr>
            <a:spLocks noGrp="1"/>
          </p:cNvSpPr>
          <p:nvPr>
            <p:ph type="sldNum" sz="quarter" idx="12"/>
          </p:nvPr>
        </p:nvSpPr>
        <p:spPr/>
        <p:txBody>
          <a:bodyPr/>
          <a:lstStyle/>
          <a:p>
            <a:fld id="{999120C0-F702-445C-B018-BC09BD7DB4A6}" type="slidenum">
              <a:rPr kumimoji="1" lang="ja-JP" altLang="en-US" smtClean="0"/>
              <a:t>13</a:t>
            </a:fld>
            <a:endParaRPr kumimoji="1" lang="ja-JP" altLang="en-US"/>
          </a:p>
        </p:txBody>
      </p:sp>
      <p:pic>
        <p:nvPicPr>
          <p:cNvPr id="4" name="図 3" descr="Web サイト&#10;&#10;AI 生成コンテンツは誤りを含む可能性があります。">
            <a:extLst>
              <a:ext uri="{FF2B5EF4-FFF2-40B4-BE49-F238E27FC236}">
                <a16:creationId xmlns:a16="http://schemas.microsoft.com/office/drawing/2014/main" id="{0CA63C28-12CA-9791-F814-76E0226C0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265"/>
            <a:ext cx="9144000" cy="6505469"/>
          </a:xfrm>
          <a:prstGeom prst="rect">
            <a:avLst/>
          </a:prstGeom>
        </p:spPr>
      </p:pic>
    </p:spTree>
    <p:extLst>
      <p:ext uri="{BB962C8B-B14F-4D97-AF65-F5344CB8AC3E}">
        <p14:creationId xmlns:p14="http://schemas.microsoft.com/office/powerpoint/2010/main" val="2822253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B0D5241-B8B5-1F00-31BD-44206C2F77E4}"/>
              </a:ext>
            </a:extLst>
          </p:cNvPr>
          <p:cNvSpPr>
            <a:spLocks noGrp="1"/>
          </p:cNvSpPr>
          <p:nvPr>
            <p:ph type="sldNum" sz="quarter" idx="12"/>
          </p:nvPr>
        </p:nvSpPr>
        <p:spPr/>
        <p:txBody>
          <a:bodyPr/>
          <a:lstStyle/>
          <a:p>
            <a:fld id="{999120C0-F702-445C-B018-BC09BD7DB4A6}" type="slidenum">
              <a:rPr kumimoji="1" lang="ja-JP" altLang="en-US" smtClean="0"/>
              <a:t>14</a:t>
            </a:fld>
            <a:endParaRPr kumimoji="1" lang="ja-JP" altLang="en-US"/>
          </a:p>
        </p:txBody>
      </p:sp>
      <p:pic>
        <p:nvPicPr>
          <p:cNvPr id="4" name="図 3" descr="グラフィカル ユーザー インターフェイス, Web サイト&#10;&#10;AI 生成コンテンツは誤りを含む可能性があります。">
            <a:extLst>
              <a:ext uri="{FF2B5EF4-FFF2-40B4-BE49-F238E27FC236}">
                <a16:creationId xmlns:a16="http://schemas.microsoft.com/office/drawing/2014/main" id="{D3B27623-0E94-87D4-2CF3-228317F4DD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265"/>
            <a:ext cx="9144000" cy="6505469"/>
          </a:xfrm>
          <a:prstGeom prst="rect">
            <a:avLst/>
          </a:prstGeom>
        </p:spPr>
      </p:pic>
    </p:spTree>
    <p:extLst>
      <p:ext uri="{BB962C8B-B14F-4D97-AF65-F5344CB8AC3E}">
        <p14:creationId xmlns:p14="http://schemas.microsoft.com/office/powerpoint/2010/main" val="813743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AC35D50-D881-416C-396B-B8546801F0C1}"/>
              </a:ext>
            </a:extLst>
          </p:cNvPr>
          <p:cNvSpPr>
            <a:spLocks noGrp="1"/>
          </p:cNvSpPr>
          <p:nvPr>
            <p:ph type="sldNum" sz="quarter" idx="12"/>
          </p:nvPr>
        </p:nvSpPr>
        <p:spPr/>
        <p:txBody>
          <a:bodyPr/>
          <a:lstStyle/>
          <a:p>
            <a:fld id="{999120C0-F702-445C-B018-BC09BD7DB4A6}" type="slidenum">
              <a:rPr kumimoji="1" lang="ja-JP" altLang="en-US" smtClean="0"/>
              <a:t>15</a:t>
            </a:fld>
            <a:endParaRPr kumimoji="1" lang="ja-JP" altLang="en-US"/>
          </a:p>
        </p:txBody>
      </p:sp>
      <p:pic>
        <p:nvPicPr>
          <p:cNvPr id="4" name="図 3" descr="コンピューターのスクリーンショット&#10;&#10;AI 生成コンテンツは誤りを含む可能性があります。">
            <a:extLst>
              <a:ext uri="{FF2B5EF4-FFF2-40B4-BE49-F238E27FC236}">
                <a16:creationId xmlns:a16="http://schemas.microsoft.com/office/drawing/2014/main" id="{03370A6D-F960-E276-509C-670D1CE15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265"/>
            <a:ext cx="9144000" cy="6505469"/>
          </a:xfrm>
          <a:prstGeom prst="rect">
            <a:avLst/>
          </a:prstGeom>
        </p:spPr>
      </p:pic>
    </p:spTree>
    <p:extLst>
      <p:ext uri="{BB962C8B-B14F-4D97-AF65-F5344CB8AC3E}">
        <p14:creationId xmlns:p14="http://schemas.microsoft.com/office/powerpoint/2010/main" val="1330214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50E2ABF-CC16-B90F-F08B-F7A8534FCD80}"/>
              </a:ext>
            </a:extLst>
          </p:cNvPr>
          <p:cNvSpPr>
            <a:spLocks noGrp="1"/>
          </p:cNvSpPr>
          <p:nvPr>
            <p:ph type="sldNum" sz="quarter" idx="12"/>
          </p:nvPr>
        </p:nvSpPr>
        <p:spPr/>
        <p:txBody>
          <a:bodyPr/>
          <a:lstStyle/>
          <a:p>
            <a:fld id="{999120C0-F702-445C-B018-BC09BD7DB4A6}" type="slidenum">
              <a:rPr kumimoji="1" lang="ja-JP" altLang="en-US" smtClean="0"/>
              <a:t>16</a:t>
            </a:fld>
            <a:endParaRPr kumimoji="1" lang="ja-JP" altLang="en-US"/>
          </a:p>
        </p:txBody>
      </p:sp>
      <p:pic>
        <p:nvPicPr>
          <p:cNvPr id="4" name="図 3" descr="グラフィカル ユーザー インターフェイス&#10;&#10;AI 生成コンテンツは誤りを含む可能性があります。">
            <a:extLst>
              <a:ext uri="{FF2B5EF4-FFF2-40B4-BE49-F238E27FC236}">
                <a16:creationId xmlns:a16="http://schemas.microsoft.com/office/drawing/2014/main" id="{A5E98A5F-36C1-84E0-F74D-16E98F113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265"/>
            <a:ext cx="9144000" cy="6505469"/>
          </a:xfrm>
          <a:prstGeom prst="rect">
            <a:avLst/>
          </a:prstGeom>
        </p:spPr>
      </p:pic>
    </p:spTree>
    <p:extLst>
      <p:ext uri="{BB962C8B-B14F-4D97-AF65-F5344CB8AC3E}">
        <p14:creationId xmlns:p14="http://schemas.microsoft.com/office/powerpoint/2010/main" val="2273211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1D5EBB6-392D-5A91-0E19-E6C96BC840B6}"/>
              </a:ext>
            </a:extLst>
          </p:cNvPr>
          <p:cNvSpPr>
            <a:spLocks noGrp="1"/>
          </p:cNvSpPr>
          <p:nvPr>
            <p:ph type="sldNum" sz="quarter" idx="12"/>
          </p:nvPr>
        </p:nvSpPr>
        <p:spPr/>
        <p:txBody>
          <a:bodyPr/>
          <a:lstStyle/>
          <a:p>
            <a:fld id="{999120C0-F702-445C-B018-BC09BD7DB4A6}" type="slidenum">
              <a:rPr kumimoji="1" lang="ja-JP" altLang="en-US" smtClean="0"/>
              <a:t>17</a:t>
            </a:fld>
            <a:endParaRPr kumimoji="1" lang="ja-JP" altLang="en-US"/>
          </a:p>
        </p:txBody>
      </p:sp>
      <p:pic>
        <p:nvPicPr>
          <p:cNvPr id="4" name="図 3" descr="カレンダー が含まれている画像&#10;&#10;AI 生成コンテンツは誤りを含む可能性があります。">
            <a:extLst>
              <a:ext uri="{FF2B5EF4-FFF2-40B4-BE49-F238E27FC236}">
                <a16:creationId xmlns:a16="http://schemas.microsoft.com/office/drawing/2014/main" id="{614F8E5D-1FF1-572D-A4DA-38D7C29848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719"/>
            <a:ext cx="9144000" cy="6464561"/>
          </a:xfrm>
          <a:prstGeom prst="rect">
            <a:avLst/>
          </a:prstGeom>
        </p:spPr>
      </p:pic>
    </p:spTree>
    <p:extLst>
      <p:ext uri="{BB962C8B-B14F-4D97-AF65-F5344CB8AC3E}">
        <p14:creationId xmlns:p14="http://schemas.microsoft.com/office/powerpoint/2010/main" val="1464727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7BC5A-4676-C033-7AC5-F86A9D963B46}"/>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6EED831-3876-71B3-2CA1-4EC17B1B8FA4}"/>
              </a:ext>
            </a:extLst>
          </p:cNvPr>
          <p:cNvSpPr>
            <a:spLocks noGrp="1"/>
          </p:cNvSpPr>
          <p:nvPr>
            <p:ph type="sldNum" sz="quarter" idx="12"/>
          </p:nvPr>
        </p:nvSpPr>
        <p:spPr/>
        <p:txBody>
          <a:bodyPr/>
          <a:lstStyle/>
          <a:p>
            <a:fld id="{999120C0-F702-445C-B018-BC09BD7DB4A6}" type="slidenum">
              <a:rPr kumimoji="1" lang="ja-JP" altLang="en-US" smtClean="0"/>
              <a:t>18</a:t>
            </a:fld>
            <a:endParaRPr kumimoji="1" lang="ja-JP" altLang="en-US"/>
          </a:p>
        </p:txBody>
      </p:sp>
      <p:pic>
        <p:nvPicPr>
          <p:cNvPr id="5" name="図 4" descr="新聞の記事&#10;&#10;AI 生成コンテンツは誤りを含む可能性があります。">
            <a:extLst>
              <a:ext uri="{FF2B5EF4-FFF2-40B4-BE49-F238E27FC236}">
                <a16:creationId xmlns:a16="http://schemas.microsoft.com/office/drawing/2014/main" id="{B4F8ED26-3EDE-D5DC-E3DE-61F7D3579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719"/>
            <a:ext cx="9144000" cy="6464561"/>
          </a:xfrm>
          <a:prstGeom prst="rect">
            <a:avLst/>
          </a:prstGeom>
        </p:spPr>
      </p:pic>
    </p:spTree>
    <p:extLst>
      <p:ext uri="{BB962C8B-B14F-4D97-AF65-F5344CB8AC3E}">
        <p14:creationId xmlns:p14="http://schemas.microsoft.com/office/powerpoint/2010/main" val="361799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36D85F4-FE2D-BA9D-7953-395CDA53D5FF}"/>
              </a:ext>
            </a:extLst>
          </p:cNvPr>
          <p:cNvSpPr>
            <a:spLocks noGrp="1"/>
          </p:cNvSpPr>
          <p:nvPr>
            <p:ph type="sldNum" sz="quarter" idx="12"/>
          </p:nvPr>
        </p:nvSpPr>
        <p:spPr/>
        <p:txBody>
          <a:bodyPr/>
          <a:lstStyle/>
          <a:p>
            <a:fld id="{999120C0-F702-445C-B018-BC09BD7DB4A6}" type="slidenum">
              <a:rPr kumimoji="1" lang="ja-JP" altLang="en-US" smtClean="0"/>
              <a:t>19</a:t>
            </a:fld>
            <a:endParaRPr kumimoji="1" lang="ja-JP" altLang="en-US"/>
          </a:p>
        </p:txBody>
      </p:sp>
      <p:pic>
        <p:nvPicPr>
          <p:cNvPr id="4" name="図 3">
            <a:extLst>
              <a:ext uri="{FF2B5EF4-FFF2-40B4-BE49-F238E27FC236}">
                <a16:creationId xmlns:a16="http://schemas.microsoft.com/office/drawing/2014/main" id="{379B7D80-E722-3DA8-A397-13DC0ECBB4EA}"/>
              </a:ext>
            </a:extLst>
          </p:cNvPr>
          <p:cNvPicPr>
            <a:picLocks noChangeAspect="1"/>
          </p:cNvPicPr>
          <p:nvPr/>
        </p:nvPicPr>
        <p:blipFill>
          <a:blip r:embed="rId2"/>
          <a:stretch>
            <a:fillRect/>
          </a:stretch>
        </p:blipFill>
        <p:spPr>
          <a:xfrm>
            <a:off x="179512" y="0"/>
            <a:ext cx="4224935" cy="6858000"/>
          </a:xfrm>
          <a:prstGeom prst="rect">
            <a:avLst/>
          </a:prstGeom>
        </p:spPr>
      </p:pic>
      <p:pic>
        <p:nvPicPr>
          <p:cNvPr id="6" name="図 5">
            <a:extLst>
              <a:ext uri="{FF2B5EF4-FFF2-40B4-BE49-F238E27FC236}">
                <a16:creationId xmlns:a16="http://schemas.microsoft.com/office/drawing/2014/main" id="{E83F04C9-8703-5283-6B4E-33437CA4F1DC}"/>
              </a:ext>
            </a:extLst>
          </p:cNvPr>
          <p:cNvPicPr>
            <a:picLocks noChangeAspect="1"/>
          </p:cNvPicPr>
          <p:nvPr/>
        </p:nvPicPr>
        <p:blipFill>
          <a:blip r:embed="rId3"/>
          <a:stretch>
            <a:fillRect/>
          </a:stretch>
        </p:blipFill>
        <p:spPr>
          <a:xfrm>
            <a:off x="4427984" y="0"/>
            <a:ext cx="4286250" cy="6858000"/>
          </a:xfrm>
          <a:prstGeom prst="rect">
            <a:avLst/>
          </a:prstGeom>
        </p:spPr>
      </p:pic>
    </p:spTree>
    <p:extLst>
      <p:ext uri="{BB962C8B-B14F-4D97-AF65-F5344CB8AC3E}">
        <p14:creationId xmlns:p14="http://schemas.microsoft.com/office/powerpoint/2010/main" val="1229273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256"/>
            <a:ext cx="8229600" cy="638944"/>
          </a:xfrm>
        </p:spPr>
        <p:txBody>
          <a:bodyPr>
            <a:normAutofit fontScale="90000"/>
          </a:bodyPr>
          <a:lstStyle/>
          <a:p>
            <a:r>
              <a:rPr kumimoji="1" lang="ja-JP" altLang="en-US" dirty="0">
                <a:latin typeface="HGMaruGothicMPRO" charset="-128"/>
                <a:ea typeface="HGMaruGothicMPRO" charset="-128"/>
                <a:cs typeface="HGMaruGothicMPRO" charset="-128"/>
              </a:rPr>
              <a:t>今日の話題</a:t>
            </a:r>
          </a:p>
        </p:txBody>
      </p:sp>
      <p:sp>
        <p:nvSpPr>
          <p:cNvPr id="3" name="コンテンツ プレースホルダー 2"/>
          <p:cNvSpPr>
            <a:spLocks noGrp="1"/>
          </p:cNvSpPr>
          <p:nvPr>
            <p:ph idx="1"/>
          </p:nvPr>
        </p:nvSpPr>
        <p:spPr>
          <a:xfrm>
            <a:off x="107504" y="1600200"/>
            <a:ext cx="8856984" cy="4525963"/>
          </a:xfrm>
        </p:spPr>
        <p:txBody>
          <a:bodyPr/>
          <a:lstStyle/>
          <a:p>
            <a:pPr>
              <a:buBlip>
                <a:blip r:embed="rId2"/>
              </a:buBlip>
            </a:pPr>
            <a:r>
              <a:rPr lang="ja-JP" altLang="en-US" dirty="0">
                <a:latin typeface="+mj-ea"/>
                <a:ea typeface="+mj-ea"/>
              </a:rPr>
              <a:t>気候の緯度・季節変化</a:t>
            </a:r>
            <a:endParaRPr lang="en-US" altLang="ja-JP" dirty="0">
              <a:latin typeface="+mj-ea"/>
              <a:ea typeface="+mj-ea"/>
            </a:endParaRPr>
          </a:p>
          <a:p>
            <a:pPr>
              <a:buBlip>
                <a:blip r:embed="rId2"/>
              </a:buBlip>
            </a:pPr>
            <a:r>
              <a:rPr lang="ja-JP" altLang="en-US" dirty="0">
                <a:latin typeface="+mj-ea"/>
                <a:ea typeface="+mj-ea"/>
              </a:rPr>
              <a:t>エネルギー輸送</a:t>
            </a:r>
            <a:endParaRPr lang="en-US" altLang="ja-JP" dirty="0">
              <a:latin typeface="+mj-ea"/>
              <a:ea typeface="+mj-ea"/>
            </a:endParaRPr>
          </a:p>
          <a:p>
            <a:pPr>
              <a:buBlip>
                <a:blip r:embed="rId2"/>
              </a:buBlip>
            </a:pPr>
            <a:r>
              <a:rPr lang="ja-JP" altLang="en-US" dirty="0">
                <a:latin typeface="+mj-ea"/>
                <a:ea typeface="+mj-ea"/>
              </a:rPr>
              <a:t>海洋の話</a:t>
            </a:r>
          </a:p>
          <a:p>
            <a:pPr>
              <a:buBlip>
                <a:blip r:embed="rId2"/>
              </a:buBlip>
            </a:pPr>
            <a:endParaRPr lang="en-US" altLang="ja-JP" dirty="0">
              <a:latin typeface="+mj-ea"/>
              <a:ea typeface="+mj-ea"/>
            </a:endParaRP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2</a:t>
            </a:fld>
            <a:endParaRPr kumimoji="1" lang="ja-JP" altLang="en-US"/>
          </a:p>
        </p:txBody>
      </p:sp>
    </p:spTree>
    <p:extLst>
      <p:ext uri="{BB962C8B-B14F-4D97-AF65-F5344CB8AC3E}">
        <p14:creationId xmlns:p14="http://schemas.microsoft.com/office/powerpoint/2010/main" val="102454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1D60E96-642F-C674-E849-F37BC61ECE99}"/>
              </a:ext>
            </a:extLst>
          </p:cNvPr>
          <p:cNvSpPr>
            <a:spLocks noGrp="1"/>
          </p:cNvSpPr>
          <p:nvPr>
            <p:ph type="sldNum" sz="quarter" idx="12"/>
          </p:nvPr>
        </p:nvSpPr>
        <p:spPr/>
        <p:txBody>
          <a:bodyPr/>
          <a:lstStyle/>
          <a:p>
            <a:fld id="{999120C0-F702-445C-B018-BC09BD7DB4A6}" type="slidenum">
              <a:rPr kumimoji="1" lang="ja-JP" altLang="en-US" smtClean="0"/>
              <a:t>20</a:t>
            </a:fld>
            <a:endParaRPr kumimoji="1" lang="ja-JP" altLang="en-US"/>
          </a:p>
        </p:txBody>
      </p:sp>
      <p:pic>
        <p:nvPicPr>
          <p:cNvPr id="4" name="図 3">
            <a:extLst>
              <a:ext uri="{FF2B5EF4-FFF2-40B4-BE49-F238E27FC236}">
                <a16:creationId xmlns:a16="http://schemas.microsoft.com/office/drawing/2014/main" id="{1E56E589-0B48-0A40-FFC9-4699A57FA3EC}"/>
              </a:ext>
            </a:extLst>
          </p:cNvPr>
          <p:cNvPicPr>
            <a:picLocks noChangeAspect="1"/>
          </p:cNvPicPr>
          <p:nvPr/>
        </p:nvPicPr>
        <p:blipFill>
          <a:blip r:embed="rId2"/>
          <a:stretch>
            <a:fillRect/>
          </a:stretch>
        </p:blipFill>
        <p:spPr>
          <a:xfrm>
            <a:off x="0" y="874986"/>
            <a:ext cx="9144000" cy="5108028"/>
          </a:xfrm>
          <a:prstGeom prst="rect">
            <a:avLst/>
          </a:prstGeom>
        </p:spPr>
      </p:pic>
    </p:spTree>
    <p:extLst>
      <p:ext uri="{BB962C8B-B14F-4D97-AF65-F5344CB8AC3E}">
        <p14:creationId xmlns:p14="http://schemas.microsoft.com/office/powerpoint/2010/main" val="1168655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が含まれている画像&#10;&#10;AI 生成コンテンツは誤りを含む可能性があります。">
            <a:extLst>
              <a:ext uri="{FF2B5EF4-FFF2-40B4-BE49-F238E27FC236}">
                <a16:creationId xmlns:a16="http://schemas.microsoft.com/office/drawing/2014/main" id="{CA60824C-D7B3-19EC-293D-0423FE9249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0"/>
            <a:ext cx="4845538" cy="6858000"/>
          </a:xfrm>
          <a:prstGeom prst="rect">
            <a:avLst/>
          </a:prstGeom>
        </p:spPr>
      </p:pic>
      <p:sp>
        <p:nvSpPr>
          <p:cNvPr id="2" name="スライド番号プレースホルダー 1">
            <a:extLst>
              <a:ext uri="{FF2B5EF4-FFF2-40B4-BE49-F238E27FC236}">
                <a16:creationId xmlns:a16="http://schemas.microsoft.com/office/drawing/2014/main" id="{BFFC4C40-4F11-D46E-EFDF-15DC0E70857D}"/>
              </a:ext>
            </a:extLst>
          </p:cNvPr>
          <p:cNvSpPr>
            <a:spLocks noGrp="1"/>
          </p:cNvSpPr>
          <p:nvPr>
            <p:ph type="sldNum" sz="quarter" idx="12"/>
          </p:nvPr>
        </p:nvSpPr>
        <p:spPr/>
        <p:txBody>
          <a:bodyPr/>
          <a:lstStyle/>
          <a:p>
            <a:fld id="{999120C0-F702-445C-B018-BC09BD7DB4A6}" type="slidenum">
              <a:rPr kumimoji="1" lang="ja-JP" altLang="en-US" smtClean="0"/>
              <a:t>21</a:t>
            </a:fld>
            <a:endParaRPr kumimoji="1" lang="ja-JP" altLang="en-US"/>
          </a:p>
        </p:txBody>
      </p:sp>
      <p:pic>
        <p:nvPicPr>
          <p:cNvPr id="4" name="図 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EF7103F3-1C8B-92A8-581B-8C7AA5ACA1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29"/>
            <a:ext cx="4845538" cy="6858000"/>
          </a:xfrm>
          <a:prstGeom prst="rect">
            <a:avLst/>
          </a:prstGeom>
        </p:spPr>
      </p:pic>
    </p:spTree>
    <p:extLst>
      <p:ext uri="{BB962C8B-B14F-4D97-AF65-F5344CB8AC3E}">
        <p14:creationId xmlns:p14="http://schemas.microsoft.com/office/powerpoint/2010/main" val="2648301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10;&#10;AI 生成コンテンツは誤りを含む可能性があります。">
            <a:extLst>
              <a:ext uri="{FF2B5EF4-FFF2-40B4-BE49-F238E27FC236}">
                <a16:creationId xmlns:a16="http://schemas.microsoft.com/office/drawing/2014/main" id="{9ABFA5C8-FFC1-E7ED-020C-08BF7281D2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0"/>
            <a:ext cx="4845538" cy="6858000"/>
          </a:xfrm>
          <a:prstGeom prst="rect">
            <a:avLst/>
          </a:prstGeom>
        </p:spPr>
      </p:pic>
      <p:sp>
        <p:nvSpPr>
          <p:cNvPr id="2" name="スライド番号プレースホルダー 1">
            <a:extLst>
              <a:ext uri="{FF2B5EF4-FFF2-40B4-BE49-F238E27FC236}">
                <a16:creationId xmlns:a16="http://schemas.microsoft.com/office/drawing/2014/main" id="{7C8550A3-E972-4AF8-804E-178961137F61}"/>
              </a:ext>
            </a:extLst>
          </p:cNvPr>
          <p:cNvSpPr>
            <a:spLocks noGrp="1"/>
          </p:cNvSpPr>
          <p:nvPr>
            <p:ph type="sldNum" sz="quarter" idx="12"/>
          </p:nvPr>
        </p:nvSpPr>
        <p:spPr/>
        <p:txBody>
          <a:bodyPr/>
          <a:lstStyle/>
          <a:p>
            <a:fld id="{999120C0-F702-445C-B018-BC09BD7DB4A6}" type="slidenum">
              <a:rPr kumimoji="1" lang="ja-JP" altLang="en-US" smtClean="0"/>
              <a:t>22</a:t>
            </a:fld>
            <a:endParaRPr kumimoji="1" lang="ja-JP" altLang="en-US"/>
          </a:p>
        </p:txBody>
      </p:sp>
      <p:pic>
        <p:nvPicPr>
          <p:cNvPr id="4" name="図 3" descr="テキスト&#10;&#10;AI 生成コンテンツは誤りを含む可能性があります。">
            <a:extLst>
              <a:ext uri="{FF2B5EF4-FFF2-40B4-BE49-F238E27FC236}">
                <a16:creationId xmlns:a16="http://schemas.microsoft.com/office/drawing/2014/main" id="{13CEDF9F-C9CD-923E-ADF2-84E28934A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45538" cy="6858000"/>
          </a:xfrm>
          <a:prstGeom prst="rect">
            <a:avLst/>
          </a:prstGeom>
        </p:spPr>
      </p:pic>
    </p:spTree>
    <p:extLst>
      <p:ext uri="{BB962C8B-B14F-4D97-AF65-F5344CB8AC3E}">
        <p14:creationId xmlns:p14="http://schemas.microsoft.com/office/powerpoint/2010/main" val="454841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3CCE0B4-8484-BF22-713E-58A4EFBDABD3}"/>
              </a:ext>
            </a:extLst>
          </p:cNvPr>
          <p:cNvSpPr>
            <a:spLocks noGrp="1"/>
          </p:cNvSpPr>
          <p:nvPr>
            <p:ph type="sldNum" sz="quarter" idx="12"/>
          </p:nvPr>
        </p:nvSpPr>
        <p:spPr/>
        <p:txBody>
          <a:bodyPr/>
          <a:lstStyle/>
          <a:p>
            <a:fld id="{999120C0-F702-445C-B018-BC09BD7DB4A6}" type="slidenum">
              <a:rPr kumimoji="1" lang="ja-JP" altLang="en-US" smtClean="0"/>
              <a:t>23</a:t>
            </a:fld>
            <a:endParaRPr kumimoji="1" lang="ja-JP" altLang="en-US"/>
          </a:p>
        </p:txBody>
      </p:sp>
      <p:pic>
        <p:nvPicPr>
          <p:cNvPr id="8" name="図 7" descr="グラフィカル ユーザー インターフェイス, テーブル&#10;&#10;AI 生成コンテンツは誤りを含む可能性があります。">
            <a:extLst>
              <a:ext uri="{FF2B5EF4-FFF2-40B4-BE49-F238E27FC236}">
                <a16:creationId xmlns:a16="http://schemas.microsoft.com/office/drawing/2014/main" id="{1DFDE2CA-DF92-9C41-0037-A6D387D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100" y="0"/>
            <a:ext cx="7623799" cy="6858000"/>
          </a:xfrm>
          <a:prstGeom prst="rect">
            <a:avLst/>
          </a:prstGeom>
        </p:spPr>
      </p:pic>
    </p:spTree>
    <p:extLst>
      <p:ext uri="{BB962C8B-B14F-4D97-AF65-F5344CB8AC3E}">
        <p14:creationId xmlns:p14="http://schemas.microsoft.com/office/powerpoint/2010/main" val="1219462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
          <p:cNvSpPr txBox="1">
            <a:spLocks noGrp="1"/>
          </p:cNvSpPr>
          <p:nvPr>
            <p:ph type="title"/>
          </p:nvPr>
        </p:nvSpPr>
        <p:spPr>
          <a:xfrm>
            <a:off x="-25577" y="292133"/>
            <a:ext cx="9144000" cy="572700"/>
          </a:xfrm>
          <a:prstGeom prst="rect">
            <a:avLst/>
          </a:prstGeom>
          <a:noFill/>
          <a:ln>
            <a:noFill/>
          </a:ln>
        </p:spPr>
        <p:txBody>
          <a:bodyPr spcFirstLastPara="1" vert="horz" wrap="square" lIns="91425" tIns="91425" rIns="91425" bIns="91425" rtlCol="0" anchor="t" anchorCtr="0">
            <a:normAutofit fontScale="90000"/>
          </a:bodyPr>
          <a:lstStyle/>
          <a:p>
            <a:pPr>
              <a:spcBef>
                <a:spcPts val="0"/>
              </a:spcBef>
              <a:buSzPct val="86419"/>
            </a:pPr>
            <a:r>
              <a:rPr lang="en-US" dirty="0" err="1"/>
              <a:t>気象海象季節予測シミュレータに関する研究</a:t>
            </a:r>
            <a:r>
              <a:rPr lang="en-US" dirty="0"/>
              <a:t> </a:t>
            </a:r>
            <a:endParaRPr dirty="0"/>
          </a:p>
        </p:txBody>
      </p:sp>
      <p:sp>
        <p:nvSpPr>
          <p:cNvPr id="48" name="Google Shape;48;p1"/>
          <p:cNvSpPr txBox="1"/>
          <p:nvPr/>
        </p:nvSpPr>
        <p:spPr>
          <a:xfrm>
            <a:off x="4480561" y="1574035"/>
            <a:ext cx="4844465" cy="369291"/>
          </a:xfrm>
          <a:prstGeom prst="rect">
            <a:avLst/>
          </a:prstGeom>
          <a:noFill/>
          <a:ln>
            <a:noFill/>
          </a:ln>
        </p:spPr>
        <p:txBody>
          <a:bodyPr spcFirstLastPara="1" wrap="square" lIns="91425" tIns="45700" rIns="91425" bIns="45700" anchor="t" anchorCtr="0">
            <a:spAutoFit/>
          </a:bodyPr>
          <a:lstStyle/>
          <a:p>
            <a:r>
              <a:rPr lang="en-US" dirty="0">
                <a:solidFill>
                  <a:srgbClr val="000000"/>
                </a:solidFill>
                <a:latin typeface="Arial"/>
                <a:ea typeface="Arial"/>
                <a:cs typeface="Arial"/>
                <a:sym typeface="Arial"/>
              </a:rPr>
              <a:t>宮澤</a:t>
            </a:r>
            <a:r>
              <a:rPr lang="ja-JP" altLang="en-US" dirty="0"/>
              <a:t>泰正・野中正見</a:t>
            </a:r>
            <a:r>
              <a:rPr lang="en-US" dirty="0">
                <a:solidFill>
                  <a:srgbClr val="000000"/>
                </a:solidFill>
                <a:latin typeface="Arial"/>
                <a:ea typeface="Arial"/>
                <a:cs typeface="Arial"/>
                <a:sym typeface="Arial"/>
              </a:rPr>
              <a:t>(JAMSTEC) 2025/1</a:t>
            </a:r>
            <a:r>
              <a:rPr lang="en-US" dirty="0"/>
              <a:t>0</a:t>
            </a:r>
            <a:r>
              <a:rPr lang="en-US" dirty="0">
                <a:solidFill>
                  <a:srgbClr val="000000"/>
                </a:solidFill>
                <a:latin typeface="Arial"/>
                <a:ea typeface="Arial"/>
                <a:cs typeface="Arial"/>
                <a:sym typeface="Arial"/>
              </a:rPr>
              <a:t>/</a:t>
            </a:r>
            <a:r>
              <a:rPr lang="en-US" dirty="0"/>
              <a:t>28</a:t>
            </a:r>
            <a:endParaRPr dirty="0">
              <a:solidFill>
                <a:srgbClr val="000000"/>
              </a:solidFill>
              <a:latin typeface="Arial"/>
              <a:ea typeface="Arial"/>
              <a:cs typeface="Arial"/>
              <a:sym typeface="Arial"/>
            </a:endParaRPr>
          </a:p>
        </p:txBody>
      </p:sp>
      <p:sp>
        <p:nvSpPr>
          <p:cNvPr id="49" name="Google Shape;49;p1"/>
          <p:cNvSpPr txBox="1"/>
          <p:nvPr/>
        </p:nvSpPr>
        <p:spPr>
          <a:xfrm>
            <a:off x="25723" y="1825937"/>
            <a:ext cx="9092700" cy="461700"/>
          </a:xfrm>
          <a:prstGeom prst="rect">
            <a:avLst/>
          </a:prstGeom>
          <a:noFill/>
          <a:ln>
            <a:noFill/>
          </a:ln>
        </p:spPr>
        <p:txBody>
          <a:bodyPr spcFirstLastPara="1" wrap="square" lIns="91425" tIns="45700" rIns="91425" bIns="45700" anchor="t" anchorCtr="0">
            <a:spAutoFit/>
          </a:bodyPr>
          <a:lstStyle/>
          <a:p>
            <a:endParaRPr sz="2400">
              <a:solidFill>
                <a:srgbClr val="000000"/>
              </a:solidFill>
              <a:latin typeface="Arial"/>
              <a:ea typeface="Arial"/>
              <a:cs typeface="Arial"/>
              <a:sym typeface="Arial"/>
            </a:endParaRPr>
          </a:p>
        </p:txBody>
      </p:sp>
      <p:sp>
        <p:nvSpPr>
          <p:cNvPr id="50" name="Google Shape;50;p1"/>
          <p:cNvSpPr txBox="1"/>
          <p:nvPr/>
        </p:nvSpPr>
        <p:spPr>
          <a:xfrm>
            <a:off x="25577" y="1943325"/>
            <a:ext cx="9144000" cy="4062620"/>
          </a:xfrm>
          <a:prstGeom prst="rect">
            <a:avLst/>
          </a:prstGeom>
          <a:noFill/>
          <a:ln>
            <a:noFill/>
          </a:ln>
        </p:spPr>
        <p:txBody>
          <a:bodyPr spcFirstLastPara="1" wrap="square" lIns="91425" tIns="91425" rIns="91425" bIns="91425" anchor="t" anchorCtr="0">
            <a:spAutoFit/>
          </a:bodyPr>
          <a:lstStyle/>
          <a:p>
            <a:r>
              <a:rPr lang="en-US" dirty="0" err="1"/>
              <a:t>目的</a:t>
            </a:r>
            <a:r>
              <a:rPr lang="ja-JP" altLang="en-US" dirty="0"/>
              <a:t>：高精度・高解像度な季節予測技術を実現し、</a:t>
            </a:r>
            <a:r>
              <a:rPr lang="en-US" altLang="ja-JP" dirty="0"/>
              <a:t>1-3</a:t>
            </a:r>
            <a:r>
              <a:rPr lang="ja-JP" altLang="en-US" dirty="0"/>
              <a:t>ヶ月の季節スケールの大気海洋変動予測を船舶の運航支援や設計に活用する。</a:t>
            </a:r>
            <a:endParaRPr lang="en-US" altLang="ja-JP" dirty="0"/>
          </a:p>
          <a:p>
            <a:endParaRPr lang="en-US" altLang="ja-JP" dirty="0"/>
          </a:p>
          <a:p>
            <a:r>
              <a:rPr lang="ja-JP" altLang="en-US" dirty="0"/>
              <a:t>現状：入手できる気象予報やウェザールーティングの対象外であり、考慮されていない。</a:t>
            </a:r>
            <a:endParaRPr lang="en-US" altLang="ja-JP" dirty="0"/>
          </a:p>
          <a:p>
            <a:r>
              <a:rPr lang="ja-JP" altLang="en-US" dirty="0"/>
              <a:t>ウェザーニュース：</a:t>
            </a:r>
            <a:endParaRPr lang="en-US" altLang="ja-JP" dirty="0"/>
          </a:p>
          <a:p>
            <a:r>
              <a:rPr lang="en-US" altLang="ja-JP" dirty="0">
                <a:hlinkClick r:id="rId3">
                  <a:extLst>
                    <a:ext uri="{A12FA001-AC4F-418D-AE19-62706E023703}">
                      <ahyp:hlinkClr xmlns:ahyp="http://schemas.microsoft.com/office/drawing/2018/hyperlinkcolor" val="tx"/>
                    </a:ext>
                  </a:extLst>
                </a:hlinkClick>
              </a:rPr>
              <a:t>https://sea.weathernews.com/seanavigator/planning</a:t>
            </a:r>
            <a:r>
              <a:rPr lang="ja-JP" altLang="en-US" dirty="0"/>
              <a:t>　</a:t>
            </a:r>
            <a:endParaRPr lang="en-US" altLang="ja-JP" dirty="0"/>
          </a:p>
          <a:p>
            <a:r>
              <a:rPr lang="ja-JP" altLang="en-US" dirty="0"/>
              <a:t>航海計画のために過去の気象海象データを利用。</a:t>
            </a:r>
            <a:endParaRPr lang="en-US" altLang="ja-JP" dirty="0"/>
          </a:p>
          <a:p>
            <a:r>
              <a:rPr lang="ja-JP" altLang="en-US" dirty="0"/>
              <a:t>気象協会</a:t>
            </a:r>
            <a:endParaRPr lang="en-US" altLang="ja-JP" dirty="0"/>
          </a:p>
          <a:p>
            <a:r>
              <a:rPr lang="en-US" altLang="ja-JP" dirty="0">
                <a:hlinkClick r:id="rId4">
                  <a:extLst>
                    <a:ext uri="{A12FA001-AC4F-418D-AE19-62706E023703}">
                      <ahyp:hlinkClr xmlns:ahyp="http://schemas.microsoft.com/office/drawing/2018/hyperlinkcolor" val="tx"/>
                    </a:ext>
                  </a:extLst>
                </a:hlinkClick>
              </a:rPr>
              <a:t>https://weather-jwa.jp/service/transport_support_waves</a:t>
            </a:r>
            <a:r>
              <a:rPr lang="ja-JP" altLang="en-US" dirty="0"/>
              <a:t>　</a:t>
            </a:r>
            <a:endParaRPr lang="en-US" altLang="ja-JP" dirty="0"/>
          </a:p>
          <a:p>
            <a:r>
              <a:rPr lang="ja-JP" altLang="en-US" dirty="0"/>
              <a:t>船舶向けに</a:t>
            </a:r>
            <a:r>
              <a:rPr lang="en-US" altLang="ja-JP" dirty="0"/>
              <a:t>30</a:t>
            </a:r>
            <a:r>
              <a:rPr lang="ja-JP" altLang="en-US" dirty="0"/>
              <a:t>日先までの気象海象予測を提供。</a:t>
            </a:r>
            <a:endParaRPr lang="en-US" altLang="ja-JP" dirty="0"/>
          </a:p>
          <a:p>
            <a:r>
              <a:rPr lang="en-US" altLang="ja-JP" dirty="0"/>
              <a:t>NAPA</a:t>
            </a:r>
          </a:p>
          <a:p>
            <a:r>
              <a:rPr lang="en-US" dirty="0">
                <a:hlinkClick r:id="rId5">
                  <a:extLst>
                    <a:ext uri="{A12FA001-AC4F-418D-AE19-62706E023703}">
                      <ahyp:hlinkClr xmlns:ahyp="http://schemas.microsoft.com/office/drawing/2018/hyperlinkcolor" val="tx"/>
                    </a:ext>
                  </a:extLst>
                </a:hlinkClick>
              </a:rPr>
              <a:t>https://www.napa.fi/voyage-optimization-as-shippings-ally-in-increasingly-challenging-weather/</a:t>
            </a:r>
            <a:r>
              <a:rPr lang="en-US" dirty="0"/>
              <a:t> </a:t>
            </a:r>
          </a:p>
          <a:p>
            <a:r>
              <a:rPr lang="ja-JP" altLang="en-US" dirty="0"/>
              <a:t>気候値データを利用し、季節変化についての情報を提供。</a:t>
            </a:r>
            <a:endParaRPr lang="en-US" dirty="0"/>
          </a:p>
        </p:txBody>
      </p:sp>
      <p:sp>
        <p:nvSpPr>
          <p:cNvPr id="2" name="四角形: 角を丸くする 1">
            <a:extLst>
              <a:ext uri="{FF2B5EF4-FFF2-40B4-BE49-F238E27FC236}">
                <a16:creationId xmlns:a16="http://schemas.microsoft.com/office/drawing/2014/main" id="{3642101C-1B6F-7013-5793-85ABB4ECADAF}"/>
              </a:ext>
            </a:extLst>
          </p:cNvPr>
          <p:cNvSpPr/>
          <p:nvPr/>
        </p:nvSpPr>
        <p:spPr>
          <a:xfrm>
            <a:off x="94936" y="116632"/>
            <a:ext cx="1355464" cy="291008"/>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200" dirty="0">
                <a:solidFill>
                  <a:schemeClr val="bg1"/>
                </a:solidFill>
                <a:latin typeface="Meiryo UI" panose="020B0604030504040204" pitchFamily="50" charset="-128"/>
                <a:ea typeface="Meiryo UI" panose="020B0604030504040204" pitchFamily="50" charset="-128"/>
              </a:rPr>
              <a:t>研究開発項目 </a:t>
            </a:r>
            <a:r>
              <a:rPr lang="en-US" altLang="ja-JP" sz="1200" dirty="0">
                <a:solidFill>
                  <a:schemeClr val="bg1"/>
                </a:solidFill>
                <a:latin typeface="Meiryo UI" panose="020B0604030504040204" pitchFamily="50" charset="-128"/>
                <a:ea typeface="Meiryo UI" panose="020B0604030504040204" pitchFamily="50" charset="-128"/>
              </a:rPr>
              <a:t>6</a:t>
            </a:r>
            <a:endParaRPr lang="ja-JP" altLang="en-US" sz="1200" dirty="0">
              <a:solidFill>
                <a:schemeClr val="bg1"/>
              </a:solidFill>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07BAAAB-FFE4-667E-3EA6-E1CEA05D59F7}"/>
              </a:ext>
            </a:extLst>
          </p:cNvPr>
          <p:cNvSpPr>
            <a:spLocks noGrp="1"/>
          </p:cNvSpPr>
          <p:nvPr>
            <p:ph type="sldNum" idx="12"/>
          </p:nvPr>
        </p:nvSpPr>
        <p:spPr/>
        <p:txBody>
          <a:bodyPr/>
          <a:lstStyle/>
          <a:p>
            <a:fld id="{00000000-1234-1234-1234-123412341234}"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560156-7C6D-979B-6BE0-DE7BE3F5A71C}"/>
              </a:ext>
            </a:extLst>
          </p:cNvPr>
          <p:cNvSpPr>
            <a:spLocks noGrp="1"/>
          </p:cNvSpPr>
          <p:nvPr>
            <p:ph type="title"/>
          </p:nvPr>
        </p:nvSpPr>
        <p:spPr/>
        <p:txBody>
          <a:bodyPr/>
          <a:lstStyle/>
          <a:p>
            <a:r>
              <a:rPr kumimoji="1" lang="ja-JP" altLang="en-US" dirty="0"/>
              <a:t>予測精度と予測期間</a:t>
            </a:r>
          </a:p>
        </p:txBody>
      </p:sp>
      <p:sp>
        <p:nvSpPr>
          <p:cNvPr id="3" name="テキスト ボックス 2">
            <a:extLst>
              <a:ext uri="{FF2B5EF4-FFF2-40B4-BE49-F238E27FC236}">
                <a16:creationId xmlns:a16="http://schemas.microsoft.com/office/drawing/2014/main" id="{D8CF6393-FEC5-9A73-DA2C-A2B794A5167D}"/>
              </a:ext>
            </a:extLst>
          </p:cNvPr>
          <p:cNvSpPr txBox="1"/>
          <p:nvPr/>
        </p:nvSpPr>
        <p:spPr>
          <a:xfrm>
            <a:off x="1" y="1589986"/>
            <a:ext cx="9453229" cy="1938992"/>
          </a:xfrm>
          <a:prstGeom prst="rect">
            <a:avLst/>
          </a:prstGeom>
          <a:noFill/>
        </p:spPr>
        <p:txBody>
          <a:bodyPr wrap="none" rtlCol="0">
            <a:spAutoFit/>
          </a:bodyPr>
          <a:lstStyle/>
          <a:p>
            <a:r>
              <a:rPr lang="ja-JP" altLang="en-US" sz="2400" dirty="0"/>
              <a:t>通常の気象海象予報では、</a:t>
            </a:r>
            <a:r>
              <a:rPr lang="en-US" altLang="ja-JP" sz="2400" dirty="0"/>
              <a:t>10</a:t>
            </a:r>
            <a:r>
              <a:rPr lang="ja-JP" altLang="en-US" sz="2400" dirty="0"/>
              <a:t>日間で予測精度は実用的でなくなる。</a:t>
            </a:r>
            <a:endParaRPr lang="en-US" altLang="ja-JP" sz="2400" dirty="0"/>
          </a:p>
          <a:p>
            <a:r>
              <a:rPr lang="ja-JP" altLang="en-US" sz="2400" dirty="0"/>
              <a:t>ウェザールーテイングでは</a:t>
            </a:r>
            <a:endParaRPr lang="en-US" altLang="ja-JP" sz="2400" dirty="0"/>
          </a:p>
          <a:p>
            <a:r>
              <a:rPr lang="ja-JP" altLang="en-US" sz="2400" dirty="0"/>
              <a:t>・常に最新の予測を使って最適化を更新</a:t>
            </a:r>
            <a:r>
              <a:rPr lang="ja-JP" altLang="en-US" sz="1600" dirty="0"/>
              <a:t>（</a:t>
            </a:r>
            <a:r>
              <a:rPr lang="en-US" altLang="ja-JP" sz="1600" dirty="0"/>
              <a:t>Chen et al. 2025 Ocean Eng. </a:t>
            </a:r>
            <a:r>
              <a:rPr lang="ja-JP" altLang="en-US" sz="1600" dirty="0"/>
              <a:t>）</a:t>
            </a:r>
            <a:endParaRPr lang="en-US" altLang="ja-JP" sz="1600" dirty="0"/>
          </a:p>
          <a:p>
            <a:r>
              <a:rPr lang="ja-JP" altLang="en-US" sz="2400" dirty="0"/>
              <a:t>・予測の不確実性を定量化して最適化に導入</a:t>
            </a:r>
            <a:r>
              <a:rPr lang="en-US" altLang="ja-JP" sz="2400" dirty="0"/>
              <a:t>  </a:t>
            </a:r>
            <a:r>
              <a:rPr lang="en-US" altLang="ja-JP" sz="1600" dirty="0"/>
              <a:t>(Marjanovic et al. 2025 JMSE)</a:t>
            </a:r>
          </a:p>
          <a:p>
            <a:r>
              <a:rPr lang="ja-JP" altLang="en-US" sz="2400" dirty="0"/>
              <a:t>が取り組まれている。</a:t>
            </a:r>
            <a:endParaRPr lang="en-US" altLang="ja-JP" sz="2400" dirty="0"/>
          </a:p>
        </p:txBody>
      </p:sp>
      <p:pic>
        <p:nvPicPr>
          <p:cNvPr id="7" name="図 6">
            <a:extLst>
              <a:ext uri="{FF2B5EF4-FFF2-40B4-BE49-F238E27FC236}">
                <a16:creationId xmlns:a16="http://schemas.microsoft.com/office/drawing/2014/main" id="{03FDF16A-AFC2-B910-54E4-C58C39DBADAD}"/>
              </a:ext>
            </a:extLst>
          </p:cNvPr>
          <p:cNvPicPr>
            <a:picLocks noChangeAspect="1"/>
          </p:cNvPicPr>
          <p:nvPr/>
        </p:nvPicPr>
        <p:blipFill>
          <a:blip r:embed="rId2"/>
          <a:stretch>
            <a:fillRect/>
          </a:stretch>
        </p:blipFill>
        <p:spPr>
          <a:xfrm>
            <a:off x="2610610" y="3528979"/>
            <a:ext cx="2921169" cy="2421495"/>
          </a:xfrm>
          <a:prstGeom prst="rect">
            <a:avLst/>
          </a:prstGeom>
        </p:spPr>
      </p:pic>
      <p:sp>
        <p:nvSpPr>
          <p:cNvPr id="8" name="テキスト ボックス 7">
            <a:extLst>
              <a:ext uri="{FF2B5EF4-FFF2-40B4-BE49-F238E27FC236}">
                <a16:creationId xmlns:a16="http://schemas.microsoft.com/office/drawing/2014/main" id="{8E3B2FD1-511C-D2BE-4ADE-EC200E80C0BA}"/>
              </a:ext>
            </a:extLst>
          </p:cNvPr>
          <p:cNvSpPr txBox="1"/>
          <p:nvPr/>
        </p:nvSpPr>
        <p:spPr>
          <a:xfrm>
            <a:off x="187128" y="3675432"/>
            <a:ext cx="2031325" cy="1200329"/>
          </a:xfrm>
          <a:prstGeom prst="rect">
            <a:avLst/>
          </a:prstGeom>
          <a:noFill/>
        </p:spPr>
        <p:txBody>
          <a:bodyPr wrap="none" rtlCol="0">
            <a:spAutoFit/>
          </a:bodyPr>
          <a:lstStyle/>
          <a:p>
            <a:r>
              <a:rPr lang="ja-JP" altLang="en-US" sz="2400" dirty="0"/>
              <a:t>北大西洋</a:t>
            </a:r>
            <a:endParaRPr lang="en-US" altLang="ja-JP" sz="2400" dirty="0"/>
          </a:p>
          <a:p>
            <a:r>
              <a:rPr lang="ja-JP" altLang="en-US" sz="2400" dirty="0"/>
              <a:t>航路における</a:t>
            </a:r>
            <a:endParaRPr lang="en-US" altLang="ja-JP" sz="2400" dirty="0"/>
          </a:p>
          <a:p>
            <a:r>
              <a:rPr lang="ja-JP" altLang="en-US" sz="2400" dirty="0"/>
              <a:t>不確実性</a:t>
            </a:r>
          </a:p>
        </p:txBody>
      </p:sp>
      <p:sp>
        <p:nvSpPr>
          <p:cNvPr id="10" name="テキスト ボックス 9">
            <a:extLst>
              <a:ext uri="{FF2B5EF4-FFF2-40B4-BE49-F238E27FC236}">
                <a16:creationId xmlns:a16="http://schemas.microsoft.com/office/drawing/2014/main" id="{CE11E300-A1ED-2976-17DE-DBC961907215}"/>
              </a:ext>
            </a:extLst>
          </p:cNvPr>
          <p:cNvSpPr txBox="1"/>
          <p:nvPr/>
        </p:nvSpPr>
        <p:spPr>
          <a:xfrm>
            <a:off x="4726615" y="3542522"/>
            <a:ext cx="800219" cy="461665"/>
          </a:xfrm>
          <a:prstGeom prst="rect">
            <a:avLst/>
          </a:prstGeom>
          <a:noFill/>
        </p:spPr>
        <p:txBody>
          <a:bodyPr wrap="none" rtlCol="0">
            <a:spAutoFit/>
          </a:bodyPr>
          <a:lstStyle/>
          <a:p>
            <a:pPr algn="l"/>
            <a:r>
              <a:rPr lang="ja-JP" altLang="en-US" sz="2400" dirty="0"/>
              <a:t>波高</a:t>
            </a:r>
          </a:p>
        </p:txBody>
      </p:sp>
      <p:sp>
        <p:nvSpPr>
          <p:cNvPr id="12" name="テキスト ボックス 11">
            <a:extLst>
              <a:ext uri="{FF2B5EF4-FFF2-40B4-BE49-F238E27FC236}">
                <a16:creationId xmlns:a16="http://schemas.microsoft.com/office/drawing/2014/main" id="{D0B64217-64E6-0B95-6024-927DFB2F661D}"/>
              </a:ext>
            </a:extLst>
          </p:cNvPr>
          <p:cNvSpPr txBox="1"/>
          <p:nvPr/>
        </p:nvSpPr>
        <p:spPr>
          <a:xfrm>
            <a:off x="0" y="4868324"/>
            <a:ext cx="4778062" cy="369332"/>
          </a:xfrm>
          <a:prstGeom prst="rect">
            <a:avLst/>
          </a:prstGeom>
          <a:noFill/>
        </p:spPr>
        <p:txBody>
          <a:bodyPr wrap="square">
            <a:spAutoFit/>
          </a:bodyPr>
          <a:lstStyle/>
          <a:p>
            <a:r>
              <a:rPr lang="nl-NL" altLang="ja-JP" dirty="0"/>
              <a:t>(Marjanovic et al. 2025 JMSE)</a:t>
            </a:r>
          </a:p>
        </p:txBody>
      </p:sp>
      <p:pic>
        <p:nvPicPr>
          <p:cNvPr id="6" name="図 5">
            <a:extLst>
              <a:ext uri="{FF2B5EF4-FFF2-40B4-BE49-F238E27FC236}">
                <a16:creationId xmlns:a16="http://schemas.microsoft.com/office/drawing/2014/main" id="{9CF392EE-1259-F262-893A-3D76A45E19E3}"/>
              </a:ext>
            </a:extLst>
          </p:cNvPr>
          <p:cNvPicPr>
            <a:picLocks noChangeAspect="1"/>
          </p:cNvPicPr>
          <p:nvPr/>
        </p:nvPicPr>
        <p:blipFill>
          <a:blip r:embed="rId3"/>
          <a:stretch>
            <a:fillRect/>
          </a:stretch>
        </p:blipFill>
        <p:spPr>
          <a:xfrm>
            <a:off x="5759367" y="3359112"/>
            <a:ext cx="3258608" cy="1832967"/>
          </a:xfrm>
          <a:prstGeom prst="rect">
            <a:avLst/>
          </a:prstGeom>
        </p:spPr>
      </p:pic>
      <p:sp>
        <p:nvSpPr>
          <p:cNvPr id="11" name="テキスト ボックス 10">
            <a:extLst>
              <a:ext uri="{FF2B5EF4-FFF2-40B4-BE49-F238E27FC236}">
                <a16:creationId xmlns:a16="http://schemas.microsoft.com/office/drawing/2014/main" id="{F6A4E329-33C2-028E-FBF4-6E53A512C5C9}"/>
              </a:ext>
            </a:extLst>
          </p:cNvPr>
          <p:cNvSpPr txBox="1"/>
          <p:nvPr/>
        </p:nvSpPr>
        <p:spPr>
          <a:xfrm>
            <a:off x="5603567" y="5119477"/>
            <a:ext cx="3570208" cy="830997"/>
          </a:xfrm>
          <a:prstGeom prst="rect">
            <a:avLst/>
          </a:prstGeom>
          <a:noFill/>
        </p:spPr>
        <p:txBody>
          <a:bodyPr wrap="none" rtlCol="0">
            <a:spAutoFit/>
          </a:bodyPr>
          <a:lstStyle/>
          <a:p>
            <a:pPr algn="l"/>
            <a:r>
              <a:rPr lang="ja-JP" altLang="en-US" sz="2400" dirty="0">
                <a:solidFill>
                  <a:srgbClr val="FF0000"/>
                </a:solidFill>
              </a:rPr>
              <a:t>不確実性を考慮した航路</a:t>
            </a:r>
            <a:endParaRPr lang="en-US" altLang="ja-JP" sz="2400" dirty="0">
              <a:solidFill>
                <a:srgbClr val="FF0000"/>
              </a:solidFill>
            </a:endParaRPr>
          </a:p>
          <a:p>
            <a:pPr algn="l"/>
            <a:r>
              <a:rPr lang="ja-JP" altLang="en-US" sz="2400" dirty="0"/>
              <a:t>　　　　</a:t>
            </a:r>
            <a:r>
              <a:rPr lang="ja-JP" altLang="en-US" sz="2400" dirty="0">
                <a:solidFill>
                  <a:srgbClr val="0000FF"/>
                </a:solidFill>
              </a:rPr>
              <a:t>考慮しない航路</a:t>
            </a:r>
            <a:endParaRPr lang="en-US" altLang="ja-JP" sz="2400" dirty="0">
              <a:solidFill>
                <a:srgbClr val="0000FF"/>
              </a:solidFill>
            </a:endParaRPr>
          </a:p>
        </p:txBody>
      </p:sp>
      <p:sp>
        <p:nvSpPr>
          <p:cNvPr id="4" name="スライド番号プレースホルダー 3">
            <a:extLst>
              <a:ext uri="{FF2B5EF4-FFF2-40B4-BE49-F238E27FC236}">
                <a16:creationId xmlns:a16="http://schemas.microsoft.com/office/drawing/2014/main" id="{CD920393-5148-4E57-865C-CBF1B42E771A}"/>
              </a:ext>
            </a:extLst>
          </p:cNvPr>
          <p:cNvSpPr>
            <a:spLocks noGrp="1"/>
          </p:cNvSpPr>
          <p:nvPr>
            <p:ph type="sldNum" idx="12"/>
          </p:nvPr>
        </p:nvSpPr>
        <p:spPr/>
        <p:txBody>
          <a:bodyPr/>
          <a:lstStyle/>
          <a:p>
            <a:fld id="{00000000-1234-1234-1234-123412341234}" type="slidenum">
              <a:rPr lang="en-US" smtClean="0"/>
              <a:pPr/>
              <a:t>25</a:t>
            </a:fld>
            <a:endParaRPr lang="en-US"/>
          </a:p>
        </p:txBody>
      </p:sp>
    </p:spTree>
    <p:extLst>
      <p:ext uri="{BB962C8B-B14F-4D97-AF65-F5344CB8AC3E}">
        <p14:creationId xmlns:p14="http://schemas.microsoft.com/office/powerpoint/2010/main" val="816070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953789-D852-15D2-08E6-6F24674FCC1E}"/>
              </a:ext>
            </a:extLst>
          </p:cNvPr>
          <p:cNvSpPr>
            <a:spLocks noGrp="1"/>
          </p:cNvSpPr>
          <p:nvPr>
            <p:ph type="title"/>
          </p:nvPr>
        </p:nvSpPr>
        <p:spPr/>
        <p:txBody>
          <a:bodyPr/>
          <a:lstStyle/>
          <a:p>
            <a:r>
              <a:rPr lang="en-US" altLang="ja-JP" dirty="0"/>
              <a:t>10</a:t>
            </a:r>
            <a:r>
              <a:rPr lang="ja-JP" altLang="en-US" dirty="0"/>
              <a:t>日より長い期間の予測精度</a:t>
            </a:r>
            <a:endParaRPr lang="en-US" dirty="0"/>
          </a:p>
        </p:txBody>
      </p:sp>
      <p:pic>
        <p:nvPicPr>
          <p:cNvPr id="4" name="図 3">
            <a:extLst>
              <a:ext uri="{FF2B5EF4-FFF2-40B4-BE49-F238E27FC236}">
                <a16:creationId xmlns:a16="http://schemas.microsoft.com/office/drawing/2014/main" id="{DFE156E0-E81D-3508-B0E4-AD19B0D75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59" y="1724848"/>
            <a:ext cx="3008168" cy="3898157"/>
          </a:xfrm>
          <a:prstGeom prst="rect">
            <a:avLst/>
          </a:prstGeom>
        </p:spPr>
      </p:pic>
      <p:sp>
        <p:nvSpPr>
          <p:cNvPr id="5" name="テキスト ボックス 4">
            <a:extLst>
              <a:ext uri="{FF2B5EF4-FFF2-40B4-BE49-F238E27FC236}">
                <a16:creationId xmlns:a16="http://schemas.microsoft.com/office/drawing/2014/main" id="{71DA8E90-9B1B-8C7E-E5D1-92F27924DE3F}"/>
              </a:ext>
            </a:extLst>
          </p:cNvPr>
          <p:cNvSpPr txBox="1"/>
          <p:nvPr/>
        </p:nvSpPr>
        <p:spPr>
          <a:xfrm>
            <a:off x="1093461" y="1354336"/>
            <a:ext cx="2954655" cy="369332"/>
          </a:xfrm>
          <a:prstGeom prst="rect">
            <a:avLst/>
          </a:prstGeom>
          <a:noFill/>
        </p:spPr>
        <p:txBody>
          <a:bodyPr wrap="none" rtlCol="0">
            <a:spAutoFit/>
          </a:bodyPr>
          <a:lstStyle/>
          <a:p>
            <a:pPr algn="l"/>
            <a:r>
              <a:rPr lang="ja-JP" altLang="en-US" dirty="0"/>
              <a:t>東西風　　南北風　　風速</a:t>
            </a:r>
            <a:endParaRPr lang="en-US" altLang="ja-JP" dirty="0"/>
          </a:p>
        </p:txBody>
      </p:sp>
      <p:sp>
        <p:nvSpPr>
          <p:cNvPr id="6" name="テキスト ボックス 5">
            <a:extLst>
              <a:ext uri="{FF2B5EF4-FFF2-40B4-BE49-F238E27FC236}">
                <a16:creationId xmlns:a16="http://schemas.microsoft.com/office/drawing/2014/main" id="{3CEF4E22-8EBE-B5D3-4D30-EF322466363F}"/>
              </a:ext>
            </a:extLst>
          </p:cNvPr>
          <p:cNvSpPr txBox="1"/>
          <p:nvPr/>
        </p:nvSpPr>
        <p:spPr>
          <a:xfrm>
            <a:off x="216297" y="2089312"/>
            <a:ext cx="877163" cy="3139321"/>
          </a:xfrm>
          <a:prstGeom prst="rect">
            <a:avLst/>
          </a:prstGeom>
          <a:noFill/>
        </p:spPr>
        <p:txBody>
          <a:bodyPr wrap="none" rtlCol="0">
            <a:spAutoFit/>
          </a:bodyPr>
          <a:lstStyle/>
          <a:p>
            <a:pPr algn="l"/>
            <a:r>
              <a:rPr lang="ja-JP" altLang="en-US" dirty="0"/>
              <a:t>１週目</a:t>
            </a:r>
            <a:endParaRPr lang="en-US" altLang="ja-JP" dirty="0"/>
          </a:p>
          <a:p>
            <a:pPr algn="l"/>
            <a:endParaRPr lang="en-US" dirty="0"/>
          </a:p>
          <a:p>
            <a:pPr algn="l"/>
            <a:endParaRPr lang="en-US" dirty="0"/>
          </a:p>
          <a:p>
            <a:pPr algn="l"/>
            <a:r>
              <a:rPr lang="en-US" dirty="0"/>
              <a:t> 2</a:t>
            </a:r>
            <a:r>
              <a:rPr lang="ja-JP" altLang="en-US" dirty="0"/>
              <a:t>週目</a:t>
            </a:r>
            <a:endParaRPr lang="en-US" altLang="ja-JP" dirty="0"/>
          </a:p>
          <a:p>
            <a:pPr algn="l"/>
            <a:endParaRPr lang="en-US" dirty="0"/>
          </a:p>
          <a:p>
            <a:pPr algn="l"/>
            <a:endParaRPr lang="en-US" dirty="0"/>
          </a:p>
          <a:p>
            <a:pPr algn="l"/>
            <a:endParaRPr lang="en-US" dirty="0"/>
          </a:p>
          <a:p>
            <a:pPr algn="l"/>
            <a:r>
              <a:rPr lang="en-US" dirty="0"/>
              <a:t> 3</a:t>
            </a:r>
            <a:r>
              <a:rPr lang="ja-JP" altLang="en-US" dirty="0"/>
              <a:t>週目</a:t>
            </a:r>
            <a:endParaRPr lang="en-US" altLang="ja-JP" dirty="0"/>
          </a:p>
          <a:p>
            <a:pPr algn="l"/>
            <a:endParaRPr lang="en-US" dirty="0"/>
          </a:p>
          <a:p>
            <a:pPr algn="l"/>
            <a:endParaRPr lang="en-US" dirty="0"/>
          </a:p>
          <a:p>
            <a:pPr algn="l"/>
            <a:r>
              <a:rPr lang="en-US" dirty="0"/>
              <a:t> 4</a:t>
            </a:r>
            <a:r>
              <a:rPr lang="ja-JP" altLang="en-US" dirty="0"/>
              <a:t>週目</a:t>
            </a:r>
            <a:endParaRPr lang="en-US" dirty="0"/>
          </a:p>
        </p:txBody>
      </p:sp>
      <p:sp>
        <p:nvSpPr>
          <p:cNvPr id="7" name="テキスト ボックス 6">
            <a:extLst>
              <a:ext uri="{FF2B5EF4-FFF2-40B4-BE49-F238E27FC236}">
                <a16:creationId xmlns:a16="http://schemas.microsoft.com/office/drawing/2014/main" id="{7DCD0381-2038-2632-F7B0-26E7C2EE5A59}"/>
              </a:ext>
            </a:extLst>
          </p:cNvPr>
          <p:cNvSpPr txBox="1"/>
          <p:nvPr/>
        </p:nvSpPr>
        <p:spPr>
          <a:xfrm>
            <a:off x="0" y="5647266"/>
            <a:ext cx="7832016" cy="369332"/>
          </a:xfrm>
          <a:prstGeom prst="rect">
            <a:avLst/>
          </a:prstGeom>
          <a:noFill/>
        </p:spPr>
        <p:txBody>
          <a:bodyPr wrap="none" rtlCol="0">
            <a:spAutoFit/>
          </a:bodyPr>
          <a:lstStyle/>
          <a:p>
            <a:pPr algn="l"/>
            <a:r>
              <a:rPr lang="en-US" altLang="ja-JP" dirty="0"/>
              <a:t>1</a:t>
            </a:r>
            <a:r>
              <a:rPr lang="ja-JP" altLang="en-US" dirty="0"/>
              <a:t>月初めからの予測 </a:t>
            </a:r>
            <a:r>
              <a:rPr lang="en-US" altLang="ja-JP" dirty="0"/>
              <a:t>CFSv2 (</a:t>
            </a:r>
            <a:r>
              <a:rPr lang="en-US" altLang="ja-JP"/>
              <a:t>Schukla</a:t>
            </a:r>
            <a:r>
              <a:rPr lang="en-US" altLang="ja-JP" dirty="0"/>
              <a:t> and Kinter 2021 Weather and Forecasting</a:t>
            </a:r>
            <a:r>
              <a:rPr lang="ja-JP" altLang="en-US" dirty="0"/>
              <a:t>）</a:t>
            </a:r>
            <a:endParaRPr lang="en-US" dirty="0"/>
          </a:p>
        </p:txBody>
      </p:sp>
      <p:sp>
        <p:nvSpPr>
          <p:cNvPr id="8" name="テキスト ボックス 7">
            <a:extLst>
              <a:ext uri="{FF2B5EF4-FFF2-40B4-BE49-F238E27FC236}">
                <a16:creationId xmlns:a16="http://schemas.microsoft.com/office/drawing/2014/main" id="{07342269-A9ED-04C1-D961-5DABFC9F1E19}"/>
              </a:ext>
            </a:extLst>
          </p:cNvPr>
          <p:cNvSpPr txBox="1"/>
          <p:nvPr/>
        </p:nvSpPr>
        <p:spPr>
          <a:xfrm>
            <a:off x="131233" y="1215837"/>
            <a:ext cx="877163" cy="646331"/>
          </a:xfrm>
          <a:prstGeom prst="rect">
            <a:avLst/>
          </a:prstGeom>
          <a:noFill/>
        </p:spPr>
        <p:txBody>
          <a:bodyPr wrap="none" rtlCol="0">
            <a:spAutoFit/>
          </a:bodyPr>
          <a:lstStyle/>
          <a:p>
            <a:pPr algn="l"/>
            <a:r>
              <a:rPr lang="ja-JP" altLang="en-US" dirty="0"/>
              <a:t>偏差の</a:t>
            </a:r>
            <a:endParaRPr lang="en-US" altLang="ja-JP" dirty="0"/>
          </a:p>
          <a:p>
            <a:pPr algn="l"/>
            <a:r>
              <a:rPr lang="ja-JP" altLang="en-US" dirty="0"/>
              <a:t>相関</a:t>
            </a:r>
            <a:endParaRPr lang="en-US" dirty="0"/>
          </a:p>
        </p:txBody>
      </p:sp>
      <p:sp>
        <p:nvSpPr>
          <p:cNvPr id="9" name="テキスト ボックス 8">
            <a:extLst>
              <a:ext uri="{FF2B5EF4-FFF2-40B4-BE49-F238E27FC236}">
                <a16:creationId xmlns:a16="http://schemas.microsoft.com/office/drawing/2014/main" id="{5B679640-079B-4766-F647-57AD9A7ED8E5}"/>
              </a:ext>
            </a:extLst>
          </p:cNvPr>
          <p:cNvSpPr txBox="1"/>
          <p:nvPr/>
        </p:nvSpPr>
        <p:spPr>
          <a:xfrm>
            <a:off x="4446469" y="3956725"/>
            <a:ext cx="4199109" cy="646331"/>
          </a:xfrm>
          <a:prstGeom prst="rect">
            <a:avLst/>
          </a:prstGeom>
          <a:noFill/>
        </p:spPr>
        <p:txBody>
          <a:bodyPr wrap="square" rtlCol="0">
            <a:spAutoFit/>
          </a:bodyPr>
          <a:lstStyle/>
          <a:p>
            <a:pPr algn="l"/>
            <a:r>
              <a:rPr lang="ja-JP" altLang="en-US" dirty="0"/>
              <a:t>週平均、月平均の予測をどう使うかについての研究開発が必要である。</a:t>
            </a:r>
            <a:endParaRPr lang="en-US" dirty="0"/>
          </a:p>
        </p:txBody>
      </p:sp>
      <p:pic>
        <p:nvPicPr>
          <p:cNvPr id="10" name="図 9">
            <a:extLst>
              <a:ext uri="{FF2B5EF4-FFF2-40B4-BE49-F238E27FC236}">
                <a16:creationId xmlns:a16="http://schemas.microsoft.com/office/drawing/2014/main" id="{9847EEB6-EF9D-651F-205D-FCF1D384CF29}"/>
              </a:ext>
            </a:extLst>
          </p:cNvPr>
          <p:cNvPicPr>
            <a:picLocks noChangeAspect="1"/>
          </p:cNvPicPr>
          <p:nvPr/>
        </p:nvPicPr>
        <p:blipFill>
          <a:blip r:embed="rId3" cstate="print">
            <a:extLst>
              <a:ext uri="{28A0092B-C50C-407E-A947-70E740481C1C}">
                <a14:useLocalDpi xmlns:a14="http://schemas.microsoft.com/office/drawing/2010/main" val="0"/>
              </a:ext>
            </a:extLst>
          </a:blip>
          <a:srcRect r="967" b="49456"/>
          <a:stretch>
            <a:fillRect/>
          </a:stretch>
        </p:blipFill>
        <p:spPr>
          <a:xfrm>
            <a:off x="4751883" y="1875686"/>
            <a:ext cx="3545174" cy="1320031"/>
          </a:xfrm>
          <a:prstGeom prst="rect">
            <a:avLst/>
          </a:prstGeom>
        </p:spPr>
      </p:pic>
      <p:sp>
        <p:nvSpPr>
          <p:cNvPr id="11" name="テキスト ボックス 10">
            <a:extLst>
              <a:ext uri="{FF2B5EF4-FFF2-40B4-BE49-F238E27FC236}">
                <a16:creationId xmlns:a16="http://schemas.microsoft.com/office/drawing/2014/main" id="{83F93350-C49F-3D77-6E73-D8C08068530A}"/>
              </a:ext>
            </a:extLst>
          </p:cNvPr>
          <p:cNvSpPr txBox="1"/>
          <p:nvPr/>
        </p:nvSpPr>
        <p:spPr>
          <a:xfrm>
            <a:off x="5042376" y="1551722"/>
            <a:ext cx="2954655" cy="369332"/>
          </a:xfrm>
          <a:prstGeom prst="rect">
            <a:avLst/>
          </a:prstGeom>
          <a:noFill/>
        </p:spPr>
        <p:txBody>
          <a:bodyPr wrap="none" rtlCol="0">
            <a:spAutoFit/>
          </a:bodyPr>
          <a:lstStyle/>
          <a:p>
            <a:pPr algn="l"/>
            <a:r>
              <a:rPr lang="ja-JP" altLang="en-US" dirty="0"/>
              <a:t>東西風　　南北風　　風速</a:t>
            </a:r>
            <a:endParaRPr lang="en-US" altLang="ja-JP" dirty="0"/>
          </a:p>
        </p:txBody>
      </p:sp>
      <p:sp>
        <p:nvSpPr>
          <p:cNvPr id="12" name="テキスト ボックス 11">
            <a:extLst>
              <a:ext uri="{FF2B5EF4-FFF2-40B4-BE49-F238E27FC236}">
                <a16:creationId xmlns:a16="http://schemas.microsoft.com/office/drawing/2014/main" id="{7DE6F436-DB9C-149E-EBB8-2F2038F84FB3}"/>
              </a:ext>
            </a:extLst>
          </p:cNvPr>
          <p:cNvSpPr txBox="1"/>
          <p:nvPr/>
        </p:nvSpPr>
        <p:spPr>
          <a:xfrm>
            <a:off x="3976057" y="2142320"/>
            <a:ext cx="1428374" cy="646331"/>
          </a:xfrm>
          <a:prstGeom prst="rect">
            <a:avLst/>
          </a:prstGeom>
          <a:noFill/>
        </p:spPr>
        <p:txBody>
          <a:bodyPr wrap="square" rtlCol="0">
            <a:spAutoFit/>
          </a:bodyPr>
          <a:lstStyle/>
          <a:p>
            <a:pPr algn="l"/>
            <a:r>
              <a:rPr lang="en-US" dirty="0"/>
              <a:t>3-4</a:t>
            </a:r>
            <a:r>
              <a:rPr lang="ja-JP" altLang="en-US" dirty="0"/>
              <a:t>週</a:t>
            </a:r>
            <a:endParaRPr lang="en-US" altLang="ja-JP" dirty="0"/>
          </a:p>
          <a:p>
            <a:pPr algn="l"/>
            <a:r>
              <a:rPr lang="ja-JP" altLang="en-US" dirty="0"/>
              <a:t>平均</a:t>
            </a:r>
            <a:endParaRPr lang="en-US" dirty="0"/>
          </a:p>
        </p:txBody>
      </p:sp>
      <p:sp>
        <p:nvSpPr>
          <p:cNvPr id="3" name="スライド番号プレースホルダー 2">
            <a:extLst>
              <a:ext uri="{FF2B5EF4-FFF2-40B4-BE49-F238E27FC236}">
                <a16:creationId xmlns:a16="http://schemas.microsoft.com/office/drawing/2014/main" id="{4C7981EF-1637-41BC-63DD-4F7B4510EEDF}"/>
              </a:ext>
            </a:extLst>
          </p:cNvPr>
          <p:cNvSpPr>
            <a:spLocks noGrp="1"/>
          </p:cNvSpPr>
          <p:nvPr>
            <p:ph type="sldNum" idx="12"/>
          </p:nvPr>
        </p:nvSpPr>
        <p:spPr/>
        <p:txBody>
          <a:bodyPr/>
          <a:lstStyle/>
          <a:p>
            <a:fld id="{00000000-1234-1234-1234-123412341234}" type="slidenum">
              <a:rPr lang="en-US" smtClean="0"/>
              <a:pPr/>
              <a:t>26</a:t>
            </a:fld>
            <a:endParaRPr lang="en-US"/>
          </a:p>
        </p:txBody>
      </p:sp>
    </p:spTree>
    <p:extLst>
      <p:ext uri="{BB962C8B-B14F-4D97-AF65-F5344CB8AC3E}">
        <p14:creationId xmlns:p14="http://schemas.microsoft.com/office/powerpoint/2010/main" val="3005044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9110AC6-65EF-9A24-04FA-AFE8227F1D98}"/>
              </a:ext>
            </a:extLst>
          </p:cNvPr>
          <p:cNvPicPr>
            <a:picLocks noChangeAspect="1"/>
          </p:cNvPicPr>
          <p:nvPr/>
        </p:nvPicPr>
        <p:blipFill>
          <a:blip r:embed="rId2"/>
          <a:stretch>
            <a:fillRect/>
          </a:stretch>
        </p:blipFill>
        <p:spPr>
          <a:xfrm>
            <a:off x="989082" y="1492025"/>
            <a:ext cx="6628688" cy="4495143"/>
          </a:xfrm>
          <a:prstGeom prst="rect">
            <a:avLst/>
          </a:prstGeom>
        </p:spPr>
      </p:pic>
      <p:sp>
        <p:nvSpPr>
          <p:cNvPr id="2" name="タイトル 1">
            <a:extLst>
              <a:ext uri="{FF2B5EF4-FFF2-40B4-BE49-F238E27FC236}">
                <a16:creationId xmlns:a16="http://schemas.microsoft.com/office/drawing/2014/main" id="{433E4FD0-8CC2-0985-B5E3-77B7D4E2548E}"/>
              </a:ext>
            </a:extLst>
          </p:cNvPr>
          <p:cNvSpPr>
            <a:spLocks noGrp="1"/>
          </p:cNvSpPr>
          <p:nvPr>
            <p:ph type="title"/>
          </p:nvPr>
        </p:nvSpPr>
        <p:spPr/>
        <p:txBody>
          <a:bodyPr/>
          <a:lstStyle/>
          <a:p>
            <a:r>
              <a:rPr kumimoji="1" lang="ja-JP" altLang="en-US" dirty="0"/>
              <a:t>天気予報と季節予測</a:t>
            </a:r>
          </a:p>
        </p:txBody>
      </p:sp>
      <p:sp>
        <p:nvSpPr>
          <p:cNvPr id="8" name="テキスト ボックス 7">
            <a:extLst>
              <a:ext uri="{FF2B5EF4-FFF2-40B4-BE49-F238E27FC236}">
                <a16:creationId xmlns:a16="http://schemas.microsoft.com/office/drawing/2014/main" id="{748758BB-F95F-8A31-1AA4-35EED89251D9}"/>
              </a:ext>
            </a:extLst>
          </p:cNvPr>
          <p:cNvSpPr txBox="1"/>
          <p:nvPr/>
        </p:nvSpPr>
        <p:spPr>
          <a:xfrm>
            <a:off x="3519055" y="1505879"/>
            <a:ext cx="5825836" cy="276999"/>
          </a:xfrm>
          <a:prstGeom prst="rect">
            <a:avLst/>
          </a:prstGeom>
          <a:noFill/>
        </p:spPr>
        <p:txBody>
          <a:bodyPr wrap="square">
            <a:spAutoFit/>
          </a:bodyPr>
          <a:lstStyle/>
          <a:p>
            <a:r>
              <a:rPr lang="en-US" altLang="ja-JP" sz="1200" dirty="0">
                <a:hlinkClick r:id="rId3"/>
              </a:rPr>
              <a:t>https://www.jma.go.jp/jma/kishou/know/kisetsu_riyou/difference/index.html</a:t>
            </a:r>
            <a:r>
              <a:rPr lang="ja-JP" altLang="en-US" sz="1200" dirty="0"/>
              <a:t>　</a:t>
            </a:r>
          </a:p>
        </p:txBody>
      </p:sp>
      <p:sp>
        <p:nvSpPr>
          <p:cNvPr id="3" name="スライド番号プレースホルダー 2">
            <a:extLst>
              <a:ext uri="{FF2B5EF4-FFF2-40B4-BE49-F238E27FC236}">
                <a16:creationId xmlns:a16="http://schemas.microsoft.com/office/drawing/2014/main" id="{DBA7449E-8CA5-B818-E2F3-50F081C35B5D}"/>
              </a:ext>
            </a:extLst>
          </p:cNvPr>
          <p:cNvSpPr>
            <a:spLocks noGrp="1"/>
          </p:cNvSpPr>
          <p:nvPr>
            <p:ph type="sldNum" idx="12"/>
          </p:nvPr>
        </p:nvSpPr>
        <p:spPr/>
        <p:txBody>
          <a:bodyPr/>
          <a:lstStyle/>
          <a:p>
            <a:fld id="{00000000-1234-1234-1234-123412341234}" type="slidenum">
              <a:rPr lang="en-US" smtClean="0"/>
              <a:pPr/>
              <a:t>27</a:t>
            </a:fld>
            <a:endParaRPr lang="en-US"/>
          </a:p>
        </p:txBody>
      </p:sp>
    </p:spTree>
    <p:extLst>
      <p:ext uri="{BB962C8B-B14F-4D97-AF65-F5344CB8AC3E}">
        <p14:creationId xmlns:p14="http://schemas.microsoft.com/office/powerpoint/2010/main" val="275383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92F6A4-CF11-30FD-46B9-B44F52D982D4}"/>
              </a:ext>
            </a:extLst>
          </p:cNvPr>
          <p:cNvSpPr>
            <a:spLocks noGrp="1"/>
          </p:cNvSpPr>
          <p:nvPr>
            <p:ph type="title"/>
          </p:nvPr>
        </p:nvSpPr>
        <p:spPr/>
        <p:txBody>
          <a:bodyPr>
            <a:normAutofit fontScale="90000"/>
          </a:bodyPr>
          <a:lstStyle/>
          <a:p>
            <a:r>
              <a:rPr kumimoji="1" lang="ja-JP" altLang="en-US" dirty="0"/>
              <a:t>大気海洋陸面結合モデルによる季節予測</a:t>
            </a:r>
          </a:p>
        </p:txBody>
      </p:sp>
      <p:pic>
        <p:nvPicPr>
          <p:cNvPr id="4" name="図 3">
            <a:extLst>
              <a:ext uri="{FF2B5EF4-FFF2-40B4-BE49-F238E27FC236}">
                <a16:creationId xmlns:a16="http://schemas.microsoft.com/office/drawing/2014/main" id="{D82C606D-E25A-9E34-1334-F91579FAB38A}"/>
              </a:ext>
            </a:extLst>
          </p:cNvPr>
          <p:cNvPicPr>
            <a:picLocks noChangeAspect="1"/>
          </p:cNvPicPr>
          <p:nvPr/>
        </p:nvPicPr>
        <p:blipFill>
          <a:blip r:embed="rId2"/>
          <a:stretch>
            <a:fillRect/>
          </a:stretch>
        </p:blipFill>
        <p:spPr>
          <a:xfrm>
            <a:off x="1" y="1550636"/>
            <a:ext cx="5041989" cy="4035473"/>
          </a:xfrm>
          <a:prstGeom prst="rect">
            <a:avLst/>
          </a:prstGeom>
        </p:spPr>
      </p:pic>
      <p:sp>
        <p:nvSpPr>
          <p:cNvPr id="6" name="テキスト ボックス 5">
            <a:extLst>
              <a:ext uri="{FF2B5EF4-FFF2-40B4-BE49-F238E27FC236}">
                <a16:creationId xmlns:a16="http://schemas.microsoft.com/office/drawing/2014/main" id="{7A243B8E-37BA-DEA2-3C62-4E4A318FBF6B}"/>
              </a:ext>
            </a:extLst>
          </p:cNvPr>
          <p:cNvSpPr txBox="1"/>
          <p:nvPr/>
        </p:nvSpPr>
        <p:spPr>
          <a:xfrm>
            <a:off x="478456" y="5556692"/>
            <a:ext cx="5689600" cy="646331"/>
          </a:xfrm>
          <a:prstGeom prst="rect">
            <a:avLst/>
          </a:prstGeom>
          <a:noFill/>
        </p:spPr>
        <p:txBody>
          <a:bodyPr wrap="square">
            <a:spAutoFit/>
          </a:bodyPr>
          <a:lstStyle/>
          <a:p>
            <a:r>
              <a:rPr lang="en-US" altLang="ja-JP" dirty="0">
                <a:hlinkClick r:id="rId3"/>
              </a:rPr>
              <a:t>https://www.jma.go.jp/jma/kishou/know/whitep/1-3-7.html</a:t>
            </a:r>
            <a:r>
              <a:rPr lang="ja-JP" altLang="en-US" dirty="0"/>
              <a:t>　</a:t>
            </a:r>
          </a:p>
        </p:txBody>
      </p:sp>
      <p:sp>
        <p:nvSpPr>
          <p:cNvPr id="7" name="テキスト ボックス 6">
            <a:extLst>
              <a:ext uri="{FF2B5EF4-FFF2-40B4-BE49-F238E27FC236}">
                <a16:creationId xmlns:a16="http://schemas.microsoft.com/office/drawing/2014/main" id="{12A5A309-0B4B-3B46-B602-AB39406F9217}"/>
              </a:ext>
            </a:extLst>
          </p:cNvPr>
          <p:cNvSpPr txBox="1"/>
          <p:nvPr/>
        </p:nvSpPr>
        <p:spPr>
          <a:xfrm>
            <a:off x="4910666" y="2260377"/>
            <a:ext cx="4493538" cy="3046988"/>
          </a:xfrm>
          <a:prstGeom prst="rect">
            <a:avLst/>
          </a:prstGeom>
          <a:noFill/>
        </p:spPr>
        <p:txBody>
          <a:bodyPr wrap="none" rtlCol="0">
            <a:spAutoFit/>
          </a:bodyPr>
          <a:lstStyle/>
          <a:p>
            <a:pPr algn="l"/>
            <a:r>
              <a:rPr lang="ja-JP" altLang="en-US" sz="2400" dirty="0"/>
              <a:t>海洋や陸面状態の「長い記憶」</a:t>
            </a:r>
            <a:endParaRPr lang="en-US" altLang="ja-JP" sz="2400" dirty="0"/>
          </a:p>
          <a:p>
            <a:pPr algn="l"/>
            <a:r>
              <a:rPr lang="ja-JP" altLang="en-US" sz="2400" dirty="0"/>
              <a:t>を活用して予測に用いる</a:t>
            </a:r>
            <a:endParaRPr lang="en-US" altLang="ja-JP" sz="2400" dirty="0"/>
          </a:p>
          <a:p>
            <a:pPr algn="l"/>
            <a:endParaRPr lang="en-US" altLang="ja-JP" sz="2400" dirty="0"/>
          </a:p>
          <a:p>
            <a:pPr algn="l"/>
            <a:r>
              <a:rPr lang="ja-JP" altLang="en-US" sz="2400" dirty="0"/>
              <a:t>「長い記憶」の効き方は</a:t>
            </a:r>
            <a:endParaRPr lang="en-US" altLang="ja-JP" sz="2400" dirty="0"/>
          </a:p>
          <a:p>
            <a:pPr algn="l"/>
            <a:r>
              <a:rPr lang="ja-JP" altLang="en-US" sz="2400" dirty="0"/>
              <a:t>決定論的ではなく確率論的</a:t>
            </a:r>
            <a:endParaRPr lang="en-US" altLang="ja-JP" sz="2400" dirty="0"/>
          </a:p>
          <a:p>
            <a:pPr algn="l"/>
            <a:endParaRPr lang="en-US" altLang="ja-JP" sz="2400" dirty="0"/>
          </a:p>
          <a:p>
            <a:pPr algn="l"/>
            <a:r>
              <a:rPr lang="ja-JP" altLang="en-US" sz="2400" dirty="0"/>
              <a:t>台風や強い低気圧の起こりや</a:t>
            </a:r>
            <a:endParaRPr lang="en-US" altLang="ja-JP" sz="2400" dirty="0"/>
          </a:p>
          <a:p>
            <a:pPr algn="l"/>
            <a:r>
              <a:rPr lang="ja-JP" altLang="en-US" sz="2400" dirty="0"/>
              <a:t>すさ</a:t>
            </a:r>
            <a:r>
              <a:rPr lang="en-US" altLang="ja-JP" sz="2400" dirty="0"/>
              <a:t>(</a:t>
            </a:r>
            <a:r>
              <a:rPr lang="ja-JP" altLang="en-US" sz="2400" dirty="0"/>
              <a:t>頻度</a:t>
            </a:r>
            <a:r>
              <a:rPr lang="en-US" altLang="ja-JP" sz="2400" dirty="0"/>
              <a:t>)</a:t>
            </a:r>
            <a:r>
              <a:rPr lang="ja-JP" altLang="en-US" sz="2400" dirty="0"/>
              <a:t>を予測する</a:t>
            </a:r>
            <a:endParaRPr lang="en-US" altLang="ja-JP" sz="2400" dirty="0"/>
          </a:p>
        </p:txBody>
      </p:sp>
      <p:sp>
        <p:nvSpPr>
          <p:cNvPr id="3" name="スライド番号プレースホルダー 2">
            <a:extLst>
              <a:ext uri="{FF2B5EF4-FFF2-40B4-BE49-F238E27FC236}">
                <a16:creationId xmlns:a16="http://schemas.microsoft.com/office/drawing/2014/main" id="{FE892519-BA66-247E-8056-F0CE99CC9004}"/>
              </a:ext>
            </a:extLst>
          </p:cNvPr>
          <p:cNvSpPr>
            <a:spLocks noGrp="1"/>
          </p:cNvSpPr>
          <p:nvPr>
            <p:ph type="sldNum" idx="12"/>
          </p:nvPr>
        </p:nvSpPr>
        <p:spPr/>
        <p:txBody>
          <a:bodyPr/>
          <a:lstStyle/>
          <a:p>
            <a:fld id="{00000000-1234-1234-1234-123412341234}" type="slidenum">
              <a:rPr lang="en-US" smtClean="0"/>
              <a:pPr/>
              <a:t>28</a:t>
            </a:fld>
            <a:endParaRPr lang="en-US"/>
          </a:p>
        </p:txBody>
      </p:sp>
    </p:spTree>
    <p:extLst>
      <p:ext uri="{BB962C8B-B14F-4D97-AF65-F5344CB8AC3E}">
        <p14:creationId xmlns:p14="http://schemas.microsoft.com/office/powerpoint/2010/main" val="147615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FF0FD-8D4E-4CCE-B7A3-1E86465AE7F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73651FE-F497-FF50-AAD8-D153689C01D7}"/>
              </a:ext>
            </a:extLst>
          </p:cNvPr>
          <p:cNvSpPr>
            <a:spLocks noGrp="1"/>
          </p:cNvSpPr>
          <p:nvPr>
            <p:ph type="title"/>
          </p:nvPr>
        </p:nvSpPr>
        <p:spPr>
          <a:xfrm>
            <a:off x="1" y="857251"/>
            <a:ext cx="9096555" cy="574964"/>
          </a:xfrm>
        </p:spPr>
        <p:txBody>
          <a:bodyPr>
            <a:normAutofit fontScale="90000"/>
          </a:bodyPr>
          <a:lstStyle/>
          <a:p>
            <a:r>
              <a:rPr kumimoji="1" lang="ja-JP" altLang="en-US" dirty="0"/>
              <a:t>時間スケールによって異なる予測可能性</a:t>
            </a:r>
          </a:p>
        </p:txBody>
      </p:sp>
      <p:sp>
        <p:nvSpPr>
          <p:cNvPr id="7" name="テキスト ボックス 6">
            <a:extLst>
              <a:ext uri="{FF2B5EF4-FFF2-40B4-BE49-F238E27FC236}">
                <a16:creationId xmlns:a16="http://schemas.microsoft.com/office/drawing/2014/main" id="{F5174D20-862C-FE0B-813B-73E15F212F62}"/>
              </a:ext>
            </a:extLst>
          </p:cNvPr>
          <p:cNvSpPr txBox="1"/>
          <p:nvPr/>
        </p:nvSpPr>
        <p:spPr>
          <a:xfrm>
            <a:off x="236296" y="1875559"/>
            <a:ext cx="3089472" cy="1754326"/>
          </a:xfrm>
          <a:prstGeom prst="rect">
            <a:avLst/>
          </a:prstGeom>
          <a:noFill/>
        </p:spPr>
        <p:txBody>
          <a:bodyPr wrap="square" rtlCol="0">
            <a:spAutoFit/>
          </a:bodyPr>
          <a:lstStyle/>
          <a:p>
            <a:pPr algn="l"/>
            <a:r>
              <a:rPr lang="ja-JP" altLang="en-US" dirty="0"/>
              <a:t>原理的に、天気スケール</a:t>
            </a:r>
            <a:r>
              <a:rPr lang="en-US" altLang="ja-JP" dirty="0"/>
              <a:t>(10</a:t>
            </a:r>
            <a:r>
              <a:rPr lang="ja-JP" altLang="en-US" dirty="0"/>
              <a:t>日先まで</a:t>
            </a:r>
            <a:r>
              <a:rPr lang="en-US" altLang="ja-JP" dirty="0"/>
              <a:t>)</a:t>
            </a:r>
            <a:r>
              <a:rPr lang="ja-JP" altLang="en-US" dirty="0"/>
              <a:t> 、季節内～季節（</a:t>
            </a:r>
            <a:r>
              <a:rPr lang="en-US" altLang="ja-JP" dirty="0"/>
              <a:t>S2S</a:t>
            </a:r>
            <a:r>
              <a:rPr lang="ja-JP" altLang="en-US" dirty="0"/>
              <a:t>）スケール</a:t>
            </a:r>
            <a:r>
              <a:rPr lang="en-US" altLang="ja-JP" dirty="0"/>
              <a:t>(10-30</a:t>
            </a:r>
            <a:r>
              <a:rPr lang="ja-JP" altLang="en-US" dirty="0"/>
              <a:t>日先まで</a:t>
            </a:r>
            <a:r>
              <a:rPr lang="en-US" altLang="ja-JP" dirty="0"/>
              <a:t>)</a:t>
            </a:r>
            <a:r>
              <a:rPr lang="ja-JP" altLang="en-US" dirty="0"/>
              <a:t>、季節スケール</a:t>
            </a:r>
            <a:r>
              <a:rPr lang="en-US" altLang="ja-JP" dirty="0"/>
              <a:t>(1-3</a:t>
            </a:r>
            <a:r>
              <a:rPr lang="ja-JP" altLang="en-US" dirty="0"/>
              <a:t>ヶ月平均</a:t>
            </a:r>
            <a:r>
              <a:rPr lang="en-US" altLang="ja-JP" dirty="0"/>
              <a:t>)</a:t>
            </a:r>
            <a:r>
              <a:rPr lang="ja-JP" altLang="en-US" dirty="0"/>
              <a:t>の予測可能性が区別できる（右図）。</a:t>
            </a:r>
            <a:endParaRPr lang="en-US" dirty="0"/>
          </a:p>
        </p:txBody>
      </p:sp>
      <p:pic>
        <p:nvPicPr>
          <p:cNvPr id="8" name="図 7">
            <a:extLst>
              <a:ext uri="{FF2B5EF4-FFF2-40B4-BE49-F238E27FC236}">
                <a16:creationId xmlns:a16="http://schemas.microsoft.com/office/drawing/2014/main" id="{C44BC5F2-1FCA-9149-EBF5-6F611D0801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96" y="3767265"/>
            <a:ext cx="2982658" cy="2083445"/>
          </a:xfrm>
          <a:prstGeom prst="rect">
            <a:avLst/>
          </a:prstGeom>
        </p:spPr>
      </p:pic>
      <p:sp>
        <p:nvSpPr>
          <p:cNvPr id="9" name="テキスト ボックス 8">
            <a:extLst>
              <a:ext uri="{FF2B5EF4-FFF2-40B4-BE49-F238E27FC236}">
                <a16:creationId xmlns:a16="http://schemas.microsoft.com/office/drawing/2014/main" id="{2BC906FA-B46E-392C-F0A2-F7CB78047270}"/>
              </a:ext>
            </a:extLst>
          </p:cNvPr>
          <p:cNvSpPr txBox="1"/>
          <p:nvPr/>
        </p:nvSpPr>
        <p:spPr>
          <a:xfrm>
            <a:off x="368659" y="5725677"/>
            <a:ext cx="4572000" cy="253916"/>
          </a:xfrm>
          <a:prstGeom prst="rect">
            <a:avLst/>
          </a:prstGeom>
          <a:noFill/>
        </p:spPr>
        <p:txBody>
          <a:bodyPr wrap="square">
            <a:spAutoFit/>
          </a:bodyPr>
          <a:lstStyle/>
          <a:p>
            <a:r>
              <a:rPr lang="en-US" sz="1050" dirty="0"/>
              <a:t>https://charts.ecmwf.int/</a:t>
            </a:r>
          </a:p>
        </p:txBody>
      </p:sp>
      <p:pic>
        <p:nvPicPr>
          <p:cNvPr id="6" name="図 5">
            <a:extLst>
              <a:ext uri="{FF2B5EF4-FFF2-40B4-BE49-F238E27FC236}">
                <a16:creationId xmlns:a16="http://schemas.microsoft.com/office/drawing/2014/main" id="{27D3828E-9863-137E-CFB8-30811784F3F9}"/>
              </a:ext>
            </a:extLst>
          </p:cNvPr>
          <p:cNvPicPr>
            <a:picLocks noChangeAspect="1"/>
          </p:cNvPicPr>
          <p:nvPr/>
        </p:nvPicPr>
        <p:blipFill>
          <a:blip r:embed="rId3"/>
          <a:stretch>
            <a:fillRect/>
          </a:stretch>
        </p:blipFill>
        <p:spPr>
          <a:xfrm>
            <a:off x="3491346" y="1723109"/>
            <a:ext cx="5718519" cy="3813553"/>
          </a:xfrm>
          <a:prstGeom prst="rect">
            <a:avLst/>
          </a:prstGeom>
        </p:spPr>
      </p:pic>
      <p:sp>
        <p:nvSpPr>
          <p:cNvPr id="11" name="テキスト ボックス 10">
            <a:extLst>
              <a:ext uri="{FF2B5EF4-FFF2-40B4-BE49-F238E27FC236}">
                <a16:creationId xmlns:a16="http://schemas.microsoft.com/office/drawing/2014/main" id="{AA91245C-5D1D-D526-3E77-7E4DFAE82C21}"/>
              </a:ext>
            </a:extLst>
          </p:cNvPr>
          <p:cNvSpPr txBox="1"/>
          <p:nvPr/>
        </p:nvSpPr>
        <p:spPr>
          <a:xfrm>
            <a:off x="3491346" y="5287240"/>
            <a:ext cx="5514109" cy="646331"/>
          </a:xfrm>
          <a:prstGeom prst="rect">
            <a:avLst/>
          </a:prstGeom>
          <a:noFill/>
        </p:spPr>
        <p:txBody>
          <a:bodyPr wrap="square">
            <a:spAutoFit/>
          </a:bodyPr>
          <a:lstStyle/>
          <a:p>
            <a:r>
              <a:rPr lang="en-US" altLang="ja-JP" dirty="0">
                <a:hlinkClick r:id="rId4"/>
              </a:rPr>
              <a:t>https://coloradoriverscience.org/Weather_and_climate_forecasts</a:t>
            </a:r>
            <a:r>
              <a:rPr lang="ja-JP" altLang="en-US" dirty="0"/>
              <a:t>　</a:t>
            </a:r>
          </a:p>
        </p:txBody>
      </p:sp>
      <p:sp>
        <p:nvSpPr>
          <p:cNvPr id="12" name="テキスト ボックス 11">
            <a:extLst>
              <a:ext uri="{FF2B5EF4-FFF2-40B4-BE49-F238E27FC236}">
                <a16:creationId xmlns:a16="http://schemas.microsoft.com/office/drawing/2014/main" id="{3861DA48-82D5-182D-0695-A138F5D0C28B}"/>
              </a:ext>
            </a:extLst>
          </p:cNvPr>
          <p:cNvSpPr txBox="1"/>
          <p:nvPr/>
        </p:nvSpPr>
        <p:spPr>
          <a:xfrm>
            <a:off x="4149436" y="1612324"/>
            <a:ext cx="1415772" cy="461665"/>
          </a:xfrm>
          <a:prstGeom prst="rect">
            <a:avLst/>
          </a:prstGeom>
          <a:solidFill>
            <a:schemeClr val="bg1"/>
          </a:solidFill>
        </p:spPr>
        <p:txBody>
          <a:bodyPr wrap="none" rtlCol="0">
            <a:spAutoFit/>
          </a:bodyPr>
          <a:lstStyle/>
          <a:p>
            <a:pPr algn="l"/>
            <a:r>
              <a:rPr lang="ja-JP" altLang="en-US" sz="2400" dirty="0"/>
              <a:t>天気予報</a:t>
            </a:r>
          </a:p>
        </p:txBody>
      </p:sp>
      <p:sp>
        <p:nvSpPr>
          <p:cNvPr id="13" name="テキスト ボックス 12">
            <a:extLst>
              <a:ext uri="{FF2B5EF4-FFF2-40B4-BE49-F238E27FC236}">
                <a16:creationId xmlns:a16="http://schemas.microsoft.com/office/drawing/2014/main" id="{20301970-1BAD-7FD6-54EC-A066CF05F0E1}"/>
              </a:ext>
            </a:extLst>
          </p:cNvPr>
          <p:cNvSpPr txBox="1"/>
          <p:nvPr/>
        </p:nvSpPr>
        <p:spPr>
          <a:xfrm>
            <a:off x="5001084" y="2291058"/>
            <a:ext cx="1723549" cy="461665"/>
          </a:xfrm>
          <a:prstGeom prst="rect">
            <a:avLst/>
          </a:prstGeom>
          <a:solidFill>
            <a:schemeClr val="bg1"/>
          </a:solidFill>
        </p:spPr>
        <p:txBody>
          <a:bodyPr wrap="none" rtlCol="0">
            <a:spAutoFit/>
          </a:bodyPr>
          <a:lstStyle/>
          <a:p>
            <a:pPr algn="l"/>
            <a:r>
              <a:rPr lang="ja-JP" altLang="en-US" sz="2400" dirty="0"/>
              <a:t>季節内予測</a:t>
            </a:r>
          </a:p>
        </p:txBody>
      </p:sp>
      <p:sp>
        <p:nvSpPr>
          <p:cNvPr id="14" name="テキスト ボックス 13">
            <a:extLst>
              <a:ext uri="{FF2B5EF4-FFF2-40B4-BE49-F238E27FC236}">
                <a16:creationId xmlns:a16="http://schemas.microsoft.com/office/drawing/2014/main" id="{95AA4AC1-89D7-4E09-5F84-AB448D2B6066}"/>
              </a:ext>
            </a:extLst>
          </p:cNvPr>
          <p:cNvSpPr txBox="1"/>
          <p:nvPr/>
        </p:nvSpPr>
        <p:spPr>
          <a:xfrm>
            <a:off x="7091140" y="2368908"/>
            <a:ext cx="1415772" cy="461665"/>
          </a:xfrm>
          <a:prstGeom prst="rect">
            <a:avLst/>
          </a:prstGeom>
          <a:solidFill>
            <a:schemeClr val="bg1"/>
          </a:solidFill>
        </p:spPr>
        <p:txBody>
          <a:bodyPr wrap="none" rtlCol="0">
            <a:spAutoFit/>
          </a:bodyPr>
          <a:lstStyle/>
          <a:p>
            <a:pPr algn="l"/>
            <a:r>
              <a:rPr lang="ja-JP" altLang="en-US" sz="2400" dirty="0"/>
              <a:t>季節予測</a:t>
            </a:r>
          </a:p>
        </p:txBody>
      </p:sp>
      <p:sp>
        <p:nvSpPr>
          <p:cNvPr id="15" name="テキスト ボックス 14">
            <a:extLst>
              <a:ext uri="{FF2B5EF4-FFF2-40B4-BE49-F238E27FC236}">
                <a16:creationId xmlns:a16="http://schemas.microsoft.com/office/drawing/2014/main" id="{70818F3C-8552-8E7E-F2DD-DD9106CBB278}"/>
              </a:ext>
            </a:extLst>
          </p:cNvPr>
          <p:cNvSpPr txBox="1"/>
          <p:nvPr/>
        </p:nvSpPr>
        <p:spPr>
          <a:xfrm>
            <a:off x="4448216" y="4608505"/>
            <a:ext cx="415498" cy="369332"/>
          </a:xfrm>
          <a:prstGeom prst="rect">
            <a:avLst/>
          </a:prstGeom>
          <a:solidFill>
            <a:schemeClr val="bg1"/>
          </a:solidFill>
        </p:spPr>
        <p:txBody>
          <a:bodyPr wrap="none" rtlCol="0">
            <a:spAutoFit/>
          </a:bodyPr>
          <a:lstStyle/>
          <a:p>
            <a:pPr algn="l"/>
            <a:r>
              <a:rPr lang="ja-JP" altLang="en-US" dirty="0"/>
              <a:t>日</a:t>
            </a:r>
            <a:endParaRPr lang="en-US" altLang="ja-JP" dirty="0"/>
          </a:p>
        </p:txBody>
      </p:sp>
      <p:sp>
        <p:nvSpPr>
          <p:cNvPr id="17" name="テキスト ボックス 16">
            <a:extLst>
              <a:ext uri="{FF2B5EF4-FFF2-40B4-BE49-F238E27FC236}">
                <a16:creationId xmlns:a16="http://schemas.microsoft.com/office/drawing/2014/main" id="{0B90A1D4-385F-3734-9B74-B567EC9093C9}"/>
              </a:ext>
            </a:extLst>
          </p:cNvPr>
          <p:cNvSpPr txBox="1"/>
          <p:nvPr/>
        </p:nvSpPr>
        <p:spPr>
          <a:xfrm>
            <a:off x="5371237" y="4600808"/>
            <a:ext cx="877163" cy="369332"/>
          </a:xfrm>
          <a:prstGeom prst="rect">
            <a:avLst/>
          </a:prstGeom>
          <a:solidFill>
            <a:schemeClr val="bg1"/>
          </a:solidFill>
        </p:spPr>
        <p:txBody>
          <a:bodyPr wrap="none" rtlCol="0">
            <a:spAutoFit/>
          </a:bodyPr>
          <a:lstStyle/>
          <a:p>
            <a:pPr algn="l"/>
            <a:r>
              <a:rPr lang="ja-JP" altLang="en-US" dirty="0"/>
              <a:t>週～月</a:t>
            </a:r>
            <a:endParaRPr lang="en-US" altLang="ja-JP" dirty="0"/>
          </a:p>
        </p:txBody>
      </p:sp>
      <p:sp>
        <p:nvSpPr>
          <p:cNvPr id="18" name="テキスト ボックス 17">
            <a:extLst>
              <a:ext uri="{FF2B5EF4-FFF2-40B4-BE49-F238E27FC236}">
                <a16:creationId xmlns:a16="http://schemas.microsoft.com/office/drawing/2014/main" id="{06CE7A32-53DF-B64A-E343-CA69C4F86138}"/>
              </a:ext>
            </a:extLst>
          </p:cNvPr>
          <p:cNvSpPr txBox="1"/>
          <p:nvPr/>
        </p:nvSpPr>
        <p:spPr>
          <a:xfrm>
            <a:off x="7142436" y="4600808"/>
            <a:ext cx="1364476" cy="369332"/>
          </a:xfrm>
          <a:prstGeom prst="rect">
            <a:avLst/>
          </a:prstGeom>
          <a:solidFill>
            <a:schemeClr val="bg1"/>
          </a:solidFill>
        </p:spPr>
        <p:txBody>
          <a:bodyPr wrap="none" rtlCol="0">
            <a:spAutoFit/>
          </a:bodyPr>
          <a:lstStyle/>
          <a:p>
            <a:pPr algn="l"/>
            <a:r>
              <a:rPr lang="en-US" altLang="ja-JP" dirty="0"/>
              <a:t>3</a:t>
            </a:r>
            <a:r>
              <a:rPr lang="ja-JP" altLang="en-US" dirty="0"/>
              <a:t>ヶ月～</a:t>
            </a:r>
            <a:r>
              <a:rPr lang="en-US" altLang="ja-JP" dirty="0"/>
              <a:t>1</a:t>
            </a:r>
            <a:r>
              <a:rPr lang="ja-JP" altLang="en-US" dirty="0"/>
              <a:t>年</a:t>
            </a:r>
            <a:endParaRPr lang="en-US" altLang="ja-JP" dirty="0"/>
          </a:p>
        </p:txBody>
      </p:sp>
      <p:sp>
        <p:nvSpPr>
          <p:cNvPr id="3" name="スライド番号プレースホルダー 2">
            <a:extLst>
              <a:ext uri="{FF2B5EF4-FFF2-40B4-BE49-F238E27FC236}">
                <a16:creationId xmlns:a16="http://schemas.microsoft.com/office/drawing/2014/main" id="{071BC252-4644-F05A-E370-F377E0C91CCF}"/>
              </a:ext>
            </a:extLst>
          </p:cNvPr>
          <p:cNvSpPr>
            <a:spLocks noGrp="1"/>
          </p:cNvSpPr>
          <p:nvPr>
            <p:ph type="sldNum" idx="12"/>
          </p:nvPr>
        </p:nvSpPr>
        <p:spPr/>
        <p:txBody>
          <a:bodyPr/>
          <a:lstStyle/>
          <a:p>
            <a:fld id="{00000000-1234-1234-1234-123412341234}" type="slidenum">
              <a:rPr lang="en-US" smtClean="0"/>
              <a:pPr/>
              <a:t>29</a:t>
            </a:fld>
            <a:endParaRPr lang="en-US"/>
          </a:p>
        </p:txBody>
      </p:sp>
    </p:spTree>
    <p:extLst>
      <p:ext uri="{BB962C8B-B14F-4D97-AF65-F5344CB8AC3E}">
        <p14:creationId xmlns:p14="http://schemas.microsoft.com/office/powerpoint/2010/main" val="343635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コメントに対する答え</a:t>
            </a:r>
          </a:p>
        </p:txBody>
      </p:sp>
      <p:sp>
        <p:nvSpPr>
          <p:cNvPr id="3" name="テキス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3</a:t>
            </a:fld>
            <a:endParaRPr kumimoji="1" lang="ja-JP" altLang="en-US"/>
          </a:p>
        </p:txBody>
      </p:sp>
    </p:spTree>
    <p:extLst>
      <p:ext uri="{BB962C8B-B14F-4D97-AF65-F5344CB8AC3E}">
        <p14:creationId xmlns:p14="http://schemas.microsoft.com/office/powerpoint/2010/main" val="1598885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8D1C3-96E8-6159-EFCD-37A17B18995C}"/>
              </a:ext>
            </a:extLst>
          </p:cNvPr>
          <p:cNvSpPr>
            <a:spLocks noGrp="1"/>
          </p:cNvSpPr>
          <p:nvPr>
            <p:ph type="title"/>
          </p:nvPr>
        </p:nvSpPr>
        <p:spPr/>
        <p:txBody>
          <a:bodyPr>
            <a:normAutofit fontScale="90000"/>
          </a:bodyPr>
          <a:lstStyle/>
          <a:p>
            <a:r>
              <a:rPr kumimoji="1" lang="ja-JP" altLang="en-US" dirty="0"/>
              <a:t>気温については</a:t>
            </a:r>
            <a:r>
              <a:rPr kumimoji="1" lang="en-US" altLang="ja-JP" dirty="0"/>
              <a:t>1-3</a:t>
            </a:r>
            <a:r>
              <a:rPr kumimoji="1" lang="ja-JP" altLang="en-US" dirty="0"/>
              <a:t>ヶ月先までの予報提供例</a:t>
            </a:r>
          </a:p>
        </p:txBody>
      </p:sp>
      <p:pic>
        <p:nvPicPr>
          <p:cNvPr id="4" name="図 3">
            <a:extLst>
              <a:ext uri="{FF2B5EF4-FFF2-40B4-BE49-F238E27FC236}">
                <a16:creationId xmlns:a16="http://schemas.microsoft.com/office/drawing/2014/main" id="{5418EAE1-C4C3-5D6D-0274-FE93102648AE}"/>
              </a:ext>
            </a:extLst>
          </p:cNvPr>
          <p:cNvPicPr>
            <a:picLocks noChangeAspect="1"/>
          </p:cNvPicPr>
          <p:nvPr/>
        </p:nvPicPr>
        <p:blipFill>
          <a:blip r:embed="rId2"/>
          <a:stretch>
            <a:fillRect/>
          </a:stretch>
        </p:blipFill>
        <p:spPr>
          <a:xfrm>
            <a:off x="872943" y="1551736"/>
            <a:ext cx="7563524" cy="4165304"/>
          </a:xfrm>
          <a:prstGeom prst="rect">
            <a:avLst/>
          </a:prstGeom>
        </p:spPr>
      </p:pic>
      <p:sp>
        <p:nvSpPr>
          <p:cNvPr id="5" name="テキスト ボックス 4">
            <a:extLst>
              <a:ext uri="{FF2B5EF4-FFF2-40B4-BE49-F238E27FC236}">
                <a16:creationId xmlns:a16="http://schemas.microsoft.com/office/drawing/2014/main" id="{388A4F29-C5D7-47A3-9C98-1410B2D3DD4C}"/>
              </a:ext>
            </a:extLst>
          </p:cNvPr>
          <p:cNvSpPr txBox="1"/>
          <p:nvPr/>
        </p:nvSpPr>
        <p:spPr>
          <a:xfrm>
            <a:off x="5593557" y="5707260"/>
            <a:ext cx="4572000" cy="369332"/>
          </a:xfrm>
          <a:prstGeom prst="rect">
            <a:avLst/>
          </a:prstGeom>
          <a:noFill/>
        </p:spPr>
        <p:txBody>
          <a:bodyPr wrap="square">
            <a:spAutoFit/>
          </a:bodyPr>
          <a:lstStyle/>
          <a:p>
            <a:r>
              <a:rPr lang="ja-JP" altLang="en-US" dirty="0"/>
              <a:t>　</a:t>
            </a:r>
            <a:r>
              <a:rPr lang="en-US" altLang="ja-JP" dirty="0">
                <a:hlinkClick r:id="rId3"/>
              </a:rPr>
              <a:t>https://www.data.jma.go.jp/cpd/longfcst/</a:t>
            </a:r>
            <a:r>
              <a:rPr lang="ja-JP" altLang="en-US" dirty="0"/>
              <a:t>　</a:t>
            </a:r>
          </a:p>
        </p:txBody>
      </p:sp>
      <p:sp>
        <p:nvSpPr>
          <p:cNvPr id="6" name="テキスト ボックス 5">
            <a:extLst>
              <a:ext uri="{FF2B5EF4-FFF2-40B4-BE49-F238E27FC236}">
                <a16:creationId xmlns:a16="http://schemas.microsoft.com/office/drawing/2014/main" id="{F5CBB875-15DE-1897-93A0-08E80FAA5A67}"/>
              </a:ext>
            </a:extLst>
          </p:cNvPr>
          <p:cNvSpPr txBox="1"/>
          <p:nvPr/>
        </p:nvSpPr>
        <p:spPr>
          <a:xfrm>
            <a:off x="6405143" y="2744400"/>
            <a:ext cx="2031325" cy="830997"/>
          </a:xfrm>
          <a:prstGeom prst="rect">
            <a:avLst/>
          </a:prstGeom>
          <a:noFill/>
        </p:spPr>
        <p:txBody>
          <a:bodyPr wrap="none" rtlCol="0">
            <a:spAutoFit/>
          </a:bodyPr>
          <a:lstStyle/>
          <a:p>
            <a:pPr algn="l"/>
            <a:r>
              <a:rPr lang="ja-JP" altLang="en-US" sz="2400" dirty="0"/>
              <a:t>頻度分布的な</a:t>
            </a:r>
            <a:endParaRPr lang="en-US" altLang="ja-JP" sz="2400" dirty="0"/>
          </a:p>
          <a:p>
            <a:pPr algn="l"/>
            <a:r>
              <a:rPr lang="ja-JP" altLang="en-US" sz="2400" dirty="0"/>
              <a:t>予測</a:t>
            </a:r>
          </a:p>
        </p:txBody>
      </p:sp>
      <p:sp>
        <p:nvSpPr>
          <p:cNvPr id="3" name="スライド番号プレースホルダー 2">
            <a:extLst>
              <a:ext uri="{FF2B5EF4-FFF2-40B4-BE49-F238E27FC236}">
                <a16:creationId xmlns:a16="http://schemas.microsoft.com/office/drawing/2014/main" id="{58A3EF21-B302-9270-BAE4-605508EA2A93}"/>
              </a:ext>
            </a:extLst>
          </p:cNvPr>
          <p:cNvSpPr>
            <a:spLocks noGrp="1"/>
          </p:cNvSpPr>
          <p:nvPr>
            <p:ph type="sldNum" idx="12"/>
          </p:nvPr>
        </p:nvSpPr>
        <p:spPr/>
        <p:txBody>
          <a:bodyPr/>
          <a:lstStyle/>
          <a:p>
            <a:fld id="{00000000-1234-1234-1234-123412341234}" type="slidenum">
              <a:rPr lang="en-US" smtClean="0"/>
              <a:pPr/>
              <a:t>30</a:t>
            </a:fld>
            <a:endParaRPr lang="en-US"/>
          </a:p>
        </p:txBody>
      </p:sp>
    </p:spTree>
    <p:extLst>
      <p:ext uri="{BB962C8B-B14F-4D97-AF65-F5344CB8AC3E}">
        <p14:creationId xmlns:p14="http://schemas.microsoft.com/office/powerpoint/2010/main" val="2576735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24222A-2494-DB4B-CB84-A420FDBCBE36}"/>
              </a:ext>
            </a:extLst>
          </p:cNvPr>
          <p:cNvSpPr>
            <a:spLocks noGrp="1"/>
          </p:cNvSpPr>
          <p:nvPr>
            <p:ph type="title"/>
          </p:nvPr>
        </p:nvSpPr>
        <p:spPr>
          <a:xfrm>
            <a:off x="0" y="859175"/>
            <a:ext cx="9144000" cy="572700"/>
          </a:xfrm>
        </p:spPr>
        <p:txBody>
          <a:bodyPr>
            <a:noAutofit/>
          </a:bodyPr>
          <a:lstStyle/>
          <a:p>
            <a:r>
              <a:rPr lang="ja-JP" altLang="en-US" sz="3200" b="1" dirty="0"/>
              <a:t>長い時間スケールでの別種の予測可能性を開拓</a:t>
            </a:r>
            <a:endParaRPr lang="en-US" sz="3200" b="1" dirty="0"/>
          </a:p>
        </p:txBody>
      </p:sp>
      <p:pic>
        <p:nvPicPr>
          <p:cNvPr id="6" name="図 5">
            <a:extLst>
              <a:ext uri="{FF2B5EF4-FFF2-40B4-BE49-F238E27FC236}">
                <a16:creationId xmlns:a16="http://schemas.microsoft.com/office/drawing/2014/main" id="{71FC8ACF-60CC-686F-6136-D5C11472AF83}"/>
              </a:ext>
            </a:extLst>
          </p:cNvPr>
          <p:cNvPicPr>
            <a:picLocks noChangeAspect="1"/>
          </p:cNvPicPr>
          <p:nvPr/>
        </p:nvPicPr>
        <p:blipFill>
          <a:blip r:embed="rId2"/>
          <a:stretch>
            <a:fillRect/>
          </a:stretch>
        </p:blipFill>
        <p:spPr>
          <a:xfrm>
            <a:off x="58237" y="1947140"/>
            <a:ext cx="2891609" cy="2568637"/>
          </a:xfrm>
          <a:prstGeom prst="rect">
            <a:avLst/>
          </a:prstGeom>
        </p:spPr>
      </p:pic>
      <p:pic>
        <p:nvPicPr>
          <p:cNvPr id="10" name="図 9">
            <a:extLst>
              <a:ext uri="{FF2B5EF4-FFF2-40B4-BE49-F238E27FC236}">
                <a16:creationId xmlns:a16="http://schemas.microsoft.com/office/drawing/2014/main" id="{74295DD4-B8CF-D950-6216-ABA662BD403B}"/>
              </a:ext>
            </a:extLst>
          </p:cNvPr>
          <p:cNvPicPr>
            <a:picLocks noChangeAspect="1"/>
          </p:cNvPicPr>
          <p:nvPr/>
        </p:nvPicPr>
        <p:blipFill>
          <a:blip r:embed="rId3"/>
          <a:stretch>
            <a:fillRect/>
          </a:stretch>
        </p:blipFill>
        <p:spPr>
          <a:xfrm>
            <a:off x="2272807" y="1693575"/>
            <a:ext cx="3611289" cy="3207934"/>
          </a:xfrm>
          <a:prstGeom prst="rect">
            <a:avLst/>
          </a:prstGeom>
        </p:spPr>
      </p:pic>
      <p:pic>
        <p:nvPicPr>
          <p:cNvPr id="8" name="図 7">
            <a:extLst>
              <a:ext uri="{FF2B5EF4-FFF2-40B4-BE49-F238E27FC236}">
                <a16:creationId xmlns:a16="http://schemas.microsoft.com/office/drawing/2014/main" id="{99C8797B-7B1F-9D6E-116E-5F08FC31F5DE}"/>
              </a:ext>
            </a:extLst>
          </p:cNvPr>
          <p:cNvPicPr>
            <a:picLocks noChangeAspect="1"/>
          </p:cNvPicPr>
          <p:nvPr/>
        </p:nvPicPr>
        <p:blipFill>
          <a:blip r:embed="rId4"/>
          <a:stretch>
            <a:fillRect/>
          </a:stretch>
        </p:blipFill>
        <p:spPr>
          <a:xfrm>
            <a:off x="5130761" y="1431875"/>
            <a:ext cx="4051714" cy="3599166"/>
          </a:xfrm>
          <a:prstGeom prst="rect">
            <a:avLst/>
          </a:prstGeom>
        </p:spPr>
      </p:pic>
      <p:cxnSp>
        <p:nvCxnSpPr>
          <p:cNvPr id="11" name="直線矢印コネクタ 10">
            <a:extLst>
              <a:ext uri="{FF2B5EF4-FFF2-40B4-BE49-F238E27FC236}">
                <a16:creationId xmlns:a16="http://schemas.microsoft.com/office/drawing/2014/main" id="{F326CE3B-EA7B-BEE9-FBEF-C198117D9547}"/>
              </a:ext>
            </a:extLst>
          </p:cNvPr>
          <p:cNvCxnSpPr>
            <a:cxnSpLocks/>
          </p:cNvCxnSpPr>
          <p:nvPr/>
        </p:nvCxnSpPr>
        <p:spPr>
          <a:xfrm flipV="1">
            <a:off x="94786" y="3696037"/>
            <a:ext cx="8829835" cy="1335005"/>
          </a:xfrm>
          <a:prstGeom prst="straightConnector1">
            <a:avLst/>
          </a:prstGeom>
          <a:ln w="1270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id="{F7E56252-AA75-68E0-D3F3-853CC1D8C73B}"/>
              </a:ext>
            </a:extLst>
          </p:cNvPr>
          <p:cNvSpPr/>
          <p:nvPr/>
        </p:nvSpPr>
        <p:spPr>
          <a:xfrm>
            <a:off x="1043309" y="4725865"/>
            <a:ext cx="300156" cy="277108"/>
          </a:xfrm>
          <a:prstGeom prst="ellipse">
            <a:avLst/>
          </a:prstGeom>
          <a:solidFill>
            <a:schemeClr val="bg1"/>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14" name="楕円 13">
            <a:extLst>
              <a:ext uri="{FF2B5EF4-FFF2-40B4-BE49-F238E27FC236}">
                <a16:creationId xmlns:a16="http://schemas.microsoft.com/office/drawing/2014/main" id="{72E9C8D1-6D41-F759-1BAB-E9B994F8B3A2}"/>
              </a:ext>
            </a:extLst>
          </p:cNvPr>
          <p:cNvSpPr/>
          <p:nvPr/>
        </p:nvSpPr>
        <p:spPr>
          <a:xfrm>
            <a:off x="3928373" y="4318423"/>
            <a:ext cx="300156" cy="277108"/>
          </a:xfrm>
          <a:prstGeom prst="ellipse">
            <a:avLst/>
          </a:prstGeom>
          <a:solidFill>
            <a:schemeClr val="bg1"/>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15" name="楕円 14">
            <a:extLst>
              <a:ext uri="{FF2B5EF4-FFF2-40B4-BE49-F238E27FC236}">
                <a16:creationId xmlns:a16="http://schemas.microsoft.com/office/drawing/2014/main" id="{6BDCE31A-91CC-E0B8-D1D1-C22436AB82B9}"/>
              </a:ext>
            </a:extLst>
          </p:cNvPr>
          <p:cNvSpPr/>
          <p:nvPr/>
        </p:nvSpPr>
        <p:spPr>
          <a:xfrm>
            <a:off x="7118143" y="3816272"/>
            <a:ext cx="277624" cy="262922"/>
          </a:xfrm>
          <a:prstGeom prst="ellipse">
            <a:avLst/>
          </a:prstGeom>
          <a:solidFill>
            <a:schemeClr val="bg1"/>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16" name="テキスト ボックス 15">
            <a:extLst>
              <a:ext uri="{FF2B5EF4-FFF2-40B4-BE49-F238E27FC236}">
                <a16:creationId xmlns:a16="http://schemas.microsoft.com/office/drawing/2014/main" id="{4E1E13D8-973B-ECB1-B9C9-D64CAC66E141}"/>
              </a:ext>
            </a:extLst>
          </p:cNvPr>
          <p:cNvSpPr txBox="1"/>
          <p:nvPr/>
        </p:nvSpPr>
        <p:spPr>
          <a:xfrm>
            <a:off x="1193388" y="4826364"/>
            <a:ext cx="971741" cy="461665"/>
          </a:xfrm>
          <a:prstGeom prst="rect">
            <a:avLst/>
          </a:prstGeom>
          <a:noFill/>
        </p:spPr>
        <p:txBody>
          <a:bodyPr wrap="none" rtlCol="0">
            <a:spAutoFit/>
          </a:bodyPr>
          <a:lstStyle/>
          <a:p>
            <a:pPr algn="l"/>
            <a:r>
              <a:rPr lang="en-US" sz="2400" dirty="0">
                <a:solidFill>
                  <a:srgbClr val="0000FF"/>
                </a:solidFill>
              </a:rPr>
              <a:t>1</a:t>
            </a:r>
            <a:r>
              <a:rPr lang="ja-JP" altLang="en-US" sz="2400" dirty="0">
                <a:solidFill>
                  <a:srgbClr val="0000FF"/>
                </a:solidFill>
              </a:rPr>
              <a:t>日先</a:t>
            </a:r>
            <a:endParaRPr lang="en-US" sz="2400" dirty="0">
              <a:solidFill>
                <a:srgbClr val="0000FF"/>
              </a:solidFill>
            </a:endParaRPr>
          </a:p>
        </p:txBody>
      </p:sp>
      <p:sp>
        <p:nvSpPr>
          <p:cNvPr id="17" name="テキスト ボックス 16">
            <a:extLst>
              <a:ext uri="{FF2B5EF4-FFF2-40B4-BE49-F238E27FC236}">
                <a16:creationId xmlns:a16="http://schemas.microsoft.com/office/drawing/2014/main" id="{86B6CEDD-CF13-A4D2-A806-8516B540B514}"/>
              </a:ext>
            </a:extLst>
          </p:cNvPr>
          <p:cNvSpPr txBox="1"/>
          <p:nvPr/>
        </p:nvSpPr>
        <p:spPr>
          <a:xfrm>
            <a:off x="4229862" y="4333802"/>
            <a:ext cx="1279517" cy="461665"/>
          </a:xfrm>
          <a:prstGeom prst="rect">
            <a:avLst/>
          </a:prstGeom>
          <a:noFill/>
        </p:spPr>
        <p:txBody>
          <a:bodyPr wrap="none" rtlCol="0">
            <a:spAutoFit/>
          </a:bodyPr>
          <a:lstStyle/>
          <a:p>
            <a:pPr algn="l"/>
            <a:r>
              <a:rPr lang="en-US" sz="2400" dirty="0">
                <a:solidFill>
                  <a:srgbClr val="0000FF"/>
                </a:solidFill>
              </a:rPr>
              <a:t>1</a:t>
            </a:r>
            <a:r>
              <a:rPr lang="ja-JP" altLang="en-US" sz="2400" dirty="0">
                <a:solidFill>
                  <a:srgbClr val="0000FF"/>
                </a:solidFill>
              </a:rPr>
              <a:t>週間先</a:t>
            </a:r>
            <a:endParaRPr lang="en-US" sz="2400" dirty="0">
              <a:solidFill>
                <a:srgbClr val="0000FF"/>
              </a:solidFill>
            </a:endParaRPr>
          </a:p>
        </p:txBody>
      </p:sp>
      <p:sp>
        <p:nvSpPr>
          <p:cNvPr id="18" name="テキスト ボックス 17">
            <a:extLst>
              <a:ext uri="{FF2B5EF4-FFF2-40B4-BE49-F238E27FC236}">
                <a16:creationId xmlns:a16="http://schemas.microsoft.com/office/drawing/2014/main" id="{C8BA618A-2039-B3FE-C2FC-B7779B11406D}"/>
              </a:ext>
            </a:extLst>
          </p:cNvPr>
          <p:cNvSpPr txBox="1"/>
          <p:nvPr/>
        </p:nvSpPr>
        <p:spPr>
          <a:xfrm>
            <a:off x="6523474" y="4079195"/>
            <a:ext cx="2675732" cy="461665"/>
          </a:xfrm>
          <a:prstGeom prst="rect">
            <a:avLst/>
          </a:prstGeom>
          <a:noFill/>
        </p:spPr>
        <p:txBody>
          <a:bodyPr wrap="none" rtlCol="0">
            <a:spAutoFit/>
          </a:bodyPr>
          <a:lstStyle/>
          <a:p>
            <a:pPr algn="l"/>
            <a:r>
              <a:rPr lang="en-US" sz="2400" dirty="0">
                <a:solidFill>
                  <a:srgbClr val="0000FF"/>
                </a:solidFill>
              </a:rPr>
              <a:t>1</a:t>
            </a:r>
            <a:r>
              <a:rPr lang="ja-JP" altLang="en-US" sz="2400" dirty="0">
                <a:solidFill>
                  <a:srgbClr val="0000FF"/>
                </a:solidFill>
              </a:rPr>
              <a:t>ヶ月先</a:t>
            </a:r>
            <a:r>
              <a:rPr lang="en-US" altLang="ja-JP" sz="2400" dirty="0">
                <a:solidFill>
                  <a:srgbClr val="0000FF"/>
                </a:solidFill>
                <a:sym typeface="Wingdings" panose="05000000000000000000" pitchFamily="2" charset="2"/>
              </a:rPr>
              <a:t>3</a:t>
            </a:r>
            <a:r>
              <a:rPr lang="ja-JP" altLang="en-US" sz="2400" dirty="0">
                <a:solidFill>
                  <a:srgbClr val="0000FF"/>
                </a:solidFill>
                <a:sym typeface="Wingdings" panose="05000000000000000000" pitchFamily="2" charset="2"/>
              </a:rPr>
              <a:t>ヶ月先</a:t>
            </a:r>
            <a:endParaRPr lang="en-US" sz="2400" dirty="0">
              <a:solidFill>
                <a:srgbClr val="0000FF"/>
              </a:solidFill>
            </a:endParaRPr>
          </a:p>
        </p:txBody>
      </p:sp>
      <p:sp>
        <p:nvSpPr>
          <p:cNvPr id="21" name="フリーフォーム: 図形 20">
            <a:extLst>
              <a:ext uri="{FF2B5EF4-FFF2-40B4-BE49-F238E27FC236}">
                <a16:creationId xmlns:a16="http://schemas.microsoft.com/office/drawing/2014/main" id="{488BC929-6E03-4C43-6B62-76E5EB586ED8}"/>
              </a:ext>
            </a:extLst>
          </p:cNvPr>
          <p:cNvSpPr/>
          <p:nvPr/>
        </p:nvSpPr>
        <p:spPr>
          <a:xfrm>
            <a:off x="3792510" y="2315860"/>
            <a:ext cx="936833" cy="173803"/>
          </a:xfrm>
          <a:custGeom>
            <a:avLst/>
            <a:gdLst>
              <a:gd name="connsiteX0" fmla="*/ 0 w 680644"/>
              <a:gd name="connsiteY0" fmla="*/ 131070 h 131070"/>
              <a:gd name="connsiteX1" fmla="*/ 213131 w 680644"/>
              <a:gd name="connsiteY1" fmla="*/ 441 h 131070"/>
              <a:gd name="connsiteX2" fmla="*/ 680644 w 680644"/>
              <a:gd name="connsiteY2" fmla="*/ 96694 h 131070"/>
              <a:gd name="connsiteX0" fmla="*/ 0 w 680644"/>
              <a:gd name="connsiteY0" fmla="*/ 158425 h 158425"/>
              <a:gd name="connsiteX1" fmla="*/ 288758 w 680644"/>
              <a:gd name="connsiteY1" fmla="*/ 296 h 158425"/>
              <a:gd name="connsiteX2" fmla="*/ 680644 w 680644"/>
              <a:gd name="connsiteY2" fmla="*/ 124049 h 158425"/>
              <a:gd name="connsiteX0" fmla="*/ 0 w 680644"/>
              <a:gd name="connsiteY0" fmla="*/ 218921 h 218921"/>
              <a:gd name="connsiteX1" fmla="*/ 288758 w 680644"/>
              <a:gd name="connsiteY1" fmla="*/ 172 h 218921"/>
              <a:gd name="connsiteX2" fmla="*/ 680644 w 680644"/>
              <a:gd name="connsiteY2" fmla="*/ 184545 h 218921"/>
            </a:gdLst>
            <a:ahLst/>
            <a:cxnLst>
              <a:cxn ang="0">
                <a:pos x="connsiteX0" y="connsiteY0"/>
              </a:cxn>
              <a:cxn ang="0">
                <a:pos x="connsiteX1" y="connsiteY1"/>
              </a:cxn>
              <a:cxn ang="0">
                <a:pos x="connsiteX2" y="connsiteY2"/>
              </a:cxn>
            </a:cxnLst>
            <a:rect l="l" t="t" r="r" b="b"/>
            <a:pathLst>
              <a:path w="680644" h="218921">
                <a:moveTo>
                  <a:pt x="0" y="218921"/>
                </a:moveTo>
                <a:cubicBezTo>
                  <a:pt x="49845" y="156471"/>
                  <a:pt x="175317" y="5901"/>
                  <a:pt x="288758" y="172"/>
                </a:cubicBezTo>
                <a:cubicBezTo>
                  <a:pt x="402199" y="-5557"/>
                  <a:pt x="503608" y="133554"/>
                  <a:pt x="680644" y="184545"/>
                </a:cubicBezTo>
              </a:path>
            </a:pathLst>
          </a:custGeom>
          <a:noFill/>
          <a:ln>
            <a:solidFill>
              <a:schemeClr val="accent2"/>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フリーフォーム: 図形 22">
            <a:extLst>
              <a:ext uri="{FF2B5EF4-FFF2-40B4-BE49-F238E27FC236}">
                <a16:creationId xmlns:a16="http://schemas.microsoft.com/office/drawing/2014/main" id="{B7BF205F-5B3A-824F-D7C4-821CF8B27B78}"/>
              </a:ext>
            </a:extLst>
          </p:cNvPr>
          <p:cNvSpPr/>
          <p:nvPr/>
        </p:nvSpPr>
        <p:spPr>
          <a:xfrm>
            <a:off x="6854200" y="2137993"/>
            <a:ext cx="1022532" cy="159606"/>
          </a:xfrm>
          <a:custGeom>
            <a:avLst/>
            <a:gdLst>
              <a:gd name="connsiteX0" fmla="*/ 0 w 680644"/>
              <a:gd name="connsiteY0" fmla="*/ 131070 h 131070"/>
              <a:gd name="connsiteX1" fmla="*/ 213131 w 680644"/>
              <a:gd name="connsiteY1" fmla="*/ 441 h 131070"/>
              <a:gd name="connsiteX2" fmla="*/ 680644 w 680644"/>
              <a:gd name="connsiteY2" fmla="*/ 96694 h 131070"/>
              <a:gd name="connsiteX0" fmla="*/ 0 w 680644"/>
              <a:gd name="connsiteY0" fmla="*/ 158425 h 158425"/>
              <a:gd name="connsiteX1" fmla="*/ 288758 w 680644"/>
              <a:gd name="connsiteY1" fmla="*/ 296 h 158425"/>
              <a:gd name="connsiteX2" fmla="*/ 680644 w 680644"/>
              <a:gd name="connsiteY2" fmla="*/ 124049 h 158425"/>
            </a:gdLst>
            <a:ahLst/>
            <a:cxnLst>
              <a:cxn ang="0">
                <a:pos x="connsiteX0" y="connsiteY0"/>
              </a:cxn>
              <a:cxn ang="0">
                <a:pos x="connsiteX1" y="connsiteY1"/>
              </a:cxn>
              <a:cxn ang="0">
                <a:pos x="connsiteX2" y="connsiteY2"/>
              </a:cxn>
            </a:cxnLst>
            <a:rect l="l" t="t" r="r" b="b"/>
            <a:pathLst>
              <a:path w="680644" h="158425">
                <a:moveTo>
                  <a:pt x="0" y="158425"/>
                </a:moveTo>
                <a:cubicBezTo>
                  <a:pt x="49845" y="95975"/>
                  <a:pt x="175317" y="6025"/>
                  <a:pt x="288758" y="296"/>
                </a:cubicBezTo>
                <a:cubicBezTo>
                  <a:pt x="402199" y="-5433"/>
                  <a:pt x="503608" y="73058"/>
                  <a:pt x="680644" y="124049"/>
                </a:cubicBezTo>
              </a:path>
            </a:pathLst>
          </a:custGeom>
          <a:noFill/>
          <a:ln>
            <a:solidFill>
              <a:schemeClr val="accent2"/>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フリーフォーム: 図形 24">
            <a:extLst>
              <a:ext uri="{FF2B5EF4-FFF2-40B4-BE49-F238E27FC236}">
                <a16:creationId xmlns:a16="http://schemas.microsoft.com/office/drawing/2014/main" id="{274E8546-7F9A-7CF0-9FFE-1F0B08991BCE}"/>
              </a:ext>
            </a:extLst>
          </p:cNvPr>
          <p:cNvSpPr/>
          <p:nvPr/>
        </p:nvSpPr>
        <p:spPr>
          <a:xfrm>
            <a:off x="6813436" y="2217796"/>
            <a:ext cx="1022532" cy="159606"/>
          </a:xfrm>
          <a:custGeom>
            <a:avLst/>
            <a:gdLst>
              <a:gd name="connsiteX0" fmla="*/ 0 w 680644"/>
              <a:gd name="connsiteY0" fmla="*/ 131070 h 131070"/>
              <a:gd name="connsiteX1" fmla="*/ 213131 w 680644"/>
              <a:gd name="connsiteY1" fmla="*/ 441 h 131070"/>
              <a:gd name="connsiteX2" fmla="*/ 680644 w 680644"/>
              <a:gd name="connsiteY2" fmla="*/ 96694 h 131070"/>
              <a:gd name="connsiteX0" fmla="*/ 0 w 680644"/>
              <a:gd name="connsiteY0" fmla="*/ 158425 h 158425"/>
              <a:gd name="connsiteX1" fmla="*/ 288758 w 680644"/>
              <a:gd name="connsiteY1" fmla="*/ 296 h 158425"/>
              <a:gd name="connsiteX2" fmla="*/ 680644 w 680644"/>
              <a:gd name="connsiteY2" fmla="*/ 124049 h 158425"/>
            </a:gdLst>
            <a:ahLst/>
            <a:cxnLst>
              <a:cxn ang="0">
                <a:pos x="connsiteX0" y="connsiteY0"/>
              </a:cxn>
              <a:cxn ang="0">
                <a:pos x="connsiteX1" y="connsiteY1"/>
              </a:cxn>
              <a:cxn ang="0">
                <a:pos x="connsiteX2" y="connsiteY2"/>
              </a:cxn>
            </a:cxnLst>
            <a:rect l="l" t="t" r="r" b="b"/>
            <a:pathLst>
              <a:path w="680644" h="158425">
                <a:moveTo>
                  <a:pt x="0" y="158425"/>
                </a:moveTo>
                <a:cubicBezTo>
                  <a:pt x="49845" y="95975"/>
                  <a:pt x="175317" y="6025"/>
                  <a:pt x="288758" y="296"/>
                </a:cubicBezTo>
                <a:cubicBezTo>
                  <a:pt x="402199" y="-5433"/>
                  <a:pt x="503608" y="73058"/>
                  <a:pt x="680644" y="124049"/>
                </a:cubicBezTo>
              </a:path>
            </a:pathLst>
          </a:custGeom>
          <a:noFill/>
          <a:ln>
            <a:solidFill>
              <a:schemeClr val="accent2"/>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id="{6098E136-EBB7-0E8B-41F9-F16549A55963}"/>
              </a:ext>
            </a:extLst>
          </p:cNvPr>
          <p:cNvSpPr txBox="1"/>
          <p:nvPr/>
        </p:nvSpPr>
        <p:spPr>
          <a:xfrm>
            <a:off x="324684" y="5268595"/>
            <a:ext cx="8494633" cy="461665"/>
          </a:xfrm>
          <a:prstGeom prst="rect">
            <a:avLst/>
          </a:prstGeom>
          <a:noFill/>
        </p:spPr>
        <p:txBody>
          <a:bodyPr wrap="none" rtlCol="0">
            <a:spAutoFit/>
          </a:bodyPr>
          <a:lstStyle/>
          <a:p>
            <a:pPr algn="l"/>
            <a:r>
              <a:rPr lang="ja-JP" altLang="en-US" sz="2400" dirty="0"/>
              <a:t>波高分布そのものではなく、波高頻度分布を確率的に予測</a:t>
            </a:r>
          </a:p>
        </p:txBody>
      </p:sp>
      <p:sp>
        <p:nvSpPr>
          <p:cNvPr id="4" name="スライド番号プレースホルダー 3">
            <a:extLst>
              <a:ext uri="{FF2B5EF4-FFF2-40B4-BE49-F238E27FC236}">
                <a16:creationId xmlns:a16="http://schemas.microsoft.com/office/drawing/2014/main" id="{4AA9BBCE-5B36-115D-28E5-0B6E35D39161}"/>
              </a:ext>
            </a:extLst>
          </p:cNvPr>
          <p:cNvSpPr>
            <a:spLocks noGrp="1"/>
          </p:cNvSpPr>
          <p:nvPr>
            <p:ph type="sldNum" idx="12"/>
          </p:nvPr>
        </p:nvSpPr>
        <p:spPr/>
        <p:txBody>
          <a:bodyPr/>
          <a:lstStyle/>
          <a:p>
            <a:fld id="{00000000-1234-1234-1234-123412341234}" type="slidenum">
              <a:rPr lang="en-US" smtClean="0"/>
              <a:pPr/>
              <a:t>31</a:t>
            </a:fld>
            <a:endParaRPr lang="en-US"/>
          </a:p>
        </p:txBody>
      </p:sp>
    </p:spTree>
    <p:extLst>
      <p:ext uri="{BB962C8B-B14F-4D97-AF65-F5344CB8AC3E}">
        <p14:creationId xmlns:p14="http://schemas.microsoft.com/office/powerpoint/2010/main" val="1425226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1730AC-0A23-3EFF-49F7-00A0333872DF}"/>
              </a:ext>
            </a:extLst>
          </p:cNvPr>
          <p:cNvSpPr>
            <a:spLocks noGrp="1"/>
          </p:cNvSpPr>
          <p:nvPr>
            <p:ph type="title"/>
          </p:nvPr>
        </p:nvSpPr>
        <p:spPr/>
        <p:txBody>
          <a:bodyPr/>
          <a:lstStyle/>
          <a:p>
            <a:r>
              <a:rPr kumimoji="1" lang="ja-JP" altLang="en-US" dirty="0"/>
              <a:t>季節予測応用の現状と課題</a:t>
            </a:r>
          </a:p>
        </p:txBody>
      </p:sp>
      <p:sp>
        <p:nvSpPr>
          <p:cNvPr id="3" name="テキスト ボックス 2">
            <a:extLst>
              <a:ext uri="{FF2B5EF4-FFF2-40B4-BE49-F238E27FC236}">
                <a16:creationId xmlns:a16="http://schemas.microsoft.com/office/drawing/2014/main" id="{2019627A-B4D1-4826-E328-27B200F38BEF}"/>
              </a:ext>
            </a:extLst>
          </p:cNvPr>
          <p:cNvSpPr txBox="1"/>
          <p:nvPr/>
        </p:nvSpPr>
        <p:spPr>
          <a:xfrm>
            <a:off x="76633" y="1841780"/>
            <a:ext cx="8990735" cy="3877985"/>
          </a:xfrm>
          <a:prstGeom prst="rect">
            <a:avLst/>
          </a:prstGeom>
          <a:noFill/>
        </p:spPr>
        <p:txBody>
          <a:bodyPr wrap="square" rtlCol="0">
            <a:spAutoFit/>
          </a:bodyPr>
          <a:lstStyle/>
          <a:p>
            <a:pPr algn="l"/>
            <a:r>
              <a:rPr lang="ja-JP" altLang="en-US" sz="2400" dirty="0"/>
              <a:t>予測応用：気温、降水量、台風傾向。</a:t>
            </a:r>
            <a:endParaRPr lang="en-US" altLang="ja-JP" sz="2400" dirty="0"/>
          </a:p>
          <a:p>
            <a:pPr algn="l"/>
            <a:endParaRPr lang="en-US" altLang="ja-JP" sz="2400" dirty="0"/>
          </a:p>
          <a:p>
            <a:pPr algn="l"/>
            <a:r>
              <a:rPr lang="ja-JP" altLang="en-US" sz="2400" dirty="0"/>
              <a:t>船舶運航への応用は確認されない。欧州での取り組み</a:t>
            </a:r>
            <a:r>
              <a:rPr lang="en-US" altLang="ja-JP" sz="2400" dirty="0"/>
              <a:t>(2018</a:t>
            </a:r>
            <a:r>
              <a:rPr lang="ja-JP" altLang="en-US" sz="2400" dirty="0"/>
              <a:t>年</a:t>
            </a:r>
            <a:r>
              <a:rPr lang="en-US" altLang="ja-JP" sz="2400" dirty="0"/>
              <a:t>)</a:t>
            </a:r>
            <a:r>
              <a:rPr lang="ja-JP" altLang="en-US" sz="2400" dirty="0"/>
              <a:t>はその後進展が確認できない</a:t>
            </a:r>
            <a:endParaRPr lang="en-US" altLang="ja-JP" sz="2400" dirty="0"/>
          </a:p>
          <a:p>
            <a:pPr algn="l"/>
            <a:r>
              <a:rPr lang="en-US" altLang="ja-JP" dirty="0">
                <a:hlinkClick r:id="rId2"/>
              </a:rPr>
              <a:t>https://climate.copernicus.eu/helping-shipping-industry-adapt-climate-change</a:t>
            </a:r>
            <a:endParaRPr lang="en-US" altLang="ja-JP" dirty="0"/>
          </a:p>
          <a:p>
            <a:pPr algn="l"/>
            <a:endParaRPr lang="en-US" altLang="ja-JP" dirty="0"/>
          </a:p>
          <a:p>
            <a:pPr algn="l"/>
            <a:endParaRPr lang="en-US" altLang="ja-JP" dirty="0"/>
          </a:p>
          <a:p>
            <a:pPr algn="l"/>
            <a:r>
              <a:rPr lang="ja-JP" altLang="en-US" sz="2400" dirty="0"/>
              <a:t>季節予測の応用には解決すべき技術的課題がある。</a:t>
            </a:r>
            <a:endParaRPr lang="en-US" altLang="ja-JP" sz="2400" dirty="0"/>
          </a:p>
          <a:p>
            <a:pPr algn="l"/>
            <a:r>
              <a:rPr lang="en-US" altLang="ja-JP" sz="2400" dirty="0"/>
              <a:t>A) </a:t>
            </a:r>
            <a:r>
              <a:rPr lang="ja-JP" altLang="en-US" sz="2400" dirty="0"/>
              <a:t>モデル予測の不確実性の評価と系統誤差の除去</a:t>
            </a:r>
            <a:endParaRPr lang="en-US" altLang="ja-JP" sz="2400" dirty="0"/>
          </a:p>
          <a:p>
            <a:pPr algn="l"/>
            <a:r>
              <a:rPr lang="en-US" altLang="ja-JP" sz="2400" dirty="0"/>
              <a:t>B) </a:t>
            </a:r>
            <a:r>
              <a:rPr lang="ja-JP" altLang="en-US" sz="2400" dirty="0"/>
              <a:t>極端現象の表現</a:t>
            </a:r>
            <a:endParaRPr lang="en-US" altLang="ja-JP" sz="2400" dirty="0"/>
          </a:p>
          <a:p>
            <a:pPr algn="l"/>
            <a:r>
              <a:rPr lang="en-US" altLang="ja-JP" sz="2400" dirty="0"/>
              <a:t>C) </a:t>
            </a:r>
            <a:r>
              <a:rPr lang="ja-JP" altLang="en-US" sz="2400" dirty="0"/>
              <a:t>利用者と協働した利用法の開発</a:t>
            </a:r>
            <a:endParaRPr lang="en-US" altLang="ja-JP" sz="2400" dirty="0"/>
          </a:p>
        </p:txBody>
      </p:sp>
      <p:sp>
        <p:nvSpPr>
          <p:cNvPr id="4" name="スライド番号プレースホルダー 3">
            <a:extLst>
              <a:ext uri="{FF2B5EF4-FFF2-40B4-BE49-F238E27FC236}">
                <a16:creationId xmlns:a16="http://schemas.microsoft.com/office/drawing/2014/main" id="{1A412B6F-8092-4850-763B-7BB4678C3B84}"/>
              </a:ext>
            </a:extLst>
          </p:cNvPr>
          <p:cNvSpPr>
            <a:spLocks noGrp="1"/>
          </p:cNvSpPr>
          <p:nvPr>
            <p:ph type="sldNum" idx="12"/>
          </p:nvPr>
        </p:nvSpPr>
        <p:spPr/>
        <p:txBody>
          <a:bodyPr/>
          <a:lstStyle/>
          <a:p>
            <a:fld id="{00000000-1234-1234-1234-123412341234}" type="slidenum">
              <a:rPr lang="en-US" smtClean="0"/>
              <a:pPr/>
              <a:t>32</a:t>
            </a:fld>
            <a:endParaRPr lang="en-US"/>
          </a:p>
        </p:txBody>
      </p:sp>
    </p:spTree>
    <p:extLst>
      <p:ext uri="{BB962C8B-B14F-4D97-AF65-F5344CB8AC3E}">
        <p14:creationId xmlns:p14="http://schemas.microsoft.com/office/powerpoint/2010/main" val="2666831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4C9949-870B-DA01-55B2-C3F6F2622F6A}"/>
              </a:ext>
            </a:extLst>
          </p:cNvPr>
          <p:cNvSpPr>
            <a:spLocks noGrp="1"/>
          </p:cNvSpPr>
          <p:nvPr>
            <p:ph type="title"/>
          </p:nvPr>
        </p:nvSpPr>
        <p:spPr/>
        <p:txBody>
          <a:bodyPr>
            <a:normAutofit fontScale="90000"/>
          </a:bodyPr>
          <a:lstStyle/>
          <a:p>
            <a:r>
              <a:rPr lang="ja-JP" altLang="en-US" dirty="0"/>
              <a:t>欧州での取り組み </a:t>
            </a:r>
            <a:r>
              <a:rPr lang="en-US" altLang="ja-JP" sz="3200" dirty="0"/>
              <a:t>Global Shipping Project </a:t>
            </a:r>
            <a:endParaRPr lang="en-US" sz="3200" dirty="0"/>
          </a:p>
        </p:txBody>
      </p:sp>
      <p:pic>
        <p:nvPicPr>
          <p:cNvPr id="4" name="図 3">
            <a:extLst>
              <a:ext uri="{FF2B5EF4-FFF2-40B4-BE49-F238E27FC236}">
                <a16:creationId xmlns:a16="http://schemas.microsoft.com/office/drawing/2014/main" id="{8ED2DD64-CD81-1C2C-D5C5-393B34F8BF63}"/>
              </a:ext>
            </a:extLst>
          </p:cNvPr>
          <p:cNvPicPr>
            <a:picLocks noChangeAspect="1"/>
          </p:cNvPicPr>
          <p:nvPr/>
        </p:nvPicPr>
        <p:blipFill>
          <a:blip r:embed="rId2"/>
          <a:stretch>
            <a:fillRect/>
          </a:stretch>
        </p:blipFill>
        <p:spPr>
          <a:xfrm>
            <a:off x="649994" y="1663814"/>
            <a:ext cx="3610523" cy="2092011"/>
          </a:xfrm>
          <a:prstGeom prst="rect">
            <a:avLst/>
          </a:prstGeom>
        </p:spPr>
      </p:pic>
      <p:pic>
        <p:nvPicPr>
          <p:cNvPr id="8" name="図 7">
            <a:extLst>
              <a:ext uri="{FF2B5EF4-FFF2-40B4-BE49-F238E27FC236}">
                <a16:creationId xmlns:a16="http://schemas.microsoft.com/office/drawing/2014/main" id="{214E94EE-DA95-2388-3B08-319F5CA338BA}"/>
              </a:ext>
            </a:extLst>
          </p:cNvPr>
          <p:cNvPicPr>
            <a:picLocks noChangeAspect="1"/>
          </p:cNvPicPr>
          <p:nvPr/>
        </p:nvPicPr>
        <p:blipFill>
          <a:blip r:embed="rId3"/>
          <a:stretch>
            <a:fillRect/>
          </a:stretch>
        </p:blipFill>
        <p:spPr>
          <a:xfrm>
            <a:off x="5360477" y="3550625"/>
            <a:ext cx="2895786" cy="1946689"/>
          </a:xfrm>
          <a:prstGeom prst="rect">
            <a:avLst/>
          </a:prstGeom>
        </p:spPr>
      </p:pic>
      <p:sp>
        <p:nvSpPr>
          <p:cNvPr id="9" name="テキスト ボックス 8">
            <a:extLst>
              <a:ext uri="{FF2B5EF4-FFF2-40B4-BE49-F238E27FC236}">
                <a16:creationId xmlns:a16="http://schemas.microsoft.com/office/drawing/2014/main" id="{DF8B375D-41AC-DFF0-88E9-8489793CF607}"/>
              </a:ext>
            </a:extLst>
          </p:cNvPr>
          <p:cNvSpPr txBox="1"/>
          <p:nvPr/>
        </p:nvSpPr>
        <p:spPr>
          <a:xfrm flipH="1">
            <a:off x="4694836" y="1868886"/>
            <a:ext cx="2895786" cy="1200329"/>
          </a:xfrm>
          <a:prstGeom prst="rect">
            <a:avLst/>
          </a:prstGeom>
          <a:noFill/>
        </p:spPr>
        <p:txBody>
          <a:bodyPr wrap="square" rtlCol="0">
            <a:spAutoFit/>
          </a:bodyPr>
          <a:lstStyle/>
          <a:p>
            <a:pPr algn="l"/>
            <a:r>
              <a:rPr lang="en-US" altLang="ja-JP" sz="2400" dirty="0" err="1"/>
              <a:t>VoyOpt</a:t>
            </a:r>
            <a:r>
              <a:rPr lang="en-US" altLang="ja-JP" sz="2400" baseline="30000" dirty="0" err="1"/>
              <a:t>TM</a:t>
            </a:r>
            <a:r>
              <a:rPr lang="en-US" altLang="ja-JP" sz="2400" baseline="30000" dirty="0"/>
              <a:t>  </a:t>
            </a:r>
            <a:r>
              <a:rPr lang="en-US" altLang="ja-JP" sz="2400" dirty="0"/>
              <a:t>System</a:t>
            </a:r>
          </a:p>
          <a:p>
            <a:pPr algn="l"/>
            <a:r>
              <a:rPr lang="en-US" altLang="ja-JP" sz="2400" dirty="0"/>
              <a:t>Offshore Navigation Ltd.</a:t>
            </a:r>
          </a:p>
        </p:txBody>
      </p:sp>
      <p:sp>
        <p:nvSpPr>
          <p:cNvPr id="10" name="テキスト ボックス 9">
            <a:extLst>
              <a:ext uri="{FF2B5EF4-FFF2-40B4-BE49-F238E27FC236}">
                <a16:creationId xmlns:a16="http://schemas.microsoft.com/office/drawing/2014/main" id="{5439B919-1CB2-408F-D09F-1D0CDE8DDAF4}"/>
              </a:ext>
            </a:extLst>
          </p:cNvPr>
          <p:cNvSpPr txBox="1"/>
          <p:nvPr/>
        </p:nvSpPr>
        <p:spPr>
          <a:xfrm>
            <a:off x="649994" y="4257685"/>
            <a:ext cx="4185761" cy="1569660"/>
          </a:xfrm>
          <a:prstGeom prst="rect">
            <a:avLst/>
          </a:prstGeom>
          <a:noFill/>
        </p:spPr>
        <p:txBody>
          <a:bodyPr wrap="none" rtlCol="0">
            <a:spAutoFit/>
          </a:bodyPr>
          <a:lstStyle/>
          <a:p>
            <a:pPr algn="l"/>
            <a:r>
              <a:rPr lang="ja-JP" altLang="en-US" sz="2400" dirty="0"/>
              <a:t>過去データから風・波・海流</a:t>
            </a:r>
            <a:endParaRPr lang="en-US" altLang="ja-JP" sz="2400" dirty="0"/>
          </a:p>
          <a:p>
            <a:pPr algn="l"/>
            <a:r>
              <a:rPr lang="ja-JP" altLang="en-US" sz="2400" dirty="0"/>
              <a:t>月平均気候値頻度分布を作成</a:t>
            </a:r>
            <a:endParaRPr lang="en-US" altLang="ja-JP" sz="2400" dirty="0"/>
          </a:p>
          <a:p>
            <a:pPr algn="l"/>
            <a:r>
              <a:rPr lang="ja-JP" altLang="en-US" sz="2400" dirty="0"/>
              <a:t>したとあるが季節予測データ</a:t>
            </a:r>
            <a:endParaRPr lang="en-US" altLang="ja-JP" sz="2400" dirty="0"/>
          </a:p>
          <a:p>
            <a:pPr algn="l"/>
            <a:r>
              <a:rPr lang="ja-JP" altLang="en-US" sz="2400" dirty="0"/>
              <a:t>の利用については不明。</a:t>
            </a:r>
            <a:endParaRPr lang="en-US" sz="2400" dirty="0"/>
          </a:p>
        </p:txBody>
      </p:sp>
      <p:sp>
        <p:nvSpPr>
          <p:cNvPr id="14" name="テキスト ボックス 13">
            <a:extLst>
              <a:ext uri="{FF2B5EF4-FFF2-40B4-BE49-F238E27FC236}">
                <a16:creationId xmlns:a16="http://schemas.microsoft.com/office/drawing/2014/main" id="{FE6A12E4-6A0F-C7AF-8727-9ED9D55C9911}"/>
              </a:ext>
            </a:extLst>
          </p:cNvPr>
          <p:cNvSpPr txBox="1"/>
          <p:nvPr/>
        </p:nvSpPr>
        <p:spPr>
          <a:xfrm>
            <a:off x="5295478" y="5497313"/>
            <a:ext cx="4590288" cy="369332"/>
          </a:xfrm>
          <a:prstGeom prst="rect">
            <a:avLst/>
          </a:prstGeom>
          <a:noFill/>
        </p:spPr>
        <p:txBody>
          <a:bodyPr wrap="square">
            <a:spAutoFit/>
          </a:bodyPr>
          <a:lstStyle/>
          <a:p>
            <a:r>
              <a:rPr lang="en-US" dirty="0"/>
              <a:t>(C3S SIS Shipping Factsheet_20191107.pdf)</a:t>
            </a:r>
          </a:p>
        </p:txBody>
      </p:sp>
      <p:sp>
        <p:nvSpPr>
          <p:cNvPr id="16" name="テキスト ボックス 15">
            <a:extLst>
              <a:ext uri="{FF2B5EF4-FFF2-40B4-BE49-F238E27FC236}">
                <a16:creationId xmlns:a16="http://schemas.microsoft.com/office/drawing/2014/main" id="{D99C3871-0045-8C91-145D-BCE2300DFE0D}"/>
              </a:ext>
            </a:extLst>
          </p:cNvPr>
          <p:cNvSpPr txBox="1"/>
          <p:nvPr/>
        </p:nvSpPr>
        <p:spPr>
          <a:xfrm>
            <a:off x="649993" y="3755824"/>
            <a:ext cx="4992624" cy="369332"/>
          </a:xfrm>
          <a:prstGeom prst="rect">
            <a:avLst/>
          </a:prstGeom>
          <a:noFill/>
        </p:spPr>
        <p:txBody>
          <a:bodyPr wrap="square">
            <a:spAutoFit/>
          </a:bodyPr>
          <a:lstStyle/>
          <a:p>
            <a:r>
              <a:rPr lang="en-US" dirty="0">
                <a:hlinkClick r:id="rId4"/>
              </a:rPr>
              <a:t>https://www.offshorenavigation.com/</a:t>
            </a:r>
            <a:r>
              <a:rPr lang="en-US" dirty="0"/>
              <a:t> </a:t>
            </a:r>
          </a:p>
        </p:txBody>
      </p:sp>
      <p:sp>
        <p:nvSpPr>
          <p:cNvPr id="3" name="スライド番号プレースホルダー 2">
            <a:extLst>
              <a:ext uri="{FF2B5EF4-FFF2-40B4-BE49-F238E27FC236}">
                <a16:creationId xmlns:a16="http://schemas.microsoft.com/office/drawing/2014/main" id="{3AD7B0E3-EE58-E0A9-6D3C-5D3564F190D3}"/>
              </a:ext>
            </a:extLst>
          </p:cNvPr>
          <p:cNvSpPr>
            <a:spLocks noGrp="1"/>
          </p:cNvSpPr>
          <p:nvPr>
            <p:ph type="sldNum" idx="12"/>
          </p:nvPr>
        </p:nvSpPr>
        <p:spPr/>
        <p:txBody>
          <a:bodyPr/>
          <a:lstStyle/>
          <a:p>
            <a:fld id="{00000000-1234-1234-1234-123412341234}" type="slidenum">
              <a:rPr lang="en-US" smtClean="0"/>
              <a:pPr/>
              <a:t>33</a:t>
            </a:fld>
            <a:endParaRPr lang="en-US"/>
          </a:p>
        </p:txBody>
      </p:sp>
    </p:spTree>
    <p:extLst>
      <p:ext uri="{BB962C8B-B14F-4D97-AF65-F5344CB8AC3E}">
        <p14:creationId xmlns:p14="http://schemas.microsoft.com/office/powerpoint/2010/main" val="484086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0AFBD-7B64-62BE-CFC3-43B137942F9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51D7A8C-673A-C4DD-222D-90F7E3F2A7B8}"/>
              </a:ext>
            </a:extLst>
          </p:cNvPr>
          <p:cNvSpPr>
            <a:spLocks noGrp="1"/>
          </p:cNvSpPr>
          <p:nvPr>
            <p:ph type="title"/>
          </p:nvPr>
        </p:nvSpPr>
        <p:spPr>
          <a:xfrm>
            <a:off x="23723" y="868854"/>
            <a:ext cx="9096555" cy="574964"/>
          </a:xfrm>
        </p:spPr>
        <p:txBody>
          <a:bodyPr>
            <a:normAutofit fontScale="90000"/>
          </a:bodyPr>
          <a:lstStyle/>
          <a:p>
            <a:r>
              <a:rPr kumimoji="1" lang="ja-JP" altLang="en-US" dirty="0"/>
              <a:t>季節予測特有の予測可能性問題</a:t>
            </a:r>
          </a:p>
        </p:txBody>
      </p:sp>
      <p:cxnSp>
        <p:nvCxnSpPr>
          <p:cNvPr id="11" name="直線矢印コネクタ 10">
            <a:extLst>
              <a:ext uri="{FF2B5EF4-FFF2-40B4-BE49-F238E27FC236}">
                <a16:creationId xmlns:a16="http://schemas.microsoft.com/office/drawing/2014/main" id="{A60CA514-5CF8-C77E-305E-0DE9A72A7FD9}"/>
              </a:ext>
            </a:extLst>
          </p:cNvPr>
          <p:cNvCxnSpPr>
            <a:cxnSpLocks/>
          </p:cNvCxnSpPr>
          <p:nvPr/>
        </p:nvCxnSpPr>
        <p:spPr>
          <a:xfrm>
            <a:off x="328689" y="5193058"/>
            <a:ext cx="6442365" cy="8072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9E58DF41-A8B9-F4CE-DFF7-87E48E3BBB85}"/>
              </a:ext>
            </a:extLst>
          </p:cNvPr>
          <p:cNvSpPr txBox="1"/>
          <p:nvPr/>
        </p:nvSpPr>
        <p:spPr>
          <a:xfrm>
            <a:off x="123079" y="5389273"/>
            <a:ext cx="6647974" cy="461665"/>
          </a:xfrm>
          <a:prstGeom prst="rect">
            <a:avLst/>
          </a:prstGeom>
          <a:noFill/>
        </p:spPr>
        <p:txBody>
          <a:bodyPr wrap="none" rtlCol="0">
            <a:spAutoFit/>
          </a:bodyPr>
          <a:lstStyle/>
          <a:p>
            <a:pPr algn="l"/>
            <a:r>
              <a:rPr lang="ja-JP" altLang="en-US" sz="2400" dirty="0"/>
              <a:t>低波高　　　　　　　　　　　　　　　高波高</a:t>
            </a:r>
          </a:p>
        </p:txBody>
      </p:sp>
      <p:cxnSp>
        <p:nvCxnSpPr>
          <p:cNvPr id="35" name="直線矢印コネクタ 34">
            <a:extLst>
              <a:ext uri="{FF2B5EF4-FFF2-40B4-BE49-F238E27FC236}">
                <a16:creationId xmlns:a16="http://schemas.microsoft.com/office/drawing/2014/main" id="{085431B0-F356-86A5-3836-68FCF34F13C6}"/>
              </a:ext>
            </a:extLst>
          </p:cNvPr>
          <p:cNvCxnSpPr>
            <a:cxnSpLocks/>
          </p:cNvCxnSpPr>
          <p:nvPr/>
        </p:nvCxnSpPr>
        <p:spPr>
          <a:xfrm flipV="1">
            <a:off x="328689" y="2111482"/>
            <a:ext cx="0" cy="308157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E0CCE365-94E8-656E-66B5-0AE9FE1215AB}"/>
              </a:ext>
            </a:extLst>
          </p:cNvPr>
          <p:cNvSpPr txBox="1"/>
          <p:nvPr/>
        </p:nvSpPr>
        <p:spPr>
          <a:xfrm>
            <a:off x="-71421" y="1672833"/>
            <a:ext cx="800219" cy="461665"/>
          </a:xfrm>
          <a:prstGeom prst="rect">
            <a:avLst/>
          </a:prstGeom>
          <a:noFill/>
        </p:spPr>
        <p:txBody>
          <a:bodyPr wrap="none" rtlCol="0">
            <a:spAutoFit/>
          </a:bodyPr>
          <a:lstStyle/>
          <a:p>
            <a:pPr algn="l"/>
            <a:r>
              <a:rPr lang="ja-JP" altLang="en-US" sz="2400" dirty="0"/>
              <a:t>頻度</a:t>
            </a:r>
          </a:p>
        </p:txBody>
      </p:sp>
      <p:sp>
        <p:nvSpPr>
          <p:cNvPr id="56" name="フリーフォーム: 図形 55">
            <a:extLst>
              <a:ext uri="{FF2B5EF4-FFF2-40B4-BE49-F238E27FC236}">
                <a16:creationId xmlns:a16="http://schemas.microsoft.com/office/drawing/2014/main" id="{3AA3B8EA-73EE-75EF-A4F6-7C05582D6C3F}"/>
              </a:ext>
            </a:extLst>
          </p:cNvPr>
          <p:cNvSpPr/>
          <p:nvPr/>
        </p:nvSpPr>
        <p:spPr>
          <a:xfrm>
            <a:off x="702762" y="2069712"/>
            <a:ext cx="5181600" cy="3089770"/>
          </a:xfrm>
          <a:custGeom>
            <a:avLst/>
            <a:gdLst>
              <a:gd name="connsiteX0" fmla="*/ 0 w 5181600"/>
              <a:gd name="connsiteY0" fmla="*/ 2868097 h 3089770"/>
              <a:gd name="connsiteX1" fmla="*/ 692727 w 5181600"/>
              <a:gd name="connsiteY1" fmla="*/ 2805752 h 3089770"/>
              <a:gd name="connsiteX2" fmla="*/ 1669472 w 5181600"/>
              <a:gd name="connsiteY2" fmla="*/ 2383188 h 3089770"/>
              <a:gd name="connsiteX3" fmla="*/ 2597727 w 5181600"/>
              <a:gd name="connsiteY3" fmla="*/ 1551915 h 3089770"/>
              <a:gd name="connsiteX4" fmla="*/ 3214254 w 5181600"/>
              <a:gd name="connsiteY4" fmla="*/ 533606 h 3089770"/>
              <a:gd name="connsiteX5" fmla="*/ 3373582 w 5181600"/>
              <a:gd name="connsiteY5" fmla="*/ 97188 h 3089770"/>
              <a:gd name="connsiteX6" fmla="*/ 3560618 w 5181600"/>
              <a:gd name="connsiteY6" fmla="*/ 187243 h 3089770"/>
              <a:gd name="connsiteX7" fmla="*/ 3941618 w 5181600"/>
              <a:gd name="connsiteY7" fmla="*/ 2002188 h 3089770"/>
              <a:gd name="connsiteX8" fmla="*/ 4350327 w 5181600"/>
              <a:gd name="connsiteY8" fmla="*/ 2708770 h 3089770"/>
              <a:gd name="connsiteX9" fmla="*/ 4675909 w 5181600"/>
              <a:gd name="connsiteY9" fmla="*/ 2972006 h 3089770"/>
              <a:gd name="connsiteX10" fmla="*/ 5181600 w 5181600"/>
              <a:gd name="connsiteY10" fmla="*/ 3089770 h 308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1600" h="3089770">
                <a:moveTo>
                  <a:pt x="0" y="2868097"/>
                </a:moveTo>
                <a:cubicBezTo>
                  <a:pt x="207241" y="2877333"/>
                  <a:pt x="414482" y="2886570"/>
                  <a:pt x="692727" y="2805752"/>
                </a:cubicBezTo>
                <a:cubicBezTo>
                  <a:pt x="970972" y="2724934"/>
                  <a:pt x="1351972" y="2592161"/>
                  <a:pt x="1669472" y="2383188"/>
                </a:cubicBezTo>
                <a:cubicBezTo>
                  <a:pt x="1986972" y="2174215"/>
                  <a:pt x="2340263" y="1860179"/>
                  <a:pt x="2597727" y="1551915"/>
                </a:cubicBezTo>
                <a:cubicBezTo>
                  <a:pt x="2855191" y="1243651"/>
                  <a:pt x="3084945" y="776060"/>
                  <a:pt x="3214254" y="533606"/>
                </a:cubicBezTo>
                <a:cubicBezTo>
                  <a:pt x="3343563" y="291152"/>
                  <a:pt x="3315855" y="154915"/>
                  <a:pt x="3373582" y="97188"/>
                </a:cubicBezTo>
                <a:cubicBezTo>
                  <a:pt x="3431309" y="39461"/>
                  <a:pt x="3465945" y="-130257"/>
                  <a:pt x="3560618" y="187243"/>
                </a:cubicBezTo>
                <a:cubicBezTo>
                  <a:pt x="3655291" y="504743"/>
                  <a:pt x="3810000" y="1581934"/>
                  <a:pt x="3941618" y="2002188"/>
                </a:cubicBezTo>
                <a:cubicBezTo>
                  <a:pt x="4073236" y="2422442"/>
                  <a:pt x="4227945" y="2547134"/>
                  <a:pt x="4350327" y="2708770"/>
                </a:cubicBezTo>
                <a:cubicBezTo>
                  <a:pt x="4472709" y="2870406"/>
                  <a:pt x="4537364" y="2908506"/>
                  <a:pt x="4675909" y="2972006"/>
                </a:cubicBezTo>
                <a:cubicBezTo>
                  <a:pt x="4814455" y="3035506"/>
                  <a:pt x="4998027" y="3062638"/>
                  <a:pt x="5181600" y="3089770"/>
                </a:cubicBezTo>
              </a:path>
            </a:pathLst>
          </a:cu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a:extLst>
              <a:ext uri="{FF2B5EF4-FFF2-40B4-BE49-F238E27FC236}">
                <a16:creationId xmlns:a16="http://schemas.microsoft.com/office/drawing/2014/main" id="{C8F53849-69DF-69EC-B019-8E675B86877A}"/>
              </a:ext>
            </a:extLst>
          </p:cNvPr>
          <p:cNvSpPr txBox="1"/>
          <p:nvPr/>
        </p:nvSpPr>
        <p:spPr>
          <a:xfrm>
            <a:off x="3793363" y="1620968"/>
            <a:ext cx="800219" cy="461665"/>
          </a:xfrm>
          <a:prstGeom prst="rect">
            <a:avLst/>
          </a:prstGeom>
          <a:noFill/>
        </p:spPr>
        <p:txBody>
          <a:bodyPr wrap="none" rtlCol="0">
            <a:spAutoFit/>
          </a:bodyPr>
          <a:lstStyle/>
          <a:p>
            <a:pPr algn="l"/>
            <a:r>
              <a:rPr lang="ja-JP" altLang="en-US" sz="2400" dirty="0"/>
              <a:t>真値</a:t>
            </a:r>
            <a:endParaRPr lang="en-US" sz="2400" dirty="0"/>
          </a:p>
        </p:txBody>
      </p:sp>
      <p:sp>
        <p:nvSpPr>
          <p:cNvPr id="4" name="テキスト ボックス 3">
            <a:extLst>
              <a:ext uri="{FF2B5EF4-FFF2-40B4-BE49-F238E27FC236}">
                <a16:creationId xmlns:a16="http://schemas.microsoft.com/office/drawing/2014/main" id="{E4747110-ED2F-07B2-04D5-AB2BB0A76B4C}"/>
              </a:ext>
            </a:extLst>
          </p:cNvPr>
          <p:cNvSpPr txBox="1"/>
          <p:nvPr/>
        </p:nvSpPr>
        <p:spPr>
          <a:xfrm>
            <a:off x="2043310" y="2878962"/>
            <a:ext cx="1107996" cy="461665"/>
          </a:xfrm>
          <a:prstGeom prst="rect">
            <a:avLst/>
          </a:prstGeom>
          <a:noFill/>
        </p:spPr>
        <p:txBody>
          <a:bodyPr wrap="none" rtlCol="0">
            <a:spAutoFit/>
          </a:bodyPr>
          <a:lstStyle/>
          <a:p>
            <a:pPr algn="l"/>
            <a:r>
              <a:rPr lang="ja-JP" altLang="en-US" sz="2400" dirty="0">
                <a:solidFill>
                  <a:srgbClr val="0000FF"/>
                </a:solidFill>
              </a:rPr>
              <a:t>気候値</a:t>
            </a:r>
            <a:endParaRPr lang="en-US" sz="2400" dirty="0">
              <a:solidFill>
                <a:srgbClr val="0000FF"/>
              </a:solidFill>
            </a:endParaRPr>
          </a:p>
        </p:txBody>
      </p:sp>
      <p:sp>
        <p:nvSpPr>
          <p:cNvPr id="6" name="フリーフォーム: 図形 5">
            <a:extLst>
              <a:ext uri="{FF2B5EF4-FFF2-40B4-BE49-F238E27FC236}">
                <a16:creationId xmlns:a16="http://schemas.microsoft.com/office/drawing/2014/main" id="{285DB421-496B-E532-546D-0270A3546789}"/>
              </a:ext>
            </a:extLst>
          </p:cNvPr>
          <p:cNvSpPr/>
          <p:nvPr/>
        </p:nvSpPr>
        <p:spPr>
          <a:xfrm>
            <a:off x="759695" y="2633205"/>
            <a:ext cx="5157788" cy="2439999"/>
          </a:xfrm>
          <a:custGeom>
            <a:avLst/>
            <a:gdLst>
              <a:gd name="connsiteX0" fmla="*/ 0 w 5157788"/>
              <a:gd name="connsiteY0" fmla="*/ 2374068 h 2440189"/>
              <a:gd name="connsiteX1" fmla="*/ 457200 w 5157788"/>
              <a:gd name="connsiteY1" fmla="*/ 2388356 h 2440189"/>
              <a:gd name="connsiteX2" fmla="*/ 1457325 w 5157788"/>
              <a:gd name="connsiteY2" fmla="*/ 2224050 h 2440189"/>
              <a:gd name="connsiteX3" fmla="*/ 2750344 w 5157788"/>
              <a:gd name="connsiteY3" fmla="*/ 116643 h 2440189"/>
              <a:gd name="connsiteX4" fmla="*/ 3243263 w 5157788"/>
              <a:gd name="connsiteY4" fmla="*/ 373818 h 2440189"/>
              <a:gd name="connsiteX5" fmla="*/ 3550444 w 5157788"/>
              <a:gd name="connsiteY5" fmla="*/ 1231068 h 2440189"/>
              <a:gd name="connsiteX6" fmla="*/ 4793457 w 5157788"/>
              <a:gd name="connsiteY6" fmla="*/ 2202618 h 2440189"/>
              <a:gd name="connsiteX7" fmla="*/ 5157788 w 5157788"/>
              <a:gd name="connsiteY7" fmla="*/ 2431218 h 2440189"/>
              <a:gd name="connsiteX0" fmla="*/ 0 w 5157788"/>
              <a:gd name="connsiteY0" fmla="*/ 2373878 h 2439999"/>
              <a:gd name="connsiteX1" fmla="*/ 457200 w 5157788"/>
              <a:gd name="connsiteY1" fmla="*/ 2388166 h 2439999"/>
              <a:gd name="connsiteX2" fmla="*/ 1457325 w 5157788"/>
              <a:gd name="connsiteY2" fmla="*/ 2223860 h 2439999"/>
              <a:gd name="connsiteX3" fmla="*/ 2750344 w 5157788"/>
              <a:gd name="connsiteY3" fmla="*/ 116453 h 2439999"/>
              <a:gd name="connsiteX4" fmla="*/ 3243263 w 5157788"/>
              <a:gd name="connsiteY4" fmla="*/ 373628 h 2439999"/>
              <a:gd name="connsiteX5" fmla="*/ 3664744 w 5157788"/>
              <a:gd name="connsiteY5" fmla="*/ 1223734 h 2439999"/>
              <a:gd name="connsiteX6" fmla="*/ 4793457 w 5157788"/>
              <a:gd name="connsiteY6" fmla="*/ 2202428 h 2439999"/>
              <a:gd name="connsiteX7" fmla="*/ 5157788 w 5157788"/>
              <a:gd name="connsiteY7" fmla="*/ 2431028 h 2439999"/>
              <a:gd name="connsiteX0" fmla="*/ 0 w 5157788"/>
              <a:gd name="connsiteY0" fmla="*/ 2373878 h 2439999"/>
              <a:gd name="connsiteX1" fmla="*/ 457200 w 5157788"/>
              <a:gd name="connsiteY1" fmla="*/ 2388166 h 2439999"/>
              <a:gd name="connsiteX2" fmla="*/ 1457325 w 5157788"/>
              <a:gd name="connsiteY2" fmla="*/ 2223860 h 2439999"/>
              <a:gd name="connsiteX3" fmla="*/ 2750344 w 5157788"/>
              <a:gd name="connsiteY3" fmla="*/ 116453 h 2439999"/>
              <a:gd name="connsiteX4" fmla="*/ 3243263 w 5157788"/>
              <a:gd name="connsiteY4" fmla="*/ 373628 h 2439999"/>
              <a:gd name="connsiteX5" fmla="*/ 3779044 w 5157788"/>
              <a:gd name="connsiteY5" fmla="*/ 1223734 h 2439999"/>
              <a:gd name="connsiteX6" fmla="*/ 4793457 w 5157788"/>
              <a:gd name="connsiteY6" fmla="*/ 2202428 h 2439999"/>
              <a:gd name="connsiteX7" fmla="*/ 5157788 w 5157788"/>
              <a:gd name="connsiteY7" fmla="*/ 2431028 h 24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7788" h="2439999">
                <a:moveTo>
                  <a:pt x="0" y="2373878"/>
                </a:moveTo>
                <a:cubicBezTo>
                  <a:pt x="107156" y="2393523"/>
                  <a:pt x="214312" y="2413169"/>
                  <a:pt x="457200" y="2388166"/>
                </a:cubicBezTo>
                <a:cubicBezTo>
                  <a:pt x="700088" y="2363163"/>
                  <a:pt x="1075134" y="2602479"/>
                  <a:pt x="1457325" y="2223860"/>
                </a:cubicBezTo>
                <a:cubicBezTo>
                  <a:pt x="1839516" y="1845241"/>
                  <a:pt x="2452688" y="424825"/>
                  <a:pt x="2750344" y="116453"/>
                </a:cubicBezTo>
                <a:cubicBezTo>
                  <a:pt x="3048000" y="-191919"/>
                  <a:pt x="3071813" y="189081"/>
                  <a:pt x="3243263" y="373628"/>
                </a:cubicBezTo>
                <a:cubicBezTo>
                  <a:pt x="3414713" y="558175"/>
                  <a:pt x="3520678" y="918934"/>
                  <a:pt x="3779044" y="1223734"/>
                </a:cubicBezTo>
                <a:cubicBezTo>
                  <a:pt x="4037410" y="1528534"/>
                  <a:pt x="4525566" y="2002403"/>
                  <a:pt x="4793457" y="2202428"/>
                </a:cubicBezTo>
                <a:cubicBezTo>
                  <a:pt x="5061348" y="2402453"/>
                  <a:pt x="5109568" y="2416740"/>
                  <a:pt x="5157788" y="2431028"/>
                </a:cubicBezTo>
              </a:path>
            </a:pathLst>
          </a:custGeom>
          <a:noFill/>
          <a:ln w="63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テキスト ボックス 6">
            <a:extLst>
              <a:ext uri="{FF2B5EF4-FFF2-40B4-BE49-F238E27FC236}">
                <a16:creationId xmlns:a16="http://schemas.microsoft.com/office/drawing/2014/main" id="{910E8EFE-D11F-8125-BC69-4345F61C655F}"/>
              </a:ext>
            </a:extLst>
          </p:cNvPr>
          <p:cNvSpPr txBox="1"/>
          <p:nvPr/>
        </p:nvSpPr>
        <p:spPr>
          <a:xfrm>
            <a:off x="2404000" y="2158195"/>
            <a:ext cx="1415772" cy="461665"/>
          </a:xfrm>
          <a:prstGeom prst="rect">
            <a:avLst/>
          </a:prstGeom>
          <a:noFill/>
        </p:spPr>
        <p:txBody>
          <a:bodyPr wrap="none" rtlCol="0">
            <a:spAutoFit/>
          </a:bodyPr>
          <a:lstStyle/>
          <a:p>
            <a:pPr algn="l"/>
            <a:r>
              <a:rPr lang="ja-JP" altLang="en-US" sz="2400" dirty="0">
                <a:solidFill>
                  <a:srgbClr val="00B050"/>
                </a:solidFill>
              </a:rPr>
              <a:t>系統誤差</a:t>
            </a:r>
            <a:endParaRPr lang="en-US" sz="2400" dirty="0">
              <a:solidFill>
                <a:srgbClr val="00B050"/>
              </a:solidFill>
            </a:endParaRPr>
          </a:p>
        </p:txBody>
      </p:sp>
      <p:sp>
        <p:nvSpPr>
          <p:cNvPr id="12" name="フリーフォーム: 図形 11">
            <a:extLst>
              <a:ext uri="{FF2B5EF4-FFF2-40B4-BE49-F238E27FC236}">
                <a16:creationId xmlns:a16="http://schemas.microsoft.com/office/drawing/2014/main" id="{EB4C8BC3-C95F-4435-899C-86237729D838}"/>
              </a:ext>
            </a:extLst>
          </p:cNvPr>
          <p:cNvSpPr/>
          <p:nvPr/>
        </p:nvSpPr>
        <p:spPr>
          <a:xfrm>
            <a:off x="773984" y="4049705"/>
            <a:ext cx="5100637" cy="943090"/>
          </a:xfrm>
          <a:custGeom>
            <a:avLst/>
            <a:gdLst>
              <a:gd name="connsiteX0" fmla="*/ 0 w 5100637"/>
              <a:gd name="connsiteY0" fmla="*/ 364446 h 943090"/>
              <a:gd name="connsiteX1" fmla="*/ 728662 w 5100637"/>
              <a:gd name="connsiteY1" fmla="*/ 385877 h 943090"/>
              <a:gd name="connsiteX2" fmla="*/ 1335881 w 5100637"/>
              <a:gd name="connsiteY2" fmla="*/ 350159 h 943090"/>
              <a:gd name="connsiteX3" fmla="*/ 2264569 w 5100637"/>
              <a:gd name="connsiteY3" fmla="*/ 228715 h 943090"/>
              <a:gd name="connsiteX4" fmla="*/ 2678906 w 5100637"/>
              <a:gd name="connsiteY4" fmla="*/ 121559 h 943090"/>
              <a:gd name="connsiteX5" fmla="*/ 3200400 w 5100637"/>
              <a:gd name="connsiteY5" fmla="*/ 115 h 943090"/>
              <a:gd name="connsiteX6" fmla="*/ 3514725 w 5100637"/>
              <a:gd name="connsiteY6" fmla="*/ 107271 h 943090"/>
              <a:gd name="connsiteX7" fmla="*/ 3957637 w 5100637"/>
              <a:gd name="connsiteY7" fmla="*/ 450171 h 943090"/>
              <a:gd name="connsiteX8" fmla="*/ 4557712 w 5100637"/>
              <a:gd name="connsiteY8" fmla="*/ 757352 h 943090"/>
              <a:gd name="connsiteX9" fmla="*/ 5100637 w 5100637"/>
              <a:gd name="connsiteY9" fmla="*/ 943090 h 94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0637" h="943090">
                <a:moveTo>
                  <a:pt x="0" y="364446"/>
                </a:moveTo>
                <a:cubicBezTo>
                  <a:pt x="253007" y="376352"/>
                  <a:pt x="506015" y="388258"/>
                  <a:pt x="728662" y="385877"/>
                </a:cubicBezTo>
                <a:cubicBezTo>
                  <a:pt x="951309" y="383496"/>
                  <a:pt x="1079897" y="376353"/>
                  <a:pt x="1335881" y="350159"/>
                </a:cubicBezTo>
                <a:cubicBezTo>
                  <a:pt x="1591865" y="323965"/>
                  <a:pt x="2040732" y="266815"/>
                  <a:pt x="2264569" y="228715"/>
                </a:cubicBezTo>
                <a:cubicBezTo>
                  <a:pt x="2488406" y="190615"/>
                  <a:pt x="2522934" y="159659"/>
                  <a:pt x="2678906" y="121559"/>
                </a:cubicBezTo>
                <a:cubicBezTo>
                  <a:pt x="2834878" y="83459"/>
                  <a:pt x="3061097" y="2496"/>
                  <a:pt x="3200400" y="115"/>
                </a:cubicBezTo>
                <a:cubicBezTo>
                  <a:pt x="3339703" y="-2266"/>
                  <a:pt x="3388519" y="32262"/>
                  <a:pt x="3514725" y="107271"/>
                </a:cubicBezTo>
                <a:cubicBezTo>
                  <a:pt x="3640931" y="182280"/>
                  <a:pt x="3783806" y="341824"/>
                  <a:pt x="3957637" y="450171"/>
                </a:cubicBezTo>
                <a:cubicBezTo>
                  <a:pt x="4131468" y="558518"/>
                  <a:pt x="4367212" y="675199"/>
                  <a:pt x="4557712" y="757352"/>
                </a:cubicBezTo>
                <a:cubicBezTo>
                  <a:pt x="4748212" y="839505"/>
                  <a:pt x="4924424" y="891297"/>
                  <a:pt x="5100637" y="943090"/>
                </a:cubicBezTo>
              </a:path>
            </a:pathLst>
          </a:cu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テキスト ボックス 12">
            <a:extLst>
              <a:ext uri="{FF2B5EF4-FFF2-40B4-BE49-F238E27FC236}">
                <a16:creationId xmlns:a16="http://schemas.microsoft.com/office/drawing/2014/main" id="{2DDE2932-0850-9B0C-8EA2-13AD45312689}"/>
              </a:ext>
            </a:extLst>
          </p:cNvPr>
          <p:cNvSpPr txBox="1"/>
          <p:nvPr/>
        </p:nvSpPr>
        <p:spPr>
          <a:xfrm>
            <a:off x="2739180" y="4278721"/>
            <a:ext cx="1415772" cy="461665"/>
          </a:xfrm>
          <a:prstGeom prst="rect">
            <a:avLst/>
          </a:prstGeom>
          <a:noFill/>
        </p:spPr>
        <p:txBody>
          <a:bodyPr wrap="none" rtlCol="0">
            <a:spAutoFit/>
          </a:bodyPr>
          <a:lstStyle/>
          <a:p>
            <a:pPr algn="l"/>
            <a:r>
              <a:rPr lang="ja-JP" altLang="en-US" sz="2400" dirty="0">
                <a:solidFill>
                  <a:srgbClr val="FF0000"/>
                </a:solidFill>
              </a:rPr>
              <a:t>雑音過多</a:t>
            </a:r>
            <a:endParaRPr lang="en-US" sz="2400" dirty="0">
              <a:solidFill>
                <a:srgbClr val="FF0000"/>
              </a:solidFill>
            </a:endParaRPr>
          </a:p>
        </p:txBody>
      </p:sp>
      <p:sp>
        <p:nvSpPr>
          <p:cNvPr id="14" name="テキスト ボックス 13">
            <a:extLst>
              <a:ext uri="{FF2B5EF4-FFF2-40B4-BE49-F238E27FC236}">
                <a16:creationId xmlns:a16="http://schemas.microsoft.com/office/drawing/2014/main" id="{0368A85A-478B-E4C3-2D01-449D02CFE0AC}"/>
              </a:ext>
            </a:extLst>
          </p:cNvPr>
          <p:cNvSpPr txBox="1"/>
          <p:nvPr/>
        </p:nvSpPr>
        <p:spPr>
          <a:xfrm>
            <a:off x="4529856" y="2095978"/>
            <a:ext cx="4801314" cy="1384995"/>
          </a:xfrm>
          <a:prstGeom prst="rect">
            <a:avLst/>
          </a:prstGeom>
          <a:noFill/>
        </p:spPr>
        <p:txBody>
          <a:bodyPr wrap="none" rtlCol="0">
            <a:spAutoFit/>
          </a:bodyPr>
          <a:lstStyle/>
          <a:p>
            <a:pPr algn="l"/>
            <a:r>
              <a:rPr lang="ja-JP" altLang="en-US" sz="2400" dirty="0">
                <a:solidFill>
                  <a:srgbClr val="0000FF"/>
                </a:solidFill>
              </a:rPr>
              <a:t>予測不能：気候値に帰着</a:t>
            </a:r>
            <a:endParaRPr lang="en-US" altLang="ja-JP" sz="2400" dirty="0">
              <a:solidFill>
                <a:srgbClr val="0000FF"/>
              </a:solidFill>
            </a:endParaRPr>
          </a:p>
          <a:p>
            <a:pPr algn="l"/>
            <a:r>
              <a:rPr lang="ja-JP" altLang="en-US" sz="1200" dirty="0">
                <a:solidFill>
                  <a:srgbClr val="0000FF"/>
                </a:solidFill>
              </a:rPr>
              <a:t>（非線形性に由来するカオス性による予測可能性の原理的な限界）</a:t>
            </a:r>
          </a:p>
          <a:p>
            <a:pPr algn="l"/>
            <a:r>
              <a:rPr lang="ja-JP" altLang="en-US" sz="2400" dirty="0">
                <a:solidFill>
                  <a:srgbClr val="00B050"/>
                </a:solidFill>
              </a:rPr>
              <a:t>系統誤差：予測の間違い</a:t>
            </a:r>
            <a:endParaRPr lang="en-US" altLang="ja-JP" sz="2400" dirty="0">
              <a:solidFill>
                <a:srgbClr val="00B050"/>
              </a:solidFill>
            </a:endParaRPr>
          </a:p>
          <a:p>
            <a:pPr algn="l"/>
            <a:r>
              <a:rPr lang="ja-JP" altLang="en-US" sz="2400" dirty="0">
                <a:solidFill>
                  <a:srgbClr val="FF0000"/>
                </a:solidFill>
              </a:rPr>
              <a:t>雑音過多：予測が雑音で汚染</a:t>
            </a:r>
            <a:endParaRPr lang="en-US" altLang="ja-JP" sz="2400" dirty="0">
              <a:solidFill>
                <a:srgbClr val="FF0000"/>
              </a:solidFill>
            </a:endParaRPr>
          </a:p>
        </p:txBody>
      </p:sp>
      <p:sp>
        <p:nvSpPr>
          <p:cNvPr id="17" name="フリーフォーム: 図形 16">
            <a:extLst>
              <a:ext uri="{FF2B5EF4-FFF2-40B4-BE49-F238E27FC236}">
                <a16:creationId xmlns:a16="http://schemas.microsoft.com/office/drawing/2014/main" id="{1030DB27-0A1D-DAFC-4D1E-B71DD1760501}"/>
              </a:ext>
            </a:extLst>
          </p:cNvPr>
          <p:cNvSpPr/>
          <p:nvPr/>
        </p:nvSpPr>
        <p:spPr>
          <a:xfrm>
            <a:off x="649519" y="3308234"/>
            <a:ext cx="5258362" cy="1435217"/>
          </a:xfrm>
          <a:custGeom>
            <a:avLst/>
            <a:gdLst>
              <a:gd name="connsiteX0" fmla="*/ 14850 w 5258362"/>
              <a:gd name="connsiteY0" fmla="*/ 1263767 h 1435217"/>
              <a:gd name="connsiteX1" fmla="*/ 93431 w 5258362"/>
              <a:gd name="connsiteY1" fmla="*/ 1263767 h 1435217"/>
              <a:gd name="connsiteX2" fmla="*/ 722081 w 5258362"/>
              <a:gd name="connsiteY2" fmla="*/ 1163755 h 1435217"/>
              <a:gd name="connsiteX3" fmla="*/ 1365019 w 5258362"/>
              <a:gd name="connsiteY3" fmla="*/ 813711 h 1435217"/>
              <a:gd name="connsiteX4" fmla="*/ 1779356 w 5258362"/>
              <a:gd name="connsiteY4" fmla="*/ 370798 h 1435217"/>
              <a:gd name="connsiteX5" fmla="*/ 1950806 w 5258362"/>
              <a:gd name="connsiteY5" fmla="*/ 206492 h 1435217"/>
              <a:gd name="connsiteX6" fmla="*/ 2122256 w 5258362"/>
              <a:gd name="connsiteY6" fmla="*/ 70761 h 1435217"/>
              <a:gd name="connsiteX7" fmla="*/ 2350856 w 5258362"/>
              <a:gd name="connsiteY7" fmla="*/ 42186 h 1435217"/>
              <a:gd name="connsiteX8" fmla="*/ 2650894 w 5258362"/>
              <a:gd name="connsiteY8" fmla="*/ 6467 h 1435217"/>
              <a:gd name="connsiteX9" fmla="*/ 3093806 w 5258362"/>
              <a:gd name="connsiteY9" fmla="*/ 185061 h 1435217"/>
              <a:gd name="connsiteX10" fmla="*/ 3529575 w 5258362"/>
              <a:gd name="connsiteY10" fmla="*/ 527961 h 1435217"/>
              <a:gd name="connsiteX11" fmla="*/ 3979631 w 5258362"/>
              <a:gd name="connsiteY11" fmla="*/ 820855 h 1435217"/>
              <a:gd name="connsiteX12" fmla="*/ 4422544 w 5258362"/>
              <a:gd name="connsiteY12" fmla="*/ 1013736 h 1435217"/>
              <a:gd name="connsiteX13" fmla="*/ 5258362 w 5258362"/>
              <a:gd name="connsiteY13" fmla="*/ 1435217 h 143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8362" h="1435217">
                <a:moveTo>
                  <a:pt x="14850" y="1263767"/>
                </a:moveTo>
                <a:cubicBezTo>
                  <a:pt x="-4796" y="1272101"/>
                  <a:pt x="-24441" y="1280436"/>
                  <a:pt x="93431" y="1263767"/>
                </a:cubicBezTo>
                <a:cubicBezTo>
                  <a:pt x="211303" y="1247098"/>
                  <a:pt x="510150" y="1238764"/>
                  <a:pt x="722081" y="1163755"/>
                </a:cubicBezTo>
                <a:cubicBezTo>
                  <a:pt x="934012" y="1088746"/>
                  <a:pt x="1188807" y="945870"/>
                  <a:pt x="1365019" y="813711"/>
                </a:cubicBezTo>
                <a:cubicBezTo>
                  <a:pt x="1541231" y="681552"/>
                  <a:pt x="1681725" y="472001"/>
                  <a:pt x="1779356" y="370798"/>
                </a:cubicBezTo>
                <a:cubicBezTo>
                  <a:pt x="1876987" y="269595"/>
                  <a:pt x="1893656" y="256498"/>
                  <a:pt x="1950806" y="206492"/>
                </a:cubicBezTo>
                <a:cubicBezTo>
                  <a:pt x="2007956" y="156486"/>
                  <a:pt x="2055581" y="98145"/>
                  <a:pt x="2122256" y="70761"/>
                </a:cubicBezTo>
                <a:cubicBezTo>
                  <a:pt x="2188931" y="43377"/>
                  <a:pt x="2350856" y="42186"/>
                  <a:pt x="2350856" y="42186"/>
                </a:cubicBezTo>
                <a:cubicBezTo>
                  <a:pt x="2438962" y="31470"/>
                  <a:pt x="2527069" y="-17345"/>
                  <a:pt x="2650894" y="6467"/>
                </a:cubicBezTo>
                <a:cubicBezTo>
                  <a:pt x="2774719" y="30279"/>
                  <a:pt x="2947359" y="98145"/>
                  <a:pt x="3093806" y="185061"/>
                </a:cubicBezTo>
                <a:cubicBezTo>
                  <a:pt x="3240253" y="271977"/>
                  <a:pt x="3381938" y="421995"/>
                  <a:pt x="3529575" y="527961"/>
                </a:cubicBezTo>
                <a:cubicBezTo>
                  <a:pt x="3677213" y="633927"/>
                  <a:pt x="3830803" y="739892"/>
                  <a:pt x="3979631" y="820855"/>
                </a:cubicBezTo>
                <a:cubicBezTo>
                  <a:pt x="4128459" y="901818"/>
                  <a:pt x="4209422" y="911342"/>
                  <a:pt x="4422544" y="1013736"/>
                </a:cubicBezTo>
                <a:cubicBezTo>
                  <a:pt x="4635666" y="1116130"/>
                  <a:pt x="4947014" y="1275673"/>
                  <a:pt x="5258362" y="1435217"/>
                </a:cubicBezTo>
              </a:path>
            </a:pathLst>
          </a:custGeom>
          <a:noFill/>
          <a:ln w="635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5" name="スライド番号プレースホルダー 4">
            <a:extLst>
              <a:ext uri="{FF2B5EF4-FFF2-40B4-BE49-F238E27FC236}">
                <a16:creationId xmlns:a16="http://schemas.microsoft.com/office/drawing/2014/main" id="{7021ECD1-4823-7D51-7DB0-88719B314381}"/>
              </a:ext>
            </a:extLst>
          </p:cNvPr>
          <p:cNvSpPr>
            <a:spLocks noGrp="1"/>
          </p:cNvSpPr>
          <p:nvPr>
            <p:ph type="sldNum" idx="12"/>
          </p:nvPr>
        </p:nvSpPr>
        <p:spPr/>
        <p:txBody>
          <a:bodyPr/>
          <a:lstStyle/>
          <a:p>
            <a:fld id="{00000000-1234-1234-1234-123412341234}" type="slidenum">
              <a:rPr lang="en-US" smtClean="0"/>
              <a:pPr/>
              <a:t>34</a:t>
            </a:fld>
            <a:endParaRPr lang="en-US"/>
          </a:p>
        </p:txBody>
      </p:sp>
    </p:spTree>
    <p:extLst>
      <p:ext uri="{BB962C8B-B14F-4D97-AF65-F5344CB8AC3E}">
        <p14:creationId xmlns:p14="http://schemas.microsoft.com/office/powerpoint/2010/main" val="1331585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75910E-2D68-6455-F29C-59D85C97960A}"/>
              </a:ext>
            </a:extLst>
          </p:cNvPr>
          <p:cNvSpPr>
            <a:spLocks noGrp="1"/>
          </p:cNvSpPr>
          <p:nvPr>
            <p:ph type="title"/>
          </p:nvPr>
        </p:nvSpPr>
        <p:spPr/>
        <p:txBody>
          <a:bodyPr>
            <a:normAutofit fontScale="90000"/>
          </a:bodyPr>
          <a:lstStyle/>
          <a:p>
            <a:r>
              <a:rPr lang="ja-JP" altLang="en-US" dirty="0"/>
              <a:t>雑音過多問題： </a:t>
            </a:r>
            <a:r>
              <a:rPr lang="en-US" altLang="ja-JP" dirty="0"/>
              <a:t>SN</a:t>
            </a:r>
            <a:r>
              <a:rPr lang="ja-JP" altLang="en-US" dirty="0"/>
              <a:t>比パラドックス</a:t>
            </a:r>
            <a:endParaRPr lang="en-US" dirty="0"/>
          </a:p>
        </p:txBody>
      </p:sp>
      <p:pic>
        <p:nvPicPr>
          <p:cNvPr id="3" name="図 2">
            <a:extLst>
              <a:ext uri="{FF2B5EF4-FFF2-40B4-BE49-F238E27FC236}">
                <a16:creationId xmlns:a16="http://schemas.microsoft.com/office/drawing/2014/main" id="{460B18FD-4E8E-4FBF-AD99-BC9DD1652C81}"/>
              </a:ext>
            </a:extLst>
          </p:cNvPr>
          <p:cNvPicPr>
            <a:picLocks noChangeAspect="1"/>
          </p:cNvPicPr>
          <p:nvPr/>
        </p:nvPicPr>
        <p:blipFill>
          <a:blip r:embed="rId2"/>
          <a:stretch>
            <a:fillRect/>
          </a:stretch>
        </p:blipFill>
        <p:spPr>
          <a:xfrm>
            <a:off x="4756117" y="3672910"/>
            <a:ext cx="4211326" cy="2139994"/>
          </a:xfrm>
          <a:prstGeom prst="rect">
            <a:avLst/>
          </a:prstGeom>
        </p:spPr>
      </p:pic>
      <p:sp>
        <p:nvSpPr>
          <p:cNvPr id="5" name="テキスト ボックス 4">
            <a:extLst>
              <a:ext uri="{FF2B5EF4-FFF2-40B4-BE49-F238E27FC236}">
                <a16:creationId xmlns:a16="http://schemas.microsoft.com/office/drawing/2014/main" id="{89548310-46A8-5789-581B-0406FCF79727}"/>
              </a:ext>
            </a:extLst>
          </p:cNvPr>
          <p:cNvSpPr txBox="1"/>
          <p:nvPr/>
        </p:nvSpPr>
        <p:spPr>
          <a:xfrm>
            <a:off x="6313019" y="5736759"/>
            <a:ext cx="2830982" cy="646331"/>
          </a:xfrm>
          <a:prstGeom prst="rect">
            <a:avLst/>
          </a:prstGeom>
          <a:noFill/>
        </p:spPr>
        <p:txBody>
          <a:bodyPr wrap="square">
            <a:spAutoFit/>
          </a:bodyPr>
          <a:lstStyle/>
          <a:p>
            <a:r>
              <a:rPr lang="en-US" dirty="0"/>
              <a:t>(Scaife and Smith 2018 </a:t>
            </a:r>
            <a:r>
              <a:rPr lang="en-US" dirty="0" err="1"/>
              <a:t>npj</a:t>
            </a:r>
            <a:r>
              <a:rPr lang="en-US" dirty="0"/>
              <a:t> AOS)</a:t>
            </a:r>
          </a:p>
        </p:txBody>
      </p:sp>
      <p:pic>
        <p:nvPicPr>
          <p:cNvPr id="6" name="図 5">
            <a:extLst>
              <a:ext uri="{FF2B5EF4-FFF2-40B4-BE49-F238E27FC236}">
                <a16:creationId xmlns:a16="http://schemas.microsoft.com/office/drawing/2014/main" id="{A5F75878-CC12-E841-51EE-CC3828087E9B}"/>
              </a:ext>
            </a:extLst>
          </p:cNvPr>
          <p:cNvPicPr>
            <a:picLocks noChangeAspect="1"/>
          </p:cNvPicPr>
          <p:nvPr/>
        </p:nvPicPr>
        <p:blipFill>
          <a:blip r:embed="rId3"/>
          <a:stretch>
            <a:fillRect/>
          </a:stretch>
        </p:blipFill>
        <p:spPr>
          <a:xfrm>
            <a:off x="4544" y="1520877"/>
            <a:ext cx="4618662" cy="2005325"/>
          </a:xfrm>
          <a:prstGeom prst="rect">
            <a:avLst/>
          </a:prstGeom>
        </p:spPr>
      </p:pic>
      <p:sp>
        <p:nvSpPr>
          <p:cNvPr id="8" name="テキスト ボックス 7">
            <a:extLst>
              <a:ext uri="{FF2B5EF4-FFF2-40B4-BE49-F238E27FC236}">
                <a16:creationId xmlns:a16="http://schemas.microsoft.com/office/drawing/2014/main" id="{05028960-15DF-694D-0D3F-4B3C63FBA29B}"/>
              </a:ext>
            </a:extLst>
          </p:cNvPr>
          <p:cNvSpPr txBox="1"/>
          <p:nvPr/>
        </p:nvSpPr>
        <p:spPr>
          <a:xfrm>
            <a:off x="2282220" y="3590146"/>
            <a:ext cx="2340986" cy="646331"/>
          </a:xfrm>
          <a:prstGeom prst="rect">
            <a:avLst/>
          </a:prstGeom>
          <a:noFill/>
        </p:spPr>
        <p:txBody>
          <a:bodyPr wrap="square">
            <a:spAutoFit/>
          </a:bodyPr>
          <a:lstStyle/>
          <a:p>
            <a:r>
              <a:rPr lang="nb-NO" dirty="0"/>
              <a:t>(Dobrynin et al 2018 GRL) </a:t>
            </a:r>
          </a:p>
        </p:txBody>
      </p:sp>
      <p:sp>
        <p:nvSpPr>
          <p:cNvPr id="9" name="テキスト ボックス 8">
            <a:extLst>
              <a:ext uri="{FF2B5EF4-FFF2-40B4-BE49-F238E27FC236}">
                <a16:creationId xmlns:a16="http://schemas.microsoft.com/office/drawing/2014/main" id="{55E9132B-F8D0-C067-7B17-81F7DFDB7CDE}"/>
              </a:ext>
            </a:extLst>
          </p:cNvPr>
          <p:cNvSpPr txBox="1"/>
          <p:nvPr/>
        </p:nvSpPr>
        <p:spPr>
          <a:xfrm>
            <a:off x="4711530" y="1553336"/>
            <a:ext cx="4191610" cy="1569660"/>
          </a:xfrm>
          <a:prstGeom prst="rect">
            <a:avLst/>
          </a:prstGeom>
          <a:noFill/>
        </p:spPr>
        <p:txBody>
          <a:bodyPr wrap="square" rtlCol="0">
            <a:spAutoFit/>
          </a:bodyPr>
          <a:lstStyle/>
          <a:p>
            <a:pPr algn="l"/>
            <a:r>
              <a:rPr lang="en-US" altLang="ja-JP" sz="2400" dirty="0">
                <a:sym typeface="Wingdings" panose="05000000000000000000" pitchFamily="2" charset="2"/>
              </a:rPr>
              <a:t></a:t>
            </a:r>
            <a:r>
              <a:rPr lang="ja-JP" altLang="en-US" sz="2400" dirty="0"/>
              <a:t>北大西洋振動モードの予測</a:t>
            </a:r>
            <a:endParaRPr lang="en-US" altLang="ja-JP" sz="2400" dirty="0"/>
          </a:p>
          <a:p>
            <a:pPr algn="l"/>
            <a:r>
              <a:rPr lang="ja-JP" altLang="en-US" sz="2400" dirty="0"/>
              <a:t>黒線：観測</a:t>
            </a:r>
            <a:endParaRPr lang="en-US" altLang="ja-JP" sz="2400" dirty="0"/>
          </a:p>
          <a:p>
            <a:pPr algn="l"/>
            <a:r>
              <a:rPr lang="ja-JP" altLang="en-US" sz="2400" dirty="0">
                <a:solidFill>
                  <a:schemeClr val="bg2"/>
                </a:solidFill>
              </a:rPr>
              <a:t>灰色：予測の平均</a:t>
            </a:r>
            <a:endParaRPr lang="en-US" altLang="ja-JP" sz="2400" dirty="0">
              <a:solidFill>
                <a:schemeClr val="bg2"/>
              </a:solidFill>
            </a:endParaRPr>
          </a:p>
          <a:p>
            <a:pPr algn="l"/>
            <a:r>
              <a:rPr lang="ja-JP" altLang="en-US" sz="2400" dirty="0">
                <a:solidFill>
                  <a:srgbClr val="FF0000"/>
                </a:solidFill>
              </a:rPr>
              <a:t>赤：バイアス補正</a:t>
            </a:r>
            <a:endParaRPr lang="en-US" sz="2400" dirty="0">
              <a:solidFill>
                <a:srgbClr val="FF0000"/>
              </a:solidFill>
            </a:endParaRPr>
          </a:p>
        </p:txBody>
      </p:sp>
      <p:sp>
        <p:nvSpPr>
          <p:cNvPr id="10" name="テキスト ボックス 9">
            <a:extLst>
              <a:ext uri="{FF2B5EF4-FFF2-40B4-BE49-F238E27FC236}">
                <a16:creationId xmlns:a16="http://schemas.microsoft.com/office/drawing/2014/main" id="{460A8C00-213F-8B59-A544-A39688490FD6}"/>
              </a:ext>
            </a:extLst>
          </p:cNvPr>
          <p:cNvSpPr txBox="1"/>
          <p:nvPr/>
        </p:nvSpPr>
        <p:spPr>
          <a:xfrm>
            <a:off x="73153" y="4025810"/>
            <a:ext cx="4561633" cy="1569660"/>
          </a:xfrm>
          <a:prstGeom prst="rect">
            <a:avLst/>
          </a:prstGeom>
          <a:noFill/>
        </p:spPr>
        <p:txBody>
          <a:bodyPr wrap="none" rtlCol="0">
            <a:spAutoFit/>
          </a:bodyPr>
          <a:lstStyle/>
          <a:p>
            <a:pPr algn="l"/>
            <a:r>
              <a:rPr lang="en-US" altLang="ja-JP" sz="2400" dirty="0"/>
              <a:t>RPC</a:t>
            </a:r>
            <a:r>
              <a:rPr lang="ja-JP" altLang="en-US" sz="2400" dirty="0"/>
              <a:t> </a:t>
            </a:r>
            <a:r>
              <a:rPr lang="en-US" altLang="ja-JP" sz="2400" dirty="0"/>
              <a:t>= (</a:t>
            </a:r>
            <a:r>
              <a:rPr lang="ja-JP" altLang="en-US" sz="2400" dirty="0"/>
              <a:t>観測との相関</a:t>
            </a:r>
            <a:r>
              <a:rPr lang="en-US" altLang="ja-JP" sz="2400" dirty="0"/>
              <a:t>)/</a:t>
            </a:r>
          </a:p>
          <a:p>
            <a:pPr algn="l"/>
            <a:r>
              <a:rPr lang="en-US" altLang="ja-JP" sz="2400" dirty="0"/>
              <a:t>(</a:t>
            </a:r>
            <a:r>
              <a:rPr lang="ja-JP" altLang="en-US" sz="2400" dirty="0"/>
              <a:t>アンサンブル予測同士の相関</a:t>
            </a:r>
            <a:r>
              <a:rPr lang="en-US" altLang="ja-JP" sz="2400" dirty="0"/>
              <a:t>)</a:t>
            </a:r>
          </a:p>
          <a:p>
            <a:pPr algn="l"/>
            <a:r>
              <a:rPr lang="en-US" sz="2400" dirty="0">
                <a:solidFill>
                  <a:srgbClr val="FF0000"/>
                </a:solidFill>
              </a:rPr>
              <a:t>&gt;1 </a:t>
            </a:r>
            <a:r>
              <a:rPr lang="ja-JP" altLang="en-US" sz="2400" dirty="0">
                <a:solidFill>
                  <a:srgbClr val="FF0000"/>
                </a:solidFill>
              </a:rPr>
              <a:t>雑音過多（信号過少）</a:t>
            </a:r>
            <a:endParaRPr lang="en-US" altLang="ja-JP" sz="2400" dirty="0">
              <a:solidFill>
                <a:srgbClr val="FF0000"/>
              </a:solidFill>
            </a:endParaRPr>
          </a:p>
          <a:p>
            <a:pPr algn="l"/>
            <a:r>
              <a:rPr lang="ja-JP" altLang="en-US" sz="2400" dirty="0"/>
              <a:t>          海面気圧の予測 </a:t>
            </a:r>
            <a:r>
              <a:rPr lang="en-US" altLang="ja-JP" sz="2400" dirty="0"/>
              <a:t>(GloSea6)</a:t>
            </a:r>
            <a:r>
              <a:rPr lang="en-US" altLang="ja-JP" sz="2400" dirty="0">
                <a:sym typeface="Wingdings" panose="05000000000000000000" pitchFamily="2" charset="2"/>
              </a:rPr>
              <a:t></a:t>
            </a:r>
            <a:endParaRPr lang="en-US" sz="2400" dirty="0"/>
          </a:p>
        </p:txBody>
      </p:sp>
      <p:sp>
        <p:nvSpPr>
          <p:cNvPr id="4" name="スライド番号プレースホルダー 3">
            <a:extLst>
              <a:ext uri="{FF2B5EF4-FFF2-40B4-BE49-F238E27FC236}">
                <a16:creationId xmlns:a16="http://schemas.microsoft.com/office/drawing/2014/main" id="{7737C285-7A45-8A8B-70EF-353E3B16F608}"/>
              </a:ext>
            </a:extLst>
          </p:cNvPr>
          <p:cNvSpPr>
            <a:spLocks noGrp="1"/>
          </p:cNvSpPr>
          <p:nvPr>
            <p:ph type="sldNum" idx="12"/>
          </p:nvPr>
        </p:nvSpPr>
        <p:spPr/>
        <p:txBody>
          <a:bodyPr/>
          <a:lstStyle/>
          <a:p>
            <a:fld id="{00000000-1234-1234-1234-123412341234}" type="slidenum">
              <a:rPr lang="en-US" smtClean="0"/>
              <a:pPr/>
              <a:t>35</a:t>
            </a:fld>
            <a:endParaRPr lang="en-US"/>
          </a:p>
        </p:txBody>
      </p:sp>
    </p:spTree>
    <p:extLst>
      <p:ext uri="{BB962C8B-B14F-4D97-AF65-F5344CB8AC3E}">
        <p14:creationId xmlns:p14="http://schemas.microsoft.com/office/powerpoint/2010/main" val="3635965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8E6854-C830-2A56-35FC-2AFA3865A52B}"/>
              </a:ext>
            </a:extLst>
          </p:cNvPr>
          <p:cNvSpPr>
            <a:spLocks noGrp="1"/>
          </p:cNvSpPr>
          <p:nvPr>
            <p:ph type="title"/>
          </p:nvPr>
        </p:nvSpPr>
        <p:spPr/>
        <p:txBody>
          <a:bodyPr/>
          <a:lstStyle/>
          <a:p>
            <a:r>
              <a:rPr lang="ja-JP" altLang="en-US" dirty="0"/>
              <a:t>予測可能性問題への対処</a:t>
            </a:r>
            <a:endParaRPr lang="en-US" dirty="0"/>
          </a:p>
        </p:txBody>
      </p:sp>
      <p:sp>
        <p:nvSpPr>
          <p:cNvPr id="4" name="テキスト ボックス 3">
            <a:extLst>
              <a:ext uri="{FF2B5EF4-FFF2-40B4-BE49-F238E27FC236}">
                <a16:creationId xmlns:a16="http://schemas.microsoft.com/office/drawing/2014/main" id="{9320F6D9-B92F-CD94-0DF7-E78C1D264234}"/>
              </a:ext>
            </a:extLst>
          </p:cNvPr>
          <p:cNvSpPr txBox="1"/>
          <p:nvPr/>
        </p:nvSpPr>
        <p:spPr>
          <a:xfrm>
            <a:off x="2" y="1623774"/>
            <a:ext cx="9143999" cy="4154984"/>
          </a:xfrm>
          <a:prstGeom prst="rect">
            <a:avLst/>
          </a:prstGeom>
          <a:noFill/>
        </p:spPr>
        <p:txBody>
          <a:bodyPr wrap="square">
            <a:spAutoFit/>
          </a:bodyPr>
          <a:lstStyle/>
          <a:p>
            <a:pPr algn="l"/>
            <a:r>
              <a:rPr lang="ja-JP" altLang="en-US" sz="2400" dirty="0">
                <a:solidFill>
                  <a:srgbClr val="0000FF"/>
                </a:solidFill>
              </a:rPr>
              <a:t>予測不能：気候値に帰着</a:t>
            </a:r>
            <a:r>
              <a:rPr lang="en-US" altLang="ja-JP" dirty="0">
                <a:solidFill>
                  <a:srgbClr val="0000FF"/>
                </a:solidFill>
              </a:rPr>
              <a:t>(</a:t>
            </a:r>
            <a:r>
              <a:rPr lang="ja-JP" altLang="en-US" dirty="0">
                <a:solidFill>
                  <a:srgbClr val="0000FF"/>
                </a:solidFill>
              </a:rPr>
              <a:t>予測値の分布が気候値と有意な差を持たなくなると予測の能力が無くなる</a:t>
            </a:r>
            <a:r>
              <a:rPr lang="en-US" altLang="ja-JP" dirty="0">
                <a:solidFill>
                  <a:srgbClr val="0000FF"/>
                </a:solidFill>
              </a:rPr>
              <a:t>-</a:t>
            </a:r>
            <a:r>
              <a:rPr lang="ja-JP" altLang="en-US" dirty="0">
                <a:solidFill>
                  <a:srgbClr val="0000FF"/>
                </a:solidFill>
              </a:rPr>
              <a:t>気候値を使うのと変わらない）</a:t>
            </a:r>
            <a:endParaRPr lang="en-US" altLang="ja-JP" dirty="0">
              <a:solidFill>
                <a:srgbClr val="0000FF"/>
              </a:solidFill>
            </a:endParaRPr>
          </a:p>
          <a:p>
            <a:pPr algn="l"/>
            <a:r>
              <a:rPr lang="en-US" altLang="ja-JP" sz="2400" dirty="0">
                <a:solidFill>
                  <a:srgbClr val="0000FF"/>
                </a:solidFill>
                <a:sym typeface="Wingdings" panose="05000000000000000000" pitchFamily="2" charset="2"/>
              </a:rPr>
              <a:t></a:t>
            </a:r>
            <a:r>
              <a:rPr lang="ja-JP" altLang="en-US" sz="2400" dirty="0">
                <a:solidFill>
                  <a:srgbClr val="0000FF"/>
                </a:solidFill>
                <a:sym typeface="Wingdings" panose="05000000000000000000" pitchFamily="2" charset="2"/>
              </a:rPr>
              <a:t>予測アンサンブルメンバー数を十分に確保し正しい情報提供</a:t>
            </a:r>
            <a:endParaRPr lang="en-US" altLang="ja-JP" sz="2400" dirty="0">
              <a:solidFill>
                <a:srgbClr val="0000FF"/>
              </a:solidFill>
              <a:sym typeface="Wingdings" panose="05000000000000000000" pitchFamily="2" charset="2"/>
            </a:endParaRPr>
          </a:p>
          <a:p>
            <a:pPr algn="l"/>
            <a:endParaRPr lang="en-US" altLang="ja-JP" sz="2400" dirty="0">
              <a:solidFill>
                <a:srgbClr val="0000FF"/>
              </a:solidFill>
            </a:endParaRPr>
          </a:p>
          <a:p>
            <a:pPr algn="l"/>
            <a:r>
              <a:rPr lang="ja-JP" altLang="en-US" sz="2400" dirty="0">
                <a:solidFill>
                  <a:srgbClr val="00B050"/>
                </a:solidFill>
              </a:rPr>
              <a:t>系統誤差：予測の間違い</a:t>
            </a:r>
            <a:endParaRPr lang="en-US" altLang="ja-JP" sz="2400" dirty="0">
              <a:solidFill>
                <a:srgbClr val="00B050"/>
              </a:solidFill>
            </a:endParaRPr>
          </a:p>
          <a:p>
            <a:pPr algn="l"/>
            <a:r>
              <a:rPr lang="en-US" altLang="ja-JP" sz="2400" dirty="0">
                <a:solidFill>
                  <a:srgbClr val="00B050"/>
                </a:solidFill>
                <a:sym typeface="Wingdings" panose="05000000000000000000" pitchFamily="2" charset="2"/>
              </a:rPr>
              <a:t></a:t>
            </a:r>
            <a:r>
              <a:rPr lang="ja-JP" altLang="en-US" sz="2400" dirty="0">
                <a:solidFill>
                  <a:srgbClr val="00B050"/>
                </a:solidFill>
                <a:sym typeface="Wingdings" panose="05000000000000000000" pitchFamily="2" charset="2"/>
              </a:rPr>
              <a:t>マルチモデル化・予測モデルの改良・</a:t>
            </a:r>
            <a:r>
              <a:rPr lang="en-US" altLang="ja-JP" sz="2400" dirty="0">
                <a:solidFill>
                  <a:srgbClr val="00B050"/>
                </a:solidFill>
                <a:sym typeface="Wingdings" panose="05000000000000000000" pitchFamily="2" charset="2"/>
              </a:rPr>
              <a:t>AI</a:t>
            </a:r>
            <a:r>
              <a:rPr lang="ja-JP" altLang="en-US" sz="2400" dirty="0">
                <a:solidFill>
                  <a:srgbClr val="00B050"/>
                </a:solidFill>
                <a:sym typeface="Wingdings" panose="05000000000000000000" pitchFamily="2" charset="2"/>
              </a:rPr>
              <a:t>予測モデルの新規開発</a:t>
            </a:r>
            <a:endParaRPr lang="en-US" altLang="ja-JP" sz="2400" dirty="0">
              <a:solidFill>
                <a:srgbClr val="00B050"/>
              </a:solidFill>
              <a:sym typeface="Wingdings" panose="05000000000000000000" pitchFamily="2" charset="2"/>
            </a:endParaRPr>
          </a:p>
          <a:p>
            <a:pPr algn="l"/>
            <a:r>
              <a:rPr lang="ja-JP" altLang="en-US" sz="2400" dirty="0">
                <a:solidFill>
                  <a:srgbClr val="00B050"/>
                </a:solidFill>
                <a:sym typeface="Wingdings" panose="05000000000000000000" pitchFamily="2" charset="2"/>
              </a:rPr>
              <a:t>（バイアス補正）</a:t>
            </a:r>
            <a:endParaRPr lang="en-US" altLang="ja-JP" sz="2400" dirty="0">
              <a:solidFill>
                <a:srgbClr val="00B050"/>
              </a:solidFill>
              <a:sym typeface="Wingdings" panose="05000000000000000000" pitchFamily="2" charset="2"/>
            </a:endParaRPr>
          </a:p>
          <a:p>
            <a:pPr algn="l"/>
            <a:endParaRPr lang="en-US" altLang="ja-JP" sz="2400" dirty="0">
              <a:solidFill>
                <a:srgbClr val="00B050"/>
              </a:solidFill>
            </a:endParaRPr>
          </a:p>
          <a:p>
            <a:pPr algn="l"/>
            <a:r>
              <a:rPr lang="ja-JP" altLang="en-US" sz="2400" dirty="0">
                <a:solidFill>
                  <a:srgbClr val="FF0000"/>
                </a:solidFill>
              </a:rPr>
              <a:t>雑音過多：予測が雑音で汚染</a:t>
            </a:r>
            <a:endParaRPr lang="en-US" altLang="ja-JP" sz="2400" dirty="0">
              <a:solidFill>
                <a:srgbClr val="FF0000"/>
              </a:solidFill>
            </a:endParaRPr>
          </a:p>
          <a:p>
            <a:r>
              <a:rPr lang="en-US" sz="2400" dirty="0">
                <a:solidFill>
                  <a:srgbClr val="FF0000"/>
                </a:solidFill>
                <a:sym typeface="Wingdings" panose="05000000000000000000" pitchFamily="2" charset="2"/>
              </a:rPr>
              <a:t></a:t>
            </a:r>
            <a:r>
              <a:rPr lang="ja-JP" altLang="en-US" sz="2400" dirty="0">
                <a:solidFill>
                  <a:srgbClr val="FF0000"/>
                </a:solidFill>
                <a:sym typeface="Wingdings" panose="05000000000000000000" pitchFamily="2" charset="2"/>
              </a:rPr>
              <a:t>バイアス補正</a:t>
            </a:r>
            <a:endParaRPr lang="en-US" altLang="ja-JP" sz="2400" dirty="0">
              <a:solidFill>
                <a:srgbClr val="FF0000"/>
              </a:solidFill>
              <a:sym typeface="Wingdings" panose="05000000000000000000" pitchFamily="2" charset="2"/>
            </a:endParaRPr>
          </a:p>
          <a:p>
            <a:r>
              <a:rPr lang="ja-JP" altLang="en-US" sz="2400" dirty="0">
                <a:solidFill>
                  <a:srgbClr val="FF0000"/>
                </a:solidFill>
                <a:sym typeface="Wingdings" panose="05000000000000000000" pitchFamily="2" charset="2"/>
              </a:rPr>
              <a:t>（予測モデルの改良・</a:t>
            </a:r>
            <a:r>
              <a:rPr lang="en-US" altLang="ja-JP" sz="2400" dirty="0">
                <a:solidFill>
                  <a:srgbClr val="FF0000"/>
                </a:solidFill>
                <a:sym typeface="Wingdings" panose="05000000000000000000" pitchFamily="2" charset="2"/>
              </a:rPr>
              <a:t>AI</a:t>
            </a:r>
            <a:r>
              <a:rPr lang="ja-JP" altLang="en-US" sz="2400" dirty="0">
                <a:solidFill>
                  <a:srgbClr val="FF0000"/>
                </a:solidFill>
                <a:sym typeface="Wingdings" panose="05000000000000000000" pitchFamily="2" charset="2"/>
              </a:rPr>
              <a:t>予測モデル開発時にも留意）</a:t>
            </a:r>
            <a:endParaRPr lang="en-US" sz="2400" dirty="0"/>
          </a:p>
        </p:txBody>
      </p:sp>
      <p:sp>
        <p:nvSpPr>
          <p:cNvPr id="3" name="スライド番号プレースホルダー 2">
            <a:extLst>
              <a:ext uri="{FF2B5EF4-FFF2-40B4-BE49-F238E27FC236}">
                <a16:creationId xmlns:a16="http://schemas.microsoft.com/office/drawing/2014/main" id="{7F570A2E-FFD4-5649-608F-6DB4E1632631}"/>
              </a:ext>
            </a:extLst>
          </p:cNvPr>
          <p:cNvSpPr>
            <a:spLocks noGrp="1"/>
          </p:cNvSpPr>
          <p:nvPr>
            <p:ph type="sldNum" idx="12"/>
          </p:nvPr>
        </p:nvSpPr>
        <p:spPr/>
        <p:txBody>
          <a:bodyPr/>
          <a:lstStyle/>
          <a:p>
            <a:fld id="{00000000-1234-1234-1234-123412341234}" type="slidenum">
              <a:rPr lang="en-US" smtClean="0"/>
              <a:pPr/>
              <a:t>36</a:t>
            </a:fld>
            <a:endParaRPr lang="en-US"/>
          </a:p>
        </p:txBody>
      </p:sp>
    </p:spTree>
    <p:extLst>
      <p:ext uri="{BB962C8B-B14F-4D97-AF65-F5344CB8AC3E}">
        <p14:creationId xmlns:p14="http://schemas.microsoft.com/office/powerpoint/2010/main" val="3385408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19F2580F-08AB-3D0F-1E7E-B561742C1F61}"/>
              </a:ext>
            </a:extLst>
          </p:cNvPr>
          <p:cNvSpPr txBox="1"/>
          <p:nvPr/>
        </p:nvSpPr>
        <p:spPr>
          <a:xfrm>
            <a:off x="3054049" y="2020411"/>
            <a:ext cx="1757392" cy="473245"/>
          </a:xfrm>
          <a:prstGeom prst="rect">
            <a:avLst/>
          </a:prstGeom>
          <a:solidFill>
            <a:schemeClr val="bg1"/>
          </a:solidFill>
        </p:spPr>
        <p:txBody>
          <a:bodyPr wrap="square" rtlCol="0">
            <a:spAutoFit/>
          </a:bodyPr>
          <a:lstStyle/>
          <a:p>
            <a:pPr algn="l"/>
            <a:r>
              <a:rPr lang="ja-JP" altLang="en-US" sz="2400" dirty="0"/>
              <a:t>大気データ</a:t>
            </a:r>
            <a:endParaRPr lang="en-US" sz="2400" dirty="0"/>
          </a:p>
        </p:txBody>
      </p:sp>
      <p:sp>
        <p:nvSpPr>
          <p:cNvPr id="2" name="タイトル 1">
            <a:extLst>
              <a:ext uri="{FF2B5EF4-FFF2-40B4-BE49-F238E27FC236}">
                <a16:creationId xmlns:a16="http://schemas.microsoft.com/office/drawing/2014/main" id="{AC0850DC-8C17-93D4-D489-A2F3D0116CA9}"/>
              </a:ext>
            </a:extLst>
          </p:cNvPr>
          <p:cNvSpPr>
            <a:spLocks noGrp="1"/>
          </p:cNvSpPr>
          <p:nvPr>
            <p:ph type="title"/>
          </p:nvPr>
        </p:nvSpPr>
        <p:spPr>
          <a:xfrm>
            <a:off x="0" y="926154"/>
            <a:ext cx="9144000" cy="572700"/>
          </a:xfrm>
        </p:spPr>
        <p:txBody>
          <a:bodyPr>
            <a:normAutofit fontScale="90000"/>
          </a:bodyPr>
          <a:lstStyle/>
          <a:p>
            <a:pPr algn="just"/>
            <a:r>
              <a:rPr lang="ja-JP" altLang="en-US" sz="3200" dirty="0"/>
              <a:t>　　　　気象海象季節予測シミュレータの開発</a:t>
            </a:r>
          </a:p>
        </p:txBody>
      </p:sp>
      <p:sp>
        <p:nvSpPr>
          <p:cNvPr id="3" name="テキスト ボックス 2">
            <a:extLst>
              <a:ext uri="{FF2B5EF4-FFF2-40B4-BE49-F238E27FC236}">
                <a16:creationId xmlns:a16="http://schemas.microsoft.com/office/drawing/2014/main" id="{4C481987-FB13-681F-AE5A-2B8D70C77446}"/>
              </a:ext>
            </a:extLst>
          </p:cNvPr>
          <p:cNvSpPr txBox="1"/>
          <p:nvPr/>
        </p:nvSpPr>
        <p:spPr>
          <a:xfrm>
            <a:off x="46325" y="2511665"/>
            <a:ext cx="4355680" cy="461665"/>
          </a:xfrm>
          <a:prstGeom prst="rect">
            <a:avLst/>
          </a:prstGeom>
          <a:noFill/>
          <a:ln>
            <a:solidFill>
              <a:srgbClr val="0000FF"/>
            </a:solidFill>
          </a:ln>
        </p:spPr>
        <p:txBody>
          <a:bodyPr wrap="none" rtlCol="0">
            <a:spAutoFit/>
          </a:bodyPr>
          <a:lstStyle/>
          <a:p>
            <a:pPr algn="l"/>
            <a:r>
              <a:rPr lang="en-US" altLang="ja-JP" sz="2400" dirty="0"/>
              <a:t>A) </a:t>
            </a:r>
            <a:r>
              <a:rPr lang="ja-JP" altLang="en-US" sz="2400" dirty="0"/>
              <a:t>マルチモデル</a:t>
            </a:r>
            <a:r>
              <a:rPr lang="en-US" altLang="ja-JP" sz="2400" dirty="0"/>
              <a:t>/</a:t>
            </a:r>
            <a:r>
              <a:rPr lang="ja-JP" altLang="en-US" sz="2400" dirty="0"/>
              <a:t>バイアス補正</a:t>
            </a:r>
            <a:endParaRPr lang="en-US" altLang="ja-JP" sz="2400" dirty="0"/>
          </a:p>
        </p:txBody>
      </p:sp>
      <p:sp>
        <p:nvSpPr>
          <p:cNvPr id="4" name="テキスト ボックス 3">
            <a:extLst>
              <a:ext uri="{FF2B5EF4-FFF2-40B4-BE49-F238E27FC236}">
                <a16:creationId xmlns:a16="http://schemas.microsoft.com/office/drawing/2014/main" id="{C9AB5E13-C112-685B-234A-A013E73737E7}"/>
              </a:ext>
            </a:extLst>
          </p:cNvPr>
          <p:cNvSpPr txBox="1"/>
          <p:nvPr/>
        </p:nvSpPr>
        <p:spPr>
          <a:xfrm>
            <a:off x="4682839" y="2344438"/>
            <a:ext cx="4414837" cy="2308324"/>
          </a:xfrm>
          <a:prstGeom prst="rect">
            <a:avLst/>
          </a:prstGeom>
          <a:noFill/>
          <a:ln>
            <a:solidFill>
              <a:srgbClr val="0000FF"/>
            </a:solidFill>
          </a:ln>
        </p:spPr>
        <p:txBody>
          <a:bodyPr wrap="square" rtlCol="0">
            <a:spAutoFit/>
          </a:bodyPr>
          <a:lstStyle/>
          <a:p>
            <a:pPr algn="l"/>
            <a:r>
              <a:rPr lang="en-US" sz="2400" dirty="0"/>
              <a:t>B) JAMSTEC</a:t>
            </a:r>
            <a:r>
              <a:rPr lang="ja-JP" altLang="en-US" sz="2400" dirty="0"/>
              <a:t>季節予測モデル改良</a:t>
            </a:r>
            <a:endParaRPr lang="en-US" altLang="ja-JP" sz="2400" dirty="0"/>
          </a:p>
          <a:p>
            <a:pPr algn="l"/>
            <a:endParaRPr lang="en-US" altLang="ja-JP" sz="2400" dirty="0"/>
          </a:p>
          <a:p>
            <a:pPr algn="l"/>
            <a:r>
              <a:rPr lang="en-US" altLang="ja-JP" sz="2400" dirty="0"/>
              <a:t>E) AI</a:t>
            </a:r>
            <a:r>
              <a:rPr lang="ja-JP" altLang="en-US" sz="2400" dirty="0"/>
              <a:t>季節予測モデル新規開発</a:t>
            </a:r>
            <a:endParaRPr lang="en-US" altLang="ja-JP" sz="2400" dirty="0"/>
          </a:p>
          <a:p>
            <a:pPr algn="l"/>
            <a:r>
              <a:rPr lang="ja-JP" altLang="en-US" sz="2400" dirty="0"/>
              <a:t>　</a:t>
            </a:r>
            <a:r>
              <a:rPr lang="en-US" altLang="ja-JP" sz="2400" dirty="0"/>
              <a:t>E1) </a:t>
            </a:r>
            <a:r>
              <a:rPr lang="ja-JP" altLang="en-US" sz="2400" dirty="0"/>
              <a:t>ハイブリッド型</a:t>
            </a:r>
            <a:r>
              <a:rPr lang="en-US" altLang="ja-JP" sz="2400" dirty="0"/>
              <a:t>(</a:t>
            </a:r>
            <a:r>
              <a:rPr lang="ja-JP" altLang="en-US" sz="2400" dirty="0"/>
              <a:t>京大</a:t>
            </a:r>
            <a:r>
              <a:rPr lang="en-US" altLang="ja-JP" sz="2400" dirty="0"/>
              <a:t>)</a:t>
            </a:r>
          </a:p>
          <a:p>
            <a:pPr algn="l"/>
            <a:r>
              <a:rPr lang="ja-JP" altLang="en-US" sz="2400" dirty="0"/>
              <a:t>　</a:t>
            </a:r>
            <a:r>
              <a:rPr lang="en-US" altLang="ja-JP" sz="2400" dirty="0"/>
              <a:t>E2) </a:t>
            </a:r>
            <a:r>
              <a:rPr lang="ja-JP" altLang="en-US" sz="2400" dirty="0"/>
              <a:t>データ駆動型</a:t>
            </a:r>
            <a:r>
              <a:rPr lang="en-US" altLang="ja-JP" sz="2400" dirty="0"/>
              <a:t>(</a:t>
            </a:r>
            <a:r>
              <a:rPr lang="ja-JP" altLang="en-US" sz="2400" dirty="0"/>
              <a:t>追加公募</a:t>
            </a:r>
            <a:r>
              <a:rPr lang="en-US" altLang="ja-JP" sz="2400" dirty="0"/>
              <a:t>)</a:t>
            </a:r>
          </a:p>
        </p:txBody>
      </p:sp>
      <p:sp>
        <p:nvSpPr>
          <p:cNvPr id="5" name="テキスト ボックス 4">
            <a:extLst>
              <a:ext uri="{FF2B5EF4-FFF2-40B4-BE49-F238E27FC236}">
                <a16:creationId xmlns:a16="http://schemas.microsoft.com/office/drawing/2014/main" id="{D116DCBA-91B9-288F-B610-36AFCB85823F}"/>
              </a:ext>
            </a:extLst>
          </p:cNvPr>
          <p:cNvSpPr txBox="1"/>
          <p:nvPr/>
        </p:nvSpPr>
        <p:spPr>
          <a:xfrm>
            <a:off x="-6497" y="3858905"/>
            <a:ext cx="2646878" cy="461665"/>
          </a:xfrm>
          <a:prstGeom prst="rect">
            <a:avLst/>
          </a:prstGeom>
          <a:noFill/>
          <a:ln>
            <a:solidFill>
              <a:srgbClr val="0000FF"/>
            </a:solidFill>
          </a:ln>
        </p:spPr>
        <p:txBody>
          <a:bodyPr wrap="none" rtlCol="0">
            <a:spAutoFit/>
          </a:bodyPr>
          <a:lstStyle/>
          <a:p>
            <a:pPr algn="l"/>
            <a:r>
              <a:rPr lang="en-US" sz="2400" dirty="0"/>
              <a:t>C) </a:t>
            </a:r>
            <a:r>
              <a:rPr lang="ja-JP" altLang="en-US" sz="2400" dirty="0"/>
              <a:t>波浪予測</a:t>
            </a:r>
            <a:r>
              <a:rPr lang="en-US" altLang="ja-JP" sz="2400" dirty="0"/>
              <a:t>(</a:t>
            </a:r>
            <a:r>
              <a:rPr lang="ja-JP" altLang="en-US" sz="2400" dirty="0"/>
              <a:t>京大</a:t>
            </a:r>
            <a:r>
              <a:rPr lang="en-US" altLang="ja-JP" sz="2400" dirty="0"/>
              <a:t>)</a:t>
            </a:r>
            <a:endParaRPr lang="en-US" sz="2400" dirty="0"/>
          </a:p>
        </p:txBody>
      </p:sp>
      <p:sp>
        <p:nvSpPr>
          <p:cNvPr id="6" name="テキスト ボックス 5">
            <a:extLst>
              <a:ext uri="{FF2B5EF4-FFF2-40B4-BE49-F238E27FC236}">
                <a16:creationId xmlns:a16="http://schemas.microsoft.com/office/drawing/2014/main" id="{BD75A40C-8DC1-0FC4-572E-B23F89448561}"/>
              </a:ext>
            </a:extLst>
          </p:cNvPr>
          <p:cNvSpPr txBox="1"/>
          <p:nvPr/>
        </p:nvSpPr>
        <p:spPr>
          <a:xfrm>
            <a:off x="2745860" y="3858904"/>
            <a:ext cx="1826141" cy="461665"/>
          </a:xfrm>
          <a:prstGeom prst="rect">
            <a:avLst/>
          </a:prstGeom>
          <a:noFill/>
          <a:ln>
            <a:solidFill>
              <a:srgbClr val="0000FF"/>
            </a:solidFill>
          </a:ln>
        </p:spPr>
        <p:txBody>
          <a:bodyPr wrap="none" rtlCol="0">
            <a:spAutoFit/>
          </a:bodyPr>
          <a:lstStyle/>
          <a:p>
            <a:pPr algn="l"/>
            <a:r>
              <a:rPr lang="en-US" sz="2400" dirty="0"/>
              <a:t>D) </a:t>
            </a:r>
            <a:r>
              <a:rPr lang="ja-JP" altLang="en-US" sz="2400" dirty="0"/>
              <a:t>海流予測</a:t>
            </a:r>
            <a:endParaRPr lang="en-US" sz="2400" dirty="0"/>
          </a:p>
        </p:txBody>
      </p:sp>
      <p:sp>
        <p:nvSpPr>
          <p:cNvPr id="7" name="テキスト ボックス 6">
            <a:extLst>
              <a:ext uri="{FF2B5EF4-FFF2-40B4-BE49-F238E27FC236}">
                <a16:creationId xmlns:a16="http://schemas.microsoft.com/office/drawing/2014/main" id="{F59478F0-C76E-2075-D756-9D496EE40ACB}"/>
              </a:ext>
            </a:extLst>
          </p:cNvPr>
          <p:cNvSpPr txBox="1"/>
          <p:nvPr/>
        </p:nvSpPr>
        <p:spPr>
          <a:xfrm>
            <a:off x="1" y="5046554"/>
            <a:ext cx="6458819" cy="461665"/>
          </a:xfrm>
          <a:prstGeom prst="rect">
            <a:avLst/>
          </a:prstGeom>
          <a:noFill/>
          <a:ln>
            <a:solidFill>
              <a:srgbClr val="0000FF"/>
            </a:solidFill>
          </a:ln>
        </p:spPr>
        <p:txBody>
          <a:bodyPr wrap="none" rtlCol="0">
            <a:spAutoFit/>
          </a:bodyPr>
          <a:lstStyle/>
          <a:p>
            <a:pPr algn="l"/>
            <a:r>
              <a:rPr lang="en-US" sz="2400" dirty="0"/>
              <a:t>G) </a:t>
            </a:r>
            <a:r>
              <a:rPr lang="ja-JP" altLang="en-US" sz="2400" dirty="0"/>
              <a:t>予測データ基盤・入出力インターフェース</a:t>
            </a:r>
            <a:endParaRPr lang="en-US" sz="2400" dirty="0"/>
          </a:p>
        </p:txBody>
      </p:sp>
      <p:sp>
        <p:nvSpPr>
          <p:cNvPr id="8" name="テキスト ボックス 7">
            <a:extLst>
              <a:ext uri="{FF2B5EF4-FFF2-40B4-BE49-F238E27FC236}">
                <a16:creationId xmlns:a16="http://schemas.microsoft.com/office/drawing/2014/main" id="{1F1224B4-13E3-B40A-1728-49D62BC60CBB}"/>
              </a:ext>
            </a:extLst>
          </p:cNvPr>
          <p:cNvSpPr txBox="1"/>
          <p:nvPr/>
        </p:nvSpPr>
        <p:spPr>
          <a:xfrm>
            <a:off x="4682839" y="1534432"/>
            <a:ext cx="4253087" cy="461665"/>
          </a:xfrm>
          <a:prstGeom prst="rect">
            <a:avLst/>
          </a:prstGeom>
          <a:noFill/>
          <a:ln>
            <a:solidFill>
              <a:srgbClr val="0000FF"/>
            </a:solidFill>
          </a:ln>
        </p:spPr>
        <p:txBody>
          <a:bodyPr wrap="none" rtlCol="0">
            <a:spAutoFit/>
          </a:bodyPr>
          <a:lstStyle/>
          <a:p>
            <a:pPr algn="l"/>
            <a:r>
              <a:rPr lang="en-US" altLang="ja-JP" sz="2400" dirty="0"/>
              <a:t>F)</a:t>
            </a:r>
            <a:r>
              <a:rPr lang="ja-JP" altLang="en-US" sz="2400" dirty="0"/>
              <a:t> 船舶気象海象データの利用</a:t>
            </a:r>
            <a:endParaRPr lang="en-US" sz="2400" dirty="0"/>
          </a:p>
        </p:txBody>
      </p:sp>
      <p:cxnSp>
        <p:nvCxnSpPr>
          <p:cNvPr id="10" name="直線矢印コネクタ 9">
            <a:extLst>
              <a:ext uri="{FF2B5EF4-FFF2-40B4-BE49-F238E27FC236}">
                <a16:creationId xmlns:a16="http://schemas.microsoft.com/office/drawing/2014/main" id="{D153F326-28B0-ED8E-EC0C-ACD9D7FB513B}"/>
              </a:ext>
            </a:extLst>
          </p:cNvPr>
          <p:cNvCxnSpPr>
            <a:cxnSpLocks/>
            <a:endCxn id="4" idx="0"/>
          </p:cNvCxnSpPr>
          <p:nvPr/>
        </p:nvCxnSpPr>
        <p:spPr>
          <a:xfrm>
            <a:off x="6890257" y="1996096"/>
            <a:ext cx="0" cy="34834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431031FC-577E-7322-60F1-E4643EE7AB6B}"/>
              </a:ext>
            </a:extLst>
          </p:cNvPr>
          <p:cNvCxnSpPr>
            <a:endCxn id="3" idx="3"/>
          </p:cNvCxnSpPr>
          <p:nvPr/>
        </p:nvCxnSpPr>
        <p:spPr>
          <a:xfrm flipH="1" flipV="1">
            <a:off x="4402006" y="2742498"/>
            <a:ext cx="280833" cy="784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914B40E6-2852-03F1-1B0A-F2903E3EFDFE}"/>
              </a:ext>
            </a:extLst>
          </p:cNvPr>
          <p:cNvCxnSpPr/>
          <p:nvPr/>
        </p:nvCxnSpPr>
        <p:spPr>
          <a:xfrm>
            <a:off x="1955656" y="2986213"/>
            <a:ext cx="0" cy="88557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D56BBC50-0135-4BBB-1583-8FF0E5C60E20}"/>
              </a:ext>
            </a:extLst>
          </p:cNvPr>
          <p:cNvCxnSpPr/>
          <p:nvPr/>
        </p:nvCxnSpPr>
        <p:spPr>
          <a:xfrm>
            <a:off x="3182650" y="2986213"/>
            <a:ext cx="0" cy="88557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03703D5D-B07A-AD1E-16A6-825201072903}"/>
              </a:ext>
            </a:extLst>
          </p:cNvPr>
          <p:cNvCxnSpPr/>
          <p:nvPr/>
        </p:nvCxnSpPr>
        <p:spPr>
          <a:xfrm>
            <a:off x="2693194" y="2973329"/>
            <a:ext cx="0" cy="207322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245D7167-8E74-04B2-0484-4DC30DD37915}"/>
              </a:ext>
            </a:extLst>
          </p:cNvPr>
          <p:cNvCxnSpPr/>
          <p:nvPr/>
        </p:nvCxnSpPr>
        <p:spPr>
          <a:xfrm>
            <a:off x="1571625" y="4320569"/>
            <a:ext cx="0" cy="72598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ECE67C47-B913-D6EA-5E3F-29A2B5F60E67}"/>
              </a:ext>
            </a:extLst>
          </p:cNvPr>
          <p:cNvCxnSpPr/>
          <p:nvPr/>
        </p:nvCxnSpPr>
        <p:spPr>
          <a:xfrm>
            <a:off x="3486150" y="4320569"/>
            <a:ext cx="0" cy="72598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976ADD5D-CAE0-CD52-0910-7F802D3FE4B6}"/>
              </a:ext>
            </a:extLst>
          </p:cNvPr>
          <p:cNvSpPr txBox="1"/>
          <p:nvPr/>
        </p:nvSpPr>
        <p:spPr>
          <a:xfrm>
            <a:off x="1728758" y="3051870"/>
            <a:ext cx="1757392" cy="473245"/>
          </a:xfrm>
          <a:prstGeom prst="rect">
            <a:avLst/>
          </a:prstGeom>
          <a:solidFill>
            <a:schemeClr val="bg1"/>
          </a:solidFill>
        </p:spPr>
        <p:txBody>
          <a:bodyPr wrap="square" rtlCol="0">
            <a:spAutoFit/>
          </a:bodyPr>
          <a:lstStyle/>
          <a:p>
            <a:pPr algn="l"/>
            <a:r>
              <a:rPr lang="ja-JP" altLang="en-US" sz="2400" dirty="0"/>
              <a:t>大気データ</a:t>
            </a:r>
            <a:endParaRPr lang="en-US" sz="2400" dirty="0"/>
          </a:p>
        </p:txBody>
      </p:sp>
      <p:sp>
        <p:nvSpPr>
          <p:cNvPr id="29" name="テキスト ボックス 28">
            <a:extLst>
              <a:ext uri="{FF2B5EF4-FFF2-40B4-BE49-F238E27FC236}">
                <a16:creationId xmlns:a16="http://schemas.microsoft.com/office/drawing/2014/main" id="{E25E0F49-29AC-6B5D-838B-64C1166DBA25}"/>
              </a:ext>
            </a:extLst>
          </p:cNvPr>
          <p:cNvSpPr txBox="1"/>
          <p:nvPr/>
        </p:nvSpPr>
        <p:spPr>
          <a:xfrm>
            <a:off x="573168" y="4366939"/>
            <a:ext cx="1723549" cy="461665"/>
          </a:xfrm>
          <a:prstGeom prst="rect">
            <a:avLst/>
          </a:prstGeom>
          <a:solidFill>
            <a:schemeClr val="bg1"/>
          </a:solidFill>
        </p:spPr>
        <p:txBody>
          <a:bodyPr wrap="none" rtlCol="0">
            <a:spAutoFit/>
          </a:bodyPr>
          <a:lstStyle/>
          <a:p>
            <a:pPr algn="l"/>
            <a:r>
              <a:rPr lang="ja-JP" altLang="en-US" sz="2400" dirty="0"/>
              <a:t>波浪データ</a:t>
            </a:r>
            <a:endParaRPr lang="en-US" sz="2400" dirty="0"/>
          </a:p>
        </p:txBody>
      </p:sp>
      <p:sp>
        <p:nvSpPr>
          <p:cNvPr id="9" name="テキスト ボックス 8">
            <a:extLst>
              <a:ext uri="{FF2B5EF4-FFF2-40B4-BE49-F238E27FC236}">
                <a16:creationId xmlns:a16="http://schemas.microsoft.com/office/drawing/2014/main" id="{FC82BD89-571D-47DD-6A08-954B49CEA552}"/>
              </a:ext>
            </a:extLst>
          </p:cNvPr>
          <p:cNvSpPr txBox="1"/>
          <p:nvPr/>
        </p:nvSpPr>
        <p:spPr>
          <a:xfrm>
            <a:off x="2849752" y="4369305"/>
            <a:ext cx="1723549" cy="461665"/>
          </a:xfrm>
          <a:prstGeom prst="rect">
            <a:avLst/>
          </a:prstGeom>
          <a:solidFill>
            <a:schemeClr val="bg1"/>
          </a:solidFill>
        </p:spPr>
        <p:txBody>
          <a:bodyPr wrap="none" rtlCol="0">
            <a:spAutoFit/>
          </a:bodyPr>
          <a:lstStyle/>
          <a:p>
            <a:pPr algn="l"/>
            <a:r>
              <a:rPr lang="ja-JP" altLang="en-US" sz="2400" dirty="0"/>
              <a:t>海流データ</a:t>
            </a:r>
            <a:endParaRPr lang="en-US" sz="2400" dirty="0"/>
          </a:p>
        </p:txBody>
      </p:sp>
      <p:cxnSp>
        <p:nvCxnSpPr>
          <p:cNvPr id="11" name="直線矢印コネクタ 10">
            <a:extLst>
              <a:ext uri="{FF2B5EF4-FFF2-40B4-BE49-F238E27FC236}">
                <a16:creationId xmlns:a16="http://schemas.microsoft.com/office/drawing/2014/main" id="{41C4F5DE-C766-0182-4391-C63DA60F1D28}"/>
              </a:ext>
            </a:extLst>
          </p:cNvPr>
          <p:cNvCxnSpPr>
            <a:cxnSpLocks/>
          </p:cNvCxnSpPr>
          <p:nvPr/>
        </p:nvCxnSpPr>
        <p:spPr>
          <a:xfrm>
            <a:off x="6458819" y="5277385"/>
            <a:ext cx="350562"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CE10797-2A40-D8EF-F542-87A9D596CE35}"/>
              </a:ext>
            </a:extLst>
          </p:cNvPr>
          <p:cNvSpPr txBox="1"/>
          <p:nvPr/>
        </p:nvSpPr>
        <p:spPr>
          <a:xfrm>
            <a:off x="6861165" y="5077330"/>
            <a:ext cx="2236510" cy="400110"/>
          </a:xfrm>
          <a:prstGeom prst="rect">
            <a:avLst/>
          </a:prstGeom>
          <a:noFill/>
          <a:ln>
            <a:solidFill>
              <a:schemeClr val="accent1"/>
            </a:solidFill>
          </a:ln>
        </p:spPr>
        <p:txBody>
          <a:bodyPr wrap="none" rtlCol="0">
            <a:spAutoFit/>
          </a:bodyPr>
          <a:lstStyle/>
          <a:p>
            <a:pPr algn="l"/>
            <a:r>
              <a:rPr lang="ja-JP" altLang="en-US" sz="2000" dirty="0"/>
              <a:t>運航シミュレータ</a:t>
            </a:r>
          </a:p>
        </p:txBody>
      </p:sp>
      <p:sp>
        <p:nvSpPr>
          <p:cNvPr id="15" name="テキスト ボックス 14">
            <a:extLst>
              <a:ext uri="{FF2B5EF4-FFF2-40B4-BE49-F238E27FC236}">
                <a16:creationId xmlns:a16="http://schemas.microsoft.com/office/drawing/2014/main" id="{A0407650-B038-F245-9294-92DC26A9E153}"/>
              </a:ext>
            </a:extLst>
          </p:cNvPr>
          <p:cNvSpPr txBox="1"/>
          <p:nvPr/>
        </p:nvSpPr>
        <p:spPr>
          <a:xfrm>
            <a:off x="5166708" y="1943198"/>
            <a:ext cx="1723549" cy="461665"/>
          </a:xfrm>
          <a:prstGeom prst="rect">
            <a:avLst/>
          </a:prstGeom>
          <a:noFill/>
        </p:spPr>
        <p:txBody>
          <a:bodyPr wrap="none" rtlCol="0">
            <a:spAutoFit/>
          </a:bodyPr>
          <a:lstStyle/>
          <a:p>
            <a:pPr algn="l"/>
            <a:r>
              <a:rPr lang="ja-JP" altLang="en-US" sz="2400" dirty="0"/>
              <a:t>観測データ</a:t>
            </a:r>
          </a:p>
        </p:txBody>
      </p:sp>
      <p:sp>
        <p:nvSpPr>
          <p:cNvPr id="12" name="テキスト ボックス 11">
            <a:extLst>
              <a:ext uri="{FF2B5EF4-FFF2-40B4-BE49-F238E27FC236}">
                <a16:creationId xmlns:a16="http://schemas.microsoft.com/office/drawing/2014/main" id="{7D4C6AAB-7B7E-51FA-89F0-A8A6FC867BE6}"/>
              </a:ext>
            </a:extLst>
          </p:cNvPr>
          <p:cNvSpPr txBox="1"/>
          <p:nvPr/>
        </p:nvSpPr>
        <p:spPr>
          <a:xfrm>
            <a:off x="508712" y="5456248"/>
            <a:ext cx="2284600" cy="461665"/>
          </a:xfrm>
          <a:prstGeom prst="rect">
            <a:avLst/>
          </a:prstGeom>
          <a:noFill/>
        </p:spPr>
        <p:txBody>
          <a:bodyPr wrap="none" rtlCol="0">
            <a:spAutoFit/>
          </a:bodyPr>
          <a:lstStyle/>
          <a:p>
            <a:pPr algn="l"/>
            <a:r>
              <a:rPr lang="en-US" sz="2400" dirty="0"/>
              <a:t>(JAMSTEC+MTI)</a:t>
            </a:r>
          </a:p>
        </p:txBody>
      </p:sp>
      <p:sp>
        <p:nvSpPr>
          <p:cNvPr id="14" name="四角形: 角を丸くする 13">
            <a:extLst>
              <a:ext uri="{FF2B5EF4-FFF2-40B4-BE49-F238E27FC236}">
                <a16:creationId xmlns:a16="http://schemas.microsoft.com/office/drawing/2014/main" id="{3943D2E5-1347-7217-5B70-F12F8FAF7634}"/>
              </a:ext>
            </a:extLst>
          </p:cNvPr>
          <p:cNvSpPr/>
          <p:nvPr/>
        </p:nvSpPr>
        <p:spPr>
          <a:xfrm>
            <a:off x="46326" y="913270"/>
            <a:ext cx="1416715" cy="383746"/>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200" dirty="0">
                <a:solidFill>
                  <a:schemeClr val="bg1"/>
                </a:solidFill>
                <a:latin typeface="Meiryo UI" panose="020B0604030504040204" pitchFamily="50" charset="-128"/>
                <a:ea typeface="Meiryo UI" panose="020B0604030504040204" pitchFamily="50" charset="-128"/>
              </a:rPr>
              <a:t>研究開発成果物</a:t>
            </a:r>
            <a:endParaRPr lang="en-US" altLang="ja-JP" sz="1200" dirty="0">
              <a:solidFill>
                <a:schemeClr val="bg1"/>
              </a:solidFill>
              <a:latin typeface="Meiryo UI" panose="020B0604030504040204" pitchFamily="50" charset="-128"/>
              <a:ea typeface="Meiryo UI" panose="020B0604030504040204" pitchFamily="50" charset="-128"/>
            </a:endParaRPr>
          </a:p>
          <a:p>
            <a:pPr algn="ctr"/>
            <a:r>
              <a:rPr lang="en-US" altLang="ja-JP" sz="1200" dirty="0">
                <a:solidFill>
                  <a:schemeClr val="bg1"/>
                </a:solidFill>
                <a:latin typeface="Meiryo UI" panose="020B0604030504040204" pitchFamily="50" charset="-128"/>
                <a:ea typeface="Meiryo UI" panose="020B0604030504040204" pitchFamily="50" charset="-128"/>
              </a:rPr>
              <a:t>6-1</a:t>
            </a:r>
            <a:endParaRPr lang="ja-JP" altLang="en-US" sz="1200" dirty="0">
              <a:solidFill>
                <a:schemeClr val="bg1"/>
              </a:solidFill>
              <a:latin typeface="Meiryo UI" panose="020B0604030504040204" pitchFamily="50" charset="-128"/>
              <a:ea typeface="Meiryo UI" panose="020B0604030504040204" pitchFamily="50" charset="-128"/>
            </a:endParaRPr>
          </a:p>
        </p:txBody>
      </p:sp>
      <p:sp>
        <p:nvSpPr>
          <p:cNvPr id="17" name="スライド番号プレースホルダー 16">
            <a:extLst>
              <a:ext uri="{FF2B5EF4-FFF2-40B4-BE49-F238E27FC236}">
                <a16:creationId xmlns:a16="http://schemas.microsoft.com/office/drawing/2014/main" id="{C8280728-CFDE-CA4F-2D42-B598CA1DC7D7}"/>
              </a:ext>
            </a:extLst>
          </p:cNvPr>
          <p:cNvSpPr>
            <a:spLocks noGrp="1"/>
          </p:cNvSpPr>
          <p:nvPr>
            <p:ph type="sldNum" idx="12"/>
          </p:nvPr>
        </p:nvSpPr>
        <p:spPr/>
        <p:txBody>
          <a:bodyPr/>
          <a:lstStyle/>
          <a:p>
            <a:fld id="{00000000-1234-1234-1234-123412341234}" type="slidenum">
              <a:rPr lang="en-US" smtClean="0"/>
              <a:pPr/>
              <a:t>37</a:t>
            </a:fld>
            <a:endParaRPr lang="en-US"/>
          </a:p>
        </p:txBody>
      </p:sp>
    </p:spTree>
    <p:extLst>
      <p:ext uri="{BB962C8B-B14F-4D97-AF65-F5344CB8AC3E}">
        <p14:creationId xmlns:p14="http://schemas.microsoft.com/office/powerpoint/2010/main" val="537858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コネクタ 26">
            <a:extLst>
              <a:ext uri="{FF2B5EF4-FFF2-40B4-BE49-F238E27FC236}">
                <a16:creationId xmlns:a16="http://schemas.microsoft.com/office/drawing/2014/main" id="{CD1CE838-81F8-40CC-9B9E-83EC6DFC049B}"/>
              </a:ext>
            </a:extLst>
          </p:cNvPr>
          <p:cNvCxnSpPr>
            <a:cxnSpLocks/>
          </p:cNvCxnSpPr>
          <p:nvPr/>
        </p:nvCxnSpPr>
        <p:spPr>
          <a:xfrm>
            <a:off x="1358827" y="4048571"/>
            <a:ext cx="0" cy="985878"/>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38EB7675-8E86-90FA-D118-89F90B419002}"/>
              </a:ext>
            </a:extLst>
          </p:cNvPr>
          <p:cNvSpPr txBox="1"/>
          <p:nvPr/>
        </p:nvSpPr>
        <p:spPr>
          <a:xfrm>
            <a:off x="3773115" y="1931041"/>
            <a:ext cx="673582" cy="369332"/>
          </a:xfrm>
          <a:prstGeom prst="rect">
            <a:avLst/>
          </a:prstGeom>
          <a:noFill/>
          <a:ln w="12700">
            <a:solidFill>
              <a:schemeClr val="tx1"/>
            </a:solidFill>
          </a:ln>
        </p:spPr>
        <p:txBody>
          <a:bodyPr wrap="none" rtlCol="0">
            <a:spAutoFit/>
          </a:bodyPr>
          <a:lstStyle/>
          <a:p>
            <a:pPr algn="l"/>
            <a:r>
              <a:rPr lang="en-US" altLang="ja-JP" dirty="0"/>
              <a:t>PMO</a:t>
            </a:r>
            <a:endParaRPr lang="ja-JP" altLang="en-US" dirty="0"/>
          </a:p>
        </p:txBody>
      </p:sp>
      <p:sp>
        <p:nvSpPr>
          <p:cNvPr id="3" name="テキスト ボックス 2">
            <a:extLst>
              <a:ext uri="{FF2B5EF4-FFF2-40B4-BE49-F238E27FC236}">
                <a16:creationId xmlns:a16="http://schemas.microsoft.com/office/drawing/2014/main" id="{8DBCAAAE-E5D5-3AC0-6D75-752695004612}"/>
              </a:ext>
            </a:extLst>
          </p:cNvPr>
          <p:cNvSpPr txBox="1"/>
          <p:nvPr/>
        </p:nvSpPr>
        <p:spPr>
          <a:xfrm>
            <a:off x="614967" y="2762297"/>
            <a:ext cx="1569660" cy="369332"/>
          </a:xfrm>
          <a:prstGeom prst="rect">
            <a:avLst/>
          </a:prstGeom>
          <a:noFill/>
          <a:ln w="12700">
            <a:solidFill>
              <a:schemeClr val="tx1"/>
            </a:solidFill>
          </a:ln>
        </p:spPr>
        <p:txBody>
          <a:bodyPr wrap="none" rtlCol="0">
            <a:spAutoFit/>
          </a:bodyPr>
          <a:lstStyle/>
          <a:p>
            <a:pPr algn="l"/>
            <a:r>
              <a:rPr lang="ja-JP" altLang="en-US" dirty="0"/>
              <a:t>パッケージ①</a:t>
            </a:r>
          </a:p>
        </p:txBody>
      </p:sp>
      <p:sp>
        <p:nvSpPr>
          <p:cNvPr id="4" name="テキスト ボックス 3">
            <a:extLst>
              <a:ext uri="{FF2B5EF4-FFF2-40B4-BE49-F238E27FC236}">
                <a16:creationId xmlns:a16="http://schemas.microsoft.com/office/drawing/2014/main" id="{9092ED06-150E-C6C0-A95A-80D8DC5EE1E4}"/>
              </a:ext>
            </a:extLst>
          </p:cNvPr>
          <p:cNvSpPr txBox="1"/>
          <p:nvPr/>
        </p:nvSpPr>
        <p:spPr>
          <a:xfrm>
            <a:off x="3375566" y="2762297"/>
            <a:ext cx="1569660" cy="369332"/>
          </a:xfrm>
          <a:prstGeom prst="rect">
            <a:avLst/>
          </a:prstGeom>
          <a:noFill/>
          <a:ln w="12700">
            <a:solidFill>
              <a:schemeClr val="tx1"/>
            </a:solidFill>
          </a:ln>
        </p:spPr>
        <p:txBody>
          <a:bodyPr wrap="none" rtlCol="0">
            <a:spAutoFit/>
          </a:bodyPr>
          <a:lstStyle/>
          <a:p>
            <a:pPr algn="l"/>
            <a:r>
              <a:rPr lang="ja-JP" altLang="en-US" dirty="0"/>
              <a:t>パッケージ②</a:t>
            </a:r>
          </a:p>
        </p:txBody>
      </p:sp>
      <p:sp>
        <p:nvSpPr>
          <p:cNvPr id="5" name="テキスト ボックス 4">
            <a:extLst>
              <a:ext uri="{FF2B5EF4-FFF2-40B4-BE49-F238E27FC236}">
                <a16:creationId xmlns:a16="http://schemas.microsoft.com/office/drawing/2014/main" id="{56673307-7932-162A-3C46-D62852961B25}"/>
              </a:ext>
            </a:extLst>
          </p:cNvPr>
          <p:cNvSpPr txBox="1"/>
          <p:nvPr/>
        </p:nvSpPr>
        <p:spPr>
          <a:xfrm>
            <a:off x="6523455" y="2762297"/>
            <a:ext cx="1569660" cy="369332"/>
          </a:xfrm>
          <a:prstGeom prst="rect">
            <a:avLst/>
          </a:prstGeom>
          <a:noFill/>
          <a:ln w="12700">
            <a:solidFill>
              <a:schemeClr val="tx1"/>
            </a:solidFill>
          </a:ln>
        </p:spPr>
        <p:txBody>
          <a:bodyPr wrap="none" rtlCol="0">
            <a:spAutoFit/>
          </a:bodyPr>
          <a:lstStyle/>
          <a:p>
            <a:pPr algn="l"/>
            <a:r>
              <a:rPr lang="ja-JP" altLang="en-US" dirty="0"/>
              <a:t>パッケージ③</a:t>
            </a:r>
          </a:p>
        </p:txBody>
      </p:sp>
      <p:sp>
        <p:nvSpPr>
          <p:cNvPr id="6" name="テキスト ボックス 5">
            <a:extLst>
              <a:ext uri="{FF2B5EF4-FFF2-40B4-BE49-F238E27FC236}">
                <a16:creationId xmlns:a16="http://schemas.microsoft.com/office/drawing/2014/main" id="{E4D39EBC-377D-8DA8-925F-409A305256E4}"/>
              </a:ext>
            </a:extLst>
          </p:cNvPr>
          <p:cNvSpPr txBox="1"/>
          <p:nvPr/>
        </p:nvSpPr>
        <p:spPr>
          <a:xfrm>
            <a:off x="420203" y="5044134"/>
            <a:ext cx="1643399" cy="415498"/>
          </a:xfrm>
          <a:prstGeom prst="rect">
            <a:avLst/>
          </a:prstGeom>
          <a:noFill/>
          <a:ln w="12700">
            <a:solidFill>
              <a:schemeClr val="tx1"/>
            </a:solidFill>
          </a:ln>
        </p:spPr>
        <p:txBody>
          <a:bodyPr wrap="none" rtlCol="0">
            <a:spAutoFit/>
          </a:bodyPr>
          <a:lstStyle/>
          <a:p>
            <a:pPr algn="l"/>
            <a:r>
              <a:rPr lang="ja-JP" altLang="en-US" sz="1050" dirty="0"/>
              <a:t>研究開発項目</a:t>
            </a:r>
            <a:endParaRPr lang="en-US" altLang="ja-JP" sz="1050" dirty="0"/>
          </a:p>
          <a:p>
            <a:pPr algn="l"/>
            <a:r>
              <a:rPr lang="en-US" altLang="ja-JP" sz="1050" dirty="0"/>
              <a:t>3 </a:t>
            </a:r>
            <a:r>
              <a:rPr lang="ja-JP" altLang="en-US" sz="1050" dirty="0"/>
              <a:t>設計建造に関する研究</a:t>
            </a:r>
          </a:p>
        </p:txBody>
      </p:sp>
      <p:sp>
        <p:nvSpPr>
          <p:cNvPr id="7" name="テキスト ボックス 6">
            <a:extLst>
              <a:ext uri="{FF2B5EF4-FFF2-40B4-BE49-F238E27FC236}">
                <a16:creationId xmlns:a16="http://schemas.microsoft.com/office/drawing/2014/main" id="{D4E7A4CB-69EB-C5A7-CEFF-093A7DE38787}"/>
              </a:ext>
            </a:extLst>
          </p:cNvPr>
          <p:cNvSpPr txBox="1"/>
          <p:nvPr/>
        </p:nvSpPr>
        <p:spPr>
          <a:xfrm>
            <a:off x="4688578" y="1812116"/>
            <a:ext cx="2855269" cy="577081"/>
          </a:xfrm>
          <a:prstGeom prst="rect">
            <a:avLst/>
          </a:prstGeom>
          <a:noFill/>
          <a:ln w="12700">
            <a:solidFill>
              <a:schemeClr val="tx1"/>
            </a:solidFill>
          </a:ln>
        </p:spPr>
        <p:txBody>
          <a:bodyPr wrap="none" rtlCol="0">
            <a:spAutoFit/>
          </a:bodyPr>
          <a:lstStyle/>
          <a:p>
            <a:pPr algn="l"/>
            <a:r>
              <a:rPr lang="ja-JP" altLang="en-US" sz="1050" dirty="0"/>
              <a:t>研究開発項目</a:t>
            </a:r>
            <a:endParaRPr lang="en-US" altLang="ja-JP" sz="1050" dirty="0"/>
          </a:p>
          <a:p>
            <a:pPr algn="l"/>
            <a:r>
              <a:rPr lang="en-US" altLang="ja-JP" sz="1050" dirty="0"/>
              <a:t>1 </a:t>
            </a:r>
            <a:r>
              <a:rPr lang="ja-JP" altLang="en-US" sz="1050" dirty="0"/>
              <a:t>統合シミュレーション・プラットフォーム</a:t>
            </a:r>
            <a:endParaRPr lang="en-US" altLang="ja-JP" sz="1050" dirty="0"/>
          </a:p>
          <a:p>
            <a:pPr algn="l"/>
            <a:r>
              <a:rPr lang="ja-JP" altLang="en-US" sz="1050" dirty="0"/>
              <a:t>の社会実装に関する研究</a:t>
            </a:r>
          </a:p>
        </p:txBody>
      </p:sp>
      <p:sp>
        <p:nvSpPr>
          <p:cNvPr id="8" name="テキスト ボックス 7">
            <a:extLst>
              <a:ext uri="{FF2B5EF4-FFF2-40B4-BE49-F238E27FC236}">
                <a16:creationId xmlns:a16="http://schemas.microsoft.com/office/drawing/2014/main" id="{450DD77F-E590-3B90-104E-833560BFA723}"/>
              </a:ext>
            </a:extLst>
          </p:cNvPr>
          <p:cNvSpPr txBox="1"/>
          <p:nvPr/>
        </p:nvSpPr>
        <p:spPr>
          <a:xfrm>
            <a:off x="2402944" y="5034449"/>
            <a:ext cx="2585964" cy="738664"/>
          </a:xfrm>
          <a:prstGeom prst="rect">
            <a:avLst/>
          </a:prstGeom>
          <a:noFill/>
          <a:ln w="12700">
            <a:solidFill>
              <a:schemeClr val="tx1"/>
            </a:solidFill>
          </a:ln>
        </p:spPr>
        <p:txBody>
          <a:bodyPr wrap="none" rtlCol="0">
            <a:spAutoFit/>
          </a:bodyPr>
          <a:lstStyle/>
          <a:p>
            <a:pPr algn="l"/>
            <a:r>
              <a:rPr lang="ja-JP" altLang="en-US" sz="1050" dirty="0"/>
              <a:t>研究開発項目</a:t>
            </a:r>
            <a:endParaRPr lang="en-US" altLang="ja-JP" sz="1050" dirty="0"/>
          </a:p>
          <a:p>
            <a:pPr algn="l"/>
            <a:r>
              <a:rPr lang="en-US" altLang="ja-JP" sz="1050" dirty="0"/>
              <a:t>2 </a:t>
            </a:r>
            <a:r>
              <a:rPr lang="ja-JP" altLang="en-US" sz="1050" dirty="0"/>
              <a:t>先行開発シミュレータに関する研究</a:t>
            </a:r>
            <a:endParaRPr lang="en-US" altLang="ja-JP" sz="1050" dirty="0"/>
          </a:p>
          <a:p>
            <a:pPr algn="l"/>
            <a:r>
              <a:rPr lang="en-US" altLang="ja-JP" sz="1050" dirty="0"/>
              <a:t>4 </a:t>
            </a:r>
            <a:r>
              <a:rPr lang="ja-JP" altLang="en-US" sz="1050" dirty="0"/>
              <a:t>コミッショニング試運転に関する研究</a:t>
            </a:r>
            <a:endParaRPr lang="en-US" altLang="ja-JP" sz="1050" dirty="0"/>
          </a:p>
          <a:p>
            <a:pPr algn="l"/>
            <a:r>
              <a:rPr lang="en-US" altLang="ja-JP" sz="1050" dirty="0"/>
              <a:t>5 </a:t>
            </a:r>
            <a:r>
              <a:rPr lang="ja-JP" altLang="en-US" sz="1050" dirty="0"/>
              <a:t>運航保守シミュレータに関する研究</a:t>
            </a:r>
          </a:p>
        </p:txBody>
      </p:sp>
      <p:sp>
        <p:nvSpPr>
          <p:cNvPr id="9" name="テキスト ボックス 8">
            <a:extLst>
              <a:ext uri="{FF2B5EF4-FFF2-40B4-BE49-F238E27FC236}">
                <a16:creationId xmlns:a16="http://schemas.microsoft.com/office/drawing/2014/main" id="{50063845-ADBD-8074-592A-A1BFEEE960E4}"/>
              </a:ext>
            </a:extLst>
          </p:cNvPr>
          <p:cNvSpPr txBox="1"/>
          <p:nvPr/>
        </p:nvSpPr>
        <p:spPr>
          <a:xfrm>
            <a:off x="6018990" y="5044134"/>
            <a:ext cx="2989921" cy="253916"/>
          </a:xfrm>
          <a:prstGeom prst="rect">
            <a:avLst/>
          </a:prstGeom>
          <a:noFill/>
          <a:ln w="12700">
            <a:solidFill>
              <a:schemeClr val="tx1"/>
            </a:solidFill>
          </a:ln>
        </p:spPr>
        <p:txBody>
          <a:bodyPr wrap="none" rtlCol="0">
            <a:spAutoFit/>
          </a:bodyPr>
          <a:lstStyle/>
          <a:p>
            <a:pPr algn="l"/>
            <a:r>
              <a:rPr lang="en-US" altLang="ja-JP" sz="1050" dirty="0"/>
              <a:t>6 </a:t>
            </a:r>
            <a:r>
              <a:rPr lang="ja-JP" altLang="en-US" sz="1050" dirty="0"/>
              <a:t>気象海象季節予測シミュレータに関する研究</a:t>
            </a:r>
          </a:p>
        </p:txBody>
      </p:sp>
      <p:sp>
        <p:nvSpPr>
          <p:cNvPr id="10" name="テキスト ボックス 9">
            <a:extLst>
              <a:ext uri="{FF2B5EF4-FFF2-40B4-BE49-F238E27FC236}">
                <a16:creationId xmlns:a16="http://schemas.microsoft.com/office/drawing/2014/main" id="{18C5F837-F33F-7427-67FE-536521CDDA8B}"/>
              </a:ext>
            </a:extLst>
          </p:cNvPr>
          <p:cNvSpPr txBox="1"/>
          <p:nvPr/>
        </p:nvSpPr>
        <p:spPr>
          <a:xfrm>
            <a:off x="432840" y="3484890"/>
            <a:ext cx="1935145" cy="577081"/>
          </a:xfrm>
          <a:prstGeom prst="rect">
            <a:avLst/>
          </a:prstGeom>
          <a:solidFill>
            <a:schemeClr val="bg1"/>
          </a:solidFill>
          <a:ln w="12700">
            <a:solidFill>
              <a:schemeClr val="tx1"/>
            </a:solidFill>
          </a:ln>
        </p:spPr>
        <p:txBody>
          <a:bodyPr wrap="none" rtlCol="0">
            <a:spAutoFit/>
          </a:bodyPr>
          <a:lstStyle/>
          <a:p>
            <a:pPr algn="l"/>
            <a:r>
              <a:rPr lang="ja-JP" altLang="en-US" sz="1050" dirty="0"/>
              <a:t>三菱造船（リーダー）</a:t>
            </a:r>
            <a:endParaRPr lang="en-US" altLang="ja-JP" sz="1050" dirty="0"/>
          </a:p>
          <a:p>
            <a:pPr algn="l"/>
            <a:r>
              <a:rPr lang="ja-JP" altLang="en-US" sz="1050" dirty="0"/>
              <a:t>ジャパンマリンユナイテッド</a:t>
            </a:r>
            <a:endParaRPr lang="en-US" altLang="ja-JP" sz="1050" dirty="0"/>
          </a:p>
          <a:p>
            <a:pPr algn="l"/>
            <a:r>
              <a:rPr lang="ja-JP" altLang="en-US" sz="1050" dirty="0"/>
              <a:t>海上技術安全研究所</a:t>
            </a:r>
            <a:endParaRPr lang="en-US" altLang="ja-JP" sz="1050" dirty="0"/>
          </a:p>
        </p:txBody>
      </p:sp>
      <p:sp>
        <p:nvSpPr>
          <p:cNvPr id="11" name="テキスト ボックス 10">
            <a:extLst>
              <a:ext uri="{FF2B5EF4-FFF2-40B4-BE49-F238E27FC236}">
                <a16:creationId xmlns:a16="http://schemas.microsoft.com/office/drawing/2014/main" id="{A040F985-511F-66AB-F91B-C4972F421934}"/>
              </a:ext>
            </a:extLst>
          </p:cNvPr>
          <p:cNvSpPr txBox="1"/>
          <p:nvPr/>
        </p:nvSpPr>
        <p:spPr>
          <a:xfrm>
            <a:off x="3414038" y="3504729"/>
            <a:ext cx="1531188" cy="1223412"/>
          </a:xfrm>
          <a:prstGeom prst="rect">
            <a:avLst/>
          </a:prstGeom>
          <a:noFill/>
          <a:ln w="12700">
            <a:solidFill>
              <a:schemeClr val="tx1"/>
            </a:solidFill>
          </a:ln>
        </p:spPr>
        <p:txBody>
          <a:bodyPr wrap="none" rtlCol="0">
            <a:spAutoFit/>
          </a:bodyPr>
          <a:lstStyle/>
          <a:p>
            <a:pPr algn="l"/>
            <a:r>
              <a:rPr lang="ja-JP" altLang="en-US" sz="1050" dirty="0"/>
              <a:t>常石造船（リーダー）</a:t>
            </a:r>
            <a:endParaRPr lang="en-US" altLang="ja-JP" sz="1050" dirty="0"/>
          </a:p>
          <a:p>
            <a:pPr algn="l"/>
            <a:r>
              <a:rPr lang="ja-JP" altLang="en-US" sz="1050" dirty="0"/>
              <a:t>常石造船昭島研究所</a:t>
            </a:r>
            <a:endParaRPr lang="en-US" altLang="ja-JP" sz="1050" dirty="0"/>
          </a:p>
          <a:p>
            <a:pPr algn="l"/>
            <a:r>
              <a:rPr lang="ja-JP" altLang="en-US" sz="1050" dirty="0"/>
              <a:t>株式会社</a:t>
            </a:r>
            <a:r>
              <a:rPr lang="en-US" altLang="ja-JP" sz="1050" dirty="0"/>
              <a:t>MTI</a:t>
            </a:r>
          </a:p>
          <a:p>
            <a:pPr algn="l"/>
            <a:r>
              <a:rPr lang="ja-JP" altLang="en-US" sz="1050" dirty="0"/>
              <a:t>三井</a:t>
            </a:r>
            <a:r>
              <a:rPr lang="en-US" altLang="ja-JP" sz="1050" dirty="0"/>
              <a:t>E&amp;S</a:t>
            </a:r>
          </a:p>
          <a:p>
            <a:pPr algn="l"/>
            <a:r>
              <a:rPr lang="ja-JP" altLang="en-US" sz="1050" dirty="0"/>
              <a:t>大阪大学</a:t>
            </a:r>
            <a:endParaRPr lang="en-US" altLang="ja-JP" sz="1050" dirty="0"/>
          </a:p>
          <a:p>
            <a:pPr algn="l"/>
            <a:r>
              <a:rPr lang="ja-JP" altLang="en-US" sz="1050" dirty="0"/>
              <a:t>海上技術安全研究所</a:t>
            </a:r>
            <a:endParaRPr lang="en-US" altLang="ja-JP" sz="1050" dirty="0"/>
          </a:p>
          <a:p>
            <a:pPr algn="l"/>
            <a:r>
              <a:rPr lang="ja-JP" altLang="en-US" sz="1050" dirty="0"/>
              <a:t>三菱造船</a:t>
            </a:r>
          </a:p>
        </p:txBody>
      </p:sp>
      <p:sp>
        <p:nvSpPr>
          <p:cNvPr id="12" name="テキスト ボックス 11">
            <a:extLst>
              <a:ext uri="{FF2B5EF4-FFF2-40B4-BE49-F238E27FC236}">
                <a16:creationId xmlns:a16="http://schemas.microsoft.com/office/drawing/2014/main" id="{CAB38E87-0038-E162-27DE-219F9A1A2965}"/>
              </a:ext>
            </a:extLst>
          </p:cNvPr>
          <p:cNvSpPr txBox="1"/>
          <p:nvPr/>
        </p:nvSpPr>
        <p:spPr>
          <a:xfrm>
            <a:off x="6377821" y="3504729"/>
            <a:ext cx="2069797" cy="738664"/>
          </a:xfrm>
          <a:prstGeom prst="rect">
            <a:avLst/>
          </a:prstGeom>
          <a:noFill/>
          <a:ln w="12700">
            <a:solidFill>
              <a:schemeClr val="tx1"/>
            </a:solidFill>
          </a:ln>
        </p:spPr>
        <p:txBody>
          <a:bodyPr wrap="none" rtlCol="0">
            <a:spAutoFit/>
          </a:bodyPr>
          <a:lstStyle/>
          <a:p>
            <a:pPr algn="l"/>
            <a:r>
              <a:rPr lang="ja-JP" altLang="en-US" sz="1050" dirty="0"/>
              <a:t>海洋研究開発機構（リーダー）</a:t>
            </a:r>
            <a:endParaRPr lang="en-US" altLang="ja-JP" sz="1050" dirty="0"/>
          </a:p>
          <a:p>
            <a:pPr algn="l"/>
            <a:r>
              <a:rPr lang="ja-JP" altLang="en-US" sz="1050" dirty="0"/>
              <a:t>京都大学</a:t>
            </a:r>
            <a:endParaRPr lang="en-US" altLang="ja-JP" sz="1050" dirty="0"/>
          </a:p>
          <a:p>
            <a:pPr algn="l"/>
            <a:r>
              <a:rPr lang="ja-JP" altLang="en-US" sz="1050" dirty="0"/>
              <a:t>株式会社</a:t>
            </a:r>
            <a:r>
              <a:rPr lang="en-US" altLang="ja-JP" sz="1050" dirty="0"/>
              <a:t>MTI</a:t>
            </a:r>
          </a:p>
          <a:p>
            <a:pPr algn="l"/>
            <a:r>
              <a:rPr lang="ja-JP" altLang="en-US" sz="1050" dirty="0"/>
              <a:t>＜追加公募＞</a:t>
            </a:r>
          </a:p>
        </p:txBody>
      </p:sp>
      <p:sp>
        <p:nvSpPr>
          <p:cNvPr id="13" name="テキスト ボックス 12">
            <a:extLst>
              <a:ext uri="{FF2B5EF4-FFF2-40B4-BE49-F238E27FC236}">
                <a16:creationId xmlns:a16="http://schemas.microsoft.com/office/drawing/2014/main" id="{E390D70C-5F32-6939-5D41-35C3C7D1BFA5}"/>
              </a:ext>
            </a:extLst>
          </p:cNvPr>
          <p:cNvSpPr txBox="1"/>
          <p:nvPr/>
        </p:nvSpPr>
        <p:spPr>
          <a:xfrm>
            <a:off x="1659948" y="1988748"/>
            <a:ext cx="1896673" cy="253916"/>
          </a:xfrm>
          <a:prstGeom prst="rect">
            <a:avLst/>
          </a:prstGeom>
          <a:noFill/>
          <a:ln w="12700">
            <a:solidFill>
              <a:schemeClr val="tx1"/>
            </a:solidFill>
          </a:ln>
        </p:spPr>
        <p:txBody>
          <a:bodyPr wrap="none" rtlCol="0">
            <a:spAutoFit/>
          </a:bodyPr>
          <a:lstStyle/>
          <a:p>
            <a:pPr algn="l"/>
            <a:r>
              <a:rPr lang="ja-JP" altLang="en-US" sz="1050" dirty="0"/>
              <a:t>研究代表機関：株式会社</a:t>
            </a:r>
            <a:r>
              <a:rPr lang="en-US" altLang="ja-JP" sz="1050" dirty="0"/>
              <a:t>MTI</a:t>
            </a:r>
            <a:endParaRPr lang="ja-JP" altLang="en-US" sz="1050" dirty="0"/>
          </a:p>
        </p:txBody>
      </p:sp>
      <p:cxnSp>
        <p:nvCxnSpPr>
          <p:cNvPr id="15" name="直線コネクタ 14">
            <a:extLst>
              <a:ext uri="{FF2B5EF4-FFF2-40B4-BE49-F238E27FC236}">
                <a16:creationId xmlns:a16="http://schemas.microsoft.com/office/drawing/2014/main" id="{B052981C-26BE-AA77-76D8-BBF33CFA8FC3}"/>
              </a:ext>
            </a:extLst>
          </p:cNvPr>
          <p:cNvCxnSpPr>
            <a:stCxn id="2" idx="2"/>
          </p:cNvCxnSpPr>
          <p:nvPr/>
        </p:nvCxnSpPr>
        <p:spPr>
          <a:xfrm flipH="1">
            <a:off x="4076804" y="2300373"/>
            <a:ext cx="33103" cy="46192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99D8805-041D-C60A-FCF4-EB3A5F4945C1}"/>
              </a:ext>
            </a:extLst>
          </p:cNvPr>
          <p:cNvCxnSpPr>
            <a:cxnSpLocks/>
            <a:endCxn id="10" idx="0"/>
          </p:cNvCxnSpPr>
          <p:nvPr/>
        </p:nvCxnSpPr>
        <p:spPr>
          <a:xfrm>
            <a:off x="1359442" y="3096401"/>
            <a:ext cx="40970" cy="38848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030A897-B8BD-C7A9-CCDD-54488CF02F35}"/>
              </a:ext>
            </a:extLst>
          </p:cNvPr>
          <p:cNvCxnSpPr>
            <a:cxnSpLocks/>
          </p:cNvCxnSpPr>
          <p:nvPr/>
        </p:nvCxnSpPr>
        <p:spPr>
          <a:xfrm>
            <a:off x="4066514" y="3108547"/>
            <a:ext cx="0" cy="38848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5C30B10D-DF46-F000-F2BC-6E78957EA972}"/>
              </a:ext>
            </a:extLst>
          </p:cNvPr>
          <p:cNvCxnSpPr>
            <a:cxnSpLocks/>
          </p:cNvCxnSpPr>
          <p:nvPr/>
        </p:nvCxnSpPr>
        <p:spPr>
          <a:xfrm>
            <a:off x="7285202" y="3140311"/>
            <a:ext cx="0" cy="38848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BFFC165-1F48-38D5-EB15-F58BFCF95FDF}"/>
              </a:ext>
            </a:extLst>
          </p:cNvPr>
          <p:cNvCxnSpPr>
            <a:cxnSpLocks/>
          </p:cNvCxnSpPr>
          <p:nvPr/>
        </p:nvCxnSpPr>
        <p:spPr>
          <a:xfrm>
            <a:off x="1377328" y="2487902"/>
            <a:ext cx="5907874"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2B69C00-55FE-78A5-8469-B52EFEBD3E48}"/>
              </a:ext>
            </a:extLst>
          </p:cNvPr>
          <p:cNvCxnSpPr>
            <a:cxnSpLocks/>
          </p:cNvCxnSpPr>
          <p:nvPr/>
        </p:nvCxnSpPr>
        <p:spPr>
          <a:xfrm flipH="1">
            <a:off x="1358827" y="2487903"/>
            <a:ext cx="0" cy="27439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E0ABF2E-EF5E-CDF3-C124-D0F18B120ADA}"/>
              </a:ext>
            </a:extLst>
          </p:cNvPr>
          <p:cNvCxnSpPr>
            <a:cxnSpLocks/>
          </p:cNvCxnSpPr>
          <p:nvPr/>
        </p:nvCxnSpPr>
        <p:spPr>
          <a:xfrm flipH="1">
            <a:off x="7285202" y="2487903"/>
            <a:ext cx="0" cy="27439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A81E8AD-BA4D-E26B-D784-F2A18991183E}"/>
              </a:ext>
            </a:extLst>
          </p:cNvPr>
          <p:cNvCxnSpPr>
            <a:cxnSpLocks/>
          </p:cNvCxnSpPr>
          <p:nvPr/>
        </p:nvCxnSpPr>
        <p:spPr>
          <a:xfrm>
            <a:off x="4063680" y="4705058"/>
            <a:ext cx="0" cy="32939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E7FB346-20C4-0D28-A28F-FE3889637AAF}"/>
              </a:ext>
            </a:extLst>
          </p:cNvPr>
          <p:cNvCxnSpPr>
            <a:cxnSpLocks/>
          </p:cNvCxnSpPr>
          <p:nvPr/>
        </p:nvCxnSpPr>
        <p:spPr>
          <a:xfrm>
            <a:off x="7285202" y="4220309"/>
            <a:ext cx="0" cy="81414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タイトル 16">
            <a:extLst>
              <a:ext uri="{FF2B5EF4-FFF2-40B4-BE49-F238E27FC236}">
                <a16:creationId xmlns:a16="http://schemas.microsoft.com/office/drawing/2014/main" id="{5E2FD75F-DF48-D092-4615-3FBED620C048}"/>
              </a:ext>
            </a:extLst>
          </p:cNvPr>
          <p:cNvSpPr>
            <a:spLocks noGrp="1"/>
          </p:cNvSpPr>
          <p:nvPr>
            <p:ph type="title" idx="4294967295"/>
          </p:nvPr>
        </p:nvSpPr>
        <p:spPr>
          <a:xfrm>
            <a:off x="311700" y="874009"/>
            <a:ext cx="8520600" cy="683932"/>
          </a:xfrm>
        </p:spPr>
        <p:txBody>
          <a:bodyPr>
            <a:noAutofit/>
          </a:bodyPr>
          <a:lstStyle/>
          <a:p>
            <a:r>
              <a:rPr lang="ja-JP" altLang="en-US" sz="3600" dirty="0"/>
              <a:t>実施体制</a:t>
            </a:r>
            <a:endParaRPr lang="en-US" sz="3600" dirty="0"/>
          </a:p>
        </p:txBody>
      </p:sp>
      <p:sp>
        <p:nvSpPr>
          <p:cNvPr id="18" name="正方形/長方形 17">
            <a:extLst>
              <a:ext uri="{FF2B5EF4-FFF2-40B4-BE49-F238E27FC236}">
                <a16:creationId xmlns:a16="http://schemas.microsoft.com/office/drawing/2014/main" id="{07D7DFB8-E942-D816-D53B-59C78822DF8A}"/>
              </a:ext>
            </a:extLst>
          </p:cNvPr>
          <p:cNvSpPr/>
          <p:nvPr/>
        </p:nvSpPr>
        <p:spPr>
          <a:xfrm>
            <a:off x="5945568" y="2612898"/>
            <a:ext cx="3095348" cy="2846722"/>
          </a:xfrm>
          <a:prstGeom prst="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スライド番号プレースホルダー 13">
            <a:extLst>
              <a:ext uri="{FF2B5EF4-FFF2-40B4-BE49-F238E27FC236}">
                <a16:creationId xmlns:a16="http://schemas.microsoft.com/office/drawing/2014/main" id="{66B66EAC-96D1-E331-C2AC-81B3B3D67935}"/>
              </a:ext>
            </a:extLst>
          </p:cNvPr>
          <p:cNvSpPr>
            <a:spLocks noGrp="1"/>
          </p:cNvSpPr>
          <p:nvPr>
            <p:ph type="sldNum" idx="12"/>
          </p:nvPr>
        </p:nvSpPr>
        <p:spPr/>
        <p:txBody>
          <a:bodyPr/>
          <a:lstStyle/>
          <a:p>
            <a:fld id="{00000000-1234-1234-1234-123412341234}" type="slidenum">
              <a:rPr lang="en-US" smtClean="0"/>
              <a:pPr/>
              <a:t>38</a:t>
            </a:fld>
            <a:endParaRPr lang="en-US"/>
          </a:p>
        </p:txBody>
      </p:sp>
    </p:spTree>
    <p:extLst>
      <p:ext uri="{BB962C8B-B14F-4D97-AF65-F5344CB8AC3E}">
        <p14:creationId xmlns:p14="http://schemas.microsoft.com/office/powerpoint/2010/main" val="308132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FB03B5-AF30-4160-224C-8E21A13AE7B7}"/>
              </a:ext>
            </a:extLst>
          </p:cNvPr>
          <p:cNvSpPr>
            <a:spLocks noGrp="1"/>
          </p:cNvSpPr>
          <p:nvPr>
            <p:ph type="title"/>
          </p:nvPr>
        </p:nvSpPr>
        <p:spPr/>
        <p:txBody>
          <a:bodyPr>
            <a:normAutofit fontScale="90000"/>
          </a:bodyPr>
          <a:lstStyle/>
          <a:p>
            <a:r>
              <a:rPr kumimoji="1" lang="ja-JP" altLang="en-US" dirty="0"/>
              <a:t>気象海象季節予測シミュレータの達成目標</a:t>
            </a:r>
          </a:p>
        </p:txBody>
      </p:sp>
      <p:sp>
        <p:nvSpPr>
          <p:cNvPr id="4" name="テキスト ボックス 3">
            <a:extLst>
              <a:ext uri="{FF2B5EF4-FFF2-40B4-BE49-F238E27FC236}">
                <a16:creationId xmlns:a16="http://schemas.microsoft.com/office/drawing/2014/main" id="{35BE86AE-3236-BEC9-89B9-5A2483F70C55}"/>
              </a:ext>
            </a:extLst>
          </p:cNvPr>
          <p:cNvSpPr txBox="1"/>
          <p:nvPr/>
        </p:nvSpPr>
        <p:spPr>
          <a:xfrm>
            <a:off x="0" y="1476436"/>
            <a:ext cx="9144000" cy="4524315"/>
          </a:xfrm>
          <a:prstGeom prst="rect">
            <a:avLst/>
          </a:prstGeom>
          <a:noFill/>
        </p:spPr>
        <p:txBody>
          <a:bodyPr wrap="square" rtlCol="0">
            <a:spAutoFit/>
          </a:bodyPr>
          <a:lstStyle/>
          <a:p>
            <a:r>
              <a:rPr lang="ja-JP" altLang="en-US" sz="2400" dirty="0"/>
              <a:t>予測精度の指標については、既存プロダクト（既往の予測モデルすべてと気候値）の予測スキルを上回ることを目標とする。</a:t>
            </a:r>
            <a:endParaRPr lang="en-US" altLang="ja-JP" sz="2400" dirty="0"/>
          </a:p>
          <a:p>
            <a:endParaRPr lang="en-US" altLang="ja-JP" sz="2400" dirty="0"/>
          </a:p>
          <a:p>
            <a:r>
              <a:rPr lang="ja-JP" altLang="en-US" sz="2400" dirty="0"/>
              <a:t>「船舶</a:t>
            </a:r>
            <a:r>
              <a:rPr lang="en-US" altLang="ja-JP" sz="2400" dirty="0"/>
              <a:t>DX</a:t>
            </a:r>
            <a:r>
              <a:rPr lang="ja-JP" altLang="en-US" sz="2400" dirty="0"/>
              <a:t>」への応用に適したプロダクトという特長を示すために、できるだけ運航計画支援シミュレータでの予測利用に直結するスキル指標を採用する。</a:t>
            </a:r>
            <a:endParaRPr lang="en-US" altLang="ja-JP" sz="2400" dirty="0"/>
          </a:p>
          <a:p>
            <a:endParaRPr lang="en-US" altLang="ja-JP" sz="2400" dirty="0"/>
          </a:p>
          <a:p>
            <a:r>
              <a:rPr lang="ja-JP" altLang="en-US" sz="2400" dirty="0"/>
              <a:t>対象とするスキル指標について、世界最高精度を達成する。</a:t>
            </a:r>
            <a:r>
              <a:rPr lang="en-US" altLang="ja-JP" sz="2400" dirty="0"/>
              <a:t>(</a:t>
            </a:r>
            <a:r>
              <a:rPr lang="ja-JP" altLang="en-US" sz="2400" dirty="0"/>
              <a:t>気候科学として</a:t>
            </a:r>
            <a:r>
              <a:rPr lang="en-US" altLang="ja-JP" sz="2400" dirty="0"/>
              <a:t>)</a:t>
            </a:r>
          </a:p>
          <a:p>
            <a:endParaRPr lang="en-US" altLang="ja-JP" sz="2400" dirty="0"/>
          </a:p>
          <a:p>
            <a:r>
              <a:rPr lang="ja-JP" altLang="en-US" sz="2400" dirty="0"/>
              <a:t>実用的に意味のある精度を達成する。船舶側と協働して目標精度を確定する。（船舶</a:t>
            </a:r>
            <a:r>
              <a:rPr lang="en-US" altLang="ja-JP" sz="2400" dirty="0"/>
              <a:t>DX/JCAST</a:t>
            </a:r>
            <a:r>
              <a:rPr lang="ja-JP" altLang="en-US" sz="2400" dirty="0"/>
              <a:t>として）</a:t>
            </a:r>
            <a:endParaRPr lang="en-US" altLang="ja-JP" sz="2400" dirty="0"/>
          </a:p>
        </p:txBody>
      </p:sp>
      <p:sp>
        <p:nvSpPr>
          <p:cNvPr id="3" name="スライド番号プレースホルダー 2">
            <a:extLst>
              <a:ext uri="{FF2B5EF4-FFF2-40B4-BE49-F238E27FC236}">
                <a16:creationId xmlns:a16="http://schemas.microsoft.com/office/drawing/2014/main" id="{2E742A51-A43D-E8B6-C471-80D2D7438462}"/>
              </a:ext>
            </a:extLst>
          </p:cNvPr>
          <p:cNvSpPr>
            <a:spLocks noGrp="1"/>
          </p:cNvSpPr>
          <p:nvPr>
            <p:ph type="sldNum" idx="12"/>
          </p:nvPr>
        </p:nvSpPr>
        <p:spPr/>
        <p:txBody>
          <a:bodyPr/>
          <a:lstStyle/>
          <a:p>
            <a:fld id="{00000000-1234-1234-1234-123412341234}" type="slidenum">
              <a:rPr lang="en-US" smtClean="0"/>
              <a:pPr/>
              <a:t>39</a:t>
            </a:fld>
            <a:endParaRPr lang="en-US"/>
          </a:p>
        </p:txBody>
      </p:sp>
    </p:spTree>
    <p:extLst>
      <p:ext uri="{BB962C8B-B14F-4D97-AF65-F5344CB8AC3E}">
        <p14:creationId xmlns:p14="http://schemas.microsoft.com/office/powerpoint/2010/main" val="279033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432048"/>
          </a:xfrm>
        </p:spPr>
        <p:txBody>
          <a:bodyPr>
            <a:normAutofit fontScale="90000"/>
          </a:bodyPr>
          <a:lstStyle/>
          <a:p>
            <a:r>
              <a:rPr lang="ja-JP" altLang="en-US" dirty="0">
                <a:latin typeface="HGMaruGothicMPRO" charset="-128"/>
                <a:ea typeface="HGMaruGothicMPRO" charset="-128"/>
                <a:cs typeface="HGMaruGothicMPRO" charset="-128"/>
              </a:rPr>
              <a:t>コメントに対する答え</a:t>
            </a:r>
            <a:endParaRPr kumimoji="1" lang="ja-JP" altLang="en-US" dirty="0">
              <a:latin typeface="HGMaruGothicMPRO" charset="-128"/>
              <a:ea typeface="HGMaruGothicMPRO" charset="-128"/>
              <a:cs typeface="HGMaruGothicMPRO" charset="-128"/>
            </a:endParaRPr>
          </a:p>
        </p:txBody>
      </p:sp>
      <p:sp>
        <p:nvSpPr>
          <p:cNvPr id="3" name="コンテンツ プレースホルダー 2"/>
          <p:cNvSpPr>
            <a:spLocks noGrp="1"/>
          </p:cNvSpPr>
          <p:nvPr>
            <p:ph idx="1"/>
          </p:nvPr>
        </p:nvSpPr>
        <p:spPr>
          <a:xfrm>
            <a:off x="0" y="764704"/>
            <a:ext cx="9144000" cy="6100787"/>
          </a:xfrm>
        </p:spPr>
        <p:txBody>
          <a:bodyPr>
            <a:normAutofit fontScale="77500" lnSpcReduction="20000"/>
          </a:bodyPr>
          <a:lstStyle/>
          <a:p>
            <a:pPr>
              <a:buBlip>
                <a:blip r:embed="rId2"/>
              </a:buBlip>
            </a:pPr>
            <a:r>
              <a:rPr lang="en-US" altLang="ja-JP" dirty="0">
                <a:latin typeface="HGMaruGothicMPRO" charset="-128"/>
                <a:ea typeface="HGMaruGothicMPRO" charset="-128"/>
                <a:cs typeface="HGMaruGothicMPRO" charset="-128"/>
              </a:rPr>
              <a:t>PDF</a:t>
            </a:r>
            <a:r>
              <a:rPr lang="ja-JP" altLang="en-US" dirty="0">
                <a:latin typeface="HGMaruGothicMPRO" charset="-128"/>
                <a:ea typeface="HGMaruGothicMPRO" charset="-128"/>
                <a:cs typeface="HGMaruGothicMPRO" charset="-128"/>
              </a:rPr>
              <a:t>に授業アンケートのリンクを貼って頂いていますが、ダウンロードした</a:t>
            </a:r>
            <a:r>
              <a:rPr lang="en-US" altLang="ja-JP" dirty="0">
                <a:latin typeface="HGMaruGothicMPRO" charset="-128"/>
                <a:ea typeface="HGMaruGothicMPRO" charset="-128"/>
                <a:cs typeface="HGMaruGothicMPRO" charset="-128"/>
              </a:rPr>
              <a:t>PDF</a:t>
            </a:r>
            <a:r>
              <a:rPr lang="ja-JP" altLang="en-US" dirty="0">
                <a:latin typeface="HGMaruGothicMPRO" charset="-128"/>
                <a:ea typeface="HGMaruGothicMPRO" charset="-128"/>
                <a:cs typeface="HGMaruGothicMPRO" charset="-128"/>
              </a:rPr>
              <a:t>のリンクから飛んだり、</a:t>
            </a:r>
            <a:r>
              <a:rPr lang="en-US" altLang="ja-JP" dirty="0">
                <a:latin typeface="HGMaruGothicMPRO" charset="-128"/>
                <a:ea typeface="HGMaruGothicMPRO" charset="-128"/>
                <a:cs typeface="HGMaruGothicMPRO" charset="-128"/>
              </a:rPr>
              <a:t>URL</a:t>
            </a:r>
            <a:r>
              <a:rPr lang="ja-JP" altLang="en-US" dirty="0">
                <a:latin typeface="HGMaruGothicMPRO" charset="-128"/>
                <a:ea typeface="HGMaruGothicMPRO" charset="-128"/>
                <a:cs typeface="HGMaruGothicMPRO" charset="-128"/>
              </a:rPr>
              <a:t>をコピーしたりができないです。</a:t>
            </a:r>
            <a:r>
              <a:rPr lang="en-US" altLang="ja-JP" dirty="0">
                <a:latin typeface="HGMaruGothicMPRO" charset="-128"/>
                <a:ea typeface="HGMaruGothicMPRO" charset="-128"/>
                <a:cs typeface="HGMaruGothicMPRO" charset="-128"/>
              </a:rPr>
              <a:t>(</a:t>
            </a:r>
            <a:r>
              <a:rPr lang="ja-JP" altLang="en-US" dirty="0">
                <a:latin typeface="HGMaruGothicMPRO" charset="-128"/>
                <a:ea typeface="HGMaruGothicMPRO" charset="-128"/>
                <a:cs typeface="HGMaruGothicMPRO" charset="-128"/>
              </a:rPr>
              <a:t>おそらく</a:t>
            </a:r>
            <a:r>
              <a:rPr lang="en-US" altLang="ja-JP" dirty="0">
                <a:latin typeface="HGMaruGothicMPRO" charset="-128"/>
                <a:ea typeface="HGMaruGothicMPRO" charset="-128"/>
                <a:cs typeface="HGMaruGothicMPRO" charset="-128"/>
              </a:rPr>
              <a:t>URL</a:t>
            </a:r>
            <a:r>
              <a:rPr lang="ja-JP" altLang="en-US" dirty="0">
                <a:latin typeface="HGMaruGothicMPRO" charset="-128"/>
                <a:ea typeface="HGMaruGothicMPRO" charset="-128"/>
                <a:cs typeface="HGMaruGothicMPRO" charset="-128"/>
              </a:rPr>
              <a:t>が画像データになっていて？、文字が認識できないと思います</a:t>
            </a:r>
            <a:r>
              <a:rPr lang="en-US" altLang="ja-JP" dirty="0">
                <a:latin typeface="HGMaruGothicMPRO" charset="-128"/>
                <a:ea typeface="HGMaruGothicMPRO" charset="-128"/>
                <a:cs typeface="HGMaruGothicMPRO" charset="-128"/>
              </a:rPr>
              <a:t>)</a:t>
            </a:r>
          </a:p>
          <a:p>
            <a:pPr lvl="1">
              <a:buBlip>
                <a:blip r:embed="rId2"/>
              </a:buBlip>
            </a:pPr>
            <a:r>
              <a:rPr lang="ja-JP" altLang="en-US" dirty="0">
                <a:latin typeface="HGMaruGothicMPRO" charset="-128"/>
                <a:ea typeface="HGMaruGothicMPRO" charset="-128"/>
                <a:cs typeface="HGMaruGothicMPRO" charset="-128"/>
              </a:rPr>
              <a:t>私の</a:t>
            </a:r>
            <a:r>
              <a:rPr lang="en-US" altLang="ja-JP" dirty="0">
                <a:latin typeface="HGMaruGothicMPRO" charset="-128"/>
                <a:ea typeface="HGMaruGothicMPRO" charset="-128"/>
                <a:cs typeface="HGMaruGothicMPRO" charset="-128"/>
              </a:rPr>
              <a:t>PC</a:t>
            </a:r>
            <a:r>
              <a:rPr lang="ja-JP" altLang="en-US" dirty="0">
                <a:latin typeface="HGMaruGothicMPRO" charset="-128"/>
                <a:ea typeface="HGMaruGothicMPRO" charset="-128"/>
                <a:cs typeface="HGMaruGothicMPRO" charset="-128"/>
              </a:rPr>
              <a:t>だと</a:t>
            </a:r>
            <a:r>
              <a:rPr lang="en-US" altLang="ja-JP" dirty="0">
                <a:latin typeface="HGMaruGothicMPRO" charset="-128"/>
                <a:ea typeface="HGMaruGothicMPRO" charset="-128"/>
                <a:cs typeface="HGMaruGothicMPRO" charset="-128"/>
              </a:rPr>
              <a:t>URL</a:t>
            </a:r>
            <a:r>
              <a:rPr lang="ja-JP" altLang="en-US" dirty="0">
                <a:latin typeface="HGMaruGothicMPRO" charset="-128"/>
                <a:ea typeface="HGMaruGothicMPRO" charset="-128"/>
                <a:cs typeface="HGMaruGothicMPRO" charset="-128"/>
              </a:rPr>
              <a:t>をクリックできます．おそらく</a:t>
            </a:r>
            <a:r>
              <a:rPr lang="en-US" altLang="ja-JP" dirty="0">
                <a:latin typeface="HGMaruGothicMPRO" charset="-128"/>
                <a:ea typeface="HGMaruGothicMPRO" charset="-128"/>
                <a:cs typeface="HGMaruGothicMPRO" charset="-128"/>
              </a:rPr>
              <a:t>PDF</a:t>
            </a:r>
            <a:r>
              <a:rPr lang="ja-JP" altLang="en-US" dirty="0">
                <a:latin typeface="HGMaruGothicMPRO" charset="-128"/>
                <a:ea typeface="HGMaruGothicMPRO" charset="-128"/>
                <a:cs typeface="HGMaruGothicMPRO" charset="-128"/>
              </a:rPr>
              <a:t>ファイルを開くソフトを変えてみるか，</a:t>
            </a:r>
            <a:r>
              <a:rPr lang="en-US" altLang="ja-JP" dirty="0">
                <a:latin typeface="HGMaruGothicMPRO" charset="-128"/>
                <a:ea typeface="HGMaruGothicMPRO" charset="-128"/>
                <a:cs typeface="HGMaruGothicMPRO" charset="-128"/>
              </a:rPr>
              <a:t>pptx</a:t>
            </a:r>
            <a:r>
              <a:rPr lang="ja-JP" altLang="en-US" dirty="0">
                <a:latin typeface="HGMaruGothicMPRO" charset="-128"/>
                <a:ea typeface="HGMaruGothicMPRO" charset="-128"/>
                <a:cs typeface="HGMaruGothicMPRO" charset="-128"/>
              </a:rPr>
              <a:t>を開いて見てください．</a:t>
            </a:r>
            <a:endParaRPr lang="en-US" altLang="ja-JP" dirty="0">
              <a:latin typeface="HGMaruGothicMPRO" charset="-128"/>
              <a:ea typeface="HGMaruGothicMPRO" charset="-128"/>
              <a:cs typeface="HGMaruGothicMPRO" charset="-128"/>
            </a:endParaRPr>
          </a:p>
          <a:p>
            <a:pPr lvl="1">
              <a:buBlip>
                <a:blip r:embed="rId2"/>
              </a:buBlip>
            </a:pPr>
            <a:endParaRPr lang="en-US" altLang="ja-JP" dirty="0">
              <a:latin typeface="HGMaruGothicMPRO" charset="-128"/>
              <a:ea typeface="HGMaruGothicMPRO" charset="-128"/>
              <a:cs typeface="HGMaruGothicMPRO" charset="-128"/>
            </a:endParaRPr>
          </a:p>
          <a:p>
            <a:pPr>
              <a:buBlip>
                <a:blip r:embed="rId2"/>
              </a:buBlip>
            </a:pPr>
            <a:r>
              <a:rPr lang="ja-JP" altLang="en-US" dirty="0">
                <a:latin typeface="HGMaruGothicMPRO" charset="-128"/>
                <a:ea typeface="HGMaruGothicMPRO" charset="-128"/>
                <a:cs typeface="HGMaruGothicMPRO" charset="-128"/>
              </a:rPr>
              <a:t>天気予報によって当たりやすかったり外れやすかったりするのはなんのさなのか気になりました。</a:t>
            </a:r>
            <a:endParaRPr lang="en-US" altLang="ja-JP" dirty="0">
              <a:latin typeface="HGMaruGothicMPRO" charset="-128"/>
              <a:ea typeface="HGMaruGothicMPRO" charset="-128"/>
              <a:cs typeface="HGMaruGothicMPRO" charset="-128"/>
            </a:endParaRPr>
          </a:p>
          <a:p>
            <a:pPr lvl="1">
              <a:buBlip>
                <a:blip r:embed="rId2"/>
              </a:buBlip>
            </a:pPr>
            <a:r>
              <a:rPr lang="ja-JP" altLang="en-US" dirty="0">
                <a:latin typeface="HGMaruGothicMPRO" charset="-128"/>
                <a:ea typeface="HGMaruGothicMPRO" charset="-128"/>
                <a:cs typeface="HGMaruGothicMPRO" charset="-128"/>
              </a:rPr>
              <a:t>それがはっきり分かればいいですが，まだ分かってないです．基本的には時空間スケールの小さい現象（台風や線状降水帯など）は難しいです．</a:t>
            </a:r>
            <a:endParaRPr lang="en-US" altLang="ja-JP" dirty="0">
              <a:latin typeface="HGMaruGothicMPRO" charset="-128"/>
              <a:ea typeface="HGMaruGothicMPRO" charset="-128"/>
              <a:cs typeface="HGMaruGothicMPRO" charset="-128"/>
            </a:endParaRPr>
          </a:p>
          <a:p>
            <a:pPr lvl="1">
              <a:buBlip>
                <a:blip r:embed="rId2"/>
              </a:buBlip>
            </a:pPr>
            <a:endParaRPr lang="en-US" altLang="ja-JP" dirty="0">
              <a:latin typeface="HGMaruGothicMPRO" charset="-128"/>
              <a:ea typeface="HGMaruGothicMPRO" charset="-128"/>
              <a:cs typeface="HGMaruGothicMPRO" charset="-128"/>
            </a:endParaRPr>
          </a:p>
          <a:p>
            <a:pPr>
              <a:buBlip>
                <a:blip r:embed="rId2"/>
              </a:buBlip>
            </a:pPr>
            <a:r>
              <a:rPr lang="ja-JP" altLang="en-US" dirty="0">
                <a:latin typeface="HGMaruGothicMPRO" charset="-128"/>
                <a:ea typeface="HGMaruGothicMPRO" charset="-128"/>
                <a:cs typeface="HGMaruGothicMPRO" charset="-128"/>
              </a:rPr>
              <a:t>研究職って転勤とか多いんですか？</a:t>
            </a:r>
            <a:endParaRPr lang="en-US" altLang="ja-JP" dirty="0">
              <a:latin typeface="HGMaruGothicMPRO" charset="-128"/>
              <a:ea typeface="HGMaruGothicMPRO" charset="-128"/>
              <a:cs typeface="HGMaruGothicMPRO" charset="-128"/>
            </a:endParaRPr>
          </a:p>
          <a:p>
            <a:pPr lvl="1">
              <a:buBlip>
                <a:blip r:embed="rId2"/>
              </a:buBlip>
            </a:pPr>
            <a:r>
              <a:rPr lang="ja-JP" altLang="en-US" dirty="0">
                <a:latin typeface="HGMaruGothicMPRO" charset="-128"/>
                <a:ea typeface="HGMaruGothicMPRO" charset="-128"/>
                <a:cs typeface="HGMaruGothicMPRO" charset="-128"/>
              </a:rPr>
              <a:t>人にもよります．ずっと同じ所で勤める人もいます．ただ，研究職は不定期でしか募集がないので他の所も考えた方が機会は広がります．関東だと大学や研究所が多いですが，地方は少ないので転勤の可能性が高いです．</a:t>
            </a:r>
            <a:endParaRPr lang="en-US" altLang="ja-JP" dirty="0">
              <a:latin typeface="HGMaruGothicMPRO" charset="-128"/>
              <a:ea typeface="HGMaruGothicMPRO" charset="-128"/>
              <a:cs typeface="HGMaruGothicMPRO" charset="-128"/>
            </a:endParaRP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4</a:t>
            </a:fld>
            <a:endParaRPr kumimoji="1" lang="ja-JP" altLang="en-US"/>
          </a:p>
        </p:txBody>
      </p:sp>
    </p:spTree>
    <p:extLst>
      <p:ext uri="{BB962C8B-B14F-4D97-AF65-F5344CB8AC3E}">
        <p14:creationId xmlns:p14="http://schemas.microsoft.com/office/powerpoint/2010/main" val="10130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1CDC-BE93-BAEF-3A6A-409ED67B6CB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CE80D46-A7E7-FD1A-43AB-3494B97978EB}"/>
              </a:ext>
            </a:extLst>
          </p:cNvPr>
          <p:cNvSpPr>
            <a:spLocks noGrp="1"/>
          </p:cNvSpPr>
          <p:nvPr>
            <p:ph type="title"/>
          </p:nvPr>
        </p:nvSpPr>
        <p:spPr/>
        <p:txBody>
          <a:bodyPr>
            <a:normAutofit fontScale="90000"/>
          </a:bodyPr>
          <a:lstStyle/>
          <a:p>
            <a:r>
              <a:rPr lang="ja-JP" altLang="en-US" dirty="0"/>
              <a:t>マルチモデル北大西洋波高の季節予測</a:t>
            </a:r>
            <a:endParaRPr kumimoji="1" lang="ja-JP" altLang="en-US" dirty="0"/>
          </a:p>
        </p:txBody>
      </p:sp>
      <p:sp>
        <p:nvSpPr>
          <p:cNvPr id="5" name="テキスト ボックス 4">
            <a:extLst>
              <a:ext uri="{FF2B5EF4-FFF2-40B4-BE49-F238E27FC236}">
                <a16:creationId xmlns:a16="http://schemas.microsoft.com/office/drawing/2014/main" id="{E64A1247-4127-3A7D-D800-E21449D9704E}"/>
              </a:ext>
            </a:extLst>
          </p:cNvPr>
          <p:cNvSpPr txBox="1"/>
          <p:nvPr/>
        </p:nvSpPr>
        <p:spPr>
          <a:xfrm>
            <a:off x="895611" y="5085426"/>
            <a:ext cx="8090997" cy="646331"/>
          </a:xfrm>
          <a:prstGeom prst="rect">
            <a:avLst/>
          </a:prstGeom>
          <a:noFill/>
        </p:spPr>
        <p:txBody>
          <a:bodyPr wrap="none" rtlCol="0">
            <a:spAutoFit/>
          </a:bodyPr>
          <a:lstStyle/>
          <a:p>
            <a:pPr algn="l"/>
            <a:r>
              <a:rPr lang="ja-JP" altLang="en-US" dirty="0"/>
              <a:t>北米マルチモデル</a:t>
            </a:r>
            <a:r>
              <a:rPr lang="en-US" altLang="ja-JP" dirty="0"/>
              <a:t>/WW3  </a:t>
            </a:r>
            <a:r>
              <a:rPr lang="ja-JP" altLang="en-US" dirty="0"/>
              <a:t>　</a:t>
            </a:r>
            <a:r>
              <a:rPr lang="en-US" altLang="ja-JP" dirty="0"/>
              <a:t>3</a:t>
            </a:r>
            <a:r>
              <a:rPr lang="ja-JP" altLang="en-US" dirty="0"/>
              <a:t>カテゴリー　</a:t>
            </a:r>
            <a:endParaRPr lang="en-US" altLang="ja-JP" dirty="0"/>
          </a:p>
          <a:p>
            <a:pPr algn="l"/>
            <a:r>
              <a:rPr lang="en-US" altLang="ja-JP" dirty="0"/>
              <a:t>12/1</a:t>
            </a:r>
            <a:r>
              <a:rPr lang="ja-JP" altLang="en-US" dirty="0"/>
              <a:t>から、</a:t>
            </a:r>
            <a:r>
              <a:rPr lang="en-US" altLang="ja-JP" dirty="0"/>
              <a:t>12-1-2</a:t>
            </a:r>
            <a:r>
              <a:rPr lang="ja-JP" altLang="en-US" dirty="0"/>
              <a:t>月平均を予測    </a:t>
            </a:r>
            <a:r>
              <a:rPr lang="en-US" altLang="ja-JP" dirty="0"/>
              <a:t>(Bell and Kirtman 2019 Weather and Forecasting)</a:t>
            </a:r>
            <a:endParaRPr lang="ja-JP" altLang="en-US" dirty="0"/>
          </a:p>
        </p:txBody>
      </p:sp>
      <p:pic>
        <p:nvPicPr>
          <p:cNvPr id="4" name="図 3">
            <a:extLst>
              <a:ext uri="{FF2B5EF4-FFF2-40B4-BE49-F238E27FC236}">
                <a16:creationId xmlns:a16="http://schemas.microsoft.com/office/drawing/2014/main" id="{F3C7BA50-8BF5-A625-3216-DBA2E219AB28}"/>
              </a:ext>
            </a:extLst>
          </p:cNvPr>
          <p:cNvPicPr>
            <a:picLocks noChangeAspect="1"/>
          </p:cNvPicPr>
          <p:nvPr/>
        </p:nvPicPr>
        <p:blipFill>
          <a:blip r:embed="rId2"/>
          <a:stretch>
            <a:fillRect/>
          </a:stretch>
        </p:blipFill>
        <p:spPr>
          <a:xfrm>
            <a:off x="1381285" y="1460953"/>
            <a:ext cx="6114221" cy="3449897"/>
          </a:xfrm>
          <a:prstGeom prst="rect">
            <a:avLst/>
          </a:prstGeom>
        </p:spPr>
      </p:pic>
      <p:sp>
        <p:nvSpPr>
          <p:cNvPr id="3" name="テキスト ボックス 2">
            <a:extLst>
              <a:ext uri="{FF2B5EF4-FFF2-40B4-BE49-F238E27FC236}">
                <a16:creationId xmlns:a16="http://schemas.microsoft.com/office/drawing/2014/main" id="{E6155EFE-E68F-651E-E03E-B06B7E5BE80E}"/>
              </a:ext>
            </a:extLst>
          </p:cNvPr>
          <p:cNvSpPr txBox="1"/>
          <p:nvPr/>
        </p:nvSpPr>
        <p:spPr>
          <a:xfrm>
            <a:off x="5491318" y="3908181"/>
            <a:ext cx="3877985" cy="1200329"/>
          </a:xfrm>
          <a:prstGeom prst="rect">
            <a:avLst/>
          </a:prstGeom>
          <a:noFill/>
        </p:spPr>
        <p:txBody>
          <a:bodyPr wrap="none" rtlCol="0">
            <a:spAutoFit/>
          </a:bodyPr>
          <a:lstStyle/>
          <a:p>
            <a:pPr algn="l"/>
            <a:r>
              <a:rPr lang="ja-JP" altLang="en-US" dirty="0"/>
              <a:t>マルチモデルアンサンブルのスキル</a:t>
            </a:r>
            <a:endParaRPr lang="en-US" altLang="ja-JP" dirty="0"/>
          </a:p>
          <a:p>
            <a:pPr algn="l"/>
            <a:r>
              <a:rPr lang="en-US" altLang="ja-JP" dirty="0"/>
              <a:t>&gt;</a:t>
            </a:r>
          </a:p>
          <a:p>
            <a:pPr algn="l"/>
            <a:r>
              <a:rPr lang="ja-JP" altLang="en-US" dirty="0"/>
              <a:t>マルチモデルを構成する既往モデル</a:t>
            </a:r>
            <a:endParaRPr lang="en-US" altLang="ja-JP" dirty="0"/>
          </a:p>
          <a:p>
            <a:pPr algn="l"/>
            <a:r>
              <a:rPr lang="ja-JP" altLang="en-US" dirty="0"/>
              <a:t>のスキル</a:t>
            </a:r>
          </a:p>
        </p:txBody>
      </p:sp>
      <p:sp>
        <p:nvSpPr>
          <p:cNvPr id="6" name="スライド番号プレースホルダー 5">
            <a:extLst>
              <a:ext uri="{FF2B5EF4-FFF2-40B4-BE49-F238E27FC236}">
                <a16:creationId xmlns:a16="http://schemas.microsoft.com/office/drawing/2014/main" id="{50C6E538-BF21-64D3-55B2-52AC45F37410}"/>
              </a:ext>
            </a:extLst>
          </p:cNvPr>
          <p:cNvSpPr>
            <a:spLocks noGrp="1"/>
          </p:cNvSpPr>
          <p:nvPr>
            <p:ph type="sldNum" idx="12"/>
          </p:nvPr>
        </p:nvSpPr>
        <p:spPr/>
        <p:txBody>
          <a:bodyPr/>
          <a:lstStyle/>
          <a:p>
            <a:fld id="{00000000-1234-1234-1234-123412341234}" type="slidenum">
              <a:rPr lang="en-US" smtClean="0"/>
              <a:pPr/>
              <a:t>40</a:t>
            </a:fld>
            <a:endParaRPr lang="en-US"/>
          </a:p>
        </p:txBody>
      </p:sp>
    </p:spTree>
    <p:extLst>
      <p:ext uri="{BB962C8B-B14F-4D97-AF65-F5344CB8AC3E}">
        <p14:creationId xmlns:p14="http://schemas.microsoft.com/office/powerpoint/2010/main" val="707541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7A067-5C5A-F161-848D-F81FEE0AB6D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15B276A-CE9B-0D14-9345-1DC690054C61}"/>
              </a:ext>
            </a:extLst>
          </p:cNvPr>
          <p:cNvSpPr>
            <a:spLocks noGrp="1"/>
          </p:cNvSpPr>
          <p:nvPr>
            <p:ph type="title"/>
          </p:nvPr>
        </p:nvSpPr>
        <p:spPr/>
        <p:txBody>
          <a:bodyPr>
            <a:normAutofit fontScale="90000"/>
          </a:bodyPr>
          <a:lstStyle/>
          <a:p>
            <a:r>
              <a:rPr kumimoji="1" lang="ja-JP" altLang="en-US" dirty="0"/>
              <a:t>マルチモデル熱帯低気圧の季節予測</a:t>
            </a:r>
          </a:p>
        </p:txBody>
      </p:sp>
      <p:pic>
        <p:nvPicPr>
          <p:cNvPr id="4" name="図 3">
            <a:extLst>
              <a:ext uri="{FF2B5EF4-FFF2-40B4-BE49-F238E27FC236}">
                <a16:creationId xmlns:a16="http://schemas.microsoft.com/office/drawing/2014/main" id="{2C6E8D88-4FD5-5C1C-FDA3-4421F385E508}"/>
              </a:ext>
            </a:extLst>
          </p:cNvPr>
          <p:cNvPicPr>
            <a:picLocks noChangeAspect="1"/>
          </p:cNvPicPr>
          <p:nvPr/>
        </p:nvPicPr>
        <p:blipFill>
          <a:blip r:embed="rId2"/>
          <a:stretch>
            <a:fillRect/>
          </a:stretch>
        </p:blipFill>
        <p:spPr>
          <a:xfrm>
            <a:off x="628652" y="1801685"/>
            <a:ext cx="7802369" cy="3104951"/>
          </a:xfrm>
          <a:prstGeom prst="rect">
            <a:avLst/>
          </a:prstGeom>
        </p:spPr>
      </p:pic>
      <p:pic>
        <p:nvPicPr>
          <p:cNvPr id="6" name="図 5">
            <a:extLst>
              <a:ext uri="{FF2B5EF4-FFF2-40B4-BE49-F238E27FC236}">
                <a16:creationId xmlns:a16="http://schemas.microsoft.com/office/drawing/2014/main" id="{B3ACF634-7C4B-28C6-11C8-68136109B47E}"/>
              </a:ext>
            </a:extLst>
          </p:cNvPr>
          <p:cNvPicPr>
            <a:picLocks noChangeAspect="1"/>
          </p:cNvPicPr>
          <p:nvPr/>
        </p:nvPicPr>
        <p:blipFill>
          <a:blip r:embed="rId3"/>
          <a:stretch>
            <a:fillRect/>
          </a:stretch>
        </p:blipFill>
        <p:spPr>
          <a:xfrm>
            <a:off x="953429" y="4906635"/>
            <a:ext cx="7462518" cy="400780"/>
          </a:xfrm>
          <a:prstGeom prst="rect">
            <a:avLst/>
          </a:prstGeom>
        </p:spPr>
      </p:pic>
      <p:sp>
        <p:nvSpPr>
          <p:cNvPr id="8" name="テキスト ボックス 7">
            <a:extLst>
              <a:ext uri="{FF2B5EF4-FFF2-40B4-BE49-F238E27FC236}">
                <a16:creationId xmlns:a16="http://schemas.microsoft.com/office/drawing/2014/main" id="{8FA79B39-5B5A-A0D4-5431-665443712EB2}"/>
              </a:ext>
            </a:extLst>
          </p:cNvPr>
          <p:cNvSpPr txBox="1"/>
          <p:nvPr/>
        </p:nvSpPr>
        <p:spPr>
          <a:xfrm>
            <a:off x="628652" y="5341169"/>
            <a:ext cx="7173719" cy="646331"/>
          </a:xfrm>
          <a:prstGeom prst="rect">
            <a:avLst/>
          </a:prstGeom>
          <a:noFill/>
        </p:spPr>
        <p:txBody>
          <a:bodyPr wrap="square">
            <a:spAutoFit/>
          </a:bodyPr>
          <a:lstStyle/>
          <a:p>
            <a:r>
              <a:rPr lang="en-US" altLang="ja-JP" dirty="0" err="1"/>
              <a:t>Befort</a:t>
            </a:r>
            <a:r>
              <a:rPr lang="en-US" altLang="ja-JP" dirty="0"/>
              <a:t> et al 2022, Seasonal Prediction of Tropical Cyclones over the North Atlantic and Western North Pacific, J Climate</a:t>
            </a:r>
            <a:endParaRPr lang="ja-JP" altLang="en-US" dirty="0"/>
          </a:p>
        </p:txBody>
      </p:sp>
      <p:sp>
        <p:nvSpPr>
          <p:cNvPr id="9" name="テキスト ボックス 8">
            <a:extLst>
              <a:ext uri="{FF2B5EF4-FFF2-40B4-BE49-F238E27FC236}">
                <a16:creationId xmlns:a16="http://schemas.microsoft.com/office/drawing/2014/main" id="{EF5A1932-50C4-D79D-0670-4210180E122D}"/>
              </a:ext>
            </a:extLst>
          </p:cNvPr>
          <p:cNvSpPr txBox="1"/>
          <p:nvPr/>
        </p:nvSpPr>
        <p:spPr>
          <a:xfrm>
            <a:off x="628650" y="1438559"/>
            <a:ext cx="7802136" cy="369332"/>
          </a:xfrm>
          <a:prstGeom prst="rect">
            <a:avLst/>
          </a:prstGeom>
          <a:noFill/>
        </p:spPr>
        <p:txBody>
          <a:bodyPr wrap="none" rtlCol="0">
            <a:spAutoFit/>
          </a:bodyPr>
          <a:lstStyle/>
          <a:p>
            <a:pPr algn="l"/>
            <a:r>
              <a:rPr lang="ja-JP" altLang="en-US" dirty="0"/>
              <a:t>北西太平洋での上陸予測は難しそうだが、それ以外はかなり実用的な精度</a:t>
            </a:r>
          </a:p>
        </p:txBody>
      </p:sp>
      <p:sp>
        <p:nvSpPr>
          <p:cNvPr id="3" name="スライド番号プレースホルダー 2">
            <a:extLst>
              <a:ext uri="{FF2B5EF4-FFF2-40B4-BE49-F238E27FC236}">
                <a16:creationId xmlns:a16="http://schemas.microsoft.com/office/drawing/2014/main" id="{17CF5CB2-16D0-37CC-C753-96DD668D4C0D}"/>
              </a:ext>
            </a:extLst>
          </p:cNvPr>
          <p:cNvSpPr>
            <a:spLocks noGrp="1"/>
          </p:cNvSpPr>
          <p:nvPr>
            <p:ph type="sldNum" idx="12"/>
          </p:nvPr>
        </p:nvSpPr>
        <p:spPr/>
        <p:txBody>
          <a:bodyPr/>
          <a:lstStyle/>
          <a:p>
            <a:fld id="{00000000-1234-1234-1234-123412341234}" type="slidenum">
              <a:rPr lang="en-US" smtClean="0"/>
              <a:pPr/>
              <a:t>41</a:t>
            </a:fld>
            <a:endParaRPr lang="en-US"/>
          </a:p>
        </p:txBody>
      </p:sp>
    </p:spTree>
    <p:extLst>
      <p:ext uri="{BB962C8B-B14F-4D97-AF65-F5344CB8AC3E}">
        <p14:creationId xmlns:p14="http://schemas.microsoft.com/office/powerpoint/2010/main" val="4237540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C4C2A0D-9568-A15D-67C2-662325C6E723}"/>
              </a:ext>
            </a:extLst>
          </p:cNvPr>
          <p:cNvSpPr txBox="1"/>
          <p:nvPr/>
        </p:nvSpPr>
        <p:spPr>
          <a:xfrm>
            <a:off x="4567964" y="1469183"/>
            <a:ext cx="4576037" cy="3970318"/>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4. </a:t>
            </a:r>
            <a:r>
              <a:rPr lang="ja-JP" altLang="en-US" sz="1050" b="1" dirty="0">
                <a:latin typeface="Meiryo UI" panose="020B0604030504040204" pitchFamily="50" charset="-128"/>
                <a:ea typeface="Meiryo UI" panose="020B0604030504040204" pitchFamily="50" charset="-128"/>
              </a:rPr>
              <a:t>作業項目</a:t>
            </a:r>
            <a:endParaRPr lang="en-US" altLang="ja-JP" sz="1050" b="1" dirty="0">
              <a:latin typeface="Meiryo UI" panose="020B0604030504040204" pitchFamily="50" charset="-128"/>
              <a:ea typeface="Meiryo UI" panose="020B0604030504040204" pitchFamily="50" charset="-128"/>
            </a:endParaRPr>
          </a:p>
          <a:p>
            <a:pPr lvl="1"/>
            <a:r>
              <a:rPr lang="en-US" altLang="ja-JP" sz="1050" dirty="0">
                <a:latin typeface="Meiryo UI" panose="020B0604030504040204" pitchFamily="50" charset="-128"/>
                <a:ea typeface="Meiryo UI" panose="020B0604030504040204" pitchFamily="50" charset="-128"/>
              </a:rPr>
              <a:t>1. </a:t>
            </a:r>
            <a:r>
              <a:rPr lang="ja-JP" altLang="en-US" sz="1050" dirty="0">
                <a:latin typeface="Meiryo UI" panose="020B0604030504040204" pitchFamily="50" charset="-128"/>
                <a:ea typeface="Meiryo UI" panose="020B0604030504040204" pitchFamily="50" charset="-128"/>
              </a:rPr>
              <a:t>マルチモデル・シームレス・多数アンサンブルメンバー大気予測システム</a:t>
            </a:r>
          </a:p>
          <a:p>
            <a:pPr lvl="1"/>
            <a:r>
              <a:rPr lang="en-US" altLang="ja-JP" sz="1050" dirty="0">
                <a:latin typeface="Meiryo UI" panose="020B0604030504040204" pitchFamily="50" charset="-128"/>
                <a:ea typeface="Meiryo UI" panose="020B0604030504040204" pitchFamily="50" charset="-128"/>
              </a:rPr>
              <a:t>2. </a:t>
            </a:r>
            <a:r>
              <a:rPr lang="ja-JP" altLang="en-US" sz="1050" dirty="0">
                <a:latin typeface="Meiryo UI" panose="020B0604030504040204" pitchFamily="50" charset="-128"/>
                <a:ea typeface="Meiryo UI" panose="020B0604030504040204" pitchFamily="50" charset="-128"/>
              </a:rPr>
              <a:t>過去予測データと再解析データの比較から機械学習したバイアス補正手法</a:t>
            </a:r>
            <a:endParaRPr lang="en-US" altLang="ja-JP" sz="1050" dirty="0">
              <a:latin typeface="Meiryo UI" panose="020B0604030504040204" pitchFamily="50" charset="-128"/>
              <a:ea typeface="Meiryo UI" panose="020B0604030504040204" pitchFamily="50" charset="-128"/>
            </a:endParaRPr>
          </a:p>
          <a:p>
            <a:pPr lvl="1"/>
            <a:r>
              <a:rPr lang="en-US" altLang="ja-JP" sz="1050" dirty="0">
                <a:latin typeface="Meiryo UI" panose="020B0604030504040204" pitchFamily="50" charset="-128"/>
                <a:ea typeface="Meiryo UI" panose="020B0604030504040204" pitchFamily="50" charset="-128"/>
              </a:rPr>
              <a:t>3. </a:t>
            </a:r>
            <a:r>
              <a:rPr lang="ja-JP" altLang="en-US" sz="1050" dirty="0">
                <a:latin typeface="Meiryo UI" panose="020B0604030504040204" pitchFamily="50" charset="-128"/>
                <a:ea typeface="Meiryo UI" panose="020B0604030504040204" pitchFamily="50" charset="-128"/>
              </a:rPr>
              <a:t>予測情報統合システム</a:t>
            </a:r>
            <a:endParaRPr lang="en-US" altLang="ja-JP"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5. </a:t>
            </a:r>
            <a:r>
              <a:rPr lang="ja-JP" altLang="en-US" sz="1050" b="1" dirty="0">
                <a:latin typeface="Meiryo UI" panose="020B0604030504040204" pitchFamily="50" charset="-128"/>
                <a:ea typeface="Meiryo UI" panose="020B0604030504040204" pitchFamily="50" charset="-128"/>
              </a:rPr>
              <a:t>スケジュール</a:t>
            </a:r>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6. </a:t>
            </a:r>
            <a:r>
              <a:rPr lang="ja-JP" altLang="en-US" sz="1050" b="1" dirty="0">
                <a:latin typeface="Meiryo UI" panose="020B0604030504040204" pitchFamily="50" charset="-128"/>
                <a:ea typeface="Meiryo UI" panose="020B0604030504040204" pitchFamily="50" charset="-128"/>
              </a:rPr>
              <a:t>克服するべき技術的課題の解決方法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提案書の③</a:t>
            </a:r>
            <a:r>
              <a:rPr lang="en-US" altLang="ja-JP" sz="1050" b="1" dirty="0">
                <a:latin typeface="Meiryo UI" panose="020B0604030504040204" pitchFamily="50" charset="-128"/>
                <a:ea typeface="Meiryo UI" panose="020B0604030504040204" pitchFamily="50" charset="-128"/>
              </a:rPr>
              <a:t>)</a:t>
            </a:r>
          </a:p>
          <a:p>
            <a:r>
              <a:rPr lang="en-US" altLang="ja-JP" sz="1050" dirty="0">
                <a:latin typeface="Meiryo UI" panose="020B0604030504040204" pitchFamily="50" charset="-128"/>
                <a:ea typeface="Meiryo UI" panose="020B0604030504040204" pitchFamily="50" charset="-128"/>
              </a:rPr>
              <a:t>C3S</a:t>
            </a:r>
            <a:r>
              <a:rPr lang="ja-JP" altLang="en-US" sz="1050" dirty="0">
                <a:latin typeface="Meiryo UI" panose="020B0604030504040204" pitchFamily="50" charset="-128"/>
                <a:ea typeface="Meiryo UI" panose="020B0604030504040204" pitchFamily="50" charset="-128"/>
              </a:rPr>
              <a:t>等公開されている予測データの他、後述する独自モデルのアンサンブルを加え</a:t>
            </a:r>
            <a:r>
              <a:rPr lang="en-US" altLang="ja-JP" sz="1050" dirty="0">
                <a:latin typeface="Meiryo UI" panose="020B0604030504040204" pitchFamily="50" charset="-128"/>
                <a:ea typeface="Meiryo UI" panose="020B0604030504040204" pitchFamily="50" charset="-128"/>
              </a:rPr>
              <a:t>100</a:t>
            </a:r>
            <a:r>
              <a:rPr lang="ja-JP" altLang="en-US" sz="1050" dirty="0">
                <a:latin typeface="Meiryo UI" panose="020B0604030504040204" pitchFamily="50" charset="-128"/>
                <a:ea typeface="Meiryo UI" panose="020B0604030504040204" pitchFamily="50" charset="-128"/>
              </a:rPr>
              <a:t>以上の多数のアンサンブルメンバーでマルチモデルアンサンブルを構成する。さらに後述するテーマ</a:t>
            </a:r>
            <a:r>
              <a:rPr lang="en-US" altLang="ja-JP" sz="1050" dirty="0">
                <a:latin typeface="Meiryo UI" panose="020B0604030504040204" pitchFamily="50" charset="-128"/>
                <a:ea typeface="Meiryo UI" panose="020B0604030504040204" pitchFamily="50" charset="-128"/>
              </a:rPr>
              <a:t>E</a:t>
            </a:r>
            <a:r>
              <a:rPr lang="ja-JP" altLang="en-US" sz="1050" dirty="0">
                <a:latin typeface="Meiryo UI" panose="020B0604030504040204" pitchFamily="50" charset="-128"/>
                <a:ea typeface="Meiryo UI" panose="020B0604030504040204" pitchFamily="50" charset="-128"/>
              </a:rPr>
              <a:t>で開発する機械学習による予測モデルも加えて多様性を強化する。このマルチモデル多数アンサンブルの予測情報を融合し高精度化するため、機械学習や統計的手法によって予測データの系統誤差を補正する手法を開発し、マルチモデルアンサンブルの信号</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ノイズ比を高める。本テーマでは海面気圧と海上風の補正を目的とした開発を実施する。本テーマでは、既存のマルチモデル季節予測、気象予測にテーマ</a:t>
            </a:r>
            <a:r>
              <a:rPr lang="en-US" altLang="ja-JP" sz="1050" dirty="0">
                <a:latin typeface="Meiryo UI" panose="020B0604030504040204" pitchFamily="50" charset="-128"/>
                <a:ea typeface="Meiryo UI" panose="020B0604030504040204" pitchFamily="50" charset="-128"/>
              </a:rPr>
              <a:t>B</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E</a:t>
            </a:r>
            <a:r>
              <a:rPr lang="ja-JP" altLang="en-US" sz="1050" dirty="0">
                <a:latin typeface="Meiryo UI" panose="020B0604030504040204" pitchFamily="50" charset="-128"/>
                <a:ea typeface="Meiryo UI" panose="020B0604030504040204" pitchFamily="50" charset="-128"/>
              </a:rPr>
              <a:t>で開発する新たな季節予測モデルの予測データを機械学習により融合するとともに系統誤差補正を加えて精度を向上させる。既存の季節予測情報は、解像度アウトプット目標を達成しているモデルのデータを用いる。</a:t>
            </a:r>
          </a:p>
          <a:p>
            <a:endParaRPr lang="ja-JP" altLang="en-US" sz="105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0E2F8B48-CC3C-B795-62C1-F5452CD461EA}"/>
              </a:ext>
            </a:extLst>
          </p:cNvPr>
          <p:cNvSpPr>
            <a:spLocks noGrp="1"/>
          </p:cNvSpPr>
          <p:nvPr>
            <p:ph idx="1"/>
          </p:nvPr>
        </p:nvSpPr>
        <p:spPr>
          <a:xfrm>
            <a:off x="95565" y="2776538"/>
            <a:ext cx="4320000" cy="1450333"/>
          </a:xfrm>
        </p:spPr>
        <p:txBody>
          <a:bodyPr>
            <a:noAutofit/>
          </a:bodyPr>
          <a:lstStyle/>
          <a:p>
            <a:pPr marL="0" indent="0">
              <a:buNone/>
            </a:pPr>
            <a:endParaRPr lang="en-US" altLang="ja-JP" sz="1050"/>
          </a:p>
          <a:p>
            <a:pPr>
              <a:buFont typeface="+mj-lt"/>
              <a:buAutoNum type="arabicPeriod"/>
            </a:pPr>
            <a:endParaRPr lang="en-US" altLang="ja-JP" sz="1050"/>
          </a:p>
          <a:p>
            <a:pPr marL="219456" lvl="1" indent="0">
              <a:buNone/>
            </a:pPr>
            <a:endParaRPr lang="en-US" altLang="ja-JP" sz="1050"/>
          </a:p>
          <a:p>
            <a:pPr>
              <a:buFont typeface="+mj-lt"/>
              <a:buAutoNum type="arabicPeriod"/>
            </a:pPr>
            <a:endParaRPr lang="ja-JP" altLang="en-US" sz="1050"/>
          </a:p>
        </p:txBody>
      </p:sp>
      <p:sp>
        <p:nvSpPr>
          <p:cNvPr id="5" name="スライド番号プレースホルダー 4">
            <a:extLst>
              <a:ext uri="{FF2B5EF4-FFF2-40B4-BE49-F238E27FC236}">
                <a16:creationId xmlns:a16="http://schemas.microsoft.com/office/drawing/2014/main" id="{B1D33B3F-6890-3EC0-7F89-D8DD627DE690}"/>
              </a:ext>
            </a:extLst>
          </p:cNvPr>
          <p:cNvSpPr>
            <a:spLocks noGrp="1"/>
          </p:cNvSpPr>
          <p:nvPr>
            <p:ph type="sldNum" sz="quarter" idx="12"/>
          </p:nvPr>
        </p:nvSpPr>
        <p:spPr/>
        <p:txBody>
          <a:bodyPr/>
          <a:lstStyle/>
          <a:p>
            <a:fld id="{3A98EE3D-8CD1-4C3F-BD1C-C98C9596463C}" type="slidenum">
              <a:rPr lang="en-US" altLang="ja-JP" smtClean="0"/>
              <a:pPr/>
              <a:t>42</a:t>
            </a:fld>
            <a:endParaRPr lang="ja-JP" altLang="en-US"/>
          </a:p>
        </p:txBody>
      </p:sp>
      <p:sp>
        <p:nvSpPr>
          <p:cNvPr id="7" name="四角形: 角を丸くする 6">
            <a:extLst>
              <a:ext uri="{FF2B5EF4-FFF2-40B4-BE49-F238E27FC236}">
                <a16:creationId xmlns:a16="http://schemas.microsoft.com/office/drawing/2014/main" id="{DF109C1F-3087-B29A-6736-216861750626}"/>
              </a:ext>
            </a:extLst>
          </p:cNvPr>
          <p:cNvSpPr/>
          <p:nvPr/>
        </p:nvSpPr>
        <p:spPr>
          <a:xfrm>
            <a:off x="76648" y="916253"/>
            <a:ext cx="1358960" cy="368528"/>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200" dirty="0">
                <a:solidFill>
                  <a:schemeClr val="bg1"/>
                </a:solidFill>
                <a:latin typeface="Meiryo UI" panose="020B0604030504040204" pitchFamily="50" charset="-128"/>
                <a:ea typeface="Meiryo UI" panose="020B0604030504040204" pitchFamily="50" charset="-128"/>
              </a:rPr>
              <a:t>研究開発成果物 </a:t>
            </a:r>
            <a:r>
              <a:rPr lang="en-US" altLang="ja-JP" sz="1200" dirty="0">
                <a:solidFill>
                  <a:schemeClr val="bg1"/>
                </a:solidFill>
                <a:latin typeface="Meiryo UI" panose="020B0604030504040204" pitchFamily="50" charset="-128"/>
                <a:ea typeface="Meiryo UI" panose="020B0604030504040204" pitchFamily="50" charset="-128"/>
              </a:rPr>
              <a:t>6-1-A</a:t>
            </a:r>
            <a:endParaRPr lang="ja-JP" altLang="en-US" sz="1200" dirty="0">
              <a:solidFill>
                <a:schemeClr val="bg1"/>
              </a:solidFill>
              <a:latin typeface="Meiryo UI" panose="020B0604030504040204" pitchFamily="50" charset="-128"/>
              <a:ea typeface="Meiryo UI" panose="020B0604030504040204" pitchFamily="50" charset="-128"/>
            </a:endParaRPr>
          </a:p>
        </p:txBody>
      </p:sp>
      <p:sp>
        <p:nvSpPr>
          <p:cNvPr id="11" name="タイトル 10">
            <a:extLst>
              <a:ext uri="{FF2B5EF4-FFF2-40B4-BE49-F238E27FC236}">
                <a16:creationId xmlns:a16="http://schemas.microsoft.com/office/drawing/2014/main" id="{EF7D86E3-4BD1-5F08-62A1-E6D5D9AE5CC2}"/>
              </a:ext>
            </a:extLst>
          </p:cNvPr>
          <p:cNvSpPr>
            <a:spLocks noGrp="1"/>
          </p:cNvSpPr>
          <p:nvPr>
            <p:ph type="title"/>
          </p:nvPr>
        </p:nvSpPr>
        <p:spPr>
          <a:xfrm>
            <a:off x="1531705" y="916254"/>
            <a:ext cx="7478059" cy="406401"/>
          </a:xfrm>
        </p:spPr>
        <p:txBody>
          <a:bodyPr>
            <a:normAutofit fontScale="90000"/>
          </a:bodyPr>
          <a:lstStyle/>
          <a:p>
            <a:r>
              <a:rPr lang="ja-JP" altLang="en-US" sz="2100" dirty="0"/>
              <a:t>マルチモデルアンサンブル季節予測システムの開発  </a:t>
            </a:r>
            <a:r>
              <a:rPr lang="en-US" altLang="ja-JP" sz="2100" dirty="0"/>
              <a:t>(JAMSTEC)</a:t>
            </a:r>
            <a:endParaRPr lang="ja-JP" altLang="en-US" sz="2100" dirty="0"/>
          </a:p>
        </p:txBody>
      </p:sp>
      <p:graphicFrame>
        <p:nvGraphicFramePr>
          <p:cNvPr id="13" name="表 13">
            <a:extLst>
              <a:ext uri="{FF2B5EF4-FFF2-40B4-BE49-F238E27FC236}">
                <a16:creationId xmlns:a16="http://schemas.microsoft.com/office/drawing/2014/main" id="{574C4A7B-0A82-AA95-F467-9718FB6A3863}"/>
              </a:ext>
            </a:extLst>
          </p:cNvPr>
          <p:cNvGraphicFramePr>
            <a:graphicFrameLocks noGrp="1"/>
          </p:cNvGraphicFramePr>
          <p:nvPr/>
        </p:nvGraphicFramePr>
        <p:xfrm>
          <a:off x="95566" y="3944937"/>
          <a:ext cx="4441799" cy="1334055"/>
        </p:xfrm>
        <a:graphic>
          <a:graphicData uri="http://schemas.openxmlformats.org/drawingml/2006/table">
            <a:tbl>
              <a:tblPr firstRow="1" bandRow="1">
                <a:tableStyleId>{3B4B98B0-60AC-42C2-AFA5-B58CD77FA1E5}</a:tableStyleId>
              </a:tblPr>
              <a:tblGrid>
                <a:gridCol w="3095777">
                  <a:extLst>
                    <a:ext uri="{9D8B030D-6E8A-4147-A177-3AD203B41FA5}">
                      <a16:colId xmlns:a16="http://schemas.microsoft.com/office/drawing/2014/main" val="3543178535"/>
                    </a:ext>
                  </a:extLst>
                </a:gridCol>
                <a:gridCol w="1346022">
                  <a:extLst>
                    <a:ext uri="{9D8B030D-6E8A-4147-A177-3AD203B41FA5}">
                      <a16:colId xmlns:a16="http://schemas.microsoft.com/office/drawing/2014/main" val="985653141"/>
                    </a:ext>
                  </a:extLst>
                </a:gridCol>
              </a:tblGrid>
              <a:tr h="151257">
                <a:tc>
                  <a:txBody>
                    <a:bodyPr/>
                    <a:lstStyle/>
                    <a:p>
                      <a:pPr algn="l">
                        <a:lnSpc>
                          <a:spcPts val="1800"/>
                        </a:lnSpc>
                      </a:pPr>
                      <a:r>
                        <a:rPr lang="ja-JP" sz="900" kern="100">
                          <a:solidFill>
                            <a:schemeClr val="tx1"/>
                          </a:solidFill>
                          <a:effectLst/>
                          <a:latin typeface="Meiryo UI" panose="020B0604030504040204" pitchFamily="50" charset="-128"/>
                          <a:ea typeface="Meiryo UI" panose="020B0604030504040204" pitchFamily="50" charset="-128"/>
                        </a:rPr>
                        <a:t>成果物</a:t>
                      </a:r>
                      <a:endParaRPr lang="ja-JP" sz="9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ctr">
                        <a:lnSpc>
                          <a:spcPts val="1800"/>
                        </a:lnSpc>
                      </a:pPr>
                      <a:r>
                        <a:rPr lang="ja-JP" sz="900" kern="100" dirty="0">
                          <a:solidFill>
                            <a:schemeClr val="tx1"/>
                          </a:solidFill>
                          <a:effectLst/>
                          <a:latin typeface="Meiryo UI" panose="020B0604030504040204" pitchFamily="50" charset="-128"/>
                          <a:ea typeface="Meiryo UI" panose="020B0604030504040204" pitchFamily="50" charset="-128"/>
                        </a:rPr>
                        <a:t>到達レベル </a:t>
                      </a:r>
                      <a:r>
                        <a:rPr lang="en-US" sz="900" kern="100" dirty="0">
                          <a:solidFill>
                            <a:schemeClr val="tx1"/>
                          </a:solidFill>
                          <a:effectLst/>
                          <a:latin typeface="Meiryo UI" panose="020B0604030504040204" pitchFamily="50" charset="-128"/>
                          <a:ea typeface="Meiryo UI" panose="020B0604030504040204" pitchFamily="50" charset="-128"/>
                        </a:rPr>
                        <a:t>(</a:t>
                      </a:r>
                      <a:r>
                        <a:rPr lang="ja-JP" sz="900" kern="100" dirty="0">
                          <a:solidFill>
                            <a:schemeClr val="tx1"/>
                          </a:solidFill>
                          <a:effectLst/>
                          <a:latin typeface="Meiryo UI" panose="020B0604030504040204" pitchFamily="50" charset="-128"/>
                          <a:ea typeface="Meiryo UI" panose="020B0604030504040204" pitchFamily="50" charset="-128"/>
                        </a:rPr>
                        <a:t>年度</a:t>
                      </a:r>
                      <a:r>
                        <a:rPr lang="en-US" sz="900" kern="1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extLst>
                  <a:ext uri="{0D108BD9-81ED-4DB2-BD59-A6C34878D82A}">
                    <a16:rowId xmlns:a16="http://schemas.microsoft.com/office/drawing/2014/main" val="726606723"/>
                  </a:ext>
                </a:extLst>
              </a:tr>
              <a:tr h="322707">
                <a:tc>
                  <a:txBody>
                    <a:bodyPr/>
                    <a:lstStyle/>
                    <a:p>
                      <a:pPr marL="0" indent="0" algn="l">
                        <a:lnSpc>
                          <a:spcPts val="1800"/>
                        </a:lnSpc>
                        <a:buFont typeface="Arial" panose="020B0604020202020204" pitchFamily="34" charset="0"/>
                        <a:buNone/>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マルチモデルシームレスアンサンブル大気予測システム</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プロトタイプ</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tc>
                  <a:txBody>
                    <a:bodyPr/>
                    <a:lstStyle/>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TRL6(3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p>
                      <a:pPr algn="ctr">
                        <a:lnSpc>
                          <a:spcPts val="1800"/>
                        </a:lnSpc>
                      </a:pP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extLst>
                  <a:ext uri="{0D108BD9-81ED-4DB2-BD59-A6C34878D82A}">
                    <a16:rowId xmlns:a16="http://schemas.microsoft.com/office/drawing/2014/main" val="2621860621"/>
                  </a:ext>
                </a:extLst>
              </a:tr>
              <a:tr h="151257">
                <a:tc>
                  <a:txBody>
                    <a:bodyPr/>
                    <a:lstStyle/>
                    <a:p>
                      <a:pPr marL="0" indent="0" algn="l">
                        <a:lnSpc>
                          <a:spcPts val="1800"/>
                        </a:lnSpc>
                        <a:buFont typeface="Arial" panose="020B0604020202020204" pitchFamily="34" charset="0"/>
                        <a:buNone/>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バイアス補正・予測情報融合手法</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プロトタイプ</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TRL6(3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4262865451"/>
                  </a:ext>
                </a:extLst>
              </a:tr>
              <a:tr h="239466">
                <a:tc>
                  <a:txBody>
                    <a:bodyPr/>
                    <a:lstStyle/>
                    <a:p>
                      <a:pPr marL="0" indent="0" algn="l">
                        <a:lnSpc>
                          <a:spcPts val="1800"/>
                        </a:lnSpc>
                        <a:buFont typeface="Arial" panose="020B0604020202020204" pitchFamily="34" charset="0"/>
                        <a:buNone/>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マルチモデルシームレスアンサンブル大気予測システム</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1761904785"/>
                  </a:ext>
                </a:extLst>
              </a:tr>
              <a:tr h="283629">
                <a:tc>
                  <a:txBody>
                    <a:bodyPr/>
                    <a:lstStyle/>
                    <a:p>
                      <a:pPr marL="0" indent="0" algn="l">
                        <a:lnSpc>
                          <a:spcPts val="1800"/>
                        </a:lnSpc>
                        <a:buFont typeface="Arial" panose="020B0604020202020204" pitchFamily="34" charset="0"/>
                        <a:buNone/>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バイアス補正・予測情報融合手法</a:t>
                      </a:r>
                    </a:p>
                  </a:txBody>
                  <a:tcPr marL="51435" marR="51435" marT="0" marB="0" anchor="ctr"/>
                </a:tc>
                <a:tc>
                  <a:txBody>
                    <a:bodyPr/>
                    <a:lstStyle/>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1298762023"/>
                  </a:ext>
                </a:extLst>
              </a:tr>
            </a:tbl>
          </a:graphicData>
        </a:graphic>
      </p:graphicFrame>
      <p:sp>
        <p:nvSpPr>
          <p:cNvPr id="17" name="コンテンツ プレースホルダー 2">
            <a:extLst>
              <a:ext uri="{FF2B5EF4-FFF2-40B4-BE49-F238E27FC236}">
                <a16:creationId xmlns:a16="http://schemas.microsoft.com/office/drawing/2014/main" id="{B5C82136-ACEA-F2D7-A1DB-934EB5E77459}"/>
              </a:ext>
            </a:extLst>
          </p:cNvPr>
          <p:cNvSpPr txBox="1">
            <a:spLocks/>
          </p:cNvSpPr>
          <p:nvPr/>
        </p:nvSpPr>
        <p:spPr>
          <a:xfrm>
            <a:off x="4824000" y="3165972"/>
            <a:ext cx="4320000" cy="1353123"/>
          </a:xfrm>
          <a:prstGeom prst="rect">
            <a:avLst/>
          </a:prstGeom>
        </p:spPr>
        <p:txBody>
          <a:bodyPr vert="horz" lIns="0" tIns="34290" rIns="0" bIns="3429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kumimoji="1" sz="18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lnSpc>
                <a:spcPct val="100000"/>
              </a:lnSpc>
              <a:spcBef>
                <a:spcPts val="450"/>
              </a:spcBef>
              <a:spcAft>
                <a:spcPts val="0"/>
              </a:spcAft>
              <a:buNone/>
            </a:pPr>
            <a:endParaRPr lang="en-US" altLang="ja-JP" sz="1050">
              <a:solidFill>
                <a:schemeClr val="tx1"/>
              </a:solidFill>
              <a:latin typeface="Meiryo UI" panose="020B0604030504040204" pitchFamily="50" charset="-128"/>
            </a:endParaRPr>
          </a:p>
        </p:txBody>
      </p:sp>
      <p:sp>
        <p:nvSpPr>
          <p:cNvPr id="9" name="テキスト ボックス 8">
            <a:extLst>
              <a:ext uri="{FF2B5EF4-FFF2-40B4-BE49-F238E27FC236}">
                <a16:creationId xmlns:a16="http://schemas.microsoft.com/office/drawing/2014/main" id="{50BB6801-CD02-2B72-1E14-ECDDEEDD8528}"/>
              </a:ext>
            </a:extLst>
          </p:cNvPr>
          <p:cNvSpPr txBox="1"/>
          <p:nvPr/>
        </p:nvSpPr>
        <p:spPr>
          <a:xfrm>
            <a:off x="76648" y="1349544"/>
            <a:ext cx="4320000" cy="2516073"/>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1. </a:t>
            </a:r>
            <a:r>
              <a:rPr lang="ja-JP" altLang="en-US" sz="1050" b="1" dirty="0">
                <a:latin typeface="Meiryo UI" panose="020B0604030504040204" pitchFamily="50" charset="-128"/>
                <a:ea typeface="Meiryo UI" panose="020B0604030504040204" pitchFamily="50" charset="-128"/>
              </a:rPr>
              <a:t>目的</a:t>
            </a:r>
          </a:p>
          <a:p>
            <a:r>
              <a:rPr lang="ja-JP" altLang="en-US" sz="1050" dirty="0">
                <a:latin typeface="Meiryo UI" panose="020B0604030504040204" pitchFamily="50" charset="-128"/>
                <a:ea typeface="Meiryo UI" panose="020B0604030504040204" pitchFamily="50" charset="-128"/>
              </a:rPr>
              <a:t>広く公開されているものを含め極端現象の表現が可能な複数の季節予測モデル結果を用いて季節予測データを構成し、機械学習や統計的手法を適用して多数の予測情報を季節や海域等によってそれぞれが示す優位性をもとに統合し、モデルの系統誤差影響を減少させ予測精度を高める。</a:t>
            </a:r>
            <a:endParaRPr lang="en-US" altLang="ja-JP" sz="105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2. </a:t>
            </a:r>
            <a:r>
              <a:rPr lang="ja-JP" altLang="en-US" sz="1050" b="1" dirty="0">
                <a:latin typeface="Meiryo UI" panose="020B0604030504040204" pitchFamily="50" charset="-128"/>
                <a:ea typeface="Meiryo UI" panose="020B0604030504040204" pitchFamily="50" charset="-128"/>
              </a:rPr>
              <a:t>克服すべき技術的課題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提案書の①</a:t>
            </a:r>
            <a:r>
              <a:rPr lang="en-US" altLang="ja-JP" sz="1050" b="1" dirty="0">
                <a:latin typeface="Meiryo UI" panose="020B0604030504040204" pitchFamily="50" charset="-128"/>
                <a:ea typeface="Meiryo UI" panose="020B0604030504040204" pitchFamily="50" charset="-128"/>
              </a:rPr>
              <a:t>)</a:t>
            </a:r>
            <a:br>
              <a:rPr lang="en-US" altLang="ja-JP" sz="1050" b="1" dirty="0">
                <a:latin typeface="Meiryo UI" panose="020B0604030504040204" pitchFamily="50" charset="-128"/>
                <a:ea typeface="Meiryo UI" panose="020B0604030504040204" pitchFamily="50" charset="-128"/>
              </a:rPr>
            </a:br>
            <a:r>
              <a:rPr lang="en-US" altLang="ja-JP" sz="1050" dirty="0">
                <a:latin typeface="Meiryo UI" panose="020B0604030504040204" pitchFamily="50" charset="-128"/>
                <a:ea typeface="Meiryo UI" panose="020B0604030504040204" pitchFamily="50" charset="-128"/>
              </a:rPr>
              <a:t>1) </a:t>
            </a:r>
            <a:r>
              <a:rPr lang="ja-JP" altLang="en-US" sz="1050" dirty="0">
                <a:latin typeface="Meiryo UI" panose="020B0604030504040204" pitchFamily="50" charset="-128"/>
                <a:ea typeface="Meiryo UI" panose="020B0604030504040204" pitchFamily="50" charset="-128"/>
              </a:rPr>
              <a:t>マルチモデルの気象予測と季節予測を組み合わせたマルチモデル・シームレス・多数アンサンブルメンバー大気予測システムの開発。</a:t>
            </a:r>
          </a:p>
          <a:p>
            <a:r>
              <a:rPr lang="en-US" altLang="ja-JP" sz="1050" dirty="0">
                <a:latin typeface="Meiryo UI" panose="020B0604030504040204" pitchFamily="50" charset="-128"/>
                <a:ea typeface="Meiryo UI" panose="020B0604030504040204" pitchFamily="50" charset="-128"/>
              </a:rPr>
              <a:t>2) </a:t>
            </a:r>
            <a:r>
              <a:rPr lang="ja-JP" altLang="en-US" sz="1050" dirty="0">
                <a:latin typeface="Meiryo UI" panose="020B0604030504040204" pitchFamily="50" charset="-128"/>
                <a:ea typeface="Meiryo UI" panose="020B0604030504040204" pitchFamily="50" charset="-128"/>
              </a:rPr>
              <a:t>過去予測データと再解析データの比較から機械学習したバイアス補正手法の開発。</a:t>
            </a:r>
          </a:p>
          <a:p>
            <a:r>
              <a:rPr lang="en-US" altLang="ja-JP" sz="1050" dirty="0">
                <a:latin typeface="Meiryo UI" panose="020B0604030504040204" pitchFamily="50" charset="-128"/>
                <a:ea typeface="Meiryo UI" panose="020B0604030504040204" pitchFamily="50" charset="-128"/>
              </a:rPr>
              <a:t>3) </a:t>
            </a:r>
            <a:r>
              <a:rPr lang="ja-JP" altLang="en-US" sz="1050" dirty="0">
                <a:latin typeface="Meiryo UI" panose="020B0604030504040204" pitchFamily="50" charset="-128"/>
                <a:ea typeface="Meiryo UI" panose="020B0604030504040204" pitchFamily="50" charset="-128"/>
              </a:rPr>
              <a:t>バイアス補正後のアンサンブルメンバーの予測情報を統合する予測情報統合システムの開発。</a:t>
            </a:r>
          </a:p>
          <a:p>
            <a:endParaRPr lang="en-US" altLang="ja-JP" sz="1050" b="1"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3. </a:t>
            </a:r>
            <a:r>
              <a:rPr lang="ja-JP" altLang="en-US" sz="1050" b="1" dirty="0">
                <a:latin typeface="Meiryo UI" panose="020B0604030504040204" pitchFamily="50" charset="-128"/>
                <a:ea typeface="Meiryo UI" panose="020B0604030504040204" pitchFamily="50" charset="-128"/>
              </a:rPr>
              <a:t>成果物と到達レベル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提案書の②</a:t>
            </a:r>
            <a:r>
              <a:rPr lang="en-US" altLang="ja-JP" sz="1050" b="1" dirty="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p:txBody>
      </p:sp>
      <p:graphicFrame>
        <p:nvGraphicFramePr>
          <p:cNvPr id="2" name="表 1">
            <a:extLst>
              <a:ext uri="{FF2B5EF4-FFF2-40B4-BE49-F238E27FC236}">
                <a16:creationId xmlns:a16="http://schemas.microsoft.com/office/drawing/2014/main" id="{1AEEA642-3E04-2C73-2D50-A11AE06DF228}"/>
              </a:ext>
            </a:extLst>
          </p:cNvPr>
          <p:cNvGraphicFramePr>
            <a:graphicFrameLocks noGrp="1"/>
          </p:cNvGraphicFramePr>
          <p:nvPr/>
        </p:nvGraphicFramePr>
        <p:xfrm>
          <a:off x="4949211" y="2351155"/>
          <a:ext cx="3588481" cy="942204"/>
        </p:xfrm>
        <a:graphic>
          <a:graphicData uri="http://schemas.openxmlformats.org/drawingml/2006/table">
            <a:tbl>
              <a:tblPr firstRow="1" bandRow="1">
                <a:tableStyleId>{5C22544A-7EE6-4342-B048-85BDC9FD1C3A}</a:tableStyleId>
              </a:tblPr>
              <a:tblGrid>
                <a:gridCol w="1812821">
                  <a:extLst>
                    <a:ext uri="{9D8B030D-6E8A-4147-A177-3AD203B41FA5}">
                      <a16:colId xmlns:a16="http://schemas.microsoft.com/office/drawing/2014/main" val="2118808143"/>
                    </a:ext>
                  </a:extLst>
                </a:gridCol>
                <a:gridCol w="357448">
                  <a:extLst>
                    <a:ext uri="{9D8B030D-6E8A-4147-A177-3AD203B41FA5}">
                      <a16:colId xmlns:a16="http://schemas.microsoft.com/office/drawing/2014/main" val="3807860631"/>
                    </a:ext>
                  </a:extLst>
                </a:gridCol>
                <a:gridCol w="344978">
                  <a:extLst>
                    <a:ext uri="{9D8B030D-6E8A-4147-A177-3AD203B41FA5}">
                      <a16:colId xmlns:a16="http://schemas.microsoft.com/office/drawing/2014/main" val="2461083493"/>
                    </a:ext>
                  </a:extLst>
                </a:gridCol>
                <a:gridCol w="365760">
                  <a:extLst>
                    <a:ext uri="{9D8B030D-6E8A-4147-A177-3AD203B41FA5}">
                      <a16:colId xmlns:a16="http://schemas.microsoft.com/office/drawing/2014/main" val="2688818864"/>
                    </a:ext>
                  </a:extLst>
                </a:gridCol>
                <a:gridCol w="361604">
                  <a:extLst>
                    <a:ext uri="{9D8B030D-6E8A-4147-A177-3AD203B41FA5}">
                      <a16:colId xmlns:a16="http://schemas.microsoft.com/office/drawing/2014/main" val="102951852"/>
                    </a:ext>
                  </a:extLst>
                </a:gridCol>
                <a:gridCol w="345870">
                  <a:extLst>
                    <a:ext uri="{9D8B030D-6E8A-4147-A177-3AD203B41FA5}">
                      <a16:colId xmlns:a16="http://schemas.microsoft.com/office/drawing/2014/main" val="3705025328"/>
                    </a:ext>
                  </a:extLst>
                </a:gridCol>
              </a:tblGrid>
              <a:tr h="160020">
                <a:tc>
                  <a:txBody>
                    <a:bodyPr/>
                    <a:lstStyle/>
                    <a:p>
                      <a:r>
                        <a:rPr lang="en-US" sz="600" b="1" dirty="0">
                          <a:solidFill>
                            <a:schemeClr val="tx1"/>
                          </a:solidFill>
                          <a:latin typeface="Calibri" panose="020F0502020204030204" pitchFamily="34" charset="0"/>
                          <a:cs typeface="Calibri" panose="020F0502020204030204" pitchFamily="34" charset="0"/>
                        </a:rPr>
                        <a:t>6-1-A</a:t>
                      </a:r>
                      <a:r>
                        <a:rPr lang="en-US" sz="600" b="1" dirty="0">
                          <a:solidFill>
                            <a:schemeClr val="tx1"/>
                          </a:solidFill>
                        </a:rPr>
                        <a:t> </a:t>
                      </a:r>
                      <a:r>
                        <a:rPr lang="ja-JP" altLang="en-US" sz="600" b="1" dirty="0">
                          <a:solidFill>
                            <a:schemeClr val="tx1"/>
                          </a:solidFill>
                        </a:rPr>
                        <a:t>マルチモデルアンサンブル季節予測システム</a:t>
                      </a:r>
                      <a:endParaRPr lang="en-US" sz="6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1</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2</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3</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4</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ja-JP" altLang="en-US" sz="600" b="0" dirty="0">
                          <a:solidFill>
                            <a:schemeClr val="tx1"/>
                          </a:solidFill>
                        </a:rPr>
                        <a:t>５年目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227764028"/>
                  </a:ext>
                </a:extLst>
              </a:tr>
              <a:tr h="251460">
                <a:tc>
                  <a:txBody>
                    <a:bodyPr/>
                    <a:lstStyle/>
                    <a:p>
                      <a:r>
                        <a:rPr lang="ja-JP" altLang="en-US" sz="600" b="0" dirty="0">
                          <a:solidFill>
                            <a:schemeClr val="tx1"/>
                          </a:solidFill>
                        </a:rPr>
                        <a:t>マルチモデル・シームレス・多数アンサンブルメンバー大気予測システム</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1380384848"/>
                  </a:ext>
                </a:extLst>
              </a:tr>
              <a:tr h="251460">
                <a:tc>
                  <a:txBody>
                    <a:bodyPr/>
                    <a:lstStyle/>
                    <a:p>
                      <a:r>
                        <a:rPr lang="ja-JP" altLang="en-US" sz="600" b="0" dirty="0">
                          <a:solidFill>
                            <a:schemeClr val="tx1"/>
                          </a:solidFill>
                        </a:rPr>
                        <a:t>過去予測データと再解析データの比較から機械学習したバイアス補正手法</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290818"/>
                  </a:ext>
                </a:extLst>
              </a:tr>
              <a:tr h="187824">
                <a:tc>
                  <a:txBody>
                    <a:bodyPr/>
                    <a:lstStyle/>
                    <a:p>
                      <a:r>
                        <a:rPr lang="ja-JP" altLang="en-US" sz="600" b="0" dirty="0">
                          <a:solidFill>
                            <a:schemeClr val="tx1"/>
                          </a:solidFill>
                        </a:rPr>
                        <a:t>予測情報統合システム</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1246712815"/>
                  </a:ext>
                </a:extLst>
              </a:tr>
            </a:tbl>
          </a:graphicData>
        </a:graphic>
      </p:graphicFrame>
    </p:spTree>
    <p:extLst>
      <p:ext uri="{BB962C8B-B14F-4D97-AF65-F5344CB8AC3E}">
        <p14:creationId xmlns:p14="http://schemas.microsoft.com/office/powerpoint/2010/main" val="1508917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C4C2A0D-9568-A15D-67C2-662325C6E723}"/>
              </a:ext>
            </a:extLst>
          </p:cNvPr>
          <p:cNvSpPr txBox="1"/>
          <p:nvPr/>
        </p:nvSpPr>
        <p:spPr>
          <a:xfrm>
            <a:off x="4567964" y="1322655"/>
            <a:ext cx="4320000" cy="4293483"/>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4. </a:t>
            </a:r>
            <a:r>
              <a:rPr lang="ja-JP" altLang="en-US" sz="1050" b="1" dirty="0">
                <a:latin typeface="Meiryo UI" panose="020B0604030504040204" pitchFamily="50" charset="-128"/>
                <a:ea typeface="Meiryo UI" panose="020B0604030504040204" pitchFamily="50" charset="-128"/>
              </a:rPr>
              <a:t>作業項目</a:t>
            </a:r>
            <a:endParaRPr lang="en-US" altLang="ja-JP" sz="1050" b="1" dirty="0">
              <a:latin typeface="Meiryo UI" panose="020B0604030504040204" pitchFamily="50" charset="-128"/>
              <a:ea typeface="Meiryo UI" panose="020B0604030504040204" pitchFamily="50" charset="-128"/>
            </a:endParaRP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基本モデルの構築</a:t>
            </a:r>
            <a:endParaRPr lang="en-US" altLang="ja-JP" sz="1050" dirty="0">
              <a:latin typeface="Meiryo UI" panose="020B0604030504040204" pitchFamily="50" charset="-128"/>
              <a:ea typeface="Meiryo UI" panose="020B0604030504040204" pitchFamily="50" charset="-128"/>
            </a:endParaRP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モデルのチューニングと予備実験</a:t>
            </a:r>
            <a:endParaRPr lang="en-US" altLang="ja-JP" sz="1050" dirty="0">
              <a:latin typeface="Meiryo UI" panose="020B0604030504040204" pitchFamily="50" charset="-128"/>
              <a:ea typeface="Meiryo UI" panose="020B0604030504040204" pitchFamily="50" charset="-128"/>
            </a:endParaRP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データ同化実験</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過去・現業的予測実験</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現業的予測体制の構築</a:t>
            </a:r>
          </a:p>
          <a:p>
            <a:pPr lvl="1"/>
            <a:endParaRPr lang="en-US" altLang="ja-JP"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5. </a:t>
            </a:r>
            <a:r>
              <a:rPr lang="ja-JP" altLang="en-US" sz="1050" b="1" dirty="0">
                <a:latin typeface="Meiryo UI" panose="020B0604030504040204" pitchFamily="50" charset="-128"/>
                <a:ea typeface="Meiryo UI" panose="020B0604030504040204" pitchFamily="50" charset="-128"/>
              </a:rPr>
              <a:t>スケジュール</a:t>
            </a:r>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6. </a:t>
            </a:r>
            <a:r>
              <a:rPr lang="ja-JP" altLang="en-US" sz="1050" b="1" dirty="0">
                <a:latin typeface="Meiryo UI" panose="020B0604030504040204" pitchFamily="50" charset="-128"/>
                <a:ea typeface="Meiryo UI" panose="020B0604030504040204" pitchFamily="50" charset="-128"/>
              </a:rPr>
              <a:t>克服するべき技術的課題の解決方法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提案書の③</a:t>
            </a:r>
            <a:r>
              <a:rPr lang="en-US" altLang="ja-JP" sz="1050" b="1"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以下の研究開発に取り組む。過去再予測実験結果に基づいて、バイアスを減少させるためのモデルの再調整に注力する。</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1) </a:t>
            </a:r>
            <a:r>
              <a:rPr lang="ja-JP" altLang="en-US" sz="1050" dirty="0">
                <a:latin typeface="Meiryo UI" panose="020B0604030504040204" pitchFamily="50" charset="-128"/>
                <a:ea typeface="Meiryo UI" panose="020B0604030504040204" pitchFamily="50" charset="-128"/>
              </a:rPr>
              <a:t>高解像度季節予測モデルの開発</a:t>
            </a:r>
          </a:p>
          <a:p>
            <a:r>
              <a:rPr lang="ja-JP" altLang="en-US" sz="1050" dirty="0">
                <a:latin typeface="Meiryo UI" panose="020B0604030504040204" pitchFamily="50" charset="-128"/>
                <a:ea typeface="Meiryo UI" panose="020B0604030504040204" pitchFamily="50" charset="-128"/>
              </a:rPr>
              <a:t>モデル水平高解像度化、新積雲対流スキームの導入、成層圏と重力波パラメタリゼーションの導入、アンサンブル数の調整、過去再予測実験、現業的予測実験、モデル再調整。</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2) </a:t>
            </a:r>
            <a:r>
              <a:rPr lang="ja-JP" altLang="en-US" sz="1050" dirty="0">
                <a:latin typeface="Meiryo UI" panose="020B0604030504040204" pitchFamily="50" charset="-128"/>
                <a:ea typeface="Meiryo UI" panose="020B0604030504040204" pitchFamily="50" charset="-128"/>
              </a:rPr>
              <a:t>大気・陸面データ同化システムの開発</a:t>
            </a:r>
          </a:p>
          <a:p>
            <a:r>
              <a:rPr lang="ja-JP" altLang="en-US" sz="1050" dirty="0">
                <a:latin typeface="Meiryo UI" panose="020B0604030504040204" pitchFamily="50" charset="-128"/>
                <a:ea typeface="Meiryo UI" panose="020B0604030504040204" pitchFamily="50" charset="-128"/>
              </a:rPr>
              <a:t>陸面モデルの改良、モデル調整、大気データ同化。</a:t>
            </a:r>
            <a:endParaRPr lang="en-US" altLang="ja-JP" sz="1050" b="1"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0E2F8B48-CC3C-B795-62C1-F5452CD461EA}"/>
              </a:ext>
            </a:extLst>
          </p:cNvPr>
          <p:cNvSpPr>
            <a:spLocks noGrp="1"/>
          </p:cNvSpPr>
          <p:nvPr>
            <p:ph idx="1"/>
          </p:nvPr>
        </p:nvSpPr>
        <p:spPr>
          <a:xfrm>
            <a:off x="95565" y="2776538"/>
            <a:ext cx="4320000" cy="1450333"/>
          </a:xfrm>
        </p:spPr>
        <p:txBody>
          <a:bodyPr>
            <a:noAutofit/>
          </a:bodyPr>
          <a:lstStyle/>
          <a:p>
            <a:pPr marL="0" indent="0">
              <a:buNone/>
            </a:pPr>
            <a:endParaRPr lang="en-US" altLang="ja-JP" sz="1050"/>
          </a:p>
          <a:p>
            <a:pPr>
              <a:buFont typeface="+mj-lt"/>
              <a:buAutoNum type="arabicPeriod"/>
            </a:pPr>
            <a:endParaRPr lang="en-US" altLang="ja-JP" sz="1050"/>
          </a:p>
          <a:p>
            <a:pPr marL="219456" lvl="1" indent="0">
              <a:buNone/>
            </a:pPr>
            <a:endParaRPr lang="en-US" altLang="ja-JP" sz="1050"/>
          </a:p>
          <a:p>
            <a:pPr>
              <a:buFont typeface="+mj-lt"/>
              <a:buAutoNum type="arabicPeriod"/>
            </a:pPr>
            <a:endParaRPr lang="ja-JP" altLang="en-US" sz="1050"/>
          </a:p>
        </p:txBody>
      </p:sp>
      <p:sp>
        <p:nvSpPr>
          <p:cNvPr id="5" name="スライド番号プレースホルダー 4">
            <a:extLst>
              <a:ext uri="{FF2B5EF4-FFF2-40B4-BE49-F238E27FC236}">
                <a16:creationId xmlns:a16="http://schemas.microsoft.com/office/drawing/2014/main" id="{B1D33B3F-6890-3EC0-7F89-D8DD627DE690}"/>
              </a:ext>
            </a:extLst>
          </p:cNvPr>
          <p:cNvSpPr>
            <a:spLocks noGrp="1"/>
          </p:cNvSpPr>
          <p:nvPr>
            <p:ph type="sldNum" sz="quarter" idx="12"/>
          </p:nvPr>
        </p:nvSpPr>
        <p:spPr/>
        <p:txBody>
          <a:bodyPr/>
          <a:lstStyle/>
          <a:p>
            <a:fld id="{3A98EE3D-8CD1-4C3F-BD1C-C98C9596463C}" type="slidenum">
              <a:rPr lang="en-US" altLang="ja-JP" smtClean="0"/>
              <a:pPr/>
              <a:t>43</a:t>
            </a:fld>
            <a:endParaRPr lang="ja-JP" altLang="en-US"/>
          </a:p>
        </p:txBody>
      </p:sp>
      <p:sp>
        <p:nvSpPr>
          <p:cNvPr id="7" name="四角形: 角を丸くする 6">
            <a:extLst>
              <a:ext uri="{FF2B5EF4-FFF2-40B4-BE49-F238E27FC236}">
                <a16:creationId xmlns:a16="http://schemas.microsoft.com/office/drawing/2014/main" id="{DF109C1F-3087-B29A-6736-216861750626}"/>
              </a:ext>
            </a:extLst>
          </p:cNvPr>
          <p:cNvSpPr/>
          <p:nvPr/>
        </p:nvSpPr>
        <p:spPr>
          <a:xfrm>
            <a:off x="95566" y="916254"/>
            <a:ext cx="1333257" cy="406400"/>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200" dirty="0">
                <a:solidFill>
                  <a:schemeClr val="bg1"/>
                </a:solidFill>
                <a:latin typeface="Meiryo UI" panose="020B0604030504040204" pitchFamily="50" charset="-128"/>
                <a:ea typeface="Meiryo UI" panose="020B0604030504040204" pitchFamily="50" charset="-128"/>
              </a:rPr>
              <a:t>研究開発成果物</a:t>
            </a:r>
            <a:endParaRPr lang="en-US" altLang="ja-JP" sz="1200" dirty="0">
              <a:solidFill>
                <a:schemeClr val="bg1"/>
              </a:solidFill>
              <a:latin typeface="Meiryo UI" panose="020B0604030504040204" pitchFamily="50" charset="-128"/>
              <a:ea typeface="Meiryo UI" panose="020B0604030504040204" pitchFamily="50" charset="-128"/>
            </a:endParaRPr>
          </a:p>
          <a:p>
            <a:pPr algn="ctr"/>
            <a:r>
              <a:rPr lang="en-US" altLang="ja-JP" sz="1200" dirty="0">
                <a:solidFill>
                  <a:schemeClr val="bg1"/>
                </a:solidFill>
                <a:latin typeface="Meiryo UI" panose="020B0604030504040204" pitchFamily="50" charset="-128"/>
                <a:ea typeface="Meiryo UI" panose="020B0604030504040204" pitchFamily="50" charset="-128"/>
              </a:rPr>
              <a:t>6-1-B</a:t>
            </a:r>
            <a:endParaRPr lang="ja-JP" altLang="en-US" sz="1200" dirty="0">
              <a:solidFill>
                <a:schemeClr val="bg1"/>
              </a:solidFill>
              <a:latin typeface="Meiryo UI" panose="020B0604030504040204" pitchFamily="50" charset="-128"/>
              <a:ea typeface="Meiryo UI" panose="020B0604030504040204" pitchFamily="50" charset="-128"/>
            </a:endParaRPr>
          </a:p>
        </p:txBody>
      </p:sp>
      <p:sp>
        <p:nvSpPr>
          <p:cNvPr id="11" name="タイトル 10">
            <a:extLst>
              <a:ext uri="{FF2B5EF4-FFF2-40B4-BE49-F238E27FC236}">
                <a16:creationId xmlns:a16="http://schemas.microsoft.com/office/drawing/2014/main" id="{EF7D86E3-4BD1-5F08-62A1-E6D5D9AE5CC2}"/>
              </a:ext>
            </a:extLst>
          </p:cNvPr>
          <p:cNvSpPr>
            <a:spLocks noGrp="1"/>
          </p:cNvSpPr>
          <p:nvPr>
            <p:ph type="title"/>
          </p:nvPr>
        </p:nvSpPr>
        <p:spPr>
          <a:xfrm>
            <a:off x="1531705" y="916254"/>
            <a:ext cx="7478059" cy="406401"/>
          </a:xfrm>
        </p:spPr>
        <p:txBody>
          <a:bodyPr>
            <a:normAutofit fontScale="90000"/>
          </a:bodyPr>
          <a:lstStyle/>
          <a:p>
            <a:r>
              <a:rPr lang="ja-JP" altLang="en-US" sz="2100" dirty="0"/>
              <a:t>極端現象の季節予測が可能な高解像度モデルの開発  </a:t>
            </a:r>
            <a:r>
              <a:rPr lang="en-US" altLang="ja-JP" sz="2100" dirty="0"/>
              <a:t>(JAMSTEC)</a:t>
            </a:r>
            <a:endParaRPr lang="ja-JP" altLang="en-US" sz="2100" dirty="0"/>
          </a:p>
        </p:txBody>
      </p:sp>
      <p:sp>
        <p:nvSpPr>
          <p:cNvPr id="17" name="コンテンツ プレースホルダー 2">
            <a:extLst>
              <a:ext uri="{FF2B5EF4-FFF2-40B4-BE49-F238E27FC236}">
                <a16:creationId xmlns:a16="http://schemas.microsoft.com/office/drawing/2014/main" id="{B5C82136-ACEA-F2D7-A1DB-934EB5E77459}"/>
              </a:ext>
            </a:extLst>
          </p:cNvPr>
          <p:cNvSpPr txBox="1">
            <a:spLocks/>
          </p:cNvSpPr>
          <p:nvPr/>
        </p:nvSpPr>
        <p:spPr>
          <a:xfrm>
            <a:off x="4824000" y="3165972"/>
            <a:ext cx="4320000" cy="1353123"/>
          </a:xfrm>
          <a:prstGeom prst="rect">
            <a:avLst/>
          </a:prstGeom>
        </p:spPr>
        <p:txBody>
          <a:bodyPr vert="horz" lIns="0" tIns="34290" rIns="0" bIns="3429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kumimoji="1" sz="18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lnSpc>
                <a:spcPct val="100000"/>
              </a:lnSpc>
              <a:spcBef>
                <a:spcPts val="450"/>
              </a:spcBef>
              <a:spcAft>
                <a:spcPts val="0"/>
              </a:spcAft>
              <a:buNone/>
            </a:pPr>
            <a:endParaRPr lang="en-US" altLang="ja-JP" sz="1050">
              <a:solidFill>
                <a:schemeClr val="tx1"/>
              </a:solidFill>
              <a:latin typeface="Meiryo UI" panose="020B0604030504040204" pitchFamily="50" charset="-128"/>
            </a:endParaRPr>
          </a:p>
        </p:txBody>
      </p:sp>
      <p:sp>
        <p:nvSpPr>
          <p:cNvPr id="9" name="テキスト ボックス 8">
            <a:extLst>
              <a:ext uri="{FF2B5EF4-FFF2-40B4-BE49-F238E27FC236}">
                <a16:creationId xmlns:a16="http://schemas.microsoft.com/office/drawing/2014/main" id="{50BB6801-CD02-2B72-1E14-ECDDEEDD8528}"/>
              </a:ext>
            </a:extLst>
          </p:cNvPr>
          <p:cNvSpPr txBox="1"/>
          <p:nvPr/>
        </p:nvSpPr>
        <p:spPr>
          <a:xfrm>
            <a:off x="152400" y="1423873"/>
            <a:ext cx="4320000" cy="2192908"/>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1. </a:t>
            </a:r>
            <a:r>
              <a:rPr lang="ja-JP" altLang="en-US" sz="1050" b="1" dirty="0">
                <a:latin typeface="Meiryo UI" panose="020B0604030504040204" pitchFamily="50" charset="-128"/>
                <a:ea typeface="Meiryo UI" panose="020B0604030504040204" pitchFamily="50" charset="-128"/>
              </a:rPr>
              <a:t>目的</a:t>
            </a:r>
          </a:p>
          <a:p>
            <a:r>
              <a:rPr lang="ja-JP" altLang="en-US" sz="1050" dirty="0">
                <a:latin typeface="Meiryo UI" panose="020B0604030504040204" pitchFamily="50" charset="-128"/>
                <a:ea typeface="Meiryo UI" panose="020B0604030504040204" pitchFamily="50" charset="-128"/>
              </a:rPr>
              <a:t>研究グループにおいて独自に開発運用を行ってきた季節予測モデルについて極端現象の表現に留意した高解像度化・高精度化を実施しマルチモデルアンサンブル（テーマ</a:t>
            </a:r>
            <a:r>
              <a:rPr lang="en-US" altLang="ja-JP" sz="1050" dirty="0">
                <a:latin typeface="Meiryo UI" panose="020B0604030504040204" pitchFamily="50" charset="-128"/>
                <a:ea typeface="Meiryo UI" panose="020B0604030504040204" pitchFamily="50" charset="-128"/>
              </a:rPr>
              <a:t>A</a:t>
            </a:r>
            <a:r>
              <a:rPr lang="ja-JP" altLang="en-US" sz="1050" dirty="0">
                <a:latin typeface="Meiryo UI" panose="020B0604030504040204" pitchFamily="50" charset="-128"/>
                <a:ea typeface="Meiryo UI" panose="020B0604030504040204" pitchFamily="50" charset="-128"/>
              </a:rPr>
              <a:t>）に組み込む。</a:t>
            </a:r>
            <a:endParaRPr lang="en-US" altLang="ja-JP" sz="105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2. </a:t>
            </a:r>
            <a:r>
              <a:rPr lang="ja-JP" altLang="en-US" sz="1050" b="1" dirty="0">
                <a:latin typeface="Meiryo UI" panose="020B0604030504040204" pitchFamily="50" charset="-128"/>
                <a:ea typeface="Meiryo UI" panose="020B0604030504040204" pitchFamily="50" charset="-128"/>
              </a:rPr>
              <a:t>克服すべき技術的課題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提案書の①</a:t>
            </a:r>
            <a:r>
              <a:rPr lang="en-US" altLang="ja-JP" sz="1050" b="1" dirty="0">
                <a:latin typeface="Meiryo UI" panose="020B0604030504040204" pitchFamily="50" charset="-128"/>
                <a:ea typeface="Meiryo UI" panose="020B0604030504040204" pitchFamily="50" charset="-128"/>
              </a:rPr>
              <a:t>)</a:t>
            </a:r>
            <a:br>
              <a:rPr lang="en-US" altLang="ja-JP" sz="1050" b="1"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船舶運航・設計に資する予測情報を創出するためには、それに影響を与える極端現象の表現が可能であることが予測に用いる大気海洋結合モデルに求められる。そのための個別の取り組みをすべて導入して過去再予測実験を行い、検証しながら予測モデルの全体的な調整のうえ実用的な予測モデルとして完成させる必要がある。</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3. </a:t>
            </a:r>
            <a:r>
              <a:rPr lang="ja-JP" altLang="en-US" sz="1050" b="1" dirty="0">
                <a:latin typeface="Meiryo UI" panose="020B0604030504040204" pitchFamily="50" charset="-128"/>
                <a:ea typeface="Meiryo UI" panose="020B0604030504040204" pitchFamily="50" charset="-128"/>
              </a:rPr>
              <a:t>成果物と到達レベル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提案書の②</a:t>
            </a:r>
            <a:r>
              <a:rPr lang="en-US" altLang="ja-JP" sz="1050" b="1" dirty="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p:txBody>
      </p:sp>
      <p:graphicFrame>
        <p:nvGraphicFramePr>
          <p:cNvPr id="8" name="表 13">
            <a:extLst>
              <a:ext uri="{FF2B5EF4-FFF2-40B4-BE49-F238E27FC236}">
                <a16:creationId xmlns:a16="http://schemas.microsoft.com/office/drawing/2014/main" id="{58139B9A-CDCA-6A9D-7E9B-9C5F85DA98A7}"/>
              </a:ext>
            </a:extLst>
          </p:cNvPr>
          <p:cNvGraphicFramePr>
            <a:graphicFrameLocks noGrp="1"/>
          </p:cNvGraphicFramePr>
          <p:nvPr/>
        </p:nvGraphicFramePr>
        <p:xfrm>
          <a:off x="256038" y="3745548"/>
          <a:ext cx="3671253" cy="610838"/>
        </p:xfrm>
        <a:graphic>
          <a:graphicData uri="http://schemas.openxmlformats.org/drawingml/2006/table">
            <a:tbl>
              <a:tblPr firstRow="1" bandRow="1">
                <a:tableStyleId>{3B4B98B0-60AC-42C2-AFA5-B58CD77FA1E5}</a:tableStyleId>
              </a:tblPr>
              <a:tblGrid>
                <a:gridCol w="2670287">
                  <a:extLst>
                    <a:ext uri="{9D8B030D-6E8A-4147-A177-3AD203B41FA5}">
                      <a16:colId xmlns:a16="http://schemas.microsoft.com/office/drawing/2014/main" val="3543178535"/>
                    </a:ext>
                  </a:extLst>
                </a:gridCol>
                <a:gridCol w="1000966">
                  <a:extLst>
                    <a:ext uri="{9D8B030D-6E8A-4147-A177-3AD203B41FA5}">
                      <a16:colId xmlns:a16="http://schemas.microsoft.com/office/drawing/2014/main" val="985653141"/>
                    </a:ext>
                  </a:extLst>
                </a:gridCol>
              </a:tblGrid>
              <a:tr h="151257">
                <a:tc>
                  <a:txBody>
                    <a:bodyPr/>
                    <a:lstStyle/>
                    <a:p>
                      <a:pPr algn="l">
                        <a:lnSpc>
                          <a:spcPts val="1800"/>
                        </a:lnSpc>
                      </a:pPr>
                      <a:r>
                        <a:rPr lang="ja-JP" sz="900" kern="100">
                          <a:solidFill>
                            <a:schemeClr val="tx1"/>
                          </a:solidFill>
                          <a:effectLst/>
                          <a:latin typeface="Meiryo UI" panose="020B0604030504040204" pitchFamily="50" charset="-128"/>
                          <a:ea typeface="Meiryo UI" panose="020B0604030504040204" pitchFamily="50" charset="-128"/>
                        </a:rPr>
                        <a:t>成果物</a:t>
                      </a:r>
                      <a:endParaRPr lang="ja-JP" sz="9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ctr">
                        <a:lnSpc>
                          <a:spcPts val="1800"/>
                        </a:lnSpc>
                      </a:pPr>
                      <a:r>
                        <a:rPr lang="ja-JP" sz="900" kern="100" dirty="0">
                          <a:solidFill>
                            <a:schemeClr val="tx1"/>
                          </a:solidFill>
                          <a:effectLst/>
                          <a:latin typeface="Meiryo UI" panose="020B0604030504040204" pitchFamily="50" charset="-128"/>
                          <a:ea typeface="Meiryo UI" panose="020B0604030504040204" pitchFamily="50" charset="-128"/>
                        </a:rPr>
                        <a:t>到達レベル </a:t>
                      </a:r>
                      <a:r>
                        <a:rPr lang="en-US" sz="900" kern="100" dirty="0">
                          <a:solidFill>
                            <a:schemeClr val="tx1"/>
                          </a:solidFill>
                          <a:effectLst/>
                          <a:latin typeface="Meiryo UI" panose="020B0604030504040204" pitchFamily="50" charset="-128"/>
                          <a:ea typeface="Meiryo UI" panose="020B0604030504040204" pitchFamily="50" charset="-128"/>
                        </a:rPr>
                        <a:t>(</a:t>
                      </a:r>
                      <a:r>
                        <a:rPr lang="ja-JP" sz="900" kern="100" dirty="0">
                          <a:solidFill>
                            <a:schemeClr val="tx1"/>
                          </a:solidFill>
                          <a:effectLst/>
                          <a:latin typeface="Meiryo UI" panose="020B0604030504040204" pitchFamily="50" charset="-128"/>
                          <a:ea typeface="Meiryo UI" panose="020B0604030504040204" pitchFamily="50" charset="-128"/>
                        </a:rPr>
                        <a:t>年度</a:t>
                      </a:r>
                      <a:r>
                        <a:rPr lang="en-US" sz="900" kern="1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extLst>
                  <a:ext uri="{0D108BD9-81ED-4DB2-BD59-A6C34878D82A}">
                    <a16:rowId xmlns:a16="http://schemas.microsoft.com/office/drawing/2014/main" val="726606723"/>
                  </a:ext>
                </a:extLst>
              </a:tr>
              <a:tr h="170188">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高解像度モデルの過去・現業的予測実験結果</a:t>
                      </a:r>
                    </a:p>
                  </a:txBody>
                  <a:tcPr marL="51435" marR="51435" marT="0" marB="0" anchor="ctr"/>
                </a:tc>
                <a:tc>
                  <a:txBody>
                    <a:bodyPr/>
                    <a:lstStyle/>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TRL5(3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2621860621"/>
                  </a:ext>
                </a:extLst>
              </a:tr>
              <a:tr h="222598">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現業化した高解像度モデル</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p>
                  </a:txBody>
                  <a:tcPr marL="51435" marR="51435" marT="0" marB="0" anchor="ctr"/>
                </a:tc>
                <a:tc>
                  <a:txBody>
                    <a:bodyPr/>
                    <a:lstStyle/>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4262865451"/>
                  </a:ext>
                </a:extLst>
              </a:tr>
            </a:tbl>
          </a:graphicData>
        </a:graphic>
      </p:graphicFrame>
      <p:graphicFrame>
        <p:nvGraphicFramePr>
          <p:cNvPr id="2" name="表 1">
            <a:extLst>
              <a:ext uri="{FF2B5EF4-FFF2-40B4-BE49-F238E27FC236}">
                <a16:creationId xmlns:a16="http://schemas.microsoft.com/office/drawing/2014/main" id="{21CC06B5-5A95-22AA-D610-3DA4F3DC5C19}"/>
              </a:ext>
            </a:extLst>
          </p:cNvPr>
          <p:cNvGraphicFramePr>
            <a:graphicFrameLocks noGrp="1"/>
          </p:cNvGraphicFramePr>
          <p:nvPr/>
        </p:nvGraphicFramePr>
        <p:xfrm>
          <a:off x="4779178" y="2776537"/>
          <a:ext cx="3588481" cy="1190580"/>
        </p:xfrm>
        <a:graphic>
          <a:graphicData uri="http://schemas.openxmlformats.org/drawingml/2006/table">
            <a:tbl>
              <a:tblPr firstRow="1" bandRow="1">
                <a:tableStyleId>{5C22544A-7EE6-4342-B048-85BDC9FD1C3A}</a:tableStyleId>
              </a:tblPr>
              <a:tblGrid>
                <a:gridCol w="1812821">
                  <a:extLst>
                    <a:ext uri="{9D8B030D-6E8A-4147-A177-3AD203B41FA5}">
                      <a16:colId xmlns:a16="http://schemas.microsoft.com/office/drawing/2014/main" val="2118808143"/>
                    </a:ext>
                  </a:extLst>
                </a:gridCol>
                <a:gridCol w="357448">
                  <a:extLst>
                    <a:ext uri="{9D8B030D-6E8A-4147-A177-3AD203B41FA5}">
                      <a16:colId xmlns:a16="http://schemas.microsoft.com/office/drawing/2014/main" val="3807860631"/>
                    </a:ext>
                  </a:extLst>
                </a:gridCol>
                <a:gridCol w="344978">
                  <a:extLst>
                    <a:ext uri="{9D8B030D-6E8A-4147-A177-3AD203B41FA5}">
                      <a16:colId xmlns:a16="http://schemas.microsoft.com/office/drawing/2014/main" val="2461083493"/>
                    </a:ext>
                  </a:extLst>
                </a:gridCol>
                <a:gridCol w="365760">
                  <a:extLst>
                    <a:ext uri="{9D8B030D-6E8A-4147-A177-3AD203B41FA5}">
                      <a16:colId xmlns:a16="http://schemas.microsoft.com/office/drawing/2014/main" val="2688818864"/>
                    </a:ext>
                  </a:extLst>
                </a:gridCol>
                <a:gridCol w="361604">
                  <a:extLst>
                    <a:ext uri="{9D8B030D-6E8A-4147-A177-3AD203B41FA5}">
                      <a16:colId xmlns:a16="http://schemas.microsoft.com/office/drawing/2014/main" val="102951852"/>
                    </a:ext>
                  </a:extLst>
                </a:gridCol>
                <a:gridCol w="345870">
                  <a:extLst>
                    <a:ext uri="{9D8B030D-6E8A-4147-A177-3AD203B41FA5}">
                      <a16:colId xmlns:a16="http://schemas.microsoft.com/office/drawing/2014/main" val="3705025328"/>
                    </a:ext>
                  </a:extLst>
                </a:gridCol>
              </a:tblGrid>
              <a:tr h="251460">
                <a:tc>
                  <a:txBody>
                    <a:bodyPr/>
                    <a:lstStyle/>
                    <a:p>
                      <a:r>
                        <a:rPr lang="en-US" sz="600" b="1" dirty="0">
                          <a:solidFill>
                            <a:schemeClr val="tx1"/>
                          </a:solidFill>
                        </a:rPr>
                        <a:t>6-1-B </a:t>
                      </a:r>
                      <a:r>
                        <a:rPr lang="ja-JP" altLang="en-US" sz="600" b="1" dirty="0">
                          <a:solidFill>
                            <a:schemeClr val="tx1"/>
                          </a:solidFill>
                        </a:rPr>
                        <a:t>極端現象の季節予測が可能な高解像度モデルの開発</a:t>
                      </a:r>
                      <a:endParaRPr lang="en-US" sz="6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1</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2</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3</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4</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ja-JP" altLang="en-US" sz="600" b="0" dirty="0">
                          <a:solidFill>
                            <a:schemeClr val="tx1"/>
                          </a:solidFill>
                        </a:rPr>
                        <a:t>５年目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227764028"/>
                  </a:ext>
                </a:extLst>
              </a:tr>
              <a:tr h="187824">
                <a:tc>
                  <a:txBody>
                    <a:bodyPr/>
                    <a:lstStyle/>
                    <a:p>
                      <a:r>
                        <a:rPr lang="ja-JP" altLang="en-US" sz="600" b="0" dirty="0">
                          <a:solidFill>
                            <a:schemeClr val="tx1"/>
                          </a:solidFill>
                        </a:rPr>
                        <a:t>基本モデルの構築</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384848"/>
                  </a:ext>
                </a:extLst>
              </a:tr>
              <a:tr h="187824">
                <a:tc>
                  <a:txBody>
                    <a:bodyPr/>
                    <a:lstStyle/>
                    <a:p>
                      <a:r>
                        <a:rPr lang="ja-JP" altLang="en-US" sz="600" b="0" dirty="0">
                          <a:solidFill>
                            <a:schemeClr val="tx1"/>
                          </a:solidFill>
                        </a:rPr>
                        <a:t>モデルのチューニングと予備実験</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290818"/>
                  </a:ext>
                </a:extLst>
              </a:tr>
              <a:tr h="187824">
                <a:tc>
                  <a:txBody>
                    <a:bodyPr/>
                    <a:lstStyle/>
                    <a:p>
                      <a:r>
                        <a:rPr lang="ja-JP" altLang="en-US" sz="600" b="0" dirty="0">
                          <a:solidFill>
                            <a:schemeClr val="tx1"/>
                          </a:solidFill>
                        </a:rPr>
                        <a:t>データ同化実験</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6712815"/>
                  </a:ext>
                </a:extLst>
              </a:tr>
              <a:tr h="187824">
                <a:tc>
                  <a:txBody>
                    <a:bodyPr/>
                    <a:lstStyle/>
                    <a:p>
                      <a:r>
                        <a:rPr lang="ja-JP" altLang="en-US" sz="600" b="0" dirty="0">
                          <a:solidFill>
                            <a:schemeClr val="tx1"/>
                          </a:solidFill>
                        </a:rPr>
                        <a:t>過去・現業的予測実験</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9215120"/>
                  </a:ext>
                </a:extLst>
              </a:tr>
              <a:tr h="187824">
                <a:tc>
                  <a:txBody>
                    <a:bodyPr/>
                    <a:lstStyle/>
                    <a:p>
                      <a:r>
                        <a:rPr lang="ja-JP" altLang="en-US" sz="600" b="0" dirty="0">
                          <a:solidFill>
                            <a:schemeClr val="tx1"/>
                          </a:solidFill>
                        </a:rPr>
                        <a:t>現業的予測体制の構築</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3773077830"/>
                  </a:ext>
                </a:extLst>
              </a:tr>
            </a:tbl>
          </a:graphicData>
        </a:graphic>
      </p:graphicFrame>
    </p:spTree>
    <p:extLst>
      <p:ext uri="{BB962C8B-B14F-4D97-AF65-F5344CB8AC3E}">
        <p14:creationId xmlns:p14="http://schemas.microsoft.com/office/powerpoint/2010/main" val="788250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C4C2A0D-9568-A15D-67C2-662325C6E723}"/>
              </a:ext>
            </a:extLst>
          </p:cNvPr>
          <p:cNvSpPr txBox="1"/>
          <p:nvPr/>
        </p:nvSpPr>
        <p:spPr>
          <a:xfrm>
            <a:off x="4567964" y="1322654"/>
            <a:ext cx="4320000" cy="4293483"/>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4. </a:t>
            </a:r>
            <a:r>
              <a:rPr lang="ja-JP" altLang="en-US" sz="1050" b="1" dirty="0">
                <a:latin typeface="Meiryo UI" panose="020B0604030504040204" pitchFamily="50" charset="-128"/>
                <a:ea typeface="Meiryo UI" panose="020B0604030504040204" pitchFamily="50" charset="-128"/>
              </a:rPr>
              <a:t>作業項目</a:t>
            </a:r>
            <a:endParaRPr lang="en-US" altLang="ja-JP" sz="1050" b="1" dirty="0">
              <a:latin typeface="Meiryo UI" panose="020B0604030504040204" pitchFamily="50" charset="-128"/>
              <a:ea typeface="Meiryo UI" panose="020B0604030504040204" pitchFamily="50" charset="-128"/>
            </a:endParaRP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波浪モデル構築</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大気再解析データと波浪モデルによる過去実況再現計算</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過去再予測実験</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異常波浪予測情報の生成</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現業的予測体制の構築</a:t>
            </a:r>
          </a:p>
          <a:p>
            <a:pPr lvl="1"/>
            <a:endParaRPr lang="en-US" altLang="ja-JP"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5. </a:t>
            </a:r>
            <a:r>
              <a:rPr lang="ja-JP" altLang="en-US" sz="1050" b="1" dirty="0">
                <a:latin typeface="Meiryo UI" panose="020B0604030504040204" pitchFamily="50" charset="-128"/>
                <a:ea typeface="Meiryo UI" panose="020B0604030504040204" pitchFamily="50" charset="-128"/>
              </a:rPr>
              <a:t>スケジュール</a:t>
            </a:r>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6. </a:t>
            </a:r>
            <a:r>
              <a:rPr lang="ja-JP" altLang="en-US" sz="1050" b="1" dirty="0">
                <a:latin typeface="Meiryo UI" panose="020B0604030504040204" pitchFamily="50" charset="-128"/>
                <a:ea typeface="Meiryo UI" panose="020B0604030504040204" pitchFamily="50" charset="-128"/>
              </a:rPr>
              <a:t>克服するべき技術的課題の解決方法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提案書の③</a:t>
            </a:r>
            <a:r>
              <a:rPr lang="en-US" altLang="ja-JP" sz="1050" b="1"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以下の研究開発に取り組む。海上風外力を与える季節予測モデルのモデルバイアスが波浪予測計算結果では増幅する可能性があるので、バイアス改善に注力する。</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1) </a:t>
            </a:r>
            <a:r>
              <a:rPr lang="ja-JP" altLang="en-US" sz="1050" dirty="0">
                <a:latin typeface="Meiryo UI" panose="020B0604030504040204" pitchFamily="50" charset="-128"/>
                <a:ea typeface="Meiryo UI" panose="020B0604030504040204" pitchFamily="50" charset="-128"/>
              </a:rPr>
              <a:t>準全球波浪モデルに関する研究開発</a:t>
            </a:r>
          </a:p>
          <a:p>
            <a:r>
              <a:rPr lang="ja-JP" altLang="en-US" sz="1050" dirty="0">
                <a:latin typeface="Meiryo UI" panose="020B0604030504040204" pitchFamily="50" charset="-128"/>
                <a:ea typeface="Meiryo UI" panose="020B0604030504040204" pitchFamily="50" charset="-128"/>
              </a:rPr>
              <a:t>波浪モデル構築、大気再解析データによる過去実況再現計算、過去再予測実験、波浪予測アンサンブルの作成、予測更新の自動化。</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2) </a:t>
            </a:r>
            <a:r>
              <a:rPr lang="ja-JP" altLang="en-US" sz="1050" dirty="0">
                <a:latin typeface="Meiryo UI" panose="020B0604030504040204" pitchFamily="50" charset="-128"/>
                <a:ea typeface="Meiryo UI" panose="020B0604030504040204" pitchFamily="50" charset="-128"/>
              </a:rPr>
              <a:t>異常波浪予測情報の生成に関する研究開発</a:t>
            </a:r>
          </a:p>
          <a:p>
            <a:r>
              <a:rPr lang="ja-JP" altLang="en-US" sz="1050" dirty="0">
                <a:latin typeface="Meiryo UI" panose="020B0604030504040204" pitchFamily="50" charset="-128"/>
                <a:ea typeface="Meiryo UI" panose="020B0604030504040204" pitchFamily="50" charset="-128"/>
              </a:rPr>
              <a:t>異常波浪など極端現象の発生確率と危険海域マップを生成し、予測精度を検証する。</a:t>
            </a:r>
          </a:p>
        </p:txBody>
      </p:sp>
      <p:sp>
        <p:nvSpPr>
          <p:cNvPr id="3" name="コンテンツ プレースホルダー 2">
            <a:extLst>
              <a:ext uri="{FF2B5EF4-FFF2-40B4-BE49-F238E27FC236}">
                <a16:creationId xmlns:a16="http://schemas.microsoft.com/office/drawing/2014/main" id="{0E2F8B48-CC3C-B795-62C1-F5452CD461EA}"/>
              </a:ext>
            </a:extLst>
          </p:cNvPr>
          <p:cNvSpPr>
            <a:spLocks noGrp="1"/>
          </p:cNvSpPr>
          <p:nvPr>
            <p:ph idx="1"/>
          </p:nvPr>
        </p:nvSpPr>
        <p:spPr>
          <a:xfrm>
            <a:off x="95565" y="2776538"/>
            <a:ext cx="4320000" cy="1450333"/>
          </a:xfrm>
        </p:spPr>
        <p:txBody>
          <a:bodyPr>
            <a:noAutofit/>
          </a:bodyPr>
          <a:lstStyle/>
          <a:p>
            <a:pPr marL="0" indent="0">
              <a:buNone/>
            </a:pPr>
            <a:endParaRPr lang="en-US" altLang="ja-JP" sz="1050"/>
          </a:p>
          <a:p>
            <a:pPr>
              <a:buFont typeface="+mj-lt"/>
              <a:buAutoNum type="arabicPeriod"/>
            </a:pPr>
            <a:endParaRPr lang="en-US" altLang="ja-JP" sz="1050"/>
          </a:p>
          <a:p>
            <a:pPr marL="219456" lvl="1" indent="0">
              <a:buNone/>
            </a:pPr>
            <a:endParaRPr lang="en-US" altLang="ja-JP" sz="1050"/>
          </a:p>
          <a:p>
            <a:pPr>
              <a:buFont typeface="+mj-lt"/>
              <a:buAutoNum type="arabicPeriod"/>
            </a:pPr>
            <a:endParaRPr lang="ja-JP" altLang="en-US" sz="1050"/>
          </a:p>
        </p:txBody>
      </p:sp>
      <p:sp>
        <p:nvSpPr>
          <p:cNvPr id="5" name="スライド番号プレースホルダー 4">
            <a:extLst>
              <a:ext uri="{FF2B5EF4-FFF2-40B4-BE49-F238E27FC236}">
                <a16:creationId xmlns:a16="http://schemas.microsoft.com/office/drawing/2014/main" id="{B1D33B3F-6890-3EC0-7F89-D8DD627DE690}"/>
              </a:ext>
            </a:extLst>
          </p:cNvPr>
          <p:cNvSpPr>
            <a:spLocks noGrp="1"/>
          </p:cNvSpPr>
          <p:nvPr>
            <p:ph type="sldNum" sz="quarter" idx="12"/>
          </p:nvPr>
        </p:nvSpPr>
        <p:spPr/>
        <p:txBody>
          <a:bodyPr/>
          <a:lstStyle/>
          <a:p>
            <a:fld id="{3A98EE3D-8CD1-4C3F-BD1C-C98C9596463C}" type="slidenum">
              <a:rPr lang="en-US" altLang="ja-JP" smtClean="0"/>
              <a:pPr/>
              <a:t>44</a:t>
            </a:fld>
            <a:endParaRPr lang="ja-JP" altLang="en-US"/>
          </a:p>
        </p:txBody>
      </p:sp>
      <p:sp>
        <p:nvSpPr>
          <p:cNvPr id="7" name="四角形: 角を丸くする 6">
            <a:extLst>
              <a:ext uri="{FF2B5EF4-FFF2-40B4-BE49-F238E27FC236}">
                <a16:creationId xmlns:a16="http://schemas.microsoft.com/office/drawing/2014/main" id="{DF109C1F-3087-B29A-6736-216861750626}"/>
              </a:ext>
            </a:extLst>
          </p:cNvPr>
          <p:cNvSpPr/>
          <p:nvPr/>
        </p:nvSpPr>
        <p:spPr>
          <a:xfrm>
            <a:off x="76648" y="981015"/>
            <a:ext cx="1321863" cy="406401"/>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200" dirty="0">
                <a:solidFill>
                  <a:schemeClr val="bg1"/>
                </a:solidFill>
                <a:latin typeface="Meiryo UI" panose="020B0604030504040204" pitchFamily="50" charset="-128"/>
                <a:ea typeface="Meiryo UI" panose="020B0604030504040204" pitchFamily="50" charset="-128"/>
              </a:rPr>
              <a:t>研究開発成果物 </a:t>
            </a:r>
            <a:r>
              <a:rPr lang="en-US" altLang="ja-JP" sz="1200" dirty="0">
                <a:solidFill>
                  <a:schemeClr val="bg1"/>
                </a:solidFill>
                <a:latin typeface="Meiryo UI" panose="020B0604030504040204" pitchFamily="50" charset="-128"/>
                <a:ea typeface="Meiryo UI" panose="020B0604030504040204" pitchFamily="50" charset="-128"/>
              </a:rPr>
              <a:t>6-1-C</a:t>
            </a:r>
            <a:endParaRPr lang="ja-JP" altLang="en-US" sz="1200" dirty="0">
              <a:solidFill>
                <a:schemeClr val="bg1"/>
              </a:solidFill>
              <a:latin typeface="Meiryo UI" panose="020B0604030504040204" pitchFamily="50" charset="-128"/>
              <a:ea typeface="Meiryo UI" panose="020B0604030504040204" pitchFamily="50" charset="-128"/>
            </a:endParaRPr>
          </a:p>
        </p:txBody>
      </p:sp>
      <p:sp>
        <p:nvSpPr>
          <p:cNvPr id="11" name="タイトル 10">
            <a:extLst>
              <a:ext uri="{FF2B5EF4-FFF2-40B4-BE49-F238E27FC236}">
                <a16:creationId xmlns:a16="http://schemas.microsoft.com/office/drawing/2014/main" id="{EF7D86E3-4BD1-5F08-62A1-E6D5D9AE5CC2}"/>
              </a:ext>
            </a:extLst>
          </p:cNvPr>
          <p:cNvSpPr>
            <a:spLocks noGrp="1"/>
          </p:cNvSpPr>
          <p:nvPr>
            <p:ph type="title"/>
          </p:nvPr>
        </p:nvSpPr>
        <p:spPr>
          <a:xfrm>
            <a:off x="1531705" y="916254"/>
            <a:ext cx="7478059" cy="406401"/>
          </a:xfrm>
        </p:spPr>
        <p:txBody>
          <a:bodyPr>
            <a:normAutofit fontScale="90000"/>
          </a:bodyPr>
          <a:lstStyle/>
          <a:p>
            <a:r>
              <a:rPr lang="ja-JP" altLang="en-US" sz="2100" dirty="0"/>
              <a:t>波浪の季節予測  </a:t>
            </a:r>
            <a:r>
              <a:rPr lang="en-US" altLang="ja-JP" sz="2100" dirty="0"/>
              <a:t>(</a:t>
            </a:r>
            <a:r>
              <a:rPr lang="ja-JP" altLang="en-US" sz="2100" dirty="0"/>
              <a:t>京大、</a:t>
            </a:r>
            <a:r>
              <a:rPr lang="en-US" altLang="ja-JP" sz="2100" dirty="0"/>
              <a:t>JAMSTEC)</a:t>
            </a:r>
            <a:endParaRPr lang="ja-JP" altLang="en-US" sz="2100" dirty="0"/>
          </a:p>
        </p:txBody>
      </p:sp>
      <p:graphicFrame>
        <p:nvGraphicFramePr>
          <p:cNvPr id="13" name="表 13">
            <a:extLst>
              <a:ext uri="{FF2B5EF4-FFF2-40B4-BE49-F238E27FC236}">
                <a16:creationId xmlns:a16="http://schemas.microsoft.com/office/drawing/2014/main" id="{574C4A7B-0A82-AA95-F467-9718FB6A3863}"/>
              </a:ext>
            </a:extLst>
          </p:cNvPr>
          <p:cNvGraphicFramePr>
            <a:graphicFrameLocks noGrp="1"/>
          </p:cNvGraphicFramePr>
          <p:nvPr/>
        </p:nvGraphicFramePr>
        <p:xfrm>
          <a:off x="152401" y="4018083"/>
          <a:ext cx="3895772" cy="986979"/>
        </p:xfrm>
        <a:graphic>
          <a:graphicData uri="http://schemas.openxmlformats.org/drawingml/2006/table">
            <a:tbl>
              <a:tblPr firstRow="1" bandRow="1">
                <a:tableStyleId>{3B4B98B0-60AC-42C2-AFA5-B58CD77FA1E5}</a:tableStyleId>
              </a:tblPr>
              <a:tblGrid>
                <a:gridCol w="2859843">
                  <a:extLst>
                    <a:ext uri="{9D8B030D-6E8A-4147-A177-3AD203B41FA5}">
                      <a16:colId xmlns:a16="http://schemas.microsoft.com/office/drawing/2014/main" val="3543178535"/>
                    </a:ext>
                  </a:extLst>
                </a:gridCol>
                <a:gridCol w="1035929">
                  <a:extLst>
                    <a:ext uri="{9D8B030D-6E8A-4147-A177-3AD203B41FA5}">
                      <a16:colId xmlns:a16="http://schemas.microsoft.com/office/drawing/2014/main" val="985653141"/>
                    </a:ext>
                  </a:extLst>
                </a:gridCol>
              </a:tblGrid>
              <a:tr h="179567">
                <a:tc>
                  <a:txBody>
                    <a:bodyPr/>
                    <a:lstStyle/>
                    <a:p>
                      <a:pPr algn="l">
                        <a:lnSpc>
                          <a:spcPts val="1800"/>
                        </a:lnSpc>
                      </a:pPr>
                      <a:r>
                        <a:rPr lang="ja-JP" sz="900" kern="100">
                          <a:solidFill>
                            <a:schemeClr val="tx1"/>
                          </a:solidFill>
                          <a:effectLst/>
                          <a:latin typeface="Meiryo UI" panose="020B0604030504040204" pitchFamily="50" charset="-128"/>
                          <a:ea typeface="Meiryo UI" panose="020B0604030504040204" pitchFamily="50" charset="-128"/>
                        </a:rPr>
                        <a:t>成果物</a:t>
                      </a:r>
                      <a:endParaRPr lang="ja-JP" sz="9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ja-JP" sz="900" kern="100">
                          <a:solidFill>
                            <a:schemeClr val="tx1"/>
                          </a:solidFill>
                          <a:effectLst/>
                          <a:latin typeface="Meiryo UI" panose="020B0604030504040204" pitchFamily="50" charset="-128"/>
                          <a:ea typeface="Meiryo UI" panose="020B0604030504040204" pitchFamily="50" charset="-128"/>
                        </a:rPr>
                        <a:t>到達レベル </a:t>
                      </a:r>
                      <a:r>
                        <a:rPr lang="en-US" sz="900" kern="100">
                          <a:solidFill>
                            <a:schemeClr val="tx1"/>
                          </a:solidFill>
                          <a:effectLst/>
                          <a:latin typeface="Meiryo UI" panose="020B0604030504040204" pitchFamily="50" charset="-128"/>
                          <a:ea typeface="Meiryo UI" panose="020B0604030504040204" pitchFamily="50" charset="-128"/>
                        </a:rPr>
                        <a:t>(</a:t>
                      </a:r>
                      <a:r>
                        <a:rPr lang="ja-JP" sz="900" kern="100">
                          <a:solidFill>
                            <a:schemeClr val="tx1"/>
                          </a:solidFill>
                          <a:effectLst/>
                          <a:latin typeface="Meiryo UI" panose="020B0604030504040204" pitchFamily="50" charset="-128"/>
                          <a:ea typeface="Meiryo UI" panose="020B0604030504040204" pitchFamily="50" charset="-128"/>
                        </a:rPr>
                        <a:t>年度</a:t>
                      </a:r>
                      <a:r>
                        <a:rPr lang="en-US" sz="900" kern="100">
                          <a:solidFill>
                            <a:schemeClr val="tx1"/>
                          </a:solidFill>
                          <a:effectLst/>
                          <a:latin typeface="Meiryo UI" panose="020B0604030504040204" pitchFamily="50" charset="-128"/>
                          <a:ea typeface="Meiryo UI" panose="020B0604030504040204" pitchFamily="50" charset="-128"/>
                        </a:rPr>
                        <a:t>)</a:t>
                      </a:r>
                      <a:endParaRPr lang="ja-JP" sz="9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extLst>
                  <a:ext uri="{0D108BD9-81ED-4DB2-BD59-A6C34878D82A}">
                    <a16:rowId xmlns:a16="http://schemas.microsoft.com/office/drawing/2014/main" val="726606723"/>
                  </a:ext>
                </a:extLst>
              </a:tr>
              <a:tr h="278130">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過去波浪予測実験の検証結果</a:t>
                      </a: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TRL6(3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2621860621"/>
                  </a:ext>
                </a:extLst>
              </a:tr>
              <a:tr h="278130">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異常波浪予測情報</a:t>
                      </a: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TRL6(3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3019607149"/>
                  </a:ext>
                </a:extLst>
              </a:tr>
              <a:tr h="236599">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波浪の現業的予測体制</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4037720002"/>
                  </a:ext>
                </a:extLst>
              </a:tr>
            </a:tbl>
          </a:graphicData>
        </a:graphic>
      </p:graphicFrame>
      <p:sp>
        <p:nvSpPr>
          <p:cNvPr id="17" name="コンテンツ プレースホルダー 2">
            <a:extLst>
              <a:ext uri="{FF2B5EF4-FFF2-40B4-BE49-F238E27FC236}">
                <a16:creationId xmlns:a16="http://schemas.microsoft.com/office/drawing/2014/main" id="{B5C82136-ACEA-F2D7-A1DB-934EB5E77459}"/>
              </a:ext>
            </a:extLst>
          </p:cNvPr>
          <p:cNvSpPr txBox="1">
            <a:spLocks/>
          </p:cNvSpPr>
          <p:nvPr/>
        </p:nvSpPr>
        <p:spPr>
          <a:xfrm>
            <a:off x="4824000" y="3165972"/>
            <a:ext cx="4320000" cy="1353123"/>
          </a:xfrm>
          <a:prstGeom prst="rect">
            <a:avLst/>
          </a:prstGeom>
        </p:spPr>
        <p:txBody>
          <a:bodyPr vert="horz" lIns="0" tIns="34290" rIns="0" bIns="3429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kumimoji="1" sz="18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lnSpc>
                <a:spcPct val="100000"/>
              </a:lnSpc>
              <a:spcBef>
                <a:spcPts val="450"/>
              </a:spcBef>
              <a:spcAft>
                <a:spcPts val="0"/>
              </a:spcAft>
              <a:buNone/>
            </a:pPr>
            <a:endParaRPr lang="en-US" altLang="ja-JP" sz="1050">
              <a:solidFill>
                <a:schemeClr val="tx1"/>
              </a:solidFill>
              <a:latin typeface="Meiryo UI" panose="020B0604030504040204" pitchFamily="50" charset="-128"/>
            </a:endParaRPr>
          </a:p>
        </p:txBody>
      </p:sp>
      <p:sp>
        <p:nvSpPr>
          <p:cNvPr id="9" name="テキスト ボックス 8">
            <a:extLst>
              <a:ext uri="{FF2B5EF4-FFF2-40B4-BE49-F238E27FC236}">
                <a16:creationId xmlns:a16="http://schemas.microsoft.com/office/drawing/2014/main" id="{50BB6801-CD02-2B72-1E14-ECDDEEDD8528}"/>
              </a:ext>
            </a:extLst>
          </p:cNvPr>
          <p:cNvSpPr txBox="1"/>
          <p:nvPr/>
        </p:nvSpPr>
        <p:spPr>
          <a:xfrm>
            <a:off x="152400" y="1423874"/>
            <a:ext cx="4320000" cy="2354491"/>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1. </a:t>
            </a:r>
            <a:r>
              <a:rPr lang="ja-JP" altLang="en-US" sz="1050" b="1" dirty="0">
                <a:latin typeface="Meiryo UI" panose="020B0604030504040204" pitchFamily="50" charset="-128"/>
                <a:ea typeface="Meiryo UI" panose="020B0604030504040204" pitchFamily="50" charset="-128"/>
              </a:rPr>
              <a:t>目的</a:t>
            </a:r>
          </a:p>
          <a:p>
            <a:r>
              <a:rPr lang="ja-JP" altLang="en-US" sz="1050" dirty="0">
                <a:latin typeface="Meiryo UI" panose="020B0604030504040204" pitchFamily="50" charset="-128"/>
                <a:ea typeface="Meiryo UI" panose="020B0604030504040204" pitchFamily="50" charset="-128"/>
              </a:rPr>
              <a:t>マルチモデルアンサンブル季節予測システムによる海上風予測結果を波浪モデルに入力し、季節スケールまでの波浪予測計算を実行する。</a:t>
            </a:r>
            <a:endParaRPr lang="en-US" altLang="ja-JP" sz="105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2. </a:t>
            </a:r>
            <a:r>
              <a:rPr lang="ja-JP" altLang="en-US" sz="1050" b="1" dirty="0">
                <a:latin typeface="Meiryo UI" panose="020B0604030504040204" pitchFamily="50" charset="-128"/>
                <a:ea typeface="Meiryo UI" panose="020B0604030504040204" pitchFamily="50" charset="-128"/>
              </a:rPr>
              <a:t>克服すべき技術的課題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提案書の①</a:t>
            </a:r>
            <a:r>
              <a:rPr lang="en-US" altLang="ja-JP" sz="1050" b="1" dirty="0">
                <a:latin typeface="Meiryo UI" panose="020B0604030504040204" pitchFamily="50" charset="-128"/>
                <a:ea typeface="Meiryo UI" panose="020B0604030504040204" pitchFamily="50" charset="-128"/>
              </a:rPr>
              <a:t>)</a:t>
            </a:r>
            <a:br>
              <a:rPr lang="en-US" altLang="ja-JP" sz="1050" b="1"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本計画で適用する大気海洋結合モデルにおいてはマルチモデルであってもほとんど波浪を計算していない。このため別途、波浪特性を計算する必要がある。</a:t>
            </a:r>
          </a:p>
          <a:p>
            <a:r>
              <a:rPr lang="ja-JP" altLang="en-US" sz="1050" dirty="0">
                <a:latin typeface="Meiryo UI" panose="020B0604030504040204" pitchFamily="50" charset="-128"/>
                <a:ea typeface="Meiryo UI" panose="020B0604030504040204" pitchFamily="50" charset="-128"/>
              </a:rPr>
              <a:t>季節スケール波浪予測のためには、本計画で適用するマルチモデルアンサンブルからの海上風等の出力駆動や黒潮等の海流による波浪計算特性を十分に把握し、過去の実況データ駆動による波浪計算結果や観測データと比較しモデルパラメータの調整や結果のバイアス補正手法を確立する必要がある。異常波浪の推定に資する付加的情報も生成することも必要である。</a:t>
            </a:r>
            <a:endParaRPr lang="en-US" altLang="ja-JP" sz="1050"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3. </a:t>
            </a:r>
            <a:r>
              <a:rPr lang="ja-JP" altLang="en-US" sz="1050" b="1" dirty="0">
                <a:latin typeface="Meiryo UI" panose="020B0604030504040204" pitchFamily="50" charset="-128"/>
                <a:ea typeface="Meiryo UI" panose="020B0604030504040204" pitchFamily="50" charset="-128"/>
              </a:rPr>
              <a:t>成果物と到達レベル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提案書の②</a:t>
            </a:r>
            <a:r>
              <a:rPr lang="en-US" altLang="ja-JP" sz="1050" b="1" dirty="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p:txBody>
      </p:sp>
      <p:graphicFrame>
        <p:nvGraphicFramePr>
          <p:cNvPr id="2" name="表 1">
            <a:extLst>
              <a:ext uri="{FF2B5EF4-FFF2-40B4-BE49-F238E27FC236}">
                <a16:creationId xmlns:a16="http://schemas.microsoft.com/office/drawing/2014/main" id="{FEA787D9-F3DA-B87D-D56D-410549D69A91}"/>
              </a:ext>
            </a:extLst>
          </p:cNvPr>
          <p:cNvGraphicFramePr>
            <a:graphicFrameLocks noGrp="1"/>
          </p:cNvGraphicFramePr>
          <p:nvPr/>
        </p:nvGraphicFramePr>
        <p:xfrm>
          <a:off x="4651131" y="2693153"/>
          <a:ext cx="3594056" cy="1190580"/>
        </p:xfrm>
        <a:graphic>
          <a:graphicData uri="http://schemas.openxmlformats.org/drawingml/2006/table">
            <a:tbl>
              <a:tblPr firstRow="1" bandRow="1">
                <a:tableStyleId>{5C22544A-7EE6-4342-B048-85BDC9FD1C3A}</a:tableStyleId>
              </a:tblPr>
              <a:tblGrid>
                <a:gridCol w="1818396">
                  <a:extLst>
                    <a:ext uri="{9D8B030D-6E8A-4147-A177-3AD203B41FA5}">
                      <a16:colId xmlns:a16="http://schemas.microsoft.com/office/drawing/2014/main" val="2118808143"/>
                    </a:ext>
                  </a:extLst>
                </a:gridCol>
                <a:gridCol w="357448">
                  <a:extLst>
                    <a:ext uri="{9D8B030D-6E8A-4147-A177-3AD203B41FA5}">
                      <a16:colId xmlns:a16="http://schemas.microsoft.com/office/drawing/2014/main" val="3807860631"/>
                    </a:ext>
                  </a:extLst>
                </a:gridCol>
                <a:gridCol w="344978">
                  <a:extLst>
                    <a:ext uri="{9D8B030D-6E8A-4147-A177-3AD203B41FA5}">
                      <a16:colId xmlns:a16="http://schemas.microsoft.com/office/drawing/2014/main" val="2461083493"/>
                    </a:ext>
                  </a:extLst>
                </a:gridCol>
                <a:gridCol w="365760">
                  <a:extLst>
                    <a:ext uri="{9D8B030D-6E8A-4147-A177-3AD203B41FA5}">
                      <a16:colId xmlns:a16="http://schemas.microsoft.com/office/drawing/2014/main" val="2688818864"/>
                    </a:ext>
                  </a:extLst>
                </a:gridCol>
                <a:gridCol w="361604">
                  <a:extLst>
                    <a:ext uri="{9D8B030D-6E8A-4147-A177-3AD203B41FA5}">
                      <a16:colId xmlns:a16="http://schemas.microsoft.com/office/drawing/2014/main" val="102951852"/>
                    </a:ext>
                  </a:extLst>
                </a:gridCol>
                <a:gridCol w="345870">
                  <a:extLst>
                    <a:ext uri="{9D8B030D-6E8A-4147-A177-3AD203B41FA5}">
                      <a16:colId xmlns:a16="http://schemas.microsoft.com/office/drawing/2014/main" val="3705025328"/>
                    </a:ext>
                  </a:extLst>
                </a:gridCol>
              </a:tblGrid>
              <a:tr h="160020">
                <a:tc>
                  <a:txBody>
                    <a:bodyPr/>
                    <a:lstStyle/>
                    <a:p>
                      <a:r>
                        <a:rPr lang="en-US" sz="600" b="1" dirty="0">
                          <a:solidFill>
                            <a:schemeClr val="tx1"/>
                          </a:solidFill>
                        </a:rPr>
                        <a:t>6-1-c </a:t>
                      </a:r>
                      <a:r>
                        <a:rPr lang="ja-JP" altLang="en-US" sz="600" b="1" dirty="0">
                          <a:solidFill>
                            <a:schemeClr val="tx1"/>
                          </a:solidFill>
                        </a:rPr>
                        <a:t>波浪の季節予測</a:t>
                      </a:r>
                      <a:endParaRPr lang="en-US" sz="6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1</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2</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3</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4</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ja-JP" altLang="en-US" sz="600" b="0" dirty="0">
                          <a:solidFill>
                            <a:schemeClr val="tx1"/>
                          </a:solidFill>
                        </a:rPr>
                        <a:t>５年目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227764028"/>
                  </a:ext>
                </a:extLst>
              </a:tr>
              <a:tr h="187824">
                <a:tc>
                  <a:txBody>
                    <a:bodyPr/>
                    <a:lstStyle/>
                    <a:p>
                      <a:r>
                        <a:rPr lang="ja-JP" altLang="en-US" sz="600" b="0" dirty="0">
                          <a:solidFill>
                            <a:schemeClr val="tx1"/>
                          </a:solidFill>
                        </a:rPr>
                        <a:t>波浪モデル構築</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384848"/>
                  </a:ext>
                </a:extLst>
              </a:tr>
              <a:tr h="187824">
                <a:tc>
                  <a:txBody>
                    <a:bodyPr/>
                    <a:lstStyle/>
                    <a:p>
                      <a:r>
                        <a:rPr lang="ja-JP" altLang="en-US" sz="600" b="0" dirty="0">
                          <a:solidFill>
                            <a:schemeClr val="tx1"/>
                          </a:solidFill>
                        </a:rPr>
                        <a:t>過去実況再現計算</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290818"/>
                  </a:ext>
                </a:extLst>
              </a:tr>
              <a:tr h="187824">
                <a:tc>
                  <a:txBody>
                    <a:bodyPr/>
                    <a:lstStyle/>
                    <a:p>
                      <a:r>
                        <a:rPr lang="zh-TW" altLang="en-US" sz="600" b="0" dirty="0">
                          <a:solidFill>
                            <a:schemeClr val="tx1"/>
                          </a:solidFill>
                          <a:latin typeface="ＭＳ Ｐゴシック" panose="020B0600070205080204" pitchFamily="50" charset="-128"/>
                          <a:ea typeface="ＭＳ Ｐゴシック" panose="020B0600070205080204" pitchFamily="50" charset="-128"/>
                        </a:rPr>
                        <a:t>過去再予測実験</a:t>
                      </a:r>
                      <a:endParaRPr lang="en-US" sz="600" b="0" dirty="0">
                        <a:solidFill>
                          <a:schemeClr val="tx1"/>
                        </a:solidFill>
                        <a:latin typeface="ＭＳ Ｐゴシック" panose="020B0600070205080204" pitchFamily="50" charset="-128"/>
                        <a:ea typeface="ＭＳ Ｐゴシック" panose="020B0600070205080204" pitchFamily="50" charset="-12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1246712815"/>
                  </a:ext>
                </a:extLst>
              </a:tr>
              <a:tr h="187824">
                <a:tc>
                  <a:txBody>
                    <a:bodyPr/>
                    <a:lstStyle/>
                    <a:p>
                      <a:r>
                        <a:rPr lang="ja-JP" altLang="en-US" sz="600" b="0" dirty="0">
                          <a:solidFill>
                            <a:schemeClr val="tx1"/>
                          </a:solidFill>
                        </a:rPr>
                        <a:t>異常波浪予測情報の生成</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9215120"/>
                  </a:ext>
                </a:extLst>
              </a:tr>
              <a:tr h="187824">
                <a:tc>
                  <a:txBody>
                    <a:bodyPr/>
                    <a:lstStyle/>
                    <a:p>
                      <a:r>
                        <a:rPr lang="ja-JP" altLang="en-US" sz="600" b="0" dirty="0">
                          <a:solidFill>
                            <a:schemeClr val="tx1"/>
                          </a:solidFill>
                        </a:rPr>
                        <a:t>現業的予測体制の構築</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3773077830"/>
                  </a:ext>
                </a:extLst>
              </a:tr>
            </a:tbl>
          </a:graphicData>
        </a:graphic>
      </p:graphicFrame>
    </p:spTree>
    <p:extLst>
      <p:ext uri="{BB962C8B-B14F-4D97-AF65-F5344CB8AC3E}">
        <p14:creationId xmlns:p14="http://schemas.microsoft.com/office/powerpoint/2010/main" val="2252124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C4C2A0D-9568-A15D-67C2-662325C6E723}"/>
              </a:ext>
            </a:extLst>
          </p:cNvPr>
          <p:cNvSpPr txBox="1"/>
          <p:nvPr/>
        </p:nvSpPr>
        <p:spPr>
          <a:xfrm>
            <a:off x="4413771" y="1626344"/>
            <a:ext cx="4320000" cy="3808735"/>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4. </a:t>
            </a:r>
            <a:r>
              <a:rPr lang="ja-JP" altLang="en-US" sz="1050" b="1" dirty="0">
                <a:latin typeface="Meiryo UI" panose="020B0604030504040204" pitchFamily="50" charset="-128"/>
                <a:ea typeface="Meiryo UI" panose="020B0604030504040204" pitchFamily="50" charset="-128"/>
              </a:rPr>
              <a:t>作業項目</a:t>
            </a:r>
            <a:endParaRPr lang="en-US" altLang="ja-JP" sz="1050" b="1" dirty="0">
              <a:latin typeface="Meiryo UI" panose="020B0604030504040204" pitchFamily="50" charset="-128"/>
              <a:ea typeface="Meiryo UI" panose="020B0604030504040204" pitchFamily="50" charset="-128"/>
            </a:endParaRP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海流モデル構築</a:t>
            </a:r>
            <a:endParaRPr lang="en-US" altLang="ja-JP" sz="1050" dirty="0">
              <a:latin typeface="Meiryo UI" panose="020B0604030504040204" pitchFamily="50" charset="-128"/>
              <a:ea typeface="Meiryo UI" panose="020B0604030504040204" pitchFamily="50" charset="-128"/>
            </a:endParaRP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大気再解析データと海流モデルによる過去実況再現計算</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過去再予測実験</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現業的予測体制の構築</a:t>
            </a:r>
            <a:endParaRPr lang="ja-JP" altLang="en-US" sz="1050" b="1" dirty="0">
              <a:latin typeface="Meiryo UI" panose="020B0604030504040204" pitchFamily="50" charset="-128"/>
              <a:ea typeface="Meiryo UI" panose="020B0604030504040204" pitchFamily="50" charset="-128"/>
            </a:endParaRPr>
          </a:p>
          <a:p>
            <a:pPr marL="600075" lvl="1" indent="-257175">
              <a:buFont typeface="+mj-lt"/>
              <a:buAutoNum type="arabicPeriod"/>
            </a:pPr>
            <a:endParaRPr lang="en-US" altLang="ja-JP"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5. </a:t>
            </a:r>
            <a:r>
              <a:rPr lang="ja-JP" altLang="en-US" sz="1050" b="1" dirty="0">
                <a:latin typeface="Meiryo UI" panose="020B0604030504040204" pitchFamily="50" charset="-128"/>
                <a:ea typeface="Meiryo UI" panose="020B0604030504040204" pitchFamily="50" charset="-128"/>
              </a:rPr>
              <a:t>スケジュール</a:t>
            </a:r>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6. </a:t>
            </a:r>
            <a:r>
              <a:rPr lang="ja-JP" altLang="en-US" sz="1050" b="1" dirty="0">
                <a:latin typeface="Meiryo UI" panose="020B0604030504040204" pitchFamily="50" charset="-128"/>
                <a:ea typeface="Meiryo UI" panose="020B0604030504040204" pitchFamily="50" charset="-128"/>
              </a:rPr>
              <a:t>克服するべき技術的課題の解決方法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提案書の③</a:t>
            </a:r>
            <a:r>
              <a:rPr lang="en-US" altLang="ja-JP" sz="1050" b="1"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以下の研究開発に取り組む。</a:t>
            </a:r>
          </a:p>
          <a:p>
            <a:r>
              <a:rPr lang="ja-JP" altLang="en-US" sz="1050" dirty="0">
                <a:latin typeface="Meiryo UI" panose="020B0604030504040204" pitchFamily="50" charset="-128"/>
                <a:ea typeface="Meiryo UI" panose="020B0604030504040204" pitchFamily="50" charset="-128"/>
              </a:rPr>
              <a:t>海流モデル構築、大気再解析データによる過去実況再現計算、海流予測海上風外力の作成、過去再予測実験、海流予測アンサンブルの構築、予測更新の自動化。</a:t>
            </a:r>
            <a:r>
              <a:rPr lang="en-US" altLang="ja-JP" sz="1050" dirty="0">
                <a:latin typeface="Meiryo UI" panose="020B0604030504040204" pitchFamily="50" charset="-128"/>
                <a:ea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rPr>
              <a:t>年目までに、本計画で適用する大気海洋結合モデルからの出力駆動による海流計算特性を十分に把握し、過去の実況データ駆動による海流計算結果や観測データと比較しモデルパラメータの調整や結果の補正手法を確立する。</a:t>
            </a:r>
          </a:p>
          <a:p>
            <a:endParaRPr lang="ja-JP" altLang="en-US" sz="105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0E2F8B48-CC3C-B795-62C1-F5452CD461EA}"/>
              </a:ext>
            </a:extLst>
          </p:cNvPr>
          <p:cNvSpPr>
            <a:spLocks noGrp="1"/>
          </p:cNvSpPr>
          <p:nvPr>
            <p:ph idx="1"/>
          </p:nvPr>
        </p:nvSpPr>
        <p:spPr>
          <a:xfrm>
            <a:off x="95565" y="2776538"/>
            <a:ext cx="4320000" cy="1450333"/>
          </a:xfrm>
        </p:spPr>
        <p:txBody>
          <a:bodyPr>
            <a:noAutofit/>
          </a:bodyPr>
          <a:lstStyle/>
          <a:p>
            <a:pPr marL="0" indent="0">
              <a:buNone/>
            </a:pPr>
            <a:endParaRPr lang="en-US" altLang="ja-JP" sz="1050"/>
          </a:p>
          <a:p>
            <a:pPr>
              <a:buFont typeface="+mj-lt"/>
              <a:buAutoNum type="arabicPeriod"/>
            </a:pPr>
            <a:endParaRPr lang="en-US" altLang="ja-JP" sz="1050"/>
          </a:p>
          <a:p>
            <a:pPr marL="219456" lvl="1" indent="0">
              <a:buNone/>
            </a:pPr>
            <a:endParaRPr lang="en-US" altLang="ja-JP" sz="1050"/>
          </a:p>
          <a:p>
            <a:pPr>
              <a:buFont typeface="+mj-lt"/>
              <a:buAutoNum type="arabicPeriod"/>
            </a:pPr>
            <a:endParaRPr lang="ja-JP" altLang="en-US" sz="1050"/>
          </a:p>
        </p:txBody>
      </p:sp>
      <p:sp>
        <p:nvSpPr>
          <p:cNvPr id="5" name="スライド番号プレースホルダー 4">
            <a:extLst>
              <a:ext uri="{FF2B5EF4-FFF2-40B4-BE49-F238E27FC236}">
                <a16:creationId xmlns:a16="http://schemas.microsoft.com/office/drawing/2014/main" id="{B1D33B3F-6890-3EC0-7F89-D8DD627DE690}"/>
              </a:ext>
            </a:extLst>
          </p:cNvPr>
          <p:cNvSpPr>
            <a:spLocks noGrp="1"/>
          </p:cNvSpPr>
          <p:nvPr>
            <p:ph type="sldNum" sz="quarter" idx="12"/>
          </p:nvPr>
        </p:nvSpPr>
        <p:spPr/>
        <p:txBody>
          <a:bodyPr/>
          <a:lstStyle/>
          <a:p>
            <a:fld id="{3A98EE3D-8CD1-4C3F-BD1C-C98C9596463C}" type="slidenum">
              <a:rPr lang="en-US" altLang="ja-JP" smtClean="0"/>
              <a:pPr/>
              <a:t>45</a:t>
            </a:fld>
            <a:endParaRPr lang="ja-JP" altLang="en-US"/>
          </a:p>
        </p:txBody>
      </p:sp>
      <p:sp>
        <p:nvSpPr>
          <p:cNvPr id="7" name="四角形: 角を丸くする 6">
            <a:extLst>
              <a:ext uri="{FF2B5EF4-FFF2-40B4-BE49-F238E27FC236}">
                <a16:creationId xmlns:a16="http://schemas.microsoft.com/office/drawing/2014/main" id="{DF109C1F-3087-B29A-6736-216861750626}"/>
              </a:ext>
            </a:extLst>
          </p:cNvPr>
          <p:cNvSpPr/>
          <p:nvPr/>
        </p:nvSpPr>
        <p:spPr>
          <a:xfrm>
            <a:off x="76648" y="981015"/>
            <a:ext cx="1368104" cy="378689"/>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200" dirty="0">
                <a:solidFill>
                  <a:schemeClr val="bg1"/>
                </a:solidFill>
                <a:latin typeface="Meiryo UI" panose="020B0604030504040204" pitchFamily="50" charset="-128"/>
                <a:ea typeface="Meiryo UI" panose="020B0604030504040204" pitchFamily="50" charset="-128"/>
              </a:rPr>
              <a:t>研究開発成果物</a:t>
            </a:r>
            <a:r>
              <a:rPr lang="en-US" altLang="ja-JP" sz="1200" dirty="0">
                <a:solidFill>
                  <a:schemeClr val="bg1"/>
                </a:solidFill>
                <a:latin typeface="Meiryo UI" panose="020B0604030504040204" pitchFamily="50" charset="-128"/>
                <a:ea typeface="Meiryo UI" panose="020B0604030504040204" pitchFamily="50" charset="-128"/>
              </a:rPr>
              <a:t>6-1-D</a:t>
            </a:r>
            <a:endParaRPr lang="ja-JP" altLang="en-US" sz="1200" dirty="0">
              <a:solidFill>
                <a:schemeClr val="bg1"/>
              </a:solidFill>
              <a:latin typeface="Meiryo UI" panose="020B0604030504040204" pitchFamily="50" charset="-128"/>
              <a:ea typeface="Meiryo UI" panose="020B0604030504040204" pitchFamily="50" charset="-128"/>
            </a:endParaRPr>
          </a:p>
        </p:txBody>
      </p:sp>
      <p:sp>
        <p:nvSpPr>
          <p:cNvPr id="11" name="タイトル 10">
            <a:extLst>
              <a:ext uri="{FF2B5EF4-FFF2-40B4-BE49-F238E27FC236}">
                <a16:creationId xmlns:a16="http://schemas.microsoft.com/office/drawing/2014/main" id="{EF7D86E3-4BD1-5F08-62A1-E6D5D9AE5CC2}"/>
              </a:ext>
            </a:extLst>
          </p:cNvPr>
          <p:cNvSpPr>
            <a:spLocks noGrp="1"/>
          </p:cNvSpPr>
          <p:nvPr>
            <p:ph type="title"/>
          </p:nvPr>
        </p:nvSpPr>
        <p:spPr>
          <a:xfrm>
            <a:off x="1531705" y="916254"/>
            <a:ext cx="7478059" cy="406401"/>
          </a:xfrm>
        </p:spPr>
        <p:txBody>
          <a:bodyPr>
            <a:normAutofit fontScale="90000"/>
          </a:bodyPr>
          <a:lstStyle/>
          <a:p>
            <a:r>
              <a:rPr lang="ja-JP" altLang="en-US" sz="2100" dirty="0"/>
              <a:t>海流のダウンスケール季節予測  </a:t>
            </a:r>
            <a:r>
              <a:rPr lang="en-US" altLang="ja-JP" sz="2100" dirty="0"/>
              <a:t>(JAMSTEC)</a:t>
            </a:r>
            <a:endParaRPr lang="ja-JP" altLang="en-US" sz="2100" dirty="0"/>
          </a:p>
        </p:txBody>
      </p:sp>
      <p:sp>
        <p:nvSpPr>
          <p:cNvPr id="17" name="コンテンツ プレースホルダー 2">
            <a:extLst>
              <a:ext uri="{FF2B5EF4-FFF2-40B4-BE49-F238E27FC236}">
                <a16:creationId xmlns:a16="http://schemas.microsoft.com/office/drawing/2014/main" id="{B5C82136-ACEA-F2D7-A1DB-934EB5E77459}"/>
              </a:ext>
            </a:extLst>
          </p:cNvPr>
          <p:cNvSpPr txBox="1">
            <a:spLocks/>
          </p:cNvSpPr>
          <p:nvPr/>
        </p:nvSpPr>
        <p:spPr>
          <a:xfrm>
            <a:off x="4824000" y="3165972"/>
            <a:ext cx="4320000" cy="1353123"/>
          </a:xfrm>
          <a:prstGeom prst="rect">
            <a:avLst/>
          </a:prstGeom>
        </p:spPr>
        <p:txBody>
          <a:bodyPr vert="horz" lIns="0" tIns="34290" rIns="0" bIns="3429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kumimoji="1" sz="18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lnSpc>
                <a:spcPct val="100000"/>
              </a:lnSpc>
              <a:spcBef>
                <a:spcPts val="450"/>
              </a:spcBef>
              <a:spcAft>
                <a:spcPts val="0"/>
              </a:spcAft>
              <a:buNone/>
            </a:pPr>
            <a:endParaRPr lang="en-US" altLang="ja-JP" sz="1050">
              <a:solidFill>
                <a:schemeClr val="tx1"/>
              </a:solidFill>
              <a:latin typeface="Meiryo UI" panose="020B0604030504040204" pitchFamily="50" charset="-128"/>
            </a:endParaRPr>
          </a:p>
        </p:txBody>
      </p:sp>
      <p:sp>
        <p:nvSpPr>
          <p:cNvPr id="9" name="テキスト ボックス 8">
            <a:extLst>
              <a:ext uri="{FF2B5EF4-FFF2-40B4-BE49-F238E27FC236}">
                <a16:creationId xmlns:a16="http://schemas.microsoft.com/office/drawing/2014/main" id="{50BB6801-CD02-2B72-1E14-ECDDEEDD8528}"/>
              </a:ext>
            </a:extLst>
          </p:cNvPr>
          <p:cNvSpPr txBox="1"/>
          <p:nvPr/>
        </p:nvSpPr>
        <p:spPr>
          <a:xfrm>
            <a:off x="152400" y="1423874"/>
            <a:ext cx="4320000" cy="2354491"/>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1. </a:t>
            </a:r>
            <a:r>
              <a:rPr lang="ja-JP" altLang="en-US" sz="1050" b="1" dirty="0">
                <a:latin typeface="Meiryo UI" panose="020B0604030504040204" pitchFamily="50" charset="-128"/>
                <a:ea typeface="Meiryo UI" panose="020B0604030504040204" pitchFamily="50" charset="-128"/>
              </a:rPr>
              <a:t>目的</a:t>
            </a:r>
          </a:p>
          <a:p>
            <a:r>
              <a:rPr lang="en-US" altLang="ja-JP" sz="1050" dirty="0">
                <a:latin typeface="Meiryo UI" panose="020B0604030504040204" pitchFamily="50" charset="-128"/>
                <a:ea typeface="Meiryo UI" panose="020B0604030504040204" pitchFamily="50" charset="-128"/>
              </a:rPr>
              <a:t>10km</a:t>
            </a:r>
            <a:r>
              <a:rPr lang="ja-JP" altLang="en-US" sz="1050" dirty="0">
                <a:latin typeface="Meiryo UI" panose="020B0604030504040204" pitchFamily="50" charset="-128"/>
                <a:ea typeface="Meiryo UI" panose="020B0604030504040204" pitchFamily="50" charset="-128"/>
              </a:rPr>
              <a:t>解像度の海洋モデル（海流モデル）にテーマ</a:t>
            </a:r>
            <a:r>
              <a:rPr lang="en-US" altLang="ja-JP" sz="1050" dirty="0">
                <a:latin typeface="Meiryo UI" panose="020B0604030504040204" pitchFamily="50" charset="-128"/>
                <a:ea typeface="Meiryo UI" panose="020B0604030504040204" pitchFamily="50" charset="-128"/>
              </a:rPr>
              <a:t>A</a:t>
            </a:r>
            <a:r>
              <a:rPr lang="ja-JP" altLang="en-US" sz="1050" dirty="0">
                <a:latin typeface="Meiryo UI" panose="020B0604030504040204" pitchFamily="50" charset="-128"/>
                <a:ea typeface="Meiryo UI" panose="020B0604030504040204" pitchFamily="50" charset="-128"/>
              </a:rPr>
              <a:t>のマルチモデルアンサンブルの大気出力を外力として与えダウンスケールしたうえで予測を行う。</a:t>
            </a:r>
            <a:endParaRPr lang="en-US" altLang="ja-JP" sz="105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2. </a:t>
            </a:r>
            <a:r>
              <a:rPr lang="ja-JP" altLang="en-US" sz="1050" b="1" dirty="0">
                <a:latin typeface="Meiryo UI" panose="020B0604030504040204" pitchFamily="50" charset="-128"/>
                <a:ea typeface="Meiryo UI" panose="020B0604030504040204" pitchFamily="50" charset="-128"/>
              </a:rPr>
              <a:t>克服すべき技術的課題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提案書の①</a:t>
            </a:r>
            <a:r>
              <a:rPr lang="en-US" altLang="ja-JP" sz="1050" b="1" dirty="0">
                <a:latin typeface="Meiryo UI" panose="020B0604030504040204" pitchFamily="50" charset="-128"/>
                <a:ea typeface="Meiryo UI" panose="020B0604030504040204" pitchFamily="50" charset="-128"/>
              </a:rPr>
              <a:t>)</a:t>
            </a:r>
            <a:br>
              <a:rPr lang="en-US" altLang="ja-JP" sz="1050" b="1"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船舶の運航計画および設計には、海流の情報も必要とする。そこで重要となる海洋中規模渦や強い海流の蛇行などの</a:t>
            </a:r>
            <a:r>
              <a:rPr lang="en-US" altLang="ja-JP" sz="1050" dirty="0">
                <a:latin typeface="Meiryo UI" panose="020B0604030504040204" pitchFamily="50" charset="-128"/>
                <a:ea typeface="Meiryo UI" panose="020B0604030504040204" pitchFamily="50" charset="-128"/>
              </a:rPr>
              <a:t>100km</a:t>
            </a:r>
            <a:r>
              <a:rPr lang="ja-JP" altLang="en-US" sz="1050" dirty="0">
                <a:latin typeface="Meiryo UI" panose="020B0604030504040204" pitchFamily="50" charset="-128"/>
                <a:ea typeface="Meiryo UI" panose="020B0604030504040204" pitchFamily="50" charset="-128"/>
              </a:rPr>
              <a:t>スケール海流変動を表現するためには、</a:t>
            </a:r>
            <a:r>
              <a:rPr lang="en-US" altLang="ja-JP" sz="1050" dirty="0">
                <a:latin typeface="Meiryo UI" panose="020B0604030504040204" pitchFamily="50" charset="-128"/>
                <a:ea typeface="Meiryo UI" panose="020B0604030504040204" pitchFamily="50" charset="-128"/>
              </a:rPr>
              <a:t>10km</a:t>
            </a:r>
            <a:r>
              <a:rPr lang="ja-JP" altLang="en-US" sz="1050" dirty="0">
                <a:latin typeface="Meiryo UI" panose="020B0604030504040204" pitchFamily="50" charset="-128"/>
                <a:ea typeface="Meiryo UI" panose="020B0604030504040204" pitchFamily="50" charset="-128"/>
              </a:rPr>
              <a:t>程度以下の水平解像度（渦を表現可能な解像度）が必要となる。しかしながら、テーマ</a:t>
            </a:r>
            <a:r>
              <a:rPr lang="en-US" altLang="ja-JP" sz="1050" dirty="0">
                <a:latin typeface="Meiryo UI" panose="020B0604030504040204" pitchFamily="50" charset="-128"/>
                <a:ea typeface="Meiryo UI" panose="020B0604030504040204" pitchFamily="50" charset="-128"/>
              </a:rPr>
              <a:t>A</a:t>
            </a:r>
            <a:r>
              <a:rPr lang="ja-JP" altLang="en-US" sz="1050" dirty="0">
                <a:latin typeface="Meiryo UI" panose="020B0604030504040204" pitchFamily="50" charset="-128"/>
                <a:ea typeface="Meiryo UI" panose="020B0604030504040204" pitchFamily="50" charset="-128"/>
              </a:rPr>
              <a:t>で利用を想定する大気海洋結合モデルにおいて海洋モデルの水平解像度は最も細かいものでも数</a:t>
            </a:r>
            <a:r>
              <a:rPr lang="en-US" altLang="ja-JP" sz="1050" dirty="0">
                <a:latin typeface="Meiryo UI" panose="020B0604030504040204" pitchFamily="50" charset="-128"/>
                <a:ea typeface="Meiryo UI" panose="020B0604030504040204" pitchFamily="50" charset="-128"/>
              </a:rPr>
              <a:t>10km</a:t>
            </a:r>
            <a:r>
              <a:rPr lang="ja-JP" altLang="en-US" sz="1050" dirty="0">
                <a:latin typeface="Meiryo UI" panose="020B0604030504040204" pitchFamily="50" charset="-128"/>
                <a:ea typeface="Meiryo UI" panose="020B0604030504040204" pitchFamily="50" charset="-128"/>
              </a:rPr>
              <a:t>程度である。対象とする結合モデルにおける海洋モデル部分の解像度は</a:t>
            </a:r>
            <a:r>
              <a:rPr lang="en-US" altLang="ja-JP" sz="1050" dirty="0">
                <a:latin typeface="Meiryo UI" panose="020B0604030504040204" pitchFamily="50" charset="-128"/>
                <a:ea typeface="Meiryo UI" panose="020B0604030504040204" pitchFamily="50" charset="-128"/>
              </a:rPr>
              <a:t>50km</a:t>
            </a:r>
            <a:r>
              <a:rPr lang="ja-JP" altLang="en-US" sz="1050" dirty="0">
                <a:latin typeface="Meiryo UI" panose="020B0604030504040204" pitchFamily="50" charset="-128"/>
                <a:ea typeface="Meiryo UI" panose="020B0604030504040204" pitchFamily="50" charset="-128"/>
              </a:rPr>
              <a:t>程度が目安となっており、最小でも</a:t>
            </a:r>
            <a:r>
              <a:rPr lang="en-US" altLang="ja-JP" sz="1050" dirty="0">
                <a:latin typeface="Meiryo UI" panose="020B0604030504040204" pitchFamily="50" charset="-128"/>
                <a:ea typeface="Meiryo UI" panose="020B0604030504040204" pitchFamily="50" charset="-128"/>
              </a:rPr>
              <a:t>30km(0.25°)</a:t>
            </a:r>
            <a:r>
              <a:rPr lang="ja-JP" altLang="en-US" sz="1050" dirty="0">
                <a:latin typeface="Meiryo UI" panose="020B0604030504040204" pitchFamily="50" charset="-128"/>
                <a:ea typeface="Meiryo UI" panose="020B0604030504040204" pitchFamily="50" charset="-128"/>
              </a:rPr>
              <a:t>程度で</a:t>
            </a:r>
            <a:r>
              <a:rPr lang="en-US" altLang="ja-JP" sz="1050" dirty="0">
                <a:latin typeface="Meiryo UI" panose="020B0604030504040204" pitchFamily="50" charset="-128"/>
                <a:ea typeface="Meiryo UI" panose="020B0604030504040204" pitchFamily="50" charset="-128"/>
              </a:rPr>
              <a:t>10km</a:t>
            </a:r>
            <a:r>
              <a:rPr lang="ja-JP" altLang="en-US" sz="1050" dirty="0">
                <a:latin typeface="Meiryo UI" panose="020B0604030504040204" pitchFamily="50" charset="-128"/>
                <a:ea typeface="Meiryo UI" panose="020B0604030504040204" pitchFamily="50" charset="-128"/>
              </a:rPr>
              <a:t>には及ばない。</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3. </a:t>
            </a:r>
            <a:r>
              <a:rPr lang="ja-JP" altLang="en-US" sz="1050" b="1" dirty="0">
                <a:latin typeface="Meiryo UI" panose="020B0604030504040204" pitchFamily="50" charset="-128"/>
                <a:ea typeface="Meiryo UI" panose="020B0604030504040204" pitchFamily="50" charset="-128"/>
              </a:rPr>
              <a:t>成果物と到達レベル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提案書の②</a:t>
            </a:r>
            <a:r>
              <a:rPr lang="en-US" altLang="ja-JP" sz="1050" b="1" dirty="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p:txBody>
      </p:sp>
      <p:graphicFrame>
        <p:nvGraphicFramePr>
          <p:cNvPr id="6" name="表 13">
            <a:extLst>
              <a:ext uri="{FF2B5EF4-FFF2-40B4-BE49-F238E27FC236}">
                <a16:creationId xmlns:a16="http://schemas.microsoft.com/office/drawing/2014/main" id="{3E34D2C2-9276-BA18-484F-FBFF1BB57164}"/>
              </a:ext>
            </a:extLst>
          </p:cNvPr>
          <p:cNvGraphicFramePr>
            <a:graphicFrameLocks noGrp="1"/>
          </p:cNvGraphicFramePr>
          <p:nvPr/>
        </p:nvGraphicFramePr>
        <p:xfrm>
          <a:off x="256037" y="3842533"/>
          <a:ext cx="3895772" cy="750380"/>
        </p:xfrm>
        <a:graphic>
          <a:graphicData uri="http://schemas.openxmlformats.org/drawingml/2006/table">
            <a:tbl>
              <a:tblPr firstRow="1" bandRow="1">
                <a:tableStyleId>{3B4B98B0-60AC-42C2-AFA5-B58CD77FA1E5}</a:tableStyleId>
              </a:tblPr>
              <a:tblGrid>
                <a:gridCol w="2859843">
                  <a:extLst>
                    <a:ext uri="{9D8B030D-6E8A-4147-A177-3AD203B41FA5}">
                      <a16:colId xmlns:a16="http://schemas.microsoft.com/office/drawing/2014/main" val="3543178535"/>
                    </a:ext>
                  </a:extLst>
                </a:gridCol>
                <a:gridCol w="1035929">
                  <a:extLst>
                    <a:ext uri="{9D8B030D-6E8A-4147-A177-3AD203B41FA5}">
                      <a16:colId xmlns:a16="http://schemas.microsoft.com/office/drawing/2014/main" val="985653141"/>
                    </a:ext>
                  </a:extLst>
                </a:gridCol>
              </a:tblGrid>
              <a:tr h="179567">
                <a:tc>
                  <a:txBody>
                    <a:bodyPr/>
                    <a:lstStyle/>
                    <a:p>
                      <a:pPr algn="l">
                        <a:lnSpc>
                          <a:spcPts val="1800"/>
                        </a:lnSpc>
                      </a:pPr>
                      <a:r>
                        <a:rPr lang="ja-JP" sz="900" kern="100">
                          <a:solidFill>
                            <a:schemeClr val="tx1"/>
                          </a:solidFill>
                          <a:effectLst/>
                          <a:latin typeface="Meiryo UI" panose="020B0604030504040204" pitchFamily="50" charset="-128"/>
                          <a:ea typeface="Meiryo UI" panose="020B0604030504040204" pitchFamily="50" charset="-128"/>
                        </a:rPr>
                        <a:t>成果物</a:t>
                      </a:r>
                      <a:endParaRPr lang="ja-JP" sz="9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ja-JP" sz="900" kern="100">
                          <a:solidFill>
                            <a:schemeClr val="tx1"/>
                          </a:solidFill>
                          <a:effectLst/>
                          <a:latin typeface="Meiryo UI" panose="020B0604030504040204" pitchFamily="50" charset="-128"/>
                          <a:ea typeface="Meiryo UI" panose="020B0604030504040204" pitchFamily="50" charset="-128"/>
                        </a:rPr>
                        <a:t>到達レベル </a:t>
                      </a:r>
                      <a:r>
                        <a:rPr lang="en-US" sz="900" kern="100">
                          <a:solidFill>
                            <a:schemeClr val="tx1"/>
                          </a:solidFill>
                          <a:effectLst/>
                          <a:latin typeface="Meiryo UI" panose="020B0604030504040204" pitchFamily="50" charset="-128"/>
                          <a:ea typeface="Meiryo UI" panose="020B0604030504040204" pitchFamily="50" charset="-128"/>
                        </a:rPr>
                        <a:t>(</a:t>
                      </a:r>
                      <a:r>
                        <a:rPr lang="ja-JP" sz="900" kern="100">
                          <a:solidFill>
                            <a:schemeClr val="tx1"/>
                          </a:solidFill>
                          <a:effectLst/>
                          <a:latin typeface="Meiryo UI" panose="020B0604030504040204" pitchFamily="50" charset="-128"/>
                          <a:ea typeface="Meiryo UI" panose="020B0604030504040204" pitchFamily="50" charset="-128"/>
                        </a:rPr>
                        <a:t>年度</a:t>
                      </a:r>
                      <a:r>
                        <a:rPr lang="en-US" sz="900" kern="100">
                          <a:solidFill>
                            <a:schemeClr val="tx1"/>
                          </a:solidFill>
                          <a:effectLst/>
                          <a:latin typeface="Meiryo UI" panose="020B0604030504040204" pitchFamily="50" charset="-128"/>
                          <a:ea typeface="Meiryo UI" panose="020B0604030504040204" pitchFamily="50" charset="-128"/>
                        </a:rPr>
                        <a:t>)</a:t>
                      </a:r>
                      <a:endParaRPr lang="ja-JP" sz="9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extLst>
                  <a:ext uri="{0D108BD9-81ED-4DB2-BD59-A6C34878D82A}">
                    <a16:rowId xmlns:a16="http://schemas.microsoft.com/office/drawing/2014/main" val="726606723"/>
                  </a:ext>
                </a:extLst>
              </a:tr>
              <a:tr h="278130">
                <a:tc>
                  <a:txBody>
                    <a:bodyPr/>
                    <a:lstStyle/>
                    <a:p>
                      <a:pPr marL="171450" indent="-171450" algn="l">
                        <a:lnSpc>
                          <a:spcPts val="1800"/>
                        </a:lnSpc>
                        <a:buFont typeface="Arial" panose="020B0604020202020204" pitchFamily="34" charset="0"/>
                        <a:buChar char="•"/>
                      </a:pPr>
                      <a:r>
                        <a:rPr lang="zh-TW"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過去</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海流</a:t>
                      </a:r>
                      <a:r>
                        <a:rPr lang="zh-TW"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予測実験</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の検証結果</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TRL6(3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2621860621"/>
                  </a:ext>
                </a:extLst>
              </a:tr>
              <a:tr h="278130">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海流の現業的予測体制</a:t>
                      </a: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3019607149"/>
                  </a:ext>
                </a:extLst>
              </a:tr>
            </a:tbl>
          </a:graphicData>
        </a:graphic>
      </p:graphicFrame>
      <p:graphicFrame>
        <p:nvGraphicFramePr>
          <p:cNvPr id="8" name="表 7">
            <a:extLst>
              <a:ext uri="{FF2B5EF4-FFF2-40B4-BE49-F238E27FC236}">
                <a16:creationId xmlns:a16="http://schemas.microsoft.com/office/drawing/2014/main" id="{93AB4362-49D4-9E0D-DAE4-24367D930DC6}"/>
              </a:ext>
            </a:extLst>
          </p:cNvPr>
          <p:cNvGraphicFramePr>
            <a:graphicFrameLocks noGrp="1"/>
          </p:cNvGraphicFramePr>
          <p:nvPr/>
        </p:nvGraphicFramePr>
        <p:xfrm>
          <a:off x="4651131" y="2910323"/>
          <a:ext cx="3594056" cy="1002756"/>
        </p:xfrm>
        <a:graphic>
          <a:graphicData uri="http://schemas.openxmlformats.org/drawingml/2006/table">
            <a:tbl>
              <a:tblPr firstRow="1" bandRow="1">
                <a:tableStyleId>{5C22544A-7EE6-4342-B048-85BDC9FD1C3A}</a:tableStyleId>
              </a:tblPr>
              <a:tblGrid>
                <a:gridCol w="1818396">
                  <a:extLst>
                    <a:ext uri="{9D8B030D-6E8A-4147-A177-3AD203B41FA5}">
                      <a16:colId xmlns:a16="http://schemas.microsoft.com/office/drawing/2014/main" val="2118808143"/>
                    </a:ext>
                  </a:extLst>
                </a:gridCol>
                <a:gridCol w="357448">
                  <a:extLst>
                    <a:ext uri="{9D8B030D-6E8A-4147-A177-3AD203B41FA5}">
                      <a16:colId xmlns:a16="http://schemas.microsoft.com/office/drawing/2014/main" val="3807860631"/>
                    </a:ext>
                  </a:extLst>
                </a:gridCol>
                <a:gridCol w="344978">
                  <a:extLst>
                    <a:ext uri="{9D8B030D-6E8A-4147-A177-3AD203B41FA5}">
                      <a16:colId xmlns:a16="http://schemas.microsoft.com/office/drawing/2014/main" val="2461083493"/>
                    </a:ext>
                  </a:extLst>
                </a:gridCol>
                <a:gridCol w="365760">
                  <a:extLst>
                    <a:ext uri="{9D8B030D-6E8A-4147-A177-3AD203B41FA5}">
                      <a16:colId xmlns:a16="http://schemas.microsoft.com/office/drawing/2014/main" val="2688818864"/>
                    </a:ext>
                  </a:extLst>
                </a:gridCol>
                <a:gridCol w="361604">
                  <a:extLst>
                    <a:ext uri="{9D8B030D-6E8A-4147-A177-3AD203B41FA5}">
                      <a16:colId xmlns:a16="http://schemas.microsoft.com/office/drawing/2014/main" val="102951852"/>
                    </a:ext>
                  </a:extLst>
                </a:gridCol>
                <a:gridCol w="345870">
                  <a:extLst>
                    <a:ext uri="{9D8B030D-6E8A-4147-A177-3AD203B41FA5}">
                      <a16:colId xmlns:a16="http://schemas.microsoft.com/office/drawing/2014/main" val="3705025328"/>
                    </a:ext>
                  </a:extLst>
                </a:gridCol>
              </a:tblGrid>
              <a:tr h="160020">
                <a:tc>
                  <a:txBody>
                    <a:bodyPr/>
                    <a:lstStyle/>
                    <a:p>
                      <a:r>
                        <a:rPr lang="en-US" sz="600" b="1" dirty="0">
                          <a:solidFill>
                            <a:schemeClr val="tx1"/>
                          </a:solidFill>
                        </a:rPr>
                        <a:t>6-1-D </a:t>
                      </a:r>
                      <a:r>
                        <a:rPr lang="ja-JP" altLang="en-US" sz="600" b="1" dirty="0">
                          <a:solidFill>
                            <a:schemeClr val="tx1"/>
                          </a:solidFill>
                        </a:rPr>
                        <a:t>海流のダウンスケール季節予測</a:t>
                      </a:r>
                      <a:endParaRPr lang="en-US" sz="6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1</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2</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3</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4</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ja-JP" altLang="en-US" sz="600" b="0" dirty="0">
                          <a:solidFill>
                            <a:schemeClr val="tx1"/>
                          </a:solidFill>
                        </a:rPr>
                        <a:t>５年目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227764028"/>
                  </a:ext>
                </a:extLst>
              </a:tr>
              <a:tr h="187824">
                <a:tc>
                  <a:txBody>
                    <a:bodyPr/>
                    <a:lstStyle/>
                    <a:p>
                      <a:r>
                        <a:rPr lang="ja-JP" altLang="en-US" sz="600" b="0" dirty="0">
                          <a:solidFill>
                            <a:schemeClr val="tx1"/>
                          </a:solidFill>
                        </a:rPr>
                        <a:t>海流モデル構築</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384848"/>
                  </a:ext>
                </a:extLst>
              </a:tr>
              <a:tr h="187824">
                <a:tc>
                  <a:txBody>
                    <a:bodyPr/>
                    <a:lstStyle/>
                    <a:p>
                      <a:r>
                        <a:rPr lang="ja-JP" altLang="en-US" sz="600" b="0" dirty="0">
                          <a:solidFill>
                            <a:schemeClr val="tx1"/>
                          </a:solidFill>
                        </a:rPr>
                        <a:t>過去実況再現計算</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290818"/>
                  </a:ext>
                </a:extLst>
              </a:tr>
              <a:tr h="187824">
                <a:tc>
                  <a:txBody>
                    <a:bodyPr/>
                    <a:lstStyle/>
                    <a:p>
                      <a:r>
                        <a:rPr lang="zh-TW" altLang="en-US" sz="600" b="0" dirty="0">
                          <a:solidFill>
                            <a:schemeClr val="tx1"/>
                          </a:solidFill>
                          <a:latin typeface="ＭＳ Ｐゴシック" panose="020B0600070205080204" pitchFamily="50" charset="-128"/>
                          <a:ea typeface="ＭＳ Ｐゴシック" panose="020B0600070205080204" pitchFamily="50" charset="-128"/>
                        </a:rPr>
                        <a:t>過去再予測実験</a:t>
                      </a:r>
                      <a:endParaRPr lang="en-US" sz="600" b="0" dirty="0">
                        <a:solidFill>
                          <a:schemeClr val="tx1"/>
                        </a:solidFill>
                        <a:latin typeface="ＭＳ Ｐゴシック" panose="020B0600070205080204" pitchFamily="50" charset="-128"/>
                        <a:ea typeface="ＭＳ Ｐゴシック" panose="020B0600070205080204" pitchFamily="50" charset="-12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1246712815"/>
                  </a:ext>
                </a:extLst>
              </a:tr>
              <a:tr h="187824">
                <a:tc>
                  <a:txBody>
                    <a:bodyPr/>
                    <a:lstStyle/>
                    <a:p>
                      <a:r>
                        <a:rPr lang="ja-JP" altLang="en-US" sz="600" b="0" dirty="0">
                          <a:solidFill>
                            <a:schemeClr val="tx1"/>
                          </a:solidFill>
                        </a:rPr>
                        <a:t>現業的予測体制の構築</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3773077830"/>
                  </a:ext>
                </a:extLst>
              </a:tr>
            </a:tbl>
          </a:graphicData>
        </a:graphic>
      </p:graphicFrame>
    </p:spTree>
    <p:extLst>
      <p:ext uri="{BB962C8B-B14F-4D97-AF65-F5344CB8AC3E}">
        <p14:creationId xmlns:p14="http://schemas.microsoft.com/office/powerpoint/2010/main" val="785608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C4C2A0D-9568-A15D-67C2-662325C6E723}"/>
              </a:ext>
            </a:extLst>
          </p:cNvPr>
          <p:cNvSpPr txBox="1"/>
          <p:nvPr/>
        </p:nvSpPr>
        <p:spPr>
          <a:xfrm>
            <a:off x="4630571" y="1322654"/>
            <a:ext cx="4320000" cy="3647152"/>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4. </a:t>
            </a:r>
            <a:r>
              <a:rPr lang="ja-JP" altLang="en-US" sz="1050" b="1" dirty="0">
                <a:latin typeface="Meiryo UI" panose="020B0604030504040204" pitchFamily="50" charset="-128"/>
                <a:ea typeface="Meiryo UI" panose="020B0604030504040204" pitchFamily="50" charset="-128"/>
              </a:rPr>
              <a:t>作業項目</a:t>
            </a:r>
            <a:endParaRPr lang="en-US" altLang="ja-JP" sz="1050" b="1" dirty="0">
              <a:latin typeface="Meiryo UI" panose="020B0604030504040204" pitchFamily="50" charset="-128"/>
              <a:ea typeface="Meiryo UI" panose="020B0604030504040204" pitchFamily="50" charset="-128"/>
            </a:endParaRPr>
          </a:p>
          <a:p>
            <a:pPr marL="257175" indent="-257175">
              <a:buAutoNum type="arabicPeriod"/>
            </a:pPr>
            <a:r>
              <a:rPr lang="ja-JP" altLang="en-US" sz="1050" dirty="0">
                <a:latin typeface="Meiryo UI" panose="020B0604030504040204" pitchFamily="50" charset="-128"/>
                <a:ea typeface="Meiryo UI" panose="020B0604030504040204" pitchFamily="50" charset="-128"/>
              </a:rPr>
              <a:t>ハイブリッド型アプローチ</a:t>
            </a:r>
            <a:endParaRPr lang="en-US" altLang="ja-JP" sz="1050" dirty="0">
              <a:latin typeface="Meiryo UI" panose="020B0604030504040204" pitchFamily="50" charset="-128"/>
              <a:ea typeface="Meiryo UI" panose="020B0604030504040204" pitchFamily="50" charset="-128"/>
            </a:endParaRPr>
          </a:p>
          <a:p>
            <a:pPr marL="257175" indent="-257175">
              <a:buAutoNum type="arabicPeriod"/>
            </a:pPr>
            <a:r>
              <a:rPr lang="ja-JP" altLang="en-US" sz="1050" dirty="0">
                <a:latin typeface="Meiryo UI" panose="020B0604030504040204" pitchFamily="50" charset="-128"/>
                <a:ea typeface="Meiryo UI" panose="020B0604030504040204" pitchFamily="50" charset="-128"/>
              </a:rPr>
              <a:t>データ駆動型アプローチ</a:t>
            </a:r>
            <a:endParaRPr lang="en-US" altLang="ja-JP" sz="1050" dirty="0">
              <a:latin typeface="Meiryo UI" panose="020B0604030504040204" pitchFamily="50" charset="-128"/>
              <a:ea typeface="Meiryo UI" panose="020B0604030504040204" pitchFamily="50" charset="-128"/>
            </a:endParaRPr>
          </a:p>
          <a:p>
            <a:pPr marL="600075" lvl="1" indent="-257175">
              <a:buFont typeface="+mj-lt"/>
              <a:buAutoNum type="arabicPeriod"/>
            </a:pPr>
            <a:endParaRPr lang="en-US" altLang="ja-JP"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5. </a:t>
            </a:r>
            <a:r>
              <a:rPr lang="ja-JP" altLang="en-US" sz="1050" b="1" dirty="0">
                <a:latin typeface="Meiryo UI" panose="020B0604030504040204" pitchFamily="50" charset="-128"/>
                <a:ea typeface="Meiryo UI" panose="020B0604030504040204" pitchFamily="50" charset="-128"/>
              </a:rPr>
              <a:t>スケジュール</a:t>
            </a:r>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6. </a:t>
            </a:r>
            <a:r>
              <a:rPr lang="ja-JP" altLang="en-US" sz="1050" b="1" dirty="0">
                <a:latin typeface="Meiryo UI" panose="020B0604030504040204" pitchFamily="50" charset="-128"/>
                <a:ea typeface="Meiryo UI" panose="020B0604030504040204" pitchFamily="50" charset="-128"/>
              </a:rPr>
              <a:t>克服するべき技術的課題の解決方法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提案書の③</a:t>
            </a:r>
            <a:r>
              <a:rPr lang="en-US" altLang="ja-JP" sz="1050" b="1" dirty="0">
                <a:latin typeface="Meiryo UI" panose="020B0604030504040204" pitchFamily="50" charset="-128"/>
                <a:ea typeface="Meiryo UI" panose="020B0604030504040204" pitchFamily="50" charset="-128"/>
              </a:rPr>
              <a:t>)</a:t>
            </a:r>
          </a:p>
          <a:p>
            <a:r>
              <a:rPr lang="en-US" altLang="ja-JP" sz="1050" dirty="0">
                <a:latin typeface="Meiryo UI" panose="020B0604030504040204" pitchFamily="50" charset="-128"/>
                <a:ea typeface="Meiryo UI" panose="020B0604030504040204" pitchFamily="50" charset="-128"/>
              </a:rPr>
              <a:t>1) </a:t>
            </a:r>
            <a:r>
              <a:rPr lang="ja-JP" altLang="en-US" sz="1050" dirty="0">
                <a:latin typeface="Meiryo UI" panose="020B0604030504040204" pitchFamily="50" charset="-128"/>
                <a:ea typeface="Meiryo UI" panose="020B0604030504040204" pitchFamily="50" charset="-128"/>
              </a:rPr>
              <a:t>データ駆動型とは異なるハイブリッド型アプローチとして、物理モデルとデータ駆動型モデルを組み合わせたハイブリッド季節内～季節予測モデルを開発し、これもマルチモデルアンサンブルに加える。</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2) </a:t>
            </a:r>
            <a:r>
              <a:rPr lang="ja-JP" altLang="en-US" sz="1050" dirty="0">
                <a:latin typeface="Meiryo UI" panose="020B0604030504040204" pitchFamily="50" charset="-128"/>
                <a:ea typeface="Meiryo UI" panose="020B0604030504040204" pitchFamily="50" charset="-128"/>
              </a:rPr>
              <a:t>データ駆動型アプローチとして、近年発展が著しいデータ駆動型モデルをマルチモデル予測に導入することで、マルチモデルアンサンブルの種類を追加し、船舶運航に資する</a:t>
            </a:r>
            <a:r>
              <a:rPr lang="en-US" altLang="ja-JP" sz="1050" dirty="0">
                <a:latin typeface="Meiryo UI" panose="020B0604030504040204" pitchFamily="50" charset="-128"/>
                <a:ea typeface="Meiryo UI" panose="020B0604030504040204" pitchFamily="50" charset="-128"/>
              </a:rPr>
              <a:t>1-3</a:t>
            </a:r>
            <a:r>
              <a:rPr lang="ja-JP" altLang="en-US" sz="1050" dirty="0">
                <a:latin typeface="Meiryo UI" panose="020B0604030504040204" pitchFamily="50" charset="-128"/>
                <a:ea typeface="Meiryo UI" panose="020B0604030504040204" pitchFamily="50" charset="-128"/>
              </a:rPr>
              <a:t>ヶ月予測の精度向上をはかる。、データ駆動型アプローチについては提案研究グループ内の実績が少ないことが課題であり、追加公募によって体制の強化をはかる。</a:t>
            </a:r>
          </a:p>
          <a:p>
            <a:endParaRPr lang="en-US" altLang="ja-JP" sz="1050" b="1"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0E2F8B48-CC3C-B795-62C1-F5452CD461EA}"/>
              </a:ext>
            </a:extLst>
          </p:cNvPr>
          <p:cNvSpPr>
            <a:spLocks noGrp="1"/>
          </p:cNvSpPr>
          <p:nvPr>
            <p:ph idx="1"/>
          </p:nvPr>
        </p:nvSpPr>
        <p:spPr>
          <a:xfrm>
            <a:off x="95565" y="2776538"/>
            <a:ext cx="4320000" cy="1450333"/>
          </a:xfrm>
        </p:spPr>
        <p:txBody>
          <a:bodyPr>
            <a:noAutofit/>
          </a:bodyPr>
          <a:lstStyle/>
          <a:p>
            <a:pPr marL="0" indent="0">
              <a:buNone/>
            </a:pPr>
            <a:endParaRPr lang="en-US" altLang="ja-JP" sz="1050"/>
          </a:p>
          <a:p>
            <a:pPr>
              <a:buFont typeface="+mj-lt"/>
              <a:buAutoNum type="arabicPeriod"/>
            </a:pPr>
            <a:endParaRPr lang="en-US" altLang="ja-JP" sz="1050"/>
          </a:p>
          <a:p>
            <a:pPr marL="219456" lvl="1" indent="0">
              <a:buNone/>
            </a:pPr>
            <a:endParaRPr lang="en-US" altLang="ja-JP" sz="1050"/>
          </a:p>
          <a:p>
            <a:pPr>
              <a:buFont typeface="+mj-lt"/>
              <a:buAutoNum type="arabicPeriod"/>
            </a:pPr>
            <a:endParaRPr lang="ja-JP" altLang="en-US" sz="1050"/>
          </a:p>
        </p:txBody>
      </p:sp>
      <p:sp>
        <p:nvSpPr>
          <p:cNvPr id="5" name="スライド番号プレースホルダー 4">
            <a:extLst>
              <a:ext uri="{FF2B5EF4-FFF2-40B4-BE49-F238E27FC236}">
                <a16:creationId xmlns:a16="http://schemas.microsoft.com/office/drawing/2014/main" id="{B1D33B3F-6890-3EC0-7F89-D8DD627DE690}"/>
              </a:ext>
            </a:extLst>
          </p:cNvPr>
          <p:cNvSpPr>
            <a:spLocks noGrp="1"/>
          </p:cNvSpPr>
          <p:nvPr>
            <p:ph type="sldNum" sz="quarter" idx="12"/>
          </p:nvPr>
        </p:nvSpPr>
        <p:spPr/>
        <p:txBody>
          <a:bodyPr/>
          <a:lstStyle/>
          <a:p>
            <a:fld id="{3A98EE3D-8CD1-4C3F-BD1C-C98C9596463C}" type="slidenum">
              <a:rPr lang="en-US" altLang="ja-JP" smtClean="0"/>
              <a:pPr/>
              <a:t>46</a:t>
            </a:fld>
            <a:endParaRPr lang="ja-JP" altLang="en-US"/>
          </a:p>
        </p:txBody>
      </p:sp>
      <p:sp>
        <p:nvSpPr>
          <p:cNvPr id="7" name="四角形: 角を丸くする 6">
            <a:extLst>
              <a:ext uri="{FF2B5EF4-FFF2-40B4-BE49-F238E27FC236}">
                <a16:creationId xmlns:a16="http://schemas.microsoft.com/office/drawing/2014/main" id="{DF109C1F-3087-B29A-6736-216861750626}"/>
              </a:ext>
            </a:extLst>
          </p:cNvPr>
          <p:cNvSpPr/>
          <p:nvPr/>
        </p:nvSpPr>
        <p:spPr>
          <a:xfrm>
            <a:off x="76648" y="981015"/>
            <a:ext cx="1355464" cy="291008"/>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200">
                <a:solidFill>
                  <a:schemeClr val="bg1"/>
                </a:solidFill>
                <a:latin typeface="Meiryo UI" panose="020B0604030504040204" pitchFamily="50" charset="-128"/>
                <a:ea typeface="Meiryo UI" panose="020B0604030504040204" pitchFamily="50" charset="-128"/>
              </a:rPr>
              <a:t>技術課題 </a:t>
            </a:r>
            <a:r>
              <a:rPr lang="en-US" altLang="ja-JP" sz="1200">
                <a:solidFill>
                  <a:schemeClr val="bg1"/>
                </a:solidFill>
                <a:latin typeface="Meiryo UI" panose="020B0604030504040204" pitchFamily="50" charset="-128"/>
                <a:ea typeface="Meiryo UI" panose="020B0604030504040204" pitchFamily="50" charset="-128"/>
              </a:rPr>
              <a:t>6-1-E</a:t>
            </a:r>
            <a:endParaRPr lang="ja-JP" altLang="en-US" sz="1200">
              <a:solidFill>
                <a:schemeClr val="bg1"/>
              </a:solidFill>
              <a:latin typeface="Meiryo UI" panose="020B0604030504040204" pitchFamily="50" charset="-128"/>
              <a:ea typeface="Meiryo UI" panose="020B0604030504040204" pitchFamily="50" charset="-128"/>
            </a:endParaRPr>
          </a:p>
        </p:txBody>
      </p:sp>
      <p:sp>
        <p:nvSpPr>
          <p:cNvPr id="11" name="タイトル 10">
            <a:extLst>
              <a:ext uri="{FF2B5EF4-FFF2-40B4-BE49-F238E27FC236}">
                <a16:creationId xmlns:a16="http://schemas.microsoft.com/office/drawing/2014/main" id="{EF7D86E3-4BD1-5F08-62A1-E6D5D9AE5CC2}"/>
              </a:ext>
            </a:extLst>
          </p:cNvPr>
          <p:cNvSpPr>
            <a:spLocks noGrp="1"/>
          </p:cNvSpPr>
          <p:nvPr>
            <p:ph type="title"/>
          </p:nvPr>
        </p:nvSpPr>
        <p:spPr>
          <a:xfrm>
            <a:off x="1531705" y="916254"/>
            <a:ext cx="7478059" cy="406401"/>
          </a:xfrm>
        </p:spPr>
        <p:txBody>
          <a:bodyPr>
            <a:normAutofit fontScale="90000"/>
          </a:bodyPr>
          <a:lstStyle/>
          <a:p>
            <a:r>
              <a:rPr lang="en-US" altLang="ja-JP" sz="2100" dirty="0"/>
              <a:t>AI</a:t>
            </a:r>
            <a:r>
              <a:rPr lang="ja-JP" altLang="en-US" sz="2100" dirty="0"/>
              <a:t>活用季節予測モデル  </a:t>
            </a:r>
            <a:r>
              <a:rPr lang="en-US" altLang="ja-JP" sz="2100" dirty="0"/>
              <a:t>(</a:t>
            </a:r>
            <a:r>
              <a:rPr lang="ja-JP" altLang="en-US" sz="2100" dirty="0"/>
              <a:t>京大、追加公募、</a:t>
            </a:r>
            <a:r>
              <a:rPr lang="en-US" altLang="ja-JP" sz="2100" dirty="0"/>
              <a:t>JAMSTEC)</a:t>
            </a:r>
            <a:endParaRPr lang="ja-JP" altLang="en-US" sz="2100" dirty="0"/>
          </a:p>
        </p:txBody>
      </p:sp>
      <p:sp>
        <p:nvSpPr>
          <p:cNvPr id="9" name="テキスト ボックス 8">
            <a:extLst>
              <a:ext uri="{FF2B5EF4-FFF2-40B4-BE49-F238E27FC236}">
                <a16:creationId xmlns:a16="http://schemas.microsoft.com/office/drawing/2014/main" id="{50BB6801-CD02-2B72-1E14-ECDDEEDD8528}"/>
              </a:ext>
            </a:extLst>
          </p:cNvPr>
          <p:cNvSpPr txBox="1"/>
          <p:nvPr/>
        </p:nvSpPr>
        <p:spPr>
          <a:xfrm>
            <a:off x="152400" y="1423873"/>
            <a:ext cx="4320000" cy="2192908"/>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1. </a:t>
            </a:r>
            <a:r>
              <a:rPr lang="ja-JP" altLang="en-US" sz="1050" b="1" dirty="0">
                <a:latin typeface="Meiryo UI" panose="020B0604030504040204" pitchFamily="50" charset="-128"/>
                <a:ea typeface="Meiryo UI" panose="020B0604030504040204" pitchFamily="50" charset="-128"/>
              </a:rPr>
              <a:t>目的</a:t>
            </a:r>
          </a:p>
          <a:p>
            <a:r>
              <a:rPr lang="ja-JP" altLang="en-US" sz="1050" dirty="0">
                <a:latin typeface="Meiryo UI" panose="020B0604030504040204" pitchFamily="50" charset="-128"/>
                <a:ea typeface="Meiryo UI" panose="020B0604030504040204" pitchFamily="50" charset="-128"/>
              </a:rPr>
              <a:t>近年発展が著しい</a:t>
            </a:r>
            <a:r>
              <a:rPr lang="en-US" altLang="ja-JP" sz="1050" dirty="0">
                <a:latin typeface="Meiryo UI" panose="020B0604030504040204" pitchFamily="50" charset="-128"/>
                <a:ea typeface="Meiryo UI" panose="020B0604030504040204" pitchFamily="50" charset="-128"/>
              </a:rPr>
              <a:t>AI</a:t>
            </a:r>
            <a:r>
              <a:rPr lang="ja-JP" altLang="en-US" sz="1050" dirty="0">
                <a:latin typeface="Meiryo UI" panose="020B0604030504040204" pitchFamily="50" charset="-128"/>
                <a:ea typeface="Meiryo UI" panose="020B0604030504040204" pitchFamily="50" charset="-128"/>
              </a:rPr>
              <a:t>（機械学習）分野の動向をふまえ、データ駆動型の季節予測モデルを複数のアプローチを通じて開発し、マルチモデルアンサンブル季節予測システムをさらに強化する。</a:t>
            </a:r>
            <a:endParaRPr lang="en-US" altLang="ja-JP" sz="105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2. </a:t>
            </a:r>
            <a:r>
              <a:rPr lang="ja-JP" altLang="en-US" sz="1050" b="1" dirty="0">
                <a:latin typeface="Meiryo UI" panose="020B0604030504040204" pitchFamily="50" charset="-128"/>
                <a:ea typeface="Meiryo UI" panose="020B0604030504040204" pitchFamily="50" charset="-128"/>
              </a:rPr>
              <a:t>克服すべき技術的課題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提案書の①</a:t>
            </a:r>
            <a:r>
              <a:rPr lang="en-US" altLang="ja-JP" sz="1050" b="1" dirty="0">
                <a:latin typeface="Meiryo UI" panose="020B0604030504040204" pitchFamily="50" charset="-128"/>
                <a:ea typeface="Meiryo UI" panose="020B0604030504040204" pitchFamily="50" charset="-128"/>
              </a:rPr>
              <a:t>)</a:t>
            </a:r>
            <a:br>
              <a:rPr lang="en-US" altLang="ja-JP" sz="1050" b="1"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データ駆動型の深層学習ベースの気象予測モデルでは、初期摂動が時間変化とともに大きく発展せずアンサンブルスプレッドが成長しにくいことや、雨量や風速等の強度が力学モデルと比較すると過少に予測してしまう等が課題として挙げられる。さらに、</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日以上先の予測については、計算が不安定になり、また物理に適合しない幻影</a:t>
            </a:r>
            <a:r>
              <a:rPr lang="en-US" altLang="ja-JP" sz="1050" dirty="0">
                <a:latin typeface="Meiryo UI" panose="020B0604030504040204" pitchFamily="50" charset="-128"/>
                <a:ea typeface="Meiryo UI" panose="020B0604030504040204" pitchFamily="50" charset="-128"/>
              </a:rPr>
              <a:t>(hallucination)</a:t>
            </a:r>
            <a:r>
              <a:rPr lang="ja-JP" altLang="en-US" sz="1050" dirty="0">
                <a:latin typeface="Meiryo UI" panose="020B0604030504040204" pitchFamily="50" charset="-128"/>
                <a:ea typeface="Meiryo UI" panose="020B0604030504040204" pitchFamily="50" charset="-128"/>
              </a:rPr>
              <a:t>が生ずることが知られている。</a:t>
            </a:r>
            <a:endParaRPr lang="en-US" altLang="ja-JP" sz="1050"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3. </a:t>
            </a:r>
            <a:r>
              <a:rPr lang="ja-JP" altLang="en-US" sz="1050" b="1" dirty="0">
                <a:latin typeface="Meiryo UI" panose="020B0604030504040204" pitchFamily="50" charset="-128"/>
                <a:ea typeface="Meiryo UI" panose="020B0604030504040204" pitchFamily="50" charset="-128"/>
              </a:rPr>
              <a:t>成果物と到達レベル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提案書の②</a:t>
            </a:r>
            <a:r>
              <a:rPr lang="en-US" altLang="ja-JP" sz="1050" b="1" dirty="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p:txBody>
      </p:sp>
      <p:graphicFrame>
        <p:nvGraphicFramePr>
          <p:cNvPr id="6" name="表 13">
            <a:extLst>
              <a:ext uri="{FF2B5EF4-FFF2-40B4-BE49-F238E27FC236}">
                <a16:creationId xmlns:a16="http://schemas.microsoft.com/office/drawing/2014/main" id="{E2BC37C0-6E30-82BD-7740-785C4EF027C2}"/>
              </a:ext>
            </a:extLst>
          </p:cNvPr>
          <p:cNvGraphicFramePr>
            <a:graphicFrameLocks noGrp="1"/>
          </p:cNvGraphicFramePr>
          <p:nvPr/>
        </p:nvGraphicFramePr>
        <p:xfrm>
          <a:off x="152401" y="3694917"/>
          <a:ext cx="3895772" cy="970600"/>
        </p:xfrm>
        <a:graphic>
          <a:graphicData uri="http://schemas.openxmlformats.org/drawingml/2006/table">
            <a:tbl>
              <a:tblPr firstRow="1" bandRow="1">
                <a:tableStyleId>{3B4B98B0-60AC-42C2-AFA5-B58CD77FA1E5}</a:tableStyleId>
              </a:tblPr>
              <a:tblGrid>
                <a:gridCol w="2854346">
                  <a:extLst>
                    <a:ext uri="{9D8B030D-6E8A-4147-A177-3AD203B41FA5}">
                      <a16:colId xmlns:a16="http://schemas.microsoft.com/office/drawing/2014/main" val="3543178535"/>
                    </a:ext>
                  </a:extLst>
                </a:gridCol>
                <a:gridCol w="1041426">
                  <a:extLst>
                    <a:ext uri="{9D8B030D-6E8A-4147-A177-3AD203B41FA5}">
                      <a16:colId xmlns:a16="http://schemas.microsoft.com/office/drawing/2014/main" val="985653141"/>
                    </a:ext>
                  </a:extLst>
                </a:gridCol>
              </a:tblGrid>
              <a:tr h="151257">
                <a:tc>
                  <a:txBody>
                    <a:bodyPr/>
                    <a:lstStyle/>
                    <a:p>
                      <a:pPr algn="l">
                        <a:lnSpc>
                          <a:spcPts val="1800"/>
                        </a:lnSpc>
                      </a:pPr>
                      <a:r>
                        <a:rPr lang="ja-JP" sz="900" kern="100">
                          <a:solidFill>
                            <a:schemeClr val="tx1"/>
                          </a:solidFill>
                          <a:effectLst/>
                          <a:latin typeface="Meiryo UI" panose="020B0604030504040204" pitchFamily="50" charset="-128"/>
                          <a:ea typeface="Meiryo UI" panose="020B0604030504040204" pitchFamily="50" charset="-128"/>
                        </a:rPr>
                        <a:t>成果物</a:t>
                      </a:r>
                      <a:endParaRPr lang="ja-JP" sz="9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ja-JP" sz="900" kern="100">
                          <a:solidFill>
                            <a:schemeClr val="tx1"/>
                          </a:solidFill>
                          <a:effectLst/>
                          <a:latin typeface="Meiryo UI" panose="020B0604030504040204" pitchFamily="50" charset="-128"/>
                          <a:ea typeface="Meiryo UI" panose="020B0604030504040204" pitchFamily="50" charset="-128"/>
                        </a:rPr>
                        <a:t>到達レベル </a:t>
                      </a:r>
                      <a:r>
                        <a:rPr lang="en-US" sz="900" kern="100">
                          <a:solidFill>
                            <a:schemeClr val="tx1"/>
                          </a:solidFill>
                          <a:effectLst/>
                          <a:latin typeface="Meiryo UI" panose="020B0604030504040204" pitchFamily="50" charset="-128"/>
                          <a:ea typeface="Meiryo UI" panose="020B0604030504040204" pitchFamily="50" charset="-128"/>
                        </a:rPr>
                        <a:t>(</a:t>
                      </a:r>
                      <a:r>
                        <a:rPr lang="ja-JP" sz="900" kern="100">
                          <a:solidFill>
                            <a:schemeClr val="tx1"/>
                          </a:solidFill>
                          <a:effectLst/>
                          <a:latin typeface="Meiryo UI" panose="020B0604030504040204" pitchFamily="50" charset="-128"/>
                          <a:ea typeface="Meiryo UI" panose="020B0604030504040204" pitchFamily="50" charset="-128"/>
                        </a:rPr>
                        <a:t>年度</a:t>
                      </a:r>
                      <a:r>
                        <a:rPr lang="en-US" sz="900" kern="100">
                          <a:solidFill>
                            <a:schemeClr val="tx1"/>
                          </a:solidFill>
                          <a:effectLst/>
                          <a:latin typeface="Meiryo UI" panose="020B0604030504040204" pitchFamily="50" charset="-128"/>
                          <a:ea typeface="Meiryo UI" panose="020B0604030504040204" pitchFamily="50" charset="-128"/>
                        </a:rPr>
                        <a:t>)</a:t>
                      </a:r>
                      <a:endParaRPr lang="ja-JP" sz="9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extLst>
                  <a:ext uri="{0D108BD9-81ED-4DB2-BD59-A6C34878D82A}">
                    <a16:rowId xmlns:a16="http://schemas.microsoft.com/office/drawing/2014/main" val="726606723"/>
                  </a:ext>
                </a:extLst>
              </a:tr>
              <a:tr h="164222">
                <a:tc>
                  <a:txBody>
                    <a:bodyPr/>
                    <a:lstStyle/>
                    <a:p>
                      <a:pPr marL="171450" indent="-171450" algn="l">
                        <a:lnSpc>
                          <a:spcPts val="1800"/>
                        </a:lnSpc>
                        <a:buFont typeface="Arial" panose="020B0604020202020204" pitchFamily="34" charset="0"/>
                        <a:buChar char="•"/>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AI</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・物理ハイブリッドモデルのプロトタイプ</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TRL5(3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2621860621"/>
                  </a:ext>
                </a:extLst>
              </a:tr>
              <a:tr h="164222">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データ駆動型モデルのプロトタイプ</a:t>
                      </a:r>
                    </a:p>
                  </a:txBody>
                  <a:tcPr marL="51435" marR="51435" marT="0" marB="0" anchor="ctr"/>
                </a:tc>
                <a:tc>
                  <a:txBody>
                    <a:bodyPr/>
                    <a:lstStyle/>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TRL5(3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3351276758"/>
                  </a:ext>
                </a:extLst>
              </a:tr>
              <a:tr h="151257">
                <a:tc>
                  <a:txBody>
                    <a:bodyPr/>
                    <a:lstStyle/>
                    <a:p>
                      <a:pPr marL="171450" marR="0" lvl="0" indent="-1714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AI</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・物理ハイブリッドモデルの完成版</a:t>
                      </a:r>
                    </a:p>
                  </a:txBody>
                  <a:tcPr marL="51435" marR="51435" marT="0" marB="0" anchor="ctr"/>
                </a:tc>
                <a:tc>
                  <a:txBody>
                    <a:bodyPr/>
                    <a:lstStyle/>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4037720002"/>
                  </a:ext>
                </a:extLst>
              </a:tr>
              <a:tr h="151257">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データ駆動型モデルの完成版</a:t>
                      </a:r>
                    </a:p>
                  </a:txBody>
                  <a:tcPr marL="51435" marR="51435" marT="0" marB="0" anchor="ctr"/>
                </a:tc>
                <a:tc>
                  <a:txBody>
                    <a:bodyPr/>
                    <a:lstStyle/>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1386523336"/>
                  </a:ext>
                </a:extLst>
              </a:tr>
            </a:tbl>
          </a:graphicData>
        </a:graphic>
      </p:graphicFrame>
      <p:graphicFrame>
        <p:nvGraphicFramePr>
          <p:cNvPr id="2" name="表 1">
            <a:extLst>
              <a:ext uri="{FF2B5EF4-FFF2-40B4-BE49-F238E27FC236}">
                <a16:creationId xmlns:a16="http://schemas.microsoft.com/office/drawing/2014/main" id="{DAD6D1C7-A76A-CD53-097A-C3E2C21FE724}"/>
              </a:ext>
            </a:extLst>
          </p:cNvPr>
          <p:cNvGraphicFramePr>
            <a:graphicFrameLocks noGrp="1"/>
          </p:cNvGraphicFramePr>
          <p:nvPr/>
        </p:nvGraphicFramePr>
        <p:xfrm>
          <a:off x="4687405" y="2292551"/>
          <a:ext cx="3594056" cy="627108"/>
        </p:xfrm>
        <a:graphic>
          <a:graphicData uri="http://schemas.openxmlformats.org/drawingml/2006/table">
            <a:tbl>
              <a:tblPr firstRow="1" bandRow="1">
                <a:tableStyleId>{5C22544A-7EE6-4342-B048-85BDC9FD1C3A}</a:tableStyleId>
              </a:tblPr>
              <a:tblGrid>
                <a:gridCol w="1818396">
                  <a:extLst>
                    <a:ext uri="{9D8B030D-6E8A-4147-A177-3AD203B41FA5}">
                      <a16:colId xmlns:a16="http://schemas.microsoft.com/office/drawing/2014/main" val="2118808143"/>
                    </a:ext>
                  </a:extLst>
                </a:gridCol>
                <a:gridCol w="357448">
                  <a:extLst>
                    <a:ext uri="{9D8B030D-6E8A-4147-A177-3AD203B41FA5}">
                      <a16:colId xmlns:a16="http://schemas.microsoft.com/office/drawing/2014/main" val="3807860631"/>
                    </a:ext>
                  </a:extLst>
                </a:gridCol>
                <a:gridCol w="344978">
                  <a:extLst>
                    <a:ext uri="{9D8B030D-6E8A-4147-A177-3AD203B41FA5}">
                      <a16:colId xmlns:a16="http://schemas.microsoft.com/office/drawing/2014/main" val="2461083493"/>
                    </a:ext>
                  </a:extLst>
                </a:gridCol>
                <a:gridCol w="365760">
                  <a:extLst>
                    <a:ext uri="{9D8B030D-6E8A-4147-A177-3AD203B41FA5}">
                      <a16:colId xmlns:a16="http://schemas.microsoft.com/office/drawing/2014/main" val="2688818864"/>
                    </a:ext>
                  </a:extLst>
                </a:gridCol>
                <a:gridCol w="361604">
                  <a:extLst>
                    <a:ext uri="{9D8B030D-6E8A-4147-A177-3AD203B41FA5}">
                      <a16:colId xmlns:a16="http://schemas.microsoft.com/office/drawing/2014/main" val="102951852"/>
                    </a:ext>
                  </a:extLst>
                </a:gridCol>
                <a:gridCol w="345870">
                  <a:extLst>
                    <a:ext uri="{9D8B030D-6E8A-4147-A177-3AD203B41FA5}">
                      <a16:colId xmlns:a16="http://schemas.microsoft.com/office/drawing/2014/main" val="3705025328"/>
                    </a:ext>
                  </a:extLst>
                </a:gridCol>
              </a:tblGrid>
              <a:tr h="160020">
                <a:tc>
                  <a:txBody>
                    <a:bodyPr/>
                    <a:lstStyle/>
                    <a:p>
                      <a:r>
                        <a:rPr lang="en-US" sz="600" b="1" dirty="0">
                          <a:solidFill>
                            <a:schemeClr val="tx1"/>
                          </a:solidFill>
                        </a:rPr>
                        <a:t>6-1-E AI</a:t>
                      </a:r>
                      <a:r>
                        <a:rPr lang="ja-JP" altLang="en-US" sz="600" b="1" dirty="0">
                          <a:solidFill>
                            <a:schemeClr val="tx1"/>
                          </a:solidFill>
                        </a:rPr>
                        <a:t>活用季節予測モデル</a:t>
                      </a:r>
                      <a:endParaRPr lang="en-US" sz="6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1</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2</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3</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4</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ja-JP" altLang="en-US" sz="600" b="0" dirty="0">
                          <a:solidFill>
                            <a:schemeClr val="tx1"/>
                          </a:solidFill>
                        </a:rPr>
                        <a:t>５年目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227764028"/>
                  </a:ext>
                </a:extLst>
              </a:tr>
              <a:tr h="187824">
                <a:tc>
                  <a:txBody>
                    <a:bodyPr/>
                    <a:lstStyle/>
                    <a:p>
                      <a:r>
                        <a:rPr lang="ja-JP" altLang="en-US" sz="600" b="0" dirty="0">
                          <a:solidFill>
                            <a:schemeClr val="tx1"/>
                          </a:solidFill>
                        </a:rPr>
                        <a:t>ハイブリッド型アプローチ</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1380384848"/>
                  </a:ext>
                </a:extLst>
              </a:tr>
              <a:tr h="187824">
                <a:tc>
                  <a:txBody>
                    <a:bodyPr/>
                    <a:lstStyle/>
                    <a:p>
                      <a:r>
                        <a:rPr lang="ja-JP" altLang="en-US" sz="600" b="0" dirty="0">
                          <a:solidFill>
                            <a:schemeClr val="tx1"/>
                          </a:solidFill>
                        </a:rPr>
                        <a:t>データ駆動型アプローチ</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278290818"/>
                  </a:ext>
                </a:extLst>
              </a:tr>
            </a:tbl>
          </a:graphicData>
        </a:graphic>
      </p:graphicFrame>
    </p:spTree>
    <p:extLst>
      <p:ext uri="{BB962C8B-B14F-4D97-AF65-F5344CB8AC3E}">
        <p14:creationId xmlns:p14="http://schemas.microsoft.com/office/powerpoint/2010/main" val="259059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C4C2A0D-9568-A15D-67C2-662325C6E723}"/>
              </a:ext>
            </a:extLst>
          </p:cNvPr>
          <p:cNvSpPr txBox="1"/>
          <p:nvPr/>
        </p:nvSpPr>
        <p:spPr>
          <a:xfrm>
            <a:off x="4571992" y="1418995"/>
            <a:ext cx="4320000" cy="4939814"/>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4. </a:t>
            </a:r>
            <a:r>
              <a:rPr lang="ja-JP" altLang="en-US" sz="1050" b="1" dirty="0">
                <a:latin typeface="Meiryo UI" panose="020B0604030504040204" pitchFamily="50" charset="-128"/>
                <a:ea typeface="Meiryo UI" panose="020B0604030504040204" pitchFamily="50" charset="-128"/>
              </a:rPr>
              <a:t>作業項目</a:t>
            </a:r>
            <a:endParaRPr lang="en-US" altLang="ja-JP" sz="1050" b="1" dirty="0">
              <a:latin typeface="Meiryo UI" panose="020B0604030504040204" pitchFamily="50" charset="-128"/>
              <a:ea typeface="Meiryo UI" panose="020B0604030504040204" pitchFamily="50" charset="-128"/>
            </a:endParaRP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篤志船観測網の把握</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大気・海洋データ同化・予測システムの構築</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大気・海洋の観測システム実験の実行</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観測影響評価のための予測実験</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季節予測への影響評価</a:t>
            </a:r>
          </a:p>
          <a:p>
            <a:pPr lvl="1"/>
            <a:endParaRPr lang="en-US" altLang="ja-JP"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5. </a:t>
            </a:r>
            <a:r>
              <a:rPr lang="ja-JP" altLang="en-US" sz="1050" b="1" dirty="0">
                <a:latin typeface="Meiryo UI" panose="020B0604030504040204" pitchFamily="50" charset="-128"/>
                <a:ea typeface="Meiryo UI" panose="020B0604030504040204" pitchFamily="50" charset="-128"/>
              </a:rPr>
              <a:t>スケジュール</a:t>
            </a:r>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6. </a:t>
            </a:r>
            <a:r>
              <a:rPr lang="ja-JP" altLang="en-US" sz="1050" b="1" dirty="0">
                <a:latin typeface="Meiryo UI" panose="020B0604030504040204" pitchFamily="50" charset="-128"/>
                <a:ea typeface="Meiryo UI" panose="020B0604030504040204" pitchFamily="50" charset="-128"/>
              </a:rPr>
              <a:t>克服するべき技術的課題の解決方法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提案書の③</a:t>
            </a:r>
            <a:r>
              <a:rPr lang="en-US" altLang="ja-JP" sz="1050" b="1" dirty="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rPr>
              <a:t>年目では現在展開されている篤志船による観測について，統計的な調査を行う。その後、得られた観測を利用するための大気データ同化システムと海洋データ同化システムを整備し、篤志船観測を使う場合と使わない場合とで気象・海洋場の推定精度がどの程度異なるかを比較するための観測システム実験の準備を整える。</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年目以降は、それまでに整備されたデータ同化システムを使って観測システム実験を行う。得られた結果から気象・気候，海流予測を行い，篤志船による観測が大気・海洋循環場の予測に与える影響を評価する。</a:t>
            </a:r>
            <a:r>
              <a:rPr lang="en-US" altLang="ja-JP" sz="1050" dirty="0">
                <a:latin typeface="Meiryo UI" panose="020B0604030504040204" pitchFamily="50" charset="-128"/>
                <a:ea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rPr>
              <a:t>年目以降には、開発したデータ同化システムの出力をテーマ</a:t>
            </a:r>
            <a:r>
              <a:rPr lang="en-US" altLang="ja-JP" sz="1050" dirty="0">
                <a:latin typeface="Meiryo UI" panose="020B0604030504040204" pitchFamily="50" charset="-128"/>
                <a:ea typeface="Meiryo UI" panose="020B0604030504040204" pitchFamily="50" charset="-128"/>
              </a:rPr>
              <a:t>B</a:t>
            </a:r>
            <a:r>
              <a:rPr lang="ja-JP" altLang="en-US" sz="1050" dirty="0">
                <a:latin typeface="Meiryo UI" panose="020B0604030504040204" pitchFamily="50" charset="-128"/>
                <a:ea typeface="Meiryo UI" panose="020B0604030504040204" pitchFamily="50" charset="-128"/>
              </a:rPr>
              <a:t>で開発する高解像度季節予測モデルに同化し、季節予測における篤志船観測のインパクトを評価する。</a:t>
            </a:r>
          </a:p>
          <a:p>
            <a:endParaRPr lang="ja-JP" altLang="en-US" sz="105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0E2F8B48-CC3C-B795-62C1-F5452CD461EA}"/>
              </a:ext>
            </a:extLst>
          </p:cNvPr>
          <p:cNvSpPr>
            <a:spLocks noGrp="1"/>
          </p:cNvSpPr>
          <p:nvPr>
            <p:ph idx="1"/>
          </p:nvPr>
        </p:nvSpPr>
        <p:spPr>
          <a:xfrm>
            <a:off x="95565" y="2776538"/>
            <a:ext cx="4320000" cy="1450333"/>
          </a:xfrm>
        </p:spPr>
        <p:txBody>
          <a:bodyPr>
            <a:noAutofit/>
          </a:bodyPr>
          <a:lstStyle/>
          <a:p>
            <a:pPr marL="0" indent="0">
              <a:buNone/>
            </a:pPr>
            <a:endParaRPr lang="en-US" altLang="ja-JP" sz="1050"/>
          </a:p>
          <a:p>
            <a:pPr>
              <a:buFont typeface="+mj-lt"/>
              <a:buAutoNum type="arabicPeriod"/>
            </a:pPr>
            <a:endParaRPr lang="en-US" altLang="ja-JP" sz="1050"/>
          </a:p>
          <a:p>
            <a:pPr marL="219456" lvl="1" indent="0">
              <a:buNone/>
            </a:pPr>
            <a:endParaRPr lang="en-US" altLang="ja-JP" sz="1050"/>
          </a:p>
          <a:p>
            <a:pPr>
              <a:buFont typeface="+mj-lt"/>
              <a:buAutoNum type="arabicPeriod"/>
            </a:pPr>
            <a:endParaRPr lang="ja-JP" altLang="en-US" sz="1050"/>
          </a:p>
        </p:txBody>
      </p:sp>
      <p:sp>
        <p:nvSpPr>
          <p:cNvPr id="5" name="スライド番号プレースホルダー 4">
            <a:extLst>
              <a:ext uri="{FF2B5EF4-FFF2-40B4-BE49-F238E27FC236}">
                <a16:creationId xmlns:a16="http://schemas.microsoft.com/office/drawing/2014/main" id="{B1D33B3F-6890-3EC0-7F89-D8DD627DE690}"/>
              </a:ext>
            </a:extLst>
          </p:cNvPr>
          <p:cNvSpPr>
            <a:spLocks noGrp="1"/>
          </p:cNvSpPr>
          <p:nvPr>
            <p:ph type="sldNum" sz="quarter" idx="12"/>
          </p:nvPr>
        </p:nvSpPr>
        <p:spPr/>
        <p:txBody>
          <a:bodyPr/>
          <a:lstStyle/>
          <a:p>
            <a:fld id="{3A98EE3D-8CD1-4C3F-BD1C-C98C9596463C}" type="slidenum">
              <a:rPr lang="en-US" altLang="ja-JP" smtClean="0"/>
              <a:pPr/>
              <a:t>47</a:t>
            </a:fld>
            <a:endParaRPr lang="ja-JP" altLang="en-US"/>
          </a:p>
        </p:txBody>
      </p:sp>
      <p:sp>
        <p:nvSpPr>
          <p:cNvPr id="7" name="四角形: 角を丸くする 6">
            <a:extLst>
              <a:ext uri="{FF2B5EF4-FFF2-40B4-BE49-F238E27FC236}">
                <a16:creationId xmlns:a16="http://schemas.microsoft.com/office/drawing/2014/main" id="{DF109C1F-3087-B29A-6736-216861750626}"/>
              </a:ext>
            </a:extLst>
          </p:cNvPr>
          <p:cNvSpPr/>
          <p:nvPr/>
        </p:nvSpPr>
        <p:spPr>
          <a:xfrm>
            <a:off x="76648" y="981015"/>
            <a:ext cx="1386392" cy="406401"/>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200" dirty="0">
                <a:solidFill>
                  <a:schemeClr val="bg1"/>
                </a:solidFill>
                <a:latin typeface="Meiryo UI" panose="020B0604030504040204" pitchFamily="50" charset="-128"/>
                <a:ea typeface="Meiryo UI" panose="020B0604030504040204" pitchFamily="50" charset="-128"/>
              </a:rPr>
              <a:t>研究開発成果物 </a:t>
            </a:r>
            <a:r>
              <a:rPr lang="en-US" altLang="ja-JP" sz="1200" dirty="0">
                <a:solidFill>
                  <a:schemeClr val="bg1"/>
                </a:solidFill>
                <a:latin typeface="Meiryo UI" panose="020B0604030504040204" pitchFamily="50" charset="-128"/>
                <a:ea typeface="Meiryo UI" panose="020B0604030504040204" pitchFamily="50" charset="-128"/>
              </a:rPr>
              <a:t>6-1-F</a:t>
            </a:r>
            <a:endParaRPr lang="ja-JP" altLang="en-US" sz="1200" dirty="0">
              <a:solidFill>
                <a:schemeClr val="bg1"/>
              </a:solidFill>
              <a:latin typeface="Meiryo UI" panose="020B0604030504040204" pitchFamily="50" charset="-128"/>
              <a:ea typeface="Meiryo UI" panose="020B0604030504040204" pitchFamily="50" charset="-128"/>
            </a:endParaRPr>
          </a:p>
        </p:txBody>
      </p:sp>
      <p:sp>
        <p:nvSpPr>
          <p:cNvPr id="11" name="タイトル 10">
            <a:extLst>
              <a:ext uri="{FF2B5EF4-FFF2-40B4-BE49-F238E27FC236}">
                <a16:creationId xmlns:a16="http://schemas.microsoft.com/office/drawing/2014/main" id="{EF7D86E3-4BD1-5F08-62A1-E6D5D9AE5CC2}"/>
              </a:ext>
            </a:extLst>
          </p:cNvPr>
          <p:cNvSpPr>
            <a:spLocks noGrp="1"/>
          </p:cNvSpPr>
          <p:nvPr>
            <p:ph type="title"/>
          </p:nvPr>
        </p:nvSpPr>
        <p:spPr>
          <a:xfrm>
            <a:off x="1531705" y="916254"/>
            <a:ext cx="7478059" cy="406401"/>
          </a:xfrm>
        </p:spPr>
        <p:txBody>
          <a:bodyPr>
            <a:normAutofit fontScale="90000"/>
          </a:bodyPr>
          <a:lstStyle/>
          <a:p>
            <a:r>
              <a:rPr lang="ja-JP" altLang="en-US" sz="2100" dirty="0"/>
              <a:t>船舶気象海象データの利用  </a:t>
            </a:r>
            <a:r>
              <a:rPr lang="en-US" altLang="ja-JP" sz="2100" dirty="0"/>
              <a:t>(JAMSTEC)</a:t>
            </a:r>
            <a:endParaRPr lang="ja-JP" altLang="en-US" sz="2100" dirty="0"/>
          </a:p>
        </p:txBody>
      </p:sp>
      <p:sp>
        <p:nvSpPr>
          <p:cNvPr id="17" name="コンテンツ プレースホルダー 2">
            <a:extLst>
              <a:ext uri="{FF2B5EF4-FFF2-40B4-BE49-F238E27FC236}">
                <a16:creationId xmlns:a16="http://schemas.microsoft.com/office/drawing/2014/main" id="{B5C82136-ACEA-F2D7-A1DB-934EB5E77459}"/>
              </a:ext>
            </a:extLst>
          </p:cNvPr>
          <p:cNvSpPr txBox="1">
            <a:spLocks/>
          </p:cNvSpPr>
          <p:nvPr/>
        </p:nvSpPr>
        <p:spPr>
          <a:xfrm>
            <a:off x="4824000" y="3165972"/>
            <a:ext cx="4320000" cy="1353123"/>
          </a:xfrm>
          <a:prstGeom prst="rect">
            <a:avLst/>
          </a:prstGeom>
        </p:spPr>
        <p:txBody>
          <a:bodyPr vert="horz" lIns="0" tIns="34290" rIns="0" bIns="3429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kumimoji="1" sz="18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lnSpc>
                <a:spcPct val="100000"/>
              </a:lnSpc>
              <a:spcBef>
                <a:spcPts val="450"/>
              </a:spcBef>
              <a:spcAft>
                <a:spcPts val="0"/>
              </a:spcAft>
              <a:buNone/>
            </a:pPr>
            <a:endParaRPr lang="en-US" altLang="ja-JP" sz="1050" dirty="0">
              <a:solidFill>
                <a:schemeClr val="tx1"/>
              </a:solidFill>
              <a:latin typeface="Meiryo UI" panose="020B0604030504040204" pitchFamily="50" charset="-128"/>
            </a:endParaRPr>
          </a:p>
        </p:txBody>
      </p:sp>
      <p:sp>
        <p:nvSpPr>
          <p:cNvPr id="9" name="テキスト ボックス 8">
            <a:extLst>
              <a:ext uri="{FF2B5EF4-FFF2-40B4-BE49-F238E27FC236}">
                <a16:creationId xmlns:a16="http://schemas.microsoft.com/office/drawing/2014/main" id="{50BB6801-CD02-2B72-1E14-ECDDEEDD8528}"/>
              </a:ext>
            </a:extLst>
          </p:cNvPr>
          <p:cNvSpPr txBox="1"/>
          <p:nvPr/>
        </p:nvSpPr>
        <p:spPr>
          <a:xfrm>
            <a:off x="152400" y="1423874"/>
            <a:ext cx="4320000" cy="2031325"/>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1. </a:t>
            </a:r>
            <a:r>
              <a:rPr lang="ja-JP" altLang="en-US" sz="1050" b="1" dirty="0">
                <a:latin typeface="Meiryo UI" panose="020B0604030504040204" pitchFamily="50" charset="-128"/>
                <a:ea typeface="Meiryo UI" panose="020B0604030504040204" pitchFamily="50" charset="-128"/>
              </a:rPr>
              <a:t>目的</a:t>
            </a:r>
          </a:p>
          <a:p>
            <a:r>
              <a:rPr lang="ja-JP" altLang="en-US" sz="1050" dirty="0">
                <a:latin typeface="Meiryo UI" panose="020B0604030504040204" pitchFamily="50" charset="-128"/>
                <a:ea typeface="Meiryo UI" panose="020B0604030504040204" pitchFamily="50" charset="-128"/>
              </a:rPr>
              <a:t>大気・海洋データ同化システムと季節予測に対する篤志船観測データの効果を評価することで、篤志船観測の定量的な意義を明示し今後の発展可能性も示すことで、季節予測の精度向上に貢献する。</a:t>
            </a:r>
            <a:endParaRPr lang="en-US" altLang="ja-JP" sz="105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2. </a:t>
            </a:r>
            <a:r>
              <a:rPr lang="ja-JP" altLang="en-US" sz="1050" b="1" dirty="0">
                <a:latin typeface="Meiryo UI" panose="020B0604030504040204" pitchFamily="50" charset="-128"/>
                <a:ea typeface="Meiryo UI" panose="020B0604030504040204" pitchFamily="50" charset="-128"/>
              </a:rPr>
              <a:t>克服すべき技術的課題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提案書の①</a:t>
            </a:r>
            <a:r>
              <a:rPr lang="en-US" altLang="ja-JP" sz="1050" b="1" dirty="0">
                <a:latin typeface="Meiryo UI" panose="020B0604030504040204" pitchFamily="50" charset="-128"/>
                <a:ea typeface="Meiryo UI" panose="020B0604030504040204" pitchFamily="50" charset="-128"/>
              </a:rPr>
              <a:t>)</a:t>
            </a:r>
            <a:br>
              <a:rPr lang="en-US" altLang="ja-JP" sz="1050" b="1"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現在入手可能な世界各国の様々な船舶によって行われた観測は</a:t>
            </a:r>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そのデータの記述形式や観測された変数などが必ずしも統一されておらず</a:t>
            </a:r>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またその量も膨大になりデータの整理が容易でないことから</a:t>
            </a:r>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商業船舶による観測が季節予測にもたらすインパクトの包括的な調査は</a:t>
            </a:r>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未だ十分に行われていない。</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3. </a:t>
            </a:r>
            <a:r>
              <a:rPr lang="ja-JP" altLang="en-US" sz="1050" b="1" dirty="0">
                <a:latin typeface="Meiryo UI" panose="020B0604030504040204" pitchFamily="50" charset="-128"/>
                <a:ea typeface="Meiryo UI" panose="020B0604030504040204" pitchFamily="50" charset="-128"/>
              </a:rPr>
              <a:t>成果物と到達レベル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提案書の②</a:t>
            </a:r>
            <a:r>
              <a:rPr lang="en-US" altLang="ja-JP" sz="1050" b="1" dirty="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p:txBody>
      </p:sp>
      <p:graphicFrame>
        <p:nvGraphicFramePr>
          <p:cNvPr id="6" name="表 13">
            <a:extLst>
              <a:ext uri="{FF2B5EF4-FFF2-40B4-BE49-F238E27FC236}">
                <a16:creationId xmlns:a16="http://schemas.microsoft.com/office/drawing/2014/main" id="{6452A3D5-E0C3-06FF-8B8E-473FCEEE083C}"/>
              </a:ext>
            </a:extLst>
          </p:cNvPr>
          <p:cNvGraphicFramePr>
            <a:graphicFrameLocks noGrp="1"/>
          </p:cNvGraphicFramePr>
          <p:nvPr/>
        </p:nvGraphicFramePr>
        <p:xfrm>
          <a:off x="152400" y="3563185"/>
          <a:ext cx="4209288" cy="810960"/>
        </p:xfrm>
        <a:graphic>
          <a:graphicData uri="http://schemas.openxmlformats.org/drawingml/2006/table">
            <a:tbl>
              <a:tblPr firstRow="1" bandRow="1">
                <a:tableStyleId>{3B4B98B0-60AC-42C2-AFA5-B58CD77FA1E5}</a:tableStyleId>
              </a:tblPr>
              <a:tblGrid>
                <a:gridCol w="3173730">
                  <a:extLst>
                    <a:ext uri="{9D8B030D-6E8A-4147-A177-3AD203B41FA5}">
                      <a16:colId xmlns:a16="http://schemas.microsoft.com/office/drawing/2014/main" val="3543178535"/>
                    </a:ext>
                  </a:extLst>
                </a:gridCol>
                <a:gridCol w="1035558">
                  <a:extLst>
                    <a:ext uri="{9D8B030D-6E8A-4147-A177-3AD203B41FA5}">
                      <a16:colId xmlns:a16="http://schemas.microsoft.com/office/drawing/2014/main" val="985653141"/>
                    </a:ext>
                  </a:extLst>
                </a:gridCol>
              </a:tblGrid>
              <a:tr h="179567">
                <a:tc>
                  <a:txBody>
                    <a:bodyPr/>
                    <a:lstStyle/>
                    <a:p>
                      <a:pPr algn="l">
                        <a:lnSpc>
                          <a:spcPts val="1800"/>
                        </a:lnSpc>
                      </a:pPr>
                      <a:r>
                        <a:rPr lang="ja-JP" sz="900" kern="100" dirty="0">
                          <a:solidFill>
                            <a:schemeClr val="tx1"/>
                          </a:solidFill>
                          <a:effectLst/>
                          <a:latin typeface="Meiryo UI" panose="020B0604030504040204" pitchFamily="50" charset="-128"/>
                          <a:ea typeface="Meiryo UI" panose="020B0604030504040204" pitchFamily="50" charset="-128"/>
                        </a:rPr>
                        <a:t>成果物</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ja-JP" sz="900" kern="100" dirty="0">
                          <a:solidFill>
                            <a:schemeClr val="tx1"/>
                          </a:solidFill>
                          <a:effectLst/>
                          <a:latin typeface="Meiryo UI" panose="020B0604030504040204" pitchFamily="50" charset="-128"/>
                          <a:ea typeface="Meiryo UI" panose="020B0604030504040204" pitchFamily="50" charset="-128"/>
                        </a:rPr>
                        <a:t>到達レベル </a:t>
                      </a:r>
                      <a:r>
                        <a:rPr lang="en-US" sz="900" kern="100" dirty="0">
                          <a:solidFill>
                            <a:schemeClr val="tx1"/>
                          </a:solidFill>
                          <a:effectLst/>
                          <a:latin typeface="Meiryo UI" panose="020B0604030504040204" pitchFamily="50" charset="-128"/>
                          <a:ea typeface="Meiryo UI" panose="020B0604030504040204" pitchFamily="50" charset="-128"/>
                        </a:rPr>
                        <a:t>(</a:t>
                      </a:r>
                      <a:r>
                        <a:rPr lang="ja-JP" sz="900" kern="100" dirty="0">
                          <a:solidFill>
                            <a:schemeClr val="tx1"/>
                          </a:solidFill>
                          <a:effectLst/>
                          <a:latin typeface="Meiryo UI" panose="020B0604030504040204" pitchFamily="50" charset="-128"/>
                          <a:ea typeface="Meiryo UI" panose="020B0604030504040204" pitchFamily="50" charset="-128"/>
                        </a:rPr>
                        <a:t>年度</a:t>
                      </a:r>
                      <a:r>
                        <a:rPr lang="en-US" sz="900" kern="1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extLst>
                  <a:ext uri="{0D108BD9-81ED-4DB2-BD59-A6C34878D82A}">
                    <a16:rowId xmlns:a16="http://schemas.microsoft.com/office/drawing/2014/main" val="726606723"/>
                  </a:ext>
                </a:extLst>
              </a:tr>
              <a:tr h="163020">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大気・海洋データ同化システムに対する篤志船観測の定量評価</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TRL6(3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2621860621"/>
                  </a:ext>
                </a:extLst>
              </a:tr>
              <a:tr h="322707">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季節予測に対する篤志船観測の定量評価</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船舶気象海象データ評価システム</a:t>
                      </a:r>
                    </a:p>
                  </a:txBody>
                  <a:tcPr marL="51435" marR="51435" marT="0" marB="0" anchor="ctr"/>
                </a:tc>
                <a:tc>
                  <a:txBody>
                    <a:bodyPr/>
                    <a:lstStyle/>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p>
                      <a:pPr algn="ctr">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3019607149"/>
                  </a:ext>
                </a:extLst>
              </a:tr>
            </a:tbl>
          </a:graphicData>
        </a:graphic>
      </p:graphicFrame>
      <p:graphicFrame>
        <p:nvGraphicFramePr>
          <p:cNvPr id="8" name="表 7">
            <a:extLst>
              <a:ext uri="{FF2B5EF4-FFF2-40B4-BE49-F238E27FC236}">
                <a16:creationId xmlns:a16="http://schemas.microsoft.com/office/drawing/2014/main" id="{4E7FC9CD-217C-2020-B44C-231C2E1F56DA}"/>
              </a:ext>
            </a:extLst>
          </p:cNvPr>
          <p:cNvGraphicFramePr>
            <a:graphicFrameLocks noGrp="1"/>
          </p:cNvGraphicFramePr>
          <p:nvPr/>
        </p:nvGraphicFramePr>
        <p:xfrm>
          <a:off x="4737486" y="2845973"/>
          <a:ext cx="3594056" cy="1190580"/>
        </p:xfrm>
        <a:graphic>
          <a:graphicData uri="http://schemas.openxmlformats.org/drawingml/2006/table">
            <a:tbl>
              <a:tblPr firstRow="1" bandRow="1">
                <a:tableStyleId>{5C22544A-7EE6-4342-B048-85BDC9FD1C3A}</a:tableStyleId>
              </a:tblPr>
              <a:tblGrid>
                <a:gridCol w="1818396">
                  <a:extLst>
                    <a:ext uri="{9D8B030D-6E8A-4147-A177-3AD203B41FA5}">
                      <a16:colId xmlns:a16="http://schemas.microsoft.com/office/drawing/2014/main" val="2118808143"/>
                    </a:ext>
                  </a:extLst>
                </a:gridCol>
                <a:gridCol w="357448">
                  <a:extLst>
                    <a:ext uri="{9D8B030D-6E8A-4147-A177-3AD203B41FA5}">
                      <a16:colId xmlns:a16="http://schemas.microsoft.com/office/drawing/2014/main" val="3807860631"/>
                    </a:ext>
                  </a:extLst>
                </a:gridCol>
                <a:gridCol w="344978">
                  <a:extLst>
                    <a:ext uri="{9D8B030D-6E8A-4147-A177-3AD203B41FA5}">
                      <a16:colId xmlns:a16="http://schemas.microsoft.com/office/drawing/2014/main" val="2461083493"/>
                    </a:ext>
                  </a:extLst>
                </a:gridCol>
                <a:gridCol w="365760">
                  <a:extLst>
                    <a:ext uri="{9D8B030D-6E8A-4147-A177-3AD203B41FA5}">
                      <a16:colId xmlns:a16="http://schemas.microsoft.com/office/drawing/2014/main" val="2688818864"/>
                    </a:ext>
                  </a:extLst>
                </a:gridCol>
                <a:gridCol w="361604">
                  <a:extLst>
                    <a:ext uri="{9D8B030D-6E8A-4147-A177-3AD203B41FA5}">
                      <a16:colId xmlns:a16="http://schemas.microsoft.com/office/drawing/2014/main" val="102951852"/>
                    </a:ext>
                  </a:extLst>
                </a:gridCol>
                <a:gridCol w="345870">
                  <a:extLst>
                    <a:ext uri="{9D8B030D-6E8A-4147-A177-3AD203B41FA5}">
                      <a16:colId xmlns:a16="http://schemas.microsoft.com/office/drawing/2014/main" val="3705025328"/>
                    </a:ext>
                  </a:extLst>
                </a:gridCol>
              </a:tblGrid>
              <a:tr h="160020">
                <a:tc>
                  <a:txBody>
                    <a:bodyPr/>
                    <a:lstStyle/>
                    <a:p>
                      <a:r>
                        <a:rPr lang="en-US" sz="600" b="1" dirty="0">
                          <a:solidFill>
                            <a:schemeClr val="tx1"/>
                          </a:solidFill>
                        </a:rPr>
                        <a:t>6-1-F </a:t>
                      </a:r>
                      <a:r>
                        <a:rPr lang="ja-JP" altLang="en-US" sz="600" b="1" dirty="0">
                          <a:solidFill>
                            <a:schemeClr val="tx1"/>
                          </a:solidFill>
                        </a:rPr>
                        <a:t>船舶気象海象データの利用</a:t>
                      </a:r>
                      <a:endParaRPr lang="en-US" sz="6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1</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2</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3</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4</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ja-JP" altLang="en-US" sz="600" b="0" dirty="0">
                          <a:solidFill>
                            <a:schemeClr val="tx1"/>
                          </a:solidFill>
                        </a:rPr>
                        <a:t>５年目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227764028"/>
                  </a:ext>
                </a:extLst>
              </a:tr>
              <a:tr h="187824">
                <a:tc>
                  <a:txBody>
                    <a:bodyPr/>
                    <a:lstStyle/>
                    <a:p>
                      <a:r>
                        <a:rPr lang="ja-JP" altLang="en-US" sz="600" b="0" dirty="0">
                          <a:solidFill>
                            <a:schemeClr val="tx1"/>
                          </a:solidFill>
                        </a:rPr>
                        <a:t>篤志船観測網の把握</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384848"/>
                  </a:ext>
                </a:extLst>
              </a:tr>
              <a:tr h="187824">
                <a:tc>
                  <a:txBody>
                    <a:bodyPr/>
                    <a:lstStyle/>
                    <a:p>
                      <a:r>
                        <a:rPr lang="ja-JP" altLang="en-US" sz="600" b="0" dirty="0">
                          <a:solidFill>
                            <a:schemeClr val="tx1"/>
                          </a:solidFill>
                        </a:rPr>
                        <a:t>大気・海洋データ同化・予測システムの構築</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290818"/>
                  </a:ext>
                </a:extLst>
              </a:tr>
              <a:tr h="187824">
                <a:tc>
                  <a:txBody>
                    <a:bodyPr/>
                    <a:lstStyle/>
                    <a:p>
                      <a:r>
                        <a:rPr lang="ja-JP" altLang="en-US" sz="600" b="0" dirty="0">
                          <a:solidFill>
                            <a:schemeClr val="tx1"/>
                          </a:solidFill>
                        </a:rPr>
                        <a:t>大気・海洋の観測システム実験の実行</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9409016"/>
                  </a:ext>
                </a:extLst>
              </a:tr>
              <a:tr h="187824">
                <a:tc>
                  <a:txBody>
                    <a:bodyPr/>
                    <a:lstStyle/>
                    <a:p>
                      <a:r>
                        <a:rPr lang="ja-JP" altLang="en-US" sz="600" b="0" dirty="0">
                          <a:solidFill>
                            <a:schemeClr val="tx1"/>
                          </a:solidFill>
                        </a:rPr>
                        <a:t>観測影響評価のための予測実験</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5840150"/>
                  </a:ext>
                </a:extLst>
              </a:tr>
              <a:tr h="187824">
                <a:tc>
                  <a:txBody>
                    <a:bodyPr/>
                    <a:lstStyle/>
                    <a:p>
                      <a:r>
                        <a:rPr lang="ja-JP" altLang="en-US" sz="600" b="0" dirty="0">
                          <a:solidFill>
                            <a:schemeClr val="tx1"/>
                          </a:solidFill>
                        </a:rPr>
                        <a:t>季節予測への影響評価</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1697019229"/>
                  </a:ext>
                </a:extLst>
              </a:tr>
            </a:tbl>
          </a:graphicData>
        </a:graphic>
      </p:graphicFrame>
    </p:spTree>
    <p:extLst>
      <p:ext uri="{BB962C8B-B14F-4D97-AF65-F5344CB8AC3E}">
        <p14:creationId xmlns:p14="http://schemas.microsoft.com/office/powerpoint/2010/main" val="687857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C4C2A0D-9568-A15D-67C2-662325C6E723}"/>
              </a:ext>
            </a:extLst>
          </p:cNvPr>
          <p:cNvSpPr txBox="1"/>
          <p:nvPr/>
        </p:nvSpPr>
        <p:spPr>
          <a:xfrm>
            <a:off x="4396649" y="1257609"/>
            <a:ext cx="4670705" cy="4616648"/>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4. </a:t>
            </a:r>
            <a:r>
              <a:rPr lang="ja-JP" altLang="en-US" sz="1050" b="1" dirty="0">
                <a:latin typeface="Meiryo UI" panose="020B0604030504040204" pitchFamily="50" charset="-128"/>
                <a:ea typeface="Meiryo UI" panose="020B0604030504040204" pitchFamily="50" charset="-128"/>
              </a:rPr>
              <a:t>作業項目</a:t>
            </a:r>
            <a:endParaRPr lang="en-US" altLang="ja-JP" sz="1050" b="1" dirty="0">
              <a:latin typeface="Meiryo UI" panose="020B0604030504040204" pitchFamily="50" charset="-128"/>
              <a:ea typeface="Meiryo UI" panose="020B0604030504040204" pitchFamily="50" charset="-128"/>
            </a:endParaRPr>
          </a:p>
          <a:p>
            <a:pPr marL="600075" lvl="1" indent="-257175">
              <a:buFont typeface="+mj-lt"/>
              <a:buAutoNum type="arabicPeriod"/>
            </a:pPr>
            <a:r>
              <a:rPr lang="zh-TW" altLang="en-US" sz="1050" dirty="0">
                <a:latin typeface="Meiryo UI" panose="020B0604030504040204" pitchFamily="50" charset="-128"/>
                <a:ea typeface="Meiryo UI" panose="020B0604030504040204" pitchFamily="50" charset="-128"/>
              </a:rPr>
              <a:t>船舶運航支援情報作成</a:t>
            </a:r>
            <a:endParaRPr lang="en-US" altLang="ja-JP" sz="1050" dirty="0">
              <a:latin typeface="Meiryo UI" panose="020B0604030504040204" pitchFamily="50" charset="-128"/>
              <a:ea typeface="Meiryo UI" panose="020B0604030504040204" pitchFamily="50" charset="-128"/>
            </a:endParaRP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コードの最適化・自動化</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ハードウェア基盤の整備</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ミドルウェア基盤の整備</a:t>
            </a:r>
          </a:p>
          <a:p>
            <a:pPr marL="600075" lvl="1" indent="-257175">
              <a:buFont typeface="+mj-lt"/>
              <a:buAutoNum type="arabicPeriod"/>
            </a:pPr>
            <a:r>
              <a:rPr lang="ja-JP" altLang="en-US" sz="1050" dirty="0">
                <a:latin typeface="Meiryo UI" panose="020B0604030504040204" pitchFamily="50" charset="-128"/>
                <a:ea typeface="Meiryo UI" panose="020B0604030504040204" pitchFamily="50" charset="-128"/>
              </a:rPr>
              <a:t>利用者インターフェースの構築</a:t>
            </a:r>
          </a:p>
          <a:p>
            <a:pPr lvl="1"/>
            <a:endParaRPr lang="en-US" altLang="ja-JP" sz="1050"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5. </a:t>
            </a:r>
            <a:r>
              <a:rPr lang="ja-JP" altLang="en-US" sz="1050" b="1" dirty="0">
                <a:latin typeface="Meiryo UI" panose="020B0604030504040204" pitchFamily="50" charset="-128"/>
                <a:ea typeface="Meiryo UI" panose="020B0604030504040204" pitchFamily="50" charset="-128"/>
              </a:rPr>
              <a:t>スケジュール</a:t>
            </a:r>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6. </a:t>
            </a:r>
            <a:r>
              <a:rPr lang="ja-JP" altLang="en-US" sz="1050" b="1" dirty="0">
                <a:latin typeface="Meiryo UI" panose="020B0604030504040204" pitchFamily="50" charset="-128"/>
                <a:ea typeface="Meiryo UI" panose="020B0604030504040204" pitchFamily="50" charset="-128"/>
              </a:rPr>
              <a:t>克服するべき技術的課題の解決方法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提案書の③</a:t>
            </a:r>
            <a:r>
              <a:rPr lang="en-US" altLang="ja-JP" sz="1050" b="1"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季節予測を船舶運航支援に活用するために、船舶関係者との緊密な協働によって、従来のウェザールーティングへの気象海象予測適用とは異なる、新たな利用法を開発する。ベクトル計算機を将来も使い続けられる見込みは薄く、シミュレーションコードを</a:t>
            </a:r>
            <a:r>
              <a:rPr lang="en-US" altLang="ja-JP" sz="1050" dirty="0">
                <a:latin typeface="Meiryo UI" panose="020B0604030504040204" pitchFamily="50" charset="-128"/>
                <a:ea typeface="Meiryo UI" panose="020B0604030504040204" pitchFamily="50" charset="-128"/>
              </a:rPr>
              <a:t>GPU</a:t>
            </a:r>
            <a:r>
              <a:rPr lang="ja-JP" altLang="en-US" sz="1050" dirty="0">
                <a:latin typeface="Meiryo UI" panose="020B0604030504040204" pitchFamily="50" charset="-128"/>
                <a:ea typeface="Meiryo UI" panose="020B0604030504040204" pitchFamily="50" charset="-128"/>
              </a:rPr>
              <a:t>化しない限り長期運用は見込めない。５年後以降も予測情報を提供し続けるためにシミュレーションコードを</a:t>
            </a:r>
            <a:r>
              <a:rPr lang="en-US" altLang="ja-JP" sz="1050" dirty="0">
                <a:latin typeface="Meiryo UI" panose="020B0604030504040204" pitchFamily="50" charset="-128"/>
                <a:ea typeface="Meiryo UI" panose="020B0604030504040204" pitchFamily="50" charset="-128"/>
              </a:rPr>
              <a:t>GPU</a:t>
            </a:r>
            <a:r>
              <a:rPr lang="ja-JP" altLang="en-US" sz="1050" dirty="0">
                <a:latin typeface="Meiryo UI" panose="020B0604030504040204" pitchFamily="50" charset="-128"/>
                <a:ea typeface="Meiryo UI" panose="020B0604030504040204" pitchFamily="50" charset="-128"/>
              </a:rPr>
              <a:t>化する 。また海上風、波浪、海流の大量のデータを保持し常時利用可能とするための、ハードウェア</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ディスクとサーバー</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の構築も実施する。予測モデルと上記ハードウェアと利用者</a:t>
            </a:r>
            <a:r>
              <a:rPr lang="en-US" altLang="ja-JP" sz="1050" dirty="0">
                <a:latin typeface="Meiryo UI" panose="020B0604030504040204" pitchFamily="50" charset="-128"/>
                <a:ea typeface="Meiryo UI" panose="020B0604030504040204" pitchFamily="50" charset="-128"/>
              </a:rPr>
              <a:t>IF</a:t>
            </a:r>
            <a:r>
              <a:rPr lang="ja-JP" altLang="en-US" sz="1050" dirty="0">
                <a:latin typeface="Meiryo UI" panose="020B0604030504040204" pitchFamily="50" charset="-128"/>
                <a:ea typeface="Meiryo UI" panose="020B0604030504040204" pitchFamily="50" charset="-128"/>
              </a:rPr>
              <a:t>の連携のための、ミドルウェア</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予測モデルとの連携、カタログ、データ利用</a:t>
            </a:r>
            <a:r>
              <a:rPr lang="en-US" altLang="ja-JP" sz="1050" dirty="0">
                <a:latin typeface="Meiryo UI" panose="020B0604030504040204" pitchFamily="50" charset="-128"/>
                <a:ea typeface="Meiryo UI" panose="020B0604030504040204" pitchFamily="50" charset="-128"/>
              </a:rPr>
              <a:t>API</a:t>
            </a:r>
            <a:r>
              <a:rPr lang="ja-JP" altLang="en-US" sz="1050" dirty="0">
                <a:latin typeface="Meiryo UI" panose="020B0604030504040204" pitchFamily="50" charset="-128"/>
                <a:ea typeface="Meiryo UI" panose="020B0604030504040204" pitchFamily="50" charset="-128"/>
              </a:rPr>
              <a:t>、データキャッシュ</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の構築や、利用者がデータや解析結果を利用するための利用者用インターフェース</a:t>
            </a:r>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可視化、ダウンロード、解析パッケージ、利用者認証、利用者支援</a:t>
            </a:r>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を構築する。</a:t>
            </a:r>
            <a:r>
              <a:rPr lang="en-US" altLang="ja-JP" sz="1050" dirty="0">
                <a:latin typeface="Meiryo UI" panose="020B0604030504040204" pitchFamily="50" charset="-128"/>
                <a:ea typeface="Meiryo UI" panose="020B0604030504040204" pitchFamily="50" charset="-128"/>
              </a:rPr>
              <a:t>                                                                 </a:t>
            </a:r>
          </a:p>
          <a:p>
            <a:r>
              <a:rPr lang="en-US" altLang="ja-JP" sz="1050" dirty="0">
                <a:latin typeface="Meiryo UI" panose="020B0604030504040204" pitchFamily="50" charset="-128"/>
                <a:ea typeface="Meiryo UI" panose="020B0604030504040204" pitchFamily="50" charset="-128"/>
              </a:rPr>
              <a:t> </a:t>
            </a:r>
            <a:endParaRPr lang="ja-JP" altLang="en-US" sz="105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0E2F8B48-CC3C-B795-62C1-F5452CD461EA}"/>
              </a:ext>
            </a:extLst>
          </p:cNvPr>
          <p:cNvSpPr>
            <a:spLocks noGrp="1"/>
          </p:cNvSpPr>
          <p:nvPr>
            <p:ph idx="1"/>
          </p:nvPr>
        </p:nvSpPr>
        <p:spPr>
          <a:xfrm>
            <a:off x="95565" y="2776538"/>
            <a:ext cx="4320000" cy="1450333"/>
          </a:xfrm>
        </p:spPr>
        <p:txBody>
          <a:bodyPr>
            <a:noAutofit/>
          </a:bodyPr>
          <a:lstStyle/>
          <a:p>
            <a:pPr marL="0" indent="0">
              <a:buNone/>
            </a:pPr>
            <a:endParaRPr lang="en-US" altLang="ja-JP" sz="1050"/>
          </a:p>
          <a:p>
            <a:pPr>
              <a:buFont typeface="+mj-lt"/>
              <a:buAutoNum type="arabicPeriod"/>
            </a:pPr>
            <a:endParaRPr lang="en-US" altLang="ja-JP" sz="1050"/>
          </a:p>
          <a:p>
            <a:pPr marL="219456" lvl="1" indent="0">
              <a:buNone/>
            </a:pPr>
            <a:endParaRPr lang="en-US" altLang="ja-JP" sz="1050"/>
          </a:p>
          <a:p>
            <a:pPr>
              <a:buFont typeface="+mj-lt"/>
              <a:buAutoNum type="arabicPeriod"/>
            </a:pPr>
            <a:endParaRPr lang="ja-JP" altLang="en-US" sz="1050"/>
          </a:p>
        </p:txBody>
      </p:sp>
      <p:sp>
        <p:nvSpPr>
          <p:cNvPr id="5" name="スライド番号プレースホルダー 4">
            <a:extLst>
              <a:ext uri="{FF2B5EF4-FFF2-40B4-BE49-F238E27FC236}">
                <a16:creationId xmlns:a16="http://schemas.microsoft.com/office/drawing/2014/main" id="{B1D33B3F-6890-3EC0-7F89-D8DD627DE690}"/>
              </a:ext>
            </a:extLst>
          </p:cNvPr>
          <p:cNvSpPr>
            <a:spLocks noGrp="1"/>
          </p:cNvSpPr>
          <p:nvPr>
            <p:ph type="sldNum" sz="quarter" idx="12"/>
          </p:nvPr>
        </p:nvSpPr>
        <p:spPr/>
        <p:txBody>
          <a:bodyPr/>
          <a:lstStyle/>
          <a:p>
            <a:fld id="{3A98EE3D-8CD1-4C3F-BD1C-C98C9596463C}" type="slidenum">
              <a:rPr lang="en-US" altLang="ja-JP" smtClean="0"/>
              <a:pPr/>
              <a:t>48</a:t>
            </a:fld>
            <a:endParaRPr lang="ja-JP" altLang="en-US"/>
          </a:p>
        </p:txBody>
      </p:sp>
      <p:sp>
        <p:nvSpPr>
          <p:cNvPr id="7" name="四角形: 角を丸くする 6">
            <a:extLst>
              <a:ext uri="{FF2B5EF4-FFF2-40B4-BE49-F238E27FC236}">
                <a16:creationId xmlns:a16="http://schemas.microsoft.com/office/drawing/2014/main" id="{DF109C1F-3087-B29A-6736-216861750626}"/>
              </a:ext>
            </a:extLst>
          </p:cNvPr>
          <p:cNvSpPr/>
          <p:nvPr/>
        </p:nvSpPr>
        <p:spPr>
          <a:xfrm>
            <a:off x="76648" y="880727"/>
            <a:ext cx="1355464" cy="406401"/>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200" dirty="0">
                <a:solidFill>
                  <a:schemeClr val="bg1"/>
                </a:solidFill>
                <a:latin typeface="Meiryo UI" panose="020B0604030504040204" pitchFamily="50" charset="-128"/>
                <a:ea typeface="Meiryo UI" panose="020B0604030504040204" pitchFamily="50" charset="-128"/>
              </a:rPr>
              <a:t>研究開発成果物</a:t>
            </a:r>
            <a:r>
              <a:rPr lang="en-US" altLang="ja-JP" sz="1200" dirty="0">
                <a:solidFill>
                  <a:schemeClr val="bg1"/>
                </a:solidFill>
                <a:latin typeface="Meiryo UI" panose="020B0604030504040204" pitchFamily="50" charset="-128"/>
                <a:ea typeface="Meiryo UI" panose="020B0604030504040204" pitchFamily="50" charset="-128"/>
              </a:rPr>
              <a:t>6-1-G</a:t>
            </a:r>
            <a:endParaRPr lang="ja-JP" altLang="en-US" sz="1200" dirty="0">
              <a:solidFill>
                <a:schemeClr val="bg1"/>
              </a:solidFill>
              <a:latin typeface="Meiryo UI" panose="020B0604030504040204" pitchFamily="50" charset="-128"/>
              <a:ea typeface="Meiryo UI" panose="020B0604030504040204" pitchFamily="50" charset="-128"/>
            </a:endParaRPr>
          </a:p>
        </p:txBody>
      </p:sp>
      <p:sp>
        <p:nvSpPr>
          <p:cNvPr id="11" name="タイトル 10">
            <a:extLst>
              <a:ext uri="{FF2B5EF4-FFF2-40B4-BE49-F238E27FC236}">
                <a16:creationId xmlns:a16="http://schemas.microsoft.com/office/drawing/2014/main" id="{EF7D86E3-4BD1-5F08-62A1-E6D5D9AE5CC2}"/>
              </a:ext>
            </a:extLst>
          </p:cNvPr>
          <p:cNvSpPr>
            <a:spLocks noGrp="1"/>
          </p:cNvSpPr>
          <p:nvPr>
            <p:ph type="title"/>
          </p:nvPr>
        </p:nvSpPr>
        <p:spPr>
          <a:xfrm>
            <a:off x="1432113" y="880726"/>
            <a:ext cx="7478059" cy="406401"/>
          </a:xfrm>
        </p:spPr>
        <p:txBody>
          <a:bodyPr>
            <a:normAutofit fontScale="90000"/>
          </a:bodyPr>
          <a:lstStyle/>
          <a:p>
            <a:r>
              <a:rPr lang="ja-JP" altLang="en-US" sz="2100" dirty="0"/>
              <a:t>船舶運航支援気象海象予測データインターフェースの開発 </a:t>
            </a:r>
          </a:p>
        </p:txBody>
      </p:sp>
      <p:sp>
        <p:nvSpPr>
          <p:cNvPr id="17" name="コンテンツ プレースホルダー 2">
            <a:extLst>
              <a:ext uri="{FF2B5EF4-FFF2-40B4-BE49-F238E27FC236}">
                <a16:creationId xmlns:a16="http://schemas.microsoft.com/office/drawing/2014/main" id="{B5C82136-ACEA-F2D7-A1DB-934EB5E77459}"/>
              </a:ext>
            </a:extLst>
          </p:cNvPr>
          <p:cNvSpPr txBox="1">
            <a:spLocks/>
          </p:cNvSpPr>
          <p:nvPr/>
        </p:nvSpPr>
        <p:spPr>
          <a:xfrm>
            <a:off x="4824000" y="3165972"/>
            <a:ext cx="4320000" cy="1353123"/>
          </a:xfrm>
          <a:prstGeom prst="rect">
            <a:avLst/>
          </a:prstGeom>
        </p:spPr>
        <p:txBody>
          <a:bodyPr vert="horz" lIns="0" tIns="34290" rIns="0" bIns="3429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kumimoji="1" sz="18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kumimoji="1" sz="1400" kern="1200">
                <a:solidFill>
                  <a:schemeClr val="tx1">
                    <a:lumMod val="75000"/>
                    <a:lumOff val="25000"/>
                  </a:schemeClr>
                </a:solidFill>
                <a:latin typeface="Calibri" panose="020F0502020204030204" pitchFamily="34" charset="0"/>
                <a:ea typeface="Meiryo UI" panose="020B0604030504040204" pitchFamily="50" charset="-128"/>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lnSpc>
                <a:spcPct val="100000"/>
              </a:lnSpc>
              <a:spcBef>
                <a:spcPts val="450"/>
              </a:spcBef>
              <a:spcAft>
                <a:spcPts val="0"/>
              </a:spcAft>
              <a:buNone/>
            </a:pPr>
            <a:endParaRPr lang="en-US" altLang="ja-JP" sz="1050">
              <a:solidFill>
                <a:schemeClr val="tx1"/>
              </a:solidFill>
              <a:latin typeface="Meiryo UI" panose="020B0604030504040204" pitchFamily="50" charset="-128"/>
            </a:endParaRPr>
          </a:p>
        </p:txBody>
      </p:sp>
      <p:sp>
        <p:nvSpPr>
          <p:cNvPr id="9" name="テキスト ボックス 8">
            <a:extLst>
              <a:ext uri="{FF2B5EF4-FFF2-40B4-BE49-F238E27FC236}">
                <a16:creationId xmlns:a16="http://schemas.microsoft.com/office/drawing/2014/main" id="{50BB6801-CD02-2B72-1E14-ECDDEEDD8528}"/>
              </a:ext>
            </a:extLst>
          </p:cNvPr>
          <p:cNvSpPr txBox="1"/>
          <p:nvPr/>
        </p:nvSpPr>
        <p:spPr>
          <a:xfrm>
            <a:off x="76648" y="1243908"/>
            <a:ext cx="4320000" cy="2354491"/>
          </a:xfrm>
          <a:prstGeom prst="rect">
            <a:avLst/>
          </a:prstGeom>
          <a:noFill/>
        </p:spPr>
        <p:txBody>
          <a:bodyPr wrap="square" rtlCol="0">
            <a:spAutoFit/>
          </a:bodyPr>
          <a:lstStyle/>
          <a:p>
            <a:r>
              <a:rPr lang="en-US" altLang="ja-JP" sz="1050" b="1" dirty="0">
                <a:latin typeface="Meiryo UI" panose="020B0604030504040204" pitchFamily="50" charset="-128"/>
                <a:ea typeface="Meiryo UI" panose="020B0604030504040204" pitchFamily="50" charset="-128"/>
              </a:rPr>
              <a:t>1. </a:t>
            </a:r>
            <a:r>
              <a:rPr lang="ja-JP" altLang="en-US" sz="1050" b="1" dirty="0">
                <a:latin typeface="Meiryo UI" panose="020B0604030504040204" pitchFamily="50" charset="-128"/>
                <a:ea typeface="Meiryo UI" panose="020B0604030504040204" pitchFamily="50" charset="-128"/>
              </a:rPr>
              <a:t>目的</a:t>
            </a:r>
          </a:p>
          <a:p>
            <a:r>
              <a:rPr lang="ja-JP" altLang="en-US" sz="1050" dirty="0">
                <a:latin typeface="Meiryo UI" panose="020B0604030504040204" pitchFamily="50" charset="-128"/>
                <a:ea typeface="Meiryo UI" panose="020B0604030504040204" pitchFamily="50" charset="-128"/>
              </a:rPr>
              <a:t>マルチモデル多数アンサンブルの高解像度大気海洋環境変動予測情報から船舶運航支援気象海象予測情報の集約を実現するためには、大規模化する計算、大容量計算結果の管理、入出力を効率化する必要があり、予測情報利用法とその実行基盤を開発する。</a:t>
            </a:r>
            <a:endParaRPr lang="en-US" altLang="ja-JP" sz="1050"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2. </a:t>
            </a:r>
            <a:r>
              <a:rPr lang="ja-JP" altLang="en-US" sz="1050" b="1" dirty="0">
                <a:latin typeface="Meiryo UI" panose="020B0604030504040204" pitchFamily="50" charset="-128"/>
                <a:ea typeface="Meiryo UI" panose="020B0604030504040204" pitchFamily="50" charset="-128"/>
              </a:rPr>
              <a:t>克服すべき技術的課題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提案書の①</a:t>
            </a:r>
            <a:r>
              <a:rPr lang="en-US" altLang="ja-JP" sz="1050" b="1" dirty="0">
                <a:latin typeface="Meiryo UI" panose="020B0604030504040204" pitchFamily="50" charset="-128"/>
                <a:ea typeface="Meiryo UI" panose="020B0604030504040204" pitchFamily="50" charset="-128"/>
              </a:rPr>
              <a:t>)</a:t>
            </a:r>
            <a:br>
              <a:rPr lang="en-US" altLang="ja-JP" sz="1050" b="1"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季節予測を船舶運航支援に活用するためには、</a:t>
            </a:r>
            <a:r>
              <a:rPr lang="en-US" altLang="ja-JP" sz="1050" dirty="0">
                <a:latin typeface="Meiryo UI" panose="020B0604030504040204" pitchFamily="50" charset="-128"/>
                <a:ea typeface="Meiryo UI" panose="020B0604030504040204" pitchFamily="50" charset="-128"/>
              </a:rPr>
              <a:t>1) </a:t>
            </a:r>
            <a:r>
              <a:rPr lang="ja-JP" altLang="en-US" sz="1050" dirty="0">
                <a:latin typeface="Meiryo UI" panose="020B0604030504040204" pitchFamily="50" charset="-128"/>
                <a:ea typeface="Meiryo UI" panose="020B0604030504040204" pitchFamily="50" charset="-128"/>
              </a:rPr>
              <a:t>従来のウェザールーティングへの気象海象予測適用とは異なる新たな利用法を開発する必要がある。これに加え、</a:t>
            </a:r>
            <a:r>
              <a:rPr lang="en-US" altLang="ja-JP" sz="1050" dirty="0">
                <a:latin typeface="Meiryo UI" panose="020B0604030504040204" pitchFamily="50" charset="-128"/>
                <a:ea typeface="Meiryo UI" panose="020B0604030504040204" pitchFamily="50" charset="-128"/>
              </a:rPr>
              <a:t>2) </a:t>
            </a:r>
            <a:r>
              <a:rPr lang="ja-JP" altLang="en-US" sz="1050" dirty="0">
                <a:latin typeface="Meiryo UI" panose="020B0604030504040204" pitchFamily="50" charset="-128"/>
                <a:ea typeface="Meiryo UI" panose="020B0604030504040204" pitchFamily="50" charset="-128"/>
              </a:rPr>
              <a:t>にシミュレーションコードを</a:t>
            </a:r>
            <a:r>
              <a:rPr lang="en-US" altLang="ja-JP" sz="1050" dirty="0">
                <a:latin typeface="Meiryo UI" panose="020B0604030504040204" pitchFamily="50" charset="-128"/>
                <a:ea typeface="Meiryo UI" panose="020B0604030504040204" pitchFamily="50" charset="-128"/>
              </a:rPr>
              <a:t>GPU</a:t>
            </a:r>
            <a:r>
              <a:rPr lang="ja-JP" altLang="en-US" sz="1050" dirty="0">
                <a:latin typeface="Meiryo UI" panose="020B0604030504040204" pitchFamily="50" charset="-128"/>
                <a:ea typeface="Meiryo UI" panose="020B0604030504040204" pitchFamily="50" charset="-128"/>
              </a:rPr>
              <a:t>化する。合わせて、現業的な運用に備え、計算を自動化する、</a:t>
            </a:r>
            <a:r>
              <a:rPr lang="en-US" altLang="ja-JP" sz="1050" dirty="0">
                <a:latin typeface="Meiryo UI" panose="020B0604030504040204" pitchFamily="50" charset="-128"/>
                <a:ea typeface="Meiryo UI" panose="020B0604030504040204" pitchFamily="50" charset="-128"/>
              </a:rPr>
              <a:t>3) </a:t>
            </a:r>
            <a:r>
              <a:rPr lang="ja-JP" altLang="en-US" sz="1050" dirty="0">
                <a:latin typeface="Meiryo UI" panose="020B0604030504040204" pitchFamily="50" charset="-128"/>
                <a:ea typeface="Meiryo UI" panose="020B0604030504040204" pitchFamily="50" charset="-128"/>
              </a:rPr>
              <a:t>大規模ストレージを新たに構築する、</a:t>
            </a:r>
            <a:r>
              <a:rPr lang="en-US" altLang="ja-JP" sz="1050" dirty="0">
                <a:latin typeface="Meiryo UI" panose="020B0604030504040204" pitchFamily="50" charset="-128"/>
                <a:ea typeface="Meiryo UI" panose="020B0604030504040204" pitchFamily="50" charset="-128"/>
              </a:rPr>
              <a:t>4) </a:t>
            </a:r>
            <a:r>
              <a:rPr lang="ja-JP" altLang="en-US" sz="1050" dirty="0">
                <a:latin typeface="Meiryo UI" panose="020B0604030504040204" pitchFamily="50" charset="-128"/>
                <a:ea typeface="Meiryo UI" panose="020B0604030504040204" pitchFamily="50" charset="-128"/>
              </a:rPr>
              <a:t>効率的なアクセス環境の整備や時空間的に高解像度なデータに対応する必要がある。</a:t>
            </a:r>
            <a:endParaRPr lang="en-US" altLang="ja-JP" sz="1050" dirty="0">
              <a:latin typeface="Meiryo UI" panose="020B0604030504040204" pitchFamily="50" charset="-128"/>
              <a:ea typeface="Meiryo UI" panose="020B0604030504040204" pitchFamily="50" charset="-128"/>
            </a:endParaRPr>
          </a:p>
          <a:p>
            <a:endParaRPr lang="en-US" altLang="ja-JP" sz="1050" b="1" dirty="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3. </a:t>
            </a:r>
            <a:r>
              <a:rPr lang="ja-JP" altLang="en-US" sz="1050" b="1" dirty="0">
                <a:latin typeface="Meiryo UI" panose="020B0604030504040204" pitchFamily="50" charset="-128"/>
                <a:ea typeface="Meiryo UI" panose="020B0604030504040204" pitchFamily="50" charset="-128"/>
              </a:rPr>
              <a:t>成果物と到達レベル </a:t>
            </a:r>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提案書の②</a:t>
            </a:r>
            <a:r>
              <a:rPr lang="en-US" altLang="ja-JP" sz="1050" b="1" dirty="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p:txBody>
      </p:sp>
      <p:graphicFrame>
        <p:nvGraphicFramePr>
          <p:cNvPr id="6" name="表 13">
            <a:extLst>
              <a:ext uri="{FF2B5EF4-FFF2-40B4-BE49-F238E27FC236}">
                <a16:creationId xmlns:a16="http://schemas.microsoft.com/office/drawing/2014/main" id="{5D5FFDB5-B481-54F4-C302-EDC4F95481A2}"/>
              </a:ext>
            </a:extLst>
          </p:cNvPr>
          <p:cNvGraphicFramePr>
            <a:graphicFrameLocks noGrp="1"/>
          </p:cNvGraphicFramePr>
          <p:nvPr/>
        </p:nvGraphicFramePr>
        <p:xfrm>
          <a:off x="95566" y="3547197"/>
          <a:ext cx="4140611" cy="2023676"/>
        </p:xfrm>
        <a:graphic>
          <a:graphicData uri="http://schemas.openxmlformats.org/drawingml/2006/table">
            <a:tbl>
              <a:tblPr firstRow="1" bandRow="1">
                <a:tableStyleId>{3B4B98B0-60AC-42C2-AFA5-B58CD77FA1E5}</a:tableStyleId>
              </a:tblPr>
              <a:tblGrid>
                <a:gridCol w="3196340">
                  <a:extLst>
                    <a:ext uri="{9D8B030D-6E8A-4147-A177-3AD203B41FA5}">
                      <a16:colId xmlns:a16="http://schemas.microsoft.com/office/drawing/2014/main" val="3543178535"/>
                    </a:ext>
                  </a:extLst>
                </a:gridCol>
                <a:gridCol w="944271">
                  <a:extLst>
                    <a:ext uri="{9D8B030D-6E8A-4147-A177-3AD203B41FA5}">
                      <a16:colId xmlns:a16="http://schemas.microsoft.com/office/drawing/2014/main" val="985653141"/>
                    </a:ext>
                  </a:extLst>
                </a:gridCol>
              </a:tblGrid>
              <a:tr h="151257">
                <a:tc>
                  <a:txBody>
                    <a:bodyPr/>
                    <a:lstStyle/>
                    <a:p>
                      <a:pPr algn="l">
                        <a:lnSpc>
                          <a:spcPts val="1800"/>
                        </a:lnSpc>
                      </a:pPr>
                      <a:r>
                        <a:rPr lang="ja-JP" sz="900" kern="100">
                          <a:solidFill>
                            <a:schemeClr val="tx1"/>
                          </a:solidFill>
                          <a:effectLst/>
                          <a:latin typeface="Meiryo UI" panose="020B0604030504040204" pitchFamily="50" charset="-128"/>
                          <a:ea typeface="Meiryo UI" panose="020B0604030504040204" pitchFamily="50" charset="-128"/>
                        </a:rPr>
                        <a:t>成果物</a:t>
                      </a:r>
                      <a:endParaRPr lang="ja-JP" sz="9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ja-JP" sz="800" kern="100">
                          <a:solidFill>
                            <a:schemeClr val="tx1"/>
                          </a:solidFill>
                          <a:effectLst/>
                          <a:latin typeface="Meiryo UI" panose="020B0604030504040204" pitchFamily="50" charset="-128"/>
                          <a:ea typeface="Meiryo UI" panose="020B0604030504040204" pitchFamily="50" charset="-128"/>
                        </a:rPr>
                        <a:t>到達レベル </a:t>
                      </a:r>
                      <a:r>
                        <a:rPr lang="en-US" sz="800" kern="100">
                          <a:solidFill>
                            <a:schemeClr val="tx1"/>
                          </a:solidFill>
                          <a:effectLst/>
                          <a:latin typeface="Meiryo UI" panose="020B0604030504040204" pitchFamily="50" charset="-128"/>
                          <a:ea typeface="Meiryo UI" panose="020B0604030504040204" pitchFamily="50" charset="-128"/>
                        </a:rPr>
                        <a:t>(</a:t>
                      </a:r>
                      <a:r>
                        <a:rPr lang="ja-JP" sz="800" kern="100">
                          <a:solidFill>
                            <a:schemeClr val="tx1"/>
                          </a:solidFill>
                          <a:effectLst/>
                          <a:latin typeface="Meiryo UI" panose="020B0604030504040204" pitchFamily="50" charset="-128"/>
                          <a:ea typeface="Meiryo UI" panose="020B0604030504040204" pitchFamily="50" charset="-128"/>
                        </a:rPr>
                        <a:t>年度</a:t>
                      </a:r>
                      <a:r>
                        <a:rPr lang="en-US" sz="800" kern="100">
                          <a:solidFill>
                            <a:schemeClr val="tx1"/>
                          </a:solidFill>
                          <a:effectLst/>
                          <a:latin typeface="Meiryo UI" panose="020B0604030504040204" pitchFamily="50" charset="-128"/>
                          <a:ea typeface="Meiryo UI" panose="020B0604030504040204" pitchFamily="50" charset="-128"/>
                        </a:rPr>
                        <a:t>)</a:t>
                      </a:r>
                      <a:endParaRPr lang="ja-JP" sz="8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extLst>
                  <a:ext uri="{0D108BD9-81ED-4DB2-BD59-A6C34878D82A}">
                    <a16:rowId xmlns:a16="http://schemas.microsoft.com/office/drawing/2014/main" val="726606723"/>
                  </a:ext>
                </a:extLst>
              </a:tr>
              <a:tr h="203284">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予測情報抽出手法プロトタイプ</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TRL6(3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2621860621"/>
                  </a:ext>
                </a:extLst>
              </a:tr>
              <a:tr h="203284">
                <a:tc>
                  <a:txBody>
                    <a:bodyPr/>
                    <a:lstStyle/>
                    <a:p>
                      <a:pPr marL="171450" indent="-171450" algn="l">
                        <a:lnSpc>
                          <a:spcPts val="1800"/>
                        </a:lnSpc>
                        <a:buFont typeface="Arial" panose="020B0604020202020204" pitchFamily="34" charset="0"/>
                        <a:buChar char="•"/>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GPU</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化したコード</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TRL6(3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2182385065"/>
                  </a:ext>
                </a:extLst>
              </a:tr>
              <a:tr h="203284">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大規模データストレージ</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TRL7(4</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4095686638"/>
                  </a:ext>
                </a:extLst>
              </a:tr>
              <a:tr h="203284">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ミドルウェア基盤プロトタイプ</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TRL6(3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1188424958"/>
                  </a:ext>
                </a:extLst>
              </a:tr>
              <a:tr h="203284">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利用者インターフェースプロトタイプ</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TRL6(3</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200662971"/>
                  </a:ext>
                </a:extLst>
              </a:tr>
              <a:tr h="203284">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船舶側との協議により改良された予測情報抽出手法</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3815584521"/>
                  </a:ext>
                </a:extLst>
              </a:tr>
              <a:tr h="203284">
                <a:tc>
                  <a:txBody>
                    <a:bodyPr/>
                    <a:lstStyle/>
                    <a:p>
                      <a:pPr marL="171450" indent="-171450" algn="l">
                        <a:lnSpc>
                          <a:spcPts val="1800"/>
                        </a:lnSpc>
                        <a:buFont typeface="Arial" panose="020B0604020202020204" pitchFamily="34" charset="0"/>
                        <a:buChar char="•"/>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GPU</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化おぴよび計算自動化を完成させたコード</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3218877130"/>
                  </a:ext>
                </a:extLst>
              </a:tr>
              <a:tr h="203284">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ミドルウェア基盤完成版</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2207220125"/>
                  </a:ext>
                </a:extLst>
              </a:tr>
              <a:tr h="203284">
                <a:tc>
                  <a:txBody>
                    <a:bodyPr/>
                    <a:lstStyle/>
                    <a:p>
                      <a:pPr marL="171450" indent="-171450" algn="l">
                        <a:lnSpc>
                          <a:spcPts val="1800"/>
                        </a:lnSpc>
                        <a:buFont typeface="Arial" panose="020B0604020202020204" pitchFamily="34" charset="0"/>
                        <a:buChar cha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利用者インターフェース完成版</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tc>
                <a:tc>
                  <a:txBody>
                    <a:bodyPr/>
                    <a:lstStyle/>
                    <a:p>
                      <a:pPr algn="l">
                        <a:lnSpc>
                          <a:spcPts val="1800"/>
                        </a:lnSpc>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TRL9(5</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年目</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nchor="ctr"/>
                </a:tc>
                <a:extLst>
                  <a:ext uri="{0D108BD9-81ED-4DB2-BD59-A6C34878D82A}">
                    <a16:rowId xmlns:a16="http://schemas.microsoft.com/office/drawing/2014/main" val="3529588299"/>
                  </a:ext>
                </a:extLst>
              </a:tr>
            </a:tbl>
          </a:graphicData>
        </a:graphic>
      </p:graphicFrame>
      <p:graphicFrame>
        <p:nvGraphicFramePr>
          <p:cNvPr id="8" name="表 7">
            <a:extLst>
              <a:ext uri="{FF2B5EF4-FFF2-40B4-BE49-F238E27FC236}">
                <a16:creationId xmlns:a16="http://schemas.microsoft.com/office/drawing/2014/main" id="{FFC0A6C0-E9A2-A363-F4F7-AC1FAD493119}"/>
              </a:ext>
            </a:extLst>
          </p:cNvPr>
          <p:cNvGraphicFramePr>
            <a:graphicFrameLocks noGrp="1"/>
          </p:cNvGraphicFramePr>
          <p:nvPr/>
        </p:nvGraphicFramePr>
        <p:xfrm>
          <a:off x="4598639" y="2622849"/>
          <a:ext cx="4167986" cy="1145680"/>
        </p:xfrm>
        <a:graphic>
          <a:graphicData uri="http://schemas.openxmlformats.org/drawingml/2006/table">
            <a:tbl>
              <a:tblPr firstRow="1" bandRow="1">
                <a:tableStyleId>{5C22544A-7EE6-4342-B048-85BDC9FD1C3A}</a:tableStyleId>
              </a:tblPr>
              <a:tblGrid>
                <a:gridCol w="2424916">
                  <a:extLst>
                    <a:ext uri="{9D8B030D-6E8A-4147-A177-3AD203B41FA5}">
                      <a16:colId xmlns:a16="http://schemas.microsoft.com/office/drawing/2014/main" val="2118808143"/>
                    </a:ext>
                  </a:extLst>
                </a:gridCol>
                <a:gridCol w="344167">
                  <a:extLst>
                    <a:ext uri="{9D8B030D-6E8A-4147-A177-3AD203B41FA5}">
                      <a16:colId xmlns:a16="http://schemas.microsoft.com/office/drawing/2014/main" val="3807860631"/>
                    </a:ext>
                  </a:extLst>
                </a:gridCol>
                <a:gridCol w="336200">
                  <a:extLst>
                    <a:ext uri="{9D8B030D-6E8A-4147-A177-3AD203B41FA5}">
                      <a16:colId xmlns:a16="http://schemas.microsoft.com/office/drawing/2014/main" val="2461083493"/>
                    </a:ext>
                  </a:extLst>
                </a:gridCol>
                <a:gridCol w="338933">
                  <a:extLst>
                    <a:ext uri="{9D8B030D-6E8A-4147-A177-3AD203B41FA5}">
                      <a16:colId xmlns:a16="http://schemas.microsoft.com/office/drawing/2014/main" val="2688818864"/>
                    </a:ext>
                  </a:extLst>
                </a:gridCol>
                <a:gridCol w="368274">
                  <a:extLst>
                    <a:ext uri="{9D8B030D-6E8A-4147-A177-3AD203B41FA5}">
                      <a16:colId xmlns:a16="http://schemas.microsoft.com/office/drawing/2014/main" val="102951852"/>
                    </a:ext>
                  </a:extLst>
                </a:gridCol>
                <a:gridCol w="355496">
                  <a:extLst>
                    <a:ext uri="{9D8B030D-6E8A-4147-A177-3AD203B41FA5}">
                      <a16:colId xmlns:a16="http://schemas.microsoft.com/office/drawing/2014/main" val="3705025328"/>
                    </a:ext>
                  </a:extLst>
                </a:gridCol>
              </a:tblGrid>
              <a:tr h="192029">
                <a:tc>
                  <a:txBody>
                    <a:bodyPr/>
                    <a:lstStyle/>
                    <a:p>
                      <a:r>
                        <a:rPr lang="en-US" sz="600" b="0" dirty="0">
                          <a:solidFill>
                            <a:schemeClr val="tx1"/>
                          </a:solidFill>
                          <a:latin typeface="Calibri" panose="020F0502020204030204" pitchFamily="34" charset="0"/>
                          <a:cs typeface="Calibri" panose="020F0502020204030204" pitchFamily="34" charset="0"/>
                        </a:rPr>
                        <a:t>6-1-G</a:t>
                      </a:r>
                      <a:r>
                        <a:rPr lang="en-US" sz="600" b="0" dirty="0">
                          <a:solidFill>
                            <a:schemeClr val="tx1"/>
                          </a:solidFill>
                        </a:rPr>
                        <a:t> </a:t>
                      </a:r>
                      <a:r>
                        <a:rPr lang="ja-JP" altLang="en-US" sz="600" b="0" dirty="0">
                          <a:solidFill>
                            <a:schemeClr val="tx1"/>
                          </a:solidFill>
                        </a:rPr>
                        <a:t>船舶運航支援気象海象予測データインターフェース</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1</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2</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3</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600" b="0" dirty="0">
                          <a:solidFill>
                            <a:schemeClr val="tx1"/>
                          </a:solidFill>
                        </a:rPr>
                        <a:t>4</a:t>
                      </a:r>
                      <a:r>
                        <a:rPr lang="ja-JP" altLang="en-US" sz="600" b="0" dirty="0">
                          <a:solidFill>
                            <a:schemeClr val="tx1"/>
                          </a:solidFill>
                        </a:rPr>
                        <a:t>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ja-JP" altLang="en-US" sz="600" b="0" dirty="0">
                          <a:solidFill>
                            <a:schemeClr val="tx1"/>
                          </a:solidFill>
                        </a:rPr>
                        <a:t>５年目</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227764028"/>
                  </a:ext>
                </a:extLst>
              </a:tr>
              <a:tr h="178844">
                <a:tc>
                  <a:txBody>
                    <a:bodyPr/>
                    <a:lstStyle/>
                    <a:p>
                      <a:r>
                        <a:rPr lang="zh-TW" altLang="en-US" sz="600" b="0" dirty="0">
                          <a:solidFill>
                            <a:schemeClr val="tx1"/>
                          </a:solidFill>
                        </a:rPr>
                        <a:t>船舶運航支援情報作成</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1380384848"/>
                  </a:ext>
                </a:extLst>
              </a:tr>
              <a:tr h="178844">
                <a:tc>
                  <a:txBody>
                    <a:bodyPr/>
                    <a:lstStyle/>
                    <a:p>
                      <a:r>
                        <a:rPr lang="ja-JP" altLang="en-US" sz="600" b="0" dirty="0">
                          <a:solidFill>
                            <a:schemeClr val="tx1"/>
                          </a:solidFill>
                        </a:rPr>
                        <a:t>コードの最適化・自動化</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278290818"/>
                  </a:ext>
                </a:extLst>
              </a:tr>
              <a:tr h="178844">
                <a:tc>
                  <a:txBody>
                    <a:bodyPr/>
                    <a:lstStyle/>
                    <a:p>
                      <a:r>
                        <a:rPr lang="ja-JP" altLang="en-US" sz="600" b="0" dirty="0">
                          <a:solidFill>
                            <a:schemeClr val="tx1"/>
                          </a:solidFill>
                        </a:rPr>
                        <a:t>ハードウェア基盤の整備</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9409016"/>
                  </a:ext>
                </a:extLst>
              </a:tr>
              <a:tr h="178844">
                <a:tc>
                  <a:txBody>
                    <a:bodyPr/>
                    <a:lstStyle/>
                    <a:p>
                      <a:r>
                        <a:rPr lang="ja-JP" altLang="en-US" sz="600" b="0" dirty="0">
                          <a:solidFill>
                            <a:schemeClr val="tx1"/>
                          </a:solidFill>
                        </a:rPr>
                        <a:t>ミドルウェア基盤の整備</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2045840150"/>
                  </a:ext>
                </a:extLst>
              </a:tr>
              <a:tr h="178844">
                <a:tc>
                  <a:txBody>
                    <a:bodyPr/>
                    <a:lstStyle/>
                    <a:p>
                      <a:r>
                        <a:rPr lang="ja-JP" altLang="en-US" sz="600" b="0" dirty="0">
                          <a:solidFill>
                            <a:schemeClr val="tx1"/>
                          </a:solidFill>
                        </a:rPr>
                        <a:t>利用者インターフェースの構築</a:t>
                      </a:r>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endParaRPr lang="en-US" sz="6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1697019229"/>
                  </a:ext>
                </a:extLst>
              </a:tr>
            </a:tbl>
          </a:graphicData>
        </a:graphic>
      </p:graphicFrame>
      <p:sp>
        <p:nvSpPr>
          <p:cNvPr id="4" name="タイトル 10">
            <a:extLst>
              <a:ext uri="{FF2B5EF4-FFF2-40B4-BE49-F238E27FC236}">
                <a16:creationId xmlns:a16="http://schemas.microsoft.com/office/drawing/2014/main" id="{2A4DD046-5B0C-4191-1FEE-469555523358}"/>
              </a:ext>
            </a:extLst>
          </p:cNvPr>
          <p:cNvSpPr txBox="1">
            <a:spLocks/>
          </p:cNvSpPr>
          <p:nvPr/>
        </p:nvSpPr>
        <p:spPr>
          <a:xfrm>
            <a:off x="7034950" y="1142260"/>
            <a:ext cx="2109051" cy="499218"/>
          </a:xfrm>
          <a:prstGeom prst="rect">
            <a:avLst/>
          </a:prstGeom>
          <a:noFill/>
          <a:ln>
            <a:noFill/>
          </a:ln>
        </p:spPr>
        <p:txBody>
          <a:bodyPr spcFirstLastPara="1" wrap="square" lIns="91425" tIns="91425" rIns="91425" bIns="91425" rtlCol="0"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ja-JP" sz="2100" dirty="0"/>
              <a:t>(JAMSTEC</a:t>
            </a:r>
            <a:r>
              <a:rPr lang="ja-JP" altLang="en-US" sz="2100" dirty="0"/>
              <a:t>、</a:t>
            </a:r>
            <a:r>
              <a:rPr lang="en-US" altLang="ja-JP" sz="2100" dirty="0"/>
              <a:t>MTI)</a:t>
            </a:r>
            <a:r>
              <a:rPr lang="ja-JP" altLang="en-US" sz="2100" dirty="0"/>
              <a:t> </a:t>
            </a:r>
          </a:p>
        </p:txBody>
      </p:sp>
    </p:spTree>
    <p:extLst>
      <p:ext uri="{BB962C8B-B14F-4D97-AF65-F5344CB8AC3E}">
        <p14:creationId xmlns:p14="http://schemas.microsoft.com/office/powerpoint/2010/main" val="4286074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2"/>
          <p:cNvSpPr txBox="1">
            <a:spLocks noGrp="1"/>
          </p:cNvSpPr>
          <p:nvPr>
            <p:ph type="title"/>
          </p:nvPr>
        </p:nvSpPr>
        <p:spPr>
          <a:xfrm>
            <a:off x="0" y="620688"/>
            <a:ext cx="9144000" cy="572700"/>
          </a:xfrm>
          <a:prstGeom prst="rect">
            <a:avLst/>
          </a:prstGeom>
          <a:noFill/>
          <a:ln>
            <a:noFill/>
          </a:ln>
        </p:spPr>
        <p:txBody>
          <a:bodyPr spcFirstLastPara="1" vert="horz" wrap="square" lIns="91425" tIns="91425" rIns="91425" bIns="91425" rtlCol="0" anchor="t" anchorCtr="0">
            <a:noAutofit/>
          </a:bodyPr>
          <a:lstStyle/>
          <a:p>
            <a:pPr>
              <a:spcBef>
                <a:spcPts val="0"/>
              </a:spcBef>
              <a:buSzPts val="2800"/>
            </a:pPr>
            <a:r>
              <a:rPr lang="en-US" dirty="0"/>
              <a:t>2025年度　</a:t>
            </a:r>
            <a:r>
              <a:rPr lang="en-US" dirty="0" err="1"/>
              <a:t>各テーマ成果予定</a:t>
            </a:r>
            <a:endParaRPr dirty="0"/>
          </a:p>
        </p:txBody>
      </p:sp>
      <p:graphicFrame>
        <p:nvGraphicFramePr>
          <p:cNvPr id="56" name="Google Shape;56;p2"/>
          <p:cNvGraphicFramePr/>
          <p:nvPr/>
        </p:nvGraphicFramePr>
        <p:xfrm>
          <a:off x="200597" y="1507737"/>
          <a:ext cx="8396150" cy="4262200"/>
        </p:xfrm>
        <a:graphic>
          <a:graphicData uri="http://schemas.openxmlformats.org/drawingml/2006/table">
            <a:tbl>
              <a:tblPr firstRow="1" bandRow="1">
                <a:noFill/>
              </a:tblPr>
              <a:tblGrid>
                <a:gridCol w="313835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None/>
                      </a:pPr>
                      <a:r>
                        <a:rPr lang="en-US" sz="1400" u="none" strike="noStrike" cap="none" dirty="0" err="1"/>
                        <a:t>テーマ名略称</a:t>
                      </a:r>
                      <a:endParaRPr dirty="0"/>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成果物</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sz="1400" u="none" strike="noStrike" cap="none"/>
                        <a:t>テーマA (マルチモデルアンサンブル)</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0" u="none" strike="noStrike" cap="none" dirty="0" err="1">
                          <a:solidFill>
                            <a:schemeClr val="tx1"/>
                          </a:solidFill>
                        </a:rPr>
                        <a:t>データアーカイ</a:t>
                      </a:r>
                      <a:r>
                        <a:rPr lang="ja-JP" altLang="en-US" sz="1400" b="0" u="none" strike="noStrike" cap="none" dirty="0">
                          <a:solidFill>
                            <a:schemeClr val="tx1"/>
                          </a:solidFill>
                        </a:rPr>
                        <a:t>ブ　</a:t>
                      </a:r>
                      <a:r>
                        <a:rPr lang="en-US" sz="1400" u="none" strike="noStrike" cap="none" dirty="0" err="1">
                          <a:solidFill>
                            <a:schemeClr val="tx1"/>
                          </a:solidFill>
                        </a:rPr>
                        <a:t>プロトタイプ</a:t>
                      </a:r>
                      <a:r>
                        <a:rPr lang="en-US" sz="1400" u="none" strike="noStrike" cap="none" dirty="0"/>
                        <a:t> (研究員1名雇用予定)</a:t>
                      </a:r>
                      <a:endParaRPr dirty="0"/>
                    </a:p>
                    <a:p>
                      <a:pPr marL="0" marR="0" lvl="0" indent="0" algn="l" rtl="0">
                        <a:lnSpc>
                          <a:spcPct val="100000"/>
                        </a:lnSpc>
                        <a:spcBef>
                          <a:spcPts val="0"/>
                        </a:spcBef>
                        <a:spcAft>
                          <a:spcPts val="0"/>
                        </a:spcAft>
                        <a:buNone/>
                      </a:pPr>
                      <a:r>
                        <a:rPr lang="en-US" sz="1400" u="none" strike="noStrike" cap="none" dirty="0" err="1"/>
                        <a:t>系統誤差手法</a:t>
                      </a:r>
                      <a:r>
                        <a:rPr lang="ja-JP" altLang="en-US" sz="1400" u="none" strike="noStrike" cap="none" dirty="0"/>
                        <a:t>　</a:t>
                      </a:r>
                      <a:r>
                        <a:rPr lang="en-US" sz="1400" u="none" strike="noStrike" cap="none" dirty="0" err="1"/>
                        <a:t>プロトタイプ</a:t>
                      </a:r>
                      <a:r>
                        <a:rPr lang="en-US" sz="1400" u="none" strike="noStrike" cap="none" dirty="0"/>
                        <a:t> (研究員1名雇用予定)</a:t>
                      </a:r>
                      <a:endParaRPr sz="1400" u="none" strike="noStrike" cap="none"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US" sz="1400" u="none" strike="noStrike" cap="none"/>
                        <a:t>テーマB (JAMSTECモデル改良)</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高解像度季節予測モデルプロトタイプ</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US" sz="1400" u="none" strike="noStrike" cap="none"/>
                        <a:t>テーマC (波浪モデル)</a:t>
                      </a:r>
                      <a:endParaRPr sz="1400" u="none" strike="noStrike" cap="none"/>
                    </a:p>
                  </a:txBody>
                  <a:tcPr marL="91450" marR="91450" marT="45725" marB="45725"/>
                </a:tc>
                <a:tc>
                  <a:txBody>
                    <a:bodyPr/>
                    <a:lstStyle/>
                    <a:p>
                      <a:pPr marL="0" marR="0" lvl="0" indent="0" algn="just" rtl="0">
                        <a:lnSpc>
                          <a:spcPct val="100000"/>
                        </a:lnSpc>
                        <a:spcBef>
                          <a:spcPts val="0"/>
                        </a:spcBef>
                        <a:spcAft>
                          <a:spcPts val="0"/>
                        </a:spcAft>
                        <a:buClr>
                          <a:srgbClr val="000000"/>
                        </a:buClr>
                        <a:buSzPts val="1400"/>
                        <a:buFont typeface="Arial"/>
                        <a:buNone/>
                      </a:pPr>
                      <a:r>
                        <a:rPr lang="en-US" sz="1400" u="none" strike="noStrike" cap="none" dirty="0" err="1">
                          <a:latin typeface="MS PGothic"/>
                          <a:ea typeface="MS PGothic"/>
                          <a:cs typeface="MS PGothic"/>
                          <a:sym typeface="MS PGothic"/>
                        </a:rPr>
                        <a:t>全球スケール波浪モデルと過去実況の再現試行結果</a:t>
                      </a:r>
                      <a:endParaRPr dirty="0"/>
                    </a:p>
                  </a:txBody>
                  <a:tcPr marL="68575" marR="68575" marT="0" marB="0"/>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US" sz="1400" u="none" strike="noStrike" cap="none" dirty="0" err="1"/>
                        <a:t>テーマD</a:t>
                      </a:r>
                      <a:r>
                        <a:rPr lang="en-US" sz="1400" u="none" strike="noStrike" cap="none" dirty="0"/>
                        <a:t> (</a:t>
                      </a:r>
                      <a:r>
                        <a:rPr lang="en-US" sz="1400" u="none" strike="noStrike" cap="none" dirty="0" err="1"/>
                        <a:t>海流モデル</a:t>
                      </a:r>
                      <a:r>
                        <a:rPr lang="en-US" sz="1400" u="none" strike="noStrike" cap="none" dirty="0"/>
                        <a:t>)</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全球スケール海流モデルと過去実況の再現試行結果</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US" sz="1400" u="none" strike="noStrike" cap="none"/>
                        <a:t>テーマE (AI季節予測モデル)</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dirty="0" err="1"/>
                        <a:t>ハイブリッド予測モデル・ネットワークアーキクチャの設計結果</a:t>
                      </a:r>
                      <a:r>
                        <a:rPr lang="ja-JP" altLang="en-US" sz="1400" u="none" strike="noStrike" cap="none" dirty="0"/>
                        <a:t>　</a:t>
                      </a:r>
                      <a:r>
                        <a:rPr lang="en-US" altLang="ja-JP" sz="1400" u="none" strike="noStrike" cap="none" dirty="0"/>
                        <a:t>/  </a:t>
                      </a:r>
                      <a:r>
                        <a:rPr lang="ja-JP" altLang="en-US" sz="1400" u="none" strike="noStrike" cap="none" dirty="0"/>
                        <a:t>データ駆動モデル（追加公募中）</a:t>
                      </a:r>
                      <a:endParaRPr dirty="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r>
                        <a:rPr lang="en-US" sz="1400" u="none" strike="noStrike" cap="none"/>
                        <a:t>テーマF (船舶気象海象データ)</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篤志船観測網に関するデータ</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None/>
                      </a:pPr>
                      <a:r>
                        <a:rPr lang="en-US" sz="1400" u="none" strike="noStrike" cap="none"/>
                        <a:t>テーマG (気象海象予測データIF)</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0" i="0" u="none" strike="noStrike" cap="none" dirty="0" err="1">
                          <a:solidFill>
                            <a:schemeClr val="tx1"/>
                          </a:solidFill>
                        </a:rPr>
                        <a:t>船舶運航支援気象海象予測情報の要件</a:t>
                      </a:r>
                      <a:endParaRPr sz="1400" b="0" i="0" u="none" strike="noStrike" cap="none" dirty="0">
                        <a:solidFill>
                          <a:schemeClr val="tx1"/>
                        </a:solidFill>
                      </a:endParaRPr>
                    </a:p>
                    <a:p>
                      <a:pPr marL="0" marR="0" lvl="0" indent="0" algn="l" rtl="0">
                        <a:lnSpc>
                          <a:spcPct val="100000"/>
                        </a:lnSpc>
                        <a:spcBef>
                          <a:spcPts val="0"/>
                        </a:spcBef>
                        <a:spcAft>
                          <a:spcPts val="0"/>
                        </a:spcAft>
                        <a:buNone/>
                      </a:pPr>
                      <a:r>
                        <a:rPr lang="en-US" sz="1400" u="none" strike="noStrike" cap="none" dirty="0" err="1"/>
                        <a:t>GPU化対象プログラムについての性能調査、プログラム分析、GPU化・自動化設計書</a:t>
                      </a:r>
                      <a:endParaRPr sz="1400" u="none" strike="noStrike" cap="none" dirty="0"/>
                    </a:p>
                    <a:p>
                      <a:pPr marL="0" marR="0" lvl="0" indent="0" algn="l" rtl="0">
                        <a:lnSpc>
                          <a:spcPct val="100000"/>
                        </a:lnSpc>
                        <a:spcBef>
                          <a:spcPts val="0"/>
                        </a:spcBef>
                        <a:spcAft>
                          <a:spcPts val="0"/>
                        </a:spcAft>
                        <a:buNone/>
                      </a:pPr>
                      <a:r>
                        <a:rPr lang="en-US" sz="1400" u="none" strike="noStrike" cap="none" dirty="0" err="1"/>
                        <a:t>大規模ディスクストレージ</a:t>
                      </a:r>
                      <a:r>
                        <a:rPr lang="en-US" sz="1400" u="none" strike="noStrike" cap="none" dirty="0"/>
                        <a:t>(第1次)</a:t>
                      </a:r>
                      <a:r>
                        <a:rPr lang="en-US" sz="1400" u="none" strike="noStrike" cap="none" dirty="0" err="1"/>
                        <a:t>の構築結果</a:t>
                      </a:r>
                      <a:endParaRPr sz="1400" u="none" strike="noStrike" cap="none" dirty="0"/>
                    </a:p>
                    <a:p>
                      <a:pPr marL="0" marR="0" lvl="0" indent="0" algn="l" rtl="0">
                        <a:lnSpc>
                          <a:spcPct val="100000"/>
                        </a:lnSpc>
                        <a:spcBef>
                          <a:spcPts val="0"/>
                        </a:spcBef>
                        <a:spcAft>
                          <a:spcPts val="0"/>
                        </a:spcAft>
                        <a:buNone/>
                      </a:pPr>
                      <a:r>
                        <a:rPr lang="en-US" sz="1400" u="none" strike="noStrike" cap="none" dirty="0" err="1"/>
                        <a:t>大規模データ格納フォーマット設計結果</a:t>
                      </a:r>
                      <a:endParaRPr sz="1400" u="none" strike="noStrike" cap="none" dirty="0"/>
                    </a:p>
                    <a:p>
                      <a:pPr marL="0" marR="0" lvl="0" indent="0" algn="l" rtl="0">
                        <a:lnSpc>
                          <a:spcPct val="100000"/>
                        </a:lnSpc>
                        <a:spcBef>
                          <a:spcPts val="0"/>
                        </a:spcBef>
                        <a:spcAft>
                          <a:spcPts val="0"/>
                        </a:spcAft>
                        <a:buNone/>
                      </a:pPr>
                      <a:r>
                        <a:rPr lang="en-US" sz="1400" u="none" strike="noStrike" cap="none" dirty="0" err="1"/>
                        <a:t>利用者インターフェースの要件</a:t>
                      </a:r>
                      <a:r>
                        <a:rPr lang="ja-JP" altLang="en-US" sz="1400" u="none" strike="noStrike" cap="none" dirty="0"/>
                        <a:t>　（技術員</a:t>
                      </a:r>
                      <a:r>
                        <a:rPr lang="en-US" altLang="ja-JP" sz="1400" u="none" strike="noStrike" cap="none" dirty="0"/>
                        <a:t>1</a:t>
                      </a:r>
                      <a:r>
                        <a:rPr lang="ja-JP" altLang="en-US" sz="1400" u="none" strike="noStrike" cap="none" dirty="0"/>
                        <a:t>名雇用予定）</a:t>
                      </a:r>
                      <a:endParaRPr dirty="0"/>
                    </a:p>
                  </a:txBody>
                  <a:tcPr marL="91450" marR="91450" marT="45725" marB="45725"/>
                </a:tc>
                <a:extLst>
                  <a:ext uri="{0D108BD9-81ED-4DB2-BD59-A6C34878D82A}">
                    <a16:rowId xmlns:a16="http://schemas.microsoft.com/office/drawing/2014/main" val="10007"/>
                  </a:ext>
                </a:extLst>
              </a:tr>
            </a:tbl>
          </a:graphicData>
        </a:graphic>
      </p:graphicFrame>
      <p:sp>
        <p:nvSpPr>
          <p:cNvPr id="2" name="スライド番号プレースホルダー 1">
            <a:extLst>
              <a:ext uri="{FF2B5EF4-FFF2-40B4-BE49-F238E27FC236}">
                <a16:creationId xmlns:a16="http://schemas.microsoft.com/office/drawing/2014/main" id="{1F138E20-75E2-9955-0172-2CE9922987B0}"/>
              </a:ext>
            </a:extLst>
          </p:cNvPr>
          <p:cNvSpPr>
            <a:spLocks noGrp="1"/>
          </p:cNvSpPr>
          <p:nvPr>
            <p:ph type="sldNum" idx="12"/>
          </p:nvPr>
        </p:nvSpPr>
        <p:spPr/>
        <p:txBody>
          <a:bodyPr/>
          <a:lstStyle/>
          <a:p>
            <a:fld id="{00000000-1234-1234-1234-123412341234}"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BC6E1-0B1B-9DB6-F4E5-CAE18998ABE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62F7FD0-834D-A67F-65D7-F5A6EB424FA7}"/>
              </a:ext>
            </a:extLst>
          </p:cNvPr>
          <p:cNvSpPr>
            <a:spLocks noGrp="1"/>
          </p:cNvSpPr>
          <p:nvPr>
            <p:ph type="title"/>
          </p:nvPr>
        </p:nvSpPr>
        <p:spPr>
          <a:xfrm>
            <a:off x="457200" y="44624"/>
            <a:ext cx="8229600" cy="432048"/>
          </a:xfrm>
        </p:spPr>
        <p:txBody>
          <a:bodyPr>
            <a:normAutofit fontScale="90000"/>
          </a:bodyPr>
          <a:lstStyle/>
          <a:p>
            <a:r>
              <a:rPr lang="ja-JP" altLang="en-US" dirty="0">
                <a:latin typeface="HGMaruGothicMPRO" charset="-128"/>
                <a:ea typeface="HGMaruGothicMPRO" charset="-128"/>
                <a:cs typeface="HGMaruGothicMPRO" charset="-128"/>
              </a:rPr>
              <a:t>コメントに対する答え</a:t>
            </a:r>
            <a:endParaRPr kumimoji="1" lang="ja-JP" altLang="en-US" dirty="0">
              <a:latin typeface="HGMaruGothicMPRO" charset="-128"/>
              <a:ea typeface="HGMaruGothicMPRO" charset="-128"/>
              <a:cs typeface="HGMaruGothicMPRO" charset="-128"/>
            </a:endParaRPr>
          </a:p>
        </p:txBody>
      </p:sp>
      <p:sp>
        <p:nvSpPr>
          <p:cNvPr id="3" name="コンテンツ プレースホルダー 2">
            <a:extLst>
              <a:ext uri="{FF2B5EF4-FFF2-40B4-BE49-F238E27FC236}">
                <a16:creationId xmlns:a16="http://schemas.microsoft.com/office/drawing/2014/main" id="{3DD8BEC4-06ED-0E11-9EFE-73A651F868CA}"/>
              </a:ext>
            </a:extLst>
          </p:cNvPr>
          <p:cNvSpPr>
            <a:spLocks noGrp="1"/>
          </p:cNvSpPr>
          <p:nvPr>
            <p:ph idx="1"/>
          </p:nvPr>
        </p:nvSpPr>
        <p:spPr>
          <a:xfrm>
            <a:off x="0" y="764704"/>
            <a:ext cx="9144000" cy="6100787"/>
          </a:xfrm>
        </p:spPr>
        <p:txBody>
          <a:bodyPr>
            <a:normAutofit/>
          </a:bodyPr>
          <a:lstStyle/>
          <a:p>
            <a:pPr>
              <a:buBlip>
                <a:blip r:embed="rId2"/>
              </a:buBlip>
            </a:pPr>
            <a:r>
              <a:rPr lang="ja-JP" altLang="en-US" dirty="0">
                <a:latin typeface="HGMaruGothicMPRO" charset="-128"/>
                <a:ea typeface="HGMaruGothicMPRO" charset="-128"/>
                <a:cs typeface="HGMaruGothicMPRO" charset="-128"/>
              </a:rPr>
              <a:t>いつも旅行などがある時に</a:t>
            </a:r>
            <a:r>
              <a:rPr lang="en-US" altLang="ja-JP" dirty="0">
                <a:latin typeface="HGMaruGothicMPRO" charset="-128"/>
                <a:ea typeface="HGMaruGothicMPRO" charset="-128"/>
                <a:cs typeface="HGMaruGothicMPRO" charset="-128"/>
              </a:rPr>
              <a:t>2</a:t>
            </a:r>
            <a:r>
              <a:rPr lang="ja-JP" altLang="en-US" dirty="0">
                <a:latin typeface="HGMaruGothicMPRO" charset="-128"/>
                <a:ea typeface="HGMaruGothicMPRO" charset="-128"/>
                <a:cs typeface="HGMaruGothicMPRO" charset="-128"/>
              </a:rPr>
              <a:t>週間天気予報を毎日みていて、</a:t>
            </a:r>
            <a:r>
              <a:rPr lang="en-US" altLang="ja-JP" dirty="0">
                <a:latin typeface="HGMaruGothicMPRO" charset="-128"/>
                <a:ea typeface="HGMaruGothicMPRO" charset="-128"/>
                <a:cs typeface="HGMaruGothicMPRO" charset="-128"/>
              </a:rPr>
              <a:t>1</a:t>
            </a:r>
            <a:r>
              <a:rPr lang="ja-JP" altLang="en-US" dirty="0">
                <a:latin typeface="HGMaruGothicMPRO" charset="-128"/>
                <a:ea typeface="HGMaruGothicMPRO" charset="-128"/>
                <a:cs typeface="HGMaruGothicMPRO" charset="-128"/>
              </a:rPr>
              <a:t>ヶ月前くらいから見られたらなと思っていたが、</a:t>
            </a:r>
            <a:r>
              <a:rPr lang="en-US" altLang="ja-JP" dirty="0">
                <a:latin typeface="HGMaruGothicMPRO" charset="-128"/>
                <a:ea typeface="HGMaruGothicMPRO" charset="-128"/>
                <a:cs typeface="HGMaruGothicMPRO" charset="-128"/>
              </a:rPr>
              <a:t>1</a:t>
            </a:r>
            <a:r>
              <a:rPr lang="ja-JP" altLang="en-US" dirty="0">
                <a:latin typeface="HGMaruGothicMPRO" charset="-128"/>
                <a:ea typeface="HGMaruGothicMPRO" charset="-128"/>
                <a:cs typeface="HGMaruGothicMPRO" charset="-128"/>
              </a:rPr>
              <a:t>ヶ月前の天気予測は難しい事がわかった。</a:t>
            </a:r>
            <a:endParaRPr lang="en-US" altLang="ja-JP" dirty="0">
              <a:latin typeface="HGMaruGothicMPRO" charset="-128"/>
              <a:ea typeface="HGMaruGothicMPRO" charset="-128"/>
              <a:cs typeface="HGMaruGothicMPRO" charset="-128"/>
            </a:endParaRPr>
          </a:p>
          <a:p>
            <a:pPr lvl="1">
              <a:buBlip>
                <a:blip r:embed="rId2"/>
              </a:buBlip>
            </a:pPr>
            <a:r>
              <a:rPr lang="ja-JP" altLang="en-US" dirty="0">
                <a:latin typeface="HGMaruGothicMPRO" charset="-128"/>
                <a:ea typeface="HGMaruGothicMPRO" charset="-128"/>
                <a:cs typeface="HGMaruGothicMPRO" charset="-128"/>
              </a:rPr>
              <a:t>天気予報の限界と季節予報を理解していただいたコメントで嬉しいです．</a:t>
            </a:r>
            <a:endParaRPr lang="en-US" altLang="ja-JP" dirty="0">
              <a:latin typeface="HGMaruGothicMPRO" charset="-128"/>
              <a:ea typeface="HGMaruGothicMPRO" charset="-128"/>
              <a:cs typeface="HGMaruGothicMPRO" charset="-128"/>
            </a:endParaRPr>
          </a:p>
        </p:txBody>
      </p:sp>
      <p:sp>
        <p:nvSpPr>
          <p:cNvPr id="4" name="スライド番号プレースホルダー 3">
            <a:extLst>
              <a:ext uri="{FF2B5EF4-FFF2-40B4-BE49-F238E27FC236}">
                <a16:creationId xmlns:a16="http://schemas.microsoft.com/office/drawing/2014/main" id="{87FDE4F4-45CA-93D0-1EA9-44AA4EC49EA7}"/>
              </a:ext>
            </a:extLst>
          </p:cNvPr>
          <p:cNvSpPr>
            <a:spLocks noGrp="1"/>
          </p:cNvSpPr>
          <p:nvPr>
            <p:ph type="sldNum" sz="quarter" idx="12"/>
          </p:nvPr>
        </p:nvSpPr>
        <p:spPr/>
        <p:txBody>
          <a:bodyPr/>
          <a:lstStyle/>
          <a:p>
            <a:fld id="{999120C0-F702-445C-B018-BC09BD7DB4A6}" type="slidenum">
              <a:rPr kumimoji="1" lang="ja-JP" altLang="en-US" smtClean="0"/>
              <a:t>5</a:t>
            </a:fld>
            <a:endParaRPr kumimoji="1" lang="ja-JP" altLang="en-US"/>
          </a:p>
        </p:txBody>
      </p:sp>
    </p:spTree>
    <p:extLst>
      <p:ext uri="{BB962C8B-B14F-4D97-AF65-F5344CB8AC3E}">
        <p14:creationId xmlns:p14="http://schemas.microsoft.com/office/powerpoint/2010/main" val="4191625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4"/>
          <p:cNvSpPr txBox="1">
            <a:spLocks noGrp="1"/>
          </p:cNvSpPr>
          <p:nvPr>
            <p:ph type="title"/>
          </p:nvPr>
        </p:nvSpPr>
        <p:spPr>
          <a:xfrm>
            <a:off x="0" y="29240"/>
            <a:ext cx="9144000" cy="663456"/>
          </a:xfrm>
          <a:prstGeom prst="rect">
            <a:avLst/>
          </a:prstGeom>
          <a:noFill/>
          <a:ln>
            <a:noFill/>
          </a:ln>
        </p:spPr>
        <p:txBody>
          <a:bodyPr spcFirstLastPara="1" vert="horz" wrap="square" lIns="91425" tIns="91425" rIns="91425" bIns="91425" rtlCol="0" anchor="t" anchorCtr="0">
            <a:noAutofit/>
          </a:bodyPr>
          <a:lstStyle/>
          <a:p>
            <a:pPr>
              <a:buSzPct val="111111"/>
            </a:pPr>
            <a:r>
              <a:rPr lang="ja-JP" altLang="en-US" sz="2800" dirty="0"/>
              <a:t>テーマ</a:t>
            </a:r>
            <a:r>
              <a:rPr lang="en-US" altLang="ja-JP" sz="2800" dirty="0"/>
              <a:t>A. </a:t>
            </a:r>
            <a:r>
              <a:rPr lang="en-US" sz="2800" dirty="0" err="1"/>
              <a:t>マルチモデルデータアーカイヴの準備</a:t>
            </a:r>
            <a:r>
              <a:rPr lang="en-US" sz="2800" dirty="0"/>
              <a:t>：</a:t>
            </a:r>
            <a:br>
              <a:rPr lang="en-US" sz="2800" dirty="0"/>
            </a:br>
            <a:r>
              <a:rPr lang="en-US" sz="2800" dirty="0" err="1"/>
              <a:t>気象予測～季節内予測データ</a:t>
            </a:r>
            <a:r>
              <a:rPr lang="en-US" sz="2800" dirty="0"/>
              <a:t> S2Sデータアーカイヴ(ECMWF)　</a:t>
            </a:r>
            <a:endParaRPr sz="2800" dirty="0"/>
          </a:p>
        </p:txBody>
      </p:sp>
      <p:graphicFrame>
        <p:nvGraphicFramePr>
          <p:cNvPr id="70" name="Google Shape;70;p4"/>
          <p:cNvGraphicFramePr/>
          <p:nvPr/>
        </p:nvGraphicFramePr>
        <p:xfrm>
          <a:off x="994607" y="1679351"/>
          <a:ext cx="7296850" cy="3855820"/>
        </p:xfrm>
        <a:graphic>
          <a:graphicData uri="http://schemas.openxmlformats.org/drawingml/2006/table">
            <a:tbl>
              <a:tblPr firstRow="1" bandRow="1">
                <a:noFill/>
              </a:tblPr>
              <a:tblGrid>
                <a:gridCol w="1376125">
                  <a:extLst>
                    <a:ext uri="{9D8B030D-6E8A-4147-A177-3AD203B41FA5}">
                      <a16:colId xmlns:a16="http://schemas.microsoft.com/office/drawing/2014/main" val="20000"/>
                    </a:ext>
                  </a:extLst>
                </a:gridCol>
                <a:gridCol w="1376125">
                  <a:extLst>
                    <a:ext uri="{9D8B030D-6E8A-4147-A177-3AD203B41FA5}">
                      <a16:colId xmlns:a16="http://schemas.microsoft.com/office/drawing/2014/main" val="20001"/>
                    </a:ext>
                  </a:extLst>
                </a:gridCol>
                <a:gridCol w="1376125">
                  <a:extLst>
                    <a:ext uri="{9D8B030D-6E8A-4147-A177-3AD203B41FA5}">
                      <a16:colId xmlns:a16="http://schemas.microsoft.com/office/drawing/2014/main" val="20002"/>
                    </a:ext>
                  </a:extLst>
                </a:gridCol>
                <a:gridCol w="1817650">
                  <a:extLst>
                    <a:ext uri="{9D8B030D-6E8A-4147-A177-3AD203B41FA5}">
                      <a16:colId xmlns:a16="http://schemas.microsoft.com/office/drawing/2014/main" val="20003"/>
                    </a:ext>
                  </a:extLst>
                </a:gridCol>
                <a:gridCol w="1350825">
                  <a:extLst>
                    <a:ext uri="{9D8B030D-6E8A-4147-A177-3AD203B41FA5}">
                      <a16:colId xmlns:a16="http://schemas.microsoft.com/office/drawing/2014/main" val="20004"/>
                    </a:ext>
                  </a:extLst>
                </a:gridCol>
              </a:tblGrid>
              <a:tr h="370850">
                <a:tc>
                  <a:txBody>
                    <a:bodyPr/>
                    <a:lstStyle/>
                    <a:p>
                      <a:pPr marL="0" marR="0" lvl="0" indent="0" algn="l" rtl="0">
                        <a:lnSpc>
                          <a:spcPct val="100000"/>
                        </a:lnSpc>
                        <a:spcBef>
                          <a:spcPts val="0"/>
                        </a:spcBef>
                        <a:spcAft>
                          <a:spcPts val="0"/>
                        </a:spcAft>
                        <a:buNone/>
                      </a:pPr>
                      <a:r>
                        <a:rPr lang="en-US" sz="1400" u="none" strike="noStrike" cap="none"/>
                        <a:t>予測モデル</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国</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期間</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予測期間(時間/日)</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アンサンブル数</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sz="1400" u="none" strike="noStrike" cap="none"/>
                        <a:t>CMA</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中国</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2015-2025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1440/60</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3</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US" sz="1400" u="none" strike="noStrike" cap="none"/>
                        <a:t>CNRM</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フランス</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2016-2025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1464/61</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50</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US" sz="1400" u="none" strike="noStrike" cap="none"/>
                        <a:t>ECCC</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カナダ</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2016-2025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936/39</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20</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US" sz="1400" u="none" strike="noStrike" cap="none"/>
                        <a:t>ECMWF</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欧州</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2015-2025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1104/46</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100</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US" sz="1400" u="none" strike="noStrike" cap="none"/>
                        <a:t>HMCR</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ロシア</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2015-2025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1464/61</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40</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r>
                        <a:rPr lang="en-US" sz="1400" u="none" strike="noStrike" cap="none"/>
                        <a:t>JMA</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日本</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2015-2025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816/34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49</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None/>
                      </a:pPr>
                      <a:r>
                        <a:rPr lang="en-US" sz="1400" u="none" strike="noStrike" cap="none"/>
                        <a:t>KMA</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韓国</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2016-2025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1440/60</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7</a:t>
                      </a:r>
                      <a:endParaRPr/>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None/>
                      </a:pPr>
                      <a:r>
                        <a:rPr lang="en-US" sz="1400" u="none" strike="noStrike" cap="none"/>
                        <a:t>NCEP</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米国</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2015-2025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1056/44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15</a:t>
                      </a:r>
                      <a:endParaRPr/>
                    </a:p>
                  </a:txBody>
                  <a:tcPr marL="91450" marR="91450" marT="45725" marB="45725"/>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None/>
                      </a:pPr>
                      <a:r>
                        <a:rPr lang="en-US" sz="1400" u="none" strike="noStrike" cap="none"/>
                        <a:t>UKMO</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英国</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2015-2025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1440/60</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3</a:t>
                      </a:r>
                      <a:endParaRPr/>
                    </a:p>
                  </a:txBody>
                  <a:tcPr marL="91450" marR="91450" marT="45725" marB="45725"/>
                </a:tc>
                <a:extLst>
                  <a:ext uri="{0D108BD9-81ED-4DB2-BD59-A6C34878D82A}">
                    <a16:rowId xmlns:a16="http://schemas.microsoft.com/office/drawing/2014/main" val="10009"/>
                  </a:ext>
                </a:extLst>
              </a:tr>
            </a:tbl>
          </a:graphicData>
        </a:graphic>
      </p:graphicFrame>
      <p:sp>
        <p:nvSpPr>
          <p:cNvPr id="71" name="Google Shape;71;p4"/>
          <p:cNvSpPr txBox="1"/>
          <p:nvPr/>
        </p:nvSpPr>
        <p:spPr>
          <a:xfrm>
            <a:off x="600391" y="5467777"/>
            <a:ext cx="8085300" cy="400200"/>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US" sz="1400" u="sng">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https://apps.ecmwf.int/datasets/data/s2s-realtime-instantaneous-accum-lfpw/levtype=sfc/type=cf/</a:t>
            </a:r>
            <a:r>
              <a:rPr lang="en-US"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p:txBody>
      </p:sp>
      <p:sp>
        <p:nvSpPr>
          <p:cNvPr id="2" name="スライド番号プレースホルダー 1">
            <a:extLst>
              <a:ext uri="{FF2B5EF4-FFF2-40B4-BE49-F238E27FC236}">
                <a16:creationId xmlns:a16="http://schemas.microsoft.com/office/drawing/2014/main" id="{131E8784-9AD9-03A4-A7F2-4F15AFCD65A3}"/>
              </a:ext>
            </a:extLst>
          </p:cNvPr>
          <p:cNvSpPr>
            <a:spLocks noGrp="1"/>
          </p:cNvSpPr>
          <p:nvPr>
            <p:ph type="sldNum" idx="12"/>
          </p:nvPr>
        </p:nvSpPr>
        <p:spPr/>
        <p:txBody>
          <a:bodyPr/>
          <a:lstStyle/>
          <a:p>
            <a:fld id="{00000000-1234-1234-1234-123412341234}"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48492" y="44624"/>
            <a:ext cx="9095509" cy="572700"/>
          </a:xfrm>
          <a:prstGeom prst="rect">
            <a:avLst/>
          </a:prstGeom>
          <a:noFill/>
          <a:ln>
            <a:noFill/>
          </a:ln>
        </p:spPr>
        <p:txBody>
          <a:bodyPr spcFirstLastPara="1" vert="horz" wrap="square" lIns="91425" tIns="91425" rIns="91425" bIns="91425" rtlCol="0" anchor="t" anchorCtr="0">
            <a:noAutofit/>
          </a:bodyPr>
          <a:lstStyle/>
          <a:p>
            <a:pPr>
              <a:buSzPct val="111111"/>
            </a:pPr>
            <a:r>
              <a:rPr lang="ja-JP" altLang="en-US" sz="3200" dirty="0"/>
              <a:t>テーマ</a:t>
            </a:r>
            <a:r>
              <a:rPr lang="en-US" altLang="ja-JP" sz="3200" dirty="0"/>
              <a:t>A. </a:t>
            </a:r>
            <a:r>
              <a:rPr lang="en-US" sz="3200" dirty="0" err="1"/>
              <a:t>季節予測データ</a:t>
            </a:r>
            <a:r>
              <a:rPr lang="en-US" sz="3200" dirty="0"/>
              <a:t>　C3Sデータアーカイヴ(Copernicus)</a:t>
            </a:r>
            <a:endParaRPr sz="3200" dirty="0"/>
          </a:p>
        </p:txBody>
      </p:sp>
      <p:graphicFrame>
        <p:nvGraphicFramePr>
          <p:cNvPr id="77" name="Google Shape;77;p5"/>
          <p:cNvGraphicFramePr/>
          <p:nvPr/>
        </p:nvGraphicFramePr>
        <p:xfrm>
          <a:off x="581891" y="1431875"/>
          <a:ext cx="7972000" cy="4162330"/>
        </p:xfrm>
        <a:graphic>
          <a:graphicData uri="http://schemas.openxmlformats.org/drawingml/2006/table">
            <a:tbl>
              <a:tblPr firstRow="1" bandRow="1">
                <a:noFill/>
              </a:tblPr>
              <a:tblGrid>
                <a:gridCol w="1335525">
                  <a:extLst>
                    <a:ext uri="{9D8B030D-6E8A-4147-A177-3AD203B41FA5}">
                      <a16:colId xmlns:a16="http://schemas.microsoft.com/office/drawing/2014/main" val="20000"/>
                    </a:ext>
                  </a:extLst>
                </a:gridCol>
                <a:gridCol w="1327300">
                  <a:extLst>
                    <a:ext uri="{9D8B030D-6E8A-4147-A177-3AD203B41FA5}">
                      <a16:colId xmlns:a16="http://schemas.microsoft.com/office/drawing/2014/main" val="20001"/>
                    </a:ext>
                  </a:extLst>
                </a:gridCol>
                <a:gridCol w="1327300">
                  <a:extLst>
                    <a:ext uri="{9D8B030D-6E8A-4147-A177-3AD203B41FA5}">
                      <a16:colId xmlns:a16="http://schemas.microsoft.com/office/drawing/2014/main" val="20002"/>
                    </a:ext>
                  </a:extLst>
                </a:gridCol>
                <a:gridCol w="1327300">
                  <a:extLst>
                    <a:ext uri="{9D8B030D-6E8A-4147-A177-3AD203B41FA5}">
                      <a16:colId xmlns:a16="http://schemas.microsoft.com/office/drawing/2014/main" val="20003"/>
                    </a:ext>
                  </a:extLst>
                </a:gridCol>
                <a:gridCol w="1395125">
                  <a:extLst>
                    <a:ext uri="{9D8B030D-6E8A-4147-A177-3AD203B41FA5}">
                      <a16:colId xmlns:a16="http://schemas.microsoft.com/office/drawing/2014/main" val="20004"/>
                    </a:ext>
                  </a:extLst>
                </a:gridCol>
                <a:gridCol w="1259450">
                  <a:extLst>
                    <a:ext uri="{9D8B030D-6E8A-4147-A177-3AD203B41FA5}">
                      <a16:colId xmlns:a16="http://schemas.microsoft.com/office/drawing/2014/main" val="20005"/>
                    </a:ext>
                  </a:extLst>
                </a:gridCol>
              </a:tblGrid>
              <a:tr h="412500">
                <a:tc>
                  <a:txBody>
                    <a:bodyPr/>
                    <a:lstStyle/>
                    <a:p>
                      <a:pPr marL="0" marR="0" lvl="0" indent="0" algn="l" rtl="0">
                        <a:lnSpc>
                          <a:spcPct val="100000"/>
                        </a:lnSpc>
                        <a:spcBef>
                          <a:spcPts val="0"/>
                        </a:spcBef>
                        <a:spcAft>
                          <a:spcPts val="0"/>
                        </a:spcAft>
                        <a:buNone/>
                      </a:pPr>
                      <a:r>
                        <a:rPr lang="en-US" sz="1400" u="none" strike="noStrike" cap="none"/>
                        <a:t>予測モデル</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国</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期間</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予測期間(日)</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アンサンブル数</a:t>
                      </a:r>
                      <a:endParaRPr/>
                    </a:p>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解像度</a:t>
                      </a:r>
                      <a:endParaRPr sz="1400" u="none" strike="noStrike" cap="none"/>
                    </a:p>
                  </a:txBody>
                  <a:tcPr marL="91450" marR="91450" marT="45725" marB="45725"/>
                </a:tc>
                <a:extLst>
                  <a:ext uri="{0D108BD9-81ED-4DB2-BD59-A6C34878D82A}">
                    <a16:rowId xmlns:a16="http://schemas.microsoft.com/office/drawing/2014/main" val="10000"/>
                  </a:ext>
                </a:extLst>
              </a:tr>
              <a:tr h="381200">
                <a:tc>
                  <a:txBody>
                    <a:bodyPr/>
                    <a:lstStyle/>
                    <a:p>
                      <a:pPr marL="0" marR="0" lvl="0" indent="0" algn="l" rtl="0">
                        <a:lnSpc>
                          <a:spcPct val="100000"/>
                        </a:lnSpc>
                        <a:spcBef>
                          <a:spcPts val="0"/>
                        </a:spcBef>
                        <a:spcAft>
                          <a:spcPts val="0"/>
                        </a:spcAft>
                        <a:buNone/>
                      </a:pPr>
                      <a:r>
                        <a:rPr lang="en-US" sz="1400" b="1" u="none" strike="noStrike" cap="none"/>
                        <a:t>BOM</a:t>
                      </a: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豪州</a:t>
                      </a: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1993-2018</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217</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3-11</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60km</a:t>
                      </a:r>
                      <a:endParaRPr/>
                    </a:p>
                  </a:txBody>
                  <a:tcPr marL="91450" marR="91450" marT="45725" marB="45725"/>
                </a:tc>
                <a:extLst>
                  <a:ext uri="{0D108BD9-81ED-4DB2-BD59-A6C34878D82A}">
                    <a16:rowId xmlns:a16="http://schemas.microsoft.com/office/drawing/2014/main" val="10001"/>
                  </a:ext>
                </a:extLst>
              </a:tr>
              <a:tr h="381200">
                <a:tc>
                  <a:txBody>
                    <a:bodyPr/>
                    <a:lstStyle/>
                    <a:p>
                      <a:pPr marL="0" marR="0" lvl="0" indent="0" algn="l" rtl="0">
                        <a:lnSpc>
                          <a:spcPct val="100000"/>
                        </a:lnSpc>
                        <a:spcBef>
                          <a:spcPts val="0"/>
                        </a:spcBef>
                        <a:spcAft>
                          <a:spcPts val="0"/>
                        </a:spcAft>
                        <a:buNone/>
                      </a:pPr>
                      <a:r>
                        <a:rPr lang="en-US" sz="1400" b="1" u="none" strike="noStrike" cap="none"/>
                        <a:t>CMCC</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イタリア</a:t>
                      </a: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1993-2022</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184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30-50</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0.5</a:t>
                      </a:r>
                      <a:r>
                        <a:rPr lang="en-US" sz="1400" b="1" u="none" strike="noStrike" cap="none">
                          <a:latin typeface="MS PGothic"/>
                          <a:ea typeface="MS PGothic"/>
                          <a:cs typeface="MS PGothic"/>
                          <a:sym typeface="MS PGothic"/>
                        </a:rPr>
                        <a:t>°(55km)</a:t>
                      </a:r>
                      <a:endParaRPr sz="1400" b="1" u="none" strike="noStrike" cap="none"/>
                    </a:p>
                  </a:txBody>
                  <a:tcPr marL="91450" marR="91450" marT="45725" marB="45725"/>
                </a:tc>
                <a:extLst>
                  <a:ext uri="{0D108BD9-81ED-4DB2-BD59-A6C34878D82A}">
                    <a16:rowId xmlns:a16="http://schemas.microsoft.com/office/drawing/2014/main" val="10002"/>
                  </a:ext>
                </a:extLst>
              </a:tr>
              <a:tr h="381200">
                <a:tc>
                  <a:txBody>
                    <a:bodyPr/>
                    <a:lstStyle/>
                    <a:p>
                      <a:pPr marL="0" marR="0" lvl="0" indent="0" algn="l" rtl="0">
                        <a:lnSpc>
                          <a:spcPct val="100000"/>
                        </a:lnSpc>
                        <a:spcBef>
                          <a:spcPts val="0"/>
                        </a:spcBef>
                        <a:spcAft>
                          <a:spcPts val="0"/>
                        </a:spcAft>
                        <a:buNone/>
                      </a:pPr>
                      <a:r>
                        <a:rPr lang="en-US" sz="1400" u="none" strike="noStrike" cap="none"/>
                        <a:t>DWD</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ドイツ</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1993-2023</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180</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30-50</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100km</a:t>
                      </a:r>
                      <a:endParaRPr/>
                    </a:p>
                  </a:txBody>
                  <a:tcPr marL="91450" marR="91450" marT="45725" marB="45725"/>
                </a:tc>
                <a:extLst>
                  <a:ext uri="{0D108BD9-81ED-4DB2-BD59-A6C34878D82A}">
                    <a16:rowId xmlns:a16="http://schemas.microsoft.com/office/drawing/2014/main" val="10003"/>
                  </a:ext>
                </a:extLst>
              </a:tr>
              <a:tr h="381200">
                <a:tc>
                  <a:txBody>
                    <a:bodyPr/>
                    <a:lstStyle/>
                    <a:p>
                      <a:pPr marL="0" marR="0" lvl="0" indent="0" algn="l" rtl="0">
                        <a:lnSpc>
                          <a:spcPct val="100000"/>
                        </a:lnSpc>
                        <a:spcBef>
                          <a:spcPts val="0"/>
                        </a:spcBef>
                        <a:spcAft>
                          <a:spcPts val="0"/>
                        </a:spcAft>
                        <a:buNone/>
                      </a:pPr>
                      <a:r>
                        <a:rPr lang="en-US" sz="1400" u="none" strike="noStrike" cap="none"/>
                        <a:t>ECCC</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カナダ</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1993-2023</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214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10-10</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1.1</a:t>
                      </a:r>
                      <a:r>
                        <a:rPr lang="en-US" sz="1400" u="none" strike="noStrike" cap="none">
                          <a:latin typeface="MS PGothic"/>
                          <a:ea typeface="MS PGothic"/>
                          <a:cs typeface="MS PGothic"/>
                          <a:sym typeface="MS PGothic"/>
                        </a:rPr>
                        <a:t>°(121km)</a:t>
                      </a:r>
                      <a:endParaRPr sz="1400" u="none" strike="noStrike" cap="none"/>
                    </a:p>
                  </a:txBody>
                  <a:tcPr marL="91450" marR="91450" marT="45725" marB="45725"/>
                </a:tc>
                <a:extLst>
                  <a:ext uri="{0D108BD9-81ED-4DB2-BD59-A6C34878D82A}">
                    <a16:rowId xmlns:a16="http://schemas.microsoft.com/office/drawing/2014/main" val="10004"/>
                  </a:ext>
                </a:extLst>
              </a:tr>
              <a:tr h="381200">
                <a:tc>
                  <a:txBody>
                    <a:bodyPr/>
                    <a:lstStyle/>
                    <a:p>
                      <a:pPr marL="0" marR="0" lvl="0" indent="0" algn="l" rtl="0">
                        <a:lnSpc>
                          <a:spcPct val="100000"/>
                        </a:lnSpc>
                        <a:spcBef>
                          <a:spcPts val="0"/>
                        </a:spcBef>
                        <a:spcAft>
                          <a:spcPts val="0"/>
                        </a:spcAft>
                        <a:buNone/>
                      </a:pPr>
                      <a:r>
                        <a:rPr lang="en-US" sz="1400" b="1" u="none" strike="noStrike" cap="none"/>
                        <a:t>ECMWF</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欧州</a:t>
                      </a: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1981-2016</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215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25-51</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T319 (40km)</a:t>
                      </a:r>
                      <a:endParaRPr/>
                    </a:p>
                  </a:txBody>
                  <a:tcPr marL="91450" marR="91450" marT="45725" marB="45725"/>
                </a:tc>
                <a:extLst>
                  <a:ext uri="{0D108BD9-81ED-4DB2-BD59-A6C34878D82A}">
                    <a16:rowId xmlns:a16="http://schemas.microsoft.com/office/drawing/2014/main" val="10005"/>
                  </a:ext>
                </a:extLst>
              </a:tr>
              <a:tr h="381200">
                <a:tc>
                  <a:txBody>
                    <a:bodyPr/>
                    <a:lstStyle/>
                    <a:p>
                      <a:pPr marL="0" marR="0" lvl="0" indent="0" algn="l" rtl="0">
                        <a:lnSpc>
                          <a:spcPct val="100000"/>
                        </a:lnSpc>
                        <a:spcBef>
                          <a:spcPts val="0"/>
                        </a:spcBef>
                        <a:spcAft>
                          <a:spcPts val="0"/>
                        </a:spcAft>
                        <a:buNone/>
                      </a:pPr>
                      <a:r>
                        <a:rPr lang="en-US" sz="1400" b="1" u="none" strike="noStrike" cap="none"/>
                        <a:t>JMA</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日本</a:t>
                      </a: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1993-2016</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215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5-5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T319 (40km)</a:t>
                      </a:r>
                      <a:endParaRPr/>
                    </a:p>
                  </a:txBody>
                  <a:tcPr marL="91450" marR="91450" marT="45725" marB="45725"/>
                </a:tc>
                <a:extLst>
                  <a:ext uri="{0D108BD9-81ED-4DB2-BD59-A6C34878D82A}">
                    <a16:rowId xmlns:a16="http://schemas.microsoft.com/office/drawing/2014/main" val="10006"/>
                  </a:ext>
                </a:extLst>
              </a:tr>
              <a:tr h="381200">
                <a:tc>
                  <a:txBody>
                    <a:bodyPr/>
                    <a:lstStyle/>
                    <a:p>
                      <a:pPr marL="0" marR="0" lvl="0" indent="0" algn="l" rtl="0">
                        <a:lnSpc>
                          <a:spcPct val="100000"/>
                        </a:lnSpc>
                        <a:spcBef>
                          <a:spcPts val="0"/>
                        </a:spcBef>
                        <a:spcAft>
                          <a:spcPts val="0"/>
                        </a:spcAft>
                        <a:buNone/>
                      </a:pPr>
                      <a:r>
                        <a:rPr lang="en-US" sz="1400" b="1" u="none" strike="noStrike" cap="none"/>
                        <a:t>MeteoF</a:t>
                      </a: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フランス</a:t>
                      </a: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1993-2018</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210</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25-15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T359 (37km)</a:t>
                      </a:r>
                      <a:endParaRPr/>
                    </a:p>
                  </a:txBody>
                  <a:tcPr marL="91450" marR="91450" marT="45725" marB="45725"/>
                </a:tc>
                <a:extLst>
                  <a:ext uri="{0D108BD9-81ED-4DB2-BD59-A6C34878D82A}">
                    <a16:rowId xmlns:a16="http://schemas.microsoft.com/office/drawing/2014/main" val="10007"/>
                  </a:ext>
                </a:extLst>
              </a:tr>
              <a:tr h="381200">
                <a:tc>
                  <a:txBody>
                    <a:bodyPr/>
                    <a:lstStyle/>
                    <a:p>
                      <a:pPr marL="0" marR="0" lvl="0" indent="0" algn="l" rtl="0">
                        <a:lnSpc>
                          <a:spcPct val="100000"/>
                        </a:lnSpc>
                        <a:spcBef>
                          <a:spcPts val="0"/>
                        </a:spcBef>
                        <a:spcAft>
                          <a:spcPts val="0"/>
                        </a:spcAft>
                        <a:buNone/>
                      </a:pPr>
                      <a:r>
                        <a:rPr lang="en-US" sz="1400" u="none" strike="noStrike" cap="none"/>
                        <a:t>NCEP</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米国</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1993-2016</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215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4-4</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T128 (103km)</a:t>
                      </a:r>
                      <a:endParaRPr/>
                    </a:p>
                  </a:txBody>
                  <a:tcPr marL="91450" marR="91450" marT="45725" marB="45725"/>
                </a:tc>
                <a:extLst>
                  <a:ext uri="{0D108BD9-81ED-4DB2-BD59-A6C34878D82A}">
                    <a16:rowId xmlns:a16="http://schemas.microsoft.com/office/drawing/2014/main" val="10008"/>
                  </a:ext>
                </a:extLst>
              </a:tr>
              <a:tr h="381200">
                <a:tc>
                  <a:txBody>
                    <a:bodyPr/>
                    <a:lstStyle/>
                    <a:p>
                      <a:pPr marL="0" marR="0" lvl="0" indent="0" algn="l" rtl="0">
                        <a:lnSpc>
                          <a:spcPct val="100000"/>
                        </a:lnSpc>
                        <a:spcBef>
                          <a:spcPts val="0"/>
                        </a:spcBef>
                        <a:spcAft>
                          <a:spcPts val="0"/>
                        </a:spcAft>
                        <a:buNone/>
                      </a:pPr>
                      <a:r>
                        <a:rPr lang="en-US" sz="1400" b="1" u="none" strike="noStrike" cap="none"/>
                        <a:t>UKMO</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英国</a:t>
                      </a: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1993-2016</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215</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2-7</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b="1" u="none" strike="noStrike" cap="none"/>
                        <a:t>T216 (61km)</a:t>
                      </a:r>
                      <a:endParaRPr/>
                    </a:p>
                  </a:txBody>
                  <a:tcPr marL="91450" marR="91450" marT="45725" marB="45725"/>
                </a:tc>
                <a:extLst>
                  <a:ext uri="{0D108BD9-81ED-4DB2-BD59-A6C34878D82A}">
                    <a16:rowId xmlns:a16="http://schemas.microsoft.com/office/drawing/2014/main" val="10009"/>
                  </a:ext>
                </a:extLst>
              </a:tr>
            </a:tbl>
          </a:graphicData>
        </a:graphic>
      </p:graphicFrame>
      <p:sp>
        <p:nvSpPr>
          <p:cNvPr id="78" name="Google Shape;78;p5"/>
          <p:cNvSpPr txBox="1"/>
          <p:nvPr/>
        </p:nvSpPr>
        <p:spPr>
          <a:xfrm>
            <a:off x="517883" y="5598625"/>
            <a:ext cx="8928600" cy="400200"/>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US" sz="1400" u="sng"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https://cds.climate.copernicus.eu/datasets/seasonal-original-pressure-levels?tab=documentation</a:t>
            </a:r>
            <a:endParaRPr sz="1400" dirty="0">
              <a:solidFill>
                <a:srgbClr val="000000"/>
              </a:solidFill>
              <a:latin typeface="Arial"/>
              <a:ea typeface="Arial"/>
              <a:cs typeface="Arial"/>
              <a:sym typeface="Arial"/>
            </a:endParaRPr>
          </a:p>
        </p:txBody>
      </p:sp>
      <p:sp>
        <p:nvSpPr>
          <p:cNvPr id="2" name="スライド番号プレースホルダー 1">
            <a:extLst>
              <a:ext uri="{FF2B5EF4-FFF2-40B4-BE49-F238E27FC236}">
                <a16:creationId xmlns:a16="http://schemas.microsoft.com/office/drawing/2014/main" id="{F2DA5989-112A-BF06-D3A0-1F56DD5D002E}"/>
              </a:ext>
            </a:extLst>
          </p:cNvPr>
          <p:cNvSpPr>
            <a:spLocks noGrp="1"/>
          </p:cNvSpPr>
          <p:nvPr>
            <p:ph type="sldNum" idx="12"/>
          </p:nvPr>
        </p:nvSpPr>
        <p:spPr/>
        <p:txBody>
          <a:bodyPr/>
          <a:lstStyle/>
          <a:p>
            <a:fld id="{00000000-1234-1234-1234-123412341234}"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C18B784-6841-C3BE-FE6F-9E7BE241B5C5}"/>
              </a:ext>
            </a:extLst>
          </p:cNvPr>
          <p:cNvSpPr>
            <a:spLocks noGrp="1"/>
          </p:cNvSpPr>
          <p:nvPr>
            <p:ph type="sldNum" sz="quarter" idx="12"/>
          </p:nvPr>
        </p:nvSpPr>
        <p:spPr/>
        <p:txBody>
          <a:bodyPr/>
          <a:lstStyle/>
          <a:p>
            <a:fld id="{999120C0-F702-445C-B018-BC09BD7DB4A6}" type="slidenum">
              <a:rPr kumimoji="1" lang="ja-JP" altLang="en-US" smtClean="0"/>
              <a:t>52</a:t>
            </a:fld>
            <a:endParaRPr kumimoji="1" lang="ja-JP" altLang="en-US"/>
          </a:p>
        </p:txBody>
      </p:sp>
      <p:pic>
        <p:nvPicPr>
          <p:cNvPr id="4" name="図 3">
            <a:extLst>
              <a:ext uri="{FF2B5EF4-FFF2-40B4-BE49-F238E27FC236}">
                <a16:creationId xmlns:a16="http://schemas.microsoft.com/office/drawing/2014/main" id="{D7CDA519-CDF9-6805-7E98-EA6E53461FDC}"/>
              </a:ext>
            </a:extLst>
          </p:cNvPr>
          <p:cNvPicPr>
            <a:picLocks noChangeAspect="1"/>
          </p:cNvPicPr>
          <p:nvPr/>
        </p:nvPicPr>
        <p:blipFill>
          <a:blip r:embed="rId2"/>
          <a:stretch>
            <a:fillRect/>
          </a:stretch>
        </p:blipFill>
        <p:spPr>
          <a:xfrm>
            <a:off x="0" y="1443746"/>
            <a:ext cx="9144000" cy="3970508"/>
          </a:xfrm>
          <a:prstGeom prst="rect">
            <a:avLst/>
          </a:prstGeom>
        </p:spPr>
      </p:pic>
    </p:spTree>
    <p:extLst>
      <p:ext uri="{BB962C8B-B14F-4D97-AF65-F5344CB8AC3E}">
        <p14:creationId xmlns:p14="http://schemas.microsoft.com/office/powerpoint/2010/main" val="16702645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F13F567-1042-AE2E-4E10-FE6A11C7BB89}"/>
              </a:ext>
            </a:extLst>
          </p:cNvPr>
          <p:cNvSpPr>
            <a:spLocks noGrp="1"/>
          </p:cNvSpPr>
          <p:nvPr>
            <p:ph type="sldNum" sz="quarter" idx="12"/>
          </p:nvPr>
        </p:nvSpPr>
        <p:spPr/>
        <p:txBody>
          <a:bodyPr/>
          <a:lstStyle/>
          <a:p>
            <a:fld id="{999120C0-F702-445C-B018-BC09BD7DB4A6}" type="slidenum">
              <a:rPr kumimoji="1" lang="ja-JP" altLang="en-US" smtClean="0"/>
              <a:t>53</a:t>
            </a:fld>
            <a:endParaRPr kumimoji="1" lang="ja-JP" altLang="en-US"/>
          </a:p>
        </p:txBody>
      </p:sp>
      <p:pic>
        <p:nvPicPr>
          <p:cNvPr id="4" name="図 3" descr="部屋に備えている様々な家具&#10;&#10;AI 生成コンテンツは誤りを含む可能性があります。">
            <a:extLst>
              <a:ext uri="{FF2B5EF4-FFF2-40B4-BE49-F238E27FC236}">
                <a16:creationId xmlns:a16="http://schemas.microsoft.com/office/drawing/2014/main" id="{BA1B1ACC-542F-D956-C302-ECF9F177A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44623"/>
            <a:ext cx="4255415" cy="3204077"/>
          </a:xfrm>
          <a:prstGeom prst="rect">
            <a:avLst/>
          </a:prstGeom>
        </p:spPr>
      </p:pic>
      <p:pic>
        <p:nvPicPr>
          <p:cNvPr id="6" name="図 5" descr="建物の外観&#10;&#10;AI 生成コンテンツは誤りを含む可能性があります。">
            <a:extLst>
              <a:ext uri="{FF2B5EF4-FFF2-40B4-BE49-F238E27FC236}">
                <a16:creationId xmlns:a16="http://schemas.microsoft.com/office/drawing/2014/main" id="{96D430FE-33C0-544B-B4AB-8B91384E0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53" y="44624"/>
            <a:ext cx="4171598" cy="3140968"/>
          </a:xfrm>
          <a:prstGeom prst="rect">
            <a:avLst/>
          </a:prstGeom>
        </p:spPr>
      </p:pic>
      <p:pic>
        <p:nvPicPr>
          <p:cNvPr id="8" name="図 7" descr="パソコンの画面&#10;&#10;AI 生成コンテンツは誤りを含む可能性があります。">
            <a:extLst>
              <a:ext uri="{FF2B5EF4-FFF2-40B4-BE49-F238E27FC236}">
                <a16:creationId xmlns:a16="http://schemas.microsoft.com/office/drawing/2014/main" id="{B1E9F297-2386-ABDB-6985-AF735C4C6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3933056"/>
            <a:ext cx="3600400" cy="2760307"/>
          </a:xfrm>
          <a:prstGeom prst="rect">
            <a:avLst/>
          </a:prstGeom>
        </p:spPr>
      </p:pic>
      <p:pic>
        <p:nvPicPr>
          <p:cNvPr id="12" name="図 11" descr="テーブルの上の料理&#10;&#10;AI 生成コンテンツは誤りを含む可能性があります。">
            <a:extLst>
              <a:ext uri="{FF2B5EF4-FFF2-40B4-BE49-F238E27FC236}">
                <a16:creationId xmlns:a16="http://schemas.microsoft.com/office/drawing/2014/main" id="{923D2B2F-2C97-B20F-BBEA-20F5B2C705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1973" y="4057178"/>
            <a:ext cx="3538519" cy="2664297"/>
          </a:xfrm>
          <a:prstGeom prst="rect">
            <a:avLst/>
          </a:prstGeom>
        </p:spPr>
      </p:pic>
    </p:spTree>
    <p:extLst>
      <p:ext uri="{BB962C8B-B14F-4D97-AF65-F5344CB8AC3E}">
        <p14:creationId xmlns:p14="http://schemas.microsoft.com/office/powerpoint/2010/main" val="1650254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気候の緯度・季節変化</a:t>
            </a:r>
          </a:p>
        </p:txBody>
      </p:sp>
      <p:sp>
        <p:nvSpPr>
          <p:cNvPr id="3" name="コンテンツ プレースホルダー 2"/>
          <p:cNvSpPr>
            <a:spLocks noGrp="1"/>
          </p:cNvSpPr>
          <p:nvPr>
            <p:ph idx="1"/>
          </p:nvPr>
        </p:nvSpPr>
        <p:spPr>
          <a:xfrm>
            <a:off x="179512" y="1600200"/>
            <a:ext cx="8712968" cy="4525963"/>
          </a:xfrm>
        </p:spPr>
        <p:txBody>
          <a:bodyPr/>
          <a:lstStyle/>
          <a:p>
            <a:r>
              <a:rPr kumimoji="1" lang="ja-JP" altLang="en-US" dirty="0"/>
              <a:t>北極・南極は赤道域より寒い</a:t>
            </a:r>
            <a:br>
              <a:rPr kumimoji="1" lang="en-US" altLang="ja-JP" dirty="0"/>
            </a:br>
            <a:endParaRPr kumimoji="1" lang="en-US" altLang="ja-JP" dirty="0"/>
          </a:p>
          <a:p>
            <a:r>
              <a:rPr lang="ja-JP" altLang="en-US" dirty="0"/>
              <a:t>北半球中高緯度では</a:t>
            </a:r>
            <a:r>
              <a:rPr lang="ja-JP" altLang="en-US"/>
              <a:t>夏（</a:t>
            </a:r>
            <a:r>
              <a:rPr lang="en-US" altLang="ja-JP" dirty="0"/>
              <a:t>6−8</a:t>
            </a:r>
            <a:r>
              <a:rPr lang="ja-JP" altLang="en-US"/>
              <a:t>月</a:t>
            </a:r>
            <a:r>
              <a:rPr lang="ja-JP" altLang="en-US" dirty="0"/>
              <a:t>）</a:t>
            </a:r>
            <a:r>
              <a:rPr lang="ja-JP" altLang="en-US"/>
              <a:t>に暑く，</a:t>
            </a:r>
            <a:br>
              <a:rPr lang="en-US" altLang="ja-JP" dirty="0"/>
            </a:br>
            <a:r>
              <a:rPr lang="ja-JP" altLang="en-US" dirty="0"/>
              <a:t>冬（</a:t>
            </a:r>
            <a:r>
              <a:rPr lang="en-US" altLang="ja-JP" dirty="0"/>
              <a:t>12-2</a:t>
            </a:r>
            <a:r>
              <a:rPr lang="ja-JP" altLang="en-US" dirty="0"/>
              <a:t>月）</a:t>
            </a:r>
            <a:r>
              <a:rPr lang="ja-JP" altLang="en-US"/>
              <a:t>に寒い</a:t>
            </a:r>
            <a:br>
              <a:rPr lang="en-US" altLang="ja-JP" dirty="0"/>
            </a:br>
            <a:r>
              <a:rPr lang="ja-JP" altLang="en-US" dirty="0"/>
              <a:t>南半球中高緯度は北半球と季節</a:t>
            </a:r>
            <a:r>
              <a:rPr lang="ja-JP" altLang="en-US"/>
              <a:t>が逆</a:t>
            </a:r>
            <a:endParaRPr kumimoji="1" lang="ja-JP" altLang="en-US" dirty="0"/>
          </a:p>
        </p:txBody>
      </p:sp>
    </p:spTree>
    <p:extLst>
      <p:ext uri="{BB962C8B-B14F-4D97-AF65-F5344CB8AC3E}">
        <p14:creationId xmlns:p14="http://schemas.microsoft.com/office/powerpoint/2010/main" val="35065761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994122"/>
          </a:xfrm>
        </p:spPr>
        <p:txBody>
          <a:bodyPr>
            <a:normAutofit fontScale="90000"/>
          </a:bodyPr>
          <a:lstStyle/>
          <a:p>
            <a:pPr eaLnBrk="1" hangingPunct="1"/>
            <a:r>
              <a:rPr lang="ja-JP" altLang="en-US" sz="3600" dirty="0"/>
              <a:t>地球気候の概要：</a:t>
            </a:r>
            <a:br>
              <a:rPr lang="en-US" altLang="ja-JP" sz="3600" dirty="0"/>
            </a:br>
            <a:r>
              <a:rPr lang="ja-JP" altLang="en-US" sz="3600" dirty="0">
                <a:solidFill>
                  <a:srgbClr val="990000"/>
                </a:solidFill>
              </a:rPr>
              <a:t>緯度・季節による気候変化</a:t>
            </a:r>
          </a:p>
        </p:txBody>
      </p:sp>
      <p:sp>
        <p:nvSpPr>
          <p:cNvPr id="4099" name="Rectangle 3"/>
          <p:cNvSpPr>
            <a:spLocks noGrp="1" noChangeArrowheads="1"/>
          </p:cNvSpPr>
          <p:nvPr>
            <p:ph type="body" idx="1"/>
          </p:nvPr>
        </p:nvSpPr>
        <p:spPr>
          <a:xfrm>
            <a:off x="179512" y="1484783"/>
            <a:ext cx="8856984" cy="4641379"/>
          </a:xfrm>
        </p:spPr>
        <p:txBody>
          <a:bodyPr>
            <a:normAutofit/>
          </a:bodyPr>
          <a:lstStyle/>
          <a:p>
            <a:pPr eaLnBrk="1" hangingPunct="1"/>
            <a:r>
              <a:rPr lang="ja-JP" altLang="en-US" b="1" dirty="0"/>
              <a:t>地上気温（夏と冬）</a:t>
            </a:r>
            <a:r>
              <a:rPr lang="en-US" altLang="ja-JP" b="1" dirty="0">
                <a:sym typeface="Wingdings" pitchFamily="2" charset="2"/>
              </a:rPr>
              <a:t> </a:t>
            </a:r>
            <a:r>
              <a:rPr lang="ja-JP" altLang="en-US" b="1" dirty="0">
                <a:sym typeface="Wingdings" pitchFamily="2" charset="2"/>
              </a:rPr>
              <a:t>太陽放射，放射平衡</a:t>
            </a:r>
            <a:br>
              <a:rPr lang="ja-JP" altLang="en-US" b="1" dirty="0"/>
            </a:br>
            <a:r>
              <a:rPr lang="ja-JP" altLang="en-US" b="1" dirty="0"/>
              <a:t>なぜ，熱帯は暑いのか？</a:t>
            </a:r>
            <a:br>
              <a:rPr lang="ja-JP" altLang="en-US" b="1" dirty="0"/>
            </a:br>
            <a:r>
              <a:rPr lang="ja-JP" altLang="en-US" b="1" dirty="0"/>
              <a:t>なぜ，夏は暑いのか？</a:t>
            </a:r>
          </a:p>
          <a:p>
            <a:pPr eaLnBrk="1" hangingPunct="1">
              <a:buNone/>
            </a:pPr>
            <a:endParaRPr lang="ja-JP" altLang="en-US" dirty="0"/>
          </a:p>
          <a:p>
            <a:pPr eaLnBrk="1" hangingPunct="1"/>
            <a:r>
              <a:rPr lang="ja-JP" altLang="en-US" dirty="0"/>
              <a:t>帯状平均気温の緯度・高度分布（圏界面）</a:t>
            </a:r>
          </a:p>
          <a:p>
            <a:pPr eaLnBrk="1" hangingPunct="1"/>
            <a:r>
              <a:rPr lang="ja-JP" altLang="en-US" dirty="0"/>
              <a:t>帯状平均東西風の緯度・高度分布</a:t>
            </a:r>
            <a:br>
              <a:rPr lang="en-US" altLang="ja-JP" dirty="0"/>
            </a:br>
            <a:r>
              <a:rPr lang="ja-JP" altLang="en-US" dirty="0"/>
              <a:t>偏西風ジェット</a:t>
            </a:r>
          </a:p>
          <a:p>
            <a:pPr eaLnBrk="1" hangingPunct="1">
              <a:buNone/>
            </a:pPr>
            <a:endParaRPr lang="ja-JP" altLang="en-US" dirty="0"/>
          </a:p>
          <a:p>
            <a:pPr eaLnBrk="1" hangingPunct="1"/>
            <a:endParaRPr lang="en-US" altLang="ja-JP" dirty="0"/>
          </a:p>
        </p:txBody>
      </p:sp>
      <p:sp>
        <p:nvSpPr>
          <p:cNvPr id="4" name="テキスト ボックス 3"/>
          <p:cNvSpPr txBox="1"/>
          <p:nvPr/>
        </p:nvSpPr>
        <p:spPr>
          <a:xfrm>
            <a:off x="0" y="0"/>
            <a:ext cx="2267744" cy="338554"/>
          </a:xfrm>
          <a:prstGeom prst="rect">
            <a:avLst/>
          </a:prstGeom>
          <a:solidFill>
            <a:schemeClr val="accent1">
              <a:alpha val="14000"/>
            </a:schemeClr>
          </a:solidFill>
        </p:spPr>
        <p:txBody>
          <a:bodyPr wrap="square" rtlCol="0">
            <a:spAutoFit/>
          </a:bodyPr>
          <a:lstStyle/>
          <a:p>
            <a:r>
              <a:rPr lang="ja-JP" altLang="en-US" sz="1600" dirty="0"/>
              <a:t>気候の緯度・季節変化</a:t>
            </a:r>
            <a:endParaRPr kumimoji="1" lang="ja-JP" altLang="en-US" sz="1600" dirty="0"/>
          </a:p>
        </p:txBody>
      </p:sp>
    </p:spTree>
    <p:extLst>
      <p:ext uri="{BB962C8B-B14F-4D97-AF65-F5344CB8AC3E}">
        <p14:creationId xmlns:p14="http://schemas.microsoft.com/office/powerpoint/2010/main" val="3784540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15616" y="260648"/>
            <a:ext cx="7056784" cy="936327"/>
          </a:xfrm>
        </p:spPr>
        <p:txBody>
          <a:bodyPr>
            <a:normAutofit/>
          </a:bodyPr>
          <a:lstStyle/>
          <a:p>
            <a:pPr eaLnBrk="1" hangingPunct="1"/>
            <a:r>
              <a:rPr lang="ja-JP" altLang="en-US" sz="3200" dirty="0"/>
              <a:t>地上気温の気候値［１月］（℃）</a:t>
            </a:r>
            <a:br>
              <a:rPr lang="ja-JP" altLang="en-US" sz="3600" dirty="0"/>
            </a:br>
            <a:r>
              <a:rPr lang="en-US" altLang="ja-JP" sz="2000" dirty="0">
                <a:latin typeface="+mj-ea"/>
              </a:rPr>
              <a:t>3</a:t>
            </a:r>
            <a:r>
              <a:rPr lang="ja-JP" altLang="en-US" sz="2000" dirty="0">
                <a:latin typeface="+mj-ea"/>
              </a:rPr>
              <a:t>０年</a:t>
            </a:r>
            <a:r>
              <a:rPr lang="ja-JP" altLang="en-US" sz="2000" dirty="0"/>
              <a:t>平均（</a:t>
            </a:r>
            <a:r>
              <a:rPr lang="en-US" altLang="ja-JP" sz="2000" dirty="0">
                <a:latin typeface="+mj-ea"/>
              </a:rPr>
              <a:t>1981</a:t>
            </a:r>
            <a:r>
              <a:rPr lang="ja-JP" altLang="en-US" sz="2000" dirty="0">
                <a:latin typeface="+mj-ea"/>
              </a:rPr>
              <a:t>－</a:t>
            </a:r>
            <a:r>
              <a:rPr lang="en-US" altLang="ja-JP" sz="2000" dirty="0">
                <a:latin typeface="+mj-ea"/>
              </a:rPr>
              <a:t>2010</a:t>
            </a:r>
            <a:r>
              <a:rPr lang="ja-JP" altLang="en-US" sz="2000" dirty="0"/>
              <a:t>）</a:t>
            </a:r>
          </a:p>
        </p:txBody>
      </p:sp>
      <p:sp>
        <p:nvSpPr>
          <p:cNvPr id="5" name="テキスト ボックス 4"/>
          <p:cNvSpPr txBox="1"/>
          <p:nvPr/>
        </p:nvSpPr>
        <p:spPr>
          <a:xfrm>
            <a:off x="1763688" y="6150114"/>
            <a:ext cx="5688632" cy="707886"/>
          </a:xfrm>
          <a:prstGeom prst="rect">
            <a:avLst/>
          </a:prstGeom>
          <a:noFill/>
        </p:spPr>
        <p:txBody>
          <a:bodyPr wrap="square" rtlCol="0">
            <a:spAutoFit/>
          </a:bodyPr>
          <a:lstStyle/>
          <a:p>
            <a:r>
              <a:rPr kumimoji="1" lang="ja-JP" altLang="en-US" sz="2000" b="1" dirty="0"/>
              <a:t>熱帯</a:t>
            </a:r>
            <a:r>
              <a:rPr kumimoji="1" lang="ja-JP" altLang="en-US" sz="2000" b="1"/>
              <a:t>が暖かい　特</a:t>
            </a:r>
            <a:r>
              <a:rPr kumimoji="1" lang="ja-JP" altLang="en-US" sz="2000" b="1" dirty="0"/>
              <a:t>にインド洋～</a:t>
            </a:r>
            <a:r>
              <a:rPr kumimoji="1" lang="ja-JP" altLang="en-US" sz="2000" b="1"/>
              <a:t>西部太平洋</a:t>
            </a:r>
            <a:br>
              <a:rPr kumimoji="1" lang="en-US" altLang="ja-JP" sz="2000" b="1" dirty="0"/>
            </a:br>
            <a:r>
              <a:rPr kumimoji="1" lang="ja-JP" altLang="en-US" sz="2000" b="1" dirty="0"/>
              <a:t>北極域</a:t>
            </a:r>
            <a:r>
              <a:rPr kumimoji="1" lang="ja-JP" altLang="en-US" sz="2000" b="1"/>
              <a:t>が寒い　南極域</a:t>
            </a:r>
            <a:r>
              <a:rPr kumimoji="1" lang="ja-JP" altLang="en-US" sz="2000" b="1" dirty="0"/>
              <a:t>も寒い</a:t>
            </a:r>
          </a:p>
        </p:txBody>
      </p:sp>
      <p:sp>
        <p:nvSpPr>
          <p:cNvPr id="6" name="テキスト ボックス 5"/>
          <p:cNvSpPr txBox="1"/>
          <p:nvPr/>
        </p:nvSpPr>
        <p:spPr>
          <a:xfrm>
            <a:off x="0" y="0"/>
            <a:ext cx="2339752" cy="338554"/>
          </a:xfrm>
          <a:prstGeom prst="rect">
            <a:avLst/>
          </a:prstGeom>
          <a:solidFill>
            <a:schemeClr val="accent1">
              <a:alpha val="14000"/>
            </a:schemeClr>
          </a:solidFill>
        </p:spPr>
        <p:txBody>
          <a:bodyPr wrap="square" rtlCol="0">
            <a:spAutoFit/>
          </a:bodyPr>
          <a:lstStyle/>
          <a:p>
            <a:r>
              <a:rPr lang="ja-JP" altLang="en-US" sz="1600" dirty="0"/>
              <a:t>気候の緯度・季節変化</a:t>
            </a:r>
            <a:endParaRPr kumimoji="1" lang="ja-JP" altLang="en-US" sz="1600" dirty="0"/>
          </a:p>
        </p:txBody>
      </p:sp>
      <p:pic>
        <p:nvPicPr>
          <p:cNvPr id="2" name="図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6975"/>
            <a:ext cx="9144000" cy="4681728"/>
          </a:xfrm>
          <a:prstGeom prst="rect">
            <a:avLst/>
          </a:prstGeom>
        </p:spPr>
      </p:pic>
      <p:sp>
        <p:nvSpPr>
          <p:cNvPr id="8" name="テキスト ボックス 7"/>
          <p:cNvSpPr txBox="1"/>
          <p:nvPr/>
        </p:nvSpPr>
        <p:spPr>
          <a:xfrm>
            <a:off x="7236296" y="5875909"/>
            <a:ext cx="1584176" cy="276999"/>
          </a:xfrm>
          <a:prstGeom prst="rect">
            <a:avLst/>
          </a:prstGeom>
          <a:noFill/>
        </p:spPr>
        <p:txBody>
          <a:bodyPr wrap="square" rtlCol="0">
            <a:spAutoFit/>
          </a:bodyPr>
          <a:lstStyle/>
          <a:p>
            <a:r>
              <a:rPr kumimoji="1" lang="en-US" altLang="ja-JP" sz="1200" b="1" dirty="0">
                <a:latin typeface="+mj-ea"/>
                <a:ea typeface="+mj-ea"/>
              </a:rPr>
              <a:t>JRA-55</a:t>
            </a:r>
            <a:r>
              <a:rPr kumimoji="1" lang="ja-JP" altLang="en-US" sz="1200" b="1" dirty="0">
                <a:latin typeface="+mj-ea"/>
                <a:ea typeface="+mj-ea"/>
              </a:rPr>
              <a:t>アトラス</a:t>
            </a:r>
          </a:p>
        </p:txBody>
      </p:sp>
    </p:spTree>
    <p:extLst>
      <p:ext uri="{BB962C8B-B14F-4D97-AF65-F5344CB8AC3E}">
        <p14:creationId xmlns:p14="http://schemas.microsoft.com/office/powerpoint/2010/main" val="499406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99592" y="143793"/>
            <a:ext cx="7416824" cy="1196975"/>
          </a:xfrm>
        </p:spPr>
        <p:txBody>
          <a:bodyPr/>
          <a:lstStyle/>
          <a:p>
            <a:pPr eaLnBrk="1" hangingPunct="1"/>
            <a:r>
              <a:rPr lang="ja-JP" altLang="en-US" sz="3200" dirty="0"/>
              <a:t>地上気温の気候値［７月］（℃）</a:t>
            </a:r>
            <a:br>
              <a:rPr lang="ja-JP" altLang="en-US" sz="3200" dirty="0"/>
            </a:br>
            <a:r>
              <a:rPr lang="ja-JP" altLang="en-US" sz="2800" dirty="0"/>
              <a:t> </a:t>
            </a:r>
            <a:r>
              <a:rPr lang="en-US" altLang="ja-JP" sz="2000" dirty="0">
                <a:latin typeface="+mj-ea"/>
              </a:rPr>
              <a:t>3</a:t>
            </a:r>
            <a:r>
              <a:rPr lang="ja-JP" altLang="en-US" sz="2000" dirty="0">
                <a:latin typeface="+mj-ea"/>
              </a:rPr>
              <a:t>０年平均（</a:t>
            </a:r>
            <a:r>
              <a:rPr lang="en-US" altLang="ja-JP" sz="2000" dirty="0">
                <a:latin typeface="+mj-ea"/>
              </a:rPr>
              <a:t>1981</a:t>
            </a:r>
            <a:r>
              <a:rPr lang="ja-JP" altLang="en-US" sz="2000" dirty="0">
                <a:latin typeface="+mj-ea"/>
              </a:rPr>
              <a:t>－</a:t>
            </a:r>
            <a:r>
              <a:rPr lang="en-US" altLang="ja-JP" sz="2000" dirty="0">
                <a:latin typeface="+mj-ea"/>
              </a:rPr>
              <a:t>2010</a:t>
            </a:r>
            <a:r>
              <a:rPr lang="ja-JP" altLang="en-US" sz="2000" dirty="0">
                <a:latin typeface="+mj-ea"/>
              </a:rPr>
              <a:t>） </a:t>
            </a:r>
          </a:p>
        </p:txBody>
      </p:sp>
      <p:sp>
        <p:nvSpPr>
          <p:cNvPr id="5" name="テキスト ボックス 4"/>
          <p:cNvSpPr txBox="1"/>
          <p:nvPr/>
        </p:nvSpPr>
        <p:spPr>
          <a:xfrm>
            <a:off x="179512" y="6154678"/>
            <a:ext cx="5688632" cy="707886"/>
          </a:xfrm>
          <a:prstGeom prst="rect">
            <a:avLst/>
          </a:prstGeom>
          <a:noFill/>
        </p:spPr>
        <p:txBody>
          <a:bodyPr wrap="square" rtlCol="0">
            <a:spAutoFit/>
          </a:bodyPr>
          <a:lstStyle/>
          <a:p>
            <a:r>
              <a:rPr kumimoji="1" lang="ja-JP" altLang="en-US" sz="2000" b="1" dirty="0"/>
              <a:t>熱帯</a:t>
            </a:r>
            <a:r>
              <a:rPr kumimoji="1" lang="ja-JP" altLang="en-US" sz="2000" b="1"/>
              <a:t>が暖かい　特</a:t>
            </a:r>
            <a:r>
              <a:rPr kumimoji="1" lang="ja-JP" altLang="en-US" sz="2000" b="1" dirty="0"/>
              <a:t>に</a:t>
            </a:r>
            <a:r>
              <a:rPr kumimoji="1" lang="ja-JP" altLang="en-US" sz="2000" b="1"/>
              <a:t>北半球亜熱帯域</a:t>
            </a:r>
            <a:br>
              <a:rPr kumimoji="1" lang="en-US" altLang="ja-JP" sz="2000" b="1" dirty="0"/>
            </a:br>
            <a:r>
              <a:rPr kumimoji="1" lang="ja-JP" altLang="en-US" sz="2000" b="1" dirty="0"/>
              <a:t>南極域</a:t>
            </a:r>
            <a:r>
              <a:rPr lang="ja-JP" altLang="en-US" sz="2000" b="1"/>
              <a:t>が</a:t>
            </a:r>
            <a:r>
              <a:rPr kumimoji="1" lang="ja-JP" altLang="en-US" sz="2000" b="1"/>
              <a:t>寒い　北極域</a:t>
            </a:r>
            <a:r>
              <a:rPr kumimoji="1" lang="ja-JP" altLang="en-US" sz="2000" b="1" dirty="0"/>
              <a:t>は</a:t>
            </a:r>
            <a:r>
              <a:rPr kumimoji="1" lang="ja-JP" altLang="en-US" sz="2000" b="1"/>
              <a:t>やや寒い</a:t>
            </a:r>
            <a:endParaRPr kumimoji="1" lang="ja-JP" altLang="en-US" sz="2000" b="1" dirty="0"/>
          </a:p>
        </p:txBody>
      </p:sp>
      <p:sp>
        <p:nvSpPr>
          <p:cNvPr id="6" name="テキスト ボックス 5"/>
          <p:cNvSpPr txBox="1"/>
          <p:nvPr/>
        </p:nvSpPr>
        <p:spPr>
          <a:xfrm>
            <a:off x="5148064" y="6165503"/>
            <a:ext cx="3312368" cy="707886"/>
          </a:xfrm>
          <a:prstGeom prst="rect">
            <a:avLst/>
          </a:prstGeom>
          <a:noFill/>
        </p:spPr>
        <p:txBody>
          <a:bodyPr wrap="square" rtlCol="0">
            <a:spAutoFit/>
          </a:bodyPr>
          <a:lstStyle/>
          <a:p>
            <a:r>
              <a:rPr kumimoji="1" lang="en-US" altLang="ja-JP" sz="2000" b="1" dirty="0"/>
              <a:t>1</a:t>
            </a:r>
            <a:r>
              <a:rPr kumimoji="1" lang="ja-JP" altLang="en-US" sz="2000" b="1" dirty="0"/>
              <a:t>年を通して熱帯が高緯度より暖かい傾向</a:t>
            </a:r>
          </a:p>
        </p:txBody>
      </p:sp>
      <p:sp>
        <p:nvSpPr>
          <p:cNvPr id="7" name="テキスト ボックス 6"/>
          <p:cNvSpPr txBox="1"/>
          <p:nvPr/>
        </p:nvSpPr>
        <p:spPr>
          <a:xfrm>
            <a:off x="0" y="0"/>
            <a:ext cx="2267744" cy="338554"/>
          </a:xfrm>
          <a:prstGeom prst="rect">
            <a:avLst/>
          </a:prstGeom>
          <a:solidFill>
            <a:schemeClr val="accent1">
              <a:alpha val="14000"/>
            </a:schemeClr>
          </a:solidFill>
        </p:spPr>
        <p:txBody>
          <a:bodyPr wrap="square" rtlCol="0">
            <a:spAutoFit/>
          </a:bodyPr>
          <a:lstStyle/>
          <a:p>
            <a:r>
              <a:rPr lang="ja-JP" altLang="en-US" sz="1600" dirty="0"/>
              <a:t>気候の緯度・季節変化</a:t>
            </a:r>
            <a:endParaRPr kumimoji="1" lang="ja-JP" altLang="en-US" sz="1600" dirty="0"/>
          </a:p>
        </p:txBody>
      </p:sp>
      <p:pic>
        <p:nvPicPr>
          <p:cNvPr id="2" name="図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5544"/>
            <a:ext cx="9144000" cy="4681728"/>
          </a:xfrm>
          <a:prstGeom prst="rect">
            <a:avLst/>
          </a:prstGeom>
        </p:spPr>
      </p:pic>
      <p:sp>
        <p:nvSpPr>
          <p:cNvPr id="9" name="テキスト ボックス 8"/>
          <p:cNvSpPr txBox="1"/>
          <p:nvPr/>
        </p:nvSpPr>
        <p:spPr>
          <a:xfrm>
            <a:off x="7236296" y="5875909"/>
            <a:ext cx="1584176" cy="276999"/>
          </a:xfrm>
          <a:prstGeom prst="rect">
            <a:avLst/>
          </a:prstGeom>
          <a:noFill/>
        </p:spPr>
        <p:txBody>
          <a:bodyPr wrap="square" rtlCol="0">
            <a:spAutoFit/>
          </a:bodyPr>
          <a:lstStyle/>
          <a:p>
            <a:r>
              <a:rPr kumimoji="1" lang="en-US" altLang="ja-JP" sz="1200" b="1" dirty="0">
                <a:latin typeface="+mj-ea"/>
                <a:ea typeface="+mj-ea"/>
              </a:rPr>
              <a:t>JRA-55</a:t>
            </a:r>
            <a:r>
              <a:rPr kumimoji="1" lang="ja-JP" altLang="en-US" sz="1200" b="1" dirty="0">
                <a:latin typeface="+mj-ea"/>
                <a:ea typeface="+mj-ea"/>
              </a:rPr>
              <a:t>アトラス</a:t>
            </a:r>
          </a:p>
        </p:txBody>
      </p:sp>
    </p:spTree>
    <p:extLst>
      <p:ext uri="{BB962C8B-B14F-4D97-AF65-F5344CB8AC3E}">
        <p14:creationId xmlns:p14="http://schemas.microsoft.com/office/powerpoint/2010/main" val="3136311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764704"/>
          </a:xfrm>
        </p:spPr>
        <p:txBody>
          <a:bodyPr/>
          <a:lstStyle/>
          <a:p>
            <a:r>
              <a:rPr kumimoji="1" lang="ja-JP" altLang="en-US" sz="3600" dirty="0"/>
              <a:t>地球の自転と公転</a:t>
            </a:r>
          </a:p>
        </p:txBody>
      </p:sp>
      <p:sp>
        <p:nvSpPr>
          <p:cNvPr id="3" name="コンテンツ プレースホルダ 2"/>
          <p:cNvSpPr>
            <a:spLocks noGrp="1"/>
          </p:cNvSpPr>
          <p:nvPr>
            <p:ph idx="1"/>
          </p:nvPr>
        </p:nvSpPr>
        <p:spPr>
          <a:xfrm>
            <a:off x="0" y="908720"/>
            <a:ext cx="9144000" cy="5949280"/>
          </a:xfrm>
        </p:spPr>
        <p:txBody>
          <a:bodyPr/>
          <a:lstStyle/>
          <a:p>
            <a:r>
              <a:rPr kumimoji="1" lang="ja-JP" altLang="en-US" b="1" dirty="0">
                <a:solidFill>
                  <a:srgbClr val="002060"/>
                </a:solidFill>
              </a:rPr>
              <a:t>地球の自転（自分でコマのように回る）</a:t>
            </a:r>
            <a:br>
              <a:rPr kumimoji="1" lang="en-US" altLang="ja-JP" b="1" dirty="0">
                <a:solidFill>
                  <a:srgbClr val="002060"/>
                </a:solidFill>
              </a:rPr>
            </a:br>
            <a:r>
              <a:rPr kumimoji="1" lang="ja-JP" altLang="en-US" dirty="0"/>
              <a:t>＊周期は１日弱</a:t>
            </a:r>
            <a:br>
              <a:rPr kumimoji="1" lang="en-US" altLang="ja-JP" dirty="0"/>
            </a:br>
            <a:r>
              <a:rPr lang="ja-JP" altLang="en-US" dirty="0"/>
              <a:t>＊</a:t>
            </a:r>
            <a:r>
              <a:rPr kumimoji="1" lang="ja-JP" altLang="en-US" dirty="0"/>
              <a:t>多くの地域で昼と夜</a:t>
            </a:r>
            <a:r>
              <a:rPr kumimoji="1" lang="ja-JP" altLang="en-US"/>
              <a:t>がある（</a:t>
            </a:r>
            <a:r>
              <a:rPr kumimoji="1" lang="ja-JP" altLang="en-US" dirty="0"/>
              <a:t>太陽との位置）</a:t>
            </a:r>
            <a:br>
              <a:rPr kumimoji="1" lang="en-US" altLang="ja-JP" dirty="0"/>
            </a:br>
            <a:endParaRPr kumimoji="1" lang="en-US" altLang="ja-JP" dirty="0"/>
          </a:p>
          <a:p>
            <a:r>
              <a:rPr lang="ja-JP" altLang="en-US" b="1" dirty="0">
                <a:solidFill>
                  <a:srgbClr val="990000"/>
                </a:solidFill>
              </a:rPr>
              <a:t>地球の公転（太陽の周りを回る）</a:t>
            </a:r>
            <a:br>
              <a:rPr lang="en-US" altLang="ja-JP" dirty="0"/>
            </a:br>
            <a:r>
              <a:rPr lang="ja-JP" altLang="en-US" dirty="0"/>
              <a:t>＊周期は１年　（</a:t>
            </a:r>
            <a:r>
              <a:rPr lang="en-US" altLang="ja-JP" dirty="0"/>
              <a:t>365.2422</a:t>
            </a:r>
            <a:r>
              <a:rPr lang="ja-JP" altLang="en-US" dirty="0"/>
              <a:t>日 </a:t>
            </a:r>
            <a:r>
              <a:rPr lang="en-US" altLang="ja-JP" dirty="0">
                <a:sym typeface="Wingdings" pitchFamily="2" charset="2"/>
              </a:rPr>
              <a:t> </a:t>
            </a:r>
            <a:r>
              <a:rPr lang="ja-JP" altLang="en-US" dirty="0">
                <a:sym typeface="Wingdings" pitchFamily="2" charset="2"/>
              </a:rPr>
              <a:t>うるう年</a:t>
            </a:r>
            <a:r>
              <a:rPr lang="ja-JP" altLang="en-US" dirty="0"/>
              <a:t>）</a:t>
            </a:r>
            <a:br>
              <a:rPr lang="en-US" altLang="ja-JP" dirty="0"/>
            </a:br>
            <a:r>
              <a:rPr lang="ja-JP" altLang="en-US" dirty="0"/>
              <a:t>＊軌道は楕円軌道だが離心率は</a:t>
            </a:r>
            <a:r>
              <a:rPr lang="en-US" altLang="ja-JP" dirty="0"/>
              <a:t>0.0167 (</a:t>
            </a:r>
            <a:r>
              <a:rPr lang="ja-JP" altLang="en-US" dirty="0"/>
              <a:t>小さい</a:t>
            </a:r>
            <a:r>
              <a:rPr lang="en-US" altLang="ja-JP" dirty="0"/>
              <a:t>)</a:t>
            </a:r>
            <a:br>
              <a:rPr lang="en-US" altLang="ja-JP" dirty="0"/>
            </a:br>
            <a:r>
              <a:rPr lang="ja-JP" altLang="en-US" dirty="0"/>
              <a:t>＊公転面が黄道面</a:t>
            </a:r>
            <a:br>
              <a:rPr lang="en-US" altLang="ja-JP" dirty="0"/>
            </a:br>
            <a:endParaRPr lang="en-US" altLang="ja-JP" dirty="0"/>
          </a:p>
          <a:p>
            <a:r>
              <a:rPr kumimoji="1" lang="ja-JP" altLang="en-US" dirty="0"/>
              <a:t>自転軸は公転面に対して約２３度傾いている</a:t>
            </a:r>
            <a:endParaRPr kumimoji="1" lang="en-US" altLang="ja-JP" dirty="0"/>
          </a:p>
          <a:p>
            <a:endParaRPr kumimoji="1" lang="ja-JP" altLang="en-US" dirty="0"/>
          </a:p>
        </p:txBody>
      </p:sp>
      <p:sp>
        <p:nvSpPr>
          <p:cNvPr id="4" name="テキスト ボックス 3"/>
          <p:cNvSpPr txBox="1"/>
          <p:nvPr/>
        </p:nvSpPr>
        <p:spPr>
          <a:xfrm>
            <a:off x="0" y="0"/>
            <a:ext cx="2267744" cy="338554"/>
          </a:xfrm>
          <a:prstGeom prst="rect">
            <a:avLst/>
          </a:prstGeom>
          <a:solidFill>
            <a:schemeClr val="accent1">
              <a:alpha val="14000"/>
            </a:schemeClr>
          </a:solidFill>
        </p:spPr>
        <p:txBody>
          <a:bodyPr wrap="square" rtlCol="0">
            <a:spAutoFit/>
          </a:bodyPr>
          <a:lstStyle/>
          <a:p>
            <a:r>
              <a:rPr lang="ja-JP" altLang="en-US" sz="1600" dirty="0"/>
              <a:t>気候の緯度・季節変化</a:t>
            </a:r>
            <a:endParaRPr kumimoji="1" lang="ja-JP" altLang="en-US" sz="1600" dirty="0"/>
          </a:p>
        </p:txBody>
      </p:sp>
    </p:spTree>
    <p:extLst>
      <p:ext uri="{BB962C8B-B14F-4D97-AF65-F5344CB8AC3E}">
        <p14:creationId xmlns:p14="http://schemas.microsoft.com/office/powerpoint/2010/main" val="1912337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60648"/>
            <a:ext cx="8291513" cy="1584176"/>
          </a:xfrm>
        </p:spPr>
        <p:txBody>
          <a:bodyPr>
            <a:normAutofit fontScale="90000"/>
          </a:bodyPr>
          <a:lstStyle/>
          <a:p>
            <a:pPr algn="l" eaLnBrk="1" hangingPunct="1"/>
            <a:r>
              <a:rPr lang="ja-JP" altLang="en-US" sz="2400" dirty="0"/>
              <a:t>・</a:t>
            </a:r>
            <a:r>
              <a:rPr lang="ja-JP" altLang="en-US" sz="2800" dirty="0"/>
              <a:t>地軸は地球の公転面に対して</a:t>
            </a:r>
            <a:r>
              <a:rPr lang="en-US" altLang="ja-JP" sz="2800" dirty="0"/>
              <a:t>23</a:t>
            </a:r>
            <a:r>
              <a:rPr lang="ja-JP" altLang="en-US" sz="2800" dirty="0"/>
              <a:t>度</a:t>
            </a:r>
            <a:r>
              <a:rPr lang="ja-JP" altLang="en-US" sz="2800"/>
              <a:t>傾いている</a:t>
            </a:r>
            <a:br>
              <a:rPr lang="ja-JP" altLang="en-US" sz="2800" dirty="0"/>
            </a:br>
            <a:r>
              <a:rPr lang="ja-JP" altLang="en-US" sz="2800" dirty="0"/>
              <a:t>・</a:t>
            </a:r>
            <a:r>
              <a:rPr lang="ja-JP" altLang="en-US" sz="2800"/>
              <a:t>極域は，斜め</a:t>
            </a:r>
            <a:r>
              <a:rPr lang="ja-JP" altLang="en-US" sz="2800" dirty="0"/>
              <a:t>に日射</a:t>
            </a:r>
            <a:r>
              <a:rPr lang="ja-JP" altLang="en-US" sz="2800"/>
              <a:t>があたる．しかし，夏</a:t>
            </a:r>
            <a:r>
              <a:rPr lang="ja-JP" altLang="en-US" sz="2800" dirty="0"/>
              <a:t>半球</a:t>
            </a:r>
            <a:r>
              <a:rPr lang="ja-JP" altLang="en-US" sz="2800"/>
              <a:t>は白夜</a:t>
            </a:r>
            <a:br>
              <a:rPr lang="ja-JP" altLang="en-US" sz="2800" dirty="0"/>
            </a:br>
            <a:r>
              <a:rPr lang="ja-JP" altLang="en-US" sz="2800" dirty="0"/>
              <a:t>・夏には太陽は北半球側（北回帰線・南回帰線）</a:t>
            </a:r>
          </a:p>
        </p:txBody>
      </p:sp>
      <p:pic>
        <p:nvPicPr>
          <p:cNvPr id="7172" name="Picture 4" descr="A001"/>
          <p:cNvPicPr>
            <a:picLocks noChangeAspect="1" noChangeArrowheads="1"/>
          </p:cNvPicPr>
          <p:nvPr/>
        </p:nvPicPr>
        <p:blipFill>
          <a:blip r:embed="rId2" cstate="print"/>
          <a:srcRect/>
          <a:stretch>
            <a:fillRect/>
          </a:stretch>
        </p:blipFill>
        <p:spPr bwMode="auto">
          <a:xfrm>
            <a:off x="251520" y="1898686"/>
            <a:ext cx="8749605" cy="4364001"/>
          </a:xfrm>
          <a:prstGeom prst="rect">
            <a:avLst/>
          </a:prstGeom>
          <a:noFill/>
          <a:ln w="9525">
            <a:noFill/>
            <a:miter lim="800000"/>
            <a:headEnd/>
            <a:tailEnd/>
          </a:ln>
        </p:spPr>
      </p:pic>
      <p:sp>
        <p:nvSpPr>
          <p:cNvPr id="7173" name="Text Box 5"/>
          <p:cNvSpPr txBox="1">
            <a:spLocks noChangeArrowheads="1"/>
          </p:cNvSpPr>
          <p:nvPr/>
        </p:nvSpPr>
        <p:spPr bwMode="auto">
          <a:xfrm>
            <a:off x="5795963" y="6237288"/>
            <a:ext cx="3348037" cy="366712"/>
          </a:xfrm>
          <a:prstGeom prst="rect">
            <a:avLst/>
          </a:prstGeom>
          <a:noFill/>
          <a:ln w="9525">
            <a:noFill/>
            <a:miter lim="800000"/>
            <a:headEnd/>
            <a:tailEnd/>
          </a:ln>
        </p:spPr>
        <p:txBody>
          <a:bodyPr>
            <a:spAutoFit/>
          </a:bodyPr>
          <a:lstStyle/>
          <a:p>
            <a:pPr>
              <a:spcBef>
                <a:spcPct val="50000"/>
              </a:spcBef>
            </a:pPr>
            <a:r>
              <a:rPr lang="ja-JP" altLang="en-US"/>
              <a:t>小倉義光「一般気象学 第</a:t>
            </a:r>
            <a:r>
              <a:rPr lang="en-US" altLang="ja-JP"/>
              <a:t>2</a:t>
            </a:r>
            <a:r>
              <a:rPr lang="ja-JP" altLang="en-US"/>
              <a:t>版」</a:t>
            </a:r>
          </a:p>
        </p:txBody>
      </p:sp>
      <p:sp>
        <p:nvSpPr>
          <p:cNvPr id="7174" name="Text Box 6"/>
          <p:cNvSpPr txBox="1">
            <a:spLocks noChangeArrowheads="1"/>
          </p:cNvSpPr>
          <p:nvPr/>
        </p:nvSpPr>
        <p:spPr bwMode="auto">
          <a:xfrm>
            <a:off x="6300788" y="2636838"/>
            <a:ext cx="2843212" cy="366712"/>
          </a:xfrm>
          <a:prstGeom prst="rect">
            <a:avLst/>
          </a:prstGeom>
          <a:noFill/>
          <a:ln w="9525">
            <a:noFill/>
            <a:miter lim="800000"/>
            <a:headEnd/>
            <a:tailEnd/>
          </a:ln>
        </p:spPr>
        <p:txBody>
          <a:bodyPr>
            <a:spAutoFit/>
          </a:bodyPr>
          <a:lstStyle/>
          <a:p>
            <a:pPr>
              <a:spcBef>
                <a:spcPct val="50000"/>
              </a:spcBef>
            </a:pPr>
            <a:endParaRPr lang="ja-JP" altLang="ja-JP"/>
          </a:p>
        </p:txBody>
      </p:sp>
      <p:sp>
        <p:nvSpPr>
          <p:cNvPr id="7175" name="Text Box 7"/>
          <p:cNvSpPr txBox="1">
            <a:spLocks noChangeArrowheads="1"/>
          </p:cNvSpPr>
          <p:nvPr/>
        </p:nvSpPr>
        <p:spPr bwMode="auto">
          <a:xfrm>
            <a:off x="6227763" y="2636838"/>
            <a:ext cx="1657350" cy="457200"/>
          </a:xfrm>
          <a:prstGeom prst="rect">
            <a:avLst/>
          </a:prstGeom>
          <a:noFill/>
          <a:ln w="9525">
            <a:noFill/>
            <a:miter lim="800000"/>
            <a:headEnd/>
            <a:tailEnd/>
          </a:ln>
        </p:spPr>
        <p:txBody>
          <a:bodyPr>
            <a:spAutoFit/>
          </a:bodyPr>
          <a:lstStyle/>
          <a:p>
            <a:pPr>
              <a:spcBef>
                <a:spcPct val="50000"/>
              </a:spcBef>
            </a:pPr>
            <a:r>
              <a:rPr lang="ja-JP" altLang="en-US" sz="2400" b="1"/>
              <a:t>夜</a:t>
            </a:r>
          </a:p>
        </p:txBody>
      </p:sp>
      <p:sp>
        <p:nvSpPr>
          <p:cNvPr id="7176" name="Text Box 8"/>
          <p:cNvSpPr txBox="1">
            <a:spLocks noChangeArrowheads="1"/>
          </p:cNvSpPr>
          <p:nvPr/>
        </p:nvSpPr>
        <p:spPr bwMode="auto">
          <a:xfrm>
            <a:off x="2916238" y="3357563"/>
            <a:ext cx="863600" cy="457200"/>
          </a:xfrm>
          <a:prstGeom prst="rect">
            <a:avLst/>
          </a:prstGeom>
          <a:noFill/>
          <a:ln w="9525">
            <a:noFill/>
            <a:miter lim="800000"/>
            <a:headEnd/>
            <a:tailEnd/>
          </a:ln>
        </p:spPr>
        <p:txBody>
          <a:bodyPr>
            <a:spAutoFit/>
          </a:bodyPr>
          <a:lstStyle/>
          <a:p>
            <a:pPr>
              <a:spcBef>
                <a:spcPct val="50000"/>
              </a:spcBef>
            </a:pPr>
            <a:r>
              <a:rPr lang="ja-JP" altLang="en-US" sz="2400" b="1">
                <a:solidFill>
                  <a:srgbClr val="FF3300"/>
                </a:solidFill>
              </a:rPr>
              <a:t>昼</a:t>
            </a:r>
          </a:p>
        </p:txBody>
      </p:sp>
      <p:sp>
        <p:nvSpPr>
          <p:cNvPr id="9" name="テキスト ボックス 8"/>
          <p:cNvSpPr txBox="1"/>
          <p:nvPr/>
        </p:nvSpPr>
        <p:spPr>
          <a:xfrm>
            <a:off x="0" y="0"/>
            <a:ext cx="2267744" cy="338554"/>
          </a:xfrm>
          <a:prstGeom prst="rect">
            <a:avLst/>
          </a:prstGeom>
          <a:solidFill>
            <a:schemeClr val="accent1">
              <a:alpha val="14000"/>
            </a:schemeClr>
          </a:solidFill>
        </p:spPr>
        <p:txBody>
          <a:bodyPr wrap="square" rtlCol="0">
            <a:spAutoFit/>
          </a:bodyPr>
          <a:lstStyle/>
          <a:p>
            <a:r>
              <a:rPr lang="ja-JP" altLang="en-US" sz="1600" dirty="0"/>
              <a:t>気候の緯度・季節変化</a:t>
            </a:r>
            <a:endParaRPr kumimoji="1" lang="ja-JP" altLang="en-US" sz="1600" dirty="0"/>
          </a:p>
        </p:txBody>
      </p:sp>
    </p:spTree>
    <p:extLst>
      <p:ext uri="{BB962C8B-B14F-4D97-AF65-F5344CB8AC3E}">
        <p14:creationId xmlns:p14="http://schemas.microsoft.com/office/powerpoint/2010/main" val="164256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0138C-4C34-3562-6145-2E6D7CE247D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EE68502-14A0-1E68-23DE-D5975D643CC7}"/>
              </a:ext>
            </a:extLst>
          </p:cNvPr>
          <p:cNvSpPr>
            <a:spLocks noGrp="1"/>
          </p:cNvSpPr>
          <p:nvPr>
            <p:ph type="title"/>
          </p:nvPr>
        </p:nvSpPr>
        <p:spPr>
          <a:xfrm>
            <a:off x="0" y="46679"/>
            <a:ext cx="9144000" cy="764704"/>
          </a:xfrm>
        </p:spPr>
        <p:txBody>
          <a:bodyPr>
            <a:normAutofit fontScale="90000"/>
          </a:bodyPr>
          <a:lstStyle/>
          <a:p>
            <a:r>
              <a:rPr kumimoji="1" lang="ja-JP" altLang="en-US" sz="3600" dirty="0"/>
              <a:t>海洋研究開発機構（</a:t>
            </a:r>
            <a:r>
              <a:rPr kumimoji="1" lang="en-US" altLang="ja-JP" sz="3600" dirty="0"/>
              <a:t>JAMSTEC</a:t>
            </a:r>
            <a:r>
              <a:rPr kumimoji="1" lang="ja-JP" altLang="en-US" sz="3600" dirty="0"/>
              <a:t>：ジャムステック）について</a:t>
            </a:r>
          </a:p>
        </p:txBody>
      </p:sp>
      <p:sp>
        <p:nvSpPr>
          <p:cNvPr id="3" name="コンテンツ プレースホルダ 2">
            <a:extLst>
              <a:ext uri="{FF2B5EF4-FFF2-40B4-BE49-F238E27FC236}">
                <a16:creationId xmlns:a16="http://schemas.microsoft.com/office/drawing/2014/main" id="{6BEA36E3-6847-6FB0-CED1-56B42A2B9D1E}"/>
              </a:ext>
            </a:extLst>
          </p:cNvPr>
          <p:cNvSpPr>
            <a:spLocks noGrp="1"/>
          </p:cNvSpPr>
          <p:nvPr>
            <p:ph idx="1"/>
          </p:nvPr>
        </p:nvSpPr>
        <p:spPr>
          <a:xfrm>
            <a:off x="0" y="620688"/>
            <a:ext cx="3707904" cy="5949280"/>
          </a:xfrm>
        </p:spPr>
        <p:txBody>
          <a:bodyPr>
            <a:normAutofit fontScale="92500"/>
          </a:bodyPr>
          <a:lstStyle/>
          <a:p>
            <a:r>
              <a:rPr kumimoji="1" lang="ja-JP" altLang="en-US" b="1" dirty="0">
                <a:solidFill>
                  <a:srgbClr val="002060"/>
                </a:solidFill>
              </a:rPr>
              <a:t>国立の研究機関</a:t>
            </a:r>
            <a:endParaRPr kumimoji="1" lang="en-US" altLang="ja-JP" b="1" dirty="0">
              <a:solidFill>
                <a:srgbClr val="002060"/>
              </a:solidFill>
            </a:endParaRPr>
          </a:p>
          <a:p>
            <a:pPr lvl="1"/>
            <a:r>
              <a:rPr kumimoji="1" lang="ja-JP" altLang="en-US" b="1" dirty="0">
                <a:solidFill>
                  <a:srgbClr val="002060"/>
                </a:solidFill>
              </a:rPr>
              <a:t>海洋・気候科学研究に特化した国内最大級の研究機関</a:t>
            </a:r>
            <a:endParaRPr kumimoji="1" lang="en-US" altLang="ja-JP" b="1" dirty="0">
              <a:solidFill>
                <a:srgbClr val="002060"/>
              </a:solidFill>
            </a:endParaRPr>
          </a:p>
          <a:p>
            <a:pPr lvl="1"/>
            <a:r>
              <a:rPr kumimoji="1" lang="en-US" altLang="ja-JP" b="1" dirty="0">
                <a:solidFill>
                  <a:srgbClr val="002060"/>
                </a:solidFill>
              </a:rPr>
              <a:t>5</a:t>
            </a:r>
            <a:r>
              <a:rPr kumimoji="1" lang="ja-JP" altLang="en-US" b="1" dirty="0">
                <a:solidFill>
                  <a:srgbClr val="002060"/>
                </a:solidFill>
              </a:rPr>
              <a:t>隻の研究船</a:t>
            </a:r>
            <a:endParaRPr kumimoji="1" lang="en-US" altLang="ja-JP" b="1" dirty="0">
              <a:solidFill>
                <a:srgbClr val="002060"/>
              </a:solidFill>
            </a:endParaRPr>
          </a:p>
          <a:p>
            <a:pPr lvl="1"/>
            <a:r>
              <a:rPr kumimoji="1" lang="ja-JP" altLang="en-US" b="1" dirty="0">
                <a:solidFill>
                  <a:srgbClr val="002060"/>
                </a:solidFill>
              </a:rPr>
              <a:t>スパコン（地球シミュレータ）</a:t>
            </a:r>
            <a:endParaRPr kumimoji="1" lang="en-US" altLang="ja-JP" b="1" dirty="0">
              <a:solidFill>
                <a:srgbClr val="002060"/>
              </a:solidFill>
            </a:endParaRPr>
          </a:p>
          <a:p>
            <a:pPr lvl="1"/>
            <a:endParaRPr lang="en-US" altLang="ja-JP" b="1" dirty="0">
              <a:solidFill>
                <a:srgbClr val="002060"/>
              </a:solidFill>
            </a:endParaRPr>
          </a:p>
          <a:p>
            <a:r>
              <a:rPr kumimoji="1" lang="ja-JP" altLang="en-US" b="1" dirty="0">
                <a:solidFill>
                  <a:srgbClr val="002060"/>
                </a:solidFill>
              </a:rPr>
              <a:t>国立研究開発法人</a:t>
            </a:r>
            <a:endParaRPr kumimoji="1" lang="en-US" altLang="ja-JP" b="1" dirty="0">
              <a:solidFill>
                <a:srgbClr val="002060"/>
              </a:solidFill>
            </a:endParaRPr>
          </a:p>
          <a:p>
            <a:pPr lvl="1"/>
            <a:r>
              <a:rPr kumimoji="1" lang="en-US" altLang="ja-JP" b="1" dirty="0">
                <a:solidFill>
                  <a:srgbClr val="002060"/>
                </a:solidFill>
              </a:rPr>
              <a:t>JAXA</a:t>
            </a:r>
          </a:p>
          <a:p>
            <a:pPr lvl="1"/>
            <a:r>
              <a:rPr kumimoji="1" lang="ja-JP" altLang="en-US" b="1" dirty="0">
                <a:solidFill>
                  <a:srgbClr val="002060"/>
                </a:solidFill>
              </a:rPr>
              <a:t>理化学研究所</a:t>
            </a:r>
            <a:endParaRPr kumimoji="1" lang="en-US" altLang="ja-JP" b="1" dirty="0">
              <a:solidFill>
                <a:srgbClr val="002060"/>
              </a:solidFill>
            </a:endParaRPr>
          </a:p>
          <a:p>
            <a:pPr lvl="1"/>
            <a:r>
              <a:rPr kumimoji="1" lang="ja-JP" altLang="en-US" b="1" dirty="0">
                <a:solidFill>
                  <a:srgbClr val="002060"/>
                </a:solidFill>
              </a:rPr>
              <a:t>国立環境研究所</a:t>
            </a:r>
            <a:endParaRPr kumimoji="1" lang="en-US" altLang="ja-JP" b="1" dirty="0">
              <a:solidFill>
                <a:srgbClr val="002060"/>
              </a:solidFill>
            </a:endParaRPr>
          </a:p>
        </p:txBody>
      </p:sp>
      <p:pic>
        <p:nvPicPr>
          <p:cNvPr id="6" name="図 5">
            <a:extLst>
              <a:ext uri="{FF2B5EF4-FFF2-40B4-BE49-F238E27FC236}">
                <a16:creationId xmlns:a16="http://schemas.microsoft.com/office/drawing/2014/main" id="{B959AE54-B2E3-8E48-DB18-CB260992C760}"/>
              </a:ext>
            </a:extLst>
          </p:cNvPr>
          <p:cNvPicPr>
            <a:picLocks noChangeAspect="1"/>
          </p:cNvPicPr>
          <p:nvPr/>
        </p:nvPicPr>
        <p:blipFill>
          <a:blip r:embed="rId2"/>
          <a:stretch>
            <a:fillRect/>
          </a:stretch>
        </p:blipFill>
        <p:spPr>
          <a:xfrm>
            <a:off x="3851920" y="908720"/>
            <a:ext cx="5248192" cy="4875018"/>
          </a:xfrm>
          <a:prstGeom prst="rect">
            <a:avLst/>
          </a:prstGeom>
        </p:spPr>
      </p:pic>
      <p:pic>
        <p:nvPicPr>
          <p:cNvPr id="8" name="図 7" descr="地下鉄の駅&#10;&#10;AI 生成コンテンツは誤りを含む可能性があります。">
            <a:extLst>
              <a:ext uri="{FF2B5EF4-FFF2-40B4-BE49-F238E27FC236}">
                <a16:creationId xmlns:a16="http://schemas.microsoft.com/office/drawing/2014/main" id="{D16E5D53-EFF6-5FE2-CA93-3C3EB1C3A3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5809316"/>
            <a:ext cx="1503776" cy="1004060"/>
          </a:xfrm>
          <a:prstGeom prst="rect">
            <a:avLst/>
          </a:prstGeom>
        </p:spPr>
      </p:pic>
    </p:spTree>
    <p:extLst>
      <p:ext uri="{BB962C8B-B14F-4D97-AF65-F5344CB8AC3E}">
        <p14:creationId xmlns:p14="http://schemas.microsoft.com/office/powerpoint/2010/main" val="1040415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457200" y="0"/>
            <a:ext cx="8229600" cy="1052513"/>
          </a:xfrm>
        </p:spPr>
        <p:txBody>
          <a:bodyPr/>
          <a:lstStyle/>
          <a:p>
            <a:r>
              <a:rPr lang="ja-JP" altLang="en-US" sz="2800"/>
              <a:t>太陽天頂角の変化による</a:t>
            </a:r>
            <a:br>
              <a:rPr lang="en-US" altLang="ja-JP" sz="2800"/>
            </a:br>
            <a:r>
              <a:rPr lang="ja-JP" altLang="en-US" sz="2800"/>
              <a:t>単位面積当たりの日射量変化</a:t>
            </a:r>
          </a:p>
        </p:txBody>
      </p:sp>
      <p:sp>
        <p:nvSpPr>
          <p:cNvPr id="8195" name="コンテンツ プレースホルダ 2"/>
          <p:cNvSpPr>
            <a:spLocks noGrp="1"/>
          </p:cNvSpPr>
          <p:nvPr>
            <p:ph idx="1"/>
          </p:nvPr>
        </p:nvSpPr>
        <p:spPr/>
        <p:txBody>
          <a:bodyPr/>
          <a:lstStyle/>
          <a:p>
            <a:endParaRPr lang="ja-JP" altLang="en-US"/>
          </a:p>
        </p:txBody>
      </p:sp>
      <p:pic>
        <p:nvPicPr>
          <p:cNvPr id="8196" name="Picture 2" descr="C:\Documents and Settings\Administrator\My Documents\授業\気候変動の科学\PPT\素材の図2012\Fig-2.3-太陽高度変化s.jpg"/>
          <p:cNvPicPr>
            <a:picLocks noChangeAspect="1" noChangeArrowheads="1"/>
          </p:cNvPicPr>
          <p:nvPr/>
        </p:nvPicPr>
        <p:blipFill>
          <a:blip r:embed="rId2" cstate="print"/>
          <a:srcRect/>
          <a:stretch>
            <a:fillRect/>
          </a:stretch>
        </p:blipFill>
        <p:spPr bwMode="auto">
          <a:xfrm>
            <a:off x="250825" y="1557338"/>
            <a:ext cx="8715375" cy="3841750"/>
          </a:xfrm>
          <a:prstGeom prst="rect">
            <a:avLst/>
          </a:prstGeom>
          <a:noFill/>
          <a:ln w="9525">
            <a:noFill/>
            <a:miter lim="800000"/>
            <a:headEnd/>
            <a:tailEnd/>
          </a:ln>
        </p:spPr>
      </p:pic>
      <p:sp>
        <p:nvSpPr>
          <p:cNvPr id="8197" name="テキスト ボックス 4"/>
          <p:cNvSpPr txBox="1">
            <a:spLocks noChangeArrowheads="1"/>
          </p:cNvSpPr>
          <p:nvPr/>
        </p:nvSpPr>
        <p:spPr bwMode="auto">
          <a:xfrm>
            <a:off x="468313" y="5445125"/>
            <a:ext cx="8424862" cy="646331"/>
          </a:xfrm>
          <a:prstGeom prst="rect">
            <a:avLst/>
          </a:prstGeom>
          <a:noFill/>
          <a:ln w="9525">
            <a:noFill/>
            <a:miter lim="800000"/>
            <a:headEnd/>
            <a:tailEnd/>
          </a:ln>
        </p:spPr>
        <p:txBody>
          <a:bodyPr>
            <a:spAutoFit/>
          </a:bodyPr>
          <a:lstStyle/>
          <a:p>
            <a:r>
              <a:rPr lang="ja-JP" altLang="en-US" b="1">
                <a:solidFill>
                  <a:srgbClr val="FF0066"/>
                </a:solidFill>
              </a:rPr>
              <a:t>太陽が天頂にあれば，日射量は多いが，斜め（水平線に近い）であれば少なくなる</a:t>
            </a:r>
          </a:p>
        </p:txBody>
      </p:sp>
      <p:sp>
        <p:nvSpPr>
          <p:cNvPr id="8198" name="テキスト ボックス 5"/>
          <p:cNvSpPr txBox="1">
            <a:spLocks noChangeArrowheads="1"/>
          </p:cNvSpPr>
          <p:nvPr/>
        </p:nvSpPr>
        <p:spPr bwMode="auto">
          <a:xfrm>
            <a:off x="2458211" y="6279735"/>
            <a:ext cx="6408737" cy="338137"/>
          </a:xfrm>
          <a:prstGeom prst="rect">
            <a:avLst/>
          </a:prstGeom>
          <a:noFill/>
          <a:ln w="9525">
            <a:noFill/>
            <a:miter lim="800000"/>
            <a:headEnd/>
            <a:tailEnd/>
          </a:ln>
        </p:spPr>
        <p:txBody>
          <a:bodyPr>
            <a:spAutoFit/>
          </a:bodyPr>
          <a:lstStyle/>
          <a:p>
            <a:pPr algn="ctr"/>
            <a:r>
              <a:rPr lang="ja-JP" altLang="en-US" sz="1600" dirty="0"/>
              <a:t>Ｔｈｅ　Ａｔｍｏｓｐｈｅｒｅ　　Ｉｎｔｒｏｄｕｃｔｉｏｎ　ｔｏ　Ｍｅｔｅｏｒｏｌｏｇｙ　より</a:t>
            </a:r>
          </a:p>
        </p:txBody>
      </p:sp>
      <p:sp>
        <p:nvSpPr>
          <p:cNvPr id="7" name="テキスト ボックス 6"/>
          <p:cNvSpPr txBox="1"/>
          <p:nvPr/>
        </p:nvSpPr>
        <p:spPr>
          <a:xfrm>
            <a:off x="0" y="0"/>
            <a:ext cx="2267744" cy="338554"/>
          </a:xfrm>
          <a:prstGeom prst="rect">
            <a:avLst/>
          </a:prstGeom>
          <a:solidFill>
            <a:schemeClr val="accent1">
              <a:alpha val="14000"/>
            </a:schemeClr>
          </a:solidFill>
        </p:spPr>
        <p:txBody>
          <a:bodyPr wrap="square" rtlCol="0">
            <a:spAutoFit/>
          </a:bodyPr>
          <a:lstStyle/>
          <a:p>
            <a:r>
              <a:rPr lang="ja-JP" altLang="en-US" sz="1600" dirty="0"/>
              <a:t>気候の緯度・季節変化</a:t>
            </a:r>
            <a:endParaRPr kumimoji="1" lang="ja-JP" altLang="en-US" sz="1600" dirty="0"/>
          </a:p>
        </p:txBody>
      </p:sp>
    </p:spTree>
    <p:extLst>
      <p:ext uri="{BB962C8B-B14F-4D97-AF65-F5344CB8AC3E}">
        <p14:creationId xmlns:p14="http://schemas.microsoft.com/office/powerpoint/2010/main" val="2124482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457200" y="0"/>
            <a:ext cx="8229600" cy="908050"/>
          </a:xfrm>
        </p:spPr>
        <p:txBody>
          <a:bodyPr/>
          <a:lstStyle/>
          <a:p>
            <a:r>
              <a:rPr lang="ja-JP" altLang="en-US" sz="2800"/>
              <a:t>地球に当たる日射量</a:t>
            </a:r>
            <a:br>
              <a:rPr lang="en-US" altLang="ja-JP" sz="2800"/>
            </a:br>
            <a:r>
              <a:rPr lang="ja-JP" altLang="en-US" sz="2400" b="1">
                <a:solidFill>
                  <a:srgbClr val="990000"/>
                </a:solidFill>
              </a:rPr>
              <a:t>（地軸は</a:t>
            </a:r>
            <a:r>
              <a:rPr lang="en-US" altLang="ja-JP" sz="2400" b="1">
                <a:solidFill>
                  <a:srgbClr val="990000"/>
                </a:solidFill>
              </a:rPr>
              <a:t>23.5°</a:t>
            </a:r>
            <a:r>
              <a:rPr lang="ja-JP" altLang="en-US" sz="2400" b="1">
                <a:solidFill>
                  <a:srgbClr val="990000"/>
                </a:solidFill>
              </a:rPr>
              <a:t>黄道面に対して傾いている）</a:t>
            </a:r>
          </a:p>
        </p:txBody>
      </p:sp>
      <p:pic>
        <p:nvPicPr>
          <p:cNvPr id="9220" name="Picture 2" descr="C:\Documents and Settings\Administrator\My Documents\授業\気候変動の科学\PPT\素材の図2012\Fig-2.4-地球に当たる日射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63713" y="836613"/>
            <a:ext cx="5688012" cy="5665787"/>
          </a:xfrm>
          <a:prstGeom prst="rect">
            <a:avLst/>
          </a:prstGeom>
          <a:noFill/>
          <a:ln w="9525">
            <a:noFill/>
            <a:miter lim="800000"/>
            <a:headEnd/>
            <a:tailEnd/>
          </a:ln>
        </p:spPr>
      </p:pic>
      <p:sp>
        <p:nvSpPr>
          <p:cNvPr id="9221" name="テキスト ボックス 4"/>
          <p:cNvSpPr txBox="1">
            <a:spLocks noChangeArrowheads="1"/>
          </p:cNvSpPr>
          <p:nvPr/>
        </p:nvSpPr>
        <p:spPr bwMode="auto">
          <a:xfrm>
            <a:off x="2483768" y="6333331"/>
            <a:ext cx="6408737" cy="338137"/>
          </a:xfrm>
          <a:prstGeom prst="rect">
            <a:avLst/>
          </a:prstGeom>
          <a:noFill/>
          <a:ln w="9525">
            <a:noFill/>
            <a:miter lim="800000"/>
            <a:headEnd/>
            <a:tailEnd/>
          </a:ln>
        </p:spPr>
        <p:txBody>
          <a:bodyPr>
            <a:spAutoFit/>
          </a:bodyPr>
          <a:lstStyle/>
          <a:p>
            <a:pPr algn="ctr"/>
            <a:r>
              <a:rPr lang="ja-JP" altLang="en-US" sz="1600" dirty="0"/>
              <a:t>Ｔｈｅ　Ａｔｍｏｓｐｈｅｒｅ　　Ｉｎｔｒｏｄｕｃｔｉｏｎ　ｔｏ　Ｍｅｔｅｏｒｏｌｏｇｙ　より</a:t>
            </a:r>
          </a:p>
        </p:txBody>
      </p:sp>
      <p:sp>
        <p:nvSpPr>
          <p:cNvPr id="6" name="テキスト ボックス 5"/>
          <p:cNvSpPr txBox="1"/>
          <p:nvPr/>
        </p:nvSpPr>
        <p:spPr>
          <a:xfrm>
            <a:off x="0" y="0"/>
            <a:ext cx="2267744" cy="338554"/>
          </a:xfrm>
          <a:prstGeom prst="rect">
            <a:avLst/>
          </a:prstGeom>
          <a:solidFill>
            <a:schemeClr val="accent1">
              <a:alpha val="14000"/>
            </a:schemeClr>
          </a:solidFill>
        </p:spPr>
        <p:txBody>
          <a:bodyPr wrap="square" rtlCol="0">
            <a:spAutoFit/>
          </a:bodyPr>
          <a:lstStyle/>
          <a:p>
            <a:r>
              <a:rPr lang="ja-JP" altLang="en-US" sz="1600" dirty="0"/>
              <a:t>気候の緯度・季節変化</a:t>
            </a:r>
            <a:endParaRPr kumimoji="1" lang="ja-JP" altLang="en-US" sz="1600" dirty="0"/>
          </a:p>
        </p:txBody>
      </p:sp>
    </p:spTree>
    <p:extLst>
      <p:ext uri="{BB962C8B-B14F-4D97-AF65-F5344CB8AC3E}">
        <p14:creationId xmlns:p14="http://schemas.microsoft.com/office/powerpoint/2010/main" val="3777485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457200" y="0"/>
            <a:ext cx="8229600" cy="908720"/>
          </a:xfrm>
        </p:spPr>
        <p:txBody>
          <a:bodyPr/>
          <a:lstStyle/>
          <a:p>
            <a:r>
              <a:rPr lang="ja-JP" altLang="en-US" sz="2800" dirty="0"/>
              <a:t>地球の公転軌道（</a:t>
            </a:r>
            <a:r>
              <a:rPr lang="ja-JP" altLang="en-US" sz="2400" b="1" dirty="0">
                <a:solidFill>
                  <a:srgbClr val="990000"/>
                </a:solidFill>
              </a:rPr>
              <a:t>夏至</a:t>
            </a:r>
            <a:r>
              <a:rPr lang="en-US" altLang="ja-JP" sz="2400" b="1" dirty="0">
                <a:solidFill>
                  <a:srgbClr val="990000"/>
                </a:solidFill>
                <a:sym typeface="Wingdings" pitchFamily="2" charset="2"/>
              </a:rPr>
              <a:t></a:t>
            </a:r>
            <a:r>
              <a:rPr lang="ja-JP" altLang="en-US" sz="2400" b="1" dirty="0">
                <a:solidFill>
                  <a:srgbClr val="990000"/>
                </a:solidFill>
              </a:rPr>
              <a:t>秋分</a:t>
            </a:r>
            <a:r>
              <a:rPr lang="en-US" altLang="ja-JP" sz="2400" b="1" dirty="0">
                <a:solidFill>
                  <a:srgbClr val="990000"/>
                </a:solidFill>
                <a:sym typeface="Wingdings" pitchFamily="2" charset="2"/>
              </a:rPr>
              <a:t></a:t>
            </a:r>
            <a:r>
              <a:rPr lang="ja-JP" altLang="en-US" sz="2400" b="1" dirty="0">
                <a:solidFill>
                  <a:srgbClr val="990000"/>
                </a:solidFill>
              </a:rPr>
              <a:t>冬至</a:t>
            </a:r>
            <a:r>
              <a:rPr lang="en-US" altLang="ja-JP" sz="2400" b="1" dirty="0">
                <a:solidFill>
                  <a:srgbClr val="990000"/>
                </a:solidFill>
                <a:sym typeface="Wingdings" pitchFamily="2" charset="2"/>
              </a:rPr>
              <a:t></a:t>
            </a:r>
            <a:r>
              <a:rPr lang="ja-JP" altLang="en-US" sz="2400" b="1" dirty="0">
                <a:solidFill>
                  <a:srgbClr val="990000"/>
                </a:solidFill>
              </a:rPr>
              <a:t>春分</a:t>
            </a:r>
            <a:r>
              <a:rPr lang="en-US" altLang="ja-JP" sz="2400" b="1" dirty="0">
                <a:solidFill>
                  <a:srgbClr val="990000"/>
                </a:solidFill>
                <a:sym typeface="Wingdings" pitchFamily="2" charset="2"/>
              </a:rPr>
              <a:t></a:t>
            </a:r>
            <a:r>
              <a:rPr lang="ja-JP" altLang="en-US" sz="2400" b="1" dirty="0">
                <a:solidFill>
                  <a:srgbClr val="990000"/>
                </a:solidFill>
                <a:sym typeface="Wingdings" pitchFamily="2" charset="2"/>
              </a:rPr>
              <a:t>夏至</a:t>
            </a:r>
            <a:r>
              <a:rPr lang="ja-JP" altLang="en-US" sz="2800" dirty="0"/>
              <a:t>）</a:t>
            </a:r>
          </a:p>
        </p:txBody>
      </p:sp>
      <p:sp>
        <p:nvSpPr>
          <p:cNvPr id="10243" name="コンテンツ プレースホルダ 2"/>
          <p:cNvSpPr>
            <a:spLocks noGrp="1"/>
          </p:cNvSpPr>
          <p:nvPr>
            <p:ph idx="1"/>
          </p:nvPr>
        </p:nvSpPr>
        <p:spPr/>
        <p:txBody>
          <a:bodyPr/>
          <a:lstStyle/>
          <a:p>
            <a:endParaRPr lang="ja-JP" altLang="en-US"/>
          </a:p>
        </p:txBody>
      </p:sp>
      <p:pic>
        <p:nvPicPr>
          <p:cNvPr id="10244" name="Picture 2" descr="C:\Documents and Settings\Administrator\My Documents\授業\気候変動の科学\PPT\素材の図2012\Fig-2.5-地球・太陽-軌道s.jpg"/>
          <p:cNvPicPr>
            <a:picLocks noChangeAspect="1" noChangeArrowheads="1"/>
          </p:cNvPicPr>
          <p:nvPr/>
        </p:nvPicPr>
        <p:blipFill>
          <a:blip r:embed="rId2" cstate="print"/>
          <a:srcRect/>
          <a:stretch>
            <a:fillRect/>
          </a:stretch>
        </p:blipFill>
        <p:spPr bwMode="auto">
          <a:xfrm>
            <a:off x="17463" y="692150"/>
            <a:ext cx="9126537" cy="5835650"/>
          </a:xfrm>
          <a:prstGeom prst="rect">
            <a:avLst/>
          </a:prstGeom>
          <a:noFill/>
          <a:ln w="9525">
            <a:noFill/>
            <a:miter lim="800000"/>
            <a:headEnd/>
            <a:tailEnd/>
          </a:ln>
        </p:spPr>
      </p:pic>
      <p:sp>
        <p:nvSpPr>
          <p:cNvPr id="10245" name="テキスト ボックス 4"/>
          <p:cNvSpPr txBox="1">
            <a:spLocks noChangeArrowheads="1"/>
          </p:cNvSpPr>
          <p:nvPr/>
        </p:nvSpPr>
        <p:spPr bwMode="auto">
          <a:xfrm>
            <a:off x="2555776" y="6229880"/>
            <a:ext cx="6408737" cy="338137"/>
          </a:xfrm>
          <a:prstGeom prst="rect">
            <a:avLst/>
          </a:prstGeom>
          <a:noFill/>
          <a:ln w="9525">
            <a:noFill/>
            <a:miter lim="800000"/>
            <a:headEnd/>
            <a:tailEnd/>
          </a:ln>
        </p:spPr>
        <p:txBody>
          <a:bodyPr>
            <a:spAutoFit/>
          </a:bodyPr>
          <a:lstStyle/>
          <a:p>
            <a:pPr algn="ctr"/>
            <a:r>
              <a:rPr lang="ja-JP" altLang="en-US" sz="1600" dirty="0"/>
              <a:t>Ｔｈｅ　Ａｔｍｏｓｐｈｅｒｅ　　Ｉｎｔｒｏｄｕｃｔｉｏｎ　ｔｏ　Ｍｅｔｅｏｒｏｌｏｇｙ　より</a:t>
            </a:r>
          </a:p>
        </p:txBody>
      </p:sp>
      <p:sp>
        <p:nvSpPr>
          <p:cNvPr id="6" name="角丸四角形 5"/>
          <p:cNvSpPr/>
          <p:nvPr/>
        </p:nvSpPr>
        <p:spPr>
          <a:xfrm>
            <a:off x="0" y="836613"/>
            <a:ext cx="2124075" cy="1079500"/>
          </a:xfrm>
          <a:prstGeom prst="roundRect">
            <a:avLst/>
          </a:prstGeom>
          <a:solidFill>
            <a:schemeClr val="accent1">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rgbClr val="FFC000"/>
                </a:solidFill>
              </a:rPr>
              <a:t>北極圏</a:t>
            </a:r>
            <a:endParaRPr lang="en-US" altLang="ja-JP" sz="1600" dirty="0">
              <a:solidFill>
                <a:srgbClr val="FFC000"/>
              </a:solidFill>
            </a:endParaRPr>
          </a:p>
          <a:p>
            <a:pPr algn="ctr">
              <a:defRPr/>
            </a:pPr>
            <a:r>
              <a:rPr lang="ja-JP" altLang="en-US" sz="1600" dirty="0">
                <a:solidFill>
                  <a:srgbClr val="FFC000"/>
                </a:solidFill>
              </a:rPr>
              <a:t>北回帰線（かに座）</a:t>
            </a:r>
            <a:endParaRPr lang="en-US" altLang="ja-JP" sz="1600" dirty="0">
              <a:solidFill>
                <a:srgbClr val="FFC000"/>
              </a:solidFill>
            </a:endParaRPr>
          </a:p>
          <a:p>
            <a:pPr algn="ctr">
              <a:defRPr/>
            </a:pPr>
            <a:r>
              <a:rPr lang="ja-JP" altLang="en-US" sz="1600" dirty="0">
                <a:solidFill>
                  <a:srgbClr val="FFC000"/>
                </a:solidFill>
              </a:rPr>
              <a:t>赤道</a:t>
            </a:r>
            <a:endParaRPr lang="en-US" altLang="ja-JP" sz="1600" dirty="0">
              <a:solidFill>
                <a:srgbClr val="FFC000"/>
              </a:solidFill>
            </a:endParaRPr>
          </a:p>
          <a:p>
            <a:pPr algn="ctr">
              <a:defRPr/>
            </a:pPr>
            <a:r>
              <a:rPr lang="ja-JP" altLang="en-US" sz="1600" dirty="0">
                <a:solidFill>
                  <a:srgbClr val="FFC000"/>
                </a:solidFill>
              </a:rPr>
              <a:t>南回帰線（やぎ座）</a:t>
            </a:r>
          </a:p>
        </p:txBody>
      </p:sp>
      <p:sp>
        <p:nvSpPr>
          <p:cNvPr id="7" name="テキスト ボックス 6"/>
          <p:cNvSpPr txBox="1"/>
          <p:nvPr/>
        </p:nvSpPr>
        <p:spPr>
          <a:xfrm>
            <a:off x="0" y="-5898"/>
            <a:ext cx="2267744" cy="338554"/>
          </a:xfrm>
          <a:prstGeom prst="rect">
            <a:avLst/>
          </a:prstGeom>
          <a:solidFill>
            <a:schemeClr val="accent1">
              <a:alpha val="14000"/>
            </a:schemeClr>
          </a:solidFill>
        </p:spPr>
        <p:txBody>
          <a:bodyPr wrap="square" rtlCol="0">
            <a:spAutoFit/>
          </a:bodyPr>
          <a:lstStyle/>
          <a:p>
            <a:r>
              <a:rPr lang="ja-JP" altLang="en-US" sz="1600" dirty="0"/>
              <a:t>気候の緯度・季節変化</a:t>
            </a:r>
            <a:endParaRPr kumimoji="1" lang="ja-JP" altLang="en-US" sz="1600" dirty="0"/>
          </a:p>
        </p:txBody>
      </p:sp>
    </p:spTree>
    <p:extLst>
      <p:ext uri="{BB962C8B-B14F-4D97-AF65-F5344CB8AC3E}">
        <p14:creationId xmlns:p14="http://schemas.microsoft.com/office/powerpoint/2010/main" val="34738096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endParaRPr lang="ja-JP" altLang="en-US"/>
          </a:p>
        </p:txBody>
      </p:sp>
      <p:sp>
        <p:nvSpPr>
          <p:cNvPr id="11267" name="コンテンツ プレースホルダ 2"/>
          <p:cNvSpPr>
            <a:spLocks noGrp="1"/>
          </p:cNvSpPr>
          <p:nvPr>
            <p:ph idx="1"/>
          </p:nvPr>
        </p:nvSpPr>
        <p:spPr/>
        <p:txBody>
          <a:bodyPr/>
          <a:lstStyle/>
          <a:p>
            <a:endParaRPr lang="ja-JP" altLang="en-US"/>
          </a:p>
        </p:txBody>
      </p:sp>
      <p:pic>
        <p:nvPicPr>
          <p:cNvPr id="11268" name="Picture 2" descr="C:\Documents and Settings\Administrator\My Documents\授業\気候変動の科学\PPT\素材の図2012\Fig-2.7-冬至・春分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9138" y="620713"/>
            <a:ext cx="7813675" cy="5756275"/>
          </a:xfrm>
          <a:prstGeom prst="rect">
            <a:avLst/>
          </a:prstGeom>
          <a:noFill/>
          <a:ln w="9525">
            <a:noFill/>
            <a:miter lim="800000"/>
            <a:headEnd/>
            <a:tailEnd/>
          </a:ln>
        </p:spPr>
      </p:pic>
      <p:sp>
        <p:nvSpPr>
          <p:cNvPr id="5" name="タイトル 1"/>
          <p:cNvSpPr txBox="1">
            <a:spLocks/>
          </p:cNvSpPr>
          <p:nvPr/>
        </p:nvSpPr>
        <p:spPr bwMode="auto">
          <a:xfrm>
            <a:off x="395288" y="0"/>
            <a:ext cx="8229600" cy="836613"/>
          </a:xfrm>
          <a:prstGeom prst="rect">
            <a:avLst/>
          </a:prstGeom>
          <a:noFill/>
          <a:ln w="9525">
            <a:noFill/>
            <a:miter lim="800000"/>
            <a:headEnd/>
            <a:tailEnd/>
          </a:ln>
        </p:spPr>
        <p:txBody>
          <a:bodyPr anchor="ctr"/>
          <a:lstStyle/>
          <a:p>
            <a:pPr algn="ctr" eaLnBrk="0" hangingPunct="0">
              <a:defRPr/>
            </a:pPr>
            <a:r>
              <a:rPr lang="ja-JP" altLang="en-US" sz="2800" b="1" kern="0" dirty="0">
                <a:solidFill>
                  <a:srgbClr val="990000"/>
                </a:solidFill>
                <a:latin typeface="+mj-lt"/>
                <a:ea typeface="+mj-ea"/>
                <a:cs typeface="+mj-cs"/>
              </a:rPr>
              <a:t>夏至</a:t>
            </a:r>
            <a:r>
              <a:rPr lang="en-US" altLang="ja-JP" sz="2800" b="1" kern="0" dirty="0">
                <a:solidFill>
                  <a:srgbClr val="990000"/>
                </a:solidFill>
                <a:latin typeface="+mj-lt"/>
                <a:ea typeface="+mj-ea"/>
                <a:cs typeface="+mj-cs"/>
                <a:sym typeface="Wingdings" pitchFamily="2" charset="2"/>
              </a:rPr>
              <a:t></a:t>
            </a:r>
            <a:r>
              <a:rPr lang="ja-JP" altLang="en-US" sz="2800" b="1" kern="0" dirty="0">
                <a:solidFill>
                  <a:srgbClr val="990000"/>
                </a:solidFill>
                <a:latin typeface="+mj-lt"/>
                <a:ea typeface="+mj-ea"/>
                <a:cs typeface="+mj-cs"/>
              </a:rPr>
              <a:t>秋分</a:t>
            </a:r>
            <a:r>
              <a:rPr lang="en-US" altLang="ja-JP" sz="2800" b="1" kern="0" dirty="0">
                <a:solidFill>
                  <a:srgbClr val="990000"/>
                </a:solidFill>
                <a:latin typeface="+mj-lt"/>
                <a:ea typeface="+mj-ea"/>
                <a:cs typeface="+mj-cs"/>
                <a:sym typeface="Wingdings" pitchFamily="2" charset="2"/>
              </a:rPr>
              <a:t></a:t>
            </a:r>
            <a:r>
              <a:rPr lang="ja-JP" altLang="en-US" sz="2800" b="1" kern="0" dirty="0">
                <a:solidFill>
                  <a:srgbClr val="990000"/>
                </a:solidFill>
                <a:latin typeface="+mj-lt"/>
                <a:ea typeface="+mj-ea"/>
                <a:cs typeface="+mj-cs"/>
              </a:rPr>
              <a:t>冬至</a:t>
            </a:r>
            <a:r>
              <a:rPr lang="en-US" altLang="ja-JP" sz="2800" b="1" kern="0" dirty="0">
                <a:solidFill>
                  <a:srgbClr val="990000"/>
                </a:solidFill>
                <a:latin typeface="+mj-lt"/>
                <a:ea typeface="+mj-ea"/>
                <a:cs typeface="+mj-cs"/>
                <a:sym typeface="Wingdings" pitchFamily="2" charset="2"/>
              </a:rPr>
              <a:t></a:t>
            </a:r>
            <a:r>
              <a:rPr lang="ja-JP" altLang="en-US" sz="2800" b="1" kern="0" dirty="0">
                <a:solidFill>
                  <a:srgbClr val="990000"/>
                </a:solidFill>
                <a:latin typeface="+mj-lt"/>
                <a:ea typeface="+mj-ea"/>
                <a:cs typeface="+mj-cs"/>
              </a:rPr>
              <a:t>春分</a:t>
            </a:r>
            <a:r>
              <a:rPr lang="en-US" altLang="ja-JP" sz="2800" b="1" kern="0" dirty="0">
                <a:solidFill>
                  <a:srgbClr val="990000"/>
                </a:solidFill>
                <a:latin typeface="+mj-lt"/>
                <a:ea typeface="+mj-ea"/>
                <a:cs typeface="+mj-cs"/>
                <a:sym typeface="Wingdings" pitchFamily="2" charset="2"/>
              </a:rPr>
              <a:t></a:t>
            </a:r>
            <a:r>
              <a:rPr lang="ja-JP" altLang="en-US" sz="2800" b="1" kern="0" dirty="0">
                <a:solidFill>
                  <a:srgbClr val="990000"/>
                </a:solidFill>
                <a:latin typeface="+mj-lt"/>
                <a:ea typeface="+mj-ea"/>
                <a:cs typeface="+mj-cs"/>
                <a:sym typeface="Wingdings" pitchFamily="2" charset="2"/>
              </a:rPr>
              <a:t>夏至</a:t>
            </a:r>
            <a:endParaRPr lang="ja-JP" altLang="en-US" sz="2800" kern="0" dirty="0">
              <a:solidFill>
                <a:schemeClr val="tx2"/>
              </a:solidFill>
              <a:latin typeface="+mj-lt"/>
              <a:ea typeface="+mj-ea"/>
              <a:cs typeface="+mj-cs"/>
            </a:endParaRPr>
          </a:p>
        </p:txBody>
      </p:sp>
      <p:sp>
        <p:nvSpPr>
          <p:cNvPr id="11270" name="テキスト ボックス 5"/>
          <p:cNvSpPr txBox="1">
            <a:spLocks noChangeArrowheads="1"/>
          </p:cNvSpPr>
          <p:nvPr/>
        </p:nvSpPr>
        <p:spPr bwMode="auto">
          <a:xfrm>
            <a:off x="2483768" y="6279356"/>
            <a:ext cx="6408737" cy="338137"/>
          </a:xfrm>
          <a:prstGeom prst="rect">
            <a:avLst/>
          </a:prstGeom>
          <a:noFill/>
          <a:ln w="9525">
            <a:noFill/>
            <a:miter lim="800000"/>
            <a:headEnd/>
            <a:tailEnd/>
          </a:ln>
        </p:spPr>
        <p:txBody>
          <a:bodyPr>
            <a:spAutoFit/>
          </a:bodyPr>
          <a:lstStyle/>
          <a:p>
            <a:pPr algn="ctr"/>
            <a:r>
              <a:rPr lang="ja-JP" altLang="en-US" sz="1600" dirty="0"/>
              <a:t>Ｔｈｅ　Ａｔｍｏｓｐｈｅｒｅ　　Ｉｎｔｒｏｄｕｃｔｉｏｎ　ｔｏ　Ｍｅｔｅｏｒｏｌｏｇｙ　より</a:t>
            </a:r>
          </a:p>
        </p:txBody>
      </p:sp>
      <p:sp>
        <p:nvSpPr>
          <p:cNvPr id="7" name="角丸四角形 6"/>
          <p:cNvSpPr/>
          <p:nvPr/>
        </p:nvSpPr>
        <p:spPr>
          <a:xfrm>
            <a:off x="5796137" y="3789363"/>
            <a:ext cx="2268364" cy="2016125"/>
          </a:xfrm>
          <a:prstGeom prst="roundRect">
            <a:avLst/>
          </a:prstGeom>
          <a:solidFill>
            <a:schemeClr val="accent1">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rgbClr val="FFC000"/>
                </a:solidFill>
              </a:rPr>
              <a:t>北極圏</a:t>
            </a:r>
            <a:endParaRPr lang="en-US" altLang="ja-JP" sz="1600" dirty="0">
              <a:solidFill>
                <a:srgbClr val="FFC000"/>
              </a:solidFill>
            </a:endParaRPr>
          </a:p>
          <a:p>
            <a:pPr algn="ctr">
              <a:defRPr/>
            </a:pPr>
            <a:endParaRPr lang="en-US" altLang="ja-JP" sz="1600" dirty="0">
              <a:solidFill>
                <a:srgbClr val="FFC000"/>
              </a:solidFill>
            </a:endParaRPr>
          </a:p>
          <a:p>
            <a:pPr algn="ctr">
              <a:defRPr/>
            </a:pPr>
            <a:r>
              <a:rPr lang="ja-JP" altLang="en-US" sz="1600" dirty="0">
                <a:solidFill>
                  <a:srgbClr val="FFC000"/>
                </a:solidFill>
              </a:rPr>
              <a:t>北回帰線（かに座）</a:t>
            </a:r>
            <a:endParaRPr lang="en-US" altLang="ja-JP" sz="1600" dirty="0">
              <a:solidFill>
                <a:srgbClr val="FFC000"/>
              </a:solidFill>
            </a:endParaRPr>
          </a:p>
          <a:p>
            <a:pPr algn="ctr">
              <a:defRPr/>
            </a:pPr>
            <a:r>
              <a:rPr lang="ja-JP" altLang="en-US" sz="1600" dirty="0">
                <a:solidFill>
                  <a:srgbClr val="FFC000"/>
                </a:solidFill>
              </a:rPr>
              <a:t>赤道</a:t>
            </a:r>
            <a:endParaRPr lang="en-US" altLang="ja-JP" sz="1600" dirty="0">
              <a:solidFill>
                <a:srgbClr val="FFC000"/>
              </a:solidFill>
            </a:endParaRPr>
          </a:p>
          <a:p>
            <a:pPr algn="ctr">
              <a:defRPr/>
            </a:pPr>
            <a:r>
              <a:rPr lang="ja-JP" altLang="en-US" sz="1600" dirty="0">
                <a:solidFill>
                  <a:srgbClr val="FFC000"/>
                </a:solidFill>
              </a:rPr>
              <a:t>南回帰線（やぎ座）</a:t>
            </a:r>
            <a:endParaRPr lang="en-US" altLang="ja-JP" sz="1600" dirty="0">
              <a:solidFill>
                <a:srgbClr val="FFC000"/>
              </a:solidFill>
            </a:endParaRPr>
          </a:p>
          <a:p>
            <a:pPr algn="ctr">
              <a:defRPr/>
            </a:pPr>
            <a:endParaRPr lang="en-US" altLang="ja-JP" sz="1600" dirty="0">
              <a:solidFill>
                <a:srgbClr val="FFC000"/>
              </a:solidFill>
            </a:endParaRPr>
          </a:p>
          <a:p>
            <a:pPr algn="ctr">
              <a:defRPr/>
            </a:pPr>
            <a:r>
              <a:rPr lang="ja-JP" altLang="en-US" sz="1600" dirty="0">
                <a:solidFill>
                  <a:srgbClr val="FFC000"/>
                </a:solidFill>
              </a:rPr>
              <a:t>南極圏</a:t>
            </a:r>
          </a:p>
        </p:txBody>
      </p:sp>
      <p:sp>
        <p:nvSpPr>
          <p:cNvPr id="8" name="角丸四角形吹き出し 7"/>
          <p:cNvSpPr/>
          <p:nvPr/>
        </p:nvSpPr>
        <p:spPr>
          <a:xfrm>
            <a:off x="3995738" y="692150"/>
            <a:ext cx="863600" cy="433388"/>
          </a:xfrm>
          <a:prstGeom prst="wedgeRoundRectCallout">
            <a:avLst>
              <a:gd name="adj1" fmla="val -187124"/>
              <a:gd name="adj2" fmla="val 50742"/>
              <a:gd name="adj3" fmla="val 16667"/>
            </a:avLst>
          </a:prstGeom>
          <a:solidFill>
            <a:srgbClr val="002060">
              <a:alpha val="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FFFF"/>
                </a:solidFill>
              </a:rPr>
              <a:t>白夜</a:t>
            </a:r>
          </a:p>
        </p:txBody>
      </p:sp>
      <p:sp>
        <p:nvSpPr>
          <p:cNvPr id="9" name="角丸四角形吹き出し 8"/>
          <p:cNvSpPr/>
          <p:nvPr/>
        </p:nvSpPr>
        <p:spPr>
          <a:xfrm>
            <a:off x="3995738" y="2852738"/>
            <a:ext cx="863600" cy="431800"/>
          </a:xfrm>
          <a:prstGeom prst="wedgeRoundRectCallout">
            <a:avLst>
              <a:gd name="adj1" fmla="val 222725"/>
              <a:gd name="adj2" fmla="val 13789"/>
              <a:gd name="adj3" fmla="val 16667"/>
            </a:avLst>
          </a:prstGeom>
          <a:solidFill>
            <a:srgbClr val="002060">
              <a:alpha val="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FFFF"/>
                </a:solidFill>
              </a:rPr>
              <a:t>白夜</a:t>
            </a:r>
          </a:p>
        </p:txBody>
      </p:sp>
      <p:sp>
        <p:nvSpPr>
          <p:cNvPr id="10" name="角丸四角形吹き出し 9"/>
          <p:cNvSpPr/>
          <p:nvPr/>
        </p:nvSpPr>
        <p:spPr>
          <a:xfrm>
            <a:off x="827088" y="3573463"/>
            <a:ext cx="865187" cy="431800"/>
          </a:xfrm>
          <a:prstGeom prst="wedgeRoundRectCallout">
            <a:avLst>
              <a:gd name="adj1" fmla="val 88348"/>
              <a:gd name="adj2" fmla="val -177698"/>
              <a:gd name="adj3" fmla="val 16667"/>
            </a:avLst>
          </a:prstGeom>
          <a:solidFill>
            <a:srgbClr val="002060">
              <a:alpha val="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FF00"/>
                </a:solidFill>
              </a:rPr>
              <a:t>極夜</a:t>
            </a:r>
          </a:p>
        </p:txBody>
      </p:sp>
      <p:sp>
        <p:nvSpPr>
          <p:cNvPr id="11" name="角丸四角形吹き出し 10"/>
          <p:cNvSpPr/>
          <p:nvPr/>
        </p:nvSpPr>
        <p:spPr>
          <a:xfrm>
            <a:off x="7667625" y="620713"/>
            <a:ext cx="865188" cy="431800"/>
          </a:xfrm>
          <a:prstGeom prst="wedgeRoundRectCallout">
            <a:avLst>
              <a:gd name="adj1" fmla="val -99779"/>
              <a:gd name="adj2" fmla="val 57461"/>
              <a:gd name="adj3" fmla="val 16667"/>
            </a:avLst>
          </a:prstGeom>
          <a:solidFill>
            <a:srgbClr val="002060">
              <a:alpha val="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FF00"/>
                </a:solidFill>
              </a:rPr>
              <a:t>極夜</a:t>
            </a:r>
          </a:p>
        </p:txBody>
      </p:sp>
      <p:sp>
        <p:nvSpPr>
          <p:cNvPr id="12" name="テキスト ボックス 11"/>
          <p:cNvSpPr txBox="1"/>
          <p:nvPr/>
        </p:nvSpPr>
        <p:spPr>
          <a:xfrm>
            <a:off x="0" y="0"/>
            <a:ext cx="2267744" cy="338554"/>
          </a:xfrm>
          <a:prstGeom prst="rect">
            <a:avLst/>
          </a:prstGeom>
          <a:solidFill>
            <a:schemeClr val="accent1">
              <a:alpha val="14000"/>
            </a:schemeClr>
          </a:solidFill>
        </p:spPr>
        <p:txBody>
          <a:bodyPr wrap="square" rtlCol="0">
            <a:spAutoFit/>
          </a:bodyPr>
          <a:lstStyle/>
          <a:p>
            <a:r>
              <a:rPr lang="ja-JP" altLang="en-US" sz="1600" dirty="0"/>
              <a:t>気候の緯度・季節変化</a:t>
            </a:r>
            <a:endParaRPr kumimoji="1" lang="ja-JP" altLang="en-US" sz="1600" dirty="0"/>
          </a:p>
        </p:txBody>
      </p:sp>
    </p:spTree>
    <p:extLst>
      <p:ext uri="{BB962C8B-B14F-4D97-AF65-F5344CB8AC3E}">
        <p14:creationId xmlns:p14="http://schemas.microsoft.com/office/powerpoint/2010/main" val="354961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457200" y="0"/>
            <a:ext cx="8229600" cy="836613"/>
          </a:xfrm>
        </p:spPr>
        <p:txBody>
          <a:bodyPr/>
          <a:lstStyle/>
          <a:p>
            <a:r>
              <a:rPr lang="ja-JP" altLang="en-US" sz="2800" b="1">
                <a:solidFill>
                  <a:srgbClr val="FF0066"/>
                </a:solidFill>
              </a:rPr>
              <a:t>白夜 </a:t>
            </a:r>
            <a:r>
              <a:rPr lang="en-US" altLang="ja-JP" sz="2800" b="1">
                <a:solidFill>
                  <a:srgbClr val="FF0066"/>
                </a:solidFill>
              </a:rPr>
              <a:t>… </a:t>
            </a:r>
            <a:r>
              <a:rPr lang="ja-JP" altLang="en-US" sz="2800" b="1">
                <a:solidFill>
                  <a:srgbClr val="FF0066"/>
                </a:solidFill>
              </a:rPr>
              <a:t>沈まぬ太陽</a:t>
            </a:r>
          </a:p>
        </p:txBody>
      </p:sp>
      <p:sp>
        <p:nvSpPr>
          <p:cNvPr id="12291" name="コンテンツ プレースホルダ 2"/>
          <p:cNvSpPr>
            <a:spLocks noGrp="1"/>
          </p:cNvSpPr>
          <p:nvPr>
            <p:ph idx="1"/>
          </p:nvPr>
        </p:nvSpPr>
        <p:spPr/>
        <p:txBody>
          <a:bodyPr/>
          <a:lstStyle/>
          <a:p>
            <a:endParaRPr lang="ja-JP" altLang="en-US"/>
          </a:p>
        </p:txBody>
      </p:sp>
      <p:pic>
        <p:nvPicPr>
          <p:cNvPr id="12292" name="Picture 2" descr="C:\Documents and Settings\Administrator\My Documents\授業\気候変動の科学\PPT\素材の図2012\Fig-2.8-夏至-沈まぬ太陽s.jpg"/>
          <p:cNvPicPr>
            <a:picLocks noChangeAspect="1" noChangeArrowheads="1"/>
          </p:cNvPicPr>
          <p:nvPr/>
        </p:nvPicPr>
        <p:blipFill>
          <a:blip r:embed="rId2" cstate="print"/>
          <a:srcRect/>
          <a:stretch>
            <a:fillRect/>
          </a:stretch>
        </p:blipFill>
        <p:spPr bwMode="auto">
          <a:xfrm>
            <a:off x="341313" y="836613"/>
            <a:ext cx="8369300" cy="5113337"/>
          </a:xfrm>
          <a:prstGeom prst="rect">
            <a:avLst/>
          </a:prstGeom>
          <a:noFill/>
          <a:ln w="9525">
            <a:noFill/>
            <a:miter lim="800000"/>
            <a:headEnd/>
            <a:tailEnd/>
          </a:ln>
        </p:spPr>
      </p:pic>
      <p:sp>
        <p:nvSpPr>
          <p:cNvPr id="12293" name="テキスト ボックス 5"/>
          <p:cNvSpPr txBox="1">
            <a:spLocks noChangeArrowheads="1"/>
          </p:cNvSpPr>
          <p:nvPr/>
        </p:nvSpPr>
        <p:spPr bwMode="auto">
          <a:xfrm>
            <a:off x="2483768" y="6278940"/>
            <a:ext cx="6408737" cy="338137"/>
          </a:xfrm>
          <a:prstGeom prst="rect">
            <a:avLst/>
          </a:prstGeom>
          <a:noFill/>
          <a:ln w="9525">
            <a:noFill/>
            <a:miter lim="800000"/>
            <a:headEnd/>
            <a:tailEnd/>
          </a:ln>
        </p:spPr>
        <p:txBody>
          <a:bodyPr>
            <a:spAutoFit/>
          </a:bodyPr>
          <a:lstStyle/>
          <a:p>
            <a:pPr algn="ctr"/>
            <a:r>
              <a:rPr lang="ja-JP" altLang="en-US" sz="1600" dirty="0"/>
              <a:t>Ｔｈｅ　Ａｔｍｏｓｐｈｅｒｅ　　Ｉｎｔｒｏｄｕｃｔｉｏｎ　ｔｏ　Ｍｅｔｅｏｒｏｌｏｇｙ　より</a:t>
            </a:r>
          </a:p>
        </p:txBody>
      </p:sp>
      <p:sp>
        <p:nvSpPr>
          <p:cNvPr id="6" name="テキスト ボックス 5"/>
          <p:cNvSpPr txBox="1"/>
          <p:nvPr/>
        </p:nvSpPr>
        <p:spPr>
          <a:xfrm>
            <a:off x="0" y="0"/>
            <a:ext cx="2267744" cy="338554"/>
          </a:xfrm>
          <a:prstGeom prst="rect">
            <a:avLst/>
          </a:prstGeom>
          <a:solidFill>
            <a:schemeClr val="accent1">
              <a:alpha val="14000"/>
            </a:schemeClr>
          </a:solidFill>
        </p:spPr>
        <p:txBody>
          <a:bodyPr wrap="square" rtlCol="0">
            <a:spAutoFit/>
          </a:bodyPr>
          <a:lstStyle/>
          <a:p>
            <a:r>
              <a:rPr lang="ja-JP" altLang="en-US" sz="1600" dirty="0"/>
              <a:t>気候の緯度・季節変化</a:t>
            </a:r>
            <a:endParaRPr kumimoji="1" lang="ja-JP" altLang="en-US" sz="1600" dirty="0"/>
          </a:p>
        </p:txBody>
      </p:sp>
    </p:spTree>
    <p:extLst>
      <p:ext uri="{BB962C8B-B14F-4D97-AF65-F5344CB8AC3E}">
        <p14:creationId xmlns:p14="http://schemas.microsoft.com/office/powerpoint/2010/main" val="59502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576" y="988310"/>
            <a:ext cx="7315215" cy="5489459"/>
          </a:xfrm>
          <a:prstGeom prst="rect">
            <a:avLst/>
          </a:prstGeom>
        </p:spPr>
      </p:pic>
      <p:sp>
        <p:nvSpPr>
          <p:cNvPr id="13314" name="Rectangle 2"/>
          <p:cNvSpPr>
            <a:spLocks noGrp="1" noChangeArrowheads="1"/>
          </p:cNvSpPr>
          <p:nvPr>
            <p:ph type="title"/>
          </p:nvPr>
        </p:nvSpPr>
        <p:spPr>
          <a:xfrm>
            <a:off x="457200" y="274638"/>
            <a:ext cx="8229600" cy="633412"/>
          </a:xfrm>
        </p:spPr>
        <p:txBody>
          <a:bodyPr/>
          <a:lstStyle/>
          <a:p>
            <a:pPr eaLnBrk="1" hangingPunct="1"/>
            <a:r>
              <a:rPr lang="ja-JP" altLang="en-US" sz="2000" b="1"/>
              <a:t>大気上端に入射する日射のエネルギーの季節・緯度変化</a:t>
            </a:r>
            <a:r>
              <a:rPr lang="ja-JP" altLang="en-US" sz="2000"/>
              <a:t> </a:t>
            </a:r>
            <a:r>
              <a:rPr lang="en-US" altLang="ja-JP" sz="2000"/>
              <a:t>(W/m</a:t>
            </a:r>
            <a:r>
              <a:rPr lang="en-US" altLang="ja-JP" sz="2000" baseline="30000"/>
              <a:t>2</a:t>
            </a:r>
            <a:r>
              <a:rPr lang="en-US" altLang="ja-JP" sz="2000"/>
              <a:t>)</a:t>
            </a:r>
          </a:p>
        </p:txBody>
      </p:sp>
      <p:sp>
        <p:nvSpPr>
          <p:cNvPr id="13317" name="Text Box 5"/>
          <p:cNvSpPr txBox="1">
            <a:spLocks noChangeArrowheads="1"/>
          </p:cNvSpPr>
          <p:nvPr/>
        </p:nvSpPr>
        <p:spPr bwMode="auto">
          <a:xfrm>
            <a:off x="4211638" y="6491288"/>
            <a:ext cx="4681537" cy="366712"/>
          </a:xfrm>
          <a:prstGeom prst="rect">
            <a:avLst/>
          </a:prstGeom>
          <a:noFill/>
          <a:ln w="9525">
            <a:noFill/>
            <a:miter lim="800000"/>
            <a:headEnd/>
            <a:tailEnd/>
          </a:ln>
        </p:spPr>
        <p:txBody>
          <a:bodyPr>
            <a:spAutoFit/>
          </a:bodyPr>
          <a:lstStyle/>
          <a:p>
            <a:pPr>
              <a:spcBef>
                <a:spcPct val="50000"/>
              </a:spcBef>
            </a:pPr>
            <a:r>
              <a:rPr lang="en-US" altLang="ja-JP"/>
              <a:t>Hartmann “Global Physical Climatology” </a:t>
            </a:r>
            <a:r>
              <a:rPr lang="ja-JP" altLang="en-US"/>
              <a:t>より</a:t>
            </a:r>
          </a:p>
        </p:txBody>
      </p:sp>
      <p:sp>
        <p:nvSpPr>
          <p:cNvPr id="6" name="角丸四角形吹き出し 5"/>
          <p:cNvSpPr/>
          <p:nvPr/>
        </p:nvSpPr>
        <p:spPr>
          <a:xfrm>
            <a:off x="4787900" y="836613"/>
            <a:ext cx="863600" cy="431800"/>
          </a:xfrm>
          <a:prstGeom prst="wedgeRoundRectCallout">
            <a:avLst>
              <a:gd name="adj1" fmla="val -94740"/>
              <a:gd name="adj2" fmla="val 111212"/>
              <a:gd name="adj3" fmla="val 16667"/>
            </a:avLst>
          </a:prstGeom>
          <a:solidFill>
            <a:srgbClr val="002060">
              <a:alpha val="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C00000"/>
                </a:solidFill>
              </a:rPr>
              <a:t>白夜</a:t>
            </a:r>
          </a:p>
        </p:txBody>
      </p:sp>
      <p:sp>
        <p:nvSpPr>
          <p:cNvPr id="7" name="角丸四角形吹き出し 6"/>
          <p:cNvSpPr/>
          <p:nvPr/>
        </p:nvSpPr>
        <p:spPr>
          <a:xfrm>
            <a:off x="7697737" y="5107253"/>
            <a:ext cx="1008063" cy="431800"/>
          </a:xfrm>
          <a:prstGeom prst="wedgeRoundRectCallout">
            <a:avLst>
              <a:gd name="adj1" fmla="val -99088"/>
              <a:gd name="adj2" fmla="val 114571"/>
              <a:gd name="adj3" fmla="val 16667"/>
            </a:avLst>
          </a:prstGeom>
          <a:solidFill>
            <a:srgbClr val="002060">
              <a:alpha val="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C00000"/>
                </a:solidFill>
              </a:rPr>
              <a:t>白夜</a:t>
            </a:r>
          </a:p>
        </p:txBody>
      </p:sp>
      <p:sp>
        <p:nvSpPr>
          <p:cNvPr id="8" name="角丸四角形吹き出し 7"/>
          <p:cNvSpPr/>
          <p:nvPr/>
        </p:nvSpPr>
        <p:spPr>
          <a:xfrm>
            <a:off x="899592" y="6128082"/>
            <a:ext cx="1008062" cy="431800"/>
          </a:xfrm>
          <a:prstGeom prst="wedgeRoundRectCallout">
            <a:avLst>
              <a:gd name="adj1" fmla="val 307056"/>
              <a:gd name="adj2" fmla="val -164316"/>
              <a:gd name="adj3" fmla="val 16667"/>
            </a:avLst>
          </a:prstGeom>
          <a:solidFill>
            <a:schemeClr val="bg2">
              <a:alpha val="8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lumMod val="95000"/>
                    <a:lumOff val="5000"/>
                  </a:schemeClr>
                </a:solidFill>
              </a:rPr>
              <a:t>極夜</a:t>
            </a:r>
          </a:p>
        </p:txBody>
      </p:sp>
      <p:sp>
        <p:nvSpPr>
          <p:cNvPr id="9" name="角丸四角形吹き出し 8"/>
          <p:cNvSpPr/>
          <p:nvPr/>
        </p:nvSpPr>
        <p:spPr>
          <a:xfrm>
            <a:off x="7720277" y="1808956"/>
            <a:ext cx="1008062" cy="433387"/>
          </a:xfrm>
          <a:prstGeom prst="wedgeRoundRectCallout">
            <a:avLst>
              <a:gd name="adj1" fmla="val -141772"/>
              <a:gd name="adj2" fmla="val -109521"/>
              <a:gd name="adj3" fmla="val 16667"/>
            </a:avLst>
          </a:prstGeom>
          <a:solidFill>
            <a:schemeClr val="bg2">
              <a:alpha val="8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lumMod val="95000"/>
                    <a:lumOff val="5000"/>
                  </a:schemeClr>
                </a:solidFill>
              </a:rPr>
              <a:t>極夜</a:t>
            </a:r>
          </a:p>
        </p:txBody>
      </p:sp>
      <p:sp>
        <p:nvSpPr>
          <p:cNvPr id="10" name="テキスト ボックス 9"/>
          <p:cNvSpPr txBox="1"/>
          <p:nvPr/>
        </p:nvSpPr>
        <p:spPr>
          <a:xfrm>
            <a:off x="0" y="0"/>
            <a:ext cx="2267744" cy="338554"/>
          </a:xfrm>
          <a:prstGeom prst="rect">
            <a:avLst/>
          </a:prstGeom>
          <a:solidFill>
            <a:schemeClr val="accent1">
              <a:alpha val="14000"/>
            </a:schemeClr>
          </a:solidFill>
        </p:spPr>
        <p:txBody>
          <a:bodyPr wrap="square" rtlCol="0">
            <a:spAutoFit/>
          </a:bodyPr>
          <a:lstStyle/>
          <a:p>
            <a:r>
              <a:rPr lang="ja-JP" altLang="en-US" sz="1600" dirty="0"/>
              <a:t>気候の緯度・季節変化</a:t>
            </a:r>
            <a:endParaRPr kumimoji="1" lang="ja-JP" altLang="en-US" sz="1600" dirty="0"/>
          </a:p>
        </p:txBody>
      </p:sp>
    </p:spTree>
    <p:extLst>
      <p:ext uri="{BB962C8B-B14F-4D97-AF65-F5344CB8AC3E}">
        <p14:creationId xmlns:p14="http://schemas.microsoft.com/office/powerpoint/2010/main" val="27541909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00" y="1231374"/>
            <a:ext cx="5690628" cy="4273305"/>
          </a:xfrm>
          <a:prstGeom prst="rect">
            <a:avLst/>
          </a:prstGeom>
        </p:spPr>
      </p:pic>
      <p:sp>
        <p:nvSpPr>
          <p:cNvPr id="14338" name="Rectangle 2"/>
          <p:cNvSpPr>
            <a:spLocks noGrp="1" noChangeArrowheads="1"/>
          </p:cNvSpPr>
          <p:nvPr>
            <p:ph type="title"/>
          </p:nvPr>
        </p:nvSpPr>
        <p:spPr>
          <a:xfrm>
            <a:off x="457200" y="274638"/>
            <a:ext cx="8229600" cy="633412"/>
          </a:xfrm>
        </p:spPr>
        <p:txBody>
          <a:bodyPr/>
          <a:lstStyle/>
          <a:p>
            <a:pPr eaLnBrk="1" hangingPunct="1"/>
            <a:r>
              <a:rPr lang="ja-JP" altLang="en-US" sz="2000" b="1"/>
              <a:t>大気上端に入射する日射のエネルギーの季節・緯度変化</a:t>
            </a:r>
            <a:r>
              <a:rPr lang="ja-JP" altLang="en-US" sz="2000"/>
              <a:t> </a:t>
            </a:r>
            <a:r>
              <a:rPr lang="en-US" altLang="ja-JP" sz="2000"/>
              <a:t>(W/m</a:t>
            </a:r>
            <a:r>
              <a:rPr lang="en-US" altLang="ja-JP" sz="2000" baseline="30000"/>
              <a:t>2</a:t>
            </a:r>
            <a:r>
              <a:rPr lang="en-US" altLang="ja-JP" sz="2000"/>
              <a:t>)</a:t>
            </a:r>
          </a:p>
        </p:txBody>
      </p:sp>
      <p:sp>
        <p:nvSpPr>
          <p:cNvPr id="14340" name="Text Box 4"/>
          <p:cNvSpPr txBox="1">
            <a:spLocks noChangeArrowheads="1"/>
          </p:cNvSpPr>
          <p:nvPr/>
        </p:nvSpPr>
        <p:spPr bwMode="auto">
          <a:xfrm>
            <a:off x="4211638" y="6491288"/>
            <a:ext cx="4681537" cy="366712"/>
          </a:xfrm>
          <a:prstGeom prst="rect">
            <a:avLst/>
          </a:prstGeom>
          <a:noFill/>
          <a:ln w="9525">
            <a:noFill/>
            <a:miter lim="800000"/>
            <a:headEnd/>
            <a:tailEnd/>
          </a:ln>
        </p:spPr>
        <p:txBody>
          <a:bodyPr>
            <a:spAutoFit/>
          </a:bodyPr>
          <a:lstStyle/>
          <a:p>
            <a:pPr>
              <a:spcBef>
                <a:spcPct val="50000"/>
              </a:spcBef>
            </a:pPr>
            <a:r>
              <a:rPr lang="en-US" altLang="ja-JP"/>
              <a:t>Hartmann “Global Physical Climatology” </a:t>
            </a:r>
            <a:r>
              <a:rPr lang="ja-JP" altLang="en-US"/>
              <a:t>より</a:t>
            </a:r>
          </a:p>
        </p:txBody>
      </p:sp>
      <p:sp>
        <p:nvSpPr>
          <p:cNvPr id="6" name="テキスト ボックス 5"/>
          <p:cNvSpPr txBox="1"/>
          <p:nvPr/>
        </p:nvSpPr>
        <p:spPr>
          <a:xfrm>
            <a:off x="0" y="0"/>
            <a:ext cx="2267744" cy="338554"/>
          </a:xfrm>
          <a:prstGeom prst="rect">
            <a:avLst/>
          </a:prstGeom>
          <a:solidFill>
            <a:schemeClr val="accent1">
              <a:alpha val="14000"/>
            </a:schemeClr>
          </a:solidFill>
        </p:spPr>
        <p:txBody>
          <a:bodyPr wrap="square" rtlCol="0">
            <a:spAutoFit/>
          </a:bodyPr>
          <a:lstStyle/>
          <a:p>
            <a:r>
              <a:rPr lang="ja-JP" altLang="en-US" sz="1600" dirty="0"/>
              <a:t>気候の緯度・季節変化</a:t>
            </a:r>
            <a:endParaRPr kumimoji="1" lang="ja-JP" altLang="en-US" sz="1600" dirty="0"/>
          </a:p>
        </p:txBody>
      </p:sp>
      <p:sp>
        <p:nvSpPr>
          <p:cNvPr id="2" name="テキスト ボックス 1"/>
          <p:cNvSpPr txBox="1"/>
          <p:nvPr/>
        </p:nvSpPr>
        <p:spPr>
          <a:xfrm>
            <a:off x="5364088" y="836712"/>
            <a:ext cx="3744094" cy="1815882"/>
          </a:xfrm>
          <a:prstGeom prst="rect">
            <a:avLst/>
          </a:prstGeom>
          <a:solidFill>
            <a:srgbClr val="CCFFCC"/>
          </a:solidFill>
          <a:ln>
            <a:solidFill>
              <a:srgbClr val="008000"/>
            </a:solidFill>
          </a:ln>
        </p:spPr>
        <p:txBody>
          <a:bodyPr wrap="square" rtlCol="0">
            <a:spAutoFit/>
          </a:bodyPr>
          <a:lstStyle/>
          <a:p>
            <a:r>
              <a:rPr lang="ja-JP" altLang="en-US" sz="2800" dirty="0"/>
              <a:t>よく見ると</a:t>
            </a:r>
            <a:r>
              <a:rPr lang="en-US" altLang="ja-JP" sz="2800" dirty="0"/>
              <a:t>12</a:t>
            </a:r>
            <a:r>
              <a:rPr lang="ja-JP" altLang="en-US" sz="2800" dirty="0"/>
              <a:t>月</a:t>
            </a:r>
            <a:r>
              <a:rPr lang="en-US" altLang="ja-JP" sz="2800" dirty="0"/>
              <a:t>21</a:t>
            </a:r>
            <a:r>
              <a:rPr lang="ja-JP" altLang="en-US" sz="2800" dirty="0"/>
              <a:t>日の南極の方が</a:t>
            </a:r>
            <a:r>
              <a:rPr lang="en-US" altLang="ja-JP" sz="2800" dirty="0"/>
              <a:t>6</a:t>
            </a:r>
            <a:r>
              <a:rPr lang="ja-JP" altLang="en-US" sz="2800" dirty="0"/>
              <a:t>月</a:t>
            </a:r>
            <a:r>
              <a:rPr lang="en-US" altLang="ja-JP" sz="2800" dirty="0"/>
              <a:t>21</a:t>
            </a:r>
            <a:r>
              <a:rPr lang="ja-JP" altLang="en-US" sz="2800" dirty="0"/>
              <a:t>日の北極より日射</a:t>
            </a:r>
            <a:r>
              <a:rPr lang="ja-JP" altLang="en-US" sz="2800"/>
              <a:t>が多い</a:t>
            </a:r>
            <a:endParaRPr lang="en-US" altLang="ja-JP" sz="2800" dirty="0"/>
          </a:p>
          <a:p>
            <a:r>
              <a:rPr kumimoji="1" lang="ja-JP" altLang="en-US" sz="2800"/>
              <a:t>なぜ？</a:t>
            </a:r>
            <a:endParaRPr kumimoji="1" lang="en-US" altLang="ja-JP" sz="2800" dirty="0"/>
          </a:p>
        </p:txBody>
      </p:sp>
      <p:grpSp>
        <p:nvGrpSpPr>
          <p:cNvPr id="12" name="図形グループ 11"/>
          <p:cNvGrpSpPr/>
          <p:nvPr/>
        </p:nvGrpSpPr>
        <p:grpSpPr>
          <a:xfrm>
            <a:off x="718574" y="899200"/>
            <a:ext cx="4320480" cy="936104"/>
            <a:chOff x="2051720" y="908720"/>
            <a:chExt cx="4320480" cy="936104"/>
          </a:xfrm>
        </p:grpSpPr>
        <p:cxnSp>
          <p:nvCxnSpPr>
            <p:cNvPr id="4" name="直線矢印コネクタ 3"/>
            <p:cNvCxnSpPr/>
            <p:nvPr/>
          </p:nvCxnSpPr>
          <p:spPr>
            <a:xfrm flipH="1">
              <a:off x="2051720" y="908720"/>
              <a:ext cx="1656184" cy="79208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a:off x="5724128" y="980728"/>
              <a:ext cx="648072" cy="86409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6" name="図形グループ 15"/>
          <p:cNvGrpSpPr/>
          <p:nvPr/>
        </p:nvGrpSpPr>
        <p:grpSpPr>
          <a:xfrm>
            <a:off x="683568" y="5301208"/>
            <a:ext cx="7992888" cy="1039416"/>
            <a:chOff x="683568" y="5301208"/>
            <a:chExt cx="7992888" cy="1039416"/>
          </a:xfrm>
        </p:grpSpPr>
        <p:pic>
          <p:nvPicPr>
            <p:cNvPr id="13" name="図 12" descr="スクリーンショット 2015-07-03 16.50.1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3568" y="5301208"/>
              <a:ext cx="2062841" cy="1039416"/>
            </a:xfrm>
            <a:prstGeom prst="rect">
              <a:avLst/>
            </a:prstGeom>
          </p:spPr>
        </p:pic>
        <p:sp>
          <p:nvSpPr>
            <p:cNvPr id="14" name="テキスト ボックス 13"/>
            <p:cNvSpPr txBox="1"/>
            <p:nvPr/>
          </p:nvSpPr>
          <p:spPr>
            <a:xfrm>
              <a:off x="2699792" y="5661248"/>
              <a:ext cx="5976664" cy="523220"/>
            </a:xfrm>
            <a:prstGeom prst="rect">
              <a:avLst/>
            </a:prstGeom>
            <a:solidFill>
              <a:schemeClr val="bg1">
                <a:lumMod val="95000"/>
              </a:schemeClr>
            </a:solidFill>
          </p:spPr>
          <p:txBody>
            <a:bodyPr wrap="square" rtlCol="0">
              <a:spAutoFit/>
            </a:bodyPr>
            <a:lstStyle/>
            <a:p>
              <a:r>
                <a:rPr kumimoji="1" lang="ja-JP" altLang="en-US" sz="2800" dirty="0"/>
                <a:t>現在の地球の軌道離心率は</a:t>
              </a:r>
              <a:r>
                <a:rPr kumimoji="1" lang="en-US" altLang="ja-JP" sz="2800" dirty="0"/>
                <a:t>0.0167</a:t>
              </a:r>
              <a:endParaRPr kumimoji="1" lang="ja-JP" altLang="en-US" sz="2800" dirty="0"/>
            </a:p>
          </p:txBody>
        </p:sp>
      </p:grpSp>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6243" y="2703458"/>
            <a:ext cx="3918368" cy="2094150"/>
          </a:xfrm>
          <a:prstGeom prst="rect">
            <a:avLst/>
          </a:prstGeom>
        </p:spPr>
      </p:pic>
      <p:sp>
        <p:nvSpPr>
          <p:cNvPr id="17" name="テキスト ボックス 16">
            <a:extLst>
              <a:ext uri="{FF2B5EF4-FFF2-40B4-BE49-F238E27FC236}">
                <a16:creationId xmlns:a16="http://schemas.microsoft.com/office/drawing/2014/main" id="{1BF4F934-9162-8D41-886A-D7BD27284E5D}"/>
              </a:ext>
            </a:extLst>
          </p:cNvPr>
          <p:cNvSpPr txBox="1"/>
          <p:nvPr/>
        </p:nvSpPr>
        <p:spPr>
          <a:xfrm>
            <a:off x="5399906" y="4848472"/>
            <a:ext cx="3744094" cy="707886"/>
          </a:xfrm>
          <a:prstGeom prst="rect">
            <a:avLst/>
          </a:prstGeom>
          <a:solidFill>
            <a:srgbClr val="CCFFCC"/>
          </a:solidFill>
          <a:ln>
            <a:solidFill>
              <a:srgbClr val="008000"/>
            </a:solidFill>
          </a:ln>
        </p:spPr>
        <p:txBody>
          <a:bodyPr wrap="square" rtlCol="0">
            <a:spAutoFit/>
          </a:bodyPr>
          <a:lstStyle/>
          <a:p>
            <a:r>
              <a:rPr lang="ja-JP" altLang="en-US" sz="2000"/>
              <a:t>近日点（</a:t>
            </a:r>
            <a:r>
              <a:rPr lang="en-US" altLang="ja-JP" sz="2000" dirty="0"/>
              <a:t>1/2</a:t>
            </a:r>
            <a:r>
              <a:rPr lang="ja-JP" altLang="en-US" sz="2000"/>
              <a:t>）と遠日点（</a:t>
            </a:r>
            <a:r>
              <a:rPr lang="en-US" altLang="ja-JP" sz="2000" dirty="0"/>
              <a:t>7/2</a:t>
            </a:r>
            <a:r>
              <a:rPr lang="ja-JP" altLang="en-US" sz="2000"/>
              <a:t>）</a:t>
            </a:r>
            <a:endParaRPr lang="en-US" altLang="ja-JP" sz="2000" dirty="0"/>
          </a:p>
          <a:p>
            <a:r>
              <a:rPr kumimoji="1" lang="ja-JP" altLang="en-US" sz="2000"/>
              <a:t>放射強度の違いは</a:t>
            </a:r>
            <a:r>
              <a:rPr kumimoji="1" lang="en-US" altLang="ja-JP" sz="2000" dirty="0"/>
              <a:t>7%</a:t>
            </a:r>
          </a:p>
        </p:txBody>
      </p:sp>
    </p:spTree>
    <p:extLst>
      <p:ext uri="{BB962C8B-B14F-4D97-AF65-F5344CB8AC3E}">
        <p14:creationId xmlns:p14="http://schemas.microsoft.com/office/powerpoint/2010/main" val="326928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エネルギー輸送</a:t>
            </a:r>
          </a:p>
        </p:txBody>
      </p:sp>
      <p:sp>
        <p:nvSpPr>
          <p:cNvPr id="3" name="コンテンツ プレースホルダー 2"/>
          <p:cNvSpPr>
            <a:spLocks noGrp="1"/>
          </p:cNvSpPr>
          <p:nvPr>
            <p:ph idx="1"/>
          </p:nvPr>
        </p:nvSpPr>
        <p:spPr>
          <a:xfrm>
            <a:off x="457200" y="1567333"/>
            <a:ext cx="8435280" cy="4525963"/>
          </a:xfrm>
        </p:spPr>
        <p:txBody>
          <a:bodyPr/>
          <a:lstStyle/>
          <a:p>
            <a:r>
              <a:rPr kumimoji="1" lang="ja-JP" altLang="en-US" dirty="0"/>
              <a:t>熱帯から高緯度へ熱エネルギーが輸送されている</a:t>
            </a:r>
            <a:br>
              <a:rPr kumimoji="1" lang="en-US" altLang="ja-JP" dirty="0"/>
            </a:br>
            <a:endParaRPr kumimoji="1" lang="en-US" altLang="ja-JP" dirty="0"/>
          </a:p>
          <a:p>
            <a:r>
              <a:rPr lang="ja-JP" altLang="en-US" dirty="0"/>
              <a:t>その</a:t>
            </a:r>
            <a:r>
              <a:rPr lang="ja-JP" altLang="en-US"/>
              <a:t>輸送は，大気</a:t>
            </a:r>
            <a:r>
              <a:rPr lang="ja-JP" altLang="en-US" dirty="0"/>
              <a:t>と海洋によって行われる</a:t>
            </a:r>
            <a:endParaRPr kumimoji="1" lang="ja-JP" altLang="en-US" dirty="0"/>
          </a:p>
        </p:txBody>
      </p:sp>
    </p:spTree>
    <p:extLst>
      <p:ext uri="{BB962C8B-B14F-4D97-AF65-F5344CB8AC3E}">
        <p14:creationId xmlns:p14="http://schemas.microsoft.com/office/powerpoint/2010/main" val="3083949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a:xfrm>
            <a:off x="827584" y="0"/>
            <a:ext cx="7921129" cy="1340768"/>
          </a:xfrm>
        </p:spPr>
        <p:txBody>
          <a:bodyPr/>
          <a:lstStyle/>
          <a:p>
            <a:pPr eaLnBrk="1" hangingPunct="1"/>
            <a:r>
              <a:rPr lang="ja-JP" altLang="en-US" sz="2800" b="1" dirty="0">
                <a:solidFill>
                  <a:srgbClr val="990000"/>
                </a:solidFill>
              </a:rPr>
              <a:t>地球の放射エネルギーバランスの緯度分布</a:t>
            </a:r>
            <a:br>
              <a:rPr lang="en-US" altLang="ja-JP" sz="2800" b="1" dirty="0">
                <a:solidFill>
                  <a:srgbClr val="990000"/>
                </a:solidFill>
              </a:rPr>
            </a:br>
            <a:r>
              <a:rPr lang="ja-JP" altLang="en-US" sz="2400" b="1" dirty="0">
                <a:solidFill>
                  <a:schemeClr val="tx1"/>
                </a:solidFill>
              </a:rPr>
              <a:t>熱帯域は</a:t>
            </a:r>
            <a:r>
              <a:rPr lang="ja-JP" altLang="en-US" sz="2400" b="1">
                <a:solidFill>
                  <a:schemeClr val="tx1"/>
                </a:solidFill>
              </a:rPr>
              <a:t>受取過多，中高</a:t>
            </a:r>
            <a:r>
              <a:rPr lang="ja-JP" altLang="en-US" sz="2400" b="1" dirty="0">
                <a:solidFill>
                  <a:schemeClr val="tx1"/>
                </a:solidFill>
              </a:rPr>
              <a:t>緯度域は過小</a:t>
            </a:r>
          </a:p>
        </p:txBody>
      </p:sp>
      <p:pic>
        <p:nvPicPr>
          <p:cNvPr id="15364" name="Picture 5" descr="C:\Documents and Settings\Administrator\My Documents\My Pictures\画像\fig-19.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650" y="1327150"/>
            <a:ext cx="8388350" cy="4765675"/>
          </a:xfrm>
          <a:prstGeom prst="rect">
            <a:avLst/>
          </a:prstGeom>
          <a:noFill/>
          <a:ln w="9525">
            <a:noFill/>
            <a:miter lim="800000"/>
            <a:headEnd/>
            <a:tailEnd/>
          </a:ln>
        </p:spPr>
      </p:pic>
      <p:sp>
        <p:nvSpPr>
          <p:cNvPr id="15365" name="テキスト ボックス 4"/>
          <p:cNvSpPr txBox="1">
            <a:spLocks noChangeArrowheads="1"/>
          </p:cNvSpPr>
          <p:nvPr/>
        </p:nvSpPr>
        <p:spPr bwMode="auto">
          <a:xfrm>
            <a:off x="4067175" y="6488113"/>
            <a:ext cx="5076825" cy="369887"/>
          </a:xfrm>
          <a:prstGeom prst="rect">
            <a:avLst/>
          </a:prstGeom>
          <a:noFill/>
          <a:ln w="9525">
            <a:noFill/>
            <a:miter lim="800000"/>
            <a:headEnd/>
            <a:tailEnd/>
          </a:ln>
        </p:spPr>
        <p:txBody>
          <a:bodyPr>
            <a:spAutoFit/>
          </a:bodyPr>
          <a:lstStyle/>
          <a:p>
            <a:r>
              <a:rPr lang="ja-JP" altLang="en-US"/>
              <a:t>地球惑星科学入門（北海道大学出版会）より</a:t>
            </a:r>
          </a:p>
        </p:txBody>
      </p:sp>
      <p:pic>
        <p:nvPicPr>
          <p:cNvPr id="15366" name="Picture 6" descr="C:\Documents and Settings\Administrator\My Documents\授業\気候変動の科学\PPT\素材の図2012\地球放射.jpg"/>
          <p:cNvPicPr>
            <a:picLocks noChangeAspect="1" noChangeArrowheads="1"/>
          </p:cNvPicPr>
          <p:nvPr/>
        </p:nvPicPr>
        <p:blipFill>
          <a:blip r:embed="rId3" cstate="print"/>
          <a:srcRect/>
          <a:stretch>
            <a:fillRect/>
          </a:stretch>
        </p:blipFill>
        <p:spPr bwMode="auto">
          <a:xfrm>
            <a:off x="0" y="1125538"/>
            <a:ext cx="1979613" cy="1858962"/>
          </a:xfrm>
          <a:prstGeom prst="rect">
            <a:avLst/>
          </a:prstGeom>
          <a:noFill/>
          <a:ln w="9525">
            <a:noFill/>
            <a:miter lim="800000"/>
            <a:headEnd/>
            <a:tailEnd/>
          </a:ln>
        </p:spPr>
      </p:pic>
      <p:sp>
        <p:nvSpPr>
          <p:cNvPr id="8" name="角丸四角形 7"/>
          <p:cNvSpPr/>
          <p:nvPr/>
        </p:nvSpPr>
        <p:spPr>
          <a:xfrm>
            <a:off x="4859338" y="3573463"/>
            <a:ext cx="720725" cy="215900"/>
          </a:xfrm>
          <a:prstGeom prst="roundRect">
            <a:avLst/>
          </a:prstGeom>
          <a:solidFill>
            <a:schemeClr val="bg1">
              <a:alpha val="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正</a:t>
            </a:r>
          </a:p>
        </p:txBody>
      </p:sp>
      <p:sp>
        <p:nvSpPr>
          <p:cNvPr id="9" name="角丸四角形 8"/>
          <p:cNvSpPr/>
          <p:nvPr/>
        </p:nvSpPr>
        <p:spPr>
          <a:xfrm>
            <a:off x="2987675" y="4005263"/>
            <a:ext cx="720725" cy="215900"/>
          </a:xfrm>
          <a:prstGeom prst="roundRect">
            <a:avLst/>
          </a:prstGeom>
          <a:solidFill>
            <a:schemeClr val="bg1">
              <a:alpha val="3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70C0"/>
                </a:solidFill>
              </a:rPr>
              <a:t>負</a:t>
            </a:r>
          </a:p>
        </p:txBody>
      </p:sp>
      <p:sp>
        <p:nvSpPr>
          <p:cNvPr id="10" name="角丸四角形 9"/>
          <p:cNvSpPr/>
          <p:nvPr/>
        </p:nvSpPr>
        <p:spPr>
          <a:xfrm>
            <a:off x="7308850" y="4149725"/>
            <a:ext cx="719138" cy="215900"/>
          </a:xfrm>
          <a:prstGeom prst="roundRect">
            <a:avLst/>
          </a:prstGeom>
          <a:solidFill>
            <a:schemeClr val="bg1">
              <a:alpha val="3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70C0"/>
                </a:solidFill>
              </a:rPr>
              <a:t>負</a:t>
            </a:r>
          </a:p>
        </p:txBody>
      </p:sp>
      <p:sp>
        <p:nvSpPr>
          <p:cNvPr id="11" name="雲形吹き出し 10"/>
          <p:cNvSpPr/>
          <p:nvPr/>
        </p:nvSpPr>
        <p:spPr>
          <a:xfrm>
            <a:off x="0" y="2997200"/>
            <a:ext cx="2771800" cy="1511300"/>
          </a:xfrm>
          <a:prstGeom prst="cloudCallout">
            <a:avLst>
              <a:gd name="adj1" fmla="val 112424"/>
              <a:gd name="adj2" fmla="val 11248"/>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C00000"/>
                </a:solidFill>
              </a:rPr>
              <a:t>負の方が大きく</a:t>
            </a:r>
            <a:r>
              <a:rPr lang="ja-JP" altLang="en-US" b="1">
                <a:solidFill>
                  <a:srgbClr val="C00000"/>
                </a:solidFill>
              </a:rPr>
              <a:t>見えるが，地球</a:t>
            </a:r>
            <a:r>
              <a:rPr lang="ja-JP" altLang="en-US" b="1" dirty="0">
                <a:solidFill>
                  <a:srgbClr val="C00000"/>
                </a:solidFill>
              </a:rPr>
              <a:t>全体ではつりあっている？</a:t>
            </a:r>
          </a:p>
        </p:txBody>
      </p:sp>
      <p:sp>
        <p:nvSpPr>
          <p:cNvPr id="12" name="テキスト ボックス 11"/>
          <p:cNvSpPr txBox="1"/>
          <p:nvPr/>
        </p:nvSpPr>
        <p:spPr>
          <a:xfrm>
            <a:off x="0" y="0"/>
            <a:ext cx="1691680" cy="338554"/>
          </a:xfrm>
          <a:prstGeom prst="rect">
            <a:avLst/>
          </a:prstGeom>
          <a:solidFill>
            <a:schemeClr val="accent1">
              <a:alpha val="14000"/>
            </a:schemeClr>
          </a:solidFill>
        </p:spPr>
        <p:txBody>
          <a:bodyPr wrap="square" rtlCol="0">
            <a:spAutoFit/>
          </a:bodyPr>
          <a:lstStyle/>
          <a:p>
            <a:r>
              <a:rPr lang="ja-JP" altLang="en-US" sz="1600" dirty="0"/>
              <a:t>エネルギー輸送</a:t>
            </a:r>
            <a:endParaRPr kumimoji="1" lang="ja-JP" altLang="en-US" sz="1600" dirty="0"/>
          </a:p>
        </p:txBody>
      </p:sp>
    </p:spTree>
    <p:extLst>
      <p:ext uri="{BB962C8B-B14F-4D97-AF65-F5344CB8AC3E}">
        <p14:creationId xmlns:p14="http://schemas.microsoft.com/office/powerpoint/2010/main" val="1368107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3074" name="Picture 2" descr="C:\Documents and Settings\Administrator\My Documents\授業\地学（酪農学園大）\BB高校地学\図６－８.jpg"/>
          <p:cNvPicPr>
            <a:picLocks noChangeAspect="1" noChangeArrowheads="1"/>
          </p:cNvPicPr>
          <p:nvPr/>
        </p:nvPicPr>
        <p:blipFill>
          <a:blip r:embed="rId2" cstate="print"/>
          <a:srcRect/>
          <a:stretch>
            <a:fillRect/>
          </a:stretch>
        </p:blipFill>
        <p:spPr bwMode="auto">
          <a:xfrm>
            <a:off x="179512" y="188640"/>
            <a:ext cx="8788616" cy="5808489"/>
          </a:xfrm>
          <a:prstGeom prst="rect">
            <a:avLst/>
          </a:prstGeom>
          <a:noFill/>
        </p:spPr>
      </p:pic>
      <p:sp>
        <p:nvSpPr>
          <p:cNvPr id="5" name="テキスト ボックス 4"/>
          <p:cNvSpPr txBox="1"/>
          <p:nvPr/>
        </p:nvSpPr>
        <p:spPr>
          <a:xfrm>
            <a:off x="5292080" y="6381328"/>
            <a:ext cx="3672408" cy="369332"/>
          </a:xfrm>
          <a:prstGeom prst="rect">
            <a:avLst/>
          </a:prstGeom>
          <a:noFill/>
        </p:spPr>
        <p:txBody>
          <a:bodyPr wrap="square" rtlCol="0">
            <a:spAutoFit/>
          </a:bodyPr>
          <a:lstStyle/>
          <a:p>
            <a:r>
              <a:rPr kumimoji="1" lang="ja-JP" altLang="en-US" dirty="0"/>
              <a:t>「新しい高校地学の教科書」より</a:t>
            </a:r>
          </a:p>
        </p:txBody>
      </p:sp>
      <p:sp>
        <p:nvSpPr>
          <p:cNvPr id="6" name="テキスト ボックス 5"/>
          <p:cNvSpPr txBox="1"/>
          <p:nvPr/>
        </p:nvSpPr>
        <p:spPr>
          <a:xfrm>
            <a:off x="0" y="0"/>
            <a:ext cx="1619672" cy="338554"/>
          </a:xfrm>
          <a:prstGeom prst="rect">
            <a:avLst/>
          </a:prstGeom>
          <a:solidFill>
            <a:schemeClr val="accent1">
              <a:alpha val="14000"/>
            </a:schemeClr>
          </a:solidFill>
        </p:spPr>
        <p:txBody>
          <a:bodyPr wrap="square" rtlCol="0">
            <a:spAutoFit/>
          </a:bodyPr>
          <a:lstStyle/>
          <a:p>
            <a:r>
              <a:rPr lang="ja-JP" altLang="en-US" sz="1600" dirty="0"/>
              <a:t>エネルギー輸送</a:t>
            </a:r>
            <a:endParaRPr kumimoji="1" lang="ja-JP" altLang="en-US" sz="1600" dirty="0"/>
          </a:p>
        </p:txBody>
      </p:sp>
    </p:spTree>
    <p:extLst>
      <p:ext uri="{BB962C8B-B14F-4D97-AF65-F5344CB8AC3E}">
        <p14:creationId xmlns:p14="http://schemas.microsoft.com/office/powerpoint/2010/main" val="200464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D719A5F-70AA-E866-1D45-C67CAC8FD9C6}"/>
              </a:ext>
            </a:extLst>
          </p:cNvPr>
          <p:cNvSpPr>
            <a:spLocks noGrp="1"/>
          </p:cNvSpPr>
          <p:nvPr>
            <p:ph type="sldNum" sz="quarter" idx="12"/>
          </p:nvPr>
        </p:nvSpPr>
        <p:spPr/>
        <p:txBody>
          <a:bodyPr/>
          <a:lstStyle/>
          <a:p>
            <a:fld id="{999120C0-F702-445C-B018-BC09BD7DB4A6}" type="slidenum">
              <a:rPr kumimoji="1" lang="ja-JP" altLang="en-US" smtClean="0"/>
              <a:t>7</a:t>
            </a:fld>
            <a:endParaRPr kumimoji="1" lang="ja-JP" altLang="en-US"/>
          </a:p>
        </p:txBody>
      </p:sp>
      <p:pic>
        <p:nvPicPr>
          <p:cNvPr id="6" name="図 5" descr="グラフィカル ユーザー インターフェイス, Web サイト&#10;&#10;AI 生成コンテンツは誤りを含む可能性があります。">
            <a:extLst>
              <a:ext uri="{FF2B5EF4-FFF2-40B4-BE49-F238E27FC236}">
                <a16:creationId xmlns:a16="http://schemas.microsoft.com/office/drawing/2014/main" id="{358E7A80-F74D-4A8A-1E2E-8D5F027A4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265"/>
            <a:ext cx="9144000" cy="6505469"/>
          </a:xfrm>
          <a:prstGeom prst="rect">
            <a:avLst/>
          </a:prstGeom>
        </p:spPr>
      </p:pic>
    </p:spTree>
    <p:extLst>
      <p:ext uri="{BB962C8B-B14F-4D97-AF65-F5344CB8AC3E}">
        <p14:creationId xmlns:p14="http://schemas.microsoft.com/office/powerpoint/2010/main" val="32324152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a:xfrm>
            <a:off x="323528" y="0"/>
            <a:ext cx="8496944" cy="1124744"/>
          </a:xfrm>
        </p:spPr>
        <p:txBody>
          <a:bodyPr/>
          <a:lstStyle/>
          <a:p>
            <a:r>
              <a:rPr lang="ja-JP" altLang="en-US" sz="2800" b="1" dirty="0">
                <a:solidFill>
                  <a:srgbClr val="C00000"/>
                </a:solidFill>
              </a:rPr>
              <a:t>大気と海洋によって北向きに運ばれる熱エネルギー</a:t>
            </a:r>
          </a:p>
        </p:txBody>
      </p:sp>
      <p:sp>
        <p:nvSpPr>
          <p:cNvPr id="16387" name="コンテンツ プレースホルダ 2"/>
          <p:cNvSpPr>
            <a:spLocks noGrp="1"/>
          </p:cNvSpPr>
          <p:nvPr>
            <p:ph idx="1"/>
          </p:nvPr>
        </p:nvSpPr>
        <p:spPr/>
        <p:txBody>
          <a:bodyPr/>
          <a:lstStyle/>
          <a:p>
            <a:endParaRPr lang="ja-JP" altLang="en-US"/>
          </a:p>
        </p:txBody>
      </p:sp>
      <p:pic>
        <p:nvPicPr>
          <p:cNvPr id="16388" name="Picture 5" descr="C:\Documents and Settings\Administrator\My Documents\My Pictures\画像\fig-19.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5175"/>
            <a:ext cx="9144000" cy="5335588"/>
          </a:xfrm>
          <a:prstGeom prst="rect">
            <a:avLst/>
          </a:prstGeom>
          <a:noFill/>
          <a:ln w="9525">
            <a:noFill/>
            <a:miter lim="800000"/>
            <a:headEnd/>
            <a:tailEnd/>
          </a:ln>
        </p:spPr>
      </p:pic>
      <p:sp>
        <p:nvSpPr>
          <p:cNvPr id="16389" name="テキスト ボックス 4"/>
          <p:cNvSpPr txBox="1">
            <a:spLocks noChangeArrowheads="1"/>
          </p:cNvSpPr>
          <p:nvPr/>
        </p:nvSpPr>
        <p:spPr bwMode="auto">
          <a:xfrm>
            <a:off x="4067175" y="6488113"/>
            <a:ext cx="5076825" cy="369887"/>
          </a:xfrm>
          <a:prstGeom prst="rect">
            <a:avLst/>
          </a:prstGeom>
          <a:noFill/>
          <a:ln w="9525">
            <a:noFill/>
            <a:miter lim="800000"/>
            <a:headEnd/>
            <a:tailEnd/>
          </a:ln>
        </p:spPr>
        <p:txBody>
          <a:bodyPr>
            <a:spAutoFit/>
          </a:bodyPr>
          <a:lstStyle/>
          <a:p>
            <a:r>
              <a:rPr lang="ja-JP" altLang="en-US" dirty="0"/>
              <a:t>地球惑星科学入門（北海道大学出版会）より</a:t>
            </a:r>
          </a:p>
        </p:txBody>
      </p:sp>
      <p:sp>
        <p:nvSpPr>
          <p:cNvPr id="6" name="右矢印 5"/>
          <p:cNvSpPr/>
          <p:nvPr/>
        </p:nvSpPr>
        <p:spPr>
          <a:xfrm rot="10800000">
            <a:off x="2700338" y="2133600"/>
            <a:ext cx="1366837" cy="503238"/>
          </a:xfrm>
          <a:prstGeom prst="rightArrow">
            <a:avLst/>
          </a:prstGeom>
          <a:solidFill>
            <a:srgbClr val="FFC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右矢印 6"/>
          <p:cNvSpPr/>
          <p:nvPr/>
        </p:nvSpPr>
        <p:spPr>
          <a:xfrm>
            <a:off x="5661025" y="3149600"/>
            <a:ext cx="1366838" cy="503238"/>
          </a:xfrm>
          <a:prstGeom prst="rightArrow">
            <a:avLst/>
          </a:prstGeom>
          <a:solidFill>
            <a:srgbClr val="FFC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392" name="テキスト ボックス 7"/>
          <p:cNvSpPr txBox="1">
            <a:spLocks noChangeArrowheads="1"/>
          </p:cNvSpPr>
          <p:nvPr/>
        </p:nvSpPr>
        <p:spPr bwMode="auto">
          <a:xfrm>
            <a:off x="4572000" y="3357563"/>
            <a:ext cx="863600" cy="368300"/>
          </a:xfrm>
          <a:prstGeom prst="rect">
            <a:avLst/>
          </a:prstGeom>
          <a:noFill/>
          <a:ln w="9525">
            <a:noFill/>
            <a:miter lim="800000"/>
            <a:headEnd/>
            <a:tailEnd/>
          </a:ln>
        </p:spPr>
        <p:txBody>
          <a:bodyPr>
            <a:spAutoFit/>
          </a:bodyPr>
          <a:lstStyle/>
          <a:p>
            <a:r>
              <a:rPr lang="ja-JP" altLang="en-US" b="1">
                <a:solidFill>
                  <a:srgbClr val="C00000"/>
                </a:solidFill>
              </a:rPr>
              <a:t>赤道</a:t>
            </a:r>
          </a:p>
        </p:txBody>
      </p:sp>
      <p:sp>
        <p:nvSpPr>
          <p:cNvPr id="16393" name="テキスト ボックス 8"/>
          <p:cNvSpPr txBox="1">
            <a:spLocks noChangeArrowheads="1"/>
          </p:cNvSpPr>
          <p:nvPr/>
        </p:nvSpPr>
        <p:spPr bwMode="auto">
          <a:xfrm>
            <a:off x="7812088" y="2781300"/>
            <a:ext cx="863600" cy="368300"/>
          </a:xfrm>
          <a:prstGeom prst="rect">
            <a:avLst/>
          </a:prstGeom>
          <a:noFill/>
          <a:ln w="9525">
            <a:noFill/>
            <a:miter lim="800000"/>
            <a:headEnd/>
            <a:tailEnd/>
          </a:ln>
        </p:spPr>
        <p:txBody>
          <a:bodyPr>
            <a:spAutoFit/>
          </a:bodyPr>
          <a:lstStyle/>
          <a:p>
            <a:r>
              <a:rPr lang="ja-JP" altLang="en-US" b="1">
                <a:solidFill>
                  <a:srgbClr val="002060"/>
                </a:solidFill>
              </a:rPr>
              <a:t>北極</a:t>
            </a:r>
          </a:p>
        </p:txBody>
      </p:sp>
      <p:sp>
        <p:nvSpPr>
          <p:cNvPr id="16394" name="テキスト ボックス 9"/>
          <p:cNvSpPr txBox="1">
            <a:spLocks noChangeArrowheads="1"/>
          </p:cNvSpPr>
          <p:nvPr/>
        </p:nvSpPr>
        <p:spPr bwMode="auto">
          <a:xfrm>
            <a:off x="1908175" y="2205038"/>
            <a:ext cx="863600" cy="369887"/>
          </a:xfrm>
          <a:prstGeom prst="rect">
            <a:avLst/>
          </a:prstGeom>
          <a:noFill/>
          <a:ln w="9525">
            <a:noFill/>
            <a:miter lim="800000"/>
            <a:headEnd/>
            <a:tailEnd/>
          </a:ln>
        </p:spPr>
        <p:txBody>
          <a:bodyPr>
            <a:spAutoFit/>
          </a:bodyPr>
          <a:lstStyle/>
          <a:p>
            <a:r>
              <a:rPr lang="ja-JP" altLang="en-US" b="1">
                <a:solidFill>
                  <a:srgbClr val="002060"/>
                </a:solidFill>
              </a:rPr>
              <a:t>南極</a:t>
            </a:r>
          </a:p>
        </p:txBody>
      </p:sp>
      <p:sp>
        <p:nvSpPr>
          <p:cNvPr id="11" name="テキスト ボックス 10"/>
          <p:cNvSpPr txBox="1"/>
          <p:nvPr/>
        </p:nvSpPr>
        <p:spPr>
          <a:xfrm>
            <a:off x="0" y="0"/>
            <a:ext cx="1619672" cy="338554"/>
          </a:xfrm>
          <a:prstGeom prst="rect">
            <a:avLst/>
          </a:prstGeom>
          <a:solidFill>
            <a:schemeClr val="accent1">
              <a:alpha val="14000"/>
            </a:schemeClr>
          </a:solidFill>
        </p:spPr>
        <p:txBody>
          <a:bodyPr wrap="square" rtlCol="0">
            <a:spAutoFit/>
          </a:bodyPr>
          <a:lstStyle/>
          <a:p>
            <a:r>
              <a:rPr lang="ja-JP" altLang="en-US" sz="1600" dirty="0"/>
              <a:t>エネルギー輸送</a:t>
            </a:r>
            <a:endParaRPr kumimoji="1" lang="ja-JP" altLang="en-US" sz="1600" dirty="0"/>
          </a:p>
        </p:txBody>
      </p:sp>
    </p:spTree>
    <p:extLst>
      <p:ext uri="{BB962C8B-B14F-4D97-AF65-F5344CB8AC3E}">
        <p14:creationId xmlns:p14="http://schemas.microsoft.com/office/powerpoint/2010/main" val="108820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地球の平均的大気循環</a:t>
            </a:r>
          </a:p>
        </p:txBody>
      </p:sp>
      <p:sp>
        <p:nvSpPr>
          <p:cNvPr id="3" name="コンテンツ プレースホルダー 2"/>
          <p:cNvSpPr>
            <a:spLocks noGrp="1"/>
          </p:cNvSpPr>
          <p:nvPr>
            <p:ph idx="1"/>
          </p:nvPr>
        </p:nvSpPr>
        <p:spPr>
          <a:xfrm>
            <a:off x="35496" y="1600200"/>
            <a:ext cx="9108504" cy="4525963"/>
          </a:xfrm>
        </p:spPr>
        <p:txBody>
          <a:bodyPr>
            <a:normAutofit/>
          </a:bodyPr>
          <a:lstStyle/>
          <a:p>
            <a:r>
              <a:rPr kumimoji="1" lang="ja-JP" altLang="en-US" dirty="0"/>
              <a:t>対流圏中緯度では西風（偏西風）が卓越</a:t>
            </a:r>
            <a:br>
              <a:rPr kumimoji="1" lang="en-US" altLang="ja-JP" dirty="0"/>
            </a:br>
            <a:r>
              <a:rPr kumimoji="1" lang="ja-JP" altLang="en-US" dirty="0"/>
              <a:t>対流圏上部ではジェット気流がある</a:t>
            </a:r>
            <a:br>
              <a:rPr kumimoji="1" lang="en-US" altLang="ja-JP" dirty="0"/>
            </a:br>
            <a:endParaRPr kumimoji="1" lang="en-US" altLang="ja-JP" dirty="0"/>
          </a:p>
          <a:p>
            <a:r>
              <a:rPr lang="ja-JP" altLang="en-US" dirty="0"/>
              <a:t>熱帯下層では　偏東風（貿易風）が卓越</a:t>
            </a:r>
            <a:br>
              <a:rPr kumimoji="1" lang="en-US" altLang="ja-JP" dirty="0"/>
            </a:br>
            <a:endParaRPr kumimoji="1" lang="en-US" altLang="ja-JP" dirty="0"/>
          </a:p>
          <a:p>
            <a:r>
              <a:rPr lang="ja-JP" altLang="en-US" dirty="0"/>
              <a:t>平均子午面循環</a:t>
            </a:r>
            <a:br>
              <a:rPr lang="en-US" altLang="ja-JP" dirty="0"/>
            </a:br>
            <a:r>
              <a:rPr lang="ja-JP" altLang="en-US" dirty="0"/>
              <a:t>　</a:t>
            </a:r>
            <a:r>
              <a:rPr lang="ja-JP" altLang="en-US"/>
              <a:t>ハドレー循環，フェレル循環，極</a:t>
            </a:r>
            <a:r>
              <a:rPr lang="ja-JP" altLang="en-US" dirty="0"/>
              <a:t>循環</a:t>
            </a:r>
            <a:br>
              <a:rPr lang="en-US" altLang="ja-JP" dirty="0"/>
            </a:br>
            <a:r>
              <a:rPr lang="ja-JP" altLang="en-US" dirty="0"/>
              <a:t>　（直接</a:t>
            </a:r>
            <a:r>
              <a:rPr lang="ja-JP" altLang="en-US"/>
              <a:t>循環），（</a:t>
            </a:r>
            <a:r>
              <a:rPr lang="ja-JP" altLang="en-US" dirty="0"/>
              <a:t>間接</a:t>
            </a:r>
            <a:r>
              <a:rPr lang="ja-JP" altLang="en-US"/>
              <a:t>循環），（</a:t>
            </a:r>
            <a:r>
              <a:rPr lang="ja-JP" altLang="en-US" dirty="0"/>
              <a:t>直接循環）</a:t>
            </a:r>
            <a:endParaRPr kumimoji="1" lang="ja-JP" altLang="en-US" dirty="0"/>
          </a:p>
        </p:txBody>
      </p:sp>
    </p:spTree>
    <p:extLst>
      <p:ext uri="{BB962C8B-B14F-4D97-AF65-F5344CB8AC3E}">
        <p14:creationId xmlns:p14="http://schemas.microsoft.com/office/powerpoint/2010/main" val="34270192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1259632" y="0"/>
            <a:ext cx="7488832" cy="836613"/>
          </a:xfrm>
        </p:spPr>
        <p:txBody>
          <a:bodyPr>
            <a:normAutofit fontScale="90000"/>
          </a:bodyPr>
          <a:lstStyle/>
          <a:p>
            <a:r>
              <a:rPr lang="ja-JP" altLang="en-US" sz="2800" b="1" dirty="0">
                <a:solidFill>
                  <a:srgbClr val="002060"/>
                </a:solidFill>
              </a:rPr>
              <a:t>冬（</a:t>
            </a:r>
            <a:r>
              <a:rPr lang="en-US" altLang="ja-JP" sz="2800" b="1" dirty="0">
                <a:solidFill>
                  <a:srgbClr val="002060"/>
                </a:solidFill>
              </a:rPr>
              <a:t>12</a:t>
            </a:r>
            <a:r>
              <a:rPr lang="ja-JP" altLang="en-US" sz="2800" b="1" dirty="0">
                <a:solidFill>
                  <a:srgbClr val="002060"/>
                </a:solidFill>
              </a:rPr>
              <a:t>～</a:t>
            </a:r>
            <a:r>
              <a:rPr lang="en-US" altLang="ja-JP" sz="2800" b="1" dirty="0">
                <a:solidFill>
                  <a:srgbClr val="002060"/>
                </a:solidFill>
              </a:rPr>
              <a:t>2</a:t>
            </a:r>
            <a:r>
              <a:rPr lang="ja-JP" altLang="en-US" sz="2800" b="1" dirty="0">
                <a:solidFill>
                  <a:srgbClr val="002060"/>
                </a:solidFill>
              </a:rPr>
              <a:t>月）平均の東西平均の西風風速と気温</a:t>
            </a:r>
          </a:p>
        </p:txBody>
      </p:sp>
      <p:sp>
        <p:nvSpPr>
          <p:cNvPr id="17411" name="コンテンツ プレースホルダ 2"/>
          <p:cNvSpPr>
            <a:spLocks noGrp="1"/>
          </p:cNvSpPr>
          <p:nvPr>
            <p:ph idx="1"/>
          </p:nvPr>
        </p:nvSpPr>
        <p:spPr/>
        <p:txBody>
          <a:bodyPr/>
          <a:lstStyle/>
          <a:p>
            <a:endParaRPr lang="ja-JP" altLang="en-US"/>
          </a:p>
        </p:txBody>
      </p:sp>
      <p:pic>
        <p:nvPicPr>
          <p:cNvPr id="17412" name="Picture 2" descr="C:\Documents and Settings\Administrator\My Documents\My Pictures\画像\fig-19.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20713"/>
            <a:ext cx="9247188" cy="5832475"/>
          </a:xfrm>
          <a:prstGeom prst="rect">
            <a:avLst/>
          </a:prstGeom>
          <a:noFill/>
          <a:ln w="9525">
            <a:noFill/>
            <a:miter lim="800000"/>
            <a:headEnd/>
            <a:tailEnd/>
          </a:ln>
        </p:spPr>
      </p:pic>
      <p:sp>
        <p:nvSpPr>
          <p:cNvPr id="17413" name="テキスト ボックス 4"/>
          <p:cNvSpPr txBox="1">
            <a:spLocks noChangeArrowheads="1"/>
          </p:cNvSpPr>
          <p:nvPr/>
        </p:nvSpPr>
        <p:spPr bwMode="auto">
          <a:xfrm>
            <a:off x="4067175" y="6488113"/>
            <a:ext cx="5076825" cy="369887"/>
          </a:xfrm>
          <a:prstGeom prst="rect">
            <a:avLst/>
          </a:prstGeom>
          <a:noFill/>
          <a:ln w="9525">
            <a:noFill/>
            <a:miter lim="800000"/>
            <a:headEnd/>
            <a:tailEnd/>
          </a:ln>
        </p:spPr>
        <p:txBody>
          <a:bodyPr>
            <a:spAutoFit/>
          </a:bodyPr>
          <a:lstStyle/>
          <a:p>
            <a:r>
              <a:rPr lang="ja-JP" altLang="en-US" dirty="0"/>
              <a:t>地球惑星科学入門（北海道大学出版会）より</a:t>
            </a:r>
          </a:p>
        </p:txBody>
      </p:sp>
      <p:sp>
        <p:nvSpPr>
          <p:cNvPr id="6" name="角丸四角形吹き出し 5"/>
          <p:cNvSpPr/>
          <p:nvPr/>
        </p:nvSpPr>
        <p:spPr>
          <a:xfrm>
            <a:off x="2916238" y="5516563"/>
            <a:ext cx="1008062" cy="360362"/>
          </a:xfrm>
          <a:prstGeom prst="wedgeRoundRectCallout">
            <a:avLst>
              <a:gd name="adj1" fmla="val 103663"/>
              <a:gd name="adj2" fmla="val -157443"/>
              <a:gd name="adj3" fmla="val 16667"/>
            </a:avLst>
          </a:prstGeom>
          <a:solidFill>
            <a:srgbClr val="FFFF00">
              <a:alpha val="19000"/>
            </a:srgbClr>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66"/>
                </a:solidFill>
              </a:rPr>
              <a:t>高温</a:t>
            </a:r>
          </a:p>
        </p:txBody>
      </p:sp>
      <p:sp>
        <p:nvSpPr>
          <p:cNvPr id="7" name="角丸四角形吹き出し 6"/>
          <p:cNvSpPr/>
          <p:nvPr/>
        </p:nvSpPr>
        <p:spPr>
          <a:xfrm>
            <a:off x="8027988" y="4724400"/>
            <a:ext cx="865187" cy="576263"/>
          </a:xfrm>
          <a:prstGeom prst="wedgeRoundRectCallout">
            <a:avLst>
              <a:gd name="adj1" fmla="val -89305"/>
              <a:gd name="adj2" fmla="val -120094"/>
              <a:gd name="adj3" fmla="val 16667"/>
            </a:avLst>
          </a:prstGeom>
          <a:solidFill>
            <a:srgbClr val="92D050">
              <a:alpha val="19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2060"/>
                </a:solidFill>
              </a:rPr>
              <a:t>低温</a:t>
            </a:r>
          </a:p>
        </p:txBody>
      </p:sp>
      <p:sp>
        <p:nvSpPr>
          <p:cNvPr id="8" name="角丸四角形吹き出し 7"/>
          <p:cNvSpPr/>
          <p:nvPr/>
        </p:nvSpPr>
        <p:spPr>
          <a:xfrm>
            <a:off x="5867400" y="2492375"/>
            <a:ext cx="865188" cy="504825"/>
          </a:xfrm>
          <a:prstGeom prst="wedgeRoundRectCallout">
            <a:avLst>
              <a:gd name="adj1" fmla="val -176453"/>
              <a:gd name="adj2" fmla="val 60425"/>
              <a:gd name="adj3" fmla="val 16667"/>
            </a:avLst>
          </a:prstGeom>
          <a:solidFill>
            <a:srgbClr val="92D050">
              <a:alpha val="19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2060"/>
                </a:solidFill>
              </a:rPr>
              <a:t>低温</a:t>
            </a:r>
          </a:p>
        </p:txBody>
      </p:sp>
      <p:sp>
        <p:nvSpPr>
          <p:cNvPr id="10" name="角丸四角形吹き出し 9"/>
          <p:cNvSpPr/>
          <p:nvPr/>
        </p:nvSpPr>
        <p:spPr>
          <a:xfrm>
            <a:off x="0" y="1557338"/>
            <a:ext cx="1008063" cy="358775"/>
          </a:xfrm>
          <a:prstGeom prst="wedgeRoundRectCallout">
            <a:avLst>
              <a:gd name="adj1" fmla="val 103663"/>
              <a:gd name="adj2" fmla="val -157443"/>
              <a:gd name="adj3" fmla="val 16667"/>
            </a:avLst>
          </a:prstGeom>
          <a:solidFill>
            <a:srgbClr val="FFFF00">
              <a:alpha val="19000"/>
            </a:srgbClr>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66"/>
                </a:solidFill>
              </a:rPr>
              <a:t>高温</a:t>
            </a:r>
          </a:p>
        </p:txBody>
      </p:sp>
      <p:sp>
        <p:nvSpPr>
          <p:cNvPr id="11" name="テキスト ボックス 10"/>
          <p:cNvSpPr txBox="1">
            <a:spLocks noChangeArrowheads="1"/>
          </p:cNvSpPr>
          <p:nvPr/>
        </p:nvSpPr>
        <p:spPr bwMode="auto">
          <a:xfrm>
            <a:off x="0" y="3789363"/>
            <a:ext cx="1258888" cy="400050"/>
          </a:xfrm>
          <a:prstGeom prst="rect">
            <a:avLst/>
          </a:prstGeom>
          <a:noFill/>
          <a:ln w="9525">
            <a:noFill/>
            <a:miter lim="800000"/>
            <a:headEnd/>
            <a:tailEnd/>
          </a:ln>
        </p:spPr>
        <p:txBody>
          <a:bodyPr>
            <a:spAutoFit/>
          </a:bodyPr>
          <a:lstStyle/>
          <a:p>
            <a:pPr algn="ctr"/>
            <a:r>
              <a:rPr lang="ja-JP" altLang="en-US" sz="2000" b="1"/>
              <a:t>圏界面</a:t>
            </a:r>
          </a:p>
        </p:txBody>
      </p:sp>
      <p:sp>
        <p:nvSpPr>
          <p:cNvPr id="12" name="角丸四角形吹き出し 11"/>
          <p:cNvSpPr/>
          <p:nvPr/>
        </p:nvSpPr>
        <p:spPr>
          <a:xfrm>
            <a:off x="6948487" y="3500438"/>
            <a:ext cx="1944687" cy="792162"/>
          </a:xfrm>
          <a:prstGeom prst="wedgeRoundRectCallout">
            <a:avLst>
              <a:gd name="adj1" fmla="val -111694"/>
              <a:gd name="adj2" fmla="val -29708"/>
              <a:gd name="adj3" fmla="val 16667"/>
            </a:avLst>
          </a:prstGeom>
          <a:solidFill>
            <a:srgbClr val="FFFF00">
              <a:alpha val="19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2060"/>
                </a:solidFill>
              </a:rPr>
              <a:t>西風ジェット</a:t>
            </a:r>
            <a:endParaRPr lang="en-US" altLang="ja-JP" b="1" dirty="0">
              <a:solidFill>
                <a:srgbClr val="002060"/>
              </a:solidFill>
            </a:endParaRPr>
          </a:p>
          <a:p>
            <a:pPr algn="ctr">
              <a:defRPr/>
            </a:pPr>
            <a:r>
              <a:rPr lang="ja-JP" altLang="en-US" b="1" dirty="0">
                <a:solidFill>
                  <a:srgbClr val="002060"/>
                </a:solidFill>
              </a:rPr>
              <a:t>亜熱帯ジェット</a:t>
            </a:r>
          </a:p>
        </p:txBody>
      </p:sp>
      <p:sp>
        <p:nvSpPr>
          <p:cNvPr id="13" name="角丸四角形吹き出し 12"/>
          <p:cNvSpPr/>
          <p:nvPr/>
        </p:nvSpPr>
        <p:spPr>
          <a:xfrm>
            <a:off x="1145332" y="2708275"/>
            <a:ext cx="2016968" cy="792163"/>
          </a:xfrm>
          <a:prstGeom prst="wedgeRoundRectCallout">
            <a:avLst>
              <a:gd name="adj1" fmla="val 42408"/>
              <a:gd name="adj2" fmla="val 90135"/>
              <a:gd name="adj3" fmla="val 16667"/>
            </a:avLst>
          </a:prstGeom>
          <a:solidFill>
            <a:srgbClr val="FFFF00">
              <a:alpha val="19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2060"/>
                </a:solidFill>
              </a:rPr>
              <a:t>西風ジェット</a:t>
            </a:r>
            <a:endParaRPr lang="en-US" altLang="ja-JP" b="1" dirty="0">
              <a:solidFill>
                <a:srgbClr val="002060"/>
              </a:solidFill>
            </a:endParaRPr>
          </a:p>
          <a:p>
            <a:pPr algn="ctr">
              <a:defRPr/>
            </a:pPr>
            <a:r>
              <a:rPr lang="ja-JP" altLang="en-US" b="1" dirty="0">
                <a:solidFill>
                  <a:srgbClr val="002060"/>
                </a:solidFill>
              </a:rPr>
              <a:t>亜熱帯ジェット</a:t>
            </a:r>
          </a:p>
        </p:txBody>
      </p:sp>
      <p:sp>
        <p:nvSpPr>
          <p:cNvPr id="14" name="角丸四角形吹き出し 13"/>
          <p:cNvSpPr/>
          <p:nvPr/>
        </p:nvSpPr>
        <p:spPr>
          <a:xfrm>
            <a:off x="7694612" y="880533"/>
            <a:ext cx="1655763" cy="792163"/>
          </a:xfrm>
          <a:prstGeom prst="wedgeRoundRectCallout">
            <a:avLst>
              <a:gd name="adj1" fmla="val -96161"/>
              <a:gd name="adj2" fmla="val -25306"/>
              <a:gd name="adj3" fmla="val 16667"/>
            </a:avLst>
          </a:prstGeom>
          <a:solidFill>
            <a:srgbClr val="FFFF00">
              <a:alpha val="19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2060"/>
                </a:solidFill>
              </a:rPr>
              <a:t>西風ジェット</a:t>
            </a:r>
            <a:endParaRPr lang="en-US" altLang="ja-JP" b="1" dirty="0">
              <a:solidFill>
                <a:srgbClr val="002060"/>
              </a:solidFill>
            </a:endParaRPr>
          </a:p>
          <a:p>
            <a:pPr algn="ctr">
              <a:defRPr/>
            </a:pPr>
            <a:r>
              <a:rPr lang="ja-JP" altLang="en-US" b="1" dirty="0">
                <a:solidFill>
                  <a:srgbClr val="002060"/>
                </a:solidFill>
              </a:rPr>
              <a:t>極夜ジェット</a:t>
            </a:r>
          </a:p>
        </p:txBody>
      </p:sp>
      <p:sp>
        <p:nvSpPr>
          <p:cNvPr id="15" name="角丸四角形吹き出し 14"/>
          <p:cNvSpPr/>
          <p:nvPr/>
        </p:nvSpPr>
        <p:spPr>
          <a:xfrm>
            <a:off x="4643438" y="981075"/>
            <a:ext cx="1657350" cy="576263"/>
          </a:xfrm>
          <a:prstGeom prst="wedgeRoundRectCallout">
            <a:avLst>
              <a:gd name="adj1" fmla="val -96161"/>
              <a:gd name="adj2" fmla="val -25306"/>
              <a:gd name="adj3" fmla="val 16667"/>
            </a:avLst>
          </a:prstGeom>
          <a:solidFill>
            <a:srgbClr val="FFFF00">
              <a:alpha val="19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2060"/>
                </a:solidFill>
              </a:rPr>
              <a:t>東風ジェット</a:t>
            </a:r>
            <a:endParaRPr lang="en-US" altLang="ja-JP" b="1" dirty="0">
              <a:solidFill>
                <a:srgbClr val="002060"/>
              </a:solidFill>
            </a:endParaRPr>
          </a:p>
        </p:txBody>
      </p:sp>
      <p:sp>
        <p:nvSpPr>
          <p:cNvPr id="16" name="角丸四角形吹き出し 15"/>
          <p:cNvSpPr/>
          <p:nvPr/>
        </p:nvSpPr>
        <p:spPr>
          <a:xfrm>
            <a:off x="5651500" y="5084763"/>
            <a:ext cx="1223963" cy="576262"/>
          </a:xfrm>
          <a:prstGeom prst="wedgeRoundRectCallout">
            <a:avLst>
              <a:gd name="adj1" fmla="val -88774"/>
              <a:gd name="adj2" fmla="val -65768"/>
              <a:gd name="adj3" fmla="val 16667"/>
            </a:avLst>
          </a:prstGeom>
          <a:solidFill>
            <a:srgbClr val="FFFF00">
              <a:alpha val="19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002060"/>
                </a:solidFill>
              </a:rPr>
              <a:t>東風</a:t>
            </a:r>
            <a:endParaRPr lang="en-US" altLang="ja-JP" b="1" dirty="0">
              <a:solidFill>
                <a:srgbClr val="002060"/>
              </a:solidFill>
            </a:endParaRPr>
          </a:p>
          <a:p>
            <a:pPr algn="ctr">
              <a:defRPr/>
            </a:pPr>
            <a:r>
              <a:rPr lang="ja-JP" altLang="en-US" b="1" dirty="0">
                <a:solidFill>
                  <a:srgbClr val="002060"/>
                </a:solidFill>
              </a:rPr>
              <a:t>貿易風</a:t>
            </a:r>
          </a:p>
        </p:txBody>
      </p:sp>
      <p:sp>
        <p:nvSpPr>
          <p:cNvPr id="17" name="テキスト ボックス 16"/>
          <p:cNvSpPr txBox="1"/>
          <p:nvPr/>
        </p:nvSpPr>
        <p:spPr>
          <a:xfrm>
            <a:off x="0" y="0"/>
            <a:ext cx="1259632" cy="338554"/>
          </a:xfrm>
          <a:prstGeom prst="rect">
            <a:avLst/>
          </a:prstGeom>
          <a:solidFill>
            <a:schemeClr val="accent1">
              <a:alpha val="14000"/>
            </a:schemeClr>
          </a:solidFill>
        </p:spPr>
        <p:txBody>
          <a:bodyPr wrap="square" rtlCol="0">
            <a:spAutoFit/>
          </a:bodyPr>
          <a:lstStyle/>
          <a:p>
            <a:r>
              <a:rPr lang="ja-JP" altLang="en-US" sz="1600" dirty="0"/>
              <a:t>大気循環</a:t>
            </a:r>
            <a:endParaRPr kumimoji="1" lang="ja-JP" altLang="en-US" sz="1600" dirty="0"/>
          </a:p>
        </p:txBody>
      </p:sp>
    </p:spTree>
    <p:extLst>
      <p:ext uri="{BB962C8B-B14F-4D97-AF65-F5344CB8AC3E}">
        <p14:creationId xmlns:p14="http://schemas.microsoft.com/office/powerpoint/2010/main" val="313141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heckerboard(across)">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a:xfrm>
            <a:off x="457200" y="274638"/>
            <a:ext cx="8229600" cy="706437"/>
          </a:xfrm>
        </p:spPr>
        <p:txBody>
          <a:bodyPr/>
          <a:lstStyle/>
          <a:p>
            <a:pPr eaLnBrk="1" hangingPunct="1"/>
            <a:r>
              <a:rPr lang="en-US" altLang="ja-JP" sz="2800" b="1">
                <a:solidFill>
                  <a:srgbClr val="990000"/>
                </a:solidFill>
              </a:rPr>
              <a:t>500hPa</a:t>
            </a:r>
            <a:r>
              <a:rPr lang="ja-JP" altLang="en-US" sz="2800" b="1">
                <a:solidFill>
                  <a:srgbClr val="990000"/>
                </a:solidFill>
              </a:rPr>
              <a:t>における高度と風（冬）</a:t>
            </a:r>
          </a:p>
        </p:txBody>
      </p:sp>
      <p:pic>
        <p:nvPicPr>
          <p:cNvPr id="19460" name="Picture 2"/>
          <p:cNvPicPr>
            <a:picLocks noChangeAspect="1" noChangeArrowheads="1"/>
          </p:cNvPicPr>
          <p:nvPr/>
        </p:nvPicPr>
        <p:blipFill>
          <a:blip r:embed="rId2" cstate="print"/>
          <a:srcRect/>
          <a:stretch>
            <a:fillRect/>
          </a:stretch>
        </p:blipFill>
        <p:spPr bwMode="auto">
          <a:xfrm>
            <a:off x="590550" y="1079500"/>
            <a:ext cx="3919538" cy="4149725"/>
          </a:xfrm>
          <a:prstGeom prst="rect">
            <a:avLst/>
          </a:prstGeom>
          <a:noFill/>
          <a:ln w="9525">
            <a:noFill/>
            <a:miter lim="800000"/>
            <a:headEnd/>
            <a:tailEnd/>
          </a:ln>
        </p:spPr>
      </p:pic>
      <p:pic>
        <p:nvPicPr>
          <p:cNvPr id="19461" name="Picture 3"/>
          <p:cNvPicPr>
            <a:picLocks noChangeAspect="1" noChangeArrowheads="1"/>
          </p:cNvPicPr>
          <p:nvPr/>
        </p:nvPicPr>
        <p:blipFill>
          <a:blip r:embed="rId3" cstate="print"/>
          <a:srcRect/>
          <a:stretch>
            <a:fillRect/>
          </a:stretch>
        </p:blipFill>
        <p:spPr bwMode="auto">
          <a:xfrm>
            <a:off x="4679950" y="1079500"/>
            <a:ext cx="3930650" cy="4149725"/>
          </a:xfrm>
          <a:prstGeom prst="rect">
            <a:avLst/>
          </a:prstGeom>
          <a:noFill/>
          <a:ln w="9525">
            <a:noFill/>
            <a:miter lim="800000"/>
            <a:headEnd/>
            <a:tailEnd/>
          </a:ln>
        </p:spPr>
      </p:pic>
      <p:sp>
        <p:nvSpPr>
          <p:cNvPr id="19462" name="テキスト ボックス 5"/>
          <p:cNvSpPr txBox="1">
            <a:spLocks noChangeArrowheads="1"/>
          </p:cNvSpPr>
          <p:nvPr/>
        </p:nvSpPr>
        <p:spPr bwMode="auto">
          <a:xfrm>
            <a:off x="468313" y="5300663"/>
            <a:ext cx="8207375" cy="923925"/>
          </a:xfrm>
          <a:prstGeom prst="rect">
            <a:avLst/>
          </a:prstGeom>
          <a:noFill/>
          <a:ln w="9525">
            <a:noFill/>
            <a:miter lim="800000"/>
            <a:headEnd/>
            <a:tailEnd/>
          </a:ln>
        </p:spPr>
        <p:txBody>
          <a:bodyPr>
            <a:spAutoFit/>
          </a:bodyPr>
          <a:lstStyle/>
          <a:p>
            <a:r>
              <a:rPr lang="ja-JP" altLang="ja-JP">
                <a:latin typeface="Calibri" pitchFamily="34" charset="0"/>
              </a:rPr>
              <a:t>図</a:t>
            </a:r>
            <a:r>
              <a:rPr lang="en-US" altLang="ja-JP" dirty="0">
                <a:latin typeface="Calibri" pitchFamily="34" charset="0"/>
              </a:rPr>
              <a:t>19.5</a:t>
            </a:r>
            <a:r>
              <a:rPr lang="ja-JP" altLang="ja-JP">
                <a:latin typeface="Calibri" pitchFamily="34" charset="0"/>
              </a:rPr>
              <a:t>：</a:t>
            </a:r>
            <a:r>
              <a:rPr lang="en-US" altLang="ja-JP" dirty="0">
                <a:latin typeface="Calibri" pitchFamily="34" charset="0"/>
              </a:rPr>
              <a:t> (</a:t>
            </a:r>
            <a:r>
              <a:rPr lang="ja-JP" altLang="ja-JP">
                <a:latin typeface="Calibri" pitchFamily="34" charset="0"/>
              </a:rPr>
              <a:t>左</a:t>
            </a:r>
            <a:r>
              <a:rPr lang="en-US" altLang="ja-JP" dirty="0">
                <a:latin typeface="Calibri" pitchFamily="34" charset="0"/>
              </a:rPr>
              <a:t>)</a:t>
            </a:r>
            <a:r>
              <a:rPr lang="ja-JP" altLang="ja-JP">
                <a:latin typeface="Calibri" pitchFamily="34" charset="0"/>
              </a:rPr>
              <a:t>北半球冬季と</a:t>
            </a:r>
            <a:r>
              <a:rPr lang="en-US" altLang="ja-JP" dirty="0">
                <a:latin typeface="Calibri" pitchFamily="34" charset="0"/>
              </a:rPr>
              <a:t>(</a:t>
            </a:r>
            <a:r>
              <a:rPr lang="ja-JP" altLang="ja-JP">
                <a:latin typeface="Calibri" pitchFamily="34" charset="0"/>
              </a:rPr>
              <a:t>右</a:t>
            </a:r>
            <a:r>
              <a:rPr lang="en-US" altLang="ja-JP" dirty="0">
                <a:latin typeface="Calibri" pitchFamily="34" charset="0"/>
              </a:rPr>
              <a:t>)</a:t>
            </a:r>
            <a:r>
              <a:rPr lang="ja-JP" altLang="ja-JP">
                <a:latin typeface="Calibri" pitchFamily="34" charset="0"/>
              </a:rPr>
              <a:t>南半球冬季の各平均の</a:t>
            </a:r>
            <a:r>
              <a:rPr lang="en-US" altLang="ja-JP" dirty="0">
                <a:latin typeface="Calibri" pitchFamily="34" charset="0"/>
              </a:rPr>
              <a:t>500hPa</a:t>
            </a:r>
            <a:r>
              <a:rPr lang="ja-JP" altLang="ja-JP">
                <a:latin typeface="Calibri" pitchFamily="34" charset="0"/>
              </a:rPr>
              <a:t>等圧面における高度</a:t>
            </a:r>
            <a:r>
              <a:rPr lang="ja-JP" altLang="en-US">
                <a:latin typeface="Calibri" pitchFamily="34" charset="0"/>
              </a:rPr>
              <a:t>，</a:t>
            </a:r>
            <a:r>
              <a:rPr lang="ja-JP" altLang="ja-JP">
                <a:latin typeface="Calibri" pitchFamily="34" charset="0"/>
              </a:rPr>
              <a:t>温度</a:t>
            </a:r>
            <a:r>
              <a:rPr lang="ja-JP" altLang="en-US">
                <a:latin typeface="Calibri" pitchFamily="34" charset="0"/>
              </a:rPr>
              <a:t>，</a:t>
            </a:r>
            <a:r>
              <a:rPr lang="ja-JP" altLang="ja-JP">
                <a:latin typeface="Calibri" pitchFamily="34" charset="0"/>
              </a:rPr>
              <a:t>風速の分布</a:t>
            </a:r>
            <a:r>
              <a:rPr lang="ja-JP" altLang="en-US">
                <a:latin typeface="Calibri" pitchFamily="34" charset="0"/>
              </a:rPr>
              <a:t>．</a:t>
            </a:r>
            <a:r>
              <a:rPr lang="ja-JP" altLang="ja-JP">
                <a:latin typeface="Calibri" pitchFamily="34" charset="0"/>
              </a:rPr>
              <a:t>気温の東西平均値からのずれが－</a:t>
            </a:r>
            <a:r>
              <a:rPr lang="en-US" altLang="ja-JP" dirty="0">
                <a:latin typeface="Calibri" pitchFamily="34" charset="0"/>
              </a:rPr>
              <a:t>4</a:t>
            </a:r>
            <a:r>
              <a:rPr lang="ja-JP" altLang="ja-JP">
                <a:latin typeface="Calibri" pitchFamily="34" charset="0"/>
              </a:rPr>
              <a:t>℃以下に影を</a:t>
            </a:r>
            <a:r>
              <a:rPr lang="en-US" altLang="ja-JP" dirty="0">
                <a:latin typeface="Calibri" pitchFamily="34" charset="0"/>
              </a:rPr>
              <a:t>4</a:t>
            </a:r>
            <a:r>
              <a:rPr lang="ja-JP" altLang="ja-JP">
                <a:latin typeface="Calibri" pitchFamily="34" charset="0"/>
              </a:rPr>
              <a:t>℃以上に点描をつけた</a:t>
            </a:r>
            <a:endParaRPr lang="ja-JP" altLang="en-US">
              <a:latin typeface="Calibri" pitchFamily="34" charset="0"/>
            </a:endParaRPr>
          </a:p>
        </p:txBody>
      </p:sp>
      <p:sp>
        <p:nvSpPr>
          <p:cNvPr id="19463" name="テキスト ボックス 6"/>
          <p:cNvSpPr txBox="1">
            <a:spLocks noChangeArrowheads="1"/>
          </p:cNvSpPr>
          <p:nvPr/>
        </p:nvSpPr>
        <p:spPr bwMode="auto">
          <a:xfrm>
            <a:off x="250825" y="1196975"/>
            <a:ext cx="1152525" cy="461963"/>
          </a:xfrm>
          <a:prstGeom prst="rect">
            <a:avLst/>
          </a:prstGeom>
          <a:noFill/>
          <a:ln w="9525">
            <a:noFill/>
            <a:miter lim="800000"/>
            <a:headEnd/>
            <a:tailEnd/>
          </a:ln>
        </p:spPr>
        <p:txBody>
          <a:bodyPr>
            <a:spAutoFit/>
          </a:bodyPr>
          <a:lstStyle/>
          <a:p>
            <a:r>
              <a:rPr lang="ja-JP" altLang="en-US" sz="2400" b="1">
                <a:solidFill>
                  <a:srgbClr val="0070C0"/>
                </a:solidFill>
                <a:latin typeface="Calibri" pitchFamily="34" charset="0"/>
              </a:rPr>
              <a:t>北半球</a:t>
            </a:r>
          </a:p>
        </p:txBody>
      </p:sp>
      <p:sp>
        <p:nvSpPr>
          <p:cNvPr id="19464" name="テキスト ボックス 7"/>
          <p:cNvSpPr txBox="1">
            <a:spLocks noChangeArrowheads="1"/>
          </p:cNvSpPr>
          <p:nvPr/>
        </p:nvSpPr>
        <p:spPr bwMode="auto">
          <a:xfrm>
            <a:off x="7740650" y="1196975"/>
            <a:ext cx="1152525" cy="461963"/>
          </a:xfrm>
          <a:prstGeom prst="rect">
            <a:avLst/>
          </a:prstGeom>
          <a:noFill/>
          <a:ln w="9525">
            <a:noFill/>
            <a:miter lim="800000"/>
            <a:headEnd/>
            <a:tailEnd/>
          </a:ln>
        </p:spPr>
        <p:txBody>
          <a:bodyPr>
            <a:spAutoFit/>
          </a:bodyPr>
          <a:lstStyle/>
          <a:p>
            <a:r>
              <a:rPr lang="ja-JP" altLang="en-US" sz="2400" b="1">
                <a:solidFill>
                  <a:srgbClr val="0070C0"/>
                </a:solidFill>
                <a:latin typeface="Calibri" pitchFamily="34" charset="0"/>
              </a:rPr>
              <a:t>南半球</a:t>
            </a:r>
          </a:p>
        </p:txBody>
      </p:sp>
      <p:sp>
        <p:nvSpPr>
          <p:cNvPr id="19465" name="テキスト ボックス 4"/>
          <p:cNvSpPr txBox="1">
            <a:spLocks noChangeArrowheads="1"/>
          </p:cNvSpPr>
          <p:nvPr/>
        </p:nvSpPr>
        <p:spPr bwMode="auto">
          <a:xfrm>
            <a:off x="4067175" y="6488113"/>
            <a:ext cx="5076825" cy="369887"/>
          </a:xfrm>
          <a:prstGeom prst="rect">
            <a:avLst/>
          </a:prstGeom>
          <a:noFill/>
          <a:ln w="9525">
            <a:noFill/>
            <a:miter lim="800000"/>
            <a:headEnd/>
            <a:tailEnd/>
          </a:ln>
        </p:spPr>
        <p:txBody>
          <a:bodyPr>
            <a:spAutoFit/>
          </a:bodyPr>
          <a:lstStyle/>
          <a:p>
            <a:r>
              <a:rPr lang="ja-JP" altLang="en-US"/>
              <a:t>地球惑星科学入門（北海道大学出版会）より</a:t>
            </a:r>
          </a:p>
        </p:txBody>
      </p:sp>
      <p:sp>
        <p:nvSpPr>
          <p:cNvPr id="10" name="円/楕円 9"/>
          <p:cNvSpPr/>
          <p:nvPr/>
        </p:nvSpPr>
        <p:spPr>
          <a:xfrm>
            <a:off x="2843213" y="2205038"/>
            <a:ext cx="649287" cy="647700"/>
          </a:xfrm>
          <a:prstGeom prst="ellipse">
            <a:avLst/>
          </a:prstGeom>
          <a:solidFill>
            <a:schemeClr val="accent1">
              <a:lumMod val="90000"/>
              <a:alpha val="8000"/>
            </a:schemeClr>
          </a:solidFill>
          <a:ln>
            <a:solidFill>
              <a:srgbClr val="002060">
                <a:alpha val="8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rgbClr val="7030A0"/>
                </a:solidFill>
              </a:rPr>
              <a:t>寒</a:t>
            </a:r>
          </a:p>
        </p:txBody>
      </p:sp>
      <p:sp>
        <p:nvSpPr>
          <p:cNvPr id="11" name="円/楕円 10"/>
          <p:cNvSpPr/>
          <p:nvPr/>
        </p:nvSpPr>
        <p:spPr>
          <a:xfrm>
            <a:off x="1835150" y="3716338"/>
            <a:ext cx="649288" cy="576262"/>
          </a:xfrm>
          <a:prstGeom prst="ellipse">
            <a:avLst/>
          </a:prstGeom>
          <a:solidFill>
            <a:srgbClr val="FFFF00">
              <a:alpha val="8000"/>
            </a:srgbClr>
          </a:solidFill>
          <a:ln>
            <a:solidFill>
              <a:srgbClr val="990000">
                <a:alpha val="8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rgbClr val="FF0066"/>
                </a:solidFill>
              </a:rPr>
              <a:t>暖</a:t>
            </a:r>
          </a:p>
        </p:txBody>
      </p:sp>
      <p:sp>
        <p:nvSpPr>
          <p:cNvPr id="12" name="テキスト ボックス 11"/>
          <p:cNvSpPr txBox="1"/>
          <p:nvPr/>
        </p:nvSpPr>
        <p:spPr>
          <a:xfrm>
            <a:off x="0" y="0"/>
            <a:ext cx="1259632" cy="338554"/>
          </a:xfrm>
          <a:prstGeom prst="rect">
            <a:avLst/>
          </a:prstGeom>
          <a:solidFill>
            <a:schemeClr val="accent1">
              <a:alpha val="14000"/>
            </a:schemeClr>
          </a:solidFill>
        </p:spPr>
        <p:txBody>
          <a:bodyPr wrap="square" rtlCol="0">
            <a:spAutoFit/>
          </a:bodyPr>
          <a:lstStyle/>
          <a:p>
            <a:r>
              <a:rPr lang="ja-JP" altLang="en-US" sz="1600" dirty="0"/>
              <a:t>大気循環</a:t>
            </a:r>
            <a:endParaRPr kumimoji="1" lang="ja-JP" altLang="en-US" sz="1600" dirty="0"/>
          </a:p>
        </p:txBody>
      </p:sp>
    </p:spTree>
    <p:extLst>
      <p:ext uri="{BB962C8B-B14F-4D97-AF65-F5344CB8AC3E}">
        <p14:creationId xmlns:p14="http://schemas.microsoft.com/office/powerpoint/2010/main" val="948345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r>
              <a:rPr lang="en-US" altLang="ja-JP"/>
              <a:t>Ty</a:t>
            </a:r>
            <a:r>
              <a:rPr lang="ja-JP" altLang="en-US" dirty="0"/>
              <a:t>￥</a:t>
            </a:r>
          </a:p>
        </p:txBody>
      </p:sp>
      <p:sp>
        <p:nvSpPr>
          <p:cNvPr id="21508" name="Text Box 6"/>
          <p:cNvSpPr txBox="1">
            <a:spLocks noChangeArrowheads="1"/>
          </p:cNvSpPr>
          <p:nvPr/>
        </p:nvSpPr>
        <p:spPr bwMode="auto">
          <a:xfrm>
            <a:off x="4427984" y="6381750"/>
            <a:ext cx="4320729" cy="366713"/>
          </a:xfrm>
          <a:prstGeom prst="rect">
            <a:avLst/>
          </a:prstGeom>
          <a:noFill/>
          <a:ln w="9525">
            <a:noFill/>
            <a:miter lim="800000"/>
            <a:headEnd/>
            <a:tailEnd/>
          </a:ln>
        </p:spPr>
        <p:txBody>
          <a:bodyPr wrap="square">
            <a:spAutoFit/>
          </a:bodyPr>
          <a:lstStyle/>
          <a:p>
            <a:pPr>
              <a:spcBef>
                <a:spcPct val="50000"/>
              </a:spcBef>
            </a:pPr>
            <a:r>
              <a:rPr lang="ja-JP" altLang="en-US"/>
              <a:t>地学Ｉ　数研出版　（高校教科書）より</a:t>
            </a:r>
          </a:p>
        </p:txBody>
      </p:sp>
      <p:pic>
        <p:nvPicPr>
          <p:cNvPr id="21509" name="Picture 5" descr="大循環模式図１"/>
          <p:cNvPicPr>
            <a:picLocks noChangeAspect="1" noChangeArrowheads="1"/>
          </p:cNvPicPr>
          <p:nvPr/>
        </p:nvPicPr>
        <p:blipFill>
          <a:blip r:embed="rId2" cstate="print"/>
          <a:srcRect/>
          <a:stretch>
            <a:fillRect/>
          </a:stretch>
        </p:blipFill>
        <p:spPr bwMode="auto">
          <a:xfrm>
            <a:off x="792163" y="188640"/>
            <a:ext cx="8351837" cy="5808663"/>
          </a:xfrm>
          <a:prstGeom prst="rect">
            <a:avLst/>
          </a:prstGeom>
          <a:noFill/>
          <a:ln w="9525">
            <a:noFill/>
            <a:miter lim="800000"/>
            <a:headEnd/>
            <a:tailEnd/>
          </a:ln>
        </p:spPr>
      </p:pic>
      <p:sp>
        <p:nvSpPr>
          <p:cNvPr id="6" name="角丸四角形 5"/>
          <p:cNvSpPr/>
          <p:nvPr/>
        </p:nvSpPr>
        <p:spPr>
          <a:xfrm>
            <a:off x="0" y="1557338"/>
            <a:ext cx="1763713" cy="1223962"/>
          </a:xfrm>
          <a:prstGeom prst="roundRect">
            <a:avLst/>
          </a:prstGeom>
          <a:solidFill>
            <a:srgbClr val="92D050">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990000"/>
                </a:solidFill>
              </a:rPr>
              <a:t>世界の沙漠は３０</a:t>
            </a:r>
            <a:r>
              <a:rPr lang="en-US" altLang="ja-JP" b="1" dirty="0">
                <a:solidFill>
                  <a:srgbClr val="990000"/>
                </a:solidFill>
              </a:rPr>
              <a:t>°</a:t>
            </a:r>
            <a:r>
              <a:rPr lang="ja-JP" altLang="en-US" b="1" dirty="0">
                <a:solidFill>
                  <a:srgbClr val="990000"/>
                </a:solidFill>
              </a:rPr>
              <a:t>くらい</a:t>
            </a:r>
            <a:r>
              <a:rPr lang="ja-JP" altLang="en-US" b="1">
                <a:solidFill>
                  <a:srgbClr val="990000"/>
                </a:solidFill>
              </a:rPr>
              <a:t>にある．</a:t>
            </a:r>
            <a:endParaRPr lang="en-US" altLang="ja-JP" b="1" dirty="0">
              <a:solidFill>
                <a:srgbClr val="990000"/>
              </a:solidFill>
            </a:endParaRPr>
          </a:p>
          <a:p>
            <a:pPr algn="ctr">
              <a:defRPr/>
            </a:pPr>
            <a:r>
              <a:rPr lang="ja-JP" altLang="en-US" b="1" dirty="0">
                <a:solidFill>
                  <a:srgbClr val="990000"/>
                </a:solidFill>
              </a:rPr>
              <a:t>なぜ？</a:t>
            </a:r>
          </a:p>
        </p:txBody>
      </p:sp>
      <p:sp>
        <p:nvSpPr>
          <p:cNvPr id="7" name="テキスト ボックス 6"/>
          <p:cNvSpPr txBox="1"/>
          <p:nvPr/>
        </p:nvSpPr>
        <p:spPr>
          <a:xfrm>
            <a:off x="0" y="0"/>
            <a:ext cx="1259632" cy="338554"/>
          </a:xfrm>
          <a:prstGeom prst="rect">
            <a:avLst/>
          </a:prstGeom>
          <a:solidFill>
            <a:schemeClr val="accent1">
              <a:alpha val="14000"/>
            </a:schemeClr>
          </a:solidFill>
        </p:spPr>
        <p:txBody>
          <a:bodyPr wrap="square" rtlCol="0">
            <a:spAutoFit/>
          </a:bodyPr>
          <a:lstStyle/>
          <a:p>
            <a:r>
              <a:rPr lang="ja-JP" altLang="en-US" sz="1600" dirty="0"/>
              <a:t>大気循環</a:t>
            </a:r>
            <a:endParaRPr kumimoji="1" lang="ja-JP" altLang="en-US" sz="1600" dirty="0"/>
          </a:p>
        </p:txBody>
      </p:sp>
      <p:sp>
        <p:nvSpPr>
          <p:cNvPr id="2" name="テキスト ボックス 1"/>
          <p:cNvSpPr txBox="1"/>
          <p:nvPr/>
        </p:nvSpPr>
        <p:spPr>
          <a:xfrm>
            <a:off x="6660232" y="1988840"/>
            <a:ext cx="2088232" cy="461665"/>
          </a:xfrm>
          <a:prstGeom prst="rect">
            <a:avLst/>
          </a:prstGeom>
          <a:noFill/>
        </p:spPr>
        <p:txBody>
          <a:bodyPr wrap="square" rtlCol="0">
            <a:spAutoFit/>
          </a:bodyPr>
          <a:lstStyle/>
          <a:p>
            <a:r>
              <a:rPr lang="ja-JP" altLang="en-US" sz="2400" b="1" dirty="0"/>
              <a:t>フェレル循環</a:t>
            </a:r>
            <a:endParaRPr kumimoji="1" lang="ja-JP" altLang="en-US" sz="2400" b="1" dirty="0"/>
          </a:p>
        </p:txBody>
      </p:sp>
      <p:sp>
        <p:nvSpPr>
          <p:cNvPr id="4" name="テキスト ボックス 3"/>
          <p:cNvSpPr txBox="1"/>
          <p:nvPr/>
        </p:nvSpPr>
        <p:spPr>
          <a:xfrm>
            <a:off x="539552" y="548680"/>
            <a:ext cx="3332162" cy="523220"/>
          </a:xfrm>
          <a:prstGeom prst="rect">
            <a:avLst/>
          </a:prstGeom>
          <a:noFill/>
        </p:spPr>
        <p:txBody>
          <a:bodyPr wrap="none" rtlCol="0">
            <a:spAutoFit/>
          </a:bodyPr>
          <a:lstStyle/>
          <a:p>
            <a:r>
              <a:rPr kumimoji="1" lang="ja-JP" altLang="en-US" sz="2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直接循環と間接循環</a:t>
            </a:r>
          </a:p>
        </p:txBody>
      </p:sp>
      <p:sp>
        <p:nvSpPr>
          <p:cNvPr id="11" name="テキスト ボックス 10"/>
          <p:cNvSpPr txBox="1"/>
          <p:nvPr/>
        </p:nvSpPr>
        <p:spPr>
          <a:xfrm>
            <a:off x="4139952" y="908720"/>
            <a:ext cx="1872208" cy="461665"/>
          </a:xfrm>
          <a:prstGeom prst="rect">
            <a:avLst/>
          </a:prstGeom>
          <a:noFill/>
        </p:spPr>
        <p:txBody>
          <a:bodyPr wrap="square" rtlCol="0">
            <a:spAutoFit/>
          </a:bodyPr>
          <a:lstStyle/>
          <a:p>
            <a:r>
              <a:rPr lang="ja-JP" altLang="en-US" sz="2400" b="1" dirty="0"/>
              <a:t>極循環</a:t>
            </a:r>
            <a:endParaRPr kumimoji="1" lang="ja-JP" altLang="en-US" sz="2400" b="1" dirty="0"/>
          </a:p>
        </p:txBody>
      </p:sp>
      <p:sp>
        <p:nvSpPr>
          <p:cNvPr id="12" name="テキスト ボックス 11"/>
          <p:cNvSpPr txBox="1"/>
          <p:nvPr/>
        </p:nvSpPr>
        <p:spPr>
          <a:xfrm>
            <a:off x="6876255" y="4509120"/>
            <a:ext cx="2063155" cy="461665"/>
          </a:xfrm>
          <a:prstGeom prst="rect">
            <a:avLst/>
          </a:prstGeom>
          <a:noFill/>
        </p:spPr>
        <p:txBody>
          <a:bodyPr wrap="square" rtlCol="0">
            <a:spAutoFit/>
          </a:bodyPr>
          <a:lstStyle/>
          <a:p>
            <a:r>
              <a:rPr lang="ja-JP" altLang="en-US" sz="2400" b="1" dirty="0"/>
              <a:t>ハドレー循環</a:t>
            </a:r>
            <a:endParaRPr kumimoji="1" lang="ja-JP" altLang="en-US" sz="2400" b="1" dirty="0"/>
          </a:p>
        </p:txBody>
      </p:sp>
    </p:spTree>
    <p:extLst>
      <p:ext uri="{BB962C8B-B14F-4D97-AF65-F5344CB8AC3E}">
        <p14:creationId xmlns:p14="http://schemas.microsoft.com/office/powerpoint/2010/main" val="34727054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2840" y="3933056"/>
            <a:ext cx="8229600" cy="1143000"/>
          </a:xfrm>
        </p:spPr>
        <p:txBody>
          <a:bodyPr>
            <a:normAutofit/>
          </a:bodyPr>
          <a:lstStyle/>
          <a:p>
            <a:pPr algn="l"/>
            <a:r>
              <a:rPr kumimoji="1" lang="ja-JP" altLang="en-US" dirty="0"/>
              <a:t>大規模な大気運動</a:t>
            </a:r>
            <a:r>
              <a:rPr lang="ja-JP" altLang="en-US" dirty="0"/>
              <a:t>と風の吹き方</a:t>
            </a:r>
            <a:endParaRPr kumimoji="1" lang="ja-JP" altLang="en-US" dirty="0"/>
          </a:p>
        </p:txBody>
      </p:sp>
      <p:sp>
        <p:nvSpPr>
          <p:cNvPr id="3" name="スライド番号プレースホルダー 2"/>
          <p:cNvSpPr>
            <a:spLocks noGrp="1"/>
          </p:cNvSpPr>
          <p:nvPr>
            <p:ph type="sldNum" sz="quarter" idx="12"/>
          </p:nvPr>
        </p:nvSpPr>
        <p:spPr/>
        <p:txBody>
          <a:bodyPr/>
          <a:lstStyle/>
          <a:p>
            <a:fld id="{999120C0-F702-445C-B018-BC09BD7DB4A6}" type="slidenum">
              <a:rPr kumimoji="1" lang="ja-JP" altLang="en-US" smtClean="0"/>
              <a:t>75</a:t>
            </a:fld>
            <a:endParaRPr kumimoji="1" lang="ja-JP" altLang="en-US"/>
          </a:p>
        </p:txBody>
      </p:sp>
    </p:spTree>
    <p:extLst>
      <p:ext uri="{BB962C8B-B14F-4D97-AF65-F5344CB8AC3E}">
        <p14:creationId xmlns:p14="http://schemas.microsoft.com/office/powerpoint/2010/main" val="3481125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76</a:t>
            </a:fld>
            <a:endParaRPr kumimoji="1" lang="ja-JP" altLang="en-US"/>
          </a:p>
        </p:txBody>
      </p:sp>
      <p:sp>
        <p:nvSpPr>
          <p:cNvPr id="5" name="円/楕円 4"/>
          <p:cNvSpPr/>
          <p:nvPr/>
        </p:nvSpPr>
        <p:spPr>
          <a:xfrm>
            <a:off x="539552" y="2794236"/>
            <a:ext cx="2448272" cy="2376264"/>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500" dirty="0">
                <a:latin typeface="うずらフォント" panose="02000609000000000000" pitchFamily="1" charset="-128"/>
                <a:ea typeface="うずらフォント" panose="02000609000000000000" pitchFamily="1" charset="-128"/>
              </a:rPr>
              <a:t>高</a:t>
            </a:r>
          </a:p>
        </p:txBody>
      </p:sp>
      <p:sp>
        <p:nvSpPr>
          <p:cNvPr id="6" name="円/楕円 5"/>
          <p:cNvSpPr/>
          <p:nvPr/>
        </p:nvSpPr>
        <p:spPr>
          <a:xfrm>
            <a:off x="5868144" y="2794236"/>
            <a:ext cx="2448272" cy="2376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500" dirty="0">
                <a:latin typeface="うずらフォント" panose="02000609000000000000" pitchFamily="1" charset="-128"/>
                <a:ea typeface="うずらフォント" panose="02000609000000000000" pitchFamily="1" charset="-128"/>
              </a:rPr>
              <a:t>低</a:t>
            </a:r>
          </a:p>
        </p:txBody>
      </p:sp>
      <p:cxnSp>
        <p:nvCxnSpPr>
          <p:cNvPr id="8" name="直線矢印コネクタ 7"/>
          <p:cNvCxnSpPr/>
          <p:nvPr/>
        </p:nvCxnSpPr>
        <p:spPr>
          <a:xfrm>
            <a:off x="4427984" y="4378412"/>
            <a:ext cx="0" cy="2074924"/>
          </a:xfrm>
          <a:prstGeom prst="straightConnector1">
            <a:avLst/>
          </a:prstGeom>
          <a:ln w="127000">
            <a:tailEnd type="arrow"/>
          </a:ln>
        </p:spPr>
        <p:style>
          <a:lnRef idx="1">
            <a:schemeClr val="dk1"/>
          </a:lnRef>
          <a:fillRef idx="0">
            <a:schemeClr val="dk1"/>
          </a:fillRef>
          <a:effectRef idx="0">
            <a:schemeClr val="dk1"/>
          </a:effectRef>
          <a:fontRef idx="minor">
            <a:schemeClr val="tx1"/>
          </a:fontRef>
        </p:style>
      </p:cxnSp>
      <p:cxnSp>
        <p:nvCxnSpPr>
          <p:cNvPr id="10" name="直線矢印コネクタ 9"/>
          <p:cNvCxnSpPr/>
          <p:nvPr/>
        </p:nvCxnSpPr>
        <p:spPr>
          <a:xfrm flipV="1">
            <a:off x="4427984" y="1813744"/>
            <a:ext cx="0" cy="2168624"/>
          </a:xfrm>
          <a:prstGeom prst="straightConnector1">
            <a:avLst/>
          </a:prstGeom>
          <a:ln w="127000">
            <a:tailEnd type="arrow"/>
          </a:ln>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a:off x="4580384" y="4134768"/>
            <a:ext cx="2079848" cy="0"/>
          </a:xfrm>
          <a:prstGeom prst="straightConnector1">
            <a:avLst/>
          </a:prstGeom>
          <a:ln w="127000">
            <a:tailEnd type="arrow"/>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flipH="1">
            <a:off x="2195736" y="4134768"/>
            <a:ext cx="2024608" cy="0"/>
          </a:xfrm>
          <a:prstGeom prst="straightConnector1">
            <a:avLst/>
          </a:prstGeom>
          <a:ln w="127000">
            <a:tailEnd type="arrow"/>
          </a:ln>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4932040" y="3324796"/>
            <a:ext cx="800219" cy="830997"/>
          </a:xfrm>
          <a:prstGeom prst="rect">
            <a:avLst/>
          </a:prstGeom>
          <a:noFill/>
        </p:spPr>
        <p:txBody>
          <a:bodyPr wrap="none" rtlCol="0">
            <a:spAutoFit/>
          </a:bodyPr>
          <a:lstStyle/>
          <a:p>
            <a:r>
              <a:rPr kumimoji="1" lang="ja-JP" altLang="en-US" sz="4800" dirty="0">
                <a:latin typeface="うずらフォント" panose="02000609000000000000" pitchFamily="1" charset="-128"/>
                <a:ea typeface="うずらフォント" panose="02000609000000000000" pitchFamily="1" charset="-128"/>
              </a:rPr>
              <a:t>①</a:t>
            </a:r>
          </a:p>
        </p:txBody>
      </p:sp>
      <p:sp>
        <p:nvSpPr>
          <p:cNvPr id="18" name="テキスト ボックス 17"/>
          <p:cNvSpPr txBox="1"/>
          <p:nvPr/>
        </p:nvSpPr>
        <p:spPr>
          <a:xfrm>
            <a:off x="4441056" y="4755001"/>
            <a:ext cx="800219" cy="830997"/>
          </a:xfrm>
          <a:prstGeom prst="rect">
            <a:avLst/>
          </a:prstGeom>
          <a:noFill/>
        </p:spPr>
        <p:txBody>
          <a:bodyPr wrap="none" rtlCol="0">
            <a:spAutoFit/>
          </a:bodyPr>
          <a:lstStyle/>
          <a:p>
            <a:r>
              <a:rPr kumimoji="1" lang="ja-JP" altLang="en-US" sz="4800" dirty="0">
                <a:latin typeface="うずらフォント" panose="02000609000000000000" pitchFamily="1" charset="-128"/>
                <a:ea typeface="うずらフォント" panose="02000609000000000000" pitchFamily="1" charset="-128"/>
              </a:rPr>
              <a:t>②</a:t>
            </a:r>
          </a:p>
        </p:txBody>
      </p:sp>
      <p:sp>
        <p:nvSpPr>
          <p:cNvPr id="19" name="テキスト ボックス 18"/>
          <p:cNvSpPr txBox="1"/>
          <p:nvPr/>
        </p:nvSpPr>
        <p:spPr>
          <a:xfrm>
            <a:off x="3131840" y="4051471"/>
            <a:ext cx="800219" cy="830997"/>
          </a:xfrm>
          <a:prstGeom prst="rect">
            <a:avLst/>
          </a:prstGeom>
          <a:noFill/>
        </p:spPr>
        <p:txBody>
          <a:bodyPr wrap="none" rtlCol="0">
            <a:spAutoFit/>
          </a:bodyPr>
          <a:lstStyle/>
          <a:p>
            <a:r>
              <a:rPr kumimoji="1" lang="ja-JP" altLang="en-US" sz="4800" dirty="0">
                <a:latin typeface="うずらフォント" panose="02000609000000000000" pitchFamily="1" charset="-128"/>
                <a:ea typeface="うずらフォント" panose="02000609000000000000" pitchFamily="1" charset="-128"/>
              </a:rPr>
              <a:t>③</a:t>
            </a:r>
          </a:p>
        </p:txBody>
      </p:sp>
      <p:sp>
        <p:nvSpPr>
          <p:cNvPr id="20" name="テキスト ボックス 19"/>
          <p:cNvSpPr txBox="1"/>
          <p:nvPr/>
        </p:nvSpPr>
        <p:spPr>
          <a:xfrm>
            <a:off x="3640837" y="2650220"/>
            <a:ext cx="800219" cy="830997"/>
          </a:xfrm>
          <a:prstGeom prst="rect">
            <a:avLst/>
          </a:prstGeom>
          <a:noFill/>
        </p:spPr>
        <p:txBody>
          <a:bodyPr wrap="none" rtlCol="0">
            <a:spAutoFit/>
          </a:bodyPr>
          <a:lstStyle/>
          <a:p>
            <a:r>
              <a:rPr kumimoji="1" lang="ja-JP" altLang="en-US" sz="4800" dirty="0">
                <a:latin typeface="うずらフォント" panose="02000609000000000000" pitchFamily="1" charset="-128"/>
                <a:ea typeface="うずらフォント" panose="02000609000000000000" pitchFamily="1" charset="-128"/>
              </a:rPr>
              <a:t>④</a:t>
            </a:r>
          </a:p>
        </p:txBody>
      </p:sp>
      <p:sp>
        <p:nvSpPr>
          <p:cNvPr id="21" name="テキスト ボックス 20"/>
          <p:cNvSpPr txBox="1"/>
          <p:nvPr/>
        </p:nvSpPr>
        <p:spPr>
          <a:xfrm>
            <a:off x="179512" y="-20197"/>
            <a:ext cx="8784976" cy="1384995"/>
          </a:xfrm>
          <a:prstGeom prst="rect">
            <a:avLst/>
          </a:prstGeom>
          <a:noFill/>
        </p:spPr>
        <p:txBody>
          <a:bodyPr wrap="square" rtlCol="0">
            <a:spAutoFit/>
          </a:bodyPr>
          <a:lstStyle/>
          <a:p>
            <a:r>
              <a:rPr kumimoji="1" lang="ja-JP" altLang="en-US" sz="4800" dirty="0">
                <a:latin typeface="うずらフォント" panose="02000609000000000000" pitchFamily="1" charset="-128"/>
                <a:ea typeface="うずらフォント" panose="02000609000000000000" pitchFamily="1" charset="-128"/>
              </a:rPr>
              <a:t>風はどの方向へ吹くでしょう</a:t>
            </a:r>
            <a:r>
              <a:rPr kumimoji="1" lang="en-US" altLang="ja-JP" sz="4800" dirty="0">
                <a:latin typeface="うずらフォント" panose="02000609000000000000" pitchFamily="1" charset="-128"/>
                <a:ea typeface="うずらフォント" panose="02000609000000000000" pitchFamily="1" charset="-128"/>
              </a:rPr>
              <a:t>??</a:t>
            </a:r>
          </a:p>
          <a:p>
            <a:r>
              <a:rPr lang="en-US" altLang="ja-JP" sz="3600" dirty="0">
                <a:latin typeface="うずらフォント" panose="02000609000000000000" pitchFamily="1" charset="-128"/>
                <a:ea typeface="うずらフォント" panose="02000609000000000000" pitchFamily="1" charset="-128"/>
              </a:rPr>
              <a:t>※</a:t>
            </a:r>
            <a:r>
              <a:rPr lang="ja-JP" altLang="en-US" sz="3600" dirty="0">
                <a:latin typeface="うずらフォント" panose="02000609000000000000" pitchFamily="1" charset="-128"/>
                <a:ea typeface="うずらフォント" panose="02000609000000000000" pitchFamily="1" charset="-128"/>
              </a:rPr>
              <a:t>摩擦や地形の影響は考えない</a:t>
            </a:r>
            <a:endParaRPr kumimoji="1" lang="ja-JP" altLang="en-US" sz="3600" dirty="0">
              <a:latin typeface="うずらフォント" panose="02000609000000000000" pitchFamily="1" charset="-128"/>
              <a:ea typeface="うずらフォント" panose="02000609000000000000" pitchFamily="1" charset="-128"/>
            </a:endParaRPr>
          </a:p>
        </p:txBody>
      </p:sp>
    </p:spTree>
    <p:extLst>
      <p:ext uri="{BB962C8B-B14F-4D97-AF65-F5344CB8AC3E}">
        <p14:creationId xmlns:p14="http://schemas.microsoft.com/office/powerpoint/2010/main" val="11475131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17B1408-7ABE-40AD-BBFE-408D062E6C04}" type="slidenum">
              <a:rPr lang="ja-JP" altLang="en-US" smtClean="0">
                <a:solidFill>
                  <a:prstClr val="black">
                    <a:tint val="75000"/>
                  </a:prstClr>
                </a:solidFill>
              </a:rPr>
              <a:pPr/>
              <a:t>77</a:t>
            </a:fld>
            <a:endParaRPr lang="ja-JP" altLang="en-US">
              <a:solidFill>
                <a:prstClr val="black">
                  <a:tint val="75000"/>
                </a:prstClr>
              </a:solidFill>
            </a:endParaRPr>
          </a:p>
        </p:txBody>
      </p:sp>
      <p:sp>
        <p:nvSpPr>
          <p:cNvPr id="4" name="テキスト ボックス 3"/>
          <p:cNvSpPr txBox="1"/>
          <p:nvPr/>
        </p:nvSpPr>
        <p:spPr>
          <a:xfrm>
            <a:off x="32388" y="23134"/>
            <a:ext cx="5835756" cy="584775"/>
          </a:xfrm>
          <a:prstGeom prst="rect">
            <a:avLst/>
          </a:prstGeom>
          <a:noFill/>
        </p:spPr>
        <p:txBody>
          <a:bodyPr wrap="square" rtlCol="0">
            <a:spAutoFit/>
          </a:bodyPr>
          <a:lstStyle/>
          <a:p>
            <a:r>
              <a:rPr lang="ja-JP" altLang="en-US" sz="3200" dirty="0">
                <a:solidFill>
                  <a:prstClr val="black"/>
                </a:solidFill>
                <a:latin typeface="+mj-ea"/>
                <a:ea typeface="+mj-ea"/>
              </a:rPr>
              <a:t>太陽放射を受け取る量の違い</a:t>
            </a:r>
          </a:p>
        </p:txBody>
      </p:sp>
      <p:sp>
        <p:nvSpPr>
          <p:cNvPr id="5" name="円/楕円 4"/>
          <p:cNvSpPr/>
          <p:nvPr/>
        </p:nvSpPr>
        <p:spPr>
          <a:xfrm>
            <a:off x="2876708" y="1743186"/>
            <a:ext cx="5530366" cy="546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 name="円弧 7"/>
          <p:cNvSpPr/>
          <p:nvPr/>
        </p:nvSpPr>
        <p:spPr>
          <a:xfrm>
            <a:off x="2290544" y="3087809"/>
            <a:ext cx="6457920" cy="2059657"/>
          </a:xfrm>
          <a:prstGeom prst="arc">
            <a:avLst>
              <a:gd name="adj1" fmla="val 539878"/>
              <a:gd name="adj2" fmla="val 1007541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3" name="右矢印 2"/>
          <p:cNvSpPr/>
          <p:nvPr/>
        </p:nvSpPr>
        <p:spPr>
          <a:xfrm>
            <a:off x="-133916" y="4348904"/>
            <a:ext cx="2750330" cy="242316"/>
          </a:xfrm>
          <a:prstGeom prst="rightArrow">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30" name="右矢印 29"/>
          <p:cNvSpPr/>
          <p:nvPr/>
        </p:nvSpPr>
        <p:spPr>
          <a:xfrm>
            <a:off x="-152544" y="3642020"/>
            <a:ext cx="2850728" cy="229120"/>
          </a:xfrm>
          <a:prstGeom prst="rightArrow">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31" name="右矢印 30"/>
          <p:cNvSpPr/>
          <p:nvPr/>
        </p:nvSpPr>
        <p:spPr>
          <a:xfrm>
            <a:off x="-133916" y="2930820"/>
            <a:ext cx="3073400" cy="228748"/>
          </a:xfrm>
          <a:prstGeom prst="rightArrow">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33" name="右矢印 32"/>
          <p:cNvSpPr/>
          <p:nvPr/>
        </p:nvSpPr>
        <p:spPr>
          <a:xfrm>
            <a:off x="-133916" y="2194220"/>
            <a:ext cx="3556000" cy="224060"/>
          </a:xfrm>
          <a:prstGeom prst="rightArrow">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34" name="右矢印 33"/>
          <p:cNvSpPr/>
          <p:nvPr/>
        </p:nvSpPr>
        <p:spPr>
          <a:xfrm>
            <a:off x="-139844" y="1484784"/>
            <a:ext cx="4433911" cy="220302"/>
          </a:xfrm>
          <a:prstGeom prst="rightArrow">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35" name="右矢印 34"/>
          <p:cNvSpPr/>
          <p:nvPr/>
        </p:nvSpPr>
        <p:spPr>
          <a:xfrm>
            <a:off x="-133916" y="3983780"/>
            <a:ext cx="2750330" cy="242316"/>
          </a:xfrm>
          <a:prstGeom prst="rightArrow">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37" name="右矢印 36"/>
          <p:cNvSpPr/>
          <p:nvPr/>
        </p:nvSpPr>
        <p:spPr>
          <a:xfrm>
            <a:off x="-133916" y="3269404"/>
            <a:ext cx="2915816" cy="242316"/>
          </a:xfrm>
          <a:prstGeom prst="rightArrow">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39" name="右矢印 38"/>
          <p:cNvSpPr/>
          <p:nvPr/>
        </p:nvSpPr>
        <p:spPr>
          <a:xfrm>
            <a:off x="-133916" y="2562520"/>
            <a:ext cx="3289300" cy="212600"/>
          </a:xfrm>
          <a:prstGeom prst="rightArrow">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0" name="右矢印 39"/>
          <p:cNvSpPr/>
          <p:nvPr/>
        </p:nvSpPr>
        <p:spPr>
          <a:xfrm>
            <a:off x="-146616" y="1813220"/>
            <a:ext cx="3873500" cy="225300"/>
          </a:xfrm>
          <a:prstGeom prst="rightArrow">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3" name="右矢印 42"/>
          <p:cNvSpPr/>
          <p:nvPr/>
        </p:nvSpPr>
        <p:spPr>
          <a:xfrm>
            <a:off x="-146616" y="5407320"/>
            <a:ext cx="2857500" cy="228600"/>
          </a:xfrm>
          <a:prstGeom prst="rightArrow">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4" name="右矢印 43"/>
          <p:cNvSpPr/>
          <p:nvPr/>
        </p:nvSpPr>
        <p:spPr>
          <a:xfrm>
            <a:off x="-165244" y="4721520"/>
            <a:ext cx="2774528" cy="233436"/>
          </a:xfrm>
          <a:prstGeom prst="rightArrow">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5" name="右矢印 44"/>
          <p:cNvSpPr/>
          <p:nvPr/>
        </p:nvSpPr>
        <p:spPr>
          <a:xfrm>
            <a:off x="-146616" y="5089820"/>
            <a:ext cx="2781300" cy="220092"/>
          </a:xfrm>
          <a:prstGeom prst="rightArrow">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 name="正方形/長方形 5"/>
          <p:cNvSpPr/>
          <p:nvPr/>
        </p:nvSpPr>
        <p:spPr>
          <a:xfrm rot="16200000">
            <a:off x="2120624" y="4575532"/>
            <a:ext cx="1368152" cy="14401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8" name="正方形/長方形 47"/>
          <p:cNvSpPr/>
          <p:nvPr/>
        </p:nvSpPr>
        <p:spPr>
          <a:xfrm rot="20636627">
            <a:off x="4287298" y="1671178"/>
            <a:ext cx="1368152" cy="14401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0" name="正方形/長方形 49"/>
          <p:cNvSpPr/>
          <p:nvPr/>
        </p:nvSpPr>
        <p:spPr>
          <a:xfrm rot="18493883">
            <a:off x="2735305" y="2653582"/>
            <a:ext cx="1368152" cy="14401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14" name="フローチャート : 記憶データ 13"/>
          <p:cNvSpPr/>
          <p:nvPr/>
        </p:nvSpPr>
        <p:spPr>
          <a:xfrm rot="16200000">
            <a:off x="5080438" y="2075710"/>
            <a:ext cx="1125018" cy="553036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 h="10000">
                <a:moveTo>
                  <a:pt x="3234" y="0"/>
                </a:moveTo>
                <a:lnTo>
                  <a:pt x="11567" y="0"/>
                </a:lnTo>
                <a:cubicBezTo>
                  <a:pt x="10646" y="0"/>
                  <a:pt x="8203" y="2216"/>
                  <a:pt x="8203" y="4977"/>
                </a:cubicBezTo>
                <a:cubicBezTo>
                  <a:pt x="8203" y="7738"/>
                  <a:pt x="10646" y="10000"/>
                  <a:pt x="11567" y="10000"/>
                </a:cubicBezTo>
                <a:lnTo>
                  <a:pt x="3234" y="10000"/>
                </a:lnTo>
                <a:cubicBezTo>
                  <a:pt x="2313" y="10000"/>
                  <a:pt x="0" y="7738"/>
                  <a:pt x="0" y="4977"/>
                </a:cubicBezTo>
                <a:cubicBezTo>
                  <a:pt x="0" y="2216"/>
                  <a:pt x="2313" y="0"/>
                  <a:pt x="3234" y="0"/>
                </a:cubicBezTo>
                <a:close/>
              </a:path>
            </a:pathLst>
          </a:cu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3" name="フローチャート : 記憶データ 13"/>
          <p:cNvSpPr/>
          <p:nvPr/>
        </p:nvSpPr>
        <p:spPr>
          <a:xfrm rot="16200000">
            <a:off x="5193074" y="718494"/>
            <a:ext cx="785292" cy="2850362"/>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7996"/>
              <a:gd name="connsiteY0" fmla="*/ 0 h 10000"/>
              <a:gd name="connsiteX1" fmla="*/ 11567 w 17996"/>
              <a:gd name="connsiteY1" fmla="*/ 0 h 10000"/>
              <a:gd name="connsiteX2" fmla="*/ 17996 w 17996"/>
              <a:gd name="connsiteY2" fmla="*/ 4656 h 10000"/>
              <a:gd name="connsiteX3" fmla="*/ 11567 w 17996"/>
              <a:gd name="connsiteY3" fmla="*/ 10000 h 10000"/>
              <a:gd name="connsiteX4" fmla="*/ 3234 w 17996"/>
              <a:gd name="connsiteY4" fmla="*/ 10000 h 10000"/>
              <a:gd name="connsiteX5" fmla="*/ 0 w 17996"/>
              <a:gd name="connsiteY5" fmla="*/ 4977 h 10000"/>
              <a:gd name="connsiteX6" fmla="*/ 3234 w 17996"/>
              <a:gd name="connsiteY6" fmla="*/ 0 h 10000"/>
              <a:gd name="connsiteX0" fmla="*/ 3234 w 18016"/>
              <a:gd name="connsiteY0" fmla="*/ 0 h 10000"/>
              <a:gd name="connsiteX1" fmla="*/ 13917 w 18016"/>
              <a:gd name="connsiteY1" fmla="*/ 1975 h 10000"/>
              <a:gd name="connsiteX2" fmla="*/ 17996 w 18016"/>
              <a:gd name="connsiteY2" fmla="*/ 4656 h 10000"/>
              <a:gd name="connsiteX3" fmla="*/ 11567 w 18016"/>
              <a:gd name="connsiteY3" fmla="*/ 10000 h 10000"/>
              <a:gd name="connsiteX4" fmla="*/ 3234 w 18016"/>
              <a:gd name="connsiteY4" fmla="*/ 10000 h 10000"/>
              <a:gd name="connsiteX5" fmla="*/ 0 w 18016"/>
              <a:gd name="connsiteY5" fmla="*/ 4977 h 10000"/>
              <a:gd name="connsiteX6" fmla="*/ 3234 w 18016"/>
              <a:gd name="connsiteY6" fmla="*/ 0 h 10000"/>
              <a:gd name="connsiteX0" fmla="*/ 3234 w 17997"/>
              <a:gd name="connsiteY0" fmla="*/ 0 h 10000"/>
              <a:gd name="connsiteX1" fmla="*/ 13917 w 17997"/>
              <a:gd name="connsiteY1" fmla="*/ 1975 h 10000"/>
              <a:gd name="connsiteX2" fmla="*/ 17996 w 17997"/>
              <a:gd name="connsiteY2" fmla="*/ 4656 h 10000"/>
              <a:gd name="connsiteX3" fmla="*/ 14440 w 17997"/>
              <a:gd name="connsiteY3" fmla="*/ 7382 h 10000"/>
              <a:gd name="connsiteX4" fmla="*/ 3234 w 17997"/>
              <a:gd name="connsiteY4" fmla="*/ 10000 h 10000"/>
              <a:gd name="connsiteX5" fmla="*/ 0 w 17997"/>
              <a:gd name="connsiteY5" fmla="*/ 4977 h 10000"/>
              <a:gd name="connsiteX6" fmla="*/ 3234 w 17997"/>
              <a:gd name="connsiteY6" fmla="*/ 0 h 10000"/>
              <a:gd name="connsiteX0" fmla="*/ 11762 w 18299"/>
              <a:gd name="connsiteY0" fmla="*/ 0 h 8530"/>
              <a:gd name="connsiteX1" fmla="*/ 14219 w 18299"/>
              <a:gd name="connsiteY1" fmla="*/ 505 h 8530"/>
              <a:gd name="connsiteX2" fmla="*/ 18298 w 18299"/>
              <a:gd name="connsiteY2" fmla="*/ 3186 h 8530"/>
              <a:gd name="connsiteX3" fmla="*/ 14742 w 18299"/>
              <a:gd name="connsiteY3" fmla="*/ 5912 h 8530"/>
              <a:gd name="connsiteX4" fmla="*/ 3536 w 18299"/>
              <a:gd name="connsiteY4" fmla="*/ 8530 h 8530"/>
              <a:gd name="connsiteX5" fmla="*/ 302 w 18299"/>
              <a:gd name="connsiteY5" fmla="*/ 3507 h 8530"/>
              <a:gd name="connsiteX6" fmla="*/ 11762 w 18299"/>
              <a:gd name="connsiteY6" fmla="*/ 0 h 8530"/>
              <a:gd name="connsiteX0" fmla="*/ 6264 w 9835"/>
              <a:gd name="connsiteY0" fmla="*/ 0 h 7604"/>
              <a:gd name="connsiteX1" fmla="*/ 7606 w 9835"/>
              <a:gd name="connsiteY1" fmla="*/ 592 h 7604"/>
              <a:gd name="connsiteX2" fmla="*/ 9835 w 9835"/>
              <a:gd name="connsiteY2" fmla="*/ 3735 h 7604"/>
              <a:gd name="connsiteX3" fmla="*/ 7892 w 9835"/>
              <a:gd name="connsiteY3" fmla="*/ 6931 h 7604"/>
              <a:gd name="connsiteX4" fmla="*/ 6121 w 9835"/>
              <a:gd name="connsiteY4" fmla="*/ 7604 h 7604"/>
              <a:gd name="connsiteX5" fmla="*/ 1 w 9835"/>
              <a:gd name="connsiteY5" fmla="*/ 4111 h 7604"/>
              <a:gd name="connsiteX6" fmla="*/ 6264 w 9835"/>
              <a:gd name="connsiteY6" fmla="*/ 0 h 7604"/>
              <a:gd name="connsiteX0" fmla="*/ 6369 w 10041"/>
              <a:gd name="connsiteY0" fmla="*/ 0 h 10000"/>
              <a:gd name="connsiteX1" fmla="*/ 7734 w 10041"/>
              <a:gd name="connsiteY1" fmla="*/ 779 h 10000"/>
              <a:gd name="connsiteX2" fmla="*/ 10000 w 10041"/>
              <a:gd name="connsiteY2" fmla="*/ 4912 h 10000"/>
              <a:gd name="connsiteX3" fmla="*/ 9475 w 10041"/>
              <a:gd name="connsiteY3" fmla="*/ 7309 h 10000"/>
              <a:gd name="connsiteX4" fmla="*/ 6224 w 10041"/>
              <a:gd name="connsiteY4" fmla="*/ 10000 h 10000"/>
              <a:gd name="connsiteX5" fmla="*/ 1 w 10041"/>
              <a:gd name="connsiteY5" fmla="*/ 5406 h 10000"/>
              <a:gd name="connsiteX6" fmla="*/ 6369 w 10041"/>
              <a:gd name="connsiteY6" fmla="*/ 0 h 10000"/>
              <a:gd name="connsiteX0" fmla="*/ 6369 w 10000"/>
              <a:gd name="connsiteY0" fmla="*/ 0 h 10000"/>
              <a:gd name="connsiteX1" fmla="*/ 9475 w 10000"/>
              <a:gd name="connsiteY1" fmla="*/ 2549 h 10000"/>
              <a:gd name="connsiteX2" fmla="*/ 10000 w 10000"/>
              <a:gd name="connsiteY2" fmla="*/ 4912 h 10000"/>
              <a:gd name="connsiteX3" fmla="*/ 9475 w 10000"/>
              <a:gd name="connsiteY3" fmla="*/ 7309 h 10000"/>
              <a:gd name="connsiteX4" fmla="*/ 6224 w 10000"/>
              <a:gd name="connsiteY4" fmla="*/ 10000 h 10000"/>
              <a:gd name="connsiteX5" fmla="*/ 1 w 10000"/>
              <a:gd name="connsiteY5" fmla="*/ 5406 h 10000"/>
              <a:gd name="connsiteX6" fmla="*/ 6369 w 10000"/>
              <a:gd name="connsiteY6" fmla="*/ 0 h 10000"/>
              <a:gd name="connsiteX0" fmla="*/ 6369 w 10001"/>
              <a:gd name="connsiteY0" fmla="*/ 0 h 10000"/>
              <a:gd name="connsiteX1" fmla="*/ 9475 w 10001"/>
              <a:gd name="connsiteY1" fmla="*/ 2549 h 10000"/>
              <a:gd name="connsiteX2" fmla="*/ 10000 w 10001"/>
              <a:gd name="connsiteY2" fmla="*/ 4912 h 10000"/>
              <a:gd name="connsiteX3" fmla="*/ 9693 w 10001"/>
              <a:gd name="connsiteY3" fmla="*/ 7097 h 10000"/>
              <a:gd name="connsiteX4" fmla="*/ 6224 w 10001"/>
              <a:gd name="connsiteY4" fmla="*/ 10000 h 10000"/>
              <a:gd name="connsiteX5" fmla="*/ 1 w 10001"/>
              <a:gd name="connsiteY5" fmla="*/ 5406 h 10000"/>
              <a:gd name="connsiteX6" fmla="*/ 6369 w 10001"/>
              <a:gd name="connsiteY6" fmla="*/ 0 h 10000"/>
              <a:gd name="connsiteX0" fmla="*/ 6370 w 10002"/>
              <a:gd name="connsiteY0" fmla="*/ 0 h 9575"/>
              <a:gd name="connsiteX1" fmla="*/ 9476 w 10002"/>
              <a:gd name="connsiteY1" fmla="*/ 2549 h 9575"/>
              <a:gd name="connsiteX2" fmla="*/ 10001 w 10002"/>
              <a:gd name="connsiteY2" fmla="*/ 4912 h 9575"/>
              <a:gd name="connsiteX3" fmla="*/ 9694 w 10002"/>
              <a:gd name="connsiteY3" fmla="*/ 7097 h 9575"/>
              <a:gd name="connsiteX4" fmla="*/ 7241 w 10002"/>
              <a:gd name="connsiteY4" fmla="*/ 9575 h 9575"/>
              <a:gd name="connsiteX5" fmla="*/ 2 w 10002"/>
              <a:gd name="connsiteY5" fmla="*/ 5406 h 9575"/>
              <a:gd name="connsiteX6" fmla="*/ 6370 w 10002"/>
              <a:gd name="connsiteY6" fmla="*/ 0 h 9575"/>
              <a:gd name="connsiteX0" fmla="*/ 2313 w 5944"/>
              <a:gd name="connsiteY0" fmla="*/ 0 h 10000"/>
              <a:gd name="connsiteX1" fmla="*/ 5418 w 5944"/>
              <a:gd name="connsiteY1" fmla="*/ 2662 h 10000"/>
              <a:gd name="connsiteX2" fmla="*/ 5943 w 5944"/>
              <a:gd name="connsiteY2" fmla="*/ 5130 h 10000"/>
              <a:gd name="connsiteX3" fmla="*/ 5636 w 5944"/>
              <a:gd name="connsiteY3" fmla="*/ 7412 h 10000"/>
              <a:gd name="connsiteX4" fmla="*/ 3184 w 5944"/>
              <a:gd name="connsiteY4" fmla="*/ 10000 h 10000"/>
              <a:gd name="connsiteX5" fmla="*/ 8 w 5944"/>
              <a:gd name="connsiteY5" fmla="*/ 5276 h 10000"/>
              <a:gd name="connsiteX6" fmla="*/ 2313 w 5944"/>
              <a:gd name="connsiteY6" fmla="*/ 0 h 10000"/>
              <a:gd name="connsiteX0" fmla="*/ 3890 w 9998"/>
              <a:gd name="connsiteY0" fmla="*/ 0 h 9519"/>
              <a:gd name="connsiteX1" fmla="*/ 9114 w 9998"/>
              <a:gd name="connsiteY1" fmla="*/ 2662 h 9519"/>
              <a:gd name="connsiteX2" fmla="*/ 9997 w 9998"/>
              <a:gd name="connsiteY2" fmla="*/ 5130 h 9519"/>
              <a:gd name="connsiteX3" fmla="*/ 9481 w 9998"/>
              <a:gd name="connsiteY3" fmla="*/ 7412 h 9519"/>
              <a:gd name="connsiteX4" fmla="*/ 5234 w 9998"/>
              <a:gd name="connsiteY4" fmla="*/ 9519 h 9519"/>
              <a:gd name="connsiteX5" fmla="*/ 12 w 9998"/>
              <a:gd name="connsiteY5" fmla="*/ 5276 h 9519"/>
              <a:gd name="connsiteX6" fmla="*/ 3890 w 9998"/>
              <a:gd name="connsiteY6" fmla="*/ 0 h 9519"/>
              <a:gd name="connsiteX0" fmla="*/ 3909 w 10018"/>
              <a:gd name="connsiteY0" fmla="*/ 0 h 9689"/>
              <a:gd name="connsiteX1" fmla="*/ 9134 w 10018"/>
              <a:gd name="connsiteY1" fmla="*/ 2797 h 9689"/>
              <a:gd name="connsiteX2" fmla="*/ 10017 w 10018"/>
              <a:gd name="connsiteY2" fmla="*/ 5389 h 9689"/>
              <a:gd name="connsiteX3" fmla="*/ 9501 w 10018"/>
              <a:gd name="connsiteY3" fmla="*/ 7787 h 9689"/>
              <a:gd name="connsiteX4" fmla="*/ 6230 w 10018"/>
              <a:gd name="connsiteY4" fmla="*/ 9689 h 9689"/>
              <a:gd name="connsiteX5" fmla="*/ 30 w 10018"/>
              <a:gd name="connsiteY5" fmla="*/ 5543 h 9689"/>
              <a:gd name="connsiteX6" fmla="*/ 3909 w 10018"/>
              <a:gd name="connsiteY6" fmla="*/ 0 h 9689"/>
              <a:gd name="connsiteX0" fmla="*/ 6066 w 9971"/>
              <a:gd name="connsiteY0" fmla="*/ 0 h 8998"/>
              <a:gd name="connsiteX1" fmla="*/ 9089 w 9971"/>
              <a:gd name="connsiteY1" fmla="*/ 1885 h 8998"/>
              <a:gd name="connsiteX2" fmla="*/ 9970 w 9971"/>
              <a:gd name="connsiteY2" fmla="*/ 4560 h 8998"/>
              <a:gd name="connsiteX3" fmla="*/ 9455 w 9971"/>
              <a:gd name="connsiteY3" fmla="*/ 7035 h 8998"/>
              <a:gd name="connsiteX4" fmla="*/ 6190 w 9971"/>
              <a:gd name="connsiteY4" fmla="*/ 8998 h 8998"/>
              <a:gd name="connsiteX5" fmla="*/ 1 w 9971"/>
              <a:gd name="connsiteY5" fmla="*/ 4719 h 8998"/>
              <a:gd name="connsiteX6" fmla="*/ 6066 w 9971"/>
              <a:gd name="connsiteY6" fmla="*/ 0 h 8998"/>
              <a:gd name="connsiteX0" fmla="*/ 3640 w 7556"/>
              <a:gd name="connsiteY0" fmla="*/ 0 h 10000"/>
              <a:gd name="connsiteX1" fmla="*/ 6671 w 7556"/>
              <a:gd name="connsiteY1" fmla="*/ 2095 h 10000"/>
              <a:gd name="connsiteX2" fmla="*/ 7555 w 7556"/>
              <a:gd name="connsiteY2" fmla="*/ 5068 h 10000"/>
              <a:gd name="connsiteX3" fmla="*/ 7038 w 7556"/>
              <a:gd name="connsiteY3" fmla="*/ 7818 h 10000"/>
              <a:gd name="connsiteX4" fmla="*/ 3764 w 7556"/>
              <a:gd name="connsiteY4" fmla="*/ 10000 h 10000"/>
              <a:gd name="connsiteX5" fmla="*/ 1 w 7556"/>
              <a:gd name="connsiteY5" fmla="*/ 5110 h 10000"/>
              <a:gd name="connsiteX6" fmla="*/ 3640 w 7556"/>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 h="10000">
                <a:moveTo>
                  <a:pt x="3640" y="0"/>
                </a:moveTo>
                <a:lnTo>
                  <a:pt x="6671" y="2095"/>
                </a:lnTo>
                <a:cubicBezTo>
                  <a:pt x="5809" y="2095"/>
                  <a:pt x="7495" y="4113"/>
                  <a:pt x="7555" y="5068"/>
                </a:cubicBezTo>
                <a:cubicBezTo>
                  <a:pt x="7616" y="6022"/>
                  <a:pt x="6177" y="7818"/>
                  <a:pt x="7038" y="7818"/>
                </a:cubicBezTo>
                <a:lnTo>
                  <a:pt x="3764" y="10000"/>
                </a:lnTo>
                <a:cubicBezTo>
                  <a:pt x="2900" y="10000"/>
                  <a:pt x="22" y="6778"/>
                  <a:pt x="1" y="5110"/>
                </a:cubicBezTo>
                <a:cubicBezTo>
                  <a:pt x="-20" y="3443"/>
                  <a:pt x="2778" y="0"/>
                  <a:pt x="3640" y="0"/>
                </a:cubicBezTo>
                <a:close/>
              </a:path>
            </a:pathLst>
          </a:cu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5" name="円/楕円 54"/>
          <p:cNvSpPr/>
          <p:nvPr/>
        </p:nvSpPr>
        <p:spPr>
          <a:xfrm>
            <a:off x="4891792" y="1786484"/>
            <a:ext cx="1500198" cy="71438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ea typeface="HG丸ｺﾞｼｯｸM-PRO" panose="020F0600000000000000" pitchFamily="50" charset="-128"/>
              </a:rPr>
              <a:t>北極</a:t>
            </a:r>
          </a:p>
        </p:txBody>
      </p:sp>
      <p:sp>
        <p:nvSpPr>
          <p:cNvPr id="56" name="円/楕円 55"/>
          <p:cNvSpPr/>
          <p:nvPr/>
        </p:nvSpPr>
        <p:spPr>
          <a:xfrm>
            <a:off x="4880209" y="4634579"/>
            <a:ext cx="1500198" cy="7143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ea typeface="HG丸ｺﾞｼｯｸM-PRO" panose="020F0600000000000000" pitchFamily="50" charset="-128"/>
              </a:rPr>
              <a:t>赤道</a:t>
            </a:r>
          </a:p>
        </p:txBody>
      </p:sp>
    </p:spTree>
    <p:extLst>
      <p:ext uri="{BB962C8B-B14F-4D97-AF65-F5344CB8AC3E}">
        <p14:creationId xmlns:p14="http://schemas.microsoft.com/office/powerpoint/2010/main" val="211323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left)">
                                      <p:cBhvr>
                                        <p:cTn id="28" dur="500"/>
                                        <p:tgtEl>
                                          <p:spTgt spid="3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left)">
                                      <p:cBhvr>
                                        <p:cTn id="31" dur="500"/>
                                        <p:tgtEl>
                                          <p:spTgt spid="4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barn(inVertical)">
                                      <p:cBhvr>
                                        <p:cTn id="45" dur="500"/>
                                        <p:tgtEl>
                                          <p:spTgt spid="5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33" grpId="0" animBg="1"/>
      <p:bldP spid="34" grpId="0" animBg="1"/>
      <p:bldP spid="35" grpId="0" animBg="1"/>
      <p:bldP spid="37" grpId="0" animBg="1"/>
      <p:bldP spid="39" grpId="0" animBg="1"/>
      <p:bldP spid="40" grpId="0" animBg="1"/>
      <p:bldP spid="43" grpId="0" animBg="1"/>
      <p:bldP spid="44" grpId="0" animBg="1"/>
      <p:bldP spid="45" grpId="0" animBg="1"/>
      <p:bldP spid="14" grpId="0" animBg="1"/>
      <p:bldP spid="5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1406" y="2529432"/>
            <a:ext cx="1000132" cy="523220"/>
          </a:xfrm>
          <a:prstGeom prst="rect">
            <a:avLst/>
          </a:prstGeom>
          <a:solidFill>
            <a:srgbClr val="FFFF00"/>
          </a:solidFill>
          <a:ln>
            <a:solidFill>
              <a:schemeClr val="tx1"/>
            </a:solidFill>
          </a:ln>
        </p:spPr>
        <p:txBody>
          <a:bodyPr wrap="square" rtlCol="0">
            <a:spAutoFit/>
          </a:bodyPr>
          <a:lstStyle/>
          <a:p>
            <a:pPr algn="ctr"/>
            <a:r>
              <a:rPr lang="ja-JP" altLang="en-US" sz="2800" dirty="0">
                <a:solidFill>
                  <a:prstClr val="black"/>
                </a:solidFill>
                <a:ea typeface="HG丸ｺﾞｼｯｸM-PRO" panose="020F0600000000000000" pitchFamily="50" charset="-128"/>
              </a:rPr>
              <a:t>収入</a:t>
            </a:r>
          </a:p>
        </p:txBody>
      </p:sp>
      <p:graphicFrame>
        <p:nvGraphicFramePr>
          <p:cNvPr id="3" name="オブジェクト 2"/>
          <p:cNvGraphicFramePr>
            <a:graphicFrameLocks noChangeAspect="1"/>
          </p:cNvGraphicFramePr>
          <p:nvPr/>
        </p:nvGraphicFramePr>
        <p:xfrm>
          <a:off x="573088" y="3333750"/>
          <a:ext cx="4138612" cy="681038"/>
        </p:xfrm>
        <a:graphic>
          <a:graphicData uri="http://schemas.openxmlformats.org/presentationml/2006/ole">
            <mc:AlternateContent xmlns:mc="http://schemas.openxmlformats.org/markup-compatibility/2006">
              <mc:Choice xmlns:v="urn:schemas-microsoft-com:vml" Requires="v">
                <p:oleObj name="数式" r:id="rId2" imgW="1168200" imgH="228600" progId="Equation.3">
                  <p:embed/>
                </p:oleObj>
              </mc:Choice>
              <mc:Fallback>
                <p:oleObj name="数式" r:id="rId2" imgW="1168200" imgH="228600" progId="Equation.3">
                  <p:embed/>
                  <p:pic>
                    <p:nvPicPr>
                      <p:cNvPr id="3" name="オブジェクト 2"/>
                      <p:cNvPicPr>
                        <a:picLocks noChangeAspect="1" noChangeArrowheads="1"/>
                      </p:cNvPicPr>
                      <p:nvPr/>
                    </p:nvPicPr>
                    <p:blipFill>
                      <a:blip r:embed="rId3"/>
                      <a:srcRect/>
                      <a:stretch>
                        <a:fillRect/>
                      </a:stretch>
                    </p:blipFill>
                    <p:spPr bwMode="auto">
                      <a:xfrm>
                        <a:off x="573088" y="3333750"/>
                        <a:ext cx="4138612" cy="681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テキスト ボックス 4"/>
          <p:cNvSpPr txBox="1"/>
          <p:nvPr/>
        </p:nvSpPr>
        <p:spPr>
          <a:xfrm>
            <a:off x="71406" y="4834606"/>
            <a:ext cx="1000132" cy="523220"/>
          </a:xfrm>
          <a:prstGeom prst="rect">
            <a:avLst/>
          </a:prstGeom>
          <a:solidFill>
            <a:srgbClr val="FFFF00"/>
          </a:solidFill>
          <a:ln>
            <a:solidFill>
              <a:schemeClr val="tx1"/>
            </a:solidFill>
          </a:ln>
        </p:spPr>
        <p:txBody>
          <a:bodyPr wrap="square" rtlCol="0">
            <a:spAutoFit/>
          </a:bodyPr>
          <a:lstStyle/>
          <a:p>
            <a:pPr algn="ctr"/>
            <a:r>
              <a:rPr lang="ja-JP" altLang="en-US" sz="2800" dirty="0">
                <a:solidFill>
                  <a:prstClr val="black"/>
                </a:solidFill>
                <a:ea typeface="HG丸ｺﾞｼｯｸM-PRO" panose="020F0600000000000000" pitchFamily="50" charset="-128"/>
              </a:rPr>
              <a:t>支出</a:t>
            </a:r>
          </a:p>
        </p:txBody>
      </p:sp>
      <p:graphicFrame>
        <p:nvGraphicFramePr>
          <p:cNvPr id="35844" name="Object 4"/>
          <p:cNvGraphicFramePr>
            <a:graphicFrameLocks noChangeAspect="1"/>
          </p:cNvGraphicFramePr>
          <p:nvPr/>
        </p:nvGraphicFramePr>
        <p:xfrm>
          <a:off x="919163" y="5435600"/>
          <a:ext cx="1922462" cy="690563"/>
        </p:xfrm>
        <a:graphic>
          <a:graphicData uri="http://schemas.openxmlformats.org/presentationml/2006/ole">
            <mc:AlternateContent xmlns:mc="http://schemas.openxmlformats.org/markup-compatibility/2006">
              <mc:Choice xmlns:v="urn:schemas-microsoft-com:vml" Requires="v">
                <p:oleObj name="数式" r:id="rId4" imgW="672840" imgH="241200" progId="Equation.3">
                  <p:embed/>
                </p:oleObj>
              </mc:Choice>
              <mc:Fallback>
                <p:oleObj name="数式" r:id="rId4" imgW="672840" imgH="241200" progId="Equation.3">
                  <p:embed/>
                  <p:pic>
                    <p:nvPicPr>
                      <p:cNvPr id="35844" name="Object 4"/>
                      <p:cNvPicPr>
                        <a:picLocks noChangeAspect="1" noChangeArrowheads="1"/>
                      </p:cNvPicPr>
                      <p:nvPr/>
                    </p:nvPicPr>
                    <p:blipFill>
                      <a:blip r:embed="rId5"/>
                      <a:srcRect/>
                      <a:stretch>
                        <a:fillRect/>
                      </a:stretch>
                    </p:blipFill>
                    <p:spPr bwMode="auto">
                      <a:xfrm>
                        <a:off x="919163" y="5435600"/>
                        <a:ext cx="1922462"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テキスト ボックス 7"/>
          <p:cNvSpPr txBox="1"/>
          <p:nvPr/>
        </p:nvSpPr>
        <p:spPr>
          <a:xfrm>
            <a:off x="5947861" y="5340440"/>
            <a:ext cx="2959168" cy="400110"/>
          </a:xfrm>
          <a:prstGeom prst="rect">
            <a:avLst/>
          </a:prstGeom>
          <a:noFill/>
        </p:spPr>
        <p:txBody>
          <a:bodyPr wrap="square" rtlCol="0">
            <a:spAutoFit/>
          </a:bodyPr>
          <a:lstStyle/>
          <a:p>
            <a:r>
              <a:rPr lang="en-US" altLang="ja-JP" sz="2000" i="1" dirty="0" err="1">
                <a:solidFill>
                  <a:prstClr val="black"/>
                </a:solidFill>
                <a:latin typeface="Times New Roman" pitchFamily="18" charset="0"/>
                <a:ea typeface="HG丸ｺﾞｼｯｸM-PRO" panose="020F0600000000000000" pitchFamily="50" charset="-128"/>
                <a:cs typeface="Times New Roman" pitchFamily="18" charset="0"/>
              </a:rPr>
              <a:t>Q</a:t>
            </a:r>
            <a:r>
              <a:rPr lang="en-US" altLang="ja-JP" sz="2000" i="1" baseline="-25000" dirty="0" err="1">
                <a:solidFill>
                  <a:prstClr val="black"/>
                </a:solidFill>
                <a:latin typeface="Times New Roman" pitchFamily="18" charset="0"/>
                <a:ea typeface="HG丸ｺﾞｼｯｸM-PRO" panose="020F0600000000000000" pitchFamily="50" charset="-128"/>
                <a:cs typeface="Times New Roman" pitchFamily="18" charset="0"/>
              </a:rPr>
              <a:t>out</a:t>
            </a:r>
            <a:r>
              <a:rPr lang="ja-JP" altLang="en-US" sz="2000" dirty="0">
                <a:solidFill>
                  <a:prstClr val="black"/>
                </a:solidFill>
                <a:latin typeface="Times New Roman" pitchFamily="18" charset="0"/>
                <a:ea typeface="HG丸ｺﾞｼｯｸM-PRO" panose="020F0600000000000000" pitchFamily="50" charset="-128"/>
                <a:cs typeface="Times New Roman" pitchFamily="18" charset="0"/>
              </a:rPr>
              <a:t>：放射エネルギー</a:t>
            </a:r>
            <a:endParaRPr lang="en-US" altLang="ja-JP" sz="2000" dirty="0">
              <a:solidFill>
                <a:prstClr val="black"/>
              </a:solidFill>
              <a:latin typeface="Times New Roman" pitchFamily="18" charset="0"/>
              <a:ea typeface="HG丸ｺﾞｼｯｸM-PRO" panose="020F0600000000000000" pitchFamily="50" charset="-128"/>
              <a:cs typeface="Times New Roman" pitchFamily="18" charset="0"/>
            </a:endParaRPr>
          </a:p>
        </p:txBody>
      </p:sp>
      <p:cxnSp>
        <p:nvCxnSpPr>
          <p:cNvPr id="15" name="直線コネクタ 14"/>
          <p:cNvCxnSpPr/>
          <p:nvPr/>
        </p:nvCxnSpPr>
        <p:spPr>
          <a:xfrm>
            <a:off x="0" y="4404390"/>
            <a:ext cx="9144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 18"/>
          <p:cNvSpPr>
            <a:spLocks noGrp="1"/>
          </p:cNvSpPr>
          <p:nvPr>
            <p:ph type="sldNum" sz="quarter" idx="12"/>
          </p:nvPr>
        </p:nvSpPr>
        <p:spPr/>
        <p:txBody>
          <a:bodyPr/>
          <a:lstStyle/>
          <a:p>
            <a:fld id="{17A5A13A-A731-4C35-B004-8DD58D2CB67F}" type="slidenum">
              <a:rPr lang="ja-JP" altLang="en-US" smtClean="0">
                <a:solidFill>
                  <a:prstClr val="black">
                    <a:tint val="75000"/>
                  </a:prstClr>
                </a:solidFill>
              </a:rPr>
              <a:pPr/>
              <a:t>78</a:t>
            </a:fld>
            <a:endParaRPr lang="ja-JP" altLang="en-US">
              <a:solidFill>
                <a:prstClr val="black">
                  <a:tint val="75000"/>
                </a:prstClr>
              </a:solidFill>
            </a:endParaRPr>
          </a:p>
        </p:txBody>
      </p:sp>
      <p:sp>
        <p:nvSpPr>
          <p:cNvPr id="20" name="テキスト ボックス 19"/>
          <p:cNvSpPr txBox="1"/>
          <p:nvPr/>
        </p:nvSpPr>
        <p:spPr>
          <a:xfrm>
            <a:off x="0" y="0"/>
            <a:ext cx="9144000" cy="584775"/>
          </a:xfrm>
          <a:prstGeom prst="rect">
            <a:avLst/>
          </a:prstGeom>
          <a:noFill/>
        </p:spPr>
        <p:txBody>
          <a:bodyPr wrap="square" rtlCol="0">
            <a:spAutoFit/>
          </a:bodyPr>
          <a:lstStyle/>
          <a:p>
            <a:r>
              <a:rPr lang="ja-JP" altLang="en-US" sz="3200" dirty="0">
                <a:solidFill>
                  <a:prstClr val="black"/>
                </a:solidFill>
                <a:latin typeface="+mj-ea"/>
                <a:ea typeface="+mj-ea"/>
              </a:rPr>
              <a:t>太陽高度を考えると </a:t>
            </a:r>
            <a:r>
              <a:rPr lang="en-US" altLang="ja-JP" sz="3200" dirty="0">
                <a:solidFill>
                  <a:prstClr val="black"/>
                </a:solidFill>
                <a:latin typeface="+mj-ea"/>
                <a:ea typeface="+mj-ea"/>
              </a:rPr>
              <a:t>(</a:t>
            </a:r>
            <a:r>
              <a:rPr lang="ja-JP" altLang="en-US" sz="3200" dirty="0">
                <a:solidFill>
                  <a:prstClr val="black"/>
                </a:solidFill>
                <a:latin typeface="+mj-ea"/>
                <a:ea typeface="+mj-ea"/>
              </a:rPr>
              <a:t>局所放射平衡温度</a:t>
            </a:r>
            <a:r>
              <a:rPr lang="en-US" altLang="ja-JP" sz="3200" dirty="0">
                <a:solidFill>
                  <a:prstClr val="black"/>
                </a:solidFill>
                <a:latin typeface="+mj-ea"/>
                <a:ea typeface="+mj-ea"/>
              </a:rPr>
              <a:t>)</a:t>
            </a:r>
            <a:r>
              <a:rPr lang="ja-JP" altLang="en-US" sz="3200" dirty="0">
                <a:solidFill>
                  <a:prstClr val="black"/>
                </a:solidFill>
                <a:latin typeface="+mj-ea"/>
                <a:ea typeface="+mj-ea"/>
              </a:rPr>
              <a:t> ・・・</a:t>
            </a:r>
          </a:p>
        </p:txBody>
      </p:sp>
      <p:sp>
        <p:nvSpPr>
          <p:cNvPr id="21" name="正方形/長方形 20"/>
          <p:cNvSpPr/>
          <p:nvPr/>
        </p:nvSpPr>
        <p:spPr>
          <a:xfrm>
            <a:off x="1857356" y="1785926"/>
            <a:ext cx="6215106" cy="500066"/>
          </a:xfrm>
          <a:prstGeom prst="rect">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cxnSp>
        <p:nvCxnSpPr>
          <p:cNvPr id="23" name="直線矢印コネクタ 22"/>
          <p:cNvCxnSpPr/>
          <p:nvPr/>
        </p:nvCxnSpPr>
        <p:spPr>
          <a:xfrm rot="10800000" flipV="1">
            <a:off x="2714612" y="642918"/>
            <a:ext cx="3286148" cy="11430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円弧 23"/>
          <p:cNvSpPr/>
          <p:nvPr/>
        </p:nvSpPr>
        <p:spPr>
          <a:xfrm>
            <a:off x="3428992" y="1500174"/>
            <a:ext cx="428628" cy="47019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a typeface="HG丸ｺﾞｼｯｸM-PRO" panose="020F0600000000000000" pitchFamily="50" charset="-128"/>
            </a:endParaRPr>
          </a:p>
        </p:txBody>
      </p:sp>
      <p:cxnSp>
        <p:nvCxnSpPr>
          <p:cNvPr id="27" name="直線矢印コネクタ 26"/>
          <p:cNvCxnSpPr/>
          <p:nvPr/>
        </p:nvCxnSpPr>
        <p:spPr>
          <a:xfrm rot="10800000">
            <a:off x="2714612" y="642918"/>
            <a:ext cx="3286148"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rot="5400000">
            <a:off x="5430050" y="1213628"/>
            <a:ext cx="1143008"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7115" name="Object 11"/>
          <p:cNvGraphicFramePr>
            <a:graphicFrameLocks noChangeAspect="1"/>
          </p:cNvGraphicFramePr>
          <p:nvPr/>
        </p:nvGraphicFramePr>
        <p:xfrm>
          <a:off x="4071934" y="1357298"/>
          <a:ext cx="449262" cy="415925"/>
        </p:xfrm>
        <a:graphic>
          <a:graphicData uri="http://schemas.openxmlformats.org/presentationml/2006/ole">
            <mc:AlternateContent xmlns:mc="http://schemas.openxmlformats.org/markup-compatibility/2006">
              <mc:Choice xmlns:v="urn:schemas-microsoft-com:vml" Requires="v">
                <p:oleObj name="数式" r:id="rId6" imgW="126720" imgH="139680" progId="Equation.3">
                  <p:embed/>
                </p:oleObj>
              </mc:Choice>
              <mc:Fallback>
                <p:oleObj name="数式" r:id="rId6" imgW="126720" imgH="139680" progId="Equation.3">
                  <p:embed/>
                  <p:pic>
                    <p:nvPicPr>
                      <p:cNvPr id="47115"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1934" y="1357298"/>
                        <a:ext cx="449262"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6" name="Object 12"/>
          <p:cNvGraphicFramePr>
            <a:graphicFrameLocks noChangeAspect="1"/>
          </p:cNvGraphicFramePr>
          <p:nvPr/>
        </p:nvGraphicFramePr>
        <p:xfrm>
          <a:off x="4071934" y="785794"/>
          <a:ext cx="350836" cy="518935"/>
        </p:xfrm>
        <a:graphic>
          <a:graphicData uri="http://schemas.openxmlformats.org/presentationml/2006/ole">
            <mc:AlternateContent xmlns:mc="http://schemas.openxmlformats.org/markup-compatibility/2006">
              <mc:Choice xmlns:v="urn:schemas-microsoft-com:vml" Requires="v">
                <p:oleObj name="数式" r:id="rId8" imgW="139680" imgH="177480" progId="Equation.3">
                  <p:embed/>
                </p:oleObj>
              </mc:Choice>
              <mc:Fallback>
                <p:oleObj name="数式" r:id="rId8" imgW="139680" imgH="177480" progId="Equation.3">
                  <p:embed/>
                  <p:pic>
                    <p:nvPicPr>
                      <p:cNvPr id="47116"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1934" y="785794"/>
                        <a:ext cx="350836" cy="5189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7" name="Object 13"/>
          <p:cNvGraphicFramePr>
            <a:graphicFrameLocks noChangeAspect="1"/>
          </p:cNvGraphicFramePr>
          <p:nvPr/>
        </p:nvGraphicFramePr>
        <p:xfrm>
          <a:off x="6059505" y="1001713"/>
          <a:ext cx="1084263" cy="519112"/>
        </p:xfrm>
        <a:graphic>
          <a:graphicData uri="http://schemas.openxmlformats.org/presentationml/2006/ole">
            <mc:AlternateContent xmlns:mc="http://schemas.openxmlformats.org/markup-compatibility/2006">
              <mc:Choice xmlns:v="urn:schemas-microsoft-com:vml" Requires="v">
                <p:oleObj name="数式" r:id="rId10" imgW="431640" imgH="177480" progId="Equation.3">
                  <p:embed/>
                </p:oleObj>
              </mc:Choice>
              <mc:Fallback>
                <p:oleObj name="数式" r:id="rId10" imgW="431640" imgH="177480" progId="Equation.3">
                  <p:embed/>
                  <p:pic>
                    <p:nvPicPr>
                      <p:cNvPr id="47117"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9505" y="1001713"/>
                        <a:ext cx="1084263"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テキスト ボックス 39"/>
          <p:cNvSpPr txBox="1"/>
          <p:nvPr/>
        </p:nvSpPr>
        <p:spPr>
          <a:xfrm>
            <a:off x="5868144" y="3000372"/>
            <a:ext cx="3275856" cy="1015663"/>
          </a:xfrm>
          <a:prstGeom prst="rect">
            <a:avLst/>
          </a:prstGeom>
          <a:noFill/>
        </p:spPr>
        <p:txBody>
          <a:bodyPr wrap="square" rtlCol="0">
            <a:spAutoFit/>
          </a:bodyPr>
          <a:lstStyle/>
          <a:p>
            <a:r>
              <a:rPr lang="en-US" altLang="ja-JP" sz="2000" i="1" dirty="0">
                <a:solidFill>
                  <a:prstClr val="black"/>
                </a:solidFill>
                <a:latin typeface="Times New Roman" pitchFamily="18" charset="0"/>
                <a:ea typeface="HG丸ｺﾞｼｯｸM-PRO" panose="020F0600000000000000" pitchFamily="50" charset="-128"/>
                <a:cs typeface="Times New Roman" pitchFamily="18" charset="0"/>
              </a:rPr>
              <a:t>Q</a:t>
            </a:r>
            <a:r>
              <a:rPr lang="en-US" altLang="ja-JP" sz="2000" i="1" baseline="-25000" dirty="0">
                <a:solidFill>
                  <a:prstClr val="black"/>
                </a:solidFill>
                <a:latin typeface="Times New Roman" pitchFamily="18" charset="0"/>
                <a:ea typeface="HG丸ｺﾞｼｯｸM-PRO" panose="020F0600000000000000" pitchFamily="50" charset="-128"/>
                <a:cs typeface="Times New Roman" pitchFamily="18" charset="0"/>
              </a:rPr>
              <a:t>in</a:t>
            </a:r>
            <a:r>
              <a:rPr lang="ja-JP" altLang="en-US" sz="2000" dirty="0">
                <a:solidFill>
                  <a:prstClr val="black"/>
                </a:solidFill>
                <a:latin typeface="Times New Roman" pitchFamily="18" charset="0"/>
                <a:ea typeface="HG丸ｺﾞｼｯｸM-PRO" panose="020F0600000000000000" pitchFamily="50" charset="-128"/>
                <a:cs typeface="Times New Roman" pitchFamily="18" charset="0"/>
              </a:rPr>
              <a:t>：入射エネルギー</a:t>
            </a:r>
            <a:endParaRPr lang="en-US" altLang="ja-JP" sz="2000" dirty="0">
              <a:solidFill>
                <a:prstClr val="black"/>
              </a:solidFill>
              <a:latin typeface="Times New Roman" pitchFamily="18" charset="0"/>
              <a:ea typeface="HG丸ｺﾞｼｯｸM-PRO" panose="020F0600000000000000" pitchFamily="50" charset="-128"/>
              <a:cs typeface="Times New Roman" pitchFamily="18" charset="0"/>
            </a:endParaRPr>
          </a:p>
          <a:p>
            <a:r>
              <a:rPr lang="en-US" altLang="ja-JP" sz="2000" i="1" dirty="0">
                <a:solidFill>
                  <a:prstClr val="black"/>
                </a:solidFill>
                <a:latin typeface="Times New Roman" pitchFamily="18" charset="0"/>
                <a:ea typeface="HG丸ｺﾞｼｯｸM-PRO" panose="020F0600000000000000" pitchFamily="50" charset="-128"/>
                <a:cs typeface="Times New Roman" pitchFamily="18" charset="0"/>
              </a:rPr>
              <a:t>S</a:t>
            </a:r>
            <a:r>
              <a:rPr lang="ja-JP" altLang="en-US" sz="2000" dirty="0">
                <a:solidFill>
                  <a:prstClr val="black"/>
                </a:solidFill>
                <a:latin typeface="Times New Roman" pitchFamily="18" charset="0"/>
                <a:ea typeface="HG丸ｺﾞｼｯｸM-PRO" panose="020F0600000000000000" pitchFamily="50" charset="-128"/>
                <a:cs typeface="Times New Roman" pitchFamily="18" charset="0"/>
              </a:rPr>
              <a:t>：太陽定数 </a:t>
            </a:r>
            <a:r>
              <a:rPr lang="en-US" altLang="ja-JP" sz="2000" dirty="0">
                <a:solidFill>
                  <a:prstClr val="black"/>
                </a:solidFill>
                <a:latin typeface="Times New Roman" pitchFamily="18" charset="0"/>
                <a:ea typeface="HG丸ｺﾞｼｯｸM-PRO" panose="020F0600000000000000" pitchFamily="50" charset="-128"/>
                <a:cs typeface="Times New Roman" pitchFamily="18" charset="0"/>
              </a:rPr>
              <a:t>(=</a:t>
            </a:r>
            <a:r>
              <a:rPr lang="ja-JP" altLang="en-US" sz="2000" dirty="0">
                <a:solidFill>
                  <a:prstClr val="black"/>
                </a:solidFill>
                <a:latin typeface="Times New Roman" pitchFamily="18" charset="0"/>
                <a:ea typeface="HG丸ｺﾞｼｯｸM-PRO" panose="020F0600000000000000" pitchFamily="50" charset="-128"/>
                <a:cs typeface="Times New Roman" pitchFamily="18" charset="0"/>
              </a:rPr>
              <a:t> </a:t>
            </a:r>
            <a:r>
              <a:rPr lang="en-US" altLang="ja-JP" sz="2000" dirty="0">
                <a:solidFill>
                  <a:prstClr val="black"/>
                </a:solidFill>
                <a:latin typeface="Times New Roman" pitchFamily="18" charset="0"/>
                <a:ea typeface="HG丸ｺﾞｼｯｸM-PRO" panose="020F0600000000000000" pitchFamily="50" charset="-128"/>
                <a:cs typeface="Times New Roman" pitchFamily="18" charset="0"/>
              </a:rPr>
              <a:t>1370Wm</a:t>
            </a:r>
            <a:r>
              <a:rPr lang="en-US" altLang="ja-JP" sz="2000" baseline="30000" dirty="0">
                <a:solidFill>
                  <a:prstClr val="black"/>
                </a:solidFill>
                <a:latin typeface="Times New Roman" pitchFamily="18" charset="0"/>
                <a:ea typeface="HG丸ｺﾞｼｯｸM-PRO" panose="020F0600000000000000" pitchFamily="50" charset="-128"/>
                <a:cs typeface="Times New Roman" pitchFamily="18" charset="0"/>
              </a:rPr>
              <a:t>-2</a:t>
            </a:r>
            <a:r>
              <a:rPr lang="en-US" altLang="ja-JP" sz="2000" dirty="0">
                <a:solidFill>
                  <a:prstClr val="black"/>
                </a:solidFill>
                <a:latin typeface="Times New Roman" pitchFamily="18" charset="0"/>
                <a:ea typeface="HG丸ｺﾞｼｯｸM-PRO" panose="020F0600000000000000" pitchFamily="50" charset="-128"/>
                <a:cs typeface="Times New Roman" pitchFamily="18" charset="0"/>
              </a:rPr>
              <a:t>)</a:t>
            </a:r>
          </a:p>
          <a:p>
            <a:r>
              <a:rPr lang="en-US" altLang="ja-JP" sz="2000" i="1" dirty="0">
                <a:solidFill>
                  <a:prstClr val="black"/>
                </a:solidFill>
                <a:latin typeface="Times New Roman" pitchFamily="18" charset="0"/>
                <a:ea typeface="HG丸ｺﾞｼｯｸM-PRO" panose="020F0600000000000000" pitchFamily="50" charset="-128"/>
                <a:cs typeface="Times New Roman" pitchFamily="18" charset="0"/>
              </a:rPr>
              <a:t>A</a:t>
            </a:r>
            <a:r>
              <a:rPr lang="ja-JP" altLang="en-US" sz="2000" dirty="0">
                <a:solidFill>
                  <a:prstClr val="black"/>
                </a:solidFill>
                <a:latin typeface="Times New Roman" pitchFamily="18" charset="0"/>
                <a:ea typeface="HG丸ｺﾞｼｯｸM-PRO" panose="020F0600000000000000" pitchFamily="50" charset="-128"/>
                <a:cs typeface="Times New Roman" pitchFamily="18" charset="0"/>
              </a:rPr>
              <a:t>：アルベド</a:t>
            </a:r>
            <a:endParaRPr lang="en-US" altLang="ja-JP" sz="2000" dirty="0">
              <a:solidFill>
                <a:prstClr val="black"/>
              </a:solidFill>
              <a:latin typeface="Times New Roman" pitchFamily="18" charset="0"/>
              <a:ea typeface="HG丸ｺﾞｼｯｸM-PRO" panose="020F0600000000000000" pitchFamily="50" charset="-128"/>
              <a:cs typeface="Times New Roman" pitchFamily="18" charset="0"/>
            </a:endParaRPr>
          </a:p>
        </p:txBody>
      </p:sp>
      <p:sp>
        <p:nvSpPr>
          <p:cNvPr id="22" name="テキスト ボックス 21"/>
          <p:cNvSpPr txBox="1"/>
          <p:nvPr/>
        </p:nvSpPr>
        <p:spPr>
          <a:xfrm>
            <a:off x="7429520" y="1785925"/>
            <a:ext cx="642942" cy="523220"/>
          </a:xfrm>
          <a:prstGeom prst="rect">
            <a:avLst/>
          </a:prstGeom>
          <a:noFill/>
        </p:spPr>
        <p:txBody>
          <a:bodyPr wrap="square" rtlCol="0">
            <a:spAutoFit/>
          </a:bodyPr>
          <a:lstStyle/>
          <a:p>
            <a:r>
              <a:rPr lang="en-US" altLang="ja-JP" sz="2800" b="1" dirty="0">
                <a:solidFill>
                  <a:prstClr val="black"/>
                </a:solidFill>
                <a:latin typeface="Times New Roman" pitchFamily="18" charset="0"/>
                <a:ea typeface="HG丸ｺﾞｼｯｸM-PRO" panose="020F0600000000000000" pitchFamily="50" charset="-128"/>
                <a:cs typeface="Times New Roman" pitchFamily="18" charset="0"/>
              </a:rPr>
              <a:t>T</a:t>
            </a:r>
            <a:endParaRPr lang="ja-JP" altLang="en-US" sz="2800" b="1" baseline="-25000" dirty="0">
              <a:solidFill>
                <a:prstClr val="black"/>
              </a:solidFill>
              <a:latin typeface="Times New Roman" pitchFamily="18" charset="0"/>
              <a:ea typeface="HG丸ｺﾞｼｯｸM-PRO" panose="020F0600000000000000" pitchFamily="50" charset="-128"/>
              <a:cs typeface="Times New Roman" pitchFamily="18" charset="0"/>
            </a:endParaRPr>
          </a:p>
        </p:txBody>
      </p:sp>
    </p:spTree>
    <p:extLst>
      <p:ext uri="{BB962C8B-B14F-4D97-AF65-F5344CB8AC3E}">
        <p14:creationId xmlns:p14="http://schemas.microsoft.com/office/powerpoint/2010/main" val="7656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35844"/>
                                        </p:tgtEl>
                                        <p:attrNameLst>
                                          <p:attrName>style.visibility</p:attrName>
                                        </p:attrNameLst>
                                      </p:cBhvr>
                                      <p:to>
                                        <p:strVal val="visible"/>
                                      </p:to>
                                    </p:set>
                                    <p:animEffect transition="in" filter="wipe(left)">
                                      <p:cBhvr>
                                        <p:cTn id="10" dur="1000"/>
                                        <p:tgtEl>
                                          <p:spTgt spid="3584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p:bldP spid="4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4282" y="3395963"/>
            <a:ext cx="1143008" cy="461665"/>
          </a:xfrm>
          <a:prstGeom prst="rect">
            <a:avLst/>
          </a:prstGeom>
          <a:noFill/>
        </p:spPr>
        <p:txBody>
          <a:bodyPr wrap="square" rtlCol="0">
            <a:spAutoFit/>
          </a:bodyPr>
          <a:lstStyle/>
          <a:p>
            <a:r>
              <a:rPr lang="ja-JP" altLang="en-US" sz="2400" dirty="0">
                <a:solidFill>
                  <a:prstClr val="black"/>
                </a:solidFill>
                <a:ea typeface="HG丸ｺﾞｼｯｸM-PRO" panose="020F0600000000000000" pitchFamily="50" charset="-128"/>
              </a:rPr>
              <a:t>赤道：</a:t>
            </a:r>
          </a:p>
        </p:txBody>
      </p:sp>
      <p:graphicFrame>
        <p:nvGraphicFramePr>
          <p:cNvPr id="3" name="Object 9"/>
          <p:cNvGraphicFramePr>
            <a:graphicFrameLocks noChangeAspect="1"/>
          </p:cNvGraphicFramePr>
          <p:nvPr/>
        </p:nvGraphicFramePr>
        <p:xfrm>
          <a:off x="1000100" y="3378200"/>
          <a:ext cx="1456500" cy="407990"/>
        </p:xfrm>
        <a:graphic>
          <a:graphicData uri="http://schemas.openxmlformats.org/presentationml/2006/ole">
            <mc:AlternateContent xmlns:mc="http://schemas.openxmlformats.org/markup-compatibility/2006">
              <mc:Choice xmlns:v="urn:schemas-microsoft-com:vml" Requires="v">
                <p:oleObj name="数式" r:id="rId2" imgW="571320" imgH="190440" progId="Equation.3">
                  <p:embed/>
                </p:oleObj>
              </mc:Choice>
              <mc:Fallback>
                <p:oleObj name="数式" r:id="rId2" imgW="571320" imgH="190440" progId="Equation.3">
                  <p:embed/>
                  <p:pic>
                    <p:nvPicPr>
                      <p:cNvPr id="3"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00" y="3378200"/>
                        <a:ext cx="1456500" cy="4079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テキスト ボックス 3"/>
          <p:cNvSpPr txBox="1"/>
          <p:nvPr/>
        </p:nvSpPr>
        <p:spPr>
          <a:xfrm>
            <a:off x="2369904" y="3349633"/>
            <a:ext cx="1143008" cy="461665"/>
          </a:xfrm>
          <a:prstGeom prst="rect">
            <a:avLst/>
          </a:prstGeom>
          <a:noFill/>
        </p:spPr>
        <p:txBody>
          <a:bodyPr wrap="square" rtlCol="0">
            <a:spAutoFit/>
          </a:bodyPr>
          <a:lstStyle/>
          <a:p>
            <a:r>
              <a:rPr lang="ja-JP" altLang="en-US" sz="2400" dirty="0">
                <a:solidFill>
                  <a:prstClr val="black"/>
                </a:solidFill>
                <a:ea typeface="HG丸ｺﾞｼｯｸM-PRO" panose="020F0600000000000000" pitchFamily="50" charset="-128"/>
              </a:rPr>
              <a:t>のとき</a:t>
            </a:r>
          </a:p>
        </p:txBody>
      </p:sp>
      <p:graphicFrame>
        <p:nvGraphicFramePr>
          <p:cNvPr id="5" name="Object 10"/>
          <p:cNvGraphicFramePr>
            <a:graphicFrameLocks noChangeAspect="1"/>
          </p:cNvGraphicFramePr>
          <p:nvPr/>
        </p:nvGraphicFramePr>
        <p:xfrm>
          <a:off x="3523680" y="3223346"/>
          <a:ext cx="4597423" cy="714237"/>
        </p:xfrm>
        <a:graphic>
          <a:graphicData uri="http://schemas.openxmlformats.org/presentationml/2006/ole">
            <mc:AlternateContent xmlns:mc="http://schemas.openxmlformats.org/markup-compatibility/2006">
              <mc:Choice xmlns:v="urn:schemas-microsoft-com:vml" Requires="v">
                <p:oleObj name="数式" r:id="rId4" imgW="1168200" imgH="215640" progId="Equation.3">
                  <p:embed/>
                </p:oleObj>
              </mc:Choice>
              <mc:Fallback>
                <p:oleObj name="数式" r:id="rId4" imgW="1168200" imgH="215640" progId="Equation.3">
                  <p:embed/>
                  <p:pic>
                    <p:nvPicPr>
                      <p:cNvPr id="5"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680" y="3223346"/>
                        <a:ext cx="4597423" cy="714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テキスト ボックス 5"/>
          <p:cNvSpPr txBox="1"/>
          <p:nvPr/>
        </p:nvSpPr>
        <p:spPr>
          <a:xfrm>
            <a:off x="71406" y="428604"/>
            <a:ext cx="2000264" cy="523220"/>
          </a:xfrm>
          <a:prstGeom prst="rect">
            <a:avLst/>
          </a:prstGeom>
          <a:solidFill>
            <a:srgbClr val="FFFF00"/>
          </a:solidFill>
          <a:ln>
            <a:solidFill>
              <a:schemeClr val="tx1"/>
            </a:solidFill>
          </a:ln>
        </p:spPr>
        <p:txBody>
          <a:bodyPr wrap="square" rtlCol="0">
            <a:spAutoFit/>
          </a:bodyPr>
          <a:lstStyle/>
          <a:p>
            <a:pPr algn="ctr"/>
            <a:r>
              <a:rPr lang="ja-JP" altLang="en-US" sz="2800" dirty="0">
                <a:solidFill>
                  <a:prstClr val="black"/>
                </a:solidFill>
                <a:ea typeface="HG丸ｺﾞｼｯｸM-PRO" panose="020F0600000000000000" pitchFamily="50" charset="-128"/>
              </a:rPr>
              <a:t>収入＝支出</a:t>
            </a:r>
          </a:p>
        </p:txBody>
      </p:sp>
      <p:graphicFrame>
        <p:nvGraphicFramePr>
          <p:cNvPr id="7" name="Object 5"/>
          <p:cNvGraphicFramePr>
            <a:graphicFrameLocks noChangeAspect="1"/>
          </p:cNvGraphicFramePr>
          <p:nvPr/>
        </p:nvGraphicFramePr>
        <p:xfrm>
          <a:off x="3163888" y="1087438"/>
          <a:ext cx="3827462" cy="604837"/>
        </p:xfrm>
        <a:graphic>
          <a:graphicData uri="http://schemas.openxmlformats.org/presentationml/2006/ole">
            <mc:AlternateContent xmlns:mc="http://schemas.openxmlformats.org/markup-compatibility/2006">
              <mc:Choice xmlns:v="urn:schemas-microsoft-com:vml" Requires="v">
                <p:oleObj name="数式" r:id="rId6" imgW="1218960" imgH="228600" progId="Equation.3">
                  <p:embed/>
                </p:oleObj>
              </mc:Choice>
              <mc:Fallback>
                <p:oleObj name="数式" r:id="rId6" imgW="1218960" imgH="228600" progId="Equation.3">
                  <p:embed/>
                  <p:pic>
                    <p:nvPicPr>
                      <p:cNvPr id="7"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3888" y="1087438"/>
                        <a:ext cx="3827462" cy="604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6"/>
          <p:cNvGraphicFramePr>
            <a:graphicFrameLocks noChangeAspect="1"/>
          </p:cNvGraphicFramePr>
          <p:nvPr/>
        </p:nvGraphicFramePr>
        <p:xfrm>
          <a:off x="2122488" y="428625"/>
          <a:ext cx="2886075" cy="642938"/>
        </p:xfrm>
        <a:graphic>
          <a:graphicData uri="http://schemas.openxmlformats.org/presentationml/2006/ole">
            <mc:AlternateContent xmlns:mc="http://schemas.openxmlformats.org/markup-compatibility/2006">
              <mc:Choice xmlns:v="urn:schemas-microsoft-com:vml" Requires="v">
                <p:oleObj name="数式" r:id="rId8" imgW="863280" imgH="228600" progId="Equation.3">
                  <p:embed/>
                </p:oleObj>
              </mc:Choice>
              <mc:Fallback>
                <p:oleObj name="数式" r:id="rId8" imgW="863280" imgH="228600" progId="Equation.3">
                  <p:embed/>
                  <p:pic>
                    <p:nvPicPr>
                      <p:cNvPr id="8" name="Object 6"/>
                      <p:cNvPicPr>
                        <a:picLocks noChangeAspect="1" noChangeArrowheads="1"/>
                      </p:cNvPicPr>
                      <p:nvPr/>
                    </p:nvPicPr>
                    <p:blipFill>
                      <a:blip r:embed="rId9"/>
                      <a:srcRect/>
                      <a:stretch>
                        <a:fillRect/>
                      </a:stretch>
                    </p:blipFill>
                    <p:spPr bwMode="auto">
                      <a:xfrm>
                        <a:off x="2122488" y="428625"/>
                        <a:ext cx="2886075"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357438" y="1612900"/>
          <a:ext cx="4008437" cy="1236663"/>
        </p:xfrm>
        <a:graphic>
          <a:graphicData uri="http://schemas.openxmlformats.org/presentationml/2006/ole">
            <mc:AlternateContent xmlns:mc="http://schemas.openxmlformats.org/markup-compatibility/2006">
              <mc:Choice xmlns:v="urn:schemas-microsoft-com:vml" Requires="v">
                <p:oleObj name="数式" r:id="rId10" imgW="1422360" imgH="520560" progId="Equation.3">
                  <p:embed/>
                </p:oleObj>
              </mc:Choice>
              <mc:Fallback>
                <p:oleObj name="数式" r:id="rId10" imgW="1422360" imgH="520560" progId="Equation.3">
                  <p:embed/>
                  <p:pic>
                    <p:nvPicPr>
                      <p:cNvPr id="9" name="Object 8"/>
                      <p:cNvPicPr>
                        <a:picLocks noChangeAspect="1" noChangeArrowheads="1"/>
                      </p:cNvPicPr>
                      <p:nvPr/>
                    </p:nvPicPr>
                    <p:blipFill>
                      <a:blip r:embed="rId11"/>
                      <a:srcRect/>
                      <a:stretch>
                        <a:fillRect/>
                      </a:stretch>
                    </p:blipFill>
                    <p:spPr bwMode="auto">
                      <a:xfrm>
                        <a:off x="2357438" y="1612900"/>
                        <a:ext cx="4008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テキスト ボックス 9"/>
          <p:cNvSpPr txBox="1"/>
          <p:nvPr/>
        </p:nvSpPr>
        <p:spPr>
          <a:xfrm>
            <a:off x="214282" y="4190871"/>
            <a:ext cx="1571636" cy="461665"/>
          </a:xfrm>
          <a:prstGeom prst="rect">
            <a:avLst/>
          </a:prstGeom>
          <a:noFill/>
        </p:spPr>
        <p:txBody>
          <a:bodyPr wrap="square" rtlCol="0">
            <a:spAutoFit/>
          </a:bodyPr>
          <a:lstStyle/>
          <a:p>
            <a:r>
              <a:rPr lang="ja-JP" altLang="en-US" sz="2400" dirty="0">
                <a:solidFill>
                  <a:prstClr val="black"/>
                </a:solidFill>
                <a:ea typeface="HG丸ｺﾞｼｯｸM-PRO" panose="020F0600000000000000" pitchFamily="50" charset="-128"/>
              </a:rPr>
              <a:t>中緯度：</a:t>
            </a:r>
          </a:p>
        </p:txBody>
      </p:sp>
      <p:sp>
        <p:nvSpPr>
          <p:cNvPr id="11" name="テキスト ボックス 10"/>
          <p:cNvSpPr txBox="1"/>
          <p:nvPr/>
        </p:nvSpPr>
        <p:spPr>
          <a:xfrm>
            <a:off x="2637458" y="4145929"/>
            <a:ext cx="1143008" cy="461665"/>
          </a:xfrm>
          <a:prstGeom prst="rect">
            <a:avLst/>
          </a:prstGeom>
          <a:noFill/>
        </p:spPr>
        <p:txBody>
          <a:bodyPr wrap="square" rtlCol="0">
            <a:spAutoFit/>
          </a:bodyPr>
          <a:lstStyle/>
          <a:p>
            <a:r>
              <a:rPr lang="ja-JP" altLang="en-US" sz="2400" dirty="0">
                <a:solidFill>
                  <a:prstClr val="black"/>
                </a:solidFill>
                <a:ea typeface="HG丸ｺﾞｼｯｸM-PRO" panose="020F0600000000000000" pitchFamily="50" charset="-128"/>
              </a:rPr>
              <a:t>のとき</a:t>
            </a:r>
          </a:p>
        </p:txBody>
      </p:sp>
      <p:graphicFrame>
        <p:nvGraphicFramePr>
          <p:cNvPr id="12" name="Object 10"/>
          <p:cNvGraphicFramePr>
            <a:graphicFrameLocks noChangeAspect="1"/>
          </p:cNvGraphicFramePr>
          <p:nvPr/>
        </p:nvGraphicFramePr>
        <p:xfrm>
          <a:off x="3673394" y="4002088"/>
          <a:ext cx="4983162" cy="741362"/>
        </p:xfrm>
        <a:graphic>
          <a:graphicData uri="http://schemas.openxmlformats.org/presentationml/2006/ole">
            <mc:AlternateContent xmlns:mc="http://schemas.openxmlformats.org/markup-compatibility/2006">
              <mc:Choice xmlns:v="urn:schemas-microsoft-com:vml" Requires="v">
                <p:oleObj name="数式" r:id="rId12" imgW="1218960" imgH="215640" progId="Equation.3">
                  <p:embed/>
                </p:oleObj>
              </mc:Choice>
              <mc:Fallback>
                <p:oleObj name="数式" r:id="rId12" imgW="1218960" imgH="215640" progId="Equation.3">
                  <p:embed/>
                  <p:pic>
                    <p:nvPicPr>
                      <p:cNvPr id="1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73394" y="4002088"/>
                        <a:ext cx="4983162" cy="741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6" name="Object 8"/>
          <p:cNvGraphicFramePr>
            <a:graphicFrameLocks noChangeAspect="1"/>
          </p:cNvGraphicFramePr>
          <p:nvPr/>
        </p:nvGraphicFramePr>
        <p:xfrm>
          <a:off x="1354773" y="4182428"/>
          <a:ext cx="1397096" cy="400058"/>
        </p:xfrm>
        <a:graphic>
          <a:graphicData uri="http://schemas.openxmlformats.org/presentationml/2006/ole">
            <mc:AlternateContent xmlns:mc="http://schemas.openxmlformats.org/markup-compatibility/2006">
              <mc:Choice xmlns:v="urn:schemas-microsoft-com:vml" Requires="v">
                <p:oleObj name="数式" r:id="rId14" imgW="558720" imgH="190440" progId="Equation.3">
                  <p:embed/>
                </p:oleObj>
              </mc:Choice>
              <mc:Fallback>
                <p:oleObj name="数式" r:id="rId14" imgW="558720" imgH="190440" progId="Equation.3">
                  <p:embed/>
                  <p:pic>
                    <p:nvPicPr>
                      <p:cNvPr id="48136"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54773" y="4182428"/>
                        <a:ext cx="1397096" cy="4000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テキスト ボックス 13"/>
          <p:cNvSpPr txBox="1"/>
          <p:nvPr/>
        </p:nvSpPr>
        <p:spPr>
          <a:xfrm>
            <a:off x="285720" y="4840184"/>
            <a:ext cx="1571636" cy="461665"/>
          </a:xfrm>
          <a:prstGeom prst="rect">
            <a:avLst/>
          </a:prstGeom>
          <a:noFill/>
        </p:spPr>
        <p:txBody>
          <a:bodyPr wrap="square" rtlCol="0">
            <a:spAutoFit/>
          </a:bodyPr>
          <a:lstStyle/>
          <a:p>
            <a:r>
              <a:rPr lang="ja-JP" altLang="en-US" sz="2400" dirty="0">
                <a:solidFill>
                  <a:prstClr val="black"/>
                </a:solidFill>
                <a:ea typeface="HG丸ｺﾞｼｯｸM-PRO" panose="020F0600000000000000" pitchFamily="50" charset="-128"/>
              </a:rPr>
              <a:t>極：</a:t>
            </a:r>
          </a:p>
        </p:txBody>
      </p:sp>
      <p:sp>
        <p:nvSpPr>
          <p:cNvPr id="15" name="テキスト ボックス 14"/>
          <p:cNvSpPr txBox="1"/>
          <p:nvPr/>
        </p:nvSpPr>
        <p:spPr>
          <a:xfrm>
            <a:off x="2500298" y="4856202"/>
            <a:ext cx="1143008" cy="461665"/>
          </a:xfrm>
          <a:prstGeom prst="rect">
            <a:avLst/>
          </a:prstGeom>
          <a:noFill/>
        </p:spPr>
        <p:txBody>
          <a:bodyPr wrap="square" rtlCol="0">
            <a:spAutoFit/>
          </a:bodyPr>
          <a:lstStyle/>
          <a:p>
            <a:r>
              <a:rPr lang="ja-JP" altLang="en-US" sz="2400" dirty="0">
                <a:solidFill>
                  <a:prstClr val="black"/>
                </a:solidFill>
                <a:ea typeface="HG丸ｺﾞｼｯｸM-PRO" panose="020F0600000000000000" pitchFamily="50" charset="-128"/>
              </a:rPr>
              <a:t>のとき</a:t>
            </a:r>
          </a:p>
        </p:txBody>
      </p:sp>
      <p:graphicFrame>
        <p:nvGraphicFramePr>
          <p:cNvPr id="16" name="Object 10"/>
          <p:cNvGraphicFramePr>
            <a:graphicFrameLocks noChangeAspect="1"/>
          </p:cNvGraphicFramePr>
          <p:nvPr/>
        </p:nvGraphicFramePr>
        <p:xfrm>
          <a:off x="3542669" y="4751435"/>
          <a:ext cx="4668837" cy="741363"/>
        </p:xfrm>
        <a:graphic>
          <a:graphicData uri="http://schemas.openxmlformats.org/presentationml/2006/ole">
            <mc:AlternateContent xmlns:mc="http://schemas.openxmlformats.org/markup-compatibility/2006">
              <mc:Choice xmlns:v="urn:schemas-microsoft-com:vml" Requires="v">
                <p:oleObj name="数式" r:id="rId16" imgW="1143000" imgH="215640" progId="Equation.3">
                  <p:embed/>
                </p:oleObj>
              </mc:Choice>
              <mc:Fallback>
                <p:oleObj name="数式" r:id="rId16" imgW="1143000" imgH="215640" progId="Equation.3">
                  <p:embed/>
                  <p:pic>
                    <p:nvPicPr>
                      <p:cNvPr id="16"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42669" y="4751435"/>
                        <a:ext cx="4668837" cy="741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8"/>
          <p:cNvGraphicFramePr>
            <a:graphicFrameLocks noChangeAspect="1"/>
          </p:cNvGraphicFramePr>
          <p:nvPr/>
        </p:nvGraphicFramePr>
        <p:xfrm>
          <a:off x="1296988" y="4892685"/>
          <a:ext cx="1238250" cy="400050"/>
        </p:xfrm>
        <a:graphic>
          <a:graphicData uri="http://schemas.openxmlformats.org/presentationml/2006/ole">
            <mc:AlternateContent xmlns:mc="http://schemas.openxmlformats.org/markup-compatibility/2006">
              <mc:Choice xmlns:v="urn:schemas-microsoft-com:vml" Requires="v">
                <p:oleObj name="数式" r:id="rId18" imgW="495000" imgH="190440" progId="Equation.3">
                  <p:embed/>
                </p:oleObj>
              </mc:Choice>
              <mc:Fallback>
                <p:oleObj name="数式" r:id="rId18" imgW="495000" imgH="190440" progId="Equation.3">
                  <p:embed/>
                  <p:pic>
                    <p:nvPicPr>
                      <p:cNvPr id="17" name="Object 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96988" y="4892685"/>
                        <a:ext cx="123825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テキスト ボックス 17"/>
          <p:cNvSpPr txBox="1"/>
          <p:nvPr/>
        </p:nvSpPr>
        <p:spPr>
          <a:xfrm>
            <a:off x="1000100" y="5429264"/>
            <a:ext cx="6715172" cy="1384995"/>
          </a:xfrm>
          <a:prstGeom prst="rect">
            <a:avLst/>
          </a:prstGeom>
          <a:noFill/>
        </p:spPr>
        <p:txBody>
          <a:bodyPr wrap="square" rtlCol="0">
            <a:spAutoFit/>
          </a:bodyPr>
          <a:lstStyle/>
          <a:p>
            <a:r>
              <a:rPr lang="ja-JP" altLang="en-US" sz="2800" dirty="0">
                <a:solidFill>
                  <a:prstClr val="black"/>
                </a:solidFill>
                <a:latin typeface="+mj-ea"/>
                <a:ea typeface="+mj-ea"/>
              </a:rPr>
              <a:t>各地を平均すると，</a:t>
            </a:r>
            <a:r>
              <a:rPr lang="en-US" altLang="ja-JP" sz="2800" dirty="0">
                <a:solidFill>
                  <a:prstClr val="black"/>
                </a:solidFill>
                <a:latin typeface="+mj-ea"/>
                <a:ea typeface="+mj-ea"/>
              </a:rPr>
              <a:t>-18</a:t>
            </a:r>
            <a:r>
              <a:rPr lang="ja-JP" altLang="en-US" sz="2800" dirty="0">
                <a:solidFill>
                  <a:prstClr val="black"/>
                </a:solidFill>
                <a:latin typeface="+mj-ea"/>
                <a:ea typeface="+mj-ea"/>
              </a:rPr>
              <a:t>℃になる</a:t>
            </a:r>
            <a:endParaRPr lang="en-US" altLang="ja-JP" sz="2800" dirty="0">
              <a:solidFill>
                <a:prstClr val="black"/>
              </a:solidFill>
              <a:latin typeface="+mj-ea"/>
              <a:ea typeface="+mj-ea"/>
            </a:endParaRPr>
          </a:p>
          <a:p>
            <a:r>
              <a:rPr lang="ja-JP" altLang="en-US" sz="2800" dirty="0">
                <a:solidFill>
                  <a:prstClr val="black"/>
                </a:solidFill>
                <a:latin typeface="+mj-ea"/>
                <a:ea typeface="+mj-ea"/>
              </a:rPr>
              <a:t>赤道は理想的に考える温度より</a:t>
            </a:r>
            <a:r>
              <a:rPr lang="ja-JP" altLang="en-US" sz="2800" dirty="0">
                <a:solidFill>
                  <a:srgbClr val="FF0000"/>
                </a:solidFill>
                <a:latin typeface="+mj-ea"/>
                <a:ea typeface="+mj-ea"/>
              </a:rPr>
              <a:t>暖く</a:t>
            </a:r>
            <a:endParaRPr lang="en-US" altLang="ja-JP" sz="2800" dirty="0">
              <a:solidFill>
                <a:srgbClr val="FF0000"/>
              </a:solidFill>
              <a:latin typeface="+mj-ea"/>
              <a:ea typeface="+mj-ea"/>
            </a:endParaRPr>
          </a:p>
          <a:p>
            <a:r>
              <a:rPr lang="ja-JP" altLang="en-US" sz="2800" dirty="0">
                <a:solidFill>
                  <a:prstClr val="black"/>
                </a:solidFill>
                <a:latin typeface="+mj-ea"/>
                <a:ea typeface="+mj-ea"/>
              </a:rPr>
              <a:t>極域は</a:t>
            </a:r>
            <a:r>
              <a:rPr lang="ja-JP" altLang="en-US" sz="2800" dirty="0">
                <a:solidFill>
                  <a:srgbClr val="0070C0"/>
                </a:solidFill>
                <a:latin typeface="+mj-ea"/>
                <a:ea typeface="+mj-ea"/>
              </a:rPr>
              <a:t>寒い</a:t>
            </a:r>
            <a:endParaRPr lang="ja-JP" altLang="en-US" sz="2800" dirty="0">
              <a:solidFill>
                <a:prstClr val="black"/>
              </a:solidFill>
              <a:latin typeface="+mj-ea"/>
              <a:ea typeface="+mj-ea"/>
            </a:endParaRPr>
          </a:p>
        </p:txBody>
      </p:sp>
    </p:spTree>
    <p:extLst>
      <p:ext uri="{BB962C8B-B14F-4D97-AF65-F5344CB8AC3E}">
        <p14:creationId xmlns:p14="http://schemas.microsoft.com/office/powerpoint/2010/main" val="315053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22" presetClass="entr" presetSubtype="8"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22" presetClass="entr" presetSubtype="8" fill="hold" nodeType="withEffect">
                                  <p:stCondLst>
                                    <p:cond delay="0"/>
                                  </p:stCondLst>
                                  <p:childTnLst>
                                    <p:set>
                                      <p:cBhvr>
                                        <p:cTn id="43" dur="1" fill="hold">
                                          <p:stCondLst>
                                            <p:cond delay="0"/>
                                          </p:stCondLst>
                                        </p:cTn>
                                        <p:tgtEl>
                                          <p:spTgt spid="48136"/>
                                        </p:tgtEl>
                                        <p:attrNameLst>
                                          <p:attrName>style.visibility</p:attrName>
                                        </p:attrNameLst>
                                      </p:cBhvr>
                                      <p:to>
                                        <p:strVal val="visible"/>
                                      </p:to>
                                    </p:set>
                                    <p:animEffect transition="in" filter="wipe(left)">
                                      <p:cBhvr>
                                        <p:cTn id="44" dur="500"/>
                                        <p:tgtEl>
                                          <p:spTgt spid="4813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22" presetClass="entr" presetSubtype="8"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10" grpId="0"/>
      <p:bldP spid="11" grpId="0"/>
      <p:bldP spid="14" grpId="0"/>
      <p:bldP spid="15"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D55C5-ADA8-8E71-0A38-E00AB56B4A8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0DD0E1E-BA99-99D1-07CC-881D78CE5F21}"/>
              </a:ext>
            </a:extLst>
          </p:cNvPr>
          <p:cNvSpPr>
            <a:spLocks noGrp="1"/>
          </p:cNvSpPr>
          <p:nvPr>
            <p:ph type="sldNum" sz="quarter" idx="12"/>
          </p:nvPr>
        </p:nvSpPr>
        <p:spPr/>
        <p:txBody>
          <a:bodyPr/>
          <a:lstStyle/>
          <a:p>
            <a:fld id="{999120C0-F702-445C-B018-BC09BD7DB4A6}" type="slidenum">
              <a:rPr kumimoji="1" lang="ja-JP" altLang="en-US" smtClean="0"/>
              <a:t>8</a:t>
            </a:fld>
            <a:endParaRPr kumimoji="1" lang="ja-JP" altLang="en-US"/>
          </a:p>
        </p:txBody>
      </p:sp>
      <p:pic>
        <p:nvPicPr>
          <p:cNvPr id="4" name="図 3" descr="タイムライン が含まれている画像&#10;&#10;AI 生成コンテンツは誤りを含む可能性があります。">
            <a:extLst>
              <a:ext uri="{FF2B5EF4-FFF2-40B4-BE49-F238E27FC236}">
                <a16:creationId xmlns:a16="http://schemas.microsoft.com/office/drawing/2014/main" id="{6A204652-9784-1AB9-3ADF-74F800FB85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265"/>
            <a:ext cx="9144000" cy="6505469"/>
          </a:xfrm>
          <a:prstGeom prst="rect">
            <a:avLst/>
          </a:prstGeom>
        </p:spPr>
      </p:pic>
    </p:spTree>
    <p:extLst>
      <p:ext uri="{BB962C8B-B14F-4D97-AF65-F5344CB8AC3E}">
        <p14:creationId xmlns:p14="http://schemas.microsoft.com/office/powerpoint/2010/main" val="2389295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 8" descr="IB_144L.jpg"/>
          <p:cNvPicPr>
            <a:picLocks noGrp="1" noChangeAspect="1"/>
          </p:cNvPicPr>
          <p:nvPr>
            <p:ph sz="half" idx="1"/>
          </p:nvPr>
        </p:nvPicPr>
        <p:blipFill>
          <a:blip r:embed="rId3" cstate="print"/>
          <a:stretch>
            <a:fillRect/>
          </a:stretch>
        </p:blipFill>
        <p:spPr>
          <a:xfrm>
            <a:off x="902118" y="459335"/>
            <a:ext cx="3960440" cy="5131837"/>
          </a:xfrm>
        </p:spPr>
      </p:pic>
      <p:pic>
        <p:nvPicPr>
          <p:cNvPr id="10" name="コンテンツ プレースホルダ 9" descr="IB_144R.jpg"/>
          <p:cNvPicPr>
            <a:picLocks noGrp="1" noChangeAspect="1"/>
          </p:cNvPicPr>
          <p:nvPr>
            <p:ph sz="half" idx="2"/>
          </p:nvPr>
        </p:nvPicPr>
        <p:blipFill>
          <a:blip r:embed="rId4" cstate="print"/>
          <a:stretch>
            <a:fillRect/>
          </a:stretch>
        </p:blipFill>
        <p:spPr>
          <a:xfrm>
            <a:off x="4355976" y="116632"/>
            <a:ext cx="4639926" cy="4422003"/>
          </a:xfrm>
        </p:spPr>
      </p:pic>
      <p:sp>
        <p:nvSpPr>
          <p:cNvPr id="3" name="スライド番号プレースホルダ 2"/>
          <p:cNvSpPr>
            <a:spLocks noGrp="1"/>
          </p:cNvSpPr>
          <p:nvPr>
            <p:ph type="sldNum" sz="quarter" idx="12"/>
          </p:nvPr>
        </p:nvSpPr>
        <p:spPr/>
        <p:txBody>
          <a:bodyPr/>
          <a:lstStyle/>
          <a:p>
            <a:fld id="{7FD5A739-FDB5-4671-A9D5-F5B6BD8C9026}" type="slidenum">
              <a:rPr kumimoji="1" lang="ja-JP" altLang="en-US" smtClean="0"/>
              <a:pPr/>
              <a:t>80</a:t>
            </a:fld>
            <a:endParaRPr kumimoji="1" lang="ja-JP" altLang="en-US"/>
          </a:p>
        </p:txBody>
      </p:sp>
      <p:sp>
        <p:nvSpPr>
          <p:cNvPr id="8" name="テキスト ボックス 7"/>
          <p:cNvSpPr txBox="1"/>
          <p:nvPr/>
        </p:nvSpPr>
        <p:spPr>
          <a:xfrm>
            <a:off x="893403" y="5440957"/>
            <a:ext cx="7728398" cy="1384995"/>
          </a:xfrm>
          <a:prstGeom prst="rect">
            <a:avLst/>
          </a:prstGeom>
          <a:noFill/>
        </p:spPr>
        <p:txBody>
          <a:bodyPr wrap="none" rtlCol="0">
            <a:spAutoFit/>
          </a:bodyPr>
          <a:lstStyle/>
          <a:p>
            <a:r>
              <a:rPr lang="ja-JP" altLang="en-US" sz="2800" dirty="0">
                <a:latin typeface="+mj-ea"/>
                <a:ea typeface="+mj-ea"/>
              </a:rPr>
              <a:t>太陽放射が地球放射よりも多い</a:t>
            </a:r>
            <a:r>
              <a:rPr lang="ja-JP" altLang="en-US" sz="2800" dirty="0">
                <a:solidFill>
                  <a:srgbClr val="FF0000"/>
                </a:solidFill>
                <a:effectLst>
                  <a:outerShdw blurRad="38100" dist="38100" dir="2700000" algn="tl">
                    <a:srgbClr val="000000">
                      <a:alpha val="43137"/>
                    </a:srgbClr>
                  </a:outerShdw>
                </a:effectLst>
                <a:latin typeface="+mj-ea"/>
                <a:ea typeface="+mj-ea"/>
              </a:rPr>
              <a:t>低緯度帯</a:t>
            </a:r>
            <a:r>
              <a:rPr lang="ja-JP" altLang="en-US" sz="2800" b="1" dirty="0">
                <a:latin typeface="+mj-ea"/>
                <a:ea typeface="+mj-ea"/>
              </a:rPr>
              <a:t>から</a:t>
            </a:r>
            <a:r>
              <a:rPr lang="ja-JP" altLang="en-US" sz="2800" dirty="0">
                <a:latin typeface="+mj-ea"/>
                <a:ea typeface="+mj-ea"/>
              </a:rPr>
              <a:t>，</a:t>
            </a:r>
            <a:endParaRPr lang="en-US" altLang="ja-JP" sz="2800" dirty="0">
              <a:latin typeface="+mj-ea"/>
              <a:ea typeface="+mj-ea"/>
            </a:endParaRPr>
          </a:p>
          <a:p>
            <a:r>
              <a:rPr lang="ja-JP" altLang="en-US" sz="2800" dirty="0">
                <a:latin typeface="+mj-ea"/>
                <a:ea typeface="+mj-ea"/>
              </a:rPr>
              <a:t>地球放射が太陽放射よりも多い</a:t>
            </a:r>
            <a:r>
              <a:rPr lang="ja-JP" altLang="en-US" sz="2800" dirty="0">
                <a:solidFill>
                  <a:srgbClr val="FF0000"/>
                </a:solidFill>
                <a:effectLst>
                  <a:outerShdw blurRad="38100" dist="38100" dir="2700000" algn="tl">
                    <a:srgbClr val="000000">
                      <a:alpha val="43137"/>
                    </a:srgbClr>
                  </a:outerShdw>
                </a:effectLst>
                <a:latin typeface="+mj-ea"/>
                <a:ea typeface="+mj-ea"/>
              </a:rPr>
              <a:t>高緯度帯</a:t>
            </a:r>
            <a:r>
              <a:rPr lang="ja-JP" altLang="en-US" sz="2800" b="1" dirty="0">
                <a:latin typeface="+mj-ea"/>
                <a:ea typeface="+mj-ea"/>
              </a:rPr>
              <a:t>へ</a:t>
            </a:r>
            <a:endParaRPr lang="en-US" altLang="ja-JP" sz="2800" b="1" dirty="0">
              <a:latin typeface="+mj-ea"/>
              <a:ea typeface="+mj-ea"/>
            </a:endParaRPr>
          </a:p>
          <a:p>
            <a:r>
              <a:rPr lang="ja-JP" altLang="en-US" sz="2800" dirty="0">
                <a:latin typeface="+mj-ea"/>
                <a:ea typeface="+mj-ea"/>
              </a:rPr>
              <a:t>○○に乗って</a:t>
            </a:r>
            <a:r>
              <a:rPr lang="ja-JP" altLang="en-US" sz="2800" dirty="0">
                <a:solidFill>
                  <a:srgbClr val="FF0000"/>
                </a:solidFill>
                <a:effectLst>
                  <a:outerShdw blurRad="38100" dist="38100" dir="2700000" algn="tl">
                    <a:srgbClr val="000000">
                      <a:alpha val="43137"/>
                    </a:srgbClr>
                  </a:outerShdw>
                </a:effectLst>
                <a:latin typeface="+mj-ea"/>
                <a:ea typeface="+mj-ea"/>
              </a:rPr>
              <a:t>熱エネルギーが輸送される</a:t>
            </a:r>
            <a:endParaRPr kumimoji="1" lang="ja-JP" altLang="en-US" sz="2800" dirty="0">
              <a:solidFill>
                <a:srgbClr val="FF0000"/>
              </a:solidFill>
              <a:effectLst>
                <a:outerShdw blurRad="38100" dist="38100" dir="2700000" algn="tl">
                  <a:srgbClr val="000000">
                    <a:alpha val="43137"/>
                  </a:srgbClr>
                </a:outerShdw>
              </a:effectLst>
              <a:latin typeface="+mj-ea"/>
              <a:ea typeface="+mj-ea"/>
            </a:endParaRPr>
          </a:p>
        </p:txBody>
      </p:sp>
    </p:spTree>
    <p:extLst>
      <p:ext uri="{BB962C8B-B14F-4D97-AF65-F5344CB8AC3E}">
        <p14:creationId xmlns:p14="http://schemas.microsoft.com/office/powerpoint/2010/main" val="16656737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546" y="424512"/>
            <a:ext cx="4519454" cy="6456362"/>
          </a:xfrm>
          <a:prstGeom prst="rect">
            <a:avLst/>
          </a:prstGeom>
        </p:spPr>
      </p:pic>
      <p:sp>
        <p:nvSpPr>
          <p:cNvPr id="3" name="スライド番号プレースホルダ 2"/>
          <p:cNvSpPr>
            <a:spLocks noGrp="1"/>
          </p:cNvSpPr>
          <p:nvPr>
            <p:ph type="sldNum" sz="quarter" idx="12"/>
          </p:nvPr>
        </p:nvSpPr>
        <p:spPr/>
        <p:txBody>
          <a:bodyPr/>
          <a:lstStyle/>
          <a:p>
            <a:fld id="{7FD5A739-FDB5-4671-A9D5-F5B6BD8C9026}" type="slidenum">
              <a:rPr kumimoji="1" lang="ja-JP" altLang="en-US" smtClean="0"/>
              <a:pPr/>
              <a:t>81</a:t>
            </a:fld>
            <a:endParaRPr kumimoji="1" lang="ja-JP" altLang="en-US"/>
          </a:p>
        </p:txBody>
      </p:sp>
      <p:sp>
        <p:nvSpPr>
          <p:cNvPr id="8" name="テキスト ボックス 7"/>
          <p:cNvSpPr txBox="1"/>
          <p:nvPr/>
        </p:nvSpPr>
        <p:spPr>
          <a:xfrm>
            <a:off x="4568387" y="1009287"/>
            <a:ext cx="4104456" cy="2062103"/>
          </a:xfrm>
          <a:prstGeom prst="rect">
            <a:avLst/>
          </a:prstGeom>
          <a:noFill/>
        </p:spPr>
        <p:txBody>
          <a:bodyPr wrap="square" rtlCol="0">
            <a:spAutoFit/>
          </a:bodyPr>
          <a:lstStyle/>
          <a:p>
            <a:r>
              <a:rPr lang="ja-JP" altLang="en-US" sz="3200" dirty="0">
                <a:solidFill>
                  <a:srgbClr val="FF0000"/>
                </a:solidFill>
                <a:latin typeface="+mj-ea"/>
                <a:ea typeface="+mj-ea"/>
              </a:rPr>
              <a:t>・大気による熱輸送</a:t>
            </a:r>
            <a:endParaRPr lang="en-US" altLang="ja-JP" sz="3200" dirty="0">
              <a:solidFill>
                <a:srgbClr val="FF0000"/>
              </a:solidFill>
              <a:latin typeface="+mj-ea"/>
              <a:ea typeface="+mj-ea"/>
            </a:endParaRPr>
          </a:p>
          <a:p>
            <a:r>
              <a:rPr lang="ja-JP" altLang="en-US" sz="3200" dirty="0">
                <a:solidFill>
                  <a:srgbClr val="FF0000"/>
                </a:solidFill>
                <a:latin typeface="+mj-ea"/>
                <a:ea typeface="+mj-ea"/>
              </a:rPr>
              <a:t>・海洋による熱輸送</a:t>
            </a:r>
            <a:endParaRPr lang="en-US" altLang="ja-JP" sz="3200" dirty="0">
              <a:solidFill>
                <a:srgbClr val="FF0000"/>
              </a:solidFill>
              <a:latin typeface="+mj-ea"/>
              <a:ea typeface="+mj-ea"/>
            </a:endParaRPr>
          </a:p>
          <a:p>
            <a:r>
              <a:rPr lang="ja-JP" altLang="en-US" sz="3200" dirty="0">
                <a:latin typeface="+mj-ea"/>
                <a:ea typeface="+mj-ea"/>
              </a:rPr>
              <a:t>・水蒸気による輸送</a:t>
            </a:r>
            <a:endParaRPr lang="en-US" altLang="ja-JP" sz="3200" dirty="0">
              <a:latin typeface="+mj-ea"/>
              <a:ea typeface="+mj-ea"/>
            </a:endParaRPr>
          </a:p>
          <a:p>
            <a:r>
              <a:rPr lang="ja-JP" altLang="en-US" sz="3200" dirty="0">
                <a:latin typeface="+mj-ea"/>
                <a:ea typeface="+mj-ea"/>
              </a:rPr>
              <a:t>　（潜熱輸送）</a:t>
            </a:r>
            <a:endParaRPr lang="en-US" altLang="ja-JP" sz="3200" dirty="0">
              <a:latin typeface="+mj-ea"/>
              <a:ea typeface="+mj-ea"/>
            </a:endParaRPr>
          </a:p>
        </p:txBody>
      </p:sp>
      <p:sp>
        <p:nvSpPr>
          <p:cNvPr id="6" name="テキスト ボックス 5"/>
          <p:cNvSpPr txBox="1"/>
          <p:nvPr/>
        </p:nvSpPr>
        <p:spPr>
          <a:xfrm>
            <a:off x="0" y="0"/>
            <a:ext cx="9144000" cy="584775"/>
          </a:xfrm>
          <a:prstGeom prst="rect">
            <a:avLst/>
          </a:prstGeom>
          <a:noFill/>
        </p:spPr>
        <p:txBody>
          <a:bodyPr wrap="square" rtlCol="0">
            <a:spAutoFit/>
          </a:bodyPr>
          <a:lstStyle/>
          <a:p>
            <a:r>
              <a:rPr lang="ja-JP" altLang="en-US" sz="3200" dirty="0">
                <a:solidFill>
                  <a:prstClr val="black"/>
                </a:solidFill>
                <a:latin typeface="+mj-ea"/>
                <a:ea typeface="+mj-ea"/>
              </a:rPr>
              <a:t>何が熱エネルギーを輸送している？</a:t>
            </a:r>
          </a:p>
        </p:txBody>
      </p:sp>
      <p:sp>
        <p:nvSpPr>
          <p:cNvPr id="7" name="楕円 6"/>
          <p:cNvSpPr/>
          <p:nvPr/>
        </p:nvSpPr>
        <p:spPr>
          <a:xfrm>
            <a:off x="798298" y="2060848"/>
            <a:ext cx="1613461"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11" name="楕円 10"/>
          <p:cNvSpPr/>
          <p:nvPr/>
        </p:nvSpPr>
        <p:spPr>
          <a:xfrm>
            <a:off x="2699792" y="5229200"/>
            <a:ext cx="1613461"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Tree>
    <p:extLst>
      <p:ext uri="{BB962C8B-B14F-4D97-AF65-F5344CB8AC3E}">
        <p14:creationId xmlns:p14="http://schemas.microsoft.com/office/powerpoint/2010/main" val="28405134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17B1408-7ABE-40AD-BBFE-408D062E6C04}" type="slidenum">
              <a:rPr lang="ja-JP" altLang="en-US" smtClean="0">
                <a:solidFill>
                  <a:prstClr val="black">
                    <a:tint val="75000"/>
                  </a:prstClr>
                </a:solidFill>
              </a:rPr>
              <a:pPr/>
              <a:t>82</a:t>
            </a:fld>
            <a:endParaRPr lang="ja-JP" altLang="en-US">
              <a:solidFill>
                <a:prstClr val="black">
                  <a:tint val="75000"/>
                </a:prstClr>
              </a:solidFill>
            </a:endParaRPr>
          </a:p>
        </p:txBody>
      </p:sp>
      <p:sp>
        <p:nvSpPr>
          <p:cNvPr id="4" name="テキスト ボックス 3"/>
          <p:cNvSpPr txBox="1"/>
          <p:nvPr/>
        </p:nvSpPr>
        <p:spPr>
          <a:xfrm>
            <a:off x="32388" y="23134"/>
            <a:ext cx="3022698" cy="646331"/>
          </a:xfrm>
          <a:prstGeom prst="rect">
            <a:avLst/>
          </a:prstGeom>
          <a:noFill/>
        </p:spPr>
        <p:txBody>
          <a:bodyPr wrap="square" rtlCol="0">
            <a:spAutoFit/>
          </a:bodyPr>
          <a:lstStyle/>
          <a:p>
            <a:r>
              <a:rPr lang="ja-JP" altLang="en-US" sz="3600" dirty="0">
                <a:solidFill>
                  <a:prstClr val="black"/>
                </a:solidFill>
                <a:latin typeface="+mj-ea"/>
                <a:ea typeface="+mj-ea"/>
              </a:rPr>
              <a:t>大気の対流</a:t>
            </a:r>
          </a:p>
        </p:txBody>
      </p:sp>
      <p:sp>
        <p:nvSpPr>
          <p:cNvPr id="5" name="円/楕円 4"/>
          <p:cNvSpPr/>
          <p:nvPr/>
        </p:nvSpPr>
        <p:spPr>
          <a:xfrm>
            <a:off x="-170428" y="2272727"/>
            <a:ext cx="5530366" cy="546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 name="円弧 7"/>
          <p:cNvSpPr/>
          <p:nvPr/>
        </p:nvSpPr>
        <p:spPr>
          <a:xfrm>
            <a:off x="-756592" y="3617350"/>
            <a:ext cx="6457920" cy="2059657"/>
          </a:xfrm>
          <a:prstGeom prst="arc">
            <a:avLst>
              <a:gd name="adj1" fmla="val 539878"/>
              <a:gd name="adj2" fmla="val 1007541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4" name="フローチャート : 記憶データ 13"/>
          <p:cNvSpPr/>
          <p:nvPr/>
        </p:nvSpPr>
        <p:spPr>
          <a:xfrm rot="16200000">
            <a:off x="2033302" y="2605251"/>
            <a:ext cx="1125018" cy="553036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 h="10000">
                <a:moveTo>
                  <a:pt x="3234" y="0"/>
                </a:moveTo>
                <a:lnTo>
                  <a:pt x="11567" y="0"/>
                </a:lnTo>
                <a:cubicBezTo>
                  <a:pt x="10646" y="0"/>
                  <a:pt x="8203" y="2216"/>
                  <a:pt x="8203" y="4977"/>
                </a:cubicBezTo>
                <a:cubicBezTo>
                  <a:pt x="8203" y="7738"/>
                  <a:pt x="10646" y="10000"/>
                  <a:pt x="11567" y="10000"/>
                </a:cubicBezTo>
                <a:lnTo>
                  <a:pt x="3234" y="10000"/>
                </a:lnTo>
                <a:cubicBezTo>
                  <a:pt x="2313" y="10000"/>
                  <a:pt x="0" y="7738"/>
                  <a:pt x="0" y="4977"/>
                </a:cubicBezTo>
                <a:cubicBezTo>
                  <a:pt x="0" y="2216"/>
                  <a:pt x="2313" y="0"/>
                  <a:pt x="3234" y="0"/>
                </a:cubicBezTo>
                <a:close/>
              </a:path>
            </a:pathLst>
          </a:cu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1" name="フローチャート : 記憶データ 13"/>
          <p:cNvSpPr/>
          <p:nvPr/>
        </p:nvSpPr>
        <p:spPr>
          <a:xfrm rot="16200000">
            <a:off x="2145938" y="1240036"/>
            <a:ext cx="785292" cy="2850362"/>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7996"/>
              <a:gd name="connsiteY0" fmla="*/ 0 h 10000"/>
              <a:gd name="connsiteX1" fmla="*/ 11567 w 17996"/>
              <a:gd name="connsiteY1" fmla="*/ 0 h 10000"/>
              <a:gd name="connsiteX2" fmla="*/ 17996 w 17996"/>
              <a:gd name="connsiteY2" fmla="*/ 4656 h 10000"/>
              <a:gd name="connsiteX3" fmla="*/ 11567 w 17996"/>
              <a:gd name="connsiteY3" fmla="*/ 10000 h 10000"/>
              <a:gd name="connsiteX4" fmla="*/ 3234 w 17996"/>
              <a:gd name="connsiteY4" fmla="*/ 10000 h 10000"/>
              <a:gd name="connsiteX5" fmla="*/ 0 w 17996"/>
              <a:gd name="connsiteY5" fmla="*/ 4977 h 10000"/>
              <a:gd name="connsiteX6" fmla="*/ 3234 w 17996"/>
              <a:gd name="connsiteY6" fmla="*/ 0 h 10000"/>
              <a:gd name="connsiteX0" fmla="*/ 3234 w 18016"/>
              <a:gd name="connsiteY0" fmla="*/ 0 h 10000"/>
              <a:gd name="connsiteX1" fmla="*/ 13917 w 18016"/>
              <a:gd name="connsiteY1" fmla="*/ 1975 h 10000"/>
              <a:gd name="connsiteX2" fmla="*/ 17996 w 18016"/>
              <a:gd name="connsiteY2" fmla="*/ 4656 h 10000"/>
              <a:gd name="connsiteX3" fmla="*/ 11567 w 18016"/>
              <a:gd name="connsiteY3" fmla="*/ 10000 h 10000"/>
              <a:gd name="connsiteX4" fmla="*/ 3234 w 18016"/>
              <a:gd name="connsiteY4" fmla="*/ 10000 h 10000"/>
              <a:gd name="connsiteX5" fmla="*/ 0 w 18016"/>
              <a:gd name="connsiteY5" fmla="*/ 4977 h 10000"/>
              <a:gd name="connsiteX6" fmla="*/ 3234 w 18016"/>
              <a:gd name="connsiteY6" fmla="*/ 0 h 10000"/>
              <a:gd name="connsiteX0" fmla="*/ 3234 w 17997"/>
              <a:gd name="connsiteY0" fmla="*/ 0 h 10000"/>
              <a:gd name="connsiteX1" fmla="*/ 13917 w 17997"/>
              <a:gd name="connsiteY1" fmla="*/ 1975 h 10000"/>
              <a:gd name="connsiteX2" fmla="*/ 17996 w 17997"/>
              <a:gd name="connsiteY2" fmla="*/ 4656 h 10000"/>
              <a:gd name="connsiteX3" fmla="*/ 14440 w 17997"/>
              <a:gd name="connsiteY3" fmla="*/ 7382 h 10000"/>
              <a:gd name="connsiteX4" fmla="*/ 3234 w 17997"/>
              <a:gd name="connsiteY4" fmla="*/ 10000 h 10000"/>
              <a:gd name="connsiteX5" fmla="*/ 0 w 17997"/>
              <a:gd name="connsiteY5" fmla="*/ 4977 h 10000"/>
              <a:gd name="connsiteX6" fmla="*/ 3234 w 17997"/>
              <a:gd name="connsiteY6" fmla="*/ 0 h 10000"/>
              <a:gd name="connsiteX0" fmla="*/ 11762 w 18299"/>
              <a:gd name="connsiteY0" fmla="*/ 0 h 8530"/>
              <a:gd name="connsiteX1" fmla="*/ 14219 w 18299"/>
              <a:gd name="connsiteY1" fmla="*/ 505 h 8530"/>
              <a:gd name="connsiteX2" fmla="*/ 18298 w 18299"/>
              <a:gd name="connsiteY2" fmla="*/ 3186 h 8530"/>
              <a:gd name="connsiteX3" fmla="*/ 14742 w 18299"/>
              <a:gd name="connsiteY3" fmla="*/ 5912 h 8530"/>
              <a:gd name="connsiteX4" fmla="*/ 3536 w 18299"/>
              <a:gd name="connsiteY4" fmla="*/ 8530 h 8530"/>
              <a:gd name="connsiteX5" fmla="*/ 302 w 18299"/>
              <a:gd name="connsiteY5" fmla="*/ 3507 h 8530"/>
              <a:gd name="connsiteX6" fmla="*/ 11762 w 18299"/>
              <a:gd name="connsiteY6" fmla="*/ 0 h 8530"/>
              <a:gd name="connsiteX0" fmla="*/ 6264 w 9835"/>
              <a:gd name="connsiteY0" fmla="*/ 0 h 7604"/>
              <a:gd name="connsiteX1" fmla="*/ 7606 w 9835"/>
              <a:gd name="connsiteY1" fmla="*/ 592 h 7604"/>
              <a:gd name="connsiteX2" fmla="*/ 9835 w 9835"/>
              <a:gd name="connsiteY2" fmla="*/ 3735 h 7604"/>
              <a:gd name="connsiteX3" fmla="*/ 7892 w 9835"/>
              <a:gd name="connsiteY3" fmla="*/ 6931 h 7604"/>
              <a:gd name="connsiteX4" fmla="*/ 6121 w 9835"/>
              <a:gd name="connsiteY4" fmla="*/ 7604 h 7604"/>
              <a:gd name="connsiteX5" fmla="*/ 1 w 9835"/>
              <a:gd name="connsiteY5" fmla="*/ 4111 h 7604"/>
              <a:gd name="connsiteX6" fmla="*/ 6264 w 9835"/>
              <a:gd name="connsiteY6" fmla="*/ 0 h 7604"/>
              <a:gd name="connsiteX0" fmla="*/ 6369 w 10041"/>
              <a:gd name="connsiteY0" fmla="*/ 0 h 10000"/>
              <a:gd name="connsiteX1" fmla="*/ 7734 w 10041"/>
              <a:gd name="connsiteY1" fmla="*/ 779 h 10000"/>
              <a:gd name="connsiteX2" fmla="*/ 10000 w 10041"/>
              <a:gd name="connsiteY2" fmla="*/ 4912 h 10000"/>
              <a:gd name="connsiteX3" fmla="*/ 9475 w 10041"/>
              <a:gd name="connsiteY3" fmla="*/ 7309 h 10000"/>
              <a:gd name="connsiteX4" fmla="*/ 6224 w 10041"/>
              <a:gd name="connsiteY4" fmla="*/ 10000 h 10000"/>
              <a:gd name="connsiteX5" fmla="*/ 1 w 10041"/>
              <a:gd name="connsiteY5" fmla="*/ 5406 h 10000"/>
              <a:gd name="connsiteX6" fmla="*/ 6369 w 10041"/>
              <a:gd name="connsiteY6" fmla="*/ 0 h 10000"/>
              <a:gd name="connsiteX0" fmla="*/ 6369 w 10000"/>
              <a:gd name="connsiteY0" fmla="*/ 0 h 10000"/>
              <a:gd name="connsiteX1" fmla="*/ 9475 w 10000"/>
              <a:gd name="connsiteY1" fmla="*/ 2549 h 10000"/>
              <a:gd name="connsiteX2" fmla="*/ 10000 w 10000"/>
              <a:gd name="connsiteY2" fmla="*/ 4912 h 10000"/>
              <a:gd name="connsiteX3" fmla="*/ 9475 w 10000"/>
              <a:gd name="connsiteY3" fmla="*/ 7309 h 10000"/>
              <a:gd name="connsiteX4" fmla="*/ 6224 w 10000"/>
              <a:gd name="connsiteY4" fmla="*/ 10000 h 10000"/>
              <a:gd name="connsiteX5" fmla="*/ 1 w 10000"/>
              <a:gd name="connsiteY5" fmla="*/ 5406 h 10000"/>
              <a:gd name="connsiteX6" fmla="*/ 6369 w 10000"/>
              <a:gd name="connsiteY6" fmla="*/ 0 h 10000"/>
              <a:gd name="connsiteX0" fmla="*/ 6369 w 10001"/>
              <a:gd name="connsiteY0" fmla="*/ 0 h 10000"/>
              <a:gd name="connsiteX1" fmla="*/ 9475 w 10001"/>
              <a:gd name="connsiteY1" fmla="*/ 2549 h 10000"/>
              <a:gd name="connsiteX2" fmla="*/ 10000 w 10001"/>
              <a:gd name="connsiteY2" fmla="*/ 4912 h 10000"/>
              <a:gd name="connsiteX3" fmla="*/ 9693 w 10001"/>
              <a:gd name="connsiteY3" fmla="*/ 7097 h 10000"/>
              <a:gd name="connsiteX4" fmla="*/ 6224 w 10001"/>
              <a:gd name="connsiteY4" fmla="*/ 10000 h 10000"/>
              <a:gd name="connsiteX5" fmla="*/ 1 w 10001"/>
              <a:gd name="connsiteY5" fmla="*/ 5406 h 10000"/>
              <a:gd name="connsiteX6" fmla="*/ 6369 w 10001"/>
              <a:gd name="connsiteY6" fmla="*/ 0 h 10000"/>
              <a:gd name="connsiteX0" fmla="*/ 6370 w 10002"/>
              <a:gd name="connsiteY0" fmla="*/ 0 h 9575"/>
              <a:gd name="connsiteX1" fmla="*/ 9476 w 10002"/>
              <a:gd name="connsiteY1" fmla="*/ 2549 h 9575"/>
              <a:gd name="connsiteX2" fmla="*/ 10001 w 10002"/>
              <a:gd name="connsiteY2" fmla="*/ 4912 h 9575"/>
              <a:gd name="connsiteX3" fmla="*/ 9694 w 10002"/>
              <a:gd name="connsiteY3" fmla="*/ 7097 h 9575"/>
              <a:gd name="connsiteX4" fmla="*/ 7241 w 10002"/>
              <a:gd name="connsiteY4" fmla="*/ 9575 h 9575"/>
              <a:gd name="connsiteX5" fmla="*/ 2 w 10002"/>
              <a:gd name="connsiteY5" fmla="*/ 5406 h 9575"/>
              <a:gd name="connsiteX6" fmla="*/ 6370 w 10002"/>
              <a:gd name="connsiteY6" fmla="*/ 0 h 9575"/>
              <a:gd name="connsiteX0" fmla="*/ 2313 w 5944"/>
              <a:gd name="connsiteY0" fmla="*/ 0 h 10000"/>
              <a:gd name="connsiteX1" fmla="*/ 5418 w 5944"/>
              <a:gd name="connsiteY1" fmla="*/ 2662 h 10000"/>
              <a:gd name="connsiteX2" fmla="*/ 5943 w 5944"/>
              <a:gd name="connsiteY2" fmla="*/ 5130 h 10000"/>
              <a:gd name="connsiteX3" fmla="*/ 5636 w 5944"/>
              <a:gd name="connsiteY3" fmla="*/ 7412 h 10000"/>
              <a:gd name="connsiteX4" fmla="*/ 3184 w 5944"/>
              <a:gd name="connsiteY4" fmla="*/ 10000 h 10000"/>
              <a:gd name="connsiteX5" fmla="*/ 8 w 5944"/>
              <a:gd name="connsiteY5" fmla="*/ 5276 h 10000"/>
              <a:gd name="connsiteX6" fmla="*/ 2313 w 5944"/>
              <a:gd name="connsiteY6" fmla="*/ 0 h 10000"/>
              <a:gd name="connsiteX0" fmla="*/ 3890 w 9998"/>
              <a:gd name="connsiteY0" fmla="*/ 0 h 9519"/>
              <a:gd name="connsiteX1" fmla="*/ 9114 w 9998"/>
              <a:gd name="connsiteY1" fmla="*/ 2662 h 9519"/>
              <a:gd name="connsiteX2" fmla="*/ 9997 w 9998"/>
              <a:gd name="connsiteY2" fmla="*/ 5130 h 9519"/>
              <a:gd name="connsiteX3" fmla="*/ 9481 w 9998"/>
              <a:gd name="connsiteY3" fmla="*/ 7412 h 9519"/>
              <a:gd name="connsiteX4" fmla="*/ 5234 w 9998"/>
              <a:gd name="connsiteY4" fmla="*/ 9519 h 9519"/>
              <a:gd name="connsiteX5" fmla="*/ 12 w 9998"/>
              <a:gd name="connsiteY5" fmla="*/ 5276 h 9519"/>
              <a:gd name="connsiteX6" fmla="*/ 3890 w 9998"/>
              <a:gd name="connsiteY6" fmla="*/ 0 h 9519"/>
              <a:gd name="connsiteX0" fmla="*/ 3909 w 10018"/>
              <a:gd name="connsiteY0" fmla="*/ 0 h 9689"/>
              <a:gd name="connsiteX1" fmla="*/ 9134 w 10018"/>
              <a:gd name="connsiteY1" fmla="*/ 2797 h 9689"/>
              <a:gd name="connsiteX2" fmla="*/ 10017 w 10018"/>
              <a:gd name="connsiteY2" fmla="*/ 5389 h 9689"/>
              <a:gd name="connsiteX3" fmla="*/ 9501 w 10018"/>
              <a:gd name="connsiteY3" fmla="*/ 7787 h 9689"/>
              <a:gd name="connsiteX4" fmla="*/ 6230 w 10018"/>
              <a:gd name="connsiteY4" fmla="*/ 9689 h 9689"/>
              <a:gd name="connsiteX5" fmla="*/ 30 w 10018"/>
              <a:gd name="connsiteY5" fmla="*/ 5543 h 9689"/>
              <a:gd name="connsiteX6" fmla="*/ 3909 w 10018"/>
              <a:gd name="connsiteY6" fmla="*/ 0 h 9689"/>
              <a:gd name="connsiteX0" fmla="*/ 6066 w 9971"/>
              <a:gd name="connsiteY0" fmla="*/ 0 h 8998"/>
              <a:gd name="connsiteX1" fmla="*/ 9089 w 9971"/>
              <a:gd name="connsiteY1" fmla="*/ 1885 h 8998"/>
              <a:gd name="connsiteX2" fmla="*/ 9970 w 9971"/>
              <a:gd name="connsiteY2" fmla="*/ 4560 h 8998"/>
              <a:gd name="connsiteX3" fmla="*/ 9455 w 9971"/>
              <a:gd name="connsiteY3" fmla="*/ 7035 h 8998"/>
              <a:gd name="connsiteX4" fmla="*/ 6190 w 9971"/>
              <a:gd name="connsiteY4" fmla="*/ 8998 h 8998"/>
              <a:gd name="connsiteX5" fmla="*/ 1 w 9971"/>
              <a:gd name="connsiteY5" fmla="*/ 4719 h 8998"/>
              <a:gd name="connsiteX6" fmla="*/ 6066 w 9971"/>
              <a:gd name="connsiteY6" fmla="*/ 0 h 8998"/>
              <a:gd name="connsiteX0" fmla="*/ 3640 w 7556"/>
              <a:gd name="connsiteY0" fmla="*/ 0 h 10000"/>
              <a:gd name="connsiteX1" fmla="*/ 6671 w 7556"/>
              <a:gd name="connsiteY1" fmla="*/ 2095 h 10000"/>
              <a:gd name="connsiteX2" fmla="*/ 7555 w 7556"/>
              <a:gd name="connsiteY2" fmla="*/ 5068 h 10000"/>
              <a:gd name="connsiteX3" fmla="*/ 7038 w 7556"/>
              <a:gd name="connsiteY3" fmla="*/ 7818 h 10000"/>
              <a:gd name="connsiteX4" fmla="*/ 3764 w 7556"/>
              <a:gd name="connsiteY4" fmla="*/ 10000 h 10000"/>
              <a:gd name="connsiteX5" fmla="*/ 1 w 7556"/>
              <a:gd name="connsiteY5" fmla="*/ 5110 h 10000"/>
              <a:gd name="connsiteX6" fmla="*/ 3640 w 7556"/>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 h="10000">
                <a:moveTo>
                  <a:pt x="3640" y="0"/>
                </a:moveTo>
                <a:lnTo>
                  <a:pt x="6671" y="2095"/>
                </a:lnTo>
                <a:cubicBezTo>
                  <a:pt x="5809" y="2095"/>
                  <a:pt x="7495" y="4113"/>
                  <a:pt x="7555" y="5068"/>
                </a:cubicBezTo>
                <a:cubicBezTo>
                  <a:pt x="7616" y="6022"/>
                  <a:pt x="6177" y="7818"/>
                  <a:pt x="7038" y="7818"/>
                </a:cubicBezTo>
                <a:lnTo>
                  <a:pt x="3764" y="10000"/>
                </a:lnTo>
                <a:cubicBezTo>
                  <a:pt x="2900" y="10000"/>
                  <a:pt x="22" y="6778"/>
                  <a:pt x="1" y="5110"/>
                </a:cubicBezTo>
                <a:cubicBezTo>
                  <a:pt x="-20" y="3443"/>
                  <a:pt x="2778" y="0"/>
                  <a:pt x="3640" y="0"/>
                </a:cubicBezTo>
                <a:close/>
              </a:path>
            </a:pathLst>
          </a:cu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 name="右矢印 6"/>
          <p:cNvSpPr/>
          <p:nvPr/>
        </p:nvSpPr>
        <p:spPr>
          <a:xfrm>
            <a:off x="5518204" y="4760730"/>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9" name="右矢印 48"/>
          <p:cNvSpPr/>
          <p:nvPr/>
        </p:nvSpPr>
        <p:spPr>
          <a:xfrm>
            <a:off x="5528832" y="5281998"/>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5" name="右矢印 54"/>
          <p:cNvSpPr/>
          <p:nvPr/>
        </p:nvSpPr>
        <p:spPr>
          <a:xfrm rot="5400000">
            <a:off x="2501880" y="1669348"/>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6" name="右矢印 55"/>
          <p:cNvSpPr/>
          <p:nvPr/>
        </p:nvSpPr>
        <p:spPr>
          <a:xfrm rot="5400000">
            <a:off x="1627978" y="1669228"/>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5" name="円/楕円 84"/>
          <p:cNvSpPr/>
          <p:nvPr/>
        </p:nvSpPr>
        <p:spPr>
          <a:xfrm>
            <a:off x="-1260648" y="1052736"/>
            <a:ext cx="7848872" cy="7832757"/>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6" name="円/楕円 85"/>
          <p:cNvSpPr/>
          <p:nvPr/>
        </p:nvSpPr>
        <p:spPr>
          <a:xfrm>
            <a:off x="4446595" y="4762607"/>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sp>
        <p:nvSpPr>
          <p:cNvPr id="17" name="角丸四角形 16"/>
          <p:cNvSpPr/>
          <p:nvPr/>
        </p:nvSpPr>
        <p:spPr>
          <a:xfrm>
            <a:off x="4146028" y="803122"/>
            <a:ext cx="4884391" cy="2838863"/>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latin typeface="+mj-ea"/>
                <a:ea typeface="+mj-ea"/>
              </a:rPr>
              <a:t>冷たい空気は重い</a:t>
            </a:r>
            <a:endParaRPr lang="en-US" altLang="ja-JP" sz="3600" dirty="0">
              <a:solidFill>
                <a:schemeClr val="tx1"/>
              </a:solidFill>
              <a:latin typeface="+mj-ea"/>
              <a:ea typeface="+mj-ea"/>
            </a:endParaRPr>
          </a:p>
          <a:p>
            <a:pPr algn="ctr"/>
            <a:r>
              <a:rPr lang="ja-JP" altLang="en-US" sz="3600" dirty="0">
                <a:solidFill>
                  <a:schemeClr val="tx1"/>
                </a:solidFill>
                <a:latin typeface="+mj-ea"/>
                <a:ea typeface="+mj-ea"/>
              </a:rPr>
              <a:t>＝</a:t>
            </a:r>
            <a:r>
              <a:rPr kumimoji="1" lang="ja-JP" altLang="en-US" sz="3600" dirty="0">
                <a:solidFill>
                  <a:schemeClr val="tx1"/>
                </a:solidFill>
                <a:latin typeface="+mj-ea"/>
                <a:ea typeface="+mj-ea"/>
              </a:rPr>
              <a:t>高気圧</a:t>
            </a:r>
            <a:endParaRPr kumimoji="1" lang="en-US" altLang="ja-JP" sz="3600" dirty="0">
              <a:solidFill>
                <a:schemeClr val="tx1"/>
              </a:solidFill>
              <a:latin typeface="+mj-ea"/>
              <a:ea typeface="+mj-ea"/>
            </a:endParaRPr>
          </a:p>
          <a:p>
            <a:pPr algn="ctr"/>
            <a:r>
              <a:rPr lang="ja-JP" altLang="en-US" sz="3600" dirty="0">
                <a:solidFill>
                  <a:schemeClr val="tx1"/>
                </a:solidFill>
                <a:latin typeface="+mj-ea"/>
                <a:ea typeface="+mj-ea"/>
              </a:rPr>
              <a:t>暖かい空気は軽い</a:t>
            </a:r>
            <a:endParaRPr lang="en-US" altLang="ja-JP" sz="3600" dirty="0">
              <a:solidFill>
                <a:schemeClr val="tx1"/>
              </a:solidFill>
              <a:latin typeface="+mj-ea"/>
              <a:ea typeface="+mj-ea"/>
            </a:endParaRPr>
          </a:p>
          <a:p>
            <a:pPr algn="ctr"/>
            <a:r>
              <a:rPr kumimoji="1" lang="ja-JP" altLang="en-US" sz="3600" dirty="0">
                <a:solidFill>
                  <a:schemeClr val="tx1"/>
                </a:solidFill>
                <a:latin typeface="+mj-ea"/>
                <a:ea typeface="+mj-ea"/>
              </a:rPr>
              <a:t>＝低気圧</a:t>
            </a:r>
          </a:p>
        </p:txBody>
      </p:sp>
      <p:sp>
        <p:nvSpPr>
          <p:cNvPr id="19" name="円/楕円 18"/>
          <p:cNvSpPr/>
          <p:nvPr/>
        </p:nvSpPr>
        <p:spPr>
          <a:xfrm>
            <a:off x="1775658" y="2314797"/>
            <a:ext cx="1500198" cy="71438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ea typeface="HG丸ｺﾞｼｯｸM-PRO" panose="020F0600000000000000" pitchFamily="50" charset="-128"/>
              </a:rPr>
              <a:t>北極</a:t>
            </a:r>
          </a:p>
        </p:txBody>
      </p:sp>
      <p:sp>
        <p:nvSpPr>
          <p:cNvPr id="20" name="円/楕円 19"/>
          <p:cNvSpPr/>
          <p:nvPr/>
        </p:nvSpPr>
        <p:spPr>
          <a:xfrm>
            <a:off x="1764075" y="5162892"/>
            <a:ext cx="1500198" cy="7143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ea typeface="HG丸ｺﾞｼｯｸM-PRO" panose="020F0600000000000000" pitchFamily="50" charset="-128"/>
              </a:rPr>
              <a:t>赤道</a:t>
            </a:r>
          </a:p>
        </p:txBody>
      </p:sp>
      <p:sp>
        <p:nvSpPr>
          <p:cNvPr id="18" name="円/楕円 17"/>
          <p:cNvSpPr/>
          <p:nvPr/>
        </p:nvSpPr>
        <p:spPr>
          <a:xfrm>
            <a:off x="2088378" y="2208378"/>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Tree>
    <p:extLst>
      <p:ext uri="{BB962C8B-B14F-4D97-AF65-F5344CB8AC3E}">
        <p14:creationId xmlns:p14="http://schemas.microsoft.com/office/powerpoint/2010/main" val="236576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up)">
                                      <p:cBhvr>
                                        <p:cTn id="12" dur="500"/>
                                        <p:tgtEl>
                                          <p:spTgt spid="5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500"/>
                                        <p:tgtEl>
                                          <p:spTgt spid="55"/>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barn(inVertical)">
                                      <p:cBhvr>
                                        <p:cTn id="31"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9" grpId="0" animBg="1"/>
      <p:bldP spid="55" grpId="0" animBg="1"/>
      <p:bldP spid="56" grpId="0" animBg="1"/>
      <p:bldP spid="86" grpId="0" animBg="1"/>
      <p:bldP spid="17" grpId="0" animBg="1"/>
      <p:bldP spid="1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848" y="0"/>
            <a:ext cx="8802410" cy="1077218"/>
          </a:xfrm>
          <a:prstGeom prst="rect">
            <a:avLst/>
          </a:prstGeom>
          <a:noFill/>
        </p:spPr>
        <p:txBody>
          <a:bodyPr wrap="none" rtlCol="0">
            <a:spAutoFit/>
          </a:bodyPr>
          <a:lstStyle/>
          <a:p>
            <a:r>
              <a:rPr kumimoji="1" lang="ja-JP" altLang="en-US" sz="3200" dirty="0">
                <a:latin typeface="+mj-ea"/>
                <a:ea typeface="+mj-ea"/>
              </a:rPr>
              <a:t>圧力傾度力（気圧傾度力）</a:t>
            </a:r>
            <a:endParaRPr kumimoji="1" lang="en-US" altLang="ja-JP" sz="3200" dirty="0">
              <a:latin typeface="+mj-ea"/>
              <a:ea typeface="+mj-ea"/>
            </a:endParaRPr>
          </a:p>
          <a:p>
            <a:r>
              <a:rPr lang="ja-JP" altLang="en-US" sz="3200" dirty="0">
                <a:latin typeface="+mj-ea"/>
                <a:ea typeface="+mj-ea"/>
              </a:rPr>
              <a:t>空気（流体）は，高いほうから低い方へ流れる</a:t>
            </a:r>
            <a:endParaRPr kumimoji="1" lang="ja-JP" altLang="en-US" sz="3200" dirty="0">
              <a:latin typeface="+mj-ea"/>
              <a:ea typeface="+mj-ea"/>
            </a:endParaRPr>
          </a:p>
        </p:txBody>
      </p:sp>
      <p:sp>
        <p:nvSpPr>
          <p:cNvPr id="3" name="円/楕円 2"/>
          <p:cNvSpPr/>
          <p:nvPr/>
        </p:nvSpPr>
        <p:spPr>
          <a:xfrm>
            <a:off x="1039268" y="1772816"/>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4" name="円/楕円 3"/>
          <p:cNvSpPr/>
          <p:nvPr/>
        </p:nvSpPr>
        <p:spPr>
          <a:xfrm>
            <a:off x="6814988" y="1771948"/>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cxnSp>
        <p:nvCxnSpPr>
          <p:cNvPr id="6" name="直線コネクタ 5"/>
          <p:cNvCxnSpPr/>
          <p:nvPr/>
        </p:nvCxnSpPr>
        <p:spPr>
          <a:xfrm>
            <a:off x="0" y="3717032"/>
            <a:ext cx="9144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2483768"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427984"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444208"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680863" y="5726608"/>
            <a:ext cx="18029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483767" y="5733256"/>
            <a:ext cx="3960441" cy="936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6444208" y="6669360"/>
            <a:ext cx="18029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円/楕円 30"/>
          <p:cNvSpPr/>
          <p:nvPr/>
        </p:nvSpPr>
        <p:spPr>
          <a:xfrm>
            <a:off x="558999" y="4501852"/>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32" name="円/楕円 31"/>
          <p:cNvSpPr/>
          <p:nvPr/>
        </p:nvSpPr>
        <p:spPr>
          <a:xfrm>
            <a:off x="6814988" y="5733256"/>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sp>
        <p:nvSpPr>
          <p:cNvPr id="33" name="右矢印 32"/>
          <p:cNvSpPr/>
          <p:nvPr/>
        </p:nvSpPr>
        <p:spPr>
          <a:xfrm>
            <a:off x="3482256" y="1553220"/>
            <a:ext cx="2040116" cy="9092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FF0000"/>
                </a:solidFill>
                <a:ea typeface="HG丸ｺﾞｼｯｸM-PRO" panose="020F0600000000000000" pitchFamily="50" charset="-128"/>
              </a:rPr>
              <a:t>圧力傾度力</a:t>
            </a:r>
          </a:p>
        </p:txBody>
      </p:sp>
      <p:sp>
        <p:nvSpPr>
          <p:cNvPr id="34" name="線吹き出し 1 (枠付き) 33"/>
          <p:cNvSpPr/>
          <p:nvPr/>
        </p:nvSpPr>
        <p:spPr>
          <a:xfrm>
            <a:off x="7261224" y="3140968"/>
            <a:ext cx="985888" cy="357324"/>
          </a:xfrm>
          <a:prstGeom prst="borderCallout1">
            <a:avLst>
              <a:gd name="adj1" fmla="val 74180"/>
              <a:gd name="adj2" fmla="val -1279"/>
              <a:gd name="adj3" fmla="val 88790"/>
              <a:gd name="adj4" fmla="val -8156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ea typeface="HG丸ｺﾞｼｯｸM-PRO" panose="020F0600000000000000" pitchFamily="50" charset="-128"/>
              </a:rPr>
              <a:t>等圧線</a:t>
            </a:r>
          </a:p>
        </p:txBody>
      </p:sp>
      <p:sp>
        <p:nvSpPr>
          <p:cNvPr id="37" name="テキスト ボックス 36"/>
          <p:cNvSpPr txBox="1"/>
          <p:nvPr/>
        </p:nvSpPr>
        <p:spPr>
          <a:xfrm>
            <a:off x="683568" y="6303736"/>
            <a:ext cx="2723823" cy="369332"/>
          </a:xfrm>
          <a:prstGeom prst="rect">
            <a:avLst/>
          </a:prstGeom>
          <a:noFill/>
        </p:spPr>
        <p:txBody>
          <a:bodyPr wrap="none" rtlCol="0">
            <a:spAutoFit/>
          </a:bodyPr>
          <a:lstStyle/>
          <a:p>
            <a:r>
              <a:rPr kumimoji="1" lang="ja-JP" altLang="en-US" dirty="0">
                <a:ea typeface="HG丸ｺﾞｼｯｸM-PRO" panose="020F0600000000000000" pitchFamily="50" charset="-128"/>
              </a:rPr>
              <a:t>滑り台のイメージ</a:t>
            </a:r>
            <a:r>
              <a:rPr kumimoji="1" lang="ja-JP" altLang="en-US" dirty="0" err="1">
                <a:ea typeface="HG丸ｺﾞｼｯｸM-PRO" panose="020F0600000000000000" pitchFamily="50" charset="-128"/>
              </a:rPr>
              <a:t>。。。</a:t>
            </a:r>
            <a:endParaRPr kumimoji="1" lang="ja-JP" altLang="en-US" dirty="0">
              <a:ea typeface="HG丸ｺﾞｼｯｸM-PRO" panose="020F0600000000000000" pitchFamily="50" charset="-128"/>
            </a:endParaRPr>
          </a:p>
        </p:txBody>
      </p:sp>
      <p:grpSp>
        <p:nvGrpSpPr>
          <p:cNvPr id="40" name="グループ化 39"/>
          <p:cNvGrpSpPr/>
          <p:nvPr/>
        </p:nvGrpSpPr>
        <p:grpSpPr>
          <a:xfrm rot="21046740">
            <a:off x="1704937" y="4150926"/>
            <a:ext cx="2043624" cy="2766710"/>
            <a:chOff x="-3183432" y="942370"/>
            <a:chExt cx="2320201" cy="3174722"/>
          </a:xfrm>
        </p:grpSpPr>
        <p:pic>
          <p:nvPicPr>
            <p:cNvPr id="38" name="Picture 2" descr="C:\Users\hatsu\Dropbox\カメラアップロード\2013-06-08 11.54.13.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100000" l="9959" r="89837">
                          <a14:backgroundMark x1="60366" y1="83046" x2="60366" y2="83046"/>
                          <a14:backgroundMark x1="48577" y1="97989" x2="48577" y2="97989"/>
                        </a14:backgroundRemoval>
                      </a14:imgEffect>
                    </a14:imgLayer>
                  </a14:imgProps>
                </a:ext>
                <a:ext uri="{28A0092B-C50C-407E-A947-70E740481C1C}">
                  <a14:useLocalDpi xmlns:a14="http://schemas.microsoft.com/office/drawing/2010/main"/>
                </a:ext>
              </a:extLst>
            </a:blip>
            <a:srcRect/>
            <a:stretch/>
          </p:blipFill>
          <p:spPr bwMode="auto">
            <a:xfrm>
              <a:off x="-3183432" y="942370"/>
              <a:ext cx="2320201" cy="166089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hatsu\Dropbox\カメラアップロード\2013-06-08 11.54.13.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4828" l="9862" r="89908">
                          <a14:backgroundMark x1="61468" y1="16379" x2="61468" y2="16379"/>
                        </a14:backgroundRemoval>
                      </a14:imgEffect>
                    </a14:imgLayer>
                  </a14:imgProps>
                </a:ext>
                <a:ext uri="{28A0092B-C50C-407E-A947-70E740481C1C}">
                  <a14:useLocalDpi xmlns:a14="http://schemas.microsoft.com/office/drawing/2010/main"/>
                </a:ext>
              </a:extLst>
            </a:blip>
            <a:srcRect/>
            <a:stretch/>
          </p:blipFill>
          <p:spPr bwMode="auto">
            <a:xfrm rot="18749834" flipH="1">
              <a:off x="-3286205" y="2529061"/>
              <a:ext cx="2079470" cy="1096592"/>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V 字形矢印 41"/>
          <p:cNvSpPr/>
          <p:nvPr/>
        </p:nvSpPr>
        <p:spPr>
          <a:xfrm>
            <a:off x="3605297" y="2451826"/>
            <a:ext cx="1986930" cy="1046466"/>
          </a:xfrm>
          <a:prstGeom prst="notchedRightArrow">
            <a:avLst/>
          </a:prstGeom>
          <a:solidFill>
            <a:schemeClr val="accent1">
              <a:lumMod val="75000"/>
            </a:schemeClr>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ea typeface="HG丸ｺﾞｼｯｸM-PRO" panose="020F0600000000000000" pitchFamily="50" charset="-128"/>
              </a:rPr>
              <a:t>風</a:t>
            </a:r>
          </a:p>
        </p:txBody>
      </p:sp>
      <p:sp>
        <p:nvSpPr>
          <p:cNvPr id="43" name="テキスト ボックス 42"/>
          <p:cNvSpPr txBox="1"/>
          <p:nvPr/>
        </p:nvSpPr>
        <p:spPr>
          <a:xfrm>
            <a:off x="2157396" y="892552"/>
            <a:ext cx="652743" cy="369332"/>
          </a:xfrm>
          <a:prstGeom prst="rect">
            <a:avLst/>
          </a:prstGeom>
          <a:noFill/>
        </p:spPr>
        <p:txBody>
          <a:bodyPr wrap="none" rtlCol="0">
            <a:spAutoFit/>
          </a:bodyPr>
          <a:lstStyle/>
          <a:p>
            <a:r>
              <a:rPr kumimoji="1" lang="en-US" altLang="ja-JP" dirty="0">
                <a:ea typeface="HG丸ｺﾞｼｯｸM-PRO" panose="020F0600000000000000" pitchFamily="50" charset="-128"/>
              </a:rPr>
              <a:t>1012</a:t>
            </a:r>
            <a:endParaRPr kumimoji="1" lang="ja-JP" altLang="en-US" dirty="0">
              <a:ea typeface="HG丸ｺﾞｼｯｸM-PRO" panose="020F0600000000000000" pitchFamily="50" charset="-128"/>
            </a:endParaRPr>
          </a:p>
        </p:txBody>
      </p:sp>
      <p:sp>
        <p:nvSpPr>
          <p:cNvPr id="45" name="テキスト ボックス 44"/>
          <p:cNvSpPr txBox="1"/>
          <p:nvPr/>
        </p:nvSpPr>
        <p:spPr>
          <a:xfrm>
            <a:off x="4141512" y="935236"/>
            <a:ext cx="652743" cy="369332"/>
          </a:xfrm>
          <a:prstGeom prst="rect">
            <a:avLst/>
          </a:prstGeom>
          <a:noFill/>
        </p:spPr>
        <p:txBody>
          <a:bodyPr wrap="none" rtlCol="0">
            <a:spAutoFit/>
          </a:bodyPr>
          <a:lstStyle/>
          <a:p>
            <a:r>
              <a:rPr kumimoji="1" lang="en-US" altLang="ja-JP" dirty="0">
                <a:ea typeface="HG丸ｺﾞｼｯｸM-PRO" panose="020F0600000000000000" pitchFamily="50" charset="-128"/>
              </a:rPr>
              <a:t>1008</a:t>
            </a:r>
            <a:endParaRPr kumimoji="1" lang="ja-JP" altLang="en-US" dirty="0">
              <a:ea typeface="HG丸ｺﾞｼｯｸM-PRO" panose="020F0600000000000000" pitchFamily="50" charset="-128"/>
            </a:endParaRPr>
          </a:p>
        </p:txBody>
      </p:sp>
      <p:sp>
        <p:nvSpPr>
          <p:cNvPr id="47" name="テキスト ボックス 46"/>
          <p:cNvSpPr txBox="1"/>
          <p:nvPr/>
        </p:nvSpPr>
        <p:spPr>
          <a:xfrm>
            <a:off x="6117836" y="935236"/>
            <a:ext cx="652743" cy="369332"/>
          </a:xfrm>
          <a:prstGeom prst="rect">
            <a:avLst/>
          </a:prstGeom>
          <a:noFill/>
        </p:spPr>
        <p:txBody>
          <a:bodyPr wrap="none" rtlCol="0">
            <a:spAutoFit/>
          </a:bodyPr>
          <a:lstStyle/>
          <a:p>
            <a:r>
              <a:rPr kumimoji="1" lang="en-US" altLang="ja-JP" dirty="0">
                <a:ea typeface="HG丸ｺﾞｼｯｸM-PRO" panose="020F0600000000000000" pitchFamily="50" charset="-128"/>
              </a:rPr>
              <a:t>1000</a:t>
            </a:r>
            <a:endParaRPr kumimoji="1" lang="ja-JP" altLang="en-US" dirty="0">
              <a:ea typeface="HG丸ｺﾞｼｯｸM-PRO" panose="020F0600000000000000" pitchFamily="50" charset="-128"/>
            </a:endParaRPr>
          </a:p>
        </p:txBody>
      </p:sp>
      <p:sp>
        <p:nvSpPr>
          <p:cNvPr id="5" name="スライド番号プレースホルダー 4"/>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83</a:t>
            </a:fld>
            <a:endParaRPr lang="ja-JP" altLang="en-US">
              <a:solidFill>
                <a:prstClr val="black">
                  <a:tint val="75000"/>
                </a:prstClr>
              </a:solidFill>
            </a:endParaRPr>
          </a:p>
        </p:txBody>
      </p:sp>
      <p:sp>
        <p:nvSpPr>
          <p:cNvPr id="7" name="テキスト ボックス 6"/>
          <p:cNvSpPr txBox="1"/>
          <p:nvPr/>
        </p:nvSpPr>
        <p:spPr>
          <a:xfrm>
            <a:off x="3445167" y="4358771"/>
            <a:ext cx="2698175" cy="523220"/>
          </a:xfrm>
          <a:prstGeom prst="rect">
            <a:avLst/>
          </a:prstGeom>
          <a:noFill/>
        </p:spPr>
        <p:txBody>
          <a:bodyPr wrap="none" rtlCol="0">
            <a:spAutoFit/>
          </a:bodyPr>
          <a:lstStyle/>
          <a:p>
            <a:r>
              <a:rPr kumimoji="1" lang="ja-JP" altLang="en-US" sz="2800" dirty="0">
                <a:ea typeface="HG丸ｺﾞｼｯｸM-PRO" panose="020F0600000000000000" pitchFamily="50" charset="-128"/>
              </a:rPr>
              <a:t>圧力傾度力の式</a:t>
            </a:r>
          </a:p>
        </p:txBody>
      </p:sp>
      <p:sp>
        <p:nvSpPr>
          <p:cNvPr id="9" name="角丸四角形 8"/>
          <p:cNvSpPr/>
          <p:nvPr/>
        </p:nvSpPr>
        <p:spPr>
          <a:xfrm>
            <a:off x="3347864" y="4089903"/>
            <a:ext cx="4809010" cy="1165944"/>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graphicFrame>
        <p:nvGraphicFramePr>
          <p:cNvPr id="35" name="Object 8"/>
          <p:cNvGraphicFramePr>
            <a:graphicFrameLocks noChangeAspect="1"/>
          </p:cNvGraphicFramePr>
          <p:nvPr/>
        </p:nvGraphicFramePr>
        <p:xfrm>
          <a:off x="6444207" y="4187643"/>
          <a:ext cx="1468437" cy="995362"/>
        </p:xfrm>
        <a:graphic>
          <a:graphicData uri="http://schemas.openxmlformats.org/presentationml/2006/ole">
            <mc:AlternateContent xmlns:mc="http://schemas.openxmlformats.org/markup-compatibility/2006">
              <mc:Choice xmlns:v="urn:schemas-microsoft-com:vml" Requires="v">
                <p:oleObj name="数式" r:id="rId6" imgW="520560" imgH="419040" progId="Equation.3">
                  <p:embed/>
                </p:oleObj>
              </mc:Choice>
              <mc:Fallback>
                <p:oleObj name="数式" r:id="rId6" imgW="520560" imgH="419040" progId="Equation.3">
                  <p:embed/>
                  <p:pic>
                    <p:nvPicPr>
                      <p:cNvPr id="35" name="Object 8"/>
                      <p:cNvPicPr>
                        <a:picLocks noChangeAspect="1" noChangeArrowheads="1"/>
                      </p:cNvPicPr>
                      <p:nvPr/>
                    </p:nvPicPr>
                    <p:blipFill>
                      <a:blip r:embed="rId7"/>
                      <a:srcRect/>
                      <a:stretch>
                        <a:fillRect/>
                      </a:stretch>
                    </p:blipFill>
                    <p:spPr bwMode="auto">
                      <a:xfrm>
                        <a:off x="6444207" y="4187643"/>
                        <a:ext cx="1468437" cy="995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187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par>
                          <p:cTn id="12" fill="hold">
                            <p:stCondLst>
                              <p:cond delay="0"/>
                            </p:stCondLst>
                            <p:childTnLst>
                              <p:par>
                                <p:cTn id="13" presetID="42" presetClass="path" presetSubtype="0" accel="50000" decel="50000" fill="hold" nodeType="afterEffect">
                                  <p:stCondLst>
                                    <p:cond delay="0"/>
                                  </p:stCondLst>
                                  <p:childTnLst>
                                    <p:animMotion origin="layout" path="M 5E-6 1.85185E-6 L 0.4224 0.1456 " pathEditMode="relative" rAng="0" ptsTypes="AA">
                                      <p:cBhvr>
                                        <p:cTn id="14" dur="2250" fill="hold"/>
                                        <p:tgtEl>
                                          <p:spTgt spid="40"/>
                                        </p:tgtEl>
                                        <p:attrNameLst>
                                          <p:attrName>ppt_x</p:attrName>
                                          <p:attrName>ppt_y</p:attrName>
                                        </p:attrNameLst>
                                      </p:cBhvr>
                                      <p:rCtr x="21111" y="7269"/>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left)">
                                      <p:cBhvr>
                                        <p:cTn id="19" dur="500"/>
                                        <p:tgtEl>
                                          <p:spTgt spid="42"/>
                                        </p:tgtEl>
                                      </p:cBhvr>
                                    </p:animEffect>
                                  </p:childTnLst>
                                </p:cTn>
                              </p:par>
                              <p:par>
                                <p:cTn id="20" presetID="22" presetClass="entr" presetSubtype="8"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848" y="0"/>
            <a:ext cx="8802410" cy="1077218"/>
          </a:xfrm>
          <a:prstGeom prst="rect">
            <a:avLst/>
          </a:prstGeom>
          <a:noFill/>
        </p:spPr>
        <p:txBody>
          <a:bodyPr wrap="none" rtlCol="0">
            <a:spAutoFit/>
          </a:bodyPr>
          <a:lstStyle/>
          <a:p>
            <a:r>
              <a:rPr kumimoji="1" lang="ja-JP" altLang="en-US" sz="3200" dirty="0">
                <a:ea typeface="HG丸ｺﾞｼｯｸM-PRO" panose="020F0600000000000000" pitchFamily="50" charset="-128"/>
              </a:rPr>
              <a:t>圧力傾度力（気圧傾度力）</a:t>
            </a:r>
            <a:endParaRPr kumimoji="1" lang="en-US" altLang="ja-JP" sz="3200" dirty="0">
              <a:ea typeface="HG丸ｺﾞｼｯｸM-PRO" panose="020F0600000000000000" pitchFamily="50" charset="-128"/>
            </a:endParaRPr>
          </a:p>
          <a:p>
            <a:r>
              <a:rPr lang="ja-JP" altLang="en-US" sz="3200" dirty="0">
                <a:ea typeface="HG丸ｺﾞｼｯｸM-PRO" panose="020F0600000000000000" pitchFamily="50" charset="-128"/>
              </a:rPr>
              <a:t>空気（流体）は，高いほうから低い方へ流れる</a:t>
            </a:r>
            <a:endParaRPr kumimoji="1" lang="ja-JP" altLang="en-US" sz="3200" dirty="0">
              <a:ea typeface="HG丸ｺﾞｼｯｸM-PRO" panose="020F0600000000000000" pitchFamily="50" charset="-128"/>
            </a:endParaRPr>
          </a:p>
        </p:txBody>
      </p:sp>
      <p:sp>
        <p:nvSpPr>
          <p:cNvPr id="3" name="円/楕円 2"/>
          <p:cNvSpPr/>
          <p:nvPr/>
        </p:nvSpPr>
        <p:spPr>
          <a:xfrm>
            <a:off x="1039268" y="1772816"/>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4" name="円/楕円 3"/>
          <p:cNvSpPr/>
          <p:nvPr/>
        </p:nvSpPr>
        <p:spPr>
          <a:xfrm>
            <a:off x="6814988" y="1771948"/>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cxnSp>
        <p:nvCxnSpPr>
          <p:cNvPr id="6" name="直線コネクタ 5"/>
          <p:cNvCxnSpPr/>
          <p:nvPr/>
        </p:nvCxnSpPr>
        <p:spPr>
          <a:xfrm>
            <a:off x="0" y="3717032"/>
            <a:ext cx="9144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2483768"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491880"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5436096"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427984"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444208"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683568" y="4959052"/>
            <a:ext cx="18029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483768" y="4959052"/>
            <a:ext cx="3960440" cy="1710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6444208" y="6669360"/>
            <a:ext cx="18029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円/楕円 30"/>
          <p:cNvSpPr/>
          <p:nvPr/>
        </p:nvSpPr>
        <p:spPr>
          <a:xfrm>
            <a:off x="683568" y="4044652"/>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32" name="円/楕円 31"/>
          <p:cNvSpPr/>
          <p:nvPr/>
        </p:nvSpPr>
        <p:spPr>
          <a:xfrm>
            <a:off x="6814988" y="5733256"/>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sp>
        <p:nvSpPr>
          <p:cNvPr id="33" name="右矢印 32"/>
          <p:cNvSpPr/>
          <p:nvPr/>
        </p:nvSpPr>
        <p:spPr>
          <a:xfrm>
            <a:off x="2891923" y="1247850"/>
            <a:ext cx="3144130" cy="1433314"/>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FF0000"/>
                </a:solidFill>
                <a:ea typeface="HG丸ｺﾞｼｯｸM-PRO" panose="020F0600000000000000" pitchFamily="50" charset="-128"/>
              </a:rPr>
              <a:t>圧力傾度力</a:t>
            </a:r>
          </a:p>
        </p:txBody>
      </p:sp>
      <p:sp>
        <p:nvSpPr>
          <p:cNvPr id="34" name="線吹き出し 1 (枠付き) 33"/>
          <p:cNvSpPr/>
          <p:nvPr/>
        </p:nvSpPr>
        <p:spPr>
          <a:xfrm>
            <a:off x="7261224" y="3140968"/>
            <a:ext cx="985888" cy="357324"/>
          </a:xfrm>
          <a:prstGeom prst="borderCallout1">
            <a:avLst>
              <a:gd name="adj1" fmla="val 74180"/>
              <a:gd name="adj2" fmla="val -1279"/>
              <a:gd name="adj3" fmla="val 88790"/>
              <a:gd name="adj4" fmla="val -8156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ea typeface="HG丸ｺﾞｼｯｸM-PRO" panose="020F0600000000000000" pitchFamily="50" charset="-128"/>
              </a:rPr>
              <a:t>等圧線</a:t>
            </a:r>
          </a:p>
        </p:txBody>
      </p:sp>
      <p:sp>
        <p:nvSpPr>
          <p:cNvPr id="37" name="テキスト ボックス 36"/>
          <p:cNvSpPr txBox="1"/>
          <p:nvPr/>
        </p:nvSpPr>
        <p:spPr>
          <a:xfrm>
            <a:off x="805757" y="5814206"/>
            <a:ext cx="2723823" cy="369332"/>
          </a:xfrm>
          <a:prstGeom prst="rect">
            <a:avLst/>
          </a:prstGeom>
          <a:noFill/>
        </p:spPr>
        <p:txBody>
          <a:bodyPr wrap="none" rtlCol="0">
            <a:spAutoFit/>
          </a:bodyPr>
          <a:lstStyle/>
          <a:p>
            <a:r>
              <a:rPr kumimoji="1" lang="ja-JP" altLang="en-US" dirty="0">
                <a:ea typeface="HG丸ｺﾞｼｯｸM-PRO" panose="020F0600000000000000" pitchFamily="50" charset="-128"/>
              </a:rPr>
              <a:t>滑り台のイメージ</a:t>
            </a:r>
            <a:r>
              <a:rPr kumimoji="1" lang="ja-JP" altLang="en-US" dirty="0" err="1">
                <a:ea typeface="HG丸ｺﾞｼｯｸM-PRO" panose="020F0600000000000000" pitchFamily="50" charset="-128"/>
              </a:rPr>
              <a:t>。。。</a:t>
            </a:r>
            <a:endParaRPr kumimoji="1" lang="ja-JP" altLang="en-US" dirty="0">
              <a:ea typeface="HG丸ｺﾞｼｯｸM-PRO" panose="020F0600000000000000" pitchFamily="50" charset="-128"/>
            </a:endParaRPr>
          </a:p>
        </p:txBody>
      </p:sp>
      <p:sp>
        <p:nvSpPr>
          <p:cNvPr id="42" name="V 字形矢印 41"/>
          <p:cNvSpPr/>
          <p:nvPr/>
        </p:nvSpPr>
        <p:spPr>
          <a:xfrm>
            <a:off x="3089126" y="2284878"/>
            <a:ext cx="2826377" cy="1447936"/>
          </a:xfrm>
          <a:prstGeom prst="notchedRightArrow">
            <a:avLst/>
          </a:prstGeom>
          <a:solidFill>
            <a:schemeClr val="accent1">
              <a:lumMod val="75000"/>
            </a:schemeClr>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ea typeface="HG丸ｺﾞｼｯｸM-PRO" panose="020F0600000000000000" pitchFamily="50" charset="-128"/>
              </a:rPr>
              <a:t>風</a:t>
            </a:r>
          </a:p>
        </p:txBody>
      </p:sp>
      <p:sp>
        <p:nvSpPr>
          <p:cNvPr id="43" name="テキスト ボックス 42"/>
          <p:cNvSpPr txBox="1"/>
          <p:nvPr/>
        </p:nvSpPr>
        <p:spPr>
          <a:xfrm>
            <a:off x="2157396" y="892552"/>
            <a:ext cx="652743" cy="369332"/>
          </a:xfrm>
          <a:prstGeom prst="rect">
            <a:avLst/>
          </a:prstGeom>
          <a:noFill/>
        </p:spPr>
        <p:txBody>
          <a:bodyPr wrap="none" rtlCol="0">
            <a:spAutoFit/>
          </a:bodyPr>
          <a:lstStyle/>
          <a:p>
            <a:r>
              <a:rPr kumimoji="1" lang="en-US" altLang="ja-JP" dirty="0">
                <a:ea typeface="HG丸ｺﾞｼｯｸM-PRO" panose="020F0600000000000000" pitchFamily="50" charset="-128"/>
              </a:rPr>
              <a:t>1012</a:t>
            </a:r>
            <a:endParaRPr kumimoji="1" lang="ja-JP" altLang="en-US" dirty="0">
              <a:ea typeface="HG丸ｺﾞｼｯｸM-PRO" panose="020F0600000000000000" pitchFamily="50" charset="-128"/>
            </a:endParaRPr>
          </a:p>
        </p:txBody>
      </p:sp>
      <p:sp>
        <p:nvSpPr>
          <p:cNvPr id="44" name="テキスト ボックス 43"/>
          <p:cNvSpPr txBox="1"/>
          <p:nvPr/>
        </p:nvSpPr>
        <p:spPr>
          <a:xfrm>
            <a:off x="3144540" y="908720"/>
            <a:ext cx="652743" cy="369332"/>
          </a:xfrm>
          <a:prstGeom prst="rect">
            <a:avLst/>
          </a:prstGeom>
          <a:noFill/>
        </p:spPr>
        <p:txBody>
          <a:bodyPr wrap="none" rtlCol="0">
            <a:spAutoFit/>
          </a:bodyPr>
          <a:lstStyle/>
          <a:p>
            <a:r>
              <a:rPr kumimoji="1" lang="en-US" altLang="ja-JP" dirty="0">
                <a:ea typeface="HG丸ｺﾞｼｯｸM-PRO" panose="020F0600000000000000" pitchFamily="50" charset="-128"/>
              </a:rPr>
              <a:t>1008</a:t>
            </a:r>
            <a:endParaRPr kumimoji="1" lang="ja-JP" altLang="en-US" dirty="0">
              <a:ea typeface="HG丸ｺﾞｼｯｸM-PRO" panose="020F0600000000000000" pitchFamily="50" charset="-128"/>
            </a:endParaRPr>
          </a:p>
        </p:txBody>
      </p:sp>
      <p:sp>
        <p:nvSpPr>
          <p:cNvPr id="45" name="テキスト ボックス 44"/>
          <p:cNvSpPr txBox="1"/>
          <p:nvPr/>
        </p:nvSpPr>
        <p:spPr>
          <a:xfrm>
            <a:off x="4141512" y="935236"/>
            <a:ext cx="652743" cy="369332"/>
          </a:xfrm>
          <a:prstGeom prst="rect">
            <a:avLst/>
          </a:prstGeom>
          <a:noFill/>
        </p:spPr>
        <p:txBody>
          <a:bodyPr wrap="none" rtlCol="0">
            <a:spAutoFit/>
          </a:bodyPr>
          <a:lstStyle/>
          <a:p>
            <a:r>
              <a:rPr kumimoji="1" lang="en-US" altLang="ja-JP" dirty="0">
                <a:ea typeface="HG丸ｺﾞｼｯｸM-PRO" panose="020F0600000000000000" pitchFamily="50" charset="-128"/>
              </a:rPr>
              <a:t>1004</a:t>
            </a:r>
            <a:endParaRPr kumimoji="1" lang="ja-JP" altLang="en-US" dirty="0">
              <a:ea typeface="HG丸ｺﾞｼｯｸM-PRO" panose="020F0600000000000000" pitchFamily="50" charset="-128"/>
            </a:endParaRPr>
          </a:p>
        </p:txBody>
      </p:sp>
      <p:sp>
        <p:nvSpPr>
          <p:cNvPr id="46" name="テキスト ボックス 45"/>
          <p:cNvSpPr txBox="1"/>
          <p:nvPr/>
        </p:nvSpPr>
        <p:spPr>
          <a:xfrm>
            <a:off x="5109724" y="899428"/>
            <a:ext cx="652743" cy="369332"/>
          </a:xfrm>
          <a:prstGeom prst="rect">
            <a:avLst/>
          </a:prstGeom>
          <a:noFill/>
        </p:spPr>
        <p:txBody>
          <a:bodyPr wrap="none" rtlCol="0">
            <a:spAutoFit/>
          </a:bodyPr>
          <a:lstStyle/>
          <a:p>
            <a:r>
              <a:rPr kumimoji="1" lang="en-US" altLang="ja-JP" dirty="0">
                <a:ea typeface="HG丸ｺﾞｼｯｸM-PRO" panose="020F0600000000000000" pitchFamily="50" charset="-128"/>
              </a:rPr>
              <a:t>1000</a:t>
            </a:r>
            <a:endParaRPr kumimoji="1" lang="ja-JP" altLang="en-US" dirty="0">
              <a:ea typeface="HG丸ｺﾞｼｯｸM-PRO" panose="020F0600000000000000" pitchFamily="50" charset="-128"/>
            </a:endParaRPr>
          </a:p>
        </p:txBody>
      </p:sp>
      <p:sp>
        <p:nvSpPr>
          <p:cNvPr id="47" name="テキスト ボックス 46"/>
          <p:cNvSpPr txBox="1"/>
          <p:nvPr/>
        </p:nvSpPr>
        <p:spPr>
          <a:xfrm>
            <a:off x="6117836" y="935236"/>
            <a:ext cx="550151" cy="369332"/>
          </a:xfrm>
          <a:prstGeom prst="rect">
            <a:avLst/>
          </a:prstGeom>
          <a:noFill/>
        </p:spPr>
        <p:txBody>
          <a:bodyPr wrap="none" rtlCol="0">
            <a:spAutoFit/>
          </a:bodyPr>
          <a:lstStyle/>
          <a:p>
            <a:r>
              <a:rPr kumimoji="1" lang="en-US" altLang="ja-JP" dirty="0">
                <a:ea typeface="HG丸ｺﾞｼｯｸM-PRO" panose="020F0600000000000000" pitchFamily="50" charset="-128"/>
              </a:rPr>
              <a:t>996</a:t>
            </a:r>
            <a:endParaRPr kumimoji="1" lang="ja-JP" altLang="en-US" dirty="0">
              <a:ea typeface="HG丸ｺﾞｼｯｸM-PRO" panose="020F0600000000000000" pitchFamily="50" charset="-128"/>
            </a:endParaRPr>
          </a:p>
        </p:txBody>
      </p:sp>
      <p:sp>
        <p:nvSpPr>
          <p:cNvPr id="48" name="角丸四角形 47"/>
          <p:cNvSpPr/>
          <p:nvPr/>
        </p:nvSpPr>
        <p:spPr>
          <a:xfrm>
            <a:off x="3510137" y="3881251"/>
            <a:ext cx="5526359" cy="1535001"/>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ea typeface="HG丸ｺﾞｼｯｸM-PRO" panose="020F0600000000000000" pitchFamily="50" charset="-128"/>
              </a:rPr>
              <a:t>等圧線が混んでいるほど，</a:t>
            </a:r>
            <a:endParaRPr kumimoji="1" lang="en-US" altLang="ja-JP" sz="2800" dirty="0">
              <a:solidFill>
                <a:schemeClr val="tx1"/>
              </a:solidFill>
              <a:ea typeface="HG丸ｺﾞｼｯｸM-PRO" panose="020F0600000000000000" pitchFamily="50" charset="-128"/>
            </a:endParaRPr>
          </a:p>
          <a:p>
            <a:pPr algn="ctr"/>
            <a:r>
              <a:rPr kumimoji="1" lang="ja-JP" altLang="en-US" sz="2800" dirty="0">
                <a:solidFill>
                  <a:schemeClr val="tx1"/>
                </a:solidFill>
                <a:ea typeface="HG丸ｺﾞｼｯｸM-PRO" panose="020F0600000000000000" pitchFamily="50" charset="-128"/>
              </a:rPr>
              <a:t>圧力傾度力は強い</a:t>
            </a:r>
            <a:endParaRPr kumimoji="1" lang="en-US" altLang="ja-JP" sz="2800" dirty="0">
              <a:solidFill>
                <a:schemeClr val="tx1"/>
              </a:solidFill>
              <a:ea typeface="HG丸ｺﾞｼｯｸM-PRO" panose="020F0600000000000000" pitchFamily="50" charset="-128"/>
            </a:endParaRPr>
          </a:p>
          <a:p>
            <a:pPr algn="ctr"/>
            <a:r>
              <a:rPr kumimoji="1" lang="ja-JP" altLang="en-US" sz="2800" dirty="0">
                <a:solidFill>
                  <a:schemeClr val="tx1"/>
                </a:solidFill>
                <a:ea typeface="HG丸ｺﾞｼｯｸM-PRO" panose="020F0600000000000000" pitchFamily="50" charset="-128"/>
              </a:rPr>
              <a:t>　　　　　　　　</a:t>
            </a:r>
            <a:r>
              <a:rPr kumimoji="1" lang="ja-JP" altLang="en-US" sz="3600" dirty="0">
                <a:solidFill>
                  <a:schemeClr val="tx1"/>
                </a:solidFill>
                <a:ea typeface="HG丸ｺﾞｼｯｸM-PRO" panose="020F0600000000000000" pitchFamily="50" charset="-128"/>
              </a:rPr>
              <a:t>＝風が強い</a:t>
            </a:r>
          </a:p>
        </p:txBody>
      </p:sp>
      <p:grpSp>
        <p:nvGrpSpPr>
          <p:cNvPr id="40" name="グループ化 39"/>
          <p:cNvGrpSpPr/>
          <p:nvPr/>
        </p:nvGrpSpPr>
        <p:grpSpPr>
          <a:xfrm rot="21046740">
            <a:off x="1704936" y="3352678"/>
            <a:ext cx="2043624" cy="2766710"/>
            <a:chOff x="-3183432" y="942370"/>
            <a:chExt cx="2320201" cy="3174722"/>
          </a:xfrm>
        </p:grpSpPr>
        <p:pic>
          <p:nvPicPr>
            <p:cNvPr id="38" name="Picture 2" descr="C:\Users\hatsu\Dropbox\カメラアップロード\2013-06-08 11.54.13.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100000" l="9959" r="89837">
                          <a14:backgroundMark x1="63008" y1="66667" x2="63008" y2="66667"/>
                          <a14:backgroundMark x1="47764" y1="95115" x2="47764" y2="95115"/>
                        </a14:backgroundRemoval>
                      </a14:imgEffect>
                    </a14:imgLayer>
                  </a14:imgProps>
                </a:ext>
                <a:ext uri="{28A0092B-C50C-407E-A947-70E740481C1C}">
                  <a14:useLocalDpi xmlns:a14="http://schemas.microsoft.com/office/drawing/2010/main"/>
                </a:ext>
              </a:extLst>
            </a:blip>
            <a:srcRect/>
            <a:stretch/>
          </p:blipFill>
          <p:spPr bwMode="auto">
            <a:xfrm>
              <a:off x="-3183432" y="942370"/>
              <a:ext cx="2320201" cy="166089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hatsu\Dropbox\カメラアップロード\2013-06-08 11.54.13.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4828" l="9862" r="89908">
                          <a14:backgroundMark x1="51606" y1="5603" x2="51606" y2="5603"/>
                        </a14:backgroundRemoval>
                      </a14:imgEffect>
                    </a14:imgLayer>
                  </a14:imgProps>
                </a:ext>
                <a:ext uri="{28A0092B-C50C-407E-A947-70E740481C1C}">
                  <a14:useLocalDpi xmlns:a14="http://schemas.microsoft.com/office/drawing/2010/main"/>
                </a:ext>
              </a:extLst>
            </a:blip>
            <a:srcRect/>
            <a:stretch/>
          </p:blipFill>
          <p:spPr bwMode="auto">
            <a:xfrm rot="18749834" flipH="1">
              <a:off x="-3286205" y="2529061"/>
              <a:ext cx="2079470" cy="109659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スライド番号プレースホルダー 4"/>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84</a:t>
            </a:fld>
            <a:endParaRPr lang="ja-JP" altLang="en-US">
              <a:solidFill>
                <a:prstClr val="black">
                  <a:tint val="75000"/>
                </a:prstClr>
              </a:solidFill>
            </a:endParaRPr>
          </a:p>
        </p:txBody>
      </p:sp>
    </p:spTree>
    <p:extLst>
      <p:ext uri="{BB962C8B-B14F-4D97-AF65-F5344CB8AC3E}">
        <p14:creationId xmlns:p14="http://schemas.microsoft.com/office/powerpoint/2010/main" val="80750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par>
                          <p:cTn id="17" fill="hold">
                            <p:stCondLst>
                              <p:cond delay="0"/>
                            </p:stCondLst>
                            <p:childTnLst>
                              <p:par>
                                <p:cTn id="18" presetID="42" presetClass="path" presetSubtype="0" accel="50000" decel="50000" fill="hold" nodeType="afterEffect">
                                  <p:stCondLst>
                                    <p:cond delay="0"/>
                                  </p:stCondLst>
                                  <p:childTnLst>
                                    <p:animMotion origin="layout" path="M -2.77778E-7 7.40741E-7 L 0.41458 0.24005 " pathEditMode="relative" rAng="0" ptsTypes="AA">
                                      <p:cBhvr>
                                        <p:cTn id="19" dur="1000" fill="hold"/>
                                        <p:tgtEl>
                                          <p:spTgt spid="40"/>
                                        </p:tgtEl>
                                        <p:attrNameLst>
                                          <p:attrName>ppt_x</p:attrName>
                                          <p:attrName>ppt_y</p:attrName>
                                        </p:attrNameLst>
                                      </p:cBhvr>
                                      <p:rCtr x="20729" y="11991"/>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2" grpId="0" animBg="1"/>
      <p:bldP spid="4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17B1408-7ABE-40AD-BBFE-408D062E6C04}" type="slidenum">
              <a:rPr lang="ja-JP" altLang="en-US" smtClean="0">
                <a:solidFill>
                  <a:prstClr val="black">
                    <a:tint val="75000"/>
                  </a:prstClr>
                </a:solidFill>
              </a:rPr>
              <a:pPr/>
              <a:t>85</a:t>
            </a:fld>
            <a:endParaRPr lang="ja-JP" altLang="en-US">
              <a:solidFill>
                <a:prstClr val="black">
                  <a:tint val="75000"/>
                </a:prstClr>
              </a:solidFill>
            </a:endParaRPr>
          </a:p>
        </p:txBody>
      </p:sp>
      <p:sp>
        <p:nvSpPr>
          <p:cNvPr id="4" name="テキスト ボックス 3"/>
          <p:cNvSpPr txBox="1"/>
          <p:nvPr/>
        </p:nvSpPr>
        <p:spPr>
          <a:xfrm>
            <a:off x="32388" y="23134"/>
            <a:ext cx="4222808" cy="1200329"/>
          </a:xfrm>
          <a:prstGeom prst="rect">
            <a:avLst/>
          </a:prstGeom>
          <a:noFill/>
        </p:spPr>
        <p:txBody>
          <a:bodyPr wrap="square" rtlCol="0">
            <a:spAutoFit/>
          </a:bodyPr>
          <a:lstStyle/>
          <a:p>
            <a:r>
              <a:rPr lang="ja-JP" altLang="en-US" sz="3600" dirty="0">
                <a:solidFill>
                  <a:prstClr val="black"/>
                </a:solidFill>
                <a:ea typeface="HG丸ｺﾞｼｯｸM-PRO" panose="020F0600000000000000" pitchFamily="50" charset="-128"/>
              </a:rPr>
              <a:t>ハドレーのモデル</a:t>
            </a:r>
            <a:r>
              <a:rPr lang="en-US" altLang="ja-JP" sz="3600" dirty="0">
                <a:solidFill>
                  <a:prstClr val="black"/>
                </a:solidFill>
                <a:ea typeface="HG丸ｺﾞｼｯｸM-PRO" panose="020F0600000000000000" pitchFamily="50" charset="-128"/>
              </a:rPr>
              <a:t>(1735</a:t>
            </a:r>
            <a:r>
              <a:rPr lang="ja-JP" altLang="en-US" sz="3600" dirty="0">
                <a:solidFill>
                  <a:prstClr val="black"/>
                </a:solidFill>
                <a:ea typeface="HG丸ｺﾞｼｯｸM-PRO" panose="020F0600000000000000" pitchFamily="50" charset="-128"/>
              </a:rPr>
              <a:t>年</a:t>
            </a:r>
            <a:r>
              <a:rPr lang="en-US" altLang="ja-JP" sz="3600" dirty="0">
                <a:solidFill>
                  <a:prstClr val="black"/>
                </a:solidFill>
                <a:ea typeface="HG丸ｺﾞｼｯｸM-PRO" panose="020F0600000000000000" pitchFamily="50" charset="-128"/>
              </a:rPr>
              <a:t>)</a:t>
            </a:r>
            <a:endParaRPr lang="ja-JP" altLang="en-US" sz="3600" dirty="0">
              <a:solidFill>
                <a:prstClr val="black"/>
              </a:solidFill>
              <a:ea typeface="HG丸ｺﾞｼｯｸM-PRO" panose="020F0600000000000000" pitchFamily="50" charset="-128"/>
            </a:endParaRPr>
          </a:p>
        </p:txBody>
      </p:sp>
      <p:sp>
        <p:nvSpPr>
          <p:cNvPr id="5" name="円/楕円 4"/>
          <p:cNvSpPr/>
          <p:nvPr/>
        </p:nvSpPr>
        <p:spPr>
          <a:xfrm>
            <a:off x="-1034524" y="2576874"/>
            <a:ext cx="5530366" cy="546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 name="円弧 7"/>
          <p:cNvSpPr/>
          <p:nvPr/>
        </p:nvSpPr>
        <p:spPr>
          <a:xfrm>
            <a:off x="-1620688" y="3921497"/>
            <a:ext cx="6457920" cy="2059657"/>
          </a:xfrm>
          <a:prstGeom prst="arc">
            <a:avLst>
              <a:gd name="adj1" fmla="val 539878"/>
              <a:gd name="adj2" fmla="val 1007541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4" name="フローチャート : 記憶データ 13"/>
          <p:cNvSpPr/>
          <p:nvPr/>
        </p:nvSpPr>
        <p:spPr>
          <a:xfrm rot="16200000">
            <a:off x="1169206" y="2909398"/>
            <a:ext cx="1125018" cy="553036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 h="10000">
                <a:moveTo>
                  <a:pt x="3234" y="0"/>
                </a:moveTo>
                <a:lnTo>
                  <a:pt x="11567" y="0"/>
                </a:lnTo>
                <a:cubicBezTo>
                  <a:pt x="10646" y="0"/>
                  <a:pt x="8203" y="2216"/>
                  <a:pt x="8203" y="4977"/>
                </a:cubicBezTo>
                <a:cubicBezTo>
                  <a:pt x="8203" y="7738"/>
                  <a:pt x="10646" y="10000"/>
                  <a:pt x="11567" y="10000"/>
                </a:cubicBezTo>
                <a:lnTo>
                  <a:pt x="3234" y="10000"/>
                </a:lnTo>
                <a:cubicBezTo>
                  <a:pt x="2313" y="10000"/>
                  <a:pt x="0" y="7738"/>
                  <a:pt x="0" y="4977"/>
                </a:cubicBezTo>
                <a:cubicBezTo>
                  <a:pt x="0" y="2216"/>
                  <a:pt x="2313" y="0"/>
                  <a:pt x="3234" y="0"/>
                </a:cubicBezTo>
                <a:close/>
              </a:path>
            </a:pathLst>
          </a:cu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1" name="フローチャート : 記憶データ 13"/>
          <p:cNvSpPr/>
          <p:nvPr/>
        </p:nvSpPr>
        <p:spPr>
          <a:xfrm rot="16200000">
            <a:off x="1281842" y="1544183"/>
            <a:ext cx="785292" cy="2850362"/>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7996"/>
              <a:gd name="connsiteY0" fmla="*/ 0 h 10000"/>
              <a:gd name="connsiteX1" fmla="*/ 11567 w 17996"/>
              <a:gd name="connsiteY1" fmla="*/ 0 h 10000"/>
              <a:gd name="connsiteX2" fmla="*/ 17996 w 17996"/>
              <a:gd name="connsiteY2" fmla="*/ 4656 h 10000"/>
              <a:gd name="connsiteX3" fmla="*/ 11567 w 17996"/>
              <a:gd name="connsiteY3" fmla="*/ 10000 h 10000"/>
              <a:gd name="connsiteX4" fmla="*/ 3234 w 17996"/>
              <a:gd name="connsiteY4" fmla="*/ 10000 h 10000"/>
              <a:gd name="connsiteX5" fmla="*/ 0 w 17996"/>
              <a:gd name="connsiteY5" fmla="*/ 4977 h 10000"/>
              <a:gd name="connsiteX6" fmla="*/ 3234 w 17996"/>
              <a:gd name="connsiteY6" fmla="*/ 0 h 10000"/>
              <a:gd name="connsiteX0" fmla="*/ 3234 w 18016"/>
              <a:gd name="connsiteY0" fmla="*/ 0 h 10000"/>
              <a:gd name="connsiteX1" fmla="*/ 13917 w 18016"/>
              <a:gd name="connsiteY1" fmla="*/ 1975 h 10000"/>
              <a:gd name="connsiteX2" fmla="*/ 17996 w 18016"/>
              <a:gd name="connsiteY2" fmla="*/ 4656 h 10000"/>
              <a:gd name="connsiteX3" fmla="*/ 11567 w 18016"/>
              <a:gd name="connsiteY3" fmla="*/ 10000 h 10000"/>
              <a:gd name="connsiteX4" fmla="*/ 3234 w 18016"/>
              <a:gd name="connsiteY4" fmla="*/ 10000 h 10000"/>
              <a:gd name="connsiteX5" fmla="*/ 0 w 18016"/>
              <a:gd name="connsiteY5" fmla="*/ 4977 h 10000"/>
              <a:gd name="connsiteX6" fmla="*/ 3234 w 18016"/>
              <a:gd name="connsiteY6" fmla="*/ 0 h 10000"/>
              <a:gd name="connsiteX0" fmla="*/ 3234 w 17997"/>
              <a:gd name="connsiteY0" fmla="*/ 0 h 10000"/>
              <a:gd name="connsiteX1" fmla="*/ 13917 w 17997"/>
              <a:gd name="connsiteY1" fmla="*/ 1975 h 10000"/>
              <a:gd name="connsiteX2" fmla="*/ 17996 w 17997"/>
              <a:gd name="connsiteY2" fmla="*/ 4656 h 10000"/>
              <a:gd name="connsiteX3" fmla="*/ 14440 w 17997"/>
              <a:gd name="connsiteY3" fmla="*/ 7382 h 10000"/>
              <a:gd name="connsiteX4" fmla="*/ 3234 w 17997"/>
              <a:gd name="connsiteY4" fmla="*/ 10000 h 10000"/>
              <a:gd name="connsiteX5" fmla="*/ 0 w 17997"/>
              <a:gd name="connsiteY5" fmla="*/ 4977 h 10000"/>
              <a:gd name="connsiteX6" fmla="*/ 3234 w 17997"/>
              <a:gd name="connsiteY6" fmla="*/ 0 h 10000"/>
              <a:gd name="connsiteX0" fmla="*/ 11762 w 18299"/>
              <a:gd name="connsiteY0" fmla="*/ 0 h 8530"/>
              <a:gd name="connsiteX1" fmla="*/ 14219 w 18299"/>
              <a:gd name="connsiteY1" fmla="*/ 505 h 8530"/>
              <a:gd name="connsiteX2" fmla="*/ 18298 w 18299"/>
              <a:gd name="connsiteY2" fmla="*/ 3186 h 8530"/>
              <a:gd name="connsiteX3" fmla="*/ 14742 w 18299"/>
              <a:gd name="connsiteY3" fmla="*/ 5912 h 8530"/>
              <a:gd name="connsiteX4" fmla="*/ 3536 w 18299"/>
              <a:gd name="connsiteY4" fmla="*/ 8530 h 8530"/>
              <a:gd name="connsiteX5" fmla="*/ 302 w 18299"/>
              <a:gd name="connsiteY5" fmla="*/ 3507 h 8530"/>
              <a:gd name="connsiteX6" fmla="*/ 11762 w 18299"/>
              <a:gd name="connsiteY6" fmla="*/ 0 h 8530"/>
              <a:gd name="connsiteX0" fmla="*/ 6264 w 9835"/>
              <a:gd name="connsiteY0" fmla="*/ 0 h 7604"/>
              <a:gd name="connsiteX1" fmla="*/ 7606 w 9835"/>
              <a:gd name="connsiteY1" fmla="*/ 592 h 7604"/>
              <a:gd name="connsiteX2" fmla="*/ 9835 w 9835"/>
              <a:gd name="connsiteY2" fmla="*/ 3735 h 7604"/>
              <a:gd name="connsiteX3" fmla="*/ 7892 w 9835"/>
              <a:gd name="connsiteY3" fmla="*/ 6931 h 7604"/>
              <a:gd name="connsiteX4" fmla="*/ 6121 w 9835"/>
              <a:gd name="connsiteY4" fmla="*/ 7604 h 7604"/>
              <a:gd name="connsiteX5" fmla="*/ 1 w 9835"/>
              <a:gd name="connsiteY5" fmla="*/ 4111 h 7604"/>
              <a:gd name="connsiteX6" fmla="*/ 6264 w 9835"/>
              <a:gd name="connsiteY6" fmla="*/ 0 h 7604"/>
              <a:gd name="connsiteX0" fmla="*/ 6369 w 10041"/>
              <a:gd name="connsiteY0" fmla="*/ 0 h 10000"/>
              <a:gd name="connsiteX1" fmla="*/ 7734 w 10041"/>
              <a:gd name="connsiteY1" fmla="*/ 779 h 10000"/>
              <a:gd name="connsiteX2" fmla="*/ 10000 w 10041"/>
              <a:gd name="connsiteY2" fmla="*/ 4912 h 10000"/>
              <a:gd name="connsiteX3" fmla="*/ 9475 w 10041"/>
              <a:gd name="connsiteY3" fmla="*/ 7309 h 10000"/>
              <a:gd name="connsiteX4" fmla="*/ 6224 w 10041"/>
              <a:gd name="connsiteY4" fmla="*/ 10000 h 10000"/>
              <a:gd name="connsiteX5" fmla="*/ 1 w 10041"/>
              <a:gd name="connsiteY5" fmla="*/ 5406 h 10000"/>
              <a:gd name="connsiteX6" fmla="*/ 6369 w 10041"/>
              <a:gd name="connsiteY6" fmla="*/ 0 h 10000"/>
              <a:gd name="connsiteX0" fmla="*/ 6369 w 10000"/>
              <a:gd name="connsiteY0" fmla="*/ 0 h 10000"/>
              <a:gd name="connsiteX1" fmla="*/ 9475 w 10000"/>
              <a:gd name="connsiteY1" fmla="*/ 2549 h 10000"/>
              <a:gd name="connsiteX2" fmla="*/ 10000 w 10000"/>
              <a:gd name="connsiteY2" fmla="*/ 4912 h 10000"/>
              <a:gd name="connsiteX3" fmla="*/ 9475 w 10000"/>
              <a:gd name="connsiteY3" fmla="*/ 7309 h 10000"/>
              <a:gd name="connsiteX4" fmla="*/ 6224 w 10000"/>
              <a:gd name="connsiteY4" fmla="*/ 10000 h 10000"/>
              <a:gd name="connsiteX5" fmla="*/ 1 w 10000"/>
              <a:gd name="connsiteY5" fmla="*/ 5406 h 10000"/>
              <a:gd name="connsiteX6" fmla="*/ 6369 w 10000"/>
              <a:gd name="connsiteY6" fmla="*/ 0 h 10000"/>
              <a:gd name="connsiteX0" fmla="*/ 6369 w 10001"/>
              <a:gd name="connsiteY0" fmla="*/ 0 h 10000"/>
              <a:gd name="connsiteX1" fmla="*/ 9475 w 10001"/>
              <a:gd name="connsiteY1" fmla="*/ 2549 h 10000"/>
              <a:gd name="connsiteX2" fmla="*/ 10000 w 10001"/>
              <a:gd name="connsiteY2" fmla="*/ 4912 h 10000"/>
              <a:gd name="connsiteX3" fmla="*/ 9693 w 10001"/>
              <a:gd name="connsiteY3" fmla="*/ 7097 h 10000"/>
              <a:gd name="connsiteX4" fmla="*/ 6224 w 10001"/>
              <a:gd name="connsiteY4" fmla="*/ 10000 h 10000"/>
              <a:gd name="connsiteX5" fmla="*/ 1 w 10001"/>
              <a:gd name="connsiteY5" fmla="*/ 5406 h 10000"/>
              <a:gd name="connsiteX6" fmla="*/ 6369 w 10001"/>
              <a:gd name="connsiteY6" fmla="*/ 0 h 10000"/>
              <a:gd name="connsiteX0" fmla="*/ 6370 w 10002"/>
              <a:gd name="connsiteY0" fmla="*/ 0 h 9575"/>
              <a:gd name="connsiteX1" fmla="*/ 9476 w 10002"/>
              <a:gd name="connsiteY1" fmla="*/ 2549 h 9575"/>
              <a:gd name="connsiteX2" fmla="*/ 10001 w 10002"/>
              <a:gd name="connsiteY2" fmla="*/ 4912 h 9575"/>
              <a:gd name="connsiteX3" fmla="*/ 9694 w 10002"/>
              <a:gd name="connsiteY3" fmla="*/ 7097 h 9575"/>
              <a:gd name="connsiteX4" fmla="*/ 7241 w 10002"/>
              <a:gd name="connsiteY4" fmla="*/ 9575 h 9575"/>
              <a:gd name="connsiteX5" fmla="*/ 2 w 10002"/>
              <a:gd name="connsiteY5" fmla="*/ 5406 h 9575"/>
              <a:gd name="connsiteX6" fmla="*/ 6370 w 10002"/>
              <a:gd name="connsiteY6" fmla="*/ 0 h 9575"/>
              <a:gd name="connsiteX0" fmla="*/ 2313 w 5944"/>
              <a:gd name="connsiteY0" fmla="*/ 0 h 10000"/>
              <a:gd name="connsiteX1" fmla="*/ 5418 w 5944"/>
              <a:gd name="connsiteY1" fmla="*/ 2662 h 10000"/>
              <a:gd name="connsiteX2" fmla="*/ 5943 w 5944"/>
              <a:gd name="connsiteY2" fmla="*/ 5130 h 10000"/>
              <a:gd name="connsiteX3" fmla="*/ 5636 w 5944"/>
              <a:gd name="connsiteY3" fmla="*/ 7412 h 10000"/>
              <a:gd name="connsiteX4" fmla="*/ 3184 w 5944"/>
              <a:gd name="connsiteY4" fmla="*/ 10000 h 10000"/>
              <a:gd name="connsiteX5" fmla="*/ 8 w 5944"/>
              <a:gd name="connsiteY5" fmla="*/ 5276 h 10000"/>
              <a:gd name="connsiteX6" fmla="*/ 2313 w 5944"/>
              <a:gd name="connsiteY6" fmla="*/ 0 h 10000"/>
              <a:gd name="connsiteX0" fmla="*/ 3890 w 9998"/>
              <a:gd name="connsiteY0" fmla="*/ 0 h 9519"/>
              <a:gd name="connsiteX1" fmla="*/ 9114 w 9998"/>
              <a:gd name="connsiteY1" fmla="*/ 2662 h 9519"/>
              <a:gd name="connsiteX2" fmla="*/ 9997 w 9998"/>
              <a:gd name="connsiteY2" fmla="*/ 5130 h 9519"/>
              <a:gd name="connsiteX3" fmla="*/ 9481 w 9998"/>
              <a:gd name="connsiteY3" fmla="*/ 7412 h 9519"/>
              <a:gd name="connsiteX4" fmla="*/ 5234 w 9998"/>
              <a:gd name="connsiteY4" fmla="*/ 9519 h 9519"/>
              <a:gd name="connsiteX5" fmla="*/ 12 w 9998"/>
              <a:gd name="connsiteY5" fmla="*/ 5276 h 9519"/>
              <a:gd name="connsiteX6" fmla="*/ 3890 w 9998"/>
              <a:gd name="connsiteY6" fmla="*/ 0 h 9519"/>
              <a:gd name="connsiteX0" fmla="*/ 3909 w 10018"/>
              <a:gd name="connsiteY0" fmla="*/ 0 h 9689"/>
              <a:gd name="connsiteX1" fmla="*/ 9134 w 10018"/>
              <a:gd name="connsiteY1" fmla="*/ 2797 h 9689"/>
              <a:gd name="connsiteX2" fmla="*/ 10017 w 10018"/>
              <a:gd name="connsiteY2" fmla="*/ 5389 h 9689"/>
              <a:gd name="connsiteX3" fmla="*/ 9501 w 10018"/>
              <a:gd name="connsiteY3" fmla="*/ 7787 h 9689"/>
              <a:gd name="connsiteX4" fmla="*/ 6230 w 10018"/>
              <a:gd name="connsiteY4" fmla="*/ 9689 h 9689"/>
              <a:gd name="connsiteX5" fmla="*/ 30 w 10018"/>
              <a:gd name="connsiteY5" fmla="*/ 5543 h 9689"/>
              <a:gd name="connsiteX6" fmla="*/ 3909 w 10018"/>
              <a:gd name="connsiteY6" fmla="*/ 0 h 9689"/>
              <a:gd name="connsiteX0" fmla="*/ 6066 w 9971"/>
              <a:gd name="connsiteY0" fmla="*/ 0 h 8998"/>
              <a:gd name="connsiteX1" fmla="*/ 9089 w 9971"/>
              <a:gd name="connsiteY1" fmla="*/ 1885 h 8998"/>
              <a:gd name="connsiteX2" fmla="*/ 9970 w 9971"/>
              <a:gd name="connsiteY2" fmla="*/ 4560 h 8998"/>
              <a:gd name="connsiteX3" fmla="*/ 9455 w 9971"/>
              <a:gd name="connsiteY3" fmla="*/ 7035 h 8998"/>
              <a:gd name="connsiteX4" fmla="*/ 6190 w 9971"/>
              <a:gd name="connsiteY4" fmla="*/ 8998 h 8998"/>
              <a:gd name="connsiteX5" fmla="*/ 1 w 9971"/>
              <a:gd name="connsiteY5" fmla="*/ 4719 h 8998"/>
              <a:gd name="connsiteX6" fmla="*/ 6066 w 9971"/>
              <a:gd name="connsiteY6" fmla="*/ 0 h 8998"/>
              <a:gd name="connsiteX0" fmla="*/ 3640 w 7556"/>
              <a:gd name="connsiteY0" fmla="*/ 0 h 10000"/>
              <a:gd name="connsiteX1" fmla="*/ 6671 w 7556"/>
              <a:gd name="connsiteY1" fmla="*/ 2095 h 10000"/>
              <a:gd name="connsiteX2" fmla="*/ 7555 w 7556"/>
              <a:gd name="connsiteY2" fmla="*/ 5068 h 10000"/>
              <a:gd name="connsiteX3" fmla="*/ 7038 w 7556"/>
              <a:gd name="connsiteY3" fmla="*/ 7818 h 10000"/>
              <a:gd name="connsiteX4" fmla="*/ 3764 w 7556"/>
              <a:gd name="connsiteY4" fmla="*/ 10000 h 10000"/>
              <a:gd name="connsiteX5" fmla="*/ 1 w 7556"/>
              <a:gd name="connsiteY5" fmla="*/ 5110 h 10000"/>
              <a:gd name="connsiteX6" fmla="*/ 3640 w 7556"/>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 h="10000">
                <a:moveTo>
                  <a:pt x="3640" y="0"/>
                </a:moveTo>
                <a:lnTo>
                  <a:pt x="6671" y="2095"/>
                </a:lnTo>
                <a:cubicBezTo>
                  <a:pt x="5809" y="2095"/>
                  <a:pt x="7495" y="4113"/>
                  <a:pt x="7555" y="5068"/>
                </a:cubicBezTo>
                <a:cubicBezTo>
                  <a:pt x="7616" y="6022"/>
                  <a:pt x="6177" y="7818"/>
                  <a:pt x="7038" y="7818"/>
                </a:cubicBezTo>
                <a:lnTo>
                  <a:pt x="3764" y="10000"/>
                </a:lnTo>
                <a:cubicBezTo>
                  <a:pt x="2900" y="10000"/>
                  <a:pt x="22" y="6778"/>
                  <a:pt x="1" y="5110"/>
                </a:cubicBezTo>
                <a:cubicBezTo>
                  <a:pt x="-20" y="3443"/>
                  <a:pt x="2778" y="0"/>
                  <a:pt x="3640" y="0"/>
                </a:cubicBezTo>
                <a:close/>
              </a:path>
            </a:pathLst>
          </a:cu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8" name="円/楕円 77"/>
          <p:cNvSpPr/>
          <p:nvPr/>
        </p:nvSpPr>
        <p:spPr>
          <a:xfrm>
            <a:off x="980560" y="2612173"/>
            <a:ext cx="1500198" cy="71438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ea typeface="HG丸ｺﾞｼｯｸM-PRO" panose="020F0600000000000000" pitchFamily="50" charset="-128"/>
              </a:rPr>
              <a:t>北極</a:t>
            </a:r>
          </a:p>
        </p:txBody>
      </p:sp>
      <p:sp>
        <p:nvSpPr>
          <p:cNvPr id="77" name="円/楕円 76"/>
          <p:cNvSpPr/>
          <p:nvPr/>
        </p:nvSpPr>
        <p:spPr>
          <a:xfrm>
            <a:off x="968977" y="5460268"/>
            <a:ext cx="1500198" cy="7143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ea typeface="HG丸ｺﾞｼｯｸM-PRO" panose="020F0600000000000000" pitchFamily="50" charset="-128"/>
              </a:rPr>
              <a:t>赤道</a:t>
            </a:r>
          </a:p>
        </p:txBody>
      </p:sp>
      <p:sp>
        <p:nvSpPr>
          <p:cNvPr id="7" name="右矢印 6"/>
          <p:cNvSpPr/>
          <p:nvPr/>
        </p:nvSpPr>
        <p:spPr>
          <a:xfrm>
            <a:off x="4654108" y="5064877"/>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9" name="右矢印 48"/>
          <p:cNvSpPr/>
          <p:nvPr/>
        </p:nvSpPr>
        <p:spPr>
          <a:xfrm>
            <a:off x="4664736" y="5586145"/>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2" name="右矢印 51"/>
          <p:cNvSpPr/>
          <p:nvPr/>
        </p:nvSpPr>
        <p:spPr>
          <a:xfrm rot="15366555">
            <a:off x="4951999" y="4262236"/>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3" name="右矢印 52"/>
          <p:cNvSpPr/>
          <p:nvPr/>
        </p:nvSpPr>
        <p:spPr>
          <a:xfrm rot="13623368">
            <a:off x="4155486" y="2772414"/>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4" name="右矢印 53"/>
          <p:cNvSpPr/>
          <p:nvPr/>
        </p:nvSpPr>
        <p:spPr>
          <a:xfrm rot="12547994">
            <a:off x="2633954" y="1681735"/>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5" name="右矢印 54"/>
          <p:cNvSpPr/>
          <p:nvPr/>
        </p:nvSpPr>
        <p:spPr>
          <a:xfrm rot="5400000">
            <a:off x="1637784" y="1973495"/>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6" name="右矢印 55"/>
          <p:cNvSpPr/>
          <p:nvPr/>
        </p:nvSpPr>
        <p:spPr>
          <a:xfrm rot="5400000">
            <a:off x="763882" y="1973375"/>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7" name="右矢印 56"/>
          <p:cNvSpPr/>
          <p:nvPr/>
        </p:nvSpPr>
        <p:spPr>
          <a:xfrm rot="4432989">
            <a:off x="4211557" y="4509616"/>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8" name="右矢印 57"/>
          <p:cNvSpPr/>
          <p:nvPr/>
        </p:nvSpPr>
        <p:spPr>
          <a:xfrm rot="2689802">
            <a:off x="3555250" y="3330318"/>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9" name="右矢印 58"/>
          <p:cNvSpPr/>
          <p:nvPr/>
        </p:nvSpPr>
        <p:spPr>
          <a:xfrm rot="1614428">
            <a:off x="2403438" y="2459809"/>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5" name="円/楕円 84"/>
          <p:cNvSpPr/>
          <p:nvPr/>
        </p:nvSpPr>
        <p:spPr>
          <a:xfrm>
            <a:off x="-1975762" y="1269656"/>
            <a:ext cx="7848872" cy="7832757"/>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18" name="円/楕円 17"/>
          <p:cNvSpPr/>
          <p:nvPr/>
        </p:nvSpPr>
        <p:spPr>
          <a:xfrm>
            <a:off x="1195930" y="1967136"/>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86" name="円/楕円 85"/>
          <p:cNvSpPr/>
          <p:nvPr/>
        </p:nvSpPr>
        <p:spPr>
          <a:xfrm>
            <a:off x="4255196" y="5064877"/>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sp>
        <p:nvSpPr>
          <p:cNvPr id="26" name="角丸四角形 25"/>
          <p:cNvSpPr/>
          <p:nvPr/>
        </p:nvSpPr>
        <p:spPr>
          <a:xfrm>
            <a:off x="4100879" y="243053"/>
            <a:ext cx="5043121" cy="1419432"/>
          </a:xfrm>
          <a:prstGeom prst="roundRect">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ea typeface="HG丸ｺﾞｼｯｸM-PRO" panose="020F0600000000000000" pitchFamily="50" charset="-128"/>
              </a:rPr>
              <a:t>下層では極から赤道へ，上空で赤道から極へ輸送</a:t>
            </a:r>
          </a:p>
        </p:txBody>
      </p:sp>
      <p:sp>
        <p:nvSpPr>
          <p:cNvPr id="27" name="角丸四角形 26"/>
          <p:cNvSpPr/>
          <p:nvPr/>
        </p:nvSpPr>
        <p:spPr>
          <a:xfrm>
            <a:off x="5518204" y="2545610"/>
            <a:ext cx="3610776" cy="3592573"/>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u="sng" dirty="0">
                <a:solidFill>
                  <a:schemeClr val="tx1"/>
                </a:solidFill>
                <a:ea typeface="HG丸ｺﾞｼｯｸM-PRO" panose="020F0600000000000000" pitchFamily="50" charset="-128"/>
              </a:rPr>
              <a:t>実際は</a:t>
            </a:r>
            <a:r>
              <a:rPr kumimoji="1" lang="en-US" altLang="ja-JP" sz="2800" u="sng" dirty="0">
                <a:solidFill>
                  <a:schemeClr val="tx1"/>
                </a:solidFill>
                <a:ea typeface="HG丸ｺﾞｼｯｸM-PRO" panose="020F0600000000000000" pitchFamily="50" charset="-128"/>
              </a:rPr>
              <a:t>…</a:t>
            </a:r>
          </a:p>
          <a:p>
            <a:pPr algn="ctr"/>
            <a:r>
              <a:rPr lang="ja-JP" altLang="en-US" sz="2800" dirty="0">
                <a:solidFill>
                  <a:schemeClr val="tx1"/>
                </a:solidFill>
                <a:ea typeface="HG丸ｺﾞｼｯｸM-PRO" panose="020F0600000000000000" pitchFamily="50" charset="-128"/>
              </a:rPr>
              <a:t>赤道の空気は輸送される間にどんどん冷え，極にたどり着く前に下降を始める</a:t>
            </a:r>
            <a:endParaRPr lang="en-US" altLang="ja-JP" sz="2800" dirty="0">
              <a:solidFill>
                <a:schemeClr val="tx1"/>
              </a:solidFill>
              <a:ea typeface="HG丸ｺﾞｼｯｸM-PRO" panose="020F0600000000000000" pitchFamily="50" charset="-128"/>
            </a:endParaRPr>
          </a:p>
          <a:p>
            <a:pPr algn="ctr"/>
            <a:r>
              <a:rPr kumimoji="1" lang="ja-JP" altLang="en-US" sz="2800" dirty="0">
                <a:solidFill>
                  <a:schemeClr val="tx1"/>
                </a:solidFill>
                <a:ea typeface="HG丸ｺﾞｼｯｸM-PRO" panose="020F0600000000000000" pitchFamily="50" charset="-128"/>
              </a:rPr>
              <a:t>極の空気は温められ，上昇を始める</a:t>
            </a:r>
          </a:p>
        </p:txBody>
      </p:sp>
      <p:sp>
        <p:nvSpPr>
          <p:cNvPr id="3" name="テキスト ボックス 2"/>
          <p:cNvSpPr txBox="1"/>
          <p:nvPr/>
        </p:nvSpPr>
        <p:spPr>
          <a:xfrm>
            <a:off x="4636923" y="6381328"/>
            <a:ext cx="877163" cy="369332"/>
          </a:xfrm>
          <a:prstGeom prst="rect">
            <a:avLst/>
          </a:prstGeom>
          <a:noFill/>
        </p:spPr>
        <p:txBody>
          <a:bodyPr wrap="none" rtlCol="0">
            <a:spAutoFit/>
          </a:bodyPr>
          <a:lstStyle/>
          <a:p>
            <a:r>
              <a:rPr lang="ja-JP" altLang="en-US" dirty="0">
                <a:ea typeface="HG丸ｺﾞｼｯｸM-PRO" panose="020F0600000000000000" pitchFamily="50" charset="-128"/>
              </a:rPr>
              <a:t>対流圏</a:t>
            </a:r>
            <a:endParaRPr kumimoji="1" lang="ja-JP" altLang="en-US" dirty="0">
              <a:ea typeface="HG丸ｺﾞｼｯｸM-PRO" panose="020F0600000000000000" pitchFamily="50" charset="-128"/>
            </a:endParaRPr>
          </a:p>
        </p:txBody>
      </p:sp>
      <p:sp>
        <p:nvSpPr>
          <p:cNvPr id="29" name="テキスト ボックス 28"/>
          <p:cNvSpPr txBox="1"/>
          <p:nvPr/>
        </p:nvSpPr>
        <p:spPr>
          <a:xfrm>
            <a:off x="5760262" y="6381328"/>
            <a:ext cx="877163" cy="369332"/>
          </a:xfrm>
          <a:prstGeom prst="rect">
            <a:avLst/>
          </a:prstGeom>
          <a:noFill/>
        </p:spPr>
        <p:txBody>
          <a:bodyPr wrap="none" rtlCol="0">
            <a:spAutoFit/>
          </a:bodyPr>
          <a:lstStyle/>
          <a:p>
            <a:r>
              <a:rPr lang="ja-JP" altLang="en-US" dirty="0">
                <a:ea typeface="HG丸ｺﾞｼｯｸM-PRO" panose="020F0600000000000000" pitchFamily="50" charset="-128"/>
              </a:rPr>
              <a:t>成層圏</a:t>
            </a:r>
            <a:endParaRPr kumimoji="1" lang="ja-JP" altLang="en-US" dirty="0">
              <a:ea typeface="HG丸ｺﾞｼｯｸM-PRO" panose="020F0600000000000000" pitchFamily="50" charset="-128"/>
            </a:endParaRPr>
          </a:p>
        </p:txBody>
      </p:sp>
    </p:spTree>
    <p:extLst>
      <p:ext uri="{BB962C8B-B14F-4D97-AF65-F5344CB8AC3E}">
        <p14:creationId xmlns:p14="http://schemas.microsoft.com/office/powerpoint/2010/main" val="268371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left)">
                                      <p:cBhvr>
                                        <p:cTn id="11" dur="500"/>
                                        <p:tgtEl>
                                          <p:spTgt spid="5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up)">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down)">
                                      <p:cBhvr>
                                        <p:cTn id="20" dur="500"/>
                                        <p:tgtEl>
                                          <p:spTgt spid="52"/>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down)">
                                      <p:cBhvr>
                                        <p:cTn id="24" dur="500"/>
                                        <p:tgtEl>
                                          <p:spTgt spid="53"/>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down)">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7" grpId="0" animBg="1"/>
      <p:bldP spid="58" grpId="0" animBg="1"/>
      <p:bldP spid="59" grpId="0" animBg="1"/>
      <p:bldP spid="26" grpId="0" animBg="1"/>
      <p:bldP spid="2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17B1408-7ABE-40AD-BBFE-408D062E6C04}" type="slidenum">
              <a:rPr lang="ja-JP" altLang="en-US" smtClean="0">
                <a:solidFill>
                  <a:prstClr val="black">
                    <a:tint val="75000"/>
                  </a:prstClr>
                </a:solidFill>
              </a:rPr>
              <a:pPr/>
              <a:t>86</a:t>
            </a:fld>
            <a:endParaRPr lang="ja-JP" altLang="en-US">
              <a:solidFill>
                <a:prstClr val="black">
                  <a:tint val="75000"/>
                </a:prstClr>
              </a:solidFill>
            </a:endParaRPr>
          </a:p>
        </p:txBody>
      </p:sp>
      <p:sp>
        <p:nvSpPr>
          <p:cNvPr id="4" name="テキスト ボックス 3"/>
          <p:cNvSpPr txBox="1"/>
          <p:nvPr/>
        </p:nvSpPr>
        <p:spPr>
          <a:xfrm>
            <a:off x="32387" y="23134"/>
            <a:ext cx="7887404" cy="646331"/>
          </a:xfrm>
          <a:prstGeom prst="rect">
            <a:avLst/>
          </a:prstGeom>
          <a:noFill/>
        </p:spPr>
        <p:txBody>
          <a:bodyPr wrap="square" rtlCol="0">
            <a:spAutoFit/>
          </a:bodyPr>
          <a:lstStyle/>
          <a:p>
            <a:r>
              <a:rPr lang="ja-JP" altLang="en-US" sz="3600" dirty="0">
                <a:solidFill>
                  <a:prstClr val="black"/>
                </a:solidFill>
                <a:ea typeface="HG丸ｺﾞｼｯｸM-PRO" panose="020F0600000000000000" pitchFamily="50" charset="-128"/>
              </a:rPr>
              <a:t>赤道～北緯約</a:t>
            </a:r>
            <a:r>
              <a:rPr lang="en-US" altLang="ja-JP" sz="3600" dirty="0">
                <a:solidFill>
                  <a:prstClr val="black"/>
                </a:solidFill>
                <a:ea typeface="HG丸ｺﾞｼｯｸM-PRO" panose="020F0600000000000000" pitchFamily="50" charset="-128"/>
              </a:rPr>
              <a:t>30°</a:t>
            </a:r>
            <a:r>
              <a:rPr lang="ja-JP" altLang="en-US" sz="3600" dirty="0">
                <a:solidFill>
                  <a:prstClr val="black"/>
                </a:solidFill>
                <a:ea typeface="HG丸ｺﾞｼｯｸM-PRO" panose="020F0600000000000000" pitchFamily="50" charset="-128"/>
              </a:rPr>
              <a:t>の循環</a:t>
            </a:r>
          </a:p>
        </p:txBody>
      </p:sp>
      <p:sp>
        <p:nvSpPr>
          <p:cNvPr id="5" name="円/楕円 4"/>
          <p:cNvSpPr/>
          <p:nvPr/>
        </p:nvSpPr>
        <p:spPr>
          <a:xfrm>
            <a:off x="-1034524" y="2576874"/>
            <a:ext cx="5530366" cy="546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 name="円弧 7"/>
          <p:cNvSpPr/>
          <p:nvPr/>
        </p:nvSpPr>
        <p:spPr>
          <a:xfrm>
            <a:off x="-1620688" y="3921497"/>
            <a:ext cx="6457920" cy="2059657"/>
          </a:xfrm>
          <a:prstGeom prst="arc">
            <a:avLst>
              <a:gd name="adj1" fmla="val 539878"/>
              <a:gd name="adj2" fmla="val 1007541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4" name="フローチャート : 記憶データ 13"/>
          <p:cNvSpPr/>
          <p:nvPr/>
        </p:nvSpPr>
        <p:spPr>
          <a:xfrm rot="16200000">
            <a:off x="1169206" y="2909398"/>
            <a:ext cx="1125018" cy="553036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 h="10000">
                <a:moveTo>
                  <a:pt x="3234" y="0"/>
                </a:moveTo>
                <a:lnTo>
                  <a:pt x="11567" y="0"/>
                </a:lnTo>
                <a:cubicBezTo>
                  <a:pt x="10646" y="0"/>
                  <a:pt x="8203" y="2216"/>
                  <a:pt x="8203" y="4977"/>
                </a:cubicBezTo>
                <a:cubicBezTo>
                  <a:pt x="8203" y="7738"/>
                  <a:pt x="10646" y="10000"/>
                  <a:pt x="11567" y="10000"/>
                </a:cubicBezTo>
                <a:lnTo>
                  <a:pt x="3234" y="10000"/>
                </a:lnTo>
                <a:cubicBezTo>
                  <a:pt x="2313" y="10000"/>
                  <a:pt x="0" y="7738"/>
                  <a:pt x="0" y="4977"/>
                </a:cubicBezTo>
                <a:cubicBezTo>
                  <a:pt x="0" y="2216"/>
                  <a:pt x="2313" y="0"/>
                  <a:pt x="3234" y="0"/>
                </a:cubicBezTo>
                <a:close/>
              </a:path>
            </a:pathLst>
          </a:cu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1" name="フローチャート : 記憶データ 13"/>
          <p:cNvSpPr/>
          <p:nvPr/>
        </p:nvSpPr>
        <p:spPr>
          <a:xfrm rot="16200000">
            <a:off x="1281842" y="1544183"/>
            <a:ext cx="785292" cy="2850362"/>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7996"/>
              <a:gd name="connsiteY0" fmla="*/ 0 h 10000"/>
              <a:gd name="connsiteX1" fmla="*/ 11567 w 17996"/>
              <a:gd name="connsiteY1" fmla="*/ 0 h 10000"/>
              <a:gd name="connsiteX2" fmla="*/ 17996 w 17996"/>
              <a:gd name="connsiteY2" fmla="*/ 4656 h 10000"/>
              <a:gd name="connsiteX3" fmla="*/ 11567 w 17996"/>
              <a:gd name="connsiteY3" fmla="*/ 10000 h 10000"/>
              <a:gd name="connsiteX4" fmla="*/ 3234 w 17996"/>
              <a:gd name="connsiteY4" fmla="*/ 10000 h 10000"/>
              <a:gd name="connsiteX5" fmla="*/ 0 w 17996"/>
              <a:gd name="connsiteY5" fmla="*/ 4977 h 10000"/>
              <a:gd name="connsiteX6" fmla="*/ 3234 w 17996"/>
              <a:gd name="connsiteY6" fmla="*/ 0 h 10000"/>
              <a:gd name="connsiteX0" fmla="*/ 3234 w 18016"/>
              <a:gd name="connsiteY0" fmla="*/ 0 h 10000"/>
              <a:gd name="connsiteX1" fmla="*/ 13917 w 18016"/>
              <a:gd name="connsiteY1" fmla="*/ 1975 h 10000"/>
              <a:gd name="connsiteX2" fmla="*/ 17996 w 18016"/>
              <a:gd name="connsiteY2" fmla="*/ 4656 h 10000"/>
              <a:gd name="connsiteX3" fmla="*/ 11567 w 18016"/>
              <a:gd name="connsiteY3" fmla="*/ 10000 h 10000"/>
              <a:gd name="connsiteX4" fmla="*/ 3234 w 18016"/>
              <a:gd name="connsiteY4" fmla="*/ 10000 h 10000"/>
              <a:gd name="connsiteX5" fmla="*/ 0 w 18016"/>
              <a:gd name="connsiteY5" fmla="*/ 4977 h 10000"/>
              <a:gd name="connsiteX6" fmla="*/ 3234 w 18016"/>
              <a:gd name="connsiteY6" fmla="*/ 0 h 10000"/>
              <a:gd name="connsiteX0" fmla="*/ 3234 w 17997"/>
              <a:gd name="connsiteY0" fmla="*/ 0 h 10000"/>
              <a:gd name="connsiteX1" fmla="*/ 13917 w 17997"/>
              <a:gd name="connsiteY1" fmla="*/ 1975 h 10000"/>
              <a:gd name="connsiteX2" fmla="*/ 17996 w 17997"/>
              <a:gd name="connsiteY2" fmla="*/ 4656 h 10000"/>
              <a:gd name="connsiteX3" fmla="*/ 14440 w 17997"/>
              <a:gd name="connsiteY3" fmla="*/ 7382 h 10000"/>
              <a:gd name="connsiteX4" fmla="*/ 3234 w 17997"/>
              <a:gd name="connsiteY4" fmla="*/ 10000 h 10000"/>
              <a:gd name="connsiteX5" fmla="*/ 0 w 17997"/>
              <a:gd name="connsiteY5" fmla="*/ 4977 h 10000"/>
              <a:gd name="connsiteX6" fmla="*/ 3234 w 17997"/>
              <a:gd name="connsiteY6" fmla="*/ 0 h 10000"/>
              <a:gd name="connsiteX0" fmla="*/ 11762 w 18299"/>
              <a:gd name="connsiteY0" fmla="*/ 0 h 8530"/>
              <a:gd name="connsiteX1" fmla="*/ 14219 w 18299"/>
              <a:gd name="connsiteY1" fmla="*/ 505 h 8530"/>
              <a:gd name="connsiteX2" fmla="*/ 18298 w 18299"/>
              <a:gd name="connsiteY2" fmla="*/ 3186 h 8530"/>
              <a:gd name="connsiteX3" fmla="*/ 14742 w 18299"/>
              <a:gd name="connsiteY3" fmla="*/ 5912 h 8530"/>
              <a:gd name="connsiteX4" fmla="*/ 3536 w 18299"/>
              <a:gd name="connsiteY4" fmla="*/ 8530 h 8530"/>
              <a:gd name="connsiteX5" fmla="*/ 302 w 18299"/>
              <a:gd name="connsiteY5" fmla="*/ 3507 h 8530"/>
              <a:gd name="connsiteX6" fmla="*/ 11762 w 18299"/>
              <a:gd name="connsiteY6" fmla="*/ 0 h 8530"/>
              <a:gd name="connsiteX0" fmla="*/ 6264 w 9835"/>
              <a:gd name="connsiteY0" fmla="*/ 0 h 7604"/>
              <a:gd name="connsiteX1" fmla="*/ 7606 w 9835"/>
              <a:gd name="connsiteY1" fmla="*/ 592 h 7604"/>
              <a:gd name="connsiteX2" fmla="*/ 9835 w 9835"/>
              <a:gd name="connsiteY2" fmla="*/ 3735 h 7604"/>
              <a:gd name="connsiteX3" fmla="*/ 7892 w 9835"/>
              <a:gd name="connsiteY3" fmla="*/ 6931 h 7604"/>
              <a:gd name="connsiteX4" fmla="*/ 6121 w 9835"/>
              <a:gd name="connsiteY4" fmla="*/ 7604 h 7604"/>
              <a:gd name="connsiteX5" fmla="*/ 1 w 9835"/>
              <a:gd name="connsiteY5" fmla="*/ 4111 h 7604"/>
              <a:gd name="connsiteX6" fmla="*/ 6264 w 9835"/>
              <a:gd name="connsiteY6" fmla="*/ 0 h 7604"/>
              <a:gd name="connsiteX0" fmla="*/ 6369 w 10041"/>
              <a:gd name="connsiteY0" fmla="*/ 0 h 10000"/>
              <a:gd name="connsiteX1" fmla="*/ 7734 w 10041"/>
              <a:gd name="connsiteY1" fmla="*/ 779 h 10000"/>
              <a:gd name="connsiteX2" fmla="*/ 10000 w 10041"/>
              <a:gd name="connsiteY2" fmla="*/ 4912 h 10000"/>
              <a:gd name="connsiteX3" fmla="*/ 9475 w 10041"/>
              <a:gd name="connsiteY3" fmla="*/ 7309 h 10000"/>
              <a:gd name="connsiteX4" fmla="*/ 6224 w 10041"/>
              <a:gd name="connsiteY4" fmla="*/ 10000 h 10000"/>
              <a:gd name="connsiteX5" fmla="*/ 1 w 10041"/>
              <a:gd name="connsiteY5" fmla="*/ 5406 h 10000"/>
              <a:gd name="connsiteX6" fmla="*/ 6369 w 10041"/>
              <a:gd name="connsiteY6" fmla="*/ 0 h 10000"/>
              <a:gd name="connsiteX0" fmla="*/ 6369 w 10000"/>
              <a:gd name="connsiteY0" fmla="*/ 0 h 10000"/>
              <a:gd name="connsiteX1" fmla="*/ 9475 w 10000"/>
              <a:gd name="connsiteY1" fmla="*/ 2549 h 10000"/>
              <a:gd name="connsiteX2" fmla="*/ 10000 w 10000"/>
              <a:gd name="connsiteY2" fmla="*/ 4912 h 10000"/>
              <a:gd name="connsiteX3" fmla="*/ 9475 w 10000"/>
              <a:gd name="connsiteY3" fmla="*/ 7309 h 10000"/>
              <a:gd name="connsiteX4" fmla="*/ 6224 w 10000"/>
              <a:gd name="connsiteY4" fmla="*/ 10000 h 10000"/>
              <a:gd name="connsiteX5" fmla="*/ 1 w 10000"/>
              <a:gd name="connsiteY5" fmla="*/ 5406 h 10000"/>
              <a:gd name="connsiteX6" fmla="*/ 6369 w 10000"/>
              <a:gd name="connsiteY6" fmla="*/ 0 h 10000"/>
              <a:gd name="connsiteX0" fmla="*/ 6369 w 10001"/>
              <a:gd name="connsiteY0" fmla="*/ 0 h 10000"/>
              <a:gd name="connsiteX1" fmla="*/ 9475 w 10001"/>
              <a:gd name="connsiteY1" fmla="*/ 2549 h 10000"/>
              <a:gd name="connsiteX2" fmla="*/ 10000 w 10001"/>
              <a:gd name="connsiteY2" fmla="*/ 4912 h 10000"/>
              <a:gd name="connsiteX3" fmla="*/ 9693 w 10001"/>
              <a:gd name="connsiteY3" fmla="*/ 7097 h 10000"/>
              <a:gd name="connsiteX4" fmla="*/ 6224 w 10001"/>
              <a:gd name="connsiteY4" fmla="*/ 10000 h 10000"/>
              <a:gd name="connsiteX5" fmla="*/ 1 w 10001"/>
              <a:gd name="connsiteY5" fmla="*/ 5406 h 10000"/>
              <a:gd name="connsiteX6" fmla="*/ 6369 w 10001"/>
              <a:gd name="connsiteY6" fmla="*/ 0 h 10000"/>
              <a:gd name="connsiteX0" fmla="*/ 6370 w 10002"/>
              <a:gd name="connsiteY0" fmla="*/ 0 h 9575"/>
              <a:gd name="connsiteX1" fmla="*/ 9476 w 10002"/>
              <a:gd name="connsiteY1" fmla="*/ 2549 h 9575"/>
              <a:gd name="connsiteX2" fmla="*/ 10001 w 10002"/>
              <a:gd name="connsiteY2" fmla="*/ 4912 h 9575"/>
              <a:gd name="connsiteX3" fmla="*/ 9694 w 10002"/>
              <a:gd name="connsiteY3" fmla="*/ 7097 h 9575"/>
              <a:gd name="connsiteX4" fmla="*/ 7241 w 10002"/>
              <a:gd name="connsiteY4" fmla="*/ 9575 h 9575"/>
              <a:gd name="connsiteX5" fmla="*/ 2 w 10002"/>
              <a:gd name="connsiteY5" fmla="*/ 5406 h 9575"/>
              <a:gd name="connsiteX6" fmla="*/ 6370 w 10002"/>
              <a:gd name="connsiteY6" fmla="*/ 0 h 9575"/>
              <a:gd name="connsiteX0" fmla="*/ 2313 w 5944"/>
              <a:gd name="connsiteY0" fmla="*/ 0 h 10000"/>
              <a:gd name="connsiteX1" fmla="*/ 5418 w 5944"/>
              <a:gd name="connsiteY1" fmla="*/ 2662 h 10000"/>
              <a:gd name="connsiteX2" fmla="*/ 5943 w 5944"/>
              <a:gd name="connsiteY2" fmla="*/ 5130 h 10000"/>
              <a:gd name="connsiteX3" fmla="*/ 5636 w 5944"/>
              <a:gd name="connsiteY3" fmla="*/ 7412 h 10000"/>
              <a:gd name="connsiteX4" fmla="*/ 3184 w 5944"/>
              <a:gd name="connsiteY4" fmla="*/ 10000 h 10000"/>
              <a:gd name="connsiteX5" fmla="*/ 8 w 5944"/>
              <a:gd name="connsiteY5" fmla="*/ 5276 h 10000"/>
              <a:gd name="connsiteX6" fmla="*/ 2313 w 5944"/>
              <a:gd name="connsiteY6" fmla="*/ 0 h 10000"/>
              <a:gd name="connsiteX0" fmla="*/ 3890 w 9998"/>
              <a:gd name="connsiteY0" fmla="*/ 0 h 9519"/>
              <a:gd name="connsiteX1" fmla="*/ 9114 w 9998"/>
              <a:gd name="connsiteY1" fmla="*/ 2662 h 9519"/>
              <a:gd name="connsiteX2" fmla="*/ 9997 w 9998"/>
              <a:gd name="connsiteY2" fmla="*/ 5130 h 9519"/>
              <a:gd name="connsiteX3" fmla="*/ 9481 w 9998"/>
              <a:gd name="connsiteY3" fmla="*/ 7412 h 9519"/>
              <a:gd name="connsiteX4" fmla="*/ 5234 w 9998"/>
              <a:gd name="connsiteY4" fmla="*/ 9519 h 9519"/>
              <a:gd name="connsiteX5" fmla="*/ 12 w 9998"/>
              <a:gd name="connsiteY5" fmla="*/ 5276 h 9519"/>
              <a:gd name="connsiteX6" fmla="*/ 3890 w 9998"/>
              <a:gd name="connsiteY6" fmla="*/ 0 h 9519"/>
              <a:gd name="connsiteX0" fmla="*/ 3909 w 10018"/>
              <a:gd name="connsiteY0" fmla="*/ 0 h 9689"/>
              <a:gd name="connsiteX1" fmla="*/ 9134 w 10018"/>
              <a:gd name="connsiteY1" fmla="*/ 2797 h 9689"/>
              <a:gd name="connsiteX2" fmla="*/ 10017 w 10018"/>
              <a:gd name="connsiteY2" fmla="*/ 5389 h 9689"/>
              <a:gd name="connsiteX3" fmla="*/ 9501 w 10018"/>
              <a:gd name="connsiteY3" fmla="*/ 7787 h 9689"/>
              <a:gd name="connsiteX4" fmla="*/ 6230 w 10018"/>
              <a:gd name="connsiteY4" fmla="*/ 9689 h 9689"/>
              <a:gd name="connsiteX5" fmla="*/ 30 w 10018"/>
              <a:gd name="connsiteY5" fmla="*/ 5543 h 9689"/>
              <a:gd name="connsiteX6" fmla="*/ 3909 w 10018"/>
              <a:gd name="connsiteY6" fmla="*/ 0 h 9689"/>
              <a:gd name="connsiteX0" fmla="*/ 6066 w 9971"/>
              <a:gd name="connsiteY0" fmla="*/ 0 h 8998"/>
              <a:gd name="connsiteX1" fmla="*/ 9089 w 9971"/>
              <a:gd name="connsiteY1" fmla="*/ 1885 h 8998"/>
              <a:gd name="connsiteX2" fmla="*/ 9970 w 9971"/>
              <a:gd name="connsiteY2" fmla="*/ 4560 h 8998"/>
              <a:gd name="connsiteX3" fmla="*/ 9455 w 9971"/>
              <a:gd name="connsiteY3" fmla="*/ 7035 h 8998"/>
              <a:gd name="connsiteX4" fmla="*/ 6190 w 9971"/>
              <a:gd name="connsiteY4" fmla="*/ 8998 h 8998"/>
              <a:gd name="connsiteX5" fmla="*/ 1 w 9971"/>
              <a:gd name="connsiteY5" fmla="*/ 4719 h 8998"/>
              <a:gd name="connsiteX6" fmla="*/ 6066 w 9971"/>
              <a:gd name="connsiteY6" fmla="*/ 0 h 8998"/>
              <a:gd name="connsiteX0" fmla="*/ 3640 w 7556"/>
              <a:gd name="connsiteY0" fmla="*/ 0 h 10000"/>
              <a:gd name="connsiteX1" fmla="*/ 6671 w 7556"/>
              <a:gd name="connsiteY1" fmla="*/ 2095 h 10000"/>
              <a:gd name="connsiteX2" fmla="*/ 7555 w 7556"/>
              <a:gd name="connsiteY2" fmla="*/ 5068 h 10000"/>
              <a:gd name="connsiteX3" fmla="*/ 7038 w 7556"/>
              <a:gd name="connsiteY3" fmla="*/ 7818 h 10000"/>
              <a:gd name="connsiteX4" fmla="*/ 3764 w 7556"/>
              <a:gd name="connsiteY4" fmla="*/ 10000 h 10000"/>
              <a:gd name="connsiteX5" fmla="*/ 1 w 7556"/>
              <a:gd name="connsiteY5" fmla="*/ 5110 h 10000"/>
              <a:gd name="connsiteX6" fmla="*/ 3640 w 7556"/>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 h="10000">
                <a:moveTo>
                  <a:pt x="3640" y="0"/>
                </a:moveTo>
                <a:lnTo>
                  <a:pt x="6671" y="2095"/>
                </a:lnTo>
                <a:cubicBezTo>
                  <a:pt x="5809" y="2095"/>
                  <a:pt x="7495" y="4113"/>
                  <a:pt x="7555" y="5068"/>
                </a:cubicBezTo>
                <a:cubicBezTo>
                  <a:pt x="7616" y="6022"/>
                  <a:pt x="6177" y="7818"/>
                  <a:pt x="7038" y="7818"/>
                </a:cubicBezTo>
                <a:lnTo>
                  <a:pt x="3764" y="10000"/>
                </a:lnTo>
                <a:cubicBezTo>
                  <a:pt x="2900" y="10000"/>
                  <a:pt x="22" y="6778"/>
                  <a:pt x="1" y="5110"/>
                </a:cubicBezTo>
                <a:cubicBezTo>
                  <a:pt x="-20" y="3443"/>
                  <a:pt x="2778" y="0"/>
                  <a:pt x="3640" y="0"/>
                </a:cubicBezTo>
                <a:close/>
              </a:path>
            </a:pathLst>
          </a:cu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8" name="円/楕円 77"/>
          <p:cNvSpPr/>
          <p:nvPr/>
        </p:nvSpPr>
        <p:spPr>
          <a:xfrm>
            <a:off x="980560" y="2612173"/>
            <a:ext cx="1500198" cy="71438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ea typeface="HG丸ｺﾞｼｯｸM-PRO" panose="020F0600000000000000" pitchFamily="50" charset="-128"/>
              </a:rPr>
              <a:t>北極</a:t>
            </a:r>
          </a:p>
        </p:txBody>
      </p:sp>
      <p:sp>
        <p:nvSpPr>
          <p:cNvPr id="77" name="円/楕円 76"/>
          <p:cNvSpPr/>
          <p:nvPr/>
        </p:nvSpPr>
        <p:spPr>
          <a:xfrm>
            <a:off x="968977" y="5460268"/>
            <a:ext cx="1500198" cy="7143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ea typeface="HG丸ｺﾞｼｯｸM-PRO" panose="020F0600000000000000" pitchFamily="50" charset="-128"/>
              </a:rPr>
              <a:t>赤道</a:t>
            </a:r>
          </a:p>
        </p:txBody>
      </p:sp>
      <p:sp>
        <p:nvSpPr>
          <p:cNvPr id="7" name="右矢印 6"/>
          <p:cNvSpPr/>
          <p:nvPr/>
        </p:nvSpPr>
        <p:spPr>
          <a:xfrm>
            <a:off x="4654108" y="5064877"/>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9" name="右矢印 48"/>
          <p:cNvSpPr/>
          <p:nvPr/>
        </p:nvSpPr>
        <p:spPr>
          <a:xfrm>
            <a:off x="4664736" y="5586145"/>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2" name="右矢印 51"/>
          <p:cNvSpPr/>
          <p:nvPr/>
        </p:nvSpPr>
        <p:spPr>
          <a:xfrm rot="15366555">
            <a:off x="4951999" y="4262236"/>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7" name="右矢印 56"/>
          <p:cNvSpPr/>
          <p:nvPr/>
        </p:nvSpPr>
        <p:spPr>
          <a:xfrm rot="4432989">
            <a:off x="4211557" y="4509616"/>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0" name="右矢印 59"/>
          <p:cNvSpPr/>
          <p:nvPr/>
        </p:nvSpPr>
        <p:spPr>
          <a:xfrm rot="6449536">
            <a:off x="4824059" y="6253960"/>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1" name="右矢印 60"/>
          <p:cNvSpPr/>
          <p:nvPr/>
        </p:nvSpPr>
        <p:spPr>
          <a:xfrm rot="17210129">
            <a:off x="4155486" y="6242512"/>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6" name="右矢印 65"/>
          <p:cNvSpPr/>
          <p:nvPr/>
        </p:nvSpPr>
        <p:spPr>
          <a:xfrm rot="9575558">
            <a:off x="4361566" y="3728814"/>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29" name="円/楕円 28"/>
          <p:cNvSpPr/>
          <p:nvPr/>
        </p:nvSpPr>
        <p:spPr>
          <a:xfrm>
            <a:off x="-1975762" y="1269656"/>
            <a:ext cx="7848872" cy="7832757"/>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30" name="円/楕円 29"/>
          <p:cNvSpPr/>
          <p:nvPr/>
        </p:nvSpPr>
        <p:spPr>
          <a:xfrm>
            <a:off x="3434167" y="3464297"/>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31" name="円/楕円 30"/>
          <p:cNvSpPr/>
          <p:nvPr/>
        </p:nvSpPr>
        <p:spPr>
          <a:xfrm>
            <a:off x="4255196" y="5064877"/>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grpSp>
        <p:nvGrpSpPr>
          <p:cNvPr id="21" name="グループ化 20"/>
          <p:cNvGrpSpPr/>
          <p:nvPr/>
        </p:nvGrpSpPr>
        <p:grpSpPr>
          <a:xfrm rot="3639874">
            <a:off x="4126072" y="3785173"/>
            <a:ext cx="1816737" cy="1473262"/>
            <a:chOff x="4466626" y="782296"/>
            <a:chExt cx="1882871" cy="1473262"/>
          </a:xfrm>
          <a:solidFill>
            <a:schemeClr val="accent6">
              <a:lumMod val="75000"/>
            </a:schemeClr>
          </a:solidFill>
        </p:grpSpPr>
        <p:sp>
          <p:nvSpPr>
            <p:cNvPr id="22" name="フレーム 21"/>
            <p:cNvSpPr/>
            <p:nvPr/>
          </p:nvSpPr>
          <p:spPr>
            <a:xfrm rot="890025">
              <a:off x="4644533" y="1072471"/>
              <a:ext cx="1479028" cy="914400"/>
            </a:xfrm>
            <a:prstGeom prst="fram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a typeface="HG丸ｺﾞｼｯｸM-PRO" panose="020F0600000000000000" pitchFamily="50" charset="-128"/>
              </a:endParaRPr>
            </a:p>
          </p:txBody>
        </p:sp>
        <p:sp>
          <p:nvSpPr>
            <p:cNvPr id="23" name="二等辺三角形 22"/>
            <p:cNvSpPr/>
            <p:nvPr/>
          </p:nvSpPr>
          <p:spPr>
            <a:xfrm rot="17153900">
              <a:off x="5143880" y="975593"/>
              <a:ext cx="619043" cy="232449"/>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24" name="二等辺三角形 23"/>
            <p:cNvSpPr/>
            <p:nvPr/>
          </p:nvSpPr>
          <p:spPr>
            <a:xfrm rot="11680922">
              <a:off x="4466626" y="1163315"/>
              <a:ext cx="596833" cy="253478"/>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25" name="二等辺三角形 24"/>
            <p:cNvSpPr/>
            <p:nvPr/>
          </p:nvSpPr>
          <p:spPr>
            <a:xfrm rot="6290447">
              <a:off x="4936996" y="1829813"/>
              <a:ext cx="619040" cy="232449"/>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26" name="二等辺三角形 25"/>
            <p:cNvSpPr/>
            <p:nvPr/>
          </p:nvSpPr>
          <p:spPr>
            <a:xfrm rot="856014">
              <a:off x="5752664" y="1519124"/>
              <a:ext cx="596833" cy="253478"/>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grpSp>
      <p:sp>
        <p:nvSpPr>
          <p:cNvPr id="27" name="角丸四角形 26"/>
          <p:cNvSpPr/>
          <p:nvPr/>
        </p:nvSpPr>
        <p:spPr>
          <a:xfrm>
            <a:off x="4664737" y="796246"/>
            <a:ext cx="4225260" cy="2074192"/>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ea typeface="HG丸ｺﾞｼｯｸM-PRO" panose="020F0600000000000000" pitchFamily="50" charset="-128"/>
              </a:rPr>
              <a:t>冷えた空気が</a:t>
            </a:r>
            <a:endParaRPr lang="en-US" altLang="ja-JP" sz="2800" dirty="0">
              <a:solidFill>
                <a:schemeClr val="tx1"/>
              </a:solidFill>
              <a:ea typeface="HG丸ｺﾞｼｯｸM-PRO" panose="020F0600000000000000" pitchFamily="50" charset="-128"/>
            </a:endParaRPr>
          </a:p>
          <a:p>
            <a:pPr algn="ctr"/>
            <a:r>
              <a:rPr lang="ja-JP" altLang="en-US" sz="2800" dirty="0">
                <a:solidFill>
                  <a:schemeClr val="tx1"/>
                </a:solidFill>
                <a:ea typeface="HG丸ｺﾞｼｯｸM-PRO" panose="020F0600000000000000" pitchFamily="50" charset="-128"/>
              </a:rPr>
              <a:t>北緯</a:t>
            </a:r>
            <a:r>
              <a:rPr lang="en-US" altLang="ja-JP" sz="2800" dirty="0">
                <a:solidFill>
                  <a:schemeClr val="tx1"/>
                </a:solidFill>
                <a:ea typeface="HG丸ｺﾞｼｯｸM-PRO" panose="020F0600000000000000" pitchFamily="50" charset="-128"/>
              </a:rPr>
              <a:t>30°</a:t>
            </a:r>
            <a:r>
              <a:rPr lang="ja-JP" altLang="en-US" sz="2800" dirty="0">
                <a:solidFill>
                  <a:schemeClr val="tx1"/>
                </a:solidFill>
                <a:ea typeface="HG丸ｺﾞｼｯｸM-PRO" panose="020F0600000000000000" pitchFamily="50" charset="-128"/>
              </a:rPr>
              <a:t>付近で</a:t>
            </a:r>
            <a:endParaRPr lang="en-US" altLang="ja-JP" sz="2800" dirty="0">
              <a:solidFill>
                <a:schemeClr val="tx1"/>
              </a:solidFill>
              <a:ea typeface="HG丸ｺﾞｼｯｸM-PRO" panose="020F0600000000000000" pitchFamily="50" charset="-128"/>
            </a:endParaRPr>
          </a:p>
          <a:p>
            <a:pPr algn="ctr"/>
            <a:r>
              <a:rPr lang="ja-JP" altLang="en-US" sz="2800" dirty="0">
                <a:solidFill>
                  <a:schemeClr val="tx1"/>
                </a:solidFill>
                <a:ea typeface="HG丸ｺﾞｼｯｸM-PRO" panose="020F0600000000000000" pitchFamily="50" charset="-128"/>
              </a:rPr>
              <a:t>下降する</a:t>
            </a:r>
            <a:endParaRPr kumimoji="1" lang="en-US" altLang="ja-JP" sz="2800" dirty="0">
              <a:solidFill>
                <a:schemeClr val="tx1"/>
              </a:solidFill>
              <a:ea typeface="HG丸ｺﾞｼｯｸM-PRO" panose="020F0600000000000000" pitchFamily="50" charset="-128"/>
            </a:endParaRPr>
          </a:p>
          <a:p>
            <a:pPr algn="ctr"/>
            <a:r>
              <a:rPr lang="ja-JP" altLang="en-US" sz="4000" dirty="0">
                <a:solidFill>
                  <a:schemeClr val="tx1"/>
                </a:solidFill>
                <a:ea typeface="HG丸ｺﾞｼｯｸM-PRO" panose="020F0600000000000000" pitchFamily="50" charset="-128"/>
              </a:rPr>
              <a:t>＝</a:t>
            </a:r>
            <a:r>
              <a:rPr lang="ja-JP" altLang="en-US" sz="4000" b="1" dirty="0">
                <a:solidFill>
                  <a:srgbClr val="FF0000"/>
                </a:solidFill>
                <a:ea typeface="HG丸ｺﾞｼｯｸM-PRO" panose="020F0600000000000000" pitchFamily="50" charset="-128"/>
              </a:rPr>
              <a:t>ハドレー循環</a:t>
            </a:r>
            <a:endParaRPr kumimoji="1" lang="ja-JP" altLang="en-US" sz="4000" b="1" dirty="0">
              <a:solidFill>
                <a:srgbClr val="FF0000"/>
              </a:solidFill>
              <a:ea typeface="HG丸ｺﾞｼｯｸM-PRO" panose="020F0600000000000000" pitchFamily="50" charset="-128"/>
            </a:endParaRPr>
          </a:p>
        </p:txBody>
      </p:sp>
    </p:spTree>
    <p:extLst>
      <p:ext uri="{BB962C8B-B14F-4D97-AF65-F5344CB8AC3E}">
        <p14:creationId xmlns:p14="http://schemas.microsoft.com/office/powerpoint/2010/main" val="230078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right)">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up)">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2" grpId="0" animBg="1"/>
      <p:bldP spid="52" grpId="1" animBg="1"/>
      <p:bldP spid="57" grpId="0" animBg="1"/>
      <p:bldP spid="57" grpId="1" animBg="1"/>
      <p:bldP spid="66" grpId="0" animBg="1"/>
      <p:bldP spid="66" grpId="1" animBg="1"/>
      <p:bldP spid="30" grpId="0" animBg="1"/>
      <p:bldP spid="2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17B1408-7ABE-40AD-BBFE-408D062E6C04}" type="slidenum">
              <a:rPr lang="ja-JP" altLang="en-US" smtClean="0">
                <a:solidFill>
                  <a:prstClr val="black">
                    <a:tint val="75000"/>
                  </a:prstClr>
                </a:solidFill>
              </a:rPr>
              <a:pPr/>
              <a:t>87</a:t>
            </a:fld>
            <a:endParaRPr lang="ja-JP" altLang="en-US">
              <a:solidFill>
                <a:prstClr val="black">
                  <a:tint val="75000"/>
                </a:prstClr>
              </a:solidFill>
            </a:endParaRPr>
          </a:p>
        </p:txBody>
      </p:sp>
      <p:sp>
        <p:nvSpPr>
          <p:cNvPr id="4" name="テキスト ボックス 3"/>
          <p:cNvSpPr txBox="1"/>
          <p:nvPr/>
        </p:nvSpPr>
        <p:spPr>
          <a:xfrm>
            <a:off x="32387" y="23134"/>
            <a:ext cx="7272091" cy="646331"/>
          </a:xfrm>
          <a:prstGeom prst="rect">
            <a:avLst/>
          </a:prstGeom>
          <a:noFill/>
        </p:spPr>
        <p:txBody>
          <a:bodyPr wrap="square" rtlCol="0">
            <a:spAutoFit/>
          </a:bodyPr>
          <a:lstStyle/>
          <a:p>
            <a:r>
              <a:rPr lang="ja-JP" altLang="en-US" sz="3600" dirty="0">
                <a:solidFill>
                  <a:prstClr val="black"/>
                </a:solidFill>
                <a:ea typeface="HG丸ｺﾞｼｯｸM-PRO" panose="020F0600000000000000" pitchFamily="50" charset="-128"/>
              </a:rPr>
              <a:t>極～北緯</a:t>
            </a:r>
            <a:r>
              <a:rPr lang="en-US" altLang="ja-JP" sz="3600" dirty="0">
                <a:solidFill>
                  <a:prstClr val="black"/>
                </a:solidFill>
                <a:ea typeface="HG丸ｺﾞｼｯｸM-PRO" panose="020F0600000000000000" pitchFamily="50" charset="-128"/>
              </a:rPr>
              <a:t>60°</a:t>
            </a:r>
            <a:r>
              <a:rPr lang="ja-JP" altLang="en-US" sz="3600" dirty="0">
                <a:solidFill>
                  <a:prstClr val="black"/>
                </a:solidFill>
                <a:ea typeface="HG丸ｺﾞｼｯｸM-PRO" panose="020F0600000000000000" pitchFamily="50" charset="-128"/>
              </a:rPr>
              <a:t>付近の循環</a:t>
            </a:r>
          </a:p>
        </p:txBody>
      </p:sp>
      <p:sp>
        <p:nvSpPr>
          <p:cNvPr id="5" name="円/楕円 4"/>
          <p:cNvSpPr/>
          <p:nvPr/>
        </p:nvSpPr>
        <p:spPr>
          <a:xfrm>
            <a:off x="-1034524" y="2576874"/>
            <a:ext cx="5530366" cy="546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 name="円弧 7"/>
          <p:cNvSpPr/>
          <p:nvPr/>
        </p:nvSpPr>
        <p:spPr>
          <a:xfrm>
            <a:off x="-1620688" y="3921497"/>
            <a:ext cx="6457920" cy="2059657"/>
          </a:xfrm>
          <a:prstGeom prst="arc">
            <a:avLst>
              <a:gd name="adj1" fmla="val 539878"/>
              <a:gd name="adj2" fmla="val 1007541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4" name="フローチャート : 記憶データ 13"/>
          <p:cNvSpPr/>
          <p:nvPr/>
        </p:nvSpPr>
        <p:spPr>
          <a:xfrm rot="16200000">
            <a:off x="1169206" y="2909398"/>
            <a:ext cx="1125018" cy="553036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 h="10000">
                <a:moveTo>
                  <a:pt x="3234" y="0"/>
                </a:moveTo>
                <a:lnTo>
                  <a:pt x="11567" y="0"/>
                </a:lnTo>
                <a:cubicBezTo>
                  <a:pt x="10646" y="0"/>
                  <a:pt x="8203" y="2216"/>
                  <a:pt x="8203" y="4977"/>
                </a:cubicBezTo>
                <a:cubicBezTo>
                  <a:pt x="8203" y="7738"/>
                  <a:pt x="10646" y="10000"/>
                  <a:pt x="11567" y="10000"/>
                </a:cubicBezTo>
                <a:lnTo>
                  <a:pt x="3234" y="10000"/>
                </a:lnTo>
                <a:cubicBezTo>
                  <a:pt x="2313" y="10000"/>
                  <a:pt x="0" y="7738"/>
                  <a:pt x="0" y="4977"/>
                </a:cubicBezTo>
                <a:cubicBezTo>
                  <a:pt x="0" y="2216"/>
                  <a:pt x="2313" y="0"/>
                  <a:pt x="3234" y="0"/>
                </a:cubicBezTo>
                <a:close/>
              </a:path>
            </a:pathLst>
          </a:cu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1" name="フローチャート : 記憶データ 13"/>
          <p:cNvSpPr/>
          <p:nvPr/>
        </p:nvSpPr>
        <p:spPr>
          <a:xfrm rot="16200000">
            <a:off x="1281842" y="1544183"/>
            <a:ext cx="785292" cy="2850362"/>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7996"/>
              <a:gd name="connsiteY0" fmla="*/ 0 h 10000"/>
              <a:gd name="connsiteX1" fmla="*/ 11567 w 17996"/>
              <a:gd name="connsiteY1" fmla="*/ 0 h 10000"/>
              <a:gd name="connsiteX2" fmla="*/ 17996 w 17996"/>
              <a:gd name="connsiteY2" fmla="*/ 4656 h 10000"/>
              <a:gd name="connsiteX3" fmla="*/ 11567 w 17996"/>
              <a:gd name="connsiteY3" fmla="*/ 10000 h 10000"/>
              <a:gd name="connsiteX4" fmla="*/ 3234 w 17996"/>
              <a:gd name="connsiteY4" fmla="*/ 10000 h 10000"/>
              <a:gd name="connsiteX5" fmla="*/ 0 w 17996"/>
              <a:gd name="connsiteY5" fmla="*/ 4977 h 10000"/>
              <a:gd name="connsiteX6" fmla="*/ 3234 w 17996"/>
              <a:gd name="connsiteY6" fmla="*/ 0 h 10000"/>
              <a:gd name="connsiteX0" fmla="*/ 3234 w 18016"/>
              <a:gd name="connsiteY0" fmla="*/ 0 h 10000"/>
              <a:gd name="connsiteX1" fmla="*/ 13917 w 18016"/>
              <a:gd name="connsiteY1" fmla="*/ 1975 h 10000"/>
              <a:gd name="connsiteX2" fmla="*/ 17996 w 18016"/>
              <a:gd name="connsiteY2" fmla="*/ 4656 h 10000"/>
              <a:gd name="connsiteX3" fmla="*/ 11567 w 18016"/>
              <a:gd name="connsiteY3" fmla="*/ 10000 h 10000"/>
              <a:gd name="connsiteX4" fmla="*/ 3234 w 18016"/>
              <a:gd name="connsiteY4" fmla="*/ 10000 h 10000"/>
              <a:gd name="connsiteX5" fmla="*/ 0 w 18016"/>
              <a:gd name="connsiteY5" fmla="*/ 4977 h 10000"/>
              <a:gd name="connsiteX6" fmla="*/ 3234 w 18016"/>
              <a:gd name="connsiteY6" fmla="*/ 0 h 10000"/>
              <a:gd name="connsiteX0" fmla="*/ 3234 w 17997"/>
              <a:gd name="connsiteY0" fmla="*/ 0 h 10000"/>
              <a:gd name="connsiteX1" fmla="*/ 13917 w 17997"/>
              <a:gd name="connsiteY1" fmla="*/ 1975 h 10000"/>
              <a:gd name="connsiteX2" fmla="*/ 17996 w 17997"/>
              <a:gd name="connsiteY2" fmla="*/ 4656 h 10000"/>
              <a:gd name="connsiteX3" fmla="*/ 14440 w 17997"/>
              <a:gd name="connsiteY3" fmla="*/ 7382 h 10000"/>
              <a:gd name="connsiteX4" fmla="*/ 3234 w 17997"/>
              <a:gd name="connsiteY4" fmla="*/ 10000 h 10000"/>
              <a:gd name="connsiteX5" fmla="*/ 0 w 17997"/>
              <a:gd name="connsiteY5" fmla="*/ 4977 h 10000"/>
              <a:gd name="connsiteX6" fmla="*/ 3234 w 17997"/>
              <a:gd name="connsiteY6" fmla="*/ 0 h 10000"/>
              <a:gd name="connsiteX0" fmla="*/ 11762 w 18299"/>
              <a:gd name="connsiteY0" fmla="*/ 0 h 8530"/>
              <a:gd name="connsiteX1" fmla="*/ 14219 w 18299"/>
              <a:gd name="connsiteY1" fmla="*/ 505 h 8530"/>
              <a:gd name="connsiteX2" fmla="*/ 18298 w 18299"/>
              <a:gd name="connsiteY2" fmla="*/ 3186 h 8530"/>
              <a:gd name="connsiteX3" fmla="*/ 14742 w 18299"/>
              <a:gd name="connsiteY3" fmla="*/ 5912 h 8530"/>
              <a:gd name="connsiteX4" fmla="*/ 3536 w 18299"/>
              <a:gd name="connsiteY4" fmla="*/ 8530 h 8530"/>
              <a:gd name="connsiteX5" fmla="*/ 302 w 18299"/>
              <a:gd name="connsiteY5" fmla="*/ 3507 h 8530"/>
              <a:gd name="connsiteX6" fmla="*/ 11762 w 18299"/>
              <a:gd name="connsiteY6" fmla="*/ 0 h 8530"/>
              <a:gd name="connsiteX0" fmla="*/ 6264 w 9835"/>
              <a:gd name="connsiteY0" fmla="*/ 0 h 7604"/>
              <a:gd name="connsiteX1" fmla="*/ 7606 w 9835"/>
              <a:gd name="connsiteY1" fmla="*/ 592 h 7604"/>
              <a:gd name="connsiteX2" fmla="*/ 9835 w 9835"/>
              <a:gd name="connsiteY2" fmla="*/ 3735 h 7604"/>
              <a:gd name="connsiteX3" fmla="*/ 7892 w 9835"/>
              <a:gd name="connsiteY3" fmla="*/ 6931 h 7604"/>
              <a:gd name="connsiteX4" fmla="*/ 6121 w 9835"/>
              <a:gd name="connsiteY4" fmla="*/ 7604 h 7604"/>
              <a:gd name="connsiteX5" fmla="*/ 1 w 9835"/>
              <a:gd name="connsiteY5" fmla="*/ 4111 h 7604"/>
              <a:gd name="connsiteX6" fmla="*/ 6264 w 9835"/>
              <a:gd name="connsiteY6" fmla="*/ 0 h 7604"/>
              <a:gd name="connsiteX0" fmla="*/ 6369 w 10041"/>
              <a:gd name="connsiteY0" fmla="*/ 0 h 10000"/>
              <a:gd name="connsiteX1" fmla="*/ 7734 w 10041"/>
              <a:gd name="connsiteY1" fmla="*/ 779 h 10000"/>
              <a:gd name="connsiteX2" fmla="*/ 10000 w 10041"/>
              <a:gd name="connsiteY2" fmla="*/ 4912 h 10000"/>
              <a:gd name="connsiteX3" fmla="*/ 9475 w 10041"/>
              <a:gd name="connsiteY3" fmla="*/ 7309 h 10000"/>
              <a:gd name="connsiteX4" fmla="*/ 6224 w 10041"/>
              <a:gd name="connsiteY4" fmla="*/ 10000 h 10000"/>
              <a:gd name="connsiteX5" fmla="*/ 1 w 10041"/>
              <a:gd name="connsiteY5" fmla="*/ 5406 h 10000"/>
              <a:gd name="connsiteX6" fmla="*/ 6369 w 10041"/>
              <a:gd name="connsiteY6" fmla="*/ 0 h 10000"/>
              <a:gd name="connsiteX0" fmla="*/ 6369 w 10000"/>
              <a:gd name="connsiteY0" fmla="*/ 0 h 10000"/>
              <a:gd name="connsiteX1" fmla="*/ 9475 w 10000"/>
              <a:gd name="connsiteY1" fmla="*/ 2549 h 10000"/>
              <a:gd name="connsiteX2" fmla="*/ 10000 w 10000"/>
              <a:gd name="connsiteY2" fmla="*/ 4912 h 10000"/>
              <a:gd name="connsiteX3" fmla="*/ 9475 w 10000"/>
              <a:gd name="connsiteY3" fmla="*/ 7309 h 10000"/>
              <a:gd name="connsiteX4" fmla="*/ 6224 w 10000"/>
              <a:gd name="connsiteY4" fmla="*/ 10000 h 10000"/>
              <a:gd name="connsiteX5" fmla="*/ 1 w 10000"/>
              <a:gd name="connsiteY5" fmla="*/ 5406 h 10000"/>
              <a:gd name="connsiteX6" fmla="*/ 6369 w 10000"/>
              <a:gd name="connsiteY6" fmla="*/ 0 h 10000"/>
              <a:gd name="connsiteX0" fmla="*/ 6369 w 10001"/>
              <a:gd name="connsiteY0" fmla="*/ 0 h 10000"/>
              <a:gd name="connsiteX1" fmla="*/ 9475 w 10001"/>
              <a:gd name="connsiteY1" fmla="*/ 2549 h 10000"/>
              <a:gd name="connsiteX2" fmla="*/ 10000 w 10001"/>
              <a:gd name="connsiteY2" fmla="*/ 4912 h 10000"/>
              <a:gd name="connsiteX3" fmla="*/ 9693 w 10001"/>
              <a:gd name="connsiteY3" fmla="*/ 7097 h 10000"/>
              <a:gd name="connsiteX4" fmla="*/ 6224 w 10001"/>
              <a:gd name="connsiteY4" fmla="*/ 10000 h 10000"/>
              <a:gd name="connsiteX5" fmla="*/ 1 w 10001"/>
              <a:gd name="connsiteY5" fmla="*/ 5406 h 10000"/>
              <a:gd name="connsiteX6" fmla="*/ 6369 w 10001"/>
              <a:gd name="connsiteY6" fmla="*/ 0 h 10000"/>
              <a:gd name="connsiteX0" fmla="*/ 6370 w 10002"/>
              <a:gd name="connsiteY0" fmla="*/ 0 h 9575"/>
              <a:gd name="connsiteX1" fmla="*/ 9476 w 10002"/>
              <a:gd name="connsiteY1" fmla="*/ 2549 h 9575"/>
              <a:gd name="connsiteX2" fmla="*/ 10001 w 10002"/>
              <a:gd name="connsiteY2" fmla="*/ 4912 h 9575"/>
              <a:gd name="connsiteX3" fmla="*/ 9694 w 10002"/>
              <a:gd name="connsiteY3" fmla="*/ 7097 h 9575"/>
              <a:gd name="connsiteX4" fmla="*/ 7241 w 10002"/>
              <a:gd name="connsiteY4" fmla="*/ 9575 h 9575"/>
              <a:gd name="connsiteX5" fmla="*/ 2 w 10002"/>
              <a:gd name="connsiteY5" fmla="*/ 5406 h 9575"/>
              <a:gd name="connsiteX6" fmla="*/ 6370 w 10002"/>
              <a:gd name="connsiteY6" fmla="*/ 0 h 9575"/>
              <a:gd name="connsiteX0" fmla="*/ 2313 w 5944"/>
              <a:gd name="connsiteY0" fmla="*/ 0 h 10000"/>
              <a:gd name="connsiteX1" fmla="*/ 5418 w 5944"/>
              <a:gd name="connsiteY1" fmla="*/ 2662 h 10000"/>
              <a:gd name="connsiteX2" fmla="*/ 5943 w 5944"/>
              <a:gd name="connsiteY2" fmla="*/ 5130 h 10000"/>
              <a:gd name="connsiteX3" fmla="*/ 5636 w 5944"/>
              <a:gd name="connsiteY3" fmla="*/ 7412 h 10000"/>
              <a:gd name="connsiteX4" fmla="*/ 3184 w 5944"/>
              <a:gd name="connsiteY4" fmla="*/ 10000 h 10000"/>
              <a:gd name="connsiteX5" fmla="*/ 8 w 5944"/>
              <a:gd name="connsiteY5" fmla="*/ 5276 h 10000"/>
              <a:gd name="connsiteX6" fmla="*/ 2313 w 5944"/>
              <a:gd name="connsiteY6" fmla="*/ 0 h 10000"/>
              <a:gd name="connsiteX0" fmla="*/ 3890 w 9998"/>
              <a:gd name="connsiteY0" fmla="*/ 0 h 9519"/>
              <a:gd name="connsiteX1" fmla="*/ 9114 w 9998"/>
              <a:gd name="connsiteY1" fmla="*/ 2662 h 9519"/>
              <a:gd name="connsiteX2" fmla="*/ 9997 w 9998"/>
              <a:gd name="connsiteY2" fmla="*/ 5130 h 9519"/>
              <a:gd name="connsiteX3" fmla="*/ 9481 w 9998"/>
              <a:gd name="connsiteY3" fmla="*/ 7412 h 9519"/>
              <a:gd name="connsiteX4" fmla="*/ 5234 w 9998"/>
              <a:gd name="connsiteY4" fmla="*/ 9519 h 9519"/>
              <a:gd name="connsiteX5" fmla="*/ 12 w 9998"/>
              <a:gd name="connsiteY5" fmla="*/ 5276 h 9519"/>
              <a:gd name="connsiteX6" fmla="*/ 3890 w 9998"/>
              <a:gd name="connsiteY6" fmla="*/ 0 h 9519"/>
              <a:gd name="connsiteX0" fmla="*/ 3909 w 10018"/>
              <a:gd name="connsiteY0" fmla="*/ 0 h 9689"/>
              <a:gd name="connsiteX1" fmla="*/ 9134 w 10018"/>
              <a:gd name="connsiteY1" fmla="*/ 2797 h 9689"/>
              <a:gd name="connsiteX2" fmla="*/ 10017 w 10018"/>
              <a:gd name="connsiteY2" fmla="*/ 5389 h 9689"/>
              <a:gd name="connsiteX3" fmla="*/ 9501 w 10018"/>
              <a:gd name="connsiteY3" fmla="*/ 7787 h 9689"/>
              <a:gd name="connsiteX4" fmla="*/ 6230 w 10018"/>
              <a:gd name="connsiteY4" fmla="*/ 9689 h 9689"/>
              <a:gd name="connsiteX5" fmla="*/ 30 w 10018"/>
              <a:gd name="connsiteY5" fmla="*/ 5543 h 9689"/>
              <a:gd name="connsiteX6" fmla="*/ 3909 w 10018"/>
              <a:gd name="connsiteY6" fmla="*/ 0 h 9689"/>
              <a:gd name="connsiteX0" fmla="*/ 6066 w 9971"/>
              <a:gd name="connsiteY0" fmla="*/ 0 h 8998"/>
              <a:gd name="connsiteX1" fmla="*/ 9089 w 9971"/>
              <a:gd name="connsiteY1" fmla="*/ 1885 h 8998"/>
              <a:gd name="connsiteX2" fmla="*/ 9970 w 9971"/>
              <a:gd name="connsiteY2" fmla="*/ 4560 h 8998"/>
              <a:gd name="connsiteX3" fmla="*/ 9455 w 9971"/>
              <a:gd name="connsiteY3" fmla="*/ 7035 h 8998"/>
              <a:gd name="connsiteX4" fmla="*/ 6190 w 9971"/>
              <a:gd name="connsiteY4" fmla="*/ 8998 h 8998"/>
              <a:gd name="connsiteX5" fmla="*/ 1 w 9971"/>
              <a:gd name="connsiteY5" fmla="*/ 4719 h 8998"/>
              <a:gd name="connsiteX6" fmla="*/ 6066 w 9971"/>
              <a:gd name="connsiteY6" fmla="*/ 0 h 8998"/>
              <a:gd name="connsiteX0" fmla="*/ 3640 w 7556"/>
              <a:gd name="connsiteY0" fmla="*/ 0 h 10000"/>
              <a:gd name="connsiteX1" fmla="*/ 6671 w 7556"/>
              <a:gd name="connsiteY1" fmla="*/ 2095 h 10000"/>
              <a:gd name="connsiteX2" fmla="*/ 7555 w 7556"/>
              <a:gd name="connsiteY2" fmla="*/ 5068 h 10000"/>
              <a:gd name="connsiteX3" fmla="*/ 7038 w 7556"/>
              <a:gd name="connsiteY3" fmla="*/ 7818 h 10000"/>
              <a:gd name="connsiteX4" fmla="*/ 3764 w 7556"/>
              <a:gd name="connsiteY4" fmla="*/ 10000 h 10000"/>
              <a:gd name="connsiteX5" fmla="*/ 1 w 7556"/>
              <a:gd name="connsiteY5" fmla="*/ 5110 h 10000"/>
              <a:gd name="connsiteX6" fmla="*/ 3640 w 7556"/>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 h="10000">
                <a:moveTo>
                  <a:pt x="3640" y="0"/>
                </a:moveTo>
                <a:lnTo>
                  <a:pt x="6671" y="2095"/>
                </a:lnTo>
                <a:cubicBezTo>
                  <a:pt x="5809" y="2095"/>
                  <a:pt x="7495" y="4113"/>
                  <a:pt x="7555" y="5068"/>
                </a:cubicBezTo>
                <a:cubicBezTo>
                  <a:pt x="7616" y="6022"/>
                  <a:pt x="6177" y="7818"/>
                  <a:pt x="7038" y="7818"/>
                </a:cubicBezTo>
                <a:lnTo>
                  <a:pt x="3764" y="10000"/>
                </a:lnTo>
                <a:cubicBezTo>
                  <a:pt x="2900" y="10000"/>
                  <a:pt x="22" y="6778"/>
                  <a:pt x="1" y="5110"/>
                </a:cubicBezTo>
                <a:cubicBezTo>
                  <a:pt x="-20" y="3443"/>
                  <a:pt x="2778" y="0"/>
                  <a:pt x="3640" y="0"/>
                </a:cubicBezTo>
                <a:close/>
              </a:path>
            </a:pathLst>
          </a:cu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8" name="円/楕円 77"/>
          <p:cNvSpPr/>
          <p:nvPr/>
        </p:nvSpPr>
        <p:spPr>
          <a:xfrm>
            <a:off x="980560" y="2612173"/>
            <a:ext cx="1500198" cy="71438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ea typeface="HG丸ｺﾞｼｯｸM-PRO" panose="020F0600000000000000" pitchFamily="50" charset="-128"/>
              </a:rPr>
              <a:t>北極</a:t>
            </a:r>
          </a:p>
        </p:txBody>
      </p:sp>
      <p:sp>
        <p:nvSpPr>
          <p:cNvPr id="77" name="円/楕円 76"/>
          <p:cNvSpPr/>
          <p:nvPr/>
        </p:nvSpPr>
        <p:spPr>
          <a:xfrm>
            <a:off x="968977" y="5460268"/>
            <a:ext cx="1500198" cy="7143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ea typeface="HG丸ｺﾞｼｯｸM-PRO" panose="020F0600000000000000" pitchFamily="50" charset="-128"/>
              </a:rPr>
              <a:t>赤道</a:t>
            </a:r>
          </a:p>
        </p:txBody>
      </p:sp>
      <p:sp>
        <p:nvSpPr>
          <p:cNvPr id="54" name="右矢印 53"/>
          <p:cNvSpPr/>
          <p:nvPr/>
        </p:nvSpPr>
        <p:spPr>
          <a:xfrm rot="12547994">
            <a:off x="2633954" y="1681735"/>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5" name="右矢印 54"/>
          <p:cNvSpPr/>
          <p:nvPr/>
        </p:nvSpPr>
        <p:spPr>
          <a:xfrm rot="5400000">
            <a:off x="1637784" y="1973495"/>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6" name="右矢印 55"/>
          <p:cNvSpPr/>
          <p:nvPr/>
        </p:nvSpPr>
        <p:spPr>
          <a:xfrm rot="5400000">
            <a:off x="763882" y="1973375"/>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9" name="右矢印 58"/>
          <p:cNvSpPr/>
          <p:nvPr/>
        </p:nvSpPr>
        <p:spPr>
          <a:xfrm rot="1614428">
            <a:off x="2403438" y="2459809"/>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5" name="右矢印 64"/>
          <p:cNvSpPr/>
          <p:nvPr/>
        </p:nvSpPr>
        <p:spPr>
          <a:xfrm rot="18281758">
            <a:off x="3217965" y="2455717"/>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26" name="円/楕円 25"/>
          <p:cNvSpPr/>
          <p:nvPr/>
        </p:nvSpPr>
        <p:spPr>
          <a:xfrm>
            <a:off x="-1975762" y="1269656"/>
            <a:ext cx="7848872" cy="7832757"/>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27" name="円/楕円 26"/>
          <p:cNvSpPr/>
          <p:nvPr/>
        </p:nvSpPr>
        <p:spPr>
          <a:xfrm>
            <a:off x="1195930" y="1967136"/>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28" name="円/楕円 27"/>
          <p:cNvSpPr/>
          <p:nvPr/>
        </p:nvSpPr>
        <p:spPr>
          <a:xfrm>
            <a:off x="2774409" y="2612173"/>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grpSp>
        <p:nvGrpSpPr>
          <p:cNvPr id="19" name="グループ化 18"/>
          <p:cNvGrpSpPr/>
          <p:nvPr/>
        </p:nvGrpSpPr>
        <p:grpSpPr>
          <a:xfrm rot="461748">
            <a:off x="1973456" y="1525099"/>
            <a:ext cx="1938666" cy="1376518"/>
            <a:chOff x="1753038" y="1650135"/>
            <a:chExt cx="1938666" cy="1376518"/>
          </a:xfrm>
        </p:grpSpPr>
        <p:sp>
          <p:nvSpPr>
            <p:cNvPr id="20" name="二等辺三角形 19"/>
            <p:cNvSpPr/>
            <p:nvPr/>
          </p:nvSpPr>
          <p:spPr>
            <a:xfrm rot="17153900">
              <a:off x="2521267" y="1843432"/>
              <a:ext cx="619043" cy="23244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21" name="二等辺三角形 20"/>
            <p:cNvSpPr/>
            <p:nvPr/>
          </p:nvSpPr>
          <p:spPr>
            <a:xfrm rot="11680922">
              <a:off x="1753038" y="1847661"/>
              <a:ext cx="596833" cy="25347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22" name="二等辺三角形 21"/>
            <p:cNvSpPr/>
            <p:nvPr/>
          </p:nvSpPr>
          <p:spPr>
            <a:xfrm rot="6290447">
              <a:off x="2290657" y="2600908"/>
              <a:ext cx="619040" cy="23244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23" name="二等辺三角形 22"/>
            <p:cNvSpPr/>
            <p:nvPr/>
          </p:nvSpPr>
          <p:spPr>
            <a:xfrm rot="856014">
              <a:off x="3094871" y="2307720"/>
              <a:ext cx="596833" cy="25347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24" name="フレーム 23"/>
            <p:cNvSpPr/>
            <p:nvPr/>
          </p:nvSpPr>
          <p:spPr>
            <a:xfrm rot="890025">
              <a:off x="1971884" y="1863480"/>
              <a:ext cx="1479028" cy="914400"/>
            </a:xfrm>
            <a:prstGeom prst="fram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a typeface="HG丸ｺﾞｼｯｸM-PRO" panose="020F0600000000000000" pitchFamily="50" charset="-128"/>
              </a:endParaRPr>
            </a:p>
          </p:txBody>
        </p:sp>
      </p:grpSp>
      <p:sp>
        <p:nvSpPr>
          <p:cNvPr id="25" name="角丸四角形 24"/>
          <p:cNvSpPr/>
          <p:nvPr/>
        </p:nvSpPr>
        <p:spPr>
          <a:xfrm>
            <a:off x="5076056" y="1444596"/>
            <a:ext cx="3576057" cy="2657763"/>
          </a:xfrm>
          <a:prstGeom prst="roundRect">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ea typeface="HG丸ｺﾞｼｯｸM-PRO" panose="020F0600000000000000" pitchFamily="50" charset="-128"/>
              </a:rPr>
              <a:t>温まった空気が</a:t>
            </a:r>
            <a:endParaRPr lang="en-US" altLang="ja-JP" sz="2800" dirty="0">
              <a:solidFill>
                <a:schemeClr val="tx1"/>
              </a:solidFill>
              <a:ea typeface="HG丸ｺﾞｼｯｸM-PRO" panose="020F0600000000000000" pitchFamily="50" charset="-128"/>
            </a:endParaRPr>
          </a:p>
          <a:p>
            <a:pPr algn="ctr"/>
            <a:r>
              <a:rPr lang="ja-JP" altLang="en-US" sz="2800" dirty="0">
                <a:solidFill>
                  <a:schemeClr val="tx1"/>
                </a:solidFill>
                <a:ea typeface="HG丸ｺﾞｼｯｸM-PRO" panose="020F0600000000000000" pitchFamily="50" charset="-128"/>
              </a:rPr>
              <a:t>北緯</a:t>
            </a:r>
            <a:r>
              <a:rPr lang="en-US" altLang="ja-JP" sz="2800" dirty="0">
                <a:solidFill>
                  <a:schemeClr val="tx1"/>
                </a:solidFill>
                <a:ea typeface="HG丸ｺﾞｼｯｸM-PRO" panose="020F0600000000000000" pitchFamily="50" charset="-128"/>
              </a:rPr>
              <a:t>60°</a:t>
            </a:r>
            <a:r>
              <a:rPr lang="ja-JP" altLang="en-US" sz="2800" dirty="0">
                <a:solidFill>
                  <a:schemeClr val="tx1"/>
                </a:solidFill>
                <a:ea typeface="HG丸ｺﾞｼｯｸM-PRO" panose="020F0600000000000000" pitchFamily="50" charset="-128"/>
              </a:rPr>
              <a:t>付近で</a:t>
            </a:r>
          </a:p>
          <a:p>
            <a:pPr algn="ctr"/>
            <a:r>
              <a:rPr lang="ja-JP" altLang="en-US" sz="2800" dirty="0">
                <a:solidFill>
                  <a:schemeClr val="tx1"/>
                </a:solidFill>
                <a:ea typeface="HG丸ｺﾞｼｯｸM-PRO" panose="020F0600000000000000" pitchFamily="50" charset="-128"/>
              </a:rPr>
              <a:t>上昇する</a:t>
            </a:r>
            <a:endParaRPr kumimoji="1" lang="en-US" altLang="ja-JP" sz="2800" dirty="0">
              <a:solidFill>
                <a:schemeClr val="tx1"/>
              </a:solidFill>
              <a:ea typeface="HG丸ｺﾞｼｯｸM-PRO" panose="020F0600000000000000" pitchFamily="50" charset="-128"/>
            </a:endParaRPr>
          </a:p>
          <a:p>
            <a:pPr algn="ctr"/>
            <a:r>
              <a:rPr lang="ja-JP" altLang="en-US" sz="4000" dirty="0">
                <a:solidFill>
                  <a:schemeClr val="tx1"/>
                </a:solidFill>
                <a:ea typeface="HG丸ｺﾞｼｯｸM-PRO" panose="020F0600000000000000" pitchFamily="50" charset="-128"/>
              </a:rPr>
              <a:t>＝</a:t>
            </a:r>
            <a:r>
              <a:rPr lang="ja-JP" altLang="en-US" sz="4000" b="1" dirty="0">
                <a:solidFill>
                  <a:srgbClr val="FF0000"/>
                </a:solidFill>
                <a:ea typeface="HG丸ｺﾞｼｯｸM-PRO" panose="020F0600000000000000" pitchFamily="50" charset="-128"/>
              </a:rPr>
              <a:t>極循環</a:t>
            </a:r>
            <a:endParaRPr kumimoji="1" lang="ja-JP" altLang="en-US" sz="4000" b="1" dirty="0">
              <a:solidFill>
                <a:srgbClr val="FF0000"/>
              </a:solidFill>
              <a:ea typeface="HG丸ｺﾞｼｯｸM-PRO" panose="020F0600000000000000" pitchFamily="50" charset="-128"/>
            </a:endParaRPr>
          </a:p>
        </p:txBody>
      </p:sp>
    </p:spTree>
    <p:extLst>
      <p:ext uri="{BB962C8B-B14F-4D97-AF65-F5344CB8AC3E}">
        <p14:creationId xmlns:p14="http://schemas.microsoft.com/office/powerpoint/2010/main" val="138956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right)">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6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5" grpId="0" animBg="1"/>
      <p:bldP spid="59" grpId="0" animBg="1"/>
      <p:bldP spid="59" grpId="1" animBg="1"/>
      <p:bldP spid="65" grpId="0" animBg="1"/>
      <p:bldP spid="65" grpId="1" animBg="1"/>
      <p:bldP spid="28" grpId="0" animBg="1"/>
      <p:bldP spid="2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17B1408-7ABE-40AD-BBFE-408D062E6C04}" type="slidenum">
              <a:rPr lang="ja-JP" altLang="en-US" smtClean="0">
                <a:solidFill>
                  <a:prstClr val="black">
                    <a:tint val="75000"/>
                  </a:prstClr>
                </a:solidFill>
              </a:rPr>
              <a:pPr/>
              <a:t>88</a:t>
            </a:fld>
            <a:endParaRPr lang="ja-JP" altLang="en-US">
              <a:solidFill>
                <a:prstClr val="black">
                  <a:tint val="75000"/>
                </a:prstClr>
              </a:solidFill>
            </a:endParaRPr>
          </a:p>
        </p:txBody>
      </p:sp>
      <p:sp>
        <p:nvSpPr>
          <p:cNvPr id="4" name="テキスト ボックス 3"/>
          <p:cNvSpPr txBox="1"/>
          <p:nvPr/>
        </p:nvSpPr>
        <p:spPr>
          <a:xfrm>
            <a:off x="32388" y="23134"/>
            <a:ext cx="7275916" cy="646331"/>
          </a:xfrm>
          <a:prstGeom prst="rect">
            <a:avLst/>
          </a:prstGeom>
          <a:noFill/>
        </p:spPr>
        <p:txBody>
          <a:bodyPr wrap="square" rtlCol="0">
            <a:spAutoFit/>
          </a:bodyPr>
          <a:lstStyle/>
          <a:p>
            <a:r>
              <a:rPr lang="en-US" altLang="ja-JP" sz="3600" dirty="0">
                <a:solidFill>
                  <a:prstClr val="black"/>
                </a:solidFill>
                <a:ea typeface="HG丸ｺﾞｼｯｸM-PRO" panose="020F0600000000000000" pitchFamily="50" charset="-128"/>
              </a:rPr>
              <a:t>30</a:t>
            </a:r>
            <a:r>
              <a:rPr lang="ja-JP" altLang="en-US" sz="3600" dirty="0">
                <a:solidFill>
                  <a:prstClr val="black"/>
                </a:solidFill>
                <a:ea typeface="HG丸ｺﾞｼｯｸM-PRO" panose="020F0600000000000000" pitchFamily="50" charset="-128"/>
              </a:rPr>
              <a:t>～</a:t>
            </a:r>
            <a:r>
              <a:rPr lang="en-US" altLang="ja-JP" sz="3600" dirty="0">
                <a:solidFill>
                  <a:prstClr val="black"/>
                </a:solidFill>
                <a:ea typeface="HG丸ｺﾞｼｯｸM-PRO" panose="020F0600000000000000" pitchFamily="50" charset="-128"/>
              </a:rPr>
              <a:t>60°</a:t>
            </a:r>
            <a:r>
              <a:rPr lang="ja-JP" altLang="en-US" sz="3600" dirty="0">
                <a:solidFill>
                  <a:prstClr val="black"/>
                </a:solidFill>
                <a:ea typeface="HG丸ｺﾞｼｯｸM-PRO" panose="020F0600000000000000" pitchFamily="50" charset="-128"/>
              </a:rPr>
              <a:t>付近での循環</a:t>
            </a:r>
          </a:p>
        </p:txBody>
      </p:sp>
      <p:sp>
        <p:nvSpPr>
          <p:cNvPr id="5" name="円/楕円 4"/>
          <p:cNvSpPr/>
          <p:nvPr/>
        </p:nvSpPr>
        <p:spPr>
          <a:xfrm>
            <a:off x="-1034524" y="2576874"/>
            <a:ext cx="5530366" cy="546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 name="円弧 7"/>
          <p:cNvSpPr/>
          <p:nvPr/>
        </p:nvSpPr>
        <p:spPr>
          <a:xfrm>
            <a:off x="-1620688" y="3921497"/>
            <a:ext cx="6457920" cy="2059657"/>
          </a:xfrm>
          <a:prstGeom prst="arc">
            <a:avLst>
              <a:gd name="adj1" fmla="val 539878"/>
              <a:gd name="adj2" fmla="val 1007541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4" name="フローチャート : 記憶データ 13"/>
          <p:cNvSpPr/>
          <p:nvPr/>
        </p:nvSpPr>
        <p:spPr>
          <a:xfrm rot="16200000">
            <a:off x="1169206" y="2909398"/>
            <a:ext cx="1125018" cy="553036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 h="10000">
                <a:moveTo>
                  <a:pt x="3234" y="0"/>
                </a:moveTo>
                <a:lnTo>
                  <a:pt x="11567" y="0"/>
                </a:lnTo>
                <a:cubicBezTo>
                  <a:pt x="10646" y="0"/>
                  <a:pt x="8203" y="2216"/>
                  <a:pt x="8203" y="4977"/>
                </a:cubicBezTo>
                <a:cubicBezTo>
                  <a:pt x="8203" y="7738"/>
                  <a:pt x="10646" y="10000"/>
                  <a:pt x="11567" y="10000"/>
                </a:cubicBezTo>
                <a:lnTo>
                  <a:pt x="3234" y="10000"/>
                </a:lnTo>
                <a:cubicBezTo>
                  <a:pt x="2313" y="10000"/>
                  <a:pt x="0" y="7738"/>
                  <a:pt x="0" y="4977"/>
                </a:cubicBezTo>
                <a:cubicBezTo>
                  <a:pt x="0" y="2216"/>
                  <a:pt x="2313" y="0"/>
                  <a:pt x="3234" y="0"/>
                </a:cubicBezTo>
                <a:close/>
              </a:path>
            </a:pathLst>
          </a:cu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1" name="フローチャート : 記憶データ 13"/>
          <p:cNvSpPr/>
          <p:nvPr/>
        </p:nvSpPr>
        <p:spPr>
          <a:xfrm rot="16200000">
            <a:off x="1281842" y="1544183"/>
            <a:ext cx="785292" cy="2850362"/>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7996"/>
              <a:gd name="connsiteY0" fmla="*/ 0 h 10000"/>
              <a:gd name="connsiteX1" fmla="*/ 11567 w 17996"/>
              <a:gd name="connsiteY1" fmla="*/ 0 h 10000"/>
              <a:gd name="connsiteX2" fmla="*/ 17996 w 17996"/>
              <a:gd name="connsiteY2" fmla="*/ 4656 h 10000"/>
              <a:gd name="connsiteX3" fmla="*/ 11567 w 17996"/>
              <a:gd name="connsiteY3" fmla="*/ 10000 h 10000"/>
              <a:gd name="connsiteX4" fmla="*/ 3234 w 17996"/>
              <a:gd name="connsiteY4" fmla="*/ 10000 h 10000"/>
              <a:gd name="connsiteX5" fmla="*/ 0 w 17996"/>
              <a:gd name="connsiteY5" fmla="*/ 4977 h 10000"/>
              <a:gd name="connsiteX6" fmla="*/ 3234 w 17996"/>
              <a:gd name="connsiteY6" fmla="*/ 0 h 10000"/>
              <a:gd name="connsiteX0" fmla="*/ 3234 w 18016"/>
              <a:gd name="connsiteY0" fmla="*/ 0 h 10000"/>
              <a:gd name="connsiteX1" fmla="*/ 13917 w 18016"/>
              <a:gd name="connsiteY1" fmla="*/ 1975 h 10000"/>
              <a:gd name="connsiteX2" fmla="*/ 17996 w 18016"/>
              <a:gd name="connsiteY2" fmla="*/ 4656 h 10000"/>
              <a:gd name="connsiteX3" fmla="*/ 11567 w 18016"/>
              <a:gd name="connsiteY3" fmla="*/ 10000 h 10000"/>
              <a:gd name="connsiteX4" fmla="*/ 3234 w 18016"/>
              <a:gd name="connsiteY4" fmla="*/ 10000 h 10000"/>
              <a:gd name="connsiteX5" fmla="*/ 0 w 18016"/>
              <a:gd name="connsiteY5" fmla="*/ 4977 h 10000"/>
              <a:gd name="connsiteX6" fmla="*/ 3234 w 18016"/>
              <a:gd name="connsiteY6" fmla="*/ 0 h 10000"/>
              <a:gd name="connsiteX0" fmla="*/ 3234 w 17997"/>
              <a:gd name="connsiteY0" fmla="*/ 0 h 10000"/>
              <a:gd name="connsiteX1" fmla="*/ 13917 w 17997"/>
              <a:gd name="connsiteY1" fmla="*/ 1975 h 10000"/>
              <a:gd name="connsiteX2" fmla="*/ 17996 w 17997"/>
              <a:gd name="connsiteY2" fmla="*/ 4656 h 10000"/>
              <a:gd name="connsiteX3" fmla="*/ 14440 w 17997"/>
              <a:gd name="connsiteY3" fmla="*/ 7382 h 10000"/>
              <a:gd name="connsiteX4" fmla="*/ 3234 w 17997"/>
              <a:gd name="connsiteY4" fmla="*/ 10000 h 10000"/>
              <a:gd name="connsiteX5" fmla="*/ 0 w 17997"/>
              <a:gd name="connsiteY5" fmla="*/ 4977 h 10000"/>
              <a:gd name="connsiteX6" fmla="*/ 3234 w 17997"/>
              <a:gd name="connsiteY6" fmla="*/ 0 h 10000"/>
              <a:gd name="connsiteX0" fmla="*/ 11762 w 18299"/>
              <a:gd name="connsiteY0" fmla="*/ 0 h 8530"/>
              <a:gd name="connsiteX1" fmla="*/ 14219 w 18299"/>
              <a:gd name="connsiteY1" fmla="*/ 505 h 8530"/>
              <a:gd name="connsiteX2" fmla="*/ 18298 w 18299"/>
              <a:gd name="connsiteY2" fmla="*/ 3186 h 8530"/>
              <a:gd name="connsiteX3" fmla="*/ 14742 w 18299"/>
              <a:gd name="connsiteY3" fmla="*/ 5912 h 8530"/>
              <a:gd name="connsiteX4" fmla="*/ 3536 w 18299"/>
              <a:gd name="connsiteY4" fmla="*/ 8530 h 8530"/>
              <a:gd name="connsiteX5" fmla="*/ 302 w 18299"/>
              <a:gd name="connsiteY5" fmla="*/ 3507 h 8530"/>
              <a:gd name="connsiteX6" fmla="*/ 11762 w 18299"/>
              <a:gd name="connsiteY6" fmla="*/ 0 h 8530"/>
              <a:gd name="connsiteX0" fmla="*/ 6264 w 9835"/>
              <a:gd name="connsiteY0" fmla="*/ 0 h 7604"/>
              <a:gd name="connsiteX1" fmla="*/ 7606 w 9835"/>
              <a:gd name="connsiteY1" fmla="*/ 592 h 7604"/>
              <a:gd name="connsiteX2" fmla="*/ 9835 w 9835"/>
              <a:gd name="connsiteY2" fmla="*/ 3735 h 7604"/>
              <a:gd name="connsiteX3" fmla="*/ 7892 w 9835"/>
              <a:gd name="connsiteY3" fmla="*/ 6931 h 7604"/>
              <a:gd name="connsiteX4" fmla="*/ 6121 w 9835"/>
              <a:gd name="connsiteY4" fmla="*/ 7604 h 7604"/>
              <a:gd name="connsiteX5" fmla="*/ 1 w 9835"/>
              <a:gd name="connsiteY5" fmla="*/ 4111 h 7604"/>
              <a:gd name="connsiteX6" fmla="*/ 6264 w 9835"/>
              <a:gd name="connsiteY6" fmla="*/ 0 h 7604"/>
              <a:gd name="connsiteX0" fmla="*/ 6369 w 10041"/>
              <a:gd name="connsiteY0" fmla="*/ 0 h 10000"/>
              <a:gd name="connsiteX1" fmla="*/ 7734 w 10041"/>
              <a:gd name="connsiteY1" fmla="*/ 779 h 10000"/>
              <a:gd name="connsiteX2" fmla="*/ 10000 w 10041"/>
              <a:gd name="connsiteY2" fmla="*/ 4912 h 10000"/>
              <a:gd name="connsiteX3" fmla="*/ 9475 w 10041"/>
              <a:gd name="connsiteY3" fmla="*/ 7309 h 10000"/>
              <a:gd name="connsiteX4" fmla="*/ 6224 w 10041"/>
              <a:gd name="connsiteY4" fmla="*/ 10000 h 10000"/>
              <a:gd name="connsiteX5" fmla="*/ 1 w 10041"/>
              <a:gd name="connsiteY5" fmla="*/ 5406 h 10000"/>
              <a:gd name="connsiteX6" fmla="*/ 6369 w 10041"/>
              <a:gd name="connsiteY6" fmla="*/ 0 h 10000"/>
              <a:gd name="connsiteX0" fmla="*/ 6369 w 10000"/>
              <a:gd name="connsiteY0" fmla="*/ 0 h 10000"/>
              <a:gd name="connsiteX1" fmla="*/ 9475 w 10000"/>
              <a:gd name="connsiteY1" fmla="*/ 2549 h 10000"/>
              <a:gd name="connsiteX2" fmla="*/ 10000 w 10000"/>
              <a:gd name="connsiteY2" fmla="*/ 4912 h 10000"/>
              <a:gd name="connsiteX3" fmla="*/ 9475 w 10000"/>
              <a:gd name="connsiteY3" fmla="*/ 7309 h 10000"/>
              <a:gd name="connsiteX4" fmla="*/ 6224 w 10000"/>
              <a:gd name="connsiteY4" fmla="*/ 10000 h 10000"/>
              <a:gd name="connsiteX5" fmla="*/ 1 w 10000"/>
              <a:gd name="connsiteY5" fmla="*/ 5406 h 10000"/>
              <a:gd name="connsiteX6" fmla="*/ 6369 w 10000"/>
              <a:gd name="connsiteY6" fmla="*/ 0 h 10000"/>
              <a:gd name="connsiteX0" fmla="*/ 6369 w 10001"/>
              <a:gd name="connsiteY0" fmla="*/ 0 h 10000"/>
              <a:gd name="connsiteX1" fmla="*/ 9475 w 10001"/>
              <a:gd name="connsiteY1" fmla="*/ 2549 h 10000"/>
              <a:gd name="connsiteX2" fmla="*/ 10000 w 10001"/>
              <a:gd name="connsiteY2" fmla="*/ 4912 h 10000"/>
              <a:gd name="connsiteX3" fmla="*/ 9693 w 10001"/>
              <a:gd name="connsiteY3" fmla="*/ 7097 h 10000"/>
              <a:gd name="connsiteX4" fmla="*/ 6224 w 10001"/>
              <a:gd name="connsiteY4" fmla="*/ 10000 h 10000"/>
              <a:gd name="connsiteX5" fmla="*/ 1 w 10001"/>
              <a:gd name="connsiteY5" fmla="*/ 5406 h 10000"/>
              <a:gd name="connsiteX6" fmla="*/ 6369 w 10001"/>
              <a:gd name="connsiteY6" fmla="*/ 0 h 10000"/>
              <a:gd name="connsiteX0" fmla="*/ 6370 w 10002"/>
              <a:gd name="connsiteY0" fmla="*/ 0 h 9575"/>
              <a:gd name="connsiteX1" fmla="*/ 9476 w 10002"/>
              <a:gd name="connsiteY1" fmla="*/ 2549 h 9575"/>
              <a:gd name="connsiteX2" fmla="*/ 10001 w 10002"/>
              <a:gd name="connsiteY2" fmla="*/ 4912 h 9575"/>
              <a:gd name="connsiteX3" fmla="*/ 9694 w 10002"/>
              <a:gd name="connsiteY3" fmla="*/ 7097 h 9575"/>
              <a:gd name="connsiteX4" fmla="*/ 7241 w 10002"/>
              <a:gd name="connsiteY4" fmla="*/ 9575 h 9575"/>
              <a:gd name="connsiteX5" fmla="*/ 2 w 10002"/>
              <a:gd name="connsiteY5" fmla="*/ 5406 h 9575"/>
              <a:gd name="connsiteX6" fmla="*/ 6370 w 10002"/>
              <a:gd name="connsiteY6" fmla="*/ 0 h 9575"/>
              <a:gd name="connsiteX0" fmla="*/ 2313 w 5944"/>
              <a:gd name="connsiteY0" fmla="*/ 0 h 10000"/>
              <a:gd name="connsiteX1" fmla="*/ 5418 w 5944"/>
              <a:gd name="connsiteY1" fmla="*/ 2662 h 10000"/>
              <a:gd name="connsiteX2" fmla="*/ 5943 w 5944"/>
              <a:gd name="connsiteY2" fmla="*/ 5130 h 10000"/>
              <a:gd name="connsiteX3" fmla="*/ 5636 w 5944"/>
              <a:gd name="connsiteY3" fmla="*/ 7412 h 10000"/>
              <a:gd name="connsiteX4" fmla="*/ 3184 w 5944"/>
              <a:gd name="connsiteY4" fmla="*/ 10000 h 10000"/>
              <a:gd name="connsiteX5" fmla="*/ 8 w 5944"/>
              <a:gd name="connsiteY5" fmla="*/ 5276 h 10000"/>
              <a:gd name="connsiteX6" fmla="*/ 2313 w 5944"/>
              <a:gd name="connsiteY6" fmla="*/ 0 h 10000"/>
              <a:gd name="connsiteX0" fmla="*/ 3890 w 9998"/>
              <a:gd name="connsiteY0" fmla="*/ 0 h 9519"/>
              <a:gd name="connsiteX1" fmla="*/ 9114 w 9998"/>
              <a:gd name="connsiteY1" fmla="*/ 2662 h 9519"/>
              <a:gd name="connsiteX2" fmla="*/ 9997 w 9998"/>
              <a:gd name="connsiteY2" fmla="*/ 5130 h 9519"/>
              <a:gd name="connsiteX3" fmla="*/ 9481 w 9998"/>
              <a:gd name="connsiteY3" fmla="*/ 7412 h 9519"/>
              <a:gd name="connsiteX4" fmla="*/ 5234 w 9998"/>
              <a:gd name="connsiteY4" fmla="*/ 9519 h 9519"/>
              <a:gd name="connsiteX5" fmla="*/ 12 w 9998"/>
              <a:gd name="connsiteY5" fmla="*/ 5276 h 9519"/>
              <a:gd name="connsiteX6" fmla="*/ 3890 w 9998"/>
              <a:gd name="connsiteY6" fmla="*/ 0 h 9519"/>
              <a:gd name="connsiteX0" fmla="*/ 3909 w 10018"/>
              <a:gd name="connsiteY0" fmla="*/ 0 h 9689"/>
              <a:gd name="connsiteX1" fmla="*/ 9134 w 10018"/>
              <a:gd name="connsiteY1" fmla="*/ 2797 h 9689"/>
              <a:gd name="connsiteX2" fmla="*/ 10017 w 10018"/>
              <a:gd name="connsiteY2" fmla="*/ 5389 h 9689"/>
              <a:gd name="connsiteX3" fmla="*/ 9501 w 10018"/>
              <a:gd name="connsiteY3" fmla="*/ 7787 h 9689"/>
              <a:gd name="connsiteX4" fmla="*/ 6230 w 10018"/>
              <a:gd name="connsiteY4" fmla="*/ 9689 h 9689"/>
              <a:gd name="connsiteX5" fmla="*/ 30 w 10018"/>
              <a:gd name="connsiteY5" fmla="*/ 5543 h 9689"/>
              <a:gd name="connsiteX6" fmla="*/ 3909 w 10018"/>
              <a:gd name="connsiteY6" fmla="*/ 0 h 9689"/>
              <a:gd name="connsiteX0" fmla="*/ 6066 w 9971"/>
              <a:gd name="connsiteY0" fmla="*/ 0 h 8998"/>
              <a:gd name="connsiteX1" fmla="*/ 9089 w 9971"/>
              <a:gd name="connsiteY1" fmla="*/ 1885 h 8998"/>
              <a:gd name="connsiteX2" fmla="*/ 9970 w 9971"/>
              <a:gd name="connsiteY2" fmla="*/ 4560 h 8998"/>
              <a:gd name="connsiteX3" fmla="*/ 9455 w 9971"/>
              <a:gd name="connsiteY3" fmla="*/ 7035 h 8998"/>
              <a:gd name="connsiteX4" fmla="*/ 6190 w 9971"/>
              <a:gd name="connsiteY4" fmla="*/ 8998 h 8998"/>
              <a:gd name="connsiteX5" fmla="*/ 1 w 9971"/>
              <a:gd name="connsiteY5" fmla="*/ 4719 h 8998"/>
              <a:gd name="connsiteX6" fmla="*/ 6066 w 9971"/>
              <a:gd name="connsiteY6" fmla="*/ 0 h 8998"/>
              <a:gd name="connsiteX0" fmla="*/ 3640 w 7556"/>
              <a:gd name="connsiteY0" fmla="*/ 0 h 10000"/>
              <a:gd name="connsiteX1" fmla="*/ 6671 w 7556"/>
              <a:gd name="connsiteY1" fmla="*/ 2095 h 10000"/>
              <a:gd name="connsiteX2" fmla="*/ 7555 w 7556"/>
              <a:gd name="connsiteY2" fmla="*/ 5068 h 10000"/>
              <a:gd name="connsiteX3" fmla="*/ 7038 w 7556"/>
              <a:gd name="connsiteY3" fmla="*/ 7818 h 10000"/>
              <a:gd name="connsiteX4" fmla="*/ 3764 w 7556"/>
              <a:gd name="connsiteY4" fmla="*/ 10000 h 10000"/>
              <a:gd name="connsiteX5" fmla="*/ 1 w 7556"/>
              <a:gd name="connsiteY5" fmla="*/ 5110 h 10000"/>
              <a:gd name="connsiteX6" fmla="*/ 3640 w 7556"/>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 h="10000">
                <a:moveTo>
                  <a:pt x="3640" y="0"/>
                </a:moveTo>
                <a:lnTo>
                  <a:pt x="6671" y="2095"/>
                </a:lnTo>
                <a:cubicBezTo>
                  <a:pt x="5809" y="2095"/>
                  <a:pt x="7495" y="4113"/>
                  <a:pt x="7555" y="5068"/>
                </a:cubicBezTo>
                <a:cubicBezTo>
                  <a:pt x="7616" y="6022"/>
                  <a:pt x="6177" y="7818"/>
                  <a:pt x="7038" y="7818"/>
                </a:cubicBezTo>
                <a:lnTo>
                  <a:pt x="3764" y="10000"/>
                </a:lnTo>
                <a:cubicBezTo>
                  <a:pt x="2900" y="10000"/>
                  <a:pt x="22" y="6778"/>
                  <a:pt x="1" y="5110"/>
                </a:cubicBezTo>
                <a:cubicBezTo>
                  <a:pt x="-20" y="3443"/>
                  <a:pt x="2778" y="0"/>
                  <a:pt x="3640" y="0"/>
                </a:cubicBezTo>
                <a:close/>
              </a:path>
            </a:pathLst>
          </a:cu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8" name="円/楕円 77"/>
          <p:cNvSpPr/>
          <p:nvPr/>
        </p:nvSpPr>
        <p:spPr>
          <a:xfrm>
            <a:off x="980560" y="2612173"/>
            <a:ext cx="1500198" cy="71438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ea typeface="HG丸ｺﾞｼｯｸM-PRO" panose="020F0600000000000000" pitchFamily="50" charset="-128"/>
              </a:rPr>
              <a:t>北極</a:t>
            </a:r>
          </a:p>
        </p:txBody>
      </p:sp>
      <p:sp>
        <p:nvSpPr>
          <p:cNvPr id="77" name="円/楕円 76"/>
          <p:cNvSpPr/>
          <p:nvPr/>
        </p:nvSpPr>
        <p:spPr>
          <a:xfrm>
            <a:off x="968977" y="5460268"/>
            <a:ext cx="1500198" cy="7143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ea typeface="HG丸ｺﾞｼｯｸM-PRO" panose="020F0600000000000000" pitchFamily="50" charset="-128"/>
              </a:rPr>
              <a:t>赤道</a:t>
            </a:r>
          </a:p>
        </p:txBody>
      </p:sp>
      <p:sp>
        <p:nvSpPr>
          <p:cNvPr id="7" name="右矢印 6"/>
          <p:cNvSpPr/>
          <p:nvPr/>
        </p:nvSpPr>
        <p:spPr>
          <a:xfrm>
            <a:off x="4654108" y="5064877"/>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9" name="右矢印 48"/>
          <p:cNvSpPr/>
          <p:nvPr/>
        </p:nvSpPr>
        <p:spPr>
          <a:xfrm>
            <a:off x="4664736" y="5586145"/>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2" name="右矢印 51"/>
          <p:cNvSpPr/>
          <p:nvPr/>
        </p:nvSpPr>
        <p:spPr>
          <a:xfrm rot="15366555">
            <a:off x="4951999" y="4262236"/>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3" name="右矢印 52"/>
          <p:cNvSpPr/>
          <p:nvPr/>
        </p:nvSpPr>
        <p:spPr>
          <a:xfrm rot="2808538">
            <a:off x="4155486" y="2772414"/>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4" name="右矢印 53"/>
          <p:cNvSpPr/>
          <p:nvPr/>
        </p:nvSpPr>
        <p:spPr>
          <a:xfrm rot="12547994">
            <a:off x="2633954" y="1681735"/>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5" name="右矢印 54"/>
          <p:cNvSpPr/>
          <p:nvPr/>
        </p:nvSpPr>
        <p:spPr>
          <a:xfrm rot="5400000">
            <a:off x="1637784" y="1973495"/>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6" name="右矢印 55"/>
          <p:cNvSpPr/>
          <p:nvPr/>
        </p:nvSpPr>
        <p:spPr>
          <a:xfrm rot="5400000">
            <a:off x="763882" y="1973375"/>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7" name="右矢印 56"/>
          <p:cNvSpPr/>
          <p:nvPr/>
        </p:nvSpPr>
        <p:spPr>
          <a:xfrm rot="4432989">
            <a:off x="4211557" y="4509616"/>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8" name="右矢印 57"/>
          <p:cNvSpPr/>
          <p:nvPr/>
        </p:nvSpPr>
        <p:spPr>
          <a:xfrm rot="13536414">
            <a:off x="3555250" y="3330318"/>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9" name="右矢印 58"/>
          <p:cNvSpPr/>
          <p:nvPr/>
        </p:nvSpPr>
        <p:spPr>
          <a:xfrm rot="1614428">
            <a:off x="2403438" y="2459809"/>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0" name="右矢印 59"/>
          <p:cNvSpPr/>
          <p:nvPr/>
        </p:nvSpPr>
        <p:spPr>
          <a:xfrm rot="6449536">
            <a:off x="4824059" y="6253960"/>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1" name="右矢印 60"/>
          <p:cNvSpPr/>
          <p:nvPr/>
        </p:nvSpPr>
        <p:spPr>
          <a:xfrm rot="17210129">
            <a:off x="4155486" y="6242512"/>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5" name="右矢印 64"/>
          <p:cNvSpPr/>
          <p:nvPr/>
        </p:nvSpPr>
        <p:spPr>
          <a:xfrm rot="18281758">
            <a:off x="3217965" y="2455717"/>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6" name="右矢印 65"/>
          <p:cNvSpPr/>
          <p:nvPr/>
        </p:nvSpPr>
        <p:spPr>
          <a:xfrm rot="9575558">
            <a:off x="4361566" y="3728814"/>
            <a:ext cx="864096" cy="2423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26" name="円/楕円 25"/>
          <p:cNvSpPr/>
          <p:nvPr/>
        </p:nvSpPr>
        <p:spPr>
          <a:xfrm>
            <a:off x="-1975762" y="1269656"/>
            <a:ext cx="7848872" cy="7832757"/>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27" name="円/楕円 26"/>
          <p:cNvSpPr/>
          <p:nvPr/>
        </p:nvSpPr>
        <p:spPr>
          <a:xfrm>
            <a:off x="1195930" y="1967136"/>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28" name="円/楕円 27"/>
          <p:cNvSpPr/>
          <p:nvPr/>
        </p:nvSpPr>
        <p:spPr>
          <a:xfrm>
            <a:off x="4255196" y="5064877"/>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sp>
        <p:nvSpPr>
          <p:cNvPr id="29" name="円/楕円 28"/>
          <p:cNvSpPr/>
          <p:nvPr/>
        </p:nvSpPr>
        <p:spPr>
          <a:xfrm>
            <a:off x="3530098" y="3724873"/>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30" name="円/楕円 29"/>
          <p:cNvSpPr/>
          <p:nvPr/>
        </p:nvSpPr>
        <p:spPr>
          <a:xfrm>
            <a:off x="2642470" y="2671366"/>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grpSp>
        <p:nvGrpSpPr>
          <p:cNvPr id="31" name="グループ化 30"/>
          <p:cNvGrpSpPr/>
          <p:nvPr/>
        </p:nvGrpSpPr>
        <p:grpSpPr>
          <a:xfrm rot="3668010" flipH="1">
            <a:off x="3334086" y="2391935"/>
            <a:ext cx="1894911" cy="1473262"/>
            <a:chOff x="4466626" y="782296"/>
            <a:chExt cx="1882871" cy="1473262"/>
          </a:xfrm>
          <a:solidFill>
            <a:srgbClr val="FF6699"/>
          </a:solidFill>
        </p:grpSpPr>
        <p:sp>
          <p:nvSpPr>
            <p:cNvPr id="32" name="フレーム 31"/>
            <p:cNvSpPr/>
            <p:nvPr/>
          </p:nvSpPr>
          <p:spPr>
            <a:xfrm rot="890025">
              <a:off x="4644533" y="1072471"/>
              <a:ext cx="1479028" cy="914400"/>
            </a:xfrm>
            <a:prstGeom prst="frame">
              <a:avLst/>
            </a:prstGeom>
            <a:pattFill prst="wdUpDiag">
              <a:fgClr>
                <a:srgbClr val="FF6699"/>
              </a:fgClr>
              <a:bgClr>
                <a:schemeClr val="bg1"/>
              </a:bgClr>
            </a:pattFill>
            <a:ln>
              <a:solidFill>
                <a:srgbClr val="FF66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a typeface="HG丸ｺﾞｼｯｸM-PRO" panose="020F0600000000000000" pitchFamily="50" charset="-128"/>
              </a:endParaRPr>
            </a:p>
          </p:txBody>
        </p:sp>
        <p:sp>
          <p:nvSpPr>
            <p:cNvPr id="33" name="二等辺三角形 32"/>
            <p:cNvSpPr/>
            <p:nvPr/>
          </p:nvSpPr>
          <p:spPr>
            <a:xfrm rot="17153900">
              <a:off x="5143880" y="975593"/>
              <a:ext cx="619043" cy="232449"/>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34" name="二等辺三角形 33"/>
            <p:cNvSpPr/>
            <p:nvPr/>
          </p:nvSpPr>
          <p:spPr>
            <a:xfrm rot="11680922">
              <a:off x="4466626" y="1163315"/>
              <a:ext cx="596833" cy="253478"/>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35" name="二等辺三角形 34"/>
            <p:cNvSpPr/>
            <p:nvPr/>
          </p:nvSpPr>
          <p:spPr>
            <a:xfrm rot="6290447">
              <a:off x="4936996" y="1829813"/>
              <a:ext cx="619040" cy="232449"/>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36" name="二等辺三角形 35"/>
            <p:cNvSpPr/>
            <p:nvPr/>
          </p:nvSpPr>
          <p:spPr>
            <a:xfrm rot="856014">
              <a:off x="5752664" y="1519124"/>
              <a:ext cx="596833" cy="253478"/>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grpSp>
      <p:sp>
        <p:nvSpPr>
          <p:cNvPr id="37" name="角丸四角形 36"/>
          <p:cNvSpPr/>
          <p:nvPr/>
        </p:nvSpPr>
        <p:spPr>
          <a:xfrm>
            <a:off x="5010688" y="619380"/>
            <a:ext cx="4079486" cy="2657763"/>
          </a:xfrm>
          <a:prstGeom prst="roundRect">
            <a:avLst/>
          </a:prstGeom>
          <a:solidFill>
            <a:schemeClr val="bg1"/>
          </a:solid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chemeClr val="tx1"/>
                </a:solidFill>
                <a:ea typeface="HG丸ｺﾞｼｯｸM-PRO" panose="020F0600000000000000" pitchFamily="50" charset="-128"/>
              </a:rPr>
              <a:t>30</a:t>
            </a:r>
            <a:r>
              <a:rPr lang="ja-JP" altLang="en-US" sz="2800" dirty="0">
                <a:solidFill>
                  <a:schemeClr val="tx1"/>
                </a:solidFill>
                <a:ea typeface="HG丸ｺﾞｼｯｸM-PRO" panose="020F0600000000000000" pitchFamily="50" charset="-128"/>
              </a:rPr>
              <a:t>～</a:t>
            </a:r>
            <a:r>
              <a:rPr lang="en-US" altLang="ja-JP" sz="2800" dirty="0">
                <a:solidFill>
                  <a:schemeClr val="tx1"/>
                </a:solidFill>
                <a:ea typeface="HG丸ｺﾞｼｯｸM-PRO" panose="020F0600000000000000" pitchFamily="50" charset="-128"/>
              </a:rPr>
              <a:t>60°</a:t>
            </a:r>
            <a:r>
              <a:rPr lang="ja-JP" altLang="en-US" sz="2800" dirty="0">
                <a:solidFill>
                  <a:schemeClr val="tx1"/>
                </a:solidFill>
                <a:ea typeface="HG丸ｺﾞｼｯｸM-PRO" panose="020F0600000000000000" pitchFamily="50" charset="-128"/>
              </a:rPr>
              <a:t>付近では，</a:t>
            </a:r>
            <a:endParaRPr lang="en-US" altLang="ja-JP" sz="2800" dirty="0">
              <a:solidFill>
                <a:schemeClr val="tx1"/>
              </a:solidFill>
              <a:ea typeface="HG丸ｺﾞｼｯｸM-PRO" panose="020F0600000000000000" pitchFamily="50" charset="-128"/>
            </a:endParaRPr>
          </a:p>
          <a:p>
            <a:pPr algn="ctr"/>
            <a:r>
              <a:rPr lang="ja-JP" altLang="en-US" sz="2800" dirty="0">
                <a:solidFill>
                  <a:schemeClr val="tx1"/>
                </a:solidFill>
                <a:ea typeface="HG丸ｺﾞｼｯｸM-PRO" panose="020F0600000000000000" pitchFamily="50" charset="-128"/>
              </a:rPr>
              <a:t>逆向きの循環が発生</a:t>
            </a:r>
            <a:endParaRPr kumimoji="1" lang="en-US" altLang="ja-JP" sz="2800" dirty="0">
              <a:solidFill>
                <a:schemeClr val="tx1"/>
              </a:solidFill>
              <a:ea typeface="HG丸ｺﾞｼｯｸM-PRO" panose="020F0600000000000000" pitchFamily="50" charset="-128"/>
            </a:endParaRPr>
          </a:p>
          <a:p>
            <a:pPr algn="ctr"/>
            <a:r>
              <a:rPr lang="ja-JP" altLang="en-US" sz="4000" dirty="0">
                <a:solidFill>
                  <a:schemeClr val="tx1"/>
                </a:solidFill>
                <a:ea typeface="HG丸ｺﾞｼｯｸM-PRO" panose="020F0600000000000000" pitchFamily="50" charset="-128"/>
              </a:rPr>
              <a:t>＝</a:t>
            </a:r>
            <a:r>
              <a:rPr lang="ja-JP" altLang="en-US" sz="4000" b="1" dirty="0">
                <a:solidFill>
                  <a:srgbClr val="FF0000"/>
                </a:solidFill>
                <a:ea typeface="HG丸ｺﾞｼｯｸM-PRO" panose="020F0600000000000000" pitchFamily="50" charset="-128"/>
              </a:rPr>
              <a:t>フェレル循環</a:t>
            </a:r>
            <a:endParaRPr kumimoji="1" lang="ja-JP" altLang="en-US" sz="4000" b="1" dirty="0">
              <a:solidFill>
                <a:srgbClr val="FF0000"/>
              </a:solidFill>
              <a:ea typeface="HG丸ｺﾞｼｯｸM-PRO" panose="020F0600000000000000" pitchFamily="50" charset="-128"/>
            </a:endParaRPr>
          </a:p>
        </p:txBody>
      </p:sp>
    </p:spTree>
    <p:extLst>
      <p:ext uri="{BB962C8B-B14F-4D97-AF65-F5344CB8AC3E}">
        <p14:creationId xmlns:p14="http://schemas.microsoft.com/office/powerpoint/2010/main" val="223924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up)">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8" grpId="0" animBg="1"/>
      <p:bldP spid="58" grpId="1" animBg="1"/>
      <p:bldP spid="3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17B1408-7ABE-40AD-BBFE-408D062E6C04}" type="slidenum">
              <a:rPr lang="ja-JP" altLang="en-US" smtClean="0">
                <a:solidFill>
                  <a:prstClr val="black">
                    <a:tint val="75000"/>
                  </a:prstClr>
                </a:solidFill>
              </a:rPr>
              <a:pPr/>
              <a:t>89</a:t>
            </a:fld>
            <a:endParaRPr lang="ja-JP" altLang="en-US">
              <a:solidFill>
                <a:prstClr val="black">
                  <a:tint val="75000"/>
                </a:prstClr>
              </a:solidFill>
            </a:endParaRPr>
          </a:p>
        </p:txBody>
      </p:sp>
      <p:sp>
        <p:nvSpPr>
          <p:cNvPr id="4" name="テキスト ボックス 3"/>
          <p:cNvSpPr txBox="1"/>
          <p:nvPr/>
        </p:nvSpPr>
        <p:spPr>
          <a:xfrm>
            <a:off x="32387" y="23134"/>
            <a:ext cx="4069570" cy="646331"/>
          </a:xfrm>
          <a:prstGeom prst="rect">
            <a:avLst/>
          </a:prstGeom>
          <a:noFill/>
        </p:spPr>
        <p:txBody>
          <a:bodyPr wrap="square" rtlCol="0">
            <a:spAutoFit/>
          </a:bodyPr>
          <a:lstStyle/>
          <a:p>
            <a:r>
              <a:rPr lang="ja-JP" altLang="en-US" sz="3600" dirty="0">
                <a:solidFill>
                  <a:prstClr val="black"/>
                </a:solidFill>
                <a:ea typeface="HG丸ｺﾞｼｯｸM-PRO" panose="020F0600000000000000" pitchFamily="50" charset="-128"/>
              </a:rPr>
              <a:t>大気の大循環</a:t>
            </a:r>
            <a:r>
              <a:rPr lang="en-US" altLang="ja-JP" sz="3600" dirty="0">
                <a:solidFill>
                  <a:prstClr val="black"/>
                </a:solidFill>
                <a:ea typeface="HG丸ｺﾞｼｯｸM-PRO" panose="020F0600000000000000" pitchFamily="50" charset="-128"/>
              </a:rPr>
              <a:t>(</a:t>
            </a:r>
            <a:r>
              <a:rPr lang="ja-JP" altLang="en-US" sz="3600" dirty="0">
                <a:solidFill>
                  <a:prstClr val="black"/>
                </a:solidFill>
                <a:ea typeface="HG丸ｺﾞｼｯｸM-PRO" panose="020F0600000000000000" pitchFamily="50" charset="-128"/>
              </a:rPr>
              <a:t>仮</a:t>
            </a:r>
            <a:r>
              <a:rPr lang="en-US" altLang="ja-JP" sz="3600" dirty="0">
                <a:solidFill>
                  <a:prstClr val="black"/>
                </a:solidFill>
                <a:ea typeface="HG丸ｺﾞｼｯｸM-PRO" panose="020F0600000000000000" pitchFamily="50" charset="-128"/>
              </a:rPr>
              <a:t>)</a:t>
            </a:r>
            <a:endParaRPr lang="ja-JP" altLang="en-US" sz="3600" dirty="0">
              <a:solidFill>
                <a:prstClr val="black"/>
              </a:solidFill>
              <a:ea typeface="HG丸ｺﾞｼｯｸM-PRO" panose="020F0600000000000000" pitchFamily="50" charset="-128"/>
            </a:endParaRPr>
          </a:p>
        </p:txBody>
      </p:sp>
      <p:sp>
        <p:nvSpPr>
          <p:cNvPr id="5" name="円/楕円 4"/>
          <p:cNvSpPr/>
          <p:nvPr/>
        </p:nvSpPr>
        <p:spPr>
          <a:xfrm>
            <a:off x="1336774" y="2576874"/>
            <a:ext cx="5530366" cy="546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 name="円弧 7"/>
          <p:cNvSpPr/>
          <p:nvPr/>
        </p:nvSpPr>
        <p:spPr>
          <a:xfrm>
            <a:off x="750610" y="3921497"/>
            <a:ext cx="6457920" cy="2059657"/>
          </a:xfrm>
          <a:prstGeom prst="arc">
            <a:avLst>
              <a:gd name="adj1" fmla="val 539878"/>
              <a:gd name="adj2" fmla="val 1007541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4" name="フローチャート : 記憶データ 13"/>
          <p:cNvSpPr/>
          <p:nvPr/>
        </p:nvSpPr>
        <p:spPr>
          <a:xfrm rot="16200000">
            <a:off x="3570693" y="2909398"/>
            <a:ext cx="1125018" cy="553036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 h="10000">
                <a:moveTo>
                  <a:pt x="3234" y="0"/>
                </a:moveTo>
                <a:lnTo>
                  <a:pt x="11567" y="0"/>
                </a:lnTo>
                <a:cubicBezTo>
                  <a:pt x="10646" y="0"/>
                  <a:pt x="8203" y="2216"/>
                  <a:pt x="8203" y="4977"/>
                </a:cubicBezTo>
                <a:cubicBezTo>
                  <a:pt x="8203" y="7738"/>
                  <a:pt x="10646" y="10000"/>
                  <a:pt x="11567" y="10000"/>
                </a:cubicBezTo>
                <a:lnTo>
                  <a:pt x="3234" y="10000"/>
                </a:lnTo>
                <a:cubicBezTo>
                  <a:pt x="2313" y="10000"/>
                  <a:pt x="0" y="7738"/>
                  <a:pt x="0" y="4977"/>
                </a:cubicBezTo>
                <a:cubicBezTo>
                  <a:pt x="0" y="2216"/>
                  <a:pt x="2313" y="0"/>
                  <a:pt x="3234" y="0"/>
                </a:cubicBezTo>
                <a:close/>
              </a:path>
            </a:pathLst>
          </a:custGeom>
          <a:solidFill>
            <a:schemeClr val="accent4">
              <a:lumMod val="60000"/>
              <a:lumOff val="40000"/>
              <a:alpha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1" name="フローチャート : 記憶データ 13"/>
          <p:cNvSpPr/>
          <p:nvPr/>
        </p:nvSpPr>
        <p:spPr>
          <a:xfrm rot="16200000">
            <a:off x="3792454" y="1728043"/>
            <a:ext cx="425595" cy="2122943"/>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7996"/>
              <a:gd name="connsiteY0" fmla="*/ 0 h 10000"/>
              <a:gd name="connsiteX1" fmla="*/ 11567 w 17996"/>
              <a:gd name="connsiteY1" fmla="*/ 0 h 10000"/>
              <a:gd name="connsiteX2" fmla="*/ 17996 w 17996"/>
              <a:gd name="connsiteY2" fmla="*/ 4656 h 10000"/>
              <a:gd name="connsiteX3" fmla="*/ 11567 w 17996"/>
              <a:gd name="connsiteY3" fmla="*/ 10000 h 10000"/>
              <a:gd name="connsiteX4" fmla="*/ 3234 w 17996"/>
              <a:gd name="connsiteY4" fmla="*/ 10000 h 10000"/>
              <a:gd name="connsiteX5" fmla="*/ 0 w 17996"/>
              <a:gd name="connsiteY5" fmla="*/ 4977 h 10000"/>
              <a:gd name="connsiteX6" fmla="*/ 3234 w 17996"/>
              <a:gd name="connsiteY6" fmla="*/ 0 h 10000"/>
              <a:gd name="connsiteX0" fmla="*/ 3234 w 18016"/>
              <a:gd name="connsiteY0" fmla="*/ 0 h 10000"/>
              <a:gd name="connsiteX1" fmla="*/ 13917 w 18016"/>
              <a:gd name="connsiteY1" fmla="*/ 1975 h 10000"/>
              <a:gd name="connsiteX2" fmla="*/ 17996 w 18016"/>
              <a:gd name="connsiteY2" fmla="*/ 4656 h 10000"/>
              <a:gd name="connsiteX3" fmla="*/ 11567 w 18016"/>
              <a:gd name="connsiteY3" fmla="*/ 10000 h 10000"/>
              <a:gd name="connsiteX4" fmla="*/ 3234 w 18016"/>
              <a:gd name="connsiteY4" fmla="*/ 10000 h 10000"/>
              <a:gd name="connsiteX5" fmla="*/ 0 w 18016"/>
              <a:gd name="connsiteY5" fmla="*/ 4977 h 10000"/>
              <a:gd name="connsiteX6" fmla="*/ 3234 w 18016"/>
              <a:gd name="connsiteY6" fmla="*/ 0 h 10000"/>
              <a:gd name="connsiteX0" fmla="*/ 3234 w 17997"/>
              <a:gd name="connsiteY0" fmla="*/ 0 h 10000"/>
              <a:gd name="connsiteX1" fmla="*/ 13917 w 17997"/>
              <a:gd name="connsiteY1" fmla="*/ 1975 h 10000"/>
              <a:gd name="connsiteX2" fmla="*/ 17996 w 17997"/>
              <a:gd name="connsiteY2" fmla="*/ 4656 h 10000"/>
              <a:gd name="connsiteX3" fmla="*/ 14440 w 17997"/>
              <a:gd name="connsiteY3" fmla="*/ 7382 h 10000"/>
              <a:gd name="connsiteX4" fmla="*/ 3234 w 17997"/>
              <a:gd name="connsiteY4" fmla="*/ 10000 h 10000"/>
              <a:gd name="connsiteX5" fmla="*/ 0 w 17997"/>
              <a:gd name="connsiteY5" fmla="*/ 4977 h 10000"/>
              <a:gd name="connsiteX6" fmla="*/ 3234 w 17997"/>
              <a:gd name="connsiteY6" fmla="*/ 0 h 10000"/>
              <a:gd name="connsiteX0" fmla="*/ 11762 w 18299"/>
              <a:gd name="connsiteY0" fmla="*/ 0 h 8530"/>
              <a:gd name="connsiteX1" fmla="*/ 14219 w 18299"/>
              <a:gd name="connsiteY1" fmla="*/ 505 h 8530"/>
              <a:gd name="connsiteX2" fmla="*/ 18298 w 18299"/>
              <a:gd name="connsiteY2" fmla="*/ 3186 h 8530"/>
              <a:gd name="connsiteX3" fmla="*/ 14742 w 18299"/>
              <a:gd name="connsiteY3" fmla="*/ 5912 h 8530"/>
              <a:gd name="connsiteX4" fmla="*/ 3536 w 18299"/>
              <a:gd name="connsiteY4" fmla="*/ 8530 h 8530"/>
              <a:gd name="connsiteX5" fmla="*/ 302 w 18299"/>
              <a:gd name="connsiteY5" fmla="*/ 3507 h 8530"/>
              <a:gd name="connsiteX6" fmla="*/ 11762 w 18299"/>
              <a:gd name="connsiteY6" fmla="*/ 0 h 8530"/>
              <a:gd name="connsiteX0" fmla="*/ 6264 w 9835"/>
              <a:gd name="connsiteY0" fmla="*/ 0 h 7604"/>
              <a:gd name="connsiteX1" fmla="*/ 7606 w 9835"/>
              <a:gd name="connsiteY1" fmla="*/ 592 h 7604"/>
              <a:gd name="connsiteX2" fmla="*/ 9835 w 9835"/>
              <a:gd name="connsiteY2" fmla="*/ 3735 h 7604"/>
              <a:gd name="connsiteX3" fmla="*/ 7892 w 9835"/>
              <a:gd name="connsiteY3" fmla="*/ 6931 h 7604"/>
              <a:gd name="connsiteX4" fmla="*/ 6121 w 9835"/>
              <a:gd name="connsiteY4" fmla="*/ 7604 h 7604"/>
              <a:gd name="connsiteX5" fmla="*/ 1 w 9835"/>
              <a:gd name="connsiteY5" fmla="*/ 4111 h 7604"/>
              <a:gd name="connsiteX6" fmla="*/ 6264 w 9835"/>
              <a:gd name="connsiteY6" fmla="*/ 0 h 7604"/>
              <a:gd name="connsiteX0" fmla="*/ 6369 w 10041"/>
              <a:gd name="connsiteY0" fmla="*/ 0 h 10000"/>
              <a:gd name="connsiteX1" fmla="*/ 7734 w 10041"/>
              <a:gd name="connsiteY1" fmla="*/ 779 h 10000"/>
              <a:gd name="connsiteX2" fmla="*/ 10000 w 10041"/>
              <a:gd name="connsiteY2" fmla="*/ 4912 h 10000"/>
              <a:gd name="connsiteX3" fmla="*/ 9475 w 10041"/>
              <a:gd name="connsiteY3" fmla="*/ 7309 h 10000"/>
              <a:gd name="connsiteX4" fmla="*/ 6224 w 10041"/>
              <a:gd name="connsiteY4" fmla="*/ 10000 h 10000"/>
              <a:gd name="connsiteX5" fmla="*/ 1 w 10041"/>
              <a:gd name="connsiteY5" fmla="*/ 5406 h 10000"/>
              <a:gd name="connsiteX6" fmla="*/ 6369 w 10041"/>
              <a:gd name="connsiteY6" fmla="*/ 0 h 10000"/>
              <a:gd name="connsiteX0" fmla="*/ 6369 w 10000"/>
              <a:gd name="connsiteY0" fmla="*/ 0 h 10000"/>
              <a:gd name="connsiteX1" fmla="*/ 9475 w 10000"/>
              <a:gd name="connsiteY1" fmla="*/ 2549 h 10000"/>
              <a:gd name="connsiteX2" fmla="*/ 10000 w 10000"/>
              <a:gd name="connsiteY2" fmla="*/ 4912 h 10000"/>
              <a:gd name="connsiteX3" fmla="*/ 9475 w 10000"/>
              <a:gd name="connsiteY3" fmla="*/ 7309 h 10000"/>
              <a:gd name="connsiteX4" fmla="*/ 6224 w 10000"/>
              <a:gd name="connsiteY4" fmla="*/ 10000 h 10000"/>
              <a:gd name="connsiteX5" fmla="*/ 1 w 10000"/>
              <a:gd name="connsiteY5" fmla="*/ 5406 h 10000"/>
              <a:gd name="connsiteX6" fmla="*/ 6369 w 10000"/>
              <a:gd name="connsiteY6" fmla="*/ 0 h 10000"/>
              <a:gd name="connsiteX0" fmla="*/ 6369 w 10001"/>
              <a:gd name="connsiteY0" fmla="*/ 0 h 10000"/>
              <a:gd name="connsiteX1" fmla="*/ 9475 w 10001"/>
              <a:gd name="connsiteY1" fmla="*/ 2549 h 10000"/>
              <a:gd name="connsiteX2" fmla="*/ 10000 w 10001"/>
              <a:gd name="connsiteY2" fmla="*/ 4912 h 10000"/>
              <a:gd name="connsiteX3" fmla="*/ 9693 w 10001"/>
              <a:gd name="connsiteY3" fmla="*/ 7097 h 10000"/>
              <a:gd name="connsiteX4" fmla="*/ 6224 w 10001"/>
              <a:gd name="connsiteY4" fmla="*/ 10000 h 10000"/>
              <a:gd name="connsiteX5" fmla="*/ 1 w 10001"/>
              <a:gd name="connsiteY5" fmla="*/ 5406 h 10000"/>
              <a:gd name="connsiteX6" fmla="*/ 6369 w 10001"/>
              <a:gd name="connsiteY6" fmla="*/ 0 h 10000"/>
              <a:gd name="connsiteX0" fmla="*/ 6370 w 10002"/>
              <a:gd name="connsiteY0" fmla="*/ 0 h 9575"/>
              <a:gd name="connsiteX1" fmla="*/ 9476 w 10002"/>
              <a:gd name="connsiteY1" fmla="*/ 2549 h 9575"/>
              <a:gd name="connsiteX2" fmla="*/ 10001 w 10002"/>
              <a:gd name="connsiteY2" fmla="*/ 4912 h 9575"/>
              <a:gd name="connsiteX3" fmla="*/ 9694 w 10002"/>
              <a:gd name="connsiteY3" fmla="*/ 7097 h 9575"/>
              <a:gd name="connsiteX4" fmla="*/ 7241 w 10002"/>
              <a:gd name="connsiteY4" fmla="*/ 9575 h 9575"/>
              <a:gd name="connsiteX5" fmla="*/ 2 w 10002"/>
              <a:gd name="connsiteY5" fmla="*/ 5406 h 9575"/>
              <a:gd name="connsiteX6" fmla="*/ 6370 w 10002"/>
              <a:gd name="connsiteY6" fmla="*/ 0 h 9575"/>
              <a:gd name="connsiteX0" fmla="*/ 2313 w 5944"/>
              <a:gd name="connsiteY0" fmla="*/ 0 h 10000"/>
              <a:gd name="connsiteX1" fmla="*/ 5418 w 5944"/>
              <a:gd name="connsiteY1" fmla="*/ 2662 h 10000"/>
              <a:gd name="connsiteX2" fmla="*/ 5943 w 5944"/>
              <a:gd name="connsiteY2" fmla="*/ 5130 h 10000"/>
              <a:gd name="connsiteX3" fmla="*/ 5636 w 5944"/>
              <a:gd name="connsiteY3" fmla="*/ 7412 h 10000"/>
              <a:gd name="connsiteX4" fmla="*/ 3184 w 5944"/>
              <a:gd name="connsiteY4" fmla="*/ 10000 h 10000"/>
              <a:gd name="connsiteX5" fmla="*/ 8 w 5944"/>
              <a:gd name="connsiteY5" fmla="*/ 5276 h 10000"/>
              <a:gd name="connsiteX6" fmla="*/ 2313 w 5944"/>
              <a:gd name="connsiteY6" fmla="*/ 0 h 10000"/>
              <a:gd name="connsiteX0" fmla="*/ 3890 w 9998"/>
              <a:gd name="connsiteY0" fmla="*/ 0 h 9519"/>
              <a:gd name="connsiteX1" fmla="*/ 9114 w 9998"/>
              <a:gd name="connsiteY1" fmla="*/ 2662 h 9519"/>
              <a:gd name="connsiteX2" fmla="*/ 9997 w 9998"/>
              <a:gd name="connsiteY2" fmla="*/ 5130 h 9519"/>
              <a:gd name="connsiteX3" fmla="*/ 9481 w 9998"/>
              <a:gd name="connsiteY3" fmla="*/ 7412 h 9519"/>
              <a:gd name="connsiteX4" fmla="*/ 5234 w 9998"/>
              <a:gd name="connsiteY4" fmla="*/ 9519 h 9519"/>
              <a:gd name="connsiteX5" fmla="*/ 12 w 9998"/>
              <a:gd name="connsiteY5" fmla="*/ 5276 h 9519"/>
              <a:gd name="connsiteX6" fmla="*/ 3890 w 9998"/>
              <a:gd name="connsiteY6" fmla="*/ 0 h 9519"/>
              <a:gd name="connsiteX0" fmla="*/ 3909 w 10018"/>
              <a:gd name="connsiteY0" fmla="*/ 0 h 9689"/>
              <a:gd name="connsiteX1" fmla="*/ 9134 w 10018"/>
              <a:gd name="connsiteY1" fmla="*/ 2797 h 9689"/>
              <a:gd name="connsiteX2" fmla="*/ 10017 w 10018"/>
              <a:gd name="connsiteY2" fmla="*/ 5389 h 9689"/>
              <a:gd name="connsiteX3" fmla="*/ 9501 w 10018"/>
              <a:gd name="connsiteY3" fmla="*/ 7787 h 9689"/>
              <a:gd name="connsiteX4" fmla="*/ 6230 w 10018"/>
              <a:gd name="connsiteY4" fmla="*/ 9689 h 9689"/>
              <a:gd name="connsiteX5" fmla="*/ 30 w 10018"/>
              <a:gd name="connsiteY5" fmla="*/ 5543 h 9689"/>
              <a:gd name="connsiteX6" fmla="*/ 3909 w 10018"/>
              <a:gd name="connsiteY6" fmla="*/ 0 h 9689"/>
              <a:gd name="connsiteX0" fmla="*/ 6066 w 9971"/>
              <a:gd name="connsiteY0" fmla="*/ 0 h 8998"/>
              <a:gd name="connsiteX1" fmla="*/ 9089 w 9971"/>
              <a:gd name="connsiteY1" fmla="*/ 1885 h 8998"/>
              <a:gd name="connsiteX2" fmla="*/ 9970 w 9971"/>
              <a:gd name="connsiteY2" fmla="*/ 4560 h 8998"/>
              <a:gd name="connsiteX3" fmla="*/ 9455 w 9971"/>
              <a:gd name="connsiteY3" fmla="*/ 7035 h 8998"/>
              <a:gd name="connsiteX4" fmla="*/ 6190 w 9971"/>
              <a:gd name="connsiteY4" fmla="*/ 8998 h 8998"/>
              <a:gd name="connsiteX5" fmla="*/ 1 w 9971"/>
              <a:gd name="connsiteY5" fmla="*/ 4719 h 8998"/>
              <a:gd name="connsiteX6" fmla="*/ 6066 w 9971"/>
              <a:gd name="connsiteY6" fmla="*/ 0 h 8998"/>
              <a:gd name="connsiteX0" fmla="*/ 3640 w 7556"/>
              <a:gd name="connsiteY0" fmla="*/ 0 h 10000"/>
              <a:gd name="connsiteX1" fmla="*/ 6671 w 7556"/>
              <a:gd name="connsiteY1" fmla="*/ 2095 h 10000"/>
              <a:gd name="connsiteX2" fmla="*/ 7555 w 7556"/>
              <a:gd name="connsiteY2" fmla="*/ 5068 h 10000"/>
              <a:gd name="connsiteX3" fmla="*/ 7038 w 7556"/>
              <a:gd name="connsiteY3" fmla="*/ 7818 h 10000"/>
              <a:gd name="connsiteX4" fmla="*/ 3764 w 7556"/>
              <a:gd name="connsiteY4" fmla="*/ 10000 h 10000"/>
              <a:gd name="connsiteX5" fmla="*/ 1 w 7556"/>
              <a:gd name="connsiteY5" fmla="*/ 5110 h 10000"/>
              <a:gd name="connsiteX6" fmla="*/ 3640 w 7556"/>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 h="10000">
                <a:moveTo>
                  <a:pt x="3640" y="0"/>
                </a:moveTo>
                <a:lnTo>
                  <a:pt x="6671" y="2095"/>
                </a:lnTo>
                <a:cubicBezTo>
                  <a:pt x="5809" y="2095"/>
                  <a:pt x="7495" y="4113"/>
                  <a:pt x="7555" y="5068"/>
                </a:cubicBezTo>
                <a:cubicBezTo>
                  <a:pt x="7616" y="6022"/>
                  <a:pt x="6177" y="7818"/>
                  <a:pt x="7038" y="7818"/>
                </a:cubicBezTo>
                <a:lnTo>
                  <a:pt x="3764" y="10000"/>
                </a:lnTo>
                <a:cubicBezTo>
                  <a:pt x="2900" y="10000"/>
                  <a:pt x="22" y="6778"/>
                  <a:pt x="1" y="5110"/>
                </a:cubicBezTo>
                <a:cubicBezTo>
                  <a:pt x="-20" y="3443"/>
                  <a:pt x="2778" y="0"/>
                  <a:pt x="3640" y="0"/>
                </a:cubicBezTo>
                <a:close/>
              </a:path>
            </a:pathLst>
          </a:custGeom>
          <a:solidFill>
            <a:schemeClr val="accent3">
              <a:lumMod val="40000"/>
              <a:lumOff val="60000"/>
              <a:alpha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9" name="円/楕円 88"/>
          <p:cNvSpPr/>
          <p:nvPr/>
        </p:nvSpPr>
        <p:spPr>
          <a:xfrm>
            <a:off x="323528" y="1356883"/>
            <a:ext cx="7848872" cy="7832757"/>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90" name="フローチャート : 記憶データ 13"/>
          <p:cNvSpPr/>
          <p:nvPr/>
        </p:nvSpPr>
        <p:spPr>
          <a:xfrm rot="16200000">
            <a:off x="3786810" y="1186416"/>
            <a:ext cx="687877" cy="436637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0784 w 11567"/>
              <a:gd name="connsiteY3" fmla="*/ 7795 h 10000"/>
              <a:gd name="connsiteX4" fmla="*/ 3234 w 11567"/>
              <a:gd name="connsiteY4" fmla="*/ 10000 h 10000"/>
              <a:gd name="connsiteX5" fmla="*/ 0 w 11567"/>
              <a:gd name="connsiteY5" fmla="*/ 4977 h 10000"/>
              <a:gd name="connsiteX6" fmla="*/ 3234 w 11567"/>
              <a:gd name="connsiteY6" fmla="*/ 0 h 10000"/>
              <a:gd name="connsiteX0" fmla="*/ 3234 w 10784"/>
              <a:gd name="connsiteY0" fmla="*/ 0 h 10000"/>
              <a:gd name="connsiteX1" fmla="*/ 10653 w 10784"/>
              <a:gd name="connsiteY1" fmla="*/ 2618 h 10000"/>
              <a:gd name="connsiteX2" fmla="*/ 8203 w 10784"/>
              <a:gd name="connsiteY2" fmla="*/ 4977 h 10000"/>
              <a:gd name="connsiteX3" fmla="*/ 10784 w 10784"/>
              <a:gd name="connsiteY3" fmla="*/ 7795 h 10000"/>
              <a:gd name="connsiteX4" fmla="*/ 3234 w 10784"/>
              <a:gd name="connsiteY4" fmla="*/ 10000 h 10000"/>
              <a:gd name="connsiteX5" fmla="*/ 0 w 10784"/>
              <a:gd name="connsiteY5" fmla="*/ 4977 h 10000"/>
              <a:gd name="connsiteX6" fmla="*/ 3234 w 10784"/>
              <a:gd name="connsiteY6" fmla="*/ 0 h 10000"/>
              <a:gd name="connsiteX0" fmla="*/ 3234 w 10784"/>
              <a:gd name="connsiteY0" fmla="*/ 0 h 10000"/>
              <a:gd name="connsiteX1" fmla="*/ 1315 w 10784"/>
              <a:gd name="connsiteY1" fmla="*/ 913 h 10000"/>
              <a:gd name="connsiteX2" fmla="*/ 10653 w 10784"/>
              <a:gd name="connsiteY2" fmla="*/ 2618 h 10000"/>
              <a:gd name="connsiteX3" fmla="*/ 8203 w 10784"/>
              <a:gd name="connsiteY3" fmla="*/ 4977 h 10000"/>
              <a:gd name="connsiteX4" fmla="*/ 10784 w 10784"/>
              <a:gd name="connsiteY4" fmla="*/ 7795 h 10000"/>
              <a:gd name="connsiteX5" fmla="*/ 3234 w 10784"/>
              <a:gd name="connsiteY5" fmla="*/ 10000 h 10000"/>
              <a:gd name="connsiteX6" fmla="*/ 0 w 10784"/>
              <a:gd name="connsiteY6" fmla="*/ 4977 h 10000"/>
              <a:gd name="connsiteX7" fmla="*/ 3234 w 10784"/>
              <a:gd name="connsiteY7" fmla="*/ 0 h 10000"/>
              <a:gd name="connsiteX0" fmla="*/ 3235 w 10785"/>
              <a:gd name="connsiteY0" fmla="*/ 0 h 9403"/>
              <a:gd name="connsiteX1" fmla="*/ 1316 w 10785"/>
              <a:gd name="connsiteY1" fmla="*/ 913 h 9403"/>
              <a:gd name="connsiteX2" fmla="*/ 10654 w 10785"/>
              <a:gd name="connsiteY2" fmla="*/ 2618 h 9403"/>
              <a:gd name="connsiteX3" fmla="*/ 8204 w 10785"/>
              <a:gd name="connsiteY3" fmla="*/ 4977 h 9403"/>
              <a:gd name="connsiteX4" fmla="*/ 10785 w 10785"/>
              <a:gd name="connsiteY4" fmla="*/ 7795 h 9403"/>
              <a:gd name="connsiteX5" fmla="*/ 2843 w 10785"/>
              <a:gd name="connsiteY5" fmla="*/ 9403 h 9403"/>
              <a:gd name="connsiteX6" fmla="*/ 1 w 10785"/>
              <a:gd name="connsiteY6" fmla="*/ 4977 h 9403"/>
              <a:gd name="connsiteX7" fmla="*/ 3235 w 10785"/>
              <a:gd name="connsiteY7" fmla="*/ 0 h 9403"/>
              <a:gd name="connsiteX0" fmla="*/ 2035 w 10004"/>
              <a:gd name="connsiteY0" fmla="*/ 204 h 9032"/>
              <a:gd name="connsiteX1" fmla="*/ 1224 w 10004"/>
              <a:gd name="connsiteY1" fmla="*/ 3 h 9032"/>
              <a:gd name="connsiteX2" fmla="*/ 9883 w 10004"/>
              <a:gd name="connsiteY2" fmla="*/ 1816 h 9032"/>
              <a:gd name="connsiteX3" fmla="*/ 7611 w 10004"/>
              <a:gd name="connsiteY3" fmla="*/ 4325 h 9032"/>
              <a:gd name="connsiteX4" fmla="*/ 10004 w 10004"/>
              <a:gd name="connsiteY4" fmla="*/ 7322 h 9032"/>
              <a:gd name="connsiteX5" fmla="*/ 2640 w 10004"/>
              <a:gd name="connsiteY5" fmla="*/ 9032 h 9032"/>
              <a:gd name="connsiteX6" fmla="*/ 5 w 10004"/>
              <a:gd name="connsiteY6" fmla="*/ 4325 h 9032"/>
              <a:gd name="connsiteX7" fmla="*/ 2035 w 10004"/>
              <a:gd name="connsiteY7" fmla="*/ 204 h 9032"/>
              <a:gd name="connsiteX0" fmla="*/ 2034 w 10000"/>
              <a:gd name="connsiteY0" fmla="*/ 0 h 9774"/>
              <a:gd name="connsiteX1" fmla="*/ 5218 w 10000"/>
              <a:gd name="connsiteY1" fmla="*/ 453 h 9774"/>
              <a:gd name="connsiteX2" fmla="*/ 9879 w 10000"/>
              <a:gd name="connsiteY2" fmla="*/ 1785 h 9774"/>
              <a:gd name="connsiteX3" fmla="*/ 7608 w 10000"/>
              <a:gd name="connsiteY3" fmla="*/ 4563 h 9774"/>
              <a:gd name="connsiteX4" fmla="*/ 10000 w 10000"/>
              <a:gd name="connsiteY4" fmla="*/ 7881 h 9774"/>
              <a:gd name="connsiteX5" fmla="*/ 2639 w 10000"/>
              <a:gd name="connsiteY5" fmla="*/ 9774 h 9774"/>
              <a:gd name="connsiteX6" fmla="*/ 5 w 10000"/>
              <a:gd name="connsiteY6" fmla="*/ 4563 h 9774"/>
              <a:gd name="connsiteX7" fmla="*/ 2034 w 10000"/>
              <a:gd name="connsiteY7" fmla="*/ 0 h 9774"/>
              <a:gd name="connsiteX0" fmla="*/ 2034 w 10000"/>
              <a:gd name="connsiteY0" fmla="*/ 0 h 10000"/>
              <a:gd name="connsiteX1" fmla="*/ 5218 w 10000"/>
              <a:gd name="connsiteY1" fmla="*/ 463 h 10000"/>
              <a:gd name="connsiteX2" fmla="*/ 9879 w 10000"/>
              <a:gd name="connsiteY2" fmla="*/ 1826 h 10000"/>
              <a:gd name="connsiteX3" fmla="*/ 7608 w 10000"/>
              <a:gd name="connsiteY3" fmla="*/ 4669 h 10000"/>
              <a:gd name="connsiteX4" fmla="*/ 10000 w 10000"/>
              <a:gd name="connsiteY4" fmla="*/ 8063 h 10000"/>
              <a:gd name="connsiteX5" fmla="*/ 2639 w 10000"/>
              <a:gd name="connsiteY5" fmla="*/ 10000 h 10000"/>
              <a:gd name="connsiteX6" fmla="*/ 5 w 10000"/>
              <a:gd name="connsiteY6" fmla="*/ 4669 h 10000"/>
              <a:gd name="connsiteX7" fmla="*/ 2034 w 10000"/>
              <a:gd name="connsiteY7" fmla="*/ 0 h 10000"/>
              <a:gd name="connsiteX0" fmla="*/ 2034 w 10000"/>
              <a:gd name="connsiteY0" fmla="*/ 0 h 10000"/>
              <a:gd name="connsiteX1" fmla="*/ 5218 w 10000"/>
              <a:gd name="connsiteY1" fmla="*/ 463 h 10000"/>
              <a:gd name="connsiteX2" fmla="*/ 9879 w 10000"/>
              <a:gd name="connsiteY2" fmla="*/ 1826 h 10000"/>
              <a:gd name="connsiteX3" fmla="*/ 7608 w 10000"/>
              <a:gd name="connsiteY3" fmla="*/ 4669 h 10000"/>
              <a:gd name="connsiteX4" fmla="*/ 10000 w 10000"/>
              <a:gd name="connsiteY4" fmla="*/ 8063 h 10000"/>
              <a:gd name="connsiteX5" fmla="*/ 2639 w 10000"/>
              <a:gd name="connsiteY5" fmla="*/ 10000 h 10000"/>
              <a:gd name="connsiteX6" fmla="*/ 5 w 10000"/>
              <a:gd name="connsiteY6" fmla="*/ 4669 h 10000"/>
              <a:gd name="connsiteX7" fmla="*/ 2034 w 10000"/>
              <a:gd name="connsiteY7" fmla="*/ 0 h 10000"/>
              <a:gd name="connsiteX0" fmla="*/ 2517 w 10483"/>
              <a:gd name="connsiteY0" fmla="*/ 0 h 10000"/>
              <a:gd name="connsiteX1" fmla="*/ 5701 w 10483"/>
              <a:gd name="connsiteY1" fmla="*/ 463 h 10000"/>
              <a:gd name="connsiteX2" fmla="*/ 10362 w 10483"/>
              <a:gd name="connsiteY2" fmla="*/ 1826 h 10000"/>
              <a:gd name="connsiteX3" fmla="*/ 8091 w 10483"/>
              <a:gd name="connsiteY3" fmla="*/ 4669 h 10000"/>
              <a:gd name="connsiteX4" fmla="*/ 10483 w 10483"/>
              <a:gd name="connsiteY4" fmla="*/ 8063 h 10000"/>
              <a:gd name="connsiteX5" fmla="*/ 3122 w 10483"/>
              <a:gd name="connsiteY5" fmla="*/ 10000 h 10000"/>
              <a:gd name="connsiteX6" fmla="*/ 4 w 10483"/>
              <a:gd name="connsiteY6" fmla="*/ 5167 h 10000"/>
              <a:gd name="connsiteX7" fmla="*/ 2517 w 10483"/>
              <a:gd name="connsiteY7" fmla="*/ 0 h 10000"/>
              <a:gd name="connsiteX0" fmla="*/ 3121 w 11087"/>
              <a:gd name="connsiteY0" fmla="*/ 0 h 10000"/>
              <a:gd name="connsiteX1" fmla="*/ 6305 w 11087"/>
              <a:gd name="connsiteY1" fmla="*/ 463 h 10000"/>
              <a:gd name="connsiteX2" fmla="*/ 10966 w 11087"/>
              <a:gd name="connsiteY2" fmla="*/ 1826 h 10000"/>
              <a:gd name="connsiteX3" fmla="*/ 8695 w 11087"/>
              <a:gd name="connsiteY3" fmla="*/ 4669 h 10000"/>
              <a:gd name="connsiteX4" fmla="*/ 11087 w 11087"/>
              <a:gd name="connsiteY4" fmla="*/ 8063 h 10000"/>
              <a:gd name="connsiteX5" fmla="*/ 3726 w 11087"/>
              <a:gd name="connsiteY5" fmla="*/ 10000 h 10000"/>
              <a:gd name="connsiteX6" fmla="*/ 3 w 11087"/>
              <a:gd name="connsiteY6" fmla="*/ 5222 h 10000"/>
              <a:gd name="connsiteX7" fmla="*/ 3121 w 11087"/>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87" h="10000">
                <a:moveTo>
                  <a:pt x="3121" y="0"/>
                </a:moveTo>
                <a:cubicBezTo>
                  <a:pt x="3133" y="35"/>
                  <a:pt x="6293" y="429"/>
                  <a:pt x="6305" y="463"/>
                </a:cubicBezTo>
                <a:lnTo>
                  <a:pt x="10966" y="1826"/>
                </a:lnTo>
                <a:cubicBezTo>
                  <a:pt x="10112" y="1826"/>
                  <a:pt x="8674" y="3628"/>
                  <a:pt x="8695" y="4669"/>
                </a:cubicBezTo>
                <a:cubicBezTo>
                  <a:pt x="8715" y="5708"/>
                  <a:pt x="10233" y="8063"/>
                  <a:pt x="11087" y="8063"/>
                </a:cubicBezTo>
                <a:cubicBezTo>
                  <a:pt x="8633" y="8709"/>
                  <a:pt x="9327" y="8745"/>
                  <a:pt x="3726" y="10000"/>
                </a:cubicBezTo>
                <a:cubicBezTo>
                  <a:pt x="3356" y="9945"/>
                  <a:pt x="104" y="6887"/>
                  <a:pt x="3" y="5222"/>
                </a:cubicBezTo>
                <a:cubicBezTo>
                  <a:pt x="-98" y="3555"/>
                  <a:pt x="2268" y="0"/>
                  <a:pt x="3121" y="0"/>
                </a:cubicBezTo>
                <a:close/>
              </a:path>
            </a:pathLst>
          </a:custGeom>
          <a:solidFill>
            <a:schemeClr val="accent4">
              <a:lumMod val="60000"/>
              <a:lumOff val="40000"/>
              <a:alpha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92" name="フローチャート : 記憶データ 13"/>
          <p:cNvSpPr/>
          <p:nvPr/>
        </p:nvSpPr>
        <p:spPr>
          <a:xfrm rot="16200000">
            <a:off x="3680089" y="1751018"/>
            <a:ext cx="773595" cy="544132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0522 w 11567"/>
              <a:gd name="connsiteY3" fmla="*/ 9403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9839"/>
              <a:gd name="connsiteX1" fmla="*/ 11567 w 11567"/>
              <a:gd name="connsiteY1" fmla="*/ 0 h 9839"/>
              <a:gd name="connsiteX2" fmla="*/ 8203 w 11567"/>
              <a:gd name="connsiteY2" fmla="*/ 4977 h 9839"/>
              <a:gd name="connsiteX3" fmla="*/ 10522 w 11567"/>
              <a:gd name="connsiteY3" fmla="*/ 9403 h 9839"/>
              <a:gd name="connsiteX4" fmla="*/ 3103 w 11567"/>
              <a:gd name="connsiteY4" fmla="*/ 9839 h 9839"/>
              <a:gd name="connsiteX5" fmla="*/ 0 w 11567"/>
              <a:gd name="connsiteY5" fmla="*/ 4977 h 9839"/>
              <a:gd name="connsiteX6" fmla="*/ 3234 w 11567"/>
              <a:gd name="connsiteY6" fmla="*/ 0 h 9839"/>
              <a:gd name="connsiteX0" fmla="*/ 2796 w 9210"/>
              <a:gd name="connsiteY0" fmla="*/ 0 h 10000"/>
              <a:gd name="connsiteX1" fmla="*/ 9210 w 9210"/>
              <a:gd name="connsiteY1" fmla="*/ 443 h 10000"/>
              <a:gd name="connsiteX2" fmla="*/ 7092 w 9210"/>
              <a:gd name="connsiteY2" fmla="*/ 5058 h 10000"/>
              <a:gd name="connsiteX3" fmla="*/ 9097 w 9210"/>
              <a:gd name="connsiteY3" fmla="*/ 9557 h 10000"/>
              <a:gd name="connsiteX4" fmla="*/ 2683 w 9210"/>
              <a:gd name="connsiteY4" fmla="*/ 10000 h 10000"/>
              <a:gd name="connsiteX5" fmla="*/ 0 w 9210"/>
              <a:gd name="connsiteY5" fmla="*/ 5058 h 10000"/>
              <a:gd name="connsiteX6" fmla="*/ 2796 w 9210"/>
              <a:gd name="connsiteY6" fmla="*/ 0 h 10000"/>
              <a:gd name="connsiteX0" fmla="*/ 3036 w 10000"/>
              <a:gd name="connsiteY0" fmla="*/ 0 h 10000"/>
              <a:gd name="connsiteX1" fmla="*/ 10000 w 10000"/>
              <a:gd name="connsiteY1" fmla="*/ 443 h 10000"/>
              <a:gd name="connsiteX2" fmla="*/ 6474 w 10000"/>
              <a:gd name="connsiteY2" fmla="*/ 5058 h 10000"/>
              <a:gd name="connsiteX3" fmla="*/ 9877 w 10000"/>
              <a:gd name="connsiteY3" fmla="*/ 9557 h 10000"/>
              <a:gd name="connsiteX4" fmla="*/ 2913 w 10000"/>
              <a:gd name="connsiteY4" fmla="*/ 10000 h 10000"/>
              <a:gd name="connsiteX5" fmla="*/ 0 w 10000"/>
              <a:gd name="connsiteY5" fmla="*/ 5058 h 10000"/>
              <a:gd name="connsiteX6" fmla="*/ 30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3036" y="0"/>
                </a:moveTo>
                <a:lnTo>
                  <a:pt x="10000" y="443"/>
                </a:lnTo>
                <a:cubicBezTo>
                  <a:pt x="9136" y="443"/>
                  <a:pt x="6495" y="3539"/>
                  <a:pt x="6474" y="5058"/>
                </a:cubicBezTo>
                <a:cubicBezTo>
                  <a:pt x="6454" y="6577"/>
                  <a:pt x="9012" y="9557"/>
                  <a:pt x="9877" y="9557"/>
                </a:cubicBezTo>
                <a:lnTo>
                  <a:pt x="2913" y="10000"/>
                </a:lnTo>
                <a:cubicBezTo>
                  <a:pt x="2048" y="10000"/>
                  <a:pt x="-21" y="6725"/>
                  <a:pt x="0" y="5058"/>
                </a:cubicBezTo>
                <a:cubicBezTo>
                  <a:pt x="21" y="3392"/>
                  <a:pt x="2172" y="0"/>
                  <a:pt x="3036" y="0"/>
                </a:cubicBezTo>
                <a:close/>
              </a:path>
            </a:pathLst>
          </a:custGeom>
          <a:solidFill>
            <a:schemeClr val="accent3">
              <a:lumMod val="40000"/>
              <a:lumOff val="60000"/>
              <a:alpha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3" name="下矢印 2"/>
          <p:cNvSpPr/>
          <p:nvPr/>
        </p:nvSpPr>
        <p:spPr>
          <a:xfrm>
            <a:off x="3818944" y="2694757"/>
            <a:ext cx="453684" cy="8340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7" name="下矢印 46"/>
          <p:cNvSpPr/>
          <p:nvPr/>
        </p:nvSpPr>
        <p:spPr>
          <a:xfrm rot="2185445">
            <a:off x="3125015" y="2585292"/>
            <a:ext cx="453684" cy="8340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8" name="下矢印 47"/>
          <p:cNvSpPr/>
          <p:nvPr/>
        </p:nvSpPr>
        <p:spPr>
          <a:xfrm rot="19858315">
            <a:off x="4483569" y="2572022"/>
            <a:ext cx="453684" cy="8340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0" name="下矢印 49"/>
          <p:cNvSpPr/>
          <p:nvPr/>
        </p:nvSpPr>
        <p:spPr>
          <a:xfrm rot="10800000">
            <a:off x="3850489" y="3624820"/>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2" name="下矢印 61"/>
          <p:cNvSpPr/>
          <p:nvPr/>
        </p:nvSpPr>
        <p:spPr>
          <a:xfrm rot="10199027">
            <a:off x="4744633" y="3569564"/>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3" name="下矢印 62"/>
          <p:cNvSpPr/>
          <p:nvPr/>
        </p:nvSpPr>
        <p:spPr>
          <a:xfrm rot="9719425">
            <a:off x="5613557" y="3419308"/>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4" name="下矢印 63"/>
          <p:cNvSpPr/>
          <p:nvPr/>
        </p:nvSpPr>
        <p:spPr>
          <a:xfrm rot="11755912">
            <a:off x="2915815" y="3532265"/>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7" name="下矢印 66"/>
          <p:cNvSpPr/>
          <p:nvPr/>
        </p:nvSpPr>
        <p:spPr>
          <a:xfrm>
            <a:off x="3818944" y="4792402"/>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8" name="下矢印 67"/>
          <p:cNvSpPr/>
          <p:nvPr/>
        </p:nvSpPr>
        <p:spPr>
          <a:xfrm rot="21351448">
            <a:off x="4705091" y="4813742"/>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5" name="下矢印 84"/>
          <p:cNvSpPr/>
          <p:nvPr/>
        </p:nvSpPr>
        <p:spPr>
          <a:xfrm rot="21295098">
            <a:off x="5424391" y="4771008"/>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6" name="下矢印 85"/>
          <p:cNvSpPr/>
          <p:nvPr/>
        </p:nvSpPr>
        <p:spPr>
          <a:xfrm rot="20885437">
            <a:off x="6164207" y="4626766"/>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8" name="下矢印 87"/>
          <p:cNvSpPr/>
          <p:nvPr/>
        </p:nvSpPr>
        <p:spPr>
          <a:xfrm rot="113599">
            <a:off x="2157176" y="4706709"/>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grpSp>
        <p:nvGrpSpPr>
          <p:cNvPr id="6" name="グループ化 5"/>
          <p:cNvGrpSpPr/>
          <p:nvPr/>
        </p:nvGrpSpPr>
        <p:grpSpPr>
          <a:xfrm>
            <a:off x="4124336" y="1650135"/>
            <a:ext cx="1938666" cy="1376518"/>
            <a:chOff x="1753038" y="1650135"/>
            <a:chExt cx="1938666" cy="1376518"/>
          </a:xfrm>
        </p:grpSpPr>
        <p:sp>
          <p:nvSpPr>
            <p:cNvPr id="12" name="二等辺三角形 11"/>
            <p:cNvSpPr/>
            <p:nvPr/>
          </p:nvSpPr>
          <p:spPr>
            <a:xfrm rot="17153900">
              <a:off x="2521267" y="1843432"/>
              <a:ext cx="619043" cy="23244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9" name="二等辺三角形 68"/>
            <p:cNvSpPr/>
            <p:nvPr/>
          </p:nvSpPr>
          <p:spPr>
            <a:xfrm rot="11680922">
              <a:off x="1753038" y="1847661"/>
              <a:ext cx="596833" cy="25347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0" name="二等辺三角形 69"/>
            <p:cNvSpPr/>
            <p:nvPr/>
          </p:nvSpPr>
          <p:spPr>
            <a:xfrm rot="6290447">
              <a:off x="2290657" y="2600908"/>
              <a:ext cx="619040" cy="23244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1" name="二等辺三角形 70"/>
            <p:cNvSpPr/>
            <p:nvPr/>
          </p:nvSpPr>
          <p:spPr>
            <a:xfrm rot="856014">
              <a:off x="3094871" y="2307720"/>
              <a:ext cx="596833" cy="25347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10" name="フレーム 9"/>
            <p:cNvSpPr/>
            <p:nvPr/>
          </p:nvSpPr>
          <p:spPr>
            <a:xfrm rot="890025">
              <a:off x="1971884" y="1863480"/>
              <a:ext cx="1479028" cy="914400"/>
            </a:xfrm>
            <a:prstGeom prst="fram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a typeface="HG丸ｺﾞｼｯｸM-PRO" panose="020F0600000000000000" pitchFamily="50" charset="-128"/>
              </a:endParaRPr>
            </a:p>
          </p:txBody>
        </p:sp>
      </p:grpSp>
      <p:grpSp>
        <p:nvGrpSpPr>
          <p:cNvPr id="13" name="グループ化 12"/>
          <p:cNvGrpSpPr/>
          <p:nvPr/>
        </p:nvGrpSpPr>
        <p:grpSpPr>
          <a:xfrm rot="3668010" flipH="1">
            <a:off x="5626018" y="2509089"/>
            <a:ext cx="1894911" cy="1473262"/>
            <a:chOff x="4466626" y="782296"/>
            <a:chExt cx="1882871" cy="1473262"/>
          </a:xfrm>
          <a:solidFill>
            <a:srgbClr val="FF6699"/>
          </a:solidFill>
        </p:grpSpPr>
        <p:sp>
          <p:nvSpPr>
            <p:cNvPr id="72" name="フレーム 71"/>
            <p:cNvSpPr/>
            <p:nvPr/>
          </p:nvSpPr>
          <p:spPr>
            <a:xfrm rot="890025">
              <a:off x="4644533" y="1072471"/>
              <a:ext cx="1479028" cy="914400"/>
            </a:xfrm>
            <a:prstGeom prst="fram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a typeface="HG丸ｺﾞｼｯｸM-PRO" panose="020F0600000000000000" pitchFamily="50" charset="-128"/>
              </a:endParaRPr>
            </a:p>
          </p:txBody>
        </p:sp>
        <p:sp>
          <p:nvSpPr>
            <p:cNvPr id="73" name="二等辺三角形 72"/>
            <p:cNvSpPr/>
            <p:nvPr/>
          </p:nvSpPr>
          <p:spPr>
            <a:xfrm rot="17153900">
              <a:off x="5143880" y="975593"/>
              <a:ext cx="619043" cy="232449"/>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4" name="二等辺三角形 73"/>
            <p:cNvSpPr/>
            <p:nvPr/>
          </p:nvSpPr>
          <p:spPr>
            <a:xfrm rot="11680922">
              <a:off x="4466626" y="1163315"/>
              <a:ext cx="596833" cy="253478"/>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5" name="二等辺三角形 74"/>
            <p:cNvSpPr/>
            <p:nvPr/>
          </p:nvSpPr>
          <p:spPr>
            <a:xfrm rot="6290447">
              <a:off x="4936996" y="1829813"/>
              <a:ext cx="619040" cy="232449"/>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6" name="二等辺三角形 75"/>
            <p:cNvSpPr/>
            <p:nvPr/>
          </p:nvSpPr>
          <p:spPr>
            <a:xfrm rot="856014">
              <a:off x="5752664" y="1519124"/>
              <a:ext cx="596833" cy="253478"/>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grpSp>
      <p:grpSp>
        <p:nvGrpSpPr>
          <p:cNvPr id="79" name="グループ化 78"/>
          <p:cNvGrpSpPr/>
          <p:nvPr/>
        </p:nvGrpSpPr>
        <p:grpSpPr>
          <a:xfrm rot="3965880">
            <a:off x="6418536" y="4061813"/>
            <a:ext cx="1816737" cy="1473262"/>
            <a:chOff x="4466626" y="782296"/>
            <a:chExt cx="1882871" cy="1473262"/>
          </a:xfrm>
          <a:solidFill>
            <a:schemeClr val="accent6">
              <a:lumMod val="75000"/>
            </a:schemeClr>
          </a:solidFill>
        </p:grpSpPr>
        <p:sp>
          <p:nvSpPr>
            <p:cNvPr id="80" name="フレーム 79"/>
            <p:cNvSpPr/>
            <p:nvPr/>
          </p:nvSpPr>
          <p:spPr>
            <a:xfrm rot="890025">
              <a:off x="4644533" y="1072471"/>
              <a:ext cx="1479028" cy="914400"/>
            </a:xfrm>
            <a:prstGeom prst="fram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a typeface="HG丸ｺﾞｼｯｸM-PRO" panose="020F0600000000000000" pitchFamily="50" charset="-128"/>
              </a:endParaRPr>
            </a:p>
          </p:txBody>
        </p:sp>
        <p:sp>
          <p:nvSpPr>
            <p:cNvPr id="81" name="二等辺三角形 80"/>
            <p:cNvSpPr/>
            <p:nvPr/>
          </p:nvSpPr>
          <p:spPr>
            <a:xfrm rot="17153900">
              <a:off x="5143880" y="975593"/>
              <a:ext cx="619043" cy="232449"/>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2" name="二等辺三角形 81"/>
            <p:cNvSpPr/>
            <p:nvPr/>
          </p:nvSpPr>
          <p:spPr>
            <a:xfrm rot="11680922">
              <a:off x="4466626" y="1163315"/>
              <a:ext cx="596833" cy="253478"/>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3" name="二等辺三角形 82"/>
            <p:cNvSpPr/>
            <p:nvPr/>
          </p:nvSpPr>
          <p:spPr>
            <a:xfrm rot="6290447">
              <a:off x="4936996" y="1829813"/>
              <a:ext cx="619040" cy="232449"/>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4" name="二等辺三角形 83"/>
            <p:cNvSpPr/>
            <p:nvPr/>
          </p:nvSpPr>
          <p:spPr>
            <a:xfrm rot="856014">
              <a:off x="5752664" y="1519124"/>
              <a:ext cx="596833" cy="253478"/>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grpSp>
      <p:sp>
        <p:nvSpPr>
          <p:cNvPr id="44" name="下矢印 43"/>
          <p:cNvSpPr/>
          <p:nvPr/>
        </p:nvSpPr>
        <p:spPr>
          <a:xfrm rot="11755912">
            <a:off x="2065074" y="3475697"/>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5" name="下矢印 44"/>
          <p:cNvSpPr/>
          <p:nvPr/>
        </p:nvSpPr>
        <p:spPr>
          <a:xfrm rot="113599">
            <a:off x="2959215" y="4749544"/>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6" name="下矢印 45"/>
          <p:cNvSpPr/>
          <p:nvPr/>
        </p:nvSpPr>
        <p:spPr>
          <a:xfrm rot="113599">
            <a:off x="1490419" y="4626765"/>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 name="線吹き出し 2 (枠付き) 6"/>
          <p:cNvSpPr/>
          <p:nvPr/>
        </p:nvSpPr>
        <p:spPr>
          <a:xfrm>
            <a:off x="2384018" y="1486723"/>
            <a:ext cx="1436890" cy="612648"/>
          </a:xfrm>
          <a:prstGeom prst="borderCallout2">
            <a:avLst>
              <a:gd name="adj1" fmla="val 45699"/>
              <a:gd name="adj2" fmla="val 98613"/>
              <a:gd name="adj3" fmla="val 78867"/>
              <a:gd name="adj4" fmla="val 121214"/>
              <a:gd name="adj5" fmla="val 180908"/>
              <a:gd name="adj6" fmla="val 120381"/>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極高圧帯</a:t>
            </a:r>
          </a:p>
        </p:txBody>
      </p:sp>
      <p:sp>
        <p:nvSpPr>
          <p:cNvPr id="49" name="線吹き出し 2 (枠付き) 48"/>
          <p:cNvSpPr/>
          <p:nvPr/>
        </p:nvSpPr>
        <p:spPr>
          <a:xfrm>
            <a:off x="32387" y="3302015"/>
            <a:ext cx="1803309" cy="612648"/>
          </a:xfrm>
          <a:prstGeom prst="borderCallout2">
            <a:avLst>
              <a:gd name="adj1" fmla="val 103742"/>
              <a:gd name="adj2" fmla="val 73865"/>
              <a:gd name="adj3" fmla="val 143129"/>
              <a:gd name="adj4" fmla="val 77021"/>
              <a:gd name="adj5" fmla="val 172616"/>
              <a:gd name="adj6" fmla="val 100029"/>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亜熱帯高圧帯</a:t>
            </a:r>
            <a:endParaRPr kumimoji="1" lang="en-US" altLang="ja-JP" b="1" dirty="0">
              <a:solidFill>
                <a:schemeClr val="tx1"/>
              </a:solidFill>
              <a:ea typeface="HG丸ｺﾞｼｯｸM-PRO" panose="020F0600000000000000" pitchFamily="50" charset="-128"/>
            </a:endParaRPr>
          </a:p>
          <a:p>
            <a:pPr algn="ctr"/>
            <a:r>
              <a:rPr kumimoji="1" lang="en-US" altLang="ja-JP" b="1" dirty="0">
                <a:solidFill>
                  <a:schemeClr val="tx1"/>
                </a:solidFill>
                <a:ea typeface="HG丸ｺﾞｼｯｸM-PRO" panose="020F0600000000000000" pitchFamily="50" charset="-128"/>
              </a:rPr>
              <a:t>(</a:t>
            </a:r>
            <a:r>
              <a:rPr kumimoji="1" lang="ja-JP" altLang="en-US" b="1" dirty="0">
                <a:solidFill>
                  <a:schemeClr val="tx1"/>
                </a:solidFill>
                <a:ea typeface="HG丸ｺﾞｼｯｸM-PRO" panose="020F0600000000000000" pitchFamily="50" charset="-128"/>
              </a:rPr>
              <a:t>中緯度高圧帯</a:t>
            </a:r>
            <a:r>
              <a:rPr kumimoji="1"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52" name="線吹き出し 2 (枠付き) 51"/>
          <p:cNvSpPr/>
          <p:nvPr/>
        </p:nvSpPr>
        <p:spPr>
          <a:xfrm>
            <a:off x="699145" y="2238087"/>
            <a:ext cx="1684873" cy="612648"/>
          </a:xfrm>
          <a:prstGeom prst="borderCallout2">
            <a:avLst>
              <a:gd name="adj1" fmla="val 103742"/>
              <a:gd name="adj2" fmla="val 73865"/>
              <a:gd name="adj3" fmla="val 143129"/>
              <a:gd name="adj4" fmla="val 77021"/>
              <a:gd name="adj5" fmla="val 172616"/>
              <a:gd name="adj6" fmla="val 100029"/>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高緯度低圧帯</a:t>
            </a:r>
          </a:p>
        </p:txBody>
      </p:sp>
      <p:sp>
        <p:nvSpPr>
          <p:cNvPr id="53" name="線吹き出し 2 (枠付き) 52"/>
          <p:cNvSpPr/>
          <p:nvPr/>
        </p:nvSpPr>
        <p:spPr>
          <a:xfrm>
            <a:off x="150823" y="6131828"/>
            <a:ext cx="1684873" cy="612648"/>
          </a:xfrm>
          <a:prstGeom prst="borderCallout2">
            <a:avLst>
              <a:gd name="adj1" fmla="val -1979"/>
              <a:gd name="adj2" fmla="val 46729"/>
              <a:gd name="adj3" fmla="val -74533"/>
              <a:gd name="adj4" fmla="val 46117"/>
              <a:gd name="adj5" fmla="val -111381"/>
              <a:gd name="adj6" fmla="val 72893"/>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熱帯収束帯</a:t>
            </a:r>
            <a:endParaRPr kumimoji="1" lang="en-US" altLang="ja-JP" b="1" dirty="0">
              <a:solidFill>
                <a:schemeClr val="tx1"/>
              </a:solidFill>
              <a:ea typeface="HG丸ｺﾞｼｯｸM-PRO" panose="020F0600000000000000" pitchFamily="50" charset="-128"/>
            </a:endParaRPr>
          </a:p>
          <a:p>
            <a:pPr algn="ctr"/>
            <a:r>
              <a:rPr lang="en-US" altLang="ja-JP" b="1" dirty="0">
                <a:solidFill>
                  <a:schemeClr val="tx1"/>
                </a:solidFill>
                <a:ea typeface="HG丸ｺﾞｼｯｸM-PRO" panose="020F0600000000000000" pitchFamily="50" charset="-128"/>
              </a:rPr>
              <a:t>(</a:t>
            </a:r>
            <a:r>
              <a:rPr lang="ja-JP" altLang="en-US" b="1" dirty="0">
                <a:solidFill>
                  <a:schemeClr val="tx1"/>
                </a:solidFill>
                <a:ea typeface="HG丸ｺﾞｼｯｸM-PRO" panose="020F0600000000000000" pitchFamily="50" charset="-128"/>
              </a:rPr>
              <a:t>赤道低圧帯</a:t>
            </a:r>
            <a:r>
              <a:rPr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54" name="線吹き出し 2 (枠付き) 53"/>
          <p:cNvSpPr/>
          <p:nvPr/>
        </p:nvSpPr>
        <p:spPr>
          <a:xfrm>
            <a:off x="5280534" y="511057"/>
            <a:ext cx="1436890" cy="612648"/>
          </a:xfrm>
          <a:prstGeom prst="borderCallout2">
            <a:avLst>
              <a:gd name="adj1" fmla="val 95450"/>
              <a:gd name="adj2" fmla="val 46466"/>
              <a:gd name="adj3" fmla="val 163859"/>
              <a:gd name="adj4" fmla="val 58460"/>
              <a:gd name="adj5" fmla="val 236878"/>
              <a:gd name="adj6" fmla="val 1061"/>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極循環</a:t>
            </a:r>
          </a:p>
        </p:txBody>
      </p:sp>
      <p:sp>
        <p:nvSpPr>
          <p:cNvPr id="55" name="線吹き出し 2 (枠付き) 54"/>
          <p:cNvSpPr/>
          <p:nvPr/>
        </p:nvSpPr>
        <p:spPr>
          <a:xfrm>
            <a:off x="6749912" y="1405957"/>
            <a:ext cx="1571307" cy="612648"/>
          </a:xfrm>
          <a:prstGeom prst="borderCallout2">
            <a:avLst>
              <a:gd name="adj1" fmla="val 95450"/>
              <a:gd name="adj2" fmla="val 46466"/>
              <a:gd name="adj3" fmla="val 163859"/>
              <a:gd name="adj4" fmla="val 58460"/>
              <a:gd name="adj5" fmla="val 236878"/>
              <a:gd name="adj6" fmla="val 1061"/>
            </a:avLst>
          </a:prstGeom>
          <a:solidFill>
            <a:schemeClr val="bg1"/>
          </a:solidFill>
          <a:ln w="762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フェレル循環</a:t>
            </a:r>
          </a:p>
        </p:txBody>
      </p:sp>
      <p:sp>
        <p:nvSpPr>
          <p:cNvPr id="56" name="線吹き出し 2 (枠付き) 55"/>
          <p:cNvSpPr/>
          <p:nvPr/>
        </p:nvSpPr>
        <p:spPr>
          <a:xfrm>
            <a:off x="7420458" y="2630831"/>
            <a:ext cx="1651814" cy="612648"/>
          </a:xfrm>
          <a:prstGeom prst="borderCallout2">
            <a:avLst>
              <a:gd name="adj1" fmla="val 95450"/>
              <a:gd name="adj2" fmla="val 46466"/>
              <a:gd name="adj3" fmla="val 163859"/>
              <a:gd name="adj4" fmla="val 58460"/>
              <a:gd name="adj5" fmla="val 245170"/>
              <a:gd name="adj6" fmla="val 16438"/>
            </a:avLst>
          </a:prstGeom>
          <a:solidFill>
            <a:schemeClr val="bg1"/>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ハドレー循環</a:t>
            </a:r>
          </a:p>
        </p:txBody>
      </p:sp>
      <p:sp>
        <p:nvSpPr>
          <p:cNvPr id="57" name="円/楕円 56"/>
          <p:cNvSpPr/>
          <p:nvPr/>
        </p:nvSpPr>
        <p:spPr>
          <a:xfrm>
            <a:off x="3622670" y="2132856"/>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58" name="円/楕円 57"/>
          <p:cNvSpPr/>
          <p:nvPr/>
        </p:nvSpPr>
        <p:spPr>
          <a:xfrm>
            <a:off x="6681936" y="5230597"/>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sp>
        <p:nvSpPr>
          <p:cNvPr id="59" name="円/楕円 58"/>
          <p:cNvSpPr/>
          <p:nvPr/>
        </p:nvSpPr>
        <p:spPr>
          <a:xfrm>
            <a:off x="5956838" y="3890593"/>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ysClr val="windowText" lastClr="000000"/>
                </a:solidFill>
                <a:ea typeface="HG丸ｺﾞｼｯｸM-PRO" panose="020F0600000000000000" pitchFamily="50" charset="-128"/>
              </a:rPr>
              <a:t>高</a:t>
            </a:r>
          </a:p>
        </p:txBody>
      </p:sp>
      <p:sp>
        <p:nvSpPr>
          <p:cNvPr id="60" name="円/楕円 59"/>
          <p:cNvSpPr/>
          <p:nvPr/>
        </p:nvSpPr>
        <p:spPr>
          <a:xfrm>
            <a:off x="5069210" y="2837086"/>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endParaRPr kumimoji="1" lang="ja-JP" altLang="en-US" sz="4800" dirty="0">
              <a:solidFill>
                <a:sysClr val="windowText" lastClr="000000"/>
              </a:solidFill>
              <a:ea typeface="HG丸ｺﾞｼｯｸM-PRO" panose="020F0600000000000000" pitchFamily="50" charset="-128"/>
            </a:endParaRPr>
          </a:p>
        </p:txBody>
      </p:sp>
    </p:spTree>
    <p:extLst>
      <p:ext uri="{BB962C8B-B14F-4D97-AF65-F5344CB8AC3E}">
        <p14:creationId xmlns:p14="http://schemas.microsoft.com/office/powerpoint/2010/main" val="297719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barn(inVertical)">
                                      <p:cBhvr>
                                        <p:cTn id="13" dur="500"/>
                                        <p:tgtEl>
                                          <p:spTgt spid="7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0" nodeType="clickEffect">
                                  <p:stCondLst>
                                    <p:cond delay="0"/>
                                  </p:stCondLst>
                                  <p:childTnLst>
                                    <p:animEffect transition="out" filter="barn(inVertical)">
                                      <p:cBhvr>
                                        <p:cTn id="28" dur="500"/>
                                        <p:tgtEl>
                                          <p:spTgt spid="57"/>
                                        </p:tgtEl>
                                      </p:cBhvr>
                                    </p:animEffect>
                                    <p:set>
                                      <p:cBhvr>
                                        <p:cTn id="29" dur="1" fill="hold">
                                          <p:stCondLst>
                                            <p:cond delay="499"/>
                                          </p:stCondLst>
                                        </p:cTn>
                                        <p:tgtEl>
                                          <p:spTgt spid="57"/>
                                        </p:tgtEl>
                                        <p:attrNameLst>
                                          <p:attrName>style.visibility</p:attrName>
                                        </p:attrNameLst>
                                      </p:cBhvr>
                                      <p:to>
                                        <p:strVal val="hidden"/>
                                      </p:to>
                                    </p:set>
                                  </p:childTnLst>
                                </p:cTn>
                              </p:par>
                              <p:par>
                                <p:cTn id="30" presetID="16" presetClass="exit" presetSubtype="21" fill="hold" grpId="0" nodeType="withEffect">
                                  <p:stCondLst>
                                    <p:cond delay="0"/>
                                  </p:stCondLst>
                                  <p:childTnLst>
                                    <p:animEffect transition="out" filter="barn(inVertical)">
                                      <p:cBhvr>
                                        <p:cTn id="31" dur="500"/>
                                        <p:tgtEl>
                                          <p:spTgt spid="60"/>
                                        </p:tgtEl>
                                      </p:cBhvr>
                                    </p:animEffect>
                                    <p:set>
                                      <p:cBhvr>
                                        <p:cTn id="32" dur="1" fill="hold">
                                          <p:stCondLst>
                                            <p:cond delay="499"/>
                                          </p:stCondLst>
                                        </p:cTn>
                                        <p:tgtEl>
                                          <p:spTgt spid="60"/>
                                        </p:tgtEl>
                                        <p:attrNameLst>
                                          <p:attrName>style.visibility</p:attrName>
                                        </p:attrNameLst>
                                      </p:cBhvr>
                                      <p:to>
                                        <p:strVal val="hidden"/>
                                      </p:to>
                                    </p:set>
                                  </p:childTnLst>
                                </p:cTn>
                              </p:par>
                              <p:par>
                                <p:cTn id="33" presetID="16" presetClass="exit" presetSubtype="21" fill="hold" grpId="0" nodeType="withEffect">
                                  <p:stCondLst>
                                    <p:cond delay="0"/>
                                  </p:stCondLst>
                                  <p:childTnLst>
                                    <p:animEffect transition="out" filter="barn(inVertical)">
                                      <p:cBhvr>
                                        <p:cTn id="34" dur="500"/>
                                        <p:tgtEl>
                                          <p:spTgt spid="59"/>
                                        </p:tgtEl>
                                      </p:cBhvr>
                                    </p:animEffect>
                                    <p:set>
                                      <p:cBhvr>
                                        <p:cTn id="35" dur="1" fill="hold">
                                          <p:stCondLst>
                                            <p:cond delay="499"/>
                                          </p:stCondLst>
                                        </p:cTn>
                                        <p:tgtEl>
                                          <p:spTgt spid="59"/>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58"/>
                                        </p:tgtEl>
                                      </p:cBhvr>
                                    </p:animEffect>
                                    <p:set>
                                      <p:cBhvr>
                                        <p:cTn id="38" dur="1" fill="hold">
                                          <p:stCondLst>
                                            <p:cond delay="499"/>
                                          </p:stCondLst>
                                        </p:cTn>
                                        <p:tgtEl>
                                          <p:spTgt spid="58"/>
                                        </p:tgtEl>
                                        <p:attrNameLst>
                                          <p:attrName>style.visibility</p:attrName>
                                        </p:attrNameLst>
                                      </p:cBhvr>
                                      <p:to>
                                        <p:strVal val="hidden"/>
                                      </p:to>
                                    </p:set>
                                  </p:childTnLst>
                                </p:cTn>
                              </p:par>
                              <p:par>
                                <p:cTn id="39" presetID="16" presetClass="entr" presetSubtype="21"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barn(inVertical)">
                                      <p:cBhvr>
                                        <p:cTn id="41" dur="500"/>
                                        <p:tgtEl>
                                          <p:spTgt spid="5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barn(inVertical)">
                                      <p:cBhvr>
                                        <p:cTn id="44" dur="500"/>
                                        <p:tgtEl>
                                          <p:spTgt spid="9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barn(inVertical)">
                                      <p:cBhvr>
                                        <p:cTn id="47" dur="500"/>
                                        <p:tgtEl>
                                          <p:spTgt spid="9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right)">
                                      <p:cBhvr>
                                        <p:cTn id="55" dur="500"/>
                                        <p:tgtEl>
                                          <p:spTgt spid="7"/>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ipe(right)">
                                      <p:cBhvr>
                                        <p:cTn id="58" dur="500"/>
                                        <p:tgtEl>
                                          <p:spTgt spid="5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ipe(right)">
                                      <p:cBhvr>
                                        <p:cTn id="61" dur="500"/>
                                        <p:tgtEl>
                                          <p:spTgt spid="49"/>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right)">
                                      <p:cBhvr>
                                        <p:cTn id="64" dur="500"/>
                                        <p:tgtEl>
                                          <p:spTgt spid="5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up)">
                                      <p:cBhvr>
                                        <p:cTn id="69" dur="500"/>
                                        <p:tgtEl>
                                          <p:spTgt spid="47"/>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up)">
                                      <p:cBhvr>
                                        <p:cTn id="72" dur="500"/>
                                        <p:tgtEl>
                                          <p:spTgt spid="3"/>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up)">
                                      <p:cBhvr>
                                        <p:cTn id="75" dur="500"/>
                                        <p:tgtEl>
                                          <p:spTgt spid="4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wipe(down)">
                                      <p:cBhvr>
                                        <p:cTn id="80" dur="500"/>
                                        <p:tgtEl>
                                          <p:spTgt spid="44"/>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wipe(down)">
                                      <p:cBhvr>
                                        <p:cTn id="83" dur="500"/>
                                        <p:tgtEl>
                                          <p:spTgt spid="6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wipe(down)">
                                      <p:cBhvr>
                                        <p:cTn id="86" dur="500"/>
                                        <p:tgtEl>
                                          <p:spTgt spid="50"/>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wipe(down)">
                                      <p:cBhvr>
                                        <p:cTn id="89" dur="500"/>
                                        <p:tgtEl>
                                          <p:spTgt spid="6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wipe(down)">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wipe(up)">
                                      <p:cBhvr>
                                        <p:cTn id="97" dur="500"/>
                                        <p:tgtEl>
                                          <p:spTgt spid="46"/>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88"/>
                                        </p:tgtEl>
                                        <p:attrNameLst>
                                          <p:attrName>style.visibility</p:attrName>
                                        </p:attrNameLst>
                                      </p:cBhvr>
                                      <p:to>
                                        <p:strVal val="visible"/>
                                      </p:to>
                                    </p:set>
                                    <p:animEffect transition="in" filter="wipe(up)">
                                      <p:cBhvr>
                                        <p:cTn id="100" dur="500"/>
                                        <p:tgtEl>
                                          <p:spTgt spid="88"/>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wipe(up)">
                                      <p:cBhvr>
                                        <p:cTn id="103" dur="500"/>
                                        <p:tgtEl>
                                          <p:spTgt spid="45"/>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67"/>
                                        </p:tgtEl>
                                        <p:attrNameLst>
                                          <p:attrName>style.visibility</p:attrName>
                                        </p:attrNameLst>
                                      </p:cBhvr>
                                      <p:to>
                                        <p:strVal val="visible"/>
                                      </p:to>
                                    </p:set>
                                    <p:animEffect transition="in" filter="wipe(up)">
                                      <p:cBhvr>
                                        <p:cTn id="106" dur="500"/>
                                        <p:tgtEl>
                                          <p:spTgt spid="67"/>
                                        </p:tgtEl>
                                      </p:cBhvr>
                                    </p:animEffect>
                                  </p:childTnLst>
                                </p:cTn>
                              </p:par>
                              <p:par>
                                <p:cTn id="107" presetID="22" presetClass="entr" presetSubtype="1" fill="hold" grpId="0" nodeType="withEffect">
                                  <p:stCondLst>
                                    <p:cond delay="0"/>
                                  </p:stCondLst>
                                  <p:childTnLst>
                                    <p:set>
                                      <p:cBhvr>
                                        <p:cTn id="108" dur="1" fill="hold">
                                          <p:stCondLst>
                                            <p:cond delay="0"/>
                                          </p:stCondLst>
                                        </p:cTn>
                                        <p:tgtEl>
                                          <p:spTgt spid="68"/>
                                        </p:tgtEl>
                                        <p:attrNameLst>
                                          <p:attrName>style.visibility</p:attrName>
                                        </p:attrNameLst>
                                      </p:cBhvr>
                                      <p:to>
                                        <p:strVal val="visible"/>
                                      </p:to>
                                    </p:set>
                                    <p:animEffect transition="in" filter="wipe(up)">
                                      <p:cBhvr>
                                        <p:cTn id="109" dur="500"/>
                                        <p:tgtEl>
                                          <p:spTgt spid="68"/>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85"/>
                                        </p:tgtEl>
                                        <p:attrNameLst>
                                          <p:attrName>style.visibility</p:attrName>
                                        </p:attrNameLst>
                                      </p:cBhvr>
                                      <p:to>
                                        <p:strVal val="visible"/>
                                      </p:to>
                                    </p:set>
                                    <p:animEffect transition="in" filter="wipe(up)">
                                      <p:cBhvr>
                                        <p:cTn id="112" dur="500"/>
                                        <p:tgtEl>
                                          <p:spTgt spid="85"/>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86"/>
                                        </p:tgtEl>
                                        <p:attrNameLst>
                                          <p:attrName>style.visibility</p:attrName>
                                        </p:attrNameLst>
                                      </p:cBhvr>
                                      <p:to>
                                        <p:strVal val="visible"/>
                                      </p:to>
                                    </p:set>
                                    <p:animEffect transition="in" filter="wipe(up)">
                                      <p:cBhvr>
                                        <p:cTn id="11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1" grpId="0" animBg="1"/>
      <p:bldP spid="90" grpId="0" animBg="1"/>
      <p:bldP spid="92" grpId="0" animBg="1"/>
      <p:bldP spid="3" grpId="0" animBg="1"/>
      <p:bldP spid="47" grpId="0" animBg="1"/>
      <p:bldP spid="48" grpId="0" animBg="1"/>
      <p:bldP spid="50" grpId="0" animBg="1"/>
      <p:bldP spid="62" grpId="0" animBg="1"/>
      <p:bldP spid="63" grpId="0" animBg="1"/>
      <p:bldP spid="64" grpId="0" animBg="1"/>
      <p:bldP spid="67" grpId="0" animBg="1"/>
      <p:bldP spid="68" grpId="0" animBg="1"/>
      <p:bldP spid="85" grpId="0" animBg="1"/>
      <p:bldP spid="86" grpId="0" animBg="1"/>
      <p:bldP spid="88" grpId="0" animBg="1"/>
      <p:bldP spid="44" grpId="0" animBg="1"/>
      <p:bldP spid="45" grpId="0" animBg="1"/>
      <p:bldP spid="46" grpId="0" animBg="1"/>
      <p:bldP spid="7" grpId="0" animBg="1"/>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9702A12-8943-A0C9-E162-7C289467A35C}"/>
              </a:ext>
            </a:extLst>
          </p:cNvPr>
          <p:cNvSpPr>
            <a:spLocks noGrp="1"/>
          </p:cNvSpPr>
          <p:nvPr>
            <p:ph type="sldNum" sz="quarter" idx="12"/>
          </p:nvPr>
        </p:nvSpPr>
        <p:spPr/>
        <p:txBody>
          <a:bodyPr/>
          <a:lstStyle/>
          <a:p>
            <a:fld id="{999120C0-F702-445C-B018-BC09BD7DB4A6}" type="slidenum">
              <a:rPr kumimoji="1" lang="ja-JP" altLang="en-US" smtClean="0"/>
              <a:t>9</a:t>
            </a:fld>
            <a:endParaRPr kumimoji="1" lang="ja-JP" altLang="en-US"/>
          </a:p>
        </p:txBody>
      </p:sp>
      <p:pic>
        <p:nvPicPr>
          <p:cNvPr id="4" name="図 3" descr="グラフィカル ユーザー インターフェイス, Web サイト&#10;&#10;AI 生成コンテンツは誤りを含む可能性があります。">
            <a:extLst>
              <a:ext uri="{FF2B5EF4-FFF2-40B4-BE49-F238E27FC236}">
                <a16:creationId xmlns:a16="http://schemas.microsoft.com/office/drawing/2014/main" id="{B30D8DC1-4866-53E7-7300-5F5192A56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265"/>
            <a:ext cx="9144000" cy="6505469"/>
          </a:xfrm>
          <a:prstGeom prst="rect">
            <a:avLst/>
          </a:prstGeom>
        </p:spPr>
      </p:pic>
    </p:spTree>
    <p:extLst>
      <p:ext uri="{BB962C8B-B14F-4D97-AF65-F5344CB8AC3E}">
        <p14:creationId xmlns:p14="http://schemas.microsoft.com/office/powerpoint/2010/main" val="42545844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908720"/>
            <a:ext cx="9111612" cy="4708981"/>
          </a:xfrm>
          <a:prstGeom prst="rect">
            <a:avLst/>
          </a:prstGeom>
          <a:noFill/>
        </p:spPr>
        <p:txBody>
          <a:bodyPr wrap="square" rtlCol="0">
            <a:spAutoFit/>
          </a:bodyPr>
          <a:lstStyle/>
          <a:p>
            <a:r>
              <a:rPr lang="ja-JP" altLang="en-US" sz="6000" u="sng" dirty="0">
                <a:solidFill>
                  <a:srgbClr val="FF0000"/>
                </a:solidFill>
                <a:ea typeface="HG丸ｺﾞｼｯｸM-PRO" panose="020F0600000000000000" pitchFamily="50" charset="-128"/>
              </a:rPr>
              <a:t>注意</a:t>
            </a:r>
            <a:endParaRPr lang="en-US" altLang="ja-JP" sz="6000" u="sng" dirty="0">
              <a:solidFill>
                <a:srgbClr val="FF0000"/>
              </a:solidFill>
              <a:ea typeface="HG丸ｺﾞｼｯｸM-PRO" panose="020F0600000000000000" pitchFamily="50" charset="-128"/>
            </a:endParaRPr>
          </a:p>
          <a:p>
            <a:r>
              <a:rPr lang="ja-JP" altLang="en-US" sz="6000" dirty="0">
                <a:solidFill>
                  <a:prstClr val="black"/>
                </a:solidFill>
                <a:ea typeface="HG丸ｺﾞｼｯｸM-PRO" panose="020F0600000000000000" pitchFamily="50" charset="-128"/>
              </a:rPr>
              <a:t>地球は自転している</a:t>
            </a:r>
            <a:r>
              <a:rPr lang="en-US" altLang="ja-JP" sz="6000" dirty="0">
                <a:solidFill>
                  <a:prstClr val="black"/>
                </a:solidFill>
                <a:ea typeface="HG丸ｺﾞｼｯｸM-PRO" panose="020F0600000000000000" pitchFamily="50" charset="-128"/>
              </a:rPr>
              <a:t>!!!</a:t>
            </a:r>
          </a:p>
          <a:p>
            <a:endParaRPr lang="en-US" altLang="ja-JP" sz="6000" dirty="0">
              <a:solidFill>
                <a:prstClr val="black"/>
              </a:solidFill>
              <a:ea typeface="HG丸ｺﾞｼｯｸM-PRO" panose="020F0600000000000000" pitchFamily="50" charset="-128"/>
            </a:endParaRPr>
          </a:p>
          <a:p>
            <a:r>
              <a:rPr lang="ja-JP" altLang="en-US" sz="6000" dirty="0">
                <a:solidFill>
                  <a:prstClr val="black"/>
                </a:solidFill>
                <a:ea typeface="HG丸ｺﾞｼｯｸM-PRO" panose="020F0600000000000000" pitchFamily="50" charset="-128"/>
              </a:rPr>
              <a:t>⇒</a:t>
            </a:r>
            <a:r>
              <a:rPr lang="ja-JP" altLang="en-US" sz="6000" b="1" dirty="0">
                <a:solidFill>
                  <a:schemeClr val="accent6">
                    <a:lumMod val="75000"/>
                  </a:schemeClr>
                </a:solidFill>
                <a:ea typeface="HG丸ｺﾞｼｯｸM-PRO" panose="020F0600000000000000" pitchFamily="50" charset="-128"/>
              </a:rPr>
              <a:t>コリオリ力</a:t>
            </a:r>
            <a:r>
              <a:rPr lang="ja-JP" altLang="en-US" sz="6000" dirty="0">
                <a:solidFill>
                  <a:prstClr val="black"/>
                </a:solidFill>
                <a:ea typeface="HG丸ｺﾞｼｯｸM-PRO" panose="020F0600000000000000" pitchFamily="50" charset="-128"/>
              </a:rPr>
              <a:t>（転向力）</a:t>
            </a:r>
            <a:endParaRPr lang="en-US" altLang="ja-JP" sz="6000" dirty="0">
              <a:solidFill>
                <a:prstClr val="black"/>
              </a:solidFill>
              <a:ea typeface="HG丸ｺﾞｼｯｸM-PRO" panose="020F0600000000000000" pitchFamily="50" charset="-128"/>
            </a:endParaRPr>
          </a:p>
          <a:p>
            <a:endParaRPr lang="ja-JP" altLang="en-US" sz="6000" dirty="0">
              <a:solidFill>
                <a:prstClr val="black"/>
              </a:solidFill>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90</a:t>
            </a:fld>
            <a:endParaRPr lang="ja-JP" altLang="en-US">
              <a:solidFill>
                <a:prstClr val="black">
                  <a:tint val="75000"/>
                </a:prstClr>
              </a:solidFill>
            </a:endParaRPr>
          </a:p>
        </p:txBody>
      </p:sp>
      <p:sp>
        <p:nvSpPr>
          <p:cNvPr id="4" name="正方形/長方形 3"/>
          <p:cNvSpPr/>
          <p:nvPr/>
        </p:nvSpPr>
        <p:spPr>
          <a:xfrm>
            <a:off x="0" y="3429000"/>
            <a:ext cx="8244408"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Tree>
    <p:extLst>
      <p:ext uri="{BB962C8B-B14F-4D97-AF65-F5344CB8AC3E}">
        <p14:creationId xmlns:p14="http://schemas.microsoft.com/office/powerpoint/2010/main" val="357690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256"/>
            <a:ext cx="8229600" cy="731926"/>
          </a:xfrm>
        </p:spPr>
        <p:txBody>
          <a:bodyPr>
            <a:normAutofit fontScale="90000"/>
          </a:bodyPr>
          <a:lstStyle/>
          <a:p>
            <a:r>
              <a:rPr kumimoji="1" lang="ja-JP" altLang="en-US" dirty="0"/>
              <a:t>地球を回転台と仮定すると</a:t>
            </a:r>
          </a:p>
        </p:txBody>
      </p:sp>
      <p:grpSp>
        <p:nvGrpSpPr>
          <p:cNvPr id="14" name="グループ化 13"/>
          <p:cNvGrpSpPr/>
          <p:nvPr/>
        </p:nvGrpSpPr>
        <p:grpSpPr>
          <a:xfrm>
            <a:off x="571472" y="2143116"/>
            <a:ext cx="3143272" cy="3143272"/>
            <a:chOff x="500034" y="1571612"/>
            <a:chExt cx="3143272" cy="3143272"/>
          </a:xfrm>
        </p:grpSpPr>
        <p:sp>
          <p:nvSpPr>
            <p:cNvPr id="12" name="弦 11"/>
            <p:cNvSpPr>
              <a:spLocks noChangeAspect="1"/>
            </p:cNvSpPr>
            <p:nvPr/>
          </p:nvSpPr>
          <p:spPr>
            <a:xfrm>
              <a:off x="500034" y="1571612"/>
              <a:ext cx="3143272" cy="3143272"/>
            </a:xfrm>
            <a:prstGeom prst="chord">
              <a:avLst>
                <a:gd name="adj1" fmla="val 10750011"/>
                <a:gd name="adj2" fmla="val 4774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3" name="円/楕円 12"/>
            <p:cNvSpPr/>
            <p:nvPr/>
          </p:nvSpPr>
          <p:spPr>
            <a:xfrm>
              <a:off x="500034" y="2928934"/>
              <a:ext cx="3143272" cy="5000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dirty="0">
                <a:solidFill>
                  <a:prstClr val="black"/>
                </a:solidFill>
                <a:ea typeface="HG丸ｺﾞｼｯｸM-PRO" panose="020F0600000000000000" pitchFamily="50" charset="-128"/>
              </a:endParaRPr>
            </a:p>
          </p:txBody>
        </p:sp>
      </p:grpSp>
      <p:sp>
        <p:nvSpPr>
          <p:cNvPr id="15" name="テキスト ボックス 14"/>
          <p:cNvSpPr txBox="1"/>
          <p:nvPr/>
        </p:nvSpPr>
        <p:spPr>
          <a:xfrm>
            <a:off x="1637771" y="2714620"/>
            <a:ext cx="1005403" cy="584775"/>
          </a:xfrm>
          <a:prstGeom prst="rect">
            <a:avLst/>
          </a:prstGeom>
          <a:noFill/>
        </p:spPr>
        <p:txBody>
          <a:bodyPr wrap="none" rtlCol="0">
            <a:spAutoFit/>
          </a:bodyPr>
          <a:lstStyle/>
          <a:p>
            <a:r>
              <a:rPr lang="ja-JP" altLang="en-US" sz="3200" dirty="0">
                <a:solidFill>
                  <a:prstClr val="black"/>
                </a:solidFill>
                <a:ea typeface="HG丸ｺﾞｼｯｸM-PRO" panose="020F0600000000000000" pitchFamily="50" charset="-128"/>
              </a:rPr>
              <a:t>地球</a:t>
            </a:r>
          </a:p>
        </p:txBody>
      </p:sp>
      <p:sp>
        <p:nvSpPr>
          <p:cNvPr id="16" name="テキスト ボックス 15"/>
          <p:cNvSpPr txBox="1"/>
          <p:nvPr/>
        </p:nvSpPr>
        <p:spPr>
          <a:xfrm>
            <a:off x="4357686" y="1285860"/>
            <a:ext cx="3775393" cy="523220"/>
          </a:xfrm>
          <a:prstGeom prst="rect">
            <a:avLst/>
          </a:prstGeom>
          <a:noFill/>
        </p:spPr>
        <p:txBody>
          <a:bodyPr wrap="none" rtlCol="0">
            <a:spAutoFit/>
          </a:bodyPr>
          <a:lstStyle/>
          <a:p>
            <a:r>
              <a:rPr lang="ja-JP" altLang="en-US" sz="2800" dirty="0">
                <a:solidFill>
                  <a:prstClr val="black"/>
                </a:solidFill>
                <a:latin typeface="HG丸ｺﾞｼｯｸM-PRO" panose="020F0600000000000000" pitchFamily="50" charset="-128"/>
                <a:ea typeface="HG丸ｺﾞｼｯｸM-PRO" panose="020F0600000000000000" pitchFamily="50" charset="-128"/>
              </a:rPr>
              <a:t>地球を上から見ると，</a:t>
            </a:r>
          </a:p>
        </p:txBody>
      </p:sp>
      <p:sp>
        <p:nvSpPr>
          <p:cNvPr id="17" name="下矢印 16"/>
          <p:cNvSpPr/>
          <p:nvPr/>
        </p:nvSpPr>
        <p:spPr>
          <a:xfrm>
            <a:off x="1770528" y="980728"/>
            <a:ext cx="857256" cy="785818"/>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dirty="0">
              <a:solidFill>
                <a:prstClr val="black"/>
              </a:solidFill>
              <a:ea typeface="HG丸ｺﾞｼｯｸM-PRO" panose="020F0600000000000000" pitchFamily="50" charset="-128"/>
            </a:endParaRPr>
          </a:p>
        </p:txBody>
      </p:sp>
      <p:grpSp>
        <p:nvGrpSpPr>
          <p:cNvPr id="28" name="グループ化 27"/>
          <p:cNvGrpSpPr/>
          <p:nvPr/>
        </p:nvGrpSpPr>
        <p:grpSpPr>
          <a:xfrm>
            <a:off x="4500562" y="1928802"/>
            <a:ext cx="3000396" cy="3000396"/>
            <a:chOff x="4500562" y="1928802"/>
            <a:chExt cx="3000396" cy="3000396"/>
          </a:xfrm>
        </p:grpSpPr>
        <p:sp>
          <p:nvSpPr>
            <p:cNvPr id="10" name="円/楕円 9"/>
            <p:cNvSpPr>
              <a:spLocks noChangeAspect="1"/>
            </p:cNvSpPr>
            <p:nvPr/>
          </p:nvSpPr>
          <p:spPr>
            <a:xfrm>
              <a:off x="4500562" y="1928802"/>
              <a:ext cx="3000396" cy="300039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9" name="テキスト ボックス 18"/>
            <p:cNvSpPr txBox="1"/>
            <p:nvPr/>
          </p:nvSpPr>
          <p:spPr>
            <a:xfrm>
              <a:off x="6365782" y="2000240"/>
              <a:ext cx="872355" cy="646331"/>
            </a:xfrm>
            <a:prstGeom prst="rect">
              <a:avLst/>
            </a:prstGeom>
            <a:noFill/>
          </p:spPr>
          <p:txBody>
            <a:bodyPr wrap="none" rtlCol="0">
              <a:spAutoFit/>
            </a:bodyPr>
            <a:lstStyle/>
            <a:p>
              <a:r>
                <a:rPr lang="ja-JP" altLang="en-US" sz="3600" b="1" dirty="0">
                  <a:solidFill>
                    <a:prstClr val="black"/>
                  </a:solidFill>
                  <a:ea typeface="HG丸ｺﾞｼｯｸM-PRO" panose="020F0600000000000000" pitchFamily="50" charset="-128"/>
                </a:rPr>
                <a:t>・</a:t>
              </a:r>
              <a:r>
                <a:rPr lang="en-US" altLang="ja-JP" sz="2800" b="1" dirty="0">
                  <a:solidFill>
                    <a:prstClr val="black"/>
                  </a:solidFill>
                  <a:ea typeface="HG丸ｺﾞｼｯｸM-PRO" panose="020F0600000000000000" pitchFamily="50" charset="-128"/>
                </a:rPr>
                <a:t>B</a:t>
              </a:r>
              <a:endParaRPr lang="ja-JP" altLang="en-US" sz="2800" b="1" dirty="0">
                <a:solidFill>
                  <a:prstClr val="black"/>
                </a:solidFill>
                <a:ea typeface="HG丸ｺﾞｼｯｸM-PRO" panose="020F0600000000000000" pitchFamily="50" charset="-128"/>
              </a:endParaRPr>
            </a:p>
          </p:txBody>
        </p:sp>
      </p:grpSp>
      <p:sp>
        <p:nvSpPr>
          <p:cNvPr id="26" name="右矢印 25"/>
          <p:cNvSpPr/>
          <p:nvPr/>
        </p:nvSpPr>
        <p:spPr>
          <a:xfrm rot="18898476">
            <a:off x="6641402" y="4327643"/>
            <a:ext cx="1357322" cy="556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white"/>
                </a:solidFill>
                <a:ea typeface="HG丸ｺﾞｼｯｸM-PRO" panose="020F0600000000000000" pitchFamily="50" charset="-128"/>
              </a:rPr>
              <a:t>回転</a:t>
            </a:r>
          </a:p>
        </p:txBody>
      </p:sp>
      <p:sp>
        <p:nvSpPr>
          <p:cNvPr id="18" name="テキスト ボックス 17"/>
          <p:cNvSpPr txBox="1"/>
          <p:nvPr/>
        </p:nvSpPr>
        <p:spPr>
          <a:xfrm>
            <a:off x="5794278" y="3071810"/>
            <a:ext cx="883575" cy="646331"/>
          </a:xfrm>
          <a:prstGeom prst="rect">
            <a:avLst/>
          </a:prstGeom>
          <a:noFill/>
        </p:spPr>
        <p:txBody>
          <a:bodyPr wrap="none" rtlCol="0">
            <a:spAutoFit/>
          </a:bodyPr>
          <a:lstStyle/>
          <a:p>
            <a:r>
              <a:rPr lang="ja-JP" altLang="en-US" sz="3600" b="1" dirty="0">
                <a:solidFill>
                  <a:prstClr val="black"/>
                </a:solidFill>
                <a:ea typeface="HG丸ｺﾞｼｯｸM-PRO" panose="020F0600000000000000" pitchFamily="50" charset="-128"/>
              </a:rPr>
              <a:t>・</a:t>
            </a:r>
            <a:r>
              <a:rPr lang="en-US" altLang="ja-JP" sz="2800" b="1" dirty="0">
                <a:solidFill>
                  <a:prstClr val="black"/>
                </a:solidFill>
                <a:ea typeface="HG丸ｺﾞｼｯｸM-PRO" panose="020F0600000000000000" pitchFamily="50" charset="-128"/>
              </a:rPr>
              <a:t>A</a:t>
            </a:r>
            <a:endParaRPr lang="ja-JP" altLang="en-US" sz="2800" b="1" dirty="0">
              <a:solidFill>
                <a:prstClr val="black"/>
              </a:solidFill>
              <a:ea typeface="HG丸ｺﾞｼｯｸM-PRO" panose="020F0600000000000000" pitchFamily="50" charset="-128"/>
            </a:endParaRPr>
          </a:p>
        </p:txBody>
      </p:sp>
      <p:sp>
        <p:nvSpPr>
          <p:cNvPr id="27" name="円/楕円 26"/>
          <p:cNvSpPr>
            <a:spLocks noChangeAspect="1"/>
          </p:cNvSpPr>
          <p:nvPr/>
        </p:nvSpPr>
        <p:spPr>
          <a:xfrm>
            <a:off x="5857884" y="3286124"/>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cxnSp>
        <p:nvCxnSpPr>
          <p:cNvPr id="30" name="直線矢印コネクタ 29"/>
          <p:cNvCxnSpPr/>
          <p:nvPr/>
        </p:nvCxnSpPr>
        <p:spPr>
          <a:xfrm rot="5400000" flipH="1" flipV="1">
            <a:off x="5750727" y="2607463"/>
            <a:ext cx="1071570" cy="571504"/>
          </a:xfrm>
          <a:prstGeom prst="straightConnector1">
            <a:avLst/>
          </a:prstGeom>
          <a:ln w="571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rot="3600000" flipH="1" flipV="1">
            <a:off x="5449680" y="2535682"/>
            <a:ext cx="1071570" cy="5715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7057102" y="2071678"/>
            <a:ext cx="1723549" cy="461665"/>
          </a:xfrm>
          <a:prstGeom prst="rect">
            <a:avLst/>
          </a:prstGeom>
          <a:noFill/>
        </p:spPr>
        <p:txBody>
          <a:bodyPr wrap="none" rtlCol="0">
            <a:spAutoFit/>
          </a:bodyPr>
          <a:lstStyle/>
          <a:p>
            <a:r>
              <a:rPr lang="ja-JP" altLang="en-US" sz="24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右にずれる</a:t>
            </a:r>
          </a:p>
        </p:txBody>
      </p:sp>
      <p:cxnSp>
        <p:nvCxnSpPr>
          <p:cNvPr id="40" name="直線矢印コネクタ 39"/>
          <p:cNvCxnSpPr/>
          <p:nvPr/>
        </p:nvCxnSpPr>
        <p:spPr>
          <a:xfrm rot="16200000" flipV="1">
            <a:off x="1395575" y="5498139"/>
            <a:ext cx="1928824" cy="7656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rot="18000000" flipV="1">
            <a:off x="1877781" y="5602386"/>
            <a:ext cx="1928824" cy="76566"/>
          </a:xfrm>
          <a:prstGeom prst="straightConnector1">
            <a:avLst/>
          </a:prstGeom>
          <a:ln w="571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2000232" y="6286520"/>
            <a:ext cx="453970" cy="584775"/>
          </a:xfrm>
          <a:prstGeom prst="rect">
            <a:avLst/>
          </a:prstGeom>
          <a:noFill/>
        </p:spPr>
        <p:txBody>
          <a:bodyPr wrap="none" rtlCol="0">
            <a:spAutoFit/>
          </a:bodyPr>
          <a:lstStyle/>
          <a:p>
            <a:r>
              <a:rPr lang="en-US" altLang="ja-JP" sz="3200" b="1" dirty="0">
                <a:solidFill>
                  <a:prstClr val="black"/>
                </a:solidFill>
                <a:ea typeface="HG丸ｺﾞｼｯｸM-PRO" panose="020F0600000000000000" pitchFamily="50" charset="-128"/>
              </a:rPr>
              <a:t>A</a:t>
            </a:r>
            <a:endParaRPr lang="ja-JP" altLang="en-US" sz="3200" b="1" dirty="0">
              <a:solidFill>
                <a:prstClr val="black"/>
              </a:solidFill>
              <a:ea typeface="HG丸ｺﾞｼｯｸM-PRO" panose="020F0600000000000000" pitchFamily="50" charset="-128"/>
            </a:endParaRPr>
          </a:p>
        </p:txBody>
      </p:sp>
      <p:sp>
        <p:nvSpPr>
          <p:cNvPr id="47" name="テキスト ボックス 46"/>
          <p:cNvSpPr txBox="1"/>
          <p:nvPr/>
        </p:nvSpPr>
        <p:spPr>
          <a:xfrm>
            <a:off x="2071670" y="4071942"/>
            <a:ext cx="441146" cy="584775"/>
          </a:xfrm>
          <a:prstGeom prst="rect">
            <a:avLst/>
          </a:prstGeom>
          <a:noFill/>
        </p:spPr>
        <p:txBody>
          <a:bodyPr wrap="none" rtlCol="0">
            <a:spAutoFit/>
          </a:bodyPr>
          <a:lstStyle/>
          <a:p>
            <a:r>
              <a:rPr lang="en-US" altLang="ja-JP" sz="3200" b="1" dirty="0">
                <a:solidFill>
                  <a:prstClr val="black"/>
                </a:solidFill>
                <a:ea typeface="HG丸ｺﾞｼｯｸM-PRO" panose="020F0600000000000000" pitchFamily="50" charset="-128"/>
              </a:rPr>
              <a:t>B</a:t>
            </a:r>
            <a:endParaRPr lang="ja-JP" altLang="en-US" sz="3200" b="1" dirty="0">
              <a:solidFill>
                <a:prstClr val="black"/>
              </a:solidFill>
              <a:ea typeface="HG丸ｺﾞｼｯｸM-PRO" panose="020F0600000000000000" pitchFamily="50" charset="-128"/>
            </a:endParaRPr>
          </a:p>
        </p:txBody>
      </p:sp>
      <p:cxnSp>
        <p:nvCxnSpPr>
          <p:cNvPr id="49" name="直線矢印コネクタ 48"/>
          <p:cNvCxnSpPr/>
          <p:nvPr/>
        </p:nvCxnSpPr>
        <p:spPr>
          <a:xfrm>
            <a:off x="2357422" y="4656719"/>
            <a:ext cx="928694" cy="20104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928662" y="5000636"/>
            <a:ext cx="1486304" cy="830997"/>
          </a:xfrm>
          <a:prstGeom prst="rect">
            <a:avLst/>
          </a:prstGeom>
          <a:noFill/>
        </p:spPr>
        <p:txBody>
          <a:bodyPr wrap="none" rtlCol="0">
            <a:spAutoFit/>
          </a:bodyPr>
          <a:lstStyle/>
          <a:p>
            <a:r>
              <a:rPr lang="ja-JP" altLang="en-US" sz="2400" dirty="0">
                <a:solidFill>
                  <a:prstClr val="black"/>
                </a:solidFill>
                <a:ea typeface="HG丸ｺﾞｼｯｸM-PRO" panose="020F0600000000000000" pitchFamily="50" charset="-128"/>
              </a:rPr>
              <a:t>点</a:t>
            </a:r>
            <a:r>
              <a:rPr lang="en-US" altLang="ja-JP" sz="2400" dirty="0">
                <a:solidFill>
                  <a:prstClr val="black"/>
                </a:solidFill>
                <a:ea typeface="HG丸ｺﾞｼｯｸM-PRO" panose="020F0600000000000000" pitchFamily="50" charset="-128"/>
              </a:rPr>
              <a:t>A</a:t>
            </a:r>
            <a:r>
              <a:rPr lang="ja-JP" altLang="en-US" sz="2400" dirty="0">
                <a:solidFill>
                  <a:prstClr val="black"/>
                </a:solidFill>
                <a:ea typeface="HG丸ｺﾞｼｯｸM-PRO" panose="020F0600000000000000" pitchFamily="50" charset="-128"/>
              </a:rPr>
              <a:t>⇒点</a:t>
            </a:r>
            <a:r>
              <a:rPr lang="en-US" altLang="ja-JP" sz="2400" dirty="0">
                <a:solidFill>
                  <a:prstClr val="black"/>
                </a:solidFill>
                <a:ea typeface="HG丸ｺﾞｼｯｸM-PRO" panose="020F0600000000000000" pitchFamily="50" charset="-128"/>
              </a:rPr>
              <a:t>B</a:t>
            </a:r>
          </a:p>
          <a:p>
            <a:r>
              <a:rPr lang="ja-JP" altLang="en-US" sz="2400" dirty="0">
                <a:solidFill>
                  <a:prstClr val="black"/>
                </a:solidFill>
                <a:ea typeface="HG丸ｺﾞｼｯｸM-PRO" panose="020F0600000000000000" pitchFamily="50" charset="-128"/>
              </a:rPr>
              <a:t>の矢印</a:t>
            </a:r>
          </a:p>
        </p:txBody>
      </p:sp>
      <p:sp>
        <p:nvSpPr>
          <p:cNvPr id="55" name="テキスト ボックス 54"/>
          <p:cNvSpPr txBox="1"/>
          <p:nvPr/>
        </p:nvSpPr>
        <p:spPr>
          <a:xfrm>
            <a:off x="2714612" y="5598399"/>
            <a:ext cx="1107996" cy="830997"/>
          </a:xfrm>
          <a:prstGeom prst="rect">
            <a:avLst/>
          </a:prstGeom>
          <a:noFill/>
        </p:spPr>
        <p:txBody>
          <a:bodyPr wrap="none" rtlCol="0">
            <a:spAutoFit/>
          </a:bodyPr>
          <a:lstStyle/>
          <a:p>
            <a:r>
              <a:rPr lang="ja-JP" altLang="en-US" sz="2400" dirty="0">
                <a:solidFill>
                  <a:prstClr val="black"/>
                </a:solidFill>
                <a:ea typeface="HG丸ｺﾞｼｯｸM-PRO" panose="020F0600000000000000" pitchFamily="50" charset="-128"/>
              </a:rPr>
              <a:t>ボール</a:t>
            </a:r>
            <a:endParaRPr lang="en-US" altLang="ja-JP" sz="2400" dirty="0">
              <a:solidFill>
                <a:prstClr val="black"/>
              </a:solidFill>
              <a:ea typeface="HG丸ｺﾞｼｯｸM-PRO" panose="020F0600000000000000" pitchFamily="50" charset="-128"/>
            </a:endParaRPr>
          </a:p>
          <a:p>
            <a:r>
              <a:rPr lang="ja-JP" altLang="en-US" sz="2400" dirty="0">
                <a:solidFill>
                  <a:prstClr val="black"/>
                </a:solidFill>
                <a:ea typeface="HG丸ｺﾞｼｯｸM-PRO" panose="020F0600000000000000" pitchFamily="50" charset="-128"/>
              </a:rPr>
              <a:t>の軌跡</a:t>
            </a:r>
            <a:endParaRPr lang="en-US" altLang="ja-JP" sz="2400" dirty="0">
              <a:solidFill>
                <a:prstClr val="black"/>
              </a:solidFill>
              <a:ea typeface="HG丸ｺﾞｼｯｸM-PRO" panose="020F0600000000000000" pitchFamily="50" charset="-128"/>
            </a:endParaRPr>
          </a:p>
        </p:txBody>
      </p:sp>
      <p:sp>
        <p:nvSpPr>
          <p:cNvPr id="56" name="線吹き出し 2 (枠付き) 55"/>
          <p:cNvSpPr/>
          <p:nvPr/>
        </p:nvSpPr>
        <p:spPr>
          <a:xfrm>
            <a:off x="3779912" y="5301208"/>
            <a:ext cx="3522122" cy="892552"/>
          </a:xfrm>
          <a:prstGeom prst="borderCallout2">
            <a:avLst>
              <a:gd name="adj1" fmla="val -14951"/>
              <a:gd name="adj2" fmla="val 6328"/>
              <a:gd name="adj3" fmla="val -110732"/>
              <a:gd name="adj4" fmla="val -7337"/>
              <a:gd name="adj5" fmla="val -89705"/>
              <a:gd name="adj6" fmla="val -24897"/>
            </a:avLst>
          </a:prstGeom>
          <a:ln w="50800">
            <a:tailEnd type="arrow"/>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ja-JP" altLang="en-US" sz="2400" dirty="0">
                <a:solidFill>
                  <a:prstClr val="black"/>
                </a:solidFill>
                <a:latin typeface="HG丸ｺﾞｼｯｸM-PRO" panose="020F0600000000000000" pitchFamily="50" charset="-128"/>
                <a:ea typeface="HG丸ｺﾞｼｯｸM-PRO" panose="020F0600000000000000" pitchFamily="50" charset="-128"/>
              </a:rPr>
              <a:t>この不思議な</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見かけの力</a:t>
            </a:r>
            <a:r>
              <a:rPr lang="ja-JP" altLang="en-US" sz="2400" dirty="0">
                <a:solidFill>
                  <a:prstClr val="black"/>
                </a:solidFill>
                <a:latin typeface="HG丸ｺﾞｼｯｸM-PRO" panose="020F0600000000000000" pitchFamily="50" charset="-128"/>
                <a:ea typeface="HG丸ｺﾞｼｯｸM-PRO" panose="020F0600000000000000" pitchFamily="50" charset="-128"/>
              </a:rPr>
              <a:t>を</a:t>
            </a:r>
            <a:r>
              <a:rPr lang="ja-JP" altLang="en-US" sz="28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コリオリ力</a:t>
            </a:r>
            <a:r>
              <a:rPr lang="ja-JP" altLang="en-US" sz="2400" dirty="0">
                <a:solidFill>
                  <a:prstClr val="black"/>
                </a:solidFill>
                <a:latin typeface="HG丸ｺﾞｼｯｸM-PRO" panose="020F0600000000000000" pitchFamily="50" charset="-128"/>
                <a:ea typeface="HG丸ｺﾞｼｯｸM-PRO" panose="020F0600000000000000" pitchFamily="50" charset="-128"/>
              </a:rPr>
              <a:t>という</a:t>
            </a:r>
          </a:p>
        </p:txBody>
      </p:sp>
      <p:sp>
        <p:nvSpPr>
          <p:cNvPr id="57" name="スライド番号プレースホルダ 56"/>
          <p:cNvSpPr>
            <a:spLocks noGrp="1"/>
          </p:cNvSpPr>
          <p:nvPr>
            <p:ph type="sldNum" sz="quarter" idx="12"/>
          </p:nvPr>
        </p:nvSpPr>
        <p:spPr/>
        <p:txBody>
          <a:bodyPr/>
          <a:lstStyle/>
          <a:p>
            <a:fld id="{6118AADF-E9A4-4B73-928F-F4E479753648}" type="slidenum">
              <a:rPr lang="ja-JP" altLang="en-US" smtClean="0">
                <a:solidFill>
                  <a:prstClr val="black">
                    <a:tint val="75000"/>
                  </a:prstClr>
                </a:solidFill>
              </a:rPr>
              <a:pPr/>
              <a:t>91</a:t>
            </a:fld>
            <a:endParaRPr lang="ja-JP" altLang="en-US">
              <a:solidFill>
                <a:prstClr val="black">
                  <a:tint val="75000"/>
                </a:prstClr>
              </a:solidFill>
            </a:endParaRPr>
          </a:p>
        </p:txBody>
      </p:sp>
      <p:sp>
        <p:nvSpPr>
          <p:cNvPr id="29" name="円/楕円 28"/>
          <p:cNvSpPr>
            <a:spLocks noChangeAspect="1"/>
          </p:cNvSpPr>
          <p:nvPr/>
        </p:nvSpPr>
        <p:spPr>
          <a:xfrm>
            <a:off x="2054000" y="1844824"/>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Tree>
    <p:extLst>
      <p:ext uri="{BB962C8B-B14F-4D97-AF65-F5344CB8AC3E}">
        <p14:creationId xmlns:p14="http://schemas.microsoft.com/office/powerpoint/2010/main" val="301502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0.00018 3.284E-6 L 0.09427 0.19958 " pathEditMode="relative" rAng="0" ptsTypes="AA">
                                      <p:cBhvr>
                                        <p:cTn id="11" dur="1000" fill="hold"/>
                                        <p:tgtEl>
                                          <p:spTgt spid="29"/>
                                        </p:tgtEl>
                                        <p:attrNameLst>
                                          <p:attrName>ppt_x</p:attrName>
                                          <p:attrName>ppt_y</p:attrName>
                                        </p:attrNameLst>
                                      </p:cBhvr>
                                      <p:rCtr x="4700" y="10000"/>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grpId="1" nodeType="clickEffect">
                                  <p:stCondLst>
                                    <p:cond delay="0"/>
                                  </p:stCondLst>
                                  <p:childTnLst>
                                    <p:animMotion origin="layout" path="M 1.11022E-16 2.53469E-6 L 0.06302 -0.15726 " pathEditMode="relative" rAng="0" ptsTypes="AA">
                                      <p:cBhvr>
                                        <p:cTn id="35" dur="1000" fill="hold"/>
                                        <p:tgtEl>
                                          <p:spTgt spid="27"/>
                                        </p:tgtEl>
                                        <p:attrNameLst>
                                          <p:attrName>ppt_x</p:attrName>
                                          <p:attrName>ppt_y</p:attrName>
                                        </p:attrNameLst>
                                      </p:cBhvr>
                                      <p:rCtr x="3100" y="-7900"/>
                                    </p:animMotion>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mph" presetSubtype="0" fill="hold" nodeType="clickEffect">
                                  <p:stCondLst>
                                    <p:cond delay="0"/>
                                  </p:stCondLst>
                                  <p:childTnLst>
                                    <p:animRot by="-1800000">
                                      <p:cBhvr>
                                        <p:cTn id="49" dur="2000" fill="hold"/>
                                        <p:tgtEl>
                                          <p:spTgt spid="28"/>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par>
                                <p:cTn id="64" presetID="10" presetClass="entr" presetSubtype="0" fill="hold"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wipe(left)">
                                      <p:cBhvr>
                                        <p:cTn id="83" dur="500"/>
                                        <p:tgtEl>
                                          <p:spTgt spid="49"/>
                                        </p:tgtEl>
                                      </p:cBhvr>
                                    </p:animEffec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6" grpId="0" animBg="1"/>
      <p:bldP spid="18" grpId="0"/>
      <p:bldP spid="27" grpId="0" animBg="1"/>
      <p:bldP spid="27" grpId="1" animBg="1"/>
      <p:bldP spid="39" grpId="0"/>
      <p:bldP spid="46" grpId="0"/>
      <p:bldP spid="47" grpId="0"/>
      <p:bldP spid="54" grpId="0"/>
      <p:bldP spid="55" grpId="0"/>
      <p:bldP spid="56" grpId="0" animBg="1"/>
      <p:bldP spid="29" grpId="0" animBg="1"/>
      <p:bldP spid="29"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m_0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548680"/>
            <a:ext cx="8856984" cy="5904656"/>
          </a:xfrm>
          <a:prstGeom prst="rect">
            <a:avLst/>
          </a:prstGeom>
        </p:spPr>
      </p:pic>
      <p:sp>
        <p:nvSpPr>
          <p:cNvPr id="2" name="スライド番号プレースホルダー 1"/>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92</a:t>
            </a:fld>
            <a:endParaRPr lang="ja-JP" altLang="en-US">
              <a:solidFill>
                <a:prstClr val="black">
                  <a:tint val="75000"/>
                </a:prstClr>
              </a:solidFill>
            </a:endParaRPr>
          </a:p>
        </p:txBody>
      </p:sp>
      <p:sp>
        <p:nvSpPr>
          <p:cNvPr id="4" name="角丸四角形 3"/>
          <p:cNvSpPr/>
          <p:nvPr/>
        </p:nvSpPr>
        <p:spPr>
          <a:xfrm>
            <a:off x="107504" y="91480"/>
            <a:ext cx="324036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dirty="0">
                <a:solidFill>
                  <a:sysClr val="windowText" lastClr="000000"/>
                </a:solidFill>
                <a:ea typeface="HG丸ｺﾞｼｯｸM-PRO" panose="020F0600000000000000" pitchFamily="50" charset="-128"/>
              </a:rPr>
              <a:t>外から眺める</a:t>
            </a:r>
          </a:p>
        </p:txBody>
      </p:sp>
    </p:spTree>
    <p:extLst>
      <p:ext uri="{BB962C8B-B14F-4D97-AF65-F5344CB8AC3E}">
        <p14:creationId xmlns:p14="http://schemas.microsoft.com/office/powerpoint/2010/main" val="307966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m_06.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2" y="188639"/>
            <a:ext cx="8737964" cy="6553473"/>
          </a:xfrm>
          <a:prstGeom prst="rect">
            <a:avLst/>
          </a:prstGeom>
        </p:spPr>
      </p:pic>
      <p:sp>
        <p:nvSpPr>
          <p:cNvPr id="3" name="スライド番号プレースホルダー 2"/>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93</a:t>
            </a:fld>
            <a:endParaRPr lang="ja-JP" altLang="en-US">
              <a:solidFill>
                <a:prstClr val="black">
                  <a:tint val="75000"/>
                </a:prstClr>
              </a:solidFill>
            </a:endParaRPr>
          </a:p>
        </p:txBody>
      </p:sp>
      <p:sp>
        <p:nvSpPr>
          <p:cNvPr id="4" name="角丸四角形 3"/>
          <p:cNvSpPr/>
          <p:nvPr/>
        </p:nvSpPr>
        <p:spPr>
          <a:xfrm>
            <a:off x="107504" y="91480"/>
            <a:ext cx="324036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dirty="0">
                <a:solidFill>
                  <a:sysClr val="windowText" lastClr="000000"/>
                </a:solidFill>
                <a:ea typeface="HG丸ｺﾞｼｯｸM-PRO" panose="020F0600000000000000" pitchFamily="50" charset="-128"/>
              </a:rPr>
              <a:t>上</a:t>
            </a:r>
            <a:r>
              <a:rPr kumimoji="1" lang="ja-JP" altLang="en-US" sz="3600" dirty="0">
                <a:solidFill>
                  <a:sysClr val="windowText" lastClr="000000"/>
                </a:solidFill>
                <a:ea typeface="HG丸ｺﾞｼｯｸM-PRO" panose="020F0600000000000000" pitchFamily="50" charset="-128"/>
              </a:rPr>
              <a:t>から眺める</a:t>
            </a:r>
          </a:p>
        </p:txBody>
      </p:sp>
    </p:spTree>
    <p:extLst>
      <p:ext uri="{BB962C8B-B14F-4D97-AF65-F5344CB8AC3E}">
        <p14:creationId xmlns:p14="http://schemas.microsoft.com/office/powerpoint/2010/main" val="1055234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m_0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2" y="188639"/>
            <a:ext cx="8737964" cy="6553473"/>
          </a:xfrm>
          <a:prstGeom prst="rect">
            <a:avLst/>
          </a:prstGeom>
        </p:spPr>
      </p:pic>
      <p:sp>
        <p:nvSpPr>
          <p:cNvPr id="3" name="スライド番号プレースホルダー 2"/>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94</a:t>
            </a:fld>
            <a:endParaRPr lang="ja-JP" altLang="en-US">
              <a:solidFill>
                <a:prstClr val="black">
                  <a:tint val="75000"/>
                </a:prstClr>
              </a:solidFill>
            </a:endParaRPr>
          </a:p>
        </p:txBody>
      </p:sp>
      <p:sp>
        <p:nvSpPr>
          <p:cNvPr id="4" name="角丸四角形 3"/>
          <p:cNvSpPr/>
          <p:nvPr/>
        </p:nvSpPr>
        <p:spPr>
          <a:xfrm>
            <a:off x="1871192" y="5827712"/>
            <a:ext cx="7272808"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dirty="0">
                <a:solidFill>
                  <a:sysClr val="windowText" lastClr="000000"/>
                </a:solidFill>
                <a:ea typeface="HG丸ｺﾞｼｯｸM-PRO" panose="020F0600000000000000" pitchFamily="50" charset="-128"/>
              </a:rPr>
              <a:t>上</a:t>
            </a:r>
            <a:r>
              <a:rPr kumimoji="1" lang="ja-JP" altLang="en-US" sz="3600" dirty="0">
                <a:solidFill>
                  <a:sysClr val="windowText" lastClr="000000"/>
                </a:solidFill>
                <a:ea typeface="HG丸ｺﾞｼｯｸM-PRO" panose="020F0600000000000000" pitchFamily="50" charset="-128"/>
              </a:rPr>
              <a:t>から一緒に回転しながら眺める</a:t>
            </a:r>
          </a:p>
        </p:txBody>
      </p:sp>
    </p:spTree>
    <p:extLst>
      <p:ext uri="{BB962C8B-B14F-4D97-AF65-F5344CB8AC3E}">
        <p14:creationId xmlns:p14="http://schemas.microsoft.com/office/powerpoint/2010/main" val="166811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下矢印吹き出し 13"/>
          <p:cNvSpPr/>
          <p:nvPr/>
        </p:nvSpPr>
        <p:spPr>
          <a:xfrm>
            <a:off x="467544" y="1484784"/>
            <a:ext cx="8208912" cy="2304256"/>
          </a:xfrm>
          <a:prstGeom prst="downArrowCallout">
            <a:avLst>
              <a:gd name="adj1" fmla="val 61970"/>
              <a:gd name="adj2" fmla="val 45449"/>
              <a:gd name="adj3" fmla="val 14184"/>
              <a:gd name="adj4" fmla="val 76792"/>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3" name="タイトル 2"/>
          <p:cNvSpPr>
            <a:spLocks noGrp="1"/>
          </p:cNvSpPr>
          <p:nvPr>
            <p:ph type="title"/>
          </p:nvPr>
        </p:nvSpPr>
        <p:spPr>
          <a:xfrm>
            <a:off x="457200" y="44624"/>
            <a:ext cx="8229600" cy="632489"/>
          </a:xfrm>
        </p:spPr>
        <p:txBody>
          <a:bodyPr>
            <a:normAutofit fontScale="90000"/>
          </a:bodyPr>
          <a:lstStyle/>
          <a:p>
            <a:r>
              <a:rPr kumimoji="1" lang="ja-JP" altLang="en-US" dirty="0"/>
              <a:t>地球の自転とコリオリ力</a:t>
            </a:r>
          </a:p>
        </p:txBody>
      </p:sp>
      <p:sp>
        <p:nvSpPr>
          <p:cNvPr id="9" name="スライド番号プレースホルダ 8"/>
          <p:cNvSpPr>
            <a:spLocks noGrp="1"/>
          </p:cNvSpPr>
          <p:nvPr>
            <p:ph type="sldNum" sz="quarter" idx="12"/>
          </p:nvPr>
        </p:nvSpPr>
        <p:spPr/>
        <p:txBody>
          <a:bodyPr/>
          <a:lstStyle/>
          <a:p>
            <a:fld id="{6118AADF-E9A4-4B73-928F-F4E479753648}" type="slidenum">
              <a:rPr lang="ja-JP" altLang="en-US" smtClean="0">
                <a:solidFill>
                  <a:prstClr val="black">
                    <a:tint val="75000"/>
                  </a:prstClr>
                </a:solidFill>
              </a:rPr>
              <a:pPr/>
              <a:t>95</a:t>
            </a:fld>
            <a:endParaRPr lang="ja-JP" altLang="en-US">
              <a:solidFill>
                <a:prstClr val="black">
                  <a:tint val="75000"/>
                </a:prstClr>
              </a:solidFill>
            </a:endParaRPr>
          </a:p>
        </p:txBody>
      </p:sp>
      <p:graphicFrame>
        <p:nvGraphicFramePr>
          <p:cNvPr id="5" name="オブジェクト 4"/>
          <p:cNvGraphicFramePr>
            <a:graphicFrameLocks noChangeAspect="1"/>
          </p:cNvGraphicFramePr>
          <p:nvPr/>
        </p:nvGraphicFramePr>
        <p:xfrm>
          <a:off x="2047717" y="1772816"/>
          <a:ext cx="3642211" cy="1008112"/>
        </p:xfrm>
        <a:graphic>
          <a:graphicData uri="http://schemas.openxmlformats.org/presentationml/2006/ole">
            <mc:AlternateContent xmlns:mc="http://schemas.openxmlformats.org/markup-compatibility/2006">
              <mc:Choice xmlns:v="urn:schemas-microsoft-com:vml" Requires="v">
                <p:oleObj name="数式" r:id="rId3" imgW="1422360" imgH="393480" progId="Equation.3">
                  <p:embed/>
                </p:oleObj>
              </mc:Choice>
              <mc:Fallback>
                <p:oleObj name="数式" r:id="rId3" imgW="1422360" imgH="393480" progId="Equation.3">
                  <p:embed/>
                  <p:pic>
                    <p:nvPicPr>
                      <p:cNvPr id="5" name="オブジェクト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717" y="1772816"/>
                        <a:ext cx="3642211" cy="1008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テキスト ボックス 5"/>
          <p:cNvSpPr txBox="1"/>
          <p:nvPr/>
        </p:nvSpPr>
        <p:spPr>
          <a:xfrm>
            <a:off x="611560" y="2032102"/>
            <a:ext cx="1620957" cy="523220"/>
          </a:xfrm>
          <a:prstGeom prst="rect">
            <a:avLst/>
          </a:prstGeom>
          <a:noFill/>
        </p:spPr>
        <p:txBody>
          <a:bodyPr wrap="none" rtlCol="0">
            <a:spAutoFit/>
          </a:bodyPr>
          <a:lstStyle/>
          <a:p>
            <a:r>
              <a:rPr lang="ja-JP" altLang="en-US" sz="2800" dirty="0">
                <a:solidFill>
                  <a:prstClr val="black"/>
                </a:solidFill>
                <a:ea typeface="HG丸ｺﾞｼｯｸM-PRO" panose="020F0600000000000000" pitchFamily="50" charset="-128"/>
              </a:rPr>
              <a:t>赤道上：</a:t>
            </a:r>
          </a:p>
        </p:txBody>
      </p:sp>
      <p:sp>
        <p:nvSpPr>
          <p:cNvPr id="7" name="テキスト ボックス 6"/>
          <p:cNvSpPr txBox="1"/>
          <p:nvPr/>
        </p:nvSpPr>
        <p:spPr>
          <a:xfrm>
            <a:off x="5689928" y="1954093"/>
            <a:ext cx="2905347" cy="523220"/>
          </a:xfrm>
          <a:prstGeom prst="rect">
            <a:avLst/>
          </a:prstGeom>
          <a:noFill/>
        </p:spPr>
        <p:txBody>
          <a:bodyPr wrap="none" rtlCol="0">
            <a:spAutoFit/>
          </a:bodyPr>
          <a:lstStyle/>
          <a:p>
            <a:r>
              <a:rPr lang="en-US" altLang="ja-JP" sz="2800" dirty="0">
                <a:solidFill>
                  <a:prstClr val="black"/>
                </a:solidFill>
                <a:ea typeface="HG丸ｺﾞｼｯｸM-PRO" panose="020F0600000000000000" pitchFamily="50" charset="-128"/>
              </a:rPr>
              <a:t>(</a:t>
            </a:r>
            <a:r>
              <a:rPr lang="ja-JP" altLang="en-US" sz="2800" dirty="0">
                <a:solidFill>
                  <a:prstClr val="black"/>
                </a:solidFill>
                <a:ea typeface="HG丸ｺﾞｼｯｸM-PRO" panose="020F0600000000000000" pitchFamily="50" charset="-128"/>
              </a:rPr>
              <a:t>音速：</a:t>
            </a:r>
            <a:r>
              <a:rPr lang="en-US" altLang="ja-JP" sz="2800" dirty="0">
                <a:solidFill>
                  <a:prstClr val="black"/>
                </a:solidFill>
                <a:ea typeface="HG丸ｺﾞｼｯｸM-PRO" panose="020F0600000000000000" pitchFamily="50" charset="-128"/>
              </a:rPr>
              <a:t>1225km/h)</a:t>
            </a:r>
            <a:endParaRPr lang="ja-JP" altLang="en-US" sz="2800" dirty="0">
              <a:solidFill>
                <a:prstClr val="black"/>
              </a:solidFill>
              <a:ea typeface="HG丸ｺﾞｼｯｸM-PRO" panose="020F0600000000000000" pitchFamily="50" charset="-128"/>
            </a:endParaRPr>
          </a:p>
        </p:txBody>
      </p:sp>
      <p:sp>
        <p:nvSpPr>
          <p:cNvPr id="13" name="テキスト ボックス 12"/>
          <p:cNvSpPr txBox="1"/>
          <p:nvPr/>
        </p:nvSpPr>
        <p:spPr>
          <a:xfrm>
            <a:off x="755576" y="1196752"/>
            <a:ext cx="6288901" cy="523220"/>
          </a:xfrm>
          <a:prstGeom prst="rect">
            <a:avLst/>
          </a:prstGeom>
          <a:solidFill>
            <a:schemeClr val="bg1"/>
          </a:solidFill>
        </p:spPr>
        <p:txBody>
          <a:bodyPr wrap="none" rtlCol="0">
            <a:spAutoFit/>
          </a:bodyPr>
          <a:lstStyle/>
          <a:p>
            <a:r>
              <a:rPr lang="ja-JP" altLang="en-US" sz="2800" dirty="0">
                <a:solidFill>
                  <a:prstClr val="black"/>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地球の外から見たときの自転の速さは</a:t>
            </a:r>
          </a:p>
        </p:txBody>
      </p:sp>
      <p:sp>
        <p:nvSpPr>
          <p:cNvPr id="15" name="テキスト ボックス 14"/>
          <p:cNvSpPr txBox="1"/>
          <p:nvPr/>
        </p:nvSpPr>
        <p:spPr>
          <a:xfrm>
            <a:off x="2411760" y="2780928"/>
            <a:ext cx="5314275" cy="400110"/>
          </a:xfrm>
          <a:prstGeom prst="rect">
            <a:avLst/>
          </a:prstGeom>
          <a:noFill/>
        </p:spPr>
        <p:txBody>
          <a:bodyPr wrap="none" rtlCol="0">
            <a:spAutoFit/>
          </a:bodyPr>
          <a:lstStyle/>
          <a:p>
            <a:r>
              <a:rPr lang="ja-JP" altLang="en-US" sz="2000" dirty="0">
                <a:solidFill>
                  <a:prstClr val="black"/>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私たちは音速以上の速度で常に移動している</a:t>
            </a:r>
          </a:p>
        </p:txBody>
      </p:sp>
      <p:sp>
        <p:nvSpPr>
          <p:cNvPr id="16" name="正方形/長方形 15"/>
          <p:cNvSpPr/>
          <p:nvPr/>
        </p:nvSpPr>
        <p:spPr>
          <a:xfrm>
            <a:off x="467544" y="3861048"/>
            <a:ext cx="8208912"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r>
              <a:rPr lang="ja-JP" altLang="en-US" sz="2400" dirty="0">
                <a:solidFill>
                  <a:prstClr val="black"/>
                </a:solidFill>
                <a:latin typeface="HG丸ｺﾞｼｯｸM-PRO" panose="020F0600000000000000" pitchFamily="50" charset="-128"/>
                <a:ea typeface="HG丸ｺﾞｼｯｸM-PRO" panose="020F0600000000000000" pitchFamily="50" charset="-128"/>
              </a:rPr>
              <a:t>地球規模の運動の場合，</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4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地球の自転速度</a:t>
            </a:r>
            <a:r>
              <a:rPr lang="ja-JP" altLang="en-US" sz="2400" dirty="0">
                <a:solidFill>
                  <a:prstClr val="black"/>
                </a:solidFill>
                <a:latin typeface="HG丸ｺﾞｼｯｸM-PRO" panose="020F0600000000000000" pitchFamily="50" charset="-128"/>
                <a:ea typeface="HG丸ｺﾞｼｯｸM-PRO" panose="020F0600000000000000" pitchFamily="50" charset="-128"/>
              </a:rPr>
              <a:t>を加味しなくてはならない</a:t>
            </a:r>
          </a:p>
        </p:txBody>
      </p:sp>
      <p:sp>
        <p:nvSpPr>
          <p:cNvPr id="17" name="下矢印 16"/>
          <p:cNvSpPr/>
          <p:nvPr/>
        </p:nvSpPr>
        <p:spPr>
          <a:xfrm>
            <a:off x="3563888" y="4725144"/>
            <a:ext cx="2016224" cy="504056"/>
          </a:xfrm>
          <a:prstGeom prst="downArrow">
            <a:avLst>
              <a:gd name="adj1" fmla="val 70307"/>
              <a:gd name="adj2" fmla="val 6286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18" name="正方形/長方形 17"/>
          <p:cNvSpPr/>
          <p:nvPr/>
        </p:nvSpPr>
        <p:spPr>
          <a:xfrm>
            <a:off x="467544" y="5301208"/>
            <a:ext cx="8208912"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0" lvl="1" algn="ctr"/>
            <a:r>
              <a:rPr lang="ja-JP" altLang="en-US" sz="2400" dirty="0">
                <a:solidFill>
                  <a:prstClr val="black"/>
                </a:solidFill>
                <a:latin typeface="HG丸ｺﾞｼｯｸM-PRO" panose="020F0600000000000000" pitchFamily="50" charset="-128"/>
                <a:ea typeface="HG丸ｺﾞｼｯｸM-PRO" panose="020F0600000000000000" pitchFamily="50" charset="-128"/>
              </a:rPr>
              <a:t>見かけの力「</a:t>
            </a:r>
            <a:r>
              <a:rPr lang="ja-JP" altLang="en-US" sz="24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コリオリ力</a:t>
            </a:r>
            <a:r>
              <a:rPr lang="ja-JP" altLang="en-US" sz="2400" dirty="0">
                <a:solidFill>
                  <a:prstClr val="black"/>
                </a:solidFill>
                <a:latin typeface="HG丸ｺﾞｼｯｸM-PRO" panose="020F0600000000000000" pitchFamily="50" charset="-128"/>
                <a:ea typeface="HG丸ｺﾞｼｯｸM-PRO" panose="020F0600000000000000" pitchFamily="50" charset="-128"/>
              </a:rPr>
              <a:t>」を使って，</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pPr marL="0" lvl="1" algn="r"/>
            <a:r>
              <a:rPr lang="ja-JP" altLang="en-US" sz="2400" dirty="0">
                <a:solidFill>
                  <a:prstClr val="black"/>
                </a:solidFill>
                <a:latin typeface="HG丸ｺﾞｼｯｸM-PRO" panose="020F0600000000000000" pitchFamily="50" charset="-128"/>
                <a:ea typeface="HG丸ｺﾞｼｯｸM-PRO" panose="020F0600000000000000" pitchFamily="50" charset="-128"/>
              </a:rPr>
              <a:t>地球の自転を考えなくてもよくしている</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63564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15" grpId="0"/>
      <p:bldP spid="16" grpId="0" animBg="1"/>
      <p:bldP spid="17" grpId="0" animBg="1"/>
      <p:bldP spid="1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752"/>
            <a:ext cx="8229600" cy="650228"/>
          </a:xfrm>
        </p:spPr>
        <p:txBody>
          <a:bodyPr>
            <a:normAutofit fontScale="90000"/>
          </a:bodyPr>
          <a:lstStyle/>
          <a:p>
            <a:r>
              <a:rPr lang="ja-JP" altLang="en-US" dirty="0"/>
              <a:t>回転が逆の場合は</a:t>
            </a:r>
            <a:r>
              <a:rPr lang="en-US" altLang="ja-JP" dirty="0"/>
              <a:t>?</a:t>
            </a:r>
            <a:endParaRPr kumimoji="1" lang="ja-JP" altLang="en-US" dirty="0"/>
          </a:p>
        </p:txBody>
      </p:sp>
      <p:sp>
        <p:nvSpPr>
          <p:cNvPr id="13" name="テキスト プレースホルダ 12"/>
          <p:cNvSpPr>
            <a:spLocks noGrp="1"/>
          </p:cNvSpPr>
          <p:nvPr>
            <p:ph type="body" idx="1"/>
          </p:nvPr>
        </p:nvSpPr>
        <p:spPr>
          <a:ln>
            <a:noFill/>
          </a:ln>
        </p:spPr>
        <p:style>
          <a:lnRef idx="2">
            <a:schemeClr val="accent1"/>
          </a:lnRef>
          <a:fillRef idx="1">
            <a:schemeClr val="lt1"/>
          </a:fillRef>
          <a:effectRef idx="0">
            <a:schemeClr val="accent1"/>
          </a:effectRef>
          <a:fontRef idx="minor">
            <a:schemeClr val="dk1"/>
          </a:fontRef>
        </p:style>
        <p:txBody>
          <a:bodyPr/>
          <a:lstStyle/>
          <a:p>
            <a:pPr algn="ctr"/>
            <a:r>
              <a:rPr kumimoji="1" lang="ja-JP" altLang="en-US" sz="2800" b="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反時計回りの場合</a:t>
            </a:r>
          </a:p>
        </p:txBody>
      </p:sp>
      <p:sp>
        <p:nvSpPr>
          <p:cNvPr id="14" name="コンテンツ プレースホルダ 13"/>
          <p:cNvSpPr>
            <a:spLocks noGrp="1"/>
          </p:cNvSpPr>
          <p:nvPr>
            <p:ph sz="half" idx="2"/>
          </p:nvPr>
        </p:nvSpPr>
        <p:spPr>
          <a:xfrm>
            <a:off x="711290" y="5572140"/>
            <a:ext cx="3395480" cy="523220"/>
          </a:xfrm>
        </p:spPr>
        <p:txBody>
          <a:bodyPr wrap="none">
            <a:spAutoFit/>
          </a:bodyPr>
          <a:lstStyle/>
          <a:p>
            <a:pPr algn="ctr">
              <a:buNone/>
            </a:pPr>
            <a:r>
              <a:rPr kumimoji="1" lang="ja-JP" altLang="en-US" sz="2800" dirty="0"/>
              <a:t>地球の</a:t>
            </a:r>
            <a:r>
              <a:rPr kumimoji="1" lang="ja-JP" altLang="en-US" sz="2800" dirty="0">
                <a:solidFill>
                  <a:srgbClr val="FF0000"/>
                </a:solidFill>
                <a:effectLst>
                  <a:outerShdw blurRad="38100" dist="38100" dir="2700000" algn="tl">
                    <a:srgbClr val="000000">
                      <a:alpha val="43137"/>
                    </a:srgbClr>
                  </a:outerShdw>
                </a:effectLst>
                <a:latin typeface="HG丸ｺﾞｼｯｸM-PRO" panose="020F0600000000000000" pitchFamily="50" charset="-128"/>
              </a:rPr>
              <a:t>北半球</a:t>
            </a:r>
            <a:r>
              <a:rPr kumimoji="1" lang="ja-JP" altLang="en-US" sz="2800" dirty="0"/>
              <a:t>に相当</a:t>
            </a:r>
          </a:p>
        </p:txBody>
      </p:sp>
      <p:sp>
        <p:nvSpPr>
          <p:cNvPr id="15" name="テキスト プレースホルダ 14"/>
          <p:cNvSpPr>
            <a:spLocks noGrp="1"/>
          </p:cNvSpPr>
          <p:nvPr>
            <p:ph type="body" sz="quarter" idx="3"/>
          </p:nvPr>
        </p:nvSpPr>
        <p:spPr>
          <a:ln>
            <a:noFill/>
          </a:ln>
        </p:spPr>
        <p:style>
          <a:lnRef idx="2">
            <a:schemeClr val="accent1"/>
          </a:lnRef>
          <a:fillRef idx="1">
            <a:schemeClr val="lt1"/>
          </a:fillRef>
          <a:effectRef idx="0">
            <a:schemeClr val="accent1"/>
          </a:effectRef>
          <a:fontRef idx="minor">
            <a:schemeClr val="dk1"/>
          </a:fontRef>
        </p:style>
        <p:txBody>
          <a:bodyPr>
            <a:normAutofit/>
          </a:bodyPr>
          <a:lstStyle/>
          <a:p>
            <a:pPr algn="ctr"/>
            <a:r>
              <a:rPr kumimoji="1" lang="ja-JP" altLang="en-US" sz="2800" b="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時計回りの場合</a:t>
            </a:r>
          </a:p>
        </p:txBody>
      </p:sp>
      <p:sp>
        <p:nvSpPr>
          <p:cNvPr id="16" name="コンテンツ プレースホルダ 15"/>
          <p:cNvSpPr>
            <a:spLocks noGrp="1"/>
          </p:cNvSpPr>
          <p:nvPr>
            <p:ph sz="quarter" idx="4"/>
          </p:nvPr>
        </p:nvSpPr>
        <p:spPr>
          <a:xfrm>
            <a:off x="5049087" y="5572140"/>
            <a:ext cx="3395481" cy="523220"/>
          </a:xfrm>
        </p:spPr>
        <p:txBody>
          <a:bodyPr wrap="none">
            <a:spAutoFit/>
          </a:bodyPr>
          <a:lstStyle/>
          <a:p>
            <a:pPr algn="ctr">
              <a:buNone/>
            </a:pPr>
            <a:r>
              <a:rPr kumimoji="1" lang="ja-JP" altLang="en-US" sz="2800" dirty="0"/>
              <a:t>地球の</a:t>
            </a:r>
            <a:r>
              <a:rPr kumimoji="1" lang="ja-JP" altLang="en-US" sz="2800" dirty="0">
                <a:solidFill>
                  <a:srgbClr val="FF0000"/>
                </a:solidFill>
                <a:effectLst>
                  <a:outerShdw blurRad="38100" dist="38100" dir="2700000" algn="tl">
                    <a:srgbClr val="000000">
                      <a:alpha val="43137"/>
                    </a:srgbClr>
                  </a:outerShdw>
                </a:effectLst>
                <a:latin typeface="HG丸ｺﾞｼｯｸM-PRO" panose="020F0600000000000000" pitchFamily="50" charset="-128"/>
              </a:rPr>
              <a:t>南半球</a:t>
            </a:r>
            <a:r>
              <a:rPr kumimoji="1" lang="ja-JP" altLang="en-US" sz="2800" dirty="0"/>
              <a:t>に相当</a:t>
            </a:r>
          </a:p>
        </p:txBody>
      </p:sp>
      <p:grpSp>
        <p:nvGrpSpPr>
          <p:cNvPr id="4" name="グループ化 3"/>
          <p:cNvGrpSpPr/>
          <p:nvPr/>
        </p:nvGrpSpPr>
        <p:grpSpPr>
          <a:xfrm>
            <a:off x="928662" y="2285992"/>
            <a:ext cx="3000396" cy="3000396"/>
            <a:chOff x="4500562" y="1928802"/>
            <a:chExt cx="3000396" cy="3000396"/>
          </a:xfrm>
        </p:grpSpPr>
        <p:sp>
          <p:nvSpPr>
            <p:cNvPr id="5" name="円/楕円 4"/>
            <p:cNvSpPr>
              <a:spLocks noChangeAspect="1"/>
            </p:cNvSpPr>
            <p:nvPr/>
          </p:nvSpPr>
          <p:spPr>
            <a:xfrm>
              <a:off x="4500562" y="1928802"/>
              <a:ext cx="3000396" cy="300039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6" name="テキスト ボックス 5"/>
            <p:cNvSpPr txBox="1"/>
            <p:nvPr/>
          </p:nvSpPr>
          <p:spPr>
            <a:xfrm>
              <a:off x="6365782" y="2000240"/>
              <a:ext cx="872355" cy="646331"/>
            </a:xfrm>
            <a:prstGeom prst="rect">
              <a:avLst/>
            </a:prstGeom>
            <a:noFill/>
          </p:spPr>
          <p:txBody>
            <a:bodyPr wrap="none" rtlCol="0">
              <a:spAutoFit/>
            </a:bodyPr>
            <a:lstStyle/>
            <a:p>
              <a:r>
                <a:rPr lang="ja-JP" altLang="en-US" sz="3600" b="1" dirty="0">
                  <a:solidFill>
                    <a:prstClr val="black"/>
                  </a:solidFill>
                  <a:ea typeface="HG丸ｺﾞｼｯｸM-PRO" panose="020F0600000000000000" pitchFamily="50" charset="-128"/>
                </a:rPr>
                <a:t>・</a:t>
              </a:r>
              <a:r>
                <a:rPr lang="en-US" altLang="ja-JP" sz="2800" b="1" dirty="0">
                  <a:solidFill>
                    <a:prstClr val="black"/>
                  </a:solidFill>
                  <a:ea typeface="HG丸ｺﾞｼｯｸM-PRO" panose="020F0600000000000000" pitchFamily="50" charset="-128"/>
                </a:rPr>
                <a:t>B</a:t>
              </a:r>
              <a:endParaRPr lang="ja-JP" altLang="en-US" sz="2800" b="1" dirty="0">
                <a:solidFill>
                  <a:prstClr val="black"/>
                </a:solidFill>
                <a:ea typeface="HG丸ｺﾞｼｯｸM-PRO" panose="020F0600000000000000" pitchFamily="50" charset="-128"/>
              </a:endParaRPr>
            </a:p>
          </p:txBody>
        </p:sp>
      </p:grpSp>
      <p:sp>
        <p:nvSpPr>
          <p:cNvPr id="7" name="右矢印 6"/>
          <p:cNvSpPr/>
          <p:nvPr/>
        </p:nvSpPr>
        <p:spPr>
          <a:xfrm rot="18898476">
            <a:off x="3069502" y="4684833"/>
            <a:ext cx="1357322" cy="556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white"/>
                </a:solidFill>
                <a:ea typeface="HG丸ｺﾞｼｯｸM-PRO" panose="020F0600000000000000" pitchFamily="50" charset="-128"/>
              </a:rPr>
              <a:t>回転</a:t>
            </a:r>
          </a:p>
        </p:txBody>
      </p:sp>
      <p:sp>
        <p:nvSpPr>
          <p:cNvPr id="8" name="テキスト ボックス 7"/>
          <p:cNvSpPr txBox="1"/>
          <p:nvPr/>
        </p:nvSpPr>
        <p:spPr>
          <a:xfrm>
            <a:off x="2222378" y="3429000"/>
            <a:ext cx="883575" cy="646331"/>
          </a:xfrm>
          <a:prstGeom prst="rect">
            <a:avLst/>
          </a:prstGeom>
          <a:noFill/>
        </p:spPr>
        <p:txBody>
          <a:bodyPr wrap="none" rtlCol="0">
            <a:spAutoFit/>
          </a:bodyPr>
          <a:lstStyle/>
          <a:p>
            <a:r>
              <a:rPr lang="ja-JP" altLang="en-US" sz="3600" b="1" dirty="0">
                <a:solidFill>
                  <a:prstClr val="black"/>
                </a:solidFill>
                <a:ea typeface="HG丸ｺﾞｼｯｸM-PRO" panose="020F0600000000000000" pitchFamily="50" charset="-128"/>
              </a:rPr>
              <a:t>・</a:t>
            </a:r>
            <a:r>
              <a:rPr lang="en-US" altLang="ja-JP" sz="2800" b="1" dirty="0">
                <a:solidFill>
                  <a:prstClr val="black"/>
                </a:solidFill>
                <a:ea typeface="HG丸ｺﾞｼｯｸM-PRO" panose="020F0600000000000000" pitchFamily="50" charset="-128"/>
              </a:rPr>
              <a:t>A</a:t>
            </a:r>
            <a:endParaRPr lang="ja-JP" altLang="en-US" sz="2800" b="1" dirty="0">
              <a:solidFill>
                <a:prstClr val="black"/>
              </a:solidFill>
              <a:ea typeface="HG丸ｺﾞｼｯｸM-PRO" panose="020F0600000000000000" pitchFamily="50" charset="-128"/>
            </a:endParaRPr>
          </a:p>
        </p:txBody>
      </p:sp>
      <p:sp>
        <p:nvSpPr>
          <p:cNvPr id="9" name="円/楕円 8"/>
          <p:cNvSpPr>
            <a:spLocks noChangeAspect="1"/>
          </p:cNvSpPr>
          <p:nvPr/>
        </p:nvSpPr>
        <p:spPr>
          <a:xfrm>
            <a:off x="2285984" y="3643314"/>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cxnSp>
        <p:nvCxnSpPr>
          <p:cNvPr id="10" name="直線矢印コネクタ 9"/>
          <p:cNvCxnSpPr/>
          <p:nvPr/>
        </p:nvCxnSpPr>
        <p:spPr>
          <a:xfrm rot="5400000" flipH="1" flipV="1">
            <a:off x="2178827" y="2964653"/>
            <a:ext cx="1071570" cy="5715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rot="3600000" flipH="1" flipV="1">
            <a:off x="1877780" y="2892872"/>
            <a:ext cx="1071570" cy="5715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3131840" y="2204864"/>
            <a:ext cx="1723549" cy="461665"/>
          </a:xfrm>
          <a:prstGeom prst="rect">
            <a:avLst/>
          </a:prstGeom>
          <a:noFill/>
        </p:spPr>
        <p:txBody>
          <a:bodyPr wrap="none" rtlCol="0">
            <a:spAutoFit/>
          </a:bodyPr>
          <a:lstStyle/>
          <a:p>
            <a:r>
              <a:rPr lang="ja-JP" altLang="en-US" sz="24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右にずれる</a:t>
            </a:r>
          </a:p>
        </p:txBody>
      </p:sp>
      <p:grpSp>
        <p:nvGrpSpPr>
          <p:cNvPr id="17" name="グループ化 16"/>
          <p:cNvGrpSpPr/>
          <p:nvPr/>
        </p:nvGrpSpPr>
        <p:grpSpPr>
          <a:xfrm>
            <a:off x="5214942" y="2285992"/>
            <a:ext cx="3000396" cy="3000396"/>
            <a:chOff x="4500562" y="1928802"/>
            <a:chExt cx="3000396" cy="3000396"/>
          </a:xfrm>
        </p:grpSpPr>
        <p:sp>
          <p:nvSpPr>
            <p:cNvPr id="18" name="円/楕円 17"/>
            <p:cNvSpPr>
              <a:spLocks noChangeAspect="1"/>
            </p:cNvSpPr>
            <p:nvPr/>
          </p:nvSpPr>
          <p:spPr>
            <a:xfrm>
              <a:off x="4500562" y="1928802"/>
              <a:ext cx="3000396" cy="300039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9" name="テキスト ボックス 18"/>
            <p:cNvSpPr txBox="1"/>
            <p:nvPr/>
          </p:nvSpPr>
          <p:spPr>
            <a:xfrm>
              <a:off x="6365782" y="2000240"/>
              <a:ext cx="872355" cy="646331"/>
            </a:xfrm>
            <a:prstGeom prst="rect">
              <a:avLst/>
            </a:prstGeom>
            <a:noFill/>
          </p:spPr>
          <p:txBody>
            <a:bodyPr wrap="none" rtlCol="0">
              <a:spAutoFit/>
            </a:bodyPr>
            <a:lstStyle/>
            <a:p>
              <a:r>
                <a:rPr lang="ja-JP" altLang="en-US" sz="3600" b="1" dirty="0">
                  <a:solidFill>
                    <a:prstClr val="black"/>
                  </a:solidFill>
                  <a:ea typeface="HG丸ｺﾞｼｯｸM-PRO" panose="020F0600000000000000" pitchFamily="50" charset="-128"/>
                </a:rPr>
                <a:t>・</a:t>
              </a:r>
              <a:r>
                <a:rPr lang="en-US" altLang="ja-JP" sz="2800" b="1" dirty="0">
                  <a:solidFill>
                    <a:prstClr val="black"/>
                  </a:solidFill>
                  <a:ea typeface="HG丸ｺﾞｼｯｸM-PRO" panose="020F0600000000000000" pitchFamily="50" charset="-128"/>
                </a:rPr>
                <a:t>B</a:t>
              </a:r>
              <a:endParaRPr lang="ja-JP" altLang="en-US" sz="2800" b="1" dirty="0">
                <a:solidFill>
                  <a:prstClr val="black"/>
                </a:solidFill>
                <a:ea typeface="HG丸ｺﾞｼｯｸM-PRO" panose="020F0600000000000000" pitchFamily="50" charset="-128"/>
              </a:endParaRPr>
            </a:p>
          </p:txBody>
        </p:sp>
      </p:grpSp>
      <p:sp>
        <p:nvSpPr>
          <p:cNvPr id="20" name="テキスト ボックス 19"/>
          <p:cNvSpPr txBox="1"/>
          <p:nvPr/>
        </p:nvSpPr>
        <p:spPr>
          <a:xfrm>
            <a:off x="6508658" y="3429000"/>
            <a:ext cx="883575" cy="646331"/>
          </a:xfrm>
          <a:prstGeom prst="rect">
            <a:avLst/>
          </a:prstGeom>
          <a:noFill/>
        </p:spPr>
        <p:txBody>
          <a:bodyPr wrap="none" rtlCol="0">
            <a:spAutoFit/>
          </a:bodyPr>
          <a:lstStyle/>
          <a:p>
            <a:r>
              <a:rPr lang="ja-JP" altLang="en-US" sz="3600" b="1" dirty="0">
                <a:solidFill>
                  <a:prstClr val="black"/>
                </a:solidFill>
                <a:ea typeface="HG丸ｺﾞｼｯｸM-PRO" panose="020F0600000000000000" pitchFamily="50" charset="-128"/>
              </a:rPr>
              <a:t>・</a:t>
            </a:r>
            <a:r>
              <a:rPr lang="en-US" altLang="ja-JP" sz="2800" b="1" dirty="0">
                <a:solidFill>
                  <a:prstClr val="black"/>
                </a:solidFill>
                <a:ea typeface="HG丸ｺﾞｼｯｸM-PRO" panose="020F0600000000000000" pitchFamily="50" charset="-128"/>
              </a:rPr>
              <a:t>A</a:t>
            </a:r>
            <a:endParaRPr lang="ja-JP" altLang="en-US" sz="2800" b="1" dirty="0">
              <a:solidFill>
                <a:prstClr val="black"/>
              </a:solidFill>
              <a:ea typeface="HG丸ｺﾞｼｯｸM-PRO" panose="020F0600000000000000" pitchFamily="50" charset="-128"/>
            </a:endParaRPr>
          </a:p>
        </p:txBody>
      </p:sp>
      <p:sp>
        <p:nvSpPr>
          <p:cNvPr id="21" name="円/楕円 20"/>
          <p:cNvSpPr>
            <a:spLocks noChangeAspect="1"/>
          </p:cNvSpPr>
          <p:nvPr/>
        </p:nvSpPr>
        <p:spPr>
          <a:xfrm>
            <a:off x="6572264" y="3643314"/>
            <a:ext cx="285752"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22" name="左矢印 21"/>
          <p:cNvSpPr/>
          <p:nvPr/>
        </p:nvSpPr>
        <p:spPr>
          <a:xfrm rot="18898476">
            <a:off x="7498658" y="4684833"/>
            <a:ext cx="1357322" cy="5560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white"/>
                </a:solidFill>
                <a:ea typeface="HG丸ｺﾞｼｯｸM-PRO" panose="020F0600000000000000" pitchFamily="50" charset="-128"/>
              </a:rPr>
              <a:t>回転</a:t>
            </a:r>
          </a:p>
        </p:txBody>
      </p:sp>
      <p:cxnSp>
        <p:nvCxnSpPr>
          <p:cNvPr id="23" name="直線矢印コネクタ 22"/>
          <p:cNvCxnSpPr/>
          <p:nvPr/>
        </p:nvCxnSpPr>
        <p:spPr>
          <a:xfrm rot="5400000" flipH="1" flipV="1">
            <a:off x="6465107" y="2964653"/>
            <a:ext cx="1071570" cy="5715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rot="7200000" flipH="1" flipV="1">
            <a:off x="6735564" y="3178624"/>
            <a:ext cx="1071570" cy="5715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7452320" y="2204864"/>
            <a:ext cx="1723549" cy="461665"/>
          </a:xfrm>
          <a:prstGeom prst="rect">
            <a:avLst/>
          </a:prstGeom>
          <a:noFill/>
        </p:spPr>
        <p:txBody>
          <a:bodyPr wrap="none" rtlCol="0">
            <a:spAutoFit/>
          </a:bodyPr>
          <a:lstStyle/>
          <a:p>
            <a:r>
              <a:rPr lang="ja-JP" altLang="en-US" sz="24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左にずれる</a:t>
            </a:r>
          </a:p>
        </p:txBody>
      </p:sp>
      <p:sp>
        <p:nvSpPr>
          <p:cNvPr id="27" name="テキスト ボックス 26"/>
          <p:cNvSpPr txBox="1"/>
          <p:nvPr/>
        </p:nvSpPr>
        <p:spPr>
          <a:xfrm>
            <a:off x="2092176" y="6215082"/>
            <a:ext cx="5444119" cy="523220"/>
          </a:xfrm>
          <a:prstGeom prst="rect">
            <a:avLst/>
          </a:prstGeom>
          <a:noFill/>
        </p:spPr>
        <p:txBody>
          <a:bodyPr wrap="none" rtlCol="0">
            <a:spAutoFit/>
          </a:bodyPr>
          <a:lstStyle/>
          <a:p>
            <a:r>
              <a:rPr lang="ja-JP" altLang="en-US" sz="2800" dirty="0">
                <a:solidFill>
                  <a:prstClr val="black"/>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では，</a:t>
            </a:r>
            <a:r>
              <a:rPr lang="ja-JP" altLang="en-US" sz="28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赤道上</a:t>
            </a:r>
            <a:r>
              <a:rPr lang="ja-JP" altLang="en-US" sz="2800" dirty="0">
                <a:solidFill>
                  <a:prstClr val="black"/>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でのコリオリ力は</a:t>
            </a:r>
            <a:r>
              <a:rPr lang="en-US" altLang="ja-JP" sz="2800" dirty="0">
                <a:solidFill>
                  <a:prstClr val="black"/>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a:t>
            </a:r>
            <a:endParaRPr lang="ja-JP" altLang="en-US" sz="2800" dirty="0">
              <a:solidFill>
                <a:prstClr val="black"/>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28" name="スライド番号プレースホルダ 27"/>
          <p:cNvSpPr>
            <a:spLocks noGrp="1"/>
          </p:cNvSpPr>
          <p:nvPr>
            <p:ph type="sldNum" sz="quarter" idx="12"/>
          </p:nvPr>
        </p:nvSpPr>
        <p:spPr/>
        <p:txBody>
          <a:bodyPr/>
          <a:lstStyle/>
          <a:p>
            <a:fld id="{6118AADF-E9A4-4B73-928F-F4E479753648}" type="slidenum">
              <a:rPr lang="ja-JP" altLang="en-US" smtClean="0">
                <a:solidFill>
                  <a:prstClr val="black">
                    <a:tint val="75000"/>
                  </a:prstClr>
                </a:solidFill>
              </a:rPr>
              <a:pPr/>
              <a:t>96</a:t>
            </a:fld>
            <a:endParaRPr lang="ja-JP" altLang="en-US">
              <a:solidFill>
                <a:prstClr val="black">
                  <a:tint val="75000"/>
                </a:prstClr>
              </a:solidFill>
            </a:endParaRPr>
          </a:p>
        </p:txBody>
      </p:sp>
    </p:spTree>
    <p:extLst>
      <p:ext uri="{BB962C8B-B14F-4D97-AF65-F5344CB8AC3E}">
        <p14:creationId xmlns:p14="http://schemas.microsoft.com/office/powerpoint/2010/main" val="257006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0" presetClass="path" presetSubtype="0" accel="50000" decel="50000" fill="hold" grpId="1" nodeType="afterEffect">
                                  <p:stCondLst>
                                    <p:cond delay="0"/>
                                  </p:stCondLst>
                                  <p:childTnLst>
                                    <p:animMotion origin="layout" path="M 1.11022E-16 2.53469E-6 L 0.06302 -0.15726 " pathEditMode="relative" rAng="0" ptsTypes="AA">
                                      <p:cBhvr>
                                        <p:cTn id="10" dur="1000" fill="hold"/>
                                        <p:tgtEl>
                                          <p:spTgt spid="9"/>
                                        </p:tgtEl>
                                        <p:attrNameLst>
                                          <p:attrName>ppt_x</p:attrName>
                                          <p:attrName>ppt_y</p:attrName>
                                        </p:attrNameLst>
                                      </p:cBhvr>
                                      <p:rCtr x="3100" y="-7900"/>
                                    </p:animMotion>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par>
                          <p:cTn id="15" fill="hold">
                            <p:stCondLst>
                              <p:cond delay="2000"/>
                            </p:stCondLst>
                            <p:childTnLst>
                              <p:par>
                                <p:cTn id="16" presetID="8" presetClass="emph" presetSubtype="0" fill="hold" nodeType="afterEffect">
                                  <p:stCondLst>
                                    <p:cond delay="0"/>
                                  </p:stCondLst>
                                  <p:childTnLst>
                                    <p:animRot by="-1800000">
                                      <p:cBhvr>
                                        <p:cTn id="17" dur="2000" fill="hold"/>
                                        <p:tgtEl>
                                          <p:spTgt spid="4"/>
                                        </p:tgtEl>
                                        <p:attrNameLst>
                                          <p:attrName>r</p:attrName>
                                        </p:attrNameLst>
                                      </p:cBhvr>
                                    </p:animRot>
                                  </p:childTnLst>
                                </p:cTn>
                              </p:par>
                            </p:childTnLst>
                          </p:cTn>
                        </p:par>
                        <p:par>
                          <p:cTn id="18" fill="hold">
                            <p:stCondLst>
                              <p:cond delay="4000"/>
                            </p:stCondLst>
                            <p:childTnLst>
                              <p:par>
                                <p:cTn id="19" presetID="2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par>
                          <p:cTn id="22" fill="hold">
                            <p:stCondLst>
                              <p:cond delay="4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500"/>
                            </p:stCondLst>
                            <p:childTnLst>
                              <p:par>
                                <p:cTn id="32" presetID="0" presetClass="path" presetSubtype="0" accel="50000" decel="50000" fill="hold" grpId="1" nodeType="afterEffect">
                                  <p:stCondLst>
                                    <p:cond delay="0"/>
                                  </p:stCondLst>
                                  <p:childTnLst>
                                    <p:animMotion origin="layout" path="M 1.11022E-16 2.53469E-6 L 0.06302 -0.15726 " pathEditMode="relative" rAng="0" ptsTypes="AA">
                                      <p:cBhvr>
                                        <p:cTn id="33" dur="1000" fill="hold"/>
                                        <p:tgtEl>
                                          <p:spTgt spid="21"/>
                                        </p:tgtEl>
                                        <p:attrNameLst>
                                          <p:attrName>ppt_x</p:attrName>
                                          <p:attrName>ppt_y</p:attrName>
                                        </p:attrNameLst>
                                      </p:cBhvr>
                                      <p:rCtr x="3100" y="-7900"/>
                                    </p:animMotion>
                                  </p:childTnLst>
                                </p:cTn>
                              </p:par>
                            </p:childTnLst>
                          </p:cTn>
                        </p:par>
                        <p:par>
                          <p:cTn id="34" fill="hold">
                            <p:stCondLst>
                              <p:cond delay="1500"/>
                            </p:stCondLst>
                            <p:childTnLst>
                              <p:par>
                                <p:cTn id="35" presetID="22" presetClass="entr" presetSubtype="4"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par>
                          <p:cTn id="38" fill="hold">
                            <p:stCondLst>
                              <p:cond delay="2000"/>
                            </p:stCondLst>
                            <p:childTnLst>
                              <p:par>
                                <p:cTn id="39" presetID="8" presetClass="emph" presetSubtype="0" fill="hold" nodeType="afterEffect">
                                  <p:stCondLst>
                                    <p:cond delay="0"/>
                                  </p:stCondLst>
                                  <p:childTnLst>
                                    <p:animRot by="1800000">
                                      <p:cBhvr>
                                        <p:cTn id="40" dur="2000" fill="hold"/>
                                        <p:tgtEl>
                                          <p:spTgt spid="17"/>
                                        </p:tgtEl>
                                        <p:attrNameLst>
                                          <p:attrName>r</p:attrName>
                                        </p:attrNameLst>
                                      </p:cBhvr>
                                    </p:animRot>
                                  </p:child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xEl>
                                              <p:pRg st="0" end="0"/>
                                            </p:txEl>
                                          </p:spTgt>
                                        </p:tgtEl>
                                        <p:attrNameLst>
                                          <p:attrName>style.visibility</p:attrName>
                                        </p:attrNameLst>
                                      </p:cBhvr>
                                      <p:to>
                                        <p:strVal val="visible"/>
                                      </p:to>
                                    </p:set>
                                    <p:animEffect transition="in" filter="fade">
                                      <p:cBhvr>
                                        <p:cTn id="56" dur="500"/>
                                        <p:tgtEl>
                                          <p:spTgt spid="16">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build="p"/>
      <p:bldP spid="9" grpId="0" animBg="1"/>
      <p:bldP spid="9" grpId="1" animBg="1"/>
      <p:bldP spid="12" grpId="0"/>
      <p:bldP spid="21" grpId="0" animBg="1"/>
      <p:bldP spid="21" grpId="1" animBg="1"/>
      <p:bldP spid="25" grpId="0"/>
      <p:bldP spid="2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653103"/>
          </a:xfrm>
        </p:spPr>
        <p:txBody>
          <a:bodyPr>
            <a:normAutofit fontScale="90000"/>
          </a:bodyPr>
          <a:lstStyle/>
          <a:p>
            <a:r>
              <a:rPr lang="ja-JP" altLang="en-US" dirty="0"/>
              <a:t>赤道上でのコリオリ力は</a:t>
            </a:r>
            <a:r>
              <a:rPr lang="en-US" altLang="ja-JP" dirty="0"/>
              <a:t>?</a:t>
            </a:r>
            <a:endParaRPr kumimoji="1" lang="ja-JP" altLang="en-US" dirty="0"/>
          </a:p>
        </p:txBody>
      </p:sp>
      <p:sp>
        <p:nvSpPr>
          <p:cNvPr id="4" name="コンテンツ プレースホルダ 3"/>
          <p:cNvSpPr>
            <a:spLocks noGrp="1"/>
          </p:cNvSpPr>
          <p:nvPr>
            <p:ph idx="1"/>
          </p:nvPr>
        </p:nvSpPr>
        <p:spPr>
          <a:xfrm>
            <a:off x="457200" y="1176133"/>
            <a:ext cx="8229600" cy="2828931"/>
          </a:xfrm>
        </p:spPr>
        <p:txBody>
          <a:bodyPr>
            <a:normAutofit fontScale="85000" lnSpcReduction="20000"/>
          </a:bodyPr>
          <a:lstStyle/>
          <a:p>
            <a:r>
              <a:rPr kumimoji="1" lang="ja-JP" altLang="en-US" dirty="0"/>
              <a:t>コリオリ力をまとめると</a:t>
            </a:r>
            <a:endParaRPr kumimoji="1" lang="en-US" altLang="ja-JP" dirty="0"/>
          </a:p>
          <a:p>
            <a:pPr marL="971550" lvl="1" indent="-514350">
              <a:buFont typeface="+mj-lt"/>
              <a:buAutoNum type="arabicPeriod"/>
            </a:pPr>
            <a:r>
              <a:rPr lang="ja-JP" altLang="en-US" dirty="0"/>
              <a:t>緯度</a:t>
            </a:r>
            <a:r>
              <a:rPr lang="en-US" altLang="ja-JP" dirty="0">
                <a:latin typeface="Symbol" pitchFamily="18" charset="2"/>
              </a:rPr>
              <a:t>f</a:t>
            </a:r>
            <a:r>
              <a:rPr lang="ja-JP" altLang="en-US" dirty="0"/>
              <a:t>において水平速度</a:t>
            </a:r>
            <a:r>
              <a:rPr lang="en-US" altLang="ja-JP" dirty="0"/>
              <a:t>V</a:t>
            </a:r>
            <a:r>
              <a:rPr lang="ja-JP" altLang="en-US" dirty="0"/>
              <a:t>で移動する物体は</a:t>
            </a:r>
            <a:r>
              <a:rPr lang="ja-JP" altLang="en-US" dirty="0">
                <a:latin typeface="HG丸ｺﾞｼｯｸM-PRO" panose="020F0600000000000000" pitchFamily="50" charset="-128"/>
              </a:rPr>
              <a:t>コリオリ力</a:t>
            </a:r>
            <a:r>
              <a:rPr lang="ja-JP" altLang="en-US" dirty="0"/>
              <a:t>を受ける．コリオリ力の水平成分の大きさは</a:t>
            </a:r>
            <a:endParaRPr lang="en-US" altLang="ja-JP" dirty="0"/>
          </a:p>
          <a:p>
            <a:pPr marL="1371600" lvl="2" indent="-514350">
              <a:buNone/>
            </a:pPr>
            <a:r>
              <a:rPr lang="ja-JP" altLang="en-US" sz="2800" dirty="0"/>
              <a:t>　　　　　　　　　　　　　となる</a:t>
            </a:r>
            <a:endParaRPr lang="en-US" altLang="ja-JP" sz="2800" dirty="0"/>
          </a:p>
          <a:p>
            <a:pPr marL="1371600" lvl="2" indent="-514350">
              <a:buNone/>
            </a:pPr>
            <a:r>
              <a:rPr lang="en-US" altLang="ja-JP" sz="2800" dirty="0"/>
              <a:t>(</a:t>
            </a:r>
            <a:r>
              <a:rPr lang="ja-JP" altLang="en-US" sz="2800" dirty="0"/>
              <a:t>つまり，</a:t>
            </a:r>
            <a:r>
              <a:rPr lang="ja-JP" altLang="en-US" sz="2800" dirty="0">
                <a:latin typeface="HG丸ｺﾞｼｯｸM-PRO" panose="020F0600000000000000" pitchFamily="50" charset="-128"/>
              </a:rPr>
              <a:t>コリオリ力は物体の移動速度に比例する</a:t>
            </a:r>
            <a:r>
              <a:rPr lang="en-US" altLang="ja-JP" sz="2800" dirty="0"/>
              <a:t>)</a:t>
            </a:r>
          </a:p>
          <a:p>
            <a:pPr marL="1371600" lvl="2" indent="-514350">
              <a:buNone/>
            </a:pPr>
            <a:r>
              <a:rPr kumimoji="1" lang="ja-JP" altLang="en-US" dirty="0"/>
              <a:t>ここで，地球自転の角速度</a:t>
            </a:r>
            <a:r>
              <a:rPr kumimoji="1" lang="en-US" altLang="ja-JP" dirty="0">
                <a:latin typeface="Symbol" pitchFamily="18" charset="2"/>
              </a:rPr>
              <a:t>W</a:t>
            </a:r>
            <a:r>
              <a:rPr kumimoji="1" lang="en-US" altLang="ja-JP" dirty="0"/>
              <a:t>=2</a:t>
            </a:r>
            <a:r>
              <a:rPr kumimoji="1" lang="en-US" altLang="ja-JP" dirty="0">
                <a:latin typeface="Symbol" pitchFamily="18" charset="2"/>
              </a:rPr>
              <a:t>p</a:t>
            </a:r>
            <a:r>
              <a:rPr kumimoji="1" lang="en-US" altLang="ja-JP" dirty="0"/>
              <a:t>/1</a:t>
            </a:r>
            <a:r>
              <a:rPr kumimoji="1" lang="ja-JP" altLang="en-US" dirty="0"/>
              <a:t>日≈</a:t>
            </a:r>
            <a:r>
              <a:rPr kumimoji="1" lang="en-US" altLang="ja-JP" dirty="0"/>
              <a:t>7.292×10</a:t>
            </a:r>
            <a:r>
              <a:rPr kumimoji="1" lang="en-US" altLang="ja-JP" baseline="30000" dirty="0"/>
              <a:t>-5</a:t>
            </a:r>
            <a:r>
              <a:rPr kumimoji="1" lang="en-US" altLang="ja-JP" dirty="0"/>
              <a:t>[s</a:t>
            </a:r>
            <a:r>
              <a:rPr kumimoji="1" lang="en-US" altLang="ja-JP" baseline="30000" dirty="0"/>
              <a:t>-1</a:t>
            </a:r>
            <a:r>
              <a:rPr kumimoji="1" lang="en-US" altLang="ja-JP" dirty="0"/>
              <a:t>]</a:t>
            </a:r>
          </a:p>
          <a:p>
            <a:pPr marL="971550" lvl="1" indent="-514350">
              <a:buFont typeface="+mj-lt"/>
              <a:buAutoNum type="arabicPeriod"/>
            </a:pPr>
            <a:r>
              <a:rPr kumimoji="1" lang="ja-JP" altLang="en-US" dirty="0"/>
              <a:t>コリオリ力は</a:t>
            </a:r>
            <a:r>
              <a:rPr kumimoji="1" lang="ja-JP" altLang="en-US" dirty="0">
                <a:latin typeface="HG丸ｺﾞｼｯｸM-PRO" panose="020F0600000000000000" pitchFamily="50" charset="-128"/>
              </a:rPr>
              <a:t>北半球では移動方向の直角右向き</a:t>
            </a:r>
            <a:r>
              <a:rPr kumimoji="1" lang="ja-JP" altLang="en-US" dirty="0"/>
              <a:t>に，　　</a:t>
            </a:r>
            <a:r>
              <a:rPr kumimoji="1" lang="ja-JP" altLang="en-US" dirty="0">
                <a:latin typeface="HG丸ｺﾞｼｯｸM-PRO" panose="020F0600000000000000" pitchFamily="50" charset="-128"/>
              </a:rPr>
              <a:t>南半球では直角左向きに働く</a:t>
            </a:r>
            <a:endParaRPr kumimoji="1" lang="en-US" altLang="ja-JP" dirty="0">
              <a:latin typeface="HG丸ｺﾞｼｯｸM-PRO" panose="020F0600000000000000" pitchFamily="50" charset="-128"/>
            </a:endParaRPr>
          </a:p>
        </p:txBody>
      </p:sp>
      <p:graphicFrame>
        <p:nvGraphicFramePr>
          <p:cNvPr id="5" name="オブジェクト 4"/>
          <p:cNvGraphicFramePr>
            <a:graphicFrameLocks noChangeAspect="1"/>
          </p:cNvGraphicFramePr>
          <p:nvPr/>
        </p:nvGraphicFramePr>
        <p:xfrm>
          <a:off x="2000232" y="2182840"/>
          <a:ext cx="2071703" cy="454072"/>
        </p:xfrm>
        <a:graphic>
          <a:graphicData uri="http://schemas.openxmlformats.org/presentationml/2006/ole">
            <mc:AlternateContent xmlns:mc="http://schemas.openxmlformats.org/markup-compatibility/2006">
              <mc:Choice xmlns:v="urn:schemas-microsoft-com:vml" Requires="v">
                <p:oleObj name="数式" r:id="rId3" imgW="927000" imgH="203040" progId="Equation.3">
                  <p:embed/>
                </p:oleObj>
              </mc:Choice>
              <mc:Fallback>
                <p:oleObj name="数式" r:id="rId3" imgW="927000" imgH="203040" progId="Equation.3">
                  <p:embed/>
                  <p:pic>
                    <p:nvPicPr>
                      <p:cNvPr id="5" name="オブジェクト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32" y="2182840"/>
                        <a:ext cx="2071703" cy="4540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図 5" descr="coriolis1.gif"/>
          <p:cNvPicPr>
            <a:picLocks noChangeAspect="1"/>
          </p:cNvPicPr>
          <p:nvPr/>
        </p:nvPicPr>
        <p:blipFill>
          <a:blip r:embed="rId5" cstate="screen">
            <a:extLst>
              <a:ext uri="{28A0092B-C50C-407E-A947-70E740481C1C}">
                <a14:useLocalDpi xmlns:a14="http://schemas.microsoft.com/office/drawing/2010/main"/>
              </a:ext>
            </a:extLst>
          </a:blip>
          <a:srcRect l="2703" b="14276"/>
          <a:stretch>
            <a:fillRect/>
          </a:stretch>
        </p:blipFill>
        <p:spPr>
          <a:xfrm>
            <a:off x="6143636" y="4070013"/>
            <a:ext cx="2571736" cy="2573697"/>
          </a:xfrm>
          <a:prstGeom prst="rect">
            <a:avLst/>
          </a:prstGeom>
        </p:spPr>
      </p:pic>
      <p:sp>
        <p:nvSpPr>
          <p:cNvPr id="7" name="スライド番号プレースホルダ 6"/>
          <p:cNvSpPr>
            <a:spLocks noGrp="1"/>
          </p:cNvSpPr>
          <p:nvPr>
            <p:ph type="sldNum" sz="quarter" idx="12"/>
          </p:nvPr>
        </p:nvSpPr>
        <p:spPr/>
        <p:txBody>
          <a:bodyPr/>
          <a:lstStyle/>
          <a:p>
            <a:fld id="{6118AADF-E9A4-4B73-928F-F4E479753648}" type="slidenum">
              <a:rPr lang="ja-JP" altLang="en-US" smtClean="0">
                <a:solidFill>
                  <a:prstClr val="black">
                    <a:tint val="75000"/>
                  </a:prstClr>
                </a:solidFill>
              </a:rPr>
              <a:pPr/>
              <a:t>97</a:t>
            </a:fld>
            <a:endParaRPr lang="ja-JP" altLang="en-US">
              <a:solidFill>
                <a:prstClr val="black">
                  <a:tint val="75000"/>
                </a:prstClr>
              </a:solidFill>
            </a:endParaRPr>
          </a:p>
        </p:txBody>
      </p:sp>
      <p:sp>
        <p:nvSpPr>
          <p:cNvPr id="8" name="テキスト ボックス 7"/>
          <p:cNvSpPr txBox="1"/>
          <p:nvPr/>
        </p:nvSpPr>
        <p:spPr>
          <a:xfrm>
            <a:off x="35496" y="4857760"/>
            <a:ext cx="6261651" cy="1200329"/>
          </a:xfrm>
          <a:prstGeom prst="rect">
            <a:avLst/>
          </a:prstGeom>
          <a:noFill/>
        </p:spPr>
        <p:txBody>
          <a:bodyPr wrap="none" rtlCol="0">
            <a:spAutoFit/>
          </a:bodyPr>
          <a:lstStyle/>
          <a:p>
            <a:r>
              <a:rPr lang="ja-JP" altLang="en-US" sz="2400" dirty="0">
                <a:solidFill>
                  <a:prstClr val="black"/>
                </a:solidFill>
                <a:latin typeface="HG丸ｺﾞｼｯｸM-PRO" panose="020F0600000000000000" pitchFamily="50" charset="-128"/>
                <a:ea typeface="HG丸ｺﾞｼｯｸM-PRO" panose="020F0600000000000000" pitchFamily="50" charset="-128"/>
              </a:rPr>
              <a:t>赤道上でのコリオリ力は</a:t>
            </a:r>
            <a:r>
              <a:rPr lang="ja-JP" altLang="en-US" sz="24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緯度が</a:t>
            </a:r>
            <a:r>
              <a:rPr lang="en-US" altLang="ja-JP" sz="24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0</a:t>
            </a:r>
            <a:r>
              <a:rPr lang="ja-JP" altLang="en-US" sz="24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度</a:t>
            </a:r>
            <a:r>
              <a:rPr lang="ja-JP" altLang="en-US" sz="2400" dirty="0">
                <a:solidFill>
                  <a:prstClr val="black"/>
                </a:solidFill>
                <a:latin typeface="HG丸ｺﾞｼｯｸM-PRO" panose="020F0600000000000000" pitchFamily="50" charset="-128"/>
                <a:ea typeface="HG丸ｺﾞｼｯｸM-PRO" panose="020F0600000000000000" pitchFamily="50" charset="-128"/>
              </a:rPr>
              <a:t>なので，</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400" dirty="0">
                <a:solidFill>
                  <a:prstClr val="black"/>
                </a:solidFill>
                <a:latin typeface="HG丸ｺﾞｼｯｸM-PRO" panose="020F0600000000000000" pitchFamily="50" charset="-128"/>
                <a:ea typeface="HG丸ｺﾞｼｯｸM-PRO" panose="020F0600000000000000" pitchFamily="50" charset="-128"/>
              </a:rPr>
              <a:t>　　　　</a:t>
            </a:r>
            <a:r>
              <a:rPr lang="en-US" altLang="ja-JP" sz="2400" dirty="0">
                <a:solidFill>
                  <a:prstClr val="black"/>
                </a:solidFill>
                <a:latin typeface="HG丸ｺﾞｼｯｸM-PRO" panose="020F0600000000000000" pitchFamily="50" charset="-128"/>
                <a:ea typeface="HG丸ｺﾞｼｯｸM-PRO" panose="020F0600000000000000" pitchFamily="50" charset="-128"/>
              </a:rPr>
              <a:t>sin0=0</a:t>
            </a:r>
            <a:r>
              <a:rPr lang="ja-JP" altLang="en-US" sz="2400" dirty="0">
                <a:solidFill>
                  <a:prstClr val="black"/>
                </a:solidFill>
                <a:latin typeface="HG丸ｺﾞｼｯｸM-PRO" panose="020F0600000000000000" pitchFamily="50" charset="-128"/>
                <a:ea typeface="HG丸ｺﾞｼｯｸM-PRO" panose="020F0600000000000000" pitchFamily="50" charset="-128"/>
              </a:rPr>
              <a:t>　⇒　</a:t>
            </a:r>
            <a:r>
              <a:rPr lang="en-US" altLang="ja-JP" sz="2400" dirty="0">
                <a:solidFill>
                  <a:prstClr val="black"/>
                </a:solidFill>
                <a:latin typeface="HG丸ｺﾞｼｯｸM-PRO" panose="020F0600000000000000" pitchFamily="50" charset="-128"/>
                <a:ea typeface="HG丸ｺﾞｼｯｸM-PRO" panose="020F0600000000000000" pitchFamily="50" charset="-128"/>
              </a:rPr>
              <a:t>F=0</a:t>
            </a:r>
          </a:p>
          <a:p>
            <a:r>
              <a:rPr lang="ja-JP" altLang="en-US" sz="2400" dirty="0">
                <a:solidFill>
                  <a:prstClr val="black"/>
                </a:solidFill>
                <a:latin typeface="HG丸ｺﾞｼｯｸM-PRO" panose="020F0600000000000000" pitchFamily="50" charset="-128"/>
                <a:ea typeface="HG丸ｺﾞｼｯｸM-PRO" panose="020F0600000000000000" pitchFamily="50" charset="-128"/>
              </a:rPr>
              <a:t>よって，</a:t>
            </a:r>
            <a:r>
              <a:rPr lang="ja-JP" altLang="en-US" sz="24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赤道上ではコリオリ力が働かない</a:t>
            </a:r>
          </a:p>
        </p:txBody>
      </p:sp>
      <p:sp>
        <p:nvSpPr>
          <p:cNvPr id="3" name="正方形/長方形 2"/>
          <p:cNvSpPr/>
          <p:nvPr/>
        </p:nvSpPr>
        <p:spPr>
          <a:xfrm>
            <a:off x="35496" y="4559920"/>
            <a:ext cx="6108140" cy="160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Tree>
    <p:extLst>
      <p:ext uri="{BB962C8B-B14F-4D97-AF65-F5344CB8AC3E}">
        <p14:creationId xmlns:p14="http://schemas.microsoft.com/office/powerpoint/2010/main" val="38317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848" y="0"/>
            <a:ext cx="7571303" cy="1077218"/>
          </a:xfrm>
          <a:prstGeom prst="rect">
            <a:avLst/>
          </a:prstGeom>
          <a:noFill/>
        </p:spPr>
        <p:txBody>
          <a:bodyPr wrap="none" rtlCol="0">
            <a:spAutoFit/>
          </a:bodyPr>
          <a:lstStyle/>
          <a:p>
            <a:r>
              <a:rPr lang="ja-JP" altLang="en-US" sz="3200" dirty="0">
                <a:solidFill>
                  <a:prstClr val="black"/>
                </a:solidFill>
                <a:ea typeface="HG丸ｺﾞｼｯｸM-PRO" panose="020F0600000000000000" pitchFamily="50" charset="-128"/>
              </a:rPr>
              <a:t>コリオリ力を考慮した，北半球での流れ</a:t>
            </a:r>
            <a:endParaRPr lang="en-US" altLang="ja-JP" sz="3200" dirty="0">
              <a:solidFill>
                <a:prstClr val="black"/>
              </a:solidFill>
              <a:ea typeface="HG丸ｺﾞｼｯｸM-PRO" panose="020F0600000000000000" pitchFamily="50" charset="-128"/>
            </a:endParaRPr>
          </a:p>
          <a:p>
            <a:r>
              <a:rPr lang="ja-JP" altLang="en-US" sz="3200" dirty="0">
                <a:solidFill>
                  <a:prstClr val="black"/>
                </a:solidFill>
                <a:ea typeface="HG丸ｺﾞｼｯｸM-PRO" panose="020F0600000000000000" pitchFamily="50" charset="-128"/>
              </a:rPr>
              <a:t>風が吹くメカニズム</a:t>
            </a:r>
          </a:p>
        </p:txBody>
      </p:sp>
      <p:sp>
        <p:nvSpPr>
          <p:cNvPr id="3" name="円/楕円 2"/>
          <p:cNvSpPr/>
          <p:nvPr/>
        </p:nvSpPr>
        <p:spPr>
          <a:xfrm>
            <a:off x="2525207" y="2166952"/>
            <a:ext cx="914400" cy="914400"/>
          </a:xfrm>
          <a:prstGeom prst="ellipse">
            <a:avLst/>
          </a:pr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高</a:t>
            </a:r>
          </a:p>
        </p:txBody>
      </p:sp>
      <p:sp>
        <p:nvSpPr>
          <p:cNvPr id="4" name="円/楕円 3"/>
          <p:cNvSpPr/>
          <p:nvPr/>
        </p:nvSpPr>
        <p:spPr>
          <a:xfrm>
            <a:off x="8073156" y="2080815"/>
            <a:ext cx="914400" cy="914400"/>
          </a:xfrm>
          <a:prstGeom prst="ellipse">
            <a:avLst/>
          </a:prstGeom>
          <a:solidFill>
            <a:schemeClr val="accent4">
              <a:lumMod val="40000"/>
              <a:lumOff val="6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ysClr val="windowText" lastClr="000000"/>
                </a:solidFill>
                <a:ea typeface="HG丸ｺﾞｼｯｸM-PRO" panose="020F0600000000000000" pitchFamily="50" charset="-128"/>
              </a:rPr>
              <a:t>低</a:t>
            </a:r>
          </a:p>
        </p:txBody>
      </p:sp>
      <p:grpSp>
        <p:nvGrpSpPr>
          <p:cNvPr id="16" name="グループ化 15"/>
          <p:cNvGrpSpPr/>
          <p:nvPr/>
        </p:nvGrpSpPr>
        <p:grpSpPr>
          <a:xfrm>
            <a:off x="3791644" y="1281323"/>
            <a:ext cx="3960440" cy="5256584"/>
            <a:chOff x="2483768" y="1268760"/>
            <a:chExt cx="3960440" cy="2448272"/>
          </a:xfrm>
        </p:grpSpPr>
        <p:cxnSp>
          <p:nvCxnSpPr>
            <p:cNvPr id="8" name="直線コネクタ 7"/>
            <p:cNvCxnSpPr/>
            <p:nvPr/>
          </p:nvCxnSpPr>
          <p:spPr>
            <a:xfrm>
              <a:off x="2483768"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491880"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5436096"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427984"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444208" y="1268760"/>
              <a:ext cx="0" cy="244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右矢印 32"/>
          <p:cNvSpPr/>
          <p:nvPr/>
        </p:nvSpPr>
        <p:spPr>
          <a:xfrm>
            <a:off x="307083" y="1252027"/>
            <a:ext cx="1923478" cy="103395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FF0000"/>
                </a:solidFill>
                <a:ea typeface="HG丸ｺﾞｼｯｸM-PRO" panose="020F0600000000000000" pitchFamily="50" charset="-128"/>
              </a:rPr>
              <a:t>圧力傾度力</a:t>
            </a:r>
          </a:p>
        </p:txBody>
      </p:sp>
      <p:sp>
        <p:nvSpPr>
          <p:cNvPr id="34" name="線吹き出し 1 (枠付き) 33"/>
          <p:cNvSpPr/>
          <p:nvPr/>
        </p:nvSpPr>
        <p:spPr>
          <a:xfrm>
            <a:off x="7261224" y="904528"/>
            <a:ext cx="985888" cy="357324"/>
          </a:xfrm>
          <a:prstGeom prst="borderCallout1">
            <a:avLst>
              <a:gd name="adj1" fmla="val 74180"/>
              <a:gd name="adj2" fmla="val -1279"/>
              <a:gd name="adj3" fmla="val 110115"/>
              <a:gd name="adj4" fmla="val -45491"/>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solidFill>
                <a:ea typeface="HG丸ｺﾞｼｯｸM-PRO" panose="020F0600000000000000" pitchFamily="50" charset="-128"/>
              </a:rPr>
              <a:t>等圧線</a:t>
            </a:r>
          </a:p>
        </p:txBody>
      </p:sp>
      <p:sp>
        <p:nvSpPr>
          <p:cNvPr id="28" name="左矢印 27"/>
          <p:cNvSpPr/>
          <p:nvPr/>
        </p:nvSpPr>
        <p:spPr>
          <a:xfrm>
            <a:off x="252712" y="3212976"/>
            <a:ext cx="1943024" cy="93610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ea typeface="HG丸ｺﾞｼｯｸM-PRO" panose="020F0600000000000000" pitchFamily="50" charset="-128"/>
              </a:rPr>
              <a:t>コリオリ力</a:t>
            </a:r>
          </a:p>
        </p:txBody>
      </p:sp>
      <p:sp>
        <p:nvSpPr>
          <p:cNvPr id="29" name="V 字形矢印 28"/>
          <p:cNvSpPr/>
          <p:nvPr/>
        </p:nvSpPr>
        <p:spPr>
          <a:xfrm>
            <a:off x="287537" y="2204864"/>
            <a:ext cx="1908199" cy="1008112"/>
          </a:xfrm>
          <a:prstGeom prst="notchedRightArrow">
            <a:avLst/>
          </a:prstGeom>
          <a:solidFill>
            <a:schemeClr val="accent1">
              <a:lumMod val="75000"/>
            </a:schemeClr>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ea typeface="HG丸ｺﾞｼｯｸM-PRO" panose="020F0600000000000000" pitchFamily="50" charset="-128"/>
              </a:rPr>
              <a:t>風</a:t>
            </a:r>
          </a:p>
        </p:txBody>
      </p:sp>
      <p:sp>
        <p:nvSpPr>
          <p:cNvPr id="36" name="右矢印 35"/>
          <p:cNvSpPr/>
          <p:nvPr/>
        </p:nvSpPr>
        <p:spPr>
          <a:xfrm>
            <a:off x="5519582" y="1946376"/>
            <a:ext cx="1869108" cy="103395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dirty="0">
              <a:solidFill>
                <a:srgbClr val="FF0000"/>
              </a:solidFill>
              <a:ea typeface="HG丸ｺﾞｼｯｸM-PRO" panose="020F0600000000000000" pitchFamily="50" charset="-128"/>
            </a:endParaRPr>
          </a:p>
        </p:txBody>
      </p:sp>
      <p:sp>
        <p:nvSpPr>
          <p:cNvPr id="41" name="V 字形矢印 40"/>
          <p:cNvSpPr/>
          <p:nvPr/>
        </p:nvSpPr>
        <p:spPr>
          <a:xfrm>
            <a:off x="5515391" y="2306416"/>
            <a:ext cx="1908199" cy="1008112"/>
          </a:xfrm>
          <a:prstGeom prst="notchedRightArrow">
            <a:avLst/>
          </a:prstGeom>
          <a:solidFill>
            <a:schemeClr val="accent1">
              <a:lumMod val="75000"/>
            </a:schemeClr>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ea typeface="HG丸ｺﾞｼｯｸM-PRO" panose="020F0600000000000000" pitchFamily="50" charset="-128"/>
            </a:endParaRPr>
          </a:p>
        </p:txBody>
      </p:sp>
      <p:sp>
        <p:nvSpPr>
          <p:cNvPr id="42" name="左矢印 41"/>
          <p:cNvSpPr/>
          <p:nvPr/>
        </p:nvSpPr>
        <p:spPr>
          <a:xfrm rot="16200000">
            <a:off x="4796517" y="2651573"/>
            <a:ext cx="1829348" cy="93610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ea typeface="HG丸ｺﾞｼｯｸM-PRO" panose="020F0600000000000000" pitchFamily="50" charset="-128"/>
            </a:endParaRPr>
          </a:p>
        </p:txBody>
      </p:sp>
      <p:sp>
        <p:nvSpPr>
          <p:cNvPr id="43" name="V 字形矢印 42"/>
          <p:cNvSpPr/>
          <p:nvPr/>
        </p:nvSpPr>
        <p:spPr>
          <a:xfrm rot="3136176">
            <a:off x="5271554" y="2475828"/>
            <a:ext cx="1908199" cy="1008112"/>
          </a:xfrm>
          <a:prstGeom prst="notchedRightArrow">
            <a:avLst/>
          </a:prstGeom>
          <a:solidFill>
            <a:schemeClr val="accent1">
              <a:lumMod val="75000"/>
            </a:schemeClr>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ea typeface="HG丸ｺﾞｼｯｸM-PRO" panose="020F0600000000000000" pitchFamily="50" charset="-128"/>
            </a:endParaRPr>
          </a:p>
        </p:txBody>
      </p:sp>
      <p:sp>
        <p:nvSpPr>
          <p:cNvPr id="44" name="左矢印 43"/>
          <p:cNvSpPr/>
          <p:nvPr/>
        </p:nvSpPr>
        <p:spPr>
          <a:xfrm rot="19927880">
            <a:off x="4135740" y="2319652"/>
            <a:ext cx="1829348" cy="93610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ea typeface="HG丸ｺﾞｼｯｸM-PRO" panose="020F0600000000000000" pitchFamily="50" charset="-128"/>
            </a:endParaRPr>
          </a:p>
        </p:txBody>
      </p:sp>
      <p:sp>
        <p:nvSpPr>
          <p:cNvPr id="45" name="V 字形矢印 44"/>
          <p:cNvSpPr/>
          <p:nvPr/>
        </p:nvSpPr>
        <p:spPr>
          <a:xfrm rot="5400000">
            <a:off x="4714338" y="2623896"/>
            <a:ext cx="1908199" cy="1008112"/>
          </a:xfrm>
          <a:prstGeom prst="notchedRightArrow">
            <a:avLst/>
          </a:prstGeom>
          <a:solidFill>
            <a:schemeClr val="accent1">
              <a:lumMod val="75000"/>
            </a:schemeClr>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ea typeface="HG丸ｺﾞｼｯｸM-PRO" panose="020F0600000000000000" pitchFamily="50" charset="-128"/>
            </a:endParaRPr>
          </a:p>
        </p:txBody>
      </p:sp>
      <p:sp>
        <p:nvSpPr>
          <p:cNvPr id="46" name="左矢印 45"/>
          <p:cNvSpPr/>
          <p:nvPr/>
        </p:nvSpPr>
        <p:spPr>
          <a:xfrm>
            <a:off x="3839089" y="1946374"/>
            <a:ext cx="1829348" cy="93610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ea typeface="HG丸ｺﾞｼｯｸM-PRO" panose="020F0600000000000000" pitchFamily="50" charset="-128"/>
            </a:endParaRPr>
          </a:p>
        </p:txBody>
      </p:sp>
      <p:sp>
        <p:nvSpPr>
          <p:cNvPr id="17" name="角丸四角形 16"/>
          <p:cNvSpPr/>
          <p:nvPr/>
        </p:nvSpPr>
        <p:spPr>
          <a:xfrm>
            <a:off x="210425" y="4293096"/>
            <a:ext cx="8777131" cy="234227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SzPct val="150000"/>
              <a:buBlip>
                <a:blip r:embed="rId2"/>
              </a:buBlip>
            </a:pPr>
            <a:r>
              <a:rPr kumimoji="1" lang="ja-JP" altLang="en-US" sz="2800" b="1" dirty="0">
                <a:solidFill>
                  <a:srgbClr val="FF0000"/>
                </a:solidFill>
                <a:ea typeface="HG丸ｺﾞｼｯｸM-PRO" panose="020F0600000000000000" pitchFamily="50" charset="-128"/>
              </a:rPr>
              <a:t>圧力傾度力とコリオリ力がバランスして吹く風を，地衡風（地衡流）という</a:t>
            </a:r>
            <a:endParaRPr lang="en-US" altLang="ja-JP" sz="2800" b="1" dirty="0">
              <a:solidFill>
                <a:srgbClr val="FF0000"/>
              </a:solidFill>
              <a:ea typeface="HG丸ｺﾞｼｯｸM-PRO" panose="020F0600000000000000" pitchFamily="50" charset="-128"/>
            </a:endParaRPr>
          </a:p>
          <a:p>
            <a:pPr marL="457200" indent="-457200">
              <a:buSzPct val="150000"/>
              <a:buBlip>
                <a:blip r:embed="rId2"/>
              </a:buBlip>
            </a:pPr>
            <a:r>
              <a:rPr lang="ja-JP" altLang="en-US" sz="2800" b="1" dirty="0">
                <a:solidFill>
                  <a:srgbClr val="FF0000"/>
                </a:solidFill>
                <a:ea typeface="HG丸ｺﾞｼｯｸM-PRO" panose="020F0600000000000000" pitchFamily="50" charset="-128"/>
              </a:rPr>
              <a:t>北半球では高気圧を右に見て流れる</a:t>
            </a:r>
            <a:endParaRPr lang="en-US" altLang="ja-JP" sz="2800" b="1" dirty="0">
              <a:solidFill>
                <a:srgbClr val="FF0000"/>
              </a:solidFill>
              <a:ea typeface="HG丸ｺﾞｼｯｸM-PRO" panose="020F0600000000000000" pitchFamily="50" charset="-128"/>
            </a:endParaRPr>
          </a:p>
          <a:p>
            <a:pPr marL="457200" indent="-457200">
              <a:buSzPct val="150000"/>
              <a:buBlip>
                <a:blip r:embed="rId2"/>
              </a:buBlip>
            </a:pPr>
            <a:r>
              <a:rPr kumimoji="1" lang="ja-JP" altLang="en-US" sz="2800" dirty="0">
                <a:solidFill>
                  <a:schemeClr val="tx1"/>
                </a:solidFill>
                <a:ea typeface="HG丸ｺﾞｼｯｸM-PRO" panose="020F0600000000000000" pitchFamily="50" charset="-128"/>
              </a:rPr>
              <a:t>実際に地上付近を吹く風は地衡風とほぼ同じだが，地形や地面との摩擦で変化する</a:t>
            </a:r>
          </a:p>
        </p:txBody>
      </p:sp>
      <p:sp>
        <p:nvSpPr>
          <p:cNvPr id="5" name="スライド番号プレースホルダー 4"/>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98</a:t>
            </a:fld>
            <a:endParaRPr lang="ja-JP" altLang="en-US">
              <a:solidFill>
                <a:prstClr val="black">
                  <a:tint val="75000"/>
                </a:prstClr>
              </a:solidFill>
            </a:endParaRPr>
          </a:p>
        </p:txBody>
      </p:sp>
    </p:spTree>
    <p:extLst>
      <p:ext uri="{BB962C8B-B14F-4D97-AF65-F5344CB8AC3E}">
        <p14:creationId xmlns:p14="http://schemas.microsoft.com/office/powerpoint/2010/main" val="175059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up)">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right)">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4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up)">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1" grpId="1" animBg="1"/>
      <p:bldP spid="42" grpId="0" animBg="1"/>
      <p:bldP spid="42" grpId="1" animBg="1"/>
      <p:bldP spid="43" grpId="0" animBg="1"/>
      <p:bldP spid="43" grpId="1" animBg="1"/>
      <p:bldP spid="44" grpId="0" animBg="1"/>
      <p:bldP spid="44" grpId="1" animBg="1"/>
      <p:bldP spid="45" grpId="0" animBg="1"/>
      <p:bldP spid="46" grpId="0" animBg="1"/>
      <p:bldP spid="1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317B1408-7ABE-40AD-BBFE-408D062E6C04}" type="slidenum">
              <a:rPr lang="ja-JP" altLang="en-US" smtClean="0">
                <a:solidFill>
                  <a:prstClr val="black">
                    <a:tint val="75000"/>
                  </a:prstClr>
                </a:solidFill>
              </a:rPr>
              <a:pPr/>
              <a:t>99</a:t>
            </a:fld>
            <a:endParaRPr lang="ja-JP" altLang="en-US">
              <a:solidFill>
                <a:prstClr val="black">
                  <a:tint val="75000"/>
                </a:prstClr>
              </a:solidFill>
            </a:endParaRPr>
          </a:p>
        </p:txBody>
      </p:sp>
      <p:sp>
        <p:nvSpPr>
          <p:cNvPr id="4" name="テキスト ボックス 3"/>
          <p:cNvSpPr txBox="1"/>
          <p:nvPr/>
        </p:nvSpPr>
        <p:spPr>
          <a:xfrm>
            <a:off x="32387" y="-27384"/>
            <a:ext cx="4069570" cy="646331"/>
          </a:xfrm>
          <a:prstGeom prst="rect">
            <a:avLst/>
          </a:prstGeom>
          <a:noFill/>
        </p:spPr>
        <p:txBody>
          <a:bodyPr wrap="square" rtlCol="0">
            <a:spAutoFit/>
          </a:bodyPr>
          <a:lstStyle/>
          <a:p>
            <a:r>
              <a:rPr lang="ja-JP" altLang="en-US" sz="3600" dirty="0">
                <a:solidFill>
                  <a:prstClr val="black"/>
                </a:solidFill>
                <a:ea typeface="HG丸ｺﾞｼｯｸM-PRO" panose="020F0600000000000000" pitchFamily="50" charset="-128"/>
              </a:rPr>
              <a:t>大気の大循環</a:t>
            </a:r>
            <a:r>
              <a:rPr lang="en-US" altLang="ja-JP" sz="3600" dirty="0">
                <a:solidFill>
                  <a:prstClr val="black"/>
                </a:solidFill>
                <a:ea typeface="HG丸ｺﾞｼｯｸM-PRO" panose="020F0600000000000000" pitchFamily="50" charset="-128"/>
              </a:rPr>
              <a:t>(</a:t>
            </a:r>
            <a:r>
              <a:rPr lang="ja-JP" altLang="en-US" sz="3600" dirty="0">
                <a:solidFill>
                  <a:prstClr val="black"/>
                </a:solidFill>
                <a:ea typeface="HG丸ｺﾞｼｯｸM-PRO" panose="020F0600000000000000" pitchFamily="50" charset="-128"/>
              </a:rPr>
              <a:t>仮</a:t>
            </a:r>
            <a:r>
              <a:rPr lang="en-US" altLang="ja-JP" sz="3600" dirty="0">
                <a:solidFill>
                  <a:prstClr val="black"/>
                </a:solidFill>
                <a:ea typeface="HG丸ｺﾞｼｯｸM-PRO" panose="020F0600000000000000" pitchFamily="50" charset="-128"/>
              </a:rPr>
              <a:t>)</a:t>
            </a:r>
            <a:endParaRPr lang="ja-JP" altLang="en-US" sz="3600" dirty="0">
              <a:solidFill>
                <a:prstClr val="black"/>
              </a:solidFill>
              <a:ea typeface="HG丸ｺﾞｼｯｸM-PRO" panose="020F0600000000000000" pitchFamily="50" charset="-128"/>
            </a:endParaRPr>
          </a:p>
        </p:txBody>
      </p:sp>
      <p:sp>
        <p:nvSpPr>
          <p:cNvPr id="5" name="円/楕円 4"/>
          <p:cNvSpPr/>
          <p:nvPr/>
        </p:nvSpPr>
        <p:spPr>
          <a:xfrm>
            <a:off x="1336774" y="2576874"/>
            <a:ext cx="5530366" cy="5460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8" name="円弧 7"/>
          <p:cNvSpPr/>
          <p:nvPr/>
        </p:nvSpPr>
        <p:spPr>
          <a:xfrm>
            <a:off x="750610" y="3921497"/>
            <a:ext cx="6457920" cy="2059657"/>
          </a:xfrm>
          <a:prstGeom prst="arc">
            <a:avLst>
              <a:gd name="adj1" fmla="val 539878"/>
              <a:gd name="adj2" fmla="val 1007541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prstClr val="black"/>
              </a:solidFill>
              <a:ea typeface="HG丸ｺﾞｼｯｸM-PRO" panose="020F0600000000000000" pitchFamily="50" charset="-128"/>
            </a:endParaRPr>
          </a:p>
        </p:txBody>
      </p:sp>
      <p:sp>
        <p:nvSpPr>
          <p:cNvPr id="14" name="フローチャート : 記憶データ 13"/>
          <p:cNvSpPr/>
          <p:nvPr/>
        </p:nvSpPr>
        <p:spPr>
          <a:xfrm rot="16200000">
            <a:off x="3570693" y="2909398"/>
            <a:ext cx="1125018" cy="553036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 h="10000">
                <a:moveTo>
                  <a:pt x="3234" y="0"/>
                </a:moveTo>
                <a:lnTo>
                  <a:pt x="11567" y="0"/>
                </a:lnTo>
                <a:cubicBezTo>
                  <a:pt x="10646" y="0"/>
                  <a:pt x="8203" y="2216"/>
                  <a:pt x="8203" y="4977"/>
                </a:cubicBezTo>
                <a:cubicBezTo>
                  <a:pt x="8203" y="7738"/>
                  <a:pt x="10646" y="10000"/>
                  <a:pt x="11567" y="10000"/>
                </a:cubicBezTo>
                <a:lnTo>
                  <a:pt x="3234" y="10000"/>
                </a:lnTo>
                <a:cubicBezTo>
                  <a:pt x="2313" y="10000"/>
                  <a:pt x="0" y="7738"/>
                  <a:pt x="0" y="4977"/>
                </a:cubicBezTo>
                <a:cubicBezTo>
                  <a:pt x="0" y="2216"/>
                  <a:pt x="2313" y="0"/>
                  <a:pt x="3234" y="0"/>
                </a:cubicBezTo>
                <a:close/>
              </a:path>
            </a:pathLst>
          </a:custGeom>
          <a:solidFill>
            <a:schemeClr val="accent4">
              <a:lumMod val="60000"/>
              <a:lumOff val="40000"/>
              <a:alpha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1" name="フローチャート : 記憶データ 13"/>
          <p:cNvSpPr/>
          <p:nvPr/>
        </p:nvSpPr>
        <p:spPr>
          <a:xfrm rot="16200000">
            <a:off x="3792454" y="1728043"/>
            <a:ext cx="425595" cy="2122943"/>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7996"/>
              <a:gd name="connsiteY0" fmla="*/ 0 h 10000"/>
              <a:gd name="connsiteX1" fmla="*/ 11567 w 17996"/>
              <a:gd name="connsiteY1" fmla="*/ 0 h 10000"/>
              <a:gd name="connsiteX2" fmla="*/ 17996 w 17996"/>
              <a:gd name="connsiteY2" fmla="*/ 4656 h 10000"/>
              <a:gd name="connsiteX3" fmla="*/ 11567 w 17996"/>
              <a:gd name="connsiteY3" fmla="*/ 10000 h 10000"/>
              <a:gd name="connsiteX4" fmla="*/ 3234 w 17996"/>
              <a:gd name="connsiteY4" fmla="*/ 10000 h 10000"/>
              <a:gd name="connsiteX5" fmla="*/ 0 w 17996"/>
              <a:gd name="connsiteY5" fmla="*/ 4977 h 10000"/>
              <a:gd name="connsiteX6" fmla="*/ 3234 w 17996"/>
              <a:gd name="connsiteY6" fmla="*/ 0 h 10000"/>
              <a:gd name="connsiteX0" fmla="*/ 3234 w 18016"/>
              <a:gd name="connsiteY0" fmla="*/ 0 h 10000"/>
              <a:gd name="connsiteX1" fmla="*/ 13917 w 18016"/>
              <a:gd name="connsiteY1" fmla="*/ 1975 h 10000"/>
              <a:gd name="connsiteX2" fmla="*/ 17996 w 18016"/>
              <a:gd name="connsiteY2" fmla="*/ 4656 h 10000"/>
              <a:gd name="connsiteX3" fmla="*/ 11567 w 18016"/>
              <a:gd name="connsiteY3" fmla="*/ 10000 h 10000"/>
              <a:gd name="connsiteX4" fmla="*/ 3234 w 18016"/>
              <a:gd name="connsiteY4" fmla="*/ 10000 h 10000"/>
              <a:gd name="connsiteX5" fmla="*/ 0 w 18016"/>
              <a:gd name="connsiteY5" fmla="*/ 4977 h 10000"/>
              <a:gd name="connsiteX6" fmla="*/ 3234 w 18016"/>
              <a:gd name="connsiteY6" fmla="*/ 0 h 10000"/>
              <a:gd name="connsiteX0" fmla="*/ 3234 w 17997"/>
              <a:gd name="connsiteY0" fmla="*/ 0 h 10000"/>
              <a:gd name="connsiteX1" fmla="*/ 13917 w 17997"/>
              <a:gd name="connsiteY1" fmla="*/ 1975 h 10000"/>
              <a:gd name="connsiteX2" fmla="*/ 17996 w 17997"/>
              <a:gd name="connsiteY2" fmla="*/ 4656 h 10000"/>
              <a:gd name="connsiteX3" fmla="*/ 14440 w 17997"/>
              <a:gd name="connsiteY3" fmla="*/ 7382 h 10000"/>
              <a:gd name="connsiteX4" fmla="*/ 3234 w 17997"/>
              <a:gd name="connsiteY4" fmla="*/ 10000 h 10000"/>
              <a:gd name="connsiteX5" fmla="*/ 0 w 17997"/>
              <a:gd name="connsiteY5" fmla="*/ 4977 h 10000"/>
              <a:gd name="connsiteX6" fmla="*/ 3234 w 17997"/>
              <a:gd name="connsiteY6" fmla="*/ 0 h 10000"/>
              <a:gd name="connsiteX0" fmla="*/ 11762 w 18299"/>
              <a:gd name="connsiteY0" fmla="*/ 0 h 8530"/>
              <a:gd name="connsiteX1" fmla="*/ 14219 w 18299"/>
              <a:gd name="connsiteY1" fmla="*/ 505 h 8530"/>
              <a:gd name="connsiteX2" fmla="*/ 18298 w 18299"/>
              <a:gd name="connsiteY2" fmla="*/ 3186 h 8530"/>
              <a:gd name="connsiteX3" fmla="*/ 14742 w 18299"/>
              <a:gd name="connsiteY3" fmla="*/ 5912 h 8530"/>
              <a:gd name="connsiteX4" fmla="*/ 3536 w 18299"/>
              <a:gd name="connsiteY4" fmla="*/ 8530 h 8530"/>
              <a:gd name="connsiteX5" fmla="*/ 302 w 18299"/>
              <a:gd name="connsiteY5" fmla="*/ 3507 h 8530"/>
              <a:gd name="connsiteX6" fmla="*/ 11762 w 18299"/>
              <a:gd name="connsiteY6" fmla="*/ 0 h 8530"/>
              <a:gd name="connsiteX0" fmla="*/ 6264 w 9835"/>
              <a:gd name="connsiteY0" fmla="*/ 0 h 7604"/>
              <a:gd name="connsiteX1" fmla="*/ 7606 w 9835"/>
              <a:gd name="connsiteY1" fmla="*/ 592 h 7604"/>
              <a:gd name="connsiteX2" fmla="*/ 9835 w 9835"/>
              <a:gd name="connsiteY2" fmla="*/ 3735 h 7604"/>
              <a:gd name="connsiteX3" fmla="*/ 7892 w 9835"/>
              <a:gd name="connsiteY3" fmla="*/ 6931 h 7604"/>
              <a:gd name="connsiteX4" fmla="*/ 6121 w 9835"/>
              <a:gd name="connsiteY4" fmla="*/ 7604 h 7604"/>
              <a:gd name="connsiteX5" fmla="*/ 1 w 9835"/>
              <a:gd name="connsiteY5" fmla="*/ 4111 h 7604"/>
              <a:gd name="connsiteX6" fmla="*/ 6264 w 9835"/>
              <a:gd name="connsiteY6" fmla="*/ 0 h 7604"/>
              <a:gd name="connsiteX0" fmla="*/ 6369 w 10041"/>
              <a:gd name="connsiteY0" fmla="*/ 0 h 10000"/>
              <a:gd name="connsiteX1" fmla="*/ 7734 w 10041"/>
              <a:gd name="connsiteY1" fmla="*/ 779 h 10000"/>
              <a:gd name="connsiteX2" fmla="*/ 10000 w 10041"/>
              <a:gd name="connsiteY2" fmla="*/ 4912 h 10000"/>
              <a:gd name="connsiteX3" fmla="*/ 9475 w 10041"/>
              <a:gd name="connsiteY3" fmla="*/ 7309 h 10000"/>
              <a:gd name="connsiteX4" fmla="*/ 6224 w 10041"/>
              <a:gd name="connsiteY4" fmla="*/ 10000 h 10000"/>
              <a:gd name="connsiteX5" fmla="*/ 1 w 10041"/>
              <a:gd name="connsiteY5" fmla="*/ 5406 h 10000"/>
              <a:gd name="connsiteX6" fmla="*/ 6369 w 10041"/>
              <a:gd name="connsiteY6" fmla="*/ 0 h 10000"/>
              <a:gd name="connsiteX0" fmla="*/ 6369 w 10000"/>
              <a:gd name="connsiteY0" fmla="*/ 0 h 10000"/>
              <a:gd name="connsiteX1" fmla="*/ 9475 w 10000"/>
              <a:gd name="connsiteY1" fmla="*/ 2549 h 10000"/>
              <a:gd name="connsiteX2" fmla="*/ 10000 w 10000"/>
              <a:gd name="connsiteY2" fmla="*/ 4912 h 10000"/>
              <a:gd name="connsiteX3" fmla="*/ 9475 w 10000"/>
              <a:gd name="connsiteY3" fmla="*/ 7309 h 10000"/>
              <a:gd name="connsiteX4" fmla="*/ 6224 w 10000"/>
              <a:gd name="connsiteY4" fmla="*/ 10000 h 10000"/>
              <a:gd name="connsiteX5" fmla="*/ 1 w 10000"/>
              <a:gd name="connsiteY5" fmla="*/ 5406 h 10000"/>
              <a:gd name="connsiteX6" fmla="*/ 6369 w 10000"/>
              <a:gd name="connsiteY6" fmla="*/ 0 h 10000"/>
              <a:gd name="connsiteX0" fmla="*/ 6369 w 10001"/>
              <a:gd name="connsiteY0" fmla="*/ 0 h 10000"/>
              <a:gd name="connsiteX1" fmla="*/ 9475 w 10001"/>
              <a:gd name="connsiteY1" fmla="*/ 2549 h 10000"/>
              <a:gd name="connsiteX2" fmla="*/ 10000 w 10001"/>
              <a:gd name="connsiteY2" fmla="*/ 4912 h 10000"/>
              <a:gd name="connsiteX3" fmla="*/ 9693 w 10001"/>
              <a:gd name="connsiteY3" fmla="*/ 7097 h 10000"/>
              <a:gd name="connsiteX4" fmla="*/ 6224 w 10001"/>
              <a:gd name="connsiteY4" fmla="*/ 10000 h 10000"/>
              <a:gd name="connsiteX5" fmla="*/ 1 w 10001"/>
              <a:gd name="connsiteY5" fmla="*/ 5406 h 10000"/>
              <a:gd name="connsiteX6" fmla="*/ 6369 w 10001"/>
              <a:gd name="connsiteY6" fmla="*/ 0 h 10000"/>
              <a:gd name="connsiteX0" fmla="*/ 6370 w 10002"/>
              <a:gd name="connsiteY0" fmla="*/ 0 h 9575"/>
              <a:gd name="connsiteX1" fmla="*/ 9476 w 10002"/>
              <a:gd name="connsiteY1" fmla="*/ 2549 h 9575"/>
              <a:gd name="connsiteX2" fmla="*/ 10001 w 10002"/>
              <a:gd name="connsiteY2" fmla="*/ 4912 h 9575"/>
              <a:gd name="connsiteX3" fmla="*/ 9694 w 10002"/>
              <a:gd name="connsiteY3" fmla="*/ 7097 h 9575"/>
              <a:gd name="connsiteX4" fmla="*/ 7241 w 10002"/>
              <a:gd name="connsiteY4" fmla="*/ 9575 h 9575"/>
              <a:gd name="connsiteX5" fmla="*/ 2 w 10002"/>
              <a:gd name="connsiteY5" fmla="*/ 5406 h 9575"/>
              <a:gd name="connsiteX6" fmla="*/ 6370 w 10002"/>
              <a:gd name="connsiteY6" fmla="*/ 0 h 9575"/>
              <a:gd name="connsiteX0" fmla="*/ 2313 w 5944"/>
              <a:gd name="connsiteY0" fmla="*/ 0 h 10000"/>
              <a:gd name="connsiteX1" fmla="*/ 5418 w 5944"/>
              <a:gd name="connsiteY1" fmla="*/ 2662 h 10000"/>
              <a:gd name="connsiteX2" fmla="*/ 5943 w 5944"/>
              <a:gd name="connsiteY2" fmla="*/ 5130 h 10000"/>
              <a:gd name="connsiteX3" fmla="*/ 5636 w 5944"/>
              <a:gd name="connsiteY3" fmla="*/ 7412 h 10000"/>
              <a:gd name="connsiteX4" fmla="*/ 3184 w 5944"/>
              <a:gd name="connsiteY4" fmla="*/ 10000 h 10000"/>
              <a:gd name="connsiteX5" fmla="*/ 8 w 5944"/>
              <a:gd name="connsiteY5" fmla="*/ 5276 h 10000"/>
              <a:gd name="connsiteX6" fmla="*/ 2313 w 5944"/>
              <a:gd name="connsiteY6" fmla="*/ 0 h 10000"/>
              <a:gd name="connsiteX0" fmla="*/ 3890 w 9998"/>
              <a:gd name="connsiteY0" fmla="*/ 0 h 9519"/>
              <a:gd name="connsiteX1" fmla="*/ 9114 w 9998"/>
              <a:gd name="connsiteY1" fmla="*/ 2662 h 9519"/>
              <a:gd name="connsiteX2" fmla="*/ 9997 w 9998"/>
              <a:gd name="connsiteY2" fmla="*/ 5130 h 9519"/>
              <a:gd name="connsiteX3" fmla="*/ 9481 w 9998"/>
              <a:gd name="connsiteY3" fmla="*/ 7412 h 9519"/>
              <a:gd name="connsiteX4" fmla="*/ 5234 w 9998"/>
              <a:gd name="connsiteY4" fmla="*/ 9519 h 9519"/>
              <a:gd name="connsiteX5" fmla="*/ 12 w 9998"/>
              <a:gd name="connsiteY5" fmla="*/ 5276 h 9519"/>
              <a:gd name="connsiteX6" fmla="*/ 3890 w 9998"/>
              <a:gd name="connsiteY6" fmla="*/ 0 h 9519"/>
              <a:gd name="connsiteX0" fmla="*/ 3909 w 10018"/>
              <a:gd name="connsiteY0" fmla="*/ 0 h 9689"/>
              <a:gd name="connsiteX1" fmla="*/ 9134 w 10018"/>
              <a:gd name="connsiteY1" fmla="*/ 2797 h 9689"/>
              <a:gd name="connsiteX2" fmla="*/ 10017 w 10018"/>
              <a:gd name="connsiteY2" fmla="*/ 5389 h 9689"/>
              <a:gd name="connsiteX3" fmla="*/ 9501 w 10018"/>
              <a:gd name="connsiteY3" fmla="*/ 7787 h 9689"/>
              <a:gd name="connsiteX4" fmla="*/ 6230 w 10018"/>
              <a:gd name="connsiteY4" fmla="*/ 9689 h 9689"/>
              <a:gd name="connsiteX5" fmla="*/ 30 w 10018"/>
              <a:gd name="connsiteY5" fmla="*/ 5543 h 9689"/>
              <a:gd name="connsiteX6" fmla="*/ 3909 w 10018"/>
              <a:gd name="connsiteY6" fmla="*/ 0 h 9689"/>
              <a:gd name="connsiteX0" fmla="*/ 6066 w 9971"/>
              <a:gd name="connsiteY0" fmla="*/ 0 h 8998"/>
              <a:gd name="connsiteX1" fmla="*/ 9089 w 9971"/>
              <a:gd name="connsiteY1" fmla="*/ 1885 h 8998"/>
              <a:gd name="connsiteX2" fmla="*/ 9970 w 9971"/>
              <a:gd name="connsiteY2" fmla="*/ 4560 h 8998"/>
              <a:gd name="connsiteX3" fmla="*/ 9455 w 9971"/>
              <a:gd name="connsiteY3" fmla="*/ 7035 h 8998"/>
              <a:gd name="connsiteX4" fmla="*/ 6190 w 9971"/>
              <a:gd name="connsiteY4" fmla="*/ 8998 h 8998"/>
              <a:gd name="connsiteX5" fmla="*/ 1 w 9971"/>
              <a:gd name="connsiteY5" fmla="*/ 4719 h 8998"/>
              <a:gd name="connsiteX6" fmla="*/ 6066 w 9971"/>
              <a:gd name="connsiteY6" fmla="*/ 0 h 8998"/>
              <a:gd name="connsiteX0" fmla="*/ 3640 w 7556"/>
              <a:gd name="connsiteY0" fmla="*/ 0 h 10000"/>
              <a:gd name="connsiteX1" fmla="*/ 6671 w 7556"/>
              <a:gd name="connsiteY1" fmla="*/ 2095 h 10000"/>
              <a:gd name="connsiteX2" fmla="*/ 7555 w 7556"/>
              <a:gd name="connsiteY2" fmla="*/ 5068 h 10000"/>
              <a:gd name="connsiteX3" fmla="*/ 7038 w 7556"/>
              <a:gd name="connsiteY3" fmla="*/ 7818 h 10000"/>
              <a:gd name="connsiteX4" fmla="*/ 3764 w 7556"/>
              <a:gd name="connsiteY4" fmla="*/ 10000 h 10000"/>
              <a:gd name="connsiteX5" fmla="*/ 1 w 7556"/>
              <a:gd name="connsiteY5" fmla="*/ 5110 h 10000"/>
              <a:gd name="connsiteX6" fmla="*/ 3640 w 7556"/>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 h="10000">
                <a:moveTo>
                  <a:pt x="3640" y="0"/>
                </a:moveTo>
                <a:lnTo>
                  <a:pt x="6671" y="2095"/>
                </a:lnTo>
                <a:cubicBezTo>
                  <a:pt x="5809" y="2095"/>
                  <a:pt x="7495" y="4113"/>
                  <a:pt x="7555" y="5068"/>
                </a:cubicBezTo>
                <a:cubicBezTo>
                  <a:pt x="7616" y="6022"/>
                  <a:pt x="6177" y="7818"/>
                  <a:pt x="7038" y="7818"/>
                </a:cubicBezTo>
                <a:lnTo>
                  <a:pt x="3764" y="10000"/>
                </a:lnTo>
                <a:cubicBezTo>
                  <a:pt x="2900" y="10000"/>
                  <a:pt x="22" y="6778"/>
                  <a:pt x="1" y="5110"/>
                </a:cubicBezTo>
                <a:cubicBezTo>
                  <a:pt x="-20" y="3443"/>
                  <a:pt x="2778" y="0"/>
                  <a:pt x="3640" y="0"/>
                </a:cubicBezTo>
                <a:close/>
              </a:path>
            </a:pathLst>
          </a:custGeom>
          <a:solidFill>
            <a:schemeClr val="accent3">
              <a:lumMod val="40000"/>
              <a:lumOff val="60000"/>
              <a:alpha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9" name="円/楕円 88"/>
          <p:cNvSpPr/>
          <p:nvPr/>
        </p:nvSpPr>
        <p:spPr>
          <a:xfrm>
            <a:off x="323528" y="1356883"/>
            <a:ext cx="7848872" cy="7832757"/>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a typeface="HG丸ｺﾞｼｯｸM-PRO" panose="020F0600000000000000" pitchFamily="50" charset="-128"/>
            </a:endParaRPr>
          </a:p>
        </p:txBody>
      </p:sp>
      <p:sp>
        <p:nvSpPr>
          <p:cNvPr id="90" name="フローチャート : 記憶データ 13"/>
          <p:cNvSpPr/>
          <p:nvPr/>
        </p:nvSpPr>
        <p:spPr>
          <a:xfrm rot="16200000">
            <a:off x="3786810" y="1186416"/>
            <a:ext cx="687877" cy="436637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0784 w 11567"/>
              <a:gd name="connsiteY3" fmla="*/ 7795 h 10000"/>
              <a:gd name="connsiteX4" fmla="*/ 3234 w 11567"/>
              <a:gd name="connsiteY4" fmla="*/ 10000 h 10000"/>
              <a:gd name="connsiteX5" fmla="*/ 0 w 11567"/>
              <a:gd name="connsiteY5" fmla="*/ 4977 h 10000"/>
              <a:gd name="connsiteX6" fmla="*/ 3234 w 11567"/>
              <a:gd name="connsiteY6" fmla="*/ 0 h 10000"/>
              <a:gd name="connsiteX0" fmla="*/ 3234 w 10784"/>
              <a:gd name="connsiteY0" fmla="*/ 0 h 10000"/>
              <a:gd name="connsiteX1" fmla="*/ 10653 w 10784"/>
              <a:gd name="connsiteY1" fmla="*/ 2618 h 10000"/>
              <a:gd name="connsiteX2" fmla="*/ 8203 w 10784"/>
              <a:gd name="connsiteY2" fmla="*/ 4977 h 10000"/>
              <a:gd name="connsiteX3" fmla="*/ 10784 w 10784"/>
              <a:gd name="connsiteY3" fmla="*/ 7795 h 10000"/>
              <a:gd name="connsiteX4" fmla="*/ 3234 w 10784"/>
              <a:gd name="connsiteY4" fmla="*/ 10000 h 10000"/>
              <a:gd name="connsiteX5" fmla="*/ 0 w 10784"/>
              <a:gd name="connsiteY5" fmla="*/ 4977 h 10000"/>
              <a:gd name="connsiteX6" fmla="*/ 3234 w 10784"/>
              <a:gd name="connsiteY6" fmla="*/ 0 h 10000"/>
              <a:gd name="connsiteX0" fmla="*/ 3234 w 10784"/>
              <a:gd name="connsiteY0" fmla="*/ 0 h 10000"/>
              <a:gd name="connsiteX1" fmla="*/ 1315 w 10784"/>
              <a:gd name="connsiteY1" fmla="*/ 913 h 10000"/>
              <a:gd name="connsiteX2" fmla="*/ 10653 w 10784"/>
              <a:gd name="connsiteY2" fmla="*/ 2618 h 10000"/>
              <a:gd name="connsiteX3" fmla="*/ 8203 w 10784"/>
              <a:gd name="connsiteY3" fmla="*/ 4977 h 10000"/>
              <a:gd name="connsiteX4" fmla="*/ 10784 w 10784"/>
              <a:gd name="connsiteY4" fmla="*/ 7795 h 10000"/>
              <a:gd name="connsiteX5" fmla="*/ 3234 w 10784"/>
              <a:gd name="connsiteY5" fmla="*/ 10000 h 10000"/>
              <a:gd name="connsiteX6" fmla="*/ 0 w 10784"/>
              <a:gd name="connsiteY6" fmla="*/ 4977 h 10000"/>
              <a:gd name="connsiteX7" fmla="*/ 3234 w 10784"/>
              <a:gd name="connsiteY7" fmla="*/ 0 h 10000"/>
              <a:gd name="connsiteX0" fmla="*/ 3235 w 10785"/>
              <a:gd name="connsiteY0" fmla="*/ 0 h 9403"/>
              <a:gd name="connsiteX1" fmla="*/ 1316 w 10785"/>
              <a:gd name="connsiteY1" fmla="*/ 913 h 9403"/>
              <a:gd name="connsiteX2" fmla="*/ 10654 w 10785"/>
              <a:gd name="connsiteY2" fmla="*/ 2618 h 9403"/>
              <a:gd name="connsiteX3" fmla="*/ 8204 w 10785"/>
              <a:gd name="connsiteY3" fmla="*/ 4977 h 9403"/>
              <a:gd name="connsiteX4" fmla="*/ 10785 w 10785"/>
              <a:gd name="connsiteY4" fmla="*/ 7795 h 9403"/>
              <a:gd name="connsiteX5" fmla="*/ 2843 w 10785"/>
              <a:gd name="connsiteY5" fmla="*/ 9403 h 9403"/>
              <a:gd name="connsiteX6" fmla="*/ 1 w 10785"/>
              <a:gd name="connsiteY6" fmla="*/ 4977 h 9403"/>
              <a:gd name="connsiteX7" fmla="*/ 3235 w 10785"/>
              <a:gd name="connsiteY7" fmla="*/ 0 h 9403"/>
              <a:gd name="connsiteX0" fmla="*/ 2035 w 10004"/>
              <a:gd name="connsiteY0" fmla="*/ 204 h 9032"/>
              <a:gd name="connsiteX1" fmla="*/ 1224 w 10004"/>
              <a:gd name="connsiteY1" fmla="*/ 3 h 9032"/>
              <a:gd name="connsiteX2" fmla="*/ 9883 w 10004"/>
              <a:gd name="connsiteY2" fmla="*/ 1816 h 9032"/>
              <a:gd name="connsiteX3" fmla="*/ 7611 w 10004"/>
              <a:gd name="connsiteY3" fmla="*/ 4325 h 9032"/>
              <a:gd name="connsiteX4" fmla="*/ 10004 w 10004"/>
              <a:gd name="connsiteY4" fmla="*/ 7322 h 9032"/>
              <a:gd name="connsiteX5" fmla="*/ 2640 w 10004"/>
              <a:gd name="connsiteY5" fmla="*/ 9032 h 9032"/>
              <a:gd name="connsiteX6" fmla="*/ 5 w 10004"/>
              <a:gd name="connsiteY6" fmla="*/ 4325 h 9032"/>
              <a:gd name="connsiteX7" fmla="*/ 2035 w 10004"/>
              <a:gd name="connsiteY7" fmla="*/ 204 h 9032"/>
              <a:gd name="connsiteX0" fmla="*/ 2034 w 10000"/>
              <a:gd name="connsiteY0" fmla="*/ 0 h 9774"/>
              <a:gd name="connsiteX1" fmla="*/ 5218 w 10000"/>
              <a:gd name="connsiteY1" fmla="*/ 453 h 9774"/>
              <a:gd name="connsiteX2" fmla="*/ 9879 w 10000"/>
              <a:gd name="connsiteY2" fmla="*/ 1785 h 9774"/>
              <a:gd name="connsiteX3" fmla="*/ 7608 w 10000"/>
              <a:gd name="connsiteY3" fmla="*/ 4563 h 9774"/>
              <a:gd name="connsiteX4" fmla="*/ 10000 w 10000"/>
              <a:gd name="connsiteY4" fmla="*/ 7881 h 9774"/>
              <a:gd name="connsiteX5" fmla="*/ 2639 w 10000"/>
              <a:gd name="connsiteY5" fmla="*/ 9774 h 9774"/>
              <a:gd name="connsiteX6" fmla="*/ 5 w 10000"/>
              <a:gd name="connsiteY6" fmla="*/ 4563 h 9774"/>
              <a:gd name="connsiteX7" fmla="*/ 2034 w 10000"/>
              <a:gd name="connsiteY7" fmla="*/ 0 h 9774"/>
              <a:gd name="connsiteX0" fmla="*/ 2034 w 10000"/>
              <a:gd name="connsiteY0" fmla="*/ 0 h 10000"/>
              <a:gd name="connsiteX1" fmla="*/ 5218 w 10000"/>
              <a:gd name="connsiteY1" fmla="*/ 463 h 10000"/>
              <a:gd name="connsiteX2" fmla="*/ 9879 w 10000"/>
              <a:gd name="connsiteY2" fmla="*/ 1826 h 10000"/>
              <a:gd name="connsiteX3" fmla="*/ 7608 w 10000"/>
              <a:gd name="connsiteY3" fmla="*/ 4669 h 10000"/>
              <a:gd name="connsiteX4" fmla="*/ 10000 w 10000"/>
              <a:gd name="connsiteY4" fmla="*/ 8063 h 10000"/>
              <a:gd name="connsiteX5" fmla="*/ 2639 w 10000"/>
              <a:gd name="connsiteY5" fmla="*/ 10000 h 10000"/>
              <a:gd name="connsiteX6" fmla="*/ 5 w 10000"/>
              <a:gd name="connsiteY6" fmla="*/ 4669 h 10000"/>
              <a:gd name="connsiteX7" fmla="*/ 2034 w 10000"/>
              <a:gd name="connsiteY7" fmla="*/ 0 h 10000"/>
              <a:gd name="connsiteX0" fmla="*/ 2034 w 10000"/>
              <a:gd name="connsiteY0" fmla="*/ 0 h 10000"/>
              <a:gd name="connsiteX1" fmla="*/ 5218 w 10000"/>
              <a:gd name="connsiteY1" fmla="*/ 463 h 10000"/>
              <a:gd name="connsiteX2" fmla="*/ 9879 w 10000"/>
              <a:gd name="connsiteY2" fmla="*/ 1826 h 10000"/>
              <a:gd name="connsiteX3" fmla="*/ 7608 w 10000"/>
              <a:gd name="connsiteY3" fmla="*/ 4669 h 10000"/>
              <a:gd name="connsiteX4" fmla="*/ 10000 w 10000"/>
              <a:gd name="connsiteY4" fmla="*/ 8063 h 10000"/>
              <a:gd name="connsiteX5" fmla="*/ 2639 w 10000"/>
              <a:gd name="connsiteY5" fmla="*/ 10000 h 10000"/>
              <a:gd name="connsiteX6" fmla="*/ 5 w 10000"/>
              <a:gd name="connsiteY6" fmla="*/ 4669 h 10000"/>
              <a:gd name="connsiteX7" fmla="*/ 2034 w 10000"/>
              <a:gd name="connsiteY7" fmla="*/ 0 h 10000"/>
              <a:gd name="connsiteX0" fmla="*/ 2517 w 10483"/>
              <a:gd name="connsiteY0" fmla="*/ 0 h 10000"/>
              <a:gd name="connsiteX1" fmla="*/ 5701 w 10483"/>
              <a:gd name="connsiteY1" fmla="*/ 463 h 10000"/>
              <a:gd name="connsiteX2" fmla="*/ 10362 w 10483"/>
              <a:gd name="connsiteY2" fmla="*/ 1826 h 10000"/>
              <a:gd name="connsiteX3" fmla="*/ 8091 w 10483"/>
              <a:gd name="connsiteY3" fmla="*/ 4669 h 10000"/>
              <a:gd name="connsiteX4" fmla="*/ 10483 w 10483"/>
              <a:gd name="connsiteY4" fmla="*/ 8063 h 10000"/>
              <a:gd name="connsiteX5" fmla="*/ 3122 w 10483"/>
              <a:gd name="connsiteY5" fmla="*/ 10000 h 10000"/>
              <a:gd name="connsiteX6" fmla="*/ 4 w 10483"/>
              <a:gd name="connsiteY6" fmla="*/ 5167 h 10000"/>
              <a:gd name="connsiteX7" fmla="*/ 2517 w 10483"/>
              <a:gd name="connsiteY7" fmla="*/ 0 h 10000"/>
              <a:gd name="connsiteX0" fmla="*/ 3121 w 11087"/>
              <a:gd name="connsiteY0" fmla="*/ 0 h 10000"/>
              <a:gd name="connsiteX1" fmla="*/ 6305 w 11087"/>
              <a:gd name="connsiteY1" fmla="*/ 463 h 10000"/>
              <a:gd name="connsiteX2" fmla="*/ 10966 w 11087"/>
              <a:gd name="connsiteY2" fmla="*/ 1826 h 10000"/>
              <a:gd name="connsiteX3" fmla="*/ 8695 w 11087"/>
              <a:gd name="connsiteY3" fmla="*/ 4669 h 10000"/>
              <a:gd name="connsiteX4" fmla="*/ 11087 w 11087"/>
              <a:gd name="connsiteY4" fmla="*/ 8063 h 10000"/>
              <a:gd name="connsiteX5" fmla="*/ 3726 w 11087"/>
              <a:gd name="connsiteY5" fmla="*/ 10000 h 10000"/>
              <a:gd name="connsiteX6" fmla="*/ 3 w 11087"/>
              <a:gd name="connsiteY6" fmla="*/ 5222 h 10000"/>
              <a:gd name="connsiteX7" fmla="*/ 3121 w 11087"/>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87" h="10000">
                <a:moveTo>
                  <a:pt x="3121" y="0"/>
                </a:moveTo>
                <a:cubicBezTo>
                  <a:pt x="3133" y="35"/>
                  <a:pt x="6293" y="429"/>
                  <a:pt x="6305" y="463"/>
                </a:cubicBezTo>
                <a:lnTo>
                  <a:pt x="10966" y="1826"/>
                </a:lnTo>
                <a:cubicBezTo>
                  <a:pt x="10112" y="1826"/>
                  <a:pt x="8674" y="3628"/>
                  <a:pt x="8695" y="4669"/>
                </a:cubicBezTo>
                <a:cubicBezTo>
                  <a:pt x="8715" y="5708"/>
                  <a:pt x="10233" y="8063"/>
                  <a:pt x="11087" y="8063"/>
                </a:cubicBezTo>
                <a:cubicBezTo>
                  <a:pt x="8633" y="8709"/>
                  <a:pt x="9327" y="8745"/>
                  <a:pt x="3726" y="10000"/>
                </a:cubicBezTo>
                <a:cubicBezTo>
                  <a:pt x="3356" y="9945"/>
                  <a:pt x="104" y="6887"/>
                  <a:pt x="3" y="5222"/>
                </a:cubicBezTo>
                <a:cubicBezTo>
                  <a:pt x="-98" y="3555"/>
                  <a:pt x="2268" y="0"/>
                  <a:pt x="3121" y="0"/>
                </a:cubicBezTo>
                <a:close/>
              </a:path>
            </a:pathLst>
          </a:custGeom>
          <a:solidFill>
            <a:schemeClr val="accent4">
              <a:lumMod val="60000"/>
              <a:lumOff val="40000"/>
              <a:alpha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92" name="フローチャート : 記憶データ 13"/>
          <p:cNvSpPr/>
          <p:nvPr/>
        </p:nvSpPr>
        <p:spPr>
          <a:xfrm rot="16200000">
            <a:off x="3680089" y="1751018"/>
            <a:ext cx="773595" cy="544132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234 w 11567"/>
              <a:gd name="connsiteY0" fmla="*/ 0 h 10000"/>
              <a:gd name="connsiteX1" fmla="*/ 11567 w 11567"/>
              <a:gd name="connsiteY1" fmla="*/ 0 h 10000"/>
              <a:gd name="connsiteX2" fmla="*/ 9900 w 11567"/>
              <a:gd name="connsiteY2" fmla="*/ 5000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1567 w 11567"/>
              <a:gd name="connsiteY3" fmla="*/ 10000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10000"/>
              <a:gd name="connsiteX1" fmla="*/ 11567 w 11567"/>
              <a:gd name="connsiteY1" fmla="*/ 0 h 10000"/>
              <a:gd name="connsiteX2" fmla="*/ 8203 w 11567"/>
              <a:gd name="connsiteY2" fmla="*/ 4977 h 10000"/>
              <a:gd name="connsiteX3" fmla="*/ 10522 w 11567"/>
              <a:gd name="connsiteY3" fmla="*/ 9403 h 10000"/>
              <a:gd name="connsiteX4" fmla="*/ 3234 w 11567"/>
              <a:gd name="connsiteY4" fmla="*/ 10000 h 10000"/>
              <a:gd name="connsiteX5" fmla="*/ 0 w 11567"/>
              <a:gd name="connsiteY5" fmla="*/ 4977 h 10000"/>
              <a:gd name="connsiteX6" fmla="*/ 3234 w 11567"/>
              <a:gd name="connsiteY6" fmla="*/ 0 h 10000"/>
              <a:gd name="connsiteX0" fmla="*/ 3234 w 11567"/>
              <a:gd name="connsiteY0" fmla="*/ 0 h 9839"/>
              <a:gd name="connsiteX1" fmla="*/ 11567 w 11567"/>
              <a:gd name="connsiteY1" fmla="*/ 0 h 9839"/>
              <a:gd name="connsiteX2" fmla="*/ 8203 w 11567"/>
              <a:gd name="connsiteY2" fmla="*/ 4977 h 9839"/>
              <a:gd name="connsiteX3" fmla="*/ 10522 w 11567"/>
              <a:gd name="connsiteY3" fmla="*/ 9403 h 9839"/>
              <a:gd name="connsiteX4" fmla="*/ 3103 w 11567"/>
              <a:gd name="connsiteY4" fmla="*/ 9839 h 9839"/>
              <a:gd name="connsiteX5" fmla="*/ 0 w 11567"/>
              <a:gd name="connsiteY5" fmla="*/ 4977 h 9839"/>
              <a:gd name="connsiteX6" fmla="*/ 3234 w 11567"/>
              <a:gd name="connsiteY6" fmla="*/ 0 h 9839"/>
              <a:gd name="connsiteX0" fmla="*/ 2796 w 9210"/>
              <a:gd name="connsiteY0" fmla="*/ 0 h 10000"/>
              <a:gd name="connsiteX1" fmla="*/ 9210 w 9210"/>
              <a:gd name="connsiteY1" fmla="*/ 443 h 10000"/>
              <a:gd name="connsiteX2" fmla="*/ 7092 w 9210"/>
              <a:gd name="connsiteY2" fmla="*/ 5058 h 10000"/>
              <a:gd name="connsiteX3" fmla="*/ 9097 w 9210"/>
              <a:gd name="connsiteY3" fmla="*/ 9557 h 10000"/>
              <a:gd name="connsiteX4" fmla="*/ 2683 w 9210"/>
              <a:gd name="connsiteY4" fmla="*/ 10000 h 10000"/>
              <a:gd name="connsiteX5" fmla="*/ 0 w 9210"/>
              <a:gd name="connsiteY5" fmla="*/ 5058 h 10000"/>
              <a:gd name="connsiteX6" fmla="*/ 2796 w 9210"/>
              <a:gd name="connsiteY6" fmla="*/ 0 h 10000"/>
              <a:gd name="connsiteX0" fmla="*/ 3036 w 10000"/>
              <a:gd name="connsiteY0" fmla="*/ 0 h 10000"/>
              <a:gd name="connsiteX1" fmla="*/ 10000 w 10000"/>
              <a:gd name="connsiteY1" fmla="*/ 443 h 10000"/>
              <a:gd name="connsiteX2" fmla="*/ 6474 w 10000"/>
              <a:gd name="connsiteY2" fmla="*/ 5058 h 10000"/>
              <a:gd name="connsiteX3" fmla="*/ 9877 w 10000"/>
              <a:gd name="connsiteY3" fmla="*/ 9557 h 10000"/>
              <a:gd name="connsiteX4" fmla="*/ 2913 w 10000"/>
              <a:gd name="connsiteY4" fmla="*/ 10000 h 10000"/>
              <a:gd name="connsiteX5" fmla="*/ 0 w 10000"/>
              <a:gd name="connsiteY5" fmla="*/ 5058 h 10000"/>
              <a:gd name="connsiteX6" fmla="*/ 30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3036" y="0"/>
                </a:moveTo>
                <a:lnTo>
                  <a:pt x="10000" y="443"/>
                </a:lnTo>
                <a:cubicBezTo>
                  <a:pt x="9136" y="443"/>
                  <a:pt x="6495" y="3539"/>
                  <a:pt x="6474" y="5058"/>
                </a:cubicBezTo>
                <a:cubicBezTo>
                  <a:pt x="6454" y="6577"/>
                  <a:pt x="9012" y="9557"/>
                  <a:pt x="9877" y="9557"/>
                </a:cubicBezTo>
                <a:lnTo>
                  <a:pt x="2913" y="10000"/>
                </a:lnTo>
                <a:cubicBezTo>
                  <a:pt x="2048" y="10000"/>
                  <a:pt x="-21" y="6725"/>
                  <a:pt x="0" y="5058"/>
                </a:cubicBezTo>
                <a:cubicBezTo>
                  <a:pt x="21" y="3392"/>
                  <a:pt x="2172" y="0"/>
                  <a:pt x="3036" y="0"/>
                </a:cubicBezTo>
                <a:close/>
              </a:path>
            </a:pathLst>
          </a:custGeom>
          <a:solidFill>
            <a:schemeClr val="accent3">
              <a:lumMod val="40000"/>
              <a:lumOff val="60000"/>
              <a:alpha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3" name="下矢印 2"/>
          <p:cNvSpPr/>
          <p:nvPr/>
        </p:nvSpPr>
        <p:spPr>
          <a:xfrm>
            <a:off x="3818944" y="2694757"/>
            <a:ext cx="453684" cy="8340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7" name="下矢印 46"/>
          <p:cNvSpPr/>
          <p:nvPr/>
        </p:nvSpPr>
        <p:spPr>
          <a:xfrm rot="2185445">
            <a:off x="3125015" y="2585292"/>
            <a:ext cx="453684" cy="8340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8" name="下矢印 47"/>
          <p:cNvSpPr/>
          <p:nvPr/>
        </p:nvSpPr>
        <p:spPr>
          <a:xfrm rot="19858315">
            <a:off x="4483569" y="2572022"/>
            <a:ext cx="453684" cy="8340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50" name="下矢印 49"/>
          <p:cNvSpPr/>
          <p:nvPr/>
        </p:nvSpPr>
        <p:spPr>
          <a:xfrm rot="10800000">
            <a:off x="3850489" y="3624820"/>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2" name="下矢印 61"/>
          <p:cNvSpPr/>
          <p:nvPr/>
        </p:nvSpPr>
        <p:spPr>
          <a:xfrm rot="10199027">
            <a:off x="4744633" y="3569564"/>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3" name="下矢印 62"/>
          <p:cNvSpPr/>
          <p:nvPr/>
        </p:nvSpPr>
        <p:spPr>
          <a:xfrm rot="9719425">
            <a:off x="5613557" y="3419308"/>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4" name="下矢印 63"/>
          <p:cNvSpPr/>
          <p:nvPr/>
        </p:nvSpPr>
        <p:spPr>
          <a:xfrm rot="11755912">
            <a:off x="2915815" y="3532265"/>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7" name="下矢印 66"/>
          <p:cNvSpPr/>
          <p:nvPr/>
        </p:nvSpPr>
        <p:spPr>
          <a:xfrm>
            <a:off x="3818944" y="4792402"/>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8" name="下矢印 67"/>
          <p:cNvSpPr/>
          <p:nvPr/>
        </p:nvSpPr>
        <p:spPr>
          <a:xfrm rot="21351448">
            <a:off x="4705091" y="4813742"/>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5" name="下矢印 84"/>
          <p:cNvSpPr/>
          <p:nvPr/>
        </p:nvSpPr>
        <p:spPr>
          <a:xfrm rot="21295098">
            <a:off x="5424391" y="4771008"/>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6" name="下矢印 85"/>
          <p:cNvSpPr/>
          <p:nvPr/>
        </p:nvSpPr>
        <p:spPr>
          <a:xfrm rot="20885437">
            <a:off x="6164207" y="4626766"/>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8" name="下矢印 87"/>
          <p:cNvSpPr/>
          <p:nvPr/>
        </p:nvSpPr>
        <p:spPr>
          <a:xfrm rot="113599">
            <a:off x="2157176" y="4706709"/>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grpSp>
        <p:nvGrpSpPr>
          <p:cNvPr id="6" name="グループ化 5"/>
          <p:cNvGrpSpPr/>
          <p:nvPr/>
        </p:nvGrpSpPr>
        <p:grpSpPr>
          <a:xfrm>
            <a:off x="4124336" y="1650135"/>
            <a:ext cx="1938666" cy="1376518"/>
            <a:chOff x="1753038" y="1650135"/>
            <a:chExt cx="1938666" cy="1376518"/>
          </a:xfrm>
        </p:grpSpPr>
        <p:sp>
          <p:nvSpPr>
            <p:cNvPr id="12" name="二等辺三角形 11"/>
            <p:cNvSpPr/>
            <p:nvPr/>
          </p:nvSpPr>
          <p:spPr>
            <a:xfrm rot="17153900">
              <a:off x="2521267" y="1843432"/>
              <a:ext cx="619043" cy="23244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69" name="二等辺三角形 68"/>
            <p:cNvSpPr/>
            <p:nvPr/>
          </p:nvSpPr>
          <p:spPr>
            <a:xfrm rot="11680922">
              <a:off x="1753038" y="1847661"/>
              <a:ext cx="596833" cy="25347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0" name="二等辺三角形 69"/>
            <p:cNvSpPr/>
            <p:nvPr/>
          </p:nvSpPr>
          <p:spPr>
            <a:xfrm rot="6290447">
              <a:off x="2290657" y="2600908"/>
              <a:ext cx="619040" cy="23244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1" name="二等辺三角形 70"/>
            <p:cNvSpPr/>
            <p:nvPr/>
          </p:nvSpPr>
          <p:spPr>
            <a:xfrm rot="856014">
              <a:off x="3094871" y="2307720"/>
              <a:ext cx="596833" cy="25347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10" name="フレーム 9"/>
            <p:cNvSpPr/>
            <p:nvPr/>
          </p:nvSpPr>
          <p:spPr>
            <a:xfrm rot="890025">
              <a:off x="1971884" y="1863480"/>
              <a:ext cx="1479028" cy="914400"/>
            </a:xfrm>
            <a:prstGeom prst="fram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a typeface="HG丸ｺﾞｼｯｸM-PRO" panose="020F0600000000000000" pitchFamily="50" charset="-128"/>
              </a:endParaRPr>
            </a:p>
          </p:txBody>
        </p:sp>
      </p:grpSp>
      <p:grpSp>
        <p:nvGrpSpPr>
          <p:cNvPr id="13" name="グループ化 12"/>
          <p:cNvGrpSpPr/>
          <p:nvPr/>
        </p:nvGrpSpPr>
        <p:grpSpPr>
          <a:xfrm rot="3668010" flipH="1">
            <a:off x="5626018" y="2509089"/>
            <a:ext cx="1894911" cy="1473262"/>
            <a:chOff x="4466626" y="782296"/>
            <a:chExt cx="1882871" cy="1473262"/>
          </a:xfrm>
          <a:solidFill>
            <a:srgbClr val="FF6699"/>
          </a:solidFill>
        </p:grpSpPr>
        <p:sp>
          <p:nvSpPr>
            <p:cNvPr id="72" name="フレーム 71"/>
            <p:cNvSpPr/>
            <p:nvPr/>
          </p:nvSpPr>
          <p:spPr>
            <a:xfrm rot="890025">
              <a:off x="4644533" y="1072471"/>
              <a:ext cx="1479028" cy="914400"/>
            </a:xfrm>
            <a:prstGeom prst="fram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a typeface="HG丸ｺﾞｼｯｸM-PRO" panose="020F0600000000000000" pitchFamily="50" charset="-128"/>
              </a:endParaRPr>
            </a:p>
          </p:txBody>
        </p:sp>
        <p:sp>
          <p:nvSpPr>
            <p:cNvPr id="73" name="二等辺三角形 72"/>
            <p:cNvSpPr/>
            <p:nvPr/>
          </p:nvSpPr>
          <p:spPr>
            <a:xfrm rot="17153900">
              <a:off x="5143880" y="975593"/>
              <a:ext cx="619043" cy="232449"/>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4" name="二等辺三角形 73"/>
            <p:cNvSpPr/>
            <p:nvPr/>
          </p:nvSpPr>
          <p:spPr>
            <a:xfrm rot="11680922">
              <a:off x="4466626" y="1163315"/>
              <a:ext cx="596833" cy="253478"/>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5" name="二等辺三角形 74"/>
            <p:cNvSpPr/>
            <p:nvPr/>
          </p:nvSpPr>
          <p:spPr>
            <a:xfrm rot="6290447">
              <a:off x="4936996" y="1829813"/>
              <a:ext cx="619040" cy="232449"/>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6" name="二等辺三角形 75"/>
            <p:cNvSpPr/>
            <p:nvPr/>
          </p:nvSpPr>
          <p:spPr>
            <a:xfrm rot="856014">
              <a:off x="5752664" y="1519124"/>
              <a:ext cx="596833" cy="253478"/>
            </a:xfrm>
            <a:prstGeom prst="triangle">
              <a:avLst/>
            </a:prstGeom>
            <a:pattFill prst="wdUpDiag">
              <a:fgClr>
                <a:srgbClr val="FF6699"/>
              </a:fgClr>
              <a:bgClr>
                <a:schemeClr val="bg1"/>
              </a:bgClr>
            </a:patt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grpSp>
      <p:grpSp>
        <p:nvGrpSpPr>
          <p:cNvPr id="79" name="グループ化 78"/>
          <p:cNvGrpSpPr/>
          <p:nvPr/>
        </p:nvGrpSpPr>
        <p:grpSpPr>
          <a:xfrm rot="3965880">
            <a:off x="6418536" y="4061813"/>
            <a:ext cx="1816737" cy="1473262"/>
            <a:chOff x="4466626" y="782296"/>
            <a:chExt cx="1882871" cy="1473262"/>
          </a:xfrm>
          <a:solidFill>
            <a:schemeClr val="accent6">
              <a:lumMod val="75000"/>
            </a:schemeClr>
          </a:solidFill>
        </p:grpSpPr>
        <p:sp>
          <p:nvSpPr>
            <p:cNvPr id="80" name="フレーム 79"/>
            <p:cNvSpPr/>
            <p:nvPr/>
          </p:nvSpPr>
          <p:spPr>
            <a:xfrm rot="890025">
              <a:off x="4644533" y="1072471"/>
              <a:ext cx="1479028" cy="914400"/>
            </a:xfrm>
            <a:prstGeom prst="fram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a typeface="HG丸ｺﾞｼｯｸM-PRO" panose="020F0600000000000000" pitchFamily="50" charset="-128"/>
              </a:endParaRPr>
            </a:p>
          </p:txBody>
        </p:sp>
        <p:sp>
          <p:nvSpPr>
            <p:cNvPr id="81" name="二等辺三角形 80"/>
            <p:cNvSpPr/>
            <p:nvPr/>
          </p:nvSpPr>
          <p:spPr>
            <a:xfrm rot="17153900">
              <a:off x="5143880" y="975593"/>
              <a:ext cx="619043" cy="232449"/>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2" name="二等辺三角形 81"/>
            <p:cNvSpPr/>
            <p:nvPr/>
          </p:nvSpPr>
          <p:spPr>
            <a:xfrm rot="11680922">
              <a:off x="4466626" y="1163315"/>
              <a:ext cx="596833" cy="253478"/>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3" name="二等辺三角形 82"/>
            <p:cNvSpPr/>
            <p:nvPr/>
          </p:nvSpPr>
          <p:spPr>
            <a:xfrm rot="6290447">
              <a:off x="4936996" y="1829813"/>
              <a:ext cx="619040" cy="232449"/>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84" name="二等辺三角形 83"/>
            <p:cNvSpPr/>
            <p:nvPr/>
          </p:nvSpPr>
          <p:spPr>
            <a:xfrm rot="856014">
              <a:off x="5752664" y="1519124"/>
              <a:ext cx="596833" cy="253478"/>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grpSp>
      <p:sp>
        <p:nvSpPr>
          <p:cNvPr id="44" name="下矢印 43"/>
          <p:cNvSpPr/>
          <p:nvPr/>
        </p:nvSpPr>
        <p:spPr>
          <a:xfrm rot="11755912">
            <a:off x="2065074" y="3475697"/>
            <a:ext cx="453684" cy="834040"/>
          </a:xfrm>
          <a:prstGeom prst="down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5" name="下矢印 44"/>
          <p:cNvSpPr/>
          <p:nvPr/>
        </p:nvSpPr>
        <p:spPr>
          <a:xfrm rot="113599">
            <a:off x="2959215" y="4749544"/>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46" name="下矢印 45"/>
          <p:cNvSpPr/>
          <p:nvPr/>
        </p:nvSpPr>
        <p:spPr>
          <a:xfrm rot="113599">
            <a:off x="1490419" y="4626765"/>
            <a:ext cx="453684" cy="83404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丸ｺﾞｼｯｸM-PRO" panose="020F0600000000000000" pitchFamily="50" charset="-128"/>
            </a:endParaRPr>
          </a:p>
        </p:txBody>
      </p:sp>
      <p:sp>
        <p:nvSpPr>
          <p:cNvPr id="7" name="線吹き出し 2 (枠付き) 6"/>
          <p:cNvSpPr/>
          <p:nvPr/>
        </p:nvSpPr>
        <p:spPr>
          <a:xfrm>
            <a:off x="2384018" y="1486723"/>
            <a:ext cx="1436890" cy="612648"/>
          </a:xfrm>
          <a:prstGeom prst="borderCallout2">
            <a:avLst>
              <a:gd name="adj1" fmla="val 45699"/>
              <a:gd name="adj2" fmla="val 98613"/>
              <a:gd name="adj3" fmla="val 78867"/>
              <a:gd name="adj4" fmla="val 121214"/>
              <a:gd name="adj5" fmla="val 180908"/>
              <a:gd name="adj6" fmla="val 120381"/>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極高圧帯</a:t>
            </a:r>
          </a:p>
        </p:txBody>
      </p:sp>
      <p:sp>
        <p:nvSpPr>
          <p:cNvPr id="49" name="線吹き出し 2 (枠付き) 48"/>
          <p:cNvSpPr/>
          <p:nvPr/>
        </p:nvSpPr>
        <p:spPr>
          <a:xfrm>
            <a:off x="32387" y="3302015"/>
            <a:ext cx="1803309" cy="612648"/>
          </a:xfrm>
          <a:prstGeom prst="borderCallout2">
            <a:avLst>
              <a:gd name="adj1" fmla="val 103742"/>
              <a:gd name="adj2" fmla="val 73865"/>
              <a:gd name="adj3" fmla="val 143129"/>
              <a:gd name="adj4" fmla="val 77021"/>
              <a:gd name="adj5" fmla="val 172616"/>
              <a:gd name="adj6" fmla="val 100029"/>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亜熱帯高圧帯</a:t>
            </a:r>
            <a:endParaRPr kumimoji="1" lang="en-US" altLang="ja-JP" b="1" dirty="0">
              <a:solidFill>
                <a:schemeClr val="tx1"/>
              </a:solidFill>
              <a:ea typeface="HG丸ｺﾞｼｯｸM-PRO" panose="020F0600000000000000" pitchFamily="50" charset="-128"/>
            </a:endParaRPr>
          </a:p>
          <a:p>
            <a:pPr algn="ctr"/>
            <a:r>
              <a:rPr kumimoji="1" lang="en-US" altLang="ja-JP" b="1" dirty="0">
                <a:solidFill>
                  <a:schemeClr val="tx1"/>
                </a:solidFill>
                <a:ea typeface="HG丸ｺﾞｼｯｸM-PRO" panose="020F0600000000000000" pitchFamily="50" charset="-128"/>
              </a:rPr>
              <a:t>(</a:t>
            </a:r>
            <a:r>
              <a:rPr kumimoji="1" lang="ja-JP" altLang="en-US" b="1" dirty="0">
                <a:solidFill>
                  <a:schemeClr val="tx1"/>
                </a:solidFill>
                <a:ea typeface="HG丸ｺﾞｼｯｸM-PRO" panose="020F0600000000000000" pitchFamily="50" charset="-128"/>
              </a:rPr>
              <a:t>中緯度高圧帯</a:t>
            </a:r>
            <a:r>
              <a:rPr kumimoji="1"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52" name="線吹き出し 2 (枠付き) 51"/>
          <p:cNvSpPr/>
          <p:nvPr/>
        </p:nvSpPr>
        <p:spPr>
          <a:xfrm>
            <a:off x="699145" y="2238087"/>
            <a:ext cx="1684873" cy="612648"/>
          </a:xfrm>
          <a:prstGeom prst="borderCallout2">
            <a:avLst>
              <a:gd name="adj1" fmla="val 103742"/>
              <a:gd name="adj2" fmla="val 73865"/>
              <a:gd name="adj3" fmla="val 143129"/>
              <a:gd name="adj4" fmla="val 77021"/>
              <a:gd name="adj5" fmla="val 172616"/>
              <a:gd name="adj6" fmla="val 100029"/>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高緯度低圧帯</a:t>
            </a:r>
          </a:p>
        </p:txBody>
      </p:sp>
      <p:sp>
        <p:nvSpPr>
          <p:cNvPr id="53" name="線吹き出し 2 (枠付き) 52"/>
          <p:cNvSpPr/>
          <p:nvPr/>
        </p:nvSpPr>
        <p:spPr>
          <a:xfrm>
            <a:off x="150823" y="6131828"/>
            <a:ext cx="1684873" cy="612648"/>
          </a:xfrm>
          <a:prstGeom prst="borderCallout2">
            <a:avLst>
              <a:gd name="adj1" fmla="val -1979"/>
              <a:gd name="adj2" fmla="val 46729"/>
              <a:gd name="adj3" fmla="val -74533"/>
              <a:gd name="adj4" fmla="val 46117"/>
              <a:gd name="adj5" fmla="val -111381"/>
              <a:gd name="adj6" fmla="val 72893"/>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熱帯収束帯</a:t>
            </a:r>
            <a:endParaRPr kumimoji="1" lang="en-US" altLang="ja-JP" b="1" dirty="0">
              <a:solidFill>
                <a:schemeClr val="tx1"/>
              </a:solidFill>
              <a:ea typeface="HG丸ｺﾞｼｯｸM-PRO" panose="020F0600000000000000" pitchFamily="50" charset="-128"/>
            </a:endParaRPr>
          </a:p>
          <a:p>
            <a:pPr algn="ctr"/>
            <a:r>
              <a:rPr lang="en-US" altLang="ja-JP" b="1" dirty="0">
                <a:solidFill>
                  <a:schemeClr val="tx1"/>
                </a:solidFill>
                <a:ea typeface="HG丸ｺﾞｼｯｸM-PRO" panose="020F0600000000000000" pitchFamily="50" charset="-128"/>
              </a:rPr>
              <a:t>(</a:t>
            </a:r>
            <a:r>
              <a:rPr lang="ja-JP" altLang="en-US" b="1" dirty="0">
                <a:solidFill>
                  <a:schemeClr val="tx1"/>
                </a:solidFill>
                <a:ea typeface="HG丸ｺﾞｼｯｸM-PRO" panose="020F0600000000000000" pitchFamily="50" charset="-128"/>
              </a:rPr>
              <a:t>赤道低圧帯</a:t>
            </a:r>
            <a:r>
              <a:rPr lang="en-US" altLang="ja-JP" b="1" dirty="0">
                <a:solidFill>
                  <a:schemeClr val="tx1"/>
                </a:solidFill>
                <a:ea typeface="HG丸ｺﾞｼｯｸM-PRO" panose="020F0600000000000000" pitchFamily="50" charset="-128"/>
              </a:rPr>
              <a:t>)</a:t>
            </a:r>
            <a:endParaRPr kumimoji="1" lang="ja-JP" altLang="en-US" b="1" dirty="0">
              <a:solidFill>
                <a:schemeClr val="tx1"/>
              </a:solidFill>
              <a:ea typeface="HG丸ｺﾞｼｯｸM-PRO" panose="020F0600000000000000" pitchFamily="50" charset="-128"/>
            </a:endParaRPr>
          </a:p>
        </p:txBody>
      </p:sp>
      <p:sp>
        <p:nvSpPr>
          <p:cNvPr id="54" name="線吹き出し 2 (枠付き) 53"/>
          <p:cNvSpPr/>
          <p:nvPr/>
        </p:nvSpPr>
        <p:spPr>
          <a:xfrm>
            <a:off x="5280534" y="511057"/>
            <a:ext cx="1436890" cy="612648"/>
          </a:xfrm>
          <a:prstGeom prst="borderCallout2">
            <a:avLst>
              <a:gd name="adj1" fmla="val 95450"/>
              <a:gd name="adj2" fmla="val 46466"/>
              <a:gd name="adj3" fmla="val 163859"/>
              <a:gd name="adj4" fmla="val 58460"/>
              <a:gd name="adj5" fmla="val 236878"/>
              <a:gd name="adj6" fmla="val 1061"/>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極循環</a:t>
            </a:r>
          </a:p>
        </p:txBody>
      </p:sp>
      <p:sp>
        <p:nvSpPr>
          <p:cNvPr id="55" name="線吹き出し 2 (枠付き) 54"/>
          <p:cNvSpPr/>
          <p:nvPr/>
        </p:nvSpPr>
        <p:spPr>
          <a:xfrm>
            <a:off x="6749913" y="1405957"/>
            <a:ext cx="1595192" cy="612648"/>
          </a:xfrm>
          <a:prstGeom prst="borderCallout2">
            <a:avLst>
              <a:gd name="adj1" fmla="val 95450"/>
              <a:gd name="adj2" fmla="val 46466"/>
              <a:gd name="adj3" fmla="val 163859"/>
              <a:gd name="adj4" fmla="val 58460"/>
              <a:gd name="adj5" fmla="val 236878"/>
              <a:gd name="adj6" fmla="val 1061"/>
            </a:avLst>
          </a:prstGeom>
          <a:solidFill>
            <a:schemeClr val="bg1"/>
          </a:solidFill>
          <a:ln w="762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フェレル循環</a:t>
            </a:r>
          </a:p>
        </p:txBody>
      </p:sp>
      <p:sp>
        <p:nvSpPr>
          <p:cNvPr id="56" name="線吹き出し 2 (枠付き) 55"/>
          <p:cNvSpPr/>
          <p:nvPr/>
        </p:nvSpPr>
        <p:spPr>
          <a:xfrm>
            <a:off x="7420458" y="2630831"/>
            <a:ext cx="1651814" cy="612648"/>
          </a:xfrm>
          <a:prstGeom prst="borderCallout2">
            <a:avLst>
              <a:gd name="adj1" fmla="val 95450"/>
              <a:gd name="adj2" fmla="val 46466"/>
              <a:gd name="adj3" fmla="val 163859"/>
              <a:gd name="adj4" fmla="val 58460"/>
              <a:gd name="adj5" fmla="val 245170"/>
              <a:gd name="adj6" fmla="val 16438"/>
            </a:avLst>
          </a:prstGeom>
          <a:solidFill>
            <a:schemeClr val="bg1"/>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ea typeface="HG丸ｺﾞｼｯｸM-PRO" panose="020F0600000000000000" pitchFamily="50" charset="-128"/>
              </a:rPr>
              <a:t>ハドレー循環</a:t>
            </a:r>
          </a:p>
        </p:txBody>
      </p:sp>
    </p:spTree>
    <p:extLst>
      <p:ext uri="{BB962C8B-B14F-4D97-AF65-F5344CB8AC3E}">
        <p14:creationId xmlns:p14="http://schemas.microsoft.com/office/powerpoint/2010/main" val="182841558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トロ">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トロ">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natural5">
  <a:themeElements>
    <a:clrScheme name="s-natural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natural5">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natural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natural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natural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natural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natural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natural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natural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natural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natural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natural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natural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natural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10050</TotalTime>
  <Words>7346</Words>
  <Application>Microsoft Office PowerPoint</Application>
  <PresentationFormat>画面に合わせる (4:3)</PresentationFormat>
  <Paragraphs>1207</Paragraphs>
  <Slides>107</Slides>
  <Notes>12</Notes>
  <HiddenSlides>0</HiddenSlides>
  <MMClips>3</MMClips>
  <ScaleCrop>false</ScaleCrop>
  <HeadingPairs>
    <vt:vector size="8" baseType="variant">
      <vt:variant>
        <vt:lpstr>使用されているフォント</vt:lpstr>
      </vt:variant>
      <vt:variant>
        <vt:i4>14</vt:i4>
      </vt:variant>
      <vt:variant>
        <vt:lpstr>テーマ</vt:lpstr>
      </vt:variant>
      <vt:variant>
        <vt:i4>3</vt:i4>
      </vt:variant>
      <vt:variant>
        <vt:lpstr>埋め込まれた OLE サーバー</vt:lpstr>
      </vt:variant>
      <vt:variant>
        <vt:i4>1</vt:i4>
      </vt:variant>
      <vt:variant>
        <vt:lpstr>スライド タイトル</vt:lpstr>
      </vt:variant>
      <vt:variant>
        <vt:i4>107</vt:i4>
      </vt:variant>
    </vt:vector>
  </HeadingPairs>
  <TitlesOfParts>
    <vt:vector size="125" baseType="lpstr">
      <vt:lpstr>HGMaruGothicMPRO</vt:lpstr>
      <vt:lpstr>HGMaruGothicMPRO</vt:lpstr>
      <vt:lpstr>Meiryo UI</vt:lpstr>
      <vt:lpstr>ＭＳ Ｐゴシック</vt:lpstr>
      <vt:lpstr>ＭＳ Ｐゴシック</vt:lpstr>
      <vt:lpstr>ＭＳ ゴシック</vt:lpstr>
      <vt:lpstr>うずらフォント</vt:lpstr>
      <vt:lpstr>Arial</vt:lpstr>
      <vt:lpstr>Calibri</vt:lpstr>
      <vt:lpstr>Consolas</vt:lpstr>
      <vt:lpstr>Corbel</vt:lpstr>
      <vt:lpstr>Symbol</vt:lpstr>
      <vt:lpstr>Times New Roman</vt:lpstr>
      <vt:lpstr>Wingdings</vt:lpstr>
      <vt:lpstr>Office ​​テーマ</vt:lpstr>
      <vt:lpstr>4_Office ​​テーマ</vt:lpstr>
      <vt:lpstr>s-natural5</vt:lpstr>
      <vt:lpstr>数式</vt:lpstr>
      <vt:lpstr>現代科学Ⅲ (後期　金曜7･8時限)</vt:lpstr>
      <vt:lpstr>今日の話題</vt:lpstr>
      <vt:lpstr>コメントに対する答え</vt:lpstr>
      <vt:lpstr>コメントに対する答え</vt:lpstr>
      <vt:lpstr>コメントに対する答え</vt:lpstr>
      <vt:lpstr>海洋研究開発機構（JAMSTEC：ジャムステック）について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気象海象季節予測シミュレータに関する研究 </vt:lpstr>
      <vt:lpstr>予測精度と予測期間</vt:lpstr>
      <vt:lpstr>10日より長い期間の予測精度</vt:lpstr>
      <vt:lpstr>天気予報と季節予測</vt:lpstr>
      <vt:lpstr>大気海洋陸面結合モデルによる季節予測</vt:lpstr>
      <vt:lpstr>時間スケールによって異なる予測可能性</vt:lpstr>
      <vt:lpstr>気温については1-3ヶ月先までの予報提供例</vt:lpstr>
      <vt:lpstr>長い時間スケールでの別種の予測可能性を開拓</vt:lpstr>
      <vt:lpstr>季節予測応用の現状と課題</vt:lpstr>
      <vt:lpstr>欧州での取り組み Global Shipping Project </vt:lpstr>
      <vt:lpstr>季節予測特有の予測可能性問題</vt:lpstr>
      <vt:lpstr>雑音過多問題： SN比パラドックス</vt:lpstr>
      <vt:lpstr>予測可能性問題への対処</vt:lpstr>
      <vt:lpstr>　　　　気象海象季節予測シミュレータの開発</vt:lpstr>
      <vt:lpstr>実施体制</vt:lpstr>
      <vt:lpstr>気象海象季節予測シミュレータの達成目標</vt:lpstr>
      <vt:lpstr>マルチモデル北大西洋波高の季節予測</vt:lpstr>
      <vt:lpstr>マルチモデル熱帯低気圧の季節予測</vt:lpstr>
      <vt:lpstr>マルチモデルアンサンブル季節予測システムの開発  (JAMSTEC)</vt:lpstr>
      <vt:lpstr>極端現象の季節予測が可能な高解像度モデルの開発  (JAMSTEC)</vt:lpstr>
      <vt:lpstr>波浪の季節予測  (京大、JAMSTEC)</vt:lpstr>
      <vt:lpstr>海流のダウンスケール季節予測  (JAMSTEC)</vt:lpstr>
      <vt:lpstr>AI活用季節予測モデル  (京大、追加公募、JAMSTEC)</vt:lpstr>
      <vt:lpstr>船舶気象海象データの利用  (JAMSTEC)</vt:lpstr>
      <vt:lpstr>船舶運航支援気象海象予測データインターフェースの開発 </vt:lpstr>
      <vt:lpstr>2025年度　各テーマ成果予定</vt:lpstr>
      <vt:lpstr>テーマA. マルチモデルデータアーカイヴの準備： 気象予測～季節内予測データ S2Sデータアーカイヴ(ECMWF)　</vt:lpstr>
      <vt:lpstr>テーマA. 季節予測データ　C3Sデータアーカイヴ(Copernicus)</vt:lpstr>
      <vt:lpstr>PowerPoint プレゼンテーション</vt:lpstr>
      <vt:lpstr>PowerPoint プレゼンテーション</vt:lpstr>
      <vt:lpstr>気候の緯度・季節変化</vt:lpstr>
      <vt:lpstr>地球気候の概要： 緯度・季節による気候変化</vt:lpstr>
      <vt:lpstr>地上気温の気候値［１月］（℃） 3０年平均（1981－2010）</vt:lpstr>
      <vt:lpstr>地上気温の気候値［７月］（℃）  3０年平均（1981－2010） </vt:lpstr>
      <vt:lpstr>地球の自転と公転</vt:lpstr>
      <vt:lpstr>・地軸は地球の公転面に対して23度傾いている ・極域は，斜めに日射があたる．しかし，夏半球は白夜 ・夏には太陽は北半球側（北回帰線・南回帰線）</vt:lpstr>
      <vt:lpstr>太陽天頂角の変化による 単位面積当たりの日射量変化</vt:lpstr>
      <vt:lpstr>地球に当たる日射量 （地軸は23.5°黄道面に対して傾いている）</vt:lpstr>
      <vt:lpstr>地球の公転軌道（夏至秋分冬至春分夏至）</vt:lpstr>
      <vt:lpstr>PowerPoint プレゼンテーション</vt:lpstr>
      <vt:lpstr>白夜 … 沈まぬ太陽</vt:lpstr>
      <vt:lpstr>大気上端に入射する日射のエネルギーの季節・緯度変化 (W/m2)</vt:lpstr>
      <vt:lpstr>大気上端に入射する日射のエネルギーの季節・緯度変化 (W/m2)</vt:lpstr>
      <vt:lpstr>エネルギー輸送</vt:lpstr>
      <vt:lpstr>地球の放射エネルギーバランスの緯度分布 熱帯域は受取過多，中高緯度域は過小</vt:lpstr>
      <vt:lpstr>PowerPoint プレゼンテーション</vt:lpstr>
      <vt:lpstr>大気と海洋によって北向きに運ばれる熱エネルギー</vt:lpstr>
      <vt:lpstr>地球の平均的大気循環</vt:lpstr>
      <vt:lpstr>冬（12～2月）平均の東西平均の西風風速と気温</vt:lpstr>
      <vt:lpstr>500hPaにおける高度と風（冬）</vt:lpstr>
      <vt:lpstr>Ty￥</vt:lpstr>
      <vt:lpstr>大規模な大気運動と風の吹き方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地球を回転台と仮定すると</vt:lpstr>
      <vt:lpstr>PowerPoint プレゼンテーション</vt:lpstr>
      <vt:lpstr>PowerPoint プレゼンテーション</vt:lpstr>
      <vt:lpstr>PowerPoint プレゼンテーション</vt:lpstr>
      <vt:lpstr>地球の自転とコリオリ力</vt:lpstr>
      <vt:lpstr>回転が逆の場合は?</vt:lpstr>
      <vt:lpstr>赤道上でのコリオリ力は?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地上付近に吹く風は?</vt:lpstr>
      <vt:lpstr>上空の風と地上の風</vt:lpstr>
      <vt:lpstr>低気圧と高気圧の風</vt:lpstr>
      <vt:lpstr>PowerPoint プレゼンテーション</vt:lpstr>
    </vt:vector>
  </TitlesOfParts>
  <Company>Mie_University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現代科学Ⅳ (前期　月曜3･4時限)</dc:title>
  <dc:creator>安藤雄太</dc:creator>
  <cp:lastModifiedBy>雄太 安藤</cp:lastModifiedBy>
  <cp:revision>583</cp:revision>
  <cp:lastPrinted>2014-04-15T01:56:15Z</cp:lastPrinted>
  <dcterms:created xsi:type="dcterms:W3CDTF">2013-09-28T11:09:06Z</dcterms:created>
  <dcterms:modified xsi:type="dcterms:W3CDTF">2025-11-21T08:35:20Z</dcterms:modified>
</cp:coreProperties>
</file>