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92" r:id="rId2"/>
    <p:sldMasterId id="2147483816" r:id="rId3"/>
  </p:sldMasterIdLst>
  <p:notesMasterIdLst>
    <p:notesMasterId r:id="rId53"/>
  </p:notesMasterIdLst>
  <p:sldIdLst>
    <p:sldId id="256" r:id="rId4"/>
    <p:sldId id="686" r:id="rId5"/>
    <p:sldId id="687" r:id="rId6"/>
    <p:sldId id="688" r:id="rId7"/>
    <p:sldId id="689" r:id="rId8"/>
    <p:sldId id="690" r:id="rId9"/>
    <p:sldId id="691" r:id="rId10"/>
    <p:sldId id="692" r:id="rId11"/>
    <p:sldId id="693" r:id="rId12"/>
    <p:sldId id="694" r:id="rId13"/>
    <p:sldId id="695" r:id="rId14"/>
    <p:sldId id="696" r:id="rId15"/>
    <p:sldId id="697" r:id="rId16"/>
    <p:sldId id="698" r:id="rId17"/>
    <p:sldId id="699" r:id="rId18"/>
    <p:sldId id="700" r:id="rId19"/>
    <p:sldId id="701" r:id="rId20"/>
    <p:sldId id="702" r:id="rId21"/>
    <p:sldId id="703" r:id="rId22"/>
    <p:sldId id="704" r:id="rId23"/>
    <p:sldId id="705" r:id="rId24"/>
    <p:sldId id="706" r:id="rId25"/>
    <p:sldId id="708" r:id="rId26"/>
    <p:sldId id="709" r:id="rId27"/>
    <p:sldId id="710" r:id="rId28"/>
    <p:sldId id="711" r:id="rId29"/>
    <p:sldId id="712" r:id="rId30"/>
    <p:sldId id="713" r:id="rId31"/>
    <p:sldId id="714" r:id="rId32"/>
    <p:sldId id="715" r:id="rId33"/>
    <p:sldId id="716" r:id="rId34"/>
    <p:sldId id="717" r:id="rId35"/>
    <p:sldId id="718" r:id="rId36"/>
    <p:sldId id="719" r:id="rId37"/>
    <p:sldId id="720" r:id="rId38"/>
    <p:sldId id="725" r:id="rId39"/>
    <p:sldId id="721" r:id="rId40"/>
    <p:sldId id="722" r:id="rId41"/>
    <p:sldId id="724" r:id="rId42"/>
    <p:sldId id="836" r:id="rId43"/>
    <p:sldId id="980" r:id="rId44"/>
    <p:sldId id="727" r:id="rId45"/>
    <p:sldId id="345" r:id="rId46"/>
    <p:sldId id="768" r:id="rId47"/>
    <p:sldId id="769" r:id="rId48"/>
    <p:sldId id="770" r:id="rId49"/>
    <p:sldId id="743" r:id="rId50"/>
    <p:sldId id="981" r:id="rId51"/>
    <p:sldId id="998" r:id="rId52"/>
  </p:sldIdLst>
  <p:sldSz cx="9144000" cy="6858000" type="screen4x3"/>
  <p:notesSz cx="7099300" cy="102235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643" autoAdjust="0"/>
    <p:restoredTop sz="94906" autoAdjust="0"/>
  </p:normalViewPr>
  <p:slideViewPr>
    <p:cSldViewPr showGuides="1">
      <p:cViewPr varScale="1">
        <p:scale>
          <a:sx n="135" d="100"/>
          <a:sy n="135" d="100"/>
        </p:scale>
        <p:origin x="1771" y="91"/>
      </p:cViewPr>
      <p:guideLst>
        <p:guide orient="horz" pos="4247"/>
        <p:guide pos="2880"/>
      </p:guideLst>
    </p:cSldViewPr>
  </p:slideViewPr>
  <p:outlineViewPr>
    <p:cViewPr>
      <p:scale>
        <a:sx n="33" d="100"/>
        <a:sy n="33" d="100"/>
      </p:scale>
      <p:origin x="0" y="18708"/>
    </p:cViewPr>
  </p:outlineViewPr>
  <p:notesTextViewPr>
    <p:cViewPr>
      <p:scale>
        <a:sx n="1" d="1"/>
        <a:sy n="1" d="1"/>
      </p:scale>
      <p:origin x="0" y="0"/>
    </p:cViewPr>
  </p:notesTextViewPr>
  <p:sorterViewPr>
    <p:cViewPr varScale="1">
      <p:scale>
        <a:sx n="1" d="1"/>
        <a:sy n="1" d="1"/>
      </p:scale>
      <p:origin x="0" y="-369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安藤　雄太" userId="e09caea0-b19b-4cd2-a3ec-5d7060155bc0" providerId="ADAL" clId="{5BBB13D1-3798-4E7A-8397-D9DEC17A7A1C}"/>
    <pc:docChg chg="delSld">
      <pc:chgData name="安藤　雄太" userId="e09caea0-b19b-4cd2-a3ec-5d7060155bc0" providerId="ADAL" clId="{5BBB13D1-3798-4E7A-8397-D9DEC17A7A1C}" dt="2025-11-21T08:34:10.938" v="0" actId="47"/>
      <pc:docMkLst>
        <pc:docMk/>
      </pc:docMkLst>
      <pc:sldChg chg="del">
        <pc:chgData name="安藤　雄太" userId="e09caea0-b19b-4cd2-a3ec-5d7060155bc0" providerId="ADAL" clId="{5BBB13D1-3798-4E7A-8397-D9DEC17A7A1C}" dt="2025-11-21T08:34:10.938" v="0" actId="47"/>
        <pc:sldMkLst>
          <pc:docMk/>
          <pc:sldMk cId="2297612923" sldId="425"/>
        </pc:sldMkLst>
      </pc:sldChg>
      <pc:sldChg chg="del">
        <pc:chgData name="安藤　雄太" userId="e09caea0-b19b-4cd2-a3ec-5d7060155bc0" providerId="ADAL" clId="{5BBB13D1-3798-4E7A-8397-D9DEC17A7A1C}" dt="2025-11-21T08:34:10.938" v="0" actId="47"/>
        <pc:sldMkLst>
          <pc:docMk/>
          <pc:sldMk cId="1696521874" sldId="707"/>
        </pc:sldMkLst>
      </pc:sldChg>
      <pc:sldChg chg="del">
        <pc:chgData name="安藤　雄太" userId="e09caea0-b19b-4cd2-a3ec-5d7060155bc0" providerId="ADAL" clId="{5BBB13D1-3798-4E7A-8397-D9DEC17A7A1C}" dt="2025-11-21T08:34:10.938" v="0" actId="47"/>
        <pc:sldMkLst>
          <pc:docMk/>
          <pc:sldMk cId="722813397" sldId="737"/>
        </pc:sldMkLst>
      </pc:sldChg>
      <pc:sldChg chg="del">
        <pc:chgData name="安藤　雄太" userId="e09caea0-b19b-4cd2-a3ec-5d7060155bc0" providerId="ADAL" clId="{5BBB13D1-3798-4E7A-8397-D9DEC17A7A1C}" dt="2025-11-21T08:34:10.938" v="0" actId="47"/>
        <pc:sldMkLst>
          <pc:docMk/>
          <pc:sldMk cId="864987814" sldId="738"/>
        </pc:sldMkLst>
      </pc:sldChg>
      <pc:sldChg chg="del">
        <pc:chgData name="安藤　雄太" userId="e09caea0-b19b-4cd2-a3ec-5d7060155bc0" providerId="ADAL" clId="{5BBB13D1-3798-4E7A-8397-D9DEC17A7A1C}" dt="2025-11-21T08:34:10.938" v="0" actId="47"/>
        <pc:sldMkLst>
          <pc:docMk/>
          <pc:sldMk cId="401553806" sldId="820"/>
        </pc:sldMkLst>
      </pc:sldChg>
      <pc:sldChg chg="del">
        <pc:chgData name="安藤　雄太" userId="e09caea0-b19b-4cd2-a3ec-5d7060155bc0" providerId="ADAL" clId="{5BBB13D1-3798-4E7A-8397-D9DEC17A7A1C}" dt="2025-11-21T08:34:10.938" v="0" actId="47"/>
        <pc:sldMkLst>
          <pc:docMk/>
          <pc:sldMk cId="1521198568" sldId="821"/>
        </pc:sldMkLst>
      </pc:sldChg>
      <pc:sldChg chg="del">
        <pc:chgData name="安藤　雄太" userId="e09caea0-b19b-4cd2-a3ec-5d7060155bc0" providerId="ADAL" clId="{5BBB13D1-3798-4E7A-8397-D9DEC17A7A1C}" dt="2025-11-21T08:34:10.938" v="0" actId="47"/>
        <pc:sldMkLst>
          <pc:docMk/>
          <pc:sldMk cId="991514841" sldId="822"/>
        </pc:sldMkLst>
      </pc:sldChg>
      <pc:sldChg chg="del">
        <pc:chgData name="安藤　雄太" userId="e09caea0-b19b-4cd2-a3ec-5d7060155bc0" providerId="ADAL" clId="{5BBB13D1-3798-4E7A-8397-D9DEC17A7A1C}" dt="2025-11-21T08:34:10.938" v="0" actId="47"/>
        <pc:sldMkLst>
          <pc:docMk/>
          <pc:sldMk cId="266025153" sldId="979"/>
        </pc:sldMkLst>
      </pc:sldChg>
      <pc:sldChg chg="del">
        <pc:chgData name="安藤　雄太" userId="e09caea0-b19b-4cd2-a3ec-5d7060155bc0" providerId="ADAL" clId="{5BBB13D1-3798-4E7A-8397-D9DEC17A7A1C}" dt="2025-11-21T08:34:10.938" v="0" actId="47"/>
        <pc:sldMkLst>
          <pc:docMk/>
          <pc:sldMk cId="1755469392" sldId="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175"/>
          </a:xfrm>
          <a:prstGeom prst="rect">
            <a:avLst/>
          </a:prstGeom>
        </p:spPr>
        <p:txBody>
          <a:bodyPr vert="horz" lIns="98984" tIns="49492" rIns="98984" bIns="49492" rtlCol="0"/>
          <a:lstStyle>
            <a:lvl1pPr algn="l">
              <a:defRPr sz="1300">
                <a:ea typeface="HG丸ｺﾞｼｯｸM-PRO" panose="020F0600000000000000" pitchFamily="50" charset="-128"/>
              </a:defRPr>
            </a:lvl1pPr>
          </a:lstStyle>
          <a:p>
            <a:endParaRPr lang="ja-JP" altLang="en-US" dirty="0"/>
          </a:p>
        </p:txBody>
      </p:sp>
      <p:sp>
        <p:nvSpPr>
          <p:cNvPr id="3" name="日付プレースホルダー 2"/>
          <p:cNvSpPr>
            <a:spLocks noGrp="1"/>
          </p:cNvSpPr>
          <p:nvPr>
            <p:ph type="dt" idx="1"/>
          </p:nvPr>
        </p:nvSpPr>
        <p:spPr>
          <a:xfrm>
            <a:off x="4021294" y="0"/>
            <a:ext cx="3076363" cy="511175"/>
          </a:xfrm>
          <a:prstGeom prst="rect">
            <a:avLst/>
          </a:prstGeom>
        </p:spPr>
        <p:txBody>
          <a:bodyPr vert="horz" lIns="98984" tIns="49492" rIns="98984" bIns="49492" rtlCol="0"/>
          <a:lstStyle>
            <a:lvl1pPr algn="r">
              <a:defRPr sz="1300">
                <a:ea typeface="HG丸ｺﾞｼｯｸM-PRO" panose="020F0600000000000000" pitchFamily="50" charset="-128"/>
              </a:defRPr>
            </a:lvl1pPr>
          </a:lstStyle>
          <a:p>
            <a:fld id="{9BED8823-4944-491B-B137-61ADE5D83016}" type="datetimeFigureOut">
              <a:rPr lang="ja-JP" altLang="en-US" smtClean="0"/>
              <a:pPr/>
              <a:t>2025/11/21</a:t>
            </a:fld>
            <a:endParaRPr lang="ja-JP" altLang="en-US" dirty="0"/>
          </a:p>
        </p:txBody>
      </p:sp>
      <p:sp>
        <p:nvSpPr>
          <p:cNvPr id="4" name="スライド イメージ プレースホルダー 3"/>
          <p:cNvSpPr>
            <a:spLocks noGrp="1" noRot="1" noChangeAspect="1"/>
          </p:cNvSpPr>
          <p:nvPr>
            <p:ph type="sldImg" idx="2"/>
          </p:nvPr>
        </p:nvSpPr>
        <p:spPr>
          <a:xfrm>
            <a:off x="993775" y="766763"/>
            <a:ext cx="5111750" cy="3833812"/>
          </a:xfrm>
          <a:prstGeom prst="rect">
            <a:avLst/>
          </a:prstGeom>
          <a:noFill/>
          <a:ln w="12700">
            <a:solidFill>
              <a:prstClr val="black"/>
            </a:solidFill>
          </a:ln>
        </p:spPr>
        <p:txBody>
          <a:bodyPr vert="horz" lIns="98984" tIns="49492" rIns="98984" bIns="49492" rtlCol="0" anchor="ctr"/>
          <a:lstStyle/>
          <a:p>
            <a:endParaRPr lang="ja-JP" altLang="en-US" dirty="0"/>
          </a:p>
        </p:txBody>
      </p:sp>
      <p:sp>
        <p:nvSpPr>
          <p:cNvPr id="5" name="ノート プレースホルダー 4"/>
          <p:cNvSpPr>
            <a:spLocks noGrp="1"/>
          </p:cNvSpPr>
          <p:nvPr>
            <p:ph type="body" sz="quarter" idx="3"/>
          </p:nvPr>
        </p:nvSpPr>
        <p:spPr>
          <a:xfrm>
            <a:off x="709930" y="4856163"/>
            <a:ext cx="5679440" cy="4600575"/>
          </a:xfrm>
          <a:prstGeom prst="rect">
            <a:avLst/>
          </a:prstGeom>
        </p:spPr>
        <p:txBody>
          <a:bodyPr vert="horz" lIns="98984" tIns="49492" rIns="98984" bIns="4949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710551"/>
            <a:ext cx="3076363" cy="511175"/>
          </a:xfrm>
          <a:prstGeom prst="rect">
            <a:avLst/>
          </a:prstGeom>
        </p:spPr>
        <p:txBody>
          <a:bodyPr vert="horz" lIns="98984" tIns="49492" rIns="98984" bIns="49492" rtlCol="0" anchor="b"/>
          <a:lstStyle>
            <a:lvl1pPr algn="l">
              <a:defRPr sz="1300">
                <a:ea typeface="HG丸ｺﾞｼｯｸM-PRO" panose="020F06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4021294" y="9710551"/>
            <a:ext cx="3076363" cy="511175"/>
          </a:xfrm>
          <a:prstGeom prst="rect">
            <a:avLst/>
          </a:prstGeom>
        </p:spPr>
        <p:txBody>
          <a:bodyPr vert="horz" lIns="98984" tIns="49492" rIns="98984" bIns="49492" rtlCol="0" anchor="b"/>
          <a:lstStyle>
            <a:lvl1pPr algn="r">
              <a:defRPr sz="1300">
                <a:ea typeface="HG丸ｺﾞｼｯｸM-PRO" panose="020F0600000000000000" pitchFamily="50" charset="-128"/>
              </a:defRPr>
            </a:lvl1pPr>
          </a:lstStyle>
          <a:p>
            <a:fld id="{75A778A5-54D5-4A4F-8109-9B634FE7A2EC}" type="slidenum">
              <a:rPr lang="ja-JP" altLang="en-US" smtClean="0"/>
              <a:pPr/>
              <a:t>‹#›</a:t>
            </a:fld>
            <a:endParaRPr lang="ja-JP" altLang="en-US" dirty="0"/>
          </a:p>
        </p:txBody>
      </p:sp>
    </p:spTree>
    <p:extLst>
      <p:ext uri="{BB962C8B-B14F-4D97-AF65-F5344CB8AC3E}">
        <p14:creationId xmlns:p14="http://schemas.microsoft.com/office/powerpoint/2010/main" val="2220996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HG丸ｺﾞｼｯｸM-PRO" panose="020F0600000000000000" pitchFamily="50" charset="-128"/>
        <a:cs typeface="+mn-cs"/>
      </a:defRPr>
    </a:lvl1pPr>
    <a:lvl2pPr marL="457200" algn="l" defTabSz="914400" rtl="0" eaLnBrk="1" latinLnBrk="0" hangingPunct="1">
      <a:defRPr kumimoji="1" sz="1200" kern="1200">
        <a:solidFill>
          <a:schemeClr val="tx1"/>
        </a:solidFill>
        <a:latin typeface="+mn-lt"/>
        <a:ea typeface="HG丸ｺﾞｼｯｸM-PRO" panose="020F0600000000000000" pitchFamily="50" charset="-128"/>
        <a:cs typeface="+mn-cs"/>
      </a:defRPr>
    </a:lvl2pPr>
    <a:lvl3pPr marL="914400" algn="l" defTabSz="914400" rtl="0" eaLnBrk="1" latinLnBrk="0" hangingPunct="1">
      <a:defRPr kumimoji="1" sz="1200" kern="1200">
        <a:solidFill>
          <a:schemeClr val="tx1"/>
        </a:solidFill>
        <a:latin typeface="+mn-lt"/>
        <a:ea typeface="HG丸ｺﾞｼｯｸM-PRO" panose="020F0600000000000000" pitchFamily="50" charset="-128"/>
        <a:cs typeface="+mn-cs"/>
      </a:defRPr>
    </a:lvl3pPr>
    <a:lvl4pPr marL="1371600" algn="l" defTabSz="914400" rtl="0" eaLnBrk="1" latinLnBrk="0" hangingPunct="1">
      <a:defRPr kumimoji="1" sz="1200" kern="1200">
        <a:solidFill>
          <a:schemeClr val="tx1"/>
        </a:solidFill>
        <a:latin typeface="+mn-lt"/>
        <a:ea typeface="HG丸ｺﾞｼｯｸM-PRO" panose="020F0600000000000000" pitchFamily="50" charset="-128"/>
        <a:cs typeface="+mn-cs"/>
      </a:defRPr>
    </a:lvl4pPr>
    <a:lvl5pPr marL="1828800" algn="l" defTabSz="914400" rtl="0" eaLnBrk="1" latinLnBrk="0" hangingPunct="1">
      <a:defRPr kumimoji="1" sz="1200" kern="1200">
        <a:solidFill>
          <a:schemeClr val="tx1"/>
        </a:solidFill>
        <a:latin typeface="+mn-lt"/>
        <a:ea typeface="HG丸ｺﾞｼｯｸM-PRO" panose="020F06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A778A5-54D5-4A4F-8109-9B634FE7A2EC}" type="slidenum">
              <a:rPr kumimoji="1" lang="ja-JP" altLang="en-US" smtClean="0"/>
              <a:t>1</a:t>
            </a:fld>
            <a:endParaRPr kumimoji="1" lang="ja-JP" altLang="en-US"/>
          </a:p>
        </p:txBody>
      </p:sp>
    </p:spTree>
    <p:extLst>
      <p:ext uri="{BB962C8B-B14F-4D97-AF65-F5344CB8AC3E}">
        <p14:creationId xmlns:p14="http://schemas.microsoft.com/office/powerpoint/2010/main" val="116349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5A778A5-54D5-4A4F-8109-9B634FE7A2EC}" type="slidenum">
              <a:rPr lang="ja-JP" altLang="en-US" smtClean="0"/>
              <a:pPr/>
              <a:t>13</a:t>
            </a:fld>
            <a:endParaRPr lang="ja-JP" altLang="en-US" dirty="0"/>
          </a:p>
        </p:txBody>
      </p:sp>
    </p:spTree>
    <p:extLst>
      <p:ext uri="{BB962C8B-B14F-4D97-AF65-F5344CB8AC3E}">
        <p14:creationId xmlns:p14="http://schemas.microsoft.com/office/powerpoint/2010/main" val="55034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D1B2FFA-7994-4F3A-8BAD-6578AED55270}"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85584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r>
              <a:rPr lang="ja-JP" altLang="en-US" dirty="0"/>
              <a:t>では、まず最初に今回のメインの題材である黒潮について説明したいとおもいます。</a:t>
            </a:r>
            <a:r>
              <a:rPr lang="en-US" altLang="ja-JP" dirty="0"/>
              <a:t>FI</a:t>
            </a:r>
            <a:r>
              <a:rPr lang="ja-JP" altLang="en-US" dirty="0"/>
              <a:t>ｇ１は海上保安庁が定義づけしている黒潮流路パターンです。左図に</a:t>
            </a:r>
            <a:r>
              <a:rPr lang="en-US" altLang="ja-JP" dirty="0"/>
              <a:t>ABCDN</a:t>
            </a:r>
            <a:r>
              <a:rPr lang="ja-JP" altLang="en-US" dirty="0"/>
              <a:t>の</a:t>
            </a:r>
            <a:r>
              <a:rPr lang="en-US" altLang="ja-JP" dirty="0"/>
              <a:t>5</a:t>
            </a:r>
            <a:r>
              <a:rPr lang="ja-JP" altLang="en-US" dirty="0"/>
              <a:t>本が主な流路としてあがっており、</a:t>
            </a:r>
            <a:r>
              <a:rPr lang="en-US" altLang="ja-JP" dirty="0"/>
              <a:t>C</a:t>
            </a:r>
            <a:r>
              <a:rPr lang="ja-JP" altLang="en-US" dirty="0"/>
              <a:t>については右図のようにさらに３つの</a:t>
            </a:r>
            <a:r>
              <a:rPr lang="ja-JP" altLang="en-US" dirty="0" err="1"/>
              <a:t>ぱたーんに</a:t>
            </a:r>
            <a:r>
              <a:rPr lang="ja-JP" altLang="en-US" dirty="0"/>
              <a:t>分類されます。このなかで今回取り扱う大蛇行流路</a:t>
            </a:r>
            <a:r>
              <a:rPr lang="ja-JP" altLang="en-US" dirty="0" err="1"/>
              <a:t>はは</a:t>
            </a:r>
            <a:r>
              <a:rPr lang="ja-JP" altLang="en-US" dirty="0"/>
              <a:t>左図の</a:t>
            </a:r>
            <a:r>
              <a:rPr lang="en-US" altLang="ja-JP" dirty="0"/>
              <a:t>A</a:t>
            </a:r>
            <a:r>
              <a:rPr lang="ja-JP" altLang="en-US" dirty="0"/>
              <a:t>と右図</a:t>
            </a:r>
            <a:r>
              <a:rPr lang="en-US" altLang="ja-JP" dirty="0"/>
              <a:t>C</a:t>
            </a:r>
            <a:r>
              <a:rPr lang="ja-JP" altLang="en-US" dirty="0"/>
              <a:t>の大蛇行型の</a:t>
            </a:r>
            <a:r>
              <a:rPr lang="en-US" altLang="ja-JP" dirty="0"/>
              <a:t>2</a:t>
            </a:r>
            <a:r>
              <a:rPr lang="ja-JP" altLang="en-US" dirty="0"/>
              <a:t>本のみでその他はすべて直進流路となります。黒潮は流れの速い海流であり，黒潮流路を知ることは漁業・輸送など様々な分野に影響を与えています．</a:t>
            </a:r>
          </a:p>
        </p:txBody>
      </p:sp>
    </p:spTree>
    <p:extLst>
      <p:ext uri="{BB962C8B-B14F-4D97-AF65-F5344CB8AC3E}">
        <p14:creationId xmlns:p14="http://schemas.microsoft.com/office/powerpoint/2010/main" val="3783800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ja-JP" altLang="en-US" dirty="0"/>
              <a:t>こちらは</a:t>
            </a:r>
            <a:r>
              <a:rPr lang="en-US" altLang="ja-JP" dirty="0"/>
              <a:t>1975</a:t>
            </a:r>
            <a:r>
              <a:rPr lang="ja-JP" altLang="en-US" dirty="0"/>
              <a:t>年から</a:t>
            </a:r>
            <a:r>
              <a:rPr lang="en-US" altLang="ja-JP" dirty="0"/>
              <a:t>2005</a:t>
            </a:r>
            <a:r>
              <a:rPr lang="ja-JP" altLang="en-US" dirty="0"/>
              <a:t>年までの黒潮流路の状況です．この</a:t>
            </a:r>
            <a:r>
              <a:rPr lang="en-US" altLang="ja-JP" dirty="0"/>
              <a:t>30</a:t>
            </a:r>
            <a:r>
              <a:rPr lang="ja-JP" altLang="en-US" dirty="0"/>
              <a:t>年間の間に</a:t>
            </a:r>
            <a:r>
              <a:rPr lang="en-US" altLang="ja-JP" dirty="0"/>
              <a:t>5</a:t>
            </a:r>
            <a:r>
              <a:rPr lang="ja-JP" altLang="en-US" dirty="0"/>
              <a:t>回の安定した大蛇行期間が確認されています．しかし</a:t>
            </a:r>
            <a:r>
              <a:rPr lang="en-US" altLang="ja-JP" dirty="0"/>
              <a:t>30</a:t>
            </a:r>
            <a:r>
              <a:rPr lang="ja-JP" altLang="en-US" dirty="0"/>
              <a:t>年間まんべんなく大蛇行期があるのではなく，</a:t>
            </a:r>
            <a:r>
              <a:rPr lang="en-US" altLang="ja-JP" dirty="0"/>
              <a:t>1990</a:t>
            </a:r>
            <a:r>
              <a:rPr lang="ja-JP" altLang="en-US" dirty="0"/>
              <a:t>年以前にほとんどが起こっており，</a:t>
            </a:r>
            <a:r>
              <a:rPr lang="en-US" altLang="ja-JP" dirty="0"/>
              <a:t>2000</a:t>
            </a:r>
            <a:r>
              <a:rPr lang="ja-JP" altLang="en-US" dirty="0"/>
              <a:t>年になってからは短い大蛇行期が</a:t>
            </a:r>
            <a:r>
              <a:rPr lang="en-US" altLang="ja-JP" dirty="0"/>
              <a:t>1</a:t>
            </a:r>
            <a:r>
              <a:rPr lang="ja-JP" altLang="en-US" dirty="0"/>
              <a:t>回あっただけでほとんどが直進流路となっています．</a:t>
            </a:r>
            <a:endParaRPr lang="en-US" altLang="ja-JP" dirty="0"/>
          </a:p>
        </p:txBody>
      </p:sp>
    </p:spTree>
    <p:extLst>
      <p:ext uri="{BB962C8B-B14F-4D97-AF65-F5344CB8AC3E}">
        <p14:creationId xmlns:p14="http://schemas.microsoft.com/office/powerpoint/2010/main" val="3603648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r>
              <a:rPr lang="ja-JP" altLang="en-US" dirty="0"/>
              <a:t>次に黒潮の大蛇行と冷水塊の関係について紹介したいと思います。こちらの図は典型的な黒潮大蛇行の図なのですが，大蛇行の際には蛇行の内側にこのような低温の海水渦である冷水塊が存在することが特徴です．この冷水塊が発達する又は消滅することで流路が大きく変わる可能性があります．</a:t>
            </a:r>
            <a:endParaRPr lang="en-US" altLang="ja-JP" dirty="0"/>
          </a:p>
          <a:p>
            <a:endParaRPr lang="en-US" altLang="ja-JP" dirty="0"/>
          </a:p>
          <a:p>
            <a:endParaRPr lang="en-US" altLang="ja-JP" dirty="0"/>
          </a:p>
          <a:p>
            <a:endParaRPr lang="en-US" altLang="ja-JP" dirty="0"/>
          </a:p>
          <a:p>
            <a:endParaRPr lang="en-US" altLang="ja-JP" dirty="0"/>
          </a:p>
          <a:p>
            <a:r>
              <a:rPr lang="ja-JP" altLang="en-US" dirty="0"/>
              <a:t>黒潮が大蛇行する際には大きな冷水塊が黒潮の陸側に存在するのが特徴です。黒潮は冷水塊の外側にそって流れるので蛇行します。この冷水塊は黒潮のしたから湧き上がってくるため養分は豊富ですが、低温であるため黒潮に乗ってくる暖水系のかつおなどの魚は沿岸から離れるため不漁になることが多く、大蛇行型と冷水塊は漁業に大きな影響を与えています。また冷水塊の変動が、黒潮の流路変動にも大きな影響を与えています。</a:t>
            </a:r>
          </a:p>
        </p:txBody>
      </p:sp>
    </p:spTree>
    <p:extLst>
      <p:ext uri="{BB962C8B-B14F-4D97-AF65-F5344CB8AC3E}">
        <p14:creationId xmlns:p14="http://schemas.microsoft.com/office/powerpoint/2010/main" val="254809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r>
              <a:rPr lang="ja-JP" altLang="en-US" dirty="0"/>
              <a:t>次に黒潮の大蛇行と冷水塊の関係について紹介したいと思います。こちらの図は典型的な黒潮大蛇行の図なのですが，大蛇行の際には蛇行の内側にこのような低温の海水渦である冷水塊が存在することが特徴です．この冷水塊が発達する又は消滅することで流路が大きく変わる可能性があります．</a:t>
            </a:r>
            <a:endParaRPr lang="en-US" altLang="ja-JP" dirty="0"/>
          </a:p>
          <a:p>
            <a:endParaRPr lang="en-US" altLang="ja-JP" dirty="0"/>
          </a:p>
          <a:p>
            <a:endParaRPr lang="en-US" altLang="ja-JP" dirty="0"/>
          </a:p>
          <a:p>
            <a:endParaRPr lang="en-US" altLang="ja-JP" dirty="0"/>
          </a:p>
          <a:p>
            <a:endParaRPr lang="en-US" altLang="ja-JP" dirty="0"/>
          </a:p>
          <a:p>
            <a:r>
              <a:rPr lang="ja-JP" altLang="en-US" dirty="0"/>
              <a:t>黒潮が大蛇行する際には大きな冷水塊が黒潮の陸側に存在するのが特徴です。黒潮は冷水塊の外側にそって流れるので蛇行します。この冷水塊は黒潮のしたから湧き上がってくるため養分は豊富ですが、低温であるため黒潮に乗ってくる暖水系のかつおなどの魚は沿岸から離れるため不漁になることが多く、大蛇行型と冷水塊は漁業に大きな影響を与えています。また冷水塊の変動が、黒潮の流路変動にも大きな影響を与えています。</a:t>
            </a:r>
          </a:p>
        </p:txBody>
      </p:sp>
    </p:spTree>
    <p:extLst>
      <p:ext uri="{BB962C8B-B14F-4D97-AF65-F5344CB8AC3E}">
        <p14:creationId xmlns:p14="http://schemas.microsoft.com/office/powerpoint/2010/main" val="339470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7E98F4C-0638-9048-A192-E978713538A3}" type="datetime1">
              <a:rPr kumimoji="1" lang="ja-JP" altLang="en-US" smtClean="0"/>
              <a:t>2025/11/21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91317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0CD4ECC-A938-3A41-BE0F-0959183669F1}" type="datetime1">
              <a:rPr kumimoji="1" lang="ja-JP" altLang="en-US" smtClean="0"/>
              <a:t>2025/11/21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63578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3A0430-8CC7-524B-80C4-3A059EBE156E}" type="datetime1">
              <a:rPr kumimoji="1" lang="ja-JP" altLang="en-US" smtClean="0"/>
              <a:t>2025/11/21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6991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39A199A-A02E-3B41-AB3C-5CD06D513F00}"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6674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B1FC5E-535E-E24E-A5FA-94546AD28B7E}"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8043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6D2E53C-92C6-5B48-8E6C-99E6ADAD7926}"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8881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4FEAA7F-CE6D-A043-8489-57342A6AA6C7}"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183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7DAC03C-1258-204C-BC28-14977A5C4D07}"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8162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A6AA571-8E4D-BD4A-A279-D32E140291F3}"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7740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EF56EEF-2B04-FD44-A3B4-480B0C8D4464}"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5115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8AC46D4-9F55-9247-A446-8F750EE20C56}"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035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66C6DA-8AB2-0144-A78C-D89832313CCA}" type="datetime1">
              <a:rPr kumimoji="1" lang="ja-JP" altLang="en-US" smtClean="0"/>
              <a:t>2025/11/21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216492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87E354B-D248-2B46-ABB0-99B5089E14D9}"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1614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FECB2ED-2488-0D48-ACD5-899F42A7EDD8}"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20355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803D015-81AF-7845-B9B6-5418F0935320}"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89901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161" name="Group 65"/>
          <p:cNvGrpSpPr>
            <a:grpSpLocks/>
          </p:cNvGrpSpPr>
          <p:nvPr/>
        </p:nvGrpSpPr>
        <p:grpSpPr bwMode="auto">
          <a:xfrm>
            <a:off x="0" y="-26988"/>
            <a:ext cx="9144000" cy="6884988"/>
            <a:chOff x="0" y="-17"/>
            <a:chExt cx="5760" cy="4337"/>
          </a:xfrm>
        </p:grpSpPr>
        <p:sp>
          <p:nvSpPr>
            <p:cNvPr id="4141" name="Rectangle 45"/>
            <p:cNvSpPr>
              <a:spLocks noChangeArrowheads="1"/>
            </p:cNvSpPr>
            <p:nvPr userDrawn="1"/>
          </p:nvSpPr>
          <p:spPr bwMode="gray">
            <a:xfrm>
              <a:off x="2880" y="2069"/>
              <a:ext cx="2880" cy="2251"/>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5" name="Rectangle 9"/>
            <p:cNvSpPr>
              <a:spLocks noChangeArrowheads="1"/>
            </p:cNvSpPr>
            <p:nvPr userDrawn="1"/>
          </p:nvSpPr>
          <p:spPr bwMode="gray">
            <a:xfrm>
              <a:off x="0" y="0"/>
              <a:ext cx="2880" cy="4320"/>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6" name="Rectangle 10"/>
            <p:cNvSpPr>
              <a:spLocks noChangeArrowheads="1"/>
            </p:cNvSpPr>
            <p:nvPr/>
          </p:nvSpPr>
          <p:spPr bwMode="gray">
            <a:xfrm>
              <a:off x="2880" y="0"/>
              <a:ext cx="2880" cy="2069"/>
            </a:xfrm>
            <a:prstGeom prst="rect">
              <a:avLst/>
            </a:prstGeom>
            <a:gradFill rotWithShape="1">
              <a:gsLst>
                <a:gs pos="0">
                  <a:srgbClr val="FFFF66"/>
                </a:gs>
                <a:gs pos="100000">
                  <a:srgbClr val="009900"/>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7" name="Rectangle 11"/>
            <p:cNvSpPr>
              <a:spLocks noChangeArrowheads="1"/>
            </p:cNvSpPr>
            <p:nvPr userDrawn="1"/>
          </p:nvSpPr>
          <p:spPr bwMode="gray">
            <a:xfrm>
              <a:off x="1289" y="698"/>
              <a:ext cx="249" cy="249"/>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8" name="Rectangle 12"/>
            <p:cNvSpPr>
              <a:spLocks noChangeArrowheads="1"/>
            </p:cNvSpPr>
            <p:nvPr userDrawn="1"/>
          </p:nvSpPr>
          <p:spPr bwMode="gray">
            <a:xfrm>
              <a:off x="1621" y="448"/>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9" name="Rectangle 13"/>
            <p:cNvSpPr>
              <a:spLocks noChangeArrowheads="1"/>
            </p:cNvSpPr>
            <p:nvPr userDrawn="1"/>
          </p:nvSpPr>
          <p:spPr bwMode="gray">
            <a:xfrm>
              <a:off x="2450" y="1316"/>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0" name="Rectangle 14"/>
            <p:cNvSpPr>
              <a:spLocks noChangeArrowheads="1"/>
            </p:cNvSpPr>
            <p:nvPr userDrawn="1"/>
          </p:nvSpPr>
          <p:spPr bwMode="gray">
            <a:xfrm>
              <a:off x="1455" y="0"/>
              <a:ext cx="165" cy="164"/>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1" name="Rectangle 15"/>
            <p:cNvSpPr>
              <a:spLocks noChangeArrowheads="1"/>
            </p:cNvSpPr>
            <p:nvPr userDrawn="1"/>
          </p:nvSpPr>
          <p:spPr bwMode="gray">
            <a:xfrm>
              <a:off x="793" y="1356"/>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2" name="Rectangle 16"/>
            <p:cNvSpPr>
              <a:spLocks noChangeArrowheads="1"/>
            </p:cNvSpPr>
            <p:nvPr userDrawn="1"/>
          </p:nvSpPr>
          <p:spPr bwMode="gray">
            <a:xfrm>
              <a:off x="2614" y="65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3" name="Rectangle 17"/>
            <p:cNvSpPr>
              <a:spLocks noChangeArrowheads="1"/>
            </p:cNvSpPr>
            <p:nvPr userDrawn="1"/>
          </p:nvSpPr>
          <p:spPr bwMode="gray">
            <a:xfrm>
              <a:off x="2614" y="126"/>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4" name="Rectangle 18"/>
            <p:cNvSpPr>
              <a:spLocks noChangeArrowheads="1"/>
            </p:cNvSpPr>
            <p:nvPr userDrawn="1"/>
          </p:nvSpPr>
          <p:spPr bwMode="gray">
            <a:xfrm>
              <a:off x="3773" y="1068"/>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5" name="Rectangle 19"/>
            <p:cNvSpPr>
              <a:spLocks noChangeArrowheads="1"/>
            </p:cNvSpPr>
            <p:nvPr userDrawn="1"/>
          </p:nvSpPr>
          <p:spPr bwMode="gray">
            <a:xfrm>
              <a:off x="2862" y="823"/>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6" name="Rectangle 20"/>
            <p:cNvSpPr>
              <a:spLocks noChangeArrowheads="1"/>
            </p:cNvSpPr>
            <p:nvPr userDrawn="1"/>
          </p:nvSpPr>
          <p:spPr bwMode="gray">
            <a:xfrm>
              <a:off x="875" y="167"/>
              <a:ext cx="164" cy="164"/>
            </a:xfrm>
            <a:prstGeom prst="rect">
              <a:avLst/>
            </a:prstGeom>
            <a:solidFill>
              <a:srgbClr val="82B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7" name="Rectangle 21"/>
            <p:cNvSpPr>
              <a:spLocks noChangeArrowheads="1"/>
            </p:cNvSpPr>
            <p:nvPr userDrawn="1"/>
          </p:nvSpPr>
          <p:spPr bwMode="gray">
            <a:xfrm>
              <a:off x="3195" y="207"/>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8" name="Rectangle 22"/>
            <p:cNvSpPr>
              <a:spLocks noChangeArrowheads="1"/>
            </p:cNvSpPr>
            <p:nvPr userDrawn="1"/>
          </p:nvSpPr>
          <p:spPr bwMode="gray">
            <a:xfrm>
              <a:off x="3443" y="489"/>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9" name="Rectangle 23"/>
            <p:cNvSpPr>
              <a:spLocks noChangeArrowheads="1"/>
            </p:cNvSpPr>
            <p:nvPr userDrawn="1"/>
          </p:nvSpPr>
          <p:spPr bwMode="gray">
            <a:xfrm>
              <a:off x="3443" y="0"/>
              <a:ext cx="164"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0" name="Rectangle 24"/>
            <p:cNvSpPr>
              <a:spLocks noChangeArrowheads="1"/>
            </p:cNvSpPr>
            <p:nvPr userDrawn="1"/>
          </p:nvSpPr>
          <p:spPr bwMode="gray">
            <a:xfrm>
              <a:off x="4271" y="946"/>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1" name="Rectangle 25"/>
            <p:cNvSpPr>
              <a:spLocks noChangeArrowheads="1"/>
            </p:cNvSpPr>
            <p:nvPr userDrawn="1"/>
          </p:nvSpPr>
          <p:spPr bwMode="gray">
            <a:xfrm>
              <a:off x="2118" y="247"/>
              <a:ext cx="164" cy="164"/>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2" name="Rectangle 26"/>
            <p:cNvSpPr>
              <a:spLocks noChangeArrowheads="1"/>
            </p:cNvSpPr>
            <p:nvPr userDrawn="1"/>
          </p:nvSpPr>
          <p:spPr bwMode="gray">
            <a:xfrm>
              <a:off x="3939" y="864"/>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3" name="Rectangle 27"/>
            <p:cNvSpPr>
              <a:spLocks noChangeArrowheads="1"/>
            </p:cNvSpPr>
            <p:nvPr userDrawn="1"/>
          </p:nvSpPr>
          <p:spPr bwMode="gray">
            <a:xfrm>
              <a:off x="4103" y="-17"/>
              <a:ext cx="166"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4" name="Rectangle 28"/>
            <p:cNvSpPr>
              <a:spLocks noChangeArrowheads="1"/>
            </p:cNvSpPr>
            <p:nvPr userDrawn="1"/>
          </p:nvSpPr>
          <p:spPr bwMode="gray">
            <a:xfrm>
              <a:off x="4932" y="36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5" name="Rectangle 29"/>
            <p:cNvSpPr>
              <a:spLocks noChangeArrowheads="1"/>
            </p:cNvSpPr>
            <p:nvPr userDrawn="1"/>
          </p:nvSpPr>
          <p:spPr bwMode="gray">
            <a:xfrm>
              <a:off x="4351" y="287"/>
              <a:ext cx="165"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6" name="Rectangle 30"/>
            <p:cNvSpPr>
              <a:spLocks noChangeArrowheads="1"/>
            </p:cNvSpPr>
            <p:nvPr userDrawn="1"/>
          </p:nvSpPr>
          <p:spPr bwMode="gray">
            <a:xfrm>
              <a:off x="3855" y="40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7" name="Rectangle 31"/>
            <p:cNvSpPr>
              <a:spLocks noChangeArrowheads="1"/>
            </p:cNvSpPr>
            <p:nvPr userDrawn="1"/>
          </p:nvSpPr>
          <p:spPr bwMode="gray">
            <a:xfrm>
              <a:off x="4932" y="102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8" name="Rectangle 32"/>
            <p:cNvSpPr>
              <a:spLocks noChangeArrowheads="1"/>
            </p:cNvSpPr>
            <p:nvPr userDrawn="1"/>
          </p:nvSpPr>
          <p:spPr bwMode="gray">
            <a:xfrm>
              <a:off x="5180" y="32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9" name="Rectangle 33"/>
            <p:cNvSpPr>
              <a:spLocks noChangeArrowheads="1"/>
            </p:cNvSpPr>
            <p:nvPr userDrawn="1"/>
          </p:nvSpPr>
          <p:spPr bwMode="gray">
            <a:xfrm>
              <a:off x="4766" y="2"/>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0" name="Rectangle 34"/>
            <p:cNvSpPr>
              <a:spLocks noChangeArrowheads="1"/>
            </p:cNvSpPr>
            <p:nvPr userDrawn="1"/>
          </p:nvSpPr>
          <p:spPr bwMode="gray">
            <a:xfrm>
              <a:off x="2118" y="1396"/>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1" name="Rectangle 35"/>
            <p:cNvSpPr>
              <a:spLocks noChangeArrowheads="1"/>
            </p:cNvSpPr>
            <p:nvPr userDrawn="1"/>
          </p:nvSpPr>
          <p:spPr bwMode="gray">
            <a:xfrm>
              <a:off x="4435" y="1192"/>
              <a:ext cx="254" cy="24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2" name="Rectangle 36"/>
            <p:cNvSpPr>
              <a:spLocks noChangeArrowheads="1"/>
            </p:cNvSpPr>
            <p:nvPr userDrawn="1"/>
          </p:nvSpPr>
          <p:spPr bwMode="gray">
            <a:xfrm>
              <a:off x="4601" y="905"/>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3" name="Rectangle 37"/>
            <p:cNvSpPr>
              <a:spLocks noChangeArrowheads="1"/>
            </p:cNvSpPr>
            <p:nvPr userDrawn="1"/>
          </p:nvSpPr>
          <p:spPr bwMode="gray">
            <a:xfrm>
              <a:off x="5512" y="98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4" name="Rectangle 38"/>
            <p:cNvSpPr>
              <a:spLocks noChangeArrowheads="1"/>
            </p:cNvSpPr>
            <p:nvPr userDrawn="1"/>
          </p:nvSpPr>
          <p:spPr bwMode="gray">
            <a:xfrm>
              <a:off x="4793" y="1495"/>
              <a:ext cx="221" cy="22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5" name="Rectangle 39"/>
            <p:cNvSpPr>
              <a:spLocks noChangeArrowheads="1"/>
            </p:cNvSpPr>
            <p:nvPr userDrawn="1"/>
          </p:nvSpPr>
          <p:spPr bwMode="gray">
            <a:xfrm>
              <a:off x="5428" y="-14"/>
              <a:ext cx="166" cy="13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6" name="Rectangle 40"/>
            <p:cNvSpPr>
              <a:spLocks noChangeArrowheads="1"/>
            </p:cNvSpPr>
            <p:nvPr userDrawn="1"/>
          </p:nvSpPr>
          <p:spPr bwMode="gray">
            <a:xfrm>
              <a:off x="5264" y="530"/>
              <a:ext cx="248" cy="252"/>
            </a:xfrm>
            <a:prstGeom prst="rect">
              <a:avLst/>
            </a:prstGeom>
            <a:solidFill>
              <a:srgbClr val="99CC00">
                <a:alpha val="39999"/>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7" name="Rectangle 41"/>
            <p:cNvSpPr>
              <a:spLocks noChangeArrowheads="1"/>
            </p:cNvSpPr>
            <p:nvPr userDrawn="1"/>
          </p:nvSpPr>
          <p:spPr bwMode="gray">
            <a:xfrm>
              <a:off x="5529" y="1436"/>
              <a:ext cx="182" cy="18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8" name="Rectangle 42"/>
            <p:cNvSpPr>
              <a:spLocks noChangeArrowheads="1"/>
            </p:cNvSpPr>
            <p:nvPr userDrawn="1"/>
          </p:nvSpPr>
          <p:spPr bwMode="gray">
            <a:xfrm>
              <a:off x="5375" y="1599"/>
              <a:ext cx="225" cy="227"/>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3" name="Rectangle 47"/>
            <p:cNvSpPr>
              <a:spLocks noChangeArrowheads="1"/>
            </p:cNvSpPr>
            <p:nvPr userDrawn="1"/>
          </p:nvSpPr>
          <p:spPr bwMode="gray">
            <a:xfrm>
              <a:off x="2123" y="2339"/>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4" name="Rectangle 48"/>
            <p:cNvSpPr>
              <a:spLocks noChangeArrowheads="1"/>
            </p:cNvSpPr>
            <p:nvPr userDrawn="1"/>
          </p:nvSpPr>
          <p:spPr bwMode="gray">
            <a:xfrm>
              <a:off x="2287" y="1931"/>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5" name="Rectangle 49"/>
            <p:cNvSpPr>
              <a:spLocks noChangeArrowheads="1"/>
            </p:cNvSpPr>
            <p:nvPr userDrawn="1"/>
          </p:nvSpPr>
          <p:spPr bwMode="gray">
            <a:xfrm>
              <a:off x="3446" y="2215"/>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6" name="Rectangle 50"/>
            <p:cNvSpPr>
              <a:spLocks noChangeArrowheads="1"/>
            </p:cNvSpPr>
            <p:nvPr userDrawn="1"/>
          </p:nvSpPr>
          <p:spPr bwMode="gray">
            <a:xfrm>
              <a:off x="2535" y="1971"/>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7" name="Rectangle 51"/>
            <p:cNvSpPr>
              <a:spLocks noChangeArrowheads="1"/>
            </p:cNvSpPr>
            <p:nvPr userDrawn="1"/>
          </p:nvSpPr>
          <p:spPr bwMode="gray">
            <a:xfrm>
              <a:off x="3944" y="2094"/>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8" name="Rectangle 52"/>
            <p:cNvSpPr>
              <a:spLocks noChangeArrowheads="1"/>
            </p:cNvSpPr>
            <p:nvPr userDrawn="1"/>
          </p:nvSpPr>
          <p:spPr bwMode="gray">
            <a:xfrm>
              <a:off x="3612" y="2012"/>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9" name="Rectangle 53"/>
            <p:cNvSpPr>
              <a:spLocks noChangeArrowheads="1"/>
            </p:cNvSpPr>
            <p:nvPr userDrawn="1"/>
          </p:nvSpPr>
          <p:spPr bwMode="gray">
            <a:xfrm>
              <a:off x="4605" y="2175"/>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0" name="Rectangle 54"/>
            <p:cNvSpPr>
              <a:spLocks noChangeArrowheads="1"/>
            </p:cNvSpPr>
            <p:nvPr userDrawn="1"/>
          </p:nvSpPr>
          <p:spPr bwMode="gray">
            <a:xfrm>
              <a:off x="1791" y="2379"/>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1" name="Rectangle 55"/>
            <p:cNvSpPr>
              <a:spLocks noChangeArrowheads="1"/>
            </p:cNvSpPr>
            <p:nvPr userDrawn="1"/>
          </p:nvSpPr>
          <p:spPr bwMode="gray">
            <a:xfrm>
              <a:off x="3515" y="1702"/>
              <a:ext cx="254" cy="24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2" name="Rectangle 56"/>
            <p:cNvSpPr>
              <a:spLocks noChangeArrowheads="1"/>
            </p:cNvSpPr>
            <p:nvPr userDrawn="1"/>
          </p:nvSpPr>
          <p:spPr bwMode="gray">
            <a:xfrm>
              <a:off x="4274" y="2053"/>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3" name="Rectangle 57"/>
            <p:cNvSpPr>
              <a:spLocks noChangeArrowheads="1"/>
            </p:cNvSpPr>
            <p:nvPr userDrawn="1"/>
          </p:nvSpPr>
          <p:spPr bwMode="gray">
            <a:xfrm>
              <a:off x="5185" y="2135"/>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4" name="Rectangle 58"/>
            <p:cNvSpPr>
              <a:spLocks noChangeArrowheads="1"/>
            </p:cNvSpPr>
            <p:nvPr userDrawn="1"/>
          </p:nvSpPr>
          <p:spPr bwMode="gray">
            <a:xfrm>
              <a:off x="4241" y="1826"/>
              <a:ext cx="221" cy="22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5" name="Rectangle 59"/>
            <p:cNvSpPr>
              <a:spLocks noChangeArrowheads="1"/>
            </p:cNvSpPr>
            <p:nvPr userDrawn="1"/>
          </p:nvSpPr>
          <p:spPr bwMode="gray">
            <a:xfrm>
              <a:off x="5202" y="2419"/>
              <a:ext cx="182" cy="18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6" name="Rectangle 60"/>
            <p:cNvSpPr>
              <a:spLocks noChangeArrowheads="1"/>
            </p:cNvSpPr>
            <p:nvPr userDrawn="1"/>
          </p:nvSpPr>
          <p:spPr bwMode="gray">
            <a:xfrm>
              <a:off x="2653" y="2659"/>
              <a:ext cx="225" cy="227"/>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7" name="Rectangle 61"/>
            <p:cNvSpPr>
              <a:spLocks noChangeArrowheads="1"/>
            </p:cNvSpPr>
            <p:nvPr userDrawn="1"/>
          </p:nvSpPr>
          <p:spPr bwMode="gray">
            <a:xfrm>
              <a:off x="4195" y="3385"/>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8" name="Rectangle 62"/>
            <p:cNvSpPr>
              <a:spLocks noChangeArrowheads="1"/>
            </p:cNvSpPr>
            <p:nvPr userDrawn="1"/>
          </p:nvSpPr>
          <p:spPr bwMode="gray">
            <a:xfrm>
              <a:off x="1474" y="3113"/>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9" name="Rectangle 63"/>
            <p:cNvSpPr>
              <a:spLocks noChangeArrowheads="1"/>
            </p:cNvSpPr>
            <p:nvPr userDrawn="1"/>
          </p:nvSpPr>
          <p:spPr bwMode="gray">
            <a:xfrm>
              <a:off x="2562" y="3113"/>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60" name="Rectangle 64"/>
            <p:cNvSpPr>
              <a:spLocks noChangeArrowheads="1"/>
            </p:cNvSpPr>
            <p:nvPr userDrawn="1"/>
          </p:nvSpPr>
          <p:spPr bwMode="gray">
            <a:xfrm>
              <a:off x="3606" y="2840"/>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4098" name="Rectangle 2"/>
          <p:cNvSpPr>
            <a:spLocks noGrp="1" noChangeArrowheads="1"/>
          </p:cNvSpPr>
          <p:nvPr>
            <p:ph type="ctrTitle"/>
          </p:nvPr>
        </p:nvSpPr>
        <p:spPr>
          <a:xfrm>
            <a:off x="685800" y="2378075"/>
            <a:ext cx="7772400" cy="1082675"/>
          </a:xfrm>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4400" b="1">
                <a:effectLst>
                  <a:outerShdw blurRad="38100" dist="38100" dir="2700000" algn="tl">
                    <a:srgbClr val="C0C0C0"/>
                  </a:outerShdw>
                </a:effectLst>
              </a:defRPr>
            </a:lvl1pPr>
          </a:lstStyle>
          <a:p>
            <a:pPr lvl="0"/>
            <a:r>
              <a:rPr lang="ja-JP" altLang="en-US" noProof="0"/>
              <a:t>マスター タイトルの書式設定</a:t>
            </a:r>
          </a:p>
        </p:txBody>
      </p:sp>
      <p:sp>
        <p:nvSpPr>
          <p:cNvPr id="4099" name="Rectangle 3"/>
          <p:cNvSpPr>
            <a:spLocks noGrp="1" noChangeArrowheads="1"/>
          </p:cNvSpPr>
          <p:nvPr>
            <p:ph type="subTitle" idx="1"/>
          </p:nvPr>
        </p:nvSpPr>
        <p:spPr>
          <a:xfrm>
            <a:off x="1371600" y="3771900"/>
            <a:ext cx="6400800" cy="766763"/>
          </a:xfrm>
        </p:spPr>
        <p:txBody>
          <a:bodyPr/>
          <a:lstStyle>
            <a:lvl1pPr marL="0" indent="0" algn="ctr">
              <a:buFontTx/>
              <a:buNone/>
              <a:defRPr sz="2800">
                <a:solidFill>
                  <a:schemeClr val="bg1"/>
                </a:solidFill>
              </a:defRPr>
            </a:lvl1pPr>
          </a:lstStyle>
          <a:p>
            <a:pPr lvl="0"/>
            <a:r>
              <a:rPr lang="ja-JP" altLang="en-US" noProof="0"/>
              <a:t>マスター サブタイトルの書式設定</a:t>
            </a:r>
          </a:p>
        </p:txBody>
      </p:sp>
      <p:sp>
        <p:nvSpPr>
          <p:cNvPr id="4100" name="Rectangle 4"/>
          <p:cNvSpPr>
            <a:spLocks noGrp="1" noChangeArrowheads="1"/>
          </p:cNvSpPr>
          <p:nvPr>
            <p:ph type="dt" sz="half" idx="2"/>
          </p:nvPr>
        </p:nvSpPr>
        <p:spPr>
          <a:xfrm>
            <a:off x="3505200" y="4752975"/>
            <a:ext cx="2133600" cy="260350"/>
          </a:xfrm>
        </p:spPr>
        <p:txBody>
          <a:bodyPr/>
          <a:lstStyle>
            <a:lvl1pPr algn="ctr">
              <a:defRPr>
                <a:solidFill>
                  <a:schemeClr val="bg1"/>
                </a:solidFill>
              </a:defRPr>
            </a:lvl1pPr>
          </a:lstStyle>
          <a:p>
            <a:fld id="{A1AB7C6E-3CC2-EA4B-B779-3BAADC71C7E8}" type="datetime1">
              <a:rPr lang="ja-JP" altLang="en-US" smtClean="0">
                <a:solidFill>
                  <a:srgbClr val="FFFFFF"/>
                </a:solidFill>
              </a:rPr>
              <a:t>2025/11/21</a:t>
            </a:fld>
            <a:endParaRPr lang="en-US">
              <a:solidFill>
                <a:srgbClr val="FFFFFF"/>
              </a:solidFill>
            </a:endParaRPr>
          </a:p>
        </p:txBody>
      </p:sp>
      <p:sp>
        <p:nvSpPr>
          <p:cNvPr id="4101" name="Rectangle 5"/>
          <p:cNvSpPr>
            <a:spLocks noGrp="1" noChangeArrowheads="1"/>
          </p:cNvSpPr>
          <p:nvPr>
            <p:ph type="ftr" sz="quarter" idx="3"/>
          </p:nvPr>
        </p:nvSpPr>
        <p:spPr>
          <a:xfrm>
            <a:off x="3124200" y="5113338"/>
            <a:ext cx="2895600" cy="260350"/>
          </a:xfrm>
        </p:spPr>
        <p:txBody>
          <a:bodyPr/>
          <a:lstStyle>
            <a:lvl1pPr>
              <a:defRPr>
                <a:solidFill>
                  <a:schemeClr val="bg1"/>
                </a:solidFill>
              </a:defRPr>
            </a:lvl1pPr>
          </a:lstStyle>
          <a:p>
            <a:endParaRPr lang="en-US">
              <a:solidFill>
                <a:srgbClr val="FFFFFF"/>
              </a:solidFill>
            </a:endParaRPr>
          </a:p>
        </p:txBody>
      </p:sp>
      <p:sp>
        <p:nvSpPr>
          <p:cNvPr id="4162" name="Line 66"/>
          <p:cNvSpPr>
            <a:spLocks noChangeShapeType="1"/>
          </p:cNvSpPr>
          <p:nvPr/>
        </p:nvSpPr>
        <p:spPr bwMode="auto">
          <a:xfrm>
            <a:off x="323850" y="3573463"/>
            <a:ext cx="8496300" cy="0"/>
          </a:xfrm>
          <a:prstGeom prst="line">
            <a:avLst/>
          </a:prstGeom>
          <a:noFill/>
          <a:ln w="19050">
            <a:solidFill>
              <a:srgbClr val="99CC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D8992295-F290-E348-8F62-1C60E6CDF308}" type="datetime1">
              <a:rPr lang="ja-JP" altLang="en-US" smtClean="0"/>
              <a:t>2025/11/21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96BA0146-0BBD-BE47-902C-DF427C10DD08}" type="datetime1">
              <a:rPr lang="ja-JP" altLang="en-US" smtClean="0"/>
              <a:t>2025/11/21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fld id="{9511C42D-F3B2-F444-A588-9870954F1BD1}" type="datetime1">
              <a:rPr lang="ja-JP" altLang="en-US" smtClean="0"/>
              <a:t>2025/11/21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fld id="{973CAD23-870B-AB4B-A5DD-A99F9378C825}" type="datetime1">
              <a:rPr lang="ja-JP" altLang="en-US" smtClean="0"/>
              <a:t>2025/11/21</a:t>
            </a:fld>
            <a:endParaRPr lang="en-US"/>
          </a:p>
        </p:txBody>
      </p:sp>
      <p:sp>
        <p:nvSpPr>
          <p:cNvPr id="8" name="フッター プレースホルダー 7"/>
          <p:cNvSpPr>
            <a:spLocks noGrp="1"/>
          </p:cNvSpPr>
          <p:nvPr>
            <p:ph type="ftr" sz="quarter" idx="11"/>
          </p:nvPr>
        </p:nvSpPr>
        <p:spPr/>
        <p:txBody>
          <a:bodyPr/>
          <a:lstStyle>
            <a:lvl1pPr>
              <a:defRPr/>
            </a:lvl1pPr>
          </a:lstStyle>
          <a:p>
            <a:endParaRPr lang="en-US"/>
          </a:p>
        </p:txBody>
      </p:sp>
      <p:sp>
        <p:nvSpPr>
          <p:cNvPr id="9" name="スライド番号プレースホルダー 8"/>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fld id="{234DED7F-E07C-5948-B45A-DC6577D6A39B}" type="datetime1">
              <a:rPr lang="ja-JP" altLang="en-US" smtClean="0"/>
              <a:t>2025/11/21</a:t>
            </a:fld>
            <a:endParaRPr lang="en-US"/>
          </a:p>
        </p:txBody>
      </p:sp>
      <p:sp>
        <p:nvSpPr>
          <p:cNvPr id="4" name="フッター プレースホルダー 3"/>
          <p:cNvSpPr>
            <a:spLocks noGrp="1"/>
          </p:cNvSpPr>
          <p:nvPr>
            <p:ph type="ftr" sz="quarter" idx="11"/>
          </p:nvPr>
        </p:nvSpPr>
        <p:spPr/>
        <p:txBody>
          <a:bodyPr/>
          <a:lstStyle>
            <a:lvl1pPr>
              <a:defRPr/>
            </a:lvl1pPr>
          </a:lstStyle>
          <a:p>
            <a:endParaRPr lang="en-US"/>
          </a:p>
        </p:txBody>
      </p:sp>
      <p:sp>
        <p:nvSpPr>
          <p:cNvPr id="5" name="スライド番号プレースホルダー 4"/>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fld id="{E05ECD3D-D873-F641-9142-8E0190A8CF69}" type="datetime1">
              <a:rPr lang="ja-JP" altLang="en-US" smtClean="0"/>
              <a:t>2025/11/21</a:t>
            </a:fld>
            <a:endParaRPr lang="en-US"/>
          </a:p>
        </p:txBody>
      </p:sp>
      <p:sp>
        <p:nvSpPr>
          <p:cNvPr id="3" name="フッター プレースホルダー 2"/>
          <p:cNvSpPr>
            <a:spLocks noGrp="1"/>
          </p:cNvSpPr>
          <p:nvPr>
            <p:ph type="ftr" sz="quarter" idx="11"/>
          </p:nvPr>
        </p:nvSpPr>
        <p:spPr/>
        <p:txBody>
          <a:bodyPr/>
          <a:lstStyle>
            <a:lvl1pPr>
              <a:defRPr/>
            </a:lvl1pPr>
          </a:lstStyle>
          <a:p>
            <a:endParaRPr lang="en-US"/>
          </a:p>
        </p:txBody>
      </p:sp>
      <p:sp>
        <p:nvSpPr>
          <p:cNvPr id="4" name="スライド番号プレースホルダー 3"/>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E115833-6BF3-354F-BF5F-A0A232F0841B}" type="datetime1">
              <a:rPr kumimoji="1" lang="ja-JP" altLang="en-US" smtClean="0"/>
              <a:t>2025/11/21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711863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1FFA504B-2158-C84F-A6C3-3439C5713273}" type="datetime1">
              <a:rPr lang="ja-JP" altLang="en-US" smtClean="0"/>
              <a:t>2025/11/21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06CAC547-0413-3E4E-ACA2-42E78A7FFC1F}" type="datetime1">
              <a:rPr lang="ja-JP" altLang="en-US" smtClean="0"/>
              <a:t>2025/11/21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CC8C70F9-1ACD-5E4F-9D3C-6E2F0ED177BA}" type="datetime1">
              <a:rPr lang="ja-JP" altLang="en-US" smtClean="0"/>
              <a:t>2025/11/21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5125" y="71438"/>
            <a:ext cx="2178050" cy="60547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79388" y="71438"/>
            <a:ext cx="6383337" cy="60547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8B8E7B31-2A8B-1046-9E62-A8827E76758D}" type="datetime1">
              <a:rPr lang="ja-JP" altLang="en-US" smtClean="0"/>
              <a:t>2025/11/21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181A5D1-D399-174D-8F61-A0072A13C53D}" type="datetime1">
              <a:rPr kumimoji="1" lang="ja-JP" altLang="en-US" smtClean="0"/>
              <a:t>2025/11/21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500178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B906334-1140-2C47-B456-30179D4D307A}" type="datetime1">
              <a:rPr kumimoji="1" lang="ja-JP" altLang="en-US" smtClean="0"/>
              <a:t>2025/11/21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51010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575AADE-8C82-944C-AADB-E22318F2F9F6}" type="datetime1">
              <a:rPr kumimoji="1" lang="ja-JP" altLang="en-US" smtClean="0"/>
              <a:t>2025/11/21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415863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1783984-5E25-9941-9B48-4601B954EC33}" type="datetime1">
              <a:rPr kumimoji="1" lang="ja-JP" altLang="en-US" smtClean="0"/>
              <a:t>2025/11/21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27947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9BAF35-013B-A645-9154-A595C25E05D4}" type="datetime1">
              <a:rPr kumimoji="1" lang="ja-JP" altLang="en-US" smtClean="0"/>
              <a:t>2025/11/21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0677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E48A9D1-8687-9F49-8C91-418D5AFA6D84}" type="datetime1">
              <a:rPr kumimoji="1" lang="ja-JP" altLang="en-US" smtClean="0"/>
              <a:t>2025/11/21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45134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DF9D0353-C640-A94C-AAB0-986F889C2E53}" type="datetime1">
              <a:rPr lang="ja-JP" altLang="en-US" smtClean="0"/>
              <a:t>2025/11/21</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999120C0-F702-445C-B018-BC09BD7DB4A6}" type="slidenum">
              <a:rPr lang="ja-JP" altLang="en-US" smtClean="0"/>
              <a:pPr/>
              <a:t>‹#›</a:t>
            </a:fld>
            <a:endParaRPr lang="ja-JP" altLang="en-US" dirty="0"/>
          </a:p>
        </p:txBody>
      </p:sp>
    </p:spTree>
    <p:extLst>
      <p:ext uri="{BB962C8B-B14F-4D97-AF65-F5344CB8AC3E}">
        <p14:creationId xmlns:p14="http://schemas.microsoft.com/office/powerpoint/2010/main" val="1425149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3153AB16-658F-0245-B6AC-ED27ADED9FC2}" type="datetime1">
              <a:rPr lang="ja-JP" altLang="en-US" smtClean="0">
                <a:solidFill>
                  <a:prstClr val="black">
                    <a:tint val="75000"/>
                  </a:prstClr>
                </a:solidFill>
              </a:rPr>
              <a:t>2025/11/21</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999120C0-F702-445C-B018-BC09BD7DB4A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4764822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20" name="Group 48"/>
          <p:cNvGrpSpPr>
            <a:grpSpLocks/>
          </p:cNvGrpSpPr>
          <p:nvPr/>
        </p:nvGrpSpPr>
        <p:grpSpPr bwMode="auto">
          <a:xfrm>
            <a:off x="0" y="0"/>
            <a:ext cx="9144000" cy="908050"/>
            <a:chOff x="0" y="0"/>
            <a:chExt cx="5760" cy="572"/>
          </a:xfrm>
        </p:grpSpPr>
        <p:grpSp>
          <p:nvGrpSpPr>
            <p:cNvPr id="3081" name="Group 9"/>
            <p:cNvGrpSpPr>
              <a:grpSpLocks/>
            </p:cNvGrpSpPr>
            <p:nvPr userDrawn="1"/>
          </p:nvGrpSpPr>
          <p:grpSpPr bwMode="auto">
            <a:xfrm>
              <a:off x="0" y="0"/>
              <a:ext cx="5760" cy="527"/>
              <a:chOff x="0" y="0"/>
              <a:chExt cx="5760" cy="527"/>
            </a:xfrm>
          </p:grpSpPr>
          <p:sp>
            <p:nvSpPr>
              <p:cNvPr id="3080" name="Rectangle 8"/>
              <p:cNvSpPr>
                <a:spLocks noChangeArrowheads="1"/>
              </p:cNvSpPr>
              <p:nvPr userDrawn="1"/>
            </p:nvSpPr>
            <p:spPr bwMode="gray">
              <a:xfrm>
                <a:off x="0" y="0"/>
                <a:ext cx="2880" cy="527"/>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79" name="Rectangle 7"/>
              <p:cNvSpPr>
                <a:spLocks noChangeArrowheads="1"/>
              </p:cNvSpPr>
              <p:nvPr userDrawn="1"/>
            </p:nvSpPr>
            <p:spPr bwMode="gray">
              <a:xfrm>
                <a:off x="2880" y="0"/>
                <a:ext cx="2880" cy="527"/>
              </a:xfrm>
              <a:prstGeom prst="rect">
                <a:avLst/>
              </a:prstGeom>
              <a:gradFill rotWithShape="1">
                <a:gsLst>
                  <a:gs pos="0">
                    <a:srgbClr val="009900"/>
                  </a:gs>
                  <a:gs pos="100000">
                    <a:srgbClr val="FFFF99"/>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82" name="Rectangle 10"/>
            <p:cNvSpPr>
              <a:spLocks noChangeArrowheads="1"/>
            </p:cNvSpPr>
            <p:nvPr userDrawn="1"/>
          </p:nvSpPr>
          <p:spPr bwMode="gray">
            <a:xfrm>
              <a:off x="3288" y="210"/>
              <a:ext cx="136" cy="136"/>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4" name="Rectangle 12"/>
            <p:cNvSpPr>
              <a:spLocks noChangeArrowheads="1"/>
            </p:cNvSpPr>
            <p:nvPr userDrawn="1"/>
          </p:nvSpPr>
          <p:spPr bwMode="gray">
            <a:xfrm>
              <a:off x="3470" y="164"/>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5" name="Rectangle 13"/>
            <p:cNvSpPr>
              <a:spLocks noChangeArrowheads="1"/>
            </p:cNvSpPr>
            <p:nvPr userDrawn="1"/>
          </p:nvSpPr>
          <p:spPr bwMode="gray">
            <a:xfrm>
              <a:off x="3924" y="346"/>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6" name="Rectangle 14"/>
            <p:cNvSpPr>
              <a:spLocks noChangeArrowheads="1"/>
            </p:cNvSpPr>
            <p:nvPr userDrawn="1"/>
          </p:nvSpPr>
          <p:spPr bwMode="gray">
            <a:xfrm>
              <a:off x="3379" y="28"/>
              <a:ext cx="90" cy="90"/>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7" name="Rectangle 15"/>
            <p:cNvSpPr>
              <a:spLocks noChangeArrowheads="1"/>
            </p:cNvSpPr>
            <p:nvPr userDrawn="1"/>
          </p:nvSpPr>
          <p:spPr bwMode="gray">
            <a:xfrm>
              <a:off x="3016" y="346"/>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9" name="Rectangle 17"/>
            <p:cNvSpPr>
              <a:spLocks noChangeArrowheads="1"/>
            </p:cNvSpPr>
            <p:nvPr userDrawn="1"/>
          </p:nvSpPr>
          <p:spPr bwMode="gray">
            <a:xfrm>
              <a:off x="4014" y="209"/>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0" name="Rectangle 18"/>
            <p:cNvSpPr>
              <a:spLocks noChangeArrowheads="1"/>
            </p:cNvSpPr>
            <p:nvPr userDrawn="1"/>
          </p:nvSpPr>
          <p:spPr bwMode="gray">
            <a:xfrm>
              <a:off x="4014" y="73"/>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1" name="Rectangle 19"/>
            <p:cNvSpPr>
              <a:spLocks noChangeArrowheads="1"/>
            </p:cNvSpPr>
            <p:nvPr userDrawn="1"/>
          </p:nvSpPr>
          <p:spPr bwMode="gray">
            <a:xfrm>
              <a:off x="4649" y="300"/>
              <a:ext cx="136" cy="136"/>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2" name="Rectangle 20"/>
            <p:cNvSpPr>
              <a:spLocks noChangeArrowheads="1"/>
            </p:cNvSpPr>
            <p:nvPr userDrawn="1"/>
          </p:nvSpPr>
          <p:spPr bwMode="gray">
            <a:xfrm>
              <a:off x="4150" y="25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3" name="Rectangle 21"/>
            <p:cNvSpPr>
              <a:spLocks noChangeArrowheads="1"/>
            </p:cNvSpPr>
            <p:nvPr userDrawn="1"/>
          </p:nvSpPr>
          <p:spPr bwMode="gray">
            <a:xfrm>
              <a:off x="3061" y="74"/>
              <a:ext cx="90" cy="90"/>
            </a:xfrm>
            <a:prstGeom prst="rect">
              <a:avLst/>
            </a:prstGeom>
            <a:solidFill>
              <a:srgbClr val="82B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4" name="Rectangle 22"/>
            <p:cNvSpPr>
              <a:spLocks noChangeArrowheads="1"/>
            </p:cNvSpPr>
            <p:nvPr userDrawn="1"/>
          </p:nvSpPr>
          <p:spPr bwMode="gray">
            <a:xfrm>
              <a:off x="4332" y="74"/>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5" name="Rectangle 23"/>
            <p:cNvSpPr>
              <a:spLocks noChangeArrowheads="1"/>
            </p:cNvSpPr>
            <p:nvPr userDrawn="1"/>
          </p:nvSpPr>
          <p:spPr bwMode="gray">
            <a:xfrm>
              <a:off x="4468" y="164"/>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6" name="Rectangle 24"/>
            <p:cNvSpPr>
              <a:spLocks noChangeArrowheads="1"/>
            </p:cNvSpPr>
            <p:nvPr userDrawn="1"/>
          </p:nvSpPr>
          <p:spPr bwMode="gray">
            <a:xfrm>
              <a:off x="4468" y="0"/>
              <a:ext cx="90" cy="5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7" name="Rectangle 25"/>
            <p:cNvSpPr>
              <a:spLocks noChangeArrowheads="1"/>
            </p:cNvSpPr>
            <p:nvPr userDrawn="1"/>
          </p:nvSpPr>
          <p:spPr bwMode="gray">
            <a:xfrm>
              <a:off x="4922" y="256"/>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9" name="Rectangle 27"/>
            <p:cNvSpPr>
              <a:spLocks noChangeArrowheads="1"/>
            </p:cNvSpPr>
            <p:nvPr userDrawn="1"/>
          </p:nvSpPr>
          <p:spPr bwMode="gray">
            <a:xfrm>
              <a:off x="3742" y="74"/>
              <a:ext cx="90" cy="90"/>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0" name="Rectangle 28"/>
            <p:cNvSpPr>
              <a:spLocks noChangeArrowheads="1"/>
            </p:cNvSpPr>
            <p:nvPr userDrawn="1"/>
          </p:nvSpPr>
          <p:spPr bwMode="gray">
            <a:xfrm>
              <a:off x="4740" y="255"/>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1" name="Rectangle 29"/>
            <p:cNvSpPr>
              <a:spLocks noChangeArrowheads="1"/>
            </p:cNvSpPr>
            <p:nvPr userDrawn="1"/>
          </p:nvSpPr>
          <p:spPr bwMode="gray">
            <a:xfrm>
              <a:off x="4830" y="0"/>
              <a:ext cx="91" cy="5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2" name="Rectangle 30"/>
            <p:cNvSpPr>
              <a:spLocks noChangeArrowheads="1"/>
            </p:cNvSpPr>
            <p:nvPr userDrawn="1"/>
          </p:nvSpPr>
          <p:spPr bwMode="gray">
            <a:xfrm>
              <a:off x="5284" y="12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3" name="Rectangle 31"/>
            <p:cNvSpPr>
              <a:spLocks noChangeArrowheads="1"/>
            </p:cNvSpPr>
            <p:nvPr userDrawn="1"/>
          </p:nvSpPr>
          <p:spPr bwMode="gray">
            <a:xfrm>
              <a:off x="4966" y="74"/>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4" name="Rectangle 32"/>
            <p:cNvSpPr>
              <a:spLocks noChangeArrowheads="1"/>
            </p:cNvSpPr>
            <p:nvPr userDrawn="1"/>
          </p:nvSpPr>
          <p:spPr bwMode="gray">
            <a:xfrm>
              <a:off x="4694" y="12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5" name="Rectangle 33"/>
            <p:cNvSpPr>
              <a:spLocks noChangeArrowheads="1"/>
            </p:cNvSpPr>
            <p:nvPr userDrawn="1"/>
          </p:nvSpPr>
          <p:spPr bwMode="gray">
            <a:xfrm>
              <a:off x="5284" y="30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6" name="Rectangle 34"/>
            <p:cNvSpPr>
              <a:spLocks noChangeArrowheads="1"/>
            </p:cNvSpPr>
            <p:nvPr userDrawn="1"/>
          </p:nvSpPr>
          <p:spPr bwMode="gray">
            <a:xfrm>
              <a:off x="5420" y="7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7" name="Rectangle 35"/>
            <p:cNvSpPr>
              <a:spLocks noChangeArrowheads="1"/>
            </p:cNvSpPr>
            <p:nvPr userDrawn="1"/>
          </p:nvSpPr>
          <p:spPr bwMode="gray">
            <a:xfrm>
              <a:off x="5193" y="28"/>
              <a:ext cx="136" cy="136"/>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8" name="Rectangle 36"/>
            <p:cNvSpPr>
              <a:spLocks noChangeArrowheads="1"/>
            </p:cNvSpPr>
            <p:nvPr userDrawn="1"/>
          </p:nvSpPr>
          <p:spPr bwMode="gray">
            <a:xfrm>
              <a:off x="3742" y="391"/>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9" name="Rectangle 37"/>
            <p:cNvSpPr>
              <a:spLocks noChangeArrowheads="1"/>
            </p:cNvSpPr>
            <p:nvPr userDrawn="1"/>
          </p:nvSpPr>
          <p:spPr bwMode="gray">
            <a:xfrm>
              <a:off x="5012" y="300"/>
              <a:ext cx="139" cy="136"/>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0" name="Rectangle 38"/>
            <p:cNvSpPr>
              <a:spLocks noChangeArrowheads="1"/>
            </p:cNvSpPr>
            <p:nvPr userDrawn="1"/>
          </p:nvSpPr>
          <p:spPr bwMode="gray">
            <a:xfrm>
              <a:off x="5103" y="25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2" name="Rectangle 40"/>
            <p:cNvSpPr>
              <a:spLocks noChangeArrowheads="1"/>
            </p:cNvSpPr>
            <p:nvPr userDrawn="1"/>
          </p:nvSpPr>
          <p:spPr bwMode="gray">
            <a:xfrm>
              <a:off x="5602" y="257"/>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3" name="Rectangle 41"/>
            <p:cNvSpPr>
              <a:spLocks noChangeArrowheads="1"/>
            </p:cNvSpPr>
            <p:nvPr userDrawn="1"/>
          </p:nvSpPr>
          <p:spPr bwMode="gray">
            <a:xfrm>
              <a:off x="5208" y="462"/>
              <a:ext cx="121" cy="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4" name="Rectangle 42"/>
            <p:cNvSpPr>
              <a:spLocks noChangeArrowheads="1"/>
            </p:cNvSpPr>
            <p:nvPr userDrawn="1"/>
          </p:nvSpPr>
          <p:spPr bwMode="gray">
            <a:xfrm>
              <a:off x="5556" y="0"/>
              <a:ext cx="91" cy="7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5" name="Rectangle 43"/>
            <p:cNvSpPr>
              <a:spLocks noChangeArrowheads="1"/>
            </p:cNvSpPr>
            <p:nvPr userDrawn="1"/>
          </p:nvSpPr>
          <p:spPr bwMode="gray">
            <a:xfrm>
              <a:off x="5466" y="164"/>
              <a:ext cx="136" cy="138"/>
            </a:xfrm>
            <a:prstGeom prst="rect">
              <a:avLst/>
            </a:prstGeom>
            <a:solidFill>
              <a:srgbClr val="99CC00">
                <a:alpha val="39999"/>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6" name="Rectangle 44"/>
            <p:cNvSpPr>
              <a:spLocks noChangeArrowheads="1"/>
            </p:cNvSpPr>
            <p:nvPr userDrawn="1"/>
          </p:nvSpPr>
          <p:spPr bwMode="gray">
            <a:xfrm>
              <a:off x="5611" y="412"/>
              <a:ext cx="100"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8" name="Rectangle 46"/>
            <p:cNvSpPr>
              <a:spLocks noChangeArrowheads="1"/>
            </p:cNvSpPr>
            <p:nvPr userDrawn="1"/>
          </p:nvSpPr>
          <p:spPr bwMode="gray">
            <a:xfrm>
              <a:off x="5511" y="482"/>
              <a:ext cx="139" cy="4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9" name="Rectangle 47"/>
            <p:cNvSpPr>
              <a:spLocks noChangeArrowheads="1"/>
            </p:cNvSpPr>
            <p:nvPr userDrawn="1"/>
          </p:nvSpPr>
          <p:spPr bwMode="gray">
            <a:xfrm>
              <a:off x="0" y="527"/>
              <a:ext cx="5760" cy="45"/>
            </a:xfrm>
            <a:prstGeom prst="rect">
              <a:avLst/>
            </a:prstGeom>
            <a:gradFill rotWithShape="1">
              <a:gsLst>
                <a:gs pos="0">
                  <a:srgbClr val="669900"/>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74" name="Rectangle 2"/>
          <p:cNvSpPr>
            <a:spLocks noGrp="1" noChangeArrowheads="1"/>
          </p:cNvSpPr>
          <p:nvPr>
            <p:ph type="title"/>
          </p:nvPr>
        </p:nvSpPr>
        <p:spPr bwMode="gray">
          <a:xfrm>
            <a:off x="179388" y="71438"/>
            <a:ext cx="8713787" cy="6207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3075" name="Rectangle 3"/>
          <p:cNvSpPr>
            <a:spLocks noGrp="1" noChangeArrowheads="1"/>
          </p:cNvSpPr>
          <p:nvPr>
            <p:ph type="body" idx="1"/>
          </p:nvPr>
        </p:nvSpPr>
        <p:spPr bwMode="gray">
          <a:xfrm>
            <a:off x="457200" y="1196975"/>
            <a:ext cx="8229600" cy="4929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76" name="Rectangle 4"/>
          <p:cNvSpPr>
            <a:spLocks noGrp="1" noChangeArrowheads="1"/>
          </p:cNvSpPr>
          <p:nvPr>
            <p:ph type="dt" sz="half" idx="2"/>
          </p:nvPr>
        </p:nvSpPr>
        <p:spPr bwMode="gray">
          <a:xfrm>
            <a:off x="323850" y="6453188"/>
            <a:ext cx="2133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333333"/>
                </a:solidFill>
                <a:latin typeface="ＭＳ ゴシック" panose="020B0609070205080204" pitchFamily="49" charset="-128"/>
                <a:ea typeface="ＭＳ ゴシック" panose="020B0609070205080204" pitchFamily="49" charset="-128"/>
              </a:defRPr>
            </a:lvl1pPr>
          </a:lstStyle>
          <a:p>
            <a:fld id="{0006B45D-CCB1-BB46-B2FA-4AA17D7F0A2E}" type="datetime1">
              <a:rPr lang="ja-JP" altLang="en-US" smtClean="0"/>
              <a:t>2025/11/21</a:t>
            </a:fld>
            <a:endParaRPr lang="en-US" dirty="0"/>
          </a:p>
        </p:txBody>
      </p:sp>
      <p:sp>
        <p:nvSpPr>
          <p:cNvPr id="3077" name="Rectangle 5"/>
          <p:cNvSpPr>
            <a:spLocks noGrp="1" noChangeArrowheads="1"/>
          </p:cNvSpPr>
          <p:nvPr>
            <p:ph type="ftr" sz="quarter" idx="3"/>
          </p:nvPr>
        </p:nvSpPr>
        <p:spPr bwMode="gray">
          <a:xfrm>
            <a:off x="3124200" y="6453188"/>
            <a:ext cx="2895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333333"/>
                </a:solidFill>
                <a:latin typeface="ＭＳ ゴシック" panose="020B0609070205080204" pitchFamily="49" charset="-128"/>
                <a:ea typeface="ＭＳ ゴシック" panose="020B0609070205080204" pitchFamily="49" charset="-128"/>
              </a:defRPr>
            </a:lvl1pPr>
          </a:lstStyle>
          <a:p>
            <a:endParaRPr lang="en-US" dirty="0"/>
          </a:p>
        </p:txBody>
      </p:sp>
      <p:sp>
        <p:nvSpPr>
          <p:cNvPr id="3078" name="Rectangle 6"/>
          <p:cNvSpPr>
            <a:spLocks noGrp="1" noChangeArrowheads="1"/>
          </p:cNvSpPr>
          <p:nvPr>
            <p:ph type="sldNum" sz="quarter" idx="4"/>
          </p:nvPr>
        </p:nvSpPr>
        <p:spPr bwMode="gray">
          <a:xfrm>
            <a:off x="6686550" y="6453188"/>
            <a:ext cx="2133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333333"/>
                </a:solidFill>
                <a:latin typeface="ＭＳ ゴシック" panose="020B0609070205080204" pitchFamily="49" charset="-128"/>
                <a:ea typeface="ＭＳ ゴシック" panose="020B0609070205080204" pitchFamily="49" charset="-128"/>
              </a:defRPr>
            </a:lvl1pPr>
          </a:lstStyle>
          <a:p>
            <a:fld id="{B9E1A997-A20F-423E-9B28-067C6EC12EFA}" type="slidenum">
              <a:rPr lang="en-US" smtClean="0"/>
              <a:pPr/>
              <a:t>‹#›</a:t>
            </a:fld>
            <a:endParaRPr lang="en-US" dirty="0"/>
          </a:p>
        </p:txBody>
      </p:sp>
    </p:spTree>
    <p:extLst>
      <p:ext uri="{BB962C8B-B14F-4D97-AF65-F5344CB8AC3E}">
        <p14:creationId xmlns:p14="http://schemas.microsoft.com/office/powerpoint/2010/main" val="155524481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1" fontAlgn="base" hangingPunct="1">
        <a:spcBef>
          <a:spcPct val="0"/>
        </a:spcBef>
        <a:spcAft>
          <a:spcPct val="0"/>
        </a:spcAft>
        <a:defRPr kumimoji="1" sz="4000" kern="1200">
          <a:solidFill>
            <a:schemeClr val="bg1"/>
          </a:solidFill>
          <a:latin typeface="ＭＳ ゴシック" panose="020B0609070205080204" pitchFamily="49" charset="-128"/>
          <a:ea typeface="ＭＳ ゴシック" panose="020B0609070205080204" pitchFamily="49" charset="-128"/>
          <a:cs typeface="+mj-cs"/>
        </a:defRPr>
      </a:lvl1pPr>
      <a:lvl2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2pPr>
      <a:lvl3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3pPr>
      <a:lvl4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4pPr>
      <a:lvl5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5pPr>
      <a:lvl6pPr marL="4572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buChar char="•"/>
        <a:defRPr kumimoji="1" sz="3200" kern="1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1" fontAlgn="base" hangingPunct="1">
        <a:spcBef>
          <a:spcPct val="20000"/>
        </a:spcBef>
        <a:spcAft>
          <a:spcPct val="0"/>
        </a:spcAft>
        <a:buChar char="–"/>
        <a:defRPr kumimoji="1" sz="28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pref.mie.lg.jp/suigi/hp/" TargetMode="External"/><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topex.ucsd.edu/cgi-bin/imagemap/marine_topo/gif_topo_track/mar_topo.maps"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mailto:yuta.a468@gmail.com"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forms.gle/uzpkkNRBdYqSwD9d6" TargetMode="External"/><Relationship Id="rId2" Type="http://schemas.openxmlformats.org/officeDocument/2006/relationships/hyperlink" Target="mailto:yuta.a468@gmail.com" TargetMode="Externa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96752"/>
            <a:ext cx="7772400" cy="1470025"/>
          </a:xfrm>
        </p:spPr>
        <p:txBody>
          <a:bodyPr>
            <a:normAutofit fontScale="90000"/>
          </a:bodyPr>
          <a:lstStyle/>
          <a:p>
            <a:r>
              <a:rPr lang="ja-JP" altLang="en-US" sz="8000" b="1" dirty="0"/>
              <a:t>現代科学</a:t>
            </a:r>
            <a:r>
              <a:rPr lang="en-US" altLang="ja-JP" sz="8000" b="1" dirty="0"/>
              <a:t>Ⅲ</a:t>
            </a:r>
            <a:br>
              <a:rPr lang="en-US" altLang="ja-JP" sz="8000" b="1" dirty="0"/>
            </a:br>
            <a:r>
              <a:rPr lang="en-US" altLang="ja-JP" sz="4900" b="1" dirty="0"/>
              <a:t>(</a:t>
            </a:r>
            <a:r>
              <a:rPr lang="ja-JP" altLang="en-US" sz="4900" b="1" dirty="0"/>
              <a:t>後期　金曜</a:t>
            </a:r>
            <a:r>
              <a:rPr lang="en-US" altLang="ja-JP" sz="4900" b="1" dirty="0"/>
              <a:t>9</a:t>
            </a:r>
            <a:r>
              <a:rPr lang="ja-JP" altLang="en-US" sz="4900" b="1" dirty="0"/>
              <a:t>･</a:t>
            </a:r>
            <a:r>
              <a:rPr lang="en-US" altLang="ja-JP" sz="4900" b="1" dirty="0"/>
              <a:t>10</a:t>
            </a:r>
            <a:r>
              <a:rPr lang="ja-JP" altLang="en-US" sz="4900" b="1" dirty="0"/>
              <a:t>時限</a:t>
            </a:r>
            <a:r>
              <a:rPr lang="en-US" altLang="ja-JP" sz="4900" b="1" dirty="0"/>
              <a:t>)</a:t>
            </a:r>
            <a:endParaRPr kumimoji="1" lang="ja-JP" altLang="en-US" sz="4900" b="1" dirty="0"/>
          </a:p>
        </p:txBody>
      </p:sp>
      <p:sp>
        <p:nvSpPr>
          <p:cNvPr id="3" name="サブタイトル 2"/>
          <p:cNvSpPr>
            <a:spLocks noGrp="1"/>
          </p:cNvSpPr>
          <p:nvPr>
            <p:ph type="subTitle" idx="1"/>
          </p:nvPr>
        </p:nvSpPr>
        <p:spPr>
          <a:xfrm>
            <a:off x="0" y="2952527"/>
            <a:ext cx="9144000" cy="1752600"/>
          </a:xfrm>
        </p:spPr>
        <p:txBody>
          <a:bodyPr>
            <a:noAutofit/>
          </a:bodyPr>
          <a:lstStyle/>
          <a:p>
            <a:r>
              <a:rPr kumimoji="1" lang="ja-JP" altLang="en-US" sz="5400" b="1" dirty="0">
                <a:solidFill>
                  <a:schemeClr val="tx1">
                    <a:lumMod val="75000"/>
                    <a:lumOff val="25000"/>
                  </a:schemeClr>
                </a:solidFill>
              </a:rPr>
              <a:t>第</a:t>
            </a:r>
            <a:r>
              <a:rPr kumimoji="1" lang="en-US" altLang="ja-JP" sz="5400" b="1" dirty="0">
                <a:solidFill>
                  <a:schemeClr val="tx1">
                    <a:lumMod val="75000"/>
                    <a:lumOff val="25000"/>
                  </a:schemeClr>
                </a:solidFill>
              </a:rPr>
              <a:t>4</a:t>
            </a:r>
            <a:r>
              <a:rPr kumimoji="1" lang="ja-JP" altLang="en-US" sz="5400" b="1" dirty="0">
                <a:solidFill>
                  <a:schemeClr val="tx1">
                    <a:lumMod val="75000"/>
                    <a:lumOff val="25000"/>
                  </a:schemeClr>
                </a:solidFill>
              </a:rPr>
              <a:t>回 海の話</a:t>
            </a:r>
            <a:endParaRPr kumimoji="1" lang="en-US" altLang="ja-JP" sz="5400" b="1" dirty="0">
              <a:solidFill>
                <a:schemeClr val="tx1">
                  <a:lumMod val="75000"/>
                  <a:lumOff val="25000"/>
                </a:schemeClr>
              </a:solidFill>
            </a:endParaRPr>
          </a:p>
          <a:p>
            <a:r>
              <a:rPr kumimoji="1" lang="en-US" altLang="ja-JP" sz="4800" b="1" dirty="0">
                <a:solidFill>
                  <a:schemeClr val="tx1">
                    <a:lumMod val="75000"/>
                    <a:lumOff val="25000"/>
                  </a:schemeClr>
                </a:solidFill>
              </a:rPr>
              <a:t>2025</a:t>
            </a:r>
            <a:r>
              <a:rPr kumimoji="1" lang="ja-JP" altLang="en-US" sz="4800" b="1" dirty="0">
                <a:solidFill>
                  <a:schemeClr val="tx1">
                    <a:lumMod val="75000"/>
                    <a:lumOff val="25000"/>
                  </a:schemeClr>
                </a:solidFill>
              </a:rPr>
              <a:t>年</a:t>
            </a:r>
            <a:r>
              <a:rPr kumimoji="1" lang="en-US" altLang="ja-JP" sz="4800" b="1" dirty="0">
                <a:solidFill>
                  <a:schemeClr val="tx1">
                    <a:lumMod val="75000"/>
                    <a:lumOff val="25000"/>
                  </a:schemeClr>
                </a:solidFill>
              </a:rPr>
              <a:t>11</a:t>
            </a:r>
            <a:r>
              <a:rPr kumimoji="1" lang="ja-JP" altLang="en-US" sz="4800" b="1" dirty="0">
                <a:solidFill>
                  <a:schemeClr val="tx1">
                    <a:lumMod val="75000"/>
                    <a:lumOff val="25000"/>
                  </a:schemeClr>
                </a:solidFill>
              </a:rPr>
              <a:t>月</a:t>
            </a:r>
            <a:r>
              <a:rPr lang="en-US" altLang="ja-JP" sz="4800" b="1" dirty="0">
                <a:solidFill>
                  <a:schemeClr val="tx1">
                    <a:lumMod val="75000"/>
                    <a:lumOff val="25000"/>
                  </a:schemeClr>
                </a:solidFill>
              </a:rPr>
              <a:t>21</a:t>
            </a:r>
            <a:r>
              <a:rPr kumimoji="1" lang="ja-JP" altLang="en-US" sz="4800" b="1" dirty="0">
                <a:solidFill>
                  <a:schemeClr val="tx1">
                    <a:lumMod val="75000"/>
                    <a:lumOff val="25000"/>
                  </a:schemeClr>
                </a:solidFill>
              </a:rPr>
              <a:t>日</a:t>
            </a:r>
          </a:p>
        </p:txBody>
      </p:sp>
      <p:sp>
        <p:nvSpPr>
          <p:cNvPr id="4" name="テキスト ボックス 3"/>
          <p:cNvSpPr txBox="1"/>
          <p:nvPr/>
        </p:nvSpPr>
        <p:spPr>
          <a:xfrm>
            <a:off x="0" y="41565"/>
            <a:ext cx="9144000" cy="353943"/>
          </a:xfrm>
          <a:prstGeom prst="rect">
            <a:avLst/>
          </a:prstGeom>
          <a:noFill/>
        </p:spPr>
        <p:txBody>
          <a:bodyPr wrap="square" rtlCol="0">
            <a:spAutoFit/>
          </a:bodyPr>
          <a:lstStyle/>
          <a:p>
            <a:pPr algn="ctr"/>
            <a:r>
              <a:rPr kumimoji="1" lang="ja-JP" altLang="en-US" sz="1700" dirty="0">
                <a:ea typeface="HG丸ｺﾞｼｯｸM-PRO" panose="020F0600000000000000" pitchFamily="50" charset="-128"/>
              </a:rPr>
              <a:t>独立行政法人 国立高等専門学校機構 鈴鹿工業高等専門学校 </a:t>
            </a:r>
            <a:r>
              <a:rPr lang="en-US" altLang="ja-JP" sz="1700" dirty="0">
                <a:ea typeface="HG丸ｺﾞｼｯｸM-PRO" panose="020F0600000000000000" pitchFamily="50" charset="-128"/>
              </a:rPr>
              <a:t>2025</a:t>
            </a:r>
            <a:r>
              <a:rPr kumimoji="1" lang="ja-JP" altLang="en-US" sz="1700" dirty="0">
                <a:ea typeface="HG丸ｺﾞｼｯｸM-PRO" panose="020F0600000000000000" pitchFamily="50" charset="-128"/>
              </a:rPr>
              <a:t>年度後期「現代科学</a:t>
            </a:r>
            <a:r>
              <a:rPr lang="en-US" altLang="ja-JP" sz="1700" dirty="0">
                <a:ea typeface="HG丸ｺﾞｼｯｸM-PRO" panose="020F0600000000000000" pitchFamily="50" charset="-128"/>
              </a:rPr>
              <a:t>Ⅲ</a:t>
            </a:r>
            <a:r>
              <a:rPr kumimoji="1" lang="ja-JP" altLang="en-US" sz="1700" dirty="0">
                <a:ea typeface="HG丸ｺﾞｼｯｸM-PRO" panose="020F0600000000000000" pitchFamily="50" charset="-128"/>
              </a:rPr>
              <a:t>」</a:t>
            </a:r>
          </a:p>
        </p:txBody>
      </p:sp>
      <p:sp>
        <p:nvSpPr>
          <p:cNvPr id="6" name="テキスト ボックス 5"/>
          <p:cNvSpPr txBox="1"/>
          <p:nvPr/>
        </p:nvSpPr>
        <p:spPr>
          <a:xfrm>
            <a:off x="384868" y="5590981"/>
            <a:ext cx="8358246" cy="646331"/>
          </a:xfrm>
          <a:prstGeom prst="rect">
            <a:avLst/>
          </a:prstGeom>
          <a:noFill/>
        </p:spPr>
        <p:txBody>
          <a:bodyPr wrap="square" rtlCol="0">
            <a:spAutoFit/>
          </a:bodyPr>
          <a:lstStyle/>
          <a:p>
            <a:pPr algn="ctr"/>
            <a:r>
              <a:rPr lang="ja-JP" altLang="en-US" dirty="0">
                <a:ea typeface="HG丸ｺﾞｼｯｸM-PRO" panose="020F0600000000000000" pitchFamily="50" charset="-128"/>
              </a:rPr>
              <a:t>海洋研究開発機構（</a:t>
            </a:r>
            <a:r>
              <a:rPr lang="en-US" altLang="ja-JP" dirty="0">
                <a:ea typeface="HG丸ｺﾞｼｯｸM-PRO" panose="020F0600000000000000" pitchFamily="50" charset="-128"/>
              </a:rPr>
              <a:t>JAMSTEC</a:t>
            </a:r>
            <a:r>
              <a:rPr lang="ja-JP" altLang="en-US" dirty="0">
                <a:ea typeface="HG丸ｺﾞｼｯｸM-PRO" panose="020F0600000000000000" pitchFamily="50" charset="-128"/>
              </a:rPr>
              <a:t>）技術開発研究部門 船舶</a:t>
            </a:r>
            <a:r>
              <a:rPr lang="en-US" altLang="ja-JP" dirty="0">
                <a:ea typeface="HG丸ｺﾞｼｯｸM-PRO" panose="020F0600000000000000" pitchFamily="50" charset="-128"/>
              </a:rPr>
              <a:t>DX</a:t>
            </a:r>
            <a:r>
              <a:rPr lang="ja-JP" altLang="en-US" dirty="0">
                <a:ea typeface="HG丸ｺﾞｼｯｸM-PRO" panose="020F0600000000000000" pitchFamily="50" charset="-128"/>
              </a:rPr>
              <a:t>季節予測開発センター</a:t>
            </a:r>
            <a:endParaRPr lang="en-US" altLang="ja-JP" dirty="0">
              <a:ea typeface="HG丸ｺﾞｼｯｸM-PRO" panose="020F0600000000000000" pitchFamily="50" charset="-128"/>
            </a:endParaRPr>
          </a:p>
          <a:p>
            <a:pPr algn="ctr"/>
            <a:r>
              <a:rPr lang="ja-JP" altLang="en-US" dirty="0">
                <a:ea typeface="HG丸ｺﾞｼｯｸM-PRO" panose="020F0600000000000000" pitchFamily="50" charset="-128"/>
              </a:rPr>
              <a:t>安藤</a:t>
            </a:r>
            <a:r>
              <a:rPr lang="en-US" altLang="ja-JP" dirty="0">
                <a:ea typeface="HG丸ｺﾞｼｯｸM-PRO" panose="020F0600000000000000" pitchFamily="50" charset="-128"/>
              </a:rPr>
              <a:t> </a:t>
            </a:r>
            <a:r>
              <a:rPr lang="ja-JP" altLang="en-US" dirty="0">
                <a:ea typeface="HG丸ｺﾞｼｯｸM-PRO" panose="020F0600000000000000" pitchFamily="50" charset="-128"/>
              </a:rPr>
              <a:t>雄太</a:t>
            </a:r>
            <a:endParaRPr kumimoji="1" lang="en-US" altLang="ja-JP" dirty="0">
              <a:ea typeface="HG丸ｺﾞｼｯｸM-PRO" panose="020F0600000000000000" pitchFamily="50" charset="-128"/>
            </a:endParaRPr>
          </a:p>
        </p:txBody>
      </p:sp>
    </p:spTree>
    <p:extLst>
      <p:ext uri="{BB962C8B-B14F-4D97-AF65-F5344CB8AC3E}">
        <p14:creationId xmlns:p14="http://schemas.microsoft.com/office/powerpoint/2010/main" val="31064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9448" y="571481"/>
            <a:ext cx="8523151" cy="6143667"/>
          </a:xfrm>
          <a:prstGeom prst="rect">
            <a:avLst/>
          </a:prstGeom>
          <a:noFill/>
          <a:ln w="9525">
            <a:noFill/>
            <a:miter lim="800000"/>
            <a:headEnd/>
            <a:tailEnd/>
          </a:ln>
          <a:effectLst/>
        </p:spPr>
      </p:pic>
      <p:grpSp>
        <p:nvGrpSpPr>
          <p:cNvPr id="2" name="グループ化 4"/>
          <p:cNvGrpSpPr/>
          <p:nvPr/>
        </p:nvGrpSpPr>
        <p:grpSpPr>
          <a:xfrm>
            <a:off x="1000100" y="1857365"/>
            <a:ext cx="7715304" cy="500066"/>
            <a:chOff x="1000100" y="1714488"/>
            <a:chExt cx="7715304" cy="500066"/>
          </a:xfrm>
        </p:grpSpPr>
        <p:sp>
          <p:nvSpPr>
            <p:cNvPr id="3" name="右矢印 2"/>
            <p:cNvSpPr/>
            <p:nvPr/>
          </p:nvSpPr>
          <p:spPr>
            <a:xfrm>
              <a:off x="1000100" y="1714488"/>
              <a:ext cx="4429156" cy="500066"/>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右矢印 3"/>
            <p:cNvSpPr/>
            <p:nvPr/>
          </p:nvSpPr>
          <p:spPr>
            <a:xfrm>
              <a:off x="6858016" y="1714488"/>
              <a:ext cx="1857388" cy="500066"/>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6" name="円/楕円 5"/>
          <p:cNvSpPr/>
          <p:nvPr/>
        </p:nvSpPr>
        <p:spPr>
          <a:xfrm>
            <a:off x="1619672" y="2928936"/>
            <a:ext cx="6912767" cy="4379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FF0000"/>
                </a:solidFill>
                <a:latin typeface="+mj-ea"/>
                <a:ea typeface="+mj-ea"/>
              </a:rPr>
              <a:t>降水　多い</a:t>
            </a:r>
          </a:p>
        </p:txBody>
      </p:sp>
      <p:sp>
        <p:nvSpPr>
          <p:cNvPr id="7" name="円/楕円 6"/>
          <p:cNvSpPr/>
          <p:nvPr/>
        </p:nvSpPr>
        <p:spPr>
          <a:xfrm>
            <a:off x="2699792" y="2204864"/>
            <a:ext cx="530123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FF0000"/>
                </a:solidFill>
                <a:latin typeface="+mj-ea"/>
                <a:ea typeface="+mj-ea"/>
              </a:rPr>
              <a:t>蒸発　多い</a:t>
            </a:r>
          </a:p>
        </p:txBody>
      </p:sp>
      <p:sp>
        <p:nvSpPr>
          <p:cNvPr id="8" name="テキスト ボックス 7"/>
          <p:cNvSpPr txBox="1"/>
          <p:nvPr/>
        </p:nvSpPr>
        <p:spPr>
          <a:xfrm>
            <a:off x="500034" y="-24"/>
            <a:ext cx="4429156" cy="584775"/>
          </a:xfrm>
          <a:prstGeom prst="rect">
            <a:avLst/>
          </a:prstGeom>
          <a:noFill/>
        </p:spPr>
        <p:txBody>
          <a:bodyPr wrap="square" rtlCol="0">
            <a:spAutoFit/>
          </a:bodyPr>
          <a:lstStyle/>
          <a:p>
            <a:r>
              <a:rPr lang="ja-JP" altLang="en-US" sz="3200" dirty="0">
                <a:solidFill>
                  <a:prstClr val="black"/>
                </a:solidFill>
                <a:latin typeface="+mj-ea"/>
                <a:ea typeface="+mj-ea"/>
              </a:rPr>
              <a:t>海水</a:t>
            </a:r>
            <a:r>
              <a:rPr lang="ja-JP" altLang="en-US" sz="3200">
                <a:solidFill>
                  <a:prstClr val="black"/>
                </a:solidFill>
                <a:latin typeface="+mj-ea"/>
                <a:ea typeface="+mj-ea"/>
              </a:rPr>
              <a:t>の塩分の分布</a:t>
            </a:r>
            <a:endParaRPr lang="ja-JP" altLang="en-US" sz="3200" dirty="0">
              <a:solidFill>
                <a:prstClr val="black"/>
              </a:solidFill>
              <a:latin typeface="+mj-ea"/>
              <a:ea typeface="+mj-ea"/>
            </a:endParaRPr>
          </a:p>
        </p:txBody>
      </p:sp>
      <p:sp>
        <p:nvSpPr>
          <p:cNvPr id="5" name="スライド番号プレースホルダー 4"/>
          <p:cNvSpPr>
            <a:spLocks noGrp="1"/>
          </p:cNvSpPr>
          <p:nvPr>
            <p:ph type="sldNum" sz="quarter" idx="12"/>
          </p:nvPr>
        </p:nvSpPr>
        <p:spPr/>
        <p:txBody>
          <a:bodyPr/>
          <a:lstStyle/>
          <a:p>
            <a:fld id="{999120C0-F702-445C-B018-BC09BD7DB4A6}" type="slidenum">
              <a:rPr kumimoji="1" lang="ja-JP" altLang="en-US" smtClean="0"/>
              <a:t>10</a:t>
            </a:fld>
            <a:endParaRPr kumimoji="1" lang="ja-JP" altLang="en-US"/>
          </a:p>
        </p:txBody>
      </p:sp>
    </p:spTree>
    <p:extLst>
      <p:ext uri="{BB962C8B-B14F-4D97-AF65-F5344CB8AC3E}">
        <p14:creationId xmlns:p14="http://schemas.microsoft.com/office/powerpoint/2010/main" val="301656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11</a:t>
            </a:fld>
            <a:endParaRPr kumimoji="1" lang="ja-JP" altLang="en-US"/>
          </a:p>
        </p:txBody>
      </p:sp>
      <p:pic>
        <p:nvPicPr>
          <p:cNvPr id="3074" name="Picture 2" descr="http://ds.data.jma.go.jp/gmd/jra/atlas/figures/world/B_EVAP-PRECIPsfc_ave_ANN_RC.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6632"/>
            <a:ext cx="9144000" cy="4690873"/>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10C68F47-E8A5-C74B-BAA7-8DFE7D15F4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618" y="4762424"/>
            <a:ext cx="2133600" cy="2095575"/>
          </a:xfrm>
          <a:prstGeom prst="rect">
            <a:avLst/>
          </a:prstGeom>
        </p:spPr>
      </p:pic>
    </p:spTree>
    <p:extLst>
      <p:ext uri="{BB962C8B-B14F-4D97-AF65-F5344CB8AC3E}">
        <p14:creationId xmlns:p14="http://schemas.microsoft.com/office/powerpoint/2010/main" val="1084377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182" y="1071546"/>
            <a:ext cx="7568032" cy="5536919"/>
          </a:xfrm>
          <a:prstGeom prst="rect">
            <a:avLst/>
          </a:prstGeom>
          <a:noFill/>
          <a:ln w="9525">
            <a:noFill/>
            <a:miter lim="800000"/>
            <a:headEnd/>
            <a:tailEnd/>
          </a:ln>
          <a:effectLst/>
        </p:spPr>
      </p:pic>
      <p:sp>
        <p:nvSpPr>
          <p:cNvPr id="3" name="テキスト ボックス 2"/>
          <p:cNvSpPr txBox="1"/>
          <p:nvPr/>
        </p:nvSpPr>
        <p:spPr>
          <a:xfrm>
            <a:off x="142844" y="214290"/>
            <a:ext cx="2143140" cy="584775"/>
          </a:xfrm>
          <a:prstGeom prst="rect">
            <a:avLst/>
          </a:prstGeom>
          <a:noFill/>
        </p:spPr>
        <p:txBody>
          <a:bodyPr wrap="square" rtlCol="0">
            <a:spAutoFit/>
          </a:bodyPr>
          <a:lstStyle/>
          <a:p>
            <a:r>
              <a:rPr lang="ja-JP" altLang="en-US" sz="3200" dirty="0">
                <a:solidFill>
                  <a:prstClr val="black"/>
                </a:solidFill>
                <a:latin typeface="+mj-ea"/>
                <a:ea typeface="+mj-ea"/>
              </a:rPr>
              <a:t>海の水圧</a:t>
            </a:r>
          </a:p>
        </p:txBody>
      </p:sp>
      <p:sp>
        <p:nvSpPr>
          <p:cNvPr id="4" name="テキスト ボックス 3"/>
          <p:cNvSpPr txBox="1"/>
          <p:nvPr/>
        </p:nvSpPr>
        <p:spPr>
          <a:xfrm>
            <a:off x="2428860" y="117439"/>
            <a:ext cx="5815548" cy="954107"/>
          </a:xfrm>
          <a:prstGeom prst="rect">
            <a:avLst/>
          </a:prstGeom>
          <a:noFill/>
        </p:spPr>
        <p:txBody>
          <a:bodyPr wrap="square" rtlCol="0">
            <a:spAutoFit/>
          </a:bodyPr>
          <a:lstStyle/>
          <a:p>
            <a:r>
              <a:rPr lang="ja-JP" altLang="en-US" sz="2800" dirty="0">
                <a:solidFill>
                  <a:prstClr val="black"/>
                </a:solidFill>
                <a:latin typeface="+mj-ea"/>
                <a:ea typeface="+mj-ea"/>
              </a:rPr>
              <a:t>水深</a:t>
            </a:r>
            <a:r>
              <a:rPr lang="en-US" altLang="ja-JP" sz="2800" dirty="0">
                <a:solidFill>
                  <a:prstClr val="black"/>
                </a:solidFill>
                <a:latin typeface="+mj-ea"/>
                <a:ea typeface="+mj-ea"/>
              </a:rPr>
              <a:t>1000m</a:t>
            </a:r>
            <a:r>
              <a:rPr lang="ja-JP" altLang="en-US" sz="2800" dirty="0">
                <a:solidFill>
                  <a:prstClr val="black"/>
                </a:solidFill>
                <a:latin typeface="+mj-ea"/>
                <a:ea typeface="+mj-ea"/>
              </a:rPr>
              <a:t>で</a:t>
            </a:r>
            <a:r>
              <a:rPr lang="en-US" altLang="ja-JP" sz="2800" dirty="0">
                <a:solidFill>
                  <a:prstClr val="black"/>
                </a:solidFill>
                <a:latin typeface="+mj-ea"/>
                <a:ea typeface="+mj-ea"/>
              </a:rPr>
              <a:t>100</a:t>
            </a:r>
            <a:r>
              <a:rPr lang="ja-JP" altLang="en-US" sz="2800" dirty="0">
                <a:solidFill>
                  <a:prstClr val="black"/>
                </a:solidFill>
                <a:latin typeface="+mj-ea"/>
                <a:ea typeface="+mj-ea"/>
              </a:rPr>
              <a:t>気圧</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en-US" altLang="ja-JP" sz="2800" dirty="0">
                <a:solidFill>
                  <a:prstClr val="black"/>
                </a:solidFill>
                <a:latin typeface="+mj-ea"/>
                <a:ea typeface="+mj-ea"/>
              </a:rPr>
              <a:t>※1</a:t>
            </a:r>
            <a:r>
              <a:rPr lang="ja-JP" altLang="en-US" sz="2800" dirty="0">
                <a:solidFill>
                  <a:prstClr val="black"/>
                </a:solidFill>
                <a:latin typeface="+mj-ea"/>
                <a:ea typeface="+mj-ea"/>
              </a:rPr>
              <a:t>気圧は</a:t>
            </a:r>
            <a:r>
              <a:rPr lang="en-US" altLang="ja-JP" sz="2800" dirty="0">
                <a:solidFill>
                  <a:prstClr val="black"/>
                </a:solidFill>
                <a:latin typeface="+mj-ea"/>
                <a:ea typeface="+mj-ea"/>
              </a:rPr>
              <a:t>1013hPa</a:t>
            </a:r>
            <a:endParaRPr lang="ja-JP" altLang="en-US" sz="2800" dirty="0">
              <a:solidFill>
                <a:prstClr val="black"/>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12</a:t>
            </a:fld>
            <a:endParaRPr kumimoji="1" lang="ja-JP" altLang="en-US"/>
          </a:p>
        </p:txBody>
      </p:sp>
    </p:spTree>
    <p:extLst>
      <p:ext uri="{BB962C8B-B14F-4D97-AF65-F5344CB8AC3E}">
        <p14:creationId xmlns:p14="http://schemas.microsoft.com/office/powerpoint/2010/main" val="456943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13</a:t>
            </a:fld>
            <a:endParaRPr lang="ja-JP" altLang="en-US">
              <a:solidFill>
                <a:prstClr val="black">
                  <a:tint val="75000"/>
                </a:prstClr>
              </a:solidFill>
            </a:endParaRPr>
          </a:p>
        </p:txBody>
      </p:sp>
      <p:pic>
        <p:nvPicPr>
          <p:cNvPr id="3" name="P312319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77788"/>
            <a:ext cx="9144000" cy="5143500"/>
          </a:xfrm>
          <a:prstGeom prst="rect">
            <a:avLst/>
          </a:prstGeom>
        </p:spPr>
      </p:pic>
    </p:spTree>
    <p:extLst>
      <p:ext uri="{BB962C8B-B14F-4D97-AF65-F5344CB8AC3E}">
        <p14:creationId xmlns:p14="http://schemas.microsoft.com/office/powerpoint/2010/main" val="1223573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224" y="285728"/>
            <a:ext cx="7000924" cy="6443832"/>
          </a:xfrm>
          <a:prstGeom prst="rect">
            <a:avLst/>
          </a:prstGeom>
          <a:noFill/>
          <a:ln w="9525">
            <a:noFill/>
            <a:miter lim="800000"/>
            <a:headEnd/>
            <a:tailEnd/>
          </a:ln>
          <a:effectLst/>
        </p:spPr>
      </p:pic>
      <p:sp>
        <p:nvSpPr>
          <p:cNvPr id="3" name="テキスト ボックス 2"/>
          <p:cNvSpPr txBox="1"/>
          <p:nvPr/>
        </p:nvSpPr>
        <p:spPr>
          <a:xfrm>
            <a:off x="71406" y="0"/>
            <a:ext cx="4071966" cy="584775"/>
          </a:xfrm>
          <a:prstGeom prst="rect">
            <a:avLst/>
          </a:prstGeom>
          <a:noFill/>
        </p:spPr>
        <p:txBody>
          <a:bodyPr wrap="square" rtlCol="0">
            <a:spAutoFit/>
          </a:bodyPr>
          <a:lstStyle/>
          <a:p>
            <a:r>
              <a:rPr lang="ja-JP" altLang="en-US" sz="3200" dirty="0">
                <a:solidFill>
                  <a:prstClr val="black"/>
                </a:solidFill>
                <a:latin typeface="+mj-ea"/>
                <a:ea typeface="+mj-ea"/>
              </a:rPr>
              <a:t>海の観測方法</a:t>
            </a: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14</a:t>
            </a:fld>
            <a:endParaRPr kumimoji="1" lang="ja-JP" altLang="en-US"/>
          </a:p>
        </p:txBody>
      </p:sp>
    </p:spTree>
    <p:extLst>
      <p:ext uri="{BB962C8B-B14F-4D97-AF65-F5344CB8AC3E}">
        <p14:creationId xmlns:p14="http://schemas.microsoft.com/office/powerpoint/2010/main" val="2645601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406" y="571480"/>
            <a:ext cx="3852522" cy="2828374"/>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6437" y="3954485"/>
            <a:ext cx="3794125" cy="2617787"/>
          </a:xfrm>
          <a:prstGeom prst="rect">
            <a:avLst/>
          </a:prstGeom>
          <a:noFill/>
          <a:ln w="9525">
            <a:noFill/>
            <a:miter lim="800000"/>
            <a:headEnd/>
            <a:tailEnd/>
          </a:ln>
          <a:effectLst/>
        </p:spPr>
      </p:pic>
      <p:pic>
        <p:nvPicPr>
          <p:cNvPr id="819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2066" y="3286123"/>
            <a:ext cx="2071702" cy="3452837"/>
          </a:xfrm>
          <a:prstGeom prst="rect">
            <a:avLst/>
          </a:prstGeom>
          <a:noFill/>
          <a:ln w="9525">
            <a:noFill/>
            <a:miter lim="800000"/>
            <a:headEnd/>
            <a:tailEnd/>
          </a:ln>
          <a:effectLst/>
        </p:spPr>
      </p:pic>
      <p:sp>
        <p:nvSpPr>
          <p:cNvPr id="6" name="テキスト ボックス 5"/>
          <p:cNvSpPr txBox="1"/>
          <p:nvPr/>
        </p:nvSpPr>
        <p:spPr>
          <a:xfrm>
            <a:off x="71406" y="0"/>
            <a:ext cx="6732842" cy="584775"/>
          </a:xfrm>
          <a:prstGeom prst="rect">
            <a:avLst/>
          </a:prstGeom>
          <a:noFill/>
        </p:spPr>
        <p:txBody>
          <a:bodyPr wrap="square" rtlCol="0">
            <a:spAutoFit/>
          </a:bodyPr>
          <a:lstStyle/>
          <a:p>
            <a:r>
              <a:rPr lang="ja-JP" altLang="en-US" sz="3200" dirty="0">
                <a:solidFill>
                  <a:prstClr val="black"/>
                </a:solidFill>
                <a:latin typeface="+mj-ea"/>
                <a:ea typeface="+mj-ea"/>
              </a:rPr>
              <a:t>アルゴフロート（中立フロート）</a:t>
            </a:r>
          </a:p>
        </p:txBody>
      </p:sp>
      <p:sp>
        <p:nvSpPr>
          <p:cNvPr id="2" name="テキスト ボックス 1"/>
          <p:cNvSpPr txBox="1"/>
          <p:nvPr/>
        </p:nvSpPr>
        <p:spPr>
          <a:xfrm>
            <a:off x="7269528" y="5445224"/>
            <a:ext cx="1748712" cy="923330"/>
          </a:xfrm>
          <a:prstGeom prst="rect">
            <a:avLst/>
          </a:prstGeom>
          <a:noFill/>
        </p:spPr>
        <p:txBody>
          <a:bodyPr wrap="square" rtlCol="0">
            <a:spAutoFit/>
          </a:bodyPr>
          <a:lstStyle/>
          <a:p>
            <a:r>
              <a:rPr kumimoji="1" lang="en-US" altLang="ja-JP" dirty="0">
                <a:latin typeface="+mj-ea"/>
                <a:ea typeface="+mj-ea"/>
              </a:rPr>
              <a:t>2000</a:t>
            </a:r>
            <a:r>
              <a:rPr kumimoji="1" lang="ja-JP" altLang="en-US" dirty="0">
                <a:latin typeface="+mj-ea"/>
                <a:ea typeface="+mj-ea"/>
              </a:rPr>
              <a:t>年から始まり，約</a:t>
            </a:r>
            <a:r>
              <a:rPr kumimoji="1" lang="en-US" altLang="ja-JP" dirty="0">
                <a:latin typeface="+mj-ea"/>
                <a:ea typeface="+mj-ea"/>
              </a:rPr>
              <a:t>20</a:t>
            </a:r>
            <a:r>
              <a:rPr kumimoji="1" lang="ja-JP" altLang="en-US" dirty="0">
                <a:latin typeface="+mj-ea"/>
                <a:ea typeface="+mj-ea"/>
              </a:rPr>
              <a:t>カ国が参加</a:t>
            </a:r>
          </a:p>
        </p:txBody>
      </p:sp>
      <p:sp>
        <p:nvSpPr>
          <p:cNvPr id="3" name="スライド番号プレースホルダー 2"/>
          <p:cNvSpPr>
            <a:spLocks noGrp="1"/>
          </p:cNvSpPr>
          <p:nvPr>
            <p:ph type="sldNum" sz="quarter" idx="12"/>
          </p:nvPr>
        </p:nvSpPr>
        <p:spPr/>
        <p:txBody>
          <a:bodyPr/>
          <a:lstStyle/>
          <a:p>
            <a:fld id="{999120C0-F702-445C-B018-BC09BD7DB4A6}" type="slidenum">
              <a:rPr kumimoji="1" lang="ja-JP" altLang="en-US" smtClean="0"/>
              <a:t>15</a:t>
            </a:fld>
            <a:endParaRPr kumimoji="1" lang="ja-JP" altLang="en-US"/>
          </a:p>
        </p:txBody>
      </p:sp>
      <p:pic>
        <p:nvPicPr>
          <p:cNvPr id="7" name="図 6">
            <a:extLst>
              <a:ext uri="{FF2B5EF4-FFF2-40B4-BE49-F238E27FC236}">
                <a16:creationId xmlns:a16="http://schemas.microsoft.com/office/drawing/2014/main" id="{3EE45CD9-CC51-774F-9DAD-B86F7CE1DAE4}"/>
              </a:ext>
            </a:extLst>
          </p:cNvPr>
          <p:cNvPicPr>
            <a:picLocks noChangeAspect="1"/>
          </p:cNvPicPr>
          <p:nvPr/>
        </p:nvPicPr>
        <p:blipFill>
          <a:blip r:embed="rId5"/>
          <a:stretch>
            <a:fillRect/>
          </a:stretch>
        </p:blipFill>
        <p:spPr>
          <a:xfrm>
            <a:off x="3779912" y="571480"/>
            <a:ext cx="5375084" cy="2765668"/>
          </a:xfrm>
          <a:prstGeom prst="rect">
            <a:avLst/>
          </a:prstGeom>
        </p:spPr>
      </p:pic>
    </p:spTree>
    <p:extLst>
      <p:ext uri="{BB962C8B-B14F-4D97-AF65-F5344CB8AC3E}">
        <p14:creationId xmlns:p14="http://schemas.microsoft.com/office/powerpoint/2010/main" val="3778129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0" descr="C:\Users\hatsu\Desktop\KH13-3\観測発表写真\kansoku\DSC0684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8144" y="103621"/>
            <a:ext cx="3119810" cy="4660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hatsu\Desktop\KH13-3\観測発表写真\kansoku\DSC079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4308" y="1892007"/>
            <a:ext cx="3149860" cy="47053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7" descr="C:\Users\hatsu\Desktop\KH13-3\観測発表写真\kansoku\DSC0841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8695" y="103621"/>
            <a:ext cx="2962633" cy="442566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23528" y="4941168"/>
            <a:ext cx="2236510" cy="1077218"/>
          </a:xfrm>
          <a:prstGeom prst="rect">
            <a:avLst/>
          </a:prstGeom>
          <a:noFill/>
        </p:spPr>
        <p:txBody>
          <a:bodyPr wrap="none" rtlCol="0">
            <a:spAutoFit/>
          </a:bodyPr>
          <a:lstStyle/>
          <a:p>
            <a:r>
              <a:rPr lang="ja-JP" altLang="en-US" sz="3200" dirty="0">
                <a:solidFill>
                  <a:prstClr val="black"/>
                </a:solidFill>
                <a:latin typeface="+mj-ea"/>
                <a:ea typeface="+mj-ea"/>
              </a:rPr>
              <a:t>海洋観測の</a:t>
            </a:r>
            <a:endParaRPr lang="en-US" altLang="ja-JP" sz="3200" dirty="0">
              <a:solidFill>
                <a:prstClr val="black"/>
              </a:solidFill>
              <a:latin typeface="+mj-ea"/>
              <a:ea typeface="+mj-ea"/>
            </a:endParaRPr>
          </a:p>
          <a:p>
            <a:r>
              <a:rPr lang="ja-JP" altLang="en-US" sz="3200" dirty="0">
                <a:solidFill>
                  <a:prstClr val="black"/>
                </a:solidFill>
                <a:latin typeface="+mj-ea"/>
                <a:ea typeface="+mj-ea"/>
              </a:rPr>
              <a:t>様子</a:t>
            </a:r>
          </a:p>
        </p:txBody>
      </p:sp>
      <p:sp>
        <p:nvSpPr>
          <p:cNvPr id="7" name="テキスト ボックス 6"/>
          <p:cNvSpPr txBox="1"/>
          <p:nvPr/>
        </p:nvSpPr>
        <p:spPr>
          <a:xfrm>
            <a:off x="3084826" y="602941"/>
            <a:ext cx="2698175" cy="523220"/>
          </a:xfrm>
          <a:prstGeom prst="rect">
            <a:avLst/>
          </a:prstGeom>
          <a:noFill/>
        </p:spPr>
        <p:txBody>
          <a:bodyPr wrap="none" rtlCol="0">
            <a:spAutoFit/>
          </a:bodyPr>
          <a:lstStyle/>
          <a:p>
            <a:r>
              <a:rPr lang="ja-JP" altLang="en-US" sz="2800" dirty="0">
                <a:solidFill>
                  <a:prstClr val="black"/>
                </a:solidFill>
                <a:latin typeface="+mj-ea"/>
                <a:ea typeface="+mj-ea"/>
              </a:rPr>
              <a:t>←生物とったり</a:t>
            </a:r>
          </a:p>
        </p:txBody>
      </p:sp>
      <p:sp>
        <p:nvSpPr>
          <p:cNvPr id="8" name="テキスト ボックス 7"/>
          <p:cNvSpPr txBox="1"/>
          <p:nvPr/>
        </p:nvSpPr>
        <p:spPr>
          <a:xfrm>
            <a:off x="6084168" y="5002723"/>
            <a:ext cx="2698175" cy="954107"/>
          </a:xfrm>
          <a:prstGeom prst="rect">
            <a:avLst/>
          </a:prstGeom>
          <a:noFill/>
        </p:spPr>
        <p:txBody>
          <a:bodyPr wrap="none" rtlCol="0">
            <a:spAutoFit/>
          </a:bodyPr>
          <a:lstStyle/>
          <a:p>
            <a:r>
              <a:rPr lang="ja-JP" altLang="en-US" sz="2800" dirty="0">
                <a:solidFill>
                  <a:prstClr val="black"/>
                </a:solidFill>
                <a:latin typeface="+mj-ea"/>
                <a:ea typeface="+mj-ea"/>
              </a:rPr>
              <a:t>水温や塩分など</a:t>
            </a:r>
            <a:endParaRPr lang="en-US" altLang="ja-JP" sz="2800" dirty="0">
              <a:solidFill>
                <a:prstClr val="black"/>
              </a:solidFill>
              <a:latin typeface="+mj-ea"/>
              <a:ea typeface="+mj-ea"/>
            </a:endParaRPr>
          </a:p>
          <a:p>
            <a:r>
              <a:rPr lang="ja-JP" altLang="en-US" sz="2800" dirty="0">
                <a:solidFill>
                  <a:prstClr val="black"/>
                </a:solidFill>
                <a:latin typeface="+mj-ea"/>
                <a:ea typeface="+mj-ea"/>
              </a:rPr>
              <a:t>観測したり</a:t>
            </a: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16</a:t>
            </a:fld>
            <a:endParaRPr kumimoji="1" lang="ja-JP" altLang="en-US"/>
          </a:p>
        </p:txBody>
      </p:sp>
    </p:spTree>
    <p:extLst>
      <p:ext uri="{BB962C8B-B14F-4D97-AF65-F5344CB8AC3E}">
        <p14:creationId xmlns:p14="http://schemas.microsoft.com/office/powerpoint/2010/main" val="1769547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C434A71-E136-4835-98B0-B1710524C5C0}" type="slidenum">
              <a:rPr lang="ja-JP" altLang="en-US" smtClean="0">
                <a:solidFill>
                  <a:srgbClr val="2F2B20">
                    <a:tint val="75000"/>
                  </a:srgbClr>
                </a:solidFill>
              </a:rPr>
              <a:pPr/>
              <a:t>17</a:t>
            </a:fld>
            <a:endParaRPr lang="ja-JP" altLang="en-US">
              <a:solidFill>
                <a:srgbClr val="2F2B20">
                  <a:tint val="75000"/>
                </a:srgbClr>
              </a:solidFill>
            </a:endParaRPr>
          </a:p>
        </p:txBody>
      </p:sp>
      <p:pic>
        <p:nvPicPr>
          <p:cNvPr id="2050" name="Picture 2" descr="C:\Users\Hatsumi\Documents\H26年度\合ゼミ\前期合ゼミ用\IMGP348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96" y="-1"/>
            <a:ext cx="2692896" cy="406574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atsumi\Documents\H26年度\合ゼミ\前期合ゼミ用\IMG_333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0"/>
            <a:ext cx="4355976" cy="32667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atsumi\Documents\H26年度\合ゼミ\前期合ゼミ用\IMG_332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6" y="4221088"/>
            <a:ext cx="3530508" cy="26477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Hatsumi\Documents\H26年度\合ゼミ\前期合ゼミ用\IMG_323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11961" y="3184198"/>
            <a:ext cx="4932040" cy="3698819"/>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吹き出し 4"/>
          <p:cNvSpPr/>
          <p:nvPr/>
        </p:nvSpPr>
        <p:spPr>
          <a:xfrm>
            <a:off x="2042625" y="260648"/>
            <a:ext cx="2779498" cy="1907817"/>
          </a:xfrm>
          <a:prstGeom prst="wedgeRoundRectCallout">
            <a:avLst>
              <a:gd name="adj1" fmla="val -42364"/>
              <a:gd name="adj2" fmla="val 59613"/>
              <a:gd name="adj3" fmla="val 16667"/>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ltLang="ja-JP" sz="4400" b="1" baseline="30000" dirty="0">
              <a:solidFill>
                <a:srgbClr val="2F2B20"/>
              </a:solidFill>
              <a:latin typeface="+mj-ea"/>
              <a:ea typeface="+mj-ea"/>
            </a:endParaRPr>
          </a:p>
          <a:p>
            <a:pPr fontAlgn="base">
              <a:spcBef>
                <a:spcPct val="0"/>
              </a:spcBef>
              <a:spcAft>
                <a:spcPct val="0"/>
              </a:spcAft>
            </a:pPr>
            <a:r>
              <a:rPr lang="en-US" altLang="ja-JP" sz="4400" b="1" baseline="30000" dirty="0">
                <a:solidFill>
                  <a:srgbClr val="2F2B20"/>
                </a:solidFill>
                <a:latin typeface="+mj-ea"/>
                <a:ea typeface="+mj-ea"/>
              </a:rPr>
              <a:t>FRRF</a:t>
            </a:r>
            <a:endParaRPr lang="en-US" altLang="ja-JP" sz="3200" b="1" baseline="30000" dirty="0">
              <a:solidFill>
                <a:srgbClr val="2F2B20"/>
              </a:solidFill>
              <a:latin typeface="+mj-ea"/>
              <a:ea typeface="+mj-ea"/>
            </a:endParaRPr>
          </a:p>
          <a:p>
            <a:pPr algn="just" fontAlgn="base">
              <a:spcBef>
                <a:spcPct val="0"/>
              </a:spcBef>
              <a:spcAft>
                <a:spcPct val="0"/>
              </a:spcAft>
            </a:pPr>
            <a:r>
              <a:rPr lang="ja-JP" altLang="en-US" sz="3200" b="1" baseline="30000" dirty="0">
                <a:solidFill>
                  <a:srgbClr val="2F2B20"/>
                </a:solidFill>
                <a:latin typeface="+mj-ea"/>
                <a:ea typeface="+mj-ea"/>
              </a:rPr>
              <a:t>植物プランクトンの生理学的パラメータを調べる</a:t>
            </a:r>
            <a:endParaRPr lang="en-US" altLang="ja-JP" sz="3600" b="1" baseline="30000" dirty="0">
              <a:solidFill>
                <a:srgbClr val="2F2B20"/>
              </a:solidFill>
              <a:latin typeface="+mj-ea"/>
              <a:ea typeface="+mj-ea"/>
            </a:endParaRPr>
          </a:p>
        </p:txBody>
      </p:sp>
      <p:sp>
        <p:nvSpPr>
          <p:cNvPr id="6" name="角丸四角形 5"/>
          <p:cNvSpPr/>
          <p:nvPr/>
        </p:nvSpPr>
        <p:spPr>
          <a:xfrm>
            <a:off x="7092280" y="2042660"/>
            <a:ext cx="1907704" cy="1458348"/>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ltLang="ja-JP" sz="4400" b="1" baseline="30000" dirty="0">
              <a:solidFill>
                <a:srgbClr val="2F2B20"/>
              </a:solidFill>
              <a:latin typeface="+mj-ea"/>
              <a:ea typeface="+mj-ea"/>
            </a:endParaRPr>
          </a:p>
          <a:p>
            <a:pPr fontAlgn="base">
              <a:spcBef>
                <a:spcPct val="0"/>
              </a:spcBef>
              <a:spcAft>
                <a:spcPct val="0"/>
              </a:spcAft>
            </a:pPr>
            <a:r>
              <a:rPr lang="en-US" altLang="ja-JP" sz="4400" b="1" baseline="30000" dirty="0">
                <a:solidFill>
                  <a:srgbClr val="2F2B20"/>
                </a:solidFill>
                <a:latin typeface="+mj-ea"/>
                <a:ea typeface="+mj-ea"/>
              </a:rPr>
              <a:t>XCTD</a:t>
            </a:r>
          </a:p>
          <a:p>
            <a:pPr fontAlgn="base">
              <a:spcBef>
                <a:spcPct val="0"/>
              </a:spcBef>
              <a:spcAft>
                <a:spcPct val="0"/>
              </a:spcAft>
            </a:pPr>
            <a:r>
              <a:rPr lang="ja-JP" altLang="en-US" sz="3600" b="1" baseline="30000" dirty="0">
                <a:solidFill>
                  <a:srgbClr val="2F2B20"/>
                </a:solidFill>
                <a:latin typeface="+mj-ea"/>
                <a:ea typeface="+mj-ea"/>
              </a:rPr>
              <a:t>簡易版</a:t>
            </a:r>
            <a:r>
              <a:rPr lang="en-US" altLang="ja-JP" sz="3600" b="1" baseline="30000" dirty="0">
                <a:solidFill>
                  <a:srgbClr val="2F2B20"/>
                </a:solidFill>
                <a:latin typeface="+mj-ea"/>
                <a:ea typeface="+mj-ea"/>
              </a:rPr>
              <a:t>CTD</a:t>
            </a:r>
            <a:endParaRPr lang="en-US" altLang="ja-JP" sz="4400" b="1" baseline="30000" dirty="0">
              <a:solidFill>
                <a:srgbClr val="2F2B20"/>
              </a:solidFill>
              <a:latin typeface="+mj-ea"/>
              <a:ea typeface="+mj-ea"/>
            </a:endParaRPr>
          </a:p>
        </p:txBody>
      </p:sp>
      <p:sp>
        <p:nvSpPr>
          <p:cNvPr id="11" name="角丸四角形 10"/>
          <p:cNvSpPr/>
          <p:nvPr/>
        </p:nvSpPr>
        <p:spPr>
          <a:xfrm>
            <a:off x="6948264" y="3717032"/>
            <a:ext cx="2195736" cy="1872208"/>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ltLang="ja-JP" sz="4400" b="1" baseline="30000" dirty="0">
              <a:solidFill>
                <a:srgbClr val="2F2B20"/>
              </a:solidFill>
              <a:latin typeface="+mj-ea"/>
              <a:ea typeface="+mj-ea"/>
            </a:endParaRPr>
          </a:p>
          <a:p>
            <a:pPr algn="ctr" fontAlgn="base">
              <a:spcBef>
                <a:spcPct val="0"/>
              </a:spcBef>
              <a:spcAft>
                <a:spcPct val="0"/>
              </a:spcAft>
            </a:pPr>
            <a:endParaRPr lang="en-US" altLang="ja-JP" sz="4400" b="1" baseline="30000" dirty="0">
              <a:solidFill>
                <a:srgbClr val="2F2B20"/>
              </a:solidFill>
              <a:latin typeface="+mj-ea"/>
              <a:ea typeface="+mj-ea"/>
            </a:endParaRPr>
          </a:p>
          <a:p>
            <a:pPr fontAlgn="base">
              <a:spcBef>
                <a:spcPct val="0"/>
              </a:spcBef>
              <a:spcAft>
                <a:spcPct val="0"/>
              </a:spcAft>
            </a:pPr>
            <a:r>
              <a:rPr lang="en-US" altLang="ja-JP" sz="4400" b="1" baseline="30000" dirty="0">
                <a:solidFill>
                  <a:srgbClr val="2F2B20"/>
                </a:solidFill>
                <a:latin typeface="+mj-ea"/>
                <a:ea typeface="+mj-ea"/>
              </a:rPr>
              <a:t>CTD</a:t>
            </a:r>
          </a:p>
          <a:p>
            <a:pPr algn="just" fontAlgn="base">
              <a:spcBef>
                <a:spcPct val="0"/>
              </a:spcBef>
              <a:spcAft>
                <a:spcPct val="0"/>
              </a:spcAft>
            </a:pPr>
            <a:r>
              <a:rPr lang="ja-JP" altLang="en-US" sz="3600" b="1" baseline="30000" dirty="0">
                <a:solidFill>
                  <a:srgbClr val="2F2B20"/>
                </a:solidFill>
                <a:latin typeface="+mj-ea"/>
                <a:ea typeface="+mj-ea"/>
              </a:rPr>
              <a:t>水温・塩分・深度を観測</a:t>
            </a:r>
          </a:p>
          <a:p>
            <a:pPr algn="ctr" fontAlgn="base">
              <a:spcBef>
                <a:spcPct val="0"/>
              </a:spcBef>
              <a:spcAft>
                <a:spcPct val="0"/>
              </a:spcAft>
            </a:pPr>
            <a:endParaRPr lang="ja-JP" altLang="en-US" sz="4400" b="1" baseline="30000" dirty="0">
              <a:solidFill>
                <a:srgbClr val="2F2B20"/>
              </a:solidFill>
              <a:latin typeface="+mj-ea"/>
              <a:ea typeface="+mj-ea"/>
            </a:endParaRPr>
          </a:p>
        </p:txBody>
      </p:sp>
      <p:sp>
        <p:nvSpPr>
          <p:cNvPr id="12" name="角丸四角形 11"/>
          <p:cNvSpPr/>
          <p:nvPr/>
        </p:nvSpPr>
        <p:spPr>
          <a:xfrm>
            <a:off x="1800314" y="5229200"/>
            <a:ext cx="2433164" cy="1490622"/>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ltLang="ja-JP" sz="4400" b="1" baseline="30000" dirty="0">
              <a:solidFill>
                <a:srgbClr val="2F2B20"/>
              </a:solidFill>
              <a:latin typeface="+mj-ea"/>
              <a:ea typeface="+mj-ea"/>
            </a:endParaRPr>
          </a:p>
          <a:p>
            <a:pPr fontAlgn="base">
              <a:spcBef>
                <a:spcPct val="0"/>
              </a:spcBef>
              <a:spcAft>
                <a:spcPct val="0"/>
              </a:spcAft>
            </a:pPr>
            <a:r>
              <a:rPr lang="en-US" altLang="ja-JP" sz="4400" b="1" baseline="30000" dirty="0">
                <a:solidFill>
                  <a:srgbClr val="2F2B20"/>
                </a:solidFill>
                <a:latin typeface="+mj-ea"/>
                <a:ea typeface="+mj-ea"/>
              </a:rPr>
              <a:t>XCP</a:t>
            </a:r>
          </a:p>
          <a:p>
            <a:pPr algn="just" fontAlgn="base">
              <a:spcBef>
                <a:spcPct val="0"/>
              </a:spcBef>
              <a:spcAft>
                <a:spcPct val="0"/>
              </a:spcAft>
            </a:pPr>
            <a:r>
              <a:rPr lang="ja-JP" altLang="en-US" sz="3600" b="1" baseline="30000" dirty="0">
                <a:solidFill>
                  <a:srgbClr val="2F2B20"/>
                </a:solidFill>
                <a:latin typeface="+mj-ea"/>
                <a:ea typeface="+mj-ea"/>
              </a:rPr>
              <a:t>投下式流速・流向測定器</a:t>
            </a:r>
          </a:p>
        </p:txBody>
      </p:sp>
    </p:spTree>
    <p:extLst>
      <p:ext uri="{BB962C8B-B14F-4D97-AF65-F5344CB8AC3E}">
        <p14:creationId xmlns:p14="http://schemas.microsoft.com/office/powerpoint/2010/main" val="959296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14620"/>
            <a:ext cx="5391395" cy="5383704"/>
          </a:xfrm>
          <a:prstGeom prst="rect">
            <a:avLst/>
          </a:prstGeom>
        </p:spPr>
      </p:pic>
      <p:sp>
        <p:nvSpPr>
          <p:cNvPr id="9" name="円/楕円 8"/>
          <p:cNvSpPr/>
          <p:nvPr/>
        </p:nvSpPr>
        <p:spPr>
          <a:xfrm>
            <a:off x="2277980" y="4768427"/>
            <a:ext cx="176463" cy="192505"/>
          </a:xfrm>
          <a:prstGeom prst="ellipse">
            <a:avLst/>
          </a:prstGeom>
          <a:solidFill>
            <a:srgbClr val="FE32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6" name="テキスト ボックス 15"/>
          <p:cNvSpPr txBox="1"/>
          <p:nvPr/>
        </p:nvSpPr>
        <p:spPr>
          <a:xfrm>
            <a:off x="3571868" y="0"/>
            <a:ext cx="3250090" cy="523220"/>
          </a:xfrm>
          <a:prstGeom prst="rect">
            <a:avLst/>
          </a:prstGeom>
          <a:solidFill>
            <a:schemeClr val="bg1"/>
          </a:solidFill>
        </p:spPr>
        <p:txBody>
          <a:bodyPr wrap="square" rtlCol="0">
            <a:spAutoFit/>
          </a:bodyPr>
          <a:lstStyle/>
          <a:p>
            <a:pPr algn="ctr"/>
            <a:r>
              <a:rPr lang="ja-JP" altLang="en-US" sz="2800" dirty="0">
                <a:solidFill>
                  <a:prstClr val="black"/>
                </a:solidFill>
                <a:latin typeface="+mj-ea"/>
                <a:ea typeface="+mj-ea"/>
              </a:rPr>
              <a:t>その他の観測</a:t>
            </a:r>
          </a:p>
        </p:txBody>
      </p:sp>
      <p:pic>
        <p:nvPicPr>
          <p:cNvPr id="18" name="図 17"/>
          <p:cNvPicPr/>
          <p:nvPr/>
        </p:nvPicPr>
        <p:blipFill>
          <a:blip r:embed="rId4" cstate="print"/>
          <a:srcRect/>
          <a:stretch>
            <a:fillRect/>
          </a:stretch>
        </p:blipFill>
        <p:spPr bwMode="auto">
          <a:xfrm>
            <a:off x="0" y="642918"/>
            <a:ext cx="4800600" cy="2952750"/>
          </a:xfrm>
          <a:prstGeom prst="rect">
            <a:avLst/>
          </a:prstGeom>
          <a:noFill/>
          <a:ln w="9525">
            <a:noFill/>
            <a:miter lim="800000"/>
            <a:headEnd/>
            <a:tailEnd/>
          </a:ln>
        </p:spPr>
      </p:pic>
      <p:sp>
        <p:nvSpPr>
          <p:cNvPr id="12" name="テキスト ボックス 11"/>
          <p:cNvSpPr txBox="1"/>
          <p:nvPr/>
        </p:nvSpPr>
        <p:spPr>
          <a:xfrm>
            <a:off x="5715008" y="642918"/>
            <a:ext cx="2786082" cy="523220"/>
          </a:xfrm>
          <a:prstGeom prst="rect">
            <a:avLst/>
          </a:prstGeom>
          <a:solidFill>
            <a:schemeClr val="bg1"/>
          </a:solidFill>
          <a:ln w="28575">
            <a:solidFill>
              <a:schemeClr val="tx1"/>
            </a:solidFill>
          </a:ln>
        </p:spPr>
        <p:txBody>
          <a:bodyPr wrap="square" rtlCol="0">
            <a:spAutoFit/>
          </a:bodyPr>
          <a:lstStyle/>
          <a:p>
            <a:pPr algn="ctr"/>
            <a:r>
              <a:rPr lang="ja-JP" altLang="en-US" sz="2800" b="1">
                <a:solidFill>
                  <a:srgbClr val="0000FF"/>
                </a:solidFill>
                <a:latin typeface="+mj-ea"/>
                <a:ea typeface="+mj-ea"/>
              </a:rPr>
              <a:t>アルゴフロート</a:t>
            </a:r>
            <a:endParaRPr lang="ja-JP" altLang="en-US" sz="2800" b="1" dirty="0">
              <a:solidFill>
                <a:srgbClr val="0000FF"/>
              </a:solidFill>
              <a:latin typeface="+mj-ea"/>
              <a:ea typeface="+mj-ea"/>
            </a:endParaRPr>
          </a:p>
        </p:txBody>
      </p:sp>
      <p:pic>
        <p:nvPicPr>
          <p:cNvPr id="14233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V="1">
            <a:off x="5286380" y="1214422"/>
            <a:ext cx="3500462" cy="1249282"/>
          </a:xfrm>
          <a:prstGeom prst="rect">
            <a:avLst/>
          </a:prstGeom>
          <a:noFill/>
          <a:ln w="9525">
            <a:noFill/>
            <a:miter lim="800000"/>
            <a:headEnd/>
            <a:tailEnd/>
          </a:ln>
          <a:effectLst/>
        </p:spPr>
      </p:pic>
      <p:sp>
        <p:nvSpPr>
          <p:cNvPr id="11" name="テキスト ボックス 10"/>
          <p:cNvSpPr txBox="1"/>
          <p:nvPr/>
        </p:nvSpPr>
        <p:spPr>
          <a:xfrm>
            <a:off x="0" y="188640"/>
            <a:ext cx="3571900" cy="584775"/>
          </a:xfrm>
          <a:prstGeom prst="rect">
            <a:avLst/>
          </a:prstGeom>
          <a:solidFill>
            <a:schemeClr val="bg1"/>
          </a:solidFill>
          <a:ln w="28575">
            <a:solidFill>
              <a:srgbClr val="0070C0"/>
            </a:solidFill>
          </a:ln>
        </p:spPr>
        <p:txBody>
          <a:bodyPr wrap="square" rtlCol="0">
            <a:spAutoFit/>
          </a:bodyPr>
          <a:lstStyle/>
          <a:p>
            <a:pPr algn="ctr"/>
            <a:r>
              <a:rPr lang="ja-JP" altLang="en-US" sz="3200" b="1" dirty="0">
                <a:solidFill>
                  <a:srgbClr val="0000CC"/>
                </a:solidFill>
                <a:latin typeface="+mj-ea"/>
                <a:ea typeface="+mj-ea"/>
              </a:rPr>
              <a:t>水中グライダー</a:t>
            </a:r>
          </a:p>
        </p:txBody>
      </p:sp>
      <p:pic>
        <p:nvPicPr>
          <p:cNvPr id="4098" name="Picture 2" descr="C:\Users\Hatsumi\Documents\H26年度\合ゼミ\前期合ゼミ用\P227131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86208" y="3284984"/>
            <a:ext cx="3484570" cy="2613206"/>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18</a:t>
            </a:fld>
            <a:endParaRPr kumimoji="1" lang="ja-JP" altLang="en-US"/>
          </a:p>
        </p:txBody>
      </p:sp>
    </p:spTree>
    <p:extLst>
      <p:ext uri="{BB962C8B-B14F-4D97-AF65-F5344CB8AC3E}">
        <p14:creationId xmlns:p14="http://schemas.microsoft.com/office/powerpoint/2010/main" val="43128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C434A71-E136-4835-98B0-B1710524C5C0}" type="slidenum">
              <a:rPr lang="ja-JP" altLang="en-US" smtClean="0">
                <a:solidFill>
                  <a:srgbClr val="2F2B20">
                    <a:tint val="75000"/>
                  </a:srgbClr>
                </a:solidFill>
                <a:latin typeface="+mj-ea"/>
                <a:ea typeface="+mj-ea"/>
              </a:rPr>
              <a:pPr/>
              <a:t>19</a:t>
            </a:fld>
            <a:endParaRPr lang="ja-JP" altLang="en-US">
              <a:solidFill>
                <a:srgbClr val="2F2B20">
                  <a:tint val="75000"/>
                </a:srgbClr>
              </a:solidFill>
              <a:latin typeface="+mj-ea"/>
              <a:ea typeface="+mj-ea"/>
            </a:endParaRPr>
          </a:p>
        </p:txBody>
      </p:sp>
      <p:pic>
        <p:nvPicPr>
          <p:cNvPr id="3074" name="Picture 2" descr="C:\Users\Hatsumi\Documents\H26年度\合ゼミ\前期合ゼミ用\IMGP35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8640"/>
            <a:ext cx="4164575" cy="628769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atsumi\Documents\H26年度\合ゼミ\前期合ゼミ用\IMG_313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3928" y="2671310"/>
            <a:ext cx="5076056" cy="3806825"/>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 6"/>
          <p:cNvSpPr/>
          <p:nvPr/>
        </p:nvSpPr>
        <p:spPr>
          <a:xfrm>
            <a:off x="5076056" y="188640"/>
            <a:ext cx="3610744" cy="3074798"/>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endParaRPr lang="en-US" altLang="ja-JP" sz="4400" b="1" baseline="30000" dirty="0">
              <a:solidFill>
                <a:srgbClr val="2F2B20"/>
              </a:solidFill>
              <a:latin typeface="+mj-ea"/>
              <a:ea typeface="+mj-ea"/>
            </a:endParaRPr>
          </a:p>
          <a:p>
            <a:pPr fontAlgn="base">
              <a:spcBef>
                <a:spcPct val="0"/>
              </a:spcBef>
              <a:spcAft>
                <a:spcPct val="0"/>
              </a:spcAft>
            </a:pPr>
            <a:r>
              <a:rPr lang="en-US" altLang="ja-JP" sz="4400" b="1" baseline="30000" dirty="0">
                <a:solidFill>
                  <a:srgbClr val="2F2B20"/>
                </a:solidFill>
                <a:latin typeface="+mj-ea"/>
                <a:ea typeface="+mj-ea"/>
              </a:rPr>
              <a:t>MSP</a:t>
            </a:r>
          </a:p>
          <a:p>
            <a:pPr algn="just" fontAlgn="base">
              <a:spcBef>
                <a:spcPct val="0"/>
              </a:spcBef>
              <a:spcAft>
                <a:spcPct val="0"/>
              </a:spcAft>
            </a:pPr>
            <a:r>
              <a:rPr lang="ja-JP" altLang="en-US" sz="3600" b="1" baseline="30000" dirty="0">
                <a:solidFill>
                  <a:srgbClr val="2F2B20"/>
                </a:solidFill>
                <a:latin typeface="+mj-ea"/>
                <a:ea typeface="+mj-ea"/>
              </a:rPr>
              <a:t>海洋の微細構造を観測</a:t>
            </a:r>
            <a:endParaRPr lang="en-US" altLang="ja-JP" sz="3600" b="1" baseline="30000" dirty="0">
              <a:solidFill>
                <a:srgbClr val="2F2B20"/>
              </a:solidFill>
              <a:latin typeface="+mj-ea"/>
              <a:ea typeface="+mj-ea"/>
            </a:endParaRPr>
          </a:p>
          <a:p>
            <a:pPr algn="just" fontAlgn="base">
              <a:spcBef>
                <a:spcPct val="0"/>
              </a:spcBef>
              <a:spcAft>
                <a:spcPct val="0"/>
              </a:spcAft>
            </a:pPr>
            <a:r>
              <a:rPr lang="ja-JP" altLang="en-US" sz="3600" b="1" baseline="30000" dirty="0">
                <a:solidFill>
                  <a:srgbClr val="2F2B20"/>
                </a:solidFill>
                <a:latin typeface="+mj-ea"/>
                <a:ea typeface="+mj-ea"/>
              </a:rPr>
              <a:t>微細構造の流速・水温や水温・塩分・圧力を観測</a:t>
            </a:r>
          </a:p>
        </p:txBody>
      </p:sp>
    </p:spTree>
    <p:extLst>
      <p:ext uri="{BB962C8B-B14F-4D97-AF65-F5344CB8AC3E}">
        <p14:creationId xmlns:p14="http://schemas.microsoft.com/office/powerpoint/2010/main" val="361754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4581128"/>
            <a:ext cx="8229600" cy="1545035"/>
          </a:xfrm>
        </p:spPr>
        <p:txBody>
          <a:bodyPr>
            <a:normAutofit/>
          </a:bodyPr>
          <a:lstStyle/>
          <a:p>
            <a:pPr marL="0" indent="0">
              <a:buNone/>
            </a:pPr>
            <a:r>
              <a:rPr kumimoji="1" lang="ja-JP" altLang="en-US" sz="5400" dirty="0">
                <a:latin typeface="+mj-ea"/>
                <a:ea typeface="+mj-ea"/>
              </a:rPr>
              <a:t>海洋の話</a:t>
            </a:r>
          </a:p>
        </p:txBody>
      </p:sp>
      <p:sp>
        <p:nvSpPr>
          <p:cNvPr id="4" name="スライド番号プレースホルダー 3"/>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2</a:t>
            </a:fld>
            <a:endParaRPr lang="ja-JP" altLang="en-US">
              <a:solidFill>
                <a:prstClr val="black">
                  <a:tint val="75000"/>
                </a:prstClr>
              </a:solidFill>
            </a:endParaRPr>
          </a:p>
        </p:txBody>
      </p:sp>
    </p:spTree>
    <p:extLst>
      <p:ext uri="{BB962C8B-B14F-4D97-AF65-F5344CB8AC3E}">
        <p14:creationId xmlns:p14="http://schemas.microsoft.com/office/powerpoint/2010/main" val="1808790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720080"/>
          </a:xfrm>
        </p:spPr>
        <p:txBody>
          <a:bodyPr>
            <a:normAutofit fontScale="90000"/>
          </a:bodyPr>
          <a:lstStyle/>
          <a:p>
            <a:r>
              <a:rPr kumimoji="1" lang="ja-JP" altLang="en-US" dirty="0">
                <a:latin typeface="+mj-ea"/>
              </a:rPr>
              <a:t>海中の様子（</a:t>
            </a:r>
            <a:r>
              <a:rPr kumimoji="1" lang="en-US" altLang="ja-JP" dirty="0">
                <a:latin typeface="+mj-ea"/>
              </a:rPr>
              <a:t>MSP</a:t>
            </a:r>
            <a:r>
              <a:rPr kumimoji="1" lang="ja-JP" altLang="en-US" dirty="0">
                <a:latin typeface="+mj-ea"/>
              </a:rPr>
              <a:t>編）</a:t>
            </a:r>
          </a:p>
        </p:txBody>
      </p:sp>
      <p:pic>
        <p:nvPicPr>
          <p:cNvPr id="5" name="MSP撮影.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949" y="1556792"/>
            <a:ext cx="9179949" cy="5160102"/>
          </a:xfrm>
        </p:spPr>
      </p:pic>
      <p:sp>
        <p:nvSpPr>
          <p:cNvPr id="4" name="スライド番号プレースホルダー 3"/>
          <p:cNvSpPr>
            <a:spLocks noGrp="1"/>
          </p:cNvSpPr>
          <p:nvPr>
            <p:ph type="sldNum" sz="quarter" idx="12"/>
          </p:nvPr>
        </p:nvSpPr>
        <p:spPr/>
        <p:txBody>
          <a:bodyPr/>
          <a:lstStyle/>
          <a:p>
            <a:fld id="{BC434A71-E136-4835-98B0-B1710524C5C0}" type="slidenum">
              <a:rPr lang="ja-JP" altLang="en-US" smtClean="0">
                <a:solidFill>
                  <a:srgbClr val="2F2B20">
                    <a:tint val="75000"/>
                  </a:srgbClr>
                </a:solidFill>
              </a:rPr>
              <a:pPr/>
              <a:t>20</a:t>
            </a:fld>
            <a:endParaRPr lang="ja-JP" altLang="en-US">
              <a:solidFill>
                <a:srgbClr val="2F2B20">
                  <a:tint val="75000"/>
                </a:srgbClr>
              </a:solidFill>
            </a:endParaRPr>
          </a:p>
        </p:txBody>
      </p:sp>
    </p:spTree>
    <p:extLst>
      <p:ext uri="{BB962C8B-B14F-4D97-AF65-F5344CB8AC3E}">
        <p14:creationId xmlns:p14="http://schemas.microsoft.com/office/powerpoint/2010/main" val="98009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7504" y="116632"/>
            <a:ext cx="8928992" cy="2554545"/>
          </a:xfrm>
          <a:prstGeom prst="rect">
            <a:avLst/>
          </a:prstGeom>
          <a:noFill/>
        </p:spPr>
        <p:txBody>
          <a:bodyPr wrap="square" rtlCol="0">
            <a:spAutoFit/>
          </a:bodyPr>
          <a:lstStyle/>
          <a:p>
            <a:r>
              <a:rPr lang="ja-JP" altLang="en-US" sz="3200" dirty="0">
                <a:solidFill>
                  <a:prstClr val="black"/>
                </a:solidFill>
                <a:latin typeface="+mj-ea"/>
                <a:ea typeface="+mj-ea"/>
              </a:rPr>
              <a:t>海洋の循環</a:t>
            </a:r>
            <a:endParaRPr lang="en-US" altLang="ja-JP" sz="3200" dirty="0">
              <a:solidFill>
                <a:prstClr val="black"/>
              </a:solidFill>
              <a:latin typeface="+mj-ea"/>
              <a:ea typeface="+mj-ea"/>
            </a:endParaRPr>
          </a:p>
          <a:p>
            <a:r>
              <a:rPr lang="ja-JP" altLang="en-US" sz="3200" dirty="0">
                <a:solidFill>
                  <a:prstClr val="black"/>
                </a:solidFill>
                <a:latin typeface="+mj-ea"/>
                <a:ea typeface="+mj-ea"/>
              </a:rPr>
              <a:t>　単に水を運搬するだけでなく，熱エネルギーを赤道から極へ運び，気象や気侯，栄養塩の分布や有機物の拡散などに大きな影響を与えている</a:t>
            </a:r>
          </a:p>
        </p:txBody>
      </p:sp>
      <p:sp>
        <p:nvSpPr>
          <p:cNvPr id="4" name="テキスト ボックス 3"/>
          <p:cNvSpPr txBox="1"/>
          <p:nvPr/>
        </p:nvSpPr>
        <p:spPr>
          <a:xfrm>
            <a:off x="197293" y="3174935"/>
            <a:ext cx="8928992" cy="2677656"/>
          </a:xfrm>
          <a:prstGeom prst="rect">
            <a:avLst/>
          </a:prstGeom>
          <a:noFill/>
        </p:spPr>
        <p:txBody>
          <a:bodyPr wrap="square" rtlCol="0">
            <a:spAutoFit/>
          </a:bodyPr>
          <a:lstStyle/>
          <a:p>
            <a:r>
              <a:rPr lang="ja-JP" altLang="en-US" sz="2800" dirty="0">
                <a:solidFill>
                  <a:prstClr val="black"/>
                </a:solidFill>
                <a:latin typeface="+mj-ea"/>
                <a:ea typeface="+mj-ea"/>
              </a:rPr>
              <a:t>①</a:t>
            </a:r>
            <a:r>
              <a:rPr lang="ja-JP" altLang="en-US" sz="2800" dirty="0">
                <a:solidFill>
                  <a:srgbClr val="FF0000"/>
                </a:solidFill>
                <a:latin typeface="+mj-ea"/>
                <a:ea typeface="+mj-ea"/>
              </a:rPr>
              <a:t>風</a:t>
            </a:r>
            <a:r>
              <a:rPr lang="ja-JP" altLang="en-US" sz="2800" dirty="0">
                <a:latin typeface="+mj-ea"/>
                <a:ea typeface="+mj-ea"/>
              </a:rPr>
              <a:t>：</a:t>
            </a:r>
            <a:r>
              <a:rPr lang="ja-JP" altLang="en-US" sz="2800" dirty="0">
                <a:solidFill>
                  <a:prstClr val="black"/>
                </a:solidFill>
                <a:latin typeface="+mj-ea"/>
                <a:ea typeface="+mj-ea"/>
              </a:rPr>
              <a:t>風に引っ張られて表層に流れが生じる</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ja-JP" altLang="en-US" sz="2800" dirty="0">
                <a:solidFill>
                  <a:srgbClr val="FF0000"/>
                </a:solidFill>
                <a:latin typeface="+mj-ea"/>
                <a:ea typeface="+mj-ea"/>
              </a:rPr>
              <a:t>風成循環</a:t>
            </a:r>
            <a:r>
              <a:rPr lang="ja-JP" altLang="en-US" sz="2800" dirty="0">
                <a:solidFill>
                  <a:prstClr val="black"/>
                </a:solidFill>
                <a:latin typeface="+mj-ea"/>
                <a:ea typeface="+mj-ea"/>
              </a:rPr>
              <a:t>（表層流）</a:t>
            </a:r>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r>
              <a:rPr lang="ja-JP" altLang="en-US" sz="2800" dirty="0">
                <a:solidFill>
                  <a:prstClr val="black"/>
                </a:solidFill>
                <a:latin typeface="+mj-ea"/>
                <a:ea typeface="+mj-ea"/>
              </a:rPr>
              <a:t>②</a:t>
            </a:r>
            <a:r>
              <a:rPr lang="ja-JP" altLang="en-US" sz="2800" dirty="0">
                <a:solidFill>
                  <a:srgbClr val="FF0000"/>
                </a:solidFill>
                <a:latin typeface="+mj-ea"/>
                <a:ea typeface="+mj-ea"/>
              </a:rPr>
              <a:t>塩</a:t>
            </a:r>
            <a:r>
              <a:rPr lang="ja-JP" altLang="en-US" sz="2800" dirty="0">
                <a:solidFill>
                  <a:prstClr val="black"/>
                </a:solidFill>
                <a:latin typeface="+mj-ea"/>
                <a:ea typeface="+mj-ea"/>
              </a:rPr>
              <a:t>：真水と塩水との密度差によって流れが生じる</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ja-JP" altLang="en-US" sz="2800" dirty="0">
                <a:solidFill>
                  <a:srgbClr val="FF0000"/>
                </a:solidFill>
                <a:latin typeface="+mj-ea"/>
                <a:ea typeface="+mj-ea"/>
              </a:rPr>
              <a:t>熱塩循環</a:t>
            </a:r>
            <a:r>
              <a:rPr lang="ja-JP" altLang="en-US" sz="2800" dirty="0">
                <a:latin typeface="+mj-ea"/>
                <a:ea typeface="+mj-ea"/>
              </a:rPr>
              <a:t>（深層循環）</a:t>
            </a:r>
            <a:endParaRPr lang="en-US" altLang="ja-JP" sz="2800" dirty="0">
              <a:latin typeface="+mj-ea"/>
              <a:ea typeface="+mj-ea"/>
            </a:endParaRPr>
          </a:p>
          <a:p>
            <a:endParaRPr lang="en-US" altLang="ja-JP" sz="2800" dirty="0">
              <a:solidFill>
                <a:prstClr val="black"/>
              </a:solidFill>
              <a:latin typeface="+mj-ea"/>
              <a:ea typeface="+mj-ea"/>
            </a:endParaRPr>
          </a:p>
        </p:txBody>
      </p:sp>
      <p:sp>
        <p:nvSpPr>
          <p:cNvPr id="5" name="スライド番号プレースホルダ 4"/>
          <p:cNvSpPr>
            <a:spLocks noGrp="1"/>
          </p:cNvSpPr>
          <p:nvPr>
            <p:ph type="sldNum" sz="quarter" idx="12"/>
          </p:nvPr>
        </p:nvSpPr>
        <p:spPr/>
        <p:txBody>
          <a:bodyPr/>
          <a:lstStyle/>
          <a:p>
            <a:fld id="{317B1408-7ABE-40AD-BBFE-408D062E6C04}" type="slidenum">
              <a:rPr lang="ja-JP" altLang="en-US" smtClean="0">
                <a:solidFill>
                  <a:prstClr val="black">
                    <a:tint val="75000"/>
                  </a:prstClr>
                </a:solidFill>
                <a:latin typeface="+mj-ea"/>
                <a:ea typeface="+mj-ea"/>
              </a:rPr>
              <a:pPr/>
              <a:t>21</a:t>
            </a:fld>
            <a:endParaRPr lang="ja-JP" altLang="en-US" dirty="0">
              <a:solidFill>
                <a:prstClr val="black">
                  <a:tint val="75000"/>
                </a:prstClr>
              </a:solidFill>
              <a:latin typeface="+mj-ea"/>
              <a:ea typeface="+mj-ea"/>
            </a:endParaRPr>
          </a:p>
        </p:txBody>
      </p:sp>
    </p:spTree>
    <p:extLst>
      <p:ext uri="{BB962C8B-B14F-4D97-AF65-F5344CB8AC3E}">
        <p14:creationId xmlns:p14="http://schemas.microsoft.com/office/powerpoint/2010/main" val="16692022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7158" y="107921"/>
            <a:ext cx="5286412" cy="584775"/>
          </a:xfrm>
          <a:prstGeom prst="rect">
            <a:avLst/>
          </a:prstGeom>
          <a:noFill/>
        </p:spPr>
        <p:txBody>
          <a:bodyPr wrap="square" rtlCol="0">
            <a:spAutoFit/>
          </a:bodyPr>
          <a:lstStyle/>
          <a:p>
            <a:r>
              <a:rPr lang="ja-JP" altLang="en-US" sz="3200" dirty="0">
                <a:solidFill>
                  <a:prstClr val="black"/>
                </a:solidFill>
                <a:latin typeface="+mj-ea"/>
                <a:ea typeface="+mj-ea"/>
              </a:rPr>
              <a:t>風成循環（表層流）</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071546"/>
            <a:ext cx="9182690" cy="5147632"/>
          </a:xfrm>
          <a:prstGeom prst="rect">
            <a:avLst/>
          </a:prstGeom>
          <a:noFill/>
          <a:ln w="9525">
            <a:noFill/>
            <a:miter lim="800000"/>
            <a:headEnd/>
            <a:tailEnd/>
          </a:ln>
          <a:effectLst/>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22</a:t>
            </a:fld>
            <a:endParaRPr kumimoji="1" lang="ja-JP" altLang="en-US"/>
          </a:p>
        </p:txBody>
      </p:sp>
    </p:spTree>
    <p:extLst>
      <p:ext uri="{BB962C8B-B14F-4D97-AF65-F5344CB8AC3E}">
        <p14:creationId xmlns:p14="http://schemas.microsoft.com/office/powerpoint/2010/main" val="1434649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23</a:t>
            </a:fld>
            <a:endParaRPr lang="ja-JP" altLang="en-US">
              <a:solidFill>
                <a:prstClr val="black">
                  <a:tint val="75000"/>
                </a:prstClr>
              </a:solidFill>
            </a:endParaRPr>
          </a:p>
        </p:txBody>
      </p:sp>
      <p:sp>
        <p:nvSpPr>
          <p:cNvPr id="5" name="円/楕円 4"/>
          <p:cNvSpPr/>
          <p:nvPr/>
        </p:nvSpPr>
        <p:spPr>
          <a:xfrm>
            <a:off x="1336774" y="2576874"/>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750610" y="3921497"/>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4" name="フローチャート : 記憶データ 13"/>
          <p:cNvSpPr/>
          <p:nvPr/>
        </p:nvSpPr>
        <p:spPr>
          <a:xfrm rot="16200000">
            <a:off x="3570693" y="2909398"/>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4">
              <a:lumMod val="60000"/>
              <a:lumOff val="40000"/>
              <a:alpha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51" name="フローチャート : 記憶データ 13"/>
          <p:cNvSpPr/>
          <p:nvPr/>
        </p:nvSpPr>
        <p:spPr>
          <a:xfrm rot="16200000">
            <a:off x="3792454" y="1728043"/>
            <a:ext cx="425595" cy="2122943"/>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3">
              <a:lumMod val="40000"/>
              <a:lumOff val="60000"/>
              <a:alpha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9" name="円/楕円 88"/>
          <p:cNvSpPr/>
          <p:nvPr/>
        </p:nvSpPr>
        <p:spPr>
          <a:xfrm>
            <a:off x="323528" y="1356883"/>
            <a:ext cx="7848872" cy="7832757"/>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0" name="フローチャート : 記憶データ 13"/>
          <p:cNvSpPr/>
          <p:nvPr/>
        </p:nvSpPr>
        <p:spPr>
          <a:xfrm rot="16200000">
            <a:off x="3786810" y="1186416"/>
            <a:ext cx="687877" cy="436637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0784 w 11567"/>
              <a:gd name="connsiteY3" fmla="*/ 7795 h 10000"/>
              <a:gd name="connsiteX4" fmla="*/ 3234 w 11567"/>
              <a:gd name="connsiteY4" fmla="*/ 10000 h 10000"/>
              <a:gd name="connsiteX5" fmla="*/ 0 w 11567"/>
              <a:gd name="connsiteY5" fmla="*/ 4977 h 10000"/>
              <a:gd name="connsiteX6" fmla="*/ 3234 w 11567"/>
              <a:gd name="connsiteY6" fmla="*/ 0 h 10000"/>
              <a:gd name="connsiteX0" fmla="*/ 3234 w 10784"/>
              <a:gd name="connsiteY0" fmla="*/ 0 h 10000"/>
              <a:gd name="connsiteX1" fmla="*/ 10653 w 10784"/>
              <a:gd name="connsiteY1" fmla="*/ 2618 h 10000"/>
              <a:gd name="connsiteX2" fmla="*/ 8203 w 10784"/>
              <a:gd name="connsiteY2" fmla="*/ 4977 h 10000"/>
              <a:gd name="connsiteX3" fmla="*/ 10784 w 10784"/>
              <a:gd name="connsiteY3" fmla="*/ 7795 h 10000"/>
              <a:gd name="connsiteX4" fmla="*/ 3234 w 10784"/>
              <a:gd name="connsiteY4" fmla="*/ 10000 h 10000"/>
              <a:gd name="connsiteX5" fmla="*/ 0 w 10784"/>
              <a:gd name="connsiteY5" fmla="*/ 4977 h 10000"/>
              <a:gd name="connsiteX6" fmla="*/ 3234 w 10784"/>
              <a:gd name="connsiteY6" fmla="*/ 0 h 10000"/>
              <a:gd name="connsiteX0" fmla="*/ 3234 w 10784"/>
              <a:gd name="connsiteY0" fmla="*/ 0 h 10000"/>
              <a:gd name="connsiteX1" fmla="*/ 1315 w 10784"/>
              <a:gd name="connsiteY1" fmla="*/ 913 h 10000"/>
              <a:gd name="connsiteX2" fmla="*/ 10653 w 10784"/>
              <a:gd name="connsiteY2" fmla="*/ 2618 h 10000"/>
              <a:gd name="connsiteX3" fmla="*/ 8203 w 10784"/>
              <a:gd name="connsiteY3" fmla="*/ 4977 h 10000"/>
              <a:gd name="connsiteX4" fmla="*/ 10784 w 10784"/>
              <a:gd name="connsiteY4" fmla="*/ 7795 h 10000"/>
              <a:gd name="connsiteX5" fmla="*/ 3234 w 10784"/>
              <a:gd name="connsiteY5" fmla="*/ 10000 h 10000"/>
              <a:gd name="connsiteX6" fmla="*/ 0 w 10784"/>
              <a:gd name="connsiteY6" fmla="*/ 4977 h 10000"/>
              <a:gd name="connsiteX7" fmla="*/ 3234 w 10784"/>
              <a:gd name="connsiteY7" fmla="*/ 0 h 10000"/>
              <a:gd name="connsiteX0" fmla="*/ 3235 w 10785"/>
              <a:gd name="connsiteY0" fmla="*/ 0 h 9403"/>
              <a:gd name="connsiteX1" fmla="*/ 1316 w 10785"/>
              <a:gd name="connsiteY1" fmla="*/ 913 h 9403"/>
              <a:gd name="connsiteX2" fmla="*/ 10654 w 10785"/>
              <a:gd name="connsiteY2" fmla="*/ 2618 h 9403"/>
              <a:gd name="connsiteX3" fmla="*/ 8204 w 10785"/>
              <a:gd name="connsiteY3" fmla="*/ 4977 h 9403"/>
              <a:gd name="connsiteX4" fmla="*/ 10785 w 10785"/>
              <a:gd name="connsiteY4" fmla="*/ 7795 h 9403"/>
              <a:gd name="connsiteX5" fmla="*/ 2843 w 10785"/>
              <a:gd name="connsiteY5" fmla="*/ 9403 h 9403"/>
              <a:gd name="connsiteX6" fmla="*/ 1 w 10785"/>
              <a:gd name="connsiteY6" fmla="*/ 4977 h 9403"/>
              <a:gd name="connsiteX7" fmla="*/ 3235 w 10785"/>
              <a:gd name="connsiteY7" fmla="*/ 0 h 9403"/>
              <a:gd name="connsiteX0" fmla="*/ 2035 w 10004"/>
              <a:gd name="connsiteY0" fmla="*/ 204 h 9032"/>
              <a:gd name="connsiteX1" fmla="*/ 1224 w 10004"/>
              <a:gd name="connsiteY1" fmla="*/ 3 h 9032"/>
              <a:gd name="connsiteX2" fmla="*/ 9883 w 10004"/>
              <a:gd name="connsiteY2" fmla="*/ 1816 h 9032"/>
              <a:gd name="connsiteX3" fmla="*/ 7611 w 10004"/>
              <a:gd name="connsiteY3" fmla="*/ 4325 h 9032"/>
              <a:gd name="connsiteX4" fmla="*/ 10004 w 10004"/>
              <a:gd name="connsiteY4" fmla="*/ 7322 h 9032"/>
              <a:gd name="connsiteX5" fmla="*/ 2640 w 10004"/>
              <a:gd name="connsiteY5" fmla="*/ 9032 h 9032"/>
              <a:gd name="connsiteX6" fmla="*/ 5 w 10004"/>
              <a:gd name="connsiteY6" fmla="*/ 4325 h 9032"/>
              <a:gd name="connsiteX7" fmla="*/ 2035 w 10004"/>
              <a:gd name="connsiteY7" fmla="*/ 204 h 9032"/>
              <a:gd name="connsiteX0" fmla="*/ 2034 w 10000"/>
              <a:gd name="connsiteY0" fmla="*/ 0 h 9774"/>
              <a:gd name="connsiteX1" fmla="*/ 5218 w 10000"/>
              <a:gd name="connsiteY1" fmla="*/ 453 h 9774"/>
              <a:gd name="connsiteX2" fmla="*/ 9879 w 10000"/>
              <a:gd name="connsiteY2" fmla="*/ 1785 h 9774"/>
              <a:gd name="connsiteX3" fmla="*/ 7608 w 10000"/>
              <a:gd name="connsiteY3" fmla="*/ 4563 h 9774"/>
              <a:gd name="connsiteX4" fmla="*/ 10000 w 10000"/>
              <a:gd name="connsiteY4" fmla="*/ 7881 h 9774"/>
              <a:gd name="connsiteX5" fmla="*/ 2639 w 10000"/>
              <a:gd name="connsiteY5" fmla="*/ 9774 h 9774"/>
              <a:gd name="connsiteX6" fmla="*/ 5 w 10000"/>
              <a:gd name="connsiteY6" fmla="*/ 4563 h 9774"/>
              <a:gd name="connsiteX7" fmla="*/ 2034 w 10000"/>
              <a:gd name="connsiteY7" fmla="*/ 0 h 9774"/>
              <a:gd name="connsiteX0" fmla="*/ 2034 w 10000"/>
              <a:gd name="connsiteY0" fmla="*/ 0 h 10000"/>
              <a:gd name="connsiteX1" fmla="*/ 5218 w 10000"/>
              <a:gd name="connsiteY1" fmla="*/ 463 h 10000"/>
              <a:gd name="connsiteX2" fmla="*/ 9879 w 10000"/>
              <a:gd name="connsiteY2" fmla="*/ 1826 h 10000"/>
              <a:gd name="connsiteX3" fmla="*/ 7608 w 10000"/>
              <a:gd name="connsiteY3" fmla="*/ 4669 h 10000"/>
              <a:gd name="connsiteX4" fmla="*/ 10000 w 10000"/>
              <a:gd name="connsiteY4" fmla="*/ 8063 h 10000"/>
              <a:gd name="connsiteX5" fmla="*/ 2639 w 10000"/>
              <a:gd name="connsiteY5" fmla="*/ 10000 h 10000"/>
              <a:gd name="connsiteX6" fmla="*/ 5 w 10000"/>
              <a:gd name="connsiteY6" fmla="*/ 4669 h 10000"/>
              <a:gd name="connsiteX7" fmla="*/ 2034 w 10000"/>
              <a:gd name="connsiteY7" fmla="*/ 0 h 10000"/>
              <a:gd name="connsiteX0" fmla="*/ 2034 w 10000"/>
              <a:gd name="connsiteY0" fmla="*/ 0 h 10000"/>
              <a:gd name="connsiteX1" fmla="*/ 5218 w 10000"/>
              <a:gd name="connsiteY1" fmla="*/ 463 h 10000"/>
              <a:gd name="connsiteX2" fmla="*/ 9879 w 10000"/>
              <a:gd name="connsiteY2" fmla="*/ 1826 h 10000"/>
              <a:gd name="connsiteX3" fmla="*/ 7608 w 10000"/>
              <a:gd name="connsiteY3" fmla="*/ 4669 h 10000"/>
              <a:gd name="connsiteX4" fmla="*/ 10000 w 10000"/>
              <a:gd name="connsiteY4" fmla="*/ 8063 h 10000"/>
              <a:gd name="connsiteX5" fmla="*/ 2639 w 10000"/>
              <a:gd name="connsiteY5" fmla="*/ 10000 h 10000"/>
              <a:gd name="connsiteX6" fmla="*/ 5 w 10000"/>
              <a:gd name="connsiteY6" fmla="*/ 4669 h 10000"/>
              <a:gd name="connsiteX7" fmla="*/ 2034 w 10000"/>
              <a:gd name="connsiteY7" fmla="*/ 0 h 10000"/>
              <a:gd name="connsiteX0" fmla="*/ 2517 w 10483"/>
              <a:gd name="connsiteY0" fmla="*/ 0 h 10000"/>
              <a:gd name="connsiteX1" fmla="*/ 5701 w 10483"/>
              <a:gd name="connsiteY1" fmla="*/ 463 h 10000"/>
              <a:gd name="connsiteX2" fmla="*/ 10362 w 10483"/>
              <a:gd name="connsiteY2" fmla="*/ 1826 h 10000"/>
              <a:gd name="connsiteX3" fmla="*/ 8091 w 10483"/>
              <a:gd name="connsiteY3" fmla="*/ 4669 h 10000"/>
              <a:gd name="connsiteX4" fmla="*/ 10483 w 10483"/>
              <a:gd name="connsiteY4" fmla="*/ 8063 h 10000"/>
              <a:gd name="connsiteX5" fmla="*/ 3122 w 10483"/>
              <a:gd name="connsiteY5" fmla="*/ 10000 h 10000"/>
              <a:gd name="connsiteX6" fmla="*/ 4 w 10483"/>
              <a:gd name="connsiteY6" fmla="*/ 5167 h 10000"/>
              <a:gd name="connsiteX7" fmla="*/ 2517 w 10483"/>
              <a:gd name="connsiteY7" fmla="*/ 0 h 10000"/>
              <a:gd name="connsiteX0" fmla="*/ 3121 w 11087"/>
              <a:gd name="connsiteY0" fmla="*/ 0 h 10000"/>
              <a:gd name="connsiteX1" fmla="*/ 6305 w 11087"/>
              <a:gd name="connsiteY1" fmla="*/ 463 h 10000"/>
              <a:gd name="connsiteX2" fmla="*/ 10966 w 11087"/>
              <a:gd name="connsiteY2" fmla="*/ 1826 h 10000"/>
              <a:gd name="connsiteX3" fmla="*/ 8695 w 11087"/>
              <a:gd name="connsiteY3" fmla="*/ 4669 h 10000"/>
              <a:gd name="connsiteX4" fmla="*/ 11087 w 11087"/>
              <a:gd name="connsiteY4" fmla="*/ 8063 h 10000"/>
              <a:gd name="connsiteX5" fmla="*/ 3726 w 11087"/>
              <a:gd name="connsiteY5" fmla="*/ 10000 h 10000"/>
              <a:gd name="connsiteX6" fmla="*/ 3 w 11087"/>
              <a:gd name="connsiteY6" fmla="*/ 5222 h 10000"/>
              <a:gd name="connsiteX7" fmla="*/ 3121 w 11087"/>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7" h="10000">
                <a:moveTo>
                  <a:pt x="3121" y="0"/>
                </a:moveTo>
                <a:cubicBezTo>
                  <a:pt x="3133" y="35"/>
                  <a:pt x="6293" y="429"/>
                  <a:pt x="6305" y="463"/>
                </a:cubicBezTo>
                <a:lnTo>
                  <a:pt x="10966" y="1826"/>
                </a:lnTo>
                <a:cubicBezTo>
                  <a:pt x="10112" y="1826"/>
                  <a:pt x="8674" y="3628"/>
                  <a:pt x="8695" y="4669"/>
                </a:cubicBezTo>
                <a:cubicBezTo>
                  <a:pt x="8715" y="5708"/>
                  <a:pt x="10233" y="8063"/>
                  <a:pt x="11087" y="8063"/>
                </a:cubicBezTo>
                <a:cubicBezTo>
                  <a:pt x="8633" y="8709"/>
                  <a:pt x="9327" y="8745"/>
                  <a:pt x="3726" y="10000"/>
                </a:cubicBezTo>
                <a:cubicBezTo>
                  <a:pt x="3356" y="9945"/>
                  <a:pt x="104" y="6887"/>
                  <a:pt x="3" y="5222"/>
                </a:cubicBezTo>
                <a:cubicBezTo>
                  <a:pt x="-98" y="3555"/>
                  <a:pt x="2268" y="0"/>
                  <a:pt x="3121" y="0"/>
                </a:cubicBezTo>
                <a:close/>
              </a:path>
            </a:pathLst>
          </a:custGeom>
          <a:solidFill>
            <a:schemeClr val="accent4">
              <a:lumMod val="60000"/>
              <a:lumOff val="40000"/>
              <a:alpha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2" name="フローチャート : 記憶データ 13"/>
          <p:cNvSpPr/>
          <p:nvPr/>
        </p:nvSpPr>
        <p:spPr>
          <a:xfrm rot="16200000">
            <a:off x="3680089" y="1751018"/>
            <a:ext cx="773595" cy="544132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0522 w 11567"/>
              <a:gd name="connsiteY3" fmla="*/ 9403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9839"/>
              <a:gd name="connsiteX1" fmla="*/ 11567 w 11567"/>
              <a:gd name="connsiteY1" fmla="*/ 0 h 9839"/>
              <a:gd name="connsiteX2" fmla="*/ 8203 w 11567"/>
              <a:gd name="connsiteY2" fmla="*/ 4977 h 9839"/>
              <a:gd name="connsiteX3" fmla="*/ 10522 w 11567"/>
              <a:gd name="connsiteY3" fmla="*/ 9403 h 9839"/>
              <a:gd name="connsiteX4" fmla="*/ 3103 w 11567"/>
              <a:gd name="connsiteY4" fmla="*/ 9839 h 9839"/>
              <a:gd name="connsiteX5" fmla="*/ 0 w 11567"/>
              <a:gd name="connsiteY5" fmla="*/ 4977 h 9839"/>
              <a:gd name="connsiteX6" fmla="*/ 3234 w 11567"/>
              <a:gd name="connsiteY6" fmla="*/ 0 h 9839"/>
              <a:gd name="connsiteX0" fmla="*/ 2796 w 9210"/>
              <a:gd name="connsiteY0" fmla="*/ 0 h 10000"/>
              <a:gd name="connsiteX1" fmla="*/ 9210 w 9210"/>
              <a:gd name="connsiteY1" fmla="*/ 443 h 10000"/>
              <a:gd name="connsiteX2" fmla="*/ 7092 w 9210"/>
              <a:gd name="connsiteY2" fmla="*/ 5058 h 10000"/>
              <a:gd name="connsiteX3" fmla="*/ 9097 w 9210"/>
              <a:gd name="connsiteY3" fmla="*/ 9557 h 10000"/>
              <a:gd name="connsiteX4" fmla="*/ 2683 w 9210"/>
              <a:gd name="connsiteY4" fmla="*/ 10000 h 10000"/>
              <a:gd name="connsiteX5" fmla="*/ 0 w 9210"/>
              <a:gd name="connsiteY5" fmla="*/ 5058 h 10000"/>
              <a:gd name="connsiteX6" fmla="*/ 2796 w 9210"/>
              <a:gd name="connsiteY6" fmla="*/ 0 h 10000"/>
              <a:gd name="connsiteX0" fmla="*/ 3036 w 10000"/>
              <a:gd name="connsiteY0" fmla="*/ 0 h 10000"/>
              <a:gd name="connsiteX1" fmla="*/ 10000 w 10000"/>
              <a:gd name="connsiteY1" fmla="*/ 443 h 10000"/>
              <a:gd name="connsiteX2" fmla="*/ 6474 w 10000"/>
              <a:gd name="connsiteY2" fmla="*/ 5058 h 10000"/>
              <a:gd name="connsiteX3" fmla="*/ 9877 w 10000"/>
              <a:gd name="connsiteY3" fmla="*/ 9557 h 10000"/>
              <a:gd name="connsiteX4" fmla="*/ 2913 w 10000"/>
              <a:gd name="connsiteY4" fmla="*/ 10000 h 10000"/>
              <a:gd name="connsiteX5" fmla="*/ 0 w 10000"/>
              <a:gd name="connsiteY5" fmla="*/ 5058 h 10000"/>
              <a:gd name="connsiteX6" fmla="*/ 30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3036" y="0"/>
                </a:moveTo>
                <a:lnTo>
                  <a:pt x="10000" y="443"/>
                </a:lnTo>
                <a:cubicBezTo>
                  <a:pt x="9136" y="443"/>
                  <a:pt x="6495" y="3539"/>
                  <a:pt x="6474" y="5058"/>
                </a:cubicBezTo>
                <a:cubicBezTo>
                  <a:pt x="6454" y="6577"/>
                  <a:pt x="9012" y="9557"/>
                  <a:pt x="9877" y="9557"/>
                </a:cubicBezTo>
                <a:lnTo>
                  <a:pt x="2913" y="10000"/>
                </a:lnTo>
                <a:cubicBezTo>
                  <a:pt x="2048" y="10000"/>
                  <a:pt x="-21" y="6725"/>
                  <a:pt x="0" y="5058"/>
                </a:cubicBezTo>
                <a:cubicBezTo>
                  <a:pt x="21" y="3392"/>
                  <a:pt x="2172" y="0"/>
                  <a:pt x="3036" y="0"/>
                </a:cubicBezTo>
                <a:close/>
              </a:path>
            </a:pathLst>
          </a:custGeom>
          <a:solidFill>
            <a:schemeClr val="accent3">
              <a:lumMod val="40000"/>
              <a:lumOff val="60000"/>
              <a:alpha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3" name="下矢印 2"/>
          <p:cNvSpPr/>
          <p:nvPr/>
        </p:nvSpPr>
        <p:spPr>
          <a:xfrm rot="3910693">
            <a:off x="4579969" y="2642302"/>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47" name="下矢印 46"/>
          <p:cNvSpPr/>
          <p:nvPr/>
        </p:nvSpPr>
        <p:spPr>
          <a:xfrm rot="4392578">
            <a:off x="2959214" y="2642302"/>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68" name="下矢印 67"/>
          <p:cNvSpPr/>
          <p:nvPr/>
        </p:nvSpPr>
        <p:spPr>
          <a:xfrm rot="3024049">
            <a:off x="5018922" y="46745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5" name="下矢印 84"/>
          <p:cNvSpPr/>
          <p:nvPr/>
        </p:nvSpPr>
        <p:spPr>
          <a:xfrm rot="2671286">
            <a:off x="5894750" y="46267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grpSp>
        <p:nvGrpSpPr>
          <p:cNvPr id="6" name="グループ化 5"/>
          <p:cNvGrpSpPr/>
          <p:nvPr/>
        </p:nvGrpSpPr>
        <p:grpSpPr>
          <a:xfrm>
            <a:off x="4124336" y="1650135"/>
            <a:ext cx="1938666" cy="1376518"/>
            <a:chOff x="1753038" y="1650135"/>
            <a:chExt cx="1938666" cy="1376518"/>
          </a:xfrm>
        </p:grpSpPr>
        <p:sp>
          <p:nvSpPr>
            <p:cNvPr id="12" name="二等辺三角形 11"/>
            <p:cNvSpPr/>
            <p:nvPr/>
          </p:nvSpPr>
          <p:spPr>
            <a:xfrm rot="17153900">
              <a:off x="2521267" y="1843432"/>
              <a:ext cx="619043"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69" name="二等辺三角形 68"/>
            <p:cNvSpPr/>
            <p:nvPr/>
          </p:nvSpPr>
          <p:spPr>
            <a:xfrm rot="11680922">
              <a:off x="1753038" y="1847661"/>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0" name="二等辺三角形 69"/>
            <p:cNvSpPr/>
            <p:nvPr/>
          </p:nvSpPr>
          <p:spPr>
            <a:xfrm rot="6290447">
              <a:off x="2290657" y="2600908"/>
              <a:ext cx="619040"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1" name="二等辺三角形 70"/>
            <p:cNvSpPr/>
            <p:nvPr/>
          </p:nvSpPr>
          <p:spPr>
            <a:xfrm rot="856014">
              <a:off x="3094871" y="2307720"/>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10" name="フレーム 9"/>
            <p:cNvSpPr/>
            <p:nvPr/>
          </p:nvSpPr>
          <p:spPr>
            <a:xfrm rot="890025">
              <a:off x="1971884" y="1863480"/>
              <a:ext cx="1479028" cy="914400"/>
            </a:xfrm>
            <a:prstGeom prst="fram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a typeface="HG丸ｺﾞｼｯｸM-PRO" panose="020F0600000000000000" pitchFamily="50" charset="-128"/>
              </a:endParaRPr>
            </a:p>
          </p:txBody>
        </p:sp>
      </p:grpSp>
      <p:grpSp>
        <p:nvGrpSpPr>
          <p:cNvPr id="13" name="グループ化 12"/>
          <p:cNvGrpSpPr/>
          <p:nvPr/>
        </p:nvGrpSpPr>
        <p:grpSpPr>
          <a:xfrm rot="3668010" flipH="1">
            <a:off x="5626018" y="2509089"/>
            <a:ext cx="1894911" cy="1473262"/>
            <a:chOff x="4466626" y="782296"/>
            <a:chExt cx="1882871" cy="1473262"/>
          </a:xfrm>
          <a:solidFill>
            <a:srgbClr val="FF6699"/>
          </a:solidFill>
        </p:grpSpPr>
        <p:sp>
          <p:nvSpPr>
            <p:cNvPr id="72" name="フレーム 71"/>
            <p:cNvSpPr/>
            <p:nvPr/>
          </p:nvSpPr>
          <p:spPr>
            <a:xfrm rot="890025">
              <a:off x="4644533" y="1072471"/>
              <a:ext cx="1479028" cy="914400"/>
            </a:xfrm>
            <a:prstGeom prst="frame">
              <a:avLst/>
            </a:prstGeom>
            <a:grp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73" name="二等辺三角形 72"/>
            <p:cNvSpPr/>
            <p:nvPr/>
          </p:nvSpPr>
          <p:spPr>
            <a:xfrm rot="17153900">
              <a:off x="5143880" y="975593"/>
              <a:ext cx="619043" cy="232449"/>
            </a:xfrm>
            <a:prstGeom prst="triangle">
              <a:avLst/>
            </a:prstGeom>
            <a:grp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4" name="二等辺三角形 73"/>
            <p:cNvSpPr/>
            <p:nvPr/>
          </p:nvSpPr>
          <p:spPr>
            <a:xfrm rot="11680922">
              <a:off x="4466626" y="1163315"/>
              <a:ext cx="596833" cy="253478"/>
            </a:xfrm>
            <a:prstGeom prst="triangle">
              <a:avLst/>
            </a:prstGeom>
            <a:grp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5" name="二等辺三角形 74"/>
            <p:cNvSpPr/>
            <p:nvPr/>
          </p:nvSpPr>
          <p:spPr>
            <a:xfrm rot="6290447">
              <a:off x="4936996" y="1829813"/>
              <a:ext cx="619040" cy="232449"/>
            </a:xfrm>
            <a:prstGeom prst="triangle">
              <a:avLst/>
            </a:prstGeom>
            <a:grp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6" name="二等辺三角形 75"/>
            <p:cNvSpPr/>
            <p:nvPr/>
          </p:nvSpPr>
          <p:spPr>
            <a:xfrm rot="856014">
              <a:off x="5752664" y="1519124"/>
              <a:ext cx="596833" cy="253478"/>
            </a:xfrm>
            <a:prstGeom prst="triangle">
              <a:avLst/>
            </a:prstGeom>
            <a:grp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grpSp>
      <p:grpSp>
        <p:nvGrpSpPr>
          <p:cNvPr id="79" name="グループ化 78"/>
          <p:cNvGrpSpPr/>
          <p:nvPr/>
        </p:nvGrpSpPr>
        <p:grpSpPr>
          <a:xfrm rot="3965880">
            <a:off x="6418536" y="4061813"/>
            <a:ext cx="1816737" cy="1473262"/>
            <a:chOff x="4466626" y="782296"/>
            <a:chExt cx="1882871" cy="1473262"/>
          </a:xfrm>
          <a:solidFill>
            <a:schemeClr val="accent6">
              <a:lumMod val="75000"/>
            </a:schemeClr>
          </a:solidFill>
        </p:grpSpPr>
        <p:sp>
          <p:nvSpPr>
            <p:cNvPr id="80" name="フレーム 79"/>
            <p:cNvSpPr/>
            <p:nvPr/>
          </p:nvSpPr>
          <p:spPr>
            <a:xfrm rot="890025">
              <a:off x="4644533" y="1072471"/>
              <a:ext cx="1479028" cy="914400"/>
            </a:xfrm>
            <a:prstGeom prst="fram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81" name="二等辺三角形 80"/>
            <p:cNvSpPr/>
            <p:nvPr/>
          </p:nvSpPr>
          <p:spPr>
            <a:xfrm rot="17153900">
              <a:off x="5143880" y="975593"/>
              <a:ext cx="619043"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2" name="二等辺三角形 81"/>
            <p:cNvSpPr/>
            <p:nvPr/>
          </p:nvSpPr>
          <p:spPr>
            <a:xfrm rot="11680922">
              <a:off x="4466626" y="1163315"/>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3" name="二等辺三角形 82"/>
            <p:cNvSpPr/>
            <p:nvPr/>
          </p:nvSpPr>
          <p:spPr>
            <a:xfrm rot="6290447">
              <a:off x="4936996" y="1829813"/>
              <a:ext cx="619040"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4" name="二等辺三角形 83"/>
            <p:cNvSpPr/>
            <p:nvPr/>
          </p:nvSpPr>
          <p:spPr>
            <a:xfrm rot="856014">
              <a:off x="5752664" y="1519124"/>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grpSp>
      <p:sp>
        <p:nvSpPr>
          <p:cNvPr id="44" name="下矢印 43"/>
          <p:cNvSpPr/>
          <p:nvPr/>
        </p:nvSpPr>
        <p:spPr>
          <a:xfrm rot="15077077">
            <a:off x="1958176" y="3465318"/>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45" name="下矢印 44"/>
          <p:cNvSpPr/>
          <p:nvPr/>
        </p:nvSpPr>
        <p:spPr>
          <a:xfrm rot="3160335">
            <a:off x="2425933" y="4714639"/>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46" name="下矢印 45"/>
          <p:cNvSpPr/>
          <p:nvPr/>
        </p:nvSpPr>
        <p:spPr>
          <a:xfrm rot="3874990">
            <a:off x="1490419" y="46267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 name="線吹き出し 2 (枠付き) 6"/>
          <p:cNvSpPr/>
          <p:nvPr/>
        </p:nvSpPr>
        <p:spPr>
          <a:xfrm>
            <a:off x="2384018" y="1486723"/>
            <a:ext cx="1436890" cy="612648"/>
          </a:xfrm>
          <a:prstGeom prst="borderCallout2">
            <a:avLst>
              <a:gd name="adj1" fmla="val 45699"/>
              <a:gd name="adj2" fmla="val 98613"/>
              <a:gd name="adj3" fmla="val 78867"/>
              <a:gd name="adj4" fmla="val 121214"/>
              <a:gd name="adj5" fmla="val 180908"/>
              <a:gd name="adj6" fmla="val 120381"/>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極高圧帯</a:t>
            </a:r>
          </a:p>
        </p:txBody>
      </p:sp>
      <p:sp>
        <p:nvSpPr>
          <p:cNvPr id="49" name="線吹き出し 2 (枠付き) 48"/>
          <p:cNvSpPr/>
          <p:nvPr/>
        </p:nvSpPr>
        <p:spPr>
          <a:xfrm>
            <a:off x="32387" y="3302015"/>
            <a:ext cx="1803309" cy="612648"/>
          </a:xfrm>
          <a:prstGeom prst="borderCallout2">
            <a:avLst>
              <a:gd name="adj1" fmla="val 103742"/>
              <a:gd name="adj2" fmla="val 73865"/>
              <a:gd name="adj3" fmla="val 143129"/>
              <a:gd name="adj4" fmla="val 77021"/>
              <a:gd name="adj5" fmla="val 172616"/>
              <a:gd name="adj6" fmla="val 100029"/>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亜熱帯高圧帯</a:t>
            </a:r>
            <a:endParaRPr lang="en-US" altLang="ja-JP" b="1" dirty="0">
              <a:solidFill>
                <a:prstClr val="black"/>
              </a:solidFill>
              <a:ea typeface="HG丸ｺﾞｼｯｸM-PRO" panose="020F0600000000000000" pitchFamily="50" charset="-128"/>
            </a:endParaRPr>
          </a:p>
          <a:p>
            <a:pPr algn="ctr"/>
            <a:r>
              <a:rPr lang="en-US" altLang="ja-JP" b="1" dirty="0">
                <a:solidFill>
                  <a:prstClr val="black"/>
                </a:solidFill>
                <a:ea typeface="HG丸ｺﾞｼｯｸM-PRO" panose="020F0600000000000000" pitchFamily="50" charset="-128"/>
              </a:rPr>
              <a:t>(</a:t>
            </a:r>
            <a:r>
              <a:rPr lang="ja-JP" altLang="en-US" b="1" dirty="0">
                <a:solidFill>
                  <a:prstClr val="black"/>
                </a:solidFill>
                <a:ea typeface="HG丸ｺﾞｼｯｸM-PRO" panose="020F0600000000000000" pitchFamily="50" charset="-128"/>
              </a:rPr>
              <a:t>中緯度高圧帯</a:t>
            </a:r>
            <a:r>
              <a:rPr lang="en-US" altLang="ja-JP" b="1" dirty="0">
                <a:solidFill>
                  <a:prstClr val="black"/>
                </a:solidFill>
                <a:ea typeface="HG丸ｺﾞｼｯｸM-PRO" panose="020F0600000000000000" pitchFamily="50" charset="-128"/>
              </a:rPr>
              <a:t>)</a:t>
            </a:r>
            <a:endParaRPr lang="ja-JP" altLang="en-US" b="1" dirty="0">
              <a:solidFill>
                <a:prstClr val="black"/>
              </a:solidFill>
              <a:ea typeface="HG丸ｺﾞｼｯｸM-PRO" panose="020F0600000000000000" pitchFamily="50" charset="-128"/>
            </a:endParaRPr>
          </a:p>
        </p:txBody>
      </p:sp>
      <p:sp>
        <p:nvSpPr>
          <p:cNvPr id="52" name="線吹き出し 2 (枠付き) 51"/>
          <p:cNvSpPr/>
          <p:nvPr/>
        </p:nvSpPr>
        <p:spPr>
          <a:xfrm>
            <a:off x="699145" y="2238087"/>
            <a:ext cx="1684873" cy="612648"/>
          </a:xfrm>
          <a:prstGeom prst="borderCallout2">
            <a:avLst>
              <a:gd name="adj1" fmla="val 103742"/>
              <a:gd name="adj2" fmla="val 73865"/>
              <a:gd name="adj3" fmla="val 143129"/>
              <a:gd name="adj4" fmla="val 77021"/>
              <a:gd name="adj5" fmla="val 172616"/>
              <a:gd name="adj6" fmla="val 100029"/>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高緯度低圧帯</a:t>
            </a:r>
          </a:p>
        </p:txBody>
      </p:sp>
      <p:sp>
        <p:nvSpPr>
          <p:cNvPr id="53" name="線吹き出し 2 (枠付き) 52"/>
          <p:cNvSpPr/>
          <p:nvPr/>
        </p:nvSpPr>
        <p:spPr>
          <a:xfrm>
            <a:off x="150823" y="6131828"/>
            <a:ext cx="1684873" cy="612648"/>
          </a:xfrm>
          <a:prstGeom prst="borderCallout2">
            <a:avLst>
              <a:gd name="adj1" fmla="val -1979"/>
              <a:gd name="adj2" fmla="val 46729"/>
              <a:gd name="adj3" fmla="val -74533"/>
              <a:gd name="adj4" fmla="val 46117"/>
              <a:gd name="adj5" fmla="val -111381"/>
              <a:gd name="adj6" fmla="val 72893"/>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熱帯収束帯</a:t>
            </a:r>
            <a:endParaRPr lang="en-US" altLang="ja-JP" b="1" dirty="0">
              <a:solidFill>
                <a:prstClr val="black"/>
              </a:solidFill>
              <a:ea typeface="HG丸ｺﾞｼｯｸM-PRO" panose="020F0600000000000000" pitchFamily="50" charset="-128"/>
            </a:endParaRPr>
          </a:p>
          <a:p>
            <a:pPr algn="ctr"/>
            <a:r>
              <a:rPr lang="en-US" altLang="ja-JP" b="1" dirty="0">
                <a:solidFill>
                  <a:prstClr val="black"/>
                </a:solidFill>
                <a:ea typeface="HG丸ｺﾞｼｯｸM-PRO" panose="020F0600000000000000" pitchFamily="50" charset="-128"/>
              </a:rPr>
              <a:t>(</a:t>
            </a:r>
            <a:r>
              <a:rPr lang="ja-JP" altLang="en-US" b="1" dirty="0">
                <a:solidFill>
                  <a:prstClr val="black"/>
                </a:solidFill>
                <a:ea typeface="HG丸ｺﾞｼｯｸM-PRO" panose="020F0600000000000000" pitchFamily="50" charset="-128"/>
              </a:rPr>
              <a:t>赤道低圧帯</a:t>
            </a:r>
            <a:r>
              <a:rPr lang="en-US" altLang="ja-JP" b="1" dirty="0">
                <a:solidFill>
                  <a:prstClr val="black"/>
                </a:solidFill>
                <a:ea typeface="HG丸ｺﾞｼｯｸM-PRO" panose="020F0600000000000000" pitchFamily="50" charset="-128"/>
              </a:rPr>
              <a:t>)</a:t>
            </a:r>
            <a:endParaRPr lang="ja-JP" altLang="en-US" b="1" dirty="0">
              <a:solidFill>
                <a:prstClr val="black"/>
              </a:solidFill>
              <a:ea typeface="HG丸ｺﾞｼｯｸM-PRO" panose="020F0600000000000000" pitchFamily="50" charset="-128"/>
            </a:endParaRPr>
          </a:p>
        </p:txBody>
      </p:sp>
      <p:sp>
        <p:nvSpPr>
          <p:cNvPr id="54" name="線吹き出し 2 (枠付き) 53"/>
          <p:cNvSpPr/>
          <p:nvPr/>
        </p:nvSpPr>
        <p:spPr>
          <a:xfrm>
            <a:off x="5280534" y="511057"/>
            <a:ext cx="1436890" cy="612648"/>
          </a:xfrm>
          <a:prstGeom prst="borderCallout2">
            <a:avLst>
              <a:gd name="adj1" fmla="val 95450"/>
              <a:gd name="adj2" fmla="val 46466"/>
              <a:gd name="adj3" fmla="val 163859"/>
              <a:gd name="adj4" fmla="val 58460"/>
              <a:gd name="adj5" fmla="val 236878"/>
              <a:gd name="adj6" fmla="val 1061"/>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極循環</a:t>
            </a:r>
          </a:p>
        </p:txBody>
      </p:sp>
      <p:sp>
        <p:nvSpPr>
          <p:cNvPr id="55" name="線吹き出し 2 (枠付き) 54"/>
          <p:cNvSpPr/>
          <p:nvPr/>
        </p:nvSpPr>
        <p:spPr>
          <a:xfrm>
            <a:off x="6749912" y="1405957"/>
            <a:ext cx="1571307" cy="612648"/>
          </a:xfrm>
          <a:prstGeom prst="borderCallout2">
            <a:avLst>
              <a:gd name="adj1" fmla="val 95450"/>
              <a:gd name="adj2" fmla="val 46466"/>
              <a:gd name="adj3" fmla="val 163859"/>
              <a:gd name="adj4" fmla="val 58460"/>
              <a:gd name="adj5" fmla="val 236878"/>
              <a:gd name="adj6" fmla="val 1061"/>
            </a:avLst>
          </a:prstGeom>
          <a:solidFill>
            <a:schemeClr val="bg1"/>
          </a:solid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フェレル循環</a:t>
            </a:r>
          </a:p>
        </p:txBody>
      </p:sp>
      <p:sp>
        <p:nvSpPr>
          <p:cNvPr id="56" name="線吹き出し 2 (枠付き) 55"/>
          <p:cNvSpPr/>
          <p:nvPr/>
        </p:nvSpPr>
        <p:spPr>
          <a:xfrm>
            <a:off x="7420458" y="2630831"/>
            <a:ext cx="1651814" cy="612648"/>
          </a:xfrm>
          <a:prstGeom prst="borderCallout2">
            <a:avLst>
              <a:gd name="adj1" fmla="val 95450"/>
              <a:gd name="adj2" fmla="val 46466"/>
              <a:gd name="adj3" fmla="val 163859"/>
              <a:gd name="adj4" fmla="val 58460"/>
              <a:gd name="adj5" fmla="val 245170"/>
              <a:gd name="adj6" fmla="val 16438"/>
            </a:avLst>
          </a:prstGeom>
          <a:solidFill>
            <a:schemeClr val="bg1"/>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ハドレー循環</a:t>
            </a:r>
          </a:p>
        </p:txBody>
      </p:sp>
      <p:sp>
        <p:nvSpPr>
          <p:cNvPr id="77" name="下矢印 76"/>
          <p:cNvSpPr/>
          <p:nvPr/>
        </p:nvSpPr>
        <p:spPr>
          <a:xfrm rot="15005501">
            <a:off x="2875620" y="3587912"/>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8" name="下矢印 77"/>
          <p:cNvSpPr/>
          <p:nvPr/>
        </p:nvSpPr>
        <p:spPr>
          <a:xfrm rot="14853187">
            <a:off x="4687094" y="3560203"/>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7" name="下矢印 86"/>
          <p:cNvSpPr/>
          <p:nvPr/>
        </p:nvSpPr>
        <p:spPr>
          <a:xfrm rot="14519625">
            <a:off x="5576375" y="3518943"/>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 name="正方形/長方形 8"/>
          <p:cNvSpPr/>
          <p:nvPr/>
        </p:nvSpPr>
        <p:spPr>
          <a:xfrm>
            <a:off x="3290567" y="2796798"/>
            <a:ext cx="1516244" cy="600160"/>
          </a:xfrm>
          <a:prstGeom prst="rect">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極偏東風</a:t>
            </a: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91" name="正方形/長方形 90"/>
          <p:cNvSpPr/>
          <p:nvPr/>
        </p:nvSpPr>
        <p:spPr>
          <a:xfrm>
            <a:off x="3290567" y="3740718"/>
            <a:ext cx="1516244" cy="600160"/>
          </a:xfrm>
          <a:prstGeom prst="rect">
            <a:avLst/>
          </a:prstGeom>
          <a:solidFill>
            <a:schemeClr val="bg1"/>
          </a:solid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偏西風</a:t>
            </a: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93" name="正方形/長方形 92"/>
          <p:cNvSpPr/>
          <p:nvPr/>
        </p:nvSpPr>
        <p:spPr>
          <a:xfrm>
            <a:off x="3186056" y="4791505"/>
            <a:ext cx="1516244" cy="600160"/>
          </a:xfrm>
          <a:prstGeom prst="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貿易風</a:t>
            </a: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50" name="テキスト ボックス 49"/>
          <p:cNvSpPr txBox="1"/>
          <p:nvPr/>
        </p:nvSpPr>
        <p:spPr>
          <a:xfrm>
            <a:off x="32387" y="23134"/>
            <a:ext cx="4069570" cy="646331"/>
          </a:xfrm>
          <a:prstGeom prst="rect">
            <a:avLst/>
          </a:prstGeom>
          <a:noFill/>
        </p:spPr>
        <p:txBody>
          <a:bodyPr wrap="square" rtlCol="0">
            <a:spAutoFit/>
          </a:bodyPr>
          <a:lstStyle/>
          <a:p>
            <a:r>
              <a:rPr lang="ja-JP" altLang="en-US" sz="3600" dirty="0">
                <a:solidFill>
                  <a:prstClr val="black"/>
                </a:solidFill>
                <a:ea typeface="HG丸ｺﾞｼｯｸM-PRO" panose="020F0600000000000000" pitchFamily="50" charset="-128"/>
              </a:rPr>
              <a:t>大気の大循環</a:t>
            </a:r>
          </a:p>
        </p:txBody>
      </p:sp>
    </p:spTree>
    <p:extLst>
      <p:ext uri="{BB962C8B-B14F-4D97-AF65-F5344CB8AC3E}">
        <p14:creationId xmlns:p14="http://schemas.microsoft.com/office/powerpoint/2010/main" val="1397518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24</a:t>
            </a:fld>
            <a:endParaRPr kumimoji="1" lang="ja-JP" altLang="en-US"/>
          </a:p>
        </p:txBody>
      </p:sp>
      <p:sp>
        <p:nvSpPr>
          <p:cNvPr id="7" name="テキスト ボックス 6"/>
          <p:cNvSpPr txBox="1"/>
          <p:nvPr/>
        </p:nvSpPr>
        <p:spPr>
          <a:xfrm>
            <a:off x="32387" y="23134"/>
            <a:ext cx="2883430" cy="646331"/>
          </a:xfrm>
          <a:prstGeom prst="rect">
            <a:avLst/>
          </a:prstGeom>
          <a:noFill/>
        </p:spPr>
        <p:txBody>
          <a:bodyPr wrap="square" rtlCol="0">
            <a:spAutoFit/>
          </a:bodyPr>
          <a:lstStyle/>
          <a:p>
            <a:r>
              <a:rPr lang="ja-JP" altLang="en-US" sz="3600">
                <a:solidFill>
                  <a:prstClr val="black"/>
                </a:solidFill>
                <a:ea typeface="HG丸ｺﾞｼｯｸM-PRO" panose="020F0600000000000000" pitchFamily="50" charset="-128"/>
              </a:rPr>
              <a:t>エクマン流</a:t>
            </a:r>
            <a:endParaRPr lang="ja-JP" altLang="en-US" sz="3600" dirty="0">
              <a:solidFill>
                <a:prstClr val="black"/>
              </a:solidFill>
              <a:ea typeface="HG丸ｺﾞｼｯｸM-PRO" panose="020F0600000000000000" pitchFamily="50" charset="-128"/>
            </a:endParaRPr>
          </a:p>
        </p:txBody>
      </p:sp>
      <p:sp>
        <p:nvSpPr>
          <p:cNvPr id="8" name="角丸四角形 7"/>
          <p:cNvSpPr/>
          <p:nvPr/>
        </p:nvSpPr>
        <p:spPr>
          <a:xfrm>
            <a:off x="5076056" y="980728"/>
            <a:ext cx="3911500" cy="234227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SzPct val="150000"/>
              <a:buBlip>
                <a:blip r:embed="rId2"/>
              </a:buBlip>
            </a:pPr>
            <a:r>
              <a:rPr kumimoji="1" lang="ja-JP" altLang="en-US" sz="2800" dirty="0">
                <a:solidFill>
                  <a:schemeClr val="tx1"/>
                </a:solidFill>
                <a:ea typeface="HG丸ｺﾞｼｯｸM-PRO" panose="020F0600000000000000" pitchFamily="50" charset="-128"/>
              </a:rPr>
              <a:t>海流もコリオリ力を受ける</a:t>
            </a:r>
            <a:endParaRPr kumimoji="1" lang="en-US" altLang="ja-JP" sz="2800" dirty="0">
              <a:solidFill>
                <a:schemeClr val="tx1"/>
              </a:solidFill>
              <a:ea typeface="HG丸ｺﾞｼｯｸM-PRO" panose="020F0600000000000000" pitchFamily="50" charset="-128"/>
            </a:endParaRPr>
          </a:p>
          <a:p>
            <a:pPr marL="457200" indent="-457200">
              <a:buSzPct val="150000"/>
              <a:buBlip>
                <a:blip r:embed="rId2"/>
              </a:buBlip>
            </a:pPr>
            <a:r>
              <a:rPr kumimoji="1" lang="ja-JP" altLang="en-US" sz="2800" dirty="0">
                <a:solidFill>
                  <a:schemeClr val="tx1"/>
                </a:solidFill>
                <a:ea typeface="HG丸ｺﾞｼｯｸM-PRO" panose="020F0600000000000000" pitchFamily="50" charset="-128"/>
              </a:rPr>
              <a:t>北半球では表層流は地上風に対して右</a:t>
            </a:r>
            <a:r>
              <a:rPr kumimoji="1" lang="en-US" altLang="ja-JP" sz="2800" dirty="0">
                <a:solidFill>
                  <a:schemeClr val="tx1"/>
                </a:solidFill>
                <a:ea typeface="HG丸ｺﾞｼｯｸM-PRO" panose="020F0600000000000000" pitchFamily="50" charset="-128"/>
              </a:rPr>
              <a:t>45</a:t>
            </a:r>
            <a:r>
              <a:rPr kumimoji="1" lang="ja-JP" altLang="en-US" sz="2800" dirty="0">
                <a:solidFill>
                  <a:schemeClr val="tx1"/>
                </a:solidFill>
                <a:ea typeface="HG丸ｺﾞｼｯｸM-PRO" panose="020F0600000000000000" pitchFamily="50" charset="-128"/>
              </a:rPr>
              <a:t>度傾く</a:t>
            </a:r>
          </a:p>
        </p:txBody>
      </p:sp>
      <p:pic>
        <p:nvPicPr>
          <p:cNvPr id="4" name="図 3">
            <a:extLst>
              <a:ext uri="{FF2B5EF4-FFF2-40B4-BE49-F238E27FC236}">
                <a16:creationId xmlns:a16="http://schemas.microsoft.com/office/drawing/2014/main" id="{8A79A754-7374-C64E-B644-B13C55B7E0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008" y="633689"/>
            <a:ext cx="4355976" cy="6190071"/>
          </a:xfrm>
          <a:prstGeom prst="rect">
            <a:avLst/>
          </a:prstGeom>
        </p:spPr>
      </p:pic>
    </p:spTree>
    <p:extLst>
      <p:ext uri="{BB962C8B-B14F-4D97-AF65-F5344CB8AC3E}">
        <p14:creationId xmlns:p14="http://schemas.microsoft.com/office/powerpoint/2010/main" val="612523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25</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024"/>
            <a:ext cx="9144000" cy="6273326"/>
          </a:xfrm>
          <a:prstGeom prst="rect">
            <a:avLst/>
          </a:prstGeom>
        </p:spPr>
      </p:pic>
    </p:spTree>
    <p:extLst>
      <p:ext uri="{BB962C8B-B14F-4D97-AF65-F5344CB8AC3E}">
        <p14:creationId xmlns:p14="http://schemas.microsoft.com/office/powerpoint/2010/main" val="1014549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26</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5822"/>
            <a:ext cx="9144000" cy="5981490"/>
          </a:xfrm>
          <a:prstGeom prst="rect">
            <a:avLst/>
          </a:prstGeom>
        </p:spPr>
      </p:pic>
    </p:spTree>
    <p:extLst>
      <p:ext uri="{BB962C8B-B14F-4D97-AF65-F5344CB8AC3E}">
        <p14:creationId xmlns:p14="http://schemas.microsoft.com/office/powerpoint/2010/main" val="3809185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27</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2100"/>
            <a:ext cx="9144000" cy="6252222"/>
          </a:xfrm>
          <a:prstGeom prst="rect">
            <a:avLst/>
          </a:prstGeom>
        </p:spPr>
      </p:pic>
    </p:spTree>
    <p:extLst>
      <p:ext uri="{BB962C8B-B14F-4D97-AF65-F5344CB8AC3E}">
        <p14:creationId xmlns:p14="http://schemas.microsoft.com/office/powerpoint/2010/main" val="116842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28</a:t>
            </a:fld>
            <a:endParaRPr kumimoji="1" lang="ja-JP" altLang="en-US"/>
          </a:p>
        </p:txBody>
      </p:sp>
      <p:sp>
        <p:nvSpPr>
          <p:cNvPr id="3" name="テキスト ボックス 2"/>
          <p:cNvSpPr txBox="1"/>
          <p:nvPr/>
        </p:nvSpPr>
        <p:spPr>
          <a:xfrm>
            <a:off x="32387" y="23134"/>
            <a:ext cx="1299253" cy="646331"/>
          </a:xfrm>
          <a:prstGeom prst="rect">
            <a:avLst/>
          </a:prstGeom>
          <a:noFill/>
        </p:spPr>
        <p:txBody>
          <a:bodyPr wrap="square" rtlCol="0">
            <a:spAutoFit/>
          </a:bodyPr>
          <a:lstStyle/>
          <a:p>
            <a:r>
              <a:rPr lang="ja-JP" altLang="en-US" sz="3600">
                <a:solidFill>
                  <a:prstClr val="black"/>
                </a:solidFill>
                <a:ea typeface="HG丸ｺﾞｼｯｸM-PRO" panose="020F0600000000000000" pitchFamily="50" charset="-128"/>
              </a:rPr>
              <a:t>湧昇</a:t>
            </a:r>
            <a:endParaRPr lang="ja-JP" altLang="en-US" sz="3600" dirty="0">
              <a:solidFill>
                <a:prstClr val="black"/>
              </a:solidFill>
              <a:ea typeface="HG丸ｺﾞｼｯｸM-PRO" panose="020F0600000000000000" pitchFamily="50" charset="-128"/>
            </a:endParaRPr>
          </a:p>
        </p:txBody>
      </p:sp>
      <p:sp>
        <p:nvSpPr>
          <p:cNvPr id="4" name="角丸四角形 3"/>
          <p:cNvSpPr/>
          <p:nvPr/>
        </p:nvSpPr>
        <p:spPr>
          <a:xfrm>
            <a:off x="49458" y="764704"/>
            <a:ext cx="9094542" cy="2304256"/>
          </a:xfrm>
          <a:prstGeom prst="roundRect">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ea typeface="HG丸ｺﾞｼｯｸM-PRO" panose="020F0600000000000000" pitchFamily="50" charset="-128"/>
              </a:rPr>
              <a:t>深層の重く冷たい水が表層まで上昇する</a:t>
            </a:r>
            <a:endParaRPr kumimoji="1" lang="en-US" altLang="ja-JP" sz="3200" dirty="0">
              <a:solidFill>
                <a:schemeClr val="tx1"/>
              </a:solidFill>
              <a:ea typeface="HG丸ｺﾞｼｯｸM-PRO" panose="020F0600000000000000" pitchFamily="50" charset="-128"/>
            </a:endParaRPr>
          </a:p>
          <a:p>
            <a:r>
              <a:rPr lang="en-US" altLang="ja-JP" sz="3200" dirty="0">
                <a:solidFill>
                  <a:schemeClr val="tx1"/>
                </a:solidFill>
                <a:ea typeface="HG丸ｺﾞｼｯｸM-PRO" panose="020F0600000000000000" pitchFamily="50" charset="-128"/>
              </a:rPr>
              <a:t>CO2</a:t>
            </a:r>
            <a:r>
              <a:rPr lang="ja-JP" altLang="en-US" sz="3200" dirty="0">
                <a:solidFill>
                  <a:schemeClr val="tx1"/>
                </a:solidFill>
                <a:ea typeface="HG丸ｺﾞｼｯｸM-PRO" panose="020F0600000000000000" pitchFamily="50" charset="-128"/>
              </a:rPr>
              <a:t>や栄養塩に富んだ水が湧き上がってくるので，太陽光を受けると大量の植物プランクトンが発生し，良い漁場となる</a:t>
            </a:r>
            <a:endParaRPr kumimoji="1" lang="en-US" altLang="ja-JP" sz="3200" dirty="0">
              <a:solidFill>
                <a:schemeClr val="tx1"/>
              </a:solidFill>
              <a:ea typeface="HG丸ｺﾞｼｯｸM-PRO" panose="020F0600000000000000" pitchFamily="50" charset="-128"/>
            </a:endParaRPr>
          </a:p>
        </p:txBody>
      </p:sp>
      <p:pic>
        <p:nvPicPr>
          <p:cNvPr id="9218" name="Picture 2" descr="向大助のブログ-3-4-7-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5125"/>
          <a:stretch/>
        </p:blipFill>
        <p:spPr bwMode="auto">
          <a:xfrm>
            <a:off x="179512" y="3577126"/>
            <a:ext cx="4553238" cy="314434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向大助のブログ-3-4-7-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4820"/>
          <a:stretch/>
        </p:blipFill>
        <p:spPr bwMode="auto">
          <a:xfrm>
            <a:off x="5292080" y="3598424"/>
            <a:ext cx="3751684" cy="31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2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Documents and Settings\doala\My Documents\H25年度\鈴鹿高専\第5回目\mollwide.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7504" y="44624"/>
            <a:ext cx="8944349" cy="497537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827585" y="2975725"/>
            <a:ext cx="6984776" cy="772664"/>
            <a:chOff x="827585" y="3952479"/>
            <a:chExt cx="6984776" cy="772664"/>
          </a:xfrm>
        </p:grpSpPr>
        <p:sp>
          <p:nvSpPr>
            <p:cNvPr id="5" name="右矢印 4"/>
            <p:cNvSpPr/>
            <p:nvPr/>
          </p:nvSpPr>
          <p:spPr>
            <a:xfrm rot="10800000">
              <a:off x="827585" y="3952479"/>
              <a:ext cx="6984776" cy="772664"/>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7" name="テキスト ボックス 6"/>
            <p:cNvSpPr txBox="1"/>
            <p:nvPr/>
          </p:nvSpPr>
          <p:spPr>
            <a:xfrm>
              <a:off x="3951812" y="4138756"/>
              <a:ext cx="958917" cy="400110"/>
            </a:xfrm>
            <a:prstGeom prst="rect">
              <a:avLst/>
            </a:prstGeom>
            <a:noFill/>
          </p:spPr>
          <p:txBody>
            <a:bodyPr wrap="none" rtlCol="0">
              <a:spAutoFit/>
            </a:bodyPr>
            <a:lstStyle/>
            <a:p>
              <a:r>
                <a:rPr kumimoji="1" lang="ja-JP" altLang="en-US" sz="2000" dirty="0">
                  <a:latin typeface="+mj-ea"/>
                  <a:ea typeface="+mj-ea"/>
                </a:rPr>
                <a:t>貿易風</a:t>
              </a:r>
            </a:p>
          </p:txBody>
        </p:sp>
      </p:grpSp>
      <p:grpSp>
        <p:nvGrpSpPr>
          <p:cNvPr id="4" name="グループ化 3"/>
          <p:cNvGrpSpPr/>
          <p:nvPr/>
        </p:nvGrpSpPr>
        <p:grpSpPr>
          <a:xfrm>
            <a:off x="1403648" y="1031510"/>
            <a:ext cx="5793357" cy="772664"/>
            <a:chOff x="1403648" y="2008264"/>
            <a:chExt cx="5793357" cy="772664"/>
          </a:xfrm>
        </p:grpSpPr>
        <p:sp>
          <p:nvSpPr>
            <p:cNvPr id="6" name="右矢印 5"/>
            <p:cNvSpPr/>
            <p:nvPr/>
          </p:nvSpPr>
          <p:spPr>
            <a:xfrm>
              <a:off x="1403648" y="2008264"/>
              <a:ext cx="5793357" cy="772664"/>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8" name="テキスト ボックス 7"/>
            <p:cNvSpPr txBox="1"/>
            <p:nvPr/>
          </p:nvSpPr>
          <p:spPr>
            <a:xfrm>
              <a:off x="3842179" y="2194541"/>
              <a:ext cx="954107" cy="400110"/>
            </a:xfrm>
            <a:prstGeom prst="rect">
              <a:avLst/>
            </a:prstGeom>
            <a:noFill/>
          </p:spPr>
          <p:txBody>
            <a:bodyPr wrap="none" rtlCol="0">
              <a:spAutoFit/>
            </a:bodyPr>
            <a:lstStyle/>
            <a:p>
              <a:r>
                <a:rPr lang="ja-JP" altLang="en-US" sz="2000" dirty="0">
                  <a:latin typeface="+mj-ea"/>
                  <a:ea typeface="+mj-ea"/>
                </a:rPr>
                <a:t>偏西</a:t>
              </a:r>
              <a:r>
                <a:rPr kumimoji="1" lang="ja-JP" altLang="en-US" sz="2000" dirty="0">
                  <a:latin typeface="+mj-ea"/>
                  <a:ea typeface="+mj-ea"/>
                </a:rPr>
                <a:t>風</a:t>
              </a:r>
            </a:p>
          </p:txBody>
        </p:sp>
      </p:grpSp>
      <p:cxnSp>
        <p:nvCxnSpPr>
          <p:cNvPr id="9" name="直線コネクタ 8"/>
          <p:cNvCxnSpPr/>
          <p:nvPr/>
        </p:nvCxnSpPr>
        <p:spPr>
          <a:xfrm>
            <a:off x="-28724" y="4252446"/>
            <a:ext cx="9208023"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右矢印 11"/>
          <p:cNvSpPr/>
          <p:nvPr/>
        </p:nvSpPr>
        <p:spPr>
          <a:xfrm rot="10800000">
            <a:off x="1619672" y="2975726"/>
            <a:ext cx="5256584"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13" name="右矢印 12"/>
          <p:cNvSpPr/>
          <p:nvPr/>
        </p:nvSpPr>
        <p:spPr>
          <a:xfrm>
            <a:off x="2555776" y="1031510"/>
            <a:ext cx="3888432"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15" name="下矢印 14"/>
          <p:cNvSpPr/>
          <p:nvPr/>
        </p:nvSpPr>
        <p:spPr>
          <a:xfrm>
            <a:off x="2555775" y="1625695"/>
            <a:ext cx="576063" cy="7166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0" name="右矢印 19"/>
          <p:cNvSpPr/>
          <p:nvPr/>
        </p:nvSpPr>
        <p:spPr>
          <a:xfrm rot="17579675">
            <a:off x="1415779" y="2099149"/>
            <a:ext cx="1510751" cy="486357"/>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11" name="爆発 1 10"/>
          <p:cNvSpPr/>
          <p:nvPr/>
        </p:nvSpPr>
        <p:spPr>
          <a:xfrm>
            <a:off x="-73380" y="3339522"/>
            <a:ext cx="2614843" cy="1825847"/>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1756 w 21600"/>
              <a:gd name="connsiteY18" fmla="*/ 11670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1756 w 21600"/>
              <a:gd name="connsiteY18" fmla="*/ 11670 h 21600"/>
              <a:gd name="connsiteX19" fmla="*/ 0 w 21600"/>
              <a:gd name="connsiteY19" fmla="*/ 8615 h 21600"/>
              <a:gd name="connsiteX20" fmla="*/ 2346 w 21600"/>
              <a:gd name="connsiteY20" fmla="*/ 6985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1756 w 21600"/>
              <a:gd name="connsiteY18" fmla="*/ 11670 h 21600"/>
              <a:gd name="connsiteX19" fmla="*/ 0 w 21600"/>
              <a:gd name="connsiteY19" fmla="*/ 8615 h 21600"/>
              <a:gd name="connsiteX20" fmla="*/ 2346 w 21600"/>
              <a:gd name="connsiteY20" fmla="*/ 6985 h 21600"/>
              <a:gd name="connsiteX21" fmla="*/ 370 w 21600"/>
              <a:gd name="connsiteY21" fmla="*/ 2295 h 21600"/>
              <a:gd name="connsiteX22" fmla="*/ 5267 w 21600"/>
              <a:gd name="connsiteY22" fmla="*/ 4004 h 21600"/>
              <a:gd name="connsiteX23" fmla="*/ 8352 w 21600"/>
              <a:gd name="connsiteY23" fmla="*/ 2295 h 21600"/>
              <a:gd name="connsiteX24" fmla="*/ 10800 w 21600"/>
              <a:gd name="connsiteY24" fmla="*/ 5800 h 21600"/>
              <a:gd name="connsiteX0" fmla="*/ 11508 w 21600"/>
              <a:gd name="connsiteY0" fmla="*/ 2957 h 21600"/>
              <a:gd name="connsiteX1" fmla="*/ 14522 w 21600"/>
              <a:gd name="connsiteY1" fmla="*/ 0 h 21600"/>
              <a:gd name="connsiteX2" fmla="*/ 14155 w 21600"/>
              <a:gd name="connsiteY2" fmla="*/ 5325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1756 w 21600"/>
              <a:gd name="connsiteY18" fmla="*/ 11670 h 21600"/>
              <a:gd name="connsiteX19" fmla="*/ 0 w 21600"/>
              <a:gd name="connsiteY19" fmla="*/ 8615 h 21600"/>
              <a:gd name="connsiteX20" fmla="*/ 2346 w 21600"/>
              <a:gd name="connsiteY20" fmla="*/ 6985 h 21600"/>
              <a:gd name="connsiteX21" fmla="*/ 370 w 21600"/>
              <a:gd name="connsiteY21" fmla="*/ 2295 h 21600"/>
              <a:gd name="connsiteX22" fmla="*/ 5267 w 21600"/>
              <a:gd name="connsiteY22" fmla="*/ 4004 h 21600"/>
              <a:gd name="connsiteX23" fmla="*/ 8352 w 21600"/>
              <a:gd name="connsiteY23" fmla="*/ 2295 h 21600"/>
              <a:gd name="connsiteX24" fmla="*/ 11508 w 21600"/>
              <a:gd name="connsiteY24" fmla="*/ 2957 h 21600"/>
              <a:gd name="connsiteX0" fmla="*/ 11508 w 21600"/>
              <a:gd name="connsiteY0" fmla="*/ 2957 h 21600"/>
              <a:gd name="connsiteX1" fmla="*/ 14522 w 21600"/>
              <a:gd name="connsiteY1" fmla="*/ 0 h 21600"/>
              <a:gd name="connsiteX2" fmla="*/ 15099 w 21600"/>
              <a:gd name="connsiteY2" fmla="*/ 4377 h 21600"/>
              <a:gd name="connsiteX3" fmla="*/ 18380 w 21600"/>
              <a:gd name="connsiteY3" fmla="*/ 4457 h 21600"/>
              <a:gd name="connsiteX4" fmla="*/ 18118 w 21600"/>
              <a:gd name="connsiteY4" fmla="*/ 6367 h 21600"/>
              <a:gd name="connsiteX5" fmla="*/ 21097 w 21600"/>
              <a:gd name="connsiteY5" fmla="*/ 8137 h 21600"/>
              <a:gd name="connsiteX6" fmla="*/ 19337 w 21600"/>
              <a:gd name="connsiteY6" fmla="*/ 10791 h 21600"/>
              <a:gd name="connsiteX7" fmla="*/ 21600 w 21600"/>
              <a:gd name="connsiteY7" fmla="*/ 13290 h 21600"/>
              <a:gd name="connsiteX8" fmla="*/ 18882 w 21600"/>
              <a:gd name="connsiteY8" fmla="*/ 15153 h 21600"/>
              <a:gd name="connsiteX9" fmla="*/ 18145 w 21600"/>
              <a:gd name="connsiteY9" fmla="*/ 18095 h 21600"/>
              <a:gd name="connsiteX10" fmla="*/ 15357 w 21600"/>
              <a:gd name="connsiteY10" fmla="*/ 17194 h 21600"/>
              <a:gd name="connsiteX11" fmla="*/ 13247 w 21600"/>
              <a:gd name="connsiteY11" fmla="*/ 19737 h 21600"/>
              <a:gd name="connsiteX12" fmla="*/ 10532 w 21600"/>
              <a:gd name="connsiteY12" fmla="*/ 18936 h 21600"/>
              <a:gd name="connsiteX13" fmla="*/ 8485 w 21600"/>
              <a:gd name="connsiteY13" fmla="*/ 21600 h 21600"/>
              <a:gd name="connsiteX14" fmla="*/ 7558 w 21600"/>
              <a:gd name="connsiteY14" fmla="*/ 17943 h 21600"/>
              <a:gd name="connsiteX15" fmla="*/ 4762 w 21600"/>
              <a:gd name="connsiteY15" fmla="*/ 17617 h 21600"/>
              <a:gd name="connsiteX16" fmla="*/ 4566 w 21600"/>
              <a:gd name="connsiteY16" fmla="*/ 15200 h 21600"/>
              <a:gd name="connsiteX17" fmla="*/ 135 w 21600"/>
              <a:gd name="connsiteY17" fmla="*/ 14587 h 21600"/>
              <a:gd name="connsiteX18" fmla="*/ 1756 w 21600"/>
              <a:gd name="connsiteY18" fmla="*/ 11670 h 21600"/>
              <a:gd name="connsiteX19" fmla="*/ 0 w 21600"/>
              <a:gd name="connsiteY19" fmla="*/ 8615 h 21600"/>
              <a:gd name="connsiteX20" fmla="*/ 2346 w 21600"/>
              <a:gd name="connsiteY20" fmla="*/ 6985 h 21600"/>
              <a:gd name="connsiteX21" fmla="*/ 370 w 21600"/>
              <a:gd name="connsiteY21" fmla="*/ 2295 h 21600"/>
              <a:gd name="connsiteX22" fmla="*/ 5267 w 21600"/>
              <a:gd name="connsiteY22" fmla="*/ 4004 h 21600"/>
              <a:gd name="connsiteX23" fmla="*/ 8352 w 21600"/>
              <a:gd name="connsiteY23" fmla="*/ 2295 h 21600"/>
              <a:gd name="connsiteX24" fmla="*/ 11508 w 21600"/>
              <a:gd name="connsiteY24" fmla="*/ 295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00" h="21600">
                <a:moveTo>
                  <a:pt x="11508" y="2957"/>
                </a:moveTo>
                <a:lnTo>
                  <a:pt x="14522" y="0"/>
                </a:lnTo>
                <a:cubicBezTo>
                  <a:pt x="14400" y="1775"/>
                  <a:pt x="15221" y="2602"/>
                  <a:pt x="15099" y="4377"/>
                </a:cubicBezTo>
                <a:lnTo>
                  <a:pt x="18380" y="4457"/>
                </a:lnTo>
                <a:cubicBezTo>
                  <a:pt x="18293" y="5094"/>
                  <a:pt x="18205" y="5730"/>
                  <a:pt x="18118" y="6367"/>
                </a:cubicBezTo>
                <a:lnTo>
                  <a:pt x="21097" y="8137"/>
                </a:lnTo>
                <a:lnTo>
                  <a:pt x="19337" y="10791"/>
                </a:lnTo>
                <a:lnTo>
                  <a:pt x="21600" y="13290"/>
                </a:lnTo>
                <a:lnTo>
                  <a:pt x="18882" y="15153"/>
                </a:lnTo>
                <a:lnTo>
                  <a:pt x="18145" y="18095"/>
                </a:lnTo>
                <a:lnTo>
                  <a:pt x="15357" y="17194"/>
                </a:lnTo>
                <a:lnTo>
                  <a:pt x="13247" y="19737"/>
                </a:lnTo>
                <a:lnTo>
                  <a:pt x="10532" y="18936"/>
                </a:lnTo>
                <a:lnTo>
                  <a:pt x="8485" y="21600"/>
                </a:lnTo>
                <a:cubicBezTo>
                  <a:pt x="8228" y="19609"/>
                  <a:pt x="7815" y="19934"/>
                  <a:pt x="7558" y="17943"/>
                </a:cubicBezTo>
                <a:lnTo>
                  <a:pt x="4762" y="17617"/>
                </a:lnTo>
                <a:cubicBezTo>
                  <a:pt x="4697" y="16811"/>
                  <a:pt x="4631" y="16006"/>
                  <a:pt x="4566" y="15200"/>
                </a:cubicBezTo>
                <a:lnTo>
                  <a:pt x="135" y="14587"/>
                </a:lnTo>
                <a:lnTo>
                  <a:pt x="1756" y="11670"/>
                </a:lnTo>
                <a:lnTo>
                  <a:pt x="0" y="8615"/>
                </a:lnTo>
                <a:lnTo>
                  <a:pt x="2346" y="6985"/>
                </a:lnTo>
                <a:lnTo>
                  <a:pt x="370" y="2295"/>
                </a:lnTo>
                <a:lnTo>
                  <a:pt x="5267" y="4004"/>
                </a:lnTo>
                <a:lnTo>
                  <a:pt x="8352" y="2295"/>
                </a:lnTo>
                <a:lnTo>
                  <a:pt x="11508" y="295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j-ea"/>
                <a:ea typeface="+mj-ea"/>
              </a:rPr>
              <a:t>陸にぶつかり，</a:t>
            </a:r>
            <a:endParaRPr kumimoji="1" lang="en-US" altLang="ja-JP" b="1" dirty="0">
              <a:solidFill>
                <a:schemeClr val="tx1"/>
              </a:solidFill>
              <a:latin typeface="+mj-ea"/>
              <a:ea typeface="+mj-ea"/>
            </a:endParaRPr>
          </a:p>
          <a:p>
            <a:pPr algn="ctr"/>
            <a:r>
              <a:rPr kumimoji="1" lang="ja-JP" altLang="en-US" b="1" dirty="0">
                <a:solidFill>
                  <a:schemeClr val="tx1"/>
                </a:solidFill>
                <a:latin typeface="+mj-ea"/>
                <a:ea typeface="+mj-ea"/>
              </a:rPr>
              <a:t>強制的に北へ</a:t>
            </a:r>
            <a:endParaRPr kumimoji="1" lang="en-US" altLang="ja-JP" b="1" dirty="0">
              <a:solidFill>
                <a:schemeClr val="tx1"/>
              </a:solidFill>
              <a:latin typeface="+mj-ea"/>
              <a:ea typeface="+mj-ea"/>
            </a:endParaRPr>
          </a:p>
          <a:p>
            <a:pPr algn="ctr"/>
            <a:r>
              <a:rPr kumimoji="1" lang="ja-JP" altLang="en-US" b="1" dirty="0">
                <a:solidFill>
                  <a:schemeClr val="tx1"/>
                </a:solidFill>
                <a:latin typeface="+mj-ea"/>
                <a:ea typeface="+mj-ea"/>
              </a:rPr>
              <a:t>曲げられる</a:t>
            </a:r>
            <a:r>
              <a:rPr kumimoji="1" lang="en-US" altLang="ja-JP" b="1" dirty="0">
                <a:solidFill>
                  <a:schemeClr val="tx1"/>
                </a:solidFill>
                <a:latin typeface="+mj-ea"/>
                <a:ea typeface="+mj-ea"/>
              </a:rPr>
              <a:t>!!</a:t>
            </a:r>
            <a:endParaRPr kumimoji="1" lang="ja-JP" altLang="en-US" b="1" dirty="0">
              <a:solidFill>
                <a:schemeClr val="tx1"/>
              </a:solidFill>
              <a:latin typeface="+mj-ea"/>
              <a:ea typeface="+mj-ea"/>
            </a:endParaRPr>
          </a:p>
        </p:txBody>
      </p:sp>
      <p:sp>
        <p:nvSpPr>
          <p:cNvPr id="23" name="下矢印 22"/>
          <p:cNvSpPr/>
          <p:nvPr/>
        </p:nvSpPr>
        <p:spPr>
          <a:xfrm>
            <a:off x="3450954" y="1625696"/>
            <a:ext cx="576063" cy="7166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4" name="下矢印 23"/>
          <p:cNvSpPr/>
          <p:nvPr/>
        </p:nvSpPr>
        <p:spPr>
          <a:xfrm>
            <a:off x="4334666" y="1625696"/>
            <a:ext cx="576063" cy="7166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5" name="下矢印 24"/>
          <p:cNvSpPr/>
          <p:nvPr/>
        </p:nvSpPr>
        <p:spPr>
          <a:xfrm>
            <a:off x="5311946" y="1617897"/>
            <a:ext cx="576063" cy="7166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6" name="右矢印 25"/>
          <p:cNvSpPr/>
          <p:nvPr/>
        </p:nvSpPr>
        <p:spPr>
          <a:xfrm>
            <a:off x="2541463" y="1031510"/>
            <a:ext cx="982516"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8" name="右矢印 27"/>
          <p:cNvSpPr/>
          <p:nvPr/>
        </p:nvSpPr>
        <p:spPr>
          <a:xfrm rot="683155">
            <a:off x="3535759" y="1144760"/>
            <a:ext cx="982516"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9" name="右矢印 28"/>
          <p:cNvSpPr/>
          <p:nvPr/>
        </p:nvSpPr>
        <p:spPr>
          <a:xfrm rot="1251919">
            <a:off x="4571945" y="1358698"/>
            <a:ext cx="982516"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30" name="右矢印 29"/>
          <p:cNvSpPr/>
          <p:nvPr/>
        </p:nvSpPr>
        <p:spPr>
          <a:xfrm rot="2109634">
            <a:off x="5496931" y="1827210"/>
            <a:ext cx="982516" cy="77266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 name="テキスト ボックス 1"/>
          <p:cNvSpPr txBox="1"/>
          <p:nvPr/>
        </p:nvSpPr>
        <p:spPr>
          <a:xfrm>
            <a:off x="92403" y="44624"/>
            <a:ext cx="3416320" cy="369332"/>
          </a:xfrm>
          <a:prstGeom prst="rect">
            <a:avLst/>
          </a:prstGeom>
          <a:noFill/>
        </p:spPr>
        <p:txBody>
          <a:bodyPr wrap="none" rtlCol="0">
            <a:spAutoFit/>
          </a:bodyPr>
          <a:lstStyle/>
          <a:p>
            <a:r>
              <a:rPr kumimoji="1" lang="ja-JP" altLang="en-US" b="1" dirty="0">
                <a:solidFill>
                  <a:schemeClr val="bg1"/>
                </a:solidFill>
                <a:latin typeface="+mj-ea"/>
                <a:ea typeface="+mj-ea"/>
              </a:rPr>
              <a:t>風成</a:t>
            </a:r>
            <a:r>
              <a:rPr kumimoji="1" lang="ja-JP" altLang="en-US" b="1">
                <a:solidFill>
                  <a:schemeClr val="bg1"/>
                </a:solidFill>
                <a:latin typeface="+mj-ea"/>
                <a:ea typeface="+mj-ea"/>
              </a:rPr>
              <a:t>循環＋西岸強化流の</a:t>
            </a:r>
            <a:r>
              <a:rPr kumimoji="1" lang="ja-JP" altLang="en-US" b="1" dirty="0">
                <a:solidFill>
                  <a:schemeClr val="bg1"/>
                </a:solidFill>
                <a:latin typeface="+mj-ea"/>
                <a:ea typeface="+mj-ea"/>
              </a:rPr>
              <a:t>仕組み</a:t>
            </a:r>
          </a:p>
        </p:txBody>
      </p:sp>
      <p:sp>
        <p:nvSpPr>
          <p:cNvPr id="14" name="テキスト ボックス 13"/>
          <p:cNvSpPr txBox="1"/>
          <p:nvPr/>
        </p:nvSpPr>
        <p:spPr>
          <a:xfrm>
            <a:off x="234029" y="5229200"/>
            <a:ext cx="4493538" cy="1569660"/>
          </a:xfrm>
          <a:prstGeom prst="rect">
            <a:avLst/>
          </a:prstGeom>
          <a:noFill/>
        </p:spPr>
        <p:txBody>
          <a:bodyPr wrap="none" rtlCol="0">
            <a:spAutoFit/>
          </a:bodyPr>
          <a:lstStyle/>
          <a:p>
            <a:r>
              <a:rPr lang="en-US" altLang="ja-JP" sz="2400" dirty="0">
                <a:latin typeface="+mj-ea"/>
                <a:ea typeface="+mj-ea"/>
              </a:rPr>
              <a:t>【POINT】</a:t>
            </a:r>
          </a:p>
          <a:p>
            <a:r>
              <a:rPr kumimoji="1" lang="ja-JP" altLang="en-US" sz="2400" dirty="0">
                <a:latin typeface="+mj-ea"/>
                <a:ea typeface="+mj-ea"/>
              </a:rPr>
              <a:t>○海面が風に引っ張られる</a:t>
            </a:r>
            <a:endParaRPr kumimoji="1" lang="en-US" altLang="ja-JP" sz="2400" dirty="0">
              <a:latin typeface="+mj-ea"/>
              <a:ea typeface="+mj-ea"/>
            </a:endParaRPr>
          </a:p>
          <a:p>
            <a:r>
              <a:rPr lang="ja-JP" altLang="en-US" sz="2400" dirty="0">
                <a:latin typeface="+mj-ea"/>
                <a:ea typeface="+mj-ea"/>
              </a:rPr>
              <a:t>○陸による強制</a:t>
            </a:r>
            <a:endParaRPr lang="en-US" altLang="ja-JP" sz="2400" dirty="0">
              <a:latin typeface="+mj-ea"/>
              <a:ea typeface="+mj-ea"/>
            </a:endParaRPr>
          </a:p>
          <a:p>
            <a:r>
              <a:rPr kumimoji="1" lang="ja-JP" altLang="en-US" sz="2400" dirty="0">
                <a:latin typeface="+mj-ea"/>
                <a:ea typeface="+mj-ea"/>
              </a:rPr>
              <a:t>○緯度による</a:t>
            </a:r>
            <a:r>
              <a:rPr kumimoji="1" lang="ja-JP" altLang="en-US" sz="2400" dirty="0">
                <a:solidFill>
                  <a:srgbClr val="FF0000"/>
                </a:solidFill>
                <a:latin typeface="+mj-ea"/>
                <a:ea typeface="+mj-ea"/>
              </a:rPr>
              <a:t>コリオリ力</a:t>
            </a:r>
            <a:r>
              <a:rPr kumimoji="1" lang="ja-JP" altLang="en-US" sz="2400" dirty="0">
                <a:latin typeface="+mj-ea"/>
                <a:ea typeface="+mj-ea"/>
              </a:rPr>
              <a:t>の違い</a:t>
            </a:r>
          </a:p>
        </p:txBody>
      </p:sp>
      <p:cxnSp>
        <p:nvCxnSpPr>
          <p:cNvPr id="78848" name="直線コネクタ 78847"/>
          <p:cNvCxnSpPr/>
          <p:nvPr/>
        </p:nvCxnSpPr>
        <p:spPr>
          <a:xfrm>
            <a:off x="4788024" y="5165369"/>
            <a:ext cx="0" cy="1692631"/>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053984" y="5229200"/>
            <a:ext cx="3262432" cy="1200329"/>
          </a:xfrm>
          <a:prstGeom prst="rect">
            <a:avLst/>
          </a:prstGeom>
          <a:noFill/>
        </p:spPr>
        <p:txBody>
          <a:bodyPr wrap="none" rtlCol="0">
            <a:spAutoFit/>
          </a:bodyPr>
          <a:lstStyle/>
          <a:p>
            <a:r>
              <a:rPr lang="en-US" altLang="ja-JP" sz="2400" dirty="0">
                <a:latin typeface="+mj-ea"/>
                <a:ea typeface="+mj-ea"/>
              </a:rPr>
              <a:t>【</a:t>
            </a:r>
            <a:r>
              <a:rPr lang="ja-JP" altLang="en-US" sz="2400" b="1" dirty="0">
                <a:solidFill>
                  <a:srgbClr val="FF0000"/>
                </a:solidFill>
                <a:latin typeface="+mj-ea"/>
                <a:ea typeface="+mj-ea"/>
              </a:rPr>
              <a:t>西岸強化</a:t>
            </a:r>
            <a:r>
              <a:rPr lang="en-US" altLang="ja-JP" sz="2400" dirty="0">
                <a:latin typeface="+mj-ea"/>
                <a:ea typeface="+mj-ea"/>
              </a:rPr>
              <a:t>】</a:t>
            </a:r>
          </a:p>
          <a:p>
            <a:r>
              <a:rPr kumimoji="1" lang="ja-JP" altLang="en-US" sz="2400" dirty="0">
                <a:latin typeface="+mj-ea"/>
                <a:ea typeface="+mj-ea"/>
              </a:rPr>
              <a:t>○海の西側で強い海流</a:t>
            </a:r>
            <a:endParaRPr kumimoji="1" lang="en-US" altLang="ja-JP" sz="2400" dirty="0">
              <a:latin typeface="+mj-ea"/>
              <a:ea typeface="+mj-ea"/>
            </a:endParaRPr>
          </a:p>
          <a:p>
            <a:r>
              <a:rPr lang="ja-JP" altLang="en-US" sz="2400" dirty="0">
                <a:latin typeface="+mj-ea"/>
                <a:ea typeface="+mj-ea"/>
              </a:rPr>
              <a:t>○</a:t>
            </a:r>
            <a:r>
              <a:rPr lang="ja-JP" altLang="en-US" sz="2400" dirty="0">
                <a:solidFill>
                  <a:srgbClr val="FF0000"/>
                </a:solidFill>
                <a:latin typeface="+mj-ea"/>
                <a:ea typeface="+mj-ea"/>
              </a:rPr>
              <a:t>黒潮</a:t>
            </a:r>
            <a:r>
              <a:rPr lang="ja-JP" altLang="en-US" sz="2400" dirty="0">
                <a:latin typeface="+mj-ea"/>
                <a:ea typeface="+mj-ea"/>
              </a:rPr>
              <a:t>，湾流</a:t>
            </a:r>
            <a:endParaRPr lang="en-US" altLang="ja-JP" sz="2400" dirty="0">
              <a:latin typeface="+mj-ea"/>
              <a:ea typeface="+mj-ea"/>
            </a:endParaRPr>
          </a:p>
        </p:txBody>
      </p:sp>
      <p:sp>
        <p:nvSpPr>
          <p:cNvPr id="78849" name="正方形/長方形 78848"/>
          <p:cNvSpPr/>
          <p:nvPr/>
        </p:nvSpPr>
        <p:spPr>
          <a:xfrm>
            <a:off x="105151" y="5146193"/>
            <a:ext cx="8959450" cy="16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p:cNvSpPr>
            <a:spLocks noGrp="1"/>
          </p:cNvSpPr>
          <p:nvPr>
            <p:ph type="sldNum" sz="quarter" idx="12"/>
          </p:nvPr>
        </p:nvSpPr>
        <p:spPr/>
        <p:txBody>
          <a:bodyPr/>
          <a:lstStyle/>
          <a:p>
            <a:fld id="{999120C0-F702-445C-B018-BC09BD7DB4A6}" type="slidenum">
              <a:rPr kumimoji="1" lang="ja-JP" altLang="en-US" smtClean="0"/>
              <a:t>29</a:t>
            </a:fld>
            <a:endParaRPr kumimoji="1" lang="ja-JP" altLang="en-US"/>
          </a:p>
        </p:txBody>
      </p:sp>
    </p:spTree>
    <p:extLst>
      <p:ext uri="{BB962C8B-B14F-4D97-AF65-F5344CB8AC3E}">
        <p14:creationId xmlns:p14="http://schemas.microsoft.com/office/powerpoint/2010/main" val="212784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left)">
                                      <p:cBhvr>
                                        <p:cTn id="83" dur="500"/>
                                        <p:tgtEl>
                                          <p:spTgt spid="29"/>
                                        </p:tgtEl>
                                      </p:cBhvr>
                                    </p:animEffect>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xit" presetSubtype="4" fill="hold" grpId="0" nodeType="clickEffect">
                                  <p:stCondLst>
                                    <p:cond delay="0"/>
                                  </p:stCondLst>
                                  <p:childTnLst>
                                    <p:animEffect transition="out" filter="wipe(down)">
                                      <p:cBhvr>
                                        <p:cTn id="91" dur="500"/>
                                        <p:tgtEl>
                                          <p:spTgt spid="78849"/>
                                        </p:tgtEl>
                                      </p:cBhvr>
                                    </p:animEffect>
                                    <p:set>
                                      <p:cBhvr>
                                        <p:cTn id="92" dur="1" fill="hold">
                                          <p:stCondLst>
                                            <p:cond delay="499"/>
                                          </p:stCondLst>
                                        </p:cTn>
                                        <p:tgtEl>
                                          <p:spTgt spid="788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5" grpId="0" animBg="1"/>
      <p:bldP spid="15" grpId="1" animBg="1"/>
      <p:bldP spid="20" grpId="0" animBg="1"/>
      <p:bldP spid="11" grpId="0" animBg="1"/>
      <p:bldP spid="23" grpId="0" animBg="1"/>
      <p:bldP spid="23" grpId="1" animBg="1"/>
      <p:bldP spid="24" grpId="0" animBg="1"/>
      <p:bldP spid="24" grpId="1" animBg="1"/>
      <p:bldP spid="25" grpId="0" animBg="1"/>
      <p:bldP spid="25" grpId="1" animBg="1"/>
      <p:bldP spid="26" grpId="0" animBg="1"/>
      <p:bldP spid="28" grpId="0" animBg="1"/>
      <p:bldP spid="29" grpId="0" animBg="1"/>
      <p:bldP spid="30" grpId="0" animBg="1"/>
      <p:bldP spid="788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nilab.info/zurazure2/land_ocean_ice_204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245223" cy="2122612"/>
          </a:xfrm>
          <a:prstGeom prst="rect">
            <a:avLst/>
          </a:prstGeom>
          <a:noFill/>
          <a:ln>
            <a:solidFill>
              <a:schemeClr val="tx1"/>
            </a:solidFill>
          </a:ln>
        </p:spPr>
      </p:pic>
      <p:sp>
        <p:nvSpPr>
          <p:cNvPr id="6" name="テキスト ボックス 5"/>
          <p:cNvSpPr txBox="1"/>
          <p:nvPr/>
        </p:nvSpPr>
        <p:spPr>
          <a:xfrm>
            <a:off x="4139952" y="93072"/>
            <a:ext cx="5398368" cy="1384995"/>
          </a:xfrm>
          <a:prstGeom prst="rect">
            <a:avLst/>
          </a:prstGeom>
          <a:noFill/>
        </p:spPr>
        <p:txBody>
          <a:bodyPr wrap="square" rtlCol="0">
            <a:spAutoFit/>
          </a:bodyPr>
          <a:lstStyle/>
          <a:p>
            <a:r>
              <a:rPr lang="ja-JP" altLang="en-US" sz="2800" dirty="0">
                <a:solidFill>
                  <a:prstClr val="black"/>
                </a:solidFill>
                <a:latin typeface="+mj-ea"/>
                <a:ea typeface="+mj-ea"/>
              </a:rPr>
              <a:t>面積</a:t>
            </a:r>
            <a:endParaRPr lang="en-US" altLang="ja-JP" sz="2800" dirty="0">
              <a:solidFill>
                <a:prstClr val="black"/>
              </a:solidFill>
              <a:latin typeface="+mj-ea"/>
              <a:ea typeface="+mj-ea"/>
            </a:endParaRPr>
          </a:p>
          <a:p>
            <a:r>
              <a:rPr lang="ja-JP" altLang="en-US" sz="2800" dirty="0">
                <a:solidFill>
                  <a:prstClr val="black"/>
                </a:solidFill>
                <a:latin typeface="+mj-ea"/>
                <a:ea typeface="+mj-ea"/>
              </a:rPr>
              <a:t>海洋 </a:t>
            </a:r>
            <a:r>
              <a:rPr lang="en-US" altLang="ja-JP" sz="2800" dirty="0">
                <a:solidFill>
                  <a:prstClr val="black"/>
                </a:solidFill>
                <a:latin typeface="+mj-ea"/>
                <a:ea typeface="+mj-ea"/>
              </a:rPr>
              <a:t>3</a:t>
            </a:r>
            <a:r>
              <a:rPr lang="ja-JP" altLang="en-US" sz="2800" dirty="0">
                <a:solidFill>
                  <a:prstClr val="black"/>
                </a:solidFill>
                <a:latin typeface="+mj-ea"/>
                <a:ea typeface="+mj-ea"/>
              </a:rPr>
              <a:t>億</a:t>
            </a:r>
            <a:r>
              <a:rPr lang="en-US" altLang="ja-JP" sz="2800" dirty="0">
                <a:solidFill>
                  <a:prstClr val="black"/>
                </a:solidFill>
                <a:latin typeface="+mj-ea"/>
                <a:ea typeface="+mj-ea"/>
              </a:rPr>
              <a:t>6</a:t>
            </a:r>
            <a:r>
              <a:rPr lang="ja-JP" altLang="en-US" sz="2800" dirty="0">
                <a:solidFill>
                  <a:prstClr val="black"/>
                </a:solidFill>
                <a:latin typeface="+mj-ea"/>
                <a:ea typeface="+mj-ea"/>
              </a:rPr>
              <a:t>千万</a:t>
            </a:r>
            <a:r>
              <a:rPr lang="en-US" altLang="ja-JP" sz="2800" dirty="0">
                <a:solidFill>
                  <a:prstClr val="black"/>
                </a:solidFill>
                <a:latin typeface="+mj-ea"/>
                <a:ea typeface="+mj-ea"/>
              </a:rPr>
              <a:t>km</a:t>
            </a:r>
            <a:r>
              <a:rPr lang="en-US" altLang="ja-JP" sz="2800" baseline="30000" dirty="0">
                <a:solidFill>
                  <a:prstClr val="black"/>
                </a:solidFill>
                <a:latin typeface="+mj-ea"/>
                <a:ea typeface="+mj-ea"/>
              </a:rPr>
              <a:t>2</a:t>
            </a:r>
            <a:r>
              <a:rPr lang="ja-JP" altLang="en-US" sz="2800" dirty="0">
                <a:solidFill>
                  <a:prstClr val="black"/>
                </a:solidFill>
                <a:latin typeface="+mj-ea"/>
                <a:ea typeface="+mj-ea"/>
              </a:rPr>
              <a:t>（約</a:t>
            </a:r>
            <a:r>
              <a:rPr lang="en-US" altLang="ja-JP" sz="2800" dirty="0">
                <a:solidFill>
                  <a:srgbClr val="FF0000"/>
                </a:solidFill>
                <a:latin typeface="+mj-ea"/>
                <a:ea typeface="+mj-ea"/>
              </a:rPr>
              <a:t>70%</a:t>
            </a:r>
            <a:r>
              <a:rPr lang="ja-JP" altLang="en-US" sz="2800" dirty="0">
                <a:solidFill>
                  <a:prstClr val="black"/>
                </a:solidFill>
                <a:latin typeface="+mj-ea"/>
                <a:ea typeface="+mj-ea"/>
              </a:rPr>
              <a:t>）</a:t>
            </a:r>
            <a:endParaRPr lang="en-US" altLang="ja-JP" sz="2800" dirty="0">
              <a:solidFill>
                <a:prstClr val="black"/>
              </a:solidFill>
              <a:latin typeface="+mj-ea"/>
              <a:ea typeface="+mj-ea"/>
            </a:endParaRPr>
          </a:p>
          <a:p>
            <a:r>
              <a:rPr lang="ja-JP" altLang="en-US" sz="2800" dirty="0">
                <a:solidFill>
                  <a:prstClr val="black"/>
                </a:solidFill>
                <a:latin typeface="+mj-ea"/>
                <a:ea typeface="+mj-ea"/>
              </a:rPr>
              <a:t>陸地 </a:t>
            </a:r>
            <a:r>
              <a:rPr lang="en-US" altLang="ja-JP" sz="2800" dirty="0">
                <a:solidFill>
                  <a:prstClr val="black"/>
                </a:solidFill>
                <a:latin typeface="+mj-ea"/>
                <a:ea typeface="+mj-ea"/>
              </a:rPr>
              <a:t>1</a:t>
            </a:r>
            <a:r>
              <a:rPr lang="ja-JP" altLang="en-US" sz="2800" dirty="0">
                <a:solidFill>
                  <a:prstClr val="black"/>
                </a:solidFill>
                <a:latin typeface="+mj-ea"/>
                <a:ea typeface="+mj-ea"/>
              </a:rPr>
              <a:t>億</a:t>
            </a:r>
            <a:r>
              <a:rPr lang="en-US" altLang="ja-JP" sz="2800" dirty="0">
                <a:solidFill>
                  <a:prstClr val="black"/>
                </a:solidFill>
                <a:latin typeface="+mj-ea"/>
                <a:ea typeface="+mj-ea"/>
              </a:rPr>
              <a:t>5</a:t>
            </a:r>
            <a:r>
              <a:rPr lang="ja-JP" altLang="en-US" sz="2800" dirty="0">
                <a:solidFill>
                  <a:prstClr val="black"/>
                </a:solidFill>
                <a:latin typeface="+mj-ea"/>
                <a:ea typeface="+mj-ea"/>
              </a:rPr>
              <a:t>千万</a:t>
            </a:r>
            <a:r>
              <a:rPr lang="en-US" altLang="ja-JP" sz="2800" dirty="0">
                <a:solidFill>
                  <a:prstClr val="black"/>
                </a:solidFill>
                <a:latin typeface="+mj-ea"/>
                <a:ea typeface="+mj-ea"/>
              </a:rPr>
              <a:t>km</a:t>
            </a:r>
            <a:r>
              <a:rPr lang="en-US" altLang="ja-JP" sz="2800" baseline="30000" dirty="0">
                <a:solidFill>
                  <a:prstClr val="black"/>
                </a:solidFill>
                <a:latin typeface="+mj-ea"/>
                <a:ea typeface="+mj-ea"/>
              </a:rPr>
              <a:t>2</a:t>
            </a:r>
            <a:r>
              <a:rPr lang="ja-JP" altLang="en-US" sz="2800" dirty="0">
                <a:solidFill>
                  <a:prstClr val="black"/>
                </a:solidFill>
                <a:latin typeface="+mj-ea"/>
                <a:ea typeface="+mj-ea"/>
              </a:rPr>
              <a:t>（約</a:t>
            </a:r>
            <a:r>
              <a:rPr lang="en-US" altLang="ja-JP" sz="2800" dirty="0">
                <a:solidFill>
                  <a:srgbClr val="FF0000"/>
                </a:solidFill>
                <a:latin typeface="+mj-ea"/>
                <a:ea typeface="+mj-ea"/>
              </a:rPr>
              <a:t>30%</a:t>
            </a:r>
            <a:r>
              <a:rPr lang="ja-JP" altLang="en-US" sz="2800" dirty="0">
                <a:solidFill>
                  <a:prstClr val="black"/>
                </a:solidFill>
                <a:latin typeface="+mj-ea"/>
                <a:ea typeface="+mj-ea"/>
              </a:rPr>
              <a:t>）</a:t>
            </a:r>
          </a:p>
        </p:txBody>
      </p:sp>
      <p:sp>
        <p:nvSpPr>
          <p:cNvPr id="7" name="テキスト ボックス 6"/>
          <p:cNvSpPr txBox="1"/>
          <p:nvPr/>
        </p:nvSpPr>
        <p:spPr>
          <a:xfrm>
            <a:off x="2555776" y="1784058"/>
            <a:ext cx="1833463" cy="338554"/>
          </a:xfrm>
          <a:prstGeom prst="rect">
            <a:avLst/>
          </a:prstGeom>
          <a:noFill/>
        </p:spPr>
        <p:txBody>
          <a:bodyPr wrap="square" rtlCol="0">
            <a:spAutoFit/>
          </a:bodyPr>
          <a:lstStyle/>
          <a:p>
            <a:r>
              <a:rPr lang="en-US" altLang="ja-JP" sz="1600" dirty="0">
                <a:solidFill>
                  <a:prstClr val="black"/>
                </a:solidFill>
                <a:latin typeface="+mj-ea"/>
                <a:ea typeface="+mj-ea"/>
              </a:rPr>
              <a:t>(MODIS,</a:t>
            </a:r>
            <a:r>
              <a:rPr lang="ja-JP" altLang="en-US" sz="1600" dirty="0">
                <a:solidFill>
                  <a:prstClr val="black"/>
                </a:solidFill>
                <a:latin typeface="+mj-ea"/>
                <a:ea typeface="+mj-ea"/>
              </a:rPr>
              <a:t> </a:t>
            </a:r>
            <a:r>
              <a:rPr lang="en-US" altLang="ja-JP" sz="1600" dirty="0">
                <a:solidFill>
                  <a:prstClr val="black"/>
                </a:solidFill>
                <a:latin typeface="+mj-ea"/>
                <a:ea typeface="+mj-ea"/>
              </a:rPr>
              <a:t>2000)</a:t>
            </a:r>
            <a:endParaRPr lang="ja-JP" altLang="en-US" sz="1600" dirty="0">
              <a:solidFill>
                <a:prstClr val="black"/>
              </a:solidFill>
              <a:latin typeface="+mj-ea"/>
              <a:ea typeface="+mj-ea"/>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36911"/>
            <a:ext cx="9144000" cy="4576465"/>
          </a:xfrm>
          <a:prstGeom prst="rect">
            <a:avLst/>
          </a:prstGeom>
        </p:spPr>
      </p:pic>
      <p:sp>
        <p:nvSpPr>
          <p:cNvPr id="8" name="テキスト ボックス 7"/>
          <p:cNvSpPr txBox="1"/>
          <p:nvPr/>
        </p:nvSpPr>
        <p:spPr>
          <a:xfrm>
            <a:off x="5478624" y="1841208"/>
            <a:ext cx="3665376" cy="338554"/>
          </a:xfrm>
          <a:prstGeom prst="rect">
            <a:avLst/>
          </a:prstGeom>
          <a:noFill/>
        </p:spPr>
        <p:txBody>
          <a:bodyPr wrap="square" rtlCol="0">
            <a:spAutoFit/>
          </a:bodyPr>
          <a:lstStyle/>
          <a:p>
            <a:r>
              <a:rPr lang="ja-JP" altLang="en-US" sz="1600" dirty="0">
                <a:solidFill>
                  <a:prstClr val="black"/>
                </a:solidFill>
                <a:latin typeface="+mj-ea"/>
                <a:ea typeface="+mj-ea"/>
              </a:rPr>
              <a:t>モルワイデ図法（面積比率が正しい）</a:t>
            </a: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a:t>
            </a:fld>
            <a:endParaRPr kumimoji="1" lang="ja-JP" altLang="en-US"/>
          </a:p>
        </p:txBody>
      </p:sp>
    </p:spTree>
    <p:extLst>
      <p:ext uri="{BB962C8B-B14F-4D97-AF65-F5344CB8AC3E}">
        <p14:creationId xmlns:p14="http://schemas.microsoft.com/office/powerpoint/2010/main" val="3748404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30</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4300"/>
            <a:ext cx="9144000" cy="6614595"/>
          </a:xfrm>
          <a:prstGeom prst="rect">
            <a:avLst/>
          </a:prstGeom>
        </p:spPr>
      </p:pic>
    </p:spTree>
    <p:extLst>
      <p:ext uri="{BB962C8B-B14F-4D97-AF65-F5344CB8AC3E}">
        <p14:creationId xmlns:p14="http://schemas.microsoft.com/office/powerpoint/2010/main" val="4104320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31</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3500"/>
            <a:ext cx="9144000" cy="6722076"/>
          </a:xfrm>
          <a:prstGeom prst="rect">
            <a:avLst/>
          </a:prstGeom>
        </p:spPr>
      </p:pic>
    </p:spTree>
    <p:extLst>
      <p:ext uri="{BB962C8B-B14F-4D97-AF65-F5344CB8AC3E}">
        <p14:creationId xmlns:p14="http://schemas.microsoft.com/office/powerpoint/2010/main" val="2323000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7158" y="44624"/>
            <a:ext cx="2928926" cy="523220"/>
          </a:xfrm>
          <a:prstGeom prst="rect">
            <a:avLst/>
          </a:prstGeom>
          <a:noFill/>
        </p:spPr>
        <p:txBody>
          <a:bodyPr wrap="square" rtlCol="0">
            <a:spAutoFit/>
          </a:bodyPr>
          <a:lstStyle/>
          <a:p>
            <a:r>
              <a:rPr lang="ja-JP" altLang="en-US" sz="2800" dirty="0">
                <a:solidFill>
                  <a:prstClr val="black"/>
                </a:solidFill>
                <a:latin typeface="+mj-ea"/>
                <a:ea typeface="+mj-ea"/>
              </a:rPr>
              <a:t>日本付近の海流</a:t>
            </a:r>
          </a:p>
        </p:txBody>
      </p:sp>
      <p:pic>
        <p:nvPicPr>
          <p:cNvPr id="121858" name="Picture 2" descr="http://coast14.iic.hokudai.ac.jp/osj/umi_no_kyousitu/img/03smiles_05_01.png"/>
          <p:cNvPicPr>
            <a:picLocks noChangeAspect="1" noChangeArrowheads="1"/>
          </p:cNvPicPr>
          <p:nvPr/>
        </p:nvPicPr>
        <p:blipFill>
          <a:blip r:embed="rId2" cstate="print"/>
          <a:srcRect/>
          <a:stretch>
            <a:fillRect/>
          </a:stretch>
        </p:blipFill>
        <p:spPr bwMode="auto">
          <a:xfrm>
            <a:off x="1000100" y="785794"/>
            <a:ext cx="7715304" cy="5786478"/>
          </a:xfrm>
          <a:prstGeom prst="rect">
            <a:avLst/>
          </a:prstGeom>
          <a:noFill/>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32</a:t>
            </a:fld>
            <a:endParaRPr kumimoji="1" lang="ja-JP" altLang="en-US"/>
          </a:p>
        </p:txBody>
      </p:sp>
    </p:spTree>
    <p:extLst>
      <p:ext uri="{BB962C8B-B14F-4D97-AF65-F5344CB8AC3E}">
        <p14:creationId xmlns:p14="http://schemas.microsoft.com/office/powerpoint/2010/main" val="894155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黒潮の典型的な流路の図"/>
          <p:cNvPicPr>
            <a:picLocks noChangeAspect="1" noChangeArrowheads="1"/>
          </p:cNvPicPr>
          <p:nvPr/>
        </p:nvPicPr>
        <p:blipFill>
          <a:blip r:embed="rId2" cstate="print"/>
          <a:srcRect/>
          <a:stretch>
            <a:fillRect/>
          </a:stretch>
        </p:blipFill>
        <p:spPr bwMode="auto">
          <a:xfrm>
            <a:off x="857224" y="1071546"/>
            <a:ext cx="7564383" cy="4214842"/>
          </a:xfrm>
          <a:prstGeom prst="rect">
            <a:avLst/>
          </a:prstGeom>
          <a:noFill/>
        </p:spPr>
      </p:pic>
      <p:sp>
        <p:nvSpPr>
          <p:cNvPr id="3" name="テキスト ボックス 2"/>
          <p:cNvSpPr txBox="1"/>
          <p:nvPr/>
        </p:nvSpPr>
        <p:spPr>
          <a:xfrm>
            <a:off x="142844" y="44624"/>
            <a:ext cx="3357586" cy="1077218"/>
          </a:xfrm>
          <a:prstGeom prst="rect">
            <a:avLst/>
          </a:prstGeom>
          <a:noFill/>
        </p:spPr>
        <p:txBody>
          <a:bodyPr wrap="square" rtlCol="0">
            <a:spAutoFit/>
          </a:bodyPr>
          <a:lstStyle/>
          <a:p>
            <a:r>
              <a:rPr lang="ja-JP" altLang="en-US" sz="3200" dirty="0">
                <a:solidFill>
                  <a:prstClr val="black"/>
                </a:solidFill>
                <a:latin typeface="+mj-ea"/>
                <a:ea typeface="+mj-ea"/>
              </a:rPr>
              <a:t>黒潮　（</a:t>
            </a:r>
            <a:r>
              <a:rPr lang="en-US" altLang="ja-JP" sz="3200" dirty="0">
                <a:solidFill>
                  <a:prstClr val="black"/>
                </a:solidFill>
                <a:latin typeface="+mj-ea"/>
                <a:ea typeface="+mj-ea"/>
              </a:rPr>
              <a:t>Kuroshio</a:t>
            </a:r>
            <a:r>
              <a:rPr lang="ja-JP" altLang="en-US" sz="3200" dirty="0">
                <a:solidFill>
                  <a:prstClr val="black"/>
                </a:solidFill>
                <a:latin typeface="+mj-ea"/>
                <a:ea typeface="+mj-ea"/>
              </a:rPr>
              <a:t>）</a:t>
            </a:r>
          </a:p>
        </p:txBody>
      </p:sp>
      <p:sp>
        <p:nvSpPr>
          <p:cNvPr id="64515" name="Rectangle 3"/>
          <p:cNvSpPr>
            <a:spLocks noChangeArrowheads="1"/>
          </p:cNvSpPr>
          <p:nvPr/>
        </p:nvSpPr>
        <p:spPr bwMode="auto">
          <a:xfrm>
            <a:off x="-1683" y="5572140"/>
            <a:ext cx="9110187"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ja-JP" altLang="en-US" sz="2400" dirty="0">
                <a:solidFill>
                  <a:prstClr val="black"/>
                </a:solidFill>
                <a:latin typeface="+mj-ea"/>
                <a:ea typeface="+mj-ea"/>
              </a:rPr>
              <a:t>１：非大蛇行接岸流路　２：非大蛇行離岸流路　３：大蛇行流路</a:t>
            </a:r>
          </a:p>
        </p:txBody>
      </p:sp>
      <p:sp>
        <p:nvSpPr>
          <p:cNvPr id="5" name="正方形/長方形 4"/>
          <p:cNvSpPr/>
          <p:nvPr/>
        </p:nvSpPr>
        <p:spPr>
          <a:xfrm>
            <a:off x="2928926" y="188640"/>
            <a:ext cx="6215074" cy="830997"/>
          </a:xfrm>
          <a:prstGeom prst="rect">
            <a:avLst/>
          </a:prstGeom>
        </p:spPr>
        <p:txBody>
          <a:bodyPr wrap="square">
            <a:spAutoFit/>
          </a:bodyPr>
          <a:lstStyle/>
          <a:p>
            <a:r>
              <a:rPr lang="ja-JP" altLang="en-US" sz="2400" dirty="0">
                <a:solidFill>
                  <a:prstClr val="black"/>
                </a:solidFill>
                <a:latin typeface="+mj-ea"/>
                <a:ea typeface="+mj-ea"/>
              </a:rPr>
              <a:t>周囲より</a:t>
            </a:r>
            <a:r>
              <a:rPr lang="ja-JP" altLang="en-US" sz="2400" u="sng" dirty="0">
                <a:solidFill>
                  <a:prstClr val="black"/>
                </a:solidFill>
                <a:latin typeface="+mj-ea"/>
                <a:ea typeface="+mj-ea"/>
              </a:rPr>
              <a:t>高温高塩分</a:t>
            </a:r>
            <a:r>
              <a:rPr lang="ja-JP" altLang="en-US" sz="2400" dirty="0">
                <a:solidFill>
                  <a:prstClr val="black"/>
                </a:solidFill>
                <a:latin typeface="+mj-ea"/>
                <a:ea typeface="+mj-ea"/>
              </a:rPr>
              <a:t>の流れ</a:t>
            </a:r>
            <a:endParaRPr lang="en-US" altLang="ja-JP" sz="2400" dirty="0">
              <a:solidFill>
                <a:prstClr val="black"/>
              </a:solidFill>
              <a:latin typeface="+mj-ea"/>
              <a:ea typeface="+mj-ea"/>
            </a:endParaRPr>
          </a:p>
          <a:p>
            <a:r>
              <a:rPr lang="ja-JP" altLang="en-US" sz="2400" dirty="0">
                <a:solidFill>
                  <a:prstClr val="black"/>
                </a:solidFill>
                <a:latin typeface="+mj-ea"/>
                <a:ea typeface="+mj-ea"/>
              </a:rPr>
              <a:t>漁場の位置や沿岸の潮位を変化させる要因</a:t>
            </a:r>
          </a:p>
        </p:txBody>
      </p:sp>
      <p:sp>
        <p:nvSpPr>
          <p:cNvPr id="6" name="テキスト ボックス 5"/>
          <p:cNvSpPr txBox="1"/>
          <p:nvPr/>
        </p:nvSpPr>
        <p:spPr>
          <a:xfrm>
            <a:off x="4357686" y="6143644"/>
            <a:ext cx="3857652" cy="461665"/>
          </a:xfrm>
          <a:prstGeom prst="rect">
            <a:avLst/>
          </a:prstGeom>
          <a:noFill/>
        </p:spPr>
        <p:txBody>
          <a:bodyPr wrap="square" rtlCol="0">
            <a:spAutoFit/>
          </a:bodyPr>
          <a:lstStyle/>
          <a:p>
            <a:r>
              <a:rPr lang="ja-JP" altLang="en-US" sz="2400" b="1" dirty="0">
                <a:solidFill>
                  <a:srgbClr val="00B050"/>
                </a:solidFill>
                <a:latin typeface="+mj-ea"/>
                <a:ea typeface="+mj-ea"/>
              </a:rPr>
              <a:t>検索→</a:t>
            </a:r>
            <a:r>
              <a:rPr lang="ja-JP" altLang="en-US" sz="2400" b="1" dirty="0">
                <a:solidFill>
                  <a:srgbClr val="00B050"/>
                </a:solidFill>
                <a:latin typeface="+mj-ea"/>
                <a:ea typeface="+mj-ea"/>
                <a:hlinkClick r:id="rId3"/>
              </a:rPr>
              <a:t>三重県水産研究所</a:t>
            </a:r>
            <a:endParaRPr lang="ja-JP" altLang="en-US" sz="2400" b="1" dirty="0">
              <a:solidFill>
                <a:srgbClr val="00B050"/>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33</a:t>
            </a:fld>
            <a:endParaRPr kumimoji="1" lang="ja-JP" altLang="en-US"/>
          </a:p>
        </p:txBody>
      </p:sp>
    </p:spTree>
    <p:extLst>
      <p:ext uri="{BB962C8B-B14F-4D97-AF65-F5344CB8AC3E}">
        <p14:creationId xmlns:p14="http://schemas.microsoft.com/office/powerpoint/2010/main" val="337026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5"/>
          <p:cNvSpPr txBox="1">
            <a:spLocks noChangeArrowheads="1"/>
          </p:cNvSpPr>
          <p:nvPr/>
        </p:nvSpPr>
        <p:spPr bwMode="auto">
          <a:xfrm>
            <a:off x="0" y="107921"/>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黒潮流路パターン</a:t>
            </a:r>
          </a:p>
        </p:txBody>
      </p:sp>
      <p:pic>
        <p:nvPicPr>
          <p:cNvPr id="33800" name="Picture 2"/>
          <p:cNvPicPr>
            <a:picLocks noChangeAspect="1" noChangeArrowheads="1"/>
          </p:cNvPicPr>
          <p:nvPr/>
        </p:nvPicPr>
        <p:blipFill>
          <a:blip r:embed="rId3" cstate="print"/>
          <a:srcRect/>
          <a:stretch>
            <a:fillRect/>
          </a:stretch>
        </p:blipFill>
        <p:spPr bwMode="auto">
          <a:xfrm>
            <a:off x="214313" y="1052513"/>
            <a:ext cx="8929687" cy="3509962"/>
          </a:xfrm>
          <a:prstGeom prst="rect">
            <a:avLst/>
          </a:prstGeom>
          <a:noFill/>
          <a:ln w="9525">
            <a:noFill/>
            <a:miter lim="800000"/>
            <a:headEnd/>
            <a:tailEnd/>
          </a:ln>
        </p:spPr>
      </p:pic>
      <p:grpSp>
        <p:nvGrpSpPr>
          <p:cNvPr id="2" name="グループ化 13"/>
          <p:cNvGrpSpPr/>
          <p:nvPr/>
        </p:nvGrpSpPr>
        <p:grpSpPr>
          <a:xfrm>
            <a:off x="2484438" y="3910181"/>
            <a:ext cx="3240087" cy="364686"/>
            <a:chOff x="2484438" y="3910181"/>
            <a:chExt cx="3240087" cy="364686"/>
          </a:xfrm>
        </p:grpSpPr>
        <p:sp>
          <p:nvSpPr>
            <p:cNvPr id="33801" name="Oval 7"/>
            <p:cNvSpPr>
              <a:spLocks noChangeArrowheads="1"/>
            </p:cNvSpPr>
            <p:nvPr/>
          </p:nvSpPr>
          <p:spPr bwMode="auto">
            <a:xfrm>
              <a:off x="3419475" y="3910181"/>
              <a:ext cx="1439862" cy="364686"/>
            </a:xfrm>
            <a:prstGeom prst="ellipse">
              <a:avLst/>
            </a:prstGeom>
            <a:noFill/>
            <a:ln w="9525">
              <a:solidFill>
                <a:schemeClr val="tx1"/>
              </a:solidFill>
              <a:round/>
              <a:headEnd/>
              <a:tailEnd/>
            </a:ln>
          </p:spPr>
          <p:txBody>
            <a:bodyPr wrap="none" anchor="ctr"/>
            <a:lstStyle/>
            <a:p>
              <a:pPr algn="ctr"/>
              <a:r>
                <a:rPr lang="ja-JP" altLang="en-US" b="1">
                  <a:solidFill>
                    <a:srgbClr val="FF0000"/>
                  </a:solidFill>
                  <a:latin typeface="+mj-ea"/>
                  <a:ea typeface="+mj-ea"/>
                </a:rPr>
                <a:t>大蛇行型</a:t>
              </a:r>
            </a:p>
          </p:txBody>
        </p:sp>
        <p:sp>
          <p:nvSpPr>
            <p:cNvPr id="33802" name="Line 8"/>
            <p:cNvSpPr>
              <a:spLocks noChangeShapeType="1"/>
            </p:cNvSpPr>
            <p:nvPr/>
          </p:nvSpPr>
          <p:spPr bwMode="auto">
            <a:xfrm flipH="1" flipV="1">
              <a:off x="2484438" y="4013720"/>
              <a:ext cx="935037" cy="52920"/>
            </a:xfrm>
            <a:prstGeom prst="line">
              <a:avLst/>
            </a:prstGeom>
            <a:noFill/>
            <a:ln w="9525">
              <a:solidFill>
                <a:schemeClr val="tx1"/>
              </a:solidFill>
              <a:round/>
              <a:headEnd/>
              <a:tailEnd type="triangle" w="med" len="med"/>
            </a:ln>
          </p:spPr>
          <p:txBody>
            <a:bodyPr/>
            <a:lstStyle/>
            <a:p>
              <a:endParaRPr lang="ja-JP" altLang="en-US">
                <a:solidFill>
                  <a:prstClr val="black"/>
                </a:solidFill>
                <a:latin typeface="+mj-ea"/>
                <a:ea typeface="+mj-ea"/>
              </a:endParaRPr>
            </a:p>
          </p:txBody>
        </p:sp>
        <p:sp>
          <p:nvSpPr>
            <p:cNvPr id="33803" name="Line 9"/>
            <p:cNvSpPr>
              <a:spLocks noChangeShapeType="1"/>
            </p:cNvSpPr>
            <p:nvPr/>
          </p:nvSpPr>
          <p:spPr bwMode="auto">
            <a:xfrm flipV="1">
              <a:off x="4859338" y="3961951"/>
              <a:ext cx="865187" cy="104689"/>
            </a:xfrm>
            <a:prstGeom prst="line">
              <a:avLst/>
            </a:prstGeom>
            <a:noFill/>
            <a:ln w="9525">
              <a:solidFill>
                <a:schemeClr val="tx1"/>
              </a:solidFill>
              <a:round/>
              <a:headEnd/>
              <a:tailEnd type="triangle" w="med" len="med"/>
            </a:ln>
          </p:spPr>
          <p:txBody>
            <a:bodyPr/>
            <a:lstStyle/>
            <a:p>
              <a:endParaRPr lang="ja-JP" altLang="en-US">
                <a:solidFill>
                  <a:prstClr val="black"/>
                </a:solidFill>
                <a:latin typeface="+mj-ea"/>
                <a:ea typeface="+mj-ea"/>
              </a:endParaRPr>
            </a:p>
          </p:txBody>
        </p:sp>
      </p:grpSp>
      <p:pic>
        <p:nvPicPr>
          <p:cNvPr id="3379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b="56811"/>
          <a:stretch>
            <a:fillRect/>
          </a:stretch>
        </p:blipFill>
        <p:spPr bwMode="auto">
          <a:xfrm>
            <a:off x="428596" y="4572008"/>
            <a:ext cx="8208963" cy="2000264"/>
          </a:xfrm>
          <a:prstGeom prst="rect">
            <a:avLst/>
          </a:prstGeom>
          <a:noFill/>
          <a:ln w="9525">
            <a:solidFill>
              <a:srgbClr val="FF0000"/>
            </a:solidFill>
            <a:miter lim="800000"/>
            <a:headEnd/>
            <a:tailEnd/>
          </a:ln>
        </p:spPr>
      </p:pic>
      <p:sp>
        <p:nvSpPr>
          <p:cNvPr id="33799" name="テキスト ボックス 7"/>
          <p:cNvSpPr txBox="1">
            <a:spLocks noChangeArrowheads="1"/>
          </p:cNvSpPr>
          <p:nvPr/>
        </p:nvSpPr>
        <p:spPr bwMode="auto">
          <a:xfrm>
            <a:off x="0" y="6553200"/>
            <a:ext cx="9144000" cy="307975"/>
          </a:xfrm>
          <a:prstGeom prst="rect">
            <a:avLst/>
          </a:prstGeom>
          <a:noFill/>
          <a:ln w="9525">
            <a:noFill/>
            <a:miter lim="800000"/>
            <a:headEnd/>
            <a:tailEnd/>
          </a:ln>
        </p:spPr>
        <p:txBody>
          <a:bodyPr>
            <a:spAutoFit/>
          </a:bodyPr>
          <a:lstStyle/>
          <a:p>
            <a:pPr algn="ctr"/>
            <a:r>
              <a:rPr lang="ja-JP" altLang="en-US" sz="1400" dirty="0">
                <a:solidFill>
                  <a:prstClr val="black"/>
                </a:solidFill>
                <a:latin typeface="+mj-ea"/>
                <a:ea typeface="+mj-ea"/>
              </a:rPr>
              <a:t>　　　　　　　　</a:t>
            </a:r>
            <a:r>
              <a:rPr lang="en-US" altLang="ja-JP" sz="1400" dirty="0">
                <a:solidFill>
                  <a:prstClr val="black"/>
                </a:solidFill>
                <a:latin typeface="+mj-ea"/>
                <a:ea typeface="+mj-ea"/>
              </a:rPr>
              <a:t> </a:t>
            </a:r>
            <a:r>
              <a:rPr lang="ja-JP" altLang="en-US" sz="1400" dirty="0">
                <a:solidFill>
                  <a:prstClr val="black"/>
                </a:solidFill>
                <a:latin typeface="+mj-ea"/>
                <a:ea typeface="+mj-ea"/>
              </a:rPr>
              <a:t>　       </a:t>
            </a:r>
            <a:r>
              <a:rPr lang="en-US" altLang="ja-JP" sz="1400" b="1" dirty="0">
                <a:solidFill>
                  <a:prstClr val="black"/>
                </a:solidFill>
                <a:latin typeface="+mj-ea"/>
                <a:ea typeface="+mj-ea"/>
              </a:rPr>
              <a:t>Fig.1</a:t>
            </a:r>
            <a:r>
              <a:rPr lang="ja-JP" altLang="en-US" sz="1400" b="1" dirty="0">
                <a:solidFill>
                  <a:prstClr val="black"/>
                </a:solidFill>
                <a:latin typeface="+mj-ea"/>
                <a:ea typeface="+mj-ea"/>
              </a:rPr>
              <a:t>　黒潮の型　       </a:t>
            </a:r>
            <a:r>
              <a:rPr lang="en-US" altLang="ja-JP" sz="1400" dirty="0">
                <a:solidFill>
                  <a:prstClr val="black"/>
                </a:solidFill>
                <a:latin typeface="+mj-ea"/>
                <a:ea typeface="+mj-ea"/>
              </a:rPr>
              <a:t>&lt;</a:t>
            </a:r>
            <a:r>
              <a:rPr lang="ja-JP" altLang="en-US" sz="1400" dirty="0">
                <a:solidFill>
                  <a:prstClr val="black"/>
                </a:solidFill>
                <a:latin typeface="+mj-ea"/>
                <a:ea typeface="+mj-ea"/>
              </a:rPr>
              <a:t>海上保安庁</a:t>
            </a:r>
            <a:r>
              <a:rPr lang="en-US" altLang="ja-JP" sz="1400" dirty="0">
                <a:solidFill>
                  <a:prstClr val="black"/>
                </a:solidFill>
                <a:latin typeface="+mj-ea"/>
                <a:ea typeface="+mj-ea"/>
              </a:rPr>
              <a:t>&gt;</a:t>
            </a:r>
            <a:endParaRPr lang="ja-JP" altLang="en-US" sz="1400" dirty="0">
              <a:solidFill>
                <a:prstClr val="black"/>
              </a:solidFill>
              <a:latin typeface="+mj-ea"/>
              <a:ea typeface="+mj-ea"/>
            </a:endParaRPr>
          </a:p>
        </p:txBody>
      </p:sp>
      <p:cxnSp>
        <p:nvCxnSpPr>
          <p:cNvPr id="16" name="直線コネクタ 15"/>
          <p:cNvCxnSpPr/>
          <p:nvPr/>
        </p:nvCxnSpPr>
        <p:spPr>
          <a:xfrm>
            <a:off x="357158" y="3643314"/>
            <a:ext cx="41434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rot="5400000">
            <a:off x="785786" y="2857496"/>
            <a:ext cx="32861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rot="5400000">
            <a:off x="5081591" y="2886071"/>
            <a:ext cx="32861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rot="5400000">
            <a:off x="3571868" y="2857496"/>
            <a:ext cx="32861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714876" y="3643314"/>
            <a:ext cx="40719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999120C0-F702-445C-B018-BC09BD7DB4A6}" type="slidenum">
              <a:rPr kumimoji="1" lang="ja-JP" altLang="en-US" smtClean="0"/>
              <a:t>34</a:t>
            </a:fld>
            <a:endParaRPr kumimoji="1" lang="ja-JP" altLang="en-US"/>
          </a:p>
        </p:txBody>
      </p:sp>
    </p:spTree>
    <p:extLst>
      <p:ext uri="{BB962C8B-B14F-4D97-AF65-F5344CB8AC3E}">
        <p14:creationId xmlns:p14="http://schemas.microsoft.com/office/powerpoint/2010/main" val="405695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 ヒストグラム&#10;&#10;AI 生成コンテンツは誤りを含む可能性があります。">
            <a:extLst>
              <a:ext uri="{FF2B5EF4-FFF2-40B4-BE49-F238E27FC236}">
                <a16:creationId xmlns:a16="http://schemas.microsoft.com/office/drawing/2014/main" id="{25F699FF-8350-EA02-F600-E9E2ED22B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7032"/>
            <a:ext cx="9148840" cy="2983691"/>
          </a:xfrm>
          <a:prstGeom prst="rect">
            <a:avLst/>
          </a:prstGeom>
        </p:spPr>
      </p:pic>
      <p:sp>
        <p:nvSpPr>
          <p:cNvPr id="37889" name="Text Box 10"/>
          <p:cNvSpPr txBox="1">
            <a:spLocks noChangeArrowheads="1"/>
          </p:cNvSpPr>
          <p:nvPr/>
        </p:nvSpPr>
        <p:spPr bwMode="auto">
          <a:xfrm>
            <a:off x="0" y="44624"/>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黒潮流路の状況</a:t>
            </a:r>
          </a:p>
        </p:txBody>
      </p:sp>
      <p:graphicFrame>
        <p:nvGraphicFramePr>
          <p:cNvPr id="5" name="表 4"/>
          <p:cNvGraphicFramePr>
            <a:graphicFrameLocks noGrp="1"/>
          </p:cNvGraphicFramePr>
          <p:nvPr>
            <p:extLst>
              <p:ext uri="{D42A27DB-BD31-4B8C-83A1-F6EECF244321}">
                <p14:modId xmlns:p14="http://schemas.microsoft.com/office/powerpoint/2010/main" val="3166763925"/>
              </p:ext>
            </p:extLst>
          </p:nvPr>
        </p:nvGraphicFramePr>
        <p:xfrm>
          <a:off x="35495" y="560332"/>
          <a:ext cx="9108504" cy="2734505"/>
        </p:xfrm>
        <a:graphic>
          <a:graphicData uri="http://schemas.openxmlformats.org/drawingml/2006/table">
            <a:tbl>
              <a:tblPr/>
              <a:tblGrid>
                <a:gridCol w="2448273">
                  <a:extLst>
                    <a:ext uri="{9D8B030D-6E8A-4147-A177-3AD203B41FA5}">
                      <a16:colId xmlns:a16="http://schemas.microsoft.com/office/drawing/2014/main" val="20000"/>
                    </a:ext>
                  </a:extLst>
                </a:gridCol>
                <a:gridCol w="2105979">
                  <a:extLst>
                    <a:ext uri="{9D8B030D-6E8A-4147-A177-3AD203B41FA5}">
                      <a16:colId xmlns:a16="http://schemas.microsoft.com/office/drawing/2014/main" val="20001"/>
                    </a:ext>
                  </a:extLst>
                </a:gridCol>
                <a:gridCol w="2277126">
                  <a:extLst>
                    <a:ext uri="{9D8B030D-6E8A-4147-A177-3AD203B41FA5}">
                      <a16:colId xmlns:a16="http://schemas.microsoft.com/office/drawing/2014/main" val="20002"/>
                    </a:ext>
                  </a:extLst>
                </a:gridCol>
                <a:gridCol w="2277126">
                  <a:extLst>
                    <a:ext uri="{9D8B030D-6E8A-4147-A177-3AD203B41FA5}">
                      <a16:colId xmlns:a16="http://schemas.microsoft.com/office/drawing/2014/main" val="20003"/>
                    </a:ext>
                  </a:extLst>
                </a:gridCol>
              </a:tblGrid>
              <a:tr h="571503">
                <a:tc>
                  <a:txBody>
                    <a:bodyPr/>
                    <a:lstStyle/>
                    <a:p>
                      <a:r>
                        <a:rPr lang="ja-JP" altLang="en-US" sz="1700" b="0" dirty="0">
                          <a:solidFill>
                            <a:schemeClr val="bg1"/>
                          </a:solidFill>
                          <a:latin typeface="+mj-ea"/>
                          <a:ea typeface="+mj-ea"/>
                        </a:rPr>
                        <a:t>安定した大蛇行型流路の期間</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556CA5"/>
                    </a:solidFill>
                  </a:tcPr>
                </a:tc>
                <a:tc>
                  <a:txBody>
                    <a:bodyPr/>
                    <a:lstStyle/>
                    <a:p>
                      <a:r>
                        <a:rPr lang="ja-JP" altLang="en-US" sz="1700" b="0" dirty="0">
                          <a:solidFill>
                            <a:schemeClr val="bg1"/>
                          </a:solidFill>
                          <a:latin typeface="+mj-ea"/>
                          <a:ea typeface="+mj-ea"/>
                        </a:rPr>
                        <a:t>継続日数</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556CA5"/>
                    </a:solidFill>
                  </a:tcPr>
                </a:tc>
                <a:tc>
                  <a:txBody>
                    <a:bodyPr/>
                    <a:lstStyle/>
                    <a:p>
                      <a:r>
                        <a:rPr lang="ja-JP" altLang="en-US" sz="1700" b="0" dirty="0">
                          <a:solidFill>
                            <a:schemeClr val="bg1"/>
                          </a:solidFill>
                          <a:latin typeface="+mj-ea"/>
                          <a:ea typeface="+mj-ea"/>
                        </a:rPr>
                        <a:t>期間中の最南下緯度</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556CA5"/>
                    </a:solidFill>
                  </a:tcPr>
                </a:tc>
                <a:tc>
                  <a:txBody>
                    <a:bodyPr/>
                    <a:lstStyle/>
                    <a:p>
                      <a:r>
                        <a:rPr lang="ja-JP" altLang="en-US" sz="1700" b="0" dirty="0">
                          <a:solidFill>
                            <a:schemeClr val="bg1"/>
                          </a:solidFill>
                          <a:latin typeface="+mj-ea"/>
                          <a:ea typeface="+mj-ea"/>
                        </a:rPr>
                        <a:t>最南下点の平均経度</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556CA5"/>
                    </a:solidFill>
                  </a:tcPr>
                </a:tc>
                <a:extLst>
                  <a:ext uri="{0D108BD9-81ED-4DB2-BD59-A6C34878D82A}">
                    <a16:rowId xmlns:a16="http://schemas.microsoft.com/office/drawing/2014/main" val="10000"/>
                  </a:ext>
                </a:extLst>
              </a:tr>
              <a:tr h="294020">
                <a:tc>
                  <a:txBody>
                    <a:bodyPr/>
                    <a:lstStyle/>
                    <a:p>
                      <a:r>
                        <a:rPr lang="en-US" altLang="ja-JP" sz="1700" dirty="0">
                          <a:solidFill>
                            <a:srgbClr val="333333"/>
                          </a:solidFill>
                          <a:latin typeface="+mj-ea"/>
                          <a:ea typeface="+mj-ea"/>
                        </a:rPr>
                        <a:t>1975.8</a:t>
                      </a:r>
                      <a:r>
                        <a:rPr lang="ja-JP" altLang="en-US" sz="1700" dirty="0">
                          <a:solidFill>
                            <a:srgbClr val="333333"/>
                          </a:solidFill>
                          <a:latin typeface="+mj-ea"/>
                          <a:ea typeface="+mj-ea"/>
                        </a:rPr>
                        <a:t>～</a:t>
                      </a:r>
                      <a:r>
                        <a:rPr lang="en-US" altLang="ja-JP" sz="1700" dirty="0">
                          <a:solidFill>
                            <a:srgbClr val="333333"/>
                          </a:solidFill>
                          <a:latin typeface="+mj-ea"/>
                          <a:ea typeface="+mj-ea"/>
                        </a:rPr>
                        <a:t>1980.3</a:t>
                      </a:r>
                      <a:endParaRPr lang="ja-JP" altLang="en-US" sz="1700" dirty="0">
                        <a:solidFill>
                          <a:srgbClr val="333333"/>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a:solidFill>
                            <a:srgbClr val="333333"/>
                          </a:solidFill>
                          <a:latin typeface="+mj-ea"/>
                          <a:ea typeface="+mj-ea"/>
                        </a:rPr>
                        <a:t>4</a:t>
                      </a:r>
                      <a:r>
                        <a:rPr lang="ja-JP" altLang="en-US" sz="1700">
                          <a:solidFill>
                            <a:srgbClr val="333333"/>
                          </a:solidFill>
                          <a:latin typeface="+mj-ea"/>
                          <a:ea typeface="+mj-ea"/>
                        </a:rPr>
                        <a:t>年</a:t>
                      </a:r>
                      <a:r>
                        <a:rPr lang="en-US" altLang="ja-JP" sz="1700">
                          <a:solidFill>
                            <a:srgbClr val="333333"/>
                          </a:solidFill>
                          <a:latin typeface="+mj-ea"/>
                          <a:ea typeface="+mj-ea"/>
                        </a:rPr>
                        <a:t>8</a:t>
                      </a:r>
                      <a:r>
                        <a:rPr lang="ja-JP" altLang="en-US" sz="1700">
                          <a:solidFill>
                            <a:srgbClr val="333333"/>
                          </a:solidFill>
                          <a:latin typeface="+mj-ea"/>
                          <a:ea typeface="+mj-ea"/>
                        </a:rPr>
                        <a:t>か月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30.0°N</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a:solidFill>
                            <a:srgbClr val="333333"/>
                          </a:solidFill>
                          <a:latin typeface="HG丸ｺﾞｼｯｸM-PRO" panose="020F0600000000000000" pitchFamily="50" charset="-128"/>
                          <a:ea typeface="HG丸ｺﾞｼｯｸM-PRO" panose="020F0600000000000000" pitchFamily="50" charset="-128"/>
                        </a:rPr>
                        <a:t>137.3°E</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4020">
                <a:tc>
                  <a:txBody>
                    <a:bodyPr/>
                    <a:lstStyle/>
                    <a:p>
                      <a:r>
                        <a:rPr lang="en-US" altLang="ja-JP" sz="1700" dirty="0">
                          <a:solidFill>
                            <a:srgbClr val="333333"/>
                          </a:solidFill>
                          <a:latin typeface="+mj-ea"/>
                          <a:ea typeface="+mj-ea"/>
                        </a:rPr>
                        <a:t>1981.11</a:t>
                      </a:r>
                      <a:r>
                        <a:rPr lang="ja-JP" altLang="en-US" sz="1700" dirty="0">
                          <a:solidFill>
                            <a:srgbClr val="333333"/>
                          </a:solidFill>
                          <a:latin typeface="+mj-ea"/>
                          <a:ea typeface="+mj-ea"/>
                        </a:rPr>
                        <a:t>～</a:t>
                      </a:r>
                      <a:r>
                        <a:rPr lang="en-US" altLang="ja-JP" sz="1700" dirty="0">
                          <a:solidFill>
                            <a:srgbClr val="333333"/>
                          </a:solidFill>
                          <a:latin typeface="+mj-ea"/>
                          <a:ea typeface="+mj-ea"/>
                        </a:rPr>
                        <a:t>1984.5</a:t>
                      </a:r>
                      <a:endParaRPr lang="ja-JP" altLang="en-US" sz="1700" dirty="0">
                        <a:solidFill>
                          <a:srgbClr val="333333"/>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dirty="0">
                          <a:solidFill>
                            <a:srgbClr val="333333"/>
                          </a:solidFill>
                          <a:latin typeface="+mj-ea"/>
                          <a:ea typeface="+mj-ea"/>
                        </a:rPr>
                        <a:t>2</a:t>
                      </a:r>
                      <a:r>
                        <a:rPr lang="ja-JP" altLang="en-US" sz="1700" dirty="0">
                          <a:solidFill>
                            <a:srgbClr val="333333"/>
                          </a:solidFill>
                          <a:latin typeface="+mj-ea"/>
                          <a:ea typeface="+mj-ea"/>
                        </a:rPr>
                        <a:t>年</a:t>
                      </a:r>
                      <a:r>
                        <a:rPr lang="en-US" altLang="ja-JP" sz="1700" dirty="0">
                          <a:solidFill>
                            <a:srgbClr val="333333"/>
                          </a:solidFill>
                          <a:latin typeface="+mj-ea"/>
                          <a:ea typeface="+mj-ea"/>
                        </a:rPr>
                        <a:t>7</a:t>
                      </a:r>
                      <a:r>
                        <a:rPr lang="ja-JP" altLang="en-US" sz="1700" dirty="0">
                          <a:solidFill>
                            <a:srgbClr val="333333"/>
                          </a:solidFill>
                          <a:latin typeface="+mj-ea"/>
                          <a:ea typeface="+mj-ea"/>
                        </a:rPr>
                        <a:t>か月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31.0°N</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a:solidFill>
                            <a:srgbClr val="333333"/>
                          </a:solidFill>
                          <a:latin typeface="HG丸ｺﾞｼｯｸM-PRO" panose="020F0600000000000000" pitchFamily="50" charset="-128"/>
                          <a:ea typeface="HG丸ｺﾞｼｯｸM-PRO" panose="020F0600000000000000" pitchFamily="50" charset="-128"/>
                        </a:rPr>
                        <a:t>138.7°E</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94020">
                <a:tc>
                  <a:txBody>
                    <a:bodyPr/>
                    <a:lstStyle/>
                    <a:p>
                      <a:r>
                        <a:rPr lang="en-US" altLang="ja-JP" sz="1700" dirty="0">
                          <a:solidFill>
                            <a:srgbClr val="333333"/>
                          </a:solidFill>
                          <a:latin typeface="+mj-ea"/>
                          <a:ea typeface="+mj-ea"/>
                        </a:rPr>
                        <a:t>1986.12</a:t>
                      </a:r>
                      <a:r>
                        <a:rPr lang="ja-JP" altLang="en-US" sz="1700" dirty="0">
                          <a:solidFill>
                            <a:srgbClr val="333333"/>
                          </a:solidFill>
                          <a:latin typeface="+mj-ea"/>
                          <a:ea typeface="+mj-ea"/>
                        </a:rPr>
                        <a:t>～</a:t>
                      </a:r>
                      <a:r>
                        <a:rPr lang="en-US" altLang="ja-JP" sz="1700" dirty="0">
                          <a:solidFill>
                            <a:srgbClr val="333333"/>
                          </a:solidFill>
                          <a:latin typeface="+mj-ea"/>
                          <a:ea typeface="+mj-ea"/>
                        </a:rPr>
                        <a:t>1988.7</a:t>
                      </a:r>
                      <a:endParaRPr lang="ja-JP" altLang="en-US" sz="1700" dirty="0">
                        <a:solidFill>
                          <a:srgbClr val="333333"/>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dirty="0">
                          <a:solidFill>
                            <a:srgbClr val="333333"/>
                          </a:solidFill>
                          <a:latin typeface="+mj-ea"/>
                          <a:ea typeface="+mj-ea"/>
                        </a:rPr>
                        <a:t>1</a:t>
                      </a:r>
                      <a:r>
                        <a:rPr lang="ja-JP" altLang="en-US" sz="1700" dirty="0">
                          <a:solidFill>
                            <a:srgbClr val="333333"/>
                          </a:solidFill>
                          <a:latin typeface="+mj-ea"/>
                          <a:ea typeface="+mj-ea"/>
                        </a:rPr>
                        <a:t>年</a:t>
                      </a:r>
                      <a:r>
                        <a:rPr lang="en-US" altLang="ja-JP" sz="1700" dirty="0">
                          <a:solidFill>
                            <a:srgbClr val="333333"/>
                          </a:solidFill>
                          <a:latin typeface="+mj-ea"/>
                          <a:ea typeface="+mj-ea"/>
                        </a:rPr>
                        <a:t>8</a:t>
                      </a:r>
                      <a:r>
                        <a:rPr lang="ja-JP" altLang="en-US" sz="1700" dirty="0">
                          <a:solidFill>
                            <a:srgbClr val="333333"/>
                          </a:solidFill>
                          <a:latin typeface="+mj-ea"/>
                          <a:ea typeface="+mj-ea"/>
                        </a:rPr>
                        <a:t>か月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a:solidFill>
                            <a:srgbClr val="333333"/>
                          </a:solidFill>
                          <a:latin typeface="HG丸ｺﾞｼｯｸM-PRO" panose="020F0600000000000000" pitchFamily="50" charset="-128"/>
                          <a:ea typeface="HG丸ｺﾞｼｯｸM-PRO" panose="020F0600000000000000" pitchFamily="50" charset="-128"/>
                        </a:rPr>
                        <a:t>31.3°N</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138.3°E</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12949">
                <a:tc>
                  <a:txBody>
                    <a:bodyPr/>
                    <a:lstStyle/>
                    <a:p>
                      <a:r>
                        <a:rPr lang="en-US" altLang="ja-JP" sz="1700" dirty="0">
                          <a:solidFill>
                            <a:srgbClr val="333333"/>
                          </a:solidFill>
                          <a:latin typeface="+mj-ea"/>
                          <a:ea typeface="+mj-ea"/>
                        </a:rPr>
                        <a:t>1989.12</a:t>
                      </a:r>
                      <a:r>
                        <a:rPr lang="ja-JP" altLang="en-US" sz="1700" dirty="0">
                          <a:solidFill>
                            <a:srgbClr val="333333"/>
                          </a:solidFill>
                          <a:latin typeface="+mj-ea"/>
                          <a:ea typeface="+mj-ea"/>
                        </a:rPr>
                        <a:t>～</a:t>
                      </a:r>
                      <a:r>
                        <a:rPr lang="en-US" altLang="ja-JP" sz="1700" dirty="0">
                          <a:solidFill>
                            <a:srgbClr val="333333"/>
                          </a:solidFill>
                          <a:latin typeface="+mj-ea"/>
                          <a:ea typeface="+mj-ea"/>
                        </a:rPr>
                        <a:t>1990.12</a:t>
                      </a:r>
                      <a:endParaRPr lang="ja-JP" altLang="en-US" sz="1700" dirty="0">
                        <a:solidFill>
                          <a:srgbClr val="333333"/>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dirty="0">
                          <a:solidFill>
                            <a:srgbClr val="333333"/>
                          </a:solidFill>
                          <a:latin typeface="+mj-ea"/>
                          <a:ea typeface="+mj-ea"/>
                        </a:rPr>
                        <a:t>1</a:t>
                      </a:r>
                      <a:r>
                        <a:rPr lang="ja-JP" altLang="en-US" sz="1700" dirty="0">
                          <a:solidFill>
                            <a:srgbClr val="333333"/>
                          </a:solidFill>
                          <a:latin typeface="+mj-ea"/>
                          <a:ea typeface="+mj-ea"/>
                        </a:rPr>
                        <a:t>年</a:t>
                      </a:r>
                      <a:r>
                        <a:rPr lang="en-US" altLang="ja-JP" sz="1700" dirty="0">
                          <a:solidFill>
                            <a:srgbClr val="333333"/>
                          </a:solidFill>
                          <a:latin typeface="+mj-ea"/>
                          <a:ea typeface="+mj-ea"/>
                        </a:rPr>
                        <a:t>1</a:t>
                      </a:r>
                      <a:r>
                        <a:rPr lang="ja-JP" altLang="en-US" sz="1700" dirty="0">
                          <a:solidFill>
                            <a:srgbClr val="333333"/>
                          </a:solidFill>
                          <a:latin typeface="+mj-ea"/>
                          <a:ea typeface="+mj-ea"/>
                        </a:rPr>
                        <a:t>か月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a:solidFill>
                            <a:srgbClr val="333333"/>
                          </a:solidFill>
                          <a:latin typeface="HG丸ｺﾞｼｯｸM-PRO" panose="020F0600000000000000" pitchFamily="50" charset="-128"/>
                          <a:ea typeface="HG丸ｺﾞｼｯｸM-PRO" panose="020F0600000000000000" pitchFamily="50" charset="-128"/>
                        </a:rPr>
                        <a:t>31.6°N</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138.3°E</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94020">
                <a:tc>
                  <a:txBody>
                    <a:bodyPr/>
                    <a:lstStyle/>
                    <a:p>
                      <a:r>
                        <a:rPr lang="en-US" altLang="ja-JP" sz="1700" dirty="0">
                          <a:solidFill>
                            <a:srgbClr val="333333"/>
                          </a:solidFill>
                          <a:latin typeface="+mj-ea"/>
                          <a:ea typeface="+mj-ea"/>
                        </a:rPr>
                        <a:t>2004.7</a:t>
                      </a:r>
                      <a:r>
                        <a:rPr lang="ja-JP" altLang="en-US" sz="1700" dirty="0">
                          <a:solidFill>
                            <a:srgbClr val="333333"/>
                          </a:solidFill>
                          <a:latin typeface="+mj-ea"/>
                          <a:ea typeface="+mj-ea"/>
                        </a:rPr>
                        <a:t>～</a:t>
                      </a:r>
                      <a:r>
                        <a:rPr lang="en-US" altLang="ja-JP" sz="1700" dirty="0">
                          <a:solidFill>
                            <a:srgbClr val="333333"/>
                          </a:solidFill>
                          <a:latin typeface="+mj-ea"/>
                          <a:ea typeface="+mj-ea"/>
                        </a:rPr>
                        <a:t>2005.8</a:t>
                      </a:r>
                      <a:endParaRPr lang="ja-JP" altLang="en-US" sz="1700" dirty="0">
                        <a:solidFill>
                          <a:srgbClr val="333333"/>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dirty="0">
                          <a:solidFill>
                            <a:srgbClr val="333333"/>
                          </a:solidFill>
                          <a:latin typeface="+mj-ea"/>
                          <a:ea typeface="+mj-ea"/>
                        </a:rPr>
                        <a:t>1</a:t>
                      </a:r>
                      <a:r>
                        <a:rPr lang="ja-JP" altLang="en-US" sz="1700" dirty="0">
                          <a:solidFill>
                            <a:srgbClr val="333333"/>
                          </a:solidFill>
                          <a:latin typeface="+mj-ea"/>
                          <a:ea typeface="+mj-ea"/>
                        </a:rPr>
                        <a:t>年</a:t>
                      </a:r>
                      <a:r>
                        <a:rPr lang="en-US" altLang="ja-JP" sz="1700" dirty="0">
                          <a:solidFill>
                            <a:srgbClr val="333333"/>
                          </a:solidFill>
                          <a:latin typeface="+mj-ea"/>
                          <a:ea typeface="+mj-ea"/>
                        </a:rPr>
                        <a:t>2</a:t>
                      </a:r>
                      <a:r>
                        <a:rPr lang="ja-JP" altLang="en-US" sz="1700" dirty="0">
                          <a:solidFill>
                            <a:srgbClr val="333333"/>
                          </a:solidFill>
                          <a:latin typeface="+mj-ea"/>
                          <a:ea typeface="+mj-ea"/>
                        </a:rPr>
                        <a:t>か月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31.3°N</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sz="1700" dirty="0">
                          <a:solidFill>
                            <a:srgbClr val="333333"/>
                          </a:solidFill>
                          <a:latin typeface="HG丸ｺﾞｼｯｸM-PRO" panose="020F0600000000000000" pitchFamily="50" charset="-128"/>
                          <a:ea typeface="HG丸ｺﾞｼｯｸM-PRO" panose="020F0600000000000000" pitchFamily="50" charset="-128"/>
                        </a:rPr>
                        <a:t>138.1°E</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94020">
                <a:tc>
                  <a:txBody>
                    <a:bodyPr/>
                    <a:lstStyle/>
                    <a:p>
                      <a:r>
                        <a:rPr lang="en-US" altLang="ja-JP" sz="1700" dirty="0">
                          <a:solidFill>
                            <a:schemeClr val="tx1"/>
                          </a:solidFill>
                          <a:latin typeface="+mj-ea"/>
                          <a:ea typeface="+mj-ea"/>
                        </a:rPr>
                        <a:t>2017.8</a:t>
                      </a:r>
                      <a:r>
                        <a:rPr lang="ja-JP" altLang="en-US" sz="1700" dirty="0">
                          <a:solidFill>
                            <a:schemeClr val="tx1"/>
                          </a:solidFill>
                          <a:latin typeface="+mj-ea"/>
                          <a:ea typeface="+mj-ea"/>
                        </a:rPr>
                        <a:t>～</a:t>
                      </a:r>
                      <a:r>
                        <a:rPr lang="en-US" altLang="ja-JP" sz="1700" dirty="0">
                          <a:solidFill>
                            <a:schemeClr val="tx1"/>
                          </a:solidFill>
                          <a:latin typeface="+mj-ea"/>
                          <a:ea typeface="+mj-ea"/>
                        </a:rPr>
                        <a:t>2025.4</a:t>
                      </a:r>
                      <a:endParaRPr lang="ja-JP" altLang="en-US" sz="1700" dirty="0">
                        <a:solidFill>
                          <a:schemeClr val="tx1"/>
                        </a:solidFill>
                        <a:latin typeface="+mj-ea"/>
                        <a:ea typeface="+mj-ea"/>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r>
                        <a:rPr lang="en-US" altLang="ja-JP" sz="1700" dirty="0">
                          <a:solidFill>
                            <a:schemeClr val="tx1"/>
                          </a:solidFill>
                          <a:latin typeface="+mj-ea"/>
                          <a:ea typeface="+mj-ea"/>
                        </a:rPr>
                        <a:t>7</a:t>
                      </a:r>
                      <a:r>
                        <a:rPr lang="ja-JP" altLang="en-US" sz="1700" dirty="0">
                          <a:solidFill>
                            <a:schemeClr val="tx1"/>
                          </a:solidFill>
                          <a:latin typeface="+mj-ea"/>
                          <a:ea typeface="+mj-ea"/>
                        </a:rPr>
                        <a:t>年</a:t>
                      </a:r>
                      <a:r>
                        <a:rPr lang="en-US" altLang="ja-JP" sz="1700" dirty="0">
                          <a:solidFill>
                            <a:schemeClr val="tx1"/>
                          </a:solidFill>
                          <a:latin typeface="+mj-ea"/>
                          <a:ea typeface="+mj-ea"/>
                        </a:rPr>
                        <a:t>9</a:t>
                      </a:r>
                      <a:r>
                        <a:rPr lang="ja-JP" altLang="en-US" sz="1700" dirty="0">
                          <a:solidFill>
                            <a:schemeClr val="tx1"/>
                          </a:solidFill>
                          <a:latin typeface="+mj-ea"/>
                          <a:ea typeface="+mj-ea"/>
                        </a:rPr>
                        <a:t>ヶ月</a:t>
                      </a: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endParaRPr lang="en-US" sz="1700" dirty="0">
                        <a:solidFill>
                          <a:srgbClr val="333333"/>
                        </a:solidFill>
                        <a:latin typeface="HG丸ｺﾞｼｯｸM-PRO" panose="020F0600000000000000" pitchFamily="50" charset="-128"/>
                        <a:ea typeface="HG丸ｺﾞｼｯｸM-PRO" panose="020F0600000000000000" pitchFamily="50" charset="-128"/>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tc>
                  <a:txBody>
                    <a:bodyPr/>
                    <a:lstStyle/>
                    <a:p>
                      <a:endParaRPr lang="en-US" sz="1700" dirty="0">
                        <a:solidFill>
                          <a:srgbClr val="333333"/>
                        </a:solidFill>
                        <a:latin typeface="HG丸ｺﾞｼｯｸM-PRO" panose="020F0600000000000000" pitchFamily="50" charset="-128"/>
                        <a:ea typeface="HG丸ｺﾞｼｯｸM-PRO" panose="020F0600000000000000" pitchFamily="50" charset="-128"/>
                      </a:endParaRPr>
                    </a:p>
                  </a:txBody>
                  <a:tcPr marL="84667" marR="84667" marT="42333" marB="42333" anchor="ctr">
                    <a:lnL w="19050" cap="flat" cmpd="sng" algn="ctr">
                      <a:solidFill>
                        <a:srgbClr val="9BA8CA"/>
                      </a:solidFill>
                      <a:prstDash val="solid"/>
                      <a:round/>
                      <a:headEnd type="none" w="med" len="med"/>
                      <a:tailEnd type="none" w="med" len="med"/>
                    </a:lnL>
                    <a:lnR w="19050" cap="flat" cmpd="sng" algn="ctr">
                      <a:solidFill>
                        <a:srgbClr val="9BA8CA"/>
                      </a:solidFill>
                      <a:prstDash val="solid"/>
                      <a:round/>
                      <a:headEnd type="none" w="med" len="med"/>
                      <a:tailEnd type="none" w="med" len="med"/>
                    </a:lnR>
                    <a:lnT w="19050" cap="flat" cmpd="sng" algn="ctr">
                      <a:solidFill>
                        <a:srgbClr val="9BA8CA"/>
                      </a:solidFill>
                      <a:prstDash val="solid"/>
                      <a:round/>
                      <a:headEnd type="none" w="med" len="med"/>
                      <a:tailEnd type="none" w="med" len="med"/>
                    </a:lnT>
                    <a:lnB w="19050" cap="flat" cmpd="sng" algn="ctr">
                      <a:solidFill>
                        <a:srgbClr val="9BA8CA"/>
                      </a:solidFill>
                      <a:prstDash val="solid"/>
                      <a:round/>
                      <a:headEnd type="none" w="med" len="med"/>
                      <a:tailEnd type="none" w="med" len="med"/>
                    </a:lnB>
                    <a:solidFill>
                      <a:srgbClr val="FFFFFF"/>
                    </a:solidFill>
                  </a:tcPr>
                </a:tc>
                <a:extLst>
                  <a:ext uri="{0D108BD9-81ED-4DB2-BD59-A6C34878D82A}">
                    <a16:rowId xmlns:a16="http://schemas.microsoft.com/office/drawing/2014/main" val="23912694"/>
                  </a:ext>
                </a:extLst>
              </a:tr>
            </a:tbl>
          </a:graphicData>
        </a:graphic>
      </p:graphicFrame>
      <p:sp>
        <p:nvSpPr>
          <p:cNvPr id="37928" name="テキスト ボックス 8"/>
          <p:cNvSpPr txBox="1">
            <a:spLocks noChangeArrowheads="1"/>
          </p:cNvSpPr>
          <p:nvPr/>
        </p:nvSpPr>
        <p:spPr bwMode="auto">
          <a:xfrm>
            <a:off x="17747" y="3299744"/>
            <a:ext cx="9144000" cy="304800"/>
          </a:xfrm>
          <a:prstGeom prst="rect">
            <a:avLst/>
          </a:prstGeom>
          <a:noFill/>
          <a:ln w="9525">
            <a:noFill/>
            <a:miter lim="800000"/>
            <a:headEnd/>
            <a:tailEnd/>
          </a:ln>
        </p:spPr>
        <p:txBody>
          <a:bodyPr>
            <a:spAutoFit/>
          </a:bodyPr>
          <a:lstStyle/>
          <a:p>
            <a:pPr algn="ctr"/>
            <a:r>
              <a:rPr lang="ja-JP" altLang="en-US" sz="1400" dirty="0">
                <a:solidFill>
                  <a:prstClr val="black"/>
                </a:solidFill>
                <a:latin typeface="+mj-ea"/>
                <a:ea typeface="+mj-ea"/>
              </a:rPr>
              <a:t>　　　　　　　　</a:t>
            </a:r>
            <a:r>
              <a:rPr lang="en-US" altLang="ja-JP" sz="1400" dirty="0">
                <a:solidFill>
                  <a:prstClr val="black"/>
                </a:solidFill>
                <a:latin typeface="+mj-ea"/>
                <a:ea typeface="+mj-ea"/>
              </a:rPr>
              <a:t> </a:t>
            </a:r>
            <a:r>
              <a:rPr lang="ja-JP" altLang="en-US" sz="1400" dirty="0">
                <a:solidFill>
                  <a:prstClr val="black"/>
                </a:solidFill>
                <a:latin typeface="+mj-ea"/>
                <a:ea typeface="+mj-ea"/>
              </a:rPr>
              <a:t>　      </a:t>
            </a:r>
            <a:r>
              <a:rPr lang="ja-JP" altLang="en-US" sz="1400" b="1" dirty="0">
                <a:solidFill>
                  <a:prstClr val="black"/>
                </a:solidFill>
                <a:latin typeface="+mj-ea"/>
                <a:ea typeface="+mj-ea"/>
              </a:rPr>
              <a:t>安定した大蛇行期間  　       </a:t>
            </a:r>
            <a:r>
              <a:rPr lang="en-US" altLang="ja-JP" sz="1400" dirty="0">
                <a:solidFill>
                  <a:prstClr val="black"/>
                </a:solidFill>
                <a:latin typeface="+mj-ea"/>
                <a:ea typeface="+mj-ea"/>
              </a:rPr>
              <a:t>&lt;</a:t>
            </a:r>
            <a:r>
              <a:rPr lang="ja-JP" altLang="en-US" sz="1400" dirty="0">
                <a:solidFill>
                  <a:prstClr val="black"/>
                </a:solidFill>
                <a:latin typeface="+mj-ea"/>
                <a:ea typeface="+mj-ea"/>
              </a:rPr>
              <a:t>気象庁</a:t>
            </a:r>
            <a:r>
              <a:rPr lang="en-US" altLang="ja-JP" sz="1400" dirty="0">
                <a:solidFill>
                  <a:prstClr val="black"/>
                </a:solidFill>
                <a:latin typeface="+mj-ea"/>
                <a:ea typeface="+mj-ea"/>
              </a:rPr>
              <a:t>HP&gt;</a:t>
            </a:r>
            <a:endParaRPr lang="ja-JP" altLang="en-US" sz="1400" dirty="0">
              <a:solidFill>
                <a:prstClr val="black"/>
              </a:solidFill>
              <a:latin typeface="+mj-ea"/>
              <a:ea typeface="+mj-ea"/>
            </a:endParaRPr>
          </a:p>
        </p:txBody>
      </p:sp>
      <p:sp>
        <p:nvSpPr>
          <p:cNvPr id="37929" name="テキスト ボックス 9"/>
          <p:cNvSpPr txBox="1">
            <a:spLocks noChangeArrowheads="1"/>
          </p:cNvSpPr>
          <p:nvPr/>
        </p:nvSpPr>
        <p:spPr bwMode="auto">
          <a:xfrm>
            <a:off x="0" y="6513657"/>
            <a:ext cx="9144000" cy="304800"/>
          </a:xfrm>
          <a:prstGeom prst="rect">
            <a:avLst/>
          </a:prstGeom>
          <a:noFill/>
          <a:ln w="9525">
            <a:noFill/>
            <a:miter lim="800000"/>
            <a:headEnd/>
            <a:tailEnd/>
          </a:ln>
        </p:spPr>
        <p:txBody>
          <a:bodyPr>
            <a:spAutoFit/>
          </a:bodyPr>
          <a:lstStyle/>
          <a:p>
            <a:pPr algn="ctr"/>
            <a:r>
              <a:rPr lang="ja-JP" altLang="en-US" sz="1400" dirty="0">
                <a:solidFill>
                  <a:prstClr val="black"/>
                </a:solidFill>
                <a:latin typeface="+mj-ea"/>
                <a:ea typeface="+mj-ea"/>
              </a:rPr>
              <a:t>　　　　　　　　</a:t>
            </a:r>
            <a:r>
              <a:rPr lang="en-US" altLang="ja-JP" sz="1400" dirty="0">
                <a:solidFill>
                  <a:prstClr val="black"/>
                </a:solidFill>
                <a:latin typeface="+mj-ea"/>
                <a:ea typeface="+mj-ea"/>
              </a:rPr>
              <a:t>       </a:t>
            </a:r>
            <a:r>
              <a:rPr lang="ja-JP" altLang="en-US" sz="1400" b="1" dirty="0">
                <a:solidFill>
                  <a:prstClr val="black"/>
                </a:solidFill>
                <a:latin typeface="+mj-ea"/>
                <a:ea typeface="+mj-ea"/>
              </a:rPr>
              <a:t>黒潮の最南下緯度        　 </a:t>
            </a:r>
            <a:r>
              <a:rPr lang="en-US" altLang="ja-JP" sz="1400" dirty="0">
                <a:solidFill>
                  <a:prstClr val="black"/>
                </a:solidFill>
                <a:latin typeface="+mj-ea"/>
                <a:ea typeface="+mj-ea"/>
              </a:rPr>
              <a:t>&lt;</a:t>
            </a:r>
            <a:r>
              <a:rPr lang="ja-JP" altLang="en-US" sz="1400" dirty="0">
                <a:solidFill>
                  <a:prstClr val="black"/>
                </a:solidFill>
                <a:latin typeface="+mj-ea"/>
                <a:ea typeface="+mj-ea"/>
              </a:rPr>
              <a:t>気象庁</a:t>
            </a:r>
            <a:r>
              <a:rPr lang="en-US" altLang="ja-JP" sz="1400" dirty="0">
                <a:solidFill>
                  <a:prstClr val="black"/>
                </a:solidFill>
                <a:latin typeface="+mj-ea"/>
                <a:ea typeface="+mj-ea"/>
              </a:rPr>
              <a:t>HP&gt;</a:t>
            </a:r>
            <a:endParaRPr lang="ja-JP" altLang="en-US" sz="1400" dirty="0">
              <a:solidFill>
                <a:prstClr val="black"/>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35</a:t>
            </a:fld>
            <a:endParaRPr kumimoji="1" lang="ja-JP" altLang="en-US"/>
          </a:p>
        </p:txBody>
      </p:sp>
    </p:spTree>
    <p:extLst>
      <p:ext uri="{BB962C8B-B14F-4D97-AF65-F5344CB8AC3E}">
        <p14:creationId xmlns:p14="http://schemas.microsoft.com/office/powerpoint/2010/main" val="1808524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62F6060-1B70-4ADB-A6B3-D88EF88005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37" t="3095" r="9838" b="2310"/>
          <a:stretch/>
        </p:blipFill>
        <p:spPr>
          <a:xfrm>
            <a:off x="0" y="435600"/>
            <a:ext cx="8316416" cy="6426321"/>
          </a:xfrm>
          <a:prstGeom prst="rect">
            <a:avLst/>
          </a:prstGeom>
        </p:spPr>
      </p:pic>
      <p:sp>
        <p:nvSpPr>
          <p:cNvPr id="35842" name="Text Box 5"/>
          <p:cNvSpPr txBox="1">
            <a:spLocks noChangeArrowheads="1"/>
          </p:cNvSpPr>
          <p:nvPr/>
        </p:nvSpPr>
        <p:spPr bwMode="auto">
          <a:xfrm>
            <a:off x="0" y="0"/>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非大蛇行型</a:t>
            </a:r>
          </a:p>
        </p:txBody>
      </p:sp>
      <p:sp>
        <p:nvSpPr>
          <p:cNvPr id="35846" name="テキスト ボックス 9"/>
          <p:cNvSpPr txBox="1">
            <a:spLocks noChangeArrowheads="1"/>
          </p:cNvSpPr>
          <p:nvPr/>
        </p:nvSpPr>
        <p:spPr bwMode="auto">
          <a:xfrm>
            <a:off x="3635896" y="0"/>
            <a:ext cx="5400600" cy="304800"/>
          </a:xfrm>
          <a:prstGeom prst="rect">
            <a:avLst/>
          </a:prstGeom>
          <a:noFill/>
          <a:ln w="9525">
            <a:noFill/>
            <a:miter lim="800000"/>
            <a:headEnd/>
            <a:tailEnd/>
          </a:ln>
        </p:spPr>
        <p:txBody>
          <a:bodyPr wrap="square">
            <a:spAutoFit/>
          </a:bodyPr>
          <a:lstStyle/>
          <a:p>
            <a:pPr algn="ctr"/>
            <a:r>
              <a:rPr lang="ja-JP" altLang="en-US" sz="1400" b="1" dirty="0">
                <a:solidFill>
                  <a:prstClr val="black"/>
                </a:solidFill>
                <a:latin typeface="+mj-ea"/>
                <a:ea typeface="+mj-ea"/>
              </a:rPr>
              <a:t>関東・東海海況速報　</a:t>
            </a:r>
            <a:r>
              <a:rPr lang="en-US" altLang="ja-JP" sz="1400" b="1" dirty="0">
                <a:solidFill>
                  <a:prstClr val="black"/>
                </a:solidFill>
                <a:latin typeface="+mj-ea"/>
                <a:ea typeface="+mj-ea"/>
              </a:rPr>
              <a:t>2017.4.20        </a:t>
            </a:r>
            <a:r>
              <a:rPr lang="ja-JP" altLang="en-US" sz="1400" b="1" dirty="0">
                <a:solidFill>
                  <a:prstClr val="black"/>
                </a:solidFill>
                <a:latin typeface="+mj-ea"/>
                <a:ea typeface="+mj-ea"/>
              </a:rPr>
              <a:t>　 </a:t>
            </a:r>
            <a:r>
              <a:rPr lang="en-US" altLang="ja-JP" sz="1400" dirty="0">
                <a:solidFill>
                  <a:prstClr val="black"/>
                </a:solidFill>
                <a:latin typeface="+mj-ea"/>
                <a:ea typeface="+mj-ea"/>
              </a:rPr>
              <a:t>&lt;</a:t>
            </a:r>
            <a:r>
              <a:rPr lang="ja-JP" altLang="en-US" sz="1400" dirty="0">
                <a:solidFill>
                  <a:prstClr val="black"/>
                </a:solidFill>
                <a:latin typeface="+mj-ea"/>
                <a:ea typeface="+mj-ea"/>
              </a:rPr>
              <a:t>三重県水産研究所</a:t>
            </a:r>
            <a:r>
              <a:rPr lang="en-US" altLang="ja-JP" sz="1400" dirty="0">
                <a:solidFill>
                  <a:prstClr val="black"/>
                </a:solidFill>
                <a:latin typeface="+mj-ea"/>
                <a:ea typeface="+mj-ea"/>
              </a:rPr>
              <a:t>&gt;</a:t>
            </a:r>
            <a:endParaRPr lang="ja-JP" altLang="en-US" sz="1400" dirty="0">
              <a:solidFill>
                <a:prstClr val="black"/>
              </a:solidFill>
              <a:latin typeface="+mj-ea"/>
              <a:ea typeface="+mj-ea"/>
            </a:endParaRP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36</a:t>
            </a:fld>
            <a:endParaRPr kumimoji="1" lang="ja-JP" altLang="en-US"/>
          </a:p>
        </p:txBody>
      </p:sp>
    </p:spTree>
    <p:extLst>
      <p:ext uri="{BB962C8B-B14F-4D97-AF65-F5344CB8AC3E}">
        <p14:creationId xmlns:p14="http://schemas.microsoft.com/office/powerpoint/2010/main" val="3593141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FA66602-981F-46F1-9FD7-6EA6FEBBEB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38" t="3259" r="9052" b="3259"/>
          <a:stretch/>
        </p:blipFill>
        <p:spPr>
          <a:xfrm>
            <a:off x="0" y="490239"/>
            <a:ext cx="8316416" cy="6293505"/>
          </a:xfrm>
          <a:prstGeom prst="rect">
            <a:avLst/>
          </a:prstGeom>
        </p:spPr>
      </p:pic>
      <p:sp>
        <p:nvSpPr>
          <p:cNvPr id="35842" name="Text Box 5"/>
          <p:cNvSpPr txBox="1">
            <a:spLocks noChangeArrowheads="1"/>
          </p:cNvSpPr>
          <p:nvPr/>
        </p:nvSpPr>
        <p:spPr bwMode="auto">
          <a:xfrm>
            <a:off x="0" y="16884"/>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大蛇行型と冷水塊</a:t>
            </a:r>
          </a:p>
        </p:txBody>
      </p:sp>
      <p:grpSp>
        <p:nvGrpSpPr>
          <p:cNvPr id="2" name="Group 14"/>
          <p:cNvGrpSpPr>
            <a:grpSpLocks/>
          </p:cNvGrpSpPr>
          <p:nvPr/>
        </p:nvGrpSpPr>
        <p:grpSpPr bwMode="auto">
          <a:xfrm>
            <a:off x="3646239" y="3356992"/>
            <a:ext cx="1023937" cy="1584325"/>
            <a:chOff x="3606" y="2296"/>
            <a:chExt cx="645" cy="998"/>
          </a:xfrm>
        </p:grpSpPr>
        <p:grpSp>
          <p:nvGrpSpPr>
            <p:cNvPr id="3" name="Group 9"/>
            <p:cNvGrpSpPr>
              <a:grpSpLocks/>
            </p:cNvGrpSpPr>
            <p:nvPr/>
          </p:nvGrpSpPr>
          <p:grpSpPr bwMode="auto">
            <a:xfrm>
              <a:off x="3606" y="2296"/>
              <a:ext cx="635" cy="998"/>
              <a:chOff x="2925" y="2432"/>
              <a:chExt cx="635" cy="998"/>
            </a:xfrm>
          </p:grpSpPr>
          <p:sp>
            <p:nvSpPr>
              <p:cNvPr id="35849" name="Oval 7"/>
              <p:cNvSpPr>
                <a:spLocks noChangeArrowheads="1"/>
              </p:cNvSpPr>
              <p:nvPr/>
            </p:nvSpPr>
            <p:spPr bwMode="auto">
              <a:xfrm rot="-2269789">
                <a:off x="2925" y="2432"/>
                <a:ext cx="635" cy="998"/>
              </a:xfrm>
              <a:prstGeom prst="ellipse">
                <a:avLst/>
              </a:prstGeom>
              <a:solidFill>
                <a:srgbClr val="00FFFF">
                  <a:alpha val="32156"/>
                </a:srgbClr>
              </a:solidFill>
              <a:ln w="9525">
                <a:solidFill>
                  <a:schemeClr val="tx1"/>
                </a:solidFill>
                <a:round/>
                <a:headEnd/>
                <a:tailEnd/>
              </a:ln>
            </p:spPr>
            <p:txBody>
              <a:bodyPr wrap="none" anchor="ctr"/>
              <a:lstStyle/>
              <a:p>
                <a:endParaRPr lang="ja-JP" altLang="en-US">
                  <a:solidFill>
                    <a:prstClr val="black"/>
                  </a:solidFill>
                  <a:latin typeface="+mj-ea"/>
                  <a:ea typeface="+mj-ea"/>
                </a:endParaRPr>
              </a:p>
            </p:txBody>
          </p:sp>
          <p:sp>
            <p:nvSpPr>
              <p:cNvPr id="35850" name="Text Box 8"/>
              <p:cNvSpPr txBox="1">
                <a:spLocks noChangeArrowheads="1"/>
              </p:cNvSpPr>
              <p:nvPr/>
            </p:nvSpPr>
            <p:spPr bwMode="auto">
              <a:xfrm rot="19311703">
                <a:off x="3105" y="2613"/>
                <a:ext cx="291" cy="681"/>
              </a:xfrm>
              <a:prstGeom prst="rect">
                <a:avLst/>
              </a:prstGeom>
              <a:noFill/>
              <a:ln w="9525">
                <a:noFill/>
                <a:miter lim="800000"/>
                <a:headEnd/>
                <a:tailEnd/>
              </a:ln>
            </p:spPr>
            <p:txBody>
              <a:bodyPr vert="eaVert">
                <a:spAutoFit/>
              </a:bodyPr>
              <a:lstStyle/>
              <a:p>
                <a:pPr>
                  <a:spcBef>
                    <a:spcPct val="50000"/>
                  </a:spcBef>
                </a:pPr>
                <a:r>
                  <a:rPr lang="ja-JP" altLang="en-US" b="1" dirty="0">
                    <a:solidFill>
                      <a:srgbClr val="FF0000"/>
                    </a:solidFill>
                    <a:latin typeface="+mj-ea"/>
                    <a:ea typeface="+mj-ea"/>
                  </a:rPr>
                  <a:t>大冷水塊</a:t>
                </a:r>
              </a:p>
            </p:txBody>
          </p:sp>
        </p:grpSp>
        <p:sp>
          <p:nvSpPr>
            <p:cNvPr id="35848" name="AutoShape 13"/>
            <p:cNvSpPr>
              <a:spLocks noChangeArrowheads="1"/>
            </p:cNvSpPr>
            <p:nvPr/>
          </p:nvSpPr>
          <p:spPr bwMode="auto">
            <a:xfrm rot="9083223" flipH="1">
              <a:off x="3787" y="2614"/>
              <a:ext cx="464" cy="634"/>
            </a:xfrm>
            <a:custGeom>
              <a:avLst/>
              <a:gdLst>
                <a:gd name="T0" fmla="*/ 241 w 21600"/>
                <a:gd name="T1" fmla="*/ 0 h 21600"/>
                <a:gd name="T2" fmla="*/ 24 w 21600"/>
                <a:gd name="T3" fmla="*/ 306 h 21600"/>
                <a:gd name="T4" fmla="*/ 239 w 21600"/>
                <a:gd name="T5" fmla="*/ 65 h 21600"/>
                <a:gd name="T6" fmla="*/ 522 w 21600"/>
                <a:gd name="T7" fmla="*/ 331 h 21600"/>
                <a:gd name="T8" fmla="*/ 437 w 21600"/>
                <a:gd name="T9" fmla="*/ 439 h 21600"/>
                <a:gd name="T10" fmla="*/ 358 w 21600"/>
                <a:gd name="T11" fmla="*/ 323 h 21600"/>
                <a:gd name="T12" fmla="*/ 0 60000 65536"/>
                <a:gd name="T13" fmla="*/ 0 60000 65536"/>
                <a:gd name="T14" fmla="*/ 0 60000 65536"/>
                <a:gd name="T15" fmla="*/ 0 60000 65536"/>
                <a:gd name="T16" fmla="*/ 0 60000 65536"/>
                <a:gd name="T17" fmla="*/ 0 60000 65536"/>
                <a:gd name="T18" fmla="*/ 3166 w 21600"/>
                <a:gd name="T19" fmla="*/ 3168 h 21600"/>
                <a:gd name="T20" fmla="*/ 18434 w 21600"/>
                <a:gd name="T21" fmla="*/ 1843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375" y="11109"/>
                  </a:moveTo>
                  <a:cubicBezTo>
                    <a:pt x="19379" y="11006"/>
                    <a:pt x="19381" y="10903"/>
                    <a:pt x="19381" y="10800"/>
                  </a:cubicBezTo>
                  <a:cubicBezTo>
                    <a:pt x="19381" y="6060"/>
                    <a:pt x="15539" y="2219"/>
                    <a:pt x="10800" y="2219"/>
                  </a:cubicBezTo>
                  <a:cubicBezTo>
                    <a:pt x="6192" y="2218"/>
                    <a:pt x="2407" y="5857"/>
                    <a:pt x="2225" y="10461"/>
                  </a:cubicBezTo>
                  <a:lnTo>
                    <a:pt x="8" y="10374"/>
                  </a:lnTo>
                  <a:cubicBezTo>
                    <a:pt x="237" y="4579"/>
                    <a:pt x="5000" y="-1"/>
                    <a:pt x="10800" y="0"/>
                  </a:cubicBezTo>
                  <a:cubicBezTo>
                    <a:pt x="16764" y="0"/>
                    <a:pt x="21600" y="4835"/>
                    <a:pt x="21600" y="10800"/>
                  </a:cubicBezTo>
                  <a:cubicBezTo>
                    <a:pt x="21600" y="10930"/>
                    <a:pt x="21597" y="11060"/>
                    <a:pt x="21592" y="11190"/>
                  </a:cubicBezTo>
                  <a:lnTo>
                    <a:pt x="24291" y="11287"/>
                  </a:lnTo>
                  <a:lnTo>
                    <a:pt x="20346" y="14957"/>
                  </a:lnTo>
                  <a:lnTo>
                    <a:pt x="16677" y="11012"/>
                  </a:lnTo>
                  <a:lnTo>
                    <a:pt x="19375" y="11109"/>
                  </a:lnTo>
                  <a:close/>
                </a:path>
              </a:pathLst>
            </a:custGeom>
            <a:solidFill>
              <a:srgbClr val="FF0000"/>
            </a:solidFill>
            <a:ln w="9525">
              <a:noFill/>
              <a:miter lim="800000"/>
              <a:headEnd/>
              <a:tailEnd/>
            </a:ln>
          </p:spPr>
          <p:txBody>
            <a:bodyPr wrap="none" anchor="ctr"/>
            <a:lstStyle/>
            <a:p>
              <a:endParaRPr lang="ja-JP" altLang="en-US">
                <a:solidFill>
                  <a:prstClr val="black"/>
                </a:solidFill>
                <a:latin typeface="+mj-ea"/>
                <a:ea typeface="+mj-ea"/>
              </a:endParaRPr>
            </a:p>
          </p:txBody>
        </p:sp>
      </p:grpSp>
      <p:sp>
        <p:nvSpPr>
          <p:cNvPr id="35846" name="テキスト ボックス 9"/>
          <p:cNvSpPr txBox="1">
            <a:spLocks noChangeArrowheads="1"/>
          </p:cNvSpPr>
          <p:nvPr/>
        </p:nvSpPr>
        <p:spPr bwMode="auto">
          <a:xfrm>
            <a:off x="3362576" y="66212"/>
            <a:ext cx="5760640" cy="304800"/>
          </a:xfrm>
          <a:prstGeom prst="rect">
            <a:avLst/>
          </a:prstGeom>
          <a:noFill/>
          <a:ln w="9525">
            <a:noFill/>
            <a:miter lim="800000"/>
            <a:headEnd/>
            <a:tailEnd/>
          </a:ln>
        </p:spPr>
        <p:txBody>
          <a:bodyPr wrap="square">
            <a:spAutoFit/>
          </a:bodyPr>
          <a:lstStyle/>
          <a:p>
            <a:pPr algn="ctr"/>
            <a:r>
              <a:rPr lang="ja-JP" altLang="en-US" sz="1400" b="1" dirty="0">
                <a:solidFill>
                  <a:prstClr val="black"/>
                </a:solidFill>
                <a:latin typeface="+mj-ea"/>
                <a:ea typeface="+mj-ea"/>
              </a:rPr>
              <a:t>関東・東海海況速報　</a:t>
            </a:r>
            <a:r>
              <a:rPr lang="en-US" altLang="ja-JP" sz="1400" b="1" dirty="0">
                <a:solidFill>
                  <a:prstClr val="black"/>
                </a:solidFill>
                <a:latin typeface="+mj-ea"/>
                <a:ea typeface="+mj-ea"/>
              </a:rPr>
              <a:t>2009.4.27        </a:t>
            </a:r>
            <a:r>
              <a:rPr lang="ja-JP" altLang="en-US" sz="1400" b="1" dirty="0">
                <a:solidFill>
                  <a:prstClr val="black"/>
                </a:solidFill>
                <a:latin typeface="+mj-ea"/>
                <a:ea typeface="+mj-ea"/>
              </a:rPr>
              <a:t>　 </a:t>
            </a:r>
            <a:r>
              <a:rPr lang="en-US" altLang="ja-JP" sz="1400" dirty="0">
                <a:solidFill>
                  <a:prstClr val="black"/>
                </a:solidFill>
                <a:latin typeface="+mj-ea"/>
                <a:ea typeface="+mj-ea"/>
              </a:rPr>
              <a:t>&lt;</a:t>
            </a:r>
            <a:r>
              <a:rPr lang="ja-JP" altLang="en-US" sz="1400" dirty="0">
                <a:solidFill>
                  <a:prstClr val="black"/>
                </a:solidFill>
                <a:latin typeface="+mj-ea"/>
                <a:ea typeface="+mj-ea"/>
              </a:rPr>
              <a:t>三重県水産研究所</a:t>
            </a:r>
            <a:r>
              <a:rPr lang="en-US" altLang="ja-JP" sz="1400" dirty="0">
                <a:solidFill>
                  <a:prstClr val="black"/>
                </a:solidFill>
                <a:latin typeface="+mj-ea"/>
                <a:ea typeface="+mj-ea"/>
              </a:rPr>
              <a:t>&gt;</a:t>
            </a:r>
            <a:endParaRPr lang="ja-JP" altLang="en-US" sz="1400" dirty="0">
              <a:solidFill>
                <a:prstClr val="black"/>
              </a:solidFill>
              <a:latin typeface="+mj-ea"/>
              <a:ea typeface="+mj-ea"/>
            </a:endParaRP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37</a:t>
            </a:fld>
            <a:endParaRPr kumimoji="1" lang="ja-JP" altLang="en-US"/>
          </a:p>
        </p:txBody>
      </p:sp>
    </p:spTree>
    <p:extLst>
      <p:ext uri="{BB962C8B-B14F-4D97-AF65-F5344CB8AC3E}">
        <p14:creationId xmlns:p14="http://schemas.microsoft.com/office/powerpoint/2010/main" val="233428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マップ&#10;&#10;自動的に生成された説明">
            <a:extLst>
              <a:ext uri="{FF2B5EF4-FFF2-40B4-BE49-F238E27FC236}">
                <a16:creationId xmlns:a16="http://schemas.microsoft.com/office/drawing/2014/main" id="{515BFF12-1B5F-CD50-9800-8068AAF435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3" y="412721"/>
            <a:ext cx="9144000" cy="6470431"/>
          </a:xfrm>
          <a:prstGeom prst="rect">
            <a:avLst/>
          </a:prstGeom>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38</a:t>
            </a:fld>
            <a:endParaRPr kumimoji="1" lang="ja-JP" altLang="en-US"/>
          </a:p>
        </p:txBody>
      </p:sp>
      <p:sp>
        <p:nvSpPr>
          <p:cNvPr id="4" name="Text Box 5"/>
          <p:cNvSpPr txBox="1">
            <a:spLocks noChangeArrowheads="1"/>
          </p:cNvSpPr>
          <p:nvPr/>
        </p:nvSpPr>
        <p:spPr bwMode="auto">
          <a:xfrm>
            <a:off x="10639" y="35913"/>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最新の黒潮の流れ</a:t>
            </a:r>
          </a:p>
        </p:txBody>
      </p:sp>
      <p:sp>
        <p:nvSpPr>
          <p:cNvPr id="7" name="テキスト ボックス 9">
            <a:extLst>
              <a:ext uri="{FF2B5EF4-FFF2-40B4-BE49-F238E27FC236}">
                <a16:creationId xmlns:a16="http://schemas.microsoft.com/office/drawing/2014/main" id="{52B76D3E-D26E-4519-A51F-673D1D9AB06F}"/>
              </a:ext>
            </a:extLst>
          </p:cNvPr>
          <p:cNvSpPr txBox="1">
            <a:spLocks noChangeArrowheads="1"/>
          </p:cNvSpPr>
          <p:nvPr/>
        </p:nvSpPr>
        <p:spPr bwMode="auto">
          <a:xfrm>
            <a:off x="3362576" y="66212"/>
            <a:ext cx="5760640" cy="304800"/>
          </a:xfrm>
          <a:prstGeom prst="rect">
            <a:avLst/>
          </a:prstGeom>
          <a:noFill/>
          <a:ln w="9525">
            <a:noFill/>
            <a:miter lim="800000"/>
            <a:headEnd/>
            <a:tailEnd/>
          </a:ln>
        </p:spPr>
        <p:txBody>
          <a:bodyPr wrap="square">
            <a:spAutoFit/>
          </a:bodyPr>
          <a:lstStyle/>
          <a:p>
            <a:pPr algn="ctr"/>
            <a:r>
              <a:rPr lang="ja-JP" altLang="en-US" sz="1400" b="1" dirty="0">
                <a:solidFill>
                  <a:prstClr val="black"/>
                </a:solidFill>
                <a:latin typeface="+mj-ea"/>
                <a:ea typeface="+mj-ea"/>
              </a:rPr>
              <a:t>関東・東海海況速報　</a:t>
            </a:r>
            <a:r>
              <a:rPr lang="en-US" altLang="ja-JP" sz="1400" b="1" dirty="0">
                <a:solidFill>
                  <a:prstClr val="black"/>
                </a:solidFill>
                <a:latin typeface="+mj-ea"/>
                <a:ea typeface="+mj-ea"/>
              </a:rPr>
              <a:t>2023.12.06        </a:t>
            </a:r>
            <a:r>
              <a:rPr lang="ja-JP" altLang="en-US" sz="1400" b="1" dirty="0">
                <a:solidFill>
                  <a:prstClr val="black"/>
                </a:solidFill>
                <a:latin typeface="+mj-ea"/>
                <a:ea typeface="+mj-ea"/>
              </a:rPr>
              <a:t>　 </a:t>
            </a:r>
            <a:r>
              <a:rPr lang="en-US" altLang="ja-JP" sz="1400" dirty="0">
                <a:solidFill>
                  <a:prstClr val="black"/>
                </a:solidFill>
                <a:latin typeface="+mj-ea"/>
                <a:ea typeface="+mj-ea"/>
              </a:rPr>
              <a:t>&lt;</a:t>
            </a:r>
            <a:r>
              <a:rPr lang="ja-JP" altLang="en-US" sz="1400" dirty="0">
                <a:solidFill>
                  <a:prstClr val="black"/>
                </a:solidFill>
                <a:latin typeface="+mj-ea"/>
                <a:ea typeface="+mj-ea"/>
              </a:rPr>
              <a:t>三重県水産研究所</a:t>
            </a:r>
            <a:r>
              <a:rPr lang="en-US" altLang="ja-JP" sz="1400" dirty="0">
                <a:solidFill>
                  <a:prstClr val="black"/>
                </a:solidFill>
                <a:latin typeface="+mj-ea"/>
                <a:ea typeface="+mj-ea"/>
              </a:rPr>
              <a:t>&gt;</a:t>
            </a:r>
            <a:endParaRPr lang="ja-JP" altLang="en-US" sz="1400" dirty="0">
              <a:solidFill>
                <a:prstClr val="black"/>
              </a:solidFill>
              <a:latin typeface="+mj-ea"/>
              <a:ea typeface="+mj-ea"/>
            </a:endParaRPr>
          </a:p>
        </p:txBody>
      </p:sp>
    </p:spTree>
    <p:extLst>
      <p:ext uri="{BB962C8B-B14F-4D97-AF65-F5344CB8AC3E}">
        <p14:creationId xmlns:p14="http://schemas.microsoft.com/office/powerpoint/2010/main" val="4174551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39</a:t>
            </a:fld>
            <a:endParaRPr kumimoji="1" lang="ja-JP" altLang="en-US"/>
          </a:p>
        </p:txBody>
      </p:sp>
      <p:pic>
        <p:nvPicPr>
          <p:cNvPr id="3" name="図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49080"/>
            <a:ext cx="8244408" cy="6208920"/>
          </a:xfrm>
          <a:prstGeom prst="rect">
            <a:avLst/>
          </a:prstGeom>
        </p:spPr>
      </p:pic>
      <p:sp>
        <p:nvSpPr>
          <p:cNvPr id="4" name="Text Box 5"/>
          <p:cNvSpPr txBox="1">
            <a:spLocks noChangeArrowheads="1"/>
          </p:cNvSpPr>
          <p:nvPr/>
        </p:nvSpPr>
        <p:spPr bwMode="auto">
          <a:xfrm>
            <a:off x="10639" y="35913"/>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黒潮蛇行と気象との関係①</a:t>
            </a:r>
            <a:r>
              <a:rPr lang="ja-JP" altLang="en-US" sz="1400" dirty="0">
                <a:solidFill>
                  <a:prstClr val="black"/>
                </a:solidFill>
                <a:latin typeface="+mj-ea"/>
                <a:ea typeface="+mj-ea"/>
              </a:rPr>
              <a:t>鹿児島大中村啓彦教授ら（</a:t>
            </a:r>
            <a:r>
              <a:rPr lang="en-US" altLang="ja-JP" sz="1400" dirty="0">
                <a:solidFill>
                  <a:prstClr val="black"/>
                </a:solidFill>
                <a:latin typeface="+mj-ea"/>
                <a:ea typeface="+mj-ea"/>
              </a:rPr>
              <a:t>2012</a:t>
            </a:r>
            <a:r>
              <a:rPr lang="ja-JP" altLang="en-US" sz="1400" dirty="0">
                <a:solidFill>
                  <a:prstClr val="black"/>
                </a:solidFill>
                <a:latin typeface="+mj-ea"/>
                <a:ea typeface="+mj-ea"/>
              </a:rPr>
              <a:t>年</a:t>
            </a:r>
            <a:r>
              <a:rPr lang="en-US" altLang="ja-JP" sz="1400" dirty="0">
                <a:solidFill>
                  <a:prstClr val="black"/>
                </a:solidFill>
                <a:latin typeface="+mj-ea"/>
                <a:ea typeface="+mj-ea"/>
              </a:rPr>
              <a:t>9</a:t>
            </a:r>
            <a:r>
              <a:rPr lang="ja-JP" altLang="en-US" sz="1400" dirty="0">
                <a:solidFill>
                  <a:prstClr val="black"/>
                </a:solidFill>
                <a:latin typeface="+mj-ea"/>
                <a:ea typeface="+mj-ea"/>
              </a:rPr>
              <a:t>月発表）</a:t>
            </a:r>
          </a:p>
        </p:txBody>
      </p:sp>
    </p:spTree>
    <p:extLst>
      <p:ext uri="{BB962C8B-B14F-4D97-AF65-F5344CB8AC3E}">
        <p14:creationId xmlns:p14="http://schemas.microsoft.com/office/powerpoint/2010/main" val="656156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ickable Global Topography Map">
            <a:hlinkClick r:id="rId2"/>
          </p:cNvPr>
          <p:cNvPicPr>
            <a:picLocks noChangeAspect="1" noChangeArrowheads="1"/>
          </p:cNvPicPr>
          <p:nvPr/>
        </p:nvPicPr>
        <p:blipFill>
          <a:blip r:embed="rId3" cstate="print"/>
          <a:srcRect/>
          <a:stretch>
            <a:fillRect/>
          </a:stretch>
        </p:blipFill>
        <p:spPr bwMode="auto">
          <a:xfrm>
            <a:off x="-32" y="928670"/>
            <a:ext cx="9151607" cy="5357850"/>
          </a:xfrm>
          <a:prstGeom prst="rect">
            <a:avLst/>
          </a:prstGeom>
          <a:noFill/>
        </p:spPr>
      </p:pic>
      <p:pic>
        <p:nvPicPr>
          <p:cNvPr id="16077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52764"/>
            <a:ext cx="9144000" cy="5848070"/>
          </a:xfrm>
          <a:prstGeom prst="rect">
            <a:avLst/>
          </a:prstGeom>
          <a:noFill/>
          <a:ln w="9525">
            <a:noFill/>
            <a:miter lim="800000"/>
            <a:headEnd/>
            <a:tailEnd/>
          </a:ln>
        </p:spPr>
      </p:pic>
      <p:sp>
        <p:nvSpPr>
          <p:cNvPr id="4" name="テキスト ボックス 3"/>
          <p:cNvSpPr txBox="1"/>
          <p:nvPr/>
        </p:nvSpPr>
        <p:spPr>
          <a:xfrm>
            <a:off x="71406" y="35913"/>
            <a:ext cx="4071966" cy="584775"/>
          </a:xfrm>
          <a:prstGeom prst="rect">
            <a:avLst/>
          </a:prstGeom>
          <a:noFill/>
        </p:spPr>
        <p:txBody>
          <a:bodyPr wrap="square" rtlCol="0">
            <a:spAutoFit/>
          </a:bodyPr>
          <a:lstStyle/>
          <a:p>
            <a:r>
              <a:rPr lang="ja-JP" altLang="en-US" sz="3200" dirty="0">
                <a:solidFill>
                  <a:prstClr val="black"/>
                </a:solidFill>
                <a:latin typeface="+mj-ea"/>
                <a:ea typeface="+mj-ea"/>
              </a:rPr>
              <a:t>海の深さ</a:t>
            </a:r>
          </a:p>
        </p:txBody>
      </p:sp>
      <p:sp>
        <p:nvSpPr>
          <p:cNvPr id="5" name="テキスト ボックス 4"/>
          <p:cNvSpPr txBox="1"/>
          <p:nvPr/>
        </p:nvSpPr>
        <p:spPr>
          <a:xfrm>
            <a:off x="8501122" y="357166"/>
            <a:ext cx="571472" cy="369332"/>
          </a:xfrm>
          <a:prstGeom prst="rect">
            <a:avLst/>
          </a:prstGeom>
          <a:noFill/>
        </p:spPr>
        <p:txBody>
          <a:bodyPr wrap="square" rtlCol="0">
            <a:spAutoFit/>
          </a:bodyPr>
          <a:lstStyle/>
          <a:p>
            <a:r>
              <a:rPr lang="en-US" altLang="ja-JP" dirty="0">
                <a:solidFill>
                  <a:prstClr val="black"/>
                </a:solidFill>
              </a:rPr>
              <a:t>(m)</a:t>
            </a:r>
            <a:endParaRPr lang="ja-JP" altLang="en-US" dirty="0">
              <a:solidFill>
                <a:prstClr val="black"/>
              </a:solidFill>
            </a:endParaRPr>
          </a:p>
        </p:txBody>
      </p:sp>
      <p:sp>
        <p:nvSpPr>
          <p:cNvPr id="3" name="スライド番号プレースホルダー 2"/>
          <p:cNvSpPr>
            <a:spLocks noGrp="1"/>
          </p:cNvSpPr>
          <p:nvPr>
            <p:ph type="sldNum" sz="quarter" idx="12"/>
          </p:nvPr>
        </p:nvSpPr>
        <p:spPr/>
        <p:txBody>
          <a:bodyPr/>
          <a:lstStyle/>
          <a:p>
            <a:fld id="{999120C0-F702-445C-B018-BC09BD7DB4A6}" type="slidenum">
              <a:rPr kumimoji="1" lang="ja-JP" altLang="en-US" smtClean="0"/>
              <a:t>4</a:t>
            </a:fld>
            <a:endParaRPr kumimoji="1" lang="ja-JP" altLang="en-US"/>
          </a:p>
        </p:txBody>
      </p:sp>
    </p:spTree>
    <p:extLst>
      <p:ext uri="{BB962C8B-B14F-4D97-AF65-F5344CB8AC3E}">
        <p14:creationId xmlns:p14="http://schemas.microsoft.com/office/powerpoint/2010/main" val="14666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wipe(left)">
                                      <p:cBhvr>
                                        <p:cTn id="7" dur="500"/>
                                        <p:tgtEl>
                                          <p:spTgt spid="16077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40</a:t>
            </a:fld>
            <a:endParaRPr kumimoji="1" lang="ja-JP" altLang="en-US"/>
          </a:p>
        </p:txBody>
      </p:sp>
      <p:sp>
        <p:nvSpPr>
          <p:cNvPr id="4" name="Text Box 5"/>
          <p:cNvSpPr txBox="1">
            <a:spLocks noChangeArrowheads="1"/>
          </p:cNvSpPr>
          <p:nvPr/>
        </p:nvSpPr>
        <p:spPr bwMode="auto">
          <a:xfrm>
            <a:off x="10639" y="35913"/>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黒潮蛇行と気象との関係②</a:t>
            </a:r>
            <a:r>
              <a:rPr lang="ja-JP" altLang="en-US" sz="1400" dirty="0">
                <a:solidFill>
                  <a:prstClr val="black"/>
                </a:solidFill>
                <a:latin typeface="+mj-ea"/>
                <a:ea typeface="+mj-ea"/>
              </a:rPr>
              <a:t>東北大杉本周作准教授ら（</a:t>
            </a:r>
            <a:r>
              <a:rPr lang="en-US" altLang="ja-JP" sz="1400" dirty="0">
                <a:solidFill>
                  <a:prstClr val="black"/>
                </a:solidFill>
                <a:latin typeface="+mj-ea"/>
                <a:ea typeface="+mj-ea"/>
              </a:rPr>
              <a:t>2021</a:t>
            </a:r>
            <a:r>
              <a:rPr lang="ja-JP" altLang="en-US" sz="1400" dirty="0">
                <a:solidFill>
                  <a:prstClr val="black"/>
                </a:solidFill>
                <a:latin typeface="+mj-ea"/>
                <a:ea typeface="+mj-ea"/>
              </a:rPr>
              <a:t>年</a:t>
            </a:r>
            <a:r>
              <a:rPr lang="en-US" altLang="ja-JP" sz="1400" dirty="0">
                <a:solidFill>
                  <a:prstClr val="black"/>
                </a:solidFill>
                <a:latin typeface="+mj-ea"/>
                <a:ea typeface="+mj-ea"/>
              </a:rPr>
              <a:t>3</a:t>
            </a:r>
            <a:r>
              <a:rPr lang="ja-JP" altLang="en-US" sz="1400" dirty="0">
                <a:solidFill>
                  <a:prstClr val="black"/>
                </a:solidFill>
                <a:latin typeface="+mj-ea"/>
                <a:ea typeface="+mj-ea"/>
              </a:rPr>
              <a:t>月発表）</a:t>
            </a:r>
          </a:p>
        </p:txBody>
      </p:sp>
      <p:pic>
        <p:nvPicPr>
          <p:cNvPr id="6" name="図 5">
            <a:extLst>
              <a:ext uri="{FF2B5EF4-FFF2-40B4-BE49-F238E27FC236}">
                <a16:creationId xmlns:a16="http://schemas.microsoft.com/office/drawing/2014/main" id="{98A84B28-7A20-4239-BCC8-B04D4214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1790" y="548680"/>
            <a:ext cx="3806714" cy="3867621"/>
          </a:xfrm>
          <a:prstGeom prst="rect">
            <a:avLst/>
          </a:prstGeom>
        </p:spPr>
      </p:pic>
      <p:sp>
        <p:nvSpPr>
          <p:cNvPr id="7" name="正方形/長方形 6">
            <a:extLst>
              <a:ext uri="{FF2B5EF4-FFF2-40B4-BE49-F238E27FC236}">
                <a16:creationId xmlns:a16="http://schemas.microsoft.com/office/drawing/2014/main" id="{C6FC9B55-9F15-4F3C-A6B2-114256ACEA97}"/>
              </a:ext>
            </a:extLst>
          </p:cNvPr>
          <p:cNvSpPr/>
          <p:nvPr/>
        </p:nvSpPr>
        <p:spPr>
          <a:xfrm>
            <a:off x="107504" y="723711"/>
            <a:ext cx="4896544" cy="830997"/>
          </a:xfrm>
          <a:prstGeom prst="rect">
            <a:avLst/>
          </a:prstGeom>
        </p:spPr>
        <p:txBody>
          <a:bodyPr wrap="square">
            <a:spAutoFit/>
          </a:bodyPr>
          <a:lstStyle/>
          <a:p>
            <a:r>
              <a:rPr lang="ja-JP" altLang="en-US" sz="2400" dirty="0">
                <a:solidFill>
                  <a:prstClr val="black"/>
                </a:solidFill>
                <a:latin typeface="+mj-ea"/>
                <a:ea typeface="+mj-ea"/>
              </a:rPr>
              <a:t>黒潮大蛇行が関東地方の夏をより蒸し暑くする</a:t>
            </a:r>
          </a:p>
        </p:txBody>
      </p:sp>
      <p:pic>
        <p:nvPicPr>
          <p:cNvPr id="9" name="図 8">
            <a:extLst>
              <a:ext uri="{FF2B5EF4-FFF2-40B4-BE49-F238E27FC236}">
                <a16:creationId xmlns:a16="http://schemas.microsoft.com/office/drawing/2014/main" id="{8AF4D61C-D005-4CA9-980F-1C1ACC5B8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 y="1554707"/>
            <a:ext cx="5228313" cy="3371261"/>
          </a:xfrm>
          <a:prstGeom prst="rect">
            <a:avLst/>
          </a:prstGeom>
        </p:spPr>
      </p:pic>
    </p:spTree>
    <p:extLst>
      <p:ext uri="{BB962C8B-B14F-4D97-AF65-F5344CB8AC3E}">
        <p14:creationId xmlns:p14="http://schemas.microsoft.com/office/powerpoint/2010/main" val="2795978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41</a:t>
            </a:fld>
            <a:endParaRPr kumimoji="1" lang="ja-JP" altLang="en-US"/>
          </a:p>
        </p:txBody>
      </p:sp>
      <p:sp>
        <p:nvSpPr>
          <p:cNvPr id="4" name="Text Box 5"/>
          <p:cNvSpPr txBox="1">
            <a:spLocks noChangeArrowheads="1"/>
          </p:cNvSpPr>
          <p:nvPr/>
        </p:nvSpPr>
        <p:spPr bwMode="auto">
          <a:xfrm>
            <a:off x="10639" y="35913"/>
            <a:ext cx="9144000" cy="584775"/>
          </a:xfrm>
          <a:prstGeom prst="rect">
            <a:avLst/>
          </a:prstGeom>
          <a:noFill/>
          <a:ln w="9525">
            <a:noFill/>
            <a:miter lim="800000"/>
            <a:headEnd/>
            <a:tailEnd/>
          </a:ln>
        </p:spPr>
        <p:txBody>
          <a:bodyPr>
            <a:spAutoFit/>
          </a:bodyPr>
          <a:lstStyle/>
          <a:p>
            <a:pPr>
              <a:spcBef>
                <a:spcPct val="50000"/>
              </a:spcBef>
            </a:pPr>
            <a:r>
              <a:rPr lang="ja-JP" altLang="en-US" sz="3200" dirty="0">
                <a:solidFill>
                  <a:prstClr val="black"/>
                </a:solidFill>
                <a:latin typeface="+mj-ea"/>
                <a:ea typeface="+mj-ea"/>
              </a:rPr>
              <a:t>黒潮蛇行と気象と</a:t>
            </a:r>
            <a:r>
              <a:rPr lang="ja-JP" altLang="en-US" sz="3200">
                <a:solidFill>
                  <a:prstClr val="black"/>
                </a:solidFill>
                <a:latin typeface="+mj-ea"/>
                <a:ea typeface="+mj-ea"/>
              </a:rPr>
              <a:t>の関係③</a:t>
            </a:r>
            <a:r>
              <a:rPr lang="ja-JP" altLang="en-US" sz="1400">
                <a:solidFill>
                  <a:prstClr val="black"/>
                </a:solidFill>
                <a:latin typeface="+mj-ea"/>
                <a:ea typeface="+mj-ea"/>
              </a:rPr>
              <a:t>三重</a:t>
            </a:r>
            <a:r>
              <a:rPr lang="ja-JP" altLang="en-US" sz="1400" dirty="0">
                <a:solidFill>
                  <a:prstClr val="black"/>
                </a:solidFill>
                <a:latin typeface="+mj-ea"/>
                <a:ea typeface="+mj-ea"/>
              </a:rPr>
              <a:t>大 博士課程 学生 森田さん（新宮高校先生）</a:t>
            </a:r>
          </a:p>
        </p:txBody>
      </p:sp>
      <p:sp>
        <p:nvSpPr>
          <p:cNvPr id="7" name="正方形/長方形 6">
            <a:extLst>
              <a:ext uri="{FF2B5EF4-FFF2-40B4-BE49-F238E27FC236}">
                <a16:creationId xmlns:a16="http://schemas.microsoft.com/office/drawing/2014/main" id="{C6FC9B55-9F15-4F3C-A6B2-114256ACEA97}"/>
              </a:ext>
            </a:extLst>
          </p:cNvPr>
          <p:cNvSpPr/>
          <p:nvPr/>
        </p:nvSpPr>
        <p:spPr>
          <a:xfrm>
            <a:off x="107504" y="723711"/>
            <a:ext cx="4896544" cy="830997"/>
          </a:xfrm>
          <a:prstGeom prst="rect">
            <a:avLst/>
          </a:prstGeom>
        </p:spPr>
        <p:txBody>
          <a:bodyPr wrap="square">
            <a:spAutoFit/>
          </a:bodyPr>
          <a:lstStyle/>
          <a:p>
            <a:r>
              <a:rPr lang="ja-JP" altLang="en-US" sz="2400" dirty="0">
                <a:solidFill>
                  <a:prstClr val="black"/>
                </a:solidFill>
                <a:latin typeface="+mj-ea"/>
                <a:ea typeface="+mj-ea"/>
              </a:rPr>
              <a:t>黒潮大蛇行中に台風が来るともっと豪雨になる可能性がある</a:t>
            </a:r>
          </a:p>
        </p:txBody>
      </p:sp>
      <p:pic>
        <p:nvPicPr>
          <p:cNvPr id="3" name="図 2">
            <a:extLst>
              <a:ext uri="{FF2B5EF4-FFF2-40B4-BE49-F238E27FC236}">
                <a16:creationId xmlns:a16="http://schemas.microsoft.com/office/drawing/2014/main" id="{A56EBFA1-1F40-4FF0-142F-E28DF34F60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2188" y="1234992"/>
            <a:ext cx="5186316" cy="2642318"/>
          </a:xfrm>
          <a:prstGeom prst="rect">
            <a:avLst/>
          </a:prstGeom>
          <a:noFill/>
          <a:ln>
            <a:noFill/>
          </a:ln>
        </p:spPr>
      </p:pic>
      <p:pic>
        <p:nvPicPr>
          <p:cNvPr id="5" name="図 4">
            <a:extLst>
              <a:ext uri="{FF2B5EF4-FFF2-40B4-BE49-F238E27FC236}">
                <a16:creationId xmlns:a16="http://schemas.microsoft.com/office/drawing/2014/main" id="{16A10C3B-1A25-F202-87CC-089C90F7B2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49" y="1540876"/>
            <a:ext cx="3213275" cy="2789524"/>
          </a:xfrm>
          <a:prstGeom prst="rect">
            <a:avLst/>
          </a:prstGeom>
          <a:noFill/>
          <a:ln>
            <a:noFill/>
          </a:ln>
        </p:spPr>
      </p:pic>
      <p:pic>
        <p:nvPicPr>
          <p:cNvPr id="8" name="図 7">
            <a:extLst>
              <a:ext uri="{FF2B5EF4-FFF2-40B4-BE49-F238E27FC236}">
                <a16:creationId xmlns:a16="http://schemas.microsoft.com/office/drawing/2014/main" id="{E9442403-FDFE-FEDE-4AC0-EA7DB53264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15" y="4330400"/>
            <a:ext cx="7508145" cy="2489714"/>
          </a:xfrm>
          <a:prstGeom prst="rect">
            <a:avLst/>
          </a:prstGeom>
          <a:noFill/>
          <a:ln>
            <a:noFill/>
          </a:ln>
        </p:spPr>
      </p:pic>
    </p:spTree>
    <p:extLst>
      <p:ext uri="{BB962C8B-B14F-4D97-AF65-F5344CB8AC3E}">
        <p14:creationId xmlns:p14="http://schemas.microsoft.com/office/powerpoint/2010/main" val="2283615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深層循環の模式図"/>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5786" y="1052907"/>
            <a:ext cx="7573815" cy="4939132"/>
          </a:xfrm>
          <a:prstGeom prst="rect">
            <a:avLst/>
          </a:prstGeom>
          <a:noFill/>
        </p:spPr>
      </p:pic>
      <p:sp>
        <p:nvSpPr>
          <p:cNvPr id="5" name="正方形/長方形 4"/>
          <p:cNvSpPr/>
          <p:nvPr/>
        </p:nvSpPr>
        <p:spPr>
          <a:xfrm>
            <a:off x="1475656" y="6041475"/>
            <a:ext cx="6736262" cy="646331"/>
          </a:xfrm>
          <a:prstGeom prst="rect">
            <a:avLst/>
          </a:prstGeom>
        </p:spPr>
        <p:txBody>
          <a:bodyPr wrap="square">
            <a:spAutoFit/>
          </a:bodyPr>
          <a:lstStyle/>
          <a:p>
            <a:r>
              <a:rPr lang="ja-JP" altLang="en-US" dirty="0">
                <a:solidFill>
                  <a:prstClr val="black"/>
                </a:solidFill>
                <a:latin typeface="+mj-ea"/>
                <a:ea typeface="+mj-ea"/>
              </a:rPr>
              <a:t>青い線は深層流，赤い線は表層流を示す （</a:t>
            </a:r>
            <a:r>
              <a:rPr lang="ja-JP" altLang="ja-JP" dirty="0">
                <a:solidFill>
                  <a:prstClr val="black"/>
                </a:solidFill>
                <a:latin typeface="+mj-ea"/>
                <a:ea typeface="+mj-ea"/>
              </a:rPr>
              <a:t>IPCC</a:t>
            </a:r>
            <a:r>
              <a:rPr lang="ja-JP" altLang="en-US" dirty="0">
                <a:solidFill>
                  <a:prstClr val="black"/>
                </a:solidFill>
                <a:latin typeface="+mj-ea"/>
                <a:ea typeface="+mj-ea"/>
              </a:rPr>
              <a:t> </a:t>
            </a:r>
            <a:r>
              <a:rPr lang="ja-JP" altLang="ja-JP" dirty="0">
                <a:solidFill>
                  <a:prstClr val="black"/>
                </a:solidFill>
                <a:latin typeface="+mj-ea"/>
                <a:ea typeface="+mj-ea"/>
              </a:rPr>
              <a:t>2001</a:t>
            </a:r>
            <a:r>
              <a:rPr lang="ja-JP" altLang="en-US" dirty="0">
                <a:solidFill>
                  <a:prstClr val="black"/>
                </a:solidFill>
                <a:latin typeface="+mj-ea"/>
                <a:ea typeface="+mj-ea"/>
              </a:rPr>
              <a:t>）</a:t>
            </a:r>
            <a:endParaRPr lang="en-US" altLang="ja-JP" dirty="0">
              <a:solidFill>
                <a:prstClr val="black"/>
              </a:solidFill>
              <a:latin typeface="+mj-ea"/>
              <a:ea typeface="+mj-ea"/>
            </a:endParaRPr>
          </a:p>
          <a:p>
            <a:r>
              <a:rPr lang="en-US" altLang="ja-JP" dirty="0">
                <a:solidFill>
                  <a:prstClr val="black"/>
                </a:solidFill>
                <a:latin typeface="+mj-ea"/>
                <a:ea typeface="+mj-ea"/>
              </a:rPr>
              <a:t>※</a:t>
            </a:r>
            <a:r>
              <a:rPr lang="ja-JP" altLang="en-US" dirty="0">
                <a:solidFill>
                  <a:prstClr val="black"/>
                </a:solidFill>
                <a:latin typeface="+mj-ea"/>
                <a:ea typeface="+mj-ea"/>
              </a:rPr>
              <a:t>実際の海流はもっと複雑である</a:t>
            </a:r>
          </a:p>
        </p:txBody>
      </p:sp>
      <p:sp>
        <p:nvSpPr>
          <p:cNvPr id="6" name="テキスト ボックス 5"/>
          <p:cNvSpPr txBox="1"/>
          <p:nvPr/>
        </p:nvSpPr>
        <p:spPr>
          <a:xfrm>
            <a:off x="35868" y="33974"/>
            <a:ext cx="9108132" cy="646331"/>
          </a:xfrm>
          <a:prstGeom prst="rect">
            <a:avLst/>
          </a:prstGeom>
          <a:noFill/>
        </p:spPr>
        <p:txBody>
          <a:bodyPr wrap="square" rtlCol="0">
            <a:spAutoFit/>
          </a:bodyPr>
          <a:lstStyle/>
          <a:p>
            <a:r>
              <a:rPr lang="ja-JP" altLang="en-US" sz="3600" b="1" dirty="0">
                <a:solidFill>
                  <a:prstClr val="black"/>
                </a:solidFill>
                <a:latin typeface="+mj-ea"/>
                <a:ea typeface="+mj-ea"/>
              </a:rPr>
              <a:t>熱塩循環</a:t>
            </a:r>
            <a:r>
              <a:rPr lang="ja-JP" altLang="en-US" sz="3200" dirty="0">
                <a:solidFill>
                  <a:prstClr val="black"/>
                </a:solidFill>
                <a:latin typeface="+mj-ea"/>
                <a:ea typeface="+mj-ea"/>
              </a:rPr>
              <a:t>：密度の大きな水は両極で作られる</a:t>
            </a:r>
          </a:p>
        </p:txBody>
      </p:sp>
      <p:sp>
        <p:nvSpPr>
          <p:cNvPr id="7" name="テキスト ボックス 6"/>
          <p:cNvSpPr txBox="1"/>
          <p:nvPr/>
        </p:nvSpPr>
        <p:spPr>
          <a:xfrm>
            <a:off x="4071934" y="1357298"/>
            <a:ext cx="3812434" cy="523220"/>
          </a:xfrm>
          <a:prstGeom prst="rect">
            <a:avLst/>
          </a:prstGeom>
          <a:noFill/>
        </p:spPr>
        <p:txBody>
          <a:bodyPr wrap="square" rtlCol="0">
            <a:spAutoFit/>
          </a:bodyPr>
          <a:lstStyle/>
          <a:p>
            <a:r>
              <a:rPr lang="ja-JP" altLang="en-US" sz="2800" dirty="0">
                <a:solidFill>
                  <a:srgbClr val="FF0000"/>
                </a:solidFill>
                <a:latin typeface="+mj-ea"/>
                <a:ea typeface="+mj-ea"/>
              </a:rPr>
              <a:t>約</a:t>
            </a:r>
            <a:r>
              <a:rPr lang="en-US" altLang="ja-JP" sz="2800" dirty="0">
                <a:solidFill>
                  <a:srgbClr val="FF0000"/>
                </a:solidFill>
                <a:latin typeface="+mj-ea"/>
                <a:ea typeface="+mj-ea"/>
              </a:rPr>
              <a:t>2000</a:t>
            </a:r>
            <a:r>
              <a:rPr lang="ja-JP" altLang="en-US" sz="2800" dirty="0">
                <a:solidFill>
                  <a:srgbClr val="FF0000"/>
                </a:solidFill>
                <a:latin typeface="+mj-ea"/>
                <a:ea typeface="+mj-ea"/>
              </a:rPr>
              <a:t>年</a:t>
            </a:r>
            <a:r>
              <a:rPr lang="ja-JP" altLang="en-US" sz="2800" dirty="0">
                <a:solidFill>
                  <a:prstClr val="black"/>
                </a:solidFill>
                <a:latin typeface="+mj-ea"/>
                <a:ea typeface="+mj-ea"/>
              </a:rPr>
              <a:t>かけて循環</a:t>
            </a: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42</a:t>
            </a:fld>
            <a:endParaRPr kumimoji="1" lang="ja-JP" altLang="en-US"/>
          </a:p>
        </p:txBody>
      </p:sp>
      <p:sp>
        <p:nvSpPr>
          <p:cNvPr id="9" name="円/楕円 8"/>
          <p:cNvSpPr/>
          <p:nvPr/>
        </p:nvSpPr>
        <p:spPr>
          <a:xfrm>
            <a:off x="2555776" y="1165480"/>
            <a:ext cx="864096" cy="90685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1259632" y="5085184"/>
            <a:ext cx="864096" cy="90685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38971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371600"/>
          </a:xfrm>
        </p:spPr>
        <p:txBody>
          <a:bodyPr>
            <a:normAutofit/>
          </a:bodyPr>
          <a:lstStyle/>
          <a:p>
            <a:r>
              <a:rPr lang="ja-JP" altLang="en-US" sz="3600" dirty="0"/>
              <a:t>海洋の深層循環（熱塩循環）</a:t>
            </a:r>
            <a:br>
              <a:rPr lang="en-US" altLang="ja-JP" sz="3600" dirty="0"/>
            </a:br>
            <a:r>
              <a:rPr lang="ja-JP" altLang="en-US" sz="2800" dirty="0">
                <a:solidFill>
                  <a:srgbClr val="953735"/>
                </a:solidFill>
              </a:rPr>
              <a:t>海の大規模対流</a:t>
            </a:r>
            <a:endParaRPr kumimoji="1" lang="ja-JP" altLang="en-US" sz="3600" dirty="0">
              <a:solidFill>
                <a:srgbClr val="953735"/>
              </a:solidFill>
            </a:endParaRPr>
          </a:p>
        </p:txBody>
      </p:sp>
      <p:sp>
        <p:nvSpPr>
          <p:cNvPr id="4" name="テキスト ボックス 3"/>
          <p:cNvSpPr txBox="1"/>
          <p:nvPr/>
        </p:nvSpPr>
        <p:spPr>
          <a:xfrm>
            <a:off x="5867400" y="6488668"/>
            <a:ext cx="2819400" cy="369332"/>
          </a:xfrm>
          <a:prstGeom prst="rect">
            <a:avLst/>
          </a:prstGeom>
          <a:noFill/>
        </p:spPr>
        <p:txBody>
          <a:bodyPr wrap="square" rtlCol="0">
            <a:spAutoFit/>
          </a:bodyPr>
          <a:lstStyle/>
          <a:p>
            <a:pPr algn="ctr"/>
            <a:r>
              <a:rPr kumimoji="1" lang="ja-JP" altLang="en-US" dirty="0"/>
              <a:t>「新地学図表」（</a:t>
            </a:r>
            <a:r>
              <a:rPr kumimoji="1" lang="en-US" altLang="ja-JP" dirty="0"/>
              <a:t>p.195)</a:t>
            </a:r>
            <a:endParaRPr kumimoji="1" lang="ja-JP" altLang="en-US" dirty="0"/>
          </a:p>
        </p:txBody>
      </p:sp>
      <p:sp>
        <p:nvSpPr>
          <p:cNvPr id="6" name="テキスト ボックス 5"/>
          <p:cNvSpPr txBox="1"/>
          <p:nvPr/>
        </p:nvSpPr>
        <p:spPr>
          <a:xfrm>
            <a:off x="762000" y="5562600"/>
            <a:ext cx="7467600" cy="830997"/>
          </a:xfrm>
          <a:prstGeom prst="rect">
            <a:avLst/>
          </a:prstGeom>
          <a:noFill/>
        </p:spPr>
        <p:txBody>
          <a:bodyPr wrap="square" rtlCol="0">
            <a:spAutoFit/>
          </a:bodyPr>
          <a:lstStyle/>
          <a:p>
            <a:r>
              <a:rPr lang="ja-JP" altLang="en-US" sz="2400" b="1" dirty="0"/>
              <a:t>北大西洋から沈み込む北大西洋深層水。</a:t>
            </a:r>
            <a:endParaRPr lang="en-US" altLang="ja-JP" sz="2400" b="1" dirty="0"/>
          </a:p>
          <a:p>
            <a:r>
              <a:rPr lang="ja-JP" altLang="en-US" sz="2400" b="1" dirty="0"/>
              <a:t>南極からは南極底層水が沈み込む。　</a:t>
            </a:r>
            <a:endParaRPr kumimoji="1" lang="ja-JP" altLang="en-US" sz="2400" b="1" dirty="0"/>
          </a:p>
        </p:txBody>
      </p:sp>
      <p:pic>
        <p:nvPicPr>
          <p:cNvPr id="5" name="コンテンツ プレースホルダー 4" descr="深層水の流れ.jpg"/>
          <p:cNvPicPr>
            <a:picLocks noGrp="1" noChangeAspect="1"/>
          </p:cNvPicPr>
          <p:nvPr>
            <p:ph idx="1"/>
          </p:nvPr>
        </p:nvPicPr>
        <p:blipFill>
          <a:blip r:embed="rId2" cstate="screen">
            <a:extLst>
              <a:ext uri="{28A0092B-C50C-407E-A947-70E740481C1C}">
                <a14:useLocalDpi xmlns:a14="http://schemas.microsoft.com/office/drawing/2010/main"/>
              </a:ext>
            </a:extLst>
          </a:blip>
          <a:srcRect t="-14369" b="-14369"/>
          <a:stretch>
            <a:fillRect/>
          </a:stretch>
        </p:blipFill>
        <p:spPr>
          <a:xfrm>
            <a:off x="457200" y="990600"/>
            <a:ext cx="8229600" cy="4525963"/>
          </a:xfrm>
        </p:spPr>
      </p:pic>
      <p:sp>
        <p:nvSpPr>
          <p:cNvPr id="3" name="スライド番号プレースホルダー 2">
            <a:extLst>
              <a:ext uri="{FF2B5EF4-FFF2-40B4-BE49-F238E27FC236}">
                <a16:creationId xmlns:a16="http://schemas.microsoft.com/office/drawing/2014/main" id="{57748527-F79E-2145-B028-3FAE23129092}"/>
              </a:ext>
            </a:extLst>
          </p:cNvPr>
          <p:cNvSpPr>
            <a:spLocks noGrp="1"/>
          </p:cNvSpPr>
          <p:nvPr>
            <p:ph type="sldNum" sz="quarter" idx="12"/>
          </p:nvPr>
        </p:nvSpPr>
        <p:spPr/>
        <p:txBody>
          <a:bodyPr/>
          <a:lstStyle/>
          <a:p>
            <a:fld id="{999120C0-F702-445C-B018-BC09BD7DB4A6}" type="slidenum">
              <a:rPr kumimoji="1" lang="ja-JP" altLang="en-US" smtClean="0"/>
              <a:t>43</a:t>
            </a:fld>
            <a:endParaRPr kumimoji="1" lang="ja-JP" altLang="en-US"/>
          </a:p>
        </p:txBody>
      </p:sp>
    </p:spTree>
    <p:extLst>
      <p:ext uri="{BB962C8B-B14F-4D97-AF65-F5344CB8AC3E}">
        <p14:creationId xmlns:p14="http://schemas.microsoft.com/office/powerpoint/2010/main" val="853629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 字 2"/>
          <p:cNvSpPr/>
          <p:nvPr/>
        </p:nvSpPr>
        <p:spPr>
          <a:xfrm rot="16200000">
            <a:off x="3161112" y="615749"/>
            <a:ext cx="3393288" cy="7715307"/>
          </a:xfrm>
          <a:prstGeom prst="corner">
            <a:avLst>
              <a:gd name="adj1" fmla="val 9219"/>
              <a:gd name="adj2" fmla="val 854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 name="円/楕円 3"/>
          <p:cNvSpPr/>
          <p:nvPr/>
        </p:nvSpPr>
        <p:spPr>
          <a:xfrm>
            <a:off x="6215074" y="3024863"/>
            <a:ext cx="1785950" cy="107157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5" name="円/楕円 4"/>
          <p:cNvSpPr/>
          <p:nvPr/>
        </p:nvSpPr>
        <p:spPr>
          <a:xfrm>
            <a:off x="1000100" y="3046493"/>
            <a:ext cx="1857388" cy="10715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6" name="下矢印 5"/>
          <p:cNvSpPr/>
          <p:nvPr/>
        </p:nvSpPr>
        <p:spPr>
          <a:xfrm>
            <a:off x="6143636" y="1927746"/>
            <a:ext cx="1928826" cy="928694"/>
          </a:xfrm>
          <a:prstGeom prst="downArrow">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B0F0"/>
                </a:solidFill>
                <a:latin typeface="+mj-ea"/>
                <a:ea typeface="+mj-ea"/>
              </a:rPr>
              <a:t>冷やす</a:t>
            </a:r>
            <a:endParaRPr lang="en-US" altLang="ja-JP" dirty="0">
              <a:solidFill>
                <a:srgbClr val="00B0F0"/>
              </a:solidFill>
              <a:latin typeface="+mj-ea"/>
              <a:ea typeface="+mj-ea"/>
            </a:endParaRPr>
          </a:p>
          <a:p>
            <a:pPr algn="ctr"/>
            <a:endParaRPr lang="ja-JP" altLang="en-US" dirty="0">
              <a:solidFill>
                <a:srgbClr val="00B0F0"/>
              </a:solidFill>
              <a:latin typeface="+mj-ea"/>
              <a:ea typeface="+mj-ea"/>
            </a:endParaRPr>
          </a:p>
        </p:txBody>
      </p:sp>
      <p:sp>
        <p:nvSpPr>
          <p:cNvPr id="7" name="下矢印 6"/>
          <p:cNvSpPr/>
          <p:nvPr/>
        </p:nvSpPr>
        <p:spPr>
          <a:xfrm>
            <a:off x="1000100" y="1927746"/>
            <a:ext cx="1928826" cy="928694"/>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mj-ea"/>
                <a:ea typeface="+mj-ea"/>
              </a:rPr>
              <a:t>暖める</a:t>
            </a:r>
          </a:p>
        </p:txBody>
      </p:sp>
      <p:cxnSp>
        <p:nvCxnSpPr>
          <p:cNvPr id="13" name="直線矢印コネクタ 12"/>
          <p:cNvCxnSpPr>
            <a:endCxn id="4" idx="2"/>
          </p:cNvCxnSpPr>
          <p:nvPr/>
        </p:nvCxnSpPr>
        <p:spPr>
          <a:xfrm flipV="1">
            <a:off x="4500562" y="3560648"/>
            <a:ext cx="1714512" cy="0"/>
          </a:xfrm>
          <a:prstGeom prst="straightConnector1">
            <a:avLst/>
          </a:prstGeom>
          <a:ln w="47625" cmpd="sng">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4" idx="4"/>
            <a:endCxn id="17" idx="0"/>
          </p:cNvCxnSpPr>
          <p:nvPr/>
        </p:nvCxnSpPr>
        <p:spPr>
          <a:xfrm rot="16200000" flipH="1">
            <a:off x="6810400" y="4394081"/>
            <a:ext cx="609152" cy="13855"/>
          </a:xfrm>
          <a:prstGeom prst="straightConnector1">
            <a:avLst/>
          </a:prstGeom>
          <a:ln w="4762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6228929" y="4705585"/>
            <a:ext cx="1785950" cy="1071570"/>
          </a:xfrm>
          <a:prstGeom prst="ellipse">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cxnSp>
        <p:nvCxnSpPr>
          <p:cNvPr id="20" name="直線矢印コネクタ 19"/>
          <p:cNvCxnSpPr/>
          <p:nvPr/>
        </p:nvCxnSpPr>
        <p:spPr>
          <a:xfrm rot="10800000">
            <a:off x="4500562" y="5185307"/>
            <a:ext cx="1728367" cy="0"/>
          </a:xfrm>
          <a:prstGeom prst="straightConnector1">
            <a:avLst/>
          </a:prstGeom>
          <a:ln w="47625" cmpd="sng">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072330" y="4039489"/>
            <a:ext cx="1500198" cy="523220"/>
          </a:xfrm>
          <a:prstGeom prst="rect">
            <a:avLst/>
          </a:prstGeom>
          <a:noFill/>
        </p:spPr>
        <p:txBody>
          <a:bodyPr wrap="square" rtlCol="0">
            <a:spAutoFit/>
          </a:bodyPr>
          <a:lstStyle/>
          <a:p>
            <a:r>
              <a:rPr lang="ja-JP" altLang="en-US" sz="2800" dirty="0">
                <a:solidFill>
                  <a:prstClr val="black"/>
                </a:solidFill>
                <a:latin typeface="+mj-ea"/>
                <a:ea typeface="+mj-ea"/>
              </a:rPr>
              <a:t>沈む</a:t>
            </a:r>
          </a:p>
        </p:txBody>
      </p:sp>
      <p:sp>
        <p:nvSpPr>
          <p:cNvPr id="23" name="テキスト ボックス 22"/>
          <p:cNvSpPr txBox="1"/>
          <p:nvPr/>
        </p:nvSpPr>
        <p:spPr>
          <a:xfrm>
            <a:off x="6615992" y="6277221"/>
            <a:ext cx="1571636" cy="523220"/>
          </a:xfrm>
          <a:prstGeom prst="rect">
            <a:avLst/>
          </a:prstGeom>
          <a:noFill/>
        </p:spPr>
        <p:txBody>
          <a:bodyPr wrap="square" rtlCol="0">
            <a:spAutoFit/>
          </a:bodyPr>
          <a:lstStyle/>
          <a:p>
            <a:r>
              <a:rPr lang="ja-JP" altLang="en-US" sz="2800" dirty="0">
                <a:solidFill>
                  <a:prstClr val="black"/>
                </a:solidFill>
                <a:latin typeface="+mj-ea"/>
                <a:ea typeface="+mj-ea"/>
              </a:rPr>
              <a:t>高緯度</a:t>
            </a:r>
          </a:p>
        </p:txBody>
      </p:sp>
      <p:sp>
        <p:nvSpPr>
          <p:cNvPr id="24" name="テキスト ボックス 23"/>
          <p:cNvSpPr txBox="1"/>
          <p:nvPr/>
        </p:nvSpPr>
        <p:spPr>
          <a:xfrm>
            <a:off x="1357290" y="6277221"/>
            <a:ext cx="1571636" cy="523220"/>
          </a:xfrm>
          <a:prstGeom prst="rect">
            <a:avLst/>
          </a:prstGeom>
          <a:noFill/>
        </p:spPr>
        <p:txBody>
          <a:bodyPr wrap="square" rtlCol="0">
            <a:spAutoFit/>
          </a:bodyPr>
          <a:lstStyle/>
          <a:p>
            <a:r>
              <a:rPr lang="ja-JP" altLang="en-US" sz="2800" dirty="0">
                <a:solidFill>
                  <a:prstClr val="black"/>
                </a:solidFill>
                <a:latin typeface="+mj-ea"/>
                <a:ea typeface="+mj-ea"/>
              </a:rPr>
              <a:t>低緯度</a:t>
            </a:r>
          </a:p>
        </p:txBody>
      </p:sp>
      <p:cxnSp>
        <p:nvCxnSpPr>
          <p:cNvPr id="26" name="直線コネクタ 25"/>
          <p:cNvCxnSpPr/>
          <p:nvPr/>
        </p:nvCxnSpPr>
        <p:spPr>
          <a:xfrm>
            <a:off x="956372" y="2859889"/>
            <a:ext cx="742955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730762" y="2816161"/>
            <a:ext cx="1571636" cy="461665"/>
          </a:xfrm>
          <a:prstGeom prst="rect">
            <a:avLst/>
          </a:prstGeom>
          <a:noFill/>
        </p:spPr>
        <p:txBody>
          <a:bodyPr wrap="square" rtlCol="0">
            <a:spAutoFit/>
          </a:bodyPr>
          <a:lstStyle/>
          <a:p>
            <a:r>
              <a:rPr lang="ja-JP" altLang="en-US" sz="2400" dirty="0">
                <a:solidFill>
                  <a:prstClr val="black"/>
                </a:solidFill>
                <a:latin typeface="+mj-ea"/>
                <a:ea typeface="+mj-ea"/>
              </a:rPr>
              <a:t>海面</a:t>
            </a:r>
          </a:p>
        </p:txBody>
      </p:sp>
      <p:sp>
        <p:nvSpPr>
          <p:cNvPr id="28" name="テキスト ボックス 27"/>
          <p:cNvSpPr txBox="1"/>
          <p:nvPr/>
        </p:nvSpPr>
        <p:spPr>
          <a:xfrm>
            <a:off x="285720" y="71414"/>
            <a:ext cx="2357454" cy="1077218"/>
          </a:xfrm>
          <a:prstGeom prst="rect">
            <a:avLst/>
          </a:prstGeom>
          <a:noFill/>
        </p:spPr>
        <p:txBody>
          <a:bodyPr wrap="square" rtlCol="0">
            <a:spAutoFit/>
          </a:bodyPr>
          <a:lstStyle/>
          <a:p>
            <a:r>
              <a:rPr lang="ja-JP" altLang="en-US" sz="3200" dirty="0">
                <a:solidFill>
                  <a:prstClr val="black"/>
                </a:solidFill>
                <a:latin typeface="+mj-ea"/>
                <a:ea typeface="+mj-ea"/>
              </a:rPr>
              <a:t>海水の対流（水温）</a:t>
            </a:r>
          </a:p>
        </p:txBody>
      </p:sp>
      <p:sp>
        <p:nvSpPr>
          <p:cNvPr id="29" name="テキスト ボックス 28"/>
          <p:cNvSpPr txBox="1"/>
          <p:nvPr/>
        </p:nvSpPr>
        <p:spPr>
          <a:xfrm>
            <a:off x="2571736" y="131160"/>
            <a:ext cx="6572264" cy="1200329"/>
          </a:xfrm>
          <a:prstGeom prst="rect">
            <a:avLst/>
          </a:prstGeom>
          <a:noFill/>
        </p:spPr>
        <p:txBody>
          <a:bodyPr wrap="square" rtlCol="0">
            <a:spAutoFit/>
          </a:bodyPr>
          <a:lstStyle/>
          <a:p>
            <a:r>
              <a:rPr lang="ja-JP" altLang="en-US" sz="2400" dirty="0">
                <a:solidFill>
                  <a:prstClr val="black"/>
                </a:solidFill>
                <a:latin typeface="+mj-ea"/>
                <a:ea typeface="+mj-ea"/>
              </a:rPr>
              <a:t>・水や空気は暖められると膨張する</a:t>
            </a:r>
            <a:endParaRPr lang="en-US" altLang="ja-JP" sz="2400" dirty="0">
              <a:solidFill>
                <a:prstClr val="black"/>
              </a:solidFill>
              <a:latin typeface="+mj-ea"/>
              <a:ea typeface="+mj-ea"/>
            </a:endParaRPr>
          </a:p>
          <a:p>
            <a:r>
              <a:rPr lang="ja-JP" altLang="en-US" sz="2400" dirty="0">
                <a:solidFill>
                  <a:prstClr val="black"/>
                </a:solidFill>
                <a:latin typeface="+mj-ea"/>
                <a:ea typeface="+mj-ea"/>
              </a:rPr>
              <a:t>　→ 周囲よりも密度が小さくなり，上昇する</a:t>
            </a:r>
            <a:endParaRPr lang="en-US" altLang="ja-JP" sz="2400" dirty="0">
              <a:solidFill>
                <a:prstClr val="black"/>
              </a:solidFill>
              <a:latin typeface="+mj-ea"/>
              <a:ea typeface="+mj-ea"/>
            </a:endParaRPr>
          </a:p>
          <a:p>
            <a:r>
              <a:rPr lang="ja-JP" altLang="en-US" sz="2400" dirty="0">
                <a:solidFill>
                  <a:prstClr val="black"/>
                </a:solidFill>
                <a:latin typeface="+mj-ea"/>
                <a:ea typeface="+mj-ea"/>
              </a:rPr>
              <a:t>　　  冷やされた場合は逆に沈降する</a:t>
            </a:r>
          </a:p>
        </p:txBody>
      </p:sp>
      <p:sp>
        <p:nvSpPr>
          <p:cNvPr id="18" name="スライド番号プレースホルダ 17"/>
          <p:cNvSpPr>
            <a:spLocks noGrp="1"/>
          </p:cNvSpPr>
          <p:nvPr>
            <p:ph type="sldNum" sz="quarter" idx="12"/>
          </p:nvPr>
        </p:nvSpPr>
        <p:spPr/>
        <p:txBody>
          <a:bodyPr/>
          <a:lstStyle/>
          <a:p>
            <a:fld id="{317B1408-7ABE-40AD-BBFE-408D062E6C04}" type="slidenum">
              <a:rPr lang="ja-JP" altLang="en-US" smtClean="0">
                <a:solidFill>
                  <a:prstClr val="black">
                    <a:tint val="75000"/>
                  </a:prstClr>
                </a:solidFill>
                <a:latin typeface="+mj-ea"/>
                <a:ea typeface="+mj-ea"/>
              </a:rPr>
              <a:pPr/>
              <a:t>44</a:t>
            </a:fld>
            <a:endParaRPr lang="ja-JP" altLang="en-US">
              <a:solidFill>
                <a:prstClr val="black">
                  <a:tint val="75000"/>
                </a:prstClr>
              </a:solidFill>
              <a:latin typeface="+mj-ea"/>
              <a:ea typeface="+mj-ea"/>
            </a:endParaRPr>
          </a:p>
        </p:txBody>
      </p:sp>
    </p:spTree>
    <p:extLst>
      <p:ext uri="{BB962C8B-B14F-4D97-AF65-F5344CB8AC3E}">
        <p14:creationId xmlns:p14="http://schemas.microsoft.com/office/powerpoint/2010/main" val="79092951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000232" y="4143380"/>
            <a:ext cx="1714512" cy="192882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3" name="正方形/長方形 2"/>
          <p:cNvSpPr/>
          <p:nvPr/>
        </p:nvSpPr>
        <p:spPr>
          <a:xfrm>
            <a:off x="5143504" y="4150650"/>
            <a:ext cx="1714512" cy="192882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4" name="テキスト ボックス 3"/>
          <p:cNvSpPr txBox="1"/>
          <p:nvPr/>
        </p:nvSpPr>
        <p:spPr>
          <a:xfrm>
            <a:off x="2285984" y="6143644"/>
            <a:ext cx="1857388" cy="461665"/>
          </a:xfrm>
          <a:prstGeom prst="rect">
            <a:avLst/>
          </a:prstGeom>
          <a:noFill/>
        </p:spPr>
        <p:txBody>
          <a:bodyPr wrap="square" rtlCol="0">
            <a:spAutoFit/>
          </a:bodyPr>
          <a:lstStyle/>
          <a:p>
            <a:r>
              <a:rPr lang="ja-JP" altLang="en-US" sz="2400" dirty="0">
                <a:solidFill>
                  <a:prstClr val="black"/>
                </a:solidFill>
                <a:latin typeface="+mj-ea"/>
                <a:ea typeface="+mj-ea"/>
              </a:rPr>
              <a:t>太平洋</a:t>
            </a:r>
          </a:p>
        </p:txBody>
      </p:sp>
      <p:sp>
        <p:nvSpPr>
          <p:cNvPr id="5" name="テキスト ボックス 4"/>
          <p:cNvSpPr txBox="1"/>
          <p:nvPr/>
        </p:nvSpPr>
        <p:spPr>
          <a:xfrm>
            <a:off x="5357818" y="6110607"/>
            <a:ext cx="1857388" cy="461665"/>
          </a:xfrm>
          <a:prstGeom prst="rect">
            <a:avLst/>
          </a:prstGeom>
          <a:noFill/>
        </p:spPr>
        <p:txBody>
          <a:bodyPr wrap="square" rtlCol="0">
            <a:spAutoFit/>
          </a:bodyPr>
          <a:lstStyle/>
          <a:p>
            <a:r>
              <a:rPr lang="ja-JP" altLang="en-US" sz="2400" dirty="0">
                <a:solidFill>
                  <a:prstClr val="black"/>
                </a:solidFill>
                <a:latin typeface="+mj-ea"/>
                <a:ea typeface="+mj-ea"/>
              </a:rPr>
              <a:t>大西洋</a:t>
            </a:r>
          </a:p>
        </p:txBody>
      </p:sp>
      <p:graphicFrame>
        <p:nvGraphicFramePr>
          <p:cNvPr id="7" name="表 6"/>
          <p:cNvGraphicFramePr>
            <a:graphicFrameLocks noGrp="1"/>
          </p:cNvGraphicFramePr>
          <p:nvPr/>
        </p:nvGraphicFramePr>
        <p:xfrm>
          <a:off x="857224" y="857232"/>
          <a:ext cx="7437788" cy="3220938"/>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20000"/>
                    </a:ext>
                  </a:extLst>
                </a:gridCol>
                <a:gridCol w="2143140">
                  <a:extLst>
                    <a:ext uri="{9D8B030D-6E8A-4147-A177-3AD203B41FA5}">
                      <a16:colId xmlns:a16="http://schemas.microsoft.com/office/drawing/2014/main" val="20001"/>
                    </a:ext>
                  </a:extLst>
                </a:gridCol>
                <a:gridCol w="2571768">
                  <a:extLst>
                    <a:ext uri="{9D8B030D-6E8A-4147-A177-3AD203B41FA5}">
                      <a16:colId xmlns:a16="http://schemas.microsoft.com/office/drawing/2014/main" val="20002"/>
                    </a:ext>
                  </a:extLst>
                </a:gridCol>
              </a:tblGrid>
              <a:tr h="865608">
                <a:tc>
                  <a:txBody>
                    <a:bodyPr/>
                    <a:lstStyle/>
                    <a:p>
                      <a:r>
                        <a:rPr kumimoji="1" lang="ja-JP" altLang="en-US" sz="3200" dirty="0">
                          <a:latin typeface="+mj-ea"/>
                          <a:ea typeface="+mj-ea"/>
                        </a:rPr>
                        <a:t>　　　水温　　　塩分</a:t>
                      </a:r>
                      <a:endParaRPr kumimoji="1" lang="en-US" altLang="ja-JP" sz="3200" dirty="0">
                        <a:latin typeface="+mj-ea"/>
                        <a:ea typeface="+mj-ea"/>
                      </a:endParaRPr>
                    </a:p>
                    <a:p>
                      <a:r>
                        <a:rPr kumimoji="1" lang="ja-JP" altLang="en-US" sz="3200" dirty="0">
                          <a:latin typeface="+mj-ea"/>
                          <a:ea typeface="+mj-ea"/>
                        </a:rPr>
                        <a:t>温度</a:t>
                      </a:r>
                    </a:p>
                  </a:txBody>
                  <a:tcPr/>
                </a:tc>
                <a:tc>
                  <a:txBody>
                    <a:bodyPr/>
                    <a:lstStyle/>
                    <a:p>
                      <a:pPr algn="ctr"/>
                      <a:r>
                        <a:rPr kumimoji="1" lang="ja-JP" altLang="en-US" sz="3200" dirty="0">
                          <a:latin typeface="+mj-ea"/>
                          <a:ea typeface="+mj-ea"/>
                        </a:rPr>
                        <a:t>高</a:t>
                      </a:r>
                    </a:p>
                  </a:txBody>
                  <a:tcPr anchor="ctr"/>
                </a:tc>
                <a:tc>
                  <a:txBody>
                    <a:bodyPr/>
                    <a:lstStyle/>
                    <a:p>
                      <a:pPr algn="ctr"/>
                      <a:r>
                        <a:rPr kumimoji="1" lang="ja-JP" altLang="en-US" sz="3200" dirty="0">
                          <a:latin typeface="+mj-ea"/>
                          <a:ea typeface="+mj-ea"/>
                        </a:rPr>
                        <a:t>低</a:t>
                      </a:r>
                    </a:p>
                  </a:txBody>
                  <a:tcPr anchor="ctr"/>
                </a:tc>
                <a:extLst>
                  <a:ext uri="{0D108BD9-81ED-4DB2-BD59-A6C34878D82A}">
                    <a16:rowId xmlns:a16="http://schemas.microsoft.com/office/drawing/2014/main" val="10000"/>
                  </a:ext>
                </a:extLst>
              </a:tr>
              <a:tr h="820069">
                <a:tc>
                  <a:txBody>
                    <a:bodyPr/>
                    <a:lstStyle/>
                    <a:p>
                      <a:pPr algn="ctr"/>
                      <a:r>
                        <a:rPr kumimoji="1" lang="ja-JP" altLang="en-US" sz="3200" dirty="0">
                          <a:latin typeface="+mj-ea"/>
                          <a:ea typeface="+mj-ea"/>
                        </a:rPr>
                        <a:t>高</a:t>
                      </a:r>
                    </a:p>
                  </a:txBody>
                  <a:tcPr anchor="ctr"/>
                </a:tc>
                <a:tc>
                  <a:txBody>
                    <a:bodyPr/>
                    <a:lstStyle/>
                    <a:p>
                      <a:pPr algn="ctr"/>
                      <a:r>
                        <a:rPr kumimoji="1" lang="ja-JP" altLang="en-US" sz="3200" b="1" dirty="0">
                          <a:latin typeface="+mj-ea"/>
                          <a:ea typeface="+mj-ea"/>
                        </a:rPr>
                        <a:t>②</a:t>
                      </a:r>
                    </a:p>
                  </a:txBody>
                  <a:tcPr anchor="ctr"/>
                </a:tc>
                <a:tc>
                  <a:txBody>
                    <a:bodyPr/>
                    <a:lstStyle/>
                    <a:p>
                      <a:pPr algn="ctr"/>
                      <a:r>
                        <a:rPr kumimoji="1" lang="ja-JP" altLang="en-US" sz="3200" b="1" dirty="0">
                          <a:latin typeface="+mj-ea"/>
                          <a:ea typeface="+mj-ea"/>
                        </a:rPr>
                        <a:t>④</a:t>
                      </a:r>
                    </a:p>
                  </a:txBody>
                  <a:tcPr anchor="ctr"/>
                </a:tc>
                <a:extLst>
                  <a:ext uri="{0D108BD9-81ED-4DB2-BD59-A6C34878D82A}">
                    <a16:rowId xmlns:a16="http://schemas.microsoft.com/office/drawing/2014/main" val="10001"/>
                  </a:ext>
                </a:extLst>
              </a:tr>
              <a:tr h="846389">
                <a:tc>
                  <a:txBody>
                    <a:bodyPr/>
                    <a:lstStyle/>
                    <a:p>
                      <a:pPr algn="ctr"/>
                      <a:r>
                        <a:rPr kumimoji="1" lang="ja-JP" altLang="en-US" sz="3200" dirty="0">
                          <a:latin typeface="+mj-ea"/>
                          <a:ea typeface="+mj-ea"/>
                        </a:rPr>
                        <a:t>低</a:t>
                      </a:r>
                    </a:p>
                  </a:txBody>
                  <a:tcPr anchor="ctr"/>
                </a:tc>
                <a:tc>
                  <a:txBody>
                    <a:bodyPr/>
                    <a:lstStyle/>
                    <a:p>
                      <a:pPr algn="ctr"/>
                      <a:r>
                        <a:rPr kumimoji="1" lang="ja-JP" altLang="en-US" sz="3200" b="1" dirty="0">
                          <a:latin typeface="+mj-ea"/>
                          <a:ea typeface="+mj-ea"/>
                        </a:rPr>
                        <a:t>①</a:t>
                      </a:r>
                    </a:p>
                  </a:txBody>
                  <a:tcPr anchor="ctr"/>
                </a:tc>
                <a:tc>
                  <a:txBody>
                    <a:bodyPr/>
                    <a:lstStyle/>
                    <a:p>
                      <a:pPr algn="ctr"/>
                      <a:r>
                        <a:rPr kumimoji="1" lang="ja-JP" altLang="en-US" sz="3200" b="1" dirty="0">
                          <a:latin typeface="+mj-ea"/>
                          <a:ea typeface="+mj-ea"/>
                        </a:rPr>
                        <a:t>②</a:t>
                      </a:r>
                    </a:p>
                  </a:txBody>
                  <a:tcPr anchor="ctr"/>
                </a:tc>
                <a:extLst>
                  <a:ext uri="{0D108BD9-81ED-4DB2-BD59-A6C34878D82A}">
                    <a16:rowId xmlns:a16="http://schemas.microsoft.com/office/drawing/2014/main" val="10002"/>
                  </a:ext>
                </a:extLst>
              </a:tr>
            </a:tbl>
          </a:graphicData>
        </a:graphic>
      </p:graphicFrame>
      <p:sp>
        <p:nvSpPr>
          <p:cNvPr id="8" name="テキスト ボックス 7"/>
          <p:cNvSpPr txBox="1"/>
          <p:nvPr/>
        </p:nvSpPr>
        <p:spPr>
          <a:xfrm>
            <a:off x="285720" y="71414"/>
            <a:ext cx="3143272" cy="584775"/>
          </a:xfrm>
          <a:prstGeom prst="rect">
            <a:avLst/>
          </a:prstGeom>
          <a:noFill/>
        </p:spPr>
        <p:txBody>
          <a:bodyPr wrap="square" rtlCol="0">
            <a:spAutoFit/>
          </a:bodyPr>
          <a:lstStyle/>
          <a:p>
            <a:r>
              <a:rPr lang="ja-JP" altLang="en-US" sz="3200" dirty="0">
                <a:solidFill>
                  <a:prstClr val="black"/>
                </a:solidFill>
                <a:latin typeface="+mj-ea"/>
                <a:ea typeface="+mj-ea"/>
              </a:rPr>
              <a:t>塩分と水温</a:t>
            </a:r>
          </a:p>
        </p:txBody>
      </p:sp>
      <p:sp>
        <p:nvSpPr>
          <p:cNvPr id="9" name="正方形/長方形 8"/>
          <p:cNvSpPr/>
          <p:nvPr/>
        </p:nvSpPr>
        <p:spPr>
          <a:xfrm>
            <a:off x="3714744" y="4357694"/>
            <a:ext cx="1428760"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1" name="正方形/長方形 10"/>
          <p:cNvSpPr/>
          <p:nvPr/>
        </p:nvSpPr>
        <p:spPr>
          <a:xfrm>
            <a:off x="3714744" y="5429264"/>
            <a:ext cx="1428760"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cxnSp>
        <p:nvCxnSpPr>
          <p:cNvPr id="13" name="直線コネクタ 12"/>
          <p:cNvCxnSpPr/>
          <p:nvPr/>
        </p:nvCxnSpPr>
        <p:spPr>
          <a:xfrm>
            <a:off x="3714744" y="4357694"/>
            <a:ext cx="1428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714744" y="4929198"/>
            <a:ext cx="1428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714744" y="5429264"/>
            <a:ext cx="1428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714744" y="6000768"/>
            <a:ext cx="1428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10800000">
            <a:off x="3286116" y="5715016"/>
            <a:ext cx="2286016"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3357554" y="4572008"/>
            <a:ext cx="2286016" cy="1588"/>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5786446" y="4357694"/>
            <a:ext cx="571504" cy="2062103"/>
          </a:xfrm>
          <a:prstGeom prst="rect">
            <a:avLst/>
          </a:prstGeom>
          <a:noFill/>
        </p:spPr>
        <p:txBody>
          <a:bodyPr wrap="square" rtlCol="0">
            <a:spAutoFit/>
          </a:bodyPr>
          <a:lstStyle/>
          <a:p>
            <a:r>
              <a:rPr lang="ja-JP" altLang="en-US" sz="3200" dirty="0">
                <a:solidFill>
                  <a:srgbClr val="FF0000"/>
                </a:solidFill>
                <a:latin typeface="+mj-ea"/>
                <a:ea typeface="+mj-ea"/>
              </a:rPr>
              <a:t>高塩分</a:t>
            </a:r>
            <a:endParaRPr lang="en-US" altLang="ja-JP" sz="3200" dirty="0">
              <a:solidFill>
                <a:srgbClr val="FF0000"/>
              </a:solidFill>
              <a:latin typeface="+mj-ea"/>
              <a:ea typeface="+mj-ea"/>
            </a:endParaRPr>
          </a:p>
          <a:p>
            <a:endParaRPr lang="ja-JP" altLang="en-US" sz="3200" dirty="0">
              <a:solidFill>
                <a:srgbClr val="FF0000"/>
              </a:solidFill>
              <a:latin typeface="+mj-ea"/>
              <a:ea typeface="+mj-ea"/>
            </a:endParaRPr>
          </a:p>
        </p:txBody>
      </p:sp>
      <p:sp>
        <p:nvSpPr>
          <p:cNvPr id="22" name="テキスト ボックス 21"/>
          <p:cNvSpPr txBox="1"/>
          <p:nvPr/>
        </p:nvSpPr>
        <p:spPr>
          <a:xfrm>
            <a:off x="2357422" y="4286256"/>
            <a:ext cx="571504" cy="2062103"/>
          </a:xfrm>
          <a:prstGeom prst="rect">
            <a:avLst/>
          </a:prstGeom>
          <a:noFill/>
        </p:spPr>
        <p:txBody>
          <a:bodyPr wrap="square" rtlCol="0">
            <a:spAutoFit/>
          </a:bodyPr>
          <a:lstStyle/>
          <a:p>
            <a:r>
              <a:rPr lang="ja-JP" altLang="en-US" sz="3200" dirty="0">
                <a:solidFill>
                  <a:srgbClr val="0000CC"/>
                </a:solidFill>
                <a:latin typeface="+mj-ea"/>
                <a:ea typeface="+mj-ea"/>
              </a:rPr>
              <a:t>低塩分</a:t>
            </a:r>
            <a:endParaRPr lang="en-US" altLang="ja-JP" sz="3200" dirty="0">
              <a:solidFill>
                <a:srgbClr val="0000CC"/>
              </a:solidFill>
              <a:latin typeface="+mj-ea"/>
              <a:ea typeface="+mj-ea"/>
            </a:endParaRPr>
          </a:p>
          <a:p>
            <a:endParaRPr lang="ja-JP" altLang="en-US" sz="3200" dirty="0">
              <a:solidFill>
                <a:prstClr val="black"/>
              </a:solidFill>
              <a:latin typeface="+mj-ea"/>
              <a:ea typeface="+mj-ea"/>
            </a:endParaRPr>
          </a:p>
        </p:txBody>
      </p:sp>
      <p:sp>
        <p:nvSpPr>
          <p:cNvPr id="23" name="テキスト ボックス 22"/>
          <p:cNvSpPr txBox="1"/>
          <p:nvPr/>
        </p:nvSpPr>
        <p:spPr>
          <a:xfrm>
            <a:off x="5715008" y="357166"/>
            <a:ext cx="3177472" cy="461665"/>
          </a:xfrm>
          <a:prstGeom prst="rect">
            <a:avLst/>
          </a:prstGeom>
          <a:noFill/>
        </p:spPr>
        <p:txBody>
          <a:bodyPr wrap="square" rtlCol="0">
            <a:spAutoFit/>
          </a:bodyPr>
          <a:lstStyle/>
          <a:p>
            <a:r>
              <a:rPr lang="ja-JP" altLang="en-US" sz="2400" dirty="0">
                <a:solidFill>
                  <a:prstClr val="black"/>
                </a:solidFill>
                <a:latin typeface="+mj-ea"/>
                <a:ea typeface="+mj-ea"/>
              </a:rPr>
              <a:t>（重：④</a:t>
            </a:r>
            <a:r>
              <a:rPr lang="en-US" altLang="ja-JP" sz="2400" dirty="0">
                <a:solidFill>
                  <a:prstClr val="black"/>
                </a:solidFill>
                <a:latin typeface="+mj-ea"/>
                <a:ea typeface="+mj-ea"/>
              </a:rPr>
              <a:t>&lt;</a:t>
            </a:r>
            <a:r>
              <a:rPr lang="ja-JP" altLang="en-US" sz="2400" dirty="0">
                <a:solidFill>
                  <a:prstClr val="black"/>
                </a:solidFill>
                <a:latin typeface="+mj-ea"/>
                <a:ea typeface="+mj-ea"/>
              </a:rPr>
              <a:t>②</a:t>
            </a:r>
            <a:r>
              <a:rPr lang="en-US" altLang="ja-JP" sz="2400" dirty="0">
                <a:solidFill>
                  <a:prstClr val="black"/>
                </a:solidFill>
                <a:latin typeface="+mj-ea"/>
                <a:ea typeface="+mj-ea"/>
              </a:rPr>
              <a:t>&lt;</a:t>
            </a:r>
            <a:r>
              <a:rPr lang="ja-JP" altLang="en-US" sz="2400" dirty="0">
                <a:solidFill>
                  <a:prstClr val="black"/>
                </a:solidFill>
                <a:latin typeface="+mj-ea"/>
                <a:ea typeface="+mj-ea"/>
              </a:rPr>
              <a:t>①：軽</a:t>
            </a:r>
            <a:r>
              <a:rPr lang="en-US" altLang="ja-JP" sz="2400" dirty="0">
                <a:solidFill>
                  <a:prstClr val="black"/>
                </a:solidFill>
                <a:latin typeface="+mj-ea"/>
                <a:ea typeface="+mj-ea"/>
              </a:rPr>
              <a:t>)</a:t>
            </a:r>
            <a:endParaRPr lang="ja-JP" altLang="en-US" sz="2400" dirty="0">
              <a:solidFill>
                <a:prstClr val="black"/>
              </a:solidFill>
              <a:latin typeface="+mj-ea"/>
              <a:ea typeface="+mj-ea"/>
            </a:endParaRPr>
          </a:p>
        </p:txBody>
      </p:sp>
      <p:cxnSp>
        <p:nvCxnSpPr>
          <p:cNvPr id="10" name="直線コネクタ 9"/>
          <p:cNvCxnSpPr/>
          <p:nvPr/>
        </p:nvCxnSpPr>
        <p:spPr>
          <a:xfrm>
            <a:off x="827584" y="818831"/>
            <a:ext cx="2736304" cy="15300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4355976" y="2420888"/>
            <a:ext cx="576064" cy="7891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ysClr val="windowText" lastClr="000000"/>
                </a:solidFill>
                <a:latin typeface="+mj-ea"/>
                <a:ea typeface="+mj-ea"/>
              </a:rPr>
              <a:t>??</a:t>
            </a:r>
            <a:endParaRPr kumimoji="1" lang="ja-JP" altLang="en-US" sz="2800" dirty="0">
              <a:solidFill>
                <a:sysClr val="windowText" lastClr="000000"/>
              </a:solidFill>
              <a:latin typeface="+mj-ea"/>
              <a:ea typeface="+mj-ea"/>
            </a:endParaRPr>
          </a:p>
        </p:txBody>
      </p:sp>
      <p:sp>
        <p:nvSpPr>
          <p:cNvPr id="24" name="正方形/長方形 23"/>
          <p:cNvSpPr/>
          <p:nvPr/>
        </p:nvSpPr>
        <p:spPr>
          <a:xfrm>
            <a:off x="6681682" y="2420888"/>
            <a:ext cx="576064" cy="7920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ysClr val="windowText" lastClr="000000"/>
                </a:solidFill>
                <a:latin typeface="+mj-ea"/>
                <a:ea typeface="+mj-ea"/>
              </a:rPr>
              <a:t>??</a:t>
            </a:r>
            <a:endParaRPr kumimoji="1" lang="ja-JP" altLang="en-US" sz="2800" dirty="0">
              <a:solidFill>
                <a:sysClr val="windowText" lastClr="000000"/>
              </a:solidFill>
              <a:latin typeface="+mj-ea"/>
              <a:ea typeface="+mj-ea"/>
            </a:endParaRPr>
          </a:p>
        </p:txBody>
      </p:sp>
      <p:sp>
        <p:nvSpPr>
          <p:cNvPr id="25" name="正方形/長方形 24"/>
          <p:cNvSpPr/>
          <p:nvPr/>
        </p:nvSpPr>
        <p:spPr>
          <a:xfrm>
            <a:off x="4355976" y="3216275"/>
            <a:ext cx="576064" cy="8556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ysClr val="windowText" lastClr="000000"/>
                </a:solidFill>
                <a:latin typeface="+mj-ea"/>
                <a:ea typeface="+mj-ea"/>
              </a:rPr>
              <a:t>??</a:t>
            </a:r>
            <a:endParaRPr kumimoji="1" lang="ja-JP" altLang="en-US" sz="2800" dirty="0">
              <a:solidFill>
                <a:sysClr val="windowText" lastClr="000000"/>
              </a:solidFill>
              <a:latin typeface="+mj-ea"/>
              <a:ea typeface="+mj-ea"/>
            </a:endParaRPr>
          </a:p>
        </p:txBody>
      </p:sp>
      <p:sp>
        <p:nvSpPr>
          <p:cNvPr id="26" name="正方形/長方形 25"/>
          <p:cNvSpPr/>
          <p:nvPr/>
        </p:nvSpPr>
        <p:spPr>
          <a:xfrm>
            <a:off x="6681682" y="3210048"/>
            <a:ext cx="576064" cy="8670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ysClr val="windowText" lastClr="000000"/>
                </a:solidFill>
                <a:latin typeface="+mj-ea"/>
                <a:ea typeface="+mj-ea"/>
              </a:rPr>
              <a:t>??</a:t>
            </a:r>
            <a:endParaRPr kumimoji="1" lang="ja-JP" altLang="en-US" sz="2800" dirty="0">
              <a:solidFill>
                <a:sysClr val="windowText" lastClr="000000"/>
              </a:solidFill>
              <a:latin typeface="+mj-ea"/>
              <a:ea typeface="+mj-ea"/>
            </a:endParaRPr>
          </a:p>
        </p:txBody>
      </p:sp>
      <p:sp>
        <p:nvSpPr>
          <p:cNvPr id="17" name="スライド番号プレースホルダー 16"/>
          <p:cNvSpPr>
            <a:spLocks noGrp="1"/>
          </p:cNvSpPr>
          <p:nvPr>
            <p:ph type="sldNum" sz="quarter" idx="12"/>
          </p:nvPr>
        </p:nvSpPr>
        <p:spPr/>
        <p:txBody>
          <a:bodyPr/>
          <a:lstStyle/>
          <a:p>
            <a:fld id="{999120C0-F702-445C-B018-BC09BD7DB4A6}" type="slidenum">
              <a:rPr kumimoji="1" lang="ja-JP" altLang="en-US" smtClean="0"/>
              <a:t>45</a:t>
            </a:fld>
            <a:endParaRPr kumimoji="1" lang="ja-JP" altLang="en-US"/>
          </a:p>
        </p:txBody>
      </p:sp>
    </p:spTree>
    <p:extLst>
      <p:ext uri="{BB962C8B-B14F-4D97-AF65-F5344CB8AC3E}">
        <p14:creationId xmlns:p14="http://schemas.microsoft.com/office/powerpoint/2010/main" val="2285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xit" presetSubtype="4" fill="hold" grpId="0" nodeType="withEffect">
                                  <p:stCondLst>
                                    <p:cond delay="0"/>
                                  </p:stCondLst>
                                  <p:childTnLst>
                                    <p:animEffect transition="out" filter="wipe(down)">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0" nodeType="clickEffect">
                                  <p:stCondLst>
                                    <p:cond delay="0"/>
                                  </p:stCondLst>
                                  <p:childTnLst>
                                    <p:animEffect transition="out" filter="wipe(down)">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2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par>
                                <p:cTn id="56" presetID="22" presetClass="entr" presetSubtype="4"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9" grpId="0" animBg="1"/>
      <p:bldP spid="11" grpId="0" animBg="1"/>
      <p:bldP spid="21" grpId="0"/>
      <p:bldP spid="22" grpId="0"/>
      <p:bldP spid="6" grpId="0" animBg="1"/>
      <p:bldP spid="24" grpId="0" animBg="1"/>
      <p:bldP spid="25" grpId="0" animBg="1"/>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5720" y="44624"/>
            <a:ext cx="4071966" cy="523220"/>
          </a:xfrm>
          <a:prstGeom prst="rect">
            <a:avLst/>
          </a:prstGeom>
          <a:noFill/>
        </p:spPr>
        <p:txBody>
          <a:bodyPr wrap="square" rtlCol="0">
            <a:spAutoFit/>
          </a:bodyPr>
          <a:lstStyle/>
          <a:p>
            <a:r>
              <a:rPr lang="ja-JP" altLang="en-US" sz="2800" dirty="0">
                <a:solidFill>
                  <a:prstClr val="black"/>
                </a:solidFill>
                <a:latin typeface="+mj-ea"/>
                <a:ea typeface="+mj-ea"/>
              </a:rPr>
              <a:t>淡水と海水の違い</a:t>
            </a:r>
          </a:p>
        </p:txBody>
      </p:sp>
      <p:sp>
        <p:nvSpPr>
          <p:cNvPr id="3" name="テキスト ボックス 2"/>
          <p:cNvSpPr txBox="1"/>
          <p:nvPr/>
        </p:nvSpPr>
        <p:spPr>
          <a:xfrm>
            <a:off x="529907" y="620688"/>
            <a:ext cx="8072494" cy="2677656"/>
          </a:xfrm>
          <a:prstGeom prst="rect">
            <a:avLst/>
          </a:prstGeom>
          <a:noFill/>
          <a:ln>
            <a:solidFill>
              <a:schemeClr val="tx1"/>
            </a:solidFill>
          </a:ln>
        </p:spPr>
        <p:txBody>
          <a:bodyPr wrap="square" rtlCol="0">
            <a:spAutoFit/>
          </a:bodyPr>
          <a:lstStyle/>
          <a:p>
            <a:r>
              <a:rPr lang="ja-JP" altLang="en-US" sz="2800" dirty="0">
                <a:solidFill>
                  <a:prstClr val="black"/>
                </a:solidFill>
                <a:latin typeface="+mj-ea"/>
                <a:ea typeface="+mj-ea"/>
              </a:rPr>
              <a:t>・淡水： </a:t>
            </a:r>
            <a:r>
              <a:rPr lang="en-US" altLang="ja-JP" sz="2800" dirty="0">
                <a:solidFill>
                  <a:srgbClr val="FF0000"/>
                </a:solidFill>
                <a:latin typeface="+mj-ea"/>
                <a:ea typeface="+mj-ea"/>
              </a:rPr>
              <a:t>0</a:t>
            </a:r>
            <a:r>
              <a:rPr lang="ja-JP" altLang="en-US" sz="2800" dirty="0">
                <a:solidFill>
                  <a:srgbClr val="FF0000"/>
                </a:solidFill>
                <a:latin typeface="+mj-ea"/>
                <a:ea typeface="+mj-ea"/>
              </a:rPr>
              <a:t>℃で氷</a:t>
            </a:r>
            <a:r>
              <a:rPr lang="ja-JP" altLang="en-US" sz="2800" dirty="0">
                <a:solidFill>
                  <a:prstClr val="black"/>
                </a:solidFill>
                <a:latin typeface="+mj-ea"/>
                <a:ea typeface="+mj-ea"/>
              </a:rPr>
              <a:t>になる</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en-US" altLang="ja-JP" sz="2800" dirty="0">
                <a:solidFill>
                  <a:srgbClr val="FF0000"/>
                </a:solidFill>
                <a:latin typeface="+mj-ea"/>
                <a:ea typeface="+mj-ea"/>
              </a:rPr>
              <a:t>4</a:t>
            </a:r>
            <a:r>
              <a:rPr lang="ja-JP" altLang="en-US" sz="2800" dirty="0">
                <a:solidFill>
                  <a:srgbClr val="FF0000"/>
                </a:solidFill>
                <a:latin typeface="+mj-ea"/>
                <a:ea typeface="+mj-ea"/>
              </a:rPr>
              <a:t>℃で密度が最大</a:t>
            </a:r>
            <a:endParaRPr lang="en-US" altLang="ja-JP" sz="2800" dirty="0">
              <a:solidFill>
                <a:srgbClr val="FF0000"/>
              </a:solidFill>
              <a:latin typeface="+mj-ea"/>
              <a:ea typeface="+mj-ea"/>
            </a:endParaRPr>
          </a:p>
          <a:p>
            <a:r>
              <a:rPr lang="ja-JP" altLang="en-US" sz="2800" dirty="0">
                <a:solidFill>
                  <a:prstClr val="black"/>
                </a:solidFill>
                <a:latin typeface="+mj-ea"/>
                <a:ea typeface="+mj-ea"/>
              </a:rPr>
              <a:t>　　　　→  </a:t>
            </a:r>
            <a:r>
              <a:rPr lang="en-US" altLang="ja-JP" sz="2800" dirty="0">
                <a:solidFill>
                  <a:srgbClr val="FF0000"/>
                </a:solidFill>
                <a:latin typeface="+mj-ea"/>
                <a:ea typeface="+mj-ea"/>
              </a:rPr>
              <a:t>4</a:t>
            </a:r>
            <a:r>
              <a:rPr lang="ja-JP" altLang="en-US" sz="2800" dirty="0">
                <a:solidFill>
                  <a:srgbClr val="FF0000"/>
                </a:solidFill>
                <a:latin typeface="+mj-ea"/>
                <a:ea typeface="+mj-ea"/>
              </a:rPr>
              <a:t>℃以下では冷やされるほど軽い</a:t>
            </a:r>
            <a:endParaRPr lang="en-US" altLang="ja-JP" sz="2800" dirty="0">
              <a:solidFill>
                <a:srgbClr val="FF0000"/>
              </a:solidFill>
              <a:latin typeface="+mj-ea"/>
              <a:ea typeface="+mj-ea"/>
            </a:endParaRPr>
          </a:p>
          <a:p>
            <a:endParaRPr lang="en-US" altLang="ja-JP" sz="2800" dirty="0">
              <a:solidFill>
                <a:prstClr val="black"/>
              </a:solidFill>
              <a:latin typeface="+mj-ea"/>
              <a:ea typeface="+mj-ea"/>
            </a:endParaRPr>
          </a:p>
          <a:p>
            <a:r>
              <a:rPr lang="ja-JP" altLang="en-US" sz="2800" dirty="0">
                <a:solidFill>
                  <a:prstClr val="black"/>
                </a:solidFill>
                <a:latin typeface="+mj-ea"/>
                <a:ea typeface="+mj-ea"/>
              </a:rPr>
              <a:t>・海水：  </a:t>
            </a:r>
            <a:r>
              <a:rPr lang="en-US" altLang="ja-JP" sz="2800" dirty="0">
                <a:solidFill>
                  <a:srgbClr val="FF0000"/>
                </a:solidFill>
                <a:latin typeface="+mj-ea"/>
                <a:ea typeface="+mj-ea"/>
              </a:rPr>
              <a:t>0</a:t>
            </a:r>
            <a:r>
              <a:rPr lang="ja-JP" altLang="en-US" sz="2800" dirty="0">
                <a:solidFill>
                  <a:srgbClr val="FF0000"/>
                </a:solidFill>
                <a:latin typeface="+mj-ea"/>
                <a:ea typeface="+mj-ea"/>
              </a:rPr>
              <a:t>℃以下で氷</a:t>
            </a:r>
            <a:r>
              <a:rPr lang="ja-JP" altLang="en-US" sz="2800" dirty="0">
                <a:solidFill>
                  <a:prstClr val="black"/>
                </a:solidFill>
                <a:latin typeface="+mj-ea"/>
                <a:ea typeface="+mj-ea"/>
              </a:rPr>
              <a:t>になる</a:t>
            </a:r>
            <a:r>
              <a:rPr lang="ja-JP" altLang="en-US" sz="2400" dirty="0">
                <a:solidFill>
                  <a:prstClr val="black"/>
                </a:solidFill>
                <a:latin typeface="+mj-ea"/>
                <a:ea typeface="+mj-ea"/>
              </a:rPr>
              <a:t>（約</a:t>
            </a:r>
            <a:r>
              <a:rPr lang="en-US" altLang="ja-JP" sz="2400" dirty="0">
                <a:solidFill>
                  <a:prstClr val="black"/>
                </a:solidFill>
                <a:latin typeface="+mj-ea"/>
                <a:ea typeface="+mj-ea"/>
              </a:rPr>
              <a:t>-2</a:t>
            </a:r>
            <a:r>
              <a:rPr lang="ja-JP" altLang="en-US" sz="2400" dirty="0">
                <a:solidFill>
                  <a:prstClr val="black"/>
                </a:solidFill>
                <a:latin typeface="+mj-ea"/>
                <a:ea typeface="+mj-ea"/>
              </a:rPr>
              <a:t>℃）</a:t>
            </a:r>
            <a:endParaRPr lang="en-US" altLang="ja-JP" sz="2400" dirty="0">
              <a:solidFill>
                <a:prstClr val="black"/>
              </a:solidFill>
              <a:latin typeface="+mj-ea"/>
              <a:ea typeface="+mj-ea"/>
            </a:endParaRPr>
          </a:p>
          <a:p>
            <a:r>
              <a:rPr lang="ja-JP" altLang="en-US" sz="2800" dirty="0">
                <a:solidFill>
                  <a:prstClr val="black"/>
                </a:solidFill>
                <a:latin typeface="+mj-ea"/>
                <a:ea typeface="+mj-ea"/>
              </a:rPr>
              <a:t>　　　　　</a:t>
            </a:r>
            <a:r>
              <a:rPr lang="ja-JP" altLang="en-US" sz="2800" dirty="0">
                <a:solidFill>
                  <a:srgbClr val="FF0000"/>
                </a:solidFill>
                <a:latin typeface="+mj-ea"/>
                <a:ea typeface="+mj-ea"/>
              </a:rPr>
              <a:t>冷たいほど密度が大きい</a:t>
            </a:r>
            <a:endParaRPr lang="en-US" altLang="ja-JP" sz="2800" dirty="0">
              <a:solidFill>
                <a:srgbClr val="FF0000"/>
              </a:solidFill>
              <a:latin typeface="+mj-ea"/>
              <a:ea typeface="+mj-ea"/>
            </a:endParaRPr>
          </a:p>
        </p:txBody>
      </p:sp>
      <p:sp>
        <p:nvSpPr>
          <p:cNvPr id="5" name="テキスト ボックス 4"/>
          <p:cNvSpPr txBox="1"/>
          <p:nvPr/>
        </p:nvSpPr>
        <p:spPr>
          <a:xfrm>
            <a:off x="66250" y="3857628"/>
            <a:ext cx="4143974" cy="1569660"/>
          </a:xfrm>
          <a:prstGeom prst="rect">
            <a:avLst/>
          </a:prstGeom>
          <a:noFill/>
        </p:spPr>
        <p:txBody>
          <a:bodyPr wrap="square" rtlCol="0">
            <a:spAutoFit/>
          </a:bodyPr>
          <a:lstStyle/>
          <a:p>
            <a:r>
              <a:rPr lang="ja-JP" altLang="en-US" sz="2400" dirty="0">
                <a:solidFill>
                  <a:prstClr val="black"/>
                </a:solidFill>
                <a:latin typeface="+mj-ea"/>
                <a:ea typeface="+mj-ea"/>
                <a:cs typeface="Times New Roman" pitchFamily="18" charset="0"/>
              </a:rPr>
              <a:t>水の密度</a:t>
            </a:r>
            <a:endParaRPr lang="en-US" altLang="ja-JP" sz="2400" dirty="0">
              <a:solidFill>
                <a:prstClr val="black"/>
              </a:solidFill>
              <a:latin typeface="+mj-ea"/>
              <a:ea typeface="+mj-ea"/>
              <a:cs typeface="Times New Roman" pitchFamily="18" charset="0"/>
            </a:endParaRPr>
          </a:p>
          <a:p>
            <a:r>
              <a:rPr lang="en-US" altLang="ja-JP" sz="2400" dirty="0">
                <a:solidFill>
                  <a:prstClr val="black"/>
                </a:solidFill>
                <a:latin typeface="+mj-ea"/>
                <a:ea typeface="+mj-ea"/>
                <a:cs typeface="Times New Roman" pitchFamily="18" charset="0"/>
              </a:rPr>
              <a:t>0</a:t>
            </a:r>
            <a:r>
              <a:rPr lang="ja-JP" altLang="en-US" sz="2400" dirty="0">
                <a:solidFill>
                  <a:prstClr val="black"/>
                </a:solidFill>
                <a:latin typeface="+mj-ea"/>
                <a:ea typeface="+mj-ea"/>
                <a:cs typeface="Times New Roman" pitchFamily="18" charset="0"/>
              </a:rPr>
              <a:t>℃　　</a:t>
            </a:r>
            <a:r>
              <a:rPr lang="en-US" altLang="ja-JP" sz="2400" dirty="0">
                <a:solidFill>
                  <a:prstClr val="black"/>
                </a:solidFill>
                <a:latin typeface="+mj-ea"/>
                <a:ea typeface="+mj-ea"/>
                <a:cs typeface="Times New Roman" pitchFamily="18" charset="0"/>
              </a:rPr>
              <a:t>0.99987g/cm</a:t>
            </a:r>
            <a:r>
              <a:rPr lang="en-US" altLang="ja-JP" sz="2400" baseline="30000" dirty="0">
                <a:solidFill>
                  <a:prstClr val="black"/>
                </a:solidFill>
                <a:latin typeface="+mj-ea"/>
                <a:ea typeface="+mj-ea"/>
                <a:cs typeface="Times New Roman" pitchFamily="18" charset="0"/>
              </a:rPr>
              <a:t>3</a:t>
            </a:r>
            <a:endParaRPr lang="en-US" altLang="ja-JP" sz="2400" dirty="0">
              <a:solidFill>
                <a:prstClr val="black"/>
              </a:solidFill>
              <a:latin typeface="+mj-ea"/>
              <a:ea typeface="+mj-ea"/>
              <a:cs typeface="Times New Roman" pitchFamily="18" charset="0"/>
            </a:endParaRPr>
          </a:p>
          <a:p>
            <a:r>
              <a:rPr lang="en-US" altLang="ja-JP" sz="2400" dirty="0">
                <a:solidFill>
                  <a:prstClr val="black"/>
                </a:solidFill>
                <a:latin typeface="+mj-ea"/>
                <a:ea typeface="+mj-ea"/>
                <a:cs typeface="Times New Roman" pitchFamily="18" charset="0"/>
              </a:rPr>
              <a:t>4</a:t>
            </a:r>
            <a:r>
              <a:rPr lang="ja-JP" altLang="en-US" sz="2400" dirty="0">
                <a:solidFill>
                  <a:prstClr val="black"/>
                </a:solidFill>
                <a:latin typeface="+mj-ea"/>
                <a:ea typeface="+mj-ea"/>
                <a:cs typeface="Times New Roman" pitchFamily="18" charset="0"/>
              </a:rPr>
              <a:t>℃　　</a:t>
            </a:r>
            <a:r>
              <a:rPr lang="en-US" altLang="ja-JP" sz="2400" dirty="0">
                <a:solidFill>
                  <a:prstClr val="black"/>
                </a:solidFill>
                <a:latin typeface="+mj-ea"/>
                <a:ea typeface="+mj-ea"/>
                <a:cs typeface="Times New Roman" pitchFamily="18" charset="0"/>
              </a:rPr>
              <a:t>1.00g/cm</a:t>
            </a:r>
            <a:r>
              <a:rPr lang="en-US" altLang="ja-JP" sz="2400" baseline="30000" dirty="0">
                <a:solidFill>
                  <a:prstClr val="black"/>
                </a:solidFill>
                <a:latin typeface="+mj-ea"/>
                <a:ea typeface="+mj-ea"/>
                <a:cs typeface="Times New Roman" pitchFamily="18" charset="0"/>
              </a:rPr>
              <a:t>3</a:t>
            </a:r>
            <a:endParaRPr lang="en-US" altLang="ja-JP" sz="2400" dirty="0">
              <a:solidFill>
                <a:prstClr val="black"/>
              </a:solidFill>
              <a:latin typeface="+mj-ea"/>
              <a:ea typeface="+mj-ea"/>
              <a:cs typeface="Times New Roman" pitchFamily="18" charset="0"/>
            </a:endParaRPr>
          </a:p>
          <a:p>
            <a:r>
              <a:rPr lang="en-US" altLang="ja-JP" sz="2400" dirty="0">
                <a:solidFill>
                  <a:prstClr val="black"/>
                </a:solidFill>
                <a:latin typeface="+mj-ea"/>
                <a:ea typeface="+mj-ea"/>
                <a:cs typeface="Times New Roman" pitchFamily="18" charset="0"/>
              </a:rPr>
              <a:t>20</a:t>
            </a:r>
            <a:r>
              <a:rPr lang="ja-JP" altLang="en-US" sz="2400" dirty="0">
                <a:solidFill>
                  <a:prstClr val="black"/>
                </a:solidFill>
                <a:latin typeface="+mj-ea"/>
                <a:ea typeface="+mj-ea"/>
                <a:cs typeface="Times New Roman" pitchFamily="18" charset="0"/>
              </a:rPr>
              <a:t>℃　</a:t>
            </a:r>
            <a:r>
              <a:rPr lang="en-US" altLang="ja-JP" sz="2400" dirty="0">
                <a:solidFill>
                  <a:prstClr val="black"/>
                </a:solidFill>
                <a:latin typeface="+mj-ea"/>
                <a:ea typeface="+mj-ea"/>
                <a:cs typeface="Times New Roman" pitchFamily="18" charset="0"/>
              </a:rPr>
              <a:t> 0.99823g/cm</a:t>
            </a:r>
            <a:r>
              <a:rPr lang="en-US" altLang="ja-JP" sz="2400" baseline="30000" dirty="0">
                <a:solidFill>
                  <a:prstClr val="black"/>
                </a:solidFill>
                <a:latin typeface="+mj-ea"/>
                <a:ea typeface="+mj-ea"/>
                <a:cs typeface="Times New Roman" pitchFamily="18" charset="0"/>
              </a:rPr>
              <a:t>3</a:t>
            </a:r>
            <a:endParaRPr lang="en-US" altLang="ja-JP" sz="2400" dirty="0">
              <a:solidFill>
                <a:prstClr val="black"/>
              </a:solidFill>
              <a:latin typeface="+mj-ea"/>
              <a:ea typeface="+mj-ea"/>
              <a:cs typeface="Times New Roman" pitchFamily="18" charset="0"/>
            </a:endParaRPr>
          </a:p>
        </p:txBody>
      </p:sp>
      <p:sp>
        <p:nvSpPr>
          <p:cNvPr id="6" name="テキスト ボックス 5"/>
          <p:cNvSpPr txBox="1"/>
          <p:nvPr/>
        </p:nvSpPr>
        <p:spPr>
          <a:xfrm>
            <a:off x="6012160" y="3857628"/>
            <a:ext cx="3059832" cy="1569660"/>
          </a:xfrm>
          <a:prstGeom prst="rect">
            <a:avLst/>
          </a:prstGeom>
          <a:noFill/>
        </p:spPr>
        <p:txBody>
          <a:bodyPr wrap="square" rtlCol="0">
            <a:spAutoFit/>
          </a:bodyPr>
          <a:lstStyle/>
          <a:p>
            <a:r>
              <a:rPr lang="ja-JP" altLang="en-US" sz="2400" dirty="0">
                <a:solidFill>
                  <a:prstClr val="black"/>
                </a:solidFill>
                <a:latin typeface="+mj-ea"/>
                <a:ea typeface="+mj-ea"/>
                <a:cs typeface="Times New Roman" pitchFamily="18" charset="0"/>
              </a:rPr>
              <a:t>塩水の密度</a:t>
            </a:r>
            <a:endParaRPr lang="en-US" altLang="ja-JP" sz="2400" dirty="0">
              <a:solidFill>
                <a:prstClr val="black"/>
              </a:solidFill>
              <a:latin typeface="+mj-ea"/>
              <a:ea typeface="+mj-ea"/>
              <a:cs typeface="Times New Roman" pitchFamily="18" charset="0"/>
            </a:endParaRPr>
          </a:p>
          <a:p>
            <a:endParaRPr lang="en-US" altLang="ja-JP" sz="2400" dirty="0">
              <a:solidFill>
                <a:prstClr val="black"/>
              </a:solidFill>
              <a:latin typeface="+mj-ea"/>
              <a:ea typeface="+mj-ea"/>
              <a:cs typeface="Times New Roman" pitchFamily="18" charset="0"/>
            </a:endParaRPr>
          </a:p>
          <a:p>
            <a:endParaRPr lang="en-US" altLang="ja-JP" sz="2400" dirty="0">
              <a:solidFill>
                <a:prstClr val="black"/>
              </a:solidFill>
              <a:latin typeface="+mj-ea"/>
              <a:ea typeface="+mj-ea"/>
              <a:cs typeface="Times New Roman" pitchFamily="18" charset="0"/>
            </a:endParaRPr>
          </a:p>
          <a:p>
            <a:r>
              <a:rPr lang="en-US" altLang="ja-JP" sz="2400" dirty="0">
                <a:solidFill>
                  <a:prstClr val="black"/>
                </a:solidFill>
                <a:latin typeface="+mj-ea"/>
                <a:ea typeface="+mj-ea"/>
                <a:cs typeface="Times New Roman" pitchFamily="18" charset="0"/>
              </a:rPr>
              <a:t>20</a:t>
            </a:r>
            <a:r>
              <a:rPr lang="ja-JP" altLang="en-US" sz="2400" dirty="0">
                <a:solidFill>
                  <a:prstClr val="black"/>
                </a:solidFill>
                <a:latin typeface="+mj-ea"/>
                <a:ea typeface="+mj-ea"/>
                <a:cs typeface="Times New Roman" pitchFamily="18" charset="0"/>
              </a:rPr>
              <a:t>℃　</a:t>
            </a:r>
            <a:r>
              <a:rPr lang="en-US" altLang="ja-JP" sz="2400" dirty="0">
                <a:solidFill>
                  <a:prstClr val="black"/>
                </a:solidFill>
                <a:latin typeface="+mj-ea"/>
                <a:ea typeface="+mj-ea"/>
                <a:cs typeface="Times New Roman" pitchFamily="18" charset="0"/>
              </a:rPr>
              <a:t>1.03g/cm</a:t>
            </a:r>
            <a:r>
              <a:rPr lang="en-US" altLang="ja-JP" sz="2400" baseline="30000" dirty="0">
                <a:solidFill>
                  <a:prstClr val="black"/>
                </a:solidFill>
                <a:latin typeface="+mj-ea"/>
                <a:ea typeface="+mj-ea"/>
                <a:cs typeface="Times New Roman" pitchFamily="18" charset="0"/>
              </a:rPr>
              <a:t>3</a:t>
            </a:r>
            <a:endParaRPr lang="en-US" altLang="ja-JP" sz="2400" dirty="0">
              <a:solidFill>
                <a:prstClr val="black"/>
              </a:solidFill>
              <a:latin typeface="+mj-ea"/>
              <a:ea typeface="+mj-ea"/>
              <a:cs typeface="Times New Roman" pitchFamily="18" charset="0"/>
            </a:endParaRPr>
          </a:p>
        </p:txBody>
      </p:sp>
      <p:sp>
        <p:nvSpPr>
          <p:cNvPr id="7" name="テキスト ボックス 6"/>
          <p:cNvSpPr txBox="1"/>
          <p:nvPr/>
        </p:nvSpPr>
        <p:spPr>
          <a:xfrm>
            <a:off x="3851920" y="3857628"/>
            <a:ext cx="2520280" cy="830997"/>
          </a:xfrm>
          <a:prstGeom prst="rect">
            <a:avLst/>
          </a:prstGeom>
          <a:noFill/>
        </p:spPr>
        <p:txBody>
          <a:bodyPr wrap="square" rtlCol="0">
            <a:spAutoFit/>
          </a:bodyPr>
          <a:lstStyle/>
          <a:p>
            <a:r>
              <a:rPr lang="ja-JP" altLang="en-US" sz="2400" dirty="0">
                <a:solidFill>
                  <a:prstClr val="black"/>
                </a:solidFill>
                <a:latin typeface="+mj-ea"/>
                <a:ea typeface="+mj-ea"/>
                <a:cs typeface="Times New Roman" pitchFamily="18" charset="0"/>
              </a:rPr>
              <a:t>氷の密度</a:t>
            </a:r>
            <a:endParaRPr lang="en-US" altLang="ja-JP" sz="2400" dirty="0">
              <a:solidFill>
                <a:prstClr val="black"/>
              </a:solidFill>
              <a:latin typeface="+mj-ea"/>
              <a:ea typeface="+mj-ea"/>
              <a:cs typeface="Times New Roman" pitchFamily="18" charset="0"/>
            </a:endParaRPr>
          </a:p>
          <a:p>
            <a:r>
              <a:rPr lang="en-US" altLang="ja-JP" sz="2400" dirty="0">
                <a:solidFill>
                  <a:prstClr val="black"/>
                </a:solidFill>
                <a:latin typeface="+mj-ea"/>
                <a:ea typeface="+mj-ea"/>
                <a:cs typeface="Times New Roman" pitchFamily="18" charset="0"/>
              </a:rPr>
              <a:t>0.917g/cm</a:t>
            </a:r>
            <a:r>
              <a:rPr lang="en-US" altLang="ja-JP" sz="2400" baseline="30000" dirty="0">
                <a:solidFill>
                  <a:prstClr val="black"/>
                </a:solidFill>
                <a:latin typeface="+mj-ea"/>
                <a:ea typeface="+mj-ea"/>
                <a:cs typeface="Times New Roman" pitchFamily="18" charset="0"/>
              </a:rPr>
              <a:t>3</a:t>
            </a:r>
            <a:endParaRPr lang="en-US" altLang="ja-JP" sz="2400" dirty="0">
              <a:solidFill>
                <a:prstClr val="black"/>
              </a:solidFill>
              <a:latin typeface="+mj-ea"/>
              <a:ea typeface="+mj-ea"/>
              <a:cs typeface="Times New Roman" pitchFamily="18" charset="0"/>
            </a:endParaRPr>
          </a:p>
        </p:txBody>
      </p:sp>
      <p:sp>
        <p:nvSpPr>
          <p:cNvPr id="9" name="テキスト ボックス 8"/>
          <p:cNvSpPr txBox="1"/>
          <p:nvPr/>
        </p:nvSpPr>
        <p:spPr>
          <a:xfrm>
            <a:off x="66250" y="5500702"/>
            <a:ext cx="9077750" cy="954107"/>
          </a:xfrm>
          <a:prstGeom prst="rect">
            <a:avLst/>
          </a:prstGeom>
          <a:noFill/>
        </p:spPr>
        <p:txBody>
          <a:bodyPr wrap="square" rtlCol="0">
            <a:spAutoFit/>
          </a:bodyPr>
          <a:lstStyle/>
          <a:p>
            <a:r>
              <a:rPr lang="ja-JP" altLang="en-US" sz="2800" dirty="0">
                <a:solidFill>
                  <a:prstClr val="black"/>
                </a:solidFill>
                <a:latin typeface="+mj-ea"/>
                <a:ea typeface="+mj-ea"/>
              </a:rPr>
              <a:t>海水は融点で密度が最大</a:t>
            </a:r>
            <a:endParaRPr lang="en-US" altLang="ja-JP" sz="2800" dirty="0">
              <a:solidFill>
                <a:prstClr val="black"/>
              </a:solidFill>
              <a:latin typeface="+mj-ea"/>
              <a:ea typeface="+mj-ea"/>
            </a:endParaRPr>
          </a:p>
          <a:p>
            <a:r>
              <a:rPr lang="ja-JP" altLang="en-US" sz="2800" dirty="0">
                <a:solidFill>
                  <a:prstClr val="black"/>
                </a:solidFill>
                <a:latin typeface="+mj-ea"/>
                <a:ea typeface="+mj-ea"/>
              </a:rPr>
              <a:t>→温度上昇で密度はだんだん小さくなる（＝膨張）</a:t>
            </a: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46</a:t>
            </a:fld>
            <a:endParaRPr kumimoji="1" lang="ja-JP" altLang="en-US"/>
          </a:p>
        </p:txBody>
      </p:sp>
    </p:spTree>
    <p:extLst>
      <p:ext uri="{BB962C8B-B14F-4D97-AF65-F5344CB8AC3E}">
        <p14:creationId xmlns:p14="http://schemas.microsoft.com/office/powerpoint/2010/main" val="1540114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5868" y="33974"/>
            <a:ext cx="7128420" cy="646331"/>
          </a:xfrm>
          <a:prstGeom prst="rect">
            <a:avLst/>
          </a:prstGeom>
          <a:noFill/>
        </p:spPr>
        <p:txBody>
          <a:bodyPr wrap="square" rtlCol="0">
            <a:spAutoFit/>
          </a:bodyPr>
          <a:lstStyle/>
          <a:p>
            <a:r>
              <a:rPr lang="ja-JP" altLang="en-US" sz="3600">
                <a:solidFill>
                  <a:prstClr val="black"/>
                </a:solidFill>
                <a:latin typeface="+mj-ea"/>
                <a:ea typeface="+mj-ea"/>
              </a:rPr>
              <a:t>熱塩循環が気候にも影響を及ぼす</a:t>
            </a:r>
            <a:endParaRPr lang="ja-JP" altLang="en-US" sz="3200" dirty="0">
              <a:solidFill>
                <a:prstClr val="black"/>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47</a:t>
            </a:fld>
            <a:endParaRPr kumimoji="1" lang="ja-JP" altLang="en-US"/>
          </a:p>
        </p:txBody>
      </p:sp>
      <p:pic>
        <p:nvPicPr>
          <p:cNvPr id="1026" name="Picture 2" descr="http://www.geocities.jp/tekosu2004/wp_snow80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38412" y="945946"/>
            <a:ext cx="4605588" cy="3456384"/>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6732240" y="4427820"/>
            <a:ext cx="2592288" cy="369332"/>
          </a:xfrm>
          <a:prstGeom prst="rect">
            <a:avLst/>
          </a:prstGeom>
        </p:spPr>
        <p:txBody>
          <a:bodyPr wrap="square">
            <a:spAutoFit/>
          </a:bodyPr>
          <a:lstStyle/>
          <a:p>
            <a:r>
              <a:rPr lang="en-US" altLang="ja-JP" dirty="0">
                <a:solidFill>
                  <a:prstClr val="black"/>
                </a:solidFill>
                <a:latin typeface="+mj-ea"/>
                <a:ea typeface="+mj-ea"/>
              </a:rPr>
              <a:t>2004</a:t>
            </a:r>
            <a:r>
              <a:rPr lang="ja-JP" altLang="en-US" dirty="0">
                <a:solidFill>
                  <a:prstClr val="black"/>
                </a:solidFill>
                <a:latin typeface="+mj-ea"/>
                <a:ea typeface="+mj-ea"/>
              </a:rPr>
              <a:t>年（アメリカ）</a:t>
            </a:r>
          </a:p>
        </p:txBody>
      </p:sp>
      <p:sp>
        <p:nvSpPr>
          <p:cNvPr id="11" name="角丸四角形 10"/>
          <p:cNvSpPr/>
          <p:nvPr/>
        </p:nvSpPr>
        <p:spPr>
          <a:xfrm>
            <a:off x="49458" y="1052736"/>
            <a:ext cx="4378526" cy="4630904"/>
          </a:xfrm>
          <a:prstGeom prst="roundRect">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ea typeface="HG丸ｺﾞｼｯｸM-PRO" panose="020F0600000000000000" pitchFamily="50" charset="-128"/>
              </a:rPr>
              <a:t>温暖なヨーロッパを保つ仕組みの一つ</a:t>
            </a:r>
            <a:endParaRPr kumimoji="1" lang="en-US" altLang="ja-JP" sz="3200" dirty="0">
              <a:solidFill>
                <a:schemeClr val="tx1"/>
              </a:solidFill>
              <a:ea typeface="HG丸ｺﾞｼｯｸM-PRO" panose="020F0600000000000000" pitchFamily="50" charset="-128"/>
            </a:endParaRPr>
          </a:p>
          <a:p>
            <a:endParaRPr lang="en-US" altLang="ja-JP" sz="3200" dirty="0">
              <a:solidFill>
                <a:schemeClr val="tx1"/>
              </a:solidFill>
              <a:ea typeface="HG丸ｺﾞｼｯｸM-PRO" panose="020F0600000000000000" pitchFamily="50" charset="-128"/>
            </a:endParaRPr>
          </a:p>
          <a:p>
            <a:r>
              <a:rPr lang="ja-JP" altLang="en-US" sz="3200" dirty="0">
                <a:solidFill>
                  <a:schemeClr val="tx1"/>
                </a:solidFill>
                <a:ea typeface="HG丸ｺﾞｼｯｸM-PRO" panose="020F0600000000000000" pitchFamily="50" charset="-128"/>
              </a:rPr>
              <a:t>映画</a:t>
            </a:r>
            <a:r>
              <a:rPr lang="en-US" altLang="ja-JP" sz="3200" dirty="0">
                <a:solidFill>
                  <a:schemeClr val="tx1"/>
                </a:solidFill>
                <a:ea typeface="HG丸ｺﾞｼｯｸM-PRO" panose="020F0600000000000000" pitchFamily="50" charset="-128"/>
              </a:rPr>
              <a:t>『</a:t>
            </a:r>
            <a:r>
              <a:rPr lang="ja-JP" altLang="en-US" sz="3200" dirty="0">
                <a:solidFill>
                  <a:schemeClr val="tx1"/>
                </a:solidFill>
                <a:ea typeface="HG丸ｺﾞｼｯｸM-PRO" panose="020F0600000000000000" pitchFamily="50" charset="-128"/>
              </a:rPr>
              <a:t>デイ・アフター・トゥモロー</a:t>
            </a:r>
            <a:r>
              <a:rPr lang="en-US" altLang="ja-JP" sz="3200" dirty="0">
                <a:solidFill>
                  <a:schemeClr val="tx1"/>
                </a:solidFill>
                <a:ea typeface="HG丸ｺﾞｼｯｸM-PRO" panose="020F0600000000000000" pitchFamily="50" charset="-128"/>
              </a:rPr>
              <a:t>』</a:t>
            </a:r>
          </a:p>
          <a:p>
            <a:r>
              <a:rPr kumimoji="1" lang="ja-JP" altLang="en-US" sz="3200" dirty="0">
                <a:solidFill>
                  <a:schemeClr val="tx1"/>
                </a:solidFill>
                <a:ea typeface="HG丸ｺﾞｼｯｸM-PRO" panose="020F0600000000000000" pitchFamily="50" charset="-128"/>
              </a:rPr>
              <a:t>熱塩循環の停止</a:t>
            </a:r>
            <a:endParaRPr lang="en-US" altLang="ja-JP" sz="3200" dirty="0">
              <a:solidFill>
                <a:schemeClr val="tx1"/>
              </a:solidFill>
              <a:ea typeface="HG丸ｺﾞｼｯｸM-PRO" panose="020F0600000000000000" pitchFamily="50" charset="-128"/>
            </a:endParaRPr>
          </a:p>
          <a:p>
            <a:r>
              <a:rPr lang="en-US" altLang="ja-JP" sz="3200" dirty="0">
                <a:solidFill>
                  <a:schemeClr val="tx1"/>
                </a:solidFill>
                <a:ea typeface="HG丸ｺﾞｼｯｸM-PRO" panose="020F0600000000000000" pitchFamily="50" charset="-128"/>
              </a:rPr>
              <a:t>-&gt;</a:t>
            </a:r>
            <a:r>
              <a:rPr kumimoji="1" lang="ja-JP" altLang="en-US" sz="3200" dirty="0">
                <a:solidFill>
                  <a:schemeClr val="tx1"/>
                </a:solidFill>
                <a:ea typeface="HG丸ｺﾞｼｯｸM-PRO" panose="020F0600000000000000" pitchFamily="50" charset="-128"/>
              </a:rPr>
              <a:t>大気循環の乱れ</a:t>
            </a:r>
            <a:endParaRPr kumimoji="1" lang="en-US" altLang="ja-JP" sz="3200" dirty="0">
              <a:solidFill>
                <a:schemeClr val="tx1"/>
              </a:solidFill>
              <a:ea typeface="HG丸ｺﾞｼｯｸM-PRO" panose="020F0600000000000000" pitchFamily="50" charset="-128"/>
            </a:endParaRPr>
          </a:p>
          <a:p>
            <a:r>
              <a:rPr lang="en-US" altLang="ja-JP" sz="3200" dirty="0">
                <a:solidFill>
                  <a:schemeClr val="tx1"/>
                </a:solidFill>
                <a:ea typeface="HG丸ｺﾞｼｯｸM-PRO" panose="020F0600000000000000" pitchFamily="50" charset="-128"/>
              </a:rPr>
              <a:t>-&gt;</a:t>
            </a:r>
            <a:r>
              <a:rPr lang="ja-JP" altLang="en-US" sz="3200" dirty="0">
                <a:solidFill>
                  <a:schemeClr val="tx1"/>
                </a:solidFill>
                <a:ea typeface="HG丸ｺﾞｼｯｸM-PRO" panose="020F0600000000000000" pitchFamily="50" charset="-128"/>
              </a:rPr>
              <a:t>巨大低気圧の発生</a:t>
            </a:r>
            <a:endParaRPr kumimoji="1" lang="en-US" altLang="ja-JP" sz="3200" dirty="0">
              <a:solidFill>
                <a:schemeClr val="tx1"/>
              </a:solidFill>
              <a:ea typeface="HG丸ｺﾞｼｯｸM-PRO" panose="020F0600000000000000" pitchFamily="50" charset="-128"/>
            </a:endParaRPr>
          </a:p>
          <a:p>
            <a:r>
              <a:rPr lang="en-US" altLang="ja-JP" sz="3200" dirty="0">
                <a:solidFill>
                  <a:schemeClr val="tx1"/>
                </a:solidFill>
                <a:ea typeface="HG丸ｺﾞｼｯｸM-PRO" panose="020F0600000000000000" pitchFamily="50" charset="-128"/>
              </a:rPr>
              <a:t>-&gt;</a:t>
            </a:r>
            <a:r>
              <a:rPr kumimoji="1" lang="ja-JP" altLang="en-US" sz="3200" dirty="0">
                <a:solidFill>
                  <a:schemeClr val="tx1"/>
                </a:solidFill>
                <a:ea typeface="HG丸ｺﾞｼｯｸM-PRO" panose="020F0600000000000000" pitchFamily="50" charset="-128"/>
              </a:rPr>
              <a:t>氷河期の到来</a:t>
            </a:r>
            <a:endParaRPr kumimoji="1" lang="en-US" altLang="ja-JP" sz="3200" dirty="0">
              <a:solidFill>
                <a:schemeClr val="tx1"/>
              </a:solidFill>
              <a:ea typeface="HG丸ｺﾞｼｯｸM-PRO" panose="020F0600000000000000" pitchFamily="50" charset="-128"/>
            </a:endParaRPr>
          </a:p>
        </p:txBody>
      </p:sp>
    </p:spTree>
    <p:extLst>
      <p:ext uri="{BB962C8B-B14F-4D97-AF65-F5344CB8AC3E}">
        <p14:creationId xmlns:p14="http://schemas.microsoft.com/office/powerpoint/2010/main" val="13798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496" y="41711"/>
            <a:ext cx="9073008" cy="4893647"/>
          </a:xfrm>
          <a:prstGeom prst="rect">
            <a:avLst/>
          </a:prstGeom>
          <a:noFill/>
        </p:spPr>
        <p:txBody>
          <a:bodyPr wrap="square" rtlCol="0">
            <a:spAutoFit/>
          </a:bodyPr>
          <a:lstStyle/>
          <a:p>
            <a:pPr defTabSz="914275"/>
            <a:r>
              <a:rPr lang="ja-JP" altLang="en-US" sz="2400" dirty="0">
                <a:solidFill>
                  <a:prstClr val="black"/>
                </a:solidFill>
                <a:latin typeface="+mj-ea"/>
                <a:ea typeface="+mj-ea"/>
              </a:rPr>
              <a:t>◎テストについて</a:t>
            </a:r>
            <a:endParaRPr lang="en-US" altLang="ja-JP" sz="2400" dirty="0">
              <a:solidFill>
                <a:prstClr val="black"/>
              </a:solidFill>
              <a:latin typeface="+mj-ea"/>
              <a:ea typeface="+mj-ea"/>
            </a:endParaRPr>
          </a:p>
          <a:p>
            <a:pPr defTabSz="914275"/>
            <a:r>
              <a:rPr lang="ja-JP" altLang="en-US" sz="2400" dirty="0">
                <a:solidFill>
                  <a:prstClr val="black"/>
                </a:solidFill>
                <a:latin typeface="+mj-ea"/>
                <a:ea typeface="+mj-ea"/>
              </a:rPr>
              <a:t>・</a:t>
            </a:r>
            <a:r>
              <a:rPr lang="en-US" altLang="ja-JP" sz="2400" dirty="0">
                <a:solidFill>
                  <a:prstClr val="black"/>
                </a:solidFill>
                <a:latin typeface="+mj-ea"/>
                <a:ea typeface="+mj-ea"/>
              </a:rPr>
              <a:t>11</a:t>
            </a:r>
            <a:r>
              <a:rPr lang="ja-JP" altLang="en-US" sz="2400" dirty="0">
                <a:solidFill>
                  <a:prstClr val="black"/>
                </a:solidFill>
                <a:latin typeface="+mj-ea"/>
                <a:ea typeface="+mj-ea"/>
              </a:rPr>
              <a:t>月</a:t>
            </a:r>
            <a:r>
              <a:rPr lang="en-US" altLang="ja-JP" sz="2400" dirty="0">
                <a:solidFill>
                  <a:prstClr val="black"/>
                </a:solidFill>
                <a:latin typeface="+mj-ea"/>
                <a:ea typeface="+mj-ea"/>
              </a:rPr>
              <a:t>2</a:t>
            </a:r>
            <a:r>
              <a:rPr lang="ja-JP" altLang="en-US" sz="2400" dirty="0">
                <a:solidFill>
                  <a:prstClr val="black"/>
                </a:solidFill>
                <a:latin typeface="+mj-ea"/>
                <a:ea typeface="+mj-ea"/>
              </a:rPr>
              <a:t>８日（月）　７・８限</a:t>
            </a:r>
            <a:endParaRPr lang="en-US" altLang="ja-JP" sz="2400" dirty="0">
              <a:solidFill>
                <a:prstClr val="black"/>
              </a:solidFill>
              <a:latin typeface="+mj-ea"/>
              <a:ea typeface="+mj-ea"/>
            </a:endParaRPr>
          </a:p>
          <a:p>
            <a:pPr defTabSz="914275"/>
            <a:r>
              <a:rPr lang="ja-JP" altLang="en-US" sz="2400" dirty="0">
                <a:solidFill>
                  <a:prstClr val="black"/>
                </a:solidFill>
                <a:latin typeface="+mj-ea"/>
                <a:ea typeface="+mj-ea"/>
              </a:rPr>
              <a:t>・時間：</a:t>
            </a:r>
            <a:r>
              <a:rPr lang="en-US" altLang="ja-JP" sz="2400" dirty="0">
                <a:solidFill>
                  <a:prstClr val="black"/>
                </a:solidFill>
                <a:latin typeface="+mj-ea"/>
                <a:ea typeface="+mj-ea"/>
              </a:rPr>
              <a:t>90</a:t>
            </a:r>
            <a:r>
              <a:rPr lang="ja-JP" altLang="en-US" sz="2400" dirty="0">
                <a:solidFill>
                  <a:prstClr val="black"/>
                </a:solidFill>
                <a:latin typeface="+mj-ea"/>
                <a:ea typeface="+mj-ea"/>
              </a:rPr>
              <a:t>分（</a:t>
            </a:r>
            <a:r>
              <a:rPr lang="en-US" altLang="ja-JP" sz="2400" dirty="0">
                <a:solidFill>
                  <a:srgbClr val="FF0000"/>
                </a:solidFill>
                <a:latin typeface="+mj-ea"/>
                <a:ea typeface="+mj-ea"/>
              </a:rPr>
              <a:t>14</a:t>
            </a:r>
            <a:r>
              <a:rPr lang="ja-JP" altLang="en-US" sz="2400" dirty="0">
                <a:solidFill>
                  <a:srgbClr val="FF0000"/>
                </a:solidFill>
                <a:latin typeface="+mj-ea"/>
                <a:ea typeface="+mj-ea"/>
              </a:rPr>
              <a:t>：</a:t>
            </a:r>
            <a:r>
              <a:rPr lang="en-US" altLang="ja-JP" sz="2400" dirty="0">
                <a:solidFill>
                  <a:srgbClr val="FF0000"/>
                </a:solidFill>
                <a:latin typeface="+mj-ea"/>
                <a:ea typeface="+mj-ea"/>
              </a:rPr>
              <a:t>50</a:t>
            </a:r>
            <a:r>
              <a:rPr lang="ja-JP" altLang="en-US" sz="2400" dirty="0">
                <a:solidFill>
                  <a:srgbClr val="FF0000"/>
                </a:solidFill>
                <a:latin typeface="+mj-ea"/>
                <a:ea typeface="+mj-ea"/>
              </a:rPr>
              <a:t>～</a:t>
            </a:r>
            <a:r>
              <a:rPr lang="en-US" altLang="ja-JP" sz="2400" dirty="0">
                <a:solidFill>
                  <a:srgbClr val="FF0000"/>
                </a:solidFill>
                <a:latin typeface="+mj-ea"/>
                <a:ea typeface="+mj-ea"/>
              </a:rPr>
              <a:t>16</a:t>
            </a:r>
            <a:r>
              <a:rPr lang="ja-JP" altLang="en-US" sz="2400" dirty="0">
                <a:solidFill>
                  <a:srgbClr val="FF0000"/>
                </a:solidFill>
                <a:latin typeface="+mj-ea"/>
                <a:ea typeface="+mj-ea"/>
              </a:rPr>
              <a:t>：</a:t>
            </a:r>
            <a:r>
              <a:rPr lang="en-US" altLang="ja-JP" sz="2400" dirty="0">
                <a:solidFill>
                  <a:srgbClr val="FF0000"/>
                </a:solidFill>
                <a:latin typeface="+mj-ea"/>
                <a:ea typeface="+mj-ea"/>
              </a:rPr>
              <a:t>20</a:t>
            </a:r>
            <a:r>
              <a:rPr lang="ja-JP" altLang="en-US" sz="2400" dirty="0">
                <a:solidFill>
                  <a:prstClr val="black"/>
                </a:solidFill>
                <a:latin typeface="+mj-ea"/>
                <a:ea typeface="+mj-ea"/>
              </a:rPr>
              <a:t>）</a:t>
            </a:r>
            <a:endParaRPr lang="en-US" altLang="ja-JP" sz="2400" dirty="0">
              <a:solidFill>
                <a:prstClr val="black"/>
              </a:solidFill>
              <a:latin typeface="+mj-ea"/>
              <a:ea typeface="+mj-ea"/>
            </a:endParaRPr>
          </a:p>
          <a:p>
            <a:pPr defTabSz="914275"/>
            <a:r>
              <a:rPr lang="ja-JP" altLang="en-US" sz="2400" dirty="0">
                <a:solidFill>
                  <a:prstClr val="black"/>
                </a:solidFill>
                <a:latin typeface="+mj-ea"/>
                <a:ea typeface="+mj-ea"/>
              </a:rPr>
              <a:t>・場所</a:t>
            </a:r>
            <a:r>
              <a:rPr lang="ja-JP" altLang="en-US" sz="2400" dirty="0">
                <a:solidFill>
                  <a:prstClr val="black"/>
                </a:solidFill>
                <a:latin typeface="+mj-ea"/>
                <a:ea typeface="+mj-ea"/>
                <a:sym typeface="Wingdings" pitchFamily="2" charset="2"/>
              </a:rPr>
              <a:t>：</a:t>
            </a:r>
            <a:r>
              <a:rPr lang="ja-JP" altLang="en-US" sz="2400" b="1" dirty="0">
                <a:solidFill>
                  <a:srgbClr val="FF0000"/>
                </a:solidFill>
                <a:latin typeface="+mj-ea"/>
                <a:ea typeface="+mj-ea"/>
                <a:sym typeface="Wingdings" pitchFamily="2" charset="2"/>
              </a:rPr>
              <a:t>？</a:t>
            </a:r>
            <a:endParaRPr lang="en-US" altLang="ja-JP" sz="2400" b="1" dirty="0">
              <a:solidFill>
                <a:srgbClr val="FF0000"/>
              </a:solidFill>
              <a:latin typeface="+mj-ea"/>
              <a:ea typeface="+mj-ea"/>
            </a:endParaRPr>
          </a:p>
          <a:p>
            <a:pPr defTabSz="914275"/>
            <a:endParaRPr lang="en-US" altLang="ja-JP" sz="2400" dirty="0">
              <a:solidFill>
                <a:prstClr val="black"/>
              </a:solidFill>
              <a:latin typeface="+mj-ea"/>
              <a:ea typeface="+mj-ea"/>
            </a:endParaRPr>
          </a:p>
          <a:p>
            <a:pPr defTabSz="914275"/>
            <a:r>
              <a:rPr lang="ja-JP" altLang="en-US" sz="2400" dirty="0">
                <a:solidFill>
                  <a:prstClr val="black"/>
                </a:solidFill>
                <a:latin typeface="+mj-ea"/>
                <a:ea typeface="+mj-ea"/>
              </a:rPr>
              <a:t>・持ち物：筆記用具</a:t>
            </a:r>
            <a:endParaRPr lang="en-US" altLang="ja-JP" sz="2400" dirty="0">
              <a:solidFill>
                <a:prstClr val="black"/>
              </a:solidFill>
              <a:latin typeface="+mj-ea"/>
              <a:ea typeface="+mj-ea"/>
            </a:endParaRPr>
          </a:p>
          <a:p>
            <a:pPr defTabSz="914275"/>
            <a:r>
              <a:rPr lang="ja-JP" altLang="en-US" sz="2400" dirty="0">
                <a:solidFill>
                  <a:prstClr val="black"/>
                </a:solidFill>
                <a:latin typeface="+mj-ea"/>
                <a:ea typeface="+mj-ea"/>
              </a:rPr>
              <a:t>・立花先生著「異常気象の未来予測」は</a:t>
            </a:r>
            <a:r>
              <a:rPr lang="ja-JP" altLang="en-US" sz="2400" b="1" dirty="0">
                <a:solidFill>
                  <a:srgbClr val="FF0000"/>
                </a:solidFill>
                <a:latin typeface="+mj-ea"/>
                <a:ea typeface="+mj-ea"/>
              </a:rPr>
              <a:t>持ち込み可，それ以外の資料は不可</a:t>
            </a:r>
            <a:endParaRPr lang="en-US" altLang="ja-JP" sz="2400" b="1" dirty="0">
              <a:solidFill>
                <a:srgbClr val="FF0000"/>
              </a:solidFill>
              <a:latin typeface="+mj-ea"/>
              <a:ea typeface="+mj-ea"/>
            </a:endParaRPr>
          </a:p>
          <a:p>
            <a:pPr defTabSz="914275"/>
            <a:r>
              <a:rPr lang="ja-JP" altLang="en-US" sz="2400" dirty="0">
                <a:solidFill>
                  <a:prstClr val="black"/>
                </a:solidFill>
                <a:latin typeface="+mj-ea"/>
                <a:ea typeface="+mj-ea"/>
              </a:rPr>
              <a:t>　</a:t>
            </a:r>
            <a:r>
              <a:rPr lang="en-US" altLang="ja-JP" sz="2400" u="sng" dirty="0">
                <a:solidFill>
                  <a:prstClr val="black"/>
                </a:solidFill>
                <a:latin typeface="+mj-ea"/>
                <a:ea typeface="+mj-ea"/>
              </a:rPr>
              <a:t>※</a:t>
            </a:r>
            <a:r>
              <a:rPr lang="ja-JP" altLang="ja-JP" sz="2400" u="sng" dirty="0">
                <a:solidFill>
                  <a:prstClr val="black"/>
                </a:solidFill>
                <a:latin typeface="+mj-ea"/>
                <a:ea typeface="+mj-ea"/>
              </a:rPr>
              <a:t>記述問題は</a:t>
            </a:r>
            <a:r>
              <a:rPr lang="ja-JP" altLang="en-US" sz="2400" u="sng" dirty="0">
                <a:solidFill>
                  <a:prstClr val="black"/>
                </a:solidFill>
                <a:latin typeface="+mj-ea"/>
                <a:ea typeface="+mj-ea"/>
              </a:rPr>
              <a:t>，</a:t>
            </a:r>
            <a:r>
              <a:rPr lang="ja-JP" altLang="ja-JP" sz="2400" u="sng" dirty="0">
                <a:solidFill>
                  <a:prstClr val="black"/>
                </a:solidFill>
                <a:latin typeface="+mj-ea"/>
                <a:ea typeface="+mj-ea"/>
              </a:rPr>
              <a:t>図や式などを用いて説明してもよい</a:t>
            </a:r>
            <a:endParaRPr lang="en-US" altLang="ja-JP" sz="2400" u="sng" dirty="0">
              <a:solidFill>
                <a:prstClr val="black"/>
              </a:solidFill>
              <a:latin typeface="+mj-ea"/>
              <a:ea typeface="+mj-ea"/>
            </a:endParaRPr>
          </a:p>
          <a:p>
            <a:pPr defTabSz="914275"/>
            <a:r>
              <a:rPr lang="ja-JP" altLang="en-US" sz="2400" dirty="0">
                <a:solidFill>
                  <a:prstClr val="black"/>
                </a:solidFill>
                <a:latin typeface="+mj-ea"/>
                <a:ea typeface="+mj-ea"/>
              </a:rPr>
              <a:t>　</a:t>
            </a:r>
            <a:r>
              <a:rPr lang="en-US" altLang="ja-JP" sz="2400" u="sng" dirty="0">
                <a:solidFill>
                  <a:prstClr val="black"/>
                </a:solidFill>
                <a:latin typeface="+mj-ea"/>
                <a:ea typeface="+mj-ea"/>
              </a:rPr>
              <a:t>※</a:t>
            </a:r>
            <a:r>
              <a:rPr lang="ja-JP" altLang="en-US" sz="2400" u="sng" dirty="0">
                <a:solidFill>
                  <a:prstClr val="black"/>
                </a:solidFill>
                <a:latin typeface="+mj-ea"/>
                <a:ea typeface="+mj-ea"/>
              </a:rPr>
              <a:t>問題文の指示をよく読んで下さい</a:t>
            </a:r>
            <a:endParaRPr lang="en-US" altLang="ja-JP" sz="2400" u="sng" dirty="0">
              <a:solidFill>
                <a:prstClr val="black"/>
              </a:solidFill>
              <a:latin typeface="+mj-ea"/>
              <a:ea typeface="+mj-ea"/>
            </a:endParaRPr>
          </a:p>
          <a:p>
            <a:pPr defTabSz="914275"/>
            <a:endParaRPr lang="en-US" altLang="ja-JP" sz="2400" dirty="0">
              <a:solidFill>
                <a:prstClr val="black"/>
              </a:solidFill>
              <a:latin typeface="+mj-ea"/>
              <a:ea typeface="+mj-ea"/>
            </a:endParaRPr>
          </a:p>
          <a:p>
            <a:pPr defTabSz="914275"/>
            <a:r>
              <a:rPr lang="ja-JP" altLang="en-US" sz="2400" dirty="0">
                <a:solidFill>
                  <a:prstClr val="black"/>
                </a:solidFill>
                <a:latin typeface="+mj-ea"/>
                <a:ea typeface="+mj-ea"/>
              </a:rPr>
              <a:t>◎質問があればお気軽にどうぞ</a:t>
            </a:r>
            <a:endParaRPr lang="en-US" altLang="ja-JP" sz="2400" dirty="0">
              <a:solidFill>
                <a:prstClr val="black"/>
              </a:solidFill>
              <a:latin typeface="+mj-ea"/>
              <a:ea typeface="+mj-ea"/>
            </a:endParaRPr>
          </a:p>
          <a:p>
            <a:pPr defTabSz="914275"/>
            <a:r>
              <a:rPr lang="ja-JP" altLang="en-US" sz="2400" dirty="0">
                <a:solidFill>
                  <a:prstClr val="black"/>
                </a:solidFill>
                <a:latin typeface="+mj-ea"/>
                <a:ea typeface="+mj-ea"/>
              </a:rPr>
              <a:t>　　</a:t>
            </a:r>
            <a:r>
              <a:rPr lang="en-US" altLang="ja-JP" sz="2400" dirty="0">
                <a:solidFill>
                  <a:prstClr val="black"/>
                </a:solidFill>
                <a:latin typeface="+mj-ea"/>
                <a:ea typeface="+mj-ea"/>
              </a:rPr>
              <a:t>E-mail</a:t>
            </a:r>
            <a:r>
              <a:rPr lang="ja-JP" altLang="en-US" sz="2400" dirty="0">
                <a:solidFill>
                  <a:prstClr val="black"/>
                </a:solidFill>
                <a:latin typeface="+mj-ea"/>
                <a:ea typeface="+mj-ea"/>
              </a:rPr>
              <a:t>：</a:t>
            </a:r>
            <a:r>
              <a:rPr lang="en-US" altLang="ja-JP" sz="2400" dirty="0">
                <a:solidFill>
                  <a:prstClr val="black"/>
                </a:solidFill>
                <a:latin typeface="+mj-ea"/>
                <a:ea typeface="+mj-ea"/>
                <a:hlinkClick r:id="rId2"/>
              </a:rPr>
              <a:t>yuta.a468@gmail.com</a:t>
            </a:r>
            <a:endParaRPr lang="en-US" altLang="ja-JP" sz="2400" dirty="0">
              <a:solidFill>
                <a:prstClr val="black"/>
              </a:solidFill>
              <a:latin typeface="+mj-ea"/>
              <a:ea typeface="+mj-ea"/>
            </a:endParaRPr>
          </a:p>
        </p:txBody>
      </p:sp>
      <p:sp>
        <p:nvSpPr>
          <p:cNvPr id="5" name="スライド番号プレースホルダ 4"/>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48</a:t>
            </a:fld>
            <a:endParaRPr lang="ja-JP" altLang="en-US">
              <a:solidFill>
                <a:prstClr val="black">
                  <a:tint val="75000"/>
                </a:prstClr>
              </a:solidFill>
            </a:endParaRPr>
          </a:p>
        </p:txBody>
      </p:sp>
    </p:spTree>
    <p:extLst>
      <p:ext uri="{BB962C8B-B14F-4D97-AF65-F5344CB8AC3E}">
        <p14:creationId xmlns:p14="http://schemas.microsoft.com/office/powerpoint/2010/main" val="2408873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44624"/>
            <a:ext cx="8640960" cy="4525963"/>
          </a:xfrm>
        </p:spPr>
        <p:txBody>
          <a:bodyPr/>
          <a:lstStyle/>
          <a:p>
            <a:pPr marL="0" indent="0">
              <a:buNone/>
            </a:pPr>
            <a:r>
              <a:rPr lang="ja-JP" altLang="en-US" sz="4000" dirty="0">
                <a:latin typeface="+mj-ea"/>
                <a:ea typeface="+mj-ea"/>
              </a:rPr>
              <a:t>何か質問があればお気軽にどうぞ</a:t>
            </a:r>
            <a:endParaRPr lang="en-US" altLang="ja-JP" dirty="0">
              <a:latin typeface="+mj-ea"/>
              <a:ea typeface="+mj-ea"/>
            </a:endParaRPr>
          </a:p>
          <a:p>
            <a:pPr marL="0" indent="0">
              <a:buNone/>
            </a:pPr>
            <a:r>
              <a:rPr lang="en-US" altLang="ja-JP" sz="5400" dirty="0">
                <a:latin typeface="+mj-ea"/>
                <a:ea typeface="+mj-ea"/>
                <a:hlinkClick r:id="rId2"/>
              </a:rPr>
              <a:t>y</a:t>
            </a:r>
            <a:r>
              <a:rPr kumimoji="1" lang="en-US" altLang="ja-JP" sz="5400" dirty="0">
                <a:latin typeface="+mj-ea"/>
                <a:ea typeface="+mj-ea"/>
                <a:hlinkClick r:id="rId2"/>
              </a:rPr>
              <a:t>uta.a468@gmail.com</a:t>
            </a:r>
            <a:endParaRPr kumimoji="1" lang="en-US" altLang="ja-JP" sz="5400" dirty="0">
              <a:latin typeface="+mj-ea"/>
              <a:ea typeface="+mj-ea"/>
            </a:endParaRPr>
          </a:p>
          <a:p>
            <a:pPr marL="0" indent="0">
              <a:buNone/>
            </a:pPr>
            <a:r>
              <a:rPr kumimoji="1" lang="ja-JP" altLang="en-US" sz="2800" b="1" dirty="0">
                <a:latin typeface="+mj-ea"/>
                <a:ea typeface="+mj-ea"/>
              </a:rPr>
              <a:t>本日の授業アンケート</a:t>
            </a:r>
            <a:r>
              <a:rPr lang="en-US" altLang="ja-JP" sz="2800" b="1">
                <a:latin typeface="+mj-ea"/>
                <a:ea typeface="+mj-ea"/>
                <a:hlinkClick r:id="rId3"/>
              </a:rPr>
              <a:t>https://forms.gle/uzpkkNRBdYqSwD9d6</a:t>
            </a:r>
            <a:endParaRPr lang="en-US" altLang="ja-JP" sz="2800" b="1">
              <a:latin typeface="+mj-ea"/>
              <a:ea typeface="+mj-ea"/>
            </a:endParaRPr>
          </a:p>
          <a:p>
            <a:pPr marL="0" indent="0">
              <a:buNone/>
            </a:pPr>
            <a:endParaRPr lang="en-US" altLang="ja-JP" sz="2800" b="1" dirty="0">
              <a:latin typeface="+mj-ea"/>
              <a:ea typeface="+mj-ea"/>
            </a:endParaRPr>
          </a:p>
        </p:txBody>
      </p:sp>
      <p:sp>
        <p:nvSpPr>
          <p:cNvPr id="4" name="テキスト ボックス 3"/>
          <p:cNvSpPr txBox="1"/>
          <p:nvPr/>
        </p:nvSpPr>
        <p:spPr>
          <a:xfrm>
            <a:off x="251520" y="3195843"/>
            <a:ext cx="6845121" cy="2698561"/>
          </a:xfrm>
          <a:prstGeom prst="rect">
            <a:avLst/>
          </a:prstGeom>
          <a:noFill/>
        </p:spPr>
        <p:txBody>
          <a:bodyPr wrap="square" rtlCol="0">
            <a:noAutofit/>
          </a:bodyPr>
          <a:lstStyle/>
          <a:p>
            <a:r>
              <a:rPr lang="ja-JP" altLang="en-US" sz="3200" dirty="0">
                <a:solidFill>
                  <a:sysClr val="windowText" lastClr="000000"/>
                </a:solidFill>
                <a:latin typeface="+mj-ea"/>
                <a:ea typeface="+mj-ea"/>
              </a:rPr>
              <a:t>研究室の</a:t>
            </a:r>
            <a:r>
              <a:rPr lang="en-US" altLang="ja-JP" sz="3200" dirty="0">
                <a:solidFill>
                  <a:sysClr val="windowText" lastClr="000000"/>
                </a:solidFill>
                <a:latin typeface="+mj-ea"/>
                <a:ea typeface="+mj-ea"/>
              </a:rPr>
              <a:t>HP</a:t>
            </a:r>
            <a:r>
              <a:rPr lang="ja-JP" altLang="en-US" sz="3200" dirty="0">
                <a:solidFill>
                  <a:sysClr val="windowText" lastClr="000000"/>
                </a:solidFill>
                <a:latin typeface="+mj-ea"/>
                <a:ea typeface="+mj-ea"/>
              </a:rPr>
              <a:t>もあります。</a:t>
            </a:r>
            <a:endParaRPr lang="en-US" altLang="ja-JP" sz="3200" dirty="0">
              <a:solidFill>
                <a:sysClr val="windowText" lastClr="000000"/>
              </a:solidFill>
              <a:latin typeface="+mj-ea"/>
              <a:ea typeface="+mj-ea"/>
            </a:endParaRPr>
          </a:p>
          <a:p>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九大　気象</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で検索してね．</a:t>
            </a:r>
            <a:endParaRPr lang="en-US" altLang="ja-JP" sz="3200" dirty="0">
              <a:solidFill>
                <a:sysClr val="windowText" lastClr="000000"/>
              </a:solidFill>
              <a:latin typeface="+mj-ea"/>
              <a:ea typeface="+mj-ea"/>
            </a:endParaRPr>
          </a:p>
        </p:txBody>
      </p:sp>
      <p:pic>
        <p:nvPicPr>
          <p:cNvPr id="5" name="Picture 2" descr="C:\Users\hatsu\Dropbox\カメラアップロード\2013-06-08 11.54.1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24469" y="4076700"/>
            <a:ext cx="3524195" cy="460888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156176" y="6396813"/>
            <a:ext cx="1723549" cy="461665"/>
          </a:xfrm>
          <a:prstGeom prst="rect">
            <a:avLst/>
          </a:prstGeom>
          <a:noFill/>
        </p:spPr>
        <p:txBody>
          <a:bodyPr wrap="none" rtlCol="0">
            <a:spAutoFit/>
          </a:bodyPr>
          <a:lstStyle/>
          <a:p>
            <a:r>
              <a:rPr lang="ja-JP" altLang="en-US" sz="2400" b="1" dirty="0">
                <a:solidFill>
                  <a:prstClr val="white">
                    <a:lumMod val="50000"/>
                  </a:prstClr>
                </a:solidFill>
                <a:latin typeface="+mj-ea"/>
                <a:ea typeface="+mj-ea"/>
              </a:rPr>
              <a:t>くもマン⇒</a:t>
            </a:r>
          </a:p>
        </p:txBody>
      </p:sp>
      <p:sp>
        <p:nvSpPr>
          <p:cNvPr id="7" name="四角形吹き出し 6"/>
          <p:cNvSpPr/>
          <p:nvPr/>
        </p:nvSpPr>
        <p:spPr>
          <a:xfrm>
            <a:off x="251519" y="3068960"/>
            <a:ext cx="6845121" cy="2952328"/>
          </a:xfrm>
          <a:prstGeom prst="wedgeRectCallout">
            <a:avLst>
              <a:gd name="adj1" fmla="val 37054"/>
              <a:gd name="adj2" fmla="val 60068"/>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49</a:t>
            </a:fld>
            <a:endParaRPr kumimoji="1" lang="ja-JP" altLang="en-US"/>
          </a:p>
        </p:txBody>
      </p:sp>
    </p:spTree>
    <p:extLst>
      <p:ext uri="{BB962C8B-B14F-4D97-AF65-F5344CB8AC3E}">
        <p14:creationId xmlns:p14="http://schemas.microsoft.com/office/powerpoint/2010/main" val="50563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564904"/>
            <a:ext cx="6640216" cy="3819407"/>
          </a:xfrm>
          <a:prstGeom prst="rect">
            <a:avLst/>
          </a:prstGeom>
          <a:noFill/>
          <a:ln w="9525">
            <a:noFill/>
            <a:miter lim="800000"/>
            <a:headEnd/>
            <a:tailEnd/>
          </a:ln>
          <a:effectLst/>
        </p:spPr>
      </p:pic>
      <p:sp>
        <p:nvSpPr>
          <p:cNvPr id="3" name="テキスト ボックス 2"/>
          <p:cNvSpPr txBox="1"/>
          <p:nvPr/>
        </p:nvSpPr>
        <p:spPr>
          <a:xfrm>
            <a:off x="71406" y="119698"/>
            <a:ext cx="4071966" cy="584775"/>
          </a:xfrm>
          <a:prstGeom prst="rect">
            <a:avLst/>
          </a:prstGeom>
          <a:noFill/>
        </p:spPr>
        <p:txBody>
          <a:bodyPr wrap="square" rtlCol="0">
            <a:spAutoFit/>
          </a:bodyPr>
          <a:lstStyle/>
          <a:p>
            <a:r>
              <a:rPr lang="ja-JP" altLang="en-US" sz="3200" dirty="0">
                <a:solidFill>
                  <a:prstClr val="black"/>
                </a:solidFill>
                <a:latin typeface="+mj-ea"/>
                <a:ea typeface="+mj-ea"/>
              </a:rPr>
              <a:t>海の深さ</a:t>
            </a:r>
          </a:p>
        </p:txBody>
      </p:sp>
      <p:sp>
        <p:nvSpPr>
          <p:cNvPr id="4" name="テキスト ボックス 3"/>
          <p:cNvSpPr txBox="1"/>
          <p:nvPr/>
        </p:nvSpPr>
        <p:spPr>
          <a:xfrm>
            <a:off x="5084845" y="27772"/>
            <a:ext cx="4032449" cy="830997"/>
          </a:xfrm>
          <a:prstGeom prst="rect">
            <a:avLst/>
          </a:prstGeom>
          <a:noFill/>
        </p:spPr>
        <p:txBody>
          <a:bodyPr wrap="square" rtlCol="0">
            <a:spAutoFit/>
          </a:bodyPr>
          <a:lstStyle/>
          <a:p>
            <a:r>
              <a:rPr lang="ja-JP" altLang="en-US" sz="2400" dirty="0">
                <a:solidFill>
                  <a:prstClr val="black"/>
                </a:solidFill>
                <a:latin typeface="+mj-ea"/>
                <a:ea typeface="+mj-ea"/>
              </a:rPr>
              <a:t>陸の平均標高：約</a:t>
            </a:r>
            <a:r>
              <a:rPr lang="en-US" altLang="ja-JP" sz="2400" dirty="0">
                <a:solidFill>
                  <a:prstClr val="black"/>
                </a:solidFill>
                <a:latin typeface="+mj-ea"/>
                <a:ea typeface="+mj-ea"/>
              </a:rPr>
              <a:t>840m</a:t>
            </a:r>
          </a:p>
          <a:p>
            <a:r>
              <a:rPr lang="ja-JP" altLang="en-US" sz="2400" dirty="0">
                <a:solidFill>
                  <a:prstClr val="black"/>
                </a:solidFill>
                <a:latin typeface="+mj-ea"/>
                <a:ea typeface="+mj-ea"/>
              </a:rPr>
              <a:t>海の平均水深：約</a:t>
            </a:r>
            <a:r>
              <a:rPr lang="en-US" altLang="ja-JP" sz="2400" dirty="0">
                <a:solidFill>
                  <a:prstClr val="black"/>
                </a:solidFill>
                <a:latin typeface="+mj-ea"/>
                <a:ea typeface="+mj-ea"/>
              </a:rPr>
              <a:t>3800m</a:t>
            </a:r>
            <a:endParaRPr lang="ja-JP" altLang="en-US" sz="2400" dirty="0">
              <a:solidFill>
                <a:prstClr val="black"/>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5</a:t>
            </a:fld>
            <a:endParaRPr kumimoji="1" lang="ja-JP" altLang="en-US"/>
          </a:p>
        </p:txBody>
      </p:sp>
      <p:pic>
        <p:nvPicPr>
          <p:cNvPr id="6" name="図 5">
            <a:extLst>
              <a:ext uri="{FF2B5EF4-FFF2-40B4-BE49-F238E27FC236}">
                <a16:creationId xmlns:a16="http://schemas.microsoft.com/office/drawing/2014/main" id="{EBD725EE-578B-440D-8C9F-6C7A6392D4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8387" y="852508"/>
            <a:ext cx="2961437" cy="1712396"/>
          </a:xfrm>
          <a:prstGeom prst="rect">
            <a:avLst/>
          </a:prstGeom>
        </p:spPr>
      </p:pic>
    </p:spTree>
    <p:extLst>
      <p:ext uri="{BB962C8B-B14F-4D97-AF65-F5344CB8AC3E}">
        <p14:creationId xmlns:p14="http://schemas.microsoft.com/office/powerpoint/2010/main" val="3565048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44" y="784932"/>
            <a:ext cx="3143272" cy="3787076"/>
          </a:xfrm>
          <a:prstGeom prst="rect">
            <a:avLst/>
          </a:prstGeom>
          <a:noFill/>
          <a:ln w="9525">
            <a:noFill/>
            <a:miter lim="800000"/>
            <a:headEnd/>
            <a:tailEnd/>
          </a:ln>
          <a:effectLst/>
        </p:spPr>
      </p:pic>
      <p:pic>
        <p:nvPicPr>
          <p:cNvPr id="542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9058" y="2571744"/>
            <a:ext cx="4976847" cy="3929090"/>
          </a:xfrm>
          <a:prstGeom prst="rect">
            <a:avLst/>
          </a:prstGeom>
          <a:noFill/>
          <a:ln w="9525">
            <a:noFill/>
            <a:miter lim="800000"/>
            <a:headEnd/>
            <a:tailEnd/>
          </a:ln>
          <a:effectLst/>
        </p:spPr>
      </p:pic>
      <p:sp>
        <p:nvSpPr>
          <p:cNvPr id="4" name="テキスト ボックス 3"/>
          <p:cNvSpPr txBox="1"/>
          <p:nvPr/>
        </p:nvSpPr>
        <p:spPr>
          <a:xfrm>
            <a:off x="2097217" y="1515330"/>
            <a:ext cx="1046023" cy="369332"/>
          </a:xfrm>
          <a:prstGeom prst="rect">
            <a:avLst/>
          </a:prstGeom>
          <a:solidFill>
            <a:schemeClr val="bg1"/>
          </a:solidFill>
        </p:spPr>
        <p:txBody>
          <a:bodyPr wrap="square" lIns="0" tIns="0" rIns="0" bIns="0" rtlCol="0">
            <a:spAutoFit/>
          </a:bodyPr>
          <a:lstStyle/>
          <a:p>
            <a:r>
              <a:rPr lang="ja-JP" altLang="en-US" sz="2400" dirty="0">
                <a:solidFill>
                  <a:prstClr val="black"/>
                </a:solidFill>
                <a:latin typeface="+mj-ea"/>
                <a:ea typeface="+mj-ea"/>
              </a:rPr>
              <a:t>混合層</a:t>
            </a:r>
          </a:p>
        </p:txBody>
      </p:sp>
      <p:sp>
        <p:nvSpPr>
          <p:cNvPr id="5" name="テキスト ボックス 4"/>
          <p:cNvSpPr txBox="1"/>
          <p:nvPr/>
        </p:nvSpPr>
        <p:spPr>
          <a:xfrm>
            <a:off x="1843501" y="2411988"/>
            <a:ext cx="1714512" cy="369332"/>
          </a:xfrm>
          <a:prstGeom prst="rect">
            <a:avLst/>
          </a:prstGeom>
          <a:solidFill>
            <a:schemeClr val="bg1"/>
          </a:solidFill>
        </p:spPr>
        <p:txBody>
          <a:bodyPr wrap="square" lIns="0" tIns="0" rIns="0" bIns="0" rtlCol="0">
            <a:spAutoFit/>
          </a:bodyPr>
          <a:lstStyle/>
          <a:p>
            <a:r>
              <a:rPr lang="ja-JP" altLang="en-US" sz="2400" dirty="0">
                <a:solidFill>
                  <a:prstClr val="black"/>
                </a:solidFill>
                <a:latin typeface="+mj-ea"/>
                <a:ea typeface="+mj-ea"/>
              </a:rPr>
              <a:t>主水温躍層</a:t>
            </a:r>
          </a:p>
        </p:txBody>
      </p:sp>
      <p:sp>
        <p:nvSpPr>
          <p:cNvPr id="6" name="テキスト ボックス 5"/>
          <p:cNvSpPr txBox="1"/>
          <p:nvPr/>
        </p:nvSpPr>
        <p:spPr>
          <a:xfrm>
            <a:off x="1343435" y="3275963"/>
            <a:ext cx="1269866" cy="369332"/>
          </a:xfrm>
          <a:prstGeom prst="rect">
            <a:avLst/>
          </a:prstGeom>
          <a:solidFill>
            <a:schemeClr val="bg1"/>
          </a:solidFill>
        </p:spPr>
        <p:txBody>
          <a:bodyPr wrap="square" lIns="0" tIns="0" rIns="0" bIns="0" rtlCol="0">
            <a:spAutoFit/>
          </a:bodyPr>
          <a:lstStyle/>
          <a:p>
            <a:r>
              <a:rPr lang="ja-JP" altLang="en-US" sz="2400" dirty="0">
                <a:solidFill>
                  <a:prstClr val="black"/>
                </a:solidFill>
                <a:latin typeface="+mj-ea"/>
                <a:ea typeface="+mj-ea"/>
              </a:rPr>
              <a:t>永久躍層</a:t>
            </a:r>
          </a:p>
        </p:txBody>
      </p:sp>
      <p:sp>
        <p:nvSpPr>
          <p:cNvPr id="7" name="正方形/長方形 6"/>
          <p:cNvSpPr/>
          <p:nvPr/>
        </p:nvSpPr>
        <p:spPr>
          <a:xfrm>
            <a:off x="3312368" y="260648"/>
            <a:ext cx="5831632" cy="1815882"/>
          </a:xfrm>
          <a:prstGeom prst="rect">
            <a:avLst/>
          </a:prstGeom>
        </p:spPr>
        <p:txBody>
          <a:bodyPr wrap="square">
            <a:spAutoFit/>
          </a:bodyPr>
          <a:lstStyle/>
          <a:p>
            <a:r>
              <a:rPr lang="ja-JP" altLang="en-US" sz="2800" dirty="0">
                <a:solidFill>
                  <a:srgbClr val="FF0000"/>
                </a:solidFill>
                <a:latin typeface="+mj-ea"/>
                <a:ea typeface="+mj-ea"/>
              </a:rPr>
              <a:t>混合層</a:t>
            </a:r>
            <a:r>
              <a:rPr lang="ja-JP" altLang="en-US" sz="2800" dirty="0">
                <a:solidFill>
                  <a:prstClr val="black"/>
                </a:solidFill>
                <a:latin typeface="+mj-ea"/>
                <a:ea typeface="+mj-ea"/>
              </a:rPr>
              <a:t>：場所や季節で大きく変化</a:t>
            </a:r>
            <a:endParaRPr lang="en-US" altLang="ja-JP" sz="2800" dirty="0">
              <a:solidFill>
                <a:prstClr val="black"/>
              </a:solidFill>
              <a:latin typeface="+mj-ea"/>
              <a:ea typeface="+mj-ea"/>
            </a:endParaRPr>
          </a:p>
          <a:p>
            <a:r>
              <a:rPr lang="ja-JP" altLang="en-US" sz="2800" dirty="0">
                <a:solidFill>
                  <a:prstClr val="black"/>
                </a:solidFill>
                <a:latin typeface="+mj-ea"/>
                <a:ea typeface="+mj-ea"/>
              </a:rPr>
              <a:t>　　　　　（表層から数百</a:t>
            </a:r>
            <a:r>
              <a:rPr lang="en-US" altLang="ja-JP" sz="2800" dirty="0">
                <a:solidFill>
                  <a:prstClr val="black"/>
                </a:solidFill>
                <a:latin typeface="+mj-ea"/>
                <a:ea typeface="+mj-ea"/>
              </a:rPr>
              <a:t>m</a:t>
            </a:r>
            <a:r>
              <a:rPr lang="ja-JP" altLang="en-US" sz="2800" dirty="0">
                <a:solidFill>
                  <a:prstClr val="black"/>
                </a:solidFill>
                <a:latin typeface="+mj-ea"/>
                <a:ea typeface="+mj-ea"/>
              </a:rPr>
              <a:t>）</a:t>
            </a:r>
            <a:br>
              <a:rPr lang="en-US" altLang="ja-JP" sz="2800" dirty="0">
                <a:solidFill>
                  <a:prstClr val="black"/>
                </a:solidFill>
                <a:latin typeface="+mj-ea"/>
                <a:ea typeface="+mj-ea"/>
              </a:rPr>
            </a:br>
            <a:r>
              <a:rPr lang="ja-JP" altLang="en-US" sz="2800" dirty="0">
                <a:solidFill>
                  <a:prstClr val="black"/>
                </a:solidFill>
                <a:latin typeface="+mj-ea"/>
                <a:ea typeface="+mj-ea"/>
              </a:rPr>
              <a:t>主水温躍層：水温が急激に減少</a:t>
            </a:r>
            <a:endParaRPr lang="en-US" altLang="ja-JP" sz="2800" dirty="0">
              <a:solidFill>
                <a:prstClr val="black"/>
              </a:solidFill>
              <a:latin typeface="+mj-ea"/>
              <a:ea typeface="+mj-ea"/>
            </a:endParaRPr>
          </a:p>
          <a:p>
            <a:r>
              <a:rPr lang="ja-JP" altLang="en-US" sz="2800" dirty="0">
                <a:solidFill>
                  <a:prstClr val="black"/>
                </a:solidFill>
                <a:latin typeface="+mj-ea"/>
                <a:ea typeface="+mj-ea"/>
              </a:rPr>
              <a:t>永久躍層：水温は緩やかに低下</a:t>
            </a:r>
          </a:p>
        </p:txBody>
      </p:sp>
      <p:sp>
        <p:nvSpPr>
          <p:cNvPr id="8" name="テキスト ボックス 7"/>
          <p:cNvSpPr txBox="1"/>
          <p:nvPr/>
        </p:nvSpPr>
        <p:spPr>
          <a:xfrm>
            <a:off x="107504" y="44624"/>
            <a:ext cx="4429156" cy="584775"/>
          </a:xfrm>
          <a:prstGeom prst="rect">
            <a:avLst/>
          </a:prstGeom>
          <a:noFill/>
        </p:spPr>
        <p:txBody>
          <a:bodyPr wrap="square" rtlCol="0">
            <a:spAutoFit/>
          </a:bodyPr>
          <a:lstStyle/>
          <a:p>
            <a:r>
              <a:rPr lang="ja-JP" altLang="en-US" sz="3200" dirty="0">
                <a:solidFill>
                  <a:prstClr val="black"/>
                </a:solidFill>
                <a:latin typeface="+mj-ea"/>
                <a:ea typeface="+mj-ea"/>
              </a:rPr>
              <a:t>海水の温度</a:t>
            </a:r>
          </a:p>
        </p:txBody>
      </p:sp>
      <p:cxnSp>
        <p:nvCxnSpPr>
          <p:cNvPr id="3" name="直線矢印コネクタ 2"/>
          <p:cNvCxnSpPr/>
          <p:nvPr/>
        </p:nvCxnSpPr>
        <p:spPr>
          <a:xfrm>
            <a:off x="1043608" y="1340768"/>
            <a:ext cx="0" cy="79208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角丸四角形 8"/>
          <p:cNvSpPr/>
          <p:nvPr/>
        </p:nvSpPr>
        <p:spPr>
          <a:xfrm>
            <a:off x="803375" y="1541623"/>
            <a:ext cx="1080120" cy="375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mj-ea"/>
                <a:ea typeface="+mj-ea"/>
              </a:rPr>
              <a:t>表層水</a:t>
            </a:r>
          </a:p>
        </p:txBody>
      </p:sp>
      <p:cxnSp>
        <p:nvCxnSpPr>
          <p:cNvPr id="12" name="直線矢印コネクタ 11"/>
          <p:cNvCxnSpPr/>
          <p:nvPr/>
        </p:nvCxnSpPr>
        <p:spPr>
          <a:xfrm flipH="1">
            <a:off x="2725030" y="2972128"/>
            <a:ext cx="5545" cy="143624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987407" y="3762363"/>
            <a:ext cx="1080120" cy="375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j-ea"/>
                <a:ea typeface="+mj-ea"/>
              </a:rPr>
              <a:t>深</a:t>
            </a:r>
            <a:r>
              <a:rPr kumimoji="1" lang="ja-JP" altLang="en-US" dirty="0">
                <a:latin typeface="+mj-ea"/>
                <a:ea typeface="+mj-ea"/>
              </a:rPr>
              <a:t>層水</a:t>
            </a: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6</a:t>
            </a:fld>
            <a:endParaRPr kumimoji="1" lang="ja-JP" altLang="en-US"/>
          </a:p>
        </p:txBody>
      </p:sp>
    </p:spTree>
    <p:extLst>
      <p:ext uri="{BB962C8B-B14F-4D97-AF65-F5344CB8AC3E}">
        <p14:creationId xmlns:p14="http://schemas.microsoft.com/office/powerpoint/2010/main" val="59945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00034" y="-24"/>
            <a:ext cx="4936062" cy="584775"/>
          </a:xfrm>
          <a:prstGeom prst="rect">
            <a:avLst/>
          </a:prstGeom>
          <a:noFill/>
        </p:spPr>
        <p:txBody>
          <a:bodyPr wrap="square" rtlCol="0">
            <a:spAutoFit/>
          </a:bodyPr>
          <a:lstStyle/>
          <a:p>
            <a:r>
              <a:rPr lang="ja-JP" altLang="en-US" sz="3200" dirty="0">
                <a:solidFill>
                  <a:prstClr val="black"/>
                </a:solidFill>
                <a:latin typeface="+mj-ea"/>
                <a:ea typeface="+mj-ea"/>
              </a:rPr>
              <a:t>海面水温（</a:t>
            </a:r>
            <a:r>
              <a:rPr lang="en-US" altLang="ja-JP" sz="3200" dirty="0">
                <a:solidFill>
                  <a:prstClr val="black"/>
                </a:solidFill>
                <a:latin typeface="+mj-ea"/>
                <a:ea typeface="+mj-ea"/>
              </a:rPr>
              <a:t>3</a:t>
            </a:r>
            <a:r>
              <a:rPr lang="ja-JP" altLang="en-US" sz="3200" dirty="0">
                <a:solidFill>
                  <a:prstClr val="black"/>
                </a:solidFill>
                <a:latin typeface="+mj-ea"/>
                <a:ea typeface="+mj-ea"/>
              </a:rPr>
              <a:t>月平均）</a:t>
            </a:r>
          </a:p>
        </p:txBody>
      </p:sp>
      <p:sp>
        <p:nvSpPr>
          <p:cNvPr id="5" name="テキスト ボックス 4"/>
          <p:cNvSpPr txBox="1"/>
          <p:nvPr/>
        </p:nvSpPr>
        <p:spPr>
          <a:xfrm>
            <a:off x="1331640" y="5301208"/>
            <a:ext cx="6817390" cy="954107"/>
          </a:xfrm>
          <a:prstGeom prst="rect">
            <a:avLst/>
          </a:prstGeom>
          <a:noFill/>
        </p:spPr>
        <p:txBody>
          <a:bodyPr wrap="square" rtlCol="0">
            <a:spAutoFit/>
          </a:bodyPr>
          <a:lstStyle/>
          <a:p>
            <a:r>
              <a:rPr lang="ja-JP" altLang="en-US" sz="2800" dirty="0">
                <a:solidFill>
                  <a:prstClr val="black"/>
                </a:solidFill>
                <a:latin typeface="+mj-ea"/>
                <a:ea typeface="+mj-ea"/>
              </a:rPr>
              <a:t>平均的な最低値：海面水温　</a:t>
            </a:r>
            <a:r>
              <a:rPr lang="en-US" altLang="ja-JP" sz="2800" dirty="0">
                <a:solidFill>
                  <a:prstClr val="black"/>
                </a:solidFill>
                <a:latin typeface="+mj-ea"/>
                <a:ea typeface="+mj-ea"/>
              </a:rPr>
              <a:t>3</a:t>
            </a:r>
            <a:r>
              <a:rPr lang="ja-JP" altLang="en-US" sz="2800" dirty="0">
                <a:solidFill>
                  <a:prstClr val="black"/>
                </a:solidFill>
                <a:latin typeface="+mj-ea"/>
                <a:ea typeface="+mj-ea"/>
              </a:rPr>
              <a:t>月</a:t>
            </a:r>
            <a:endParaRPr lang="en-US" altLang="ja-JP" sz="2800" dirty="0">
              <a:solidFill>
                <a:prstClr val="black"/>
              </a:solidFill>
              <a:latin typeface="+mj-ea"/>
              <a:ea typeface="+mj-ea"/>
            </a:endParaRPr>
          </a:p>
          <a:p>
            <a:r>
              <a:rPr lang="ja-JP" altLang="en-US" sz="2800" dirty="0">
                <a:solidFill>
                  <a:prstClr val="black"/>
                </a:solidFill>
                <a:latin typeface="+mj-ea"/>
                <a:ea typeface="+mj-ea"/>
              </a:rPr>
              <a:t>　　　　　　　　　　気温　</a:t>
            </a:r>
            <a:r>
              <a:rPr lang="en-US" altLang="ja-JP" sz="2800" dirty="0">
                <a:solidFill>
                  <a:prstClr val="black"/>
                </a:solidFill>
                <a:latin typeface="+mj-ea"/>
                <a:ea typeface="+mj-ea"/>
              </a:rPr>
              <a:t>1</a:t>
            </a:r>
            <a:r>
              <a:rPr lang="ja-JP" altLang="en-US" sz="2800" dirty="0">
                <a:solidFill>
                  <a:prstClr val="black"/>
                </a:solidFill>
                <a:latin typeface="+mj-ea"/>
                <a:ea typeface="+mj-ea"/>
              </a:rPr>
              <a:t>月</a:t>
            </a:r>
          </a:p>
        </p:txBody>
      </p:sp>
      <p:pic>
        <p:nvPicPr>
          <p:cNvPr id="1026" name="Picture 2" descr="月の全球月平均海面水温平年値"/>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36712"/>
            <a:ext cx="9066640" cy="4140393"/>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7</a:t>
            </a:fld>
            <a:endParaRPr kumimoji="1" lang="ja-JP" altLang="en-US"/>
          </a:p>
        </p:txBody>
      </p:sp>
    </p:spTree>
    <p:extLst>
      <p:ext uri="{BB962C8B-B14F-4D97-AF65-F5344CB8AC3E}">
        <p14:creationId xmlns:p14="http://schemas.microsoft.com/office/powerpoint/2010/main" val="2729004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00034" y="44624"/>
            <a:ext cx="5152086" cy="584775"/>
          </a:xfrm>
          <a:prstGeom prst="rect">
            <a:avLst/>
          </a:prstGeom>
          <a:noFill/>
        </p:spPr>
        <p:txBody>
          <a:bodyPr wrap="square" rtlCol="0">
            <a:spAutoFit/>
          </a:bodyPr>
          <a:lstStyle/>
          <a:p>
            <a:r>
              <a:rPr lang="ja-JP" altLang="en-US" sz="3200" dirty="0">
                <a:solidFill>
                  <a:prstClr val="black"/>
                </a:solidFill>
                <a:latin typeface="+mj-ea"/>
                <a:ea typeface="+mj-ea"/>
              </a:rPr>
              <a:t>海面水温（</a:t>
            </a:r>
            <a:r>
              <a:rPr lang="en-US" altLang="ja-JP" sz="3200" dirty="0">
                <a:solidFill>
                  <a:prstClr val="black"/>
                </a:solidFill>
                <a:latin typeface="+mj-ea"/>
                <a:ea typeface="+mj-ea"/>
              </a:rPr>
              <a:t>9</a:t>
            </a:r>
            <a:r>
              <a:rPr lang="ja-JP" altLang="en-US" sz="3200" dirty="0">
                <a:solidFill>
                  <a:prstClr val="black"/>
                </a:solidFill>
                <a:latin typeface="+mj-ea"/>
                <a:ea typeface="+mj-ea"/>
              </a:rPr>
              <a:t>月平均）</a:t>
            </a:r>
          </a:p>
        </p:txBody>
      </p:sp>
      <p:sp>
        <p:nvSpPr>
          <p:cNvPr id="6" name="テキスト ボックス 5"/>
          <p:cNvSpPr txBox="1"/>
          <p:nvPr/>
        </p:nvSpPr>
        <p:spPr>
          <a:xfrm>
            <a:off x="1331640" y="5301208"/>
            <a:ext cx="6817390" cy="954107"/>
          </a:xfrm>
          <a:prstGeom prst="rect">
            <a:avLst/>
          </a:prstGeom>
          <a:noFill/>
        </p:spPr>
        <p:txBody>
          <a:bodyPr wrap="square" rtlCol="0">
            <a:spAutoFit/>
          </a:bodyPr>
          <a:lstStyle/>
          <a:p>
            <a:r>
              <a:rPr lang="ja-JP" altLang="en-US" sz="2800" dirty="0">
                <a:solidFill>
                  <a:prstClr val="black"/>
                </a:solidFill>
                <a:latin typeface="+mj-ea"/>
                <a:ea typeface="+mj-ea"/>
              </a:rPr>
              <a:t>平均的な最高値：海面水温　</a:t>
            </a:r>
            <a:r>
              <a:rPr lang="en-US" altLang="ja-JP" sz="2800" dirty="0">
                <a:solidFill>
                  <a:prstClr val="black"/>
                </a:solidFill>
                <a:latin typeface="+mj-ea"/>
                <a:ea typeface="+mj-ea"/>
              </a:rPr>
              <a:t>9</a:t>
            </a:r>
            <a:r>
              <a:rPr lang="ja-JP" altLang="en-US" sz="2800" dirty="0">
                <a:solidFill>
                  <a:prstClr val="black"/>
                </a:solidFill>
                <a:latin typeface="+mj-ea"/>
                <a:ea typeface="+mj-ea"/>
              </a:rPr>
              <a:t>月</a:t>
            </a:r>
            <a:endParaRPr lang="en-US" altLang="ja-JP" sz="2800" dirty="0">
              <a:solidFill>
                <a:prstClr val="black"/>
              </a:solidFill>
              <a:latin typeface="+mj-ea"/>
              <a:ea typeface="+mj-ea"/>
            </a:endParaRPr>
          </a:p>
          <a:p>
            <a:r>
              <a:rPr lang="ja-JP" altLang="en-US" sz="2800" dirty="0">
                <a:solidFill>
                  <a:prstClr val="black"/>
                </a:solidFill>
                <a:latin typeface="+mj-ea"/>
                <a:ea typeface="+mj-ea"/>
              </a:rPr>
              <a:t>　　　　　　　　　　気温　</a:t>
            </a:r>
            <a:r>
              <a:rPr lang="en-US" altLang="ja-JP" sz="2800" dirty="0">
                <a:solidFill>
                  <a:prstClr val="black"/>
                </a:solidFill>
                <a:latin typeface="+mj-ea"/>
                <a:ea typeface="+mj-ea"/>
              </a:rPr>
              <a:t>7</a:t>
            </a:r>
            <a:r>
              <a:rPr lang="ja-JP" altLang="en-US" sz="2800" dirty="0">
                <a:solidFill>
                  <a:prstClr val="black"/>
                </a:solidFill>
                <a:latin typeface="+mj-ea"/>
                <a:ea typeface="+mj-ea"/>
              </a:rPr>
              <a:t>月</a:t>
            </a:r>
          </a:p>
        </p:txBody>
      </p:sp>
      <p:pic>
        <p:nvPicPr>
          <p:cNvPr id="2050" name="Picture 2" descr="月の全球月平均海面水温平年値"/>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5447"/>
            <a:ext cx="9144000" cy="4175721"/>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8</a:t>
            </a:fld>
            <a:endParaRPr kumimoji="1" lang="ja-JP" altLang="en-US"/>
          </a:p>
        </p:txBody>
      </p:sp>
    </p:spTree>
    <p:extLst>
      <p:ext uri="{BB962C8B-B14F-4D97-AF65-F5344CB8AC3E}">
        <p14:creationId xmlns:p14="http://schemas.microsoft.com/office/powerpoint/2010/main" val="85886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00034" y="116632"/>
            <a:ext cx="4429156" cy="584775"/>
          </a:xfrm>
          <a:prstGeom prst="rect">
            <a:avLst/>
          </a:prstGeom>
          <a:noFill/>
        </p:spPr>
        <p:txBody>
          <a:bodyPr wrap="square" rtlCol="0">
            <a:spAutoFit/>
          </a:bodyPr>
          <a:lstStyle/>
          <a:p>
            <a:r>
              <a:rPr lang="ja-JP" altLang="en-US" sz="3200" dirty="0">
                <a:solidFill>
                  <a:prstClr val="black"/>
                </a:solidFill>
                <a:latin typeface="+mj-ea"/>
                <a:ea typeface="+mj-ea"/>
              </a:rPr>
              <a:t>海水の塩分</a:t>
            </a:r>
          </a:p>
        </p:txBody>
      </p:sp>
      <p:sp>
        <p:nvSpPr>
          <p:cNvPr id="4" name="テキスト ボックス 3"/>
          <p:cNvSpPr txBox="1"/>
          <p:nvPr/>
        </p:nvSpPr>
        <p:spPr>
          <a:xfrm>
            <a:off x="4211960" y="476672"/>
            <a:ext cx="4932040" cy="6124754"/>
          </a:xfrm>
          <a:prstGeom prst="rect">
            <a:avLst/>
          </a:prstGeom>
          <a:noFill/>
        </p:spPr>
        <p:txBody>
          <a:bodyPr wrap="square" rtlCol="0">
            <a:spAutoFit/>
          </a:bodyPr>
          <a:lstStyle/>
          <a:p>
            <a:r>
              <a:rPr lang="ja-JP" altLang="en-US" sz="2800" dirty="0">
                <a:solidFill>
                  <a:prstClr val="black"/>
                </a:solidFill>
                <a:latin typeface="+mj-ea"/>
                <a:ea typeface="+mj-ea"/>
              </a:rPr>
              <a:t>・</a:t>
            </a:r>
            <a:r>
              <a:rPr lang="en-US" altLang="ja-JP" sz="2800" dirty="0">
                <a:solidFill>
                  <a:srgbClr val="FF0000"/>
                </a:solidFill>
                <a:latin typeface="+mj-ea"/>
                <a:ea typeface="+mj-ea"/>
              </a:rPr>
              <a:t>1kg</a:t>
            </a:r>
            <a:r>
              <a:rPr lang="ja-JP" altLang="en-US" sz="2800" dirty="0">
                <a:solidFill>
                  <a:srgbClr val="FF0000"/>
                </a:solidFill>
                <a:latin typeface="+mj-ea"/>
                <a:ea typeface="+mj-ea"/>
              </a:rPr>
              <a:t>の海水に</a:t>
            </a:r>
            <a:r>
              <a:rPr lang="en-US" altLang="ja-JP" sz="2800" dirty="0">
                <a:solidFill>
                  <a:srgbClr val="FF0000"/>
                </a:solidFill>
                <a:latin typeface="+mj-ea"/>
                <a:ea typeface="+mj-ea"/>
              </a:rPr>
              <a:t>33</a:t>
            </a:r>
            <a:r>
              <a:rPr lang="ja-JP" altLang="en-US" sz="2800" dirty="0">
                <a:solidFill>
                  <a:srgbClr val="FF0000"/>
                </a:solidFill>
                <a:latin typeface="+mj-ea"/>
                <a:ea typeface="+mj-ea"/>
              </a:rPr>
              <a:t>～</a:t>
            </a:r>
            <a:r>
              <a:rPr lang="en-US" altLang="ja-JP" sz="2800" dirty="0">
                <a:solidFill>
                  <a:srgbClr val="FF0000"/>
                </a:solidFill>
                <a:latin typeface="+mj-ea"/>
                <a:ea typeface="+mj-ea"/>
              </a:rPr>
              <a:t>36g</a:t>
            </a:r>
            <a:r>
              <a:rPr lang="ja-JP" altLang="en-US" sz="2800" dirty="0">
                <a:solidFill>
                  <a:srgbClr val="FF0000"/>
                </a:solidFill>
                <a:latin typeface="+mj-ea"/>
                <a:ea typeface="+mj-ea"/>
              </a:rPr>
              <a:t>の</a:t>
            </a:r>
            <a:br>
              <a:rPr lang="en-US" altLang="ja-JP" sz="2800" dirty="0">
                <a:solidFill>
                  <a:srgbClr val="FF0000"/>
                </a:solidFill>
                <a:latin typeface="+mj-ea"/>
                <a:ea typeface="+mj-ea"/>
              </a:rPr>
            </a:br>
            <a:r>
              <a:rPr lang="ja-JP" altLang="en-US" sz="2800" dirty="0">
                <a:solidFill>
                  <a:srgbClr val="FF0000"/>
                </a:solidFill>
                <a:latin typeface="+mj-ea"/>
                <a:ea typeface="+mj-ea"/>
              </a:rPr>
              <a:t>　塩分</a:t>
            </a:r>
            <a:r>
              <a:rPr lang="ja-JP" altLang="en-US" sz="2800" dirty="0">
                <a:solidFill>
                  <a:prstClr val="black"/>
                </a:solidFill>
                <a:latin typeface="+mj-ea"/>
                <a:ea typeface="+mj-ea"/>
              </a:rPr>
              <a:t>が溶けている</a:t>
            </a:r>
            <a:endParaRPr lang="en-US" altLang="ja-JP" sz="2800" dirty="0">
              <a:solidFill>
                <a:prstClr val="black"/>
              </a:solidFill>
              <a:latin typeface="+mj-ea"/>
              <a:ea typeface="+mj-ea"/>
            </a:endParaRPr>
          </a:p>
          <a:p>
            <a:r>
              <a:rPr lang="ja-JP" altLang="en-US" sz="2800" dirty="0">
                <a:solidFill>
                  <a:prstClr val="black"/>
                </a:solidFill>
                <a:latin typeface="+mj-ea"/>
                <a:ea typeface="+mj-ea"/>
              </a:rPr>
              <a:t>・死海は</a:t>
            </a:r>
            <a:r>
              <a:rPr lang="en-US" altLang="ja-JP" sz="2800" dirty="0">
                <a:solidFill>
                  <a:prstClr val="black"/>
                </a:solidFill>
                <a:latin typeface="+mj-ea"/>
                <a:ea typeface="+mj-ea"/>
              </a:rPr>
              <a:t>1kg</a:t>
            </a:r>
            <a:r>
              <a:rPr lang="ja-JP" altLang="en-US" sz="2800" dirty="0">
                <a:solidFill>
                  <a:prstClr val="black"/>
                </a:solidFill>
                <a:latin typeface="+mj-ea"/>
                <a:ea typeface="+mj-ea"/>
              </a:rPr>
              <a:t>の海水に</a:t>
            </a:r>
            <a:r>
              <a:rPr lang="en-US" altLang="ja-JP" sz="2800" dirty="0">
                <a:solidFill>
                  <a:prstClr val="black"/>
                </a:solidFill>
                <a:latin typeface="+mj-ea"/>
                <a:ea typeface="+mj-ea"/>
              </a:rPr>
              <a:t>250g</a:t>
            </a: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endParaRPr lang="en-US" altLang="ja-JP" sz="2800" dirty="0">
              <a:solidFill>
                <a:prstClr val="black"/>
              </a:solidFill>
              <a:latin typeface="+mj-ea"/>
              <a:ea typeface="+mj-ea"/>
            </a:endParaRPr>
          </a:p>
          <a:p>
            <a:r>
              <a:rPr lang="ja-JP" altLang="en-US" sz="2800" dirty="0">
                <a:solidFill>
                  <a:prstClr val="black"/>
                </a:solidFill>
                <a:latin typeface="+mj-ea"/>
                <a:ea typeface="+mj-ea"/>
              </a:rPr>
              <a:t>・世界中の海水を蒸発させると，地球全体が</a:t>
            </a:r>
            <a:r>
              <a:rPr lang="en-US" altLang="ja-JP" sz="2800" dirty="0">
                <a:solidFill>
                  <a:prstClr val="black"/>
                </a:solidFill>
                <a:latin typeface="+mj-ea"/>
                <a:ea typeface="+mj-ea"/>
              </a:rPr>
              <a:t>4m</a:t>
            </a:r>
            <a:r>
              <a:rPr lang="ja-JP" altLang="en-US" sz="2800" dirty="0">
                <a:solidFill>
                  <a:prstClr val="black"/>
                </a:solidFill>
                <a:latin typeface="+mj-ea"/>
                <a:ea typeface="+mj-ea"/>
              </a:rPr>
              <a:t>の厚さの塩で覆われてしまう</a:t>
            </a: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9</a:t>
            </a:fld>
            <a:endParaRPr kumimoji="1" lang="ja-JP" altLang="en-US"/>
          </a:p>
        </p:txBody>
      </p:sp>
      <p:pic>
        <p:nvPicPr>
          <p:cNvPr id="6" name="図 5">
            <a:extLst>
              <a:ext uri="{FF2B5EF4-FFF2-40B4-BE49-F238E27FC236}">
                <a16:creationId xmlns:a16="http://schemas.microsoft.com/office/drawing/2014/main" id="{0CCC41AF-E360-45E8-8175-594BC79DD3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44824"/>
            <a:ext cx="7701766" cy="3312368"/>
          </a:xfrm>
          <a:prstGeom prst="rect">
            <a:avLst/>
          </a:prstGeom>
        </p:spPr>
      </p:pic>
    </p:spTree>
    <p:extLst>
      <p:ext uri="{BB962C8B-B14F-4D97-AF65-F5344CB8AC3E}">
        <p14:creationId xmlns:p14="http://schemas.microsoft.com/office/powerpoint/2010/main" val="236115834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atural5">
  <a:themeElements>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natural5">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natural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natural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natural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natural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natural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natural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natural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natural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natural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natural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natural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10216</TotalTime>
  <Words>1993</Words>
  <Application>Microsoft Office PowerPoint</Application>
  <PresentationFormat>画面に合わせる (4:3)</PresentationFormat>
  <Paragraphs>318</Paragraphs>
  <Slides>49</Slides>
  <Notes>7</Notes>
  <HiddenSlides>0</HiddenSlides>
  <MMClips>2</MMClips>
  <ScaleCrop>false</ScaleCrop>
  <HeadingPairs>
    <vt:vector size="6" baseType="variant">
      <vt:variant>
        <vt:lpstr>使用されているフォント</vt:lpstr>
      </vt:variant>
      <vt:variant>
        <vt:i4>6</vt:i4>
      </vt:variant>
      <vt:variant>
        <vt:lpstr>テーマ</vt:lpstr>
      </vt:variant>
      <vt:variant>
        <vt:i4>3</vt:i4>
      </vt:variant>
      <vt:variant>
        <vt:lpstr>スライド タイトル</vt:lpstr>
      </vt:variant>
      <vt:variant>
        <vt:i4>49</vt:i4>
      </vt:variant>
    </vt:vector>
  </HeadingPairs>
  <TitlesOfParts>
    <vt:vector size="58" baseType="lpstr">
      <vt:lpstr>HG丸ｺﾞｼｯｸM-PRO</vt:lpstr>
      <vt:lpstr>ＭＳ ゴシック</vt:lpstr>
      <vt:lpstr>Arial</vt:lpstr>
      <vt:lpstr>Calibri</vt:lpstr>
      <vt:lpstr>Consolas</vt:lpstr>
      <vt:lpstr>Corbel</vt:lpstr>
      <vt:lpstr>Office ​​テーマ</vt:lpstr>
      <vt:lpstr>4_Office ​​テーマ</vt:lpstr>
      <vt:lpstr>s-natural5</vt:lpstr>
      <vt:lpstr>現代科学Ⅲ (後期　金曜9･10時限)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海中の様子（MSP編）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海洋の深層循環（熱塩循環） 海の大規模対流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Mie_University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現代科学Ⅳ (前期　月曜3･4時限)</dc:title>
  <dc:creator>安藤雄太</dc:creator>
  <cp:lastModifiedBy>雄太 安藤</cp:lastModifiedBy>
  <cp:revision>584</cp:revision>
  <cp:lastPrinted>2014-04-15T01:56:15Z</cp:lastPrinted>
  <dcterms:created xsi:type="dcterms:W3CDTF">2013-09-28T11:09:06Z</dcterms:created>
  <dcterms:modified xsi:type="dcterms:W3CDTF">2025-11-21T08:39:27Z</dcterms:modified>
</cp:coreProperties>
</file>